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99" r:id="rId8"/>
    <p:sldId id="262" r:id="rId9"/>
    <p:sldId id="284" r:id="rId10"/>
    <p:sldId id="286" r:id="rId11"/>
    <p:sldId id="301" r:id="rId12"/>
    <p:sldId id="302" r:id="rId13"/>
    <p:sldId id="282" r:id="rId14"/>
    <p:sldId id="288" r:id="rId15"/>
    <p:sldId id="287" r:id="rId16"/>
    <p:sldId id="272" r:id="rId17"/>
    <p:sldId id="293" r:id="rId18"/>
    <p:sldId id="291" r:id="rId19"/>
    <p:sldId id="292" r:id="rId20"/>
    <p:sldId id="295" r:id="rId21"/>
    <p:sldId id="294" r:id="rId22"/>
    <p:sldId id="283" r:id="rId23"/>
    <p:sldId id="270" r:id="rId24"/>
    <p:sldId id="273" r:id="rId25"/>
    <p:sldId id="298" r:id="rId26"/>
    <p:sldId id="275" r:id="rId27"/>
    <p:sldId id="297" r:id="rId28"/>
    <p:sldId id="264" r:id="rId29"/>
    <p:sldId id="276" r:id="rId30"/>
    <p:sldId id="277" r:id="rId31"/>
    <p:sldId id="279" r:id="rId32"/>
    <p:sldId id="280" r:id="rId33"/>
    <p:sldId id="300" r:id="rId34"/>
  </p:sldIdLst>
  <p:sldSz cx="9144000" cy="6858000" type="screen4x3"/>
  <p:notesSz cx="6858000" cy="9144000"/>
  <p:custDataLst>
    <p:tags r:id="rId36"/>
  </p:custData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EF908-4118-478C-AFF4-0AE438F1B2F1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EEE97-8375-4BFB-A9EA-BA3638A512F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EEE97-8375-4BFB-A9EA-BA3638A512F9}" type="slidenum">
              <a:rPr lang="tr-TR" smtClean="0"/>
              <a:pPr/>
              <a:t>27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 Üçgen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grpSp>
        <p:nvGrpSpPr>
          <p:cNvPr id="2" name="1 Grup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Serbest Form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Serbest Form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Serbest Form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Düz Bağlayıcı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Köşeli Çift Ayraç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Köşeli Çift Ayraç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Serbest Form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Köşeli Çift Ayraç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Köşeli Çift Ayraç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Serbest Form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Dik Üçgen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Düz Bağlayıcı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C8A236-9B99-4483-82DE-A92064626E77}" type="datetimeFigureOut">
              <a:rPr lang="tr-TR" smtClean="0"/>
              <a:pPr/>
              <a:t>09.09.2018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0712E5-EEBD-46D7-B148-94C79B068C4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ubmed/?term=Tsolakidis+D,+Pados+G,+Vavilis+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www.ncbi.nlm.nih.gov/pubmed/?term=Pados%20G%5bAuthor%5d&amp;cauthor=true&amp;cauthor_uid=19393996" TargetMode="External"/><Relationship Id="rId4" Type="http://schemas.openxmlformats.org/officeDocument/2006/relationships/hyperlink" Target="https://www.ncbi.nlm.nih.gov/pubmed/?term=Tsolakidis%20D%5bAuthor%5d&amp;cauthor=true&amp;cauthor_uid=19393996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ZOR OLGULARDA NASIL DAHA İYİ ENDOMETRİOMA CERRAHİSİ YAPABİLİRİZ </a:t>
            </a:r>
            <a:endParaRPr lang="tr-T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85800" y="3214686"/>
            <a:ext cx="7772400" cy="1785950"/>
          </a:xfrm>
        </p:spPr>
        <p:txBody>
          <a:bodyPr>
            <a:normAutofit/>
          </a:bodyPr>
          <a:lstStyle/>
          <a:p>
            <a:pPr algn="ctr"/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Prof.Dr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.Ahmet Kale</a:t>
            </a:r>
          </a:p>
          <a:p>
            <a:pPr algn="ctr"/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Sağlık Bilimleri Üniversitesi </a:t>
            </a:r>
          </a:p>
          <a:p>
            <a:pPr algn="ctr"/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Kocaeli Derince Eğitim ve Araştırma Hastanesi </a:t>
            </a:r>
          </a:p>
          <a:p>
            <a:pPr algn="ctr"/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Kadın Doğum Kliniği    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doğumhane\Desktop\haydarpasa-saglik-bilimleri-universitesi-ne-gitti1481279235-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95876"/>
            <a:ext cx="9144000" cy="1762124"/>
          </a:xfrm>
          <a:prstGeom prst="rect">
            <a:avLst/>
          </a:prstGeom>
          <a:noFill/>
        </p:spPr>
      </p:pic>
      <p:pic>
        <p:nvPicPr>
          <p:cNvPr id="5" name="Picture 3" descr="C:\Users\doğumhane\Desktop\endometriozis_chocolat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483" y="0"/>
            <a:ext cx="3499421" cy="1412776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0"/>
            <a:ext cx="3286125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>
            <a:off x="6660231" y="4581128"/>
            <a:ext cx="24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09/Eylül/2018</a:t>
            </a:r>
            <a:endParaRPr lang="tr-TR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Yanlışlıkla eksize edilen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dokusu kalınlığı </a:t>
            </a:r>
          </a:p>
          <a:p>
            <a:endParaRPr lang="tr-TR" dirty="0" smtClean="0"/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Tecrübeli cerrah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0.4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mm 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Tecrübesiz cerrah           0.9 mm  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Histological Analysis of Specimens from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Excision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Performed by Different Surgeons: Does the Surgeon Matter?</a:t>
            </a:r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Sağ Ok"/>
          <p:cNvSpPr/>
          <p:nvPr/>
        </p:nvSpPr>
        <p:spPr>
          <a:xfrm>
            <a:off x="3000364" y="2500306"/>
            <a:ext cx="571504" cy="270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3143240" y="4929198"/>
            <a:ext cx="571504" cy="270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/>
          <p:nvPr/>
        </p:nvSpPr>
        <p:spPr>
          <a:xfrm>
            <a:off x="1357290" y="5357826"/>
            <a:ext cx="64294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Histological Analysis of Specimens from </a:t>
            </a:r>
            <a:r>
              <a:rPr lang="en-US" sz="1000" dirty="0" err="1" smtClean="0"/>
              <a:t>Endometrioma</a:t>
            </a:r>
            <a:r>
              <a:rPr lang="en-US" sz="1000" dirty="0" smtClean="0"/>
              <a:t> Excision</a:t>
            </a:r>
            <a:r>
              <a:rPr lang="tr-TR" sz="1000" dirty="0" smtClean="0"/>
              <a:t> </a:t>
            </a:r>
            <a:r>
              <a:rPr lang="en-US" sz="1000" dirty="0" smtClean="0"/>
              <a:t>Performed by Different Surgeons: Does the Surgeon Matter?</a:t>
            </a:r>
            <a:r>
              <a:rPr lang="tr-TR" sz="1000" dirty="0" smtClean="0"/>
              <a:t> </a:t>
            </a:r>
            <a:r>
              <a:rPr lang="it-IT" sz="1000" dirty="0" smtClean="0"/>
              <a:t>Muzii L,1 Marana R,2 Angioli R,1 Bianchi A,1 Busacca M,3 Cucinella G,4</a:t>
            </a:r>
          </a:p>
          <a:p>
            <a:r>
              <a:rPr lang="it-IT" sz="1000" dirty="0" smtClean="0"/>
              <a:t>Perino</a:t>
            </a:r>
            <a:endParaRPr lang="tr-TR" sz="1000" dirty="0"/>
          </a:p>
        </p:txBody>
      </p:sp>
      <p:pic>
        <p:nvPicPr>
          <p:cNvPr id="2051" name="Picture 3" descr="C:\Users\doğumhane\Desktop\is-bariatric-surgery-safe-for-a-child-dr-mohit-bhandari-3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071678"/>
            <a:ext cx="2752723" cy="2847963"/>
          </a:xfrm>
          <a:prstGeom prst="rect">
            <a:avLst/>
          </a:prstGeom>
          <a:noFill/>
        </p:spPr>
      </p:pic>
      <p:pic>
        <p:nvPicPr>
          <p:cNvPr id="2053" name="Picture 5" descr="C:\Users\doğumhane\Desktop\dt_170515_old_vs_young_surgeon_250x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57496"/>
            <a:ext cx="450059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cerrahisi sonrası 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Aşağı Ok"/>
          <p:cNvSpPr/>
          <p:nvPr/>
        </p:nvSpPr>
        <p:spPr>
          <a:xfrm>
            <a:off x="2571736" y="235743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571472" y="3357562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%50 &gt; Kist Kapsülünde 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Aşağı Ok"/>
          <p:cNvSpPr/>
          <p:nvPr/>
        </p:nvSpPr>
        <p:spPr>
          <a:xfrm>
            <a:off x="2571736" y="41433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Metin kutusu"/>
          <p:cNvSpPr txBox="1"/>
          <p:nvPr/>
        </p:nvSpPr>
        <p:spPr>
          <a:xfrm>
            <a:off x="642910" y="5357826"/>
            <a:ext cx="7120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Histolojik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primordial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folikül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saptanmıştır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2643174" y="6000768"/>
            <a:ext cx="5405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Hachisuga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Kawarabayashi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, 2002;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Muzii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et al.2002</a:t>
            </a:r>
            <a:endParaRPr lang="tr-TR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oğumhane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57166"/>
            <a:ext cx="357190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remat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ür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Ovaryan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Yetmezlik</a:t>
            </a:r>
          </a:p>
          <a:p>
            <a:endParaRPr lang="tr-TR" dirty="0" smtClean="0"/>
          </a:p>
          <a:p>
            <a:pPr algn="ctr"/>
            <a:endParaRPr lang="tr-TR" dirty="0" smtClean="0"/>
          </a:p>
          <a:p>
            <a:pPr algn="ctr"/>
            <a:endParaRPr lang="tr-TR" dirty="0" smtClean="0"/>
          </a:p>
          <a:p>
            <a:pPr algn="ctr"/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%2.4</a:t>
            </a:r>
          </a:p>
          <a:p>
            <a:endParaRPr lang="tr-TR" dirty="0" smtClean="0"/>
          </a:p>
          <a:p>
            <a:endParaRPr lang="tr-TR" dirty="0" smtClean="0"/>
          </a:p>
          <a:p>
            <a:pPr algn="r"/>
            <a:r>
              <a:rPr lang="it-IT" dirty="0" smtClean="0"/>
              <a:t>(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Busacca et al., 2006</a:t>
            </a:r>
            <a:r>
              <a:rPr lang="it-IT" dirty="0" smtClean="0"/>
              <a:t>)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Bilateral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ndometrioma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Cerrahisi</a:t>
            </a:r>
            <a:endParaRPr lang="tr-T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Aşağı Ok"/>
          <p:cNvSpPr/>
          <p:nvPr/>
        </p:nvSpPr>
        <p:spPr>
          <a:xfrm>
            <a:off x="4214810" y="2643182"/>
            <a:ext cx="4846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Rekürrens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oranı </a:t>
            </a:r>
          </a:p>
          <a:p>
            <a:endParaRPr lang="tr-TR" dirty="0" smtClean="0"/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Ağrıda iyileşme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Ciddi Kanama</a:t>
            </a:r>
          </a:p>
          <a:p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Dokusu kaybı </a:t>
            </a: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b="0" dirty="0" err="1" smtClean="0">
                <a:latin typeface="Times New Roman" pitchFamily="18" charset="0"/>
                <a:cs typeface="Times New Roman" pitchFamily="18" charset="0"/>
              </a:rPr>
              <a:t>Laparoscopic</a:t>
            </a:r>
            <a:r>
              <a:rPr lang="tr-TR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stripping </a:t>
            </a:r>
            <a:r>
              <a:rPr lang="tr-TR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b="0" dirty="0" smtClean="0">
                <a:latin typeface="Times New Roman" pitchFamily="18" charset="0"/>
                <a:cs typeface="Times New Roman" pitchFamily="18" charset="0"/>
              </a:rPr>
            </a:br>
            <a:endParaRPr lang="tr-TR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Aşağı Ok"/>
          <p:cNvSpPr/>
          <p:nvPr/>
        </p:nvSpPr>
        <p:spPr>
          <a:xfrm>
            <a:off x="3214678" y="1928802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doğumhane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928802"/>
            <a:ext cx="3357586" cy="3643338"/>
          </a:xfrm>
          <a:prstGeom prst="rect">
            <a:avLst/>
          </a:prstGeom>
          <a:noFill/>
        </p:spPr>
      </p:pic>
      <p:sp>
        <p:nvSpPr>
          <p:cNvPr id="6" name="5 Aşağı Ok"/>
          <p:cNvSpPr/>
          <p:nvPr/>
        </p:nvSpPr>
        <p:spPr>
          <a:xfrm flipV="1">
            <a:off x="3214678" y="2857496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 descr="C:\Users\doğumhane\Desktop\gr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4856878" cy="3350103"/>
          </a:xfrm>
          <a:prstGeom prst="rect">
            <a:avLst/>
          </a:prstGeom>
          <a:noFill/>
        </p:spPr>
      </p:pic>
      <p:pic>
        <p:nvPicPr>
          <p:cNvPr id="5" name="Picture 2" descr="C:\Users\doğumhane\Desktop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928802"/>
            <a:ext cx="3000364" cy="3643338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42852"/>
            <a:ext cx="8572528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etin kutusu"/>
          <p:cNvSpPr txBox="1"/>
          <p:nvPr/>
        </p:nvSpPr>
        <p:spPr>
          <a:xfrm>
            <a:off x="285720" y="1928802"/>
            <a:ext cx="2786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Perikistik</a:t>
            </a:r>
            <a:r>
              <a:rPr lang="tr-T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Fibrosis</a:t>
            </a:r>
            <a:endParaRPr lang="tr-TR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428596" y="5643578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Fertil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Steril . 2009 ;91:1326-8.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: 10.1016/j.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fertnstert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.2008.02.157.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Epub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2008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81138"/>
            <a:ext cx="8429683" cy="50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04"/>
            <a:ext cx="44958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28604"/>
            <a:ext cx="292895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000108"/>
            <a:ext cx="370522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Surgical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Technique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tr-T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0" dirty="0" err="1" smtClean="0">
                <a:latin typeface="Times New Roman" pitchFamily="18" charset="0"/>
                <a:cs typeface="Times New Roman" pitchFamily="18" charset="0"/>
              </a:rPr>
              <a:t>Hydrodissection</a:t>
            </a:r>
            <a:endParaRPr lang="tr-TR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257" y="1481138"/>
            <a:ext cx="539148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1800" dirty="0" smtClean="0">
                <a:latin typeface="Times New Roman" pitchFamily="18" charset="0"/>
                <a:cs typeface="Times New Roman" pitchFamily="18" charset="0"/>
              </a:rPr>
              <a:t>Komşu kist </a:t>
            </a:r>
            <a:r>
              <a:rPr lang="tr-TR" sz="18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1800" dirty="0" smtClean="0">
                <a:latin typeface="Times New Roman" pitchFamily="18" charset="0"/>
                <a:cs typeface="Times New Roman" pitchFamily="18" charset="0"/>
              </a:rPr>
              <a:t> cerrahisini zorlaştırabilir </a:t>
            </a: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1800" dirty="0" smtClean="0">
                <a:latin typeface="Times New Roman" pitchFamily="18" charset="0"/>
                <a:cs typeface="Times New Roman" pitchFamily="18" charset="0"/>
              </a:rPr>
              <a:t>Daha fazla </a:t>
            </a:r>
            <a:r>
              <a:rPr lang="tr-TR" sz="18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1800" dirty="0" smtClean="0">
                <a:latin typeface="Times New Roman" pitchFamily="18" charset="0"/>
                <a:cs typeface="Times New Roman" pitchFamily="18" charset="0"/>
              </a:rPr>
              <a:t> dokusu bırakmak için  yerinde bırakılabilir</a:t>
            </a: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32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Kistektomi</a:t>
            </a:r>
            <a:r>
              <a:rPr lang="tr-TR" sz="3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tr-TR" sz="3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doğumhane\Desktop\83266048-ovarian-cyst-a-fluid-filled-sac-in-the-ovary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500438"/>
            <a:ext cx="4857784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692948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"/>
            <a:ext cx="8715436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4214842" cy="3695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143116"/>
            <a:ext cx="343375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"/>
            <a:ext cx="8715436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etin kutusu"/>
          <p:cNvSpPr txBox="1"/>
          <p:nvPr/>
        </p:nvSpPr>
        <p:spPr>
          <a:xfrm>
            <a:off x="2000232" y="5857892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Pregnancy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rate: %41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Endometriozis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endometrial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gland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ve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stromanın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uterin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kavite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dışında mevcudiyetidir.</a:t>
            </a: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Yüzeyel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Peritoneal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Endometriozis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Ovarian</a:t>
            </a:r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Derin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İnfiltratif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Endometriosis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b="0" dirty="0" err="1" smtClean="0">
                <a:latin typeface="Times New Roman" pitchFamily="18" charset="0"/>
                <a:cs typeface="Times New Roman" pitchFamily="18" charset="0"/>
              </a:rPr>
              <a:t>Endometriosis</a:t>
            </a:r>
            <a:r>
              <a:rPr lang="tr-TR" sz="3200" b="0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3200" b="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endParaRPr lang="tr-TR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  </a:t>
            </a:r>
            <a:r>
              <a:rPr lang="tr-TR" sz="2400" b="1" dirty="0" smtClean="0"/>
              <a:t>AFC: </a:t>
            </a:r>
            <a:r>
              <a:rPr lang="tr-TR" sz="2400" b="1" dirty="0" smtClean="0">
                <a:latin typeface="Times New Roman" pitchFamily="18" charset="0"/>
                <a:cs typeface="Times New Roman" pitchFamily="18" charset="0"/>
              </a:rPr>
              <a:t>3.9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tr-TR" sz="2400" b="1" dirty="0" smtClean="0">
                <a:latin typeface="Times New Roman" pitchFamily="18" charset="0"/>
                <a:cs typeface="Times New Roman" pitchFamily="18" charset="0"/>
              </a:rPr>
              <a:t>1.9</a:t>
            </a:r>
            <a:r>
              <a:rPr lang="tr-TR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Stripping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Teknik  </a:t>
            </a: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smtClean="0">
                <a:latin typeface="Times New Roman" pitchFamily="18" charset="0"/>
                <a:cs typeface="Times New Roman" pitchFamily="18" charset="0"/>
              </a:rPr>
              <a:t>AFC: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4.4 ± 2.3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              Kombine Teknik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Reservi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Stripping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Teknik ≠ Kombine Teknik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Comparison between the Stripping Technique and the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Combined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Excisional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/Ablative Technique for the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Treatment of Bilateral Ovarian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Endometriomas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: A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Multicentric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Randomized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0" dirty="0" err="1" smtClean="0">
                <a:latin typeface="Times New Roman" pitchFamily="18" charset="0"/>
                <a:cs typeface="Times New Roman" pitchFamily="18" charset="0"/>
              </a:rPr>
              <a:t>Muzii</a:t>
            </a:r>
            <a:r>
              <a:rPr lang="tr-TR" sz="1600" b="0" dirty="0" smtClean="0">
                <a:latin typeface="Times New Roman" pitchFamily="18" charset="0"/>
                <a:cs typeface="Times New Roman" pitchFamily="18" charset="0"/>
              </a:rPr>
              <a:t> L, </a:t>
            </a:r>
            <a:r>
              <a:rPr lang="tr-TR" sz="1600" b="0" dirty="0" err="1" smtClean="0">
                <a:latin typeface="Times New Roman" pitchFamily="18" charset="0"/>
                <a:cs typeface="Times New Roman" pitchFamily="18" charset="0"/>
              </a:rPr>
              <a:t>Achilli</a:t>
            </a:r>
            <a:r>
              <a:rPr lang="tr-TR" sz="1600" b="0" dirty="0" smtClean="0">
                <a:latin typeface="Times New Roman" pitchFamily="18" charset="0"/>
                <a:cs typeface="Times New Roman" pitchFamily="18" charset="0"/>
              </a:rPr>
              <a:t>  et al  Roma, </a:t>
            </a:r>
            <a:r>
              <a:rPr lang="tr-TR" sz="1600" b="0" dirty="0" err="1" smtClean="0">
                <a:latin typeface="Times New Roman" pitchFamily="18" charset="0"/>
                <a:cs typeface="Times New Roman" pitchFamily="18" charset="0"/>
              </a:rPr>
              <a:t>Italy</a:t>
            </a:r>
            <a:r>
              <a:rPr lang="tr-TR" sz="1600" b="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tr-TR" sz="1600" b="0" dirty="0" err="1" smtClean="0">
                <a:latin typeface="Times New Roman" pitchFamily="18" charset="0"/>
                <a:cs typeface="Times New Roman" pitchFamily="18" charset="0"/>
              </a:rPr>
              <a:t>Universit</a:t>
            </a:r>
            <a:r>
              <a:rPr lang="tr-TR" sz="1600" b="0" dirty="0" smtClean="0">
                <a:latin typeface="Times New Roman" pitchFamily="18" charset="0"/>
                <a:cs typeface="Times New Roman" pitchFamily="18" charset="0"/>
              </a:rPr>
              <a:t>_ Bologna,</a:t>
            </a:r>
            <a:r>
              <a:rPr lang="tr-TR" sz="1600" dirty="0" smtClean="0"/>
              <a:t/>
            </a:r>
            <a:br>
              <a:rPr lang="tr-TR" sz="1600" dirty="0" smtClean="0"/>
            </a:br>
            <a:endParaRPr lang="tr-TR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Sağ Ok"/>
          <p:cNvSpPr/>
          <p:nvPr/>
        </p:nvSpPr>
        <p:spPr>
          <a:xfrm>
            <a:off x="3214678" y="2500306"/>
            <a:ext cx="9784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3286116" y="3000372"/>
            <a:ext cx="9784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Sağ Ok"/>
          <p:cNvSpPr/>
          <p:nvPr/>
        </p:nvSpPr>
        <p:spPr>
          <a:xfrm>
            <a:off x="2714612" y="3929066"/>
            <a:ext cx="97840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Koter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kapsülünün iç duvarı </a:t>
            </a:r>
            <a:r>
              <a:rPr lang="tr-TR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dokunma tekniği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ile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koagule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edilmeli  ve </a:t>
            </a:r>
            <a:r>
              <a:rPr lang="tr-TR" sz="2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forceps</a:t>
            </a:r>
            <a:r>
              <a:rPr lang="tr-TR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30 -W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olarak ayarlanmalı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size is a relevant factor in selection of the most appropriate surgical technique: a prospective randomized preliminary study 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/>
              <a:t>European Journal of Obstetrics &amp; Gynecology and Reproductive Biology, 2015-12-01, Volume 195, Pages 88-93</a:t>
            </a:r>
            <a:endParaRPr lang="tr-TR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b="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3200" b="0" dirty="0" smtClean="0">
                <a:latin typeface="Times New Roman" pitchFamily="18" charset="0"/>
                <a:cs typeface="Times New Roman" pitchFamily="18" charset="0"/>
              </a:rPr>
              <a:t> Rezervi </a:t>
            </a:r>
            <a:endParaRPr lang="tr-TR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435768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900115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071810"/>
            <a:ext cx="39338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Metin kutusu"/>
          <p:cNvSpPr txBox="1"/>
          <p:nvPr/>
        </p:nvSpPr>
        <p:spPr>
          <a:xfrm>
            <a:off x="571472" y="1142984"/>
            <a:ext cx="3576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tr-T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J </a:t>
            </a:r>
            <a:r>
              <a:rPr lang="tr-TR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Gynaecol</a:t>
            </a:r>
            <a:r>
              <a:rPr lang="tr-T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Obstet</a:t>
            </a:r>
            <a:r>
              <a:rPr lang="tr-T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2018 </a:t>
            </a:r>
            <a:r>
              <a:rPr lang="tr-TR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Jan</a:t>
            </a:r>
            <a:r>
              <a:rPr lang="tr-T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tr-TR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1600" b="1" dirty="0" smtClean="0"/>
          </a:p>
          <a:p>
            <a:endParaRPr lang="tr-TR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b="1" dirty="0" smtClean="0">
                <a:latin typeface="Times New Roman" pitchFamily="18" charset="0"/>
                <a:cs typeface="Times New Roman" pitchFamily="18" charset="0"/>
              </a:rPr>
              <a:t>Sonuç: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Koagulasyon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Hemostatik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Sütüre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göre daha fazla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destruktif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1600" dirty="0" smtClean="0"/>
              <a:t>C.</a:t>
            </a:r>
            <a:r>
              <a:rPr lang="tr-TR" sz="1600" dirty="0" err="1" smtClean="0"/>
              <a:t>Sahin</a:t>
            </a:r>
            <a:r>
              <a:rPr lang="tr-TR" sz="1600" dirty="0" smtClean="0"/>
              <a:t>, A.Akdemir, A.</a:t>
            </a:r>
            <a:r>
              <a:rPr lang="tr-TR" sz="1600" dirty="0" err="1" smtClean="0"/>
              <a:t>M.Ergenoglu</a:t>
            </a:r>
            <a:r>
              <a:rPr lang="tr-TR" sz="1600" dirty="0" smtClean="0"/>
              <a:t>, F.</a:t>
            </a:r>
            <a:r>
              <a:rPr lang="tr-TR" sz="1600" dirty="0" err="1" smtClean="0"/>
              <a:t>Sendag</a:t>
            </a:r>
            <a:r>
              <a:rPr lang="tr-TR" sz="1600" dirty="0" smtClean="0"/>
              <a:t> </a:t>
            </a:r>
            <a:r>
              <a:rPr lang="en-US" sz="1600" dirty="0" smtClean="0"/>
              <a:t>Journal of Minimally Invasive Gynecology, The, 2016-11-01, </a:t>
            </a:r>
            <a:endParaRPr lang="tr-T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Which Should Be the Preferred Technique During Laparoscopic Ovarian </a:t>
            </a:r>
            <a:r>
              <a:rPr lang="en-US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Cystectomy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Hemostatic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Sutures or Bipolar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Electrocoagulation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A Randomized Controlled Prospective Study of Long-Term Ovarian Reserve </a:t>
            </a:r>
            <a:r>
              <a:rPr lang="tr-TR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4400" dirty="0" smtClean="0">
                <a:latin typeface="Times New Roman" pitchFamily="18" charset="0"/>
                <a:cs typeface="Times New Roman" pitchFamily="18" charset="0"/>
              </a:rPr>
            </a:b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229600" cy="187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etin kutusu"/>
          <p:cNvSpPr txBox="1"/>
          <p:nvPr/>
        </p:nvSpPr>
        <p:spPr>
          <a:xfrm>
            <a:off x="428596" y="3286124"/>
            <a:ext cx="9639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Ovarian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Kistektomi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sonrası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sütürasyon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fonksiyonlarını </a:t>
            </a:r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koruma açısından enerji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modalitelerine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göre daha üstün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Hemostasis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by bipolar coagulation versus suture after surgical stripping of bilateral ovarian </a:t>
            </a:r>
            <a:r>
              <a:rPr lang="en-US" sz="1800" b="0" dirty="0" err="1" smtClean="0">
                <a:latin typeface="Times New Roman" pitchFamily="18" charset="0"/>
                <a:cs typeface="Times New Roman" pitchFamily="18" charset="0"/>
              </a:rPr>
              <a:t>endometriomas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: a randomized controlled trial.</a:t>
            </a:r>
            <a:endParaRPr lang="tr-TR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225" y="1596231"/>
            <a:ext cx="63055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8358246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Çok büyük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endometriomalarda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alternatif yöntem 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kist içeriğinin L/S Drenajı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3 ay GNRH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Agonisti</a:t>
            </a:r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koter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ile veya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Laser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ile kistin duvarını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vaporize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etmek  veya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kistektomi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yapmak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Tsolakidis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D,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Pados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G,  et al.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impact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ovarian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reserve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after laparoscopic ovarian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cystectomy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versus three-stage management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 patients with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endometriomas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: a prospective randomized study.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Fertil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Steril. 2010;94:71–77.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600" b="0" dirty="0" smtClean="0">
                <a:effectLst/>
                <a:latin typeface="Times New Roman" pitchFamily="18" charset="0"/>
                <a:cs typeface="Times New Roman" pitchFamily="18" charset="0"/>
              </a:rPr>
              <a:t>3 –step </a:t>
            </a:r>
            <a:r>
              <a:rPr lang="tr-TR" sz="3600" b="0" dirty="0" err="1" smtClean="0">
                <a:effectLst/>
                <a:latin typeface="Times New Roman" pitchFamily="18" charset="0"/>
                <a:cs typeface="Times New Roman" pitchFamily="18" charset="0"/>
              </a:rPr>
              <a:t>prosedure</a:t>
            </a:r>
            <a:r>
              <a:rPr lang="tr-TR" sz="36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tr-TR" sz="36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impact on ovarian reserve after laparoscopic ovarian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cystectomy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versus three-stage management in patients with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endometriomas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a prospective randomized study.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  <a:hlinkClick r:id="rId3" tooltip="Fertility and sterility."/>
              </a:rPr>
              <a:t>Fertil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  <a:hlinkClick r:id="rId3" tooltip="Fertility and sterility."/>
              </a:rPr>
              <a:t> Steril.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2010 </a:t>
            </a:r>
            <a:br>
              <a:rPr lang="tr-TR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1800" dirty="0" err="1" smtClean="0">
                <a:hlinkClick r:id="rId4"/>
              </a:rPr>
              <a:t>Tsolakidis</a:t>
            </a:r>
            <a:r>
              <a:rPr lang="tr-TR" sz="1800" dirty="0" smtClean="0">
                <a:hlinkClick r:id="rId4"/>
              </a:rPr>
              <a:t> D</a:t>
            </a:r>
            <a:r>
              <a:rPr lang="tr-TR" sz="1800" baseline="30000" dirty="0" smtClean="0"/>
              <a:t>1</a:t>
            </a:r>
            <a:r>
              <a:rPr lang="tr-TR" sz="1800" dirty="0" smtClean="0"/>
              <a:t>, </a:t>
            </a:r>
            <a:r>
              <a:rPr lang="tr-TR" sz="1800" dirty="0" err="1" smtClean="0">
                <a:hlinkClick r:id="rId5"/>
              </a:rPr>
              <a:t>Pados</a:t>
            </a:r>
            <a:r>
              <a:rPr lang="tr-TR" sz="1800" dirty="0" smtClean="0">
                <a:hlinkClick r:id="rId5"/>
              </a:rPr>
              <a:t> G</a:t>
            </a:r>
            <a:r>
              <a:rPr lang="tr-TR" sz="1800" dirty="0" smtClean="0"/>
              <a:t>,</a:t>
            </a:r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500174"/>
            <a:ext cx="82296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0" dirty="0" err="1" smtClean="0">
                <a:effectLst/>
              </a:rPr>
              <a:t>Ooforektomi</a:t>
            </a:r>
            <a:r>
              <a:rPr lang="tr-TR" sz="3600" b="0" dirty="0" smtClean="0">
                <a:effectLst/>
              </a:rPr>
              <a:t>+ En Blok </a:t>
            </a:r>
            <a:r>
              <a:rPr lang="tr-TR" sz="3600" b="0" dirty="0" err="1" smtClean="0">
                <a:effectLst/>
              </a:rPr>
              <a:t>Diseksiyon</a:t>
            </a:r>
            <a:r>
              <a:rPr lang="tr-TR" sz="3600" b="0" dirty="0" smtClean="0">
                <a:effectLst/>
              </a:rPr>
              <a:t> </a:t>
            </a:r>
            <a:endParaRPr lang="tr-TR" sz="3600" b="0" dirty="0">
              <a:effectLst/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672431"/>
            <a:ext cx="500066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Metin kutusu"/>
          <p:cNvSpPr txBox="1"/>
          <p:nvPr/>
        </p:nvSpPr>
        <p:spPr>
          <a:xfrm>
            <a:off x="428596" y="2214554"/>
            <a:ext cx="38576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Rezidüel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dokusu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+ Çevre doku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(En Blok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Diseksiyon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+Rezeksiyon ) 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Aşağı Ok"/>
          <p:cNvSpPr/>
          <p:nvPr/>
        </p:nvSpPr>
        <p:spPr>
          <a:xfrm>
            <a:off x="1285852" y="2643182"/>
            <a:ext cx="357190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Pelvik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Organ , Üst Abdomen ve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Apendiks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İnspeksiyonu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Endometriomaya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eşlik eden asit varsa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peritoneal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yıkama örnekleri  ve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peritoneal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biopsi</a:t>
            </a:r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Pelvik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duvara yapışık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diseksiyonu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öncesi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üreter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visualizasyonu</a:t>
            </a:r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Diseksiyonda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kist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rüptüre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olursa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rüptüre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olan alandan kist duvarını görüntülemek ve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rüptüre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olan alanı çok büyütmemek ve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insizyon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yapmamak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r-TR" sz="2800" b="0" dirty="0" err="1" smtClean="0">
                <a:effectLst/>
              </a:rPr>
              <a:t>Endometrioma</a:t>
            </a:r>
            <a:r>
              <a:rPr lang="tr-TR" sz="2800" b="0" dirty="0" smtClean="0">
                <a:effectLst/>
              </a:rPr>
              <a:t> Cerrahisi Tavsiyeler</a:t>
            </a:r>
            <a:br>
              <a:rPr lang="tr-TR" sz="2800" b="0" dirty="0" smtClean="0">
                <a:effectLst/>
              </a:rPr>
            </a:b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Gynaecological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Times New Roman" pitchFamily="18" charset="0"/>
                <a:cs typeface="Times New Roman" pitchFamily="18" charset="0"/>
              </a:rPr>
              <a:t>Endoscopy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(ESGE), </a:t>
            </a:r>
            <a:br>
              <a:rPr lang="tr-T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European Society of 3 Human Reproduction and Embryology (ESHRE) </a:t>
            </a:r>
            <a:r>
              <a:rPr lang="tr-TR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1200" dirty="0" smtClean="0"/>
              <a:t>  </a:t>
            </a:r>
            <a:r>
              <a:rPr lang="tr-TR" sz="1200" dirty="0" err="1" smtClean="0"/>
              <a:t>World</a:t>
            </a:r>
            <a:r>
              <a:rPr lang="tr-TR" sz="1200" dirty="0" smtClean="0"/>
              <a:t> </a:t>
            </a:r>
            <a:r>
              <a:rPr lang="tr-TR" sz="1200" dirty="0" err="1" smtClean="0"/>
              <a:t>Endometriosis</a:t>
            </a:r>
            <a:r>
              <a:rPr lang="tr-TR" sz="1200" dirty="0" smtClean="0"/>
              <a:t> </a:t>
            </a:r>
            <a:r>
              <a:rPr lang="tr-TR" sz="1200" dirty="0" err="1" smtClean="0"/>
              <a:t>Society</a:t>
            </a:r>
            <a:r>
              <a:rPr lang="tr-TR" sz="1200" dirty="0" smtClean="0"/>
              <a:t> (WES)     **</a:t>
            </a:r>
            <a:r>
              <a:rPr lang="tr-TR" sz="1200" b="0" dirty="0" err="1" smtClean="0">
                <a:latin typeface="Times New Roman" pitchFamily="18" charset="0"/>
                <a:cs typeface="Times New Roman" pitchFamily="18" charset="0"/>
              </a:rPr>
              <a:t>Working</a:t>
            </a:r>
            <a:r>
              <a:rPr lang="tr-TR" sz="1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200" b="0" dirty="0" err="1" smtClean="0"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tr-TR" sz="1200" b="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tr-TR" sz="12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Endometrium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tabakasının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üzerinde bulunması ve kistleşmesi sonucunda oluşur. 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Derin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İnfiltratif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Endometriosis’li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hastaların da </a:t>
            </a:r>
            <a:r>
              <a:rPr lang="tr-T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%50’ sinde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bulunabilir.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sıklıkla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dens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bir şekilde çevre dokulara yapışıktır  (P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eritoneum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fallop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tüpleri ve bağırsaklar) </a:t>
            </a:r>
            <a:endParaRPr lang="tr-T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Endometrioma</a:t>
            </a:r>
            <a:endParaRPr lang="tr-TR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 descr="C:\Users\doğumhane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4590662" cy="4525962"/>
          </a:xfrm>
          <a:prstGeom prst="rect">
            <a:avLst/>
          </a:prstGeom>
          <a:noFill/>
        </p:spPr>
      </p:pic>
      <p:pic>
        <p:nvPicPr>
          <p:cNvPr id="1028" name="Picture 4" descr="C:\Users\doğumhane\Desktop\card-11190761-b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00250"/>
            <a:ext cx="3929090" cy="4143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klivaj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planında soğuk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atravmatik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alet kullanmak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Klivaj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planında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diseksiyonu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kolaylaştırmak için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saline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veya sentetik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vasopressin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kullanılabilir (1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unite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/ml)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/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Klivaj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planı bulunamıyorsa şüpheli alandan biyopsi alıp daha fazla korteks hasarı yapmamak için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ablasyona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geçmek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Klivaj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planı bulunuyorsa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gentle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traksiyon –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counter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traksityon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uygulamak aşırı güç uygulayarak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dokusunu tahrip etmemek ve çok gerekli durumlarda spot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koagulasyon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yapmak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tr-TR" sz="3200" b="0" dirty="0" smtClean="0"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tr-TR" sz="3200" b="0" dirty="0" err="1" smtClean="0">
                <a:effectLst/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200" b="0" dirty="0" smtClean="0">
                <a:effectLst/>
                <a:latin typeface="Times New Roman" pitchFamily="18" charset="0"/>
                <a:cs typeface="Times New Roman" pitchFamily="18" charset="0"/>
              </a:rPr>
              <a:t> Cerrahisi Tavsiyeler</a:t>
            </a:r>
            <a:br>
              <a:rPr lang="tr-TR" sz="32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r-TR" sz="32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Gynaecological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err="1" smtClean="0">
                <a:latin typeface="Times New Roman" pitchFamily="18" charset="0"/>
                <a:cs typeface="Times New Roman" pitchFamily="18" charset="0"/>
              </a:rPr>
              <a:t>Endoscopy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(ESGE), </a:t>
            </a:r>
            <a:br>
              <a:rPr lang="tr-TR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European Society of 3 Human Reproduction and Embryology (ESHRE) 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1400" dirty="0" smtClean="0"/>
              <a:t>  </a:t>
            </a:r>
            <a:r>
              <a:rPr lang="tr-TR" sz="1400" dirty="0" err="1" smtClean="0"/>
              <a:t>World</a:t>
            </a:r>
            <a:r>
              <a:rPr lang="tr-TR" sz="1400" dirty="0" smtClean="0"/>
              <a:t> </a:t>
            </a:r>
            <a:r>
              <a:rPr lang="tr-TR" sz="1400" dirty="0" err="1" smtClean="0"/>
              <a:t>Endometriosis</a:t>
            </a:r>
            <a:r>
              <a:rPr lang="tr-TR" sz="1400" dirty="0" smtClean="0"/>
              <a:t> </a:t>
            </a:r>
            <a:r>
              <a:rPr lang="tr-TR" sz="1400" dirty="0" err="1" smtClean="0"/>
              <a:t>Society</a:t>
            </a:r>
            <a:r>
              <a:rPr lang="tr-TR" sz="1400" dirty="0" smtClean="0"/>
              <a:t> (WES)     **</a:t>
            </a:r>
            <a:r>
              <a:rPr lang="tr-TR" sz="2200" b="0" dirty="0" err="1" smtClean="0">
                <a:latin typeface="Times New Roman" pitchFamily="18" charset="0"/>
                <a:cs typeface="Times New Roman" pitchFamily="18" charset="0"/>
              </a:rPr>
              <a:t>Working</a:t>
            </a:r>
            <a:r>
              <a:rPr lang="tr-TR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0" dirty="0" err="1" smtClean="0"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tr-TR" sz="2200" b="0" dirty="0" smtClean="0"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tr-TR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1600" dirty="0" smtClean="0">
                <a:latin typeface="Times New Roman" pitchFamily="18" charset="0"/>
                <a:cs typeface="Times New Roman" pitchFamily="18" charset="0"/>
              </a:rPr>
            </a:br>
            <a:endParaRPr lang="tr-TR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Kist kapsülünü çıkardıktan sonra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overin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kanlanmasının olduğu bölgede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hilusuna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zarar vermemek için  dikkatli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hemostaz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yapmak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Büyük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endometiomalar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eksize edildikten sonra kalan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korteksini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monofilament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suturlerle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tekrar oluşturmak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Koter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kapsülünün iç duvarı </a:t>
            </a:r>
            <a:r>
              <a:rPr lang="tr-TR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dokunma tekniği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ile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koagule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edilmeli  ve </a:t>
            </a:r>
            <a:r>
              <a:rPr lang="tr-TR" sz="20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forceps</a:t>
            </a:r>
            <a:r>
              <a:rPr lang="tr-TR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30 -W</a:t>
            </a:r>
            <a:r>
              <a:rPr lang="tr-TR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olarak ayarlanmalı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, kısa aralıklı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koagulasyon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yapılmalı ve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koagulasyondan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sonra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irrigasyon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sıvısı ile soğutulmalı 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2400" b="0" dirty="0" err="1" smtClean="0">
                <a:effectLst/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400" b="0" dirty="0" smtClean="0">
                <a:effectLst/>
                <a:latin typeface="Times New Roman" pitchFamily="18" charset="0"/>
                <a:cs typeface="Times New Roman" pitchFamily="18" charset="0"/>
              </a:rPr>
              <a:t> Cerrahisi Tavsiyeler</a:t>
            </a:r>
            <a:r>
              <a:rPr lang="tr-TR" sz="14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1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Society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Gynaecological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400" dirty="0" err="1" smtClean="0">
                <a:latin typeface="Times New Roman" pitchFamily="18" charset="0"/>
                <a:cs typeface="Times New Roman" pitchFamily="18" charset="0"/>
              </a:rPr>
              <a:t>Endoscopy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(ESGE), </a:t>
            </a:r>
            <a:br>
              <a:rPr lang="tr-T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European Society of 3 Human Reproduction and Embryology (ESHRE) </a:t>
            </a:r>
            <a:r>
              <a:rPr lang="tr-TR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r-TR" sz="1400" dirty="0" smtClean="0"/>
              <a:t> </a:t>
            </a:r>
            <a:r>
              <a:rPr lang="tr-TR" sz="1400" dirty="0" err="1" smtClean="0"/>
              <a:t>World</a:t>
            </a:r>
            <a:r>
              <a:rPr lang="tr-TR" sz="1400" dirty="0" smtClean="0"/>
              <a:t> </a:t>
            </a:r>
            <a:r>
              <a:rPr lang="tr-TR" sz="1400" dirty="0" err="1" smtClean="0"/>
              <a:t>Endometriosis</a:t>
            </a:r>
            <a:r>
              <a:rPr lang="tr-TR" sz="1400" dirty="0" smtClean="0"/>
              <a:t> </a:t>
            </a:r>
            <a:r>
              <a:rPr lang="tr-TR" sz="1400" dirty="0" err="1" smtClean="0"/>
              <a:t>Society</a:t>
            </a:r>
            <a:r>
              <a:rPr lang="tr-TR" sz="1400" dirty="0" smtClean="0"/>
              <a:t> (WES)     </a:t>
            </a:r>
            <a:r>
              <a:rPr lang="tr-TR" sz="2000" dirty="0" smtClean="0"/>
              <a:t>**</a:t>
            </a:r>
            <a:r>
              <a:rPr lang="tr-TR" sz="2000" b="0" dirty="0" err="1" smtClean="0">
                <a:latin typeface="Times New Roman" pitchFamily="18" charset="0"/>
                <a:cs typeface="Times New Roman" pitchFamily="18" charset="0"/>
              </a:rPr>
              <a:t>Working</a:t>
            </a:r>
            <a:r>
              <a:rPr lang="tr-TR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0" dirty="0" err="1" smtClean="0"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tr-TR" sz="2000" b="0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tr-T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 descr="C:\Users\doğumhane\Desktop\diyarbakir_126674_9b94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1696244"/>
            <a:ext cx="7239000" cy="4095750"/>
          </a:xfrm>
          <a:prstGeom prst="rect">
            <a:avLst/>
          </a:prstGeom>
          <a:noFill/>
        </p:spPr>
      </p:pic>
      <p:pic>
        <p:nvPicPr>
          <p:cNvPr id="1027" name="Picture 3" descr="C:\Users\doğumhane\Desktop\imag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7429552" cy="990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doğumhane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214554"/>
            <a:ext cx="3690946" cy="3286148"/>
          </a:xfrm>
          <a:prstGeom prst="rect">
            <a:avLst/>
          </a:prstGeom>
          <a:noFill/>
        </p:spPr>
      </p:pic>
      <p:pic>
        <p:nvPicPr>
          <p:cNvPr id="1027" name="Picture 3" descr="C:\Users\doğumhane\Desktop\Endometrioma-with-characteristic-chocolate-cy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3116"/>
            <a:ext cx="363857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Ağrı semptomunu azaltmak 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fonksiyonlarını korumak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Fertiliteyi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artırmak 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Adneksiyel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kitle ile ilgili komplikasyonları engellemek (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Rüptür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torsiyonu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Malignansiyi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ekarte etmek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200" dirty="0" smtClean="0">
                <a:effectLst/>
                <a:latin typeface="Times New Roman" pitchFamily="18" charset="0"/>
                <a:cs typeface="Times New Roman" pitchFamily="18" charset="0"/>
              </a:rPr>
              <a:t> Tedavisi &amp; Amaç </a:t>
            </a:r>
            <a:endParaRPr lang="tr-T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tr-TR" dirty="0" smtClean="0"/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İzlem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Medikal Tedavi (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NSAIDs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, OKS, 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Progesteron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,GNRH)</a:t>
            </a: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***Cerrahi:</a:t>
            </a:r>
            <a:r>
              <a:rPr lang="tr-TR" sz="32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Konservative</a:t>
            </a:r>
            <a:r>
              <a:rPr lang="tr-T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cerrahi (</a:t>
            </a:r>
            <a:r>
              <a:rPr lang="tr-TR" sz="32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Kistektomi</a:t>
            </a:r>
            <a:r>
              <a:rPr lang="tr-T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Definiti</a:t>
            </a:r>
            <a:r>
              <a:rPr lang="tr-T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cerrahi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tr-TR" sz="32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Ooforektomi</a:t>
            </a:r>
            <a:r>
              <a:rPr lang="tr-TR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200" dirty="0" smtClean="0">
                <a:effectLst/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Managament</a:t>
            </a:r>
            <a:endParaRPr lang="tr-T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cm’den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büyük o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mevcudiyeti ve eşlik eden kronik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pelvik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ağrı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takiplerde büyümeye devam ediyorsa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Ovarian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rüptür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abse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Ovarian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malignite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şüphesi varlığında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Büyük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Subfertilite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İnfertilite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Cerrahi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Endikasyonları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Aspirasyon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dirty="0" smtClean="0"/>
              <a:t>          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Etkisiz (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Rekürrens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%80-100)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Kist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skleroterapi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Ethanol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tetrasiklin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metotreksat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tr-TR" sz="2000" dirty="0" err="1" smtClean="0">
                <a:latin typeface="Times New Roman" pitchFamily="18" charset="0"/>
                <a:cs typeface="Times New Roman" pitchFamily="18" charset="0"/>
              </a:rPr>
              <a:t>Rekürrens</a:t>
            </a:r>
            <a:r>
              <a:rPr lang="tr-TR" sz="2000" dirty="0" smtClean="0">
                <a:latin typeface="Times New Roman" pitchFamily="18" charset="0"/>
                <a:cs typeface="Times New Roman" pitchFamily="18" charset="0"/>
              </a:rPr>
              <a:t>  %63</a:t>
            </a:r>
          </a:p>
          <a:p>
            <a:endParaRPr lang="tr-TR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Fenestra</a:t>
            </a:r>
            <a:r>
              <a:rPr lang="tr-T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syon</a:t>
            </a:r>
            <a:r>
              <a:rPr lang="tr-T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&amp;</a:t>
            </a:r>
            <a:r>
              <a:rPr lang="tr-T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Ablasyon</a:t>
            </a:r>
            <a:r>
              <a:rPr lang="tr-T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tr-T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Laser</a:t>
            </a:r>
            <a:r>
              <a:rPr lang="tr-T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veya </a:t>
            </a:r>
            <a:r>
              <a:rPr lang="tr-T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Bipolar</a:t>
            </a:r>
            <a:r>
              <a:rPr lang="tr-T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Koagulasyon</a:t>
            </a:r>
            <a:r>
              <a:rPr lang="tr-T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            </a:t>
            </a:r>
            <a:r>
              <a:rPr lang="tr-TR" sz="2400" u="sng" dirty="0" smtClean="0">
                <a:latin typeface="Times New Roman" pitchFamily="18" charset="0"/>
                <a:cs typeface="Times New Roman" pitchFamily="18" charset="0"/>
              </a:rPr>
              <a:t>Kist duvarı </a:t>
            </a:r>
            <a:r>
              <a:rPr lang="tr-TR" sz="2400" u="sng" dirty="0" err="1" smtClean="0">
                <a:latin typeface="Times New Roman" pitchFamily="18" charset="0"/>
                <a:cs typeface="Times New Roman" pitchFamily="18" charset="0"/>
              </a:rPr>
              <a:t>hipervaskülarize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, Kist </a:t>
            </a:r>
            <a:r>
              <a:rPr lang="tr-TR" sz="2400" u="sng" dirty="0" smtClean="0">
                <a:latin typeface="Times New Roman" pitchFamily="18" charset="0"/>
                <a:cs typeface="Times New Roman" pitchFamily="18" charset="0"/>
              </a:rPr>
              <a:t>duvarının kalınlığı işlemi zorlaştırabilir 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Rekurrens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tr-TR" sz="2400" dirty="0" err="1" smtClean="0">
                <a:latin typeface="Times New Roman" pitchFamily="18" charset="0"/>
                <a:cs typeface="Times New Roman" pitchFamily="18" charset="0"/>
              </a:rPr>
              <a:t>Kistektomi</a:t>
            </a:r>
            <a:r>
              <a:rPr lang="tr-TR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tr-T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***L/S </a:t>
            </a:r>
            <a:r>
              <a:rPr lang="tr-TR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Stripping</a:t>
            </a:r>
            <a:endParaRPr lang="tr-TR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Hart R, Hickey M,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Maouris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P,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Buckett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W.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Excisional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surgery versus ablative surgery for ovarian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endometriomata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Cochrane Database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Rev 2008;16:CD004992</a:t>
            </a:r>
            <a:endParaRPr lang="tr-TR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3600" dirty="0" smtClean="0">
                <a:effectLst/>
                <a:latin typeface="Times New Roman" pitchFamily="18" charset="0"/>
                <a:cs typeface="Times New Roman" pitchFamily="18" charset="0"/>
              </a:rPr>
              <a:t>&amp;Cerrahi </a:t>
            </a:r>
            <a:endParaRPr lang="tr-TR" sz="3600" dirty="0"/>
          </a:p>
        </p:txBody>
      </p:sp>
      <p:sp>
        <p:nvSpPr>
          <p:cNvPr id="4" name="3 Sağ Ok"/>
          <p:cNvSpPr/>
          <p:nvPr/>
        </p:nvSpPr>
        <p:spPr>
          <a:xfrm>
            <a:off x="2428860" y="1928802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Sağ Ok"/>
          <p:cNvSpPr/>
          <p:nvPr/>
        </p:nvSpPr>
        <p:spPr>
          <a:xfrm>
            <a:off x="5857884" y="2571744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Sağ Ok"/>
          <p:cNvSpPr/>
          <p:nvPr/>
        </p:nvSpPr>
        <p:spPr>
          <a:xfrm>
            <a:off x="2928926" y="3571876"/>
            <a:ext cx="62121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Aşağı Ok"/>
          <p:cNvSpPr/>
          <p:nvPr/>
        </p:nvSpPr>
        <p:spPr>
          <a:xfrm rot="10800000">
            <a:off x="6715140" y="3857628"/>
            <a:ext cx="315554" cy="6176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Excessive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(Aşırı) cerrahi </a:t>
            </a:r>
          </a:p>
          <a:p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İnkomplet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cerrahi 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 err="1" smtClean="0">
                <a:effectLst/>
                <a:latin typeface="Times New Roman" pitchFamily="18" charset="0"/>
                <a:cs typeface="Times New Roman" pitchFamily="18" charset="0"/>
              </a:rPr>
              <a:t>Endometrioma</a:t>
            </a:r>
            <a:r>
              <a:rPr lang="tr-TR" sz="2800" dirty="0" smtClean="0">
                <a:effectLst/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800" dirty="0" err="1" smtClean="0">
                <a:effectLst/>
                <a:latin typeface="Times New Roman" pitchFamily="18" charset="0"/>
                <a:cs typeface="Times New Roman" pitchFamily="18" charset="0"/>
              </a:rPr>
              <a:t>Kistektomi</a:t>
            </a:r>
            <a:r>
              <a:rPr lang="tr-TR" sz="2800" dirty="0" smtClean="0">
                <a:effectLst/>
                <a:latin typeface="Times New Roman" pitchFamily="18" charset="0"/>
                <a:cs typeface="Times New Roman" pitchFamily="18" charset="0"/>
              </a:rPr>
              <a:t>/</a:t>
            </a:r>
            <a:r>
              <a:rPr lang="tr-TR" sz="2800" dirty="0" err="1" smtClean="0">
                <a:effectLst/>
                <a:latin typeface="Times New Roman" pitchFamily="18" charset="0"/>
                <a:cs typeface="Times New Roman" pitchFamily="18" charset="0"/>
              </a:rPr>
              <a:t>Stripping</a:t>
            </a:r>
            <a:r>
              <a:rPr lang="tr-TR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52a0b571-675a-49e5-9fc8-9d841f05e10c.md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3283</TotalTime>
  <Words>902</Words>
  <Application>Microsoft Office PowerPoint</Application>
  <PresentationFormat>Ekran Gösterisi (4:3)</PresentationFormat>
  <Paragraphs>198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33</vt:i4>
      </vt:variant>
    </vt:vector>
  </HeadingPairs>
  <TitlesOfParts>
    <vt:vector size="34" baseType="lpstr">
      <vt:lpstr>Kalabalık</vt:lpstr>
      <vt:lpstr>ZOR OLGULARDA NASIL DAHA İYİ ENDOMETRİOMA CERRAHİSİ YAPABİLİRİZ </vt:lpstr>
      <vt:lpstr>Endometriosis &amp; Endometrioma</vt:lpstr>
      <vt:lpstr>Endometrioma</vt:lpstr>
      <vt:lpstr>Slayt 4</vt:lpstr>
      <vt:lpstr>Endometrioma Tedavisi &amp; Amaç </vt:lpstr>
      <vt:lpstr>Endometrioma &amp; Managament</vt:lpstr>
      <vt:lpstr>Endometrioma Cerrahi Endikasyonları </vt:lpstr>
      <vt:lpstr>Endometrioma&amp;Cerrahi </vt:lpstr>
      <vt:lpstr>Endometrioma &amp; Kistektomi/Stripping </vt:lpstr>
      <vt:lpstr>Histological Analysis of Specimens from Endometrioma Excision Performed by Different Surgeons: Does the Surgeon Matter?</vt:lpstr>
      <vt:lpstr>Slayt 11</vt:lpstr>
      <vt:lpstr>Bilateral Endometrioma Cerrahisi</vt:lpstr>
      <vt:lpstr> Laparoscopic stripping  </vt:lpstr>
      <vt:lpstr>Slayt 14</vt:lpstr>
      <vt:lpstr>Slayt 15</vt:lpstr>
      <vt:lpstr>Surgical Technique Using Hydrodissection</vt:lpstr>
      <vt:lpstr>Endometrioma &amp; Kistektomi </vt:lpstr>
      <vt:lpstr>Slayt 18</vt:lpstr>
      <vt:lpstr>Slayt 19</vt:lpstr>
      <vt:lpstr>Comparison between the Stripping Technique and the Combined Excisional/Ablative Technique for the Treatment of Bilateral Ovarian Endometriomas: A Multicentric, Randomized Study Muzii L, Achilli  et al  Roma, Italy; Universit_ Bologna, </vt:lpstr>
      <vt:lpstr>Endometrioma Over Rezervi </vt:lpstr>
      <vt:lpstr>Slayt 22</vt:lpstr>
      <vt:lpstr>Which Should Be the Preferred Technique During Laparoscopic Ovarian Cystectomy: Hemostatic Sutures or Bipolar Electrocoagulation? A Randomized Controlled Prospective Study of Long-Term Ovarian Reserve  </vt:lpstr>
      <vt:lpstr>Slayt 24</vt:lpstr>
      <vt:lpstr>Hemostasis by bipolar coagulation versus suture after surgical stripping of bilateral ovarian endometriomas: a randomized controlled trial.</vt:lpstr>
      <vt:lpstr>3 –step prosedure </vt:lpstr>
      <vt:lpstr>The impact on ovarian reserve after laparoscopic ovarian cystectomy versus three-stage management in patients with endometriomas: a prospective randomized study. Fertil Steril. 2010  Tsolakidis D1, Pados G,</vt:lpstr>
      <vt:lpstr>Ooforektomi+ En Blok Diseksiyon </vt:lpstr>
      <vt:lpstr>Endometrioma Cerrahisi Tavsiyeler  European Society for Gynaecological Endoscopy (ESGE),    European Society of 3 Human Reproduction and Embryology (ESHRE)    World Endometriosis Society (WES)     **Working Group**</vt:lpstr>
      <vt:lpstr>Slayt 30</vt:lpstr>
      <vt:lpstr>          Endometrioma Cerrahisi Tavsiyeler  European Society for Gynaecological Endoscopy (ESGE),    European Society of 3 Human Reproduction and Embryology (ESHRE)    World Endometriosis Society (WES)     **Working Group** </vt:lpstr>
      <vt:lpstr>Endometrioma Cerrahisi Tavsiyeler  European Society for Gynaecological Endoscopy (ESGE),   European Society of 3 Human Reproduction and Embryology (ESHRE)   World Endometriosis Society (WES)     **Working Group**</vt:lpstr>
      <vt:lpstr>Slayt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ahmet kale</dc:creator>
  <cp:lastModifiedBy>Windows User</cp:lastModifiedBy>
  <cp:revision>404</cp:revision>
  <dcterms:created xsi:type="dcterms:W3CDTF">2017-01-09T07:23:35Z</dcterms:created>
  <dcterms:modified xsi:type="dcterms:W3CDTF">2018-09-09T07:04:11Z</dcterms:modified>
</cp:coreProperties>
</file>