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53"/>
  </p:notesMasterIdLst>
  <p:sldIdLst>
    <p:sldId id="256" r:id="rId2"/>
    <p:sldId id="257" r:id="rId3"/>
    <p:sldId id="404" r:id="rId4"/>
    <p:sldId id="470" r:id="rId5"/>
    <p:sldId id="431" r:id="rId6"/>
    <p:sldId id="405" r:id="rId7"/>
    <p:sldId id="473" r:id="rId8"/>
    <p:sldId id="474" r:id="rId9"/>
    <p:sldId id="475" r:id="rId10"/>
    <p:sldId id="477" r:id="rId11"/>
    <p:sldId id="407" r:id="rId12"/>
    <p:sldId id="478" r:id="rId13"/>
    <p:sldId id="479" r:id="rId14"/>
    <p:sldId id="480" r:id="rId15"/>
    <p:sldId id="481" r:id="rId16"/>
    <p:sldId id="406" r:id="rId17"/>
    <p:sldId id="400" r:id="rId18"/>
    <p:sldId id="492" r:id="rId19"/>
    <p:sldId id="461" r:id="rId20"/>
    <p:sldId id="463" r:id="rId21"/>
    <p:sldId id="493" r:id="rId22"/>
    <p:sldId id="467" r:id="rId23"/>
    <p:sldId id="469" r:id="rId24"/>
    <p:sldId id="409" r:id="rId25"/>
    <p:sldId id="433" r:id="rId26"/>
    <p:sldId id="432" r:id="rId27"/>
    <p:sldId id="444" r:id="rId28"/>
    <p:sldId id="495" r:id="rId29"/>
    <p:sldId id="446" r:id="rId30"/>
    <p:sldId id="415" r:id="rId31"/>
    <p:sldId id="445" r:id="rId32"/>
    <p:sldId id="443" r:id="rId33"/>
    <p:sldId id="416" r:id="rId34"/>
    <p:sldId id="418" r:id="rId35"/>
    <p:sldId id="419" r:id="rId36"/>
    <p:sldId id="441" r:id="rId37"/>
    <p:sldId id="440" r:id="rId38"/>
    <p:sldId id="460" r:id="rId39"/>
    <p:sldId id="403" r:id="rId40"/>
    <p:sldId id="428" r:id="rId41"/>
    <p:sldId id="394" r:id="rId42"/>
    <p:sldId id="490" r:id="rId43"/>
    <p:sldId id="395" r:id="rId44"/>
    <p:sldId id="396" r:id="rId45"/>
    <p:sldId id="488" r:id="rId46"/>
    <p:sldId id="489" r:id="rId47"/>
    <p:sldId id="398" r:id="rId48"/>
    <p:sldId id="429" r:id="rId49"/>
    <p:sldId id="451" r:id="rId50"/>
    <p:sldId id="464" r:id="rId51"/>
    <p:sldId id="491" r:id="rId52"/>
  </p:sldIdLst>
  <p:sldSz cx="9144000" cy="6858000" type="screen4x3"/>
  <p:notesSz cx="6858000" cy="9144000"/>
  <p:defaultTextStyle>
    <a:defPPr>
      <a:defRPr lang="en-US"/>
    </a:defPPr>
    <a:lvl1pPr algn="l" defTabSz="457200" rtl="0" fontAlgn="base">
      <a:spcBef>
        <a:spcPct val="0"/>
      </a:spcBef>
      <a:spcAft>
        <a:spcPct val="0"/>
      </a:spcAft>
      <a:defRPr sz="2400" kern="1200">
        <a:solidFill>
          <a:schemeClr val="tx1"/>
        </a:solidFill>
        <a:latin typeface="Calibri" charset="0"/>
        <a:ea typeface="MS PGothic" charset="0"/>
        <a:cs typeface="MS PGothic" charset="0"/>
      </a:defRPr>
    </a:lvl1pPr>
    <a:lvl2pPr marL="457200" algn="l" defTabSz="457200" rtl="0" fontAlgn="base">
      <a:spcBef>
        <a:spcPct val="0"/>
      </a:spcBef>
      <a:spcAft>
        <a:spcPct val="0"/>
      </a:spcAft>
      <a:defRPr sz="2400" kern="1200">
        <a:solidFill>
          <a:schemeClr val="tx1"/>
        </a:solidFill>
        <a:latin typeface="Calibri" charset="0"/>
        <a:ea typeface="MS PGothic" charset="0"/>
        <a:cs typeface="MS PGothic" charset="0"/>
      </a:defRPr>
    </a:lvl2pPr>
    <a:lvl3pPr marL="914400" algn="l" defTabSz="457200" rtl="0" fontAlgn="base">
      <a:spcBef>
        <a:spcPct val="0"/>
      </a:spcBef>
      <a:spcAft>
        <a:spcPct val="0"/>
      </a:spcAft>
      <a:defRPr sz="2400" kern="1200">
        <a:solidFill>
          <a:schemeClr val="tx1"/>
        </a:solidFill>
        <a:latin typeface="Calibri" charset="0"/>
        <a:ea typeface="MS PGothic" charset="0"/>
        <a:cs typeface="MS PGothic" charset="0"/>
      </a:defRPr>
    </a:lvl3pPr>
    <a:lvl4pPr marL="1371600" algn="l" defTabSz="457200" rtl="0" fontAlgn="base">
      <a:spcBef>
        <a:spcPct val="0"/>
      </a:spcBef>
      <a:spcAft>
        <a:spcPct val="0"/>
      </a:spcAft>
      <a:defRPr sz="2400" kern="1200">
        <a:solidFill>
          <a:schemeClr val="tx1"/>
        </a:solidFill>
        <a:latin typeface="Calibri" charset="0"/>
        <a:ea typeface="MS PGothic" charset="0"/>
        <a:cs typeface="MS PGothic" charset="0"/>
      </a:defRPr>
    </a:lvl4pPr>
    <a:lvl5pPr marL="1828800" algn="l" defTabSz="457200" rtl="0" fontAlgn="base">
      <a:spcBef>
        <a:spcPct val="0"/>
      </a:spcBef>
      <a:spcAft>
        <a:spcPct val="0"/>
      </a:spcAft>
      <a:defRPr sz="2400" kern="1200">
        <a:solidFill>
          <a:schemeClr val="tx1"/>
        </a:solidFill>
        <a:latin typeface="Calibri" charset="0"/>
        <a:ea typeface="MS PGothic" charset="0"/>
        <a:cs typeface="MS PGothic" charset="0"/>
      </a:defRPr>
    </a:lvl5pPr>
    <a:lvl6pPr marL="2286000" algn="l" defTabSz="457200" rtl="0" eaLnBrk="1" latinLnBrk="0" hangingPunct="1">
      <a:defRPr sz="2400" kern="1200">
        <a:solidFill>
          <a:schemeClr val="tx1"/>
        </a:solidFill>
        <a:latin typeface="Calibri" charset="0"/>
        <a:ea typeface="MS PGothic" charset="0"/>
        <a:cs typeface="MS PGothic" charset="0"/>
      </a:defRPr>
    </a:lvl6pPr>
    <a:lvl7pPr marL="2743200" algn="l" defTabSz="457200" rtl="0" eaLnBrk="1" latinLnBrk="0" hangingPunct="1">
      <a:defRPr sz="2400" kern="1200">
        <a:solidFill>
          <a:schemeClr val="tx1"/>
        </a:solidFill>
        <a:latin typeface="Calibri" charset="0"/>
        <a:ea typeface="MS PGothic" charset="0"/>
        <a:cs typeface="MS PGothic" charset="0"/>
      </a:defRPr>
    </a:lvl7pPr>
    <a:lvl8pPr marL="3200400" algn="l" defTabSz="457200" rtl="0" eaLnBrk="1" latinLnBrk="0" hangingPunct="1">
      <a:defRPr sz="2400" kern="1200">
        <a:solidFill>
          <a:schemeClr val="tx1"/>
        </a:solidFill>
        <a:latin typeface="Calibri" charset="0"/>
        <a:ea typeface="MS PGothic" charset="0"/>
        <a:cs typeface="MS PGothic" charset="0"/>
      </a:defRPr>
    </a:lvl8pPr>
    <a:lvl9pPr marL="3657600" algn="l" defTabSz="457200" rtl="0" eaLnBrk="1" latinLnBrk="0" hangingPunct="1">
      <a:defRPr sz="2400" kern="1200">
        <a:solidFill>
          <a:schemeClr val="tx1"/>
        </a:solidFill>
        <a:latin typeface="Calibri" charset="0"/>
        <a:ea typeface="MS PGothic" charset="0"/>
        <a:cs typeface="MS PGothic"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787C0"/>
    <a:srgbClr val="EEE3FF"/>
    <a:srgbClr val="FCFCFC"/>
    <a:srgbClr val="D0C6DF"/>
    <a:srgbClr val="F3F3F3"/>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0505E3EF-67EA-436B-97B2-0124C06EBD24}" styleName="Medium Style 4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25400" cmpd="sng">
              <a:solidFill>
                <a:schemeClr val="accent3"/>
              </a:solidFill>
            </a:ln>
          </a:top>
        </a:tcBdr>
        <a:fill>
          <a:solidFill>
            <a:schemeClr val="accent3">
              <a:tint val="20000"/>
            </a:schemeClr>
          </a:solidFill>
        </a:fill>
      </a:tcStyle>
    </a:lastRow>
    <a:firstRow>
      <a:tcTxStyle b="on"/>
      <a:tcStyle>
        <a:tcBdr/>
        <a:fill>
          <a:solidFill>
            <a:schemeClr val="accent3">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774" autoAdjust="0"/>
  </p:normalViewPr>
  <p:slideViewPr>
    <p:cSldViewPr snapToGrid="0" snapToObjects="1">
      <p:cViewPr>
        <p:scale>
          <a:sx n="81" d="100"/>
          <a:sy n="81" d="100"/>
        </p:scale>
        <p:origin x="-664"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slide" Target="slides/slide50.xml"/><Relationship Id="rId52" Type="http://schemas.openxmlformats.org/officeDocument/2006/relationships/slide" Target="slides/slide51.xml"/><Relationship Id="rId53" Type="http://schemas.openxmlformats.org/officeDocument/2006/relationships/notesMaster" Target="notesMasters/notesMaster1.xml"/><Relationship Id="rId54" Type="http://schemas.openxmlformats.org/officeDocument/2006/relationships/printerSettings" Target="printerSettings/printerSettings1.bin"/><Relationship Id="rId55" Type="http://schemas.openxmlformats.org/officeDocument/2006/relationships/presProps" Target="presProps.xml"/><Relationship Id="rId56" Type="http://schemas.openxmlformats.org/officeDocument/2006/relationships/viewProps" Target="viewProps.xml"/><Relationship Id="rId57" Type="http://schemas.openxmlformats.org/officeDocument/2006/relationships/theme" Target="theme/theme1.xml"/><Relationship Id="rId58"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ＭＳ Ｐゴシック" charset="0"/>
                <a:cs typeface="ＭＳ Ｐゴシック"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4FC1E7F1-A973-1243-A860-5D17D669BC88}" type="datetimeFigureOut">
              <a:rPr lang="en-US"/>
              <a:pPr>
                <a:defRPr/>
              </a:pPr>
              <a:t>8.09.18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noProof="0" smtClean="0"/>
              <a:t>Click to edit Master text styles</a:t>
            </a:r>
          </a:p>
          <a:p>
            <a:pPr lvl="1"/>
            <a:r>
              <a:rPr lang="tr-TR" noProof="0" smtClean="0"/>
              <a:t>Second level</a:t>
            </a:r>
          </a:p>
          <a:p>
            <a:pPr lvl="2"/>
            <a:r>
              <a:rPr lang="tr-TR" noProof="0" smtClean="0"/>
              <a:t>Third level</a:t>
            </a:r>
          </a:p>
          <a:p>
            <a:pPr lvl="3"/>
            <a:r>
              <a:rPr lang="tr-TR" noProof="0" smtClean="0"/>
              <a:t>Fourth level</a:t>
            </a:r>
          </a:p>
          <a:p>
            <a:pPr lvl="4"/>
            <a:r>
              <a:rPr lang="tr-TR" noProof="0" smtClean="0"/>
              <a:t>Fifth level</a:t>
            </a:r>
            <a:endParaRPr lang="en-US"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ＭＳ Ｐゴシック" charset="0"/>
                <a:cs typeface="ＭＳ Ｐゴシック"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94A40640-D719-9847-8237-1888C1CD19A1}" type="slidenum">
              <a:rPr lang="en-US"/>
              <a:pPr>
                <a:defRPr/>
              </a:pPr>
              <a:t>‹#›</a:t>
            </a:fld>
            <a:endParaRPr lang="en-US"/>
          </a:p>
        </p:txBody>
      </p:sp>
    </p:spTree>
    <p:extLst>
      <p:ext uri="{BB962C8B-B14F-4D97-AF65-F5344CB8AC3E}">
        <p14:creationId xmlns:p14="http://schemas.microsoft.com/office/powerpoint/2010/main" val="392391520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MS PGothic" charset="0"/>
        <a:cs typeface="MS PGothic" charset="0"/>
      </a:defRPr>
    </a:lvl1pPr>
    <a:lvl2pPr marL="457200" algn="l" defTabSz="457200" rtl="0" eaLnBrk="0" fontAlgn="base" hangingPunct="0">
      <a:spcBef>
        <a:spcPct val="30000"/>
      </a:spcBef>
      <a:spcAft>
        <a:spcPct val="0"/>
      </a:spcAft>
      <a:defRPr sz="1200" kern="1200">
        <a:solidFill>
          <a:schemeClr val="tx1"/>
        </a:solidFill>
        <a:latin typeface="+mn-lt"/>
        <a:ea typeface="MS PGothic" charset="0"/>
        <a:cs typeface="MS PGothic" charset="0"/>
      </a:defRPr>
    </a:lvl2pPr>
    <a:lvl3pPr marL="914400" algn="l" defTabSz="457200" rtl="0" eaLnBrk="0" fontAlgn="base" hangingPunct="0">
      <a:spcBef>
        <a:spcPct val="30000"/>
      </a:spcBef>
      <a:spcAft>
        <a:spcPct val="0"/>
      </a:spcAft>
      <a:defRPr sz="1200" kern="1200">
        <a:solidFill>
          <a:schemeClr val="tx1"/>
        </a:solidFill>
        <a:latin typeface="+mn-lt"/>
        <a:ea typeface="MS PGothic" charset="0"/>
        <a:cs typeface="MS PGothic" charset="0"/>
      </a:defRPr>
    </a:lvl3pPr>
    <a:lvl4pPr marL="1371600" algn="l" defTabSz="457200" rtl="0" eaLnBrk="0" fontAlgn="base" hangingPunct="0">
      <a:spcBef>
        <a:spcPct val="30000"/>
      </a:spcBef>
      <a:spcAft>
        <a:spcPct val="0"/>
      </a:spcAft>
      <a:defRPr sz="1200" kern="1200">
        <a:solidFill>
          <a:schemeClr val="tx1"/>
        </a:solidFill>
        <a:latin typeface="+mn-lt"/>
        <a:ea typeface="MS PGothic" charset="0"/>
        <a:cs typeface="MS PGothic" charset="0"/>
      </a:defRPr>
    </a:lvl4pPr>
    <a:lvl5pPr marL="1828800" algn="l" defTabSz="457200" rtl="0" eaLnBrk="0" fontAlgn="base" hangingPunct="0">
      <a:spcBef>
        <a:spcPct val="30000"/>
      </a:spcBef>
      <a:spcAft>
        <a:spcPct val="0"/>
      </a:spcAft>
      <a:defRPr sz="1200" kern="1200">
        <a:solidFill>
          <a:schemeClr val="tx1"/>
        </a:solidFill>
        <a:latin typeface="+mn-lt"/>
        <a:ea typeface="MS PGothic" charset="0"/>
        <a:cs typeface="MS PGothic" charset="0"/>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www.uptodate.com/contents/endometriosis-pathogenesis-clinical-features-and-diagnosis/abstract/169" TargetMode="External"/><Relationship Id="rId4" Type="http://schemas.openxmlformats.org/officeDocument/2006/relationships/hyperlink" Target="https://www.uptodate.com/contents/endometriosis-pathogenesis-clinical-features-and-diagnosis/abstract/170,171" TargetMode="External"/><Relationship Id="rId5" Type="http://schemas.openxmlformats.org/officeDocument/2006/relationships/hyperlink" Target="https://www.uptodate.com/contents/endometriosis-pathogenesis-clinical-features-and-diagnosis/abstract/172" TargetMode="External"/><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www.uptodate.com/contents/endometriosis-pathogenesis-clinical-features-and-diagnosis/abstract/169" TargetMode="External"/><Relationship Id="rId4" Type="http://schemas.openxmlformats.org/officeDocument/2006/relationships/hyperlink" Target="https://www.uptodate.com/contents/endometriosis-pathogenesis-clinical-features-and-diagnosis/abstract/170,171" TargetMode="External"/><Relationship Id="rId5" Type="http://schemas.openxmlformats.org/officeDocument/2006/relationships/hyperlink" Target="https://www.uptodate.com/contents/endometriosis-pathogenesis-clinical-features-and-diagnosis/abstract/172" TargetMode="External"/><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s://www.uptodate.com/contents/endometriosis-pathogenesis-clinical-features-and-diagnosis/abstract/176,177" TargetMode="External"/><Relationship Id="rId4" Type="http://schemas.openxmlformats.org/officeDocument/2006/relationships/hyperlink" Target="https://www.uptodate.com/contents/endometriosis-pathogenesis-clinical-features-and-diagnosis/abstract/178" TargetMode="External"/><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6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eaLnBrk="1" hangingPunct="1">
              <a:spcBef>
                <a:spcPct val="0"/>
              </a:spcBef>
            </a:pPr>
            <a:r>
              <a:rPr lang="en-US" b="1" dirty="0">
                <a:latin typeface="Calibri" charset="0"/>
              </a:rPr>
              <a:t>Endometriosis endometrium </a:t>
            </a:r>
            <a:r>
              <a:rPr lang="en-US" b="1" dirty="0" err="1">
                <a:latin typeface="Calibri" charset="0"/>
              </a:rPr>
              <a:t>benzeri</a:t>
            </a:r>
            <a:r>
              <a:rPr lang="en-US" b="1" dirty="0">
                <a:latin typeface="Calibri" charset="0"/>
              </a:rPr>
              <a:t> </a:t>
            </a:r>
            <a:r>
              <a:rPr lang="en-US" b="1" dirty="0" err="1">
                <a:latin typeface="Calibri" charset="0"/>
              </a:rPr>
              <a:t>dokunun</a:t>
            </a:r>
            <a:r>
              <a:rPr lang="en-US" b="1" dirty="0">
                <a:latin typeface="Calibri" charset="0"/>
              </a:rPr>
              <a:t> </a:t>
            </a:r>
            <a:r>
              <a:rPr lang="en-US" b="1" dirty="0" err="1">
                <a:latin typeface="Calibri" charset="0"/>
              </a:rPr>
              <a:t>uterin</a:t>
            </a:r>
            <a:r>
              <a:rPr lang="en-US" b="1" dirty="0">
                <a:latin typeface="Calibri" charset="0"/>
              </a:rPr>
              <a:t> </a:t>
            </a:r>
            <a:r>
              <a:rPr lang="en-US" b="1" dirty="0" err="1">
                <a:latin typeface="Calibri" charset="0"/>
              </a:rPr>
              <a:t>kavite</a:t>
            </a:r>
            <a:r>
              <a:rPr lang="en-US" b="1" dirty="0">
                <a:latin typeface="Calibri" charset="0"/>
              </a:rPr>
              <a:t> </a:t>
            </a:r>
            <a:r>
              <a:rPr lang="en-US" b="1" dirty="0" err="1">
                <a:latin typeface="Calibri" charset="0"/>
              </a:rPr>
              <a:t>dışında</a:t>
            </a:r>
            <a:r>
              <a:rPr lang="en-US" b="1" dirty="0">
                <a:latin typeface="Calibri" charset="0"/>
              </a:rPr>
              <a:t> -</a:t>
            </a:r>
            <a:r>
              <a:rPr lang="en-US" b="1" dirty="0" err="1">
                <a:latin typeface="Calibri" charset="0"/>
              </a:rPr>
              <a:t>özellikle</a:t>
            </a:r>
            <a:r>
              <a:rPr lang="en-US" b="1" dirty="0">
                <a:latin typeface="Calibri" charset="0"/>
              </a:rPr>
              <a:t> </a:t>
            </a:r>
            <a:r>
              <a:rPr lang="en-US" b="1" dirty="0" err="1">
                <a:latin typeface="Calibri" charset="0"/>
              </a:rPr>
              <a:t>pelvik</a:t>
            </a:r>
            <a:r>
              <a:rPr lang="en-US" b="1" dirty="0">
                <a:latin typeface="Calibri" charset="0"/>
              </a:rPr>
              <a:t> </a:t>
            </a:r>
            <a:r>
              <a:rPr lang="en-US" b="1" dirty="0" err="1">
                <a:latin typeface="Calibri" charset="0"/>
              </a:rPr>
              <a:t>periton</a:t>
            </a:r>
            <a:r>
              <a:rPr lang="en-US" b="1" dirty="0">
                <a:latin typeface="Calibri" charset="0"/>
              </a:rPr>
              <a:t> </a:t>
            </a:r>
            <a:r>
              <a:rPr lang="en-US" b="1" dirty="0" err="1">
                <a:latin typeface="Calibri" charset="0"/>
              </a:rPr>
              <a:t>ve</a:t>
            </a:r>
            <a:r>
              <a:rPr lang="en-US" b="1" dirty="0">
                <a:latin typeface="Calibri" charset="0"/>
              </a:rPr>
              <a:t> </a:t>
            </a:r>
            <a:r>
              <a:rPr lang="en-US" b="1" dirty="0" err="1">
                <a:latin typeface="Calibri" charset="0"/>
              </a:rPr>
              <a:t>overlerde</a:t>
            </a:r>
            <a:r>
              <a:rPr lang="en-US" b="1" dirty="0">
                <a:latin typeface="Calibri" charset="0"/>
              </a:rPr>
              <a:t>- </a:t>
            </a:r>
            <a:r>
              <a:rPr lang="en-US" b="1" dirty="0" err="1">
                <a:latin typeface="Calibri" charset="0"/>
              </a:rPr>
              <a:t>bulunduğu</a:t>
            </a:r>
            <a:r>
              <a:rPr lang="en-US" b="1" dirty="0">
                <a:latin typeface="Calibri" charset="0"/>
              </a:rPr>
              <a:t> </a:t>
            </a:r>
            <a:r>
              <a:rPr lang="en-US" b="1" dirty="0" err="1">
                <a:latin typeface="Calibri" charset="0"/>
              </a:rPr>
              <a:t>pelvik</a:t>
            </a:r>
            <a:r>
              <a:rPr lang="en-US" b="1" dirty="0">
                <a:latin typeface="Calibri" charset="0"/>
              </a:rPr>
              <a:t> </a:t>
            </a:r>
            <a:r>
              <a:rPr lang="en-US" b="1" dirty="0" err="1">
                <a:latin typeface="Calibri" charset="0"/>
              </a:rPr>
              <a:t>ağrı</a:t>
            </a:r>
            <a:r>
              <a:rPr lang="en-US" b="1" dirty="0">
                <a:latin typeface="Calibri" charset="0"/>
              </a:rPr>
              <a:t> </a:t>
            </a:r>
            <a:r>
              <a:rPr lang="en-US" b="1" dirty="0" err="1">
                <a:latin typeface="Calibri" charset="0"/>
              </a:rPr>
              <a:t>ve</a:t>
            </a:r>
            <a:r>
              <a:rPr lang="en-US" b="1" dirty="0">
                <a:latin typeface="Calibri" charset="0"/>
              </a:rPr>
              <a:t> </a:t>
            </a:r>
            <a:r>
              <a:rPr lang="en-US" b="1" dirty="0" err="1">
                <a:latin typeface="Calibri" charset="0"/>
              </a:rPr>
              <a:t>infertilitenin</a:t>
            </a:r>
            <a:r>
              <a:rPr lang="en-US" b="1" dirty="0">
                <a:latin typeface="Calibri" charset="0"/>
              </a:rPr>
              <a:t> </a:t>
            </a:r>
            <a:r>
              <a:rPr lang="en-US" b="1" dirty="0" err="1">
                <a:latin typeface="Calibri" charset="0"/>
              </a:rPr>
              <a:t>eşlik</a:t>
            </a:r>
            <a:r>
              <a:rPr lang="en-US" b="1" dirty="0">
                <a:latin typeface="Calibri" charset="0"/>
              </a:rPr>
              <a:t> </a:t>
            </a:r>
            <a:r>
              <a:rPr lang="en-US" b="1" dirty="0" err="1">
                <a:latin typeface="Calibri" charset="0"/>
              </a:rPr>
              <a:t>ettiği</a:t>
            </a:r>
            <a:r>
              <a:rPr lang="en-US" b="1" dirty="0">
                <a:latin typeface="Calibri" charset="0"/>
              </a:rPr>
              <a:t> </a:t>
            </a:r>
            <a:r>
              <a:rPr lang="en-US" b="1" dirty="0" err="1">
                <a:latin typeface="Calibri" charset="0"/>
              </a:rPr>
              <a:t>inflamatuar</a:t>
            </a:r>
            <a:r>
              <a:rPr lang="en-US" b="1" dirty="0">
                <a:latin typeface="Calibri" charset="0"/>
              </a:rPr>
              <a:t> proses</a:t>
            </a:r>
          </a:p>
          <a:p>
            <a:pPr marL="0" lvl="1" eaLnBrk="1" hangingPunct="1">
              <a:spcBef>
                <a:spcPct val="0"/>
              </a:spcBef>
            </a:pPr>
            <a:endParaRPr lang="en-US" dirty="0">
              <a:latin typeface="Calibri" charset="0"/>
            </a:endParaRPr>
          </a:p>
          <a:p>
            <a:pPr marL="0" lvl="1" eaLnBrk="1" hangingPunct="1">
              <a:spcBef>
                <a:spcPct val="0"/>
              </a:spcBef>
            </a:pPr>
            <a:r>
              <a:rPr lang="en-US" dirty="0">
                <a:latin typeface="Calibri" charset="0"/>
              </a:rPr>
              <a:t>-These ectopic endometrial implants are usually located in the </a:t>
            </a:r>
            <a:r>
              <a:rPr lang="en-US" b="1" dirty="0">
                <a:latin typeface="Calibri" charset="0"/>
              </a:rPr>
              <a:t>pelvis</a:t>
            </a:r>
            <a:r>
              <a:rPr lang="en-US" dirty="0">
                <a:latin typeface="Calibri" charset="0"/>
              </a:rPr>
              <a:t>, but can occur nearly anywhere in the body</a:t>
            </a:r>
          </a:p>
          <a:p>
            <a:pPr eaLnBrk="1" hangingPunct="1">
              <a:spcBef>
                <a:spcPct val="0"/>
              </a:spcBef>
            </a:pPr>
            <a:r>
              <a:rPr lang="en-US" dirty="0">
                <a:latin typeface="Calibri" charset="0"/>
              </a:rPr>
              <a:t>-</a:t>
            </a:r>
            <a:r>
              <a:rPr lang="en-US" dirty="0">
                <a:solidFill>
                  <a:srgbClr val="272727"/>
                </a:solidFill>
                <a:latin typeface="Georgia" charset="0"/>
              </a:rPr>
              <a:t>The requirement for both glands and </a:t>
            </a:r>
            <a:r>
              <a:rPr lang="en-US" dirty="0" err="1">
                <a:solidFill>
                  <a:srgbClr val="272727"/>
                </a:solidFill>
                <a:latin typeface="Georgia" charset="0"/>
              </a:rPr>
              <a:t>stroma</a:t>
            </a:r>
            <a:r>
              <a:rPr lang="en-US" dirty="0">
                <a:solidFill>
                  <a:srgbClr val="272727"/>
                </a:solidFill>
                <a:latin typeface="Georgia" charset="0"/>
              </a:rPr>
              <a:t> is an arbitrary standard, and it is unclear whether either component of endometrium alone, if placed ectopically, can result in the symptoms and signs of endometriosis.</a:t>
            </a:r>
          </a:p>
          <a:p>
            <a:pPr eaLnBrk="1" hangingPunct="1">
              <a:spcBef>
                <a:spcPct val="0"/>
              </a:spcBef>
            </a:pPr>
            <a:endParaRPr lang="en-US" dirty="0">
              <a:solidFill>
                <a:srgbClr val="272727"/>
              </a:solidFill>
              <a:latin typeface="Georgia" charset="0"/>
            </a:endParaRPr>
          </a:p>
          <a:p>
            <a:pPr eaLnBrk="1" hangingPunct="1">
              <a:spcBef>
                <a:spcPct val="0"/>
              </a:spcBef>
            </a:pPr>
            <a:r>
              <a:rPr lang="en-US" dirty="0">
                <a:solidFill>
                  <a:srgbClr val="272727"/>
                </a:solidFill>
                <a:latin typeface="Georgia" charset="0"/>
              </a:rPr>
              <a:t>Two related diseases are also frequently observed. </a:t>
            </a:r>
          </a:p>
          <a:p>
            <a:pPr eaLnBrk="1" hangingPunct="1">
              <a:spcBef>
                <a:spcPct val="0"/>
              </a:spcBef>
            </a:pPr>
            <a:r>
              <a:rPr lang="en-US" b="1" dirty="0" err="1">
                <a:solidFill>
                  <a:srgbClr val="272727"/>
                </a:solidFill>
                <a:latin typeface="Georgia" charset="0"/>
              </a:rPr>
              <a:t>Adenomyosis</a:t>
            </a:r>
            <a:r>
              <a:rPr lang="en-US" dirty="0">
                <a:solidFill>
                  <a:srgbClr val="272727"/>
                </a:solidFill>
                <a:latin typeface="Georgia" charset="0"/>
              </a:rPr>
              <a:t> is the presence of endometrial glands and </a:t>
            </a:r>
            <a:r>
              <a:rPr lang="en-US" dirty="0" err="1">
                <a:solidFill>
                  <a:srgbClr val="272727"/>
                </a:solidFill>
                <a:latin typeface="Georgia" charset="0"/>
              </a:rPr>
              <a:t>stroma</a:t>
            </a:r>
            <a:r>
              <a:rPr lang="en-US" dirty="0">
                <a:solidFill>
                  <a:srgbClr val="272727"/>
                </a:solidFill>
                <a:latin typeface="Georgia" charset="0"/>
              </a:rPr>
              <a:t> </a:t>
            </a:r>
            <a:r>
              <a:rPr lang="en-US" b="1" dirty="0">
                <a:solidFill>
                  <a:srgbClr val="272727"/>
                </a:solidFill>
                <a:latin typeface="Georgia" charset="0"/>
              </a:rPr>
              <a:t>within</a:t>
            </a:r>
            <a:r>
              <a:rPr lang="en-US" dirty="0">
                <a:solidFill>
                  <a:srgbClr val="272727"/>
                </a:solidFill>
                <a:latin typeface="Georgia" charset="0"/>
              </a:rPr>
              <a:t> the myometrium. This disorder is epidemiologically and pathogenically </a:t>
            </a:r>
            <a:r>
              <a:rPr lang="en-US" b="1" dirty="0">
                <a:solidFill>
                  <a:srgbClr val="272727"/>
                </a:solidFill>
                <a:latin typeface="Georgia" charset="0"/>
              </a:rPr>
              <a:t>distinct</a:t>
            </a:r>
            <a:r>
              <a:rPr lang="en-US" dirty="0">
                <a:solidFill>
                  <a:srgbClr val="272727"/>
                </a:solidFill>
                <a:latin typeface="Georgia" charset="0"/>
              </a:rPr>
              <a:t> from endometriosis, but the resulting symptoms (and medical treatments) are </a:t>
            </a:r>
            <a:r>
              <a:rPr lang="en-US" b="1" dirty="0">
                <a:solidFill>
                  <a:srgbClr val="272727"/>
                </a:solidFill>
                <a:latin typeface="Georgia" charset="0"/>
              </a:rPr>
              <a:t>similar</a:t>
            </a:r>
            <a:r>
              <a:rPr lang="en-US" dirty="0">
                <a:solidFill>
                  <a:srgbClr val="272727"/>
                </a:solidFill>
                <a:latin typeface="Georgia" charset="0"/>
              </a:rPr>
              <a:t>. </a:t>
            </a:r>
          </a:p>
          <a:p>
            <a:pPr eaLnBrk="1" hangingPunct="1">
              <a:spcBef>
                <a:spcPct val="0"/>
              </a:spcBef>
            </a:pPr>
            <a:r>
              <a:rPr lang="en-US" b="1" dirty="0" err="1">
                <a:solidFill>
                  <a:srgbClr val="272727"/>
                </a:solidFill>
                <a:latin typeface="Georgia" charset="0"/>
              </a:rPr>
              <a:t>Endosalpingiosis</a:t>
            </a:r>
            <a:r>
              <a:rPr lang="en-US" dirty="0">
                <a:solidFill>
                  <a:srgbClr val="272727"/>
                </a:solidFill>
                <a:latin typeface="Georgia" charset="0"/>
              </a:rPr>
              <a:t> is identical to endometriosis in location and appearance but histologically resembles </a:t>
            </a:r>
            <a:r>
              <a:rPr lang="en-US" b="1" dirty="0">
                <a:solidFill>
                  <a:srgbClr val="272727"/>
                </a:solidFill>
                <a:latin typeface="Georgia" charset="0"/>
              </a:rPr>
              <a:t>tubal glands and </a:t>
            </a:r>
            <a:r>
              <a:rPr lang="en-US" b="1" dirty="0" err="1">
                <a:solidFill>
                  <a:srgbClr val="272727"/>
                </a:solidFill>
                <a:latin typeface="Georgia" charset="0"/>
              </a:rPr>
              <a:t>stroma</a:t>
            </a:r>
            <a:r>
              <a:rPr lang="en-US" dirty="0">
                <a:solidFill>
                  <a:srgbClr val="272727"/>
                </a:solidFill>
                <a:latin typeface="Georgia" charset="0"/>
              </a:rPr>
              <a:t>. This latter abnormality has been poorly studied, and to date, little is known regarding the distinction between endometriosis and </a:t>
            </a:r>
            <a:r>
              <a:rPr lang="en-US" dirty="0" err="1">
                <a:solidFill>
                  <a:srgbClr val="272727"/>
                </a:solidFill>
                <a:latin typeface="Georgia" charset="0"/>
              </a:rPr>
              <a:t>endosalpingiosis</a:t>
            </a:r>
            <a:r>
              <a:rPr lang="en-US" dirty="0">
                <a:solidFill>
                  <a:srgbClr val="272727"/>
                </a:solidFill>
                <a:latin typeface="Georgia" charset="0"/>
              </a:rPr>
              <a:t>!!!</a:t>
            </a:r>
            <a:endParaRPr lang="en-US" dirty="0">
              <a:latin typeface="Calibri" charset="0"/>
            </a:endParaRPr>
          </a:p>
          <a:p>
            <a:pPr eaLnBrk="1" hangingPunct="1">
              <a:spcBef>
                <a:spcPct val="0"/>
              </a:spcBef>
            </a:pPr>
            <a:endParaRPr lang="en-US" dirty="0">
              <a:solidFill>
                <a:srgbClr val="272727"/>
              </a:solidFill>
              <a:latin typeface="Georgia" charset="0"/>
            </a:endParaRPr>
          </a:p>
          <a:p>
            <a:pPr eaLnBrk="1" hangingPunct="1">
              <a:spcBef>
                <a:spcPct val="0"/>
              </a:spcBef>
            </a:pPr>
            <a:endParaRPr lang="en-US" dirty="0">
              <a:latin typeface="Calibri" charset="0"/>
            </a:endParaRPr>
          </a:p>
        </p:txBody>
      </p:sp>
      <p:sp>
        <p:nvSpPr>
          <p:cNvPr id="16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3C5C823E-22FB-E44B-BE2B-80EAA440A0A9}" type="slidenum">
              <a:rPr lang="en-US" sz="1200"/>
              <a:pPr eaLnBrk="1" hangingPunct="1"/>
              <a:t>2</a:t>
            </a:fld>
            <a:endParaRPr lang="en-US" sz="120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78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Robert </a:t>
            </a:r>
            <a:r>
              <a:rPr lang="en-US" dirty="0" err="1">
                <a:latin typeface="Calibri" charset="0"/>
              </a:rPr>
              <a:t>Kurman’ın</a:t>
            </a:r>
            <a:r>
              <a:rPr lang="en-US" dirty="0">
                <a:latin typeface="Calibri" charset="0"/>
              </a:rPr>
              <a:t> </a:t>
            </a:r>
            <a:r>
              <a:rPr lang="en-US" b="1" dirty="0">
                <a:latin typeface="Calibri" charset="0"/>
              </a:rPr>
              <a:t>2004</a:t>
            </a:r>
            <a:r>
              <a:rPr lang="en-US" dirty="0">
                <a:latin typeface="Calibri" charset="0"/>
              </a:rPr>
              <a:t>’te </a:t>
            </a:r>
            <a:r>
              <a:rPr lang="en-US" dirty="0" err="1">
                <a:latin typeface="Calibri" charset="0"/>
              </a:rPr>
              <a:t>öne</a:t>
            </a:r>
            <a:r>
              <a:rPr lang="en-US" dirty="0">
                <a:latin typeface="Calibri" charset="0"/>
              </a:rPr>
              <a:t> </a:t>
            </a:r>
            <a:r>
              <a:rPr lang="en-US" dirty="0" err="1">
                <a:latin typeface="Calibri" charset="0"/>
              </a:rPr>
              <a:t>sürdüğü</a:t>
            </a:r>
            <a:r>
              <a:rPr lang="en-US" dirty="0">
                <a:latin typeface="Calibri" charset="0"/>
              </a:rPr>
              <a:t> </a:t>
            </a:r>
            <a:r>
              <a:rPr lang="en-US" dirty="0" err="1">
                <a:latin typeface="Calibri" charset="0"/>
              </a:rPr>
              <a:t>ve</a:t>
            </a:r>
            <a:r>
              <a:rPr lang="en-US" dirty="0">
                <a:latin typeface="Calibri" charset="0"/>
              </a:rPr>
              <a:t> </a:t>
            </a:r>
            <a:r>
              <a:rPr lang="en-US" b="1" dirty="0">
                <a:latin typeface="Calibri" charset="0"/>
              </a:rPr>
              <a:t>2016</a:t>
            </a:r>
            <a:r>
              <a:rPr lang="en-US" dirty="0">
                <a:latin typeface="Calibri" charset="0"/>
              </a:rPr>
              <a:t>’da </a:t>
            </a:r>
            <a:r>
              <a:rPr lang="en-US" dirty="0" err="1">
                <a:latin typeface="Calibri" charset="0"/>
              </a:rPr>
              <a:t>güncellediği</a:t>
            </a:r>
            <a:r>
              <a:rPr lang="en-US" dirty="0">
                <a:latin typeface="Calibri" charset="0"/>
              </a:rPr>
              <a:t> </a:t>
            </a:r>
            <a:r>
              <a:rPr lang="en-US" b="1" dirty="0">
                <a:latin typeface="Calibri" charset="0"/>
              </a:rPr>
              <a:t>DUALİSTİK OVARYAN KARSİNOGENEZ MODELİ</a:t>
            </a:r>
          </a:p>
        </p:txBody>
      </p:sp>
      <p:sp>
        <p:nvSpPr>
          <p:cNvPr id="378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4C0E424F-B3B3-364D-89EA-899F691DC982}" type="slidenum">
              <a:rPr lang="en-US" sz="1200"/>
              <a:pPr eaLnBrk="1" hangingPunct="1"/>
              <a:t>12</a:t>
            </a:fld>
            <a:endParaRPr lang="en-US" sz="120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99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smtClean="0">
                <a:latin typeface="Calibri" charset="0"/>
              </a:rPr>
              <a:t>Epitelyal</a:t>
            </a:r>
            <a:r>
              <a:rPr lang="en-US" dirty="0" smtClean="0">
                <a:latin typeface="Calibri" charset="0"/>
              </a:rPr>
              <a:t> over </a:t>
            </a:r>
            <a:r>
              <a:rPr lang="en-US" dirty="0" err="1" smtClean="0">
                <a:latin typeface="Calibri" charset="0"/>
              </a:rPr>
              <a:t>kanserleri</a:t>
            </a:r>
            <a:r>
              <a:rPr lang="en-US" dirty="0" smtClean="0">
                <a:latin typeface="Calibri" charset="0"/>
              </a:rPr>
              <a:t>:</a:t>
            </a:r>
          </a:p>
          <a:p>
            <a:r>
              <a:rPr lang="en-US" dirty="0" smtClean="0">
                <a:latin typeface="Calibri" charset="0"/>
              </a:rPr>
              <a:t>Farr </a:t>
            </a:r>
            <a:r>
              <a:rPr lang="en-US" dirty="0">
                <a:latin typeface="Calibri" charset="0"/>
              </a:rPr>
              <a:t>2014 </a:t>
            </a:r>
            <a:r>
              <a:rPr lang="en-US" dirty="0" err="1">
                <a:latin typeface="Calibri" charset="0"/>
              </a:rPr>
              <a:t>fert</a:t>
            </a:r>
            <a:r>
              <a:rPr lang="en-US" dirty="0">
                <a:latin typeface="Calibri" charset="0"/>
              </a:rPr>
              <a:t> </a:t>
            </a:r>
            <a:r>
              <a:rPr lang="en-US" dirty="0" err="1">
                <a:latin typeface="Calibri" charset="0"/>
              </a:rPr>
              <a:t>stert</a:t>
            </a:r>
            <a:r>
              <a:rPr lang="en-US" dirty="0">
                <a:latin typeface="Calibri" charset="0"/>
              </a:rPr>
              <a:t> </a:t>
            </a:r>
          </a:p>
          <a:p>
            <a:r>
              <a:rPr lang="en-US" b="1" u="sng" dirty="0">
                <a:latin typeface="Calibri" charset="0"/>
              </a:rPr>
              <a:t>Type I tumors </a:t>
            </a:r>
            <a:r>
              <a:rPr lang="en-US" dirty="0">
                <a:latin typeface="Calibri" charset="0"/>
              </a:rPr>
              <a:t>develop </a:t>
            </a:r>
            <a:r>
              <a:rPr lang="en-US" b="1" dirty="0">
                <a:latin typeface="Calibri" charset="0"/>
              </a:rPr>
              <a:t>slowly</a:t>
            </a:r>
            <a:r>
              <a:rPr lang="en-US" dirty="0">
                <a:latin typeface="Calibri" charset="0"/>
              </a:rPr>
              <a:t> and progress through </a:t>
            </a:r>
            <a:r>
              <a:rPr lang="en-US" b="1" dirty="0">
                <a:latin typeface="Calibri" charset="0"/>
              </a:rPr>
              <a:t>a borderline precursor tumor stage </a:t>
            </a:r>
            <a:r>
              <a:rPr lang="en-US" dirty="0">
                <a:latin typeface="Calibri" charset="0"/>
              </a:rPr>
              <a:t>(e.g., </a:t>
            </a:r>
            <a:r>
              <a:rPr lang="en-US" b="1" dirty="0">
                <a:latin typeface="Calibri" charset="0"/>
              </a:rPr>
              <a:t>low–malignant potential tumors, endometriosis</a:t>
            </a:r>
            <a:r>
              <a:rPr lang="en-US" dirty="0">
                <a:latin typeface="Calibri" charset="0"/>
              </a:rPr>
              <a:t>),</a:t>
            </a:r>
          </a:p>
          <a:p>
            <a:r>
              <a:rPr lang="en-US" dirty="0">
                <a:latin typeface="Calibri" charset="0"/>
              </a:rPr>
              <a:t>are </a:t>
            </a:r>
            <a:r>
              <a:rPr lang="en-US" b="1" dirty="0">
                <a:latin typeface="Calibri" charset="0"/>
              </a:rPr>
              <a:t>low-grade</a:t>
            </a:r>
            <a:r>
              <a:rPr lang="en-US" dirty="0">
                <a:latin typeface="Calibri" charset="0"/>
              </a:rPr>
              <a:t>, and comprise </a:t>
            </a:r>
            <a:r>
              <a:rPr lang="en-US" b="1" dirty="0">
                <a:latin typeface="Calibri" charset="0"/>
              </a:rPr>
              <a:t>25% of all ovarian cancers</a:t>
            </a:r>
            <a:r>
              <a:rPr lang="en-US" dirty="0">
                <a:latin typeface="Calibri" charset="0"/>
              </a:rPr>
              <a:t>.</a:t>
            </a:r>
          </a:p>
          <a:p>
            <a:r>
              <a:rPr lang="en-US" dirty="0">
                <a:latin typeface="Calibri" charset="0"/>
              </a:rPr>
              <a:t>They include </a:t>
            </a:r>
            <a:r>
              <a:rPr lang="en-US" dirty="0" err="1">
                <a:latin typeface="Calibri" charset="0"/>
              </a:rPr>
              <a:t>endometrioid</a:t>
            </a:r>
            <a:r>
              <a:rPr lang="en-US" dirty="0">
                <a:latin typeface="Calibri" charset="0"/>
              </a:rPr>
              <a:t>, clear cell, mucinous, and </a:t>
            </a:r>
            <a:r>
              <a:rPr lang="en-US" dirty="0" err="1">
                <a:latin typeface="Calibri" charset="0"/>
              </a:rPr>
              <a:t>micropapillary</a:t>
            </a:r>
            <a:r>
              <a:rPr lang="en-US" dirty="0">
                <a:latin typeface="Calibri" charset="0"/>
              </a:rPr>
              <a:t> serous carcinomas and low-grade serous carcinomas.</a:t>
            </a:r>
          </a:p>
          <a:p>
            <a:r>
              <a:rPr lang="en-US" dirty="0">
                <a:latin typeface="Calibri" charset="0"/>
              </a:rPr>
              <a:t>These tumors are usually confined to the ovary at diagnosis,</a:t>
            </a:r>
          </a:p>
          <a:p>
            <a:r>
              <a:rPr lang="en-US" dirty="0">
                <a:latin typeface="Calibri" charset="0"/>
              </a:rPr>
              <a:t>are </a:t>
            </a:r>
            <a:r>
              <a:rPr lang="en-US" b="1" dirty="0">
                <a:latin typeface="Calibri" charset="0"/>
              </a:rPr>
              <a:t>genetically stable</a:t>
            </a:r>
            <a:r>
              <a:rPr lang="en-US" dirty="0">
                <a:latin typeface="Calibri" charset="0"/>
              </a:rPr>
              <a:t>, and show mutations in K-RAS, BRAF, PTEN, BCL-2, and ARID1A genes. </a:t>
            </a:r>
          </a:p>
          <a:p>
            <a:endParaRPr lang="en-US" dirty="0">
              <a:latin typeface="Calibri" charset="0"/>
            </a:endParaRPr>
          </a:p>
          <a:p>
            <a:r>
              <a:rPr lang="en-US" b="1" u="sng" dirty="0">
                <a:latin typeface="Calibri" charset="0"/>
              </a:rPr>
              <a:t>Type II tumors </a:t>
            </a:r>
            <a:r>
              <a:rPr lang="en-US" dirty="0">
                <a:latin typeface="Calibri" charset="0"/>
              </a:rPr>
              <a:t>are </a:t>
            </a:r>
            <a:r>
              <a:rPr lang="en-US" b="1" dirty="0">
                <a:latin typeface="Calibri" charset="0"/>
              </a:rPr>
              <a:t>rapidly growing, aggressive, high-grade </a:t>
            </a:r>
            <a:r>
              <a:rPr lang="en-US" dirty="0">
                <a:latin typeface="Calibri" charset="0"/>
              </a:rPr>
              <a:t>malignant tumors without known precursor lesions </a:t>
            </a:r>
          </a:p>
          <a:p>
            <a:r>
              <a:rPr lang="en-US" dirty="0">
                <a:latin typeface="Calibri" charset="0"/>
              </a:rPr>
              <a:t>and include high-grade serous carcinomas, </a:t>
            </a:r>
            <a:r>
              <a:rPr lang="en-US" dirty="0" err="1">
                <a:latin typeface="Calibri" charset="0"/>
              </a:rPr>
              <a:t>carcinosarcoma</a:t>
            </a:r>
            <a:r>
              <a:rPr lang="en-US" dirty="0">
                <a:latin typeface="Calibri" charset="0"/>
              </a:rPr>
              <a:t>, and undifferentiated carcinomas. </a:t>
            </a:r>
          </a:p>
          <a:p>
            <a:r>
              <a:rPr lang="en-US" dirty="0">
                <a:latin typeface="Calibri" charset="0"/>
              </a:rPr>
              <a:t>These tumors are rapidly growing, </a:t>
            </a:r>
          </a:p>
          <a:p>
            <a:r>
              <a:rPr lang="en-US" b="1" dirty="0">
                <a:latin typeface="Calibri" charset="0"/>
              </a:rPr>
              <a:t>genetically unstable</a:t>
            </a:r>
            <a:r>
              <a:rPr lang="en-US" dirty="0">
                <a:latin typeface="Calibri" charset="0"/>
              </a:rPr>
              <a:t>, and show mutations in p53 gene and HER2 overexpression</a:t>
            </a:r>
          </a:p>
          <a:p>
            <a:endParaRPr lang="en-US" dirty="0">
              <a:latin typeface="Calibri" charset="0"/>
            </a:endParaRPr>
          </a:p>
          <a:p>
            <a:r>
              <a:rPr lang="en-US" dirty="0" err="1">
                <a:latin typeface="Calibri" charset="0"/>
              </a:rPr>
              <a:t>Kurman</a:t>
            </a:r>
            <a:r>
              <a:rPr lang="en-US" dirty="0">
                <a:latin typeface="Calibri" charset="0"/>
              </a:rPr>
              <a:t> </a:t>
            </a:r>
            <a:r>
              <a:rPr lang="en-US" dirty="0" err="1">
                <a:latin typeface="Calibri" charset="0"/>
              </a:rPr>
              <a:t>seromüsinöz</a:t>
            </a:r>
            <a:r>
              <a:rPr lang="en-US" dirty="0">
                <a:latin typeface="Calibri" charset="0"/>
              </a:rPr>
              <a:t> tm</a:t>
            </a:r>
          </a:p>
          <a:p>
            <a:r>
              <a:rPr lang="en-US" sz="1200" b="0" i="0" u="none" strike="noStrike" kern="1200" baseline="0" dirty="0" smtClean="0">
                <a:solidFill>
                  <a:schemeClr val="tx1"/>
                </a:solidFill>
                <a:latin typeface="+mn-lt"/>
                <a:ea typeface="MS PGothic" charset="0"/>
                <a:cs typeface="MS PGothic" charset="0"/>
              </a:rPr>
              <a:t>Thus, the morphologic, </a:t>
            </a:r>
            <a:r>
              <a:rPr lang="en-US" sz="1200" b="0" i="0" u="none" strike="noStrike" kern="1200" baseline="0" dirty="0" err="1" smtClean="0">
                <a:solidFill>
                  <a:schemeClr val="tx1"/>
                </a:solidFill>
                <a:latin typeface="+mn-lt"/>
                <a:ea typeface="MS PGothic" charset="0"/>
                <a:cs typeface="MS PGothic" charset="0"/>
              </a:rPr>
              <a:t>immunohistochemical</a:t>
            </a:r>
            <a:r>
              <a:rPr lang="en-US" sz="1200" b="0" i="0" u="none" strike="noStrike" kern="1200" baseline="0" dirty="0" smtClean="0">
                <a:solidFill>
                  <a:schemeClr val="tx1"/>
                </a:solidFill>
                <a:latin typeface="+mn-lt"/>
                <a:ea typeface="MS PGothic" charset="0"/>
                <a:cs typeface="MS PGothic" charset="0"/>
              </a:rPr>
              <a:t>, molecular genetic data, and frequent association with endometriosis are not consistent with a tumor that is exclusively serous and mucinous; therefore, the term </a:t>
            </a:r>
            <a:r>
              <a:rPr lang="en-US" sz="1200" b="0" i="0" u="none" strike="noStrike" kern="1200" baseline="0" dirty="0" err="1" smtClean="0">
                <a:solidFill>
                  <a:schemeClr val="tx1"/>
                </a:solidFill>
                <a:latin typeface="+mn-lt"/>
                <a:ea typeface="MS PGothic" charset="0"/>
                <a:cs typeface="MS PGothic" charset="0"/>
              </a:rPr>
              <a:t>seromucinous</a:t>
            </a:r>
            <a:r>
              <a:rPr lang="en-US" sz="1200" b="0" i="0" u="none" strike="noStrike" kern="1200" baseline="0" dirty="0" smtClean="0">
                <a:solidFill>
                  <a:schemeClr val="tx1"/>
                </a:solidFill>
                <a:latin typeface="+mn-lt"/>
                <a:ea typeface="MS PGothic" charset="0"/>
                <a:cs typeface="MS PGothic" charset="0"/>
              </a:rPr>
              <a:t> is inaccurate and misleading</a:t>
            </a:r>
            <a:endParaRPr lang="en-US" dirty="0" smtClean="0">
              <a:latin typeface="Calibri" charset="0"/>
            </a:endParaRPr>
          </a:p>
          <a:p>
            <a:r>
              <a:rPr lang="en-US" dirty="0" smtClean="0">
                <a:latin typeface="Calibri" charset="0"/>
              </a:rPr>
              <a:t>It </a:t>
            </a:r>
            <a:r>
              <a:rPr lang="en-US" dirty="0">
                <a:latin typeface="Calibri" charset="0"/>
              </a:rPr>
              <a:t>was therefore proposed that this group of tumors be designated</a:t>
            </a:r>
          </a:p>
          <a:p>
            <a:r>
              <a:rPr lang="en-US" b="1" dirty="0">
                <a:latin typeface="Calibri" charset="0"/>
              </a:rPr>
              <a:t>mixed </a:t>
            </a:r>
            <a:r>
              <a:rPr lang="en-US" b="1" dirty="0" err="1">
                <a:latin typeface="Calibri" charset="0"/>
              </a:rPr>
              <a:t>Müllerian</a:t>
            </a:r>
            <a:r>
              <a:rPr lang="en-US" b="1" dirty="0">
                <a:latin typeface="Calibri" charset="0"/>
              </a:rPr>
              <a:t> tumors</a:t>
            </a:r>
            <a:r>
              <a:rPr lang="en-US" dirty="0">
                <a:latin typeface="Calibri" charset="0"/>
              </a:rPr>
              <a:t>, which can be subcategorized as</a:t>
            </a:r>
          </a:p>
          <a:p>
            <a:r>
              <a:rPr lang="en-US" dirty="0">
                <a:latin typeface="Calibri" charset="0"/>
              </a:rPr>
              <a:t>-mixed </a:t>
            </a:r>
            <a:r>
              <a:rPr lang="en-US" dirty="0" err="1">
                <a:latin typeface="Calibri" charset="0"/>
              </a:rPr>
              <a:t>Müllerian</a:t>
            </a:r>
            <a:r>
              <a:rPr lang="en-US" dirty="0">
                <a:latin typeface="Calibri" charset="0"/>
              </a:rPr>
              <a:t> </a:t>
            </a:r>
            <a:r>
              <a:rPr lang="en-US" dirty="0" err="1">
                <a:latin typeface="Calibri" charset="0"/>
              </a:rPr>
              <a:t>cystadenomas</a:t>
            </a:r>
            <a:endParaRPr lang="en-US" dirty="0">
              <a:latin typeface="Calibri" charset="0"/>
            </a:endParaRPr>
          </a:p>
          <a:p>
            <a:r>
              <a:rPr lang="en-US" dirty="0">
                <a:latin typeface="Calibri" charset="0"/>
              </a:rPr>
              <a:t>-mixed </a:t>
            </a:r>
            <a:r>
              <a:rPr lang="en-US" dirty="0" err="1">
                <a:latin typeface="Calibri" charset="0"/>
              </a:rPr>
              <a:t>Müllerian</a:t>
            </a:r>
            <a:r>
              <a:rPr lang="en-US" dirty="0">
                <a:latin typeface="Calibri" charset="0"/>
              </a:rPr>
              <a:t> atypical proliferative (borderline) tumors</a:t>
            </a:r>
          </a:p>
          <a:p>
            <a:r>
              <a:rPr lang="en-US" dirty="0">
                <a:latin typeface="Calibri" charset="0"/>
              </a:rPr>
              <a:t>-mixed </a:t>
            </a:r>
            <a:r>
              <a:rPr lang="en-US" dirty="0" err="1">
                <a:latin typeface="Calibri" charset="0"/>
              </a:rPr>
              <a:t>Müllerian</a:t>
            </a:r>
            <a:r>
              <a:rPr lang="en-US" dirty="0">
                <a:latin typeface="Calibri" charset="0"/>
              </a:rPr>
              <a:t> carcinomas</a:t>
            </a:r>
            <a:r>
              <a:rPr lang="en-US" dirty="0" smtClean="0">
                <a:latin typeface="Calibri" charset="0"/>
              </a:rPr>
              <a:t>.(4)</a:t>
            </a:r>
          </a:p>
          <a:p>
            <a:endParaRPr lang="en-US" dirty="0" smtClean="0">
              <a:latin typeface="Calibri" charset="0"/>
            </a:endParaRPr>
          </a:p>
          <a:p>
            <a:endParaRPr lang="en-US" sz="1200" b="0" i="0" u="none" strike="noStrike" kern="1200" baseline="0" dirty="0" smtClean="0">
              <a:solidFill>
                <a:schemeClr val="tx1"/>
              </a:solidFill>
              <a:latin typeface="+mn-lt"/>
              <a:ea typeface="MS PGothic" charset="0"/>
              <a:cs typeface="MS PGothic" charset="0"/>
            </a:endParaRPr>
          </a:p>
          <a:p>
            <a:r>
              <a:rPr lang="en-US" dirty="0" err="1" smtClean="0">
                <a:latin typeface="Calibri" charset="0"/>
              </a:rPr>
              <a:t>kurman</a:t>
            </a:r>
            <a:r>
              <a:rPr lang="en-US" dirty="0" smtClean="0">
                <a:latin typeface="Calibri" charset="0"/>
              </a:rPr>
              <a:t> 2016</a:t>
            </a:r>
          </a:p>
          <a:p>
            <a:r>
              <a:rPr lang="en-US" b="1" dirty="0" smtClean="0">
                <a:latin typeface="Calibri" charset="0"/>
              </a:rPr>
              <a:t>Type I carcinomas </a:t>
            </a:r>
            <a:r>
              <a:rPr lang="en-US" dirty="0" smtClean="0">
                <a:latin typeface="Calibri" charset="0"/>
              </a:rPr>
              <a:t>usually present as large, unilateral, cystic neoplasms. </a:t>
            </a:r>
          </a:p>
          <a:p>
            <a:r>
              <a:rPr lang="en-US" dirty="0" smtClean="0">
                <a:latin typeface="Calibri" charset="0"/>
              </a:rPr>
              <a:t>With the exception of clear cell carcinomas, which are not graded but are considered high grade, type I tumors are low grade; they therefore, not surprisingly, tend to behave in an indolent fashion. </a:t>
            </a:r>
          </a:p>
          <a:p>
            <a:r>
              <a:rPr lang="en-US" dirty="0" smtClean="0">
                <a:latin typeface="Calibri" charset="0"/>
              </a:rPr>
              <a:t>When confined to the ovary they have an excellent prognosis, but advanced stage tumors have a poor outcome. </a:t>
            </a:r>
          </a:p>
          <a:p>
            <a:r>
              <a:rPr lang="en-US" dirty="0" smtClean="0">
                <a:latin typeface="Calibri" charset="0"/>
              </a:rPr>
              <a:t>Type I tumors account for only 10% of the deaths from ovarian cancer.</a:t>
            </a:r>
          </a:p>
          <a:p>
            <a:endParaRPr lang="en-US" dirty="0" smtClean="0">
              <a:latin typeface="Calibri" charset="0"/>
            </a:endParaRPr>
          </a:p>
          <a:p>
            <a:r>
              <a:rPr lang="en-US" b="1" dirty="0" smtClean="0">
                <a:latin typeface="Calibri" charset="0"/>
              </a:rPr>
              <a:t>Type II tumors </a:t>
            </a:r>
            <a:r>
              <a:rPr lang="en-US" dirty="0" smtClean="0">
                <a:latin typeface="Calibri" charset="0"/>
              </a:rPr>
              <a:t>present in advanced stage in &gt;75% of cases. </a:t>
            </a:r>
          </a:p>
          <a:p>
            <a:r>
              <a:rPr lang="en-US" dirty="0" smtClean="0">
                <a:latin typeface="Calibri" charset="0"/>
              </a:rPr>
              <a:t>These neoplasms account for 90% of the deaths from ovarian cancer.</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(They are invariably high grade, develop rapidly, and are</a:t>
            </a:r>
          </a:p>
          <a:p>
            <a:r>
              <a:rPr lang="en-US" sz="1200" b="0" i="0" u="none" strike="noStrike" kern="1200" baseline="0" dirty="0" smtClean="0">
                <a:solidFill>
                  <a:schemeClr val="tx1"/>
                </a:solidFill>
                <a:latin typeface="+mn-lt"/>
                <a:ea typeface="MS PGothic" charset="0"/>
                <a:cs typeface="MS PGothic" charset="0"/>
              </a:rPr>
              <a:t>highly aggressive. The volume of tumor in the ovaries (typically</a:t>
            </a:r>
          </a:p>
          <a:p>
            <a:r>
              <a:rPr lang="en-US" sz="1200" b="0" i="0" u="none" strike="noStrike" kern="1200" baseline="0" dirty="0" smtClean="0">
                <a:solidFill>
                  <a:schemeClr val="tx1"/>
                </a:solidFill>
                <a:latin typeface="+mn-lt"/>
                <a:ea typeface="MS PGothic" charset="0"/>
                <a:cs typeface="MS PGothic" charset="0"/>
              </a:rPr>
              <a:t>both are involved) is substantially less than that of the</a:t>
            </a:r>
          </a:p>
          <a:p>
            <a:r>
              <a:rPr lang="en-US" sz="1200" b="0" i="0" u="none" strike="noStrike" kern="1200" baseline="0" dirty="0" smtClean="0">
                <a:solidFill>
                  <a:schemeClr val="tx1"/>
                </a:solidFill>
                <a:latin typeface="+mn-lt"/>
                <a:ea typeface="MS PGothic" charset="0"/>
                <a:cs typeface="MS PGothic" charset="0"/>
              </a:rPr>
              <a:t>type I tumors. However, the volume of </a:t>
            </a:r>
            <a:r>
              <a:rPr lang="en-US" sz="1200" b="0" i="0" u="none" strike="noStrike" kern="1200" baseline="0" dirty="0" err="1" smtClean="0">
                <a:solidFill>
                  <a:schemeClr val="tx1"/>
                </a:solidFill>
                <a:latin typeface="+mn-lt"/>
                <a:ea typeface="MS PGothic" charset="0"/>
                <a:cs typeface="MS PGothic" charset="0"/>
              </a:rPr>
              <a:t>extraovarian</a:t>
            </a:r>
            <a:r>
              <a:rPr lang="en-US" sz="1200" b="0" i="0" u="none" strike="noStrike" kern="1200" baseline="0" dirty="0" smtClean="0">
                <a:solidFill>
                  <a:schemeClr val="tx1"/>
                </a:solidFill>
                <a:latin typeface="+mn-lt"/>
                <a:ea typeface="MS PGothic" charset="0"/>
                <a:cs typeface="MS PGothic" charset="0"/>
              </a:rPr>
              <a:t> disease is</a:t>
            </a:r>
          </a:p>
          <a:p>
            <a:r>
              <a:rPr lang="en-US" sz="1200" b="0" i="0" u="none" strike="noStrike" kern="1200" baseline="0" dirty="0" smtClean="0">
                <a:solidFill>
                  <a:schemeClr val="tx1"/>
                </a:solidFill>
                <a:latin typeface="+mn-lt"/>
                <a:ea typeface="MS PGothic" charset="0"/>
                <a:cs typeface="MS PGothic" charset="0"/>
              </a:rPr>
              <a:t>generally much greater, often with massive disease in the</a:t>
            </a:r>
          </a:p>
          <a:p>
            <a:r>
              <a:rPr lang="en-US" sz="1200" b="0" i="0" u="none" strike="noStrike" kern="1200" baseline="0" dirty="0" err="1" smtClean="0">
                <a:solidFill>
                  <a:schemeClr val="tx1"/>
                </a:solidFill>
                <a:latin typeface="+mn-lt"/>
                <a:ea typeface="MS PGothic" charset="0"/>
                <a:cs typeface="MS PGothic" charset="0"/>
              </a:rPr>
              <a:t>omentum</a:t>
            </a:r>
            <a:r>
              <a:rPr lang="en-US" sz="1200" b="0" i="0" u="none" strike="noStrike" kern="1200" baseline="0" dirty="0" smtClean="0">
                <a:solidFill>
                  <a:schemeClr val="tx1"/>
                </a:solidFill>
                <a:latin typeface="+mn-lt"/>
                <a:ea typeface="MS PGothic" charset="0"/>
                <a:cs typeface="MS PGothic" charset="0"/>
              </a:rPr>
              <a:t> and mesentery, than in the type I tumors. Ascites</a:t>
            </a:r>
          </a:p>
          <a:p>
            <a:r>
              <a:rPr lang="en-US" sz="1200" b="0" i="0" u="none" strike="noStrike" kern="1200" baseline="0" dirty="0" smtClean="0">
                <a:solidFill>
                  <a:schemeClr val="tx1"/>
                </a:solidFill>
                <a:latin typeface="+mn-lt"/>
                <a:ea typeface="MS PGothic" charset="0"/>
                <a:cs typeface="MS PGothic" charset="0"/>
              </a:rPr>
              <a:t>frequently accompanies the type II tumors but is infrequent</a:t>
            </a:r>
          </a:p>
          <a:p>
            <a:r>
              <a:rPr lang="en-US" sz="1200" b="0" i="0" u="none" strike="noStrike" kern="1200" baseline="0" dirty="0" smtClean="0">
                <a:solidFill>
                  <a:schemeClr val="tx1"/>
                </a:solidFill>
                <a:latin typeface="+mn-lt"/>
                <a:ea typeface="MS PGothic" charset="0"/>
                <a:cs typeface="MS PGothic" charset="0"/>
              </a:rPr>
              <a:t>with type I tumors. Aggressive surgery and chemotherapy</a:t>
            </a:r>
          </a:p>
          <a:p>
            <a:r>
              <a:rPr lang="en-US" sz="1200" b="0" i="0" u="none" strike="noStrike" kern="1200" baseline="0" dirty="0" smtClean="0">
                <a:solidFill>
                  <a:schemeClr val="tx1"/>
                </a:solidFill>
                <a:latin typeface="+mn-lt"/>
                <a:ea typeface="MS PGothic" charset="0"/>
                <a:cs typeface="MS PGothic" charset="0"/>
              </a:rPr>
              <a:t>have lengthened progression free survival and, to a very</a:t>
            </a:r>
          </a:p>
          <a:p>
            <a:r>
              <a:rPr lang="en-US" sz="1200" b="0" i="0" u="none" strike="noStrike" kern="1200" baseline="0" dirty="0" smtClean="0">
                <a:solidFill>
                  <a:schemeClr val="tx1"/>
                </a:solidFill>
                <a:latin typeface="+mn-lt"/>
                <a:ea typeface="MS PGothic" charset="0"/>
                <a:cs typeface="MS PGothic" charset="0"/>
              </a:rPr>
              <a:t>modest extent, of overall survival, but ultimately most patients</a:t>
            </a:r>
          </a:p>
          <a:p>
            <a:r>
              <a:rPr lang="en-US" sz="1200" b="0" i="0" u="none" strike="noStrike" kern="1200" baseline="0" dirty="0" smtClean="0">
                <a:solidFill>
                  <a:schemeClr val="tx1"/>
                </a:solidFill>
                <a:latin typeface="+mn-lt"/>
                <a:ea typeface="MS PGothic" charset="0"/>
                <a:cs typeface="MS PGothic" charset="0"/>
              </a:rPr>
              <a:t>with type II tumors succumb. These neoplasms account for</a:t>
            </a:r>
          </a:p>
          <a:p>
            <a:r>
              <a:rPr lang="en-US" sz="1200" b="0" i="0" u="none" strike="noStrike" kern="1200" baseline="0" dirty="0" smtClean="0">
                <a:solidFill>
                  <a:schemeClr val="tx1"/>
                </a:solidFill>
                <a:latin typeface="+mn-lt"/>
                <a:ea typeface="MS PGothic" charset="0"/>
                <a:cs typeface="MS PGothic" charset="0"/>
              </a:rPr>
              <a:t>90% of the deaths from ovarian cancer.)</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a:t>
            </a:r>
            <a:r>
              <a:rPr lang="en-US" sz="1200" b="0" i="0" u="none" strike="noStrike" kern="1200" baseline="0" dirty="0" err="1" smtClean="0">
                <a:solidFill>
                  <a:schemeClr val="tx1"/>
                </a:solidFill>
                <a:latin typeface="+mn-lt"/>
                <a:ea typeface="MS PGothic" charset="0"/>
                <a:cs typeface="MS PGothic" charset="0"/>
              </a:rPr>
              <a:t>Kurman</a:t>
            </a:r>
            <a:r>
              <a:rPr lang="en-US" sz="1200" b="0" i="0" u="none" strike="noStrike" kern="1200" baseline="0" dirty="0" smtClean="0">
                <a:solidFill>
                  <a:schemeClr val="tx1"/>
                </a:solidFill>
                <a:latin typeface="+mn-lt"/>
                <a:ea typeface="MS PGothic" charset="0"/>
                <a:cs typeface="MS PGothic" charset="0"/>
              </a:rPr>
              <a:t>) TABLE 2 </a:t>
            </a:r>
            <a:r>
              <a:rPr lang="en-US" sz="1200" b="0" i="0" u="none" strike="noStrike" kern="1200" baseline="0" dirty="0" err="1" smtClean="0">
                <a:solidFill>
                  <a:schemeClr val="tx1"/>
                </a:solidFill>
                <a:latin typeface="+mn-lt"/>
                <a:ea typeface="MS PGothic" charset="0"/>
                <a:cs typeface="MS PGothic" charset="0"/>
              </a:rPr>
              <a:t>açıklama</a:t>
            </a:r>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Specifically, </a:t>
            </a:r>
            <a:r>
              <a:rPr lang="en-US" sz="1200" b="1" i="0" u="none" strike="noStrike" kern="1200" baseline="0" dirty="0" smtClean="0">
                <a:solidFill>
                  <a:schemeClr val="tx1"/>
                </a:solidFill>
                <a:latin typeface="+mn-lt"/>
                <a:ea typeface="MS PGothic" charset="0"/>
                <a:cs typeface="MS PGothic" charset="0"/>
              </a:rPr>
              <a:t>type I carcinomas were found to</a:t>
            </a:r>
          </a:p>
          <a:p>
            <a:r>
              <a:rPr lang="en-US" sz="1200" b="1" i="0" u="none" strike="noStrike" kern="1200" baseline="0" dirty="0" smtClean="0">
                <a:solidFill>
                  <a:schemeClr val="tx1"/>
                </a:solidFill>
                <a:latin typeface="+mn-lt"/>
                <a:ea typeface="MS PGothic" charset="0"/>
                <a:cs typeface="MS PGothic" charset="0"/>
              </a:rPr>
              <a:t>develop from well-established benign precursor lesions</a:t>
            </a:r>
            <a:r>
              <a:rPr lang="en-US" sz="1200" b="0" i="0" u="none" strike="noStrike" kern="1200" baseline="0" dirty="0" smtClean="0">
                <a:solidFill>
                  <a:schemeClr val="tx1"/>
                </a:solidFill>
                <a:latin typeface="+mn-lt"/>
                <a:ea typeface="MS PGothic" charset="0"/>
                <a:cs typeface="MS PGothic" charset="0"/>
              </a:rPr>
              <a:t>,</a:t>
            </a:r>
          </a:p>
          <a:p>
            <a:r>
              <a:rPr lang="en-US" sz="1200" b="0" i="0" u="none" strike="noStrike" kern="1200" baseline="0" dirty="0" smtClean="0">
                <a:solidFill>
                  <a:schemeClr val="tx1"/>
                </a:solidFill>
                <a:latin typeface="+mn-lt"/>
                <a:ea typeface="MS PGothic" charset="0"/>
                <a:cs typeface="MS PGothic" charset="0"/>
              </a:rPr>
              <a:t>notably borderline or atypical proliferative tumors, simulating</a:t>
            </a:r>
          </a:p>
          <a:p>
            <a:r>
              <a:rPr lang="en-US" sz="1200" b="0" i="0" u="none" strike="noStrike" kern="1200" baseline="0" dirty="0" smtClean="0">
                <a:solidFill>
                  <a:schemeClr val="tx1"/>
                </a:solidFill>
                <a:latin typeface="+mn-lt"/>
                <a:ea typeface="MS PGothic" charset="0"/>
                <a:cs typeface="MS PGothic" charset="0"/>
              </a:rPr>
              <a:t>the adenoma/carcinoma sequence of colorectal carcinoma.</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In contrast, </a:t>
            </a:r>
            <a:r>
              <a:rPr lang="en-US" sz="1200" b="1" i="0" u="none" strike="noStrike" kern="1200" baseline="0" dirty="0" smtClean="0">
                <a:solidFill>
                  <a:schemeClr val="tx1"/>
                </a:solidFill>
                <a:latin typeface="+mn-lt"/>
                <a:ea typeface="MS PGothic" charset="0"/>
                <a:cs typeface="MS PGothic" charset="0"/>
              </a:rPr>
              <a:t>type II tumors were thought to develop</a:t>
            </a:r>
          </a:p>
          <a:p>
            <a:r>
              <a:rPr lang="en-US" sz="1200" b="1" i="0" u="none" strike="noStrike" kern="1200" baseline="0" dirty="0" smtClean="0">
                <a:solidFill>
                  <a:schemeClr val="tx1"/>
                </a:solidFill>
                <a:latin typeface="+mn-lt"/>
                <a:ea typeface="MS PGothic" charset="0"/>
                <a:cs typeface="MS PGothic" charset="0"/>
              </a:rPr>
              <a:t>de novo from the ovarian surface epithelium, because no</a:t>
            </a:r>
          </a:p>
          <a:p>
            <a:r>
              <a:rPr lang="en-US" sz="1200" b="1" i="0" u="none" strike="noStrike" kern="1200" baseline="0" dirty="0" smtClean="0">
                <a:solidFill>
                  <a:schemeClr val="tx1"/>
                </a:solidFill>
                <a:latin typeface="+mn-lt"/>
                <a:ea typeface="MS PGothic" charset="0"/>
                <a:cs typeface="MS PGothic" charset="0"/>
              </a:rPr>
              <a:t>apparent precursor lesion had been identified. </a:t>
            </a:r>
            <a:r>
              <a:rPr lang="en-US" sz="1200" b="0" i="0" u="none" strike="noStrike" kern="1200" baseline="0" dirty="0" smtClean="0">
                <a:solidFill>
                  <a:schemeClr val="tx1"/>
                </a:solidFill>
                <a:latin typeface="+mn-lt"/>
                <a:ea typeface="MS PGothic" charset="0"/>
                <a:cs typeface="MS PGothic" charset="0"/>
              </a:rPr>
              <a:t>In the past</a:t>
            </a:r>
          </a:p>
          <a:p>
            <a:r>
              <a:rPr lang="en-US" sz="1200" b="0" i="0" u="none" strike="noStrike" kern="1200" baseline="0" dirty="0" smtClean="0">
                <a:solidFill>
                  <a:schemeClr val="tx1"/>
                </a:solidFill>
                <a:latin typeface="+mn-lt"/>
                <a:ea typeface="MS PGothic" charset="0"/>
                <a:cs typeface="MS PGothic" charset="0"/>
              </a:rPr>
              <a:t>few years, studies have shown that many type II carcinomas</a:t>
            </a:r>
          </a:p>
          <a:p>
            <a:r>
              <a:rPr lang="en-US" sz="1200" b="0" i="0" u="none" strike="noStrike" kern="1200" baseline="0" dirty="0" smtClean="0">
                <a:solidFill>
                  <a:schemeClr val="tx1"/>
                </a:solidFill>
                <a:latin typeface="+mn-lt"/>
                <a:ea typeface="MS PGothic" charset="0"/>
                <a:cs typeface="MS PGothic" charset="0"/>
              </a:rPr>
              <a:t>develop from an intraepithelial carcinoma in the fallopian</a:t>
            </a:r>
          </a:p>
          <a:p>
            <a:r>
              <a:rPr lang="en-US" sz="1200" b="0" i="0" u="none" strike="noStrike" kern="1200" baseline="0" dirty="0" smtClean="0">
                <a:solidFill>
                  <a:schemeClr val="tx1"/>
                </a:solidFill>
                <a:latin typeface="+mn-lt"/>
                <a:ea typeface="MS PGothic" charset="0"/>
                <a:cs typeface="MS PGothic" charset="0"/>
              </a:rPr>
              <a:t>tube, generally located in the fimbria and designated as</a:t>
            </a:r>
          </a:p>
          <a:p>
            <a:r>
              <a:rPr lang="en-US" sz="1200" b="0" i="0" u="none" strike="noStrike" kern="1200" baseline="0" dirty="0" smtClean="0">
                <a:solidFill>
                  <a:schemeClr val="tx1"/>
                </a:solidFill>
                <a:latin typeface="+mn-lt"/>
                <a:ea typeface="MS PGothic" charset="0"/>
                <a:cs typeface="MS PGothic" charset="0"/>
              </a:rPr>
              <a:t>STIC.</a:t>
            </a:r>
          </a:p>
          <a:p>
            <a:r>
              <a:rPr lang="en-US" b="1" dirty="0" err="1" smtClean="0">
                <a:latin typeface="Calibri" charset="0"/>
              </a:rPr>
              <a:t>Seröz</a:t>
            </a:r>
            <a:r>
              <a:rPr lang="en-US" b="1" dirty="0" smtClean="0">
                <a:latin typeface="Calibri" charset="0"/>
              </a:rPr>
              <a:t> tubal </a:t>
            </a:r>
            <a:r>
              <a:rPr lang="en-US" b="1" dirty="0" err="1" smtClean="0">
                <a:latin typeface="Calibri" charset="0"/>
              </a:rPr>
              <a:t>intraepitelyal</a:t>
            </a:r>
            <a:r>
              <a:rPr lang="en-US" b="1" dirty="0" smtClean="0">
                <a:latin typeface="Calibri" charset="0"/>
              </a:rPr>
              <a:t> </a:t>
            </a:r>
            <a:r>
              <a:rPr lang="en-US" b="1" dirty="0" err="1" smtClean="0">
                <a:latin typeface="Calibri" charset="0"/>
              </a:rPr>
              <a:t>karsinoma</a:t>
            </a:r>
            <a:endParaRPr lang="en-US" b="1" dirty="0">
              <a:latin typeface="Calibri" charset="0"/>
            </a:endParaRPr>
          </a:p>
        </p:txBody>
      </p:sp>
      <p:sp>
        <p:nvSpPr>
          <p:cNvPr id="399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CD62A614-E287-D14E-8025-B997B2A54D01}" type="slidenum">
              <a:rPr lang="en-US" sz="1200"/>
              <a:pPr eaLnBrk="1" hangingPunct="1"/>
              <a:t>13</a:t>
            </a:fld>
            <a:endParaRPr lang="en-US" sz="120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19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The revised dualistic model in </a:t>
            </a:r>
            <a:r>
              <a:rPr lang="en-US" dirty="0" smtClean="0">
                <a:latin typeface="Calibri" charset="0"/>
              </a:rPr>
              <a:t>the</a:t>
            </a:r>
            <a:r>
              <a:rPr lang="en-US" baseline="0" dirty="0" smtClean="0">
                <a:latin typeface="Calibri" charset="0"/>
              </a:rPr>
              <a:t> </a:t>
            </a:r>
            <a:r>
              <a:rPr lang="en-US" dirty="0" smtClean="0">
                <a:latin typeface="Calibri" charset="0"/>
              </a:rPr>
              <a:t>pathogenesis </a:t>
            </a:r>
            <a:r>
              <a:rPr lang="en-US" dirty="0">
                <a:latin typeface="Calibri" charset="0"/>
              </a:rPr>
              <a:t>of ovarian epithelial cancer. </a:t>
            </a:r>
            <a:endParaRPr lang="en-US" dirty="0" smtClean="0">
              <a:latin typeface="Calibri" charset="0"/>
            </a:endParaRPr>
          </a:p>
          <a:p>
            <a:endParaRPr lang="en-US" dirty="0" smtClean="0">
              <a:latin typeface="Calibri" charset="0"/>
            </a:endParaRPr>
          </a:p>
          <a:p>
            <a:r>
              <a:rPr lang="en-US" dirty="0" smtClean="0">
                <a:latin typeface="Calibri" charset="0"/>
              </a:rPr>
              <a:t>Type I</a:t>
            </a:r>
            <a:r>
              <a:rPr lang="en-US" baseline="0" dirty="0" smtClean="0">
                <a:latin typeface="Calibri" charset="0"/>
              </a:rPr>
              <a:t> </a:t>
            </a:r>
            <a:r>
              <a:rPr lang="en-US" dirty="0" smtClean="0">
                <a:latin typeface="Calibri" charset="0"/>
              </a:rPr>
              <a:t>carcinomas </a:t>
            </a:r>
            <a:r>
              <a:rPr lang="en-US" dirty="0">
                <a:latin typeface="Calibri" charset="0"/>
              </a:rPr>
              <a:t>comprise low-grade serous, clear cell</a:t>
            </a:r>
            <a:r>
              <a:rPr lang="en-US" dirty="0" smtClean="0">
                <a:latin typeface="Calibri" charset="0"/>
              </a:rPr>
              <a:t>,</a:t>
            </a:r>
            <a:r>
              <a:rPr lang="en-US" baseline="0" dirty="0" smtClean="0">
                <a:latin typeface="Calibri" charset="0"/>
              </a:rPr>
              <a:t> </a:t>
            </a:r>
            <a:r>
              <a:rPr lang="en-US" dirty="0" err="1" smtClean="0">
                <a:latin typeface="Calibri" charset="0"/>
              </a:rPr>
              <a:t>endometrioid</a:t>
            </a:r>
            <a:r>
              <a:rPr lang="en-US" dirty="0">
                <a:latin typeface="Calibri" charset="0"/>
              </a:rPr>
              <a:t>, and mucinous carcinomas. </a:t>
            </a:r>
            <a:r>
              <a:rPr lang="en-US" dirty="0" err="1">
                <a:latin typeface="Calibri" charset="0"/>
              </a:rPr>
              <a:t>Seromucinous</a:t>
            </a:r>
            <a:endParaRPr lang="en-US" dirty="0">
              <a:latin typeface="Calibri" charset="0"/>
            </a:endParaRPr>
          </a:p>
          <a:p>
            <a:r>
              <a:rPr lang="en-US" dirty="0">
                <a:latin typeface="Calibri" charset="0"/>
              </a:rPr>
              <a:t>carcinomas and malignant Brenner tumors </a:t>
            </a:r>
            <a:r>
              <a:rPr lang="en-US" dirty="0" smtClean="0">
                <a:latin typeface="Calibri" charset="0"/>
              </a:rPr>
              <a:t>are</a:t>
            </a:r>
            <a:r>
              <a:rPr lang="en-US" baseline="0" dirty="0" smtClean="0">
                <a:latin typeface="Calibri" charset="0"/>
              </a:rPr>
              <a:t> </a:t>
            </a:r>
            <a:r>
              <a:rPr lang="en-US" dirty="0" smtClean="0">
                <a:latin typeface="Calibri" charset="0"/>
              </a:rPr>
              <a:t>rare </a:t>
            </a:r>
            <a:r>
              <a:rPr lang="en-US" dirty="0">
                <a:latin typeface="Calibri" charset="0"/>
              </a:rPr>
              <a:t>and not shown. </a:t>
            </a:r>
            <a:endParaRPr lang="en-US" dirty="0" smtClean="0">
              <a:latin typeface="Calibri" charset="0"/>
            </a:endParaRPr>
          </a:p>
          <a:p>
            <a:r>
              <a:rPr lang="en-US" dirty="0" smtClean="0">
                <a:latin typeface="Calibri" charset="0"/>
              </a:rPr>
              <a:t>Type </a:t>
            </a:r>
            <a:r>
              <a:rPr lang="en-US" dirty="0">
                <a:latin typeface="Calibri" charset="0"/>
              </a:rPr>
              <a:t>II carcinomas are </a:t>
            </a:r>
            <a:r>
              <a:rPr lang="en-US" dirty="0" smtClean="0">
                <a:latin typeface="Calibri" charset="0"/>
              </a:rPr>
              <a:t>largely</a:t>
            </a:r>
            <a:r>
              <a:rPr lang="en-US" baseline="0" dirty="0" smtClean="0">
                <a:latin typeface="Calibri" charset="0"/>
              </a:rPr>
              <a:t> </a:t>
            </a:r>
            <a:r>
              <a:rPr lang="en-US" dirty="0" smtClean="0">
                <a:latin typeface="Calibri" charset="0"/>
              </a:rPr>
              <a:t>composed </a:t>
            </a:r>
            <a:r>
              <a:rPr lang="en-US" dirty="0">
                <a:latin typeface="Calibri" charset="0"/>
              </a:rPr>
              <a:t>of high-grade serous carcinomas. </a:t>
            </a:r>
            <a:r>
              <a:rPr lang="en-US" dirty="0" err="1">
                <a:latin typeface="Calibri" charset="0"/>
              </a:rPr>
              <a:t>Carcinosarcoma</a:t>
            </a:r>
            <a:endParaRPr lang="en-US" dirty="0">
              <a:latin typeface="Calibri" charset="0"/>
            </a:endParaRPr>
          </a:p>
          <a:p>
            <a:r>
              <a:rPr lang="en-US" dirty="0">
                <a:latin typeface="Calibri" charset="0"/>
              </a:rPr>
              <a:t>and undifferentiated carcinoma are </a:t>
            </a:r>
            <a:r>
              <a:rPr lang="en-US" dirty="0" smtClean="0">
                <a:latin typeface="Calibri" charset="0"/>
              </a:rPr>
              <a:t>relatively</a:t>
            </a:r>
            <a:r>
              <a:rPr lang="en-US" baseline="0" dirty="0" smtClean="0">
                <a:latin typeface="Calibri" charset="0"/>
              </a:rPr>
              <a:t> </a:t>
            </a:r>
            <a:r>
              <a:rPr lang="en-US" dirty="0" smtClean="0">
                <a:latin typeface="Calibri" charset="0"/>
              </a:rPr>
              <a:t>uncommon </a:t>
            </a:r>
            <a:r>
              <a:rPr lang="en-US" dirty="0">
                <a:latin typeface="Calibri" charset="0"/>
              </a:rPr>
              <a:t>and not illustrated. </a:t>
            </a:r>
            <a:endParaRPr lang="en-US" dirty="0" smtClean="0">
              <a:latin typeface="Calibri" charset="0"/>
            </a:endParaRPr>
          </a:p>
          <a:p>
            <a:endParaRPr lang="en-US" dirty="0" smtClean="0">
              <a:latin typeface="Calibri" charset="0"/>
            </a:endParaRPr>
          </a:p>
          <a:p>
            <a:r>
              <a:rPr lang="en-US" dirty="0" smtClean="0">
                <a:latin typeface="Calibri" charset="0"/>
              </a:rPr>
              <a:t>The </a:t>
            </a:r>
            <a:r>
              <a:rPr lang="en-US" dirty="0">
                <a:latin typeface="Calibri" charset="0"/>
              </a:rPr>
              <a:t>areas </a:t>
            </a:r>
            <a:r>
              <a:rPr lang="en-US" dirty="0" smtClean="0">
                <a:latin typeface="Calibri" charset="0"/>
              </a:rPr>
              <a:t>in</a:t>
            </a:r>
            <a:r>
              <a:rPr lang="en-US" baseline="0" dirty="0" smtClean="0">
                <a:latin typeface="Calibri" charset="0"/>
              </a:rPr>
              <a:t> </a:t>
            </a:r>
            <a:r>
              <a:rPr lang="en-US" dirty="0" smtClean="0">
                <a:latin typeface="Calibri" charset="0"/>
              </a:rPr>
              <a:t>individual </a:t>
            </a:r>
            <a:r>
              <a:rPr lang="en-US" dirty="0" err="1">
                <a:latin typeface="Calibri" charset="0"/>
              </a:rPr>
              <a:t>histotypes</a:t>
            </a:r>
            <a:r>
              <a:rPr lang="en-US" dirty="0">
                <a:latin typeface="Calibri" charset="0"/>
              </a:rPr>
              <a:t> reflect their relative prevalence.</a:t>
            </a:r>
          </a:p>
          <a:p>
            <a:r>
              <a:rPr lang="en-US" b="1" dirty="0">
                <a:latin typeface="Calibri" charset="0"/>
              </a:rPr>
              <a:t>The inner circle indicates the likely cell </a:t>
            </a:r>
            <a:r>
              <a:rPr lang="en-US" b="1" dirty="0" smtClean="0">
                <a:latin typeface="Calibri" charset="0"/>
              </a:rPr>
              <a:t>of</a:t>
            </a:r>
            <a:r>
              <a:rPr lang="en-US" b="1" baseline="0" dirty="0" smtClean="0">
                <a:latin typeface="Calibri" charset="0"/>
              </a:rPr>
              <a:t> </a:t>
            </a:r>
            <a:r>
              <a:rPr lang="en-US" b="1" dirty="0" smtClean="0">
                <a:latin typeface="Calibri" charset="0"/>
              </a:rPr>
              <a:t>origin </a:t>
            </a:r>
            <a:r>
              <a:rPr lang="en-US" dirty="0">
                <a:latin typeface="Calibri" charset="0"/>
              </a:rPr>
              <a:t>of the different type I and type II neoplasms.</a:t>
            </a:r>
          </a:p>
          <a:p>
            <a:r>
              <a:rPr lang="en-US" dirty="0">
                <a:latin typeface="Calibri" charset="0"/>
              </a:rPr>
              <a:t>The origin of mucinous carcinomas is not well</a:t>
            </a:r>
          </a:p>
          <a:p>
            <a:r>
              <a:rPr lang="en-US" dirty="0">
                <a:latin typeface="Calibri" charset="0"/>
              </a:rPr>
              <a:t>established and is discussed in the text. The molecular</a:t>
            </a:r>
          </a:p>
          <a:p>
            <a:r>
              <a:rPr lang="en-US" dirty="0">
                <a:latin typeface="Calibri" charset="0"/>
              </a:rPr>
              <a:t>pathway alterations that characterize each</a:t>
            </a:r>
          </a:p>
          <a:p>
            <a:r>
              <a:rPr lang="en-US" dirty="0">
                <a:latin typeface="Calibri" charset="0"/>
              </a:rPr>
              <a:t>tumor subtype are summarized in the square boxes.</a:t>
            </a:r>
          </a:p>
          <a:p>
            <a:r>
              <a:rPr lang="en-US" dirty="0">
                <a:latin typeface="Calibri" charset="0"/>
              </a:rPr>
              <a:t>Some of the pathway abnormalities are shared by</a:t>
            </a:r>
          </a:p>
          <a:p>
            <a:r>
              <a:rPr lang="en-US" dirty="0">
                <a:latin typeface="Calibri" charset="0"/>
              </a:rPr>
              <a:t>some tumor types and they are shown in two-color</a:t>
            </a:r>
          </a:p>
          <a:p>
            <a:r>
              <a:rPr lang="en-US" dirty="0">
                <a:latin typeface="Calibri" charset="0"/>
              </a:rPr>
              <a:t>fill in boxes.</a:t>
            </a:r>
          </a:p>
        </p:txBody>
      </p:sp>
      <p:sp>
        <p:nvSpPr>
          <p:cNvPr id="419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A639B9D5-967F-BE47-839D-46BE132ECFB0}" type="slidenum">
              <a:rPr lang="en-US" sz="1200"/>
              <a:pPr eaLnBrk="1" hangingPunct="1"/>
              <a:t>14</a:t>
            </a:fld>
            <a:endParaRPr lang="en-US" sz="120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40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-The revised dualistic model in the pathogenesis of ovarian epithelial cancer. </a:t>
            </a:r>
          </a:p>
          <a:p>
            <a:r>
              <a:rPr lang="en-US" b="1" dirty="0">
                <a:latin typeface="Calibri" charset="0"/>
              </a:rPr>
              <a:t>-The inner circle indicates the likely cell of origin of the different type I and type II neoplasms</a:t>
            </a:r>
            <a:r>
              <a:rPr lang="en-US" dirty="0">
                <a:latin typeface="Calibri" charset="0"/>
              </a:rPr>
              <a:t>.</a:t>
            </a:r>
          </a:p>
          <a:p>
            <a:endParaRPr lang="en-US" dirty="0">
              <a:latin typeface="Calibri" charset="0"/>
            </a:endParaRPr>
          </a:p>
          <a:p>
            <a:r>
              <a:rPr lang="en-US" dirty="0">
                <a:latin typeface="Calibri" charset="0"/>
              </a:rPr>
              <a:t>The origin of mucinous carcinomas is not well established and is discussed in the text. </a:t>
            </a:r>
          </a:p>
          <a:p>
            <a:endParaRPr lang="en-US" b="1" dirty="0">
              <a:latin typeface="Calibri" charset="0"/>
            </a:endParaRPr>
          </a:p>
          <a:p>
            <a:r>
              <a:rPr lang="en-US" b="1" dirty="0">
                <a:latin typeface="Calibri" charset="0"/>
              </a:rPr>
              <a:t>The molecular pathway alterations that characterize each tumor subtype are summarized in the square boxes</a:t>
            </a:r>
            <a:r>
              <a:rPr lang="en-US" dirty="0">
                <a:latin typeface="Calibri" charset="0"/>
              </a:rPr>
              <a:t>.</a:t>
            </a:r>
          </a:p>
          <a:p>
            <a:r>
              <a:rPr lang="en-US" dirty="0">
                <a:latin typeface="Calibri" charset="0"/>
              </a:rPr>
              <a:t>Some of the pathway abnormalities are shared by some tumor types and they are shown in two-color fill in boxes.</a:t>
            </a:r>
          </a:p>
          <a:p>
            <a:endParaRPr lang="en-US" dirty="0">
              <a:latin typeface="Calibri" charset="0"/>
            </a:endParaRPr>
          </a:p>
          <a:p>
            <a:r>
              <a:rPr lang="en-US" dirty="0" err="1">
                <a:latin typeface="Calibri" charset="0"/>
              </a:rPr>
              <a:t>kurman</a:t>
            </a:r>
            <a:r>
              <a:rPr lang="en-US" dirty="0">
                <a:latin typeface="Calibri" charset="0"/>
              </a:rPr>
              <a:t> 2016</a:t>
            </a:r>
          </a:p>
          <a:p>
            <a:r>
              <a:rPr lang="en-US" b="1" dirty="0">
                <a:latin typeface="Calibri" charset="0"/>
              </a:rPr>
              <a:t>Type I carcinomas </a:t>
            </a:r>
            <a:r>
              <a:rPr lang="en-US" dirty="0">
                <a:latin typeface="Calibri" charset="0"/>
              </a:rPr>
              <a:t>usually present as large, unilateral, cystic neoplasms. </a:t>
            </a:r>
          </a:p>
          <a:p>
            <a:r>
              <a:rPr lang="en-US" dirty="0">
                <a:latin typeface="Calibri" charset="0"/>
              </a:rPr>
              <a:t>With the exception of clear cell carcinomas, which are not graded but are considered high grade, type I tumors are low grade; they therefore, not surprisingly, tend to behave in an indolent fashion. </a:t>
            </a:r>
          </a:p>
          <a:p>
            <a:r>
              <a:rPr lang="en-US" dirty="0">
                <a:latin typeface="Calibri" charset="0"/>
              </a:rPr>
              <a:t>When confined to the ovary they have an excellent prognosis, but advanced stage tumors have a poor outcome. </a:t>
            </a:r>
          </a:p>
          <a:p>
            <a:r>
              <a:rPr lang="en-US" dirty="0">
                <a:latin typeface="Calibri" charset="0"/>
              </a:rPr>
              <a:t>Type I tumors account for only 10% of the deaths from ovarian cancer.</a:t>
            </a:r>
          </a:p>
          <a:p>
            <a:endParaRPr lang="en-US" dirty="0">
              <a:latin typeface="Calibri" charset="0"/>
            </a:endParaRPr>
          </a:p>
          <a:p>
            <a:r>
              <a:rPr lang="en-US" b="1" dirty="0">
                <a:latin typeface="Calibri" charset="0"/>
              </a:rPr>
              <a:t>Type II tumors </a:t>
            </a:r>
            <a:r>
              <a:rPr lang="en-US" dirty="0">
                <a:latin typeface="Calibri" charset="0"/>
              </a:rPr>
              <a:t>present in advanced stage in &gt;75% of cases. </a:t>
            </a:r>
          </a:p>
          <a:p>
            <a:r>
              <a:rPr lang="en-US" dirty="0">
                <a:latin typeface="Calibri" charset="0"/>
              </a:rPr>
              <a:t>These neoplasms account for 90% of the deaths from ovarian cancer.</a:t>
            </a:r>
          </a:p>
          <a:p>
            <a:endParaRPr lang="en-US" dirty="0">
              <a:latin typeface="Calibri" charset="0"/>
            </a:endParaRPr>
          </a:p>
        </p:txBody>
      </p:sp>
      <p:sp>
        <p:nvSpPr>
          <p:cNvPr id="440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2BBAF348-3154-9840-98F1-3D1A3807AF22}" type="slidenum">
              <a:rPr lang="en-US" sz="1200"/>
              <a:pPr eaLnBrk="1" hangingPunct="1"/>
              <a:t>15</a:t>
            </a:fld>
            <a:endParaRPr lang="en-US" sz="120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60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Endometriozisle</a:t>
            </a:r>
            <a:r>
              <a:rPr lang="en-US" dirty="0">
                <a:latin typeface="Calibri" charset="0"/>
              </a:rPr>
              <a:t> </a:t>
            </a:r>
            <a:r>
              <a:rPr lang="en-US" dirty="0" err="1">
                <a:latin typeface="Calibri" charset="0"/>
              </a:rPr>
              <a:t>ilişkili</a:t>
            </a:r>
            <a:r>
              <a:rPr lang="en-US" dirty="0">
                <a:latin typeface="Calibri" charset="0"/>
              </a:rPr>
              <a:t> </a:t>
            </a:r>
            <a:r>
              <a:rPr lang="en-US" dirty="0" err="1">
                <a:latin typeface="Calibri" charset="0"/>
              </a:rPr>
              <a:t>kanserler</a:t>
            </a:r>
            <a:r>
              <a:rPr lang="en-US" dirty="0">
                <a:latin typeface="Calibri" charset="0"/>
              </a:rPr>
              <a:t> </a:t>
            </a:r>
            <a:r>
              <a:rPr lang="en-US" dirty="0" err="1">
                <a:latin typeface="Calibri" charset="0"/>
              </a:rPr>
              <a:t>için</a:t>
            </a:r>
            <a:r>
              <a:rPr lang="en-US" dirty="0">
                <a:latin typeface="Calibri" charset="0"/>
              </a:rPr>
              <a:t> </a:t>
            </a:r>
            <a:r>
              <a:rPr lang="en-US" dirty="0" err="1">
                <a:latin typeface="Calibri" charset="0"/>
              </a:rPr>
              <a:t>kanıtlar</a:t>
            </a:r>
            <a:endParaRPr lang="en-US" dirty="0">
              <a:latin typeface="Calibri" charset="0"/>
            </a:endParaRPr>
          </a:p>
          <a:p>
            <a:r>
              <a:rPr lang="en-US" dirty="0">
                <a:latin typeface="Calibri" charset="0"/>
              </a:rPr>
              <a:t>-</a:t>
            </a:r>
            <a:r>
              <a:rPr lang="en-US" dirty="0" err="1">
                <a:latin typeface="Calibri" charset="0"/>
              </a:rPr>
              <a:t>Kanserlerin</a:t>
            </a:r>
            <a:r>
              <a:rPr lang="en-US" dirty="0">
                <a:latin typeface="Calibri" charset="0"/>
              </a:rPr>
              <a:t> </a:t>
            </a:r>
            <a:r>
              <a:rPr lang="en-US" dirty="0" err="1">
                <a:latin typeface="Calibri" charset="0"/>
              </a:rPr>
              <a:t>insidansı</a:t>
            </a:r>
            <a:r>
              <a:rPr lang="en-US" dirty="0">
                <a:latin typeface="Calibri" charset="0"/>
              </a:rPr>
              <a:t> </a:t>
            </a:r>
            <a:r>
              <a:rPr lang="en-US" dirty="0" err="1">
                <a:latin typeface="Calibri" charset="0"/>
              </a:rPr>
              <a:t>ve</a:t>
            </a:r>
            <a:r>
              <a:rPr lang="en-US" dirty="0">
                <a:latin typeface="Calibri" charset="0"/>
              </a:rPr>
              <a:t> </a:t>
            </a:r>
            <a:r>
              <a:rPr lang="en-US" dirty="0" err="1">
                <a:latin typeface="Calibri" charset="0"/>
              </a:rPr>
              <a:t>dağılımı</a:t>
            </a:r>
            <a:r>
              <a:rPr lang="en-US" dirty="0">
                <a:latin typeface="Calibri" charset="0"/>
              </a:rPr>
              <a:t> </a:t>
            </a:r>
            <a:r>
              <a:rPr lang="en-US" dirty="0" err="1">
                <a:latin typeface="Calibri" charset="0"/>
              </a:rPr>
              <a:t>ile</a:t>
            </a:r>
            <a:r>
              <a:rPr lang="en-US" dirty="0">
                <a:latin typeface="Calibri" charset="0"/>
              </a:rPr>
              <a:t> </a:t>
            </a:r>
            <a:r>
              <a:rPr lang="en-US" dirty="0" err="1">
                <a:latin typeface="Calibri" charset="0"/>
              </a:rPr>
              <a:t>ilgili</a:t>
            </a:r>
            <a:r>
              <a:rPr lang="en-US" dirty="0">
                <a:latin typeface="Calibri" charset="0"/>
              </a:rPr>
              <a:t> </a:t>
            </a:r>
            <a:r>
              <a:rPr lang="en-US" dirty="0" err="1">
                <a:latin typeface="Calibri" charset="0"/>
              </a:rPr>
              <a:t>bilgiler</a:t>
            </a:r>
            <a:r>
              <a:rPr lang="en-US" dirty="0">
                <a:latin typeface="Calibri" charset="0"/>
              </a:rPr>
              <a:t> </a:t>
            </a:r>
            <a:r>
              <a:rPr lang="en-US" dirty="0" err="1">
                <a:latin typeface="Calibri" charset="0"/>
              </a:rPr>
              <a:t>değişken</a:t>
            </a:r>
            <a:r>
              <a:rPr lang="en-US" dirty="0">
                <a:latin typeface="Calibri" charset="0"/>
              </a:rPr>
              <a:t> </a:t>
            </a:r>
            <a:r>
              <a:rPr lang="en-US" dirty="0" err="1">
                <a:latin typeface="Calibri" charset="0"/>
              </a:rPr>
              <a:t>bu</a:t>
            </a:r>
            <a:r>
              <a:rPr lang="en-US" dirty="0">
                <a:latin typeface="Calibri" charset="0"/>
              </a:rPr>
              <a:t> </a:t>
            </a:r>
            <a:r>
              <a:rPr lang="en-US" dirty="0" err="1">
                <a:latin typeface="Calibri" charset="0"/>
              </a:rPr>
              <a:t>nedenle</a:t>
            </a:r>
            <a:r>
              <a:rPr lang="en-US" dirty="0">
                <a:latin typeface="Calibri" charset="0"/>
              </a:rPr>
              <a:t> </a:t>
            </a:r>
            <a:r>
              <a:rPr lang="en-US" dirty="0" err="1">
                <a:latin typeface="Calibri" charset="0"/>
              </a:rPr>
              <a:t>burada</a:t>
            </a:r>
            <a:r>
              <a:rPr lang="en-US" dirty="0">
                <a:latin typeface="Calibri" charset="0"/>
              </a:rPr>
              <a:t> </a:t>
            </a:r>
            <a:r>
              <a:rPr lang="en-US" dirty="0" err="1">
                <a:latin typeface="Calibri" charset="0"/>
              </a:rPr>
              <a:t>yüzdeler</a:t>
            </a:r>
            <a:r>
              <a:rPr lang="en-US" dirty="0">
                <a:latin typeface="Calibri" charset="0"/>
              </a:rPr>
              <a:t> </a:t>
            </a:r>
            <a:r>
              <a:rPr lang="en-US" dirty="0" err="1">
                <a:latin typeface="Calibri" charset="0"/>
              </a:rPr>
              <a:t>belirtildi</a:t>
            </a:r>
            <a:r>
              <a:rPr lang="en-US" dirty="0" smtClean="0">
                <a:latin typeface="Calibri" charset="0"/>
              </a:rPr>
              <a:t>- </a:t>
            </a:r>
          </a:p>
          <a:p>
            <a:r>
              <a:rPr lang="en-US" dirty="0" smtClean="0">
                <a:latin typeface="Calibri" charset="0"/>
              </a:rPr>
              <a:t>(</a:t>
            </a:r>
            <a:r>
              <a:rPr lang="en-US" dirty="0" err="1" smtClean="0">
                <a:latin typeface="Calibri" charset="0"/>
              </a:rPr>
              <a:t>wilbur</a:t>
            </a:r>
            <a:r>
              <a:rPr lang="en-US" dirty="0" smtClean="0">
                <a:latin typeface="Calibri" charset="0"/>
              </a:rPr>
              <a:t>)</a:t>
            </a:r>
          </a:p>
          <a:p>
            <a:r>
              <a:rPr lang="en-US" b="1" dirty="0" err="1" smtClean="0">
                <a:latin typeface="Calibri" charset="0"/>
              </a:rPr>
              <a:t>Endometrioid</a:t>
            </a:r>
            <a:r>
              <a:rPr lang="en-US" b="1" dirty="0" smtClean="0">
                <a:latin typeface="Calibri" charset="0"/>
              </a:rPr>
              <a:t> %26-Clear cell %21 </a:t>
            </a:r>
            <a:endParaRPr lang="en-US" b="1" dirty="0">
              <a:latin typeface="Calibri" charset="0"/>
            </a:endParaRPr>
          </a:p>
          <a:p>
            <a:endParaRPr lang="en-US" dirty="0">
              <a:latin typeface="Calibri" charset="0"/>
            </a:endParaRPr>
          </a:p>
          <a:p>
            <a:r>
              <a:rPr lang="en-US" b="1" dirty="0">
                <a:latin typeface="Calibri" charset="0"/>
              </a:rPr>
              <a:t>Oral E</a:t>
            </a:r>
            <a:r>
              <a:rPr lang="en-US" dirty="0">
                <a:latin typeface="Calibri" charset="0"/>
              </a:rPr>
              <a:t>, </a:t>
            </a:r>
            <a:r>
              <a:rPr lang="en-US" dirty="0" err="1">
                <a:latin typeface="Calibri" charset="0"/>
              </a:rPr>
              <a:t>Ilvan</a:t>
            </a:r>
            <a:r>
              <a:rPr lang="en-US" dirty="0">
                <a:latin typeface="Calibri" charset="0"/>
              </a:rPr>
              <a:t> S, </a:t>
            </a:r>
            <a:r>
              <a:rPr lang="en-US" dirty="0" err="1">
                <a:latin typeface="Calibri" charset="0"/>
              </a:rPr>
              <a:t>Tustas</a:t>
            </a:r>
            <a:r>
              <a:rPr lang="en-US" dirty="0">
                <a:latin typeface="Calibri" charset="0"/>
              </a:rPr>
              <a:t> E, </a:t>
            </a:r>
            <a:r>
              <a:rPr lang="en-US" dirty="0" err="1">
                <a:latin typeface="Calibri" charset="0"/>
              </a:rPr>
              <a:t>Korbeyli</a:t>
            </a:r>
            <a:r>
              <a:rPr lang="en-US" dirty="0">
                <a:latin typeface="Calibri" charset="0"/>
              </a:rPr>
              <a:t> B, </a:t>
            </a:r>
            <a:r>
              <a:rPr lang="en-US" dirty="0" err="1">
                <a:latin typeface="Calibri" charset="0"/>
              </a:rPr>
              <a:t>Bese</a:t>
            </a:r>
            <a:r>
              <a:rPr lang="en-US" dirty="0">
                <a:latin typeface="Calibri" charset="0"/>
              </a:rPr>
              <a:t> T, </a:t>
            </a:r>
            <a:r>
              <a:rPr lang="en-US" dirty="0" err="1">
                <a:latin typeface="Calibri" charset="0"/>
              </a:rPr>
              <a:t>Demirkiran</a:t>
            </a:r>
            <a:r>
              <a:rPr lang="en-US" dirty="0">
                <a:latin typeface="Calibri" charset="0"/>
              </a:rPr>
              <a:t> F, et al.</a:t>
            </a:r>
          </a:p>
          <a:p>
            <a:r>
              <a:rPr lang="en-US" dirty="0">
                <a:latin typeface="Calibri" charset="0"/>
              </a:rPr>
              <a:t>Prevalence of endometriosis in malignant epithelial ovary </a:t>
            </a:r>
            <a:r>
              <a:rPr lang="en-US" dirty="0" err="1">
                <a:latin typeface="Calibri" charset="0"/>
              </a:rPr>
              <a:t>tumours</a:t>
            </a:r>
            <a:r>
              <a:rPr lang="en-US" dirty="0">
                <a:latin typeface="Calibri" charset="0"/>
              </a:rPr>
              <a:t>.</a:t>
            </a:r>
          </a:p>
          <a:p>
            <a:r>
              <a:rPr lang="en-US" dirty="0" err="1">
                <a:latin typeface="Calibri" charset="0"/>
              </a:rPr>
              <a:t>Eur</a:t>
            </a:r>
            <a:r>
              <a:rPr lang="en-US" dirty="0">
                <a:latin typeface="Calibri" charset="0"/>
              </a:rPr>
              <a:t> J </a:t>
            </a:r>
            <a:r>
              <a:rPr lang="en-US" dirty="0" err="1">
                <a:latin typeface="Calibri" charset="0"/>
              </a:rPr>
              <a:t>Obstet</a:t>
            </a:r>
            <a:r>
              <a:rPr lang="en-US" dirty="0">
                <a:latin typeface="Calibri" charset="0"/>
              </a:rPr>
              <a:t> </a:t>
            </a:r>
            <a:r>
              <a:rPr lang="en-US" dirty="0" err="1">
                <a:latin typeface="Calibri" charset="0"/>
              </a:rPr>
              <a:t>Gynecol</a:t>
            </a:r>
            <a:r>
              <a:rPr lang="en-US" dirty="0">
                <a:latin typeface="Calibri" charset="0"/>
              </a:rPr>
              <a:t> </a:t>
            </a:r>
            <a:r>
              <a:rPr lang="en-US" dirty="0" err="1">
                <a:latin typeface="Calibri" charset="0"/>
              </a:rPr>
              <a:t>Reprod</a:t>
            </a:r>
            <a:r>
              <a:rPr lang="en-US" dirty="0">
                <a:latin typeface="Calibri" charset="0"/>
              </a:rPr>
              <a:t> </a:t>
            </a:r>
            <a:r>
              <a:rPr lang="en-US" dirty="0" err="1">
                <a:latin typeface="Calibri" charset="0"/>
              </a:rPr>
              <a:t>Biol</a:t>
            </a:r>
            <a:r>
              <a:rPr lang="en-US" dirty="0">
                <a:latin typeface="Calibri" charset="0"/>
              </a:rPr>
              <a:t> 2003;109:97–101.</a:t>
            </a:r>
          </a:p>
          <a:p>
            <a:endParaRPr lang="en-US" dirty="0">
              <a:latin typeface="Calibri" charset="0"/>
            </a:endParaRPr>
          </a:p>
          <a:p>
            <a:r>
              <a:rPr lang="en-US" dirty="0" err="1">
                <a:latin typeface="Calibri" charset="0"/>
              </a:rPr>
              <a:t>Grandi</a:t>
            </a:r>
            <a:endParaRPr lang="en-US" dirty="0">
              <a:latin typeface="Calibri" charset="0"/>
            </a:endParaRPr>
          </a:p>
          <a:p>
            <a:r>
              <a:rPr lang="en-US" dirty="0" err="1">
                <a:latin typeface="Calibri" charset="0"/>
              </a:rPr>
              <a:t>Epitelyal</a:t>
            </a:r>
            <a:r>
              <a:rPr lang="en-US" dirty="0">
                <a:latin typeface="Calibri" charset="0"/>
              </a:rPr>
              <a:t> </a:t>
            </a:r>
            <a:r>
              <a:rPr lang="en-US" dirty="0" err="1">
                <a:latin typeface="Calibri" charset="0"/>
              </a:rPr>
              <a:t>tümörlerin</a:t>
            </a:r>
            <a:endParaRPr lang="en-US" dirty="0">
              <a:latin typeface="Calibri" charset="0"/>
            </a:endParaRPr>
          </a:p>
          <a:p>
            <a:r>
              <a:rPr lang="en-US" dirty="0">
                <a:latin typeface="Calibri" charset="0"/>
              </a:rPr>
              <a:t>%60-70’i </a:t>
            </a:r>
            <a:r>
              <a:rPr lang="en-US" dirty="0" err="1">
                <a:latin typeface="Calibri" charset="0"/>
              </a:rPr>
              <a:t>seröz</a:t>
            </a:r>
            <a:endParaRPr lang="en-US" dirty="0">
              <a:latin typeface="Calibri" charset="0"/>
            </a:endParaRPr>
          </a:p>
          <a:p>
            <a:r>
              <a:rPr lang="en-US" dirty="0">
                <a:latin typeface="Calibri" charset="0"/>
              </a:rPr>
              <a:t>	-</a:t>
            </a:r>
            <a:r>
              <a:rPr lang="en-US" dirty="0" err="1">
                <a:latin typeface="Calibri" charset="0"/>
              </a:rPr>
              <a:t>Seröz</a:t>
            </a:r>
            <a:r>
              <a:rPr lang="en-US" dirty="0">
                <a:latin typeface="Calibri" charset="0"/>
              </a:rPr>
              <a:t> </a:t>
            </a:r>
            <a:r>
              <a:rPr lang="en-US" dirty="0" err="1">
                <a:latin typeface="Calibri" charset="0"/>
              </a:rPr>
              <a:t>olanların</a:t>
            </a:r>
            <a:r>
              <a:rPr lang="en-US" dirty="0">
                <a:latin typeface="Calibri" charset="0"/>
              </a:rPr>
              <a:t> %90-95’i high grade, %5-10’u low grade</a:t>
            </a:r>
          </a:p>
          <a:p>
            <a:r>
              <a:rPr lang="en-US" dirty="0">
                <a:latin typeface="Calibri" charset="0"/>
              </a:rPr>
              <a:t>%5 </a:t>
            </a:r>
            <a:r>
              <a:rPr lang="en-US" dirty="0" err="1">
                <a:latin typeface="Calibri" charset="0"/>
              </a:rPr>
              <a:t>müsinöz</a:t>
            </a:r>
            <a:endParaRPr lang="en-US" dirty="0">
              <a:latin typeface="Calibri" charset="0"/>
            </a:endParaRPr>
          </a:p>
          <a:p>
            <a:r>
              <a:rPr lang="en-US" dirty="0">
                <a:latin typeface="Calibri" charset="0"/>
              </a:rPr>
              <a:t>%15 clear cell </a:t>
            </a:r>
            <a:r>
              <a:rPr lang="en-US" dirty="0" err="1">
                <a:latin typeface="Calibri" charset="0"/>
              </a:rPr>
              <a:t>ve</a:t>
            </a:r>
            <a:r>
              <a:rPr lang="en-US" dirty="0">
                <a:latin typeface="Calibri" charset="0"/>
              </a:rPr>
              <a:t> </a:t>
            </a:r>
            <a:r>
              <a:rPr lang="en-US" dirty="0" err="1">
                <a:latin typeface="Calibri" charset="0"/>
              </a:rPr>
              <a:t>endometrioid</a:t>
            </a:r>
            <a:endParaRPr lang="en-US" dirty="0">
              <a:latin typeface="Calibri" charset="0"/>
            </a:endParaRPr>
          </a:p>
          <a:p>
            <a:endParaRPr lang="en-US" dirty="0">
              <a:latin typeface="Calibri" charset="0"/>
            </a:endParaRPr>
          </a:p>
          <a:p>
            <a:r>
              <a:rPr lang="en-US" dirty="0">
                <a:latin typeface="Calibri" charset="0"/>
              </a:rPr>
              <a:t>Reid</a:t>
            </a:r>
          </a:p>
          <a:p>
            <a:r>
              <a:rPr lang="en-US" dirty="0">
                <a:latin typeface="Calibri" charset="0"/>
              </a:rPr>
              <a:t>Malignant OC, also known as carcinomas, are comprised of five main </a:t>
            </a:r>
            <a:r>
              <a:rPr lang="en-US" dirty="0" err="1">
                <a:latin typeface="Calibri" charset="0"/>
              </a:rPr>
              <a:t>histotypes</a:t>
            </a:r>
            <a:r>
              <a:rPr lang="en-US" dirty="0">
                <a:latin typeface="Calibri" charset="0"/>
              </a:rPr>
              <a:t>: </a:t>
            </a:r>
          </a:p>
          <a:p>
            <a:r>
              <a:rPr lang="en-US" dirty="0">
                <a:latin typeface="Calibri" charset="0"/>
              </a:rPr>
              <a:t>high-grade serous (HGSOC; 70%), </a:t>
            </a:r>
          </a:p>
          <a:p>
            <a:r>
              <a:rPr lang="en-US" dirty="0" err="1">
                <a:latin typeface="Calibri" charset="0"/>
              </a:rPr>
              <a:t>endometrioid</a:t>
            </a:r>
            <a:r>
              <a:rPr lang="en-US" dirty="0">
                <a:latin typeface="Calibri" charset="0"/>
              </a:rPr>
              <a:t> (ENOC; 10%), </a:t>
            </a:r>
          </a:p>
          <a:p>
            <a:r>
              <a:rPr lang="en-US" dirty="0">
                <a:latin typeface="Calibri" charset="0"/>
              </a:rPr>
              <a:t>clear cell (CCOC; 10%), </a:t>
            </a:r>
          </a:p>
          <a:p>
            <a:r>
              <a:rPr lang="en-US" dirty="0">
                <a:latin typeface="Calibri" charset="0"/>
              </a:rPr>
              <a:t>mucinous (MOC; 3%), </a:t>
            </a:r>
          </a:p>
          <a:p>
            <a:r>
              <a:rPr lang="en-US" dirty="0">
                <a:latin typeface="Calibri" charset="0"/>
              </a:rPr>
              <a:t>low-grade serous (LGSOC; &lt;5%) 8,9</a:t>
            </a:r>
          </a:p>
          <a:p>
            <a:endParaRPr lang="en-US" dirty="0">
              <a:latin typeface="Calibri" charset="0"/>
            </a:endParaRPr>
          </a:p>
          <a:p>
            <a:r>
              <a:rPr lang="en-US" dirty="0">
                <a:latin typeface="Calibri" charset="0"/>
              </a:rPr>
              <a:t>(</a:t>
            </a:r>
            <a:r>
              <a:rPr lang="en-US" dirty="0" err="1">
                <a:latin typeface="Calibri" charset="0"/>
              </a:rPr>
              <a:t>vercellini</a:t>
            </a:r>
            <a:r>
              <a:rPr lang="en-US" dirty="0">
                <a:latin typeface="Calibri" charset="0"/>
              </a:rPr>
              <a:t> mechanistic)</a:t>
            </a:r>
          </a:p>
          <a:p>
            <a:r>
              <a:rPr lang="en-US" dirty="0">
                <a:latin typeface="Calibri" charset="0"/>
              </a:rPr>
              <a:t>The serous, </a:t>
            </a:r>
            <a:r>
              <a:rPr lang="en-US" dirty="0" err="1">
                <a:latin typeface="Calibri" charset="0"/>
              </a:rPr>
              <a:t>endometrioid</a:t>
            </a:r>
            <a:r>
              <a:rPr lang="en-US" dirty="0">
                <a:latin typeface="Calibri" charset="0"/>
              </a:rPr>
              <a:t>, clear cell and mucinous </a:t>
            </a:r>
            <a:r>
              <a:rPr lang="en-US" dirty="0" err="1">
                <a:latin typeface="Calibri" charset="0"/>
              </a:rPr>
              <a:t>histotypes</a:t>
            </a:r>
            <a:r>
              <a:rPr lang="en-US" dirty="0">
                <a:latin typeface="Calibri" charset="0"/>
              </a:rPr>
              <a:t> account for, respectively, </a:t>
            </a:r>
          </a:p>
          <a:p>
            <a:r>
              <a:rPr lang="en-US" dirty="0">
                <a:latin typeface="Calibri" charset="0"/>
              </a:rPr>
              <a:t>60–80, 10–25, 5–10 and 3–10% of EOC.</a:t>
            </a:r>
          </a:p>
          <a:p>
            <a:endParaRPr lang="en-US" dirty="0">
              <a:latin typeface="Calibri" charset="0"/>
            </a:endParaRPr>
          </a:p>
        </p:txBody>
      </p:sp>
      <p:sp>
        <p:nvSpPr>
          <p:cNvPr id="460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82860F6-E1A6-AE4F-B4B4-4297BAD3F6F5}" type="slidenum">
              <a:rPr lang="en-US" sz="1200"/>
              <a:pPr eaLnBrk="1" hangingPunct="1"/>
              <a:t>16</a:t>
            </a:fld>
            <a:endParaRPr lang="en-US" sz="120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latin typeface="Calibri" charset="0"/>
            </a:endParaRPr>
          </a:p>
          <a:p>
            <a:r>
              <a:rPr lang="en-US" dirty="0" smtClean="0">
                <a:latin typeface="Calibri" charset="0"/>
              </a:rPr>
              <a:t>UTD</a:t>
            </a:r>
            <a:endParaRPr lang="en-US" dirty="0">
              <a:latin typeface="Calibri" charset="0"/>
            </a:endParaRPr>
          </a:p>
          <a:p>
            <a:r>
              <a:rPr lang="tr-TR" dirty="0" err="1">
                <a:latin typeface="Calibri" charset="0"/>
              </a:rPr>
              <a:t>Endometriosis</a:t>
            </a:r>
            <a:r>
              <a:rPr lang="tr-TR" dirty="0">
                <a:latin typeface="Calibri" charset="0"/>
              </a:rPr>
              <a:t> </a:t>
            </a:r>
            <a:r>
              <a:rPr lang="tr-TR" dirty="0" err="1">
                <a:latin typeface="Calibri" charset="0"/>
              </a:rPr>
              <a:t>appears</a:t>
            </a:r>
            <a:r>
              <a:rPr lang="tr-TR" dirty="0">
                <a:latin typeface="Calibri" charset="0"/>
              </a:rPr>
              <a:t> </a:t>
            </a:r>
            <a:r>
              <a:rPr lang="tr-TR" dirty="0" err="1">
                <a:latin typeface="Calibri" charset="0"/>
              </a:rPr>
              <a:t>to</a:t>
            </a:r>
            <a:r>
              <a:rPr lang="tr-TR" dirty="0">
                <a:latin typeface="Calibri" charset="0"/>
              </a:rPr>
              <a:t> be </a:t>
            </a:r>
            <a:r>
              <a:rPr lang="tr-TR" dirty="0" err="1">
                <a:latin typeface="Calibri" charset="0"/>
              </a:rPr>
              <a:t>associated</a:t>
            </a:r>
            <a:r>
              <a:rPr lang="tr-TR" dirty="0">
                <a:latin typeface="Calibri" charset="0"/>
              </a:rPr>
              <a:t> </a:t>
            </a:r>
            <a:r>
              <a:rPr lang="tr-TR" dirty="0" err="1">
                <a:latin typeface="Calibri" charset="0"/>
              </a:rPr>
              <a:t>with</a:t>
            </a:r>
            <a:r>
              <a:rPr lang="tr-TR" dirty="0">
                <a:latin typeface="Calibri" charset="0"/>
              </a:rPr>
              <a:t> </a:t>
            </a:r>
            <a:r>
              <a:rPr lang="tr-TR" dirty="0" err="1">
                <a:latin typeface="Calibri" charset="0"/>
              </a:rPr>
              <a:t>some</a:t>
            </a:r>
            <a:r>
              <a:rPr lang="tr-TR" dirty="0">
                <a:latin typeface="Calibri" charset="0"/>
              </a:rPr>
              <a:t> </a:t>
            </a:r>
            <a:r>
              <a:rPr lang="tr-TR" dirty="0" err="1">
                <a:latin typeface="Calibri" charset="0"/>
              </a:rPr>
              <a:t>epithelial</a:t>
            </a:r>
            <a:r>
              <a:rPr lang="tr-TR" dirty="0">
                <a:latin typeface="Calibri" charset="0"/>
              </a:rPr>
              <a:t> </a:t>
            </a:r>
            <a:r>
              <a:rPr lang="tr-TR" dirty="0" err="1">
                <a:latin typeface="Calibri" charset="0"/>
              </a:rPr>
              <a:t>ovarian</a:t>
            </a:r>
            <a:r>
              <a:rPr lang="tr-TR" dirty="0">
                <a:latin typeface="Calibri" charset="0"/>
              </a:rPr>
              <a:t> </a:t>
            </a:r>
            <a:r>
              <a:rPr lang="tr-TR" dirty="0" err="1">
                <a:latin typeface="Calibri" charset="0"/>
              </a:rPr>
              <a:t>cancers</a:t>
            </a:r>
            <a:r>
              <a:rPr lang="tr-TR" dirty="0">
                <a:latin typeface="Calibri" charset="0"/>
              </a:rPr>
              <a:t> (EOC) [</a:t>
            </a:r>
            <a:r>
              <a:rPr lang="tr-TR" dirty="0">
                <a:latin typeface="Calibri" charset="0"/>
                <a:hlinkClick r:id="rId3"/>
              </a:rPr>
              <a:t>169</a:t>
            </a:r>
            <a:r>
              <a:rPr lang="tr-TR" dirty="0">
                <a:latin typeface="Calibri" charset="0"/>
              </a:rPr>
              <a:t>]; </a:t>
            </a:r>
            <a:r>
              <a:rPr lang="tr-TR" dirty="0" err="1">
                <a:latin typeface="Calibri" charset="0"/>
              </a:rPr>
              <a:t>whether</a:t>
            </a:r>
            <a:r>
              <a:rPr lang="tr-TR" dirty="0">
                <a:latin typeface="Calibri" charset="0"/>
              </a:rPr>
              <a:t> </a:t>
            </a:r>
            <a:r>
              <a:rPr lang="tr-TR" dirty="0" err="1">
                <a:latin typeface="Calibri" charset="0"/>
              </a:rPr>
              <a:t>women</a:t>
            </a:r>
            <a:r>
              <a:rPr lang="tr-TR" dirty="0">
                <a:latin typeface="Calibri" charset="0"/>
              </a:rPr>
              <a:t> </a:t>
            </a:r>
            <a:r>
              <a:rPr lang="tr-TR" dirty="0" err="1">
                <a:latin typeface="Calibri" charset="0"/>
              </a:rPr>
              <a:t>with</a:t>
            </a:r>
            <a:r>
              <a:rPr lang="tr-TR" dirty="0">
                <a:latin typeface="Calibri" charset="0"/>
              </a:rPr>
              <a:t> </a:t>
            </a:r>
            <a:r>
              <a:rPr lang="tr-TR" dirty="0" err="1">
                <a:latin typeface="Calibri" charset="0"/>
              </a:rPr>
              <a:t>endometriosis</a:t>
            </a:r>
            <a:r>
              <a:rPr lang="tr-TR" dirty="0">
                <a:latin typeface="Calibri" charset="0"/>
              </a:rPr>
              <a:t> </a:t>
            </a:r>
            <a:r>
              <a:rPr lang="tr-TR" dirty="0" err="1">
                <a:latin typeface="Calibri" charset="0"/>
              </a:rPr>
              <a:t>are</a:t>
            </a:r>
            <a:r>
              <a:rPr lang="tr-TR" dirty="0">
                <a:latin typeface="Calibri" charset="0"/>
              </a:rPr>
              <a:t> at risk </a:t>
            </a:r>
            <a:r>
              <a:rPr lang="tr-TR" dirty="0" err="1">
                <a:latin typeface="Calibri" charset="0"/>
              </a:rPr>
              <a:t>for</a:t>
            </a:r>
            <a:r>
              <a:rPr lang="tr-TR" dirty="0">
                <a:latin typeface="Calibri" charset="0"/>
              </a:rPr>
              <a:t> </a:t>
            </a:r>
            <a:r>
              <a:rPr lang="tr-TR" dirty="0" err="1">
                <a:latin typeface="Calibri" charset="0"/>
              </a:rPr>
              <a:t>other</a:t>
            </a:r>
            <a:r>
              <a:rPr lang="tr-TR" dirty="0">
                <a:latin typeface="Calibri" charset="0"/>
              </a:rPr>
              <a:t> </a:t>
            </a:r>
            <a:r>
              <a:rPr lang="tr-TR" dirty="0" err="1">
                <a:latin typeface="Calibri" charset="0"/>
              </a:rPr>
              <a:t>types</a:t>
            </a:r>
            <a:r>
              <a:rPr lang="tr-TR" dirty="0">
                <a:latin typeface="Calibri" charset="0"/>
              </a:rPr>
              <a:t> of </a:t>
            </a:r>
            <a:r>
              <a:rPr lang="tr-TR" dirty="0" err="1">
                <a:latin typeface="Calibri" charset="0"/>
              </a:rPr>
              <a:t>cancers</a:t>
            </a:r>
            <a:r>
              <a:rPr lang="tr-TR" dirty="0">
                <a:latin typeface="Calibri" charset="0"/>
              </a:rPr>
              <a:t> is </a:t>
            </a:r>
            <a:r>
              <a:rPr lang="tr-TR" dirty="0" err="1">
                <a:latin typeface="Calibri" charset="0"/>
              </a:rPr>
              <a:t>unclear</a:t>
            </a:r>
            <a:r>
              <a:rPr lang="tr-TR" dirty="0">
                <a:latin typeface="Calibri" charset="0"/>
              </a:rPr>
              <a:t> [</a:t>
            </a:r>
            <a:r>
              <a:rPr lang="tr-TR" dirty="0">
                <a:latin typeface="Calibri" charset="0"/>
                <a:hlinkClick r:id="rId4"/>
              </a:rPr>
              <a:t>170,171</a:t>
            </a:r>
            <a:r>
              <a:rPr lang="tr-TR" dirty="0">
                <a:latin typeface="Calibri" charset="0"/>
              </a:rPr>
              <a:t>].</a:t>
            </a:r>
          </a:p>
          <a:p>
            <a:endParaRPr lang="tr-TR" dirty="0">
              <a:latin typeface="Calibri" charset="0"/>
            </a:endParaRPr>
          </a:p>
          <a:p>
            <a:r>
              <a:rPr lang="tr-TR" dirty="0" err="1">
                <a:latin typeface="Calibri" charset="0"/>
              </a:rPr>
              <a:t>In</a:t>
            </a:r>
            <a:r>
              <a:rPr lang="tr-TR" dirty="0">
                <a:latin typeface="Calibri" charset="0"/>
              </a:rPr>
              <a:t> a meta-</a:t>
            </a:r>
            <a:r>
              <a:rPr lang="tr-TR" dirty="0" err="1">
                <a:latin typeface="Calibri" charset="0"/>
              </a:rPr>
              <a:t>analysis</a:t>
            </a:r>
            <a:r>
              <a:rPr lang="tr-TR" dirty="0">
                <a:latin typeface="Calibri" charset="0"/>
              </a:rPr>
              <a:t> of 13 </a:t>
            </a:r>
            <a:r>
              <a:rPr lang="tr-TR" dirty="0" err="1">
                <a:latin typeface="Calibri" charset="0"/>
              </a:rPr>
              <a:t>case-control</a:t>
            </a:r>
            <a:r>
              <a:rPr lang="tr-TR" dirty="0">
                <a:latin typeface="Calibri" charset="0"/>
              </a:rPr>
              <a:t> </a:t>
            </a:r>
            <a:r>
              <a:rPr lang="tr-TR" dirty="0" err="1">
                <a:latin typeface="Calibri" charset="0"/>
              </a:rPr>
              <a:t>studies</a:t>
            </a:r>
            <a:r>
              <a:rPr lang="tr-TR" dirty="0">
                <a:latin typeface="Calibri" charset="0"/>
              </a:rPr>
              <a:t> </a:t>
            </a:r>
            <a:r>
              <a:rPr lang="tr-TR" dirty="0" err="1">
                <a:latin typeface="Calibri" charset="0"/>
              </a:rPr>
              <a:t>including</a:t>
            </a:r>
            <a:r>
              <a:rPr lang="tr-TR" dirty="0">
                <a:latin typeface="Calibri" charset="0"/>
              </a:rPr>
              <a:t> </a:t>
            </a:r>
            <a:r>
              <a:rPr lang="tr-TR" dirty="0" err="1">
                <a:latin typeface="Calibri" charset="0"/>
              </a:rPr>
              <a:t>nearly</a:t>
            </a:r>
            <a:r>
              <a:rPr lang="tr-TR" dirty="0">
                <a:latin typeface="Calibri" charset="0"/>
              </a:rPr>
              <a:t> </a:t>
            </a:r>
            <a:r>
              <a:rPr lang="tr-TR" b="1" dirty="0">
                <a:latin typeface="Calibri" charset="0"/>
              </a:rPr>
              <a:t>8000 </a:t>
            </a:r>
            <a:r>
              <a:rPr lang="tr-TR" b="1" dirty="0" err="1">
                <a:latin typeface="Calibri" charset="0"/>
              </a:rPr>
              <a:t>women</a:t>
            </a:r>
            <a:r>
              <a:rPr lang="tr-TR" b="1" dirty="0">
                <a:latin typeface="Calibri" charset="0"/>
              </a:rPr>
              <a:t> </a:t>
            </a:r>
            <a:r>
              <a:rPr lang="tr-TR" b="1" dirty="0" err="1">
                <a:latin typeface="Calibri" charset="0"/>
              </a:rPr>
              <a:t>with</a:t>
            </a:r>
            <a:r>
              <a:rPr lang="tr-TR" b="1" dirty="0">
                <a:latin typeface="Calibri" charset="0"/>
              </a:rPr>
              <a:t> EOC, </a:t>
            </a:r>
            <a:r>
              <a:rPr lang="tr-TR" b="1" dirty="0" err="1">
                <a:latin typeface="Calibri" charset="0"/>
              </a:rPr>
              <a:t>women</a:t>
            </a:r>
            <a:r>
              <a:rPr lang="tr-TR" b="1" dirty="0">
                <a:latin typeface="Calibri" charset="0"/>
              </a:rPr>
              <a:t> </a:t>
            </a:r>
            <a:r>
              <a:rPr lang="tr-TR" b="1" dirty="0" err="1">
                <a:latin typeface="Calibri" charset="0"/>
              </a:rPr>
              <a:t>with</a:t>
            </a:r>
            <a:r>
              <a:rPr lang="tr-TR" b="1" dirty="0">
                <a:latin typeface="Calibri" charset="0"/>
              </a:rPr>
              <a:t> a self-</a:t>
            </a:r>
            <a:r>
              <a:rPr lang="tr-TR" b="1" dirty="0" err="1">
                <a:latin typeface="Calibri" charset="0"/>
              </a:rPr>
              <a:t>reported</a:t>
            </a:r>
            <a:r>
              <a:rPr lang="tr-TR" b="1" dirty="0">
                <a:latin typeface="Calibri" charset="0"/>
              </a:rPr>
              <a:t> </a:t>
            </a:r>
            <a:r>
              <a:rPr lang="tr-TR" b="1" dirty="0" err="1">
                <a:latin typeface="Calibri" charset="0"/>
              </a:rPr>
              <a:t>history</a:t>
            </a:r>
            <a:r>
              <a:rPr lang="tr-TR" b="1" dirty="0">
                <a:latin typeface="Calibri" charset="0"/>
              </a:rPr>
              <a:t> of </a:t>
            </a:r>
            <a:r>
              <a:rPr lang="tr-TR" b="1" dirty="0" err="1">
                <a:latin typeface="Calibri" charset="0"/>
              </a:rPr>
              <a:t>endometriosis</a:t>
            </a:r>
            <a:r>
              <a:rPr lang="tr-TR" b="1" dirty="0">
                <a:latin typeface="Calibri" charset="0"/>
              </a:rPr>
              <a:t> had </a:t>
            </a:r>
          </a:p>
          <a:p>
            <a:r>
              <a:rPr lang="tr-TR" dirty="0" err="1">
                <a:latin typeface="Calibri" charset="0"/>
              </a:rPr>
              <a:t>three</a:t>
            </a:r>
            <a:r>
              <a:rPr lang="tr-TR" dirty="0">
                <a:latin typeface="Calibri" charset="0"/>
              </a:rPr>
              <a:t> </a:t>
            </a:r>
            <a:r>
              <a:rPr lang="tr-TR" dirty="0" err="1">
                <a:latin typeface="Calibri" charset="0"/>
              </a:rPr>
              <a:t>times</a:t>
            </a:r>
            <a:r>
              <a:rPr lang="tr-TR" dirty="0">
                <a:latin typeface="Calibri" charset="0"/>
              </a:rPr>
              <a:t> </a:t>
            </a:r>
            <a:r>
              <a:rPr lang="tr-TR" dirty="0" err="1">
                <a:latin typeface="Calibri" charset="0"/>
              </a:rPr>
              <a:t>the</a:t>
            </a:r>
            <a:r>
              <a:rPr lang="tr-TR" dirty="0">
                <a:latin typeface="Calibri" charset="0"/>
              </a:rPr>
              <a:t> risk of </a:t>
            </a:r>
            <a:r>
              <a:rPr lang="tr-TR" dirty="0" err="1">
                <a:latin typeface="Calibri" charset="0"/>
              </a:rPr>
              <a:t>clear</a:t>
            </a:r>
            <a:r>
              <a:rPr lang="tr-TR" dirty="0">
                <a:latin typeface="Calibri" charset="0"/>
              </a:rPr>
              <a:t> </a:t>
            </a:r>
            <a:r>
              <a:rPr lang="tr-TR" dirty="0" err="1">
                <a:latin typeface="Calibri" charset="0"/>
              </a:rPr>
              <a:t>cell</a:t>
            </a:r>
            <a:r>
              <a:rPr lang="tr-TR" dirty="0">
                <a:latin typeface="Calibri" charset="0"/>
              </a:rPr>
              <a:t> EOC </a:t>
            </a:r>
          </a:p>
          <a:p>
            <a:r>
              <a:rPr lang="tr-TR" dirty="0" err="1">
                <a:latin typeface="Calibri" charset="0"/>
              </a:rPr>
              <a:t>double</a:t>
            </a:r>
            <a:r>
              <a:rPr lang="tr-TR" dirty="0">
                <a:latin typeface="Calibri" charset="0"/>
              </a:rPr>
              <a:t> </a:t>
            </a:r>
            <a:r>
              <a:rPr lang="tr-TR" dirty="0" err="1">
                <a:latin typeface="Calibri" charset="0"/>
              </a:rPr>
              <a:t>the</a:t>
            </a:r>
            <a:r>
              <a:rPr lang="tr-TR" dirty="0">
                <a:latin typeface="Calibri" charset="0"/>
              </a:rPr>
              <a:t> risk of </a:t>
            </a:r>
            <a:r>
              <a:rPr lang="tr-TR" dirty="0" err="1">
                <a:latin typeface="Calibri" charset="0"/>
              </a:rPr>
              <a:t>endometrioid</a:t>
            </a:r>
            <a:r>
              <a:rPr lang="tr-TR" dirty="0">
                <a:latin typeface="Calibri" charset="0"/>
              </a:rPr>
              <a:t> </a:t>
            </a:r>
            <a:r>
              <a:rPr lang="tr-TR" dirty="0" err="1">
                <a:latin typeface="Calibri" charset="0"/>
              </a:rPr>
              <a:t>and</a:t>
            </a:r>
            <a:r>
              <a:rPr lang="tr-TR" dirty="0">
                <a:latin typeface="Calibri" charset="0"/>
              </a:rPr>
              <a:t> </a:t>
            </a:r>
            <a:r>
              <a:rPr lang="tr-TR" dirty="0" err="1">
                <a:latin typeface="Calibri" charset="0"/>
              </a:rPr>
              <a:t>low-grade</a:t>
            </a:r>
            <a:r>
              <a:rPr lang="tr-TR" dirty="0">
                <a:latin typeface="Calibri" charset="0"/>
              </a:rPr>
              <a:t> </a:t>
            </a:r>
            <a:r>
              <a:rPr lang="tr-TR" dirty="0" err="1">
                <a:latin typeface="Calibri" charset="0"/>
              </a:rPr>
              <a:t>serous</a:t>
            </a:r>
            <a:r>
              <a:rPr lang="tr-TR" dirty="0">
                <a:latin typeface="Calibri" charset="0"/>
              </a:rPr>
              <a:t> EOC</a:t>
            </a:r>
          </a:p>
          <a:p>
            <a:r>
              <a:rPr lang="tr-TR" dirty="0">
                <a:latin typeface="Calibri" charset="0"/>
              </a:rPr>
              <a:t>but </a:t>
            </a:r>
            <a:r>
              <a:rPr lang="tr-TR" dirty="0" err="1">
                <a:latin typeface="Calibri" charset="0"/>
              </a:rPr>
              <a:t>no</a:t>
            </a:r>
            <a:r>
              <a:rPr lang="tr-TR" dirty="0">
                <a:latin typeface="Calibri" charset="0"/>
              </a:rPr>
              <a:t> </a:t>
            </a:r>
            <a:r>
              <a:rPr lang="tr-TR" dirty="0" err="1">
                <a:latin typeface="Calibri" charset="0"/>
              </a:rPr>
              <a:t>change</a:t>
            </a:r>
            <a:r>
              <a:rPr lang="tr-TR" dirty="0">
                <a:latin typeface="Calibri" charset="0"/>
              </a:rPr>
              <a:t> in risk of </a:t>
            </a:r>
            <a:r>
              <a:rPr lang="tr-TR" dirty="0" err="1">
                <a:latin typeface="Calibri" charset="0"/>
              </a:rPr>
              <a:t>high-grade</a:t>
            </a:r>
            <a:r>
              <a:rPr lang="tr-TR" dirty="0">
                <a:latin typeface="Calibri" charset="0"/>
              </a:rPr>
              <a:t> </a:t>
            </a:r>
            <a:r>
              <a:rPr lang="tr-TR" dirty="0" err="1">
                <a:latin typeface="Calibri" charset="0"/>
              </a:rPr>
              <a:t>serous</a:t>
            </a:r>
            <a:r>
              <a:rPr lang="tr-TR" dirty="0">
                <a:latin typeface="Calibri" charset="0"/>
              </a:rPr>
              <a:t> </a:t>
            </a:r>
            <a:r>
              <a:rPr lang="tr-TR" dirty="0" err="1">
                <a:latin typeface="Calibri" charset="0"/>
              </a:rPr>
              <a:t>or</a:t>
            </a:r>
            <a:r>
              <a:rPr lang="tr-TR" dirty="0">
                <a:latin typeface="Calibri" charset="0"/>
              </a:rPr>
              <a:t> </a:t>
            </a:r>
            <a:r>
              <a:rPr lang="tr-TR" dirty="0" err="1">
                <a:latin typeface="Calibri" charset="0"/>
              </a:rPr>
              <a:t>mucinous</a:t>
            </a:r>
            <a:r>
              <a:rPr lang="tr-TR" dirty="0">
                <a:latin typeface="Calibri" charset="0"/>
              </a:rPr>
              <a:t> EOC [</a:t>
            </a:r>
            <a:r>
              <a:rPr lang="tr-TR" dirty="0">
                <a:latin typeface="Calibri" charset="0"/>
                <a:hlinkClick r:id="rId5"/>
              </a:rPr>
              <a:t>172</a:t>
            </a:r>
            <a:r>
              <a:rPr lang="tr-TR" dirty="0">
                <a:latin typeface="Calibri" charset="0"/>
              </a:rPr>
              <a:t>]. </a:t>
            </a:r>
            <a:endParaRPr lang="en-US" dirty="0">
              <a:latin typeface="Calibri" charset="0"/>
            </a:endParaRPr>
          </a:p>
          <a:p>
            <a:endParaRPr lang="en-US" dirty="0">
              <a:latin typeface="Calibri" charset="0"/>
            </a:endParaRPr>
          </a:p>
          <a:p>
            <a:r>
              <a:rPr lang="en-US" dirty="0">
                <a:latin typeface="Calibri" charset="0"/>
              </a:rPr>
              <a:t>Reid </a:t>
            </a:r>
          </a:p>
          <a:p>
            <a:r>
              <a:rPr lang="en-US" dirty="0" err="1">
                <a:latin typeface="Calibri" charset="0"/>
              </a:rPr>
              <a:t>Sayasneh</a:t>
            </a:r>
            <a:r>
              <a:rPr lang="en-US" dirty="0">
                <a:latin typeface="Calibri" charset="0"/>
              </a:rPr>
              <a:t> and colleagues165 conducted a</a:t>
            </a:r>
          </a:p>
          <a:p>
            <a:r>
              <a:rPr lang="en-US" dirty="0">
                <a:latin typeface="Calibri" charset="0"/>
              </a:rPr>
              <a:t>systematic review of eight studies; seven reported an</a:t>
            </a:r>
          </a:p>
          <a:p>
            <a:r>
              <a:rPr lang="en-US" dirty="0">
                <a:latin typeface="Calibri" charset="0"/>
              </a:rPr>
              <a:t>increased risk of OC, with effect sizes ranging from 1.3 to 1.9.</a:t>
            </a:r>
          </a:p>
          <a:p>
            <a:r>
              <a:rPr lang="en-US" dirty="0">
                <a:latin typeface="Calibri" charset="0"/>
              </a:rPr>
              <a:t>The strongest associations with endometriosis are evident</a:t>
            </a:r>
          </a:p>
          <a:p>
            <a:r>
              <a:rPr lang="en-US" dirty="0">
                <a:latin typeface="Calibri" charset="0"/>
              </a:rPr>
              <a:t>among </a:t>
            </a:r>
            <a:r>
              <a:rPr lang="en-US" dirty="0" err="1">
                <a:latin typeface="Calibri" charset="0"/>
              </a:rPr>
              <a:t>endometrioid</a:t>
            </a:r>
            <a:r>
              <a:rPr lang="en-US" dirty="0">
                <a:latin typeface="Calibri" charset="0"/>
              </a:rPr>
              <a:t> and clear cell histologies30,165,166,</a:t>
            </a:r>
          </a:p>
          <a:p>
            <a:r>
              <a:rPr lang="en-US" dirty="0">
                <a:latin typeface="Calibri" charset="0"/>
              </a:rPr>
              <a:t>consistent with molecular data that supports endometrial</a:t>
            </a:r>
          </a:p>
          <a:p>
            <a:r>
              <a:rPr lang="en-US" dirty="0">
                <a:latin typeface="Calibri" charset="0"/>
              </a:rPr>
              <a:t>epithelium as the origin of these subtypes8. </a:t>
            </a:r>
          </a:p>
          <a:p>
            <a:r>
              <a:rPr lang="en-US" dirty="0">
                <a:latin typeface="Calibri" charset="0"/>
              </a:rPr>
              <a:t>In addition, Pearce and colleagues167 identified an increased risk of </a:t>
            </a:r>
            <a:r>
              <a:rPr lang="en-US" dirty="0" smtClean="0">
                <a:latin typeface="Calibri" charset="0"/>
              </a:rPr>
              <a:t>low grade</a:t>
            </a:r>
            <a:endParaRPr lang="en-US" dirty="0">
              <a:latin typeface="Calibri" charset="0"/>
            </a:endParaRPr>
          </a:p>
          <a:p>
            <a:r>
              <a:rPr lang="en-US" dirty="0">
                <a:latin typeface="Calibri" charset="0"/>
              </a:rPr>
              <a:t>serous OC (OR=2.11, 95% CI: 1.39–3.20) among</a:t>
            </a:r>
          </a:p>
          <a:p>
            <a:r>
              <a:rPr lang="en-US" dirty="0">
                <a:latin typeface="Calibri" charset="0"/>
              </a:rPr>
              <a:t>women with endometriosis as well as for </a:t>
            </a:r>
            <a:r>
              <a:rPr lang="en-US" dirty="0" err="1">
                <a:latin typeface="Calibri" charset="0"/>
              </a:rPr>
              <a:t>endometrioid</a:t>
            </a:r>
            <a:endParaRPr lang="en-US" dirty="0">
              <a:latin typeface="Calibri" charset="0"/>
            </a:endParaRPr>
          </a:p>
          <a:p>
            <a:r>
              <a:rPr lang="en-US" dirty="0">
                <a:latin typeface="Calibri" charset="0"/>
              </a:rPr>
              <a:t>(OR=2.04, 95% CI: 1.67–2.48) and clear cell cancers</a:t>
            </a:r>
          </a:p>
          <a:p>
            <a:r>
              <a:rPr lang="en-US" dirty="0">
                <a:latin typeface="Calibri" charset="0"/>
              </a:rPr>
              <a:t>(OR=3.05, 95% CI: 2.43–3.84).</a:t>
            </a:r>
          </a:p>
          <a:p>
            <a:r>
              <a:rPr lang="en-US" dirty="0">
                <a:latin typeface="Calibri" charset="0"/>
              </a:rPr>
              <a:t>!!!! </a:t>
            </a:r>
            <a:r>
              <a:rPr lang="en-US" b="1" dirty="0">
                <a:latin typeface="Calibri" charset="0"/>
              </a:rPr>
              <a:t>The authors speculated that</a:t>
            </a:r>
          </a:p>
          <a:p>
            <a:r>
              <a:rPr lang="en-US" b="1" dirty="0">
                <a:latin typeface="Calibri" charset="0"/>
              </a:rPr>
              <a:t>the processes of endometriosis and </a:t>
            </a:r>
            <a:r>
              <a:rPr lang="en-US" b="1" dirty="0" err="1">
                <a:latin typeface="Calibri" charset="0"/>
              </a:rPr>
              <a:t>endosalpingiosis</a:t>
            </a:r>
            <a:r>
              <a:rPr lang="en-US" b="1" dirty="0">
                <a:latin typeface="Calibri" charset="0"/>
              </a:rPr>
              <a:t> may result from a similar underlying host susceptibility to implantation of exfoliated </a:t>
            </a:r>
            <a:r>
              <a:rPr lang="en-US" b="1" dirty="0" err="1">
                <a:latin typeface="Calibri" charset="0"/>
              </a:rPr>
              <a:t>Müllerian</a:t>
            </a:r>
            <a:r>
              <a:rPr lang="en-US" b="1" dirty="0">
                <a:latin typeface="Calibri" charset="0"/>
              </a:rPr>
              <a:t> epithelial cells from both the endometrium and fallopian tube. </a:t>
            </a:r>
          </a:p>
          <a:p>
            <a:r>
              <a:rPr lang="en-US" b="1" dirty="0">
                <a:latin typeface="Calibri" charset="0"/>
              </a:rPr>
              <a:t>The association between endometriosis and </a:t>
            </a:r>
            <a:r>
              <a:rPr lang="en-US" b="1" dirty="0" err="1">
                <a:latin typeface="Calibri" charset="0"/>
              </a:rPr>
              <a:t>endometrioid</a:t>
            </a:r>
            <a:r>
              <a:rPr lang="en-US" b="1" dirty="0">
                <a:latin typeface="Calibri" charset="0"/>
              </a:rPr>
              <a:t> and clear cell ovarian carcinomas may represent </a:t>
            </a:r>
          </a:p>
          <a:p>
            <a:r>
              <a:rPr lang="en-US" b="1" dirty="0">
                <a:latin typeface="Calibri" charset="0"/>
              </a:rPr>
              <a:t>-shared risk factors165,</a:t>
            </a:r>
          </a:p>
          <a:p>
            <a:r>
              <a:rPr lang="en-US" b="1" dirty="0">
                <a:latin typeface="Calibri" charset="0"/>
              </a:rPr>
              <a:t>-genetic susceptibility168, and/or </a:t>
            </a:r>
          </a:p>
          <a:p>
            <a:r>
              <a:rPr lang="en-US" b="1" dirty="0">
                <a:latin typeface="Calibri" charset="0"/>
              </a:rPr>
              <a:t>-pathogenesis169 </a:t>
            </a:r>
          </a:p>
          <a:p>
            <a:r>
              <a:rPr lang="en-US" b="1" dirty="0">
                <a:latin typeface="Calibri" charset="0"/>
              </a:rPr>
              <a:t>rather than a causal association.</a:t>
            </a:r>
          </a:p>
          <a:p>
            <a:r>
              <a:rPr lang="en-US" dirty="0" err="1">
                <a:latin typeface="Calibri" charset="0"/>
              </a:rPr>
              <a:t>mgu</a:t>
            </a:r>
            <a:r>
              <a:rPr lang="en-US" dirty="0">
                <a:latin typeface="Calibri" charset="0"/>
              </a:rPr>
              <a:t> </a:t>
            </a:r>
            <a:r>
              <a:rPr lang="en-US" dirty="0" err="1">
                <a:latin typeface="Calibri" charset="0"/>
              </a:rPr>
              <a:t>yorum</a:t>
            </a:r>
            <a:r>
              <a:rPr lang="en-US" dirty="0">
                <a:latin typeface="Calibri" charset="0"/>
              </a:rPr>
              <a:t>: </a:t>
            </a:r>
            <a:r>
              <a:rPr lang="en-US" dirty="0" err="1">
                <a:latin typeface="Calibri" charset="0"/>
              </a:rPr>
              <a:t>Yani</a:t>
            </a:r>
            <a:r>
              <a:rPr lang="en-US" dirty="0">
                <a:latin typeface="Calibri" charset="0"/>
              </a:rPr>
              <a:t> </a:t>
            </a:r>
            <a:r>
              <a:rPr lang="en-US" dirty="0" err="1">
                <a:latin typeface="Calibri" charset="0"/>
              </a:rPr>
              <a:t>diyor</a:t>
            </a:r>
            <a:r>
              <a:rPr lang="en-US" dirty="0">
                <a:latin typeface="Calibri" charset="0"/>
              </a:rPr>
              <a:t> </a:t>
            </a:r>
            <a:r>
              <a:rPr lang="en-US" dirty="0" err="1">
                <a:latin typeface="Calibri" charset="0"/>
              </a:rPr>
              <a:t>ki</a:t>
            </a:r>
            <a:r>
              <a:rPr lang="en-US" dirty="0">
                <a:latin typeface="Calibri" charset="0"/>
              </a:rPr>
              <a:t> </a:t>
            </a:r>
            <a:r>
              <a:rPr lang="en-US" dirty="0" err="1">
                <a:latin typeface="Calibri" charset="0"/>
              </a:rPr>
              <a:t>lgsok</a:t>
            </a:r>
            <a:r>
              <a:rPr lang="en-US" dirty="0">
                <a:latin typeface="Calibri" charset="0"/>
              </a:rPr>
              <a:t> </a:t>
            </a:r>
            <a:r>
              <a:rPr lang="en-US" dirty="0" err="1">
                <a:latin typeface="Calibri" charset="0"/>
              </a:rPr>
              <a:t>için</a:t>
            </a:r>
            <a:r>
              <a:rPr lang="en-US" dirty="0">
                <a:latin typeface="Calibri" charset="0"/>
              </a:rPr>
              <a:t> </a:t>
            </a:r>
            <a:r>
              <a:rPr lang="en-US" dirty="0" err="1">
                <a:latin typeface="Calibri" charset="0"/>
              </a:rPr>
              <a:t>prekürsor</a:t>
            </a:r>
            <a:r>
              <a:rPr lang="en-US" dirty="0">
                <a:latin typeface="Calibri" charset="0"/>
              </a:rPr>
              <a:t> </a:t>
            </a:r>
            <a:r>
              <a:rPr lang="en-US" dirty="0" err="1">
                <a:latin typeface="Calibri" charset="0"/>
              </a:rPr>
              <a:t>lezyon</a:t>
            </a:r>
            <a:r>
              <a:rPr lang="en-US" dirty="0">
                <a:latin typeface="Calibri" charset="0"/>
              </a:rPr>
              <a:t> </a:t>
            </a:r>
            <a:r>
              <a:rPr lang="en-US" dirty="0" err="1">
                <a:latin typeface="Calibri" charset="0"/>
              </a:rPr>
              <a:t>endosalpingiosis</a:t>
            </a:r>
            <a:r>
              <a:rPr lang="en-US" dirty="0">
                <a:latin typeface="Calibri" charset="0"/>
              </a:rPr>
              <a:t> </a:t>
            </a:r>
            <a:r>
              <a:rPr lang="en-US" dirty="0" err="1">
                <a:latin typeface="Calibri" charset="0"/>
              </a:rPr>
              <a:t>vb</a:t>
            </a:r>
            <a:r>
              <a:rPr lang="en-US" dirty="0">
                <a:latin typeface="Calibri" charset="0"/>
              </a:rPr>
              <a:t> </a:t>
            </a:r>
            <a:r>
              <a:rPr lang="en-US" dirty="0" err="1">
                <a:latin typeface="Calibri" charset="0"/>
              </a:rPr>
              <a:t>olabilir</a:t>
            </a:r>
            <a:r>
              <a:rPr lang="en-US" dirty="0">
                <a:latin typeface="Calibri" charset="0"/>
              </a:rPr>
              <a:t> </a:t>
            </a:r>
            <a:r>
              <a:rPr lang="en-US" dirty="0" err="1">
                <a:latin typeface="Calibri" charset="0"/>
              </a:rPr>
              <a:t>ama</a:t>
            </a:r>
            <a:r>
              <a:rPr lang="en-US" dirty="0">
                <a:latin typeface="Calibri" charset="0"/>
              </a:rPr>
              <a:t> </a:t>
            </a:r>
            <a:r>
              <a:rPr lang="en-US" dirty="0" err="1">
                <a:latin typeface="Calibri" charset="0"/>
              </a:rPr>
              <a:t>endometriozisle</a:t>
            </a:r>
            <a:r>
              <a:rPr lang="en-US" dirty="0">
                <a:latin typeface="Calibri" charset="0"/>
              </a:rPr>
              <a:t> </a:t>
            </a:r>
            <a:r>
              <a:rPr lang="en-US" dirty="0" err="1">
                <a:latin typeface="Calibri" charset="0"/>
              </a:rPr>
              <a:t>endosalpingiosis</a:t>
            </a:r>
            <a:r>
              <a:rPr lang="en-US" dirty="0">
                <a:latin typeface="Calibri" charset="0"/>
              </a:rPr>
              <a:t> </a:t>
            </a:r>
            <a:r>
              <a:rPr lang="en-US" dirty="0" err="1" smtClean="0">
                <a:latin typeface="Calibri" charset="0"/>
              </a:rPr>
              <a:t>benzer</a:t>
            </a:r>
            <a:r>
              <a:rPr lang="en-US" dirty="0" smtClean="0">
                <a:latin typeface="Calibri" charset="0"/>
              </a:rPr>
              <a:t> </a:t>
            </a:r>
            <a:r>
              <a:rPr lang="en-US" dirty="0" err="1" smtClean="0">
                <a:latin typeface="Calibri" charset="0"/>
              </a:rPr>
              <a:t>yatkınlıklarla</a:t>
            </a:r>
            <a:r>
              <a:rPr lang="en-US" dirty="0" smtClean="0">
                <a:latin typeface="Calibri" charset="0"/>
              </a:rPr>
              <a:t> </a:t>
            </a:r>
            <a:r>
              <a:rPr lang="en-US" dirty="0" err="1" smtClean="0">
                <a:latin typeface="Calibri" charset="0"/>
              </a:rPr>
              <a:t>eksfolie</a:t>
            </a:r>
            <a:r>
              <a:rPr lang="en-US" dirty="0" smtClean="0">
                <a:latin typeface="Calibri" charset="0"/>
              </a:rPr>
              <a:t> </a:t>
            </a:r>
            <a:r>
              <a:rPr lang="en-US" dirty="0" err="1" smtClean="0">
                <a:latin typeface="Calibri" charset="0"/>
              </a:rPr>
              <a:t>olan</a:t>
            </a:r>
            <a:r>
              <a:rPr lang="en-US" dirty="0" smtClean="0">
                <a:latin typeface="Calibri" charset="0"/>
              </a:rPr>
              <a:t> endometrial </a:t>
            </a:r>
            <a:r>
              <a:rPr lang="en-US" dirty="0" err="1" smtClean="0">
                <a:latin typeface="Calibri" charset="0"/>
              </a:rPr>
              <a:t>veya</a:t>
            </a:r>
            <a:r>
              <a:rPr lang="en-US" dirty="0" smtClean="0">
                <a:latin typeface="Calibri" charset="0"/>
              </a:rPr>
              <a:t> </a:t>
            </a:r>
            <a:r>
              <a:rPr lang="en-US" dirty="0" err="1" smtClean="0">
                <a:latin typeface="Calibri" charset="0"/>
              </a:rPr>
              <a:t>fallop</a:t>
            </a:r>
            <a:r>
              <a:rPr lang="en-US" dirty="0" smtClean="0">
                <a:latin typeface="Calibri" charset="0"/>
              </a:rPr>
              <a:t> </a:t>
            </a:r>
            <a:r>
              <a:rPr lang="en-US" dirty="0" err="1" smtClean="0">
                <a:latin typeface="Calibri" charset="0"/>
              </a:rPr>
              <a:t>tüpü</a:t>
            </a:r>
            <a:r>
              <a:rPr lang="en-US" dirty="0" smtClean="0">
                <a:latin typeface="Calibri" charset="0"/>
              </a:rPr>
              <a:t> </a:t>
            </a:r>
            <a:r>
              <a:rPr lang="en-US" dirty="0" err="1" smtClean="0">
                <a:latin typeface="Calibri" charset="0"/>
              </a:rPr>
              <a:t>kaynaklı</a:t>
            </a:r>
            <a:r>
              <a:rPr lang="en-US" baseline="0" dirty="0" smtClean="0">
                <a:latin typeface="Calibri" charset="0"/>
              </a:rPr>
              <a:t> </a:t>
            </a:r>
            <a:r>
              <a:rPr lang="en-US" baseline="0" dirty="0" err="1" smtClean="0">
                <a:latin typeface="Calibri" charset="0"/>
              </a:rPr>
              <a:t>hücre</a:t>
            </a:r>
            <a:r>
              <a:rPr lang="en-US" baseline="0" dirty="0" smtClean="0">
                <a:latin typeface="Calibri" charset="0"/>
              </a:rPr>
              <a:t> </a:t>
            </a:r>
            <a:r>
              <a:rPr lang="en-US" baseline="0" dirty="0" err="1" smtClean="0">
                <a:latin typeface="Calibri" charset="0"/>
              </a:rPr>
              <a:t>implantasyonu</a:t>
            </a:r>
            <a:r>
              <a:rPr lang="en-US" baseline="0" dirty="0" smtClean="0">
                <a:latin typeface="Calibri" charset="0"/>
              </a:rPr>
              <a:t> </a:t>
            </a:r>
            <a:r>
              <a:rPr lang="en-US" baseline="0" dirty="0" err="1" smtClean="0">
                <a:latin typeface="Calibri" charset="0"/>
              </a:rPr>
              <a:t>sonucu</a:t>
            </a:r>
            <a:r>
              <a:rPr lang="en-US" baseline="0" dirty="0" smtClean="0">
                <a:latin typeface="Calibri" charset="0"/>
              </a:rPr>
              <a:t> </a:t>
            </a:r>
            <a:r>
              <a:rPr lang="en-US" baseline="0" dirty="0" err="1" smtClean="0">
                <a:latin typeface="Calibri" charset="0"/>
              </a:rPr>
              <a:t>oluşabilir</a:t>
            </a:r>
            <a:endParaRPr lang="en-US" dirty="0">
              <a:latin typeface="Calibri" charset="0"/>
            </a:endParaRPr>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0FDBCD0-350B-8E48-9F40-A5E38AD5847C}" type="slidenum">
              <a:rPr lang="en-US" sz="1200"/>
              <a:pPr eaLnBrk="1" hangingPunct="1"/>
              <a:t>17</a:t>
            </a:fld>
            <a:endParaRPr 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481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dirty="0" smtClean="0">
              <a:latin typeface="Calibri" charset="0"/>
            </a:endParaRPr>
          </a:p>
          <a:p>
            <a:r>
              <a:rPr lang="en-US" dirty="0" smtClean="0">
                <a:latin typeface="Calibri" charset="0"/>
              </a:rPr>
              <a:t>UTD</a:t>
            </a:r>
            <a:endParaRPr lang="en-US" dirty="0">
              <a:latin typeface="Calibri" charset="0"/>
            </a:endParaRPr>
          </a:p>
          <a:p>
            <a:r>
              <a:rPr lang="tr-TR" dirty="0" err="1">
                <a:latin typeface="Calibri" charset="0"/>
              </a:rPr>
              <a:t>Endometriosis</a:t>
            </a:r>
            <a:r>
              <a:rPr lang="tr-TR" dirty="0">
                <a:latin typeface="Calibri" charset="0"/>
              </a:rPr>
              <a:t> </a:t>
            </a:r>
            <a:r>
              <a:rPr lang="tr-TR" dirty="0" err="1">
                <a:latin typeface="Calibri" charset="0"/>
              </a:rPr>
              <a:t>appears</a:t>
            </a:r>
            <a:r>
              <a:rPr lang="tr-TR" dirty="0">
                <a:latin typeface="Calibri" charset="0"/>
              </a:rPr>
              <a:t> </a:t>
            </a:r>
            <a:r>
              <a:rPr lang="tr-TR" dirty="0" err="1">
                <a:latin typeface="Calibri" charset="0"/>
              </a:rPr>
              <a:t>to</a:t>
            </a:r>
            <a:r>
              <a:rPr lang="tr-TR" dirty="0">
                <a:latin typeface="Calibri" charset="0"/>
              </a:rPr>
              <a:t> be </a:t>
            </a:r>
            <a:r>
              <a:rPr lang="tr-TR" dirty="0" err="1">
                <a:latin typeface="Calibri" charset="0"/>
              </a:rPr>
              <a:t>associated</a:t>
            </a:r>
            <a:r>
              <a:rPr lang="tr-TR" dirty="0">
                <a:latin typeface="Calibri" charset="0"/>
              </a:rPr>
              <a:t> </a:t>
            </a:r>
            <a:r>
              <a:rPr lang="tr-TR" dirty="0" err="1">
                <a:latin typeface="Calibri" charset="0"/>
              </a:rPr>
              <a:t>with</a:t>
            </a:r>
            <a:r>
              <a:rPr lang="tr-TR" dirty="0">
                <a:latin typeface="Calibri" charset="0"/>
              </a:rPr>
              <a:t> </a:t>
            </a:r>
            <a:r>
              <a:rPr lang="tr-TR" dirty="0" err="1">
                <a:latin typeface="Calibri" charset="0"/>
              </a:rPr>
              <a:t>some</a:t>
            </a:r>
            <a:r>
              <a:rPr lang="tr-TR" dirty="0">
                <a:latin typeface="Calibri" charset="0"/>
              </a:rPr>
              <a:t> </a:t>
            </a:r>
            <a:r>
              <a:rPr lang="tr-TR" dirty="0" err="1">
                <a:latin typeface="Calibri" charset="0"/>
              </a:rPr>
              <a:t>epithelial</a:t>
            </a:r>
            <a:r>
              <a:rPr lang="tr-TR" dirty="0">
                <a:latin typeface="Calibri" charset="0"/>
              </a:rPr>
              <a:t> </a:t>
            </a:r>
            <a:r>
              <a:rPr lang="tr-TR" dirty="0" err="1">
                <a:latin typeface="Calibri" charset="0"/>
              </a:rPr>
              <a:t>ovarian</a:t>
            </a:r>
            <a:r>
              <a:rPr lang="tr-TR" dirty="0">
                <a:latin typeface="Calibri" charset="0"/>
              </a:rPr>
              <a:t> </a:t>
            </a:r>
            <a:r>
              <a:rPr lang="tr-TR" dirty="0" err="1">
                <a:latin typeface="Calibri" charset="0"/>
              </a:rPr>
              <a:t>cancers</a:t>
            </a:r>
            <a:r>
              <a:rPr lang="tr-TR" dirty="0">
                <a:latin typeface="Calibri" charset="0"/>
              </a:rPr>
              <a:t> (EOC) [</a:t>
            </a:r>
            <a:r>
              <a:rPr lang="tr-TR" dirty="0">
                <a:latin typeface="Calibri" charset="0"/>
                <a:hlinkClick r:id="rId3"/>
              </a:rPr>
              <a:t>169</a:t>
            </a:r>
            <a:r>
              <a:rPr lang="tr-TR" dirty="0">
                <a:latin typeface="Calibri" charset="0"/>
              </a:rPr>
              <a:t>]; </a:t>
            </a:r>
            <a:r>
              <a:rPr lang="tr-TR" dirty="0" err="1">
                <a:latin typeface="Calibri" charset="0"/>
              </a:rPr>
              <a:t>whether</a:t>
            </a:r>
            <a:r>
              <a:rPr lang="tr-TR" dirty="0">
                <a:latin typeface="Calibri" charset="0"/>
              </a:rPr>
              <a:t> </a:t>
            </a:r>
            <a:r>
              <a:rPr lang="tr-TR" dirty="0" err="1">
                <a:latin typeface="Calibri" charset="0"/>
              </a:rPr>
              <a:t>women</a:t>
            </a:r>
            <a:r>
              <a:rPr lang="tr-TR" dirty="0">
                <a:latin typeface="Calibri" charset="0"/>
              </a:rPr>
              <a:t> </a:t>
            </a:r>
            <a:r>
              <a:rPr lang="tr-TR" dirty="0" err="1">
                <a:latin typeface="Calibri" charset="0"/>
              </a:rPr>
              <a:t>with</a:t>
            </a:r>
            <a:r>
              <a:rPr lang="tr-TR" dirty="0">
                <a:latin typeface="Calibri" charset="0"/>
              </a:rPr>
              <a:t> </a:t>
            </a:r>
            <a:r>
              <a:rPr lang="tr-TR" dirty="0" err="1">
                <a:latin typeface="Calibri" charset="0"/>
              </a:rPr>
              <a:t>endometriosis</a:t>
            </a:r>
            <a:r>
              <a:rPr lang="tr-TR" dirty="0">
                <a:latin typeface="Calibri" charset="0"/>
              </a:rPr>
              <a:t> </a:t>
            </a:r>
            <a:r>
              <a:rPr lang="tr-TR" dirty="0" err="1">
                <a:latin typeface="Calibri" charset="0"/>
              </a:rPr>
              <a:t>are</a:t>
            </a:r>
            <a:r>
              <a:rPr lang="tr-TR" dirty="0">
                <a:latin typeface="Calibri" charset="0"/>
              </a:rPr>
              <a:t> at risk </a:t>
            </a:r>
            <a:r>
              <a:rPr lang="tr-TR" dirty="0" err="1">
                <a:latin typeface="Calibri" charset="0"/>
              </a:rPr>
              <a:t>for</a:t>
            </a:r>
            <a:r>
              <a:rPr lang="tr-TR" dirty="0">
                <a:latin typeface="Calibri" charset="0"/>
              </a:rPr>
              <a:t> </a:t>
            </a:r>
            <a:r>
              <a:rPr lang="tr-TR" dirty="0" err="1">
                <a:latin typeface="Calibri" charset="0"/>
              </a:rPr>
              <a:t>other</a:t>
            </a:r>
            <a:r>
              <a:rPr lang="tr-TR" dirty="0">
                <a:latin typeface="Calibri" charset="0"/>
              </a:rPr>
              <a:t> </a:t>
            </a:r>
            <a:r>
              <a:rPr lang="tr-TR" dirty="0" err="1">
                <a:latin typeface="Calibri" charset="0"/>
              </a:rPr>
              <a:t>types</a:t>
            </a:r>
            <a:r>
              <a:rPr lang="tr-TR" dirty="0">
                <a:latin typeface="Calibri" charset="0"/>
              </a:rPr>
              <a:t> of </a:t>
            </a:r>
            <a:r>
              <a:rPr lang="tr-TR" dirty="0" err="1">
                <a:latin typeface="Calibri" charset="0"/>
              </a:rPr>
              <a:t>cancers</a:t>
            </a:r>
            <a:r>
              <a:rPr lang="tr-TR" dirty="0">
                <a:latin typeface="Calibri" charset="0"/>
              </a:rPr>
              <a:t> is </a:t>
            </a:r>
            <a:r>
              <a:rPr lang="tr-TR" dirty="0" err="1">
                <a:latin typeface="Calibri" charset="0"/>
              </a:rPr>
              <a:t>unclear</a:t>
            </a:r>
            <a:r>
              <a:rPr lang="tr-TR" dirty="0">
                <a:latin typeface="Calibri" charset="0"/>
              </a:rPr>
              <a:t> [</a:t>
            </a:r>
            <a:r>
              <a:rPr lang="tr-TR" dirty="0">
                <a:latin typeface="Calibri" charset="0"/>
                <a:hlinkClick r:id="rId4"/>
              </a:rPr>
              <a:t>170,171</a:t>
            </a:r>
            <a:r>
              <a:rPr lang="tr-TR" dirty="0">
                <a:latin typeface="Calibri" charset="0"/>
              </a:rPr>
              <a:t>].</a:t>
            </a:r>
          </a:p>
          <a:p>
            <a:endParaRPr lang="tr-TR" dirty="0">
              <a:latin typeface="Calibri" charset="0"/>
            </a:endParaRPr>
          </a:p>
          <a:p>
            <a:r>
              <a:rPr lang="tr-TR" dirty="0" err="1">
                <a:latin typeface="Calibri" charset="0"/>
              </a:rPr>
              <a:t>In</a:t>
            </a:r>
            <a:r>
              <a:rPr lang="tr-TR" dirty="0">
                <a:latin typeface="Calibri" charset="0"/>
              </a:rPr>
              <a:t> a meta-</a:t>
            </a:r>
            <a:r>
              <a:rPr lang="tr-TR" dirty="0" err="1">
                <a:latin typeface="Calibri" charset="0"/>
              </a:rPr>
              <a:t>analysis</a:t>
            </a:r>
            <a:r>
              <a:rPr lang="tr-TR" dirty="0">
                <a:latin typeface="Calibri" charset="0"/>
              </a:rPr>
              <a:t> of 13 </a:t>
            </a:r>
            <a:r>
              <a:rPr lang="tr-TR" dirty="0" err="1">
                <a:latin typeface="Calibri" charset="0"/>
              </a:rPr>
              <a:t>case-control</a:t>
            </a:r>
            <a:r>
              <a:rPr lang="tr-TR" dirty="0">
                <a:latin typeface="Calibri" charset="0"/>
              </a:rPr>
              <a:t> </a:t>
            </a:r>
            <a:r>
              <a:rPr lang="tr-TR" dirty="0" err="1">
                <a:latin typeface="Calibri" charset="0"/>
              </a:rPr>
              <a:t>studies</a:t>
            </a:r>
            <a:r>
              <a:rPr lang="tr-TR" dirty="0">
                <a:latin typeface="Calibri" charset="0"/>
              </a:rPr>
              <a:t> </a:t>
            </a:r>
            <a:r>
              <a:rPr lang="tr-TR" dirty="0" err="1">
                <a:latin typeface="Calibri" charset="0"/>
              </a:rPr>
              <a:t>including</a:t>
            </a:r>
            <a:r>
              <a:rPr lang="tr-TR" dirty="0">
                <a:latin typeface="Calibri" charset="0"/>
              </a:rPr>
              <a:t> </a:t>
            </a:r>
            <a:r>
              <a:rPr lang="tr-TR" dirty="0" err="1">
                <a:latin typeface="Calibri" charset="0"/>
              </a:rPr>
              <a:t>nearly</a:t>
            </a:r>
            <a:r>
              <a:rPr lang="tr-TR" dirty="0">
                <a:latin typeface="Calibri" charset="0"/>
              </a:rPr>
              <a:t> </a:t>
            </a:r>
            <a:r>
              <a:rPr lang="tr-TR" b="1" dirty="0">
                <a:latin typeface="Calibri" charset="0"/>
              </a:rPr>
              <a:t>8000 </a:t>
            </a:r>
            <a:r>
              <a:rPr lang="tr-TR" b="1" dirty="0" err="1">
                <a:latin typeface="Calibri" charset="0"/>
              </a:rPr>
              <a:t>women</a:t>
            </a:r>
            <a:r>
              <a:rPr lang="tr-TR" b="1" dirty="0">
                <a:latin typeface="Calibri" charset="0"/>
              </a:rPr>
              <a:t> </a:t>
            </a:r>
            <a:r>
              <a:rPr lang="tr-TR" b="1" dirty="0" err="1">
                <a:latin typeface="Calibri" charset="0"/>
              </a:rPr>
              <a:t>with</a:t>
            </a:r>
            <a:r>
              <a:rPr lang="tr-TR" b="1" dirty="0">
                <a:latin typeface="Calibri" charset="0"/>
              </a:rPr>
              <a:t> EOC, </a:t>
            </a:r>
            <a:r>
              <a:rPr lang="tr-TR" b="1" dirty="0" err="1">
                <a:latin typeface="Calibri" charset="0"/>
              </a:rPr>
              <a:t>women</a:t>
            </a:r>
            <a:r>
              <a:rPr lang="tr-TR" b="1" dirty="0">
                <a:latin typeface="Calibri" charset="0"/>
              </a:rPr>
              <a:t> </a:t>
            </a:r>
            <a:r>
              <a:rPr lang="tr-TR" b="1" dirty="0" err="1">
                <a:latin typeface="Calibri" charset="0"/>
              </a:rPr>
              <a:t>with</a:t>
            </a:r>
            <a:r>
              <a:rPr lang="tr-TR" b="1" dirty="0">
                <a:latin typeface="Calibri" charset="0"/>
              </a:rPr>
              <a:t> a self-</a:t>
            </a:r>
            <a:r>
              <a:rPr lang="tr-TR" b="1" dirty="0" err="1">
                <a:latin typeface="Calibri" charset="0"/>
              </a:rPr>
              <a:t>reported</a:t>
            </a:r>
            <a:r>
              <a:rPr lang="tr-TR" b="1" dirty="0">
                <a:latin typeface="Calibri" charset="0"/>
              </a:rPr>
              <a:t> </a:t>
            </a:r>
            <a:r>
              <a:rPr lang="tr-TR" b="1" dirty="0" err="1">
                <a:latin typeface="Calibri" charset="0"/>
              </a:rPr>
              <a:t>history</a:t>
            </a:r>
            <a:r>
              <a:rPr lang="tr-TR" b="1" dirty="0">
                <a:latin typeface="Calibri" charset="0"/>
              </a:rPr>
              <a:t> of </a:t>
            </a:r>
            <a:r>
              <a:rPr lang="tr-TR" b="1" dirty="0" err="1">
                <a:latin typeface="Calibri" charset="0"/>
              </a:rPr>
              <a:t>endometriosis</a:t>
            </a:r>
            <a:r>
              <a:rPr lang="tr-TR" b="1" dirty="0">
                <a:latin typeface="Calibri" charset="0"/>
              </a:rPr>
              <a:t> had </a:t>
            </a:r>
          </a:p>
          <a:p>
            <a:r>
              <a:rPr lang="tr-TR" dirty="0" err="1">
                <a:latin typeface="Calibri" charset="0"/>
              </a:rPr>
              <a:t>three</a:t>
            </a:r>
            <a:r>
              <a:rPr lang="tr-TR" dirty="0">
                <a:latin typeface="Calibri" charset="0"/>
              </a:rPr>
              <a:t> </a:t>
            </a:r>
            <a:r>
              <a:rPr lang="tr-TR" dirty="0" err="1">
                <a:latin typeface="Calibri" charset="0"/>
              </a:rPr>
              <a:t>times</a:t>
            </a:r>
            <a:r>
              <a:rPr lang="tr-TR" dirty="0">
                <a:latin typeface="Calibri" charset="0"/>
              </a:rPr>
              <a:t> </a:t>
            </a:r>
            <a:r>
              <a:rPr lang="tr-TR" dirty="0" err="1">
                <a:latin typeface="Calibri" charset="0"/>
              </a:rPr>
              <a:t>the</a:t>
            </a:r>
            <a:r>
              <a:rPr lang="tr-TR" dirty="0">
                <a:latin typeface="Calibri" charset="0"/>
              </a:rPr>
              <a:t> risk of </a:t>
            </a:r>
            <a:r>
              <a:rPr lang="tr-TR" dirty="0" err="1">
                <a:latin typeface="Calibri" charset="0"/>
              </a:rPr>
              <a:t>clear</a:t>
            </a:r>
            <a:r>
              <a:rPr lang="tr-TR" dirty="0">
                <a:latin typeface="Calibri" charset="0"/>
              </a:rPr>
              <a:t> </a:t>
            </a:r>
            <a:r>
              <a:rPr lang="tr-TR" dirty="0" err="1">
                <a:latin typeface="Calibri" charset="0"/>
              </a:rPr>
              <a:t>cell</a:t>
            </a:r>
            <a:r>
              <a:rPr lang="tr-TR" dirty="0">
                <a:latin typeface="Calibri" charset="0"/>
              </a:rPr>
              <a:t> EOC </a:t>
            </a:r>
          </a:p>
          <a:p>
            <a:r>
              <a:rPr lang="tr-TR" dirty="0" err="1">
                <a:latin typeface="Calibri" charset="0"/>
              </a:rPr>
              <a:t>double</a:t>
            </a:r>
            <a:r>
              <a:rPr lang="tr-TR" dirty="0">
                <a:latin typeface="Calibri" charset="0"/>
              </a:rPr>
              <a:t> </a:t>
            </a:r>
            <a:r>
              <a:rPr lang="tr-TR" dirty="0" err="1">
                <a:latin typeface="Calibri" charset="0"/>
              </a:rPr>
              <a:t>the</a:t>
            </a:r>
            <a:r>
              <a:rPr lang="tr-TR" dirty="0">
                <a:latin typeface="Calibri" charset="0"/>
              </a:rPr>
              <a:t> risk of </a:t>
            </a:r>
            <a:r>
              <a:rPr lang="tr-TR" dirty="0" err="1">
                <a:latin typeface="Calibri" charset="0"/>
              </a:rPr>
              <a:t>endometrioid</a:t>
            </a:r>
            <a:r>
              <a:rPr lang="tr-TR" dirty="0">
                <a:latin typeface="Calibri" charset="0"/>
              </a:rPr>
              <a:t> </a:t>
            </a:r>
            <a:r>
              <a:rPr lang="tr-TR" dirty="0" err="1">
                <a:latin typeface="Calibri" charset="0"/>
              </a:rPr>
              <a:t>and</a:t>
            </a:r>
            <a:r>
              <a:rPr lang="tr-TR" dirty="0">
                <a:latin typeface="Calibri" charset="0"/>
              </a:rPr>
              <a:t> </a:t>
            </a:r>
            <a:r>
              <a:rPr lang="tr-TR" dirty="0" err="1">
                <a:latin typeface="Calibri" charset="0"/>
              </a:rPr>
              <a:t>low-grade</a:t>
            </a:r>
            <a:r>
              <a:rPr lang="tr-TR" dirty="0">
                <a:latin typeface="Calibri" charset="0"/>
              </a:rPr>
              <a:t> </a:t>
            </a:r>
            <a:r>
              <a:rPr lang="tr-TR" dirty="0" err="1">
                <a:latin typeface="Calibri" charset="0"/>
              </a:rPr>
              <a:t>serous</a:t>
            </a:r>
            <a:r>
              <a:rPr lang="tr-TR" dirty="0">
                <a:latin typeface="Calibri" charset="0"/>
              </a:rPr>
              <a:t> EOC</a:t>
            </a:r>
          </a:p>
          <a:p>
            <a:r>
              <a:rPr lang="tr-TR" dirty="0">
                <a:latin typeface="Calibri" charset="0"/>
              </a:rPr>
              <a:t>but </a:t>
            </a:r>
            <a:r>
              <a:rPr lang="tr-TR" dirty="0" err="1">
                <a:latin typeface="Calibri" charset="0"/>
              </a:rPr>
              <a:t>no</a:t>
            </a:r>
            <a:r>
              <a:rPr lang="tr-TR" dirty="0">
                <a:latin typeface="Calibri" charset="0"/>
              </a:rPr>
              <a:t> </a:t>
            </a:r>
            <a:r>
              <a:rPr lang="tr-TR" dirty="0" err="1">
                <a:latin typeface="Calibri" charset="0"/>
              </a:rPr>
              <a:t>change</a:t>
            </a:r>
            <a:r>
              <a:rPr lang="tr-TR" dirty="0">
                <a:latin typeface="Calibri" charset="0"/>
              </a:rPr>
              <a:t> in risk of </a:t>
            </a:r>
            <a:r>
              <a:rPr lang="tr-TR" dirty="0" err="1">
                <a:latin typeface="Calibri" charset="0"/>
              </a:rPr>
              <a:t>high-grade</a:t>
            </a:r>
            <a:r>
              <a:rPr lang="tr-TR" dirty="0">
                <a:latin typeface="Calibri" charset="0"/>
              </a:rPr>
              <a:t> </a:t>
            </a:r>
            <a:r>
              <a:rPr lang="tr-TR" dirty="0" err="1">
                <a:latin typeface="Calibri" charset="0"/>
              </a:rPr>
              <a:t>serous</a:t>
            </a:r>
            <a:r>
              <a:rPr lang="tr-TR" dirty="0">
                <a:latin typeface="Calibri" charset="0"/>
              </a:rPr>
              <a:t> </a:t>
            </a:r>
            <a:r>
              <a:rPr lang="tr-TR" dirty="0" err="1">
                <a:latin typeface="Calibri" charset="0"/>
              </a:rPr>
              <a:t>or</a:t>
            </a:r>
            <a:r>
              <a:rPr lang="tr-TR" dirty="0">
                <a:latin typeface="Calibri" charset="0"/>
              </a:rPr>
              <a:t> </a:t>
            </a:r>
            <a:r>
              <a:rPr lang="tr-TR" dirty="0" err="1">
                <a:latin typeface="Calibri" charset="0"/>
              </a:rPr>
              <a:t>mucinous</a:t>
            </a:r>
            <a:r>
              <a:rPr lang="tr-TR" dirty="0">
                <a:latin typeface="Calibri" charset="0"/>
              </a:rPr>
              <a:t> EOC [</a:t>
            </a:r>
            <a:r>
              <a:rPr lang="tr-TR" dirty="0">
                <a:latin typeface="Calibri" charset="0"/>
                <a:hlinkClick r:id="rId5"/>
              </a:rPr>
              <a:t>172</a:t>
            </a:r>
            <a:r>
              <a:rPr lang="tr-TR" dirty="0">
                <a:latin typeface="Calibri" charset="0"/>
              </a:rPr>
              <a:t>]. </a:t>
            </a:r>
            <a:endParaRPr lang="en-US" dirty="0">
              <a:latin typeface="Calibri" charset="0"/>
            </a:endParaRPr>
          </a:p>
          <a:p>
            <a:endParaRPr lang="en-US" dirty="0">
              <a:latin typeface="Calibri" charset="0"/>
            </a:endParaRPr>
          </a:p>
          <a:p>
            <a:r>
              <a:rPr lang="en-US" dirty="0">
                <a:latin typeface="Calibri" charset="0"/>
              </a:rPr>
              <a:t>Reid </a:t>
            </a:r>
          </a:p>
          <a:p>
            <a:r>
              <a:rPr lang="en-US" dirty="0" err="1">
                <a:latin typeface="Calibri" charset="0"/>
              </a:rPr>
              <a:t>Sayasneh</a:t>
            </a:r>
            <a:r>
              <a:rPr lang="en-US" dirty="0">
                <a:latin typeface="Calibri" charset="0"/>
              </a:rPr>
              <a:t> and colleagues165 conducted a</a:t>
            </a:r>
          </a:p>
          <a:p>
            <a:r>
              <a:rPr lang="en-US" dirty="0">
                <a:latin typeface="Calibri" charset="0"/>
              </a:rPr>
              <a:t>systematic review of eight studies; seven reported an</a:t>
            </a:r>
          </a:p>
          <a:p>
            <a:r>
              <a:rPr lang="en-US" dirty="0">
                <a:latin typeface="Calibri" charset="0"/>
              </a:rPr>
              <a:t>increased risk of OC, with effect sizes ranging from 1.3 to 1.9.</a:t>
            </a:r>
          </a:p>
          <a:p>
            <a:r>
              <a:rPr lang="en-US" dirty="0">
                <a:latin typeface="Calibri" charset="0"/>
              </a:rPr>
              <a:t>The strongest associations with endometriosis are evident</a:t>
            </a:r>
          </a:p>
          <a:p>
            <a:r>
              <a:rPr lang="en-US" dirty="0">
                <a:latin typeface="Calibri" charset="0"/>
              </a:rPr>
              <a:t>among </a:t>
            </a:r>
            <a:r>
              <a:rPr lang="en-US" dirty="0" err="1">
                <a:latin typeface="Calibri" charset="0"/>
              </a:rPr>
              <a:t>endometrioid</a:t>
            </a:r>
            <a:r>
              <a:rPr lang="en-US" dirty="0">
                <a:latin typeface="Calibri" charset="0"/>
              </a:rPr>
              <a:t> and clear cell histologies30,165,166,</a:t>
            </a:r>
          </a:p>
          <a:p>
            <a:r>
              <a:rPr lang="en-US" dirty="0">
                <a:latin typeface="Calibri" charset="0"/>
              </a:rPr>
              <a:t>consistent with molecular data that supports endometrial</a:t>
            </a:r>
          </a:p>
          <a:p>
            <a:r>
              <a:rPr lang="en-US" dirty="0">
                <a:latin typeface="Calibri" charset="0"/>
              </a:rPr>
              <a:t>epithelium as the origin of these subtypes8. </a:t>
            </a:r>
          </a:p>
          <a:p>
            <a:r>
              <a:rPr lang="en-US" dirty="0">
                <a:latin typeface="Calibri" charset="0"/>
              </a:rPr>
              <a:t>In addition, Pearce and colleagues167 identified an increased risk of </a:t>
            </a:r>
            <a:r>
              <a:rPr lang="en-US" dirty="0" smtClean="0">
                <a:latin typeface="Calibri" charset="0"/>
              </a:rPr>
              <a:t>low grade</a:t>
            </a:r>
            <a:endParaRPr lang="en-US" dirty="0">
              <a:latin typeface="Calibri" charset="0"/>
            </a:endParaRPr>
          </a:p>
          <a:p>
            <a:r>
              <a:rPr lang="en-US" dirty="0">
                <a:latin typeface="Calibri" charset="0"/>
              </a:rPr>
              <a:t>serous OC (OR=2.11, 95% CI: 1.39–3.20) among</a:t>
            </a:r>
          </a:p>
          <a:p>
            <a:r>
              <a:rPr lang="en-US" dirty="0">
                <a:latin typeface="Calibri" charset="0"/>
              </a:rPr>
              <a:t>women with endometriosis as well as for </a:t>
            </a:r>
            <a:r>
              <a:rPr lang="en-US" dirty="0" err="1">
                <a:latin typeface="Calibri" charset="0"/>
              </a:rPr>
              <a:t>endometrioid</a:t>
            </a:r>
            <a:endParaRPr lang="en-US" dirty="0">
              <a:latin typeface="Calibri" charset="0"/>
            </a:endParaRPr>
          </a:p>
          <a:p>
            <a:r>
              <a:rPr lang="en-US" dirty="0">
                <a:latin typeface="Calibri" charset="0"/>
              </a:rPr>
              <a:t>(OR=2.04, 95% CI: 1.67–2.48) and clear cell cancers</a:t>
            </a:r>
          </a:p>
          <a:p>
            <a:r>
              <a:rPr lang="en-US" dirty="0">
                <a:latin typeface="Calibri" charset="0"/>
              </a:rPr>
              <a:t>(OR=3.05, 95% CI: 2.43–3.84).</a:t>
            </a:r>
          </a:p>
          <a:p>
            <a:r>
              <a:rPr lang="en-US" dirty="0">
                <a:latin typeface="Calibri" charset="0"/>
              </a:rPr>
              <a:t>!!!! </a:t>
            </a:r>
            <a:r>
              <a:rPr lang="en-US" b="1" dirty="0">
                <a:latin typeface="Calibri" charset="0"/>
              </a:rPr>
              <a:t>The authors speculated that</a:t>
            </a:r>
          </a:p>
          <a:p>
            <a:r>
              <a:rPr lang="en-US" b="1" dirty="0">
                <a:latin typeface="Calibri" charset="0"/>
              </a:rPr>
              <a:t>the processes of endometriosis and </a:t>
            </a:r>
            <a:r>
              <a:rPr lang="en-US" b="1" dirty="0" err="1">
                <a:latin typeface="Calibri" charset="0"/>
              </a:rPr>
              <a:t>endosalpingiosis</a:t>
            </a:r>
            <a:r>
              <a:rPr lang="en-US" b="1" dirty="0">
                <a:latin typeface="Calibri" charset="0"/>
              </a:rPr>
              <a:t> may result from a similar underlying host susceptibility to implantation of exfoliated </a:t>
            </a:r>
            <a:r>
              <a:rPr lang="en-US" b="1" dirty="0" err="1">
                <a:latin typeface="Calibri" charset="0"/>
              </a:rPr>
              <a:t>Müllerian</a:t>
            </a:r>
            <a:r>
              <a:rPr lang="en-US" b="1" dirty="0">
                <a:latin typeface="Calibri" charset="0"/>
              </a:rPr>
              <a:t> epithelial cells from both the endometrium and fallopian tube. </a:t>
            </a:r>
          </a:p>
          <a:p>
            <a:r>
              <a:rPr lang="en-US" b="1" dirty="0">
                <a:latin typeface="Calibri" charset="0"/>
              </a:rPr>
              <a:t>The association between endometriosis and </a:t>
            </a:r>
            <a:r>
              <a:rPr lang="en-US" b="1" dirty="0" err="1">
                <a:latin typeface="Calibri" charset="0"/>
              </a:rPr>
              <a:t>endometrioid</a:t>
            </a:r>
            <a:r>
              <a:rPr lang="en-US" b="1" dirty="0">
                <a:latin typeface="Calibri" charset="0"/>
              </a:rPr>
              <a:t> and clear cell ovarian carcinomas may represent </a:t>
            </a:r>
          </a:p>
          <a:p>
            <a:r>
              <a:rPr lang="en-US" b="1" dirty="0">
                <a:latin typeface="Calibri" charset="0"/>
              </a:rPr>
              <a:t>-shared risk factors165,</a:t>
            </a:r>
          </a:p>
          <a:p>
            <a:r>
              <a:rPr lang="en-US" b="1" dirty="0">
                <a:latin typeface="Calibri" charset="0"/>
              </a:rPr>
              <a:t>-genetic susceptibility168, and/or </a:t>
            </a:r>
          </a:p>
          <a:p>
            <a:r>
              <a:rPr lang="en-US" b="1" dirty="0">
                <a:latin typeface="Calibri" charset="0"/>
              </a:rPr>
              <a:t>-pathogenesis169 </a:t>
            </a:r>
          </a:p>
          <a:p>
            <a:r>
              <a:rPr lang="en-US" b="1" dirty="0">
                <a:latin typeface="Calibri" charset="0"/>
              </a:rPr>
              <a:t>rather than a causal association.</a:t>
            </a:r>
          </a:p>
          <a:p>
            <a:r>
              <a:rPr lang="en-US" dirty="0" err="1">
                <a:latin typeface="Calibri" charset="0"/>
              </a:rPr>
              <a:t>mgu</a:t>
            </a:r>
            <a:r>
              <a:rPr lang="en-US" dirty="0">
                <a:latin typeface="Calibri" charset="0"/>
              </a:rPr>
              <a:t> </a:t>
            </a:r>
            <a:r>
              <a:rPr lang="en-US" dirty="0" err="1">
                <a:latin typeface="Calibri" charset="0"/>
              </a:rPr>
              <a:t>yorum</a:t>
            </a:r>
            <a:r>
              <a:rPr lang="en-US" dirty="0">
                <a:latin typeface="Calibri" charset="0"/>
              </a:rPr>
              <a:t>: </a:t>
            </a:r>
            <a:r>
              <a:rPr lang="en-US" dirty="0" err="1">
                <a:latin typeface="Calibri" charset="0"/>
              </a:rPr>
              <a:t>Yani</a:t>
            </a:r>
            <a:r>
              <a:rPr lang="en-US" dirty="0">
                <a:latin typeface="Calibri" charset="0"/>
              </a:rPr>
              <a:t> </a:t>
            </a:r>
            <a:r>
              <a:rPr lang="en-US" dirty="0" err="1">
                <a:latin typeface="Calibri" charset="0"/>
              </a:rPr>
              <a:t>diyor</a:t>
            </a:r>
            <a:r>
              <a:rPr lang="en-US" dirty="0">
                <a:latin typeface="Calibri" charset="0"/>
              </a:rPr>
              <a:t> </a:t>
            </a:r>
            <a:r>
              <a:rPr lang="en-US" dirty="0" err="1">
                <a:latin typeface="Calibri" charset="0"/>
              </a:rPr>
              <a:t>ki</a:t>
            </a:r>
            <a:r>
              <a:rPr lang="en-US" dirty="0">
                <a:latin typeface="Calibri" charset="0"/>
              </a:rPr>
              <a:t> </a:t>
            </a:r>
            <a:r>
              <a:rPr lang="en-US" dirty="0" err="1">
                <a:latin typeface="Calibri" charset="0"/>
              </a:rPr>
              <a:t>lgsok</a:t>
            </a:r>
            <a:r>
              <a:rPr lang="en-US" dirty="0">
                <a:latin typeface="Calibri" charset="0"/>
              </a:rPr>
              <a:t> </a:t>
            </a:r>
            <a:r>
              <a:rPr lang="en-US" dirty="0" err="1">
                <a:latin typeface="Calibri" charset="0"/>
              </a:rPr>
              <a:t>için</a:t>
            </a:r>
            <a:r>
              <a:rPr lang="en-US" dirty="0">
                <a:latin typeface="Calibri" charset="0"/>
              </a:rPr>
              <a:t> </a:t>
            </a:r>
            <a:r>
              <a:rPr lang="en-US" dirty="0" err="1">
                <a:latin typeface="Calibri" charset="0"/>
              </a:rPr>
              <a:t>prekürsor</a:t>
            </a:r>
            <a:r>
              <a:rPr lang="en-US" dirty="0">
                <a:latin typeface="Calibri" charset="0"/>
              </a:rPr>
              <a:t> </a:t>
            </a:r>
            <a:r>
              <a:rPr lang="en-US" dirty="0" err="1">
                <a:latin typeface="Calibri" charset="0"/>
              </a:rPr>
              <a:t>lezyon</a:t>
            </a:r>
            <a:r>
              <a:rPr lang="en-US" dirty="0">
                <a:latin typeface="Calibri" charset="0"/>
              </a:rPr>
              <a:t> </a:t>
            </a:r>
            <a:r>
              <a:rPr lang="en-US" dirty="0" err="1">
                <a:latin typeface="Calibri" charset="0"/>
              </a:rPr>
              <a:t>endosalpingiosis</a:t>
            </a:r>
            <a:r>
              <a:rPr lang="en-US" dirty="0">
                <a:latin typeface="Calibri" charset="0"/>
              </a:rPr>
              <a:t> </a:t>
            </a:r>
            <a:r>
              <a:rPr lang="en-US" dirty="0" err="1">
                <a:latin typeface="Calibri" charset="0"/>
              </a:rPr>
              <a:t>vb</a:t>
            </a:r>
            <a:r>
              <a:rPr lang="en-US" dirty="0">
                <a:latin typeface="Calibri" charset="0"/>
              </a:rPr>
              <a:t> </a:t>
            </a:r>
            <a:r>
              <a:rPr lang="en-US" dirty="0" err="1">
                <a:latin typeface="Calibri" charset="0"/>
              </a:rPr>
              <a:t>olabilir</a:t>
            </a:r>
            <a:r>
              <a:rPr lang="en-US" dirty="0">
                <a:latin typeface="Calibri" charset="0"/>
              </a:rPr>
              <a:t> </a:t>
            </a:r>
            <a:r>
              <a:rPr lang="en-US" dirty="0" err="1">
                <a:latin typeface="Calibri" charset="0"/>
              </a:rPr>
              <a:t>ama</a:t>
            </a:r>
            <a:r>
              <a:rPr lang="en-US" dirty="0">
                <a:latin typeface="Calibri" charset="0"/>
              </a:rPr>
              <a:t> </a:t>
            </a:r>
            <a:r>
              <a:rPr lang="en-US" dirty="0" err="1">
                <a:latin typeface="Calibri" charset="0"/>
              </a:rPr>
              <a:t>endometriozisle</a:t>
            </a:r>
            <a:r>
              <a:rPr lang="en-US" dirty="0">
                <a:latin typeface="Calibri" charset="0"/>
              </a:rPr>
              <a:t> </a:t>
            </a:r>
            <a:r>
              <a:rPr lang="en-US" dirty="0" err="1">
                <a:latin typeface="Calibri" charset="0"/>
              </a:rPr>
              <a:t>endosalpingiosis</a:t>
            </a:r>
            <a:r>
              <a:rPr lang="en-US" dirty="0">
                <a:latin typeface="Calibri" charset="0"/>
              </a:rPr>
              <a:t> </a:t>
            </a:r>
            <a:r>
              <a:rPr lang="en-US" dirty="0" err="1" smtClean="0">
                <a:latin typeface="Calibri" charset="0"/>
              </a:rPr>
              <a:t>benzer</a:t>
            </a:r>
            <a:r>
              <a:rPr lang="en-US" dirty="0" smtClean="0">
                <a:latin typeface="Calibri" charset="0"/>
              </a:rPr>
              <a:t> </a:t>
            </a:r>
            <a:r>
              <a:rPr lang="en-US" dirty="0" err="1" smtClean="0">
                <a:latin typeface="Calibri" charset="0"/>
              </a:rPr>
              <a:t>yatkınlıklarla</a:t>
            </a:r>
            <a:r>
              <a:rPr lang="en-US" dirty="0" smtClean="0">
                <a:latin typeface="Calibri" charset="0"/>
              </a:rPr>
              <a:t> </a:t>
            </a:r>
            <a:r>
              <a:rPr lang="en-US" dirty="0" err="1" smtClean="0">
                <a:latin typeface="Calibri" charset="0"/>
              </a:rPr>
              <a:t>eksfolie</a:t>
            </a:r>
            <a:r>
              <a:rPr lang="en-US" dirty="0" smtClean="0">
                <a:latin typeface="Calibri" charset="0"/>
              </a:rPr>
              <a:t> </a:t>
            </a:r>
            <a:r>
              <a:rPr lang="en-US" dirty="0" err="1" smtClean="0">
                <a:latin typeface="Calibri" charset="0"/>
              </a:rPr>
              <a:t>olan</a:t>
            </a:r>
            <a:r>
              <a:rPr lang="en-US" dirty="0" smtClean="0">
                <a:latin typeface="Calibri" charset="0"/>
              </a:rPr>
              <a:t> endometrial </a:t>
            </a:r>
            <a:r>
              <a:rPr lang="en-US" dirty="0" err="1" smtClean="0">
                <a:latin typeface="Calibri" charset="0"/>
              </a:rPr>
              <a:t>veya</a:t>
            </a:r>
            <a:r>
              <a:rPr lang="en-US" dirty="0" smtClean="0">
                <a:latin typeface="Calibri" charset="0"/>
              </a:rPr>
              <a:t> </a:t>
            </a:r>
            <a:r>
              <a:rPr lang="en-US" dirty="0" err="1" smtClean="0">
                <a:latin typeface="Calibri" charset="0"/>
              </a:rPr>
              <a:t>fallop</a:t>
            </a:r>
            <a:r>
              <a:rPr lang="en-US" dirty="0" smtClean="0">
                <a:latin typeface="Calibri" charset="0"/>
              </a:rPr>
              <a:t> </a:t>
            </a:r>
            <a:r>
              <a:rPr lang="en-US" dirty="0" err="1" smtClean="0">
                <a:latin typeface="Calibri" charset="0"/>
              </a:rPr>
              <a:t>tüpü</a:t>
            </a:r>
            <a:r>
              <a:rPr lang="en-US" dirty="0" smtClean="0">
                <a:latin typeface="Calibri" charset="0"/>
              </a:rPr>
              <a:t> </a:t>
            </a:r>
            <a:r>
              <a:rPr lang="en-US" dirty="0" err="1" smtClean="0">
                <a:latin typeface="Calibri" charset="0"/>
              </a:rPr>
              <a:t>kaynaklı</a:t>
            </a:r>
            <a:r>
              <a:rPr lang="en-US" baseline="0" dirty="0" smtClean="0">
                <a:latin typeface="Calibri" charset="0"/>
              </a:rPr>
              <a:t> </a:t>
            </a:r>
            <a:r>
              <a:rPr lang="en-US" baseline="0" dirty="0" err="1" smtClean="0">
                <a:latin typeface="Calibri" charset="0"/>
              </a:rPr>
              <a:t>hücre</a:t>
            </a:r>
            <a:r>
              <a:rPr lang="en-US" baseline="0" dirty="0" smtClean="0">
                <a:latin typeface="Calibri" charset="0"/>
              </a:rPr>
              <a:t> </a:t>
            </a:r>
            <a:r>
              <a:rPr lang="en-US" baseline="0" dirty="0" err="1" smtClean="0">
                <a:latin typeface="Calibri" charset="0"/>
              </a:rPr>
              <a:t>implantasyonu</a:t>
            </a:r>
            <a:r>
              <a:rPr lang="en-US" baseline="0" dirty="0" smtClean="0">
                <a:latin typeface="Calibri" charset="0"/>
              </a:rPr>
              <a:t> </a:t>
            </a:r>
            <a:r>
              <a:rPr lang="en-US" baseline="0" dirty="0" err="1" smtClean="0">
                <a:latin typeface="Calibri" charset="0"/>
              </a:rPr>
              <a:t>sonucu</a:t>
            </a:r>
            <a:r>
              <a:rPr lang="en-US" baseline="0" dirty="0" smtClean="0">
                <a:latin typeface="Calibri" charset="0"/>
              </a:rPr>
              <a:t> </a:t>
            </a:r>
            <a:r>
              <a:rPr lang="en-US" baseline="0" dirty="0" err="1" smtClean="0">
                <a:latin typeface="Calibri" charset="0"/>
              </a:rPr>
              <a:t>oluşabilir</a:t>
            </a:r>
            <a:endParaRPr lang="en-US" dirty="0">
              <a:latin typeface="Calibri" charset="0"/>
            </a:endParaRPr>
          </a:p>
        </p:txBody>
      </p:sp>
      <p:sp>
        <p:nvSpPr>
          <p:cNvPr id="481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0FDBCD0-350B-8E48-9F40-A5E38AD5847C}" type="slidenum">
              <a:rPr lang="en-US" sz="1200"/>
              <a:pPr eaLnBrk="1" hangingPunct="1"/>
              <a:t>18</a:t>
            </a:fld>
            <a:endParaRPr lang="en-US" sz="120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42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err="1">
                <a:latin typeface="Calibri" charset="0"/>
              </a:rPr>
              <a:t>Sistematik</a:t>
            </a:r>
            <a:r>
              <a:rPr lang="en-US" b="1" dirty="0">
                <a:latin typeface="Calibri" charset="0"/>
              </a:rPr>
              <a:t> </a:t>
            </a:r>
            <a:r>
              <a:rPr lang="en-US" b="1" dirty="0" err="1">
                <a:latin typeface="Calibri" charset="0"/>
              </a:rPr>
              <a:t>derleme</a:t>
            </a:r>
            <a:endParaRPr lang="en-US" b="1" dirty="0">
              <a:latin typeface="Calibri" charset="0"/>
            </a:endParaRPr>
          </a:p>
          <a:p>
            <a:endParaRPr lang="en-US" dirty="0">
              <a:latin typeface="Calibri" charset="0"/>
            </a:endParaRPr>
          </a:p>
          <a:p>
            <a:r>
              <a:rPr lang="en-US" dirty="0" err="1">
                <a:latin typeface="Calibri" charset="0"/>
              </a:rPr>
              <a:t>Endometriozisi</a:t>
            </a:r>
            <a:r>
              <a:rPr lang="en-US" dirty="0">
                <a:latin typeface="Calibri" charset="0"/>
              </a:rPr>
              <a:t> </a:t>
            </a:r>
            <a:r>
              <a:rPr lang="en-US" dirty="0" err="1">
                <a:latin typeface="Calibri" charset="0"/>
              </a:rPr>
              <a:t>olan</a:t>
            </a:r>
            <a:r>
              <a:rPr lang="en-US" dirty="0">
                <a:latin typeface="Calibri" charset="0"/>
              </a:rPr>
              <a:t> </a:t>
            </a:r>
            <a:r>
              <a:rPr lang="en-US" dirty="0" err="1">
                <a:latin typeface="Calibri" charset="0"/>
              </a:rPr>
              <a:t>kadınlarda</a:t>
            </a:r>
            <a:r>
              <a:rPr lang="en-US" dirty="0">
                <a:latin typeface="Calibri" charset="0"/>
              </a:rPr>
              <a:t> </a:t>
            </a:r>
            <a:r>
              <a:rPr lang="en-US" b="1" dirty="0" err="1">
                <a:latin typeface="Calibri" charset="0"/>
              </a:rPr>
              <a:t>epidemiyolojik</a:t>
            </a:r>
            <a:r>
              <a:rPr lang="en-US" b="1" dirty="0">
                <a:latin typeface="Calibri" charset="0"/>
              </a:rPr>
              <a:t> risk </a:t>
            </a:r>
            <a:r>
              <a:rPr lang="en-US" b="1" dirty="0" err="1">
                <a:latin typeface="Calibri" charset="0"/>
              </a:rPr>
              <a:t>faktörleriyle</a:t>
            </a:r>
            <a:r>
              <a:rPr lang="en-US" b="1" dirty="0">
                <a:latin typeface="Calibri" charset="0"/>
              </a:rPr>
              <a:t> </a:t>
            </a:r>
            <a:r>
              <a:rPr lang="en-US" b="1" dirty="0" err="1">
                <a:latin typeface="Calibri" charset="0"/>
              </a:rPr>
              <a:t>ilgili</a:t>
            </a:r>
            <a:r>
              <a:rPr lang="en-US" b="1" dirty="0">
                <a:latin typeface="Calibri" charset="0"/>
              </a:rPr>
              <a:t> 794 </a:t>
            </a:r>
            <a:r>
              <a:rPr lang="en-US" b="1" dirty="0" err="1">
                <a:latin typeface="Calibri" charset="0"/>
              </a:rPr>
              <a:t>çalışma</a:t>
            </a:r>
            <a:endParaRPr lang="en-US" b="1" dirty="0">
              <a:latin typeface="Calibri" charset="0"/>
            </a:endParaRPr>
          </a:p>
          <a:p>
            <a:r>
              <a:rPr lang="en-US" b="1" dirty="0">
                <a:latin typeface="Calibri" charset="0"/>
              </a:rPr>
              <a:t>8’i</a:t>
            </a:r>
            <a:r>
              <a:rPr lang="en-US" dirty="0">
                <a:latin typeface="Calibri" charset="0"/>
              </a:rPr>
              <a:t> </a:t>
            </a:r>
            <a:r>
              <a:rPr lang="en-US" dirty="0" err="1">
                <a:latin typeface="Calibri" charset="0"/>
              </a:rPr>
              <a:t>kapsama</a:t>
            </a:r>
            <a:r>
              <a:rPr lang="en-US" dirty="0">
                <a:latin typeface="Calibri" charset="0"/>
              </a:rPr>
              <a:t> </a:t>
            </a:r>
            <a:r>
              <a:rPr lang="en-US" dirty="0" err="1">
                <a:latin typeface="Calibri" charset="0"/>
              </a:rPr>
              <a:t>alınmış</a:t>
            </a:r>
            <a:endParaRPr lang="en-US" dirty="0">
              <a:latin typeface="Calibri" charset="0"/>
            </a:endParaRPr>
          </a:p>
          <a:p>
            <a:endParaRPr lang="en-US" dirty="0">
              <a:latin typeface="Calibri" charset="0"/>
            </a:endParaRPr>
          </a:p>
        </p:txBody>
      </p:sp>
      <p:sp>
        <p:nvSpPr>
          <p:cNvPr id="542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27322B5C-5FA3-B246-9401-1F00594D5C33}" type="slidenum">
              <a:rPr lang="en-US" sz="1200"/>
              <a:pPr eaLnBrk="1" hangingPunct="1"/>
              <a:t>19</a:t>
            </a:fld>
            <a:endParaRPr lang="en-US" sz="120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63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err="1">
                <a:latin typeface="Calibri" charset="0"/>
              </a:rPr>
              <a:t>Kanıta</a:t>
            </a:r>
            <a:r>
              <a:rPr lang="en-US" b="1" dirty="0">
                <a:latin typeface="Calibri" charset="0"/>
              </a:rPr>
              <a:t> </a:t>
            </a:r>
            <a:r>
              <a:rPr lang="en-US" b="1" dirty="0" err="1">
                <a:latin typeface="Calibri" charset="0"/>
              </a:rPr>
              <a:t>dayalı</a:t>
            </a:r>
            <a:r>
              <a:rPr lang="en-US" b="1" dirty="0">
                <a:latin typeface="Calibri" charset="0"/>
              </a:rPr>
              <a:t> </a:t>
            </a:r>
            <a:r>
              <a:rPr lang="en-US" b="1" dirty="0" err="1" smtClean="0">
                <a:latin typeface="Calibri" charset="0"/>
              </a:rPr>
              <a:t>değerlendirmede</a:t>
            </a:r>
            <a:endParaRPr lang="en-US" b="1" dirty="0">
              <a:latin typeface="Calibri" charset="0"/>
            </a:endParaRPr>
          </a:p>
          <a:p>
            <a:r>
              <a:rPr lang="en-US" dirty="0" err="1">
                <a:latin typeface="Calibri" charset="0"/>
              </a:rPr>
              <a:t>Çalışmaların</a:t>
            </a:r>
            <a:r>
              <a:rPr lang="en-US" dirty="0">
                <a:latin typeface="Calibri" charset="0"/>
              </a:rPr>
              <a:t> </a:t>
            </a:r>
            <a:r>
              <a:rPr lang="en-US" dirty="0" err="1">
                <a:latin typeface="Calibri" charset="0"/>
              </a:rPr>
              <a:t>çoğu</a:t>
            </a:r>
            <a:r>
              <a:rPr lang="en-US" dirty="0">
                <a:latin typeface="Calibri" charset="0"/>
              </a:rPr>
              <a:t> </a:t>
            </a:r>
            <a:r>
              <a:rPr lang="en-US" dirty="0" err="1">
                <a:latin typeface="Calibri" charset="0"/>
              </a:rPr>
              <a:t>az</a:t>
            </a:r>
            <a:r>
              <a:rPr lang="en-US" dirty="0">
                <a:latin typeface="Calibri" charset="0"/>
              </a:rPr>
              <a:t> </a:t>
            </a:r>
            <a:r>
              <a:rPr lang="en-US" dirty="0" err="1">
                <a:latin typeface="Calibri" charset="0"/>
              </a:rPr>
              <a:t>sayıda</a:t>
            </a:r>
            <a:r>
              <a:rPr lang="en-US" dirty="0">
                <a:latin typeface="Calibri" charset="0"/>
              </a:rPr>
              <a:t> </a:t>
            </a:r>
            <a:r>
              <a:rPr lang="en-US" dirty="0" err="1">
                <a:latin typeface="Calibri" charset="0"/>
              </a:rPr>
              <a:t>olgu</a:t>
            </a:r>
            <a:r>
              <a:rPr lang="en-US" dirty="0">
                <a:latin typeface="Calibri" charset="0"/>
              </a:rPr>
              <a:t> </a:t>
            </a:r>
            <a:r>
              <a:rPr lang="en-US" dirty="0" err="1">
                <a:latin typeface="Calibri" charset="0"/>
              </a:rPr>
              <a:t>içeriyor</a:t>
            </a:r>
            <a:endParaRPr lang="en-US" dirty="0">
              <a:latin typeface="Calibri" charset="0"/>
            </a:endParaRPr>
          </a:p>
          <a:p>
            <a:r>
              <a:rPr lang="en-US" dirty="0" err="1">
                <a:latin typeface="Calibri" charset="0"/>
              </a:rPr>
              <a:t>Farklı</a:t>
            </a:r>
            <a:r>
              <a:rPr lang="en-US" dirty="0">
                <a:latin typeface="Calibri" charset="0"/>
              </a:rPr>
              <a:t> </a:t>
            </a:r>
            <a:r>
              <a:rPr lang="en-US" dirty="0" err="1">
                <a:latin typeface="Calibri" charset="0"/>
              </a:rPr>
              <a:t>çalışma</a:t>
            </a:r>
            <a:r>
              <a:rPr lang="en-US" dirty="0">
                <a:latin typeface="Calibri" charset="0"/>
              </a:rPr>
              <a:t> </a:t>
            </a:r>
            <a:r>
              <a:rPr lang="en-US" dirty="0" err="1">
                <a:latin typeface="Calibri" charset="0"/>
              </a:rPr>
              <a:t>metodolojileri</a:t>
            </a:r>
            <a:endParaRPr lang="en-US" dirty="0">
              <a:latin typeface="Calibri" charset="0"/>
            </a:endParaRPr>
          </a:p>
          <a:p>
            <a:r>
              <a:rPr lang="en-US" dirty="0" err="1">
                <a:latin typeface="Calibri" charset="0"/>
              </a:rPr>
              <a:t>Metaanalizle</a:t>
            </a:r>
            <a:r>
              <a:rPr lang="en-US" dirty="0">
                <a:latin typeface="Calibri" charset="0"/>
              </a:rPr>
              <a:t> </a:t>
            </a:r>
            <a:r>
              <a:rPr lang="en-US" dirty="0" err="1">
                <a:latin typeface="Calibri" charset="0"/>
              </a:rPr>
              <a:t>anlamsız</a:t>
            </a:r>
            <a:r>
              <a:rPr lang="en-US" dirty="0">
                <a:latin typeface="Calibri" charset="0"/>
              </a:rPr>
              <a:t> </a:t>
            </a:r>
            <a:r>
              <a:rPr lang="en-US" dirty="0" err="1">
                <a:latin typeface="Calibri" charset="0"/>
              </a:rPr>
              <a:t>ve</a:t>
            </a:r>
            <a:r>
              <a:rPr lang="en-US" dirty="0">
                <a:latin typeface="Calibri" charset="0"/>
              </a:rPr>
              <a:t> </a:t>
            </a:r>
            <a:r>
              <a:rPr lang="en-US" dirty="0" err="1">
                <a:latin typeface="Calibri" charset="0"/>
              </a:rPr>
              <a:t>yetersiz</a:t>
            </a:r>
            <a:r>
              <a:rPr lang="en-US" dirty="0">
                <a:latin typeface="Calibri" charset="0"/>
              </a:rPr>
              <a:t> </a:t>
            </a:r>
            <a:r>
              <a:rPr lang="en-US" dirty="0" err="1">
                <a:latin typeface="Calibri" charset="0"/>
              </a:rPr>
              <a:t>sonuçlara</a:t>
            </a:r>
            <a:r>
              <a:rPr lang="en-US" dirty="0">
                <a:latin typeface="Calibri" charset="0"/>
              </a:rPr>
              <a:t> </a:t>
            </a:r>
            <a:r>
              <a:rPr lang="en-US" dirty="0" err="1">
                <a:latin typeface="Calibri" charset="0"/>
              </a:rPr>
              <a:t>yol</a:t>
            </a:r>
            <a:r>
              <a:rPr lang="en-US" dirty="0">
                <a:latin typeface="Calibri" charset="0"/>
              </a:rPr>
              <a:t> </a:t>
            </a:r>
            <a:r>
              <a:rPr lang="en-US" dirty="0" err="1">
                <a:latin typeface="Calibri" charset="0"/>
              </a:rPr>
              <a:t>açabilir</a:t>
            </a:r>
            <a:endParaRPr lang="en-US" dirty="0">
              <a:latin typeface="Calibri" charset="0"/>
            </a:endParaRPr>
          </a:p>
          <a:p>
            <a:r>
              <a:rPr lang="en-US" b="1" dirty="0">
                <a:latin typeface="Calibri" charset="0"/>
              </a:rPr>
              <a:t>8 </a:t>
            </a:r>
            <a:r>
              <a:rPr lang="en-US" b="1" dirty="0" err="1">
                <a:latin typeface="Calibri" charset="0"/>
              </a:rPr>
              <a:t>çalışmanın</a:t>
            </a:r>
            <a:r>
              <a:rPr lang="en-US" b="1" dirty="0">
                <a:latin typeface="Calibri" charset="0"/>
              </a:rPr>
              <a:t> 4’ü </a:t>
            </a:r>
            <a:r>
              <a:rPr lang="en-US" b="1" dirty="0" err="1">
                <a:latin typeface="Calibri" charset="0"/>
              </a:rPr>
              <a:t>hastanın</a:t>
            </a:r>
            <a:r>
              <a:rPr lang="en-US" b="1" dirty="0">
                <a:latin typeface="Calibri" charset="0"/>
              </a:rPr>
              <a:t> </a:t>
            </a:r>
            <a:r>
              <a:rPr lang="en-US" b="1" dirty="0" err="1">
                <a:latin typeface="Calibri" charset="0"/>
              </a:rPr>
              <a:t>kendi</a:t>
            </a:r>
            <a:r>
              <a:rPr lang="en-US" b="1" dirty="0">
                <a:latin typeface="Calibri" charset="0"/>
              </a:rPr>
              <a:t> </a:t>
            </a:r>
            <a:r>
              <a:rPr lang="en-US" b="1" dirty="0" err="1">
                <a:latin typeface="Calibri" charset="0"/>
              </a:rPr>
              <a:t>beyanına</a:t>
            </a:r>
            <a:r>
              <a:rPr lang="en-US" b="1" dirty="0">
                <a:latin typeface="Calibri" charset="0"/>
              </a:rPr>
              <a:t> </a:t>
            </a:r>
            <a:r>
              <a:rPr lang="en-US" b="1" dirty="0" err="1">
                <a:latin typeface="Calibri" charset="0"/>
              </a:rPr>
              <a:t>veya</a:t>
            </a:r>
            <a:r>
              <a:rPr lang="en-US" b="1" dirty="0">
                <a:latin typeface="Calibri" charset="0"/>
              </a:rPr>
              <a:t> </a:t>
            </a:r>
            <a:r>
              <a:rPr lang="en-US" b="1" dirty="0" err="1">
                <a:latin typeface="Calibri" charset="0"/>
              </a:rPr>
              <a:t>cerrahi</a:t>
            </a:r>
            <a:r>
              <a:rPr lang="en-US" b="1" dirty="0">
                <a:latin typeface="Calibri" charset="0"/>
              </a:rPr>
              <a:t> </a:t>
            </a:r>
            <a:r>
              <a:rPr lang="en-US" b="1" dirty="0" err="1">
                <a:latin typeface="Calibri" charset="0"/>
              </a:rPr>
              <a:t>olmayan</a:t>
            </a:r>
            <a:r>
              <a:rPr lang="en-US" b="1" dirty="0">
                <a:latin typeface="Calibri" charset="0"/>
              </a:rPr>
              <a:t> </a:t>
            </a:r>
            <a:r>
              <a:rPr lang="en-US" b="1" dirty="0" err="1">
                <a:latin typeface="Calibri" charset="0"/>
              </a:rPr>
              <a:t>klinik</a:t>
            </a:r>
            <a:r>
              <a:rPr lang="en-US" b="1" dirty="0">
                <a:latin typeface="Calibri" charset="0"/>
              </a:rPr>
              <a:t> </a:t>
            </a:r>
            <a:r>
              <a:rPr lang="en-US" b="1" dirty="0" err="1">
                <a:latin typeface="Calibri" charset="0"/>
              </a:rPr>
              <a:t>tanıya</a:t>
            </a:r>
            <a:r>
              <a:rPr lang="en-US" b="1" dirty="0">
                <a:latin typeface="Calibri" charset="0"/>
              </a:rPr>
              <a:t> </a:t>
            </a:r>
            <a:r>
              <a:rPr lang="en-US" b="1" dirty="0" err="1" smtClean="0">
                <a:latin typeface="Calibri" charset="0"/>
              </a:rPr>
              <a:t>dayanıyor</a:t>
            </a:r>
            <a:endParaRPr lang="en-US" b="1" dirty="0" smtClean="0">
              <a:latin typeface="Calibri" charset="0"/>
            </a:endParaRPr>
          </a:p>
          <a:p>
            <a:endParaRPr lang="en-US" b="1" dirty="0" smtClean="0">
              <a:latin typeface="Calibri" charset="0"/>
            </a:endParaRPr>
          </a:p>
          <a:p>
            <a:r>
              <a:rPr lang="en-US" sz="1200" b="0" i="0" u="none" strike="noStrike" kern="1200" baseline="0" dirty="0" smtClean="0">
                <a:solidFill>
                  <a:schemeClr val="tx1"/>
                </a:solidFill>
                <a:latin typeface="+mn-lt"/>
                <a:ea typeface="MS PGothic" charset="0"/>
                <a:cs typeface="MS PGothic" charset="0"/>
              </a:rPr>
              <a:t>It is possible that this subgroup should be offered regular screenings with </a:t>
            </a:r>
            <a:r>
              <a:rPr lang="en-US" sz="1200" b="1" i="0" u="none" strike="noStrike" kern="1200" baseline="0" dirty="0" smtClean="0">
                <a:solidFill>
                  <a:schemeClr val="tx1"/>
                </a:solidFill>
                <a:latin typeface="+mn-lt"/>
                <a:ea typeface="MS PGothic" charset="0"/>
                <a:cs typeface="MS PGothic" charset="0"/>
              </a:rPr>
              <a:t>CA 125 and ultrasound.</a:t>
            </a:r>
            <a:endParaRPr lang="en-US" b="1" dirty="0">
              <a:latin typeface="Calibri" charset="0"/>
            </a:endParaRPr>
          </a:p>
          <a:p>
            <a:endParaRPr lang="en-US" b="1" dirty="0">
              <a:latin typeface="Calibri" charset="0"/>
            </a:endParaRPr>
          </a:p>
          <a:p>
            <a:r>
              <a:rPr lang="en-US" dirty="0">
                <a:latin typeface="Calibri" charset="0"/>
              </a:rPr>
              <a:t>Two studies, including the best designed study, did not</a:t>
            </a:r>
          </a:p>
          <a:p>
            <a:r>
              <a:rPr lang="en-US" dirty="0">
                <a:latin typeface="Calibri" charset="0"/>
              </a:rPr>
              <a:t>find a significant association between exogenous </a:t>
            </a:r>
            <a:r>
              <a:rPr lang="en-US" dirty="0" err="1">
                <a:latin typeface="Calibri" charset="0"/>
              </a:rPr>
              <a:t>hyperestrogenism</a:t>
            </a:r>
            <a:endParaRPr lang="en-US" dirty="0">
              <a:latin typeface="Calibri" charset="0"/>
            </a:endParaRPr>
          </a:p>
          <a:p>
            <a:r>
              <a:rPr lang="en-US" dirty="0">
                <a:latin typeface="Calibri" charset="0"/>
              </a:rPr>
              <a:t>(hormone replacement therapy) and EOC</a:t>
            </a:r>
          </a:p>
          <a:p>
            <a:r>
              <a:rPr lang="en-US" dirty="0">
                <a:latin typeface="Calibri" charset="0"/>
              </a:rPr>
              <a:t>among women with endometriosis (26,35). Regarding</a:t>
            </a:r>
          </a:p>
          <a:p>
            <a:r>
              <a:rPr lang="en-US" dirty="0">
                <a:latin typeface="Calibri" charset="0"/>
              </a:rPr>
              <a:t>endogenous </a:t>
            </a:r>
            <a:r>
              <a:rPr lang="en-US" dirty="0" err="1">
                <a:latin typeface="Calibri" charset="0"/>
              </a:rPr>
              <a:t>hyperestrogenism</a:t>
            </a:r>
            <a:r>
              <a:rPr lang="en-US" dirty="0">
                <a:latin typeface="Calibri" charset="0"/>
              </a:rPr>
              <a:t> (high BMI) </a:t>
            </a:r>
            <a:r>
              <a:rPr lang="en-US" dirty="0" err="1">
                <a:latin typeface="Calibri" charset="0"/>
              </a:rPr>
              <a:t>Kadan</a:t>
            </a:r>
            <a:r>
              <a:rPr lang="en-US" dirty="0">
                <a:latin typeface="Calibri" charset="0"/>
              </a:rPr>
              <a:t> et al. and</a:t>
            </a:r>
          </a:p>
          <a:p>
            <a:r>
              <a:rPr lang="en-US" dirty="0" err="1">
                <a:latin typeface="Calibri" charset="0"/>
              </a:rPr>
              <a:t>Zanetta</a:t>
            </a:r>
            <a:r>
              <a:rPr lang="en-US" dirty="0">
                <a:latin typeface="Calibri" charset="0"/>
              </a:rPr>
              <a:t> et al. found no significant association in relation to</a:t>
            </a:r>
          </a:p>
          <a:p>
            <a:r>
              <a:rPr lang="en-US" dirty="0">
                <a:latin typeface="Calibri" charset="0"/>
              </a:rPr>
              <a:t>ovarian cancer risk (28,35) (Table 6). However, </a:t>
            </a:r>
            <a:r>
              <a:rPr lang="en-US" b="1" dirty="0">
                <a:latin typeface="Calibri" charset="0"/>
              </a:rPr>
              <a:t>after pooling</a:t>
            </a:r>
          </a:p>
          <a:p>
            <a:r>
              <a:rPr lang="en-US" b="1" dirty="0">
                <a:latin typeface="Calibri" charset="0"/>
              </a:rPr>
              <a:t>women with unopposed estrogen (hormone replacement</a:t>
            </a:r>
          </a:p>
          <a:p>
            <a:r>
              <a:rPr lang="en-US" b="1" dirty="0">
                <a:latin typeface="Calibri" charset="0"/>
              </a:rPr>
              <a:t>therapy) or BMI &gt; 27 kg/m2</a:t>
            </a:r>
            <a:r>
              <a:rPr lang="en-US" dirty="0">
                <a:latin typeface="Calibri" charset="0"/>
              </a:rPr>
              <a:t>, </a:t>
            </a:r>
            <a:r>
              <a:rPr lang="en-US" dirty="0" err="1">
                <a:latin typeface="Calibri" charset="0"/>
              </a:rPr>
              <a:t>Zanetta</a:t>
            </a:r>
            <a:r>
              <a:rPr lang="en-US" dirty="0">
                <a:latin typeface="Calibri" charset="0"/>
              </a:rPr>
              <a:t> et al. found a</a:t>
            </a:r>
          </a:p>
          <a:p>
            <a:r>
              <a:rPr lang="en-US" dirty="0">
                <a:latin typeface="Calibri" charset="0"/>
              </a:rPr>
              <a:t>significant increase in risk of ovarian </a:t>
            </a:r>
            <a:r>
              <a:rPr lang="en-US" dirty="0" smtClean="0">
                <a:latin typeface="Calibri" charset="0"/>
              </a:rPr>
              <a:t>cancer.</a:t>
            </a:r>
          </a:p>
          <a:p>
            <a:endParaRPr lang="en-US" dirty="0">
              <a:latin typeface="Calibri" charset="0"/>
            </a:endParaRPr>
          </a:p>
          <a:p>
            <a:r>
              <a:rPr lang="en-US" dirty="0" err="1">
                <a:latin typeface="Calibri" charset="0"/>
              </a:rPr>
              <a:t>Somigliana</a:t>
            </a:r>
            <a:r>
              <a:rPr lang="en-US" dirty="0">
                <a:latin typeface="Calibri" charset="0"/>
              </a:rPr>
              <a:t> 2006 </a:t>
            </a:r>
            <a:r>
              <a:rPr lang="en-US" dirty="0" err="1">
                <a:latin typeface="Calibri" charset="0"/>
              </a:rPr>
              <a:t>Histerektomize</a:t>
            </a:r>
            <a:r>
              <a:rPr lang="en-US" dirty="0">
                <a:latin typeface="Calibri" charset="0"/>
              </a:rPr>
              <a:t> </a:t>
            </a:r>
            <a:r>
              <a:rPr lang="en-US" dirty="0" err="1">
                <a:latin typeface="Calibri" charset="0"/>
              </a:rPr>
              <a:t>hastalarda</a:t>
            </a:r>
            <a:r>
              <a:rPr lang="en-US" dirty="0">
                <a:latin typeface="Calibri" charset="0"/>
              </a:rPr>
              <a:t> </a:t>
            </a:r>
            <a:r>
              <a:rPr lang="en-US" dirty="0" err="1">
                <a:latin typeface="Calibri" charset="0"/>
              </a:rPr>
              <a:t>profilaksi</a:t>
            </a:r>
            <a:r>
              <a:rPr lang="en-US" dirty="0">
                <a:latin typeface="Calibri" charset="0"/>
              </a:rPr>
              <a:t> </a:t>
            </a:r>
            <a:r>
              <a:rPr lang="en-US" dirty="0" err="1">
                <a:latin typeface="Calibri" charset="0"/>
              </a:rPr>
              <a:t>için</a:t>
            </a:r>
            <a:r>
              <a:rPr lang="en-US" dirty="0">
                <a:latin typeface="Calibri" charset="0"/>
              </a:rPr>
              <a:t> </a:t>
            </a:r>
            <a:r>
              <a:rPr lang="en-US" dirty="0" err="1">
                <a:latin typeface="Calibri" charset="0"/>
              </a:rPr>
              <a:t>östrojen+progesteron</a:t>
            </a:r>
            <a:r>
              <a:rPr lang="en-US" dirty="0">
                <a:latin typeface="Calibri" charset="0"/>
              </a:rPr>
              <a:t> </a:t>
            </a:r>
            <a:r>
              <a:rPr lang="en-US" dirty="0" err="1">
                <a:latin typeface="Calibri" charset="0"/>
              </a:rPr>
              <a:t>içeren</a:t>
            </a:r>
            <a:r>
              <a:rPr lang="en-US" dirty="0">
                <a:latin typeface="Calibri" charset="0"/>
              </a:rPr>
              <a:t> HRT </a:t>
            </a:r>
            <a:r>
              <a:rPr lang="en-US" dirty="0" err="1">
                <a:latin typeface="Calibri" charset="0"/>
              </a:rPr>
              <a:t>ler</a:t>
            </a:r>
            <a:r>
              <a:rPr lang="en-US" dirty="0">
                <a:latin typeface="Calibri" charset="0"/>
              </a:rPr>
              <a:t> </a:t>
            </a:r>
            <a:r>
              <a:rPr lang="en-US" dirty="0" err="1" smtClean="0">
                <a:latin typeface="Calibri" charset="0"/>
              </a:rPr>
              <a:t>kullanılmalı</a:t>
            </a:r>
            <a:r>
              <a:rPr lang="en-US" dirty="0" smtClean="0">
                <a:latin typeface="Calibri" charset="0"/>
              </a:rPr>
              <a:t> (</a:t>
            </a:r>
            <a:r>
              <a:rPr lang="en-US" dirty="0" err="1" smtClean="0">
                <a:latin typeface="Calibri" charset="0"/>
              </a:rPr>
              <a:t>ilginç</a:t>
            </a:r>
            <a:r>
              <a:rPr lang="en-US" dirty="0" smtClean="0">
                <a:latin typeface="Calibri" charset="0"/>
              </a:rPr>
              <a:t>)</a:t>
            </a:r>
            <a:endParaRPr lang="en-US" dirty="0">
              <a:latin typeface="Calibri" charset="0"/>
            </a:endParaRPr>
          </a:p>
          <a:p>
            <a:endParaRPr lang="en-US" b="1" dirty="0">
              <a:latin typeface="Calibri" charset="0"/>
            </a:endParaRPr>
          </a:p>
          <a:p>
            <a:endParaRPr lang="en-US" dirty="0" smtClean="0">
              <a:latin typeface="Calibri" charset="0"/>
            </a:endParaRPr>
          </a:p>
          <a:p>
            <a:r>
              <a:rPr lang="en-US" dirty="0" err="1" smtClean="0">
                <a:latin typeface="Calibri" charset="0"/>
              </a:rPr>
              <a:t>Ultrasonographic</a:t>
            </a:r>
            <a:r>
              <a:rPr lang="en-US" dirty="0" smtClean="0">
                <a:latin typeface="Calibri" charset="0"/>
              </a:rPr>
              <a:t> findings of </a:t>
            </a:r>
            <a:r>
              <a:rPr lang="en-US" b="1" dirty="0" smtClean="0">
                <a:latin typeface="Calibri" charset="0"/>
              </a:rPr>
              <a:t>solid components</a:t>
            </a:r>
            <a:r>
              <a:rPr lang="en-US" dirty="0" smtClean="0">
                <a:latin typeface="Calibri" charset="0"/>
              </a:rPr>
              <a:t> in an ovarian cyst,</a:t>
            </a:r>
          </a:p>
          <a:p>
            <a:r>
              <a:rPr lang="en-US" dirty="0" smtClean="0">
                <a:latin typeface="Calibri" charset="0"/>
              </a:rPr>
              <a:t>symptomatic or not, are known to strongly indicate</a:t>
            </a:r>
          </a:p>
          <a:p>
            <a:r>
              <a:rPr lang="en-US" dirty="0" smtClean="0">
                <a:latin typeface="Calibri" charset="0"/>
              </a:rPr>
              <a:t>malignancy </a:t>
            </a:r>
            <a:r>
              <a:rPr lang="en-US" dirty="0">
                <a:latin typeface="Calibri" charset="0"/>
              </a:rPr>
              <a:t>among the general population of women</a:t>
            </a:r>
          </a:p>
          <a:p>
            <a:r>
              <a:rPr lang="en-US" dirty="0">
                <a:latin typeface="Calibri" charset="0"/>
              </a:rPr>
              <a:t>(58,59). The study by </a:t>
            </a:r>
            <a:r>
              <a:rPr lang="en-US" dirty="0" err="1">
                <a:latin typeface="Calibri" charset="0"/>
              </a:rPr>
              <a:t>Kadan</a:t>
            </a:r>
            <a:r>
              <a:rPr lang="en-US" dirty="0">
                <a:latin typeface="Calibri" charset="0"/>
              </a:rPr>
              <a:t> et al. confirms that this also</a:t>
            </a:r>
          </a:p>
          <a:p>
            <a:r>
              <a:rPr lang="en-US" dirty="0">
                <a:latin typeface="Calibri" charset="0"/>
              </a:rPr>
              <a:t>applies for women with </a:t>
            </a:r>
            <a:r>
              <a:rPr lang="en-US" dirty="0" err="1" smtClean="0">
                <a:latin typeface="Calibri" charset="0"/>
              </a:rPr>
              <a:t>endometriomas</a:t>
            </a:r>
            <a:r>
              <a:rPr lang="en-US" dirty="0" smtClean="0">
                <a:latin typeface="Calibri" charset="0"/>
              </a:rPr>
              <a:t>.</a:t>
            </a:r>
            <a:endParaRPr lang="en-US" dirty="0">
              <a:latin typeface="Calibri" charset="0"/>
            </a:endParaRPr>
          </a:p>
          <a:p>
            <a:endParaRPr lang="en-US" dirty="0">
              <a:latin typeface="Calibri" charset="0"/>
            </a:endParaRPr>
          </a:p>
        </p:txBody>
      </p:sp>
      <p:sp>
        <p:nvSpPr>
          <p:cNvPr id="563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FF7CAD0-C7DD-F74C-B320-4C95359BF631}" type="slidenum">
              <a:rPr lang="en-US" sz="1200"/>
              <a:pPr eaLnBrk="1" hangingPunct="1"/>
              <a:t>20</a:t>
            </a:fld>
            <a:endParaRPr lang="en-US" sz="120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S PGothic" charset="0"/>
                <a:cs typeface="MS PGothic" charset="0"/>
              </a:rPr>
              <a:t>RESULTS: Endometriosis was associated with increased</a:t>
            </a:r>
          </a:p>
          <a:p>
            <a:r>
              <a:rPr lang="en-US" sz="1200" b="0" i="0" u="none" strike="noStrike" kern="1200" baseline="0" dirty="0" smtClean="0">
                <a:solidFill>
                  <a:schemeClr val="tx1"/>
                </a:solidFill>
                <a:latin typeface="+mn-lt"/>
                <a:ea typeface="MS PGothic" charset="0"/>
                <a:cs typeface="MS PGothic" charset="0"/>
              </a:rPr>
              <a:t>risk of ovarian cancer (standardized incidence ratio 1.76</a:t>
            </a:r>
          </a:p>
          <a:p>
            <a:r>
              <a:rPr lang="en-US" sz="1200" b="0" i="0" u="none" strike="noStrike" kern="1200" baseline="0" dirty="0" smtClean="0">
                <a:solidFill>
                  <a:schemeClr val="tx1"/>
                </a:solidFill>
                <a:latin typeface="+mn-lt"/>
                <a:ea typeface="MS PGothic" charset="0"/>
                <a:cs typeface="MS PGothic" charset="0"/>
              </a:rPr>
              <a:t>[95% CI 1.47–2.08]), especially with </a:t>
            </a:r>
            <a:r>
              <a:rPr lang="en-US" sz="1200" b="0" i="0" u="none" strike="noStrike" kern="1200" baseline="0" dirty="0" err="1" smtClean="0">
                <a:solidFill>
                  <a:schemeClr val="tx1"/>
                </a:solidFill>
                <a:latin typeface="+mn-lt"/>
                <a:ea typeface="MS PGothic" charset="0"/>
                <a:cs typeface="MS PGothic" charset="0"/>
              </a:rPr>
              <a:t>endometrioid</a:t>
            </a:r>
            <a:r>
              <a:rPr lang="en-US" sz="1200" b="0" i="0" u="none" strike="noStrike" kern="1200" baseline="0" dirty="0" smtClean="0">
                <a:solidFill>
                  <a:schemeClr val="tx1"/>
                </a:solidFill>
                <a:latin typeface="+mn-lt"/>
                <a:ea typeface="MS PGothic" charset="0"/>
                <a:cs typeface="MS PGothic" charset="0"/>
              </a:rPr>
              <a:t> (3.12</a:t>
            </a:r>
          </a:p>
          <a:p>
            <a:r>
              <a:rPr lang="en-US" sz="1200" b="0" i="0" u="none" strike="noStrike" kern="1200" baseline="0" dirty="0" smtClean="0">
                <a:solidFill>
                  <a:schemeClr val="tx1"/>
                </a:solidFill>
                <a:latin typeface="+mn-lt"/>
                <a:ea typeface="MS PGothic" charset="0"/>
                <a:cs typeface="MS PGothic" charset="0"/>
              </a:rPr>
              <a:t>[2.15–4.38]) and clear cell (5.17 [3.20–7.89]) histologic</a:t>
            </a:r>
          </a:p>
          <a:p>
            <a:r>
              <a:rPr lang="en-US" sz="1200" b="0" i="0" u="none" strike="noStrike" kern="1200" baseline="0" dirty="0" smtClean="0">
                <a:solidFill>
                  <a:schemeClr val="tx1"/>
                </a:solidFill>
                <a:latin typeface="+mn-lt"/>
                <a:ea typeface="MS PGothic" charset="0"/>
                <a:cs typeface="MS PGothic" charset="0"/>
              </a:rPr>
              <a:t>type and to a lesser extent with serous type (1.37</a:t>
            </a:r>
          </a:p>
          <a:p>
            <a:r>
              <a:rPr lang="en-US" sz="1200" b="0" i="0" u="none" strike="noStrike" kern="1200" baseline="0" dirty="0" smtClean="0">
                <a:solidFill>
                  <a:schemeClr val="tx1"/>
                </a:solidFill>
                <a:latin typeface="+mn-lt"/>
                <a:ea typeface="MS PGothic" charset="0"/>
                <a:cs typeface="MS PGothic" charset="0"/>
              </a:rPr>
              <a:t>[1.02–1.80]). The risk of ovarian cancer was highest</a:t>
            </a:r>
          </a:p>
          <a:p>
            <a:r>
              <a:rPr lang="en-US" sz="1200" b="0" i="0" u="none" strike="noStrike" kern="1200" baseline="0" dirty="0" smtClean="0">
                <a:solidFill>
                  <a:schemeClr val="tx1"/>
                </a:solidFill>
                <a:latin typeface="+mn-lt"/>
                <a:ea typeface="MS PGothic" charset="0"/>
                <a:cs typeface="MS PGothic" charset="0"/>
              </a:rPr>
              <a:t>among women with ovarian endometriosis and especially</a:t>
            </a:r>
          </a:p>
          <a:p>
            <a:r>
              <a:rPr lang="en-US" sz="1200" b="0" i="0" u="none" strike="noStrike" kern="1200" baseline="0" dirty="0" smtClean="0">
                <a:solidFill>
                  <a:schemeClr val="tx1"/>
                </a:solidFill>
                <a:latin typeface="+mn-lt"/>
                <a:ea typeface="MS PGothic" charset="0"/>
                <a:cs typeface="MS PGothic" charset="0"/>
              </a:rPr>
              <a:t>for </a:t>
            </a:r>
            <a:r>
              <a:rPr lang="en-US" sz="1200" b="0" i="0" u="none" strike="noStrike" kern="1200" baseline="0" dirty="0" err="1" smtClean="0">
                <a:solidFill>
                  <a:schemeClr val="tx1"/>
                </a:solidFill>
                <a:latin typeface="+mn-lt"/>
                <a:ea typeface="MS PGothic" charset="0"/>
                <a:cs typeface="MS PGothic" charset="0"/>
              </a:rPr>
              <a:t>endometrioid</a:t>
            </a:r>
            <a:r>
              <a:rPr lang="en-US" sz="1200" b="0" i="0" u="none" strike="noStrike" kern="1200" baseline="0" dirty="0" smtClean="0">
                <a:solidFill>
                  <a:schemeClr val="tx1"/>
                </a:solidFill>
                <a:latin typeface="+mn-lt"/>
                <a:ea typeface="MS PGothic" charset="0"/>
                <a:cs typeface="MS PGothic" charset="0"/>
              </a:rPr>
              <a:t> (4.72 [2.75–7.56]) and clear cell</a:t>
            </a:r>
          </a:p>
          <a:p>
            <a:r>
              <a:rPr lang="en-US" sz="1200" b="0" i="0" u="none" strike="noStrike" kern="1200" baseline="0" dirty="0" smtClean="0">
                <a:solidFill>
                  <a:schemeClr val="tx1"/>
                </a:solidFill>
                <a:latin typeface="+mn-lt"/>
                <a:ea typeface="MS PGothic" charset="0"/>
                <a:cs typeface="MS PGothic" charset="0"/>
              </a:rPr>
              <a:t>(10.1 [5.50–16.9]) ovarian cancer, occurring 5–10 years</a:t>
            </a:r>
          </a:p>
          <a:p>
            <a:r>
              <a:rPr lang="en-US" sz="1200" b="0" i="0" u="none" strike="noStrike" kern="1200" baseline="0" dirty="0" smtClean="0">
                <a:solidFill>
                  <a:schemeClr val="tx1"/>
                </a:solidFill>
                <a:latin typeface="+mn-lt"/>
                <a:ea typeface="MS PGothic" charset="0"/>
                <a:cs typeface="MS PGothic" charset="0"/>
              </a:rPr>
              <a:t>after the index surgery</a:t>
            </a:r>
            <a:r>
              <a:rPr lang="en-US" sz="1200" b="1" i="0" u="none" strike="noStrike" kern="1200" baseline="0" dirty="0" smtClean="0">
                <a:solidFill>
                  <a:schemeClr val="tx1"/>
                </a:solidFill>
                <a:latin typeface="+mn-lt"/>
                <a:ea typeface="MS PGothic" charset="0"/>
                <a:cs typeface="MS PGothic" charset="0"/>
              </a:rPr>
              <a:t>. The overall risk of ovarian cancer</a:t>
            </a:r>
          </a:p>
          <a:p>
            <a:r>
              <a:rPr lang="en-US" sz="1200" b="1" i="0" u="none" strike="noStrike" kern="1200" baseline="0" dirty="0" smtClean="0">
                <a:solidFill>
                  <a:schemeClr val="tx1"/>
                </a:solidFill>
                <a:latin typeface="+mn-lt"/>
                <a:ea typeface="MS PGothic" charset="0"/>
                <a:cs typeface="MS PGothic" charset="0"/>
              </a:rPr>
              <a:t>was not increased among women with peritoneal and</a:t>
            </a:r>
          </a:p>
          <a:p>
            <a:r>
              <a:rPr lang="en-US" sz="1200" b="1" i="0" u="none" strike="noStrike" kern="1200" baseline="0" dirty="0" smtClean="0">
                <a:solidFill>
                  <a:schemeClr val="tx1"/>
                </a:solidFill>
                <a:latin typeface="+mn-lt"/>
                <a:ea typeface="MS PGothic" charset="0"/>
                <a:cs typeface="MS PGothic" charset="0"/>
              </a:rPr>
              <a:t>deep infiltrating endometriosis. However, peritoneal</a:t>
            </a:r>
          </a:p>
          <a:p>
            <a:r>
              <a:rPr lang="en-US" sz="1200" b="1" i="0" u="none" strike="noStrike" kern="1200" baseline="0" dirty="0" smtClean="0">
                <a:solidFill>
                  <a:schemeClr val="tx1"/>
                </a:solidFill>
                <a:latin typeface="+mn-lt"/>
                <a:ea typeface="MS PGothic" charset="0"/>
                <a:cs typeface="MS PGothic" charset="0"/>
              </a:rPr>
              <a:t>endometriosis was associated with a twofold increase</a:t>
            </a:r>
          </a:p>
          <a:p>
            <a:r>
              <a:rPr lang="en-US" sz="1200" b="1" i="0" u="none" strike="noStrike" kern="1200" baseline="0" dirty="0" smtClean="0">
                <a:solidFill>
                  <a:schemeClr val="tx1"/>
                </a:solidFill>
                <a:latin typeface="+mn-lt"/>
                <a:ea typeface="MS PGothic" charset="0"/>
                <a:cs typeface="MS PGothic" charset="0"/>
              </a:rPr>
              <a:t>in risk of </a:t>
            </a:r>
            <a:r>
              <a:rPr lang="en-US" sz="1200" b="1" i="0" u="none" strike="noStrike" kern="1200" baseline="0" dirty="0" err="1" smtClean="0">
                <a:solidFill>
                  <a:schemeClr val="tx1"/>
                </a:solidFill>
                <a:latin typeface="+mn-lt"/>
                <a:ea typeface="MS PGothic" charset="0"/>
                <a:cs typeface="MS PGothic" charset="0"/>
              </a:rPr>
              <a:t>endometrioid</a:t>
            </a:r>
            <a:r>
              <a:rPr lang="en-US" sz="1200" b="1" i="0" u="none" strike="noStrike" kern="1200" baseline="0" dirty="0" smtClean="0">
                <a:solidFill>
                  <a:schemeClr val="tx1"/>
                </a:solidFill>
                <a:latin typeface="+mn-lt"/>
                <a:ea typeface="MS PGothic" charset="0"/>
                <a:cs typeface="MS PGothic" charset="0"/>
              </a:rPr>
              <a:t> histology</a:t>
            </a:r>
            <a:r>
              <a:rPr lang="en-US" sz="1200" b="0" i="0" u="none" strike="noStrike" kern="1200" baseline="0" dirty="0" smtClean="0">
                <a:solidFill>
                  <a:schemeClr val="tx1"/>
                </a:solidFill>
                <a:latin typeface="+mn-lt"/>
                <a:ea typeface="MS PGothic" charset="0"/>
                <a:cs typeface="MS PGothic" charset="0"/>
              </a:rPr>
              <a:t>. The risk of endometrial</a:t>
            </a:r>
          </a:p>
          <a:p>
            <a:r>
              <a:rPr lang="en-US" sz="1200" b="0" i="0" u="none" strike="noStrike" kern="1200" baseline="0" dirty="0" smtClean="0">
                <a:solidFill>
                  <a:schemeClr val="tx1"/>
                </a:solidFill>
                <a:latin typeface="+mn-lt"/>
                <a:ea typeface="MS PGothic" charset="0"/>
                <a:cs typeface="MS PGothic" charset="0"/>
              </a:rPr>
              <a:t>cancer was not altered in the entire cohort. The standardized</a:t>
            </a:r>
          </a:p>
          <a:p>
            <a:r>
              <a:rPr lang="en-US" sz="1200" b="0" i="0" u="none" strike="noStrike" kern="1200" baseline="0" dirty="0" smtClean="0">
                <a:solidFill>
                  <a:schemeClr val="tx1"/>
                </a:solidFill>
                <a:latin typeface="+mn-lt"/>
                <a:ea typeface="MS PGothic" charset="0"/>
                <a:cs typeface="MS PGothic" charset="0"/>
              </a:rPr>
              <a:t>incidence ratio for precancerous cervical lesions</a:t>
            </a:r>
          </a:p>
          <a:p>
            <a:r>
              <a:rPr lang="en-US" sz="1200" b="0" i="0" u="none" strike="noStrike" kern="1200" baseline="0" dirty="0" smtClean="0">
                <a:solidFill>
                  <a:schemeClr val="tx1"/>
                </a:solidFill>
                <a:latin typeface="+mn-lt"/>
                <a:ea typeface="MS PGothic" charset="0"/>
                <a:cs typeface="MS PGothic" charset="0"/>
              </a:rPr>
              <a:t>was 0.81 (0.71–0.92) and for invasive squamous</a:t>
            </a:r>
          </a:p>
          <a:p>
            <a:r>
              <a:rPr lang="en-US" sz="1200" b="0" i="0" u="none" strike="noStrike" kern="1200" baseline="0" dirty="0" smtClean="0">
                <a:solidFill>
                  <a:schemeClr val="tx1"/>
                </a:solidFill>
                <a:latin typeface="+mn-lt"/>
                <a:ea typeface="MS PGothic" charset="0"/>
                <a:cs typeface="MS PGothic" charset="0"/>
              </a:rPr>
              <a:t>cell carcinoma of the cervical cancer 0.46 (0.20–0.91).</a:t>
            </a:r>
            <a:endParaRPr lang="en-US" dirty="0"/>
          </a:p>
        </p:txBody>
      </p:sp>
      <p:sp>
        <p:nvSpPr>
          <p:cNvPr id="4" name="Slide Number Placeholder 3"/>
          <p:cNvSpPr>
            <a:spLocks noGrp="1"/>
          </p:cNvSpPr>
          <p:nvPr>
            <p:ph type="sldNum" sz="quarter" idx="10"/>
          </p:nvPr>
        </p:nvSpPr>
        <p:spPr/>
        <p:txBody>
          <a:bodyPr/>
          <a:lstStyle/>
          <a:p>
            <a:pPr>
              <a:defRPr/>
            </a:pPr>
            <a:fld id="{94A40640-D719-9847-8237-1888C1CD19A1}" type="slidenum">
              <a:rPr lang="en-US" smtClean="0"/>
              <a:pPr>
                <a:defRPr/>
              </a:pPr>
              <a:t>21</a:t>
            </a:fld>
            <a:endParaRPr lang="en-US"/>
          </a:p>
        </p:txBody>
      </p:sp>
    </p:spTree>
    <p:extLst>
      <p:ext uri="{BB962C8B-B14F-4D97-AF65-F5344CB8AC3E}">
        <p14:creationId xmlns:p14="http://schemas.microsoft.com/office/powerpoint/2010/main" val="42426300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8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buFontTx/>
              <a:buChar char="•"/>
            </a:pPr>
            <a:r>
              <a:rPr lang="en-US" b="1" dirty="0" err="1">
                <a:latin typeface="Calibri" charset="0"/>
              </a:rPr>
              <a:t>Artış</a:t>
            </a:r>
            <a:r>
              <a:rPr lang="en-US" b="1" dirty="0">
                <a:latin typeface="Calibri" charset="0"/>
              </a:rPr>
              <a:t> </a:t>
            </a:r>
            <a:r>
              <a:rPr lang="en-US" b="1" dirty="0" err="1">
                <a:latin typeface="Calibri" charset="0"/>
              </a:rPr>
              <a:t>göstermektedir</a:t>
            </a:r>
            <a:endParaRPr lang="en-US" b="1" dirty="0">
              <a:latin typeface="Calibri" charset="0"/>
            </a:endParaRPr>
          </a:p>
          <a:p>
            <a:pPr eaLnBrk="1" hangingPunct="1">
              <a:buFontTx/>
              <a:buChar char="•"/>
            </a:pPr>
            <a:endParaRPr lang="en-US" dirty="0">
              <a:latin typeface="Calibri" charset="0"/>
            </a:endParaRPr>
          </a:p>
          <a:p>
            <a:pPr eaLnBrk="1" hangingPunct="1">
              <a:buFontTx/>
              <a:buChar char="•"/>
            </a:pPr>
            <a:r>
              <a:rPr lang="en-US" dirty="0" err="1">
                <a:latin typeface="Calibri" charset="0"/>
              </a:rPr>
              <a:t>Prevalansı</a:t>
            </a:r>
            <a:r>
              <a:rPr lang="en-US" dirty="0">
                <a:latin typeface="Calibri" charset="0"/>
              </a:rPr>
              <a:t> </a:t>
            </a:r>
            <a:r>
              <a:rPr lang="en-US" dirty="0" err="1">
                <a:latin typeface="Calibri" charset="0"/>
              </a:rPr>
              <a:t>belirlemek</a:t>
            </a:r>
            <a:r>
              <a:rPr lang="en-US" dirty="0">
                <a:latin typeface="Calibri" charset="0"/>
              </a:rPr>
              <a:t> </a:t>
            </a:r>
            <a:r>
              <a:rPr lang="en-US" dirty="0" err="1">
                <a:latin typeface="Calibri" charset="0"/>
              </a:rPr>
              <a:t>zordur</a:t>
            </a:r>
            <a:endParaRPr lang="en-US" dirty="0">
              <a:latin typeface="Calibri" charset="0"/>
            </a:endParaRPr>
          </a:p>
          <a:p>
            <a:pPr lvl="1" eaLnBrk="1" hangingPunct="1">
              <a:buFontTx/>
              <a:buChar char="•"/>
            </a:pPr>
            <a:r>
              <a:rPr lang="en-US" dirty="0" err="1">
                <a:latin typeface="Calibri" charset="0"/>
              </a:rPr>
              <a:t>Belirtiler</a:t>
            </a:r>
            <a:r>
              <a:rPr lang="en-US" dirty="0">
                <a:latin typeface="Calibri" charset="0"/>
              </a:rPr>
              <a:t> </a:t>
            </a:r>
            <a:r>
              <a:rPr lang="en-US" dirty="0" err="1">
                <a:latin typeface="Calibri" charset="0"/>
              </a:rPr>
              <a:t>çeşitlidir</a:t>
            </a:r>
            <a:r>
              <a:rPr lang="en-US" dirty="0">
                <a:latin typeface="Calibri" charset="0"/>
              </a:rPr>
              <a:t> </a:t>
            </a:r>
            <a:r>
              <a:rPr lang="en-US" dirty="0" err="1">
                <a:latin typeface="Calibri" charset="0"/>
              </a:rPr>
              <a:t>ve</a:t>
            </a:r>
            <a:r>
              <a:rPr lang="en-US" dirty="0">
                <a:latin typeface="Calibri" charset="0"/>
              </a:rPr>
              <a:t> </a:t>
            </a:r>
            <a:r>
              <a:rPr lang="en-US" dirty="0" err="1">
                <a:latin typeface="Calibri" charset="0"/>
              </a:rPr>
              <a:t>spesifik</a:t>
            </a:r>
            <a:r>
              <a:rPr lang="en-US" dirty="0">
                <a:latin typeface="Calibri" charset="0"/>
              </a:rPr>
              <a:t> </a:t>
            </a:r>
            <a:r>
              <a:rPr lang="en-US" dirty="0" err="1">
                <a:latin typeface="Calibri" charset="0"/>
              </a:rPr>
              <a:t>değil</a:t>
            </a:r>
            <a:endParaRPr lang="en-US" dirty="0">
              <a:latin typeface="Calibri" charset="0"/>
            </a:endParaRPr>
          </a:p>
          <a:p>
            <a:pPr lvl="1" eaLnBrk="1" hangingPunct="1">
              <a:buFontTx/>
              <a:buChar char="•"/>
            </a:pPr>
            <a:r>
              <a:rPr lang="en-US" dirty="0" err="1">
                <a:latin typeface="Calibri" charset="0"/>
              </a:rPr>
              <a:t>Tanı</a:t>
            </a:r>
            <a:r>
              <a:rPr lang="en-US" dirty="0">
                <a:latin typeface="Calibri" charset="0"/>
              </a:rPr>
              <a:t> </a:t>
            </a:r>
            <a:r>
              <a:rPr lang="en-US" dirty="0" err="1">
                <a:latin typeface="Calibri" charset="0"/>
              </a:rPr>
              <a:t>için</a:t>
            </a:r>
            <a:r>
              <a:rPr lang="en-US" dirty="0">
                <a:latin typeface="Calibri" charset="0"/>
              </a:rPr>
              <a:t> </a:t>
            </a:r>
            <a:r>
              <a:rPr lang="en-US" dirty="0" err="1">
                <a:latin typeface="Calibri" charset="0"/>
              </a:rPr>
              <a:t>tek</a:t>
            </a:r>
            <a:r>
              <a:rPr lang="en-US" dirty="0">
                <a:latin typeface="Calibri" charset="0"/>
              </a:rPr>
              <a:t> </a:t>
            </a:r>
            <a:r>
              <a:rPr lang="en-US" dirty="0" err="1">
                <a:latin typeface="Calibri" charset="0"/>
              </a:rPr>
              <a:t>güvenilir</a:t>
            </a:r>
            <a:r>
              <a:rPr lang="en-US" dirty="0">
                <a:latin typeface="Calibri" charset="0"/>
              </a:rPr>
              <a:t> </a:t>
            </a:r>
            <a:r>
              <a:rPr lang="en-US" dirty="0" err="1">
                <a:latin typeface="Calibri" charset="0"/>
              </a:rPr>
              <a:t>metod</a:t>
            </a:r>
            <a:r>
              <a:rPr lang="en-US" dirty="0">
                <a:latin typeface="Calibri" charset="0"/>
              </a:rPr>
              <a:t> </a:t>
            </a:r>
            <a:r>
              <a:rPr lang="en-US" b="1" dirty="0" err="1">
                <a:latin typeface="Calibri" charset="0"/>
              </a:rPr>
              <a:t>cerrahi</a:t>
            </a:r>
            <a:endParaRPr lang="en-US" b="1" dirty="0">
              <a:latin typeface="Calibri" charset="0"/>
            </a:endParaRPr>
          </a:p>
          <a:p>
            <a:pPr lvl="2" eaLnBrk="1" hangingPunct="1">
              <a:buFontTx/>
              <a:buChar char="•"/>
            </a:pPr>
            <a:r>
              <a:rPr lang="en-US" dirty="0" err="1">
                <a:latin typeface="Calibri" charset="0"/>
              </a:rPr>
              <a:t>Bazı</a:t>
            </a:r>
            <a:r>
              <a:rPr lang="en-US" dirty="0">
                <a:latin typeface="Calibri" charset="0"/>
              </a:rPr>
              <a:t> </a:t>
            </a:r>
            <a:r>
              <a:rPr lang="en-US" dirty="0" err="1">
                <a:latin typeface="Calibri" charset="0"/>
              </a:rPr>
              <a:t>kadınlar</a:t>
            </a:r>
            <a:r>
              <a:rPr lang="en-US" dirty="0">
                <a:latin typeface="Calibri" charset="0"/>
              </a:rPr>
              <a:t> </a:t>
            </a:r>
            <a:r>
              <a:rPr lang="en-US" dirty="0" err="1">
                <a:latin typeface="Calibri" charset="0"/>
              </a:rPr>
              <a:t>asemptomatik</a:t>
            </a:r>
            <a:r>
              <a:rPr lang="en-US" dirty="0">
                <a:latin typeface="Calibri" charset="0"/>
              </a:rPr>
              <a:t> </a:t>
            </a:r>
            <a:r>
              <a:rPr lang="en-US" dirty="0" err="1">
                <a:latin typeface="Calibri" charset="0"/>
              </a:rPr>
              <a:t>ve</a:t>
            </a:r>
            <a:r>
              <a:rPr lang="en-US" dirty="0">
                <a:latin typeface="Calibri" charset="0"/>
              </a:rPr>
              <a:t> </a:t>
            </a:r>
            <a:r>
              <a:rPr lang="en-US" dirty="0" err="1">
                <a:latin typeface="Calibri" charset="0"/>
              </a:rPr>
              <a:t>bunlarda</a:t>
            </a:r>
            <a:r>
              <a:rPr lang="en-US" dirty="0">
                <a:latin typeface="Calibri" charset="0"/>
              </a:rPr>
              <a:t> </a:t>
            </a:r>
            <a:r>
              <a:rPr lang="en-US" dirty="0" err="1">
                <a:latin typeface="Calibri" charset="0"/>
              </a:rPr>
              <a:t>cerrahi</a:t>
            </a:r>
            <a:r>
              <a:rPr lang="en-US" dirty="0">
                <a:latin typeface="Calibri" charset="0"/>
              </a:rPr>
              <a:t> </a:t>
            </a:r>
            <a:r>
              <a:rPr lang="en-US" dirty="0" err="1">
                <a:latin typeface="Calibri" charset="0"/>
              </a:rPr>
              <a:t>yapılmıyor</a:t>
            </a:r>
            <a:endParaRPr lang="en-US" dirty="0">
              <a:latin typeface="Calibri" charset="0"/>
            </a:endParaRPr>
          </a:p>
          <a:p>
            <a:pPr lvl="1" eaLnBrk="1" hangingPunct="1">
              <a:buFontTx/>
              <a:buChar char="•"/>
            </a:pPr>
            <a:endParaRPr lang="en-US" dirty="0">
              <a:latin typeface="Calibri" charset="0"/>
            </a:endParaRPr>
          </a:p>
          <a:p>
            <a:pPr eaLnBrk="1" hangingPunct="1">
              <a:buFontTx/>
              <a:buChar char="•"/>
            </a:pPr>
            <a:r>
              <a:rPr lang="en-US" b="0" dirty="0">
                <a:latin typeface="Calibri" charset="0"/>
              </a:rPr>
              <a:t>25% of women with </a:t>
            </a:r>
            <a:r>
              <a:rPr lang="en-US" b="0" dirty="0" err="1">
                <a:latin typeface="Calibri" charset="0"/>
              </a:rPr>
              <a:t>endometrioid</a:t>
            </a:r>
            <a:r>
              <a:rPr lang="en-US" b="0" dirty="0">
                <a:latin typeface="Calibri" charset="0"/>
              </a:rPr>
              <a:t> ovarian cancer</a:t>
            </a:r>
          </a:p>
        </p:txBody>
      </p:sp>
      <p:sp>
        <p:nvSpPr>
          <p:cNvPr id="18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3AAE4776-13F3-6B47-81FF-DABDC3620F0C}" type="slidenum">
              <a:rPr lang="en-US" sz="1200"/>
              <a:pPr eaLnBrk="1" hangingPunct="1"/>
              <a:t>3</a:t>
            </a:fld>
            <a:endParaRPr lang="en-US" sz="120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583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alibri" charset="0"/>
              </a:rPr>
              <a:t>(</a:t>
            </a:r>
            <a:r>
              <a:rPr lang="en-US" dirty="0" err="1" smtClean="0">
                <a:latin typeface="Calibri" charset="0"/>
              </a:rPr>
              <a:t>Nezhat</a:t>
            </a:r>
            <a:r>
              <a:rPr lang="en-US" dirty="0" smtClean="0">
                <a:latin typeface="Calibri" charset="0"/>
              </a:rPr>
              <a:t> </a:t>
            </a:r>
            <a:r>
              <a:rPr lang="en-US" dirty="0">
                <a:latin typeface="Calibri" charset="0"/>
              </a:rPr>
              <a:t>2014 </a:t>
            </a:r>
            <a:r>
              <a:rPr lang="en-US" dirty="0" err="1">
                <a:latin typeface="Calibri" charset="0"/>
              </a:rPr>
              <a:t>fert</a:t>
            </a:r>
            <a:r>
              <a:rPr lang="en-US" dirty="0">
                <a:latin typeface="Calibri" charset="0"/>
              </a:rPr>
              <a:t> </a:t>
            </a:r>
            <a:r>
              <a:rPr lang="en-US" dirty="0" err="1" smtClean="0">
                <a:latin typeface="Calibri" charset="0"/>
              </a:rPr>
              <a:t>stert</a:t>
            </a:r>
            <a:r>
              <a:rPr lang="en-US" dirty="0" smtClean="0">
                <a:latin typeface="Calibri" charset="0"/>
              </a:rPr>
              <a:t>)</a:t>
            </a:r>
            <a:endParaRPr lang="en-US" dirty="0">
              <a:latin typeface="Calibri" charset="0"/>
            </a:endParaRPr>
          </a:p>
          <a:p>
            <a:r>
              <a:rPr lang="en-US" dirty="0">
                <a:latin typeface="Calibri" charset="0"/>
              </a:rPr>
              <a:t>Pelvic </a:t>
            </a:r>
            <a:r>
              <a:rPr lang="en-US" dirty="0" err="1">
                <a:latin typeface="Calibri" charset="0"/>
              </a:rPr>
              <a:t>sonography</a:t>
            </a:r>
            <a:r>
              <a:rPr lang="en-US" dirty="0">
                <a:latin typeface="Calibri" charset="0"/>
              </a:rPr>
              <a:t> should be considered in this group of patients as part of their routine examination. </a:t>
            </a:r>
          </a:p>
          <a:p>
            <a:endParaRPr lang="en-US" dirty="0">
              <a:latin typeface="Calibri" charset="0"/>
            </a:endParaRPr>
          </a:p>
          <a:p>
            <a:r>
              <a:rPr lang="en-US" b="1" dirty="0">
                <a:latin typeface="Calibri" charset="0"/>
              </a:rPr>
              <a:t>Significant increase in size</a:t>
            </a:r>
          </a:p>
          <a:p>
            <a:r>
              <a:rPr lang="en-US" dirty="0">
                <a:latin typeface="Calibri" charset="0"/>
              </a:rPr>
              <a:t>and </a:t>
            </a:r>
            <a:r>
              <a:rPr lang="en-US" b="1" dirty="0">
                <a:latin typeface="Calibri" charset="0"/>
              </a:rPr>
              <a:t>change of the homogeneous </a:t>
            </a:r>
            <a:r>
              <a:rPr lang="en-US" b="1" dirty="0" err="1">
                <a:latin typeface="Calibri" charset="0"/>
              </a:rPr>
              <a:t>hypoechogenic</a:t>
            </a:r>
            <a:r>
              <a:rPr lang="en-US" b="1" dirty="0">
                <a:latin typeface="Calibri" charset="0"/>
              </a:rPr>
              <a:t> cystic characteristics of the cyst to one with mural formation </a:t>
            </a:r>
            <a:r>
              <a:rPr lang="en-US" dirty="0">
                <a:latin typeface="Calibri" charset="0"/>
              </a:rPr>
              <a:t>should represent a red flag to the clinician.</a:t>
            </a:r>
          </a:p>
          <a:p>
            <a:endParaRPr lang="en-US" dirty="0">
              <a:latin typeface="Calibri" charset="0"/>
            </a:endParaRPr>
          </a:p>
          <a:p>
            <a:r>
              <a:rPr lang="en-US" b="1" dirty="0">
                <a:latin typeface="Calibri" charset="0"/>
              </a:rPr>
              <a:t>Figures 1 and 2 show the </a:t>
            </a:r>
            <a:r>
              <a:rPr lang="en-US" b="1" dirty="0" err="1">
                <a:latin typeface="Calibri" charset="0"/>
              </a:rPr>
              <a:t>sonographic</a:t>
            </a:r>
            <a:r>
              <a:rPr lang="en-US" b="1" dirty="0">
                <a:latin typeface="Calibri" charset="0"/>
              </a:rPr>
              <a:t> evolution of an </a:t>
            </a:r>
            <a:r>
              <a:rPr lang="en-US" b="1" dirty="0" err="1">
                <a:latin typeface="Calibri" charset="0"/>
              </a:rPr>
              <a:t>endometrioma</a:t>
            </a:r>
            <a:r>
              <a:rPr lang="en-US" b="1" dirty="0">
                <a:latin typeface="Calibri" charset="0"/>
              </a:rPr>
              <a:t>, over a 3-year period, to one containing mural components, with final histologic diagnosis of </a:t>
            </a:r>
            <a:r>
              <a:rPr lang="en-US" b="1" u="sng" dirty="0">
                <a:latin typeface="Calibri" charset="0"/>
              </a:rPr>
              <a:t>clear cell carcinoma. </a:t>
            </a:r>
          </a:p>
          <a:p>
            <a:endParaRPr lang="en-US" b="1" dirty="0">
              <a:latin typeface="Calibri" charset="0"/>
            </a:endParaRPr>
          </a:p>
          <a:p>
            <a:r>
              <a:rPr lang="en-US" dirty="0">
                <a:latin typeface="Calibri" charset="0"/>
              </a:rPr>
              <a:t>Magnetic resonance imaging (</a:t>
            </a:r>
            <a:r>
              <a:rPr lang="en-US" b="1" dirty="0">
                <a:latin typeface="Calibri" charset="0"/>
              </a:rPr>
              <a:t>MRI</a:t>
            </a:r>
            <a:r>
              <a:rPr lang="en-US" dirty="0">
                <a:latin typeface="Calibri" charset="0"/>
              </a:rPr>
              <a:t>) seems to show more promise in the diagnosis of malignant change of endometriosis. </a:t>
            </a:r>
          </a:p>
          <a:p>
            <a:r>
              <a:rPr lang="en-US" b="1" dirty="0">
                <a:latin typeface="Calibri" charset="0"/>
              </a:rPr>
              <a:t>The enlargement of the </a:t>
            </a:r>
            <a:r>
              <a:rPr lang="en-US" b="1" dirty="0" err="1">
                <a:latin typeface="Calibri" charset="0"/>
              </a:rPr>
              <a:t>endometrioma</a:t>
            </a:r>
            <a:r>
              <a:rPr lang="en-US" b="1" dirty="0">
                <a:latin typeface="Calibri" charset="0"/>
              </a:rPr>
              <a:t> </a:t>
            </a:r>
            <a:r>
              <a:rPr lang="en-US" dirty="0">
                <a:latin typeface="Calibri" charset="0"/>
              </a:rPr>
              <a:t>and </a:t>
            </a:r>
            <a:r>
              <a:rPr lang="en-US" b="1" dirty="0">
                <a:latin typeface="Calibri" charset="0"/>
              </a:rPr>
              <a:t>disappearance of shading within the mass on T2-weighted images </a:t>
            </a:r>
            <a:r>
              <a:rPr lang="en-US" dirty="0">
                <a:latin typeface="Calibri" charset="0"/>
              </a:rPr>
              <a:t>have been found to be suggestive of malignant transformation (2). </a:t>
            </a:r>
          </a:p>
          <a:p>
            <a:r>
              <a:rPr lang="en-US" dirty="0" err="1">
                <a:latin typeface="Calibri" charset="0"/>
              </a:rPr>
              <a:t>Hyperdense</a:t>
            </a:r>
            <a:r>
              <a:rPr lang="en-US" dirty="0">
                <a:latin typeface="Calibri" charset="0"/>
              </a:rPr>
              <a:t> mural nodules within the ovary and rapid growth of an </a:t>
            </a:r>
            <a:r>
              <a:rPr lang="en-US" dirty="0" err="1">
                <a:latin typeface="Calibri" charset="0"/>
              </a:rPr>
              <a:t>endometrioma</a:t>
            </a:r>
            <a:r>
              <a:rPr lang="en-US" dirty="0">
                <a:latin typeface="Calibri" charset="0"/>
              </a:rPr>
              <a:t> can be visualized on MRI; </a:t>
            </a:r>
            <a:r>
              <a:rPr lang="en-US" dirty="0" smtClean="0">
                <a:latin typeface="Calibri" charset="0"/>
              </a:rPr>
              <a:t>these </a:t>
            </a:r>
            <a:r>
              <a:rPr lang="en-US" dirty="0">
                <a:latin typeface="Calibri" charset="0"/>
              </a:rPr>
              <a:t>have been associated with malignant transformation.</a:t>
            </a:r>
          </a:p>
          <a:p>
            <a:endParaRPr lang="en-US" dirty="0">
              <a:latin typeface="Calibri" charset="0"/>
            </a:endParaRPr>
          </a:p>
          <a:p>
            <a:r>
              <a:rPr lang="en-US" dirty="0">
                <a:latin typeface="Calibri" charset="0"/>
              </a:rPr>
              <a:t>In a cohort study comparing MRI findings of ten patients with ovarian adenocarcinoma with ten patients with benign </a:t>
            </a:r>
            <a:r>
              <a:rPr lang="en-US" dirty="0" err="1">
                <a:latin typeface="Calibri" charset="0"/>
              </a:rPr>
              <a:t>endometriomas</a:t>
            </a:r>
            <a:r>
              <a:rPr lang="en-US" dirty="0">
                <a:latin typeface="Calibri" charset="0"/>
              </a:rPr>
              <a:t>, </a:t>
            </a:r>
          </a:p>
          <a:p>
            <a:r>
              <a:rPr lang="en-US" dirty="0">
                <a:latin typeface="Calibri" charset="0"/>
              </a:rPr>
              <a:t>mural nodules were found in all ten malignancies</a:t>
            </a:r>
          </a:p>
          <a:p>
            <a:r>
              <a:rPr lang="en-US" dirty="0">
                <a:latin typeface="Calibri" charset="0"/>
              </a:rPr>
              <a:t>but in only three of the benign cases (2).</a:t>
            </a:r>
          </a:p>
        </p:txBody>
      </p:sp>
      <p:sp>
        <p:nvSpPr>
          <p:cNvPr id="583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3DFE6A62-35F9-774D-AD4A-95CA0334B0E4}" type="slidenum">
              <a:rPr lang="en-US" sz="1200"/>
              <a:pPr eaLnBrk="1" hangingPunct="1"/>
              <a:t>22</a:t>
            </a:fld>
            <a:endParaRPr lang="en-US" sz="120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eriod"/>
            </a:pPr>
            <a:r>
              <a:rPr lang="en-US" dirty="0" err="1" smtClean="0"/>
              <a:t>difüz</a:t>
            </a:r>
            <a:r>
              <a:rPr lang="en-US" dirty="0" smtClean="0"/>
              <a:t> </a:t>
            </a:r>
            <a:r>
              <a:rPr lang="en-US" dirty="0" err="1" smtClean="0"/>
              <a:t>homojen</a:t>
            </a:r>
            <a:r>
              <a:rPr lang="en-US" dirty="0" smtClean="0"/>
              <a:t> </a:t>
            </a:r>
            <a:r>
              <a:rPr lang="en-US" dirty="0" err="1" smtClean="0"/>
              <a:t>hipoekojenik</a:t>
            </a:r>
            <a:endParaRPr lang="en-US" dirty="0" smtClean="0"/>
          </a:p>
          <a:p>
            <a:pPr marL="228600" indent="-228600">
              <a:buAutoNum type="arabicPeriod"/>
            </a:pPr>
            <a:r>
              <a:rPr lang="en-US" dirty="0" smtClean="0"/>
              <a:t>mural malign</a:t>
            </a:r>
            <a:r>
              <a:rPr lang="en-US" baseline="0" dirty="0" smtClean="0"/>
              <a:t> </a:t>
            </a:r>
            <a:r>
              <a:rPr lang="en-US" baseline="0" dirty="0" err="1" smtClean="0"/>
              <a:t>özellikler</a:t>
            </a:r>
            <a:r>
              <a:rPr lang="en-US" baseline="0" dirty="0" smtClean="0"/>
              <a:t> </a:t>
            </a:r>
            <a:r>
              <a:rPr lang="en-US" baseline="0" dirty="0" err="1" smtClean="0"/>
              <a:t>taşıyan</a:t>
            </a:r>
            <a:r>
              <a:rPr lang="en-US" baseline="0" dirty="0" smtClean="0"/>
              <a:t> solid </a:t>
            </a:r>
            <a:r>
              <a:rPr lang="en-US" baseline="0" dirty="0" err="1" smtClean="0"/>
              <a:t>alanlar</a:t>
            </a:r>
            <a:endParaRPr lang="en-US" dirty="0"/>
          </a:p>
        </p:txBody>
      </p:sp>
      <p:sp>
        <p:nvSpPr>
          <p:cNvPr id="4" name="Slide Number Placeholder 3"/>
          <p:cNvSpPr>
            <a:spLocks noGrp="1"/>
          </p:cNvSpPr>
          <p:nvPr>
            <p:ph type="sldNum" sz="quarter" idx="10"/>
          </p:nvPr>
        </p:nvSpPr>
        <p:spPr/>
        <p:txBody>
          <a:bodyPr/>
          <a:lstStyle/>
          <a:p>
            <a:pPr>
              <a:defRPr/>
            </a:pPr>
            <a:fld id="{94A40640-D719-9847-8237-1888C1CD19A1}" type="slidenum">
              <a:rPr lang="en-US" smtClean="0"/>
              <a:pPr>
                <a:defRPr/>
              </a:pPr>
              <a:t>23</a:t>
            </a:fld>
            <a:endParaRPr lang="en-US"/>
          </a:p>
        </p:txBody>
      </p:sp>
    </p:spTree>
    <p:extLst>
      <p:ext uri="{BB962C8B-B14F-4D97-AF65-F5344CB8AC3E}">
        <p14:creationId xmlns:p14="http://schemas.microsoft.com/office/powerpoint/2010/main" val="11161563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451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smtClean="0">
                <a:latin typeface="Calibri" charset="0"/>
              </a:rPr>
              <a:t>reid</a:t>
            </a:r>
            <a:endParaRPr lang="en-US" dirty="0" smtClean="0">
              <a:latin typeface="Calibri" charset="0"/>
            </a:endParaRPr>
          </a:p>
          <a:p>
            <a:r>
              <a:rPr lang="en-US" sz="1200" b="0" i="0" u="none" strike="noStrike" kern="1200" baseline="0" dirty="0" smtClean="0">
                <a:solidFill>
                  <a:schemeClr val="tx1"/>
                </a:solidFill>
                <a:latin typeface="+mn-lt"/>
                <a:ea typeface="MS PGothic" charset="0"/>
                <a:cs typeface="MS PGothic" charset="0"/>
              </a:rPr>
              <a:t>Despite being considered a benign condition,</a:t>
            </a:r>
          </a:p>
          <a:p>
            <a:r>
              <a:rPr lang="en-US" sz="1200" b="0" i="0" u="none" strike="noStrike" kern="1200" baseline="0" dirty="0" smtClean="0">
                <a:solidFill>
                  <a:schemeClr val="tx1"/>
                </a:solidFill>
                <a:latin typeface="+mn-lt"/>
                <a:ea typeface="MS PGothic" charset="0"/>
                <a:cs typeface="MS PGothic" charset="0"/>
              </a:rPr>
              <a:t>endometriosis has been linked with OC in the medical</a:t>
            </a:r>
          </a:p>
          <a:p>
            <a:r>
              <a:rPr lang="en-US" sz="1200" b="0" i="0" u="none" strike="noStrike" kern="1200" baseline="0" dirty="0" smtClean="0">
                <a:solidFill>
                  <a:schemeClr val="tx1"/>
                </a:solidFill>
                <a:latin typeface="+mn-lt"/>
                <a:ea typeface="MS PGothic" charset="0"/>
                <a:cs typeface="MS PGothic" charset="0"/>
              </a:rPr>
              <a:t>literature since 1925.</a:t>
            </a:r>
          </a:p>
          <a:p>
            <a:endParaRPr lang="en-US" dirty="0" smtClean="0">
              <a:latin typeface="Calibri" charset="0"/>
            </a:endParaRPr>
          </a:p>
          <a:p>
            <a:r>
              <a:rPr lang="en-US" dirty="0" err="1" smtClean="0">
                <a:latin typeface="Calibri" charset="0"/>
              </a:rPr>
              <a:t>wilbur</a:t>
            </a:r>
            <a:endParaRPr lang="en-US" dirty="0" smtClean="0">
              <a:latin typeface="Calibri" charset="0"/>
            </a:endParaRPr>
          </a:p>
          <a:p>
            <a:r>
              <a:rPr lang="en-US" dirty="0" smtClean="0">
                <a:latin typeface="Calibri" charset="0"/>
              </a:rPr>
              <a:t>Sampson </a:t>
            </a:r>
            <a:r>
              <a:rPr lang="en-US" dirty="0" err="1" smtClean="0">
                <a:latin typeface="Calibri" charset="0"/>
              </a:rPr>
              <a:t>ara</a:t>
            </a:r>
            <a:r>
              <a:rPr lang="en-US" dirty="0" smtClean="0">
                <a:latin typeface="Calibri" charset="0"/>
              </a:rPr>
              <a:t> </a:t>
            </a:r>
            <a:r>
              <a:rPr lang="en-US" dirty="0" err="1" smtClean="0">
                <a:latin typeface="Calibri" charset="0"/>
              </a:rPr>
              <a:t>bir</a:t>
            </a:r>
            <a:r>
              <a:rPr lang="en-US" dirty="0" smtClean="0">
                <a:latin typeface="Calibri" charset="0"/>
              </a:rPr>
              <a:t> </a:t>
            </a:r>
            <a:r>
              <a:rPr lang="en-US" dirty="0" err="1" smtClean="0">
                <a:latin typeface="Calibri" charset="0"/>
              </a:rPr>
              <a:t>lezyon</a:t>
            </a:r>
            <a:r>
              <a:rPr lang="en-US" dirty="0" smtClean="0">
                <a:latin typeface="Calibri" charset="0"/>
              </a:rPr>
              <a:t> </a:t>
            </a:r>
            <a:r>
              <a:rPr lang="en-US" dirty="0" err="1" smtClean="0">
                <a:latin typeface="Calibri" charset="0"/>
              </a:rPr>
              <a:t>tanımlayamamış</a:t>
            </a:r>
            <a:endParaRPr lang="en-US" dirty="0">
              <a:latin typeface="Calibri" charset="0"/>
            </a:endParaRPr>
          </a:p>
        </p:txBody>
      </p:sp>
      <p:sp>
        <p:nvSpPr>
          <p:cNvPr id="6451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FB13D5F-C8DC-6145-8AC7-B7945E583CB7}" type="slidenum">
              <a:rPr lang="en-US" sz="1200"/>
              <a:pPr eaLnBrk="1" hangingPunct="1"/>
              <a:t>24</a:t>
            </a:fld>
            <a:endParaRPr lang="en-US" sz="120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6861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wilbur</a:t>
            </a:r>
            <a:endParaRPr lang="en-US" dirty="0">
              <a:latin typeface="Calibri" charset="0"/>
            </a:endParaRPr>
          </a:p>
          <a:p>
            <a:r>
              <a:rPr lang="en-US" dirty="0">
                <a:latin typeface="Calibri" charset="0"/>
              </a:rPr>
              <a:t>6 </a:t>
            </a:r>
            <a:r>
              <a:rPr lang="en-US" b="1" dirty="0">
                <a:latin typeface="Calibri" charset="0"/>
              </a:rPr>
              <a:t>It remains to be clarified</a:t>
            </a:r>
          </a:p>
          <a:p>
            <a:r>
              <a:rPr lang="en-US" b="1" dirty="0">
                <a:latin typeface="Calibri" charset="0"/>
              </a:rPr>
              <a:t>whether these “atypical” cells represent immediate</a:t>
            </a:r>
          </a:p>
          <a:p>
            <a:r>
              <a:rPr lang="en-US" b="1" dirty="0">
                <a:latin typeface="Calibri" charset="0"/>
              </a:rPr>
              <a:t>precursors of EAOC or they are merely reactive in nature</a:t>
            </a:r>
          </a:p>
          <a:p>
            <a:r>
              <a:rPr lang="en-US" b="1" dirty="0">
                <a:latin typeface="Calibri" charset="0"/>
              </a:rPr>
              <a:t>due to underlying inflammation.</a:t>
            </a:r>
          </a:p>
          <a:p>
            <a:endParaRPr lang="en-US" b="1" dirty="0">
              <a:latin typeface="Calibri" charset="0"/>
            </a:endParaRPr>
          </a:p>
          <a:p>
            <a:r>
              <a:rPr lang="en-US" b="1" dirty="0" err="1">
                <a:latin typeface="Calibri" charset="0"/>
              </a:rPr>
              <a:t>Grandi</a:t>
            </a:r>
            <a:endParaRPr lang="en-US" b="1" dirty="0">
              <a:latin typeface="Calibri" charset="0"/>
            </a:endParaRPr>
          </a:p>
          <a:p>
            <a:r>
              <a:rPr lang="en-US" dirty="0">
                <a:latin typeface="Calibri" charset="0"/>
              </a:rPr>
              <a:t>. In a review of a large series of studies, approximately</a:t>
            </a:r>
          </a:p>
          <a:p>
            <a:r>
              <a:rPr lang="en-US" dirty="0">
                <a:latin typeface="Calibri" charset="0"/>
              </a:rPr>
              <a:t>8% of </a:t>
            </a:r>
            <a:r>
              <a:rPr lang="en-US" dirty="0" err="1">
                <a:latin typeface="Calibri" charset="0"/>
              </a:rPr>
              <a:t>endometriomas</a:t>
            </a:r>
            <a:r>
              <a:rPr lang="en-US" dirty="0">
                <a:latin typeface="Calibri" charset="0"/>
              </a:rPr>
              <a:t> are reported to contain atypical</a:t>
            </a:r>
          </a:p>
          <a:p>
            <a:r>
              <a:rPr lang="en-US" dirty="0">
                <a:latin typeface="Calibri" charset="0"/>
              </a:rPr>
              <a:t>endometriosis [20]</a:t>
            </a:r>
            <a:endParaRPr lang="en-US" b="1" dirty="0">
              <a:latin typeface="Calibri" charset="0"/>
            </a:endParaRPr>
          </a:p>
        </p:txBody>
      </p:sp>
      <p:sp>
        <p:nvSpPr>
          <p:cNvPr id="6861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A28911D9-C9EF-DF45-BD93-62B017622633}" type="slidenum">
              <a:rPr lang="en-US" sz="1200"/>
              <a:pPr eaLnBrk="1" hangingPunct="1"/>
              <a:t>25</a:t>
            </a:fld>
            <a:endParaRPr lang="en-US" sz="120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 name="Notes Placeholder 2"/>
          <p:cNvSpPr>
            <a:spLocks noGrp="1"/>
          </p:cNvSpPr>
          <p:nvPr>
            <p:ph type="body" idx="1"/>
          </p:nvPr>
        </p:nvSpPr>
        <p:spPr/>
        <p:txBody>
          <a:bodyPr/>
          <a:lstStyle/>
          <a:p>
            <a:pPr>
              <a:defRPr/>
            </a:pPr>
            <a:r>
              <a:rPr lang="en-US" dirty="0" smtClean="0"/>
              <a:t>(</a:t>
            </a:r>
            <a:r>
              <a:rPr lang="en-US" dirty="0" err="1" smtClean="0"/>
              <a:t>Grandi</a:t>
            </a:r>
            <a:r>
              <a:rPr lang="en-US" dirty="0" smtClean="0"/>
              <a:t>)</a:t>
            </a:r>
          </a:p>
          <a:p>
            <a:pPr marL="228600" indent="-228600">
              <a:buFontTx/>
              <a:buAutoNum type="alphaLcParenBoth"/>
              <a:defRPr/>
            </a:pPr>
            <a:r>
              <a:rPr lang="en-US" dirty="0" smtClean="0"/>
              <a:t>Typical </a:t>
            </a:r>
            <a:r>
              <a:rPr lang="en-US" dirty="0" err="1" smtClean="0"/>
              <a:t>endometrioma</a:t>
            </a:r>
            <a:r>
              <a:rPr lang="en-US" dirty="0" smtClean="0"/>
              <a:t> (20x EE). </a:t>
            </a:r>
          </a:p>
          <a:p>
            <a:pPr marL="228600" indent="-228600">
              <a:buFontTx/>
              <a:buAutoNum type="alphaLcParenBoth"/>
              <a:defRPr/>
            </a:pPr>
            <a:r>
              <a:rPr lang="en-US" dirty="0" err="1" smtClean="0"/>
              <a:t>Endometrioma</a:t>
            </a:r>
            <a:r>
              <a:rPr lang="en-US" dirty="0" smtClean="0"/>
              <a:t> with moderate </a:t>
            </a:r>
            <a:r>
              <a:rPr lang="en-US" dirty="0" err="1" smtClean="0"/>
              <a:t>atypia</a:t>
            </a:r>
            <a:r>
              <a:rPr lang="en-US" dirty="0" smtClean="0"/>
              <a:t>: initial hyperplasia and cellular </a:t>
            </a:r>
            <a:r>
              <a:rPr lang="en-US" dirty="0" err="1" smtClean="0"/>
              <a:t>atypias</a:t>
            </a:r>
            <a:r>
              <a:rPr lang="en-US" dirty="0" smtClean="0"/>
              <a:t> (40x EE). </a:t>
            </a:r>
          </a:p>
          <a:p>
            <a:pPr marL="228600" indent="-228600">
              <a:buFontTx/>
              <a:buAutoNum type="alphaLcParenBoth"/>
              <a:defRPr/>
            </a:pPr>
            <a:r>
              <a:rPr lang="en-US" b="1" dirty="0" err="1" smtClean="0"/>
              <a:t>Endometrioma</a:t>
            </a:r>
            <a:r>
              <a:rPr lang="en-US" b="1" dirty="0" smtClean="0"/>
              <a:t> with severe </a:t>
            </a:r>
            <a:r>
              <a:rPr lang="en-US" b="1" dirty="0" err="1" smtClean="0"/>
              <a:t>atypia</a:t>
            </a:r>
            <a:r>
              <a:rPr lang="en-US" b="1" dirty="0" smtClean="0"/>
              <a:t>: marked hyperplasia and more evident cellular </a:t>
            </a:r>
            <a:r>
              <a:rPr lang="en-US" b="1" dirty="0" err="1" smtClean="0"/>
              <a:t>atypias</a:t>
            </a:r>
            <a:r>
              <a:rPr lang="en-US" b="1" dirty="0" smtClean="0"/>
              <a:t> (20x EE). </a:t>
            </a:r>
            <a:r>
              <a:rPr lang="en-US" b="1" dirty="0" err="1" smtClean="0"/>
              <a:t>İşte</a:t>
            </a:r>
            <a:r>
              <a:rPr lang="en-US" b="1" dirty="0" smtClean="0"/>
              <a:t> </a:t>
            </a:r>
            <a:r>
              <a:rPr lang="en-US" b="1" dirty="0" err="1" smtClean="0"/>
              <a:t>bu</a:t>
            </a:r>
            <a:r>
              <a:rPr lang="en-US" b="1" dirty="0" smtClean="0"/>
              <a:t> </a:t>
            </a:r>
            <a:r>
              <a:rPr lang="en-US" b="1" dirty="0" err="1" smtClean="0"/>
              <a:t>premalign</a:t>
            </a:r>
            <a:r>
              <a:rPr lang="en-US" b="1" dirty="0" smtClean="0"/>
              <a:t> </a:t>
            </a:r>
            <a:r>
              <a:rPr lang="en-US" b="1" dirty="0" err="1" smtClean="0"/>
              <a:t>bir</a:t>
            </a:r>
            <a:r>
              <a:rPr lang="en-US" b="1" dirty="0" smtClean="0"/>
              <a:t> </a:t>
            </a:r>
            <a:r>
              <a:rPr lang="en-US" b="1" dirty="0" err="1" smtClean="0"/>
              <a:t>lezyon</a:t>
            </a:r>
            <a:r>
              <a:rPr lang="en-US" b="1" dirty="0" smtClean="0"/>
              <a:t> </a:t>
            </a:r>
            <a:r>
              <a:rPr lang="en-US" b="1" dirty="0" err="1" smtClean="0"/>
              <a:t>kabul</a:t>
            </a:r>
            <a:r>
              <a:rPr lang="en-US" b="1" dirty="0" smtClean="0"/>
              <a:t> </a:t>
            </a:r>
            <a:r>
              <a:rPr lang="en-US" b="1" dirty="0" err="1" smtClean="0"/>
              <a:t>edilebilir</a:t>
            </a:r>
            <a:r>
              <a:rPr lang="en-US" b="1" dirty="0" smtClean="0"/>
              <a:t>!</a:t>
            </a:r>
          </a:p>
          <a:p>
            <a:pPr marL="228600" indent="-228600">
              <a:buFontTx/>
              <a:buAutoNum type="alphaLcParenBoth"/>
              <a:defRPr/>
            </a:pPr>
            <a:r>
              <a:rPr lang="en-US" dirty="0" err="1" smtClean="0"/>
              <a:t>Endometrioid</a:t>
            </a:r>
            <a:r>
              <a:rPr lang="en-US" dirty="0" smtClean="0"/>
              <a:t> carcinoma (40x EE).</a:t>
            </a:r>
          </a:p>
          <a:p>
            <a:pPr marL="228600" indent="-228600">
              <a:buFontTx/>
              <a:buAutoNum type="alphaLcParenBoth"/>
              <a:defRPr/>
            </a:pPr>
            <a:endParaRPr lang="en-US" dirty="0" smtClean="0"/>
          </a:p>
          <a:p>
            <a:pPr>
              <a:defRPr/>
            </a:pPr>
            <a:r>
              <a:rPr lang="en-US" dirty="0" smtClean="0"/>
              <a:t>There are histological evidences of transition</a:t>
            </a:r>
          </a:p>
          <a:p>
            <a:pPr>
              <a:defRPr/>
            </a:pPr>
            <a:r>
              <a:rPr lang="en-US" dirty="0" smtClean="0"/>
              <a:t>from endometriosis, through atypical endometriosis, to</a:t>
            </a:r>
          </a:p>
          <a:p>
            <a:pPr>
              <a:defRPr/>
            </a:pPr>
            <a:r>
              <a:rPr lang="en-US" dirty="0" smtClean="0"/>
              <a:t>EAOC [17]. The most important features in the endometrial</a:t>
            </a:r>
          </a:p>
          <a:p>
            <a:pPr>
              <a:defRPr/>
            </a:pPr>
            <a:r>
              <a:rPr lang="en-US" dirty="0" smtClean="0"/>
              <a:t>epithelium for the study of malignant transformation are</a:t>
            </a:r>
          </a:p>
          <a:p>
            <a:pPr>
              <a:defRPr/>
            </a:pPr>
            <a:r>
              <a:rPr lang="en-US" b="1" dirty="0" err="1" smtClean="0"/>
              <a:t>cytologic</a:t>
            </a:r>
            <a:r>
              <a:rPr lang="en-US" b="1" dirty="0" smtClean="0"/>
              <a:t> </a:t>
            </a:r>
            <a:r>
              <a:rPr lang="en-US" b="1" dirty="0" err="1" smtClean="0"/>
              <a:t>atypia</a:t>
            </a:r>
            <a:r>
              <a:rPr lang="en-US" b="1" dirty="0" smtClean="0"/>
              <a:t> </a:t>
            </a:r>
            <a:r>
              <a:rPr lang="en-US" dirty="0" smtClean="0"/>
              <a:t>and/or </a:t>
            </a:r>
            <a:r>
              <a:rPr lang="en-US" b="1" dirty="0" smtClean="0"/>
              <a:t>hyperplasia</a:t>
            </a:r>
            <a:r>
              <a:rPr lang="en-US" dirty="0" smtClean="0"/>
              <a:t> [18]. Moderate </a:t>
            </a:r>
            <a:r>
              <a:rPr lang="en-US" dirty="0" err="1" smtClean="0"/>
              <a:t>atypia</a:t>
            </a:r>
            <a:endParaRPr lang="en-US" dirty="0" smtClean="0"/>
          </a:p>
          <a:p>
            <a:pPr>
              <a:defRPr/>
            </a:pPr>
            <a:r>
              <a:rPr lang="en-US" dirty="0" smtClean="0"/>
              <a:t>(often reactive) is characterized by a layer of flattened or</a:t>
            </a:r>
          </a:p>
          <a:p>
            <a:pPr>
              <a:defRPr/>
            </a:pPr>
            <a:r>
              <a:rPr lang="en-US" dirty="0" smtClean="0"/>
              <a:t>cuboidal cells with a large, pleomorphic, and </a:t>
            </a:r>
            <a:r>
              <a:rPr lang="en-US" dirty="0" err="1" smtClean="0"/>
              <a:t>hyperchromatic</a:t>
            </a:r>
            <a:endParaRPr lang="en-US" dirty="0" smtClean="0"/>
          </a:p>
          <a:p>
            <a:pPr>
              <a:defRPr/>
            </a:pPr>
            <a:r>
              <a:rPr lang="en-US" dirty="0" smtClean="0"/>
              <a:t>nucleus; vice versa severe </a:t>
            </a:r>
            <a:r>
              <a:rPr lang="en-US" dirty="0" err="1" smtClean="0"/>
              <a:t>atypia</a:t>
            </a:r>
            <a:r>
              <a:rPr lang="en-US" dirty="0" smtClean="0"/>
              <a:t>, which can be considered</a:t>
            </a:r>
          </a:p>
          <a:p>
            <a:pPr>
              <a:defRPr/>
            </a:pPr>
            <a:r>
              <a:rPr lang="en-US" dirty="0" smtClean="0"/>
              <a:t>a premalignant lesion, is characterized by cells with a pale</a:t>
            </a:r>
          </a:p>
          <a:p>
            <a:pPr>
              <a:defRPr/>
            </a:pPr>
            <a:r>
              <a:rPr lang="en-US" dirty="0" smtClean="0"/>
              <a:t>or pleomorphic and </a:t>
            </a:r>
            <a:r>
              <a:rPr lang="en-US" dirty="0" err="1" smtClean="0"/>
              <a:t>hyperchromatic</a:t>
            </a:r>
            <a:r>
              <a:rPr lang="en-US" dirty="0" smtClean="0"/>
              <a:t> nucleus, </a:t>
            </a:r>
            <a:r>
              <a:rPr lang="en-US" dirty="0" err="1" smtClean="0"/>
              <a:t>eosinophilic</a:t>
            </a:r>
            <a:endParaRPr lang="en-US" dirty="0" smtClean="0"/>
          </a:p>
          <a:p>
            <a:pPr>
              <a:defRPr/>
            </a:pPr>
            <a:r>
              <a:rPr lang="en-US" dirty="0" smtClean="0"/>
              <a:t>cytoplasm, and intraluminal projections (Figure 1). Thomas</a:t>
            </a:r>
          </a:p>
          <a:p>
            <a:pPr>
              <a:defRPr/>
            </a:pPr>
            <a:r>
              <a:rPr lang="en-US" dirty="0" smtClean="0"/>
              <a:t>and Campbell [19] classified atypical endometriosis on the</a:t>
            </a:r>
          </a:p>
          <a:p>
            <a:pPr>
              <a:defRPr/>
            </a:pPr>
            <a:r>
              <a:rPr lang="en-US" dirty="0" smtClean="0"/>
              <a:t>basis of the following histologic criteria: large nucleus, </a:t>
            </a:r>
            <a:r>
              <a:rPr lang="en-US" dirty="0" err="1" smtClean="0"/>
              <a:t>hyperchromatic</a:t>
            </a:r>
            <a:endParaRPr lang="en-US" dirty="0" smtClean="0"/>
          </a:p>
          <a:p>
            <a:pPr>
              <a:defRPr/>
            </a:pPr>
            <a:r>
              <a:rPr lang="en-US" dirty="0" smtClean="0"/>
              <a:t>or pale, with accentuated </a:t>
            </a:r>
            <a:r>
              <a:rPr lang="en-US" dirty="0" err="1" smtClean="0"/>
              <a:t>pleomorphism</a:t>
            </a:r>
            <a:r>
              <a:rPr lang="en-US" dirty="0" smtClean="0"/>
              <a:t>, decrease</a:t>
            </a:r>
          </a:p>
          <a:p>
            <a:pPr>
              <a:defRPr/>
            </a:pPr>
            <a:r>
              <a:rPr lang="en-US" dirty="0" smtClean="0"/>
              <a:t>in the cytoplasm/nucleus relation, and cellular stratification.</a:t>
            </a:r>
          </a:p>
          <a:p>
            <a:pPr>
              <a:defRPr/>
            </a:pPr>
            <a:r>
              <a:rPr lang="en-US" dirty="0" smtClean="0"/>
              <a:t>The presence of hyperplasia in the glandular epithelium is less</a:t>
            </a:r>
          </a:p>
          <a:p>
            <a:pPr>
              <a:defRPr/>
            </a:pPr>
            <a:r>
              <a:rPr lang="en-US" dirty="0" smtClean="0"/>
              <a:t>common but is described in some atypical </a:t>
            </a:r>
            <a:r>
              <a:rPr lang="en-US" dirty="0" err="1" smtClean="0"/>
              <a:t>endometriomas</a:t>
            </a:r>
            <a:endParaRPr lang="en-US" dirty="0" smtClean="0"/>
          </a:p>
          <a:p>
            <a:pPr>
              <a:defRPr/>
            </a:pPr>
            <a:r>
              <a:rPr lang="en-US" dirty="0" smtClean="0"/>
              <a:t>(Figure 1). In a review of a large series of studies, approximately</a:t>
            </a:r>
          </a:p>
          <a:p>
            <a:pPr>
              <a:defRPr/>
            </a:pPr>
            <a:r>
              <a:rPr lang="en-US" dirty="0" smtClean="0"/>
              <a:t>8% of </a:t>
            </a:r>
            <a:r>
              <a:rPr lang="en-US" dirty="0" err="1" smtClean="0"/>
              <a:t>endometriomas</a:t>
            </a:r>
            <a:r>
              <a:rPr lang="en-US" dirty="0" smtClean="0"/>
              <a:t> are reported to contain atypical</a:t>
            </a:r>
          </a:p>
          <a:p>
            <a:pPr>
              <a:defRPr/>
            </a:pPr>
            <a:r>
              <a:rPr lang="en-US" dirty="0" smtClean="0"/>
              <a:t>endometriosis [20]</a:t>
            </a:r>
            <a:r>
              <a:rPr lang="en-US" b="1" dirty="0" smtClean="0"/>
              <a:t>. Increased awareness of the characteristics</a:t>
            </a:r>
          </a:p>
          <a:p>
            <a:pPr>
              <a:defRPr/>
            </a:pPr>
            <a:r>
              <a:rPr lang="en-US" b="1" dirty="0" smtClean="0"/>
              <a:t>of atypical </a:t>
            </a:r>
            <a:r>
              <a:rPr lang="en-US" b="1" dirty="0" err="1" smtClean="0"/>
              <a:t>endometriomas</a:t>
            </a:r>
            <a:r>
              <a:rPr lang="en-US" b="1" dirty="0" smtClean="0"/>
              <a:t> will improve early detection</a:t>
            </a:r>
          </a:p>
          <a:p>
            <a:pPr>
              <a:defRPr/>
            </a:pPr>
            <a:r>
              <a:rPr lang="en-US" b="1" dirty="0" smtClean="0"/>
              <a:t>of patients with endometriosis who are at risk of EAOC.</a:t>
            </a:r>
            <a:endParaRPr lang="en-US" b="1" dirty="0"/>
          </a:p>
        </p:txBody>
      </p:sp>
      <p:sp>
        <p:nvSpPr>
          <p:cNvPr id="7270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A59BDC85-F6BA-B44C-BC09-DE6F1EE964F5}" type="slidenum">
              <a:rPr lang="en-US" sz="1200"/>
              <a:pPr eaLnBrk="1" hangingPunct="1"/>
              <a:t>26</a:t>
            </a:fld>
            <a:endParaRPr lang="en-US" sz="120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68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wilbur</a:t>
            </a:r>
            <a:endParaRPr lang="en-US" dirty="0">
              <a:latin typeface="Calibri" charset="0"/>
            </a:endParaRPr>
          </a:p>
          <a:p>
            <a:r>
              <a:rPr lang="en-US" dirty="0">
                <a:latin typeface="Calibri" charset="0"/>
              </a:rPr>
              <a:t>Two separate, contemporary studies demonstrated that</a:t>
            </a:r>
          </a:p>
          <a:p>
            <a:r>
              <a:rPr lang="en-US" b="1" dirty="0">
                <a:solidFill>
                  <a:srgbClr val="FF0000"/>
                </a:solidFill>
                <a:latin typeface="Calibri" charset="0"/>
              </a:rPr>
              <a:t>atypical </a:t>
            </a:r>
            <a:r>
              <a:rPr lang="en-US" b="1" dirty="0" err="1">
                <a:solidFill>
                  <a:srgbClr val="FF0000"/>
                </a:solidFill>
                <a:latin typeface="Calibri" charset="0"/>
              </a:rPr>
              <a:t>endometriotic</a:t>
            </a:r>
            <a:r>
              <a:rPr lang="en-US" b="1" dirty="0">
                <a:solidFill>
                  <a:srgbClr val="FF0000"/>
                </a:solidFill>
                <a:latin typeface="Calibri" charset="0"/>
              </a:rPr>
              <a:t> implants were present on approximately</a:t>
            </a:r>
          </a:p>
          <a:p>
            <a:r>
              <a:rPr lang="en-US" b="1" dirty="0">
                <a:solidFill>
                  <a:srgbClr val="FF0000"/>
                </a:solidFill>
                <a:latin typeface="Calibri" charset="0"/>
              </a:rPr>
              <a:t>half of </a:t>
            </a:r>
            <a:r>
              <a:rPr lang="en-US" b="1" dirty="0" err="1">
                <a:solidFill>
                  <a:srgbClr val="FF0000"/>
                </a:solidFill>
                <a:latin typeface="Calibri" charset="0"/>
              </a:rPr>
              <a:t>endometrioid</a:t>
            </a:r>
            <a:r>
              <a:rPr lang="en-US" b="1" dirty="0">
                <a:solidFill>
                  <a:srgbClr val="FF0000"/>
                </a:solidFill>
                <a:latin typeface="Calibri" charset="0"/>
              </a:rPr>
              <a:t> and clear cell carcinomas</a:t>
            </a:r>
            <a:r>
              <a:rPr lang="en-US" b="1" dirty="0">
                <a:latin typeface="Calibri" charset="0"/>
              </a:rPr>
              <a:t> </a:t>
            </a:r>
            <a:r>
              <a:rPr lang="en-US" dirty="0">
                <a:latin typeface="Calibri" charset="0"/>
              </a:rPr>
              <a:t>in</a:t>
            </a:r>
          </a:p>
          <a:p>
            <a:r>
              <a:rPr lang="en-US" dirty="0">
                <a:latin typeface="Calibri" charset="0"/>
              </a:rPr>
              <a:t>independent populations.34,35 Ogawa et al reported on 37</a:t>
            </a:r>
          </a:p>
          <a:p>
            <a:r>
              <a:rPr lang="en-US" dirty="0">
                <a:latin typeface="Calibri" charset="0"/>
              </a:rPr>
              <a:t>cases of ovarian carcinoma in </a:t>
            </a:r>
            <a:r>
              <a:rPr lang="en-US" dirty="0" smtClean="0">
                <a:latin typeface="Calibri" charset="0"/>
              </a:rPr>
              <a:t>patients with </a:t>
            </a:r>
            <a:r>
              <a:rPr lang="en-US" dirty="0">
                <a:latin typeface="Calibri" charset="0"/>
              </a:rPr>
              <a:t>endometriosis; 22</a:t>
            </a:r>
          </a:p>
          <a:p>
            <a:r>
              <a:rPr lang="en-US" dirty="0">
                <a:latin typeface="Calibri" charset="0"/>
              </a:rPr>
              <a:t>of these cases showed atypical endometriosis and 23 cases</a:t>
            </a:r>
          </a:p>
          <a:p>
            <a:r>
              <a:rPr lang="en-US" dirty="0">
                <a:latin typeface="Calibri" charset="0"/>
              </a:rPr>
              <a:t>displayed progression from atypical endometriosis to ovarian</a:t>
            </a:r>
          </a:p>
          <a:p>
            <a:r>
              <a:rPr lang="en-US" dirty="0">
                <a:latin typeface="Calibri" charset="0"/>
              </a:rPr>
              <a:t>carcinoma.34 </a:t>
            </a:r>
            <a:r>
              <a:rPr lang="en-US" dirty="0" err="1">
                <a:latin typeface="Calibri" charset="0"/>
              </a:rPr>
              <a:t>Fukunaga</a:t>
            </a:r>
            <a:r>
              <a:rPr lang="en-US" dirty="0">
                <a:latin typeface="Calibri" charset="0"/>
              </a:rPr>
              <a:t> et al examined several cases of </a:t>
            </a:r>
            <a:r>
              <a:rPr lang="en-US" dirty="0" err="1">
                <a:latin typeface="Calibri" charset="0"/>
              </a:rPr>
              <a:t>endometrioid</a:t>
            </a:r>
            <a:endParaRPr lang="en-US" dirty="0">
              <a:latin typeface="Calibri" charset="0"/>
            </a:endParaRPr>
          </a:p>
          <a:p>
            <a:r>
              <a:rPr lang="en-US" dirty="0">
                <a:latin typeface="Calibri" charset="0"/>
              </a:rPr>
              <a:t>and clear cell carcinoma; 42% of the </a:t>
            </a:r>
            <a:r>
              <a:rPr lang="en-US" dirty="0" err="1">
                <a:latin typeface="Calibri" charset="0"/>
              </a:rPr>
              <a:t>endometrioid</a:t>
            </a:r>
            <a:endParaRPr lang="en-US" dirty="0">
              <a:latin typeface="Calibri" charset="0"/>
            </a:endParaRPr>
          </a:p>
          <a:p>
            <a:r>
              <a:rPr lang="en-US" dirty="0">
                <a:latin typeface="Calibri" charset="0"/>
              </a:rPr>
              <a:t>carcinomas and 54% of clear cell carcinomas displayed foci of</a:t>
            </a:r>
          </a:p>
          <a:p>
            <a:r>
              <a:rPr lang="en-US" dirty="0">
                <a:latin typeface="Calibri" charset="0"/>
              </a:rPr>
              <a:t>atypical endometriosis.35 </a:t>
            </a:r>
            <a:endParaRPr lang="en-US" dirty="0" smtClean="0">
              <a:latin typeface="Calibri" charset="0"/>
            </a:endParaRPr>
          </a:p>
          <a:p>
            <a:r>
              <a:rPr lang="en-US" dirty="0" smtClean="0">
                <a:latin typeface="Calibri" charset="0"/>
              </a:rPr>
              <a:t>A </a:t>
            </a:r>
            <a:r>
              <a:rPr lang="en-US" dirty="0">
                <a:latin typeface="Calibri" charset="0"/>
              </a:rPr>
              <a:t>separate histologic study also</a:t>
            </a:r>
          </a:p>
          <a:p>
            <a:r>
              <a:rPr lang="en-US" dirty="0">
                <a:latin typeface="Calibri" charset="0"/>
              </a:rPr>
              <a:t>reported that endometriosis tissue undergoing repetitive</a:t>
            </a:r>
          </a:p>
          <a:p>
            <a:r>
              <a:rPr lang="en-US" dirty="0">
                <a:latin typeface="Calibri" charset="0"/>
              </a:rPr>
              <a:t>inflammatory changes can show clear </a:t>
            </a:r>
            <a:r>
              <a:rPr lang="en-US" dirty="0" smtClean="0">
                <a:latin typeface="Calibri" charset="0"/>
              </a:rPr>
              <a:t>cell morphology </a:t>
            </a:r>
            <a:r>
              <a:rPr lang="en-US" dirty="0">
                <a:latin typeface="Calibri" charset="0"/>
              </a:rPr>
              <a:t>before</a:t>
            </a:r>
          </a:p>
          <a:p>
            <a:r>
              <a:rPr lang="en-US" dirty="0">
                <a:latin typeface="Calibri" charset="0"/>
              </a:rPr>
              <a:t>displaying any obvious malignancy.36 It remains to be clarified</a:t>
            </a:r>
          </a:p>
          <a:p>
            <a:r>
              <a:rPr lang="en-US" dirty="0">
                <a:latin typeface="Calibri" charset="0"/>
              </a:rPr>
              <a:t>whether these “atypical” cells represent immediate</a:t>
            </a:r>
          </a:p>
          <a:p>
            <a:r>
              <a:rPr lang="en-US" dirty="0">
                <a:latin typeface="Calibri" charset="0"/>
              </a:rPr>
              <a:t>precursors of EAOC or they are merely reactive in nature</a:t>
            </a:r>
          </a:p>
          <a:p>
            <a:r>
              <a:rPr lang="en-US" dirty="0">
                <a:latin typeface="Calibri" charset="0"/>
              </a:rPr>
              <a:t>due to underlying inflammation</a:t>
            </a:r>
            <a:r>
              <a:rPr lang="en-US" dirty="0" smtClean="0">
                <a:latin typeface="Calibri" charset="0"/>
              </a:rPr>
              <a:t>.</a:t>
            </a:r>
          </a:p>
          <a:p>
            <a:endParaRPr lang="en-US" dirty="0" smtClean="0">
              <a:latin typeface="Calibri" charset="0"/>
            </a:endParaRPr>
          </a:p>
          <a:p>
            <a:r>
              <a:rPr lang="en-US" dirty="0" smtClean="0">
                <a:latin typeface="Calibri" charset="0"/>
              </a:rPr>
              <a:t>(</a:t>
            </a:r>
            <a:r>
              <a:rPr lang="en-US" dirty="0" err="1" smtClean="0">
                <a:latin typeface="Calibri" charset="0"/>
              </a:rPr>
              <a:t>grandi</a:t>
            </a:r>
            <a:r>
              <a:rPr lang="en-US" dirty="0" smtClean="0">
                <a:latin typeface="Calibri" charset="0"/>
              </a:rPr>
              <a:t>)</a:t>
            </a:r>
          </a:p>
          <a:p>
            <a:pPr>
              <a:defRPr/>
            </a:pPr>
            <a:r>
              <a:rPr lang="en-US" b="1" dirty="0" smtClean="0"/>
              <a:t>Increased awareness of the characteristics</a:t>
            </a:r>
            <a:r>
              <a:rPr lang="en-US" b="1" baseline="0" dirty="0" smtClean="0"/>
              <a:t> </a:t>
            </a:r>
            <a:r>
              <a:rPr lang="en-US" b="1" dirty="0" smtClean="0"/>
              <a:t>of atypical </a:t>
            </a:r>
            <a:r>
              <a:rPr lang="en-US" b="1" dirty="0" err="1" smtClean="0"/>
              <a:t>endometriomas</a:t>
            </a:r>
            <a:r>
              <a:rPr lang="en-US" b="1" dirty="0" smtClean="0"/>
              <a:t> </a:t>
            </a:r>
          </a:p>
          <a:p>
            <a:pPr>
              <a:defRPr/>
            </a:pPr>
            <a:r>
              <a:rPr lang="en-US" b="1" dirty="0" smtClean="0"/>
              <a:t>will improve early detection</a:t>
            </a:r>
            <a:r>
              <a:rPr lang="en-US" b="1" baseline="0" dirty="0" smtClean="0"/>
              <a:t> </a:t>
            </a:r>
            <a:r>
              <a:rPr lang="en-US" b="1" dirty="0" smtClean="0"/>
              <a:t>of patients with endometriosis who are at risk of EAOC.</a:t>
            </a:r>
            <a:endParaRPr lang="en-US" b="1" dirty="0"/>
          </a:p>
        </p:txBody>
      </p:sp>
      <p:sp>
        <p:nvSpPr>
          <p:cNvPr id="768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386E4C35-5B00-0C47-BA5C-B8DA77BE9457}" type="slidenum">
              <a:rPr lang="en-US" sz="1200"/>
              <a:pPr eaLnBrk="1" hangingPunct="1"/>
              <a:t>27</a:t>
            </a:fld>
            <a:endParaRPr lang="en-US" sz="120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S PGothic" charset="0"/>
                <a:cs typeface="MS PGothic" charset="0"/>
              </a:rPr>
              <a:t>A retrospective analysis was performed of 530 patients with malignant ovarian</a:t>
            </a:r>
          </a:p>
          <a:p>
            <a:r>
              <a:rPr lang="en-US" sz="1200" b="0" i="0" u="none" strike="noStrike" kern="1200" baseline="0" dirty="0" err="1" smtClean="0">
                <a:solidFill>
                  <a:schemeClr val="tx1"/>
                </a:solidFill>
                <a:latin typeface="+mn-lt"/>
                <a:ea typeface="MS PGothic" charset="0"/>
                <a:cs typeface="MS PGothic" charset="0"/>
              </a:rPr>
              <a:t>tumours</a:t>
            </a:r>
            <a:r>
              <a:rPr lang="en-US" sz="1200" b="0" i="0" u="none" strike="noStrike" kern="1200" baseline="0" dirty="0" smtClean="0">
                <a:solidFill>
                  <a:schemeClr val="tx1"/>
                </a:solidFill>
                <a:latin typeface="+mn-lt"/>
                <a:ea typeface="MS PGothic" charset="0"/>
                <a:cs typeface="MS PGothic" charset="0"/>
              </a:rPr>
              <a:t> and 131 with borderline ovarian </a:t>
            </a:r>
            <a:r>
              <a:rPr lang="en-US" sz="1200" b="0" i="0" u="none" strike="noStrike" kern="1200" baseline="0" dirty="0" err="1" smtClean="0">
                <a:solidFill>
                  <a:schemeClr val="tx1"/>
                </a:solidFill>
                <a:latin typeface="+mn-lt"/>
                <a:ea typeface="MS PGothic" charset="0"/>
                <a:cs typeface="MS PGothic" charset="0"/>
              </a:rPr>
              <a:t>tumours</a:t>
            </a:r>
            <a:r>
              <a:rPr lang="en-US" sz="1200" b="0" i="0" u="none" strike="noStrike" kern="1200" baseline="0" dirty="0" smtClean="0">
                <a:solidFill>
                  <a:schemeClr val="tx1"/>
                </a:solidFill>
                <a:latin typeface="+mn-lt"/>
                <a:ea typeface="MS PGothic" charset="0"/>
                <a:cs typeface="MS PGothic" charset="0"/>
              </a:rPr>
              <a:t>, who underwent surgery in our hospital between 1995</a:t>
            </a:r>
          </a:p>
          <a:p>
            <a:r>
              <a:rPr lang="en-US" sz="1200" b="0" i="0" u="none" strike="noStrike" kern="1200" baseline="0" dirty="0" smtClean="0">
                <a:solidFill>
                  <a:schemeClr val="tx1"/>
                </a:solidFill>
                <a:latin typeface="+mn-lt"/>
                <a:ea typeface="MS PGothic" charset="0"/>
                <a:cs typeface="MS PGothic" charset="0"/>
              </a:rPr>
              <a:t>and 2011. </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Forty-eight (</a:t>
            </a:r>
            <a:r>
              <a:rPr lang="en-US" sz="1200" b="1" i="0" u="none" strike="noStrike" kern="1200" baseline="0" dirty="0" smtClean="0">
                <a:solidFill>
                  <a:schemeClr val="tx1"/>
                </a:solidFill>
                <a:latin typeface="+mn-lt"/>
                <a:ea typeface="MS PGothic" charset="0"/>
                <a:cs typeface="MS PGothic" charset="0"/>
              </a:rPr>
              <a:t>7.3%</a:t>
            </a:r>
            <a:r>
              <a:rPr lang="en-US" sz="1200" b="0" i="0" u="none" strike="noStrike" kern="1200" baseline="0" dirty="0" smtClean="0">
                <a:solidFill>
                  <a:schemeClr val="tx1"/>
                </a:solidFill>
                <a:latin typeface="+mn-lt"/>
                <a:ea typeface="MS PGothic" charset="0"/>
                <a:cs typeface="MS PGothic" charset="0"/>
              </a:rPr>
              <a:t>) of 661 patients with malignant and borderline ovarian </a:t>
            </a:r>
            <a:r>
              <a:rPr lang="en-US" sz="1200" b="0" i="0" u="none" strike="noStrike" kern="1200" baseline="0" dirty="0" err="1" smtClean="0">
                <a:solidFill>
                  <a:schemeClr val="tx1"/>
                </a:solidFill>
                <a:latin typeface="+mn-lt"/>
                <a:ea typeface="MS PGothic" charset="0"/>
                <a:cs typeface="MS PGothic" charset="0"/>
              </a:rPr>
              <a:t>tumours</a:t>
            </a:r>
            <a:r>
              <a:rPr lang="en-US" sz="1200" b="0" i="0" u="none" strike="noStrike" kern="1200" baseline="0" dirty="0" smtClean="0">
                <a:solidFill>
                  <a:schemeClr val="tx1"/>
                </a:solidFill>
                <a:latin typeface="+mn-lt"/>
                <a:ea typeface="MS PGothic" charset="0"/>
                <a:cs typeface="MS PGothic" charset="0"/>
              </a:rPr>
              <a:t> were associated</a:t>
            </a:r>
          </a:p>
          <a:p>
            <a:r>
              <a:rPr lang="en-US" sz="1200" b="0" i="0" u="none" strike="noStrike" kern="1200" baseline="0" dirty="0" smtClean="0">
                <a:solidFill>
                  <a:schemeClr val="tx1"/>
                </a:solidFill>
                <a:latin typeface="+mn-lt"/>
                <a:ea typeface="MS PGothic" charset="0"/>
                <a:cs typeface="MS PGothic" charset="0"/>
              </a:rPr>
              <a:t>with endometriosis. </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Of the 48 endometriosis cases, </a:t>
            </a:r>
            <a:r>
              <a:rPr lang="en-US" sz="1200" b="1" i="0" u="none" strike="noStrike" kern="1200" baseline="0" dirty="0" smtClean="0">
                <a:solidFill>
                  <a:schemeClr val="tx1"/>
                </a:solidFill>
                <a:latin typeface="+mn-lt"/>
                <a:ea typeface="MS PGothic" charset="0"/>
                <a:cs typeface="MS PGothic" charset="0"/>
              </a:rPr>
              <a:t>73% of those were atypical.</a:t>
            </a: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The most frequently endometriosis associated</a:t>
            </a:r>
          </a:p>
          <a:p>
            <a:r>
              <a:rPr lang="en-US" sz="1200" b="0" i="0" u="none" strike="noStrike" kern="1200" baseline="0" dirty="0" smtClean="0">
                <a:solidFill>
                  <a:schemeClr val="tx1"/>
                </a:solidFill>
                <a:latin typeface="+mn-lt"/>
                <a:ea typeface="MS PGothic" charset="0"/>
                <a:cs typeface="MS PGothic" charset="0"/>
              </a:rPr>
              <a:t>subtypes were </a:t>
            </a:r>
            <a:r>
              <a:rPr lang="en-US" sz="1200" b="0" i="0" u="none" strike="noStrike" kern="1200" baseline="0" dirty="0" err="1" smtClean="0">
                <a:solidFill>
                  <a:schemeClr val="tx1"/>
                </a:solidFill>
                <a:latin typeface="+mn-lt"/>
                <a:ea typeface="MS PGothic" charset="0"/>
                <a:cs typeface="MS PGothic" charset="0"/>
              </a:rPr>
              <a:t>endometrioid</a:t>
            </a:r>
            <a:r>
              <a:rPr lang="en-US" sz="1200" b="0" i="0" u="none" strike="noStrike" kern="1200" baseline="0" dirty="0" smtClean="0">
                <a:solidFill>
                  <a:schemeClr val="tx1"/>
                </a:solidFill>
                <a:latin typeface="+mn-lt"/>
                <a:ea typeface="MS PGothic" charset="0"/>
                <a:cs typeface="MS PGothic" charset="0"/>
              </a:rPr>
              <a:t> (33%) and clear cell (18%) </a:t>
            </a:r>
            <a:r>
              <a:rPr lang="en-US" sz="1200" b="0" i="0" u="none" strike="noStrike" kern="1200" baseline="0" dirty="0" err="1" smtClean="0">
                <a:solidFill>
                  <a:schemeClr val="tx1"/>
                </a:solidFill>
                <a:latin typeface="+mn-lt"/>
                <a:ea typeface="MS PGothic" charset="0"/>
                <a:cs typeface="MS PGothic" charset="0"/>
              </a:rPr>
              <a:t>histologies</a:t>
            </a:r>
            <a:r>
              <a:rPr lang="en-US" sz="1200" b="0" i="0" u="none" strike="noStrike" kern="1200" baseline="0" dirty="0" smtClean="0">
                <a:solidFill>
                  <a:schemeClr val="tx1"/>
                </a:solidFill>
                <a:latin typeface="+mn-lt"/>
                <a:ea typeface="MS PGothic" charset="0"/>
                <a:cs typeface="MS PGothic" charset="0"/>
              </a:rPr>
              <a:t>. (%51)</a:t>
            </a:r>
            <a:endParaRPr lang="en-US" dirty="0"/>
          </a:p>
        </p:txBody>
      </p:sp>
      <p:sp>
        <p:nvSpPr>
          <p:cNvPr id="4" name="Slide Number Placeholder 3"/>
          <p:cNvSpPr>
            <a:spLocks noGrp="1"/>
          </p:cNvSpPr>
          <p:nvPr>
            <p:ph type="sldNum" sz="quarter" idx="10"/>
          </p:nvPr>
        </p:nvSpPr>
        <p:spPr/>
        <p:txBody>
          <a:bodyPr/>
          <a:lstStyle/>
          <a:p>
            <a:pPr>
              <a:defRPr/>
            </a:pPr>
            <a:fld id="{94A40640-D719-9847-8237-1888C1CD19A1}" type="slidenum">
              <a:rPr lang="en-US" smtClean="0"/>
              <a:pPr>
                <a:defRPr/>
              </a:pPr>
              <a:t>28</a:t>
            </a:fld>
            <a:endParaRPr lang="en-US"/>
          </a:p>
        </p:txBody>
      </p:sp>
    </p:spTree>
    <p:extLst>
      <p:ext uri="{BB962C8B-B14F-4D97-AF65-F5344CB8AC3E}">
        <p14:creationId xmlns:p14="http://schemas.microsoft.com/office/powerpoint/2010/main" val="19109649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788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2400" b="1" dirty="0">
                <a:latin typeface="Calibri" charset="0"/>
              </a:rPr>
              <a:t>ARA </a:t>
            </a:r>
            <a:r>
              <a:rPr lang="en-US" sz="2400" b="1" dirty="0" err="1">
                <a:latin typeface="Calibri" charset="0"/>
              </a:rPr>
              <a:t>lezyon</a:t>
            </a:r>
            <a:r>
              <a:rPr lang="en-US" sz="2400" b="1" dirty="0">
                <a:latin typeface="Calibri" charset="0"/>
              </a:rPr>
              <a:t>= </a:t>
            </a:r>
            <a:r>
              <a:rPr lang="en-US" sz="2400" b="1" dirty="0" err="1">
                <a:latin typeface="Calibri" charset="0"/>
              </a:rPr>
              <a:t>atipik</a:t>
            </a:r>
            <a:r>
              <a:rPr lang="en-US" sz="2400" b="1" dirty="0">
                <a:latin typeface="Calibri" charset="0"/>
              </a:rPr>
              <a:t> </a:t>
            </a:r>
            <a:r>
              <a:rPr lang="en-US" sz="2400" b="1" dirty="0" err="1">
                <a:latin typeface="Calibri" charset="0"/>
              </a:rPr>
              <a:t>endometrioma</a:t>
            </a:r>
            <a:r>
              <a:rPr lang="en-US" sz="2400" b="1" dirty="0">
                <a:latin typeface="Calibri" charset="0"/>
              </a:rPr>
              <a:t> </a:t>
            </a:r>
            <a:r>
              <a:rPr lang="en-US" sz="2400" b="1" dirty="0" err="1">
                <a:latin typeface="Calibri" charset="0"/>
              </a:rPr>
              <a:t>olabilir</a:t>
            </a:r>
            <a:r>
              <a:rPr lang="en-US" sz="2400" b="1" dirty="0">
                <a:latin typeface="Calibri" charset="0"/>
              </a:rPr>
              <a:t> mi</a:t>
            </a:r>
            <a:r>
              <a:rPr lang="en-US" sz="2400" b="1" dirty="0" smtClean="0">
                <a:latin typeface="Calibri" charset="0"/>
              </a:rPr>
              <a:t>?</a:t>
            </a:r>
          </a:p>
          <a:p>
            <a:endParaRPr lang="en-US" sz="2400" b="1" dirty="0" smtClean="0">
              <a:latin typeface="Calibri" charset="0"/>
            </a:endParaRPr>
          </a:p>
          <a:p>
            <a:pPr>
              <a:defRPr/>
            </a:pPr>
            <a:r>
              <a:rPr lang="en-US" sz="2800" b="1" dirty="0" err="1" smtClean="0">
                <a:ea typeface="Wingdings"/>
                <a:cs typeface="Wingdings"/>
                <a:sym typeface="Wingdings"/>
              </a:rPr>
              <a:t>Sadece</a:t>
            </a:r>
            <a:r>
              <a:rPr lang="en-US" sz="2800" b="1" dirty="0" smtClean="0">
                <a:ea typeface="Wingdings"/>
                <a:cs typeface="Wingdings"/>
                <a:sym typeface="Wingdings"/>
              </a:rPr>
              <a:t> </a:t>
            </a:r>
            <a:r>
              <a:rPr lang="en-US" sz="2800" b="1" dirty="0" err="1" smtClean="0">
                <a:ea typeface="Wingdings"/>
                <a:cs typeface="Wingdings"/>
                <a:sym typeface="Wingdings"/>
              </a:rPr>
              <a:t>az</a:t>
            </a:r>
            <a:r>
              <a:rPr lang="en-US" sz="2800" b="1" dirty="0" smtClean="0">
                <a:ea typeface="Wingdings"/>
                <a:cs typeface="Wingdings"/>
                <a:sym typeface="Wingdings"/>
              </a:rPr>
              <a:t> </a:t>
            </a:r>
            <a:r>
              <a:rPr lang="en-US" sz="2800" b="1" dirty="0" err="1" smtClean="0">
                <a:ea typeface="Wingdings"/>
                <a:cs typeface="Wingdings"/>
                <a:sym typeface="Wingdings"/>
              </a:rPr>
              <a:t>sayıda</a:t>
            </a:r>
            <a:r>
              <a:rPr lang="en-US" sz="2800" b="1" dirty="0" smtClean="0">
                <a:ea typeface="Wingdings"/>
                <a:cs typeface="Wingdings"/>
                <a:sym typeface="Wingdings"/>
              </a:rPr>
              <a:t> </a:t>
            </a:r>
            <a:r>
              <a:rPr lang="en-US" sz="2800" b="1" dirty="0" err="1" smtClean="0">
                <a:ea typeface="Wingdings"/>
                <a:cs typeface="Wingdings"/>
                <a:sym typeface="Wingdings"/>
              </a:rPr>
              <a:t>kadında</a:t>
            </a:r>
            <a:r>
              <a:rPr lang="en-US" sz="2800" b="1" dirty="0" smtClean="0">
                <a:ea typeface="Wingdings"/>
                <a:cs typeface="Wingdings"/>
                <a:sym typeface="Wingdings"/>
              </a:rPr>
              <a:t> </a:t>
            </a:r>
            <a:r>
              <a:rPr lang="en-US" sz="2800" b="1" dirty="0" err="1" smtClean="0">
                <a:ea typeface="Wingdings"/>
                <a:cs typeface="Wingdings"/>
                <a:sym typeface="Wingdings"/>
              </a:rPr>
              <a:t>bu</a:t>
            </a:r>
            <a:r>
              <a:rPr lang="en-US" sz="2800" b="1" dirty="0" smtClean="0">
                <a:ea typeface="Wingdings"/>
                <a:cs typeface="Wingdings"/>
                <a:sym typeface="Wingdings"/>
              </a:rPr>
              <a:t> </a:t>
            </a:r>
            <a:r>
              <a:rPr lang="en-US" sz="2800" b="1" dirty="0" err="1" smtClean="0">
                <a:ea typeface="Wingdings"/>
                <a:cs typeface="Wingdings"/>
                <a:sym typeface="Wingdings"/>
              </a:rPr>
              <a:t>olur</a:t>
            </a:r>
            <a:endParaRPr lang="en-US" sz="2800" b="1" dirty="0" smtClean="0">
              <a:ea typeface="Wingdings"/>
              <a:cs typeface="Wingdings"/>
              <a:sym typeface="Wingdings"/>
            </a:endParaRPr>
          </a:p>
          <a:p>
            <a:pPr lvl="1">
              <a:defRPr/>
            </a:pPr>
            <a:r>
              <a:rPr lang="en-US" sz="2400" b="1" dirty="0" err="1" smtClean="0">
                <a:ea typeface="Wingdings"/>
                <a:cs typeface="Wingdings"/>
                <a:sym typeface="Wingdings"/>
              </a:rPr>
              <a:t>Kimler</a:t>
            </a:r>
            <a:r>
              <a:rPr lang="en-US" sz="2400" b="1" dirty="0" smtClean="0">
                <a:ea typeface="Wingdings"/>
                <a:cs typeface="Wingdings"/>
                <a:sym typeface="Wingdings"/>
              </a:rPr>
              <a:t> risk </a:t>
            </a:r>
            <a:r>
              <a:rPr lang="en-US" sz="2400" b="1" dirty="0" err="1" smtClean="0">
                <a:ea typeface="Wingdings"/>
                <a:cs typeface="Wingdings"/>
                <a:sym typeface="Wingdings"/>
              </a:rPr>
              <a:t>altında</a:t>
            </a:r>
            <a:r>
              <a:rPr lang="en-US" sz="2400" b="1" dirty="0" smtClean="0">
                <a:ea typeface="Wingdings"/>
                <a:cs typeface="Wingdings"/>
                <a:sym typeface="Wingdings"/>
              </a:rPr>
              <a:t>?</a:t>
            </a:r>
          </a:p>
          <a:p>
            <a:pPr lvl="1">
              <a:defRPr/>
            </a:pPr>
            <a:r>
              <a:rPr lang="en-US" sz="2400" b="1" dirty="0" err="1" smtClean="0">
                <a:ea typeface="Wingdings"/>
                <a:cs typeface="Wingdings"/>
                <a:sym typeface="Wingdings"/>
              </a:rPr>
              <a:t>Nasıl</a:t>
            </a:r>
            <a:r>
              <a:rPr lang="en-US" sz="2400" b="1" dirty="0" smtClean="0">
                <a:ea typeface="Wingdings"/>
                <a:cs typeface="Wingdings"/>
                <a:sym typeface="Wingdings"/>
              </a:rPr>
              <a:t> </a:t>
            </a:r>
            <a:r>
              <a:rPr lang="en-US" sz="2400" b="1" dirty="0" err="1" smtClean="0">
                <a:ea typeface="Wingdings"/>
                <a:cs typeface="Wingdings"/>
                <a:sym typeface="Wingdings"/>
              </a:rPr>
              <a:t>bu</a:t>
            </a:r>
            <a:r>
              <a:rPr lang="en-US" sz="2400" b="1" dirty="0" smtClean="0">
                <a:ea typeface="Wingdings"/>
                <a:cs typeface="Wingdings"/>
                <a:sym typeface="Wingdings"/>
              </a:rPr>
              <a:t> </a:t>
            </a:r>
            <a:r>
              <a:rPr lang="en-US" sz="2400" b="1" dirty="0" err="1" smtClean="0">
                <a:ea typeface="Wingdings"/>
                <a:cs typeface="Wingdings"/>
                <a:sym typeface="Wingdings"/>
              </a:rPr>
              <a:t>progresyon</a:t>
            </a:r>
            <a:r>
              <a:rPr lang="en-US" sz="2400" b="1" dirty="0" smtClean="0">
                <a:ea typeface="Wingdings"/>
                <a:cs typeface="Wingdings"/>
                <a:sym typeface="Wingdings"/>
              </a:rPr>
              <a:t> </a:t>
            </a:r>
            <a:r>
              <a:rPr lang="en-US" sz="2400" b="1" dirty="0" err="1" smtClean="0">
                <a:ea typeface="Wingdings"/>
                <a:cs typeface="Wingdings"/>
                <a:sym typeface="Wingdings"/>
              </a:rPr>
              <a:t>durdurulabilir</a:t>
            </a:r>
            <a:r>
              <a:rPr lang="en-US" sz="2400" b="1" dirty="0" smtClean="0">
                <a:ea typeface="Wingdings"/>
                <a:cs typeface="Wingdings"/>
                <a:sym typeface="Wingdings"/>
              </a:rPr>
              <a:t>?</a:t>
            </a:r>
          </a:p>
          <a:p>
            <a:pPr lvl="4">
              <a:defRPr/>
            </a:pPr>
            <a:endParaRPr lang="en-US" sz="1600" b="1" dirty="0" smtClean="0">
              <a:ea typeface="Wingdings"/>
              <a:cs typeface="Wingdings"/>
              <a:sym typeface="Wingdings"/>
            </a:endParaRPr>
          </a:p>
          <a:p>
            <a:pPr>
              <a:defRPr/>
            </a:pPr>
            <a:r>
              <a:rPr lang="en-US" sz="2800" b="1" dirty="0" err="1" smtClean="0"/>
              <a:t>Endometriozis</a:t>
            </a:r>
            <a:r>
              <a:rPr lang="en-US" sz="2800" b="1" dirty="0" smtClean="0"/>
              <a:t> </a:t>
            </a:r>
            <a:r>
              <a:rPr lang="en-US" sz="2800" b="1" dirty="0" err="1" smtClean="0"/>
              <a:t>ilişkili</a:t>
            </a:r>
            <a:r>
              <a:rPr lang="en-US" sz="2800" b="1" dirty="0" smtClean="0"/>
              <a:t> </a:t>
            </a:r>
            <a:r>
              <a:rPr lang="en-US" sz="2800" b="1" dirty="0" err="1" smtClean="0"/>
              <a:t>karsinom</a:t>
            </a:r>
            <a:r>
              <a:rPr lang="en-US" sz="2800" b="1" dirty="0" smtClean="0"/>
              <a:t> </a:t>
            </a:r>
            <a:r>
              <a:rPr lang="en-US" sz="2800" b="1" dirty="0" err="1" smtClean="0"/>
              <a:t>geliştirme</a:t>
            </a:r>
            <a:r>
              <a:rPr lang="en-US" sz="2800" b="1" dirty="0" smtClean="0"/>
              <a:t> </a:t>
            </a:r>
            <a:r>
              <a:rPr lang="en-US" sz="2800" b="1" dirty="0" err="1" smtClean="0"/>
              <a:t>riski</a:t>
            </a:r>
            <a:r>
              <a:rPr lang="en-US" sz="2800" b="1" dirty="0" smtClean="0"/>
              <a:t> </a:t>
            </a:r>
            <a:r>
              <a:rPr lang="en-US" sz="2800" b="1" dirty="0" err="1" smtClean="0"/>
              <a:t>olan</a:t>
            </a:r>
            <a:r>
              <a:rPr lang="en-US" sz="2800" b="1" dirty="0" smtClean="0"/>
              <a:t> </a:t>
            </a:r>
            <a:r>
              <a:rPr lang="en-US" sz="2800" b="1" dirty="0" err="1" smtClean="0"/>
              <a:t>kadınların</a:t>
            </a:r>
            <a:r>
              <a:rPr lang="en-US" sz="2800" b="1" dirty="0" smtClean="0"/>
              <a:t> </a:t>
            </a:r>
            <a:r>
              <a:rPr lang="en-US" sz="2800" b="1" dirty="0" err="1" smtClean="0"/>
              <a:t>saptanmasında</a:t>
            </a:r>
            <a:r>
              <a:rPr lang="en-US" sz="2800" b="1" dirty="0" smtClean="0"/>
              <a:t> </a:t>
            </a:r>
            <a:r>
              <a:rPr lang="en-US" sz="2800" b="1" dirty="0" err="1" smtClean="0"/>
              <a:t>atipik</a:t>
            </a:r>
            <a:r>
              <a:rPr lang="en-US" sz="2800" b="1" dirty="0" smtClean="0"/>
              <a:t> </a:t>
            </a:r>
            <a:r>
              <a:rPr lang="en-US" sz="2800" b="1" dirty="0" err="1" smtClean="0"/>
              <a:t>endometriomalar</a:t>
            </a:r>
            <a:r>
              <a:rPr lang="en-US" sz="2800" b="1" dirty="0" smtClean="0"/>
              <a:t> </a:t>
            </a:r>
            <a:r>
              <a:rPr lang="en-US" sz="2800" b="1" dirty="0" err="1" smtClean="0"/>
              <a:t>hakkında</a:t>
            </a:r>
            <a:r>
              <a:rPr lang="en-US" sz="2800" b="1" dirty="0" smtClean="0"/>
              <a:t> </a:t>
            </a:r>
            <a:r>
              <a:rPr lang="en-US" sz="2800" b="1" dirty="0" err="1" smtClean="0"/>
              <a:t>farkındalık</a:t>
            </a:r>
            <a:endParaRPr lang="en-US" sz="2800" b="1" dirty="0" smtClean="0"/>
          </a:p>
          <a:p>
            <a:endParaRPr lang="en-US" sz="2400" b="1" dirty="0">
              <a:latin typeface="Calibri" charset="0"/>
            </a:endParaRPr>
          </a:p>
          <a:p>
            <a:endParaRPr lang="en-US" sz="2400" b="1" dirty="0">
              <a:latin typeface="Calibri" charset="0"/>
            </a:endParaRPr>
          </a:p>
          <a:p>
            <a:r>
              <a:rPr lang="en-US" sz="2400" dirty="0" err="1">
                <a:latin typeface="Calibri" charset="0"/>
              </a:rPr>
              <a:t>Histolojik</a:t>
            </a:r>
            <a:r>
              <a:rPr lang="en-US" sz="2400" dirty="0">
                <a:latin typeface="Calibri" charset="0"/>
              </a:rPr>
              <a:t> </a:t>
            </a:r>
            <a:r>
              <a:rPr lang="en-US" sz="2400" dirty="0" err="1">
                <a:latin typeface="Calibri" charset="0"/>
              </a:rPr>
              <a:t>olarak</a:t>
            </a:r>
            <a:endParaRPr lang="en-US" sz="2400" dirty="0">
              <a:latin typeface="Calibri" charset="0"/>
            </a:endParaRPr>
          </a:p>
          <a:p>
            <a:pPr lvl="1"/>
            <a:r>
              <a:rPr lang="en-US" sz="2000" dirty="0" err="1">
                <a:latin typeface="Calibri" charset="0"/>
              </a:rPr>
              <a:t>Endometriozis</a:t>
            </a:r>
            <a:r>
              <a:rPr lang="en-US" sz="2000" dirty="0" err="1">
                <a:latin typeface="Wingdings" charset="0"/>
                <a:ea typeface="ＭＳ Ｐゴシック" charset="0"/>
                <a:cs typeface="ＭＳ Ｐゴシック" charset="0"/>
                <a:sym typeface="Wingdings" charset="0"/>
              </a:rPr>
              <a:t></a:t>
            </a:r>
            <a:r>
              <a:rPr lang="en-US" sz="2000" dirty="0" err="1">
                <a:latin typeface="Calibri" charset="0"/>
                <a:ea typeface="ＭＳ Ｐゴシック" charset="0"/>
                <a:cs typeface="ＭＳ Ｐゴシック" charset="0"/>
                <a:sym typeface="Wingdings" charset="0"/>
              </a:rPr>
              <a:t>Atipik</a:t>
            </a:r>
            <a:r>
              <a:rPr lang="en-US" sz="2000" dirty="0">
                <a:latin typeface="Calibri" charset="0"/>
                <a:ea typeface="ＭＳ Ｐゴシック" charset="0"/>
                <a:cs typeface="ＭＳ Ｐゴシック" charset="0"/>
                <a:sym typeface="Wingdings" charset="0"/>
              </a:rPr>
              <a:t> </a:t>
            </a:r>
            <a:r>
              <a:rPr lang="en-US" sz="2000" dirty="0" err="1">
                <a:latin typeface="Calibri" charset="0"/>
                <a:ea typeface="ＭＳ Ｐゴシック" charset="0"/>
                <a:cs typeface="ＭＳ Ｐゴシック" charset="0"/>
                <a:sym typeface="Wingdings" charset="0"/>
              </a:rPr>
              <a:t>endometriozis</a:t>
            </a:r>
            <a:r>
              <a:rPr lang="en-US" sz="2000" dirty="0">
                <a:latin typeface="Calibri" charset="0"/>
                <a:ea typeface="ＭＳ Ｐゴシック" charset="0"/>
                <a:cs typeface="ＭＳ Ｐゴシック" charset="0"/>
                <a:sym typeface="Wingdings" charset="0"/>
              </a:rPr>
              <a:t> </a:t>
            </a:r>
            <a:r>
              <a:rPr lang="en-US" sz="2000" dirty="0">
                <a:latin typeface="Wingdings" charset="0"/>
                <a:ea typeface="ＭＳ Ｐゴシック" charset="0"/>
                <a:cs typeface="ＭＳ Ｐゴシック" charset="0"/>
                <a:sym typeface="Wingdings" charset="0"/>
              </a:rPr>
              <a:t></a:t>
            </a:r>
            <a:r>
              <a:rPr lang="en-US" sz="2000" dirty="0" err="1">
                <a:latin typeface="Calibri" charset="0"/>
                <a:ea typeface="ＭＳ Ｐゴシック" charset="0"/>
                <a:cs typeface="ＭＳ Ｐゴシック" charset="0"/>
                <a:sym typeface="Wingdings" charset="0"/>
              </a:rPr>
              <a:t>Endometriozis</a:t>
            </a:r>
            <a:r>
              <a:rPr lang="en-US" sz="2000" dirty="0">
                <a:latin typeface="Calibri" charset="0"/>
                <a:ea typeface="ＭＳ Ｐゴシック" charset="0"/>
                <a:cs typeface="ＭＳ Ｐゴシック" charset="0"/>
                <a:sym typeface="Wingdings" charset="0"/>
              </a:rPr>
              <a:t> </a:t>
            </a:r>
            <a:r>
              <a:rPr lang="en-US" sz="2000" dirty="0" err="1">
                <a:latin typeface="Calibri" charset="0"/>
                <a:ea typeface="ＭＳ Ｐゴシック" charset="0"/>
                <a:cs typeface="ＭＳ Ｐゴシック" charset="0"/>
                <a:sym typeface="Wingdings" charset="0"/>
              </a:rPr>
              <a:t>ilişkili</a:t>
            </a:r>
            <a:r>
              <a:rPr lang="en-US" sz="2000" dirty="0">
                <a:latin typeface="Calibri" charset="0"/>
                <a:ea typeface="ＭＳ Ｐゴシック" charset="0"/>
                <a:cs typeface="ＭＳ Ｐゴシック" charset="0"/>
                <a:sym typeface="Wingdings" charset="0"/>
              </a:rPr>
              <a:t> </a:t>
            </a:r>
            <a:r>
              <a:rPr lang="en-US" sz="2000" dirty="0" err="1">
                <a:latin typeface="Calibri" charset="0"/>
                <a:ea typeface="ＭＳ Ｐゴシック" charset="0"/>
                <a:cs typeface="ＭＳ Ｐゴシック" charset="0"/>
                <a:sym typeface="Wingdings" charset="0"/>
              </a:rPr>
              <a:t>karsinom</a:t>
            </a:r>
            <a:endParaRPr lang="en-US" dirty="0">
              <a:latin typeface="Calibri" charset="0"/>
            </a:endParaRPr>
          </a:p>
          <a:p>
            <a:endParaRPr lang="en-US" dirty="0">
              <a:latin typeface="Calibri" charset="0"/>
            </a:endParaRPr>
          </a:p>
          <a:p>
            <a:r>
              <a:rPr lang="en-US" dirty="0" err="1">
                <a:latin typeface="Calibri" charset="0"/>
              </a:rPr>
              <a:t>grandi</a:t>
            </a:r>
            <a:endParaRPr lang="en-US" dirty="0">
              <a:latin typeface="Calibri" charset="0"/>
            </a:endParaRPr>
          </a:p>
          <a:p>
            <a:r>
              <a:rPr lang="en-US" dirty="0" err="1">
                <a:latin typeface="Calibri" charset="0"/>
              </a:rPr>
              <a:t>Endometrioma</a:t>
            </a:r>
            <a:r>
              <a:rPr lang="en-US" dirty="0">
                <a:latin typeface="Calibri" charset="0"/>
              </a:rPr>
              <a:t> </a:t>
            </a:r>
            <a:r>
              <a:rPr lang="en-US" dirty="0" err="1">
                <a:latin typeface="Calibri" charset="0"/>
              </a:rPr>
              <a:t>oluşumu</a:t>
            </a:r>
            <a:r>
              <a:rPr lang="en-US" dirty="0">
                <a:latin typeface="Calibri" charset="0"/>
              </a:rPr>
              <a:t> </a:t>
            </a:r>
            <a:r>
              <a:rPr lang="en-US" dirty="0" err="1">
                <a:latin typeface="Calibri" charset="0"/>
              </a:rPr>
              <a:t>ile</a:t>
            </a:r>
            <a:r>
              <a:rPr lang="en-US" dirty="0">
                <a:latin typeface="Calibri" charset="0"/>
              </a:rPr>
              <a:t> </a:t>
            </a:r>
            <a:r>
              <a:rPr lang="en-US" dirty="0" err="1">
                <a:latin typeface="Calibri" charset="0"/>
              </a:rPr>
              <a:t>ilgili</a:t>
            </a:r>
            <a:r>
              <a:rPr lang="en-US" dirty="0">
                <a:latin typeface="Calibri" charset="0"/>
              </a:rPr>
              <a:t> </a:t>
            </a:r>
            <a:r>
              <a:rPr lang="en-US" dirty="0" err="1">
                <a:latin typeface="Calibri" charset="0"/>
              </a:rPr>
              <a:t>hipotezler</a:t>
            </a:r>
            <a:r>
              <a:rPr lang="en-US" dirty="0">
                <a:latin typeface="Calibri" charset="0"/>
              </a:rPr>
              <a:t> (</a:t>
            </a:r>
            <a:r>
              <a:rPr lang="en-US" dirty="0" err="1">
                <a:latin typeface="Calibri" charset="0"/>
              </a:rPr>
              <a:t>gerek</a:t>
            </a:r>
            <a:r>
              <a:rPr lang="en-US" dirty="0">
                <a:latin typeface="Calibri" charset="0"/>
              </a:rPr>
              <a:t> </a:t>
            </a:r>
            <a:r>
              <a:rPr lang="en-US" dirty="0" err="1">
                <a:latin typeface="Calibri" charset="0"/>
              </a:rPr>
              <a:t>yok</a:t>
            </a:r>
            <a:r>
              <a:rPr lang="en-US" dirty="0">
                <a:latin typeface="Calibri" charset="0"/>
              </a:rPr>
              <a:t>)</a:t>
            </a:r>
          </a:p>
          <a:p>
            <a:r>
              <a:rPr lang="en-US" dirty="0">
                <a:latin typeface="Calibri" charset="0"/>
              </a:rPr>
              <a:t>The pathogenesis of ovarian </a:t>
            </a:r>
            <a:r>
              <a:rPr lang="en-US" dirty="0" err="1">
                <a:latin typeface="Calibri" charset="0"/>
              </a:rPr>
              <a:t>endometrioma</a:t>
            </a:r>
            <a:r>
              <a:rPr lang="en-US" dirty="0">
                <a:latin typeface="Calibri" charset="0"/>
              </a:rPr>
              <a:t> is</a:t>
            </a:r>
          </a:p>
          <a:p>
            <a:r>
              <a:rPr lang="en-US" dirty="0">
                <a:latin typeface="Calibri" charset="0"/>
              </a:rPr>
              <a:t>a continuous source of controversy. The theories proposed</a:t>
            </a:r>
          </a:p>
          <a:p>
            <a:r>
              <a:rPr lang="en-US" dirty="0">
                <a:latin typeface="Calibri" charset="0"/>
              </a:rPr>
              <a:t>by </a:t>
            </a:r>
            <a:r>
              <a:rPr lang="en-US" dirty="0" err="1">
                <a:latin typeface="Calibri" charset="0"/>
              </a:rPr>
              <a:t>Hughesdon</a:t>
            </a:r>
            <a:r>
              <a:rPr lang="en-US" dirty="0">
                <a:latin typeface="Calibri" charset="0"/>
              </a:rPr>
              <a:t> [12], </a:t>
            </a:r>
            <a:r>
              <a:rPr lang="en-US" dirty="0" err="1">
                <a:latin typeface="Calibri" charset="0"/>
              </a:rPr>
              <a:t>Brosens</a:t>
            </a:r>
            <a:r>
              <a:rPr lang="en-US" dirty="0">
                <a:latin typeface="Calibri" charset="0"/>
              </a:rPr>
              <a:t> et al. [13], </a:t>
            </a:r>
            <a:r>
              <a:rPr lang="en-US" dirty="0" err="1">
                <a:latin typeface="Calibri" charset="0"/>
              </a:rPr>
              <a:t>Nezhat</a:t>
            </a:r>
            <a:r>
              <a:rPr lang="en-US" dirty="0">
                <a:latin typeface="Calibri" charset="0"/>
              </a:rPr>
              <a:t> et al. [14], and</a:t>
            </a:r>
          </a:p>
          <a:p>
            <a:r>
              <a:rPr lang="en-US" dirty="0" err="1">
                <a:latin typeface="Calibri" charset="0"/>
              </a:rPr>
              <a:t>Vercellini</a:t>
            </a:r>
            <a:r>
              <a:rPr lang="en-US" dirty="0">
                <a:latin typeface="Calibri" charset="0"/>
              </a:rPr>
              <a:t> et al. [15] are in agreement about the origin of the</a:t>
            </a:r>
          </a:p>
          <a:p>
            <a:r>
              <a:rPr lang="en-US" dirty="0">
                <a:latin typeface="Calibri" charset="0"/>
              </a:rPr>
              <a:t>cystic content: </a:t>
            </a:r>
            <a:r>
              <a:rPr lang="en-US" b="1" dirty="0">
                <a:latin typeface="Calibri" charset="0"/>
              </a:rPr>
              <a:t>the regurgitated endometrium</a:t>
            </a:r>
            <a:r>
              <a:rPr lang="en-US" dirty="0">
                <a:latin typeface="Calibri" charset="0"/>
              </a:rPr>
              <a:t>. Conversely,</a:t>
            </a:r>
          </a:p>
          <a:p>
            <a:r>
              <a:rPr lang="en-US" dirty="0">
                <a:latin typeface="Calibri" charset="0"/>
              </a:rPr>
              <a:t>the mechanism of cyst development is different among these</a:t>
            </a:r>
          </a:p>
          <a:p>
            <a:r>
              <a:rPr lang="en-US" dirty="0">
                <a:latin typeface="Calibri" charset="0"/>
              </a:rPr>
              <a:t>theories.</a:t>
            </a:r>
          </a:p>
          <a:p>
            <a:r>
              <a:rPr lang="en-US" dirty="0" err="1">
                <a:latin typeface="Calibri" charset="0"/>
              </a:rPr>
              <a:t>Hughesdon</a:t>
            </a:r>
            <a:r>
              <a:rPr lang="en-US" dirty="0">
                <a:latin typeface="Calibri" charset="0"/>
              </a:rPr>
              <a:t> in 1957 [12] suggested that endometrial implants,</a:t>
            </a:r>
          </a:p>
          <a:p>
            <a:r>
              <a:rPr lang="en-US" dirty="0">
                <a:latin typeface="Calibri" charset="0"/>
              </a:rPr>
              <a:t>located on the surface of the ovary, cause a gradual</a:t>
            </a:r>
          </a:p>
          <a:p>
            <a:r>
              <a:rPr lang="en-US" dirty="0">
                <a:latin typeface="Calibri" charset="0"/>
              </a:rPr>
              <a:t>invagination of the ovarian cortex, which results in a </a:t>
            </a:r>
            <a:r>
              <a:rPr lang="en-US" dirty="0" err="1">
                <a:latin typeface="Calibri" charset="0"/>
              </a:rPr>
              <a:t>pseudocyst</a:t>
            </a:r>
            <a:r>
              <a:rPr lang="en-US" dirty="0">
                <a:latin typeface="Calibri" charset="0"/>
              </a:rPr>
              <a:t>.</a:t>
            </a:r>
          </a:p>
          <a:p>
            <a:r>
              <a:rPr lang="en-US" dirty="0" err="1">
                <a:latin typeface="Calibri" charset="0"/>
              </a:rPr>
              <a:t>Brosens</a:t>
            </a:r>
            <a:r>
              <a:rPr lang="en-US" dirty="0">
                <a:latin typeface="Calibri" charset="0"/>
              </a:rPr>
              <a:t> et al. [13], in agreement with </a:t>
            </a:r>
            <a:r>
              <a:rPr lang="en-US" dirty="0" err="1">
                <a:latin typeface="Calibri" charset="0"/>
              </a:rPr>
              <a:t>Hughesdon</a:t>
            </a:r>
            <a:r>
              <a:rPr lang="en-US" dirty="0">
                <a:latin typeface="Calibri" charset="0"/>
              </a:rPr>
              <a:t>,</a:t>
            </a:r>
          </a:p>
          <a:p>
            <a:r>
              <a:rPr lang="en-US" dirty="0">
                <a:latin typeface="Calibri" charset="0"/>
              </a:rPr>
              <a:t>reported menstrual shedding and blood accumulation at</a:t>
            </a:r>
          </a:p>
          <a:p>
            <a:r>
              <a:rPr lang="en-US" dirty="0">
                <a:latin typeface="Calibri" charset="0"/>
              </a:rPr>
              <a:t>the site of the implants through </a:t>
            </a:r>
            <a:r>
              <a:rPr lang="en-US" dirty="0" err="1">
                <a:latin typeface="Calibri" charset="0"/>
              </a:rPr>
              <a:t>ovariscopy</a:t>
            </a:r>
            <a:r>
              <a:rPr lang="en-US" dirty="0">
                <a:latin typeface="Calibri" charset="0"/>
              </a:rPr>
              <a:t>. On the other</a:t>
            </a:r>
          </a:p>
          <a:p>
            <a:r>
              <a:rPr lang="en-US" dirty="0">
                <a:latin typeface="Calibri" charset="0"/>
              </a:rPr>
              <a:t>hand, </a:t>
            </a:r>
            <a:r>
              <a:rPr lang="en-US" dirty="0" err="1">
                <a:latin typeface="Calibri" charset="0"/>
              </a:rPr>
              <a:t>Nezhat</a:t>
            </a:r>
            <a:r>
              <a:rPr lang="en-US" dirty="0">
                <a:latin typeface="Calibri" charset="0"/>
              </a:rPr>
              <a:t> et al. [14] proposed that </a:t>
            </a:r>
            <a:r>
              <a:rPr lang="en-US" dirty="0" err="1">
                <a:latin typeface="Calibri" charset="0"/>
              </a:rPr>
              <a:t>endometriomas</a:t>
            </a:r>
            <a:r>
              <a:rPr lang="en-US" dirty="0">
                <a:latin typeface="Calibri" charset="0"/>
              </a:rPr>
              <a:t> may</a:t>
            </a:r>
          </a:p>
          <a:p>
            <a:r>
              <a:rPr lang="en-US" dirty="0">
                <a:latin typeface="Calibri" charset="0"/>
              </a:rPr>
              <a:t>develop as a result of secondary involvement of functional</a:t>
            </a:r>
          </a:p>
          <a:p>
            <a:r>
              <a:rPr lang="en-US" dirty="0">
                <a:latin typeface="Calibri" charset="0"/>
              </a:rPr>
              <a:t>ovarian cysts, while </a:t>
            </a:r>
            <a:r>
              <a:rPr lang="en-US" dirty="0" err="1">
                <a:latin typeface="Calibri" charset="0"/>
              </a:rPr>
              <a:t>Vercellini</a:t>
            </a:r>
            <a:r>
              <a:rPr lang="en-US" dirty="0">
                <a:latin typeface="Calibri" charset="0"/>
              </a:rPr>
              <a:t> et al. [15] hypothesized the</a:t>
            </a:r>
          </a:p>
          <a:p>
            <a:r>
              <a:rPr lang="en-US" dirty="0">
                <a:latin typeface="Calibri" charset="0"/>
              </a:rPr>
              <a:t>development specifically from hemorrhagic corpora </a:t>
            </a:r>
            <a:r>
              <a:rPr lang="en-US" dirty="0" err="1">
                <a:latin typeface="Calibri" charset="0"/>
              </a:rPr>
              <a:t>lutea</a:t>
            </a:r>
            <a:r>
              <a:rPr lang="en-US" dirty="0">
                <a:latin typeface="Calibri" charset="0"/>
              </a:rPr>
              <a:t>,</a:t>
            </a:r>
          </a:p>
          <a:p>
            <a:r>
              <a:rPr lang="en-US" dirty="0">
                <a:latin typeface="Calibri" charset="0"/>
              </a:rPr>
              <a:t>firstly suggesting a possible relation between ovulation and</a:t>
            </a:r>
          </a:p>
          <a:p>
            <a:r>
              <a:rPr lang="en-US" dirty="0" err="1">
                <a:latin typeface="Calibri" charset="0"/>
              </a:rPr>
              <a:t>endometriomas</a:t>
            </a:r>
            <a:r>
              <a:rPr lang="en-US" dirty="0">
                <a:latin typeface="Calibri" charset="0"/>
              </a:rPr>
              <a:t>.</a:t>
            </a:r>
          </a:p>
          <a:p>
            <a:r>
              <a:rPr lang="en-US" dirty="0" err="1">
                <a:latin typeface="Calibri" charset="0"/>
              </a:rPr>
              <a:t>Nisolle</a:t>
            </a:r>
            <a:r>
              <a:rPr lang="en-US" dirty="0">
                <a:latin typeface="Calibri" charset="0"/>
              </a:rPr>
              <a:t> and </a:t>
            </a:r>
            <a:r>
              <a:rPr lang="en-US" dirty="0" err="1">
                <a:latin typeface="Calibri" charset="0"/>
              </a:rPr>
              <a:t>Donnez</a:t>
            </a:r>
            <a:r>
              <a:rPr lang="en-US" dirty="0">
                <a:latin typeface="Calibri" charset="0"/>
              </a:rPr>
              <a:t> in 1997 published a completely</a:t>
            </a:r>
          </a:p>
          <a:p>
            <a:r>
              <a:rPr lang="en-US" dirty="0">
                <a:latin typeface="Calibri" charset="0"/>
              </a:rPr>
              <a:t>different hypothesis about the development of the </a:t>
            </a:r>
            <a:r>
              <a:rPr lang="en-US" dirty="0" err="1">
                <a:latin typeface="Calibri" charset="0"/>
              </a:rPr>
              <a:t>endometrioma</a:t>
            </a:r>
            <a:r>
              <a:rPr lang="en-US" dirty="0">
                <a:latin typeface="Calibri" charset="0"/>
              </a:rPr>
              <a:t>:</a:t>
            </a:r>
          </a:p>
          <a:p>
            <a:r>
              <a:rPr lang="en-US" dirty="0">
                <a:latin typeface="Calibri" charset="0"/>
              </a:rPr>
              <a:t>a </a:t>
            </a:r>
            <a:r>
              <a:rPr lang="en-US" dirty="0" err="1">
                <a:latin typeface="Calibri" charset="0"/>
              </a:rPr>
              <a:t>celomic</a:t>
            </a:r>
            <a:r>
              <a:rPr lang="en-US" dirty="0">
                <a:latin typeface="Calibri" charset="0"/>
              </a:rPr>
              <a:t> metaplasia of </a:t>
            </a:r>
            <a:r>
              <a:rPr lang="en-US" dirty="0" err="1">
                <a:latin typeface="Calibri" charset="0"/>
              </a:rPr>
              <a:t>invaginated</a:t>
            </a:r>
            <a:r>
              <a:rPr lang="en-US" dirty="0">
                <a:latin typeface="Calibri" charset="0"/>
              </a:rPr>
              <a:t> superficial ovarian</a:t>
            </a:r>
          </a:p>
          <a:p>
            <a:r>
              <a:rPr lang="en-US" dirty="0">
                <a:latin typeface="Calibri" charset="0"/>
              </a:rPr>
              <a:t>epithelium in typical glandular epithelium and </a:t>
            </a:r>
            <a:r>
              <a:rPr lang="en-US" dirty="0" err="1">
                <a:latin typeface="Calibri" charset="0"/>
              </a:rPr>
              <a:t>stroma</a:t>
            </a:r>
            <a:r>
              <a:rPr lang="en-US" dirty="0">
                <a:latin typeface="Calibri" charset="0"/>
              </a:rPr>
              <a:t>, thus</a:t>
            </a:r>
          </a:p>
          <a:p>
            <a:r>
              <a:rPr lang="en-US" dirty="0">
                <a:latin typeface="Calibri" charset="0"/>
              </a:rPr>
              <a:t>excluding the possible involvement of retrograde menstruation</a:t>
            </a:r>
          </a:p>
          <a:p>
            <a:r>
              <a:rPr lang="en-US" dirty="0">
                <a:latin typeface="Calibri" charset="0"/>
              </a:rPr>
              <a:t>in </a:t>
            </a:r>
            <a:r>
              <a:rPr lang="en-US" dirty="0" err="1">
                <a:latin typeface="Calibri" charset="0"/>
              </a:rPr>
              <a:t>endometrioma’s</a:t>
            </a:r>
            <a:r>
              <a:rPr lang="en-US" dirty="0">
                <a:latin typeface="Calibri" charset="0"/>
              </a:rPr>
              <a:t> pathogenesis [16]</a:t>
            </a:r>
            <a:r>
              <a:rPr lang="en-US" dirty="0" smtClean="0">
                <a:latin typeface="Calibri" charset="0"/>
              </a:rPr>
              <a:t>.</a:t>
            </a:r>
          </a:p>
          <a:p>
            <a:endParaRPr lang="en-US" dirty="0" smtClean="0">
              <a:latin typeface="Calibri" charset="0"/>
            </a:endParaRPr>
          </a:p>
          <a:p>
            <a:endParaRPr lang="en-US" dirty="0" smtClean="0">
              <a:latin typeface="Calibri" charset="0"/>
            </a:endParaRPr>
          </a:p>
          <a:p>
            <a:r>
              <a:rPr lang="en-US" dirty="0" smtClean="0">
                <a:latin typeface="Calibri" charset="0"/>
              </a:rPr>
              <a:t>(</a:t>
            </a:r>
            <a:r>
              <a:rPr lang="en-US" dirty="0" err="1" smtClean="0">
                <a:latin typeface="Calibri" charset="0"/>
              </a:rPr>
              <a:t>wilbur</a:t>
            </a:r>
            <a:r>
              <a:rPr lang="en-US" dirty="0" smtClean="0">
                <a:latin typeface="Calibri" charset="0"/>
              </a:rPr>
              <a:t>)</a:t>
            </a:r>
          </a:p>
          <a:p>
            <a:r>
              <a:rPr lang="en-US" sz="1200" b="0" i="0" u="none" strike="noStrike" kern="1200" baseline="0" dirty="0" smtClean="0">
                <a:solidFill>
                  <a:schemeClr val="tx1"/>
                </a:solidFill>
                <a:latin typeface="+mn-lt"/>
                <a:ea typeface="MS PGothic" charset="0"/>
                <a:cs typeface="MS PGothic" charset="0"/>
              </a:rPr>
              <a:t>These histologic and molecular studies support Sampson’s original theory that</a:t>
            </a:r>
          </a:p>
          <a:p>
            <a:r>
              <a:rPr lang="en-US" sz="1200" b="0" i="0" u="none" strike="noStrike" kern="1200" baseline="0" dirty="0" err="1" smtClean="0">
                <a:solidFill>
                  <a:schemeClr val="tx1"/>
                </a:solidFill>
                <a:latin typeface="+mn-lt"/>
                <a:ea typeface="MS PGothic" charset="0"/>
                <a:cs typeface="MS PGothic" charset="0"/>
              </a:rPr>
              <a:t>endometriotic</a:t>
            </a:r>
            <a:r>
              <a:rPr lang="en-US" sz="1200" b="0" i="0" u="none" strike="noStrike" kern="1200" baseline="0" dirty="0" smtClean="0">
                <a:solidFill>
                  <a:schemeClr val="tx1"/>
                </a:solidFill>
                <a:latin typeface="+mn-lt"/>
                <a:ea typeface="MS PGothic" charset="0"/>
                <a:cs typeface="MS PGothic" charset="0"/>
              </a:rPr>
              <a:t> implants may progress through </a:t>
            </a:r>
            <a:r>
              <a:rPr lang="en-US" sz="1200" b="1" i="0" u="none" strike="noStrike" kern="1200" baseline="0" dirty="0" smtClean="0">
                <a:solidFill>
                  <a:schemeClr val="tx1"/>
                </a:solidFill>
                <a:latin typeface="+mn-lt"/>
                <a:ea typeface="MS PGothic" charset="0"/>
                <a:cs typeface="MS PGothic" charset="0"/>
              </a:rPr>
              <a:t>an atypical</a:t>
            </a:r>
          </a:p>
          <a:p>
            <a:r>
              <a:rPr lang="en-US" sz="1200" b="1" i="0" u="none" strike="noStrike" kern="1200" baseline="0" dirty="0" smtClean="0">
                <a:solidFill>
                  <a:schemeClr val="tx1"/>
                </a:solidFill>
                <a:latin typeface="+mn-lt"/>
                <a:ea typeface="MS PGothic" charset="0"/>
                <a:cs typeface="MS PGothic" charset="0"/>
              </a:rPr>
              <a:t>precursor stage</a:t>
            </a:r>
            <a:r>
              <a:rPr lang="en-US" sz="1200" b="0" i="0" u="none" strike="noStrike" kern="1200" baseline="0" dirty="0" smtClean="0">
                <a:solidFill>
                  <a:schemeClr val="tx1"/>
                </a:solidFill>
                <a:latin typeface="+mn-lt"/>
                <a:ea typeface="MS PGothic" charset="0"/>
                <a:cs typeface="MS PGothic" charset="0"/>
              </a:rPr>
              <a:t> and ultimately develop into a malignancy on</a:t>
            </a:r>
          </a:p>
          <a:p>
            <a:r>
              <a:rPr lang="en-US" sz="1200" b="0" i="0" u="none" strike="noStrike" kern="1200" baseline="0" dirty="0" smtClean="0">
                <a:solidFill>
                  <a:schemeClr val="tx1"/>
                </a:solidFill>
                <a:latin typeface="+mn-lt"/>
                <a:ea typeface="MS PGothic" charset="0"/>
                <a:cs typeface="MS PGothic" charset="0"/>
              </a:rPr>
              <a:t>the ovarian cortex, offering mechanisms by which we may be</a:t>
            </a:r>
          </a:p>
          <a:p>
            <a:r>
              <a:rPr lang="en-US" sz="1200" b="0" i="0" u="none" strike="noStrike" kern="1200" baseline="0" dirty="0" smtClean="0">
                <a:solidFill>
                  <a:schemeClr val="tx1"/>
                </a:solidFill>
                <a:latin typeface="+mn-lt"/>
                <a:ea typeface="MS PGothic" charset="0"/>
                <a:cs typeface="MS PGothic" charset="0"/>
              </a:rPr>
              <a:t>able to identify high-risk lesions or try new ways of intervening</a:t>
            </a:r>
          </a:p>
          <a:p>
            <a:r>
              <a:rPr lang="en-US" sz="1200" b="0" i="0" u="none" strike="noStrike" kern="1200" baseline="0" dirty="0" smtClean="0">
                <a:solidFill>
                  <a:schemeClr val="tx1"/>
                </a:solidFill>
                <a:latin typeface="+mn-lt"/>
                <a:ea typeface="MS PGothic" charset="0"/>
                <a:cs typeface="MS PGothic" charset="0"/>
              </a:rPr>
              <a:t>on this progression from endometriosis to EAOC</a:t>
            </a:r>
            <a:endParaRPr lang="en-US" dirty="0" smtClean="0">
              <a:latin typeface="Calibri" charset="0"/>
            </a:endParaRPr>
          </a:p>
        </p:txBody>
      </p:sp>
      <p:sp>
        <p:nvSpPr>
          <p:cNvPr id="788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7ECEADC7-40A7-2849-9F01-CA375DF089D3}" type="slidenum">
              <a:rPr lang="en-US" sz="1200"/>
              <a:pPr eaLnBrk="1" hangingPunct="1"/>
              <a:t>29</a:t>
            </a:fld>
            <a:endParaRPr lang="en-US" sz="120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29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a:t>
            </a:r>
            <a:r>
              <a:rPr lang="en-US" dirty="0" err="1">
                <a:latin typeface="Calibri" charset="0"/>
              </a:rPr>
              <a:t>wilbur</a:t>
            </a:r>
            <a:r>
              <a:rPr lang="en-US" dirty="0">
                <a:latin typeface="Calibri" charset="0"/>
              </a:rPr>
              <a:t>)</a:t>
            </a:r>
          </a:p>
          <a:p>
            <a:r>
              <a:rPr lang="en-US" b="1" dirty="0">
                <a:latin typeface="Calibri" charset="0"/>
              </a:rPr>
              <a:t>Endometriosis is an inflammatory condition and inflammation has long been associated with cancer risk. </a:t>
            </a:r>
          </a:p>
          <a:p>
            <a:r>
              <a:rPr lang="en-US" dirty="0">
                <a:latin typeface="Calibri" charset="0"/>
              </a:rPr>
              <a:t>Rudolf Virchow first documented this association over 150 years ago and the data continue to mount.</a:t>
            </a:r>
            <a:r>
              <a:rPr lang="en-US" dirty="0" smtClean="0">
                <a:latin typeface="Calibri" charset="0"/>
              </a:rPr>
              <a:t>9</a:t>
            </a:r>
          </a:p>
          <a:p>
            <a:r>
              <a:rPr lang="en-US" dirty="0" smtClean="0">
                <a:latin typeface="Calibri" charset="0"/>
              </a:rPr>
              <a:t> </a:t>
            </a:r>
            <a:endParaRPr lang="en-US" dirty="0">
              <a:latin typeface="Calibri" charset="0"/>
            </a:endParaRPr>
          </a:p>
          <a:p>
            <a:r>
              <a:rPr lang="en-US" dirty="0">
                <a:latin typeface="Calibri" charset="0"/>
              </a:rPr>
              <a:t>Due to the cyclical nature of the condition, endometriosis is associated with both acute and chronic inflammation.</a:t>
            </a:r>
          </a:p>
          <a:p>
            <a:endParaRPr lang="en-US" dirty="0" smtClean="0">
              <a:latin typeface="Calibri" charset="0"/>
            </a:endParaRPr>
          </a:p>
          <a:p>
            <a:r>
              <a:rPr lang="en-US" dirty="0" smtClean="0">
                <a:latin typeface="Calibri" charset="0"/>
              </a:rPr>
              <a:t>Molecular </a:t>
            </a:r>
            <a:r>
              <a:rPr lang="en-US" dirty="0">
                <a:latin typeface="Calibri" charset="0"/>
              </a:rPr>
              <a:t>studies have noted that pelvic fluid from women with endometriosis have increased concentrations of macrophages and inflammatory cytokines, particularly TNF-α, IL-β, and IL-6.10–15 </a:t>
            </a:r>
          </a:p>
          <a:p>
            <a:r>
              <a:rPr lang="en-US" dirty="0">
                <a:latin typeface="Calibri" charset="0"/>
              </a:rPr>
              <a:t>These </a:t>
            </a:r>
            <a:r>
              <a:rPr lang="en-US" b="1" dirty="0">
                <a:latin typeface="Calibri" charset="0"/>
              </a:rPr>
              <a:t>same cytokines have been reported at significantly higher concentrations in cell cultures of epithelial ovarian cancer</a:t>
            </a:r>
            <a:r>
              <a:rPr lang="en-US" dirty="0">
                <a:latin typeface="Calibri" charset="0"/>
              </a:rPr>
              <a:t>.16 </a:t>
            </a:r>
          </a:p>
          <a:p>
            <a:endParaRPr lang="en-US" dirty="0">
              <a:latin typeface="Calibri" charset="0"/>
            </a:endParaRPr>
          </a:p>
          <a:p>
            <a:r>
              <a:rPr lang="en-US" b="1" dirty="0">
                <a:latin typeface="Calibri" charset="0"/>
              </a:rPr>
              <a:t>Increased cellular proliferation</a:t>
            </a:r>
            <a:r>
              <a:rPr lang="en-US" dirty="0">
                <a:latin typeface="Calibri" charset="0"/>
              </a:rPr>
              <a:t> driven by </a:t>
            </a:r>
            <a:r>
              <a:rPr lang="en-US" b="1" dirty="0">
                <a:latin typeface="Calibri" charset="0"/>
              </a:rPr>
              <a:t>increased circulating estrogen and inflammation </a:t>
            </a:r>
            <a:r>
              <a:rPr lang="en-US" dirty="0">
                <a:latin typeface="Calibri" charset="0"/>
              </a:rPr>
              <a:t>have been identified as major risk factors in the progression of endometriosis to atypical endometriosis and then on to endometriosis-associated ovarian cancer (EAOC). </a:t>
            </a:r>
          </a:p>
          <a:p>
            <a:endParaRPr lang="en-US" dirty="0">
              <a:latin typeface="Calibri" charset="0"/>
            </a:endParaRPr>
          </a:p>
          <a:p>
            <a:r>
              <a:rPr lang="en-US" dirty="0">
                <a:latin typeface="Calibri" charset="0"/>
              </a:rPr>
              <a:t>Wilbur</a:t>
            </a:r>
          </a:p>
          <a:p>
            <a:r>
              <a:rPr lang="en-US" dirty="0">
                <a:latin typeface="Calibri" charset="0"/>
              </a:rPr>
              <a:t>Recently, molecular pathways have been elucidated that may</a:t>
            </a:r>
          </a:p>
          <a:p>
            <a:r>
              <a:rPr lang="en-US" dirty="0">
                <a:latin typeface="Calibri" charset="0"/>
              </a:rPr>
              <a:t>explain this histologic progression from endometriosis to</a:t>
            </a:r>
          </a:p>
          <a:p>
            <a:r>
              <a:rPr lang="en-US" dirty="0">
                <a:latin typeface="Calibri" charset="0"/>
              </a:rPr>
              <a:t>atypical endometriosis and then to EAOC. Only a small</a:t>
            </a:r>
          </a:p>
          <a:p>
            <a:r>
              <a:rPr lang="en-US" dirty="0">
                <a:latin typeface="Calibri" charset="0"/>
              </a:rPr>
              <a:t>number of women will progress along the continuum from</a:t>
            </a:r>
          </a:p>
          <a:p>
            <a:r>
              <a:rPr lang="en-US" dirty="0">
                <a:latin typeface="Calibri" charset="0"/>
              </a:rPr>
              <a:t>endometriosis to EAOC and there is great interest in understanding</a:t>
            </a:r>
          </a:p>
          <a:p>
            <a:r>
              <a:rPr lang="en-US" dirty="0">
                <a:latin typeface="Calibri" charset="0"/>
              </a:rPr>
              <a:t>how this histology progresses and whether it is</a:t>
            </a:r>
          </a:p>
          <a:p>
            <a:r>
              <a:rPr lang="en-US" dirty="0">
                <a:latin typeface="Calibri" charset="0"/>
              </a:rPr>
              <a:t>possible to identify those at risk and/or halt the progression</a:t>
            </a:r>
          </a:p>
          <a:p>
            <a:r>
              <a:rPr lang="en-US" dirty="0">
                <a:latin typeface="Calibri" charset="0"/>
              </a:rPr>
              <a:t>along this continuum</a:t>
            </a:r>
            <a:r>
              <a:rPr lang="en-US" dirty="0" smtClean="0">
                <a:latin typeface="Calibri" charset="0"/>
              </a:rPr>
              <a:t>.</a:t>
            </a:r>
          </a:p>
          <a:p>
            <a:r>
              <a:rPr lang="en-US" dirty="0" smtClean="0">
                <a:latin typeface="Calibri" charset="0"/>
              </a:rPr>
              <a:t>del </a:t>
            </a:r>
            <a:r>
              <a:rPr lang="en-US" dirty="0">
                <a:latin typeface="Calibri" charset="0"/>
              </a:rPr>
              <a:t>Carmen et al demonstrated that</a:t>
            </a:r>
          </a:p>
          <a:p>
            <a:r>
              <a:rPr lang="en-US" dirty="0">
                <a:latin typeface="Calibri" charset="0"/>
              </a:rPr>
              <a:t>EAOC is associated with overexpression of vascular endothelial</a:t>
            </a:r>
          </a:p>
          <a:p>
            <a:r>
              <a:rPr lang="en-US" dirty="0">
                <a:latin typeface="Calibri" charset="0"/>
              </a:rPr>
              <a:t>growth factor (VEGF) and that variation in the expression</a:t>
            </a:r>
          </a:p>
          <a:p>
            <a:r>
              <a:rPr lang="en-US" dirty="0">
                <a:latin typeface="Calibri" charset="0"/>
              </a:rPr>
              <a:t>of VEGF in tissue samples of atypical endometriosis may be</a:t>
            </a:r>
          </a:p>
          <a:p>
            <a:r>
              <a:rPr lang="en-US" dirty="0">
                <a:latin typeface="Calibri" charset="0"/>
              </a:rPr>
              <a:t>associated with the progression from atypical endometriosis</a:t>
            </a:r>
          </a:p>
          <a:p>
            <a:r>
              <a:rPr lang="en-US" dirty="0">
                <a:latin typeface="Calibri" charset="0"/>
              </a:rPr>
              <a:t>along the continuum to EAOC.6 In the same study, atypical</a:t>
            </a:r>
          </a:p>
          <a:p>
            <a:r>
              <a:rPr lang="en-US" dirty="0">
                <a:latin typeface="Calibri" charset="0"/>
              </a:rPr>
              <a:t>endometriosis, and not EAOC, was associated with high</a:t>
            </a:r>
          </a:p>
          <a:p>
            <a:r>
              <a:rPr lang="en-US" dirty="0">
                <a:latin typeface="Calibri" charset="0"/>
              </a:rPr>
              <a:t>estrogen and progesterone receptor expression, while Ki-67</a:t>
            </a:r>
          </a:p>
          <a:p>
            <a:r>
              <a:rPr lang="en-US" dirty="0">
                <a:latin typeface="Calibri" charset="0"/>
              </a:rPr>
              <a:t>was associated with neither the benign nor malignant</a:t>
            </a:r>
          </a:p>
          <a:p>
            <a:r>
              <a:rPr lang="en-US" dirty="0">
                <a:latin typeface="Calibri" charset="0"/>
              </a:rPr>
              <a:t>histology.</a:t>
            </a:r>
          </a:p>
          <a:p>
            <a:endParaRPr lang="en-US" dirty="0">
              <a:latin typeface="Calibri" charset="0"/>
            </a:endParaRPr>
          </a:p>
          <a:p>
            <a:r>
              <a:rPr lang="en-US" dirty="0" err="1">
                <a:latin typeface="Calibri" charset="0"/>
              </a:rPr>
              <a:t>Garavaglia</a:t>
            </a:r>
            <a:endParaRPr lang="en-US" dirty="0">
              <a:latin typeface="Calibri" charset="0"/>
            </a:endParaRPr>
          </a:p>
          <a:p>
            <a:r>
              <a:rPr lang="en-US" dirty="0">
                <a:latin typeface="Calibri" charset="0"/>
              </a:rPr>
              <a:t>inflammatory factors and cytokines that, via</a:t>
            </a:r>
          </a:p>
          <a:p>
            <a:r>
              <a:rPr lang="en-US" dirty="0">
                <a:latin typeface="Calibri" charset="0"/>
              </a:rPr>
              <a:t>NF-</a:t>
            </a:r>
            <a:r>
              <a:rPr lang="en-US" dirty="0" err="1">
                <a:latin typeface="Calibri" charset="0"/>
              </a:rPr>
              <a:t>kB</a:t>
            </a:r>
            <a:r>
              <a:rPr lang="en-US" dirty="0">
                <a:latin typeface="Calibri" charset="0"/>
              </a:rPr>
              <a:t> activation, have been found to promote angiogenesis, cell</a:t>
            </a:r>
          </a:p>
          <a:p>
            <a:r>
              <a:rPr lang="en-US" dirty="0">
                <a:latin typeface="Calibri" charset="0"/>
              </a:rPr>
              <a:t>proliferation, inhibition of apoptosis and production of ROS</a:t>
            </a:r>
          </a:p>
        </p:txBody>
      </p:sp>
      <p:sp>
        <p:nvSpPr>
          <p:cNvPr id="829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805C9A47-1551-EB47-A139-03804D387915}" type="slidenum">
              <a:rPr lang="en-US" sz="1200"/>
              <a:pPr eaLnBrk="1" hangingPunct="1"/>
              <a:t>30</a:t>
            </a:fld>
            <a:endParaRPr lang="en-US" sz="120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49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wilbur</a:t>
            </a:r>
            <a:endParaRPr lang="en-US" dirty="0">
              <a:latin typeface="Calibri" charset="0"/>
            </a:endParaRPr>
          </a:p>
          <a:p>
            <a:r>
              <a:rPr lang="en-US" dirty="0" err="1">
                <a:latin typeface="Calibri" charset="0"/>
              </a:rPr>
              <a:t>Histolojik</a:t>
            </a:r>
            <a:r>
              <a:rPr lang="en-US" dirty="0">
                <a:latin typeface="Calibri" charset="0"/>
              </a:rPr>
              <a:t> </a:t>
            </a:r>
            <a:r>
              <a:rPr lang="en-US" dirty="0" err="1">
                <a:latin typeface="Calibri" charset="0"/>
              </a:rPr>
              <a:t>bir</a:t>
            </a:r>
            <a:r>
              <a:rPr lang="en-US" dirty="0">
                <a:latin typeface="Calibri" charset="0"/>
              </a:rPr>
              <a:t> </a:t>
            </a:r>
            <a:r>
              <a:rPr lang="en-US" dirty="0" err="1">
                <a:latin typeface="Calibri" charset="0"/>
              </a:rPr>
              <a:t>çalışmada</a:t>
            </a:r>
            <a:r>
              <a:rPr lang="en-US" dirty="0">
                <a:latin typeface="Calibri" charset="0"/>
              </a:rPr>
              <a:t> </a:t>
            </a:r>
            <a:r>
              <a:rPr lang="en-US" dirty="0" err="1">
                <a:latin typeface="Calibri" charset="0"/>
              </a:rPr>
              <a:t>tekrarlayan</a:t>
            </a:r>
            <a:r>
              <a:rPr lang="en-US" dirty="0">
                <a:latin typeface="Calibri" charset="0"/>
              </a:rPr>
              <a:t> </a:t>
            </a:r>
            <a:r>
              <a:rPr lang="en-US" dirty="0" err="1">
                <a:latin typeface="Calibri" charset="0"/>
              </a:rPr>
              <a:t>inflamatuar</a:t>
            </a:r>
            <a:r>
              <a:rPr lang="en-US" dirty="0">
                <a:latin typeface="Calibri" charset="0"/>
              </a:rPr>
              <a:t> </a:t>
            </a:r>
            <a:r>
              <a:rPr lang="en-US" dirty="0" err="1">
                <a:latin typeface="Calibri" charset="0"/>
              </a:rPr>
              <a:t>değişikliklere</a:t>
            </a:r>
            <a:r>
              <a:rPr lang="en-US" dirty="0">
                <a:latin typeface="Calibri" charset="0"/>
              </a:rPr>
              <a:t> </a:t>
            </a:r>
            <a:r>
              <a:rPr lang="en-US" dirty="0" err="1">
                <a:latin typeface="Calibri" charset="0"/>
              </a:rPr>
              <a:t>uğrayan</a:t>
            </a:r>
            <a:r>
              <a:rPr lang="en-US" dirty="0">
                <a:latin typeface="Calibri" charset="0"/>
              </a:rPr>
              <a:t> </a:t>
            </a:r>
            <a:r>
              <a:rPr lang="en-US" b="1" dirty="0" err="1">
                <a:latin typeface="Calibri" charset="0"/>
              </a:rPr>
              <a:t>endometriozis</a:t>
            </a:r>
            <a:r>
              <a:rPr lang="en-US" dirty="0">
                <a:latin typeface="Calibri" charset="0"/>
              </a:rPr>
              <a:t> </a:t>
            </a:r>
            <a:r>
              <a:rPr lang="en-US" b="1" dirty="0" err="1">
                <a:latin typeface="Calibri" charset="0"/>
              </a:rPr>
              <a:t>dokusu</a:t>
            </a:r>
            <a:r>
              <a:rPr lang="en-US" dirty="0" err="1">
                <a:latin typeface="Calibri" charset="0"/>
              </a:rPr>
              <a:t>nun</a:t>
            </a:r>
            <a:r>
              <a:rPr lang="en-US" dirty="0">
                <a:latin typeface="Calibri" charset="0"/>
              </a:rPr>
              <a:t> </a:t>
            </a:r>
            <a:r>
              <a:rPr lang="en-US" dirty="0" err="1">
                <a:latin typeface="Calibri" charset="0"/>
              </a:rPr>
              <a:t>malignansi</a:t>
            </a:r>
            <a:r>
              <a:rPr lang="en-US" dirty="0">
                <a:latin typeface="Calibri" charset="0"/>
              </a:rPr>
              <a:t> </a:t>
            </a:r>
            <a:r>
              <a:rPr lang="en-US" dirty="0" err="1">
                <a:latin typeface="Calibri" charset="0"/>
              </a:rPr>
              <a:t>özelliği</a:t>
            </a:r>
            <a:r>
              <a:rPr lang="en-US" dirty="0">
                <a:latin typeface="Calibri" charset="0"/>
              </a:rPr>
              <a:t> </a:t>
            </a:r>
            <a:r>
              <a:rPr lang="en-US" dirty="0" err="1">
                <a:latin typeface="Calibri" charset="0"/>
              </a:rPr>
              <a:t>göstermeyen</a:t>
            </a:r>
            <a:r>
              <a:rPr lang="en-US" dirty="0">
                <a:latin typeface="Calibri" charset="0"/>
              </a:rPr>
              <a:t> </a:t>
            </a:r>
            <a:r>
              <a:rPr lang="en-US" b="1" dirty="0">
                <a:latin typeface="Calibri" charset="0"/>
              </a:rPr>
              <a:t>clear cell </a:t>
            </a:r>
            <a:r>
              <a:rPr lang="en-US" b="1" dirty="0" err="1">
                <a:latin typeface="Calibri" charset="0"/>
              </a:rPr>
              <a:t>morfolojisi</a:t>
            </a:r>
            <a:r>
              <a:rPr lang="en-US" dirty="0" err="1">
                <a:latin typeface="Calibri" charset="0"/>
              </a:rPr>
              <a:t>ne</a:t>
            </a:r>
            <a:r>
              <a:rPr lang="en-US" dirty="0">
                <a:latin typeface="Calibri" charset="0"/>
              </a:rPr>
              <a:t> </a:t>
            </a:r>
            <a:r>
              <a:rPr lang="en-US" dirty="0" err="1">
                <a:latin typeface="Calibri" charset="0"/>
              </a:rPr>
              <a:t>benzediği</a:t>
            </a:r>
            <a:r>
              <a:rPr lang="en-US" dirty="0">
                <a:latin typeface="Calibri" charset="0"/>
              </a:rPr>
              <a:t> </a:t>
            </a:r>
            <a:r>
              <a:rPr lang="en-US" dirty="0" err="1">
                <a:latin typeface="Calibri" charset="0"/>
              </a:rPr>
              <a:t>ortaya</a:t>
            </a:r>
            <a:r>
              <a:rPr lang="en-US" dirty="0">
                <a:latin typeface="Calibri" charset="0"/>
              </a:rPr>
              <a:t> </a:t>
            </a:r>
            <a:r>
              <a:rPr lang="en-US" dirty="0" err="1" smtClean="0">
                <a:latin typeface="Calibri" charset="0"/>
              </a:rPr>
              <a:t>konulmuş</a:t>
            </a:r>
            <a:r>
              <a:rPr lang="en-US" dirty="0" smtClean="0">
                <a:latin typeface="Calibri" charset="0"/>
              </a:rPr>
              <a:t>. </a:t>
            </a:r>
            <a:endParaRPr lang="en-US" dirty="0">
              <a:latin typeface="Calibri" charset="0"/>
            </a:endParaRPr>
          </a:p>
          <a:p>
            <a:endParaRPr lang="en-US" dirty="0" smtClean="0">
              <a:latin typeface="Calibri" charset="0"/>
            </a:endParaRPr>
          </a:p>
          <a:p>
            <a:r>
              <a:rPr lang="en-US" dirty="0" smtClean="0">
                <a:latin typeface="Calibri" charset="0"/>
              </a:rPr>
              <a:t>A separate histologic study also</a:t>
            </a:r>
          </a:p>
          <a:p>
            <a:r>
              <a:rPr lang="en-US" dirty="0" smtClean="0">
                <a:latin typeface="Calibri" charset="0"/>
              </a:rPr>
              <a:t>reported that endometriosis tissue undergoing repetitive</a:t>
            </a:r>
          </a:p>
          <a:p>
            <a:r>
              <a:rPr lang="en-US" dirty="0" smtClean="0">
                <a:latin typeface="Calibri" charset="0"/>
              </a:rPr>
              <a:t>inflammatory changes can show clear cell morphology before</a:t>
            </a:r>
          </a:p>
          <a:p>
            <a:r>
              <a:rPr lang="en-US" dirty="0" smtClean="0">
                <a:latin typeface="Calibri" charset="0"/>
              </a:rPr>
              <a:t>displaying any obvious malignancy.36 It remains to be clarified</a:t>
            </a:r>
          </a:p>
          <a:p>
            <a:r>
              <a:rPr lang="en-US" dirty="0" smtClean="0">
                <a:latin typeface="Calibri" charset="0"/>
              </a:rPr>
              <a:t>whether these “atypical” cells represent immediate</a:t>
            </a:r>
          </a:p>
          <a:p>
            <a:r>
              <a:rPr lang="en-US" dirty="0" smtClean="0">
                <a:latin typeface="Calibri" charset="0"/>
              </a:rPr>
              <a:t>precursors of EAOC or they are merely reactive in nature</a:t>
            </a:r>
          </a:p>
          <a:p>
            <a:r>
              <a:rPr lang="en-US" dirty="0" smtClean="0">
                <a:latin typeface="Calibri" charset="0"/>
              </a:rPr>
              <a:t>due to underlying inflammation.</a:t>
            </a:r>
          </a:p>
          <a:p>
            <a:endParaRPr lang="en-US" dirty="0">
              <a:latin typeface="Calibri" charset="0"/>
            </a:endParaRPr>
          </a:p>
        </p:txBody>
      </p:sp>
      <p:sp>
        <p:nvSpPr>
          <p:cNvPr id="849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091B3233-BFBF-9D48-8B23-066FDF41C64C}" type="slidenum">
              <a:rPr lang="en-US" sz="1200"/>
              <a:pPr eaLnBrk="1" hangingPunct="1"/>
              <a:t>31</a:t>
            </a:fld>
            <a:endParaRPr lang="en-US" sz="12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048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err="1">
                <a:latin typeface="Calibri" charset="0"/>
              </a:rPr>
              <a:t>Fakat</a:t>
            </a:r>
            <a:r>
              <a:rPr lang="en-US" b="1" dirty="0">
                <a:latin typeface="Calibri" charset="0"/>
              </a:rPr>
              <a:t> malign </a:t>
            </a:r>
            <a:r>
              <a:rPr lang="en-US" b="1" dirty="0" err="1">
                <a:latin typeface="Calibri" charset="0"/>
              </a:rPr>
              <a:t>lezyonlar</a:t>
            </a:r>
            <a:r>
              <a:rPr lang="en-US" b="1" dirty="0">
                <a:latin typeface="Calibri" charset="0"/>
              </a:rPr>
              <a:t> </a:t>
            </a:r>
            <a:r>
              <a:rPr lang="en-US" b="1" dirty="0" err="1">
                <a:latin typeface="Calibri" charset="0"/>
              </a:rPr>
              <a:t>gibi</a:t>
            </a:r>
            <a:r>
              <a:rPr lang="en-US" b="1" dirty="0">
                <a:latin typeface="Calibri" charset="0"/>
              </a:rPr>
              <a:t> </a:t>
            </a:r>
            <a:r>
              <a:rPr lang="en-US" b="1" dirty="0" err="1">
                <a:latin typeface="Calibri" charset="0"/>
              </a:rPr>
              <a:t>aralıksız</a:t>
            </a:r>
            <a:r>
              <a:rPr lang="en-US" b="1" dirty="0">
                <a:latin typeface="Calibri" charset="0"/>
              </a:rPr>
              <a:t> </a:t>
            </a:r>
            <a:r>
              <a:rPr lang="en-US" b="1" dirty="0" err="1">
                <a:latin typeface="Calibri" charset="0"/>
              </a:rPr>
              <a:t>proliferatif</a:t>
            </a:r>
            <a:r>
              <a:rPr lang="en-US" b="1" dirty="0">
                <a:latin typeface="Calibri" charset="0"/>
              </a:rPr>
              <a:t> </a:t>
            </a:r>
            <a:r>
              <a:rPr lang="en-US" b="1" dirty="0" err="1">
                <a:latin typeface="Calibri" charset="0"/>
              </a:rPr>
              <a:t>veya</a:t>
            </a:r>
            <a:r>
              <a:rPr lang="en-US" b="1" dirty="0">
                <a:latin typeface="Calibri" charset="0"/>
              </a:rPr>
              <a:t> </a:t>
            </a:r>
            <a:r>
              <a:rPr lang="en-US" b="1" dirty="0" err="1">
                <a:latin typeface="Calibri" charset="0"/>
              </a:rPr>
              <a:t>katabolik</a:t>
            </a:r>
            <a:r>
              <a:rPr lang="en-US" b="1" dirty="0">
                <a:latin typeface="Calibri" charset="0"/>
              </a:rPr>
              <a:t> </a:t>
            </a:r>
            <a:r>
              <a:rPr lang="en-US" b="1" dirty="0" err="1">
                <a:latin typeface="Calibri" charset="0"/>
              </a:rPr>
              <a:t>duruma</a:t>
            </a:r>
            <a:r>
              <a:rPr lang="en-US" b="1" dirty="0">
                <a:latin typeface="Calibri" charset="0"/>
              </a:rPr>
              <a:t> </a:t>
            </a:r>
            <a:r>
              <a:rPr lang="en-US" b="1" dirty="0" err="1">
                <a:latin typeface="Calibri" charset="0"/>
              </a:rPr>
              <a:t>yol</a:t>
            </a:r>
            <a:r>
              <a:rPr lang="en-US" b="1" dirty="0">
                <a:latin typeface="Calibri" charset="0"/>
              </a:rPr>
              <a:t> </a:t>
            </a:r>
            <a:r>
              <a:rPr lang="en-US" b="1" dirty="0" err="1">
                <a:latin typeface="Calibri" charset="0"/>
              </a:rPr>
              <a:t>açmaz</a:t>
            </a:r>
            <a:r>
              <a:rPr lang="en-US" b="1" dirty="0">
                <a:latin typeface="Calibri" charset="0"/>
              </a:rPr>
              <a:t> </a:t>
            </a:r>
            <a:r>
              <a:rPr lang="en-US" b="1" dirty="0" err="1">
                <a:latin typeface="Calibri" charset="0"/>
              </a:rPr>
              <a:t>ve</a:t>
            </a:r>
            <a:r>
              <a:rPr lang="en-US" b="1" dirty="0">
                <a:latin typeface="Calibri" charset="0"/>
              </a:rPr>
              <a:t> </a:t>
            </a:r>
            <a:r>
              <a:rPr lang="en-US" b="1" dirty="0" err="1">
                <a:latin typeface="Calibri" charset="0"/>
              </a:rPr>
              <a:t>nadiren</a:t>
            </a:r>
            <a:r>
              <a:rPr lang="en-US" b="1" dirty="0">
                <a:latin typeface="Calibri" charset="0"/>
              </a:rPr>
              <a:t> </a:t>
            </a:r>
            <a:r>
              <a:rPr lang="en-US" b="1" dirty="0" err="1">
                <a:latin typeface="Calibri" charset="0"/>
              </a:rPr>
              <a:t>fataldir</a:t>
            </a:r>
            <a:r>
              <a:rPr lang="en-US" b="1" dirty="0">
                <a:latin typeface="Calibri" charset="0"/>
              </a:rPr>
              <a:t>!!!!!!!!</a:t>
            </a:r>
            <a:r>
              <a:rPr lang="en-US" dirty="0">
                <a:latin typeface="Calibri" charset="0"/>
              </a:rPr>
              <a:t> (</a:t>
            </a:r>
            <a:r>
              <a:rPr lang="en-US" dirty="0" err="1">
                <a:latin typeface="Calibri" charset="0"/>
              </a:rPr>
              <a:t>wilbur</a:t>
            </a:r>
            <a:r>
              <a:rPr lang="en-US" dirty="0">
                <a:latin typeface="Calibri" charset="0"/>
              </a:rPr>
              <a:t>)</a:t>
            </a:r>
          </a:p>
          <a:p>
            <a:endParaRPr lang="en-US" dirty="0">
              <a:latin typeface="Calibri" charset="0"/>
            </a:endParaRPr>
          </a:p>
          <a:p>
            <a:r>
              <a:rPr lang="en-US" sz="1200" b="0" i="0" u="none" strike="noStrike" kern="1200" baseline="0" dirty="0" smtClean="0">
                <a:solidFill>
                  <a:schemeClr val="tx1"/>
                </a:solidFill>
                <a:latin typeface="+mn-lt"/>
                <a:ea typeface="MS PGothic" charset="0"/>
                <a:cs typeface="MS PGothic" charset="0"/>
              </a:rPr>
              <a:t>(</a:t>
            </a:r>
            <a:r>
              <a:rPr lang="en-US" sz="1200" b="0" i="0" u="none" strike="noStrike" kern="1200" baseline="0" dirty="0" err="1" smtClean="0">
                <a:solidFill>
                  <a:schemeClr val="tx1"/>
                </a:solidFill>
                <a:latin typeface="+mn-lt"/>
                <a:ea typeface="MS PGothic" charset="0"/>
                <a:cs typeface="MS PGothic" charset="0"/>
              </a:rPr>
              <a:t>savalainen</a:t>
            </a:r>
            <a:r>
              <a:rPr lang="en-US" sz="1200" b="0" i="0" u="none" strike="noStrike" kern="1200" baseline="0" dirty="0" smtClean="0">
                <a:solidFill>
                  <a:schemeClr val="tx1"/>
                </a:solidFill>
                <a:latin typeface="+mn-lt"/>
                <a:ea typeface="MS PGothic" charset="0"/>
                <a:cs typeface="MS PGothic" charset="0"/>
              </a:rPr>
              <a:t>)</a:t>
            </a:r>
          </a:p>
          <a:p>
            <a:r>
              <a:rPr lang="en-US" sz="1200" b="0" i="0" u="none" strike="noStrike" kern="1200" baseline="0" dirty="0" smtClean="0">
                <a:solidFill>
                  <a:schemeClr val="tx1"/>
                </a:solidFill>
                <a:latin typeface="+mn-lt"/>
                <a:ea typeface="MS PGothic" charset="0"/>
                <a:cs typeface="MS PGothic" charset="0"/>
              </a:rPr>
              <a:t>Endometriosis is</a:t>
            </a:r>
          </a:p>
          <a:p>
            <a:r>
              <a:rPr lang="en-US" sz="1200" b="0" i="0" u="none" strike="noStrike" kern="1200" baseline="0" dirty="0" smtClean="0">
                <a:solidFill>
                  <a:schemeClr val="tx1"/>
                </a:solidFill>
                <a:latin typeface="+mn-lt"/>
                <a:ea typeface="MS PGothic" charset="0"/>
                <a:cs typeface="MS PGothic" charset="0"/>
              </a:rPr>
              <a:t>characterized by chronic inflammation, tissue specific excess production of estrogen, and resistance to progesterone,</a:t>
            </a:r>
          </a:p>
          <a:p>
            <a:r>
              <a:rPr lang="en-US" sz="1200" b="0" i="0" u="none" strike="noStrike" kern="1200" baseline="0" dirty="0" smtClean="0">
                <a:solidFill>
                  <a:schemeClr val="tx1"/>
                </a:solidFill>
                <a:latin typeface="+mn-lt"/>
                <a:ea typeface="MS PGothic" charset="0"/>
                <a:cs typeface="MS PGothic" charset="0"/>
              </a:rPr>
              <a:t>1 which characteristics may also predispose to cancer. </a:t>
            </a:r>
          </a:p>
          <a:p>
            <a:r>
              <a:rPr lang="en-US" sz="1200" b="0" i="0" u="none" strike="noStrike" kern="1200" baseline="0" dirty="0" smtClean="0">
                <a:solidFill>
                  <a:schemeClr val="tx1"/>
                </a:solidFill>
                <a:latin typeface="+mn-lt"/>
                <a:ea typeface="MS PGothic" charset="0"/>
                <a:cs typeface="MS PGothic" charset="0"/>
              </a:rPr>
              <a:t>In addition, endometriosis presents cancer-like characteristics such as </a:t>
            </a:r>
          </a:p>
          <a:p>
            <a:r>
              <a:rPr lang="en-US" sz="1200" b="0" i="0" u="none" strike="noStrike" kern="1200" baseline="0" dirty="0" smtClean="0">
                <a:solidFill>
                  <a:schemeClr val="tx1"/>
                </a:solidFill>
                <a:latin typeface="+mn-lt"/>
                <a:ea typeface="MS PGothic" charset="0"/>
                <a:cs typeface="MS PGothic" charset="0"/>
              </a:rPr>
              <a:t>tissue invasion, angiogenesis, and decreased apoptosis.</a:t>
            </a:r>
          </a:p>
          <a:p>
            <a:endParaRPr lang="en-US" sz="1200" b="0" i="0" u="none" strike="noStrike" kern="1200" baseline="0" dirty="0" smtClean="0">
              <a:solidFill>
                <a:schemeClr val="tx1"/>
              </a:solidFill>
              <a:latin typeface="+mn-lt"/>
              <a:ea typeface="MS PGothic" charset="0"/>
              <a:cs typeface="MS PGothic" charset="0"/>
            </a:endParaRPr>
          </a:p>
          <a:p>
            <a:r>
              <a:rPr lang="en-US" dirty="0" smtClean="0">
                <a:latin typeface="Calibri" charset="0"/>
              </a:rPr>
              <a:t>(</a:t>
            </a:r>
            <a:r>
              <a:rPr lang="en-US" dirty="0" err="1">
                <a:latin typeface="Calibri" charset="0"/>
              </a:rPr>
              <a:t>grandi</a:t>
            </a:r>
            <a:r>
              <a:rPr lang="en-US" dirty="0">
                <a:latin typeface="Calibri" charset="0"/>
              </a:rPr>
              <a:t>)</a:t>
            </a:r>
          </a:p>
          <a:p>
            <a:r>
              <a:rPr lang="en-US" dirty="0">
                <a:latin typeface="Calibri" charset="0"/>
              </a:rPr>
              <a:t>While endometriosis does share some aspects of malignancy,</a:t>
            </a:r>
          </a:p>
          <a:p>
            <a:r>
              <a:rPr lang="en-US" dirty="0">
                <a:latin typeface="Calibri" charset="0"/>
              </a:rPr>
              <a:t>such as increased growth and vascularization and tissue</a:t>
            </a:r>
          </a:p>
          <a:p>
            <a:r>
              <a:rPr lang="en-US" dirty="0">
                <a:latin typeface="Calibri" charset="0"/>
              </a:rPr>
              <a:t>invasion, in this disease </a:t>
            </a:r>
            <a:r>
              <a:rPr lang="en-US" b="1" dirty="0">
                <a:latin typeface="Calibri" charset="0"/>
              </a:rPr>
              <a:t>the pivotal characteristics of cancer</a:t>
            </a:r>
          </a:p>
          <a:p>
            <a:r>
              <a:rPr lang="en-US" b="1" dirty="0">
                <a:latin typeface="Calibri" charset="0"/>
              </a:rPr>
              <a:t>(monoclonal expansion, genetic abnormalities, and replicative</a:t>
            </a:r>
          </a:p>
          <a:p>
            <a:r>
              <a:rPr lang="en-US" b="1" dirty="0">
                <a:latin typeface="Calibri" charset="0"/>
              </a:rPr>
              <a:t>advantage) remain to be defined </a:t>
            </a:r>
            <a:r>
              <a:rPr lang="en-US" dirty="0">
                <a:latin typeface="Calibri" charset="0"/>
              </a:rPr>
              <a:t>[47].</a:t>
            </a:r>
          </a:p>
          <a:p>
            <a:endParaRPr lang="tr-TR" b="1" dirty="0">
              <a:latin typeface="Calibri" charset="0"/>
            </a:endParaRPr>
          </a:p>
        </p:txBody>
      </p:sp>
      <p:sp>
        <p:nvSpPr>
          <p:cNvPr id="2048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E129E7D-70B1-5943-AC9E-CB56BD9AD195}" type="slidenum">
              <a:rPr lang="en-US" sz="1200"/>
              <a:pPr eaLnBrk="1" hangingPunct="1"/>
              <a:t>4</a:t>
            </a:fld>
            <a:endParaRPr lang="en-US" sz="120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70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wilbur</a:t>
            </a:r>
            <a:endParaRPr lang="en-US" dirty="0">
              <a:latin typeface="Calibri" charset="0"/>
            </a:endParaRPr>
          </a:p>
          <a:p>
            <a:r>
              <a:rPr lang="en-US" dirty="0">
                <a:latin typeface="Calibri" charset="0"/>
              </a:rPr>
              <a:t>The presence of estrogen, and particularly </a:t>
            </a:r>
            <a:r>
              <a:rPr lang="en-US" b="1" dirty="0">
                <a:latin typeface="Calibri" charset="0"/>
              </a:rPr>
              <a:t>a </a:t>
            </a:r>
            <a:r>
              <a:rPr lang="en-US" b="1" dirty="0" err="1">
                <a:latin typeface="Calibri" charset="0"/>
              </a:rPr>
              <a:t>hyperestrogenic</a:t>
            </a:r>
            <a:r>
              <a:rPr lang="en-US" b="1" dirty="0">
                <a:latin typeface="Calibri" charset="0"/>
              </a:rPr>
              <a:t> state,</a:t>
            </a:r>
          </a:p>
          <a:p>
            <a:r>
              <a:rPr lang="en-US" dirty="0">
                <a:latin typeface="Calibri" charset="0"/>
              </a:rPr>
              <a:t>is an established risk factor for endometriosis and for the</a:t>
            </a:r>
          </a:p>
          <a:p>
            <a:r>
              <a:rPr lang="en-US" dirty="0">
                <a:latin typeface="Calibri" charset="0"/>
              </a:rPr>
              <a:t>development of atypical endometriosis.26,27</a:t>
            </a:r>
          </a:p>
          <a:p>
            <a:r>
              <a:rPr lang="en-US" dirty="0">
                <a:latin typeface="Calibri" charset="0"/>
              </a:rPr>
              <a:t>Increased cellular proliferation driven by </a:t>
            </a:r>
            <a:r>
              <a:rPr lang="en-US" b="1" dirty="0">
                <a:latin typeface="Calibri" charset="0"/>
              </a:rPr>
              <a:t>increased circulating estrogen </a:t>
            </a:r>
            <a:r>
              <a:rPr lang="en-US" dirty="0">
                <a:latin typeface="Calibri" charset="0"/>
              </a:rPr>
              <a:t>and </a:t>
            </a:r>
            <a:r>
              <a:rPr lang="en-US" b="1" dirty="0">
                <a:latin typeface="Calibri" charset="0"/>
              </a:rPr>
              <a:t>inflammation</a:t>
            </a:r>
            <a:r>
              <a:rPr lang="en-US" dirty="0">
                <a:latin typeface="Calibri" charset="0"/>
              </a:rPr>
              <a:t> have been identified as major risk factors in the progression of endometriosis to atypical endometriosis and then on to endometriosis-associated ovarian cancer (EAOC). </a:t>
            </a:r>
            <a:endParaRPr lang="en-US" dirty="0" smtClean="0">
              <a:latin typeface="Calibri" charset="0"/>
            </a:endParaRPr>
          </a:p>
          <a:p>
            <a:r>
              <a:rPr lang="en-US" sz="1200" b="0" i="0" u="none" strike="noStrike" kern="1200" baseline="0" dirty="0" smtClean="0">
                <a:solidFill>
                  <a:schemeClr val="tx1"/>
                </a:solidFill>
                <a:latin typeface="+mn-lt"/>
                <a:ea typeface="MS PGothic" charset="0"/>
                <a:cs typeface="MS PGothic" charset="0"/>
              </a:rPr>
              <a:t>Beyond the anticipated response of endometrial</a:t>
            </a:r>
          </a:p>
          <a:p>
            <a:r>
              <a:rPr lang="en-US" sz="1200" b="0" i="0" u="none" strike="noStrike" kern="1200" baseline="0" dirty="0" smtClean="0">
                <a:solidFill>
                  <a:schemeClr val="tx1"/>
                </a:solidFill>
                <a:latin typeface="+mn-lt"/>
                <a:ea typeface="MS PGothic" charset="0"/>
                <a:cs typeface="MS PGothic" charset="0"/>
              </a:rPr>
              <a:t>tissue to increased estrogen expression, a recent study has also</a:t>
            </a:r>
          </a:p>
          <a:p>
            <a:r>
              <a:rPr lang="en-US" sz="1200" b="0" i="0" u="none" strike="noStrike" kern="1200" baseline="0" dirty="0" smtClean="0">
                <a:solidFill>
                  <a:schemeClr val="tx1"/>
                </a:solidFill>
                <a:latin typeface="+mn-lt"/>
                <a:ea typeface="MS PGothic" charset="0"/>
                <a:cs typeface="MS PGothic" charset="0"/>
              </a:rPr>
              <a:t>suggested that Beta-catenin signaling pathways are involved in</a:t>
            </a:r>
          </a:p>
          <a:p>
            <a:r>
              <a:rPr lang="en-US" sz="1200" b="0" i="0" u="none" strike="noStrike" kern="1200" baseline="0" dirty="0" smtClean="0">
                <a:solidFill>
                  <a:schemeClr val="tx1"/>
                </a:solidFill>
                <a:latin typeface="+mn-lt"/>
                <a:ea typeface="MS PGothic" charset="0"/>
                <a:cs typeface="MS PGothic" charset="0"/>
              </a:rPr>
              <a:t>the estrogen-dependent invasion of </a:t>
            </a:r>
            <a:r>
              <a:rPr lang="en-US" sz="1200" b="0" i="0" u="none" strike="noStrike" kern="1200" baseline="0" dirty="0" err="1" smtClean="0">
                <a:solidFill>
                  <a:schemeClr val="tx1"/>
                </a:solidFill>
                <a:latin typeface="+mn-lt"/>
                <a:ea typeface="MS PGothic" charset="0"/>
                <a:cs typeface="MS PGothic" charset="0"/>
              </a:rPr>
              <a:t>endometriotic</a:t>
            </a:r>
            <a:r>
              <a:rPr lang="en-US" sz="1200" b="0" i="0" u="none" strike="noStrike" kern="1200" baseline="0" dirty="0" smtClean="0">
                <a:solidFill>
                  <a:schemeClr val="tx1"/>
                </a:solidFill>
                <a:latin typeface="+mn-lt"/>
                <a:ea typeface="MS PGothic" charset="0"/>
                <a:cs typeface="MS PGothic" charset="0"/>
              </a:rPr>
              <a:t> implants,</a:t>
            </a:r>
          </a:p>
          <a:p>
            <a:r>
              <a:rPr lang="en-US" sz="1200" b="0" i="0" u="none" strike="noStrike" kern="1200" baseline="0" dirty="0" smtClean="0">
                <a:solidFill>
                  <a:schemeClr val="tx1"/>
                </a:solidFill>
                <a:latin typeface="+mn-lt"/>
                <a:ea typeface="MS PGothic" charset="0"/>
                <a:cs typeface="MS PGothic" charset="0"/>
              </a:rPr>
              <a:t>providing another possible mechanism in the intermediary</a:t>
            </a:r>
          </a:p>
          <a:p>
            <a:r>
              <a:rPr lang="en-US" sz="1200" b="0" i="0" u="none" strike="noStrike" kern="1200" baseline="0" dirty="0" smtClean="0">
                <a:solidFill>
                  <a:schemeClr val="tx1"/>
                </a:solidFill>
                <a:latin typeface="+mn-lt"/>
                <a:ea typeface="MS PGothic" charset="0"/>
                <a:cs typeface="MS PGothic" charset="0"/>
              </a:rPr>
              <a:t>progression of endometriosis and its sequelae.33</a:t>
            </a:r>
            <a:endParaRPr lang="en-US" dirty="0">
              <a:latin typeface="Calibri" charset="0"/>
            </a:endParaRPr>
          </a:p>
          <a:p>
            <a:endParaRPr lang="en-US" dirty="0">
              <a:latin typeface="Calibri" charset="0"/>
            </a:endParaRPr>
          </a:p>
          <a:p>
            <a:r>
              <a:rPr lang="en-US" dirty="0" err="1">
                <a:latin typeface="Calibri" charset="0"/>
              </a:rPr>
              <a:t>grandi</a:t>
            </a:r>
            <a:endParaRPr lang="en-US" dirty="0">
              <a:latin typeface="Calibri" charset="0"/>
            </a:endParaRPr>
          </a:p>
          <a:p>
            <a:r>
              <a:rPr lang="en-US" dirty="0">
                <a:latin typeface="Calibri" charset="0"/>
              </a:rPr>
              <a:t>Several mechanisms facilitate the accumulation of an</a:t>
            </a:r>
          </a:p>
          <a:p>
            <a:r>
              <a:rPr lang="en-US" dirty="0">
                <a:latin typeface="Calibri" charset="0"/>
              </a:rPr>
              <a:t>excess of estrogens in </a:t>
            </a:r>
            <a:r>
              <a:rPr lang="en-US" dirty="0" err="1">
                <a:latin typeface="Calibri" charset="0"/>
              </a:rPr>
              <a:t>endometriomas.The</a:t>
            </a:r>
            <a:r>
              <a:rPr lang="en-US" dirty="0">
                <a:latin typeface="Calibri" charset="0"/>
              </a:rPr>
              <a:t> enzyme aromatase</a:t>
            </a:r>
          </a:p>
          <a:p>
            <a:r>
              <a:rPr lang="en-US" dirty="0">
                <a:latin typeface="Calibri" charset="0"/>
              </a:rPr>
              <a:t>is highly present in </a:t>
            </a:r>
            <a:r>
              <a:rPr lang="en-US" dirty="0" err="1">
                <a:latin typeface="Calibri" charset="0"/>
              </a:rPr>
              <a:t>endometriomas</a:t>
            </a:r>
            <a:r>
              <a:rPr lang="en-US" dirty="0">
                <a:latin typeface="Calibri" charset="0"/>
              </a:rPr>
              <a:t> [74]. Aromatase catalyzes</a:t>
            </a:r>
          </a:p>
          <a:p>
            <a:r>
              <a:rPr lang="en-US" dirty="0">
                <a:latin typeface="Calibri" charset="0"/>
              </a:rPr>
              <a:t>the conversion of </a:t>
            </a:r>
            <a:r>
              <a:rPr lang="en-US" dirty="0" err="1">
                <a:latin typeface="Calibri" charset="0"/>
              </a:rPr>
              <a:t>androstenedione</a:t>
            </a:r>
            <a:r>
              <a:rPr lang="en-US" dirty="0">
                <a:latin typeface="Calibri" charset="0"/>
              </a:rPr>
              <a:t> and testosterone,</a:t>
            </a:r>
          </a:p>
          <a:p>
            <a:r>
              <a:rPr lang="en-US" dirty="0">
                <a:latin typeface="Calibri" charset="0"/>
              </a:rPr>
              <a:t>derived from ovarian and adrenal sources, to </a:t>
            </a:r>
            <a:r>
              <a:rPr lang="en-US" dirty="0" err="1">
                <a:latin typeface="Calibri" charset="0"/>
              </a:rPr>
              <a:t>estrone</a:t>
            </a:r>
            <a:r>
              <a:rPr lang="en-US" dirty="0">
                <a:latin typeface="Calibri" charset="0"/>
              </a:rPr>
              <a:t> and</a:t>
            </a:r>
          </a:p>
          <a:p>
            <a:r>
              <a:rPr lang="en-US" dirty="0">
                <a:latin typeface="Calibri" charset="0"/>
              </a:rPr>
              <a:t>estradiol (E2), respectively. Furthermore, in </a:t>
            </a:r>
            <a:r>
              <a:rPr lang="en-US" dirty="0" err="1">
                <a:latin typeface="Calibri" charset="0"/>
              </a:rPr>
              <a:t>endometriomas</a:t>
            </a:r>
            <a:endParaRPr lang="en-US" dirty="0">
              <a:latin typeface="Calibri" charset="0"/>
            </a:endParaRPr>
          </a:p>
          <a:p>
            <a:r>
              <a:rPr lang="en-US" dirty="0">
                <a:latin typeface="Calibri" charset="0"/>
              </a:rPr>
              <a:t>the enzyme 17𝛽-</a:t>
            </a:r>
            <a:r>
              <a:rPr lang="en-US" dirty="0" err="1">
                <a:latin typeface="Calibri" charset="0"/>
              </a:rPr>
              <a:t>hydroxysteroid</a:t>
            </a:r>
            <a:r>
              <a:rPr lang="en-US" dirty="0">
                <a:latin typeface="Calibri" charset="0"/>
              </a:rPr>
              <a:t>-dehydrogenase (17𝛽-HSD)</a:t>
            </a:r>
          </a:p>
          <a:p>
            <a:r>
              <a:rPr lang="en-US" b="1" dirty="0">
                <a:latin typeface="Calibri" charset="0"/>
              </a:rPr>
              <a:t>type 2</a:t>
            </a:r>
            <a:r>
              <a:rPr lang="en-US" dirty="0">
                <a:latin typeface="Calibri" charset="0"/>
              </a:rPr>
              <a:t> is lacking. This enzyme can convert E2 to the less</a:t>
            </a:r>
          </a:p>
          <a:p>
            <a:r>
              <a:rPr lang="en-US" dirty="0">
                <a:latin typeface="Calibri" charset="0"/>
              </a:rPr>
              <a:t>potent estrogen </a:t>
            </a:r>
            <a:r>
              <a:rPr lang="en-US" dirty="0" err="1">
                <a:latin typeface="Calibri" charset="0"/>
              </a:rPr>
              <a:t>estrone</a:t>
            </a:r>
            <a:r>
              <a:rPr lang="en-US" dirty="0">
                <a:latin typeface="Calibri" charset="0"/>
              </a:rPr>
              <a:t> [75].</a:t>
            </a:r>
          </a:p>
          <a:p>
            <a:r>
              <a:rPr lang="en-US" b="1" dirty="0">
                <a:latin typeface="Calibri" charset="0"/>
              </a:rPr>
              <a:t>Excess of E2 </a:t>
            </a:r>
            <a:r>
              <a:rPr lang="en-US" dirty="0">
                <a:latin typeface="Calibri" charset="0"/>
              </a:rPr>
              <a:t>can result in</a:t>
            </a:r>
          </a:p>
          <a:p>
            <a:r>
              <a:rPr lang="en-US" dirty="0">
                <a:latin typeface="Calibri" charset="0"/>
              </a:rPr>
              <a:t>cellular proliferation through the stimulation of cytokine</a:t>
            </a:r>
          </a:p>
          <a:p>
            <a:r>
              <a:rPr lang="en-US" dirty="0">
                <a:latin typeface="Calibri" charset="0"/>
              </a:rPr>
              <a:t>production, specifically interleukin- (IL-) 8, and RANTES</a:t>
            </a:r>
          </a:p>
          <a:p>
            <a:r>
              <a:rPr lang="en-US" dirty="0">
                <a:latin typeface="Calibri" charset="0"/>
              </a:rPr>
              <a:t>and also of prostaglandin E2 (PGE2) that can stimulate</a:t>
            </a:r>
          </a:p>
          <a:p>
            <a:r>
              <a:rPr lang="en-US" dirty="0">
                <a:latin typeface="Calibri" charset="0"/>
              </a:rPr>
              <a:t>the activity of aromatase, resulting in a positive feedback</a:t>
            </a:r>
          </a:p>
          <a:p>
            <a:r>
              <a:rPr lang="en-US" dirty="0">
                <a:latin typeface="Calibri" charset="0"/>
              </a:rPr>
              <a:t>loop in favor of </a:t>
            </a:r>
            <a:r>
              <a:rPr lang="en-US" b="1" dirty="0" err="1">
                <a:latin typeface="Calibri" charset="0"/>
              </a:rPr>
              <a:t>hyperestrogenism</a:t>
            </a:r>
            <a:r>
              <a:rPr lang="en-US" dirty="0">
                <a:latin typeface="Calibri" charset="0"/>
              </a:rPr>
              <a:t>. </a:t>
            </a:r>
            <a:r>
              <a:rPr lang="en-US" b="1" dirty="0">
                <a:latin typeface="Calibri" charset="0"/>
              </a:rPr>
              <a:t>This highly proliferative</a:t>
            </a:r>
          </a:p>
          <a:p>
            <a:r>
              <a:rPr lang="en-US" b="1" dirty="0">
                <a:latin typeface="Calibri" charset="0"/>
              </a:rPr>
              <a:t>microenvironment in </a:t>
            </a:r>
            <a:r>
              <a:rPr lang="en-US" b="1" dirty="0" err="1">
                <a:latin typeface="Calibri" charset="0"/>
              </a:rPr>
              <a:t>endometrioma</a:t>
            </a:r>
            <a:r>
              <a:rPr lang="en-US" b="1" dirty="0">
                <a:latin typeface="Calibri" charset="0"/>
              </a:rPr>
              <a:t> presents an enhanced</a:t>
            </a:r>
          </a:p>
          <a:p>
            <a:r>
              <a:rPr lang="en-US" b="1" dirty="0">
                <a:latin typeface="Calibri" charset="0"/>
              </a:rPr>
              <a:t>level of reparative activity, with a higher chance for DNA</a:t>
            </a:r>
          </a:p>
          <a:p>
            <a:r>
              <a:rPr lang="en-US" b="1" dirty="0">
                <a:latin typeface="Calibri" charset="0"/>
              </a:rPr>
              <a:t>damage and mutations.</a:t>
            </a:r>
          </a:p>
          <a:p>
            <a:endParaRPr lang="en-US" dirty="0">
              <a:latin typeface="Calibri" charset="0"/>
            </a:endParaRPr>
          </a:p>
          <a:p>
            <a:r>
              <a:rPr lang="en-US" dirty="0" err="1">
                <a:latin typeface="Calibri" charset="0"/>
              </a:rPr>
              <a:t>Garavaglia</a:t>
            </a:r>
            <a:endParaRPr lang="en-US" dirty="0">
              <a:latin typeface="Calibri" charset="0"/>
            </a:endParaRPr>
          </a:p>
          <a:p>
            <a:r>
              <a:rPr lang="en-US" dirty="0">
                <a:latin typeface="Calibri" charset="0"/>
              </a:rPr>
              <a:t>an altered steroid hormone balance or responsiveness as estrogens have</a:t>
            </a:r>
          </a:p>
          <a:p>
            <a:r>
              <a:rPr lang="en-US" dirty="0">
                <a:latin typeface="Calibri" charset="0"/>
              </a:rPr>
              <a:t>been consistently linked to the pathogenesis of gynecological cancers</a:t>
            </a:r>
          </a:p>
          <a:p>
            <a:r>
              <a:rPr lang="en-US" dirty="0">
                <a:latin typeface="Calibri" charset="0"/>
              </a:rPr>
              <a:t>[10</a:t>
            </a:r>
            <a:r>
              <a:rPr lang="en-US" dirty="0" smtClean="0">
                <a:latin typeface="Calibri" charset="0"/>
              </a:rPr>
              <a:t>]</a:t>
            </a:r>
          </a:p>
          <a:p>
            <a:endParaRPr lang="en-US" dirty="0" smtClean="0">
              <a:latin typeface="Calibri" charset="0"/>
            </a:endParaRPr>
          </a:p>
          <a:p>
            <a:r>
              <a:rPr lang="en-US" dirty="0" smtClean="0">
                <a:latin typeface="Calibri" charset="0"/>
              </a:rPr>
              <a:t>(</a:t>
            </a:r>
            <a:r>
              <a:rPr lang="en-US" dirty="0" err="1" smtClean="0">
                <a:latin typeface="Calibri" charset="0"/>
              </a:rPr>
              <a:t>nezhad</a:t>
            </a:r>
            <a:r>
              <a:rPr lang="en-US" dirty="0" smtClean="0">
                <a:latin typeface="Calibri" charset="0"/>
              </a:rPr>
              <a:t>)</a:t>
            </a:r>
          </a:p>
          <a:p>
            <a:r>
              <a:rPr lang="en-US" sz="1200" b="0" i="0" u="none" strike="noStrike" kern="1200" baseline="0" dirty="0" smtClean="0">
                <a:solidFill>
                  <a:schemeClr val="tx1"/>
                </a:solidFill>
                <a:latin typeface="+mn-lt"/>
                <a:ea typeface="MS PGothic" charset="0"/>
                <a:cs typeface="MS PGothic" charset="0"/>
              </a:rPr>
              <a:t>Progesterone is a natural antagonist of estrogen that</a:t>
            </a:r>
          </a:p>
          <a:p>
            <a:r>
              <a:rPr lang="en-US" sz="1200" b="0" i="0" u="none" strike="noStrike" kern="1200" baseline="0" dirty="0" smtClean="0">
                <a:solidFill>
                  <a:schemeClr val="tx1"/>
                </a:solidFill>
                <a:latin typeface="+mn-lt"/>
                <a:ea typeface="MS PGothic" charset="0"/>
                <a:cs typeface="MS PGothic" charset="0"/>
              </a:rPr>
              <a:t>reduces cell proliferation and may induce apoptosis.27 In fact,</a:t>
            </a:r>
          </a:p>
          <a:p>
            <a:r>
              <a:rPr lang="en-US" sz="1200" b="0" i="0" u="none" strike="noStrike" kern="1200" baseline="0" dirty="0" smtClean="0">
                <a:solidFill>
                  <a:schemeClr val="tx1"/>
                </a:solidFill>
                <a:latin typeface="+mn-lt"/>
                <a:ea typeface="MS PGothic" charset="0"/>
                <a:cs typeface="MS PGothic" charset="0"/>
              </a:rPr>
              <a:t>a marked reduction in expression of the 2 progesterone</a:t>
            </a:r>
          </a:p>
          <a:p>
            <a:r>
              <a:rPr lang="en-US" sz="1200" b="0" i="0" u="none" strike="noStrike" kern="1200" baseline="0" dirty="0" smtClean="0">
                <a:solidFill>
                  <a:schemeClr val="tx1"/>
                </a:solidFill>
                <a:latin typeface="+mn-lt"/>
                <a:ea typeface="MS PGothic" charset="0"/>
                <a:cs typeface="MS PGothic" charset="0"/>
              </a:rPr>
              <a:t>receptor isoforms is noted in ovarian cancer specimens,</a:t>
            </a:r>
          </a:p>
          <a:p>
            <a:r>
              <a:rPr lang="en-US" sz="1200" b="0" i="0" u="none" strike="noStrike" kern="1200" baseline="0" dirty="0" smtClean="0">
                <a:solidFill>
                  <a:schemeClr val="tx1"/>
                </a:solidFill>
                <a:latin typeface="+mn-lt"/>
                <a:ea typeface="MS PGothic" charset="0"/>
                <a:cs typeface="MS PGothic" charset="0"/>
              </a:rPr>
              <a:t>thus increasing the possibility for proliferation.28 Given the</a:t>
            </a:r>
          </a:p>
          <a:p>
            <a:r>
              <a:rPr lang="en-US" sz="1200" b="0" i="0" u="none" strike="noStrike" kern="1200" baseline="0" dirty="0" smtClean="0">
                <a:solidFill>
                  <a:schemeClr val="tx1"/>
                </a:solidFill>
                <a:latin typeface="+mn-lt"/>
                <a:ea typeface="MS PGothic" charset="0"/>
                <a:cs typeface="MS PGothic" charset="0"/>
              </a:rPr>
              <a:t>well-documented anti-inflammatory qualities of progesterone,</a:t>
            </a:r>
          </a:p>
          <a:p>
            <a:r>
              <a:rPr lang="en-US" sz="1200" b="0" i="0" u="none" strike="noStrike" kern="1200" baseline="0" dirty="0" smtClean="0">
                <a:solidFill>
                  <a:schemeClr val="tx1"/>
                </a:solidFill>
                <a:latin typeface="+mn-lt"/>
                <a:ea typeface="MS PGothic" charset="0"/>
                <a:cs typeface="MS PGothic" charset="0"/>
              </a:rPr>
              <a:t>its attenuated action in </a:t>
            </a:r>
            <a:r>
              <a:rPr lang="en-US" sz="1200" b="0" i="0" u="none" strike="noStrike" kern="1200" baseline="0" dirty="0" err="1" smtClean="0">
                <a:solidFill>
                  <a:schemeClr val="tx1"/>
                </a:solidFill>
                <a:latin typeface="+mn-lt"/>
                <a:ea typeface="MS PGothic" charset="0"/>
                <a:cs typeface="MS PGothic" charset="0"/>
              </a:rPr>
              <a:t>endometriotic</a:t>
            </a:r>
            <a:r>
              <a:rPr lang="en-US" sz="1200" b="0" i="0" u="none" strike="noStrike" kern="1200" baseline="0" dirty="0" smtClean="0">
                <a:solidFill>
                  <a:schemeClr val="tx1"/>
                </a:solidFill>
                <a:latin typeface="+mn-lt"/>
                <a:ea typeface="MS PGothic" charset="0"/>
                <a:cs typeface="MS PGothic" charset="0"/>
              </a:rPr>
              <a:t> </a:t>
            </a:r>
            <a:r>
              <a:rPr lang="en-US" sz="1200" b="0" i="0" u="none" strike="noStrike" kern="1200" baseline="0" dirty="0" smtClean="0">
                <a:solidFill>
                  <a:schemeClr val="tx1"/>
                </a:solidFill>
                <a:latin typeface="+mn-lt"/>
                <a:ea typeface="MS PGothic" charset="0"/>
                <a:cs typeface="MS PGothic" charset="0"/>
              </a:rPr>
              <a:t>cells may enhance</a:t>
            </a:r>
          </a:p>
          <a:p>
            <a:r>
              <a:rPr lang="en-US" sz="1200" b="0" i="0" u="none" strike="noStrike" kern="1200" baseline="0" dirty="0" err="1" smtClean="0">
                <a:solidFill>
                  <a:schemeClr val="tx1"/>
                </a:solidFill>
                <a:latin typeface="+mn-lt"/>
                <a:ea typeface="MS PGothic" charset="0"/>
                <a:cs typeface="MS PGothic" charset="0"/>
              </a:rPr>
              <a:t>proinflammatory</a:t>
            </a:r>
            <a:r>
              <a:rPr lang="en-US" sz="1200" b="0" i="0" u="none" strike="noStrike" kern="1200" baseline="0" dirty="0" smtClean="0">
                <a:solidFill>
                  <a:schemeClr val="tx1"/>
                </a:solidFill>
                <a:latin typeface="+mn-lt"/>
                <a:ea typeface="MS PGothic" charset="0"/>
                <a:cs typeface="MS PGothic" charset="0"/>
              </a:rPr>
              <a:t> environment.</a:t>
            </a:r>
          </a:p>
          <a:p>
            <a:r>
              <a:rPr lang="en-US" sz="1200" b="0" i="0" u="none" strike="noStrike" kern="1200" baseline="0" dirty="0" smtClean="0">
                <a:solidFill>
                  <a:schemeClr val="tx1"/>
                </a:solidFill>
                <a:latin typeface="+mn-lt"/>
                <a:ea typeface="MS PGothic" charset="0"/>
                <a:cs typeface="MS PGothic" charset="0"/>
              </a:rPr>
              <a:t>Clearly, high estrogen levels persist in the microenvironment</a:t>
            </a:r>
          </a:p>
          <a:p>
            <a:r>
              <a:rPr lang="en-US" sz="1200" b="0" i="0" u="none" strike="noStrike" kern="1200" baseline="0" dirty="0" smtClean="0">
                <a:solidFill>
                  <a:schemeClr val="tx1"/>
                </a:solidFill>
                <a:latin typeface="+mn-lt"/>
                <a:ea typeface="MS PGothic" charset="0"/>
                <a:cs typeface="MS PGothic" charset="0"/>
              </a:rPr>
              <a:t>created by the presence of an </a:t>
            </a:r>
            <a:r>
              <a:rPr lang="en-US" sz="1200" b="0" i="0" u="none" strike="noStrike" kern="1200" baseline="0" dirty="0" err="1" smtClean="0">
                <a:solidFill>
                  <a:schemeClr val="tx1"/>
                </a:solidFill>
                <a:latin typeface="+mn-lt"/>
                <a:ea typeface="MS PGothic" charset="0"/>
                <a:cs typeface="MS PGothic" charset="0"/>
              </a:rPr>
              <a:t>endometriotic</a:t>
            </a:r>
            <a:r>
              <a:rPr lang="en-US" sz="1200" b="0" i="0" u="none" strike="noStrike" kern="1200" baseline="0" dirty="0" smtClean="0">
                <a:solidFill>
                  <a:schemeClr val="tx1"/>
                </a:solidFill>
                <a:latin typeface="+mn-lt"/>
                <a:ea typeface="MS PGothic" charset="0"/>
                <a:cs typeface="MS PGothic" charset="0"/>
              </a:rPr>
              <a:t> implant</a:t>
            </a:r>
          </a:p>
          <a:p>
            <a:r>
              <a:rPr lang="en-US" sz="1200" b="0" i="0" u="none" strike="noStrike" kern="1200" baseline="0" dirty="0" smtClean="0">
                <a:solidFill>
                  <a:schemeClr val="tx1"/>
                </a:solidFill>
                <a:latin typeface="+mn-lt"/>
                <a:ea typeface="MS PGothic" charset="0"/>
                <a:cs typeface="MS PGothic" charset="0"/>
              </a:rPr>
              <a:t>at the ovary, generating a highly altered physiologic milieu</a:t>
            </a:r>
          </a:p>
          <a:p>
            <a:r>
              <a:rPr lang="en-US" sz="1200" b="0" i="0" u="none" strike="noStrike" kern="1200" baseline="0" dirty="0" smtClean="0">
                <a:solidFill>
                  <a:schemeClr val="tx1"/>
                </a:solidFill>
                <a:latin typeface="+mn-lt"/>
                <a:ea typeface="MS PGothic" charset="0"/>
                <a:cs typeface="MS PGothic" charset="0"/>
              </a:rPr>
              <a:t>surrounding the ovarian surface. This suggests a proliferation</a:t>
            </a:r>
          </a:p>
          <a:p>
            <a:r>
              <a:rPr lang="en-US" sz="1200" b="0" i="0" u="none" strike="noStrike" kern="1200" baseline="0" dirty="0" smtClean="0">
                <a:solidFill>
                  <a:schemeClr val="tx1"/>
                </a:solidFill>
                <a:latin typeface="+mn-lt"/>
                <a:ea typeface="MS PGothic" charset="0"/>
                <a:cs typeface="MS PGothic" charset="0"/>
              </a:rPr>
              <a:t>with an enhanced level of DNA synthesis and repair and, thus,</a:t>
            </a:r>
          </a:p>
          <a:p>
            <a:r>
              <a:rPr lang="en-US" sz="1200" b="0" i="0" u="none" strike="noStrike" kern="1200" baseline="0" dirty="0" smtClean="0">
                <a:solidFill>
                  <a:schemeClr val="tx1"/>
                </a:solidFill>
                <a:latin typeface="+mn-lt"/>
                <a:ea typeface="MS PGothic" charset="0"/>
                <a:cs typeface="MS PGothic" charset="0"/>
              </a:rPr>
              <a:t>a higher chance of DNA damage and mutations.</a:t>
            </a:r>
            <a:endParaRPr lang="en-US" dirty="0">
              <a:latin typeface="Calibri" charset="0"/>
            </a:endParaRPr>
          </a:p>
        </p:txBody>
      </p:sp>
      <p:sp>
        <p:nvSpPr>
          <p:cNvPr id="870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5B91C73-BBEE-B344-B253-5B45E7CC8803}" type="slidenum">
              <a:rPr lang="en-US" sz="1200"/>
              <a:pPr eaLnBrk="1" hangingPunct="1"/>
              <a:t>32</a:t>
            </a:fld>
            <a:endParaRPr lang="en-US" sz="120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8909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wilbur</a:t>
            </a:r>
            <a:endParaRPr lang="en-US" dirty="0">
              <a:latin typeface="Calibri" charset="0"/>
            </a:endParaRPr>
          </a:p>
          <a:p>
            <a:r>
              <a:rPr lang="en-US" dirty="0">
                <a:latin typeface="Calibri" charset="0"/>
              </a:rPr>
              <a:t>ARID1A, AT-rich interaction domain 1A </a:t>
            </a:r>
          </a:p>
          <a:p>
            <a:endParaRPr lang="en-US" dirty="0" smtClean="0">
              <a:latin typeface="Calibri" charset="0"/>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smtClean="0">
                <a:latin typeface="Calibri" charset="0"/>
              </a:rPr>
              <a:t>ARID1A </a:t>
            </a:r>
            <a:r>
              <a:rPr lang="en-US" sz="1200" dirty="0" err="1" smtClean="0">
                <a:latin typeface="Calibri" charset="0"/>
              </a:rPr>
              <a:t>bir</a:t>
            </a:r>
            <a:r>
              <a:rPr lang="en-US" sz="1200" dirty="0" smtClean="0">
                <a:latin typeface="Calibri" charset="0"/>
              </a:rPr>
              <a:t> </a:t>
            </a:r>
            <a:r>
              <a:rPr lang="en-US" sz="1200" dirty="0" err="1" smtClean="0">
                <a:latin typeface="Calibri" charset="0"/>
              </a:rPr>
              <a:t>tümör</a:t>
            </a:r>
            <a:r>
              <a:rPr lang="en-US" sz="1200" dirty="0" smtClean="0">
                <a:latin typeface="Calibri" charset="0"/>
              </a:rPr>
              <a:t> </a:t>
            </a:r>
            <a:r>
              <a:rPr lang="en-US" sz="1200" dirty="0" err="1" smtClean="0">
                <a:latin typeface="Calibri" charset="0"/>
              </a:rPr>
              <a:t>supresör</a:t>
            </a:r>
            <a:r>
              <a:rPr lang="en-US" sz="1200" dirty="0" smtClean="0">
                <a:latin typeface="Calibri" charset="0"/>
              </a:rPr>
              <a:t> gen </a:t>
            </a:r>
            <a:r>
              <a:rPr lang="en-US" sz="1200" dirty="0" err="1" smtClean="0">
                <a:latin typeface="Calibri" charset="0"/>
              </a:rPr>
              <a:t>ve</a:t>
            </a:r>
            <a:r>
              <a:rPr lang="en-US" sz="1200" dirty="0" smtClean="0">
                <a:latin typeface="Calibri" charset="0"/>
              </a:rPr>
              <a:t> </a:t>
            </a:r>
            <a:r>
              <a:rPr lang="en-US" sz="1200" dirty="0" err="1" smtClean="0">
                <a:latin typeface="Calibri" charset="0"/>
              </a:rPr>
              <a:t>mutasyonunda</a:t>
            </a:r>
            <a:r>
              <a:rPr lang="en-US" sz="1200" dirty="0" smtClean="0">
                <a:latin typeface="Calibri" charset="0"/>
              </a:rPr>
              <a:t> </a:t>
            </a:r>
            <a:r>
              <a:rPr lang="en-US" sz="1200" dirty="0" err="1" smtClean="0">
                <a:latin typeface="Calibri" charset="0"/>
              </a:rPr>
              <a:t>prekanseröz</a:t>
            </a:r>
            <a:r>
              <a:rPr lang="en-US" sz="1200" dirty="0" smtClean="0">
                <a:latin typeface="Calibri" charset="0"/>
              </a:rPr>
              <a:t> </a:t>
            </a:r>
            <a:r>
              <a:rPr lang="en-US" sz="1200" dirty="0" err="1" smtClean="0">
                <a:latin typeface="Calibri" charset="0"/>
              </a:rPr>
              <a:t>lezyon</a:t>
            </a:r>
            <a:endParaRPr lang="en-US" sz="1200" dirty="0" smtClean="0">
              <a:latin typeface="Calibri" charset="0"/>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dirty="0" smtClean="0">
              <a:latin typeface="Calibri" charset="0"/>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dirty="0" smtClean="0">
              <a:latin typeface="Calibri" charset="0"/>
            </a:endParaRPr>
          </a:p>
          <a:p>
            <a:r>
              <a:rPr lang="en-US" sz="1200" b="0" i="0" u="none" strike="noStrike" kern="1200" baseline="0" dirty="0" smtClean="0">
                <a:solidFill>
                  <a:schemeClr val="tx1"/>
                </a:solidFill>
                <a:latin typeface="+mn-lt"/>
                <a:ea typeface="MS PGothic" charset="0"/>
                <a:cs typeface="MS PGothic" charset="0"/>
              </a:rPr>
              <a:t>In two landmark studies, investigators from two research</a:t>
            </a:r>
          </a:p>
          <a:p>
            <a:r>
              <a:rPr lang="en-US" sz="1200" b="0" i="0" u="none" strike="noStrike" kern="1200" baseline="0" dirty="0" smtClean="0">
                <a:solidFill>
                  <a:schemeClr val="tx1"/>
                </a:solidFill>
                <a:latin typeface="+mn-lt"/>
                <a:ea typeface="MS PGothic" charset="0"/>
                <a:cs typeface="MS PGothic" charset="0"/>
              </a:rPr>
              <a:t>groups independently sequenced the genome of ovarian clear</a:t>
            </a:r>
          </a:p>
          <a:p>
            <a:r>
              <a:rPr lang="en-US" sz="1200" b="0" i="0" u="none" strike="noStrike" kern="1200" baseline="0" dirty="0" smtClean="0">
                <a:solidFill>
                  <a:schemeClr val="tx1"/>
                </a:solidFill>
                <a:latin typeface="+mn-lt"/>
                <a:ea typeface="MS PGothic" charset="0"/>
                <a:cs typeface="MS PGothic" charset="0"/>
              </a:rPr>
              <a:t>cell and </a:t>
            </a:r>
            <a:r>
              <a:rPr lang="en-US" sz="1200" b="0" i="0" u="none" strike="noStrike" kern="1200" baseline="0" dirty="0" err="1" smtClean="0">
                <a:solidFill>
                  <a:schemeClr val="tx1"/>
                </a:solidFill>
                <a:latin typeface="+mn-lt"/>
                <a:ea typeface="MS PGothic" charset="0"/>
                <a:cs typeface="MS PGothic" charset="0"/>
              </a:rPr>
              <a:t>endometrioid</a:t>
            </a:r>
            <a:r>
              <a:rPr lang="en-US" sz="1200" b="0" i="0" u="none" strike="noStrike" kern="1200" baseline="0" dirty="0" smtClean="0">
                <a:solidFill>
                  <a:schemeClr val="tx1"/>
                </a:solidFill>
                <a:latin typeface="+mn-lt"/>
                <a:ea typeface="MS PGothic" charset="0"/>
                <a:cs typeface="MS PGothic" charset="0"/>
              </a:rPr>
              <a:t> carcinomas and found that the somatic</a:t>
            </a:r>
          </a:p>
          <a:p>
            <a:r>
              <a:rPr lang="en-US" sz="1200" b="0" i="0" u="none" strike="noStrike" kern="1200" baseline="0" dirty="0" smtClean="0">
                <a:solidFill>
                  <a:schemeClr val="tx1"/>
                </a:solidFill>
                <a:latin typeface="+mn-lt"/>
                <a:ea typeface="MS PGothic" charset="0"/>
                <a:cs typeface="MS PGothic" charset="0"/>
              </a:rPr>
              <a:t>mutation ARID1A, a member of the SWI/SNF family involved</a:t>
            </a:r>
          </a:p>
          <a:p>
            <a:r>
              <a:rPr lang="en-US" sz="1200" b="0" i="0" u="none" strike="noStrike" kern="1200" baseline="0" dirty="0" smtClean="0">
                <a:solidFill>
                  <a:schemeClr val="tx1"/>
                </a:solidFill>
                <a:latin typeface="+mn-lt"/>
                <a:ea typeface="MS PGothic" charset="0"/>
                <a:cs typeface="MS PGothic" charset="0"/>
              </a:rPr>
              <a:t>with chromatin remodeling and thought to regulate transcription</a:t>
            </a:r>
          </a:p>
          <a:p>
            <a:r>
              <a:rPr lang="en-US" sz="1200" b="0" i="0" u="none" strike="noStrike" kern="1200" baseline="0" dirty="0" smtClean="0">
                <a:solidFill>
                  <a:schemeClr val="tx1"/>
                </a:solidFill>
                <a:latin typeface="+mn-lt"/>
                <a:ea typeface="MS PGothic" charset="0"/>
                <a:cs typeface="MS PGothic" charset="0"/>
              </a:rPr>
              <a:t>of select genes,37,38 was frequently disrupted in</a:t>
            </a:r>
          </a:p>
          <a:p>
            <a:r>
              <a:rPr lang="en-US" sz="1200" b="0" i="0" u="none" strike="noStrike" kern="1200" baseline="0" dirty="0" smtClean="0">
                <a:solidFill>
                  <a:schemeClr val="tx1"/>
                </a:solidFill>
                <a:latin typeface="+mn-lt"/>
                <a:ea typeface="MS PGothic" charset="0"/>
                <a:cs typeface="MS PGothic" charset="0"/>
              </a:rPr>
              <a:t>these EAOC tissue samples and in the contiguous atypical</a:t>
            </a:r>
          </a:p>
          <a:p>
            <a:r>
              <a:rPr lang="en-US" sz="1200" b="0" i="0" u="none" strike="noStrike" kern="1200" baseline="0" dirty="0" smtClean="0">
                <a:solidFill>
                  <a:schemeClr val="tx1"/>
                </a:solidFill>
                <a:latin typeface="+mn-lt"/>
                <a:ea typeface="MS PGothic" charset="0"/>
                <a:cs typeface="MS PGothic" charset="0"/>
              </a:rPr>
              <a:t>endometriosis, but not in distant </a:t>
            </a:r>
            <a:r>
              <a:rPr lang="en-US" sz="1200" b="0" i="0" u="none" strike="noStrike" kern="1200" baseline="0" dirty="0" err="1" smtClean="0">
                <a:solidFill>
                  <a:schemeClr val="tx1"/>
                </a:solidFill>
                <a:latin typeface="+mn-lt"/>
                <a:ea typeface="MS PGothic" charset="0"/>
                <a:cs typeface="MS PGothic" charset="0"/>
              </a:rPr>
              <a:t>endometriotic</a:t>
            </a:r>
            <a:r>
              <a:rPr lang="en-US" sz="1200" b="0" i="0" u="none" strike="noStrike" kern="1200" baseline="0" dirty="0" smtClean="0">
                <a:solidFill>
                  <a:schemeClr val="tx1"/>
                </a:solidFill>
                <a:latin typeface="+mn-lt"/>
                <a:ea typeface="MS PGothic" charset="0"/>
                <a:cs typeface="MS PGothic" charset="0"/>
              </a:rPr>
              <a:t> lesions from</a:t>
            </a:r>
          </a:p>
          <a:p>
            <a:r>
              <a:rPr lang="en-US" sz="1200" b="0" i="0" u="none" strike="noStrike" kern="1200" baseline="0" dirty="0" smtClean="0">
                <a:solidFill>
                  <a:schemeClr val="tx1"/>
                </a:solidFill>
                <a:latin typeface="+mn-lt"/>
                <a:ea typeface="MS PGothic" charset="0"/>
                <a:cs typeface="MS PGothic" charset="0"/>
              </a:rPr>
              <a:t>the same patients.39,40</a:t>
            </a:r>
            <a:endParaRPr lang="en-US" sz="1200" dirty="0" smtClean="0">
              <a:latin typeface="Calibri" charset="0"/>
            </a:endParaRPr>
          </a:p>
          <a:p>
            <a:endParaRPr lang="en-US" dirty="0">
              <a:latin typeface="Calibri" charset="0"/>
            </a:endParaRPr>
          </a:p>
        </p:txBody>
      </p:sp>
      <p:sp>
        <p:nvSpPr>
          <p:cNvPr id="8909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D0762164-1E7A-904A-8EAC-8ECA35F21A81}" type="slidenum">
              <a:rPr lang="en-US" sz="1200"/>
              <a:pPr eaLnBrk="1" hangingPunct="1"/>
              <a:t>33</a:t>
            </a:fld>
            <a:endParaRPr lang="en-US" sz="120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113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Ayşe </a:t>
            </a:r>
            <a:r>
              <a:rPr lang="en-US" dirty="0" err="1">
                <a:latin typeface="Calibri" charset="0"/>
              </a:rPr>
              <a:t>ayhan</a:t>
            </a:r>
            <a:endParaRPr lang="en-US" dirty="0">
              <a:latin typeface="Calibri" charset="0"/>
            </a:endParaRPr>
          </a:p>
          <a:p>
            <a:r>
              <a:rPr lang="en-US" dirty="0" err="1">
                <a:latin typeface="Calibri" charset="0"/>
              </a:rPr>
              <a:t>wilbur</a:t>
            </a:r>
            <a:endParaRPr lang="en-US" dirty="0">
              <a:latin typeface="Calibri" charset="0"/>
            </a:endParaRPr>
          </a:p>
          <a:p>
            <a:r>
              <a:rPr lang="en-US" dirty="0">
                <a:latin typeface="Calibri" charset="0"/>
              </a:rPr>
              <a:t>In a study from the British Columbia</a:t>
            </a:r>
          </a:p>
          <a:p>
            <a:r>
              <a:rPr lang="en-US" dirty="0">
                <a:latin typeface="Calibri" charset="0"/>
              </a:rPr>
              <a:t>Cancer Agency, </a:t>
            </a:r>
            <a:r>
              <a:rPr lang="en-US" dirty="0" smtClean="0">
                <a:latin typeface="Calibri" charset="0"/>
              </a:rPr>
              <a:t>ARID1A mutations were </a:t>
            </a:r>
            <a:r>
              <a:rPr lang="en-US" dirty="0">
                <a:latin typeface="Calibri" charset="0"/>
              </a:rPr>
              <a:t>observed in 55 of 119</a:t>
            </a:r>
          </a:p>
          <a:p>
            <a:r>
              <a:rPr lang="en-US" dirty="0">
                <a:latin typeface="Calibri" charset="0"/>
              </a:rPr>
              <a:t>ovarian clear-cell carcinomas (46%), 10 of 33 </a:t>
            </a:r>
            <a:r>
              <a:rPr lang="en-US" dirty="0" err="1">
                <a:latin typeface="Calibri" charset="0"/>
              </a:rPr>
              <a:t>endometrioid</a:t>
            </a:r>
            <a:endParaRPr lang="en-US" dirty="0">
              <a:latin typeface="Calibri" charset="0"/>
            </a:endParaRPr>
          </a:p>
          <a:p>
            <a:r>
              <a:rPr lang="en-US" dirty="0">
                <a:latin typeface="Calibri" charset="0"/>
              </a:rPr>
              <a:t>carcinomas (30%), and none of the 76 high-grade serous</a:t>
            </a:r>
          </a:p>
          <a:p>
            <a:r>
              <a:rPr lang="en-US" dirty="0">
                <a:latin typeface="Calibri" charset="0"/>
              </a:rPr>
              <a:t>ovarian carcinomas sequenced.39 In a contemporary study</a:t>
            </a:r>
          </a:p>
          <a:p>
            <a:r>
              <a:rPr lang="en-US" dirty="0">
                <a:latin typeface="Calibri" charset="0"/>
              </a:rPr>
              <a:t>from Johns Hopkins, 57% of 42 ovarian clear cell carcinoma</a:t>
            </a:r>
          </a:p>
          <a:p>
            <a:r>
              <a:rPr lang="en-US" dirty="0">
                <a:latin typeface="Calibri" charset="0"/>
              </a:rPr>
              <a:t>specimens demonstrated mutations in ARID1A.38 Loss of the</a:t>
            </a:r>
          </a:p>
          <a:p>
            <a:r>
              <a:rPr lang="en-US" dirty="0">
                <a:latin typeface="Calibri" charset="0"/>
              </a:rPr>
              <a:t>BAF250a protein (the gene product of ARID1A) has also been</a:t>
            </a:r>
          </a:p>
          <a:p>
            <a:r>
              <a:rPr lang="en-US" dirty="0">
                <a:latin typeface="Calibri" charset="0"/>
              </a:rPr>
              <a:t>shown to correlate strongly with the ovarian clear cell carcinoma</a:t>
            </a:r>
          </a:p>
          <a:p>
            <a:r>
              <a:rPr lang="en-US" dirty="0">
                <a:latin typeface="Calibri" charset="0"/>
              </a:rPr>
              <a:t>and </a:t>
            </a:r>
            <a:r>
              <a:rPr lang="en-US" dirty="0" err="1">
                <a:latin typeface="Calibri" charset="0"/>
              </a:rPr>
              <a:t>endometrioid</a:t>
            </a:r>
            <a:r>
              <a:rPr lang="en-US" dirty="0">
                <a:latin typeface="Calibri" charset="0"/>
              </a:rPr>
              <a:t> carcinoma subtypes and the presence</a:t>
            </a:r>
          </a:p>
          <a:p>
            <a:r>
              <a:rPr lang="en-US" dirty="0">
                <a:latin typeface="Calibri" charset="0"/>
              </a:rPr>
              <a:t>of ARID1A mutations.40 In two patients, ARID1A</a:t>
            </a:r>
          </a:p>
          <a:p>
            <a:r>
              <a:rPr lang="en-US" dirty="0">
                <a:latin typeface="Calibri" charset="0"/>
              </a:rPr>
              <a:t>mutations and loss of BAF250a expression were evident in</a:t>
            </a:r>
          </a:p>
          <a:p>
            <a:r>
              <a:rPr lang="en-US" dirty="0">
                <a:latin typeface="Calibri" charset="0"/>
              </a:rPr>
              <a:t>the tumor and contiguous atypical endometriosis but not in</a:t>
            </a:r>
          </a:p>
          <a:p>
            <a:r>
              <a:rPr lang="en-US" dirty="0">
                <a:latin typeface="Calibri" charset="0"/>
              </a:rPr>
              <a:t>distant </a:t>
            </a:r>
            <a:r>
              <a:rPr lang="en-US" dirty="0" err="1">
                <a:latin typeface="Calibri" charset="0"/>
              </a:rPr>
              <a:t>endometriotic</a:t>
            </a:r>
            <a:r>
              <a:rPr lang="en-US" dirty="0">
                <a:latin typeface="Calibri" charset="0"/>
              </a:rPr>
              <a:t> lesions.40</a:t>
            </a:r>
          </a:p>
          <a:p>
            <a:r>
              <a:rPr lang="en-US" b="1" dirty="0">
                <a:latin typeface="Calibri" charset="0"/>
              </a:rPr>
              <a:t>Loss of ARID1A function as</a:t>
            </a:r>
          </a:p>
          <a:p>
            <a:r>
              <a:rPr lang="en-US" b="1" dirty="0">
                <a:latin typeface="Calibri" charset="0"/>
              </a:rPr>
              <a:t>shown by loss of expression, presumably due to mutations, is</a:t>
            </a:r>
          </a:p>
          <a:p>
            <a:r>
              <a:rPr lang="en-US" b="1" dirty="0">
                <a:latin typeface="Calibri" charset="0"/>
              </a:rPr>
              <a:t>an early molecular event in the development of most ovarian</a:t>
            </a:r>
          </a:p>
          <a:p>
            <a:r>
              <a:rPr lang="en-US" b="1" dirty="0">
                <a:latin typeface="Calibri" charset="0"/>
              </a:rPr>
              <a:t>clear cell and </a:t>
            </a:r>
            <a:r>
              <a:rPr lang="en-US" b="1" dirty="0" err="1">
                <a:latin typeface="Calibri" charset="0"/>
              </a:rPr>
              <a:t>endometrioid</a:t>
            </a:r>
            <a:r>
              <a:rPr lang="en-US" b="1" dirty="0">
                <a:latin typeface="Calibri" charset="0"/>
              </a:rPr>
              <a:t> carcinomas arising in </a:t>
            </a:r>
            <a:r>
              <a:rPr lang="en-US" b="1" dirty="0" err="1">
                <a:latin typeface="Calibri" charset="0"/>
              </a:rPr>
              <a:t>endometriomas</a:t>
            </a:r>
            <a:r>
              <a:rPr lang="en-US" b="1" dirty="0">
                <a:latin typeface="Calibri" charset="0"/>
              </a:rPr>
              <a:t>.</a:t>
            </a:r>
          </a:p>
          <a:p>
            <a:r>
              <a:rPr lang="en-US" dirty="0">
                <a:latin typeface="Calibri" charset="0"/>
              </a:rPr>
              <a:t>38,41</a:t>
            </a:r>
          </a:p>
          <a:p>
            <a:endParaRPr lang="en-US" dirty="0">
              <a:latin typeface="Calibri" charset="0"/>
            </a:endParaRPr>
          </a:p>
          <a:p>
            <a:r>
              <a:rPr lang="en-US" dirty="0" err="1">
                <a:latin typeface="Calibri" charset="0"/>
              </a:rPr>
              <a:t>kurman</a:t>
            </a:r>
            <a:r>
              <a:rPr lang="en-US" dirty="0">
                <a:latin typeface="Calibri" charset="0"/>
              </a:rPr>
              <a:t> 2016</a:t>
            </a:r>
          </a:p>
          <a:p>
            <a:r>
              <a:rPr lang="en-US" dirty="0">
                <a:latin typeface="Calibri" charset="0"/>
              </a:rPr>
              <a:t>Note that </a:t>
            </a:r>
            <a:r>
              <a:rPr lang="en-US" b="1" dirty="0">
                <a:latin typeface="Calibri" charset="0"/>
              </a:rPr>
              <a:t>mutation of the ARID1A gene or loss of its protein expression </a:t>
            </a:r>
            <a:r>
              <a:rPr lang="en-US" dirty="0">
                <a:latin typeface="Calibri" charset="0"/>
              </a:rPr>
              <a:t>has not been found</a:t>
            </a:r>
          </a:p>
          <a:p>
            <a:r>
              <a:rPr lang="en-US" dirty="0">
                <a:latin typeface="Calibri" charset="0"/>
              </a:rPr>
              <a:t>in ovarian neoplasms other than </a:t>
            </a:r>
            <a:r>
              <a:rPr lang="en-US" dirty="0" err="1">
                <a:latin typeface="Calibri" charset="0"/>
              </a:rPr>
              <a:t>seromucinous</a:t>
            </a:r>
            <a:r>
              <a:rPr lang="en-US" dirty="0">
                <a:latin typeface="Calibri" charset="0"/>
              </a:rPr>
              <a:t>, clear cell, and </a:t>
            </a:r>
            <a:r>
              <a:rPr lang="en-US" dirty="0" err="1">
                <a:latin typeface="Calibri" charset="0"/>
              </a:rPr>
              <a:t>endometrioid</a:t>
            </a:r>
            <a:r>
              <a:rPr lang="en-US" dirty="0">
                <a:latin typeface="Calibri" charset="0"/>
              </a:rPr>
              <a:t> carcinomas.</a:t>
            </a:r>
          </a:p>
        </p:txBody>
      </p:sp>
      <p:sp>
        <p:nvSpPr>
          <p:cNvPr id="9113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AF7B6867-E924-F44E-BFF9-7DE4109C9D38}" type="slidenum">
              <a:rPr lang="en-US" sz="1200"/>
              <a:pPr eaLnBrk="1" hangingPunct="1"/>
              <a:t>34</a:t>
            </a:fld>
            <a:endParaRPr lang="en-US" sz="120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52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wilbur</a:t>
            </a:r>
          </a:p>
          <a:p>
            <a:r>
              <a:rPr lang="en-US">
                <a:latin typeface="Calibri" charset="0"/>
              </a:rPr>
              <a:t>In mouse models, deletion of ARID1A and PTEN</a:t>
            </a:r>
          </a:p>
          <a:p>
            <a:r>
              <a:rPr lang="en-US">
                <a:latin typeface="Calibri" charset="0"/>
              </a:rPr>
              <a:t>in mouse ovary results in ovarian endometrioid carcinoma39</a:t>
            </a:r>
          </a:p>
          <a:p>
            <a:r>
              <a:rPr lang="en-US">
                <a:latin typeface="Calibri" charset="0"/>
              </a:rPr>
              <a:t>and deletion of ARID1A and activating mutation of PIK3CA</a:t>
            </a:r>
          </a:p>
          <a:p>
            <a:r>
              <a:rPr lang="en-US">
                <a:latin typeface="Calibri" charset="0"/>
              </a:rPr>
              <a:t>lead to ovarian clear cell-like carcinoma.42</a:t>
            </a:r>
          </a:p>
        </p:txBody>
      </p:sp>
      <p:sp>
        <p:nvSpPr>
          <p:cNvPr id="952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E949ACE8-C4C5-3443-B4FF-1D47336C2E46}" type="slidenum">
              <a:rPr lang="en-US" sz="1200"/>
              <a:pPr eaLnBrk="1" hangingPunct="1"/>
              <a:t>35</a:t>
            </a:fld>
            <a:endParaRPr lang="en-US" sz="120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93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Grandi</a:t>
            </a:r>
            <a:r>
              <a:rPr lang="en-US" dirty="0">
                <a:latin typeface="Calibri" charset="0"/>
              </a:rPr>
              <a:t> Figure 5:Molecular pathways involved in endometriosis-associated</a:t>
            </a:r>
          </a:p>
          <a:p>
            <a:r>
              <a:rPr lang="en-US" dirty="0">
                <a:latin typeface="Calibri" charset="0"/>
              </a:rPr>
              <a:t>ovarian cancer pathogenesis from </a:t>
            </a:r>
            <a:r>
              <a:rPr lang="en-US" dirty="0" err="1">
                <a:latin typeface="Calibri" charset="0"/>
              </a:rPr>
              <a:t>endometriotic</a:t>
            </a:r>
            <a:r>
              <a:rPr lang="en-US" dirty="0">
                <a:latin typeface="Calibri" charset="0"/>
              </a:rPr>
              <a:t> lesions. In particular,</a:t>
            </a:r>
          </a:p>
          <a:p>
            <a:r>
              <a:rPr lang="en-US" dirty="0">
                <a:latin typeface="Calibri" charset="0"/>
              </a:rPr>
              <a:t>activation of oncogenic KRAS and PI3K pathways and</a:t>
            </a:r>
          </a:p>
          <a:p>
            <a:r>
              <a:rPr lang="en-US" dirty="0">
                <a:latin typeface="Calibri" charset="0"/>
              </a:rPr>
              <a:t>inactivation of tumor suppressor genes PTEN and ARID1A.</a:t>
            </a:r>
          </a:p>
          <a:p>
            <a:endParaRPr lang="en-US" dirty="0">
              <a:latin typeface="Calibri" charset="0"/>
            </a:endParaRPr>
          </a:p>
          <a:p>
            <a:r>
              <a:rPr lang="en-US" b="1" dirty="0">
                <a:latin typeface="Calibri" charset="0"/>
              </a:rPr>
              <a:t>ARID1A, AT-rich interaction domain 1A </a:t>
            </a:r>
          </a:p>
          <a:p>
            <a:r>
              <a:rPr lang="en-US" b="1" dirty="0">
                <a:latin typeface="Calibri" charset="0"/>
              </a:rPr>
              <a:t>KRAS, Kirsten rat sarcoma viral oncogene homolog</a:t>
            </a:r>
          </a:p>
          <a:p>
            <a:r>
              <a:rPr lang="en-US" b="1" dirty="0">
                <a:latin typeface="Calibri" charset="0"/>
              </a:rPr>
              <a:t>PI3K, phosphatidylinositol 3- kinase</a:t>
            </a:r>
          </a:p>
          <a:p>
            <a:r>
              <a:rPr lang="en-US" b="1" dirty="0">
                <a:latin typeface="Calibri" charset="0"/>
              </a:rPr>
              <a:t>PTEN, phosphatase and </a:t>
            </a:r>
            <a:r>
              <a:rPr lang="en-US" b="1" dirty="0" err="1">
                <a:latin typeface="Calibri" charset="0"/>
              </a:rPr>
              <a:t>tensin</a:t>
            </a:r>
            <a:r>
              <a:rPr lang="en-US" b="1" dirty="0">
                <a:latin typeface="Calibri" charset="0"/>
              </a:rPr>
              <a:t> homolog </a:t>
            </a:r>
          </a:p>
          <a:p>
            <a:endParaRPr lang="en-US" b="1" dirty="0">
              <a:latin typeface="Calibri" charset="0"/>
            </a:endParaRPr>
          </a:p>
          <a:p>
            <a:r>
              <a:rPr lang="en-US" b="1" dirty="0" err="1">
                <a:latin typeface="Calibri" charset="0"/>
              </a:rPr>
              <a:t>Grandi</a:t>
            </a:r>
            <a:endParaRPr lang="en-US" b="1" dirty="0">
              <a:latin typeface="Calibri" charset="0"/>
            </a:endParaRPr>
          </a:p>
          <a:p>
            <a:r>
              <a:rPr lang="en-US" dirty="0">
                <a:latin typeface="Calibri" charset="0"/>
              </a:rPr>
              <a:t>Activation of the PI3K/AKT pathway (through mutation</a:t>
            </a:r>
          </a:p>
          <a:p>
            <a:r>
              <a:rPr lang="en-US" dirty="0">
                <a:latin typeface="Calibri" charset="0"/>
              </a:rPr>
              <a:t>of PIK3CA and AKT or </a:t>
            </a:r>
            <a:r>
              <a:rPr lang="en-US" b="1" dirty="0">
                <a:latin typeface="Calibri" charset="0"/>
              </a:rPr>
              <a:t>inactivating mutations </a:t>
            </a:r>
            <a:r>
              <a:rPr lang="en-US" dirty="0">
                <a:latin typeface="Calibri" charset="0"/>
              </a:rPr>
              <a:t>of PTEN)</a:t>
            </a:r>
          </a:p>
          <a:p>
            <a:r>
              <a:rPr lang="en-US" dirty="0">
                <a:latin typeface="Calibri" charset="0"/>
              </a:rPr>
              <a:t>is a frequent event in clear-cell and </a:t>
            </a:r>
            <a:r>
              <a:rPr lang="en-US" dirty="0" err="1">
                <a:latin typeface="Calibri" charset="0"/>
              </a:rPr>
              <a:t>endometrioid</a:t>
            </a:r>
            <a:r>
              <a:rPr lang="en-US" dirty="0">
                <a:latin typeface="Calibri" charset="0"/>
              </a:rPr>
              <a:t> ovarian</a:t>
            </a:r>
          </a:p>
          <a:p>
            <a:r>
              <a:rPr lang="en-US" dirty="0">
                <a:latin typeface="Calibri" charset="0"/>
              </a:rPr>
              <a:t>cancers. </a:t>
            </a:r>
            <a:r>
              <a:rPr lang="en-US" b="1" dirty="0">
                <a:latin typeface="Calibri" charset="0"/>
              </a:rPr>
              <a:t>Activating mutations </a:t>
            </a:r>
            <a:r>
              <a:rPr lang="en-US" dirty="0">
                <a:latin typeface="Calibri" charset="0"/>
              </a:rPr>
              <a:t>in PIK3CA have been described</a:t>
            </a:r>
          </a:p>
          <a:p>
            <a:r>
              <a:rPr lang="en-US" dirty="0">
                <a:latin typeface="Calibri" charset="0"/>
              </a:rPr>
              <a:t>to occur in 33–40% of clear-cell ovarian cancer, and</a:t>
            </a:r>
          </a:p>
          <a:p>
            <a:r>
              <a:rPr lang="en-US" dirty="0">
                <a:latin typeface="Calibri" charset="0"/>
              </a:rPr>
              <a:t>loss of PTEN expression has been found in 40% of </a:t>
            </a:r>
            <a:r>
              <a:rPr lang="en-US" dirty="0" smtClean="0">
                <a:latin typeface="Calibri" charset="0"/>
              </a:rPr>
              <a:t>clear cell</a:t>
            </a:r>
            <a:endParaRPr lang="en-US" dirty="0">
              <a:latin typeface="Calibri" charset="0"/>
            </a:endParaRPr>
          </a:p>
          <a:p>
            <a:r>
              <a:rPr lang="en-US" dirty="0">
                <a:latin typeface="Calibri" charset="0"/>
              </a:rPr>
              <a:t>ovarian cancers and AKT2 amplification in 14% [59,</a:t>
            </a:r>
          </a:p>
          <a:p>
            <a:r>
              <a:rPr lang="en-US" dirty="0">
                <a:latin typeface="Calibri" charset="0"/>
              </a:rPr>
              <a:t>60]. At the same time, several studies described PI3K/AKT</a:t>
            </a:r>
          </a:p>
          <a:p>
            <a:r>
              <a:rPr lang="en-US" dirty="0">
                <a:latin typeface="Calibri" charset="0"/>
              </a:rPr>
              <a:t>pathway activation in endometriosis [61–64]; particularly</a:t>
            </a:r>
          </a:p>
          <a:p>
            <a:r>
              <a:rPr lang="en-US" dirty="0">
                <a:latin typeface="Calibri" charset="0"/>
              </a:rPr>
              <a:t>inactivation of PTEN was detected in more than 75% of</a:t>
            </a:r>
          </a:p>
          <a:p>
            <a:r>
              <a:rPr lang="en-US" dirty="0">
                <a:latin typeface="Calibri" charset="0"/>
              </a:rPr>
              <a:t>EAOCs [65] and in about 15% of </a:t>
            </a:r>
            <a:r>
              <a:rPr lang="en-US" dirty="0" err="1">
                <a:latin typeface="Calibri" charset="0"/>
              </a:rPr>
              <a:t>endometriotic</a:t>
            </a:r>
            <a:r>
              <a:rPr lang="en-US" dirty="0">
                <a:latin typeface="Calibri" charset="0"/>
              </a:rPr>
              <a:t> lesions [66].</a:t>
            </a:r>
          </a:p>
          <a:p>
            <a:r>
              <a:rPr lang="en-US" dirty="0">
                <a:latin typeface="Calibri" charset="0"/>
              </a:rPr>
              <a:t>In the </a:t>
            </a:r>
            <a:r>
              <a:rPr lang="en-US" dirty="0" err="1">
                <a:latin typeface="Calibri" charset="0"/>
              </a:rPr>
              <a:t>endometriotic</a:t>
            </a:r>
            <a:r>
              <a:rPr lang="en-US" dirty="0">
                <a:latin typeface="Calibri" charset="0"/>
              </a:rPr>
              <a:t> lesions, PI3K/AKT pathway regulates</a:t>
            </a:r>
          </a:p>
          <a:p>
            <a:r>
              <a:rPr lang="en-US" dirty="0">
                <a:latin typeface="Calibri" charset="0"/>
              </a:rPr>
              <a:t>FOXO1 protein, </a:t>
            </a:r>
            <a:r>
              <a:rPr lang="en-US" dirty="0" smtClean="0">
                <a:latin typeface="Calibri" charset="0"/>
              </a:rPr>
              <a:t>a member </a:t>
            </a:r>
            <a:r>
              <a:rPr lang="en-US" dirty="0">
                <a:latin typeface="Calibri" charset="0"/>
              </a:rPr>
              <a:t>of the </a:t>
            </a:r>
            <a:r>
              <a:rPr lang="en-US" dirty="0" err="1">
                <a:latin typeface="Calibri" charset="0"/>
              </a:rPr>
              <a:t>forkhead</a:t>
            </a:r>
            <a:r>
              <a:rPr lang="en-US" dirty="0">
                <a:latin typeface="Calibri" charset="0"/>
              </a:rPr>
              <a:t>-box O family, and</a:t>
            </a:r>
          </a:p>
          <a:p>
            <a:r>
              <a:rPr lang="en-US" dirty="0">
                <a:latin typeface="Calibri" charset="0"/>
              </a:rPr>
              <a:t>the decidua-specific gene IGF binding protein-1 (IGFBP-1),</a:t>
            </a:r>
          </a:p>
          <a:p>
            <a:r>
              <a:rPr lang="en-US" dirty="0">
                <a:latin typeface="Calibri" charset="0"/>
              </a:rPr>
              <a:t>which are both involved in the </a:t>
            </a:r>
            <a:r>
              <a:rPr lang="en-US" dirty="0" err="1">
                <a:latin typeface="Calibri" charset="0"/>
              </a:rPr>
              <a:t>decidualization</a:t>
            </a:r>
            <a:r>
              <a:rPr lang="en-US" dirty="0">
                <a:latin typeface="Calibri" charset="0"/>
              </a:rPr>
              <a:t> of endometrial</a:t>
            </a:r>
          </a:p>
          <a:p>
            <a:r>
              <a:rPr lang="en-US" dirty="0">
                <a:latin typeface="Calibri" charset="0"/>
              </a:rPr>
              <a:t>cells. Interestingly, both inhibition of PI3K and AKT led to</a:t>
            </a:r>
          </a:p>
          <a:p>
            <a:r>
              <a:rPr lang="en-US" dirty="0">
                <a:latin typeface="Calibri" charset="0"/>
              </a:rPr>
              <a:t>increasing nuclear FOXO1 and IGFBP1 levels in response to</a:t>
            </a:r>
          </a:p>
          <a:p>
            <a:r>
              <a:rPr lang="en-US" dirty="0">
                <a:latin typeface="Calibri" charset="0"/>
              </a:rPr>
              <a:t>treatment with </a:t>
            </a:r>
            <a:r>
              <a:rPr lang="en-US" dirty="0" err="1">
                <a:latin typeface="Calibri" charset="0"/>
              </a:rPr>
              <a:t>medroxyprogesterone</a:t>
            </a:r>
            <a:r>
              <a:rPr lang="en-US" dirty="0">
                <a:latin typeface="Calibri" charset="0"/>
              </a:rPr>
              <a:t> acetate and </a:t>
            </a:r>
            <a:r>
              <a:rPr lang="en-US" dirty="0" err="1">
                <a:latin typeface="Calibri" charset="0"/>
              </a:rPr>
              <a:t>dibutyryl</a:t>
            </a:r>
            <a:endParaRPr lang="en-US" dirty="0">
              <a:latin typeface="Calibri" charset="0"/>
            </a:endParaRPr>
          </a:p>
          <a:p>
            <a:r>
              <a:rPr lang="en-US" dirty="0" err="1">
                <a:latin typeface="Calibri" charset="0"/>
              </a:rPr>
              <a:t>cAMP</a:t>
            </a:r>
            <a:r>
              <a:rPr lang="en-US" dirty="0">
                <a:latin typeface="Calibri" charset="0"/>
              </a:rPr>
              <a:t>, supporting evidence that the increased PI3K/AKT</a:t>
            </a:r>
          </a:p>
          <a:p>
            <a:r>
              <a:rPr lang="en-US" dirty="0">
                <a:latin typeface="Calibri" charset="0"/>
              </a:rPr>
              <a:t>pathway is involved in the reduced </a:t>
            </a:r>
            <a:r>
              <a:rPr lang="en-US" dirty="0" err="1">
                <a:latin typeface="Calibri" charset="0"/>
              </a:rPr>
              <a:t>decidual</a:t>
            </a:r>
            <a:r>
              <a:rPr lang="en-US" dirty="0">
                <a:latin typeface="Calibri" charset="0"/>
              </a:rPr>
              <a:t> response in</a:t>
            </a:r>
          </a:p>
          <a:p>
            <a:r>
              <a:rPr lang="en-US" dirty="0">
                <a:latin typeface="Calibri" charset="0"/>
              </a:rPr>
              <a:t>endometriosis [67].</a:t>
            </a:r>
            <a:endParaRPr lang="en-US" b="1" dirty="0">
              <a:latin typeface="Calibri" charset="0"/>
            </a:endParaRPr>
          </a:p>
          <a:p>
            <a:endParaRPr lang="en-US" b="1" dirty="0">
              <a:latin typeface="Calibri" charset="0"/>
            </a:endParaRPr>
          </a:p>
          <a:p>
            <a:endParaRPr lang="en-US" b="1" dirty="0">
              <a:latin typeface="Calibri" charset="0"/>
            </a:endParaRPr>
          </a:p>
        </p:txBody>
      </p:sp>
      <p:sp>
        <p:nvSpPr>
          <p:cNvPr id="993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9D02B5E4-DCBA-7649-8FEB-D8D54635D4CD}" type="slidenum">
              <a:rPr lang="en-US" sz="1200"/>
              <a:pPr eaLnBrk="1" hangingPunct="1"/>
              <a:t>36</a:t>
            </a:fld>
            <a:endParaRPr lang="en-US" sz="120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S PGothic" charset="0"/>
                <a:cs typeface="MS PGothic" charset="0"/>
              </a:rPr>
              <a:t>(</a:t>
            </a:r>
            <a:r>
              <a:rPr lang="en-US" sz="1200" b="0" i="0" u="none" strike="noStrike" kern="1200" baseline="0" dirty="0" err="1" smtClean="0">
                <a:solidFill>
                  <a:schemeClr val="tx1"/>
                </a:solidFill>
                <a:latin typeface="+mn-lt"/>
                <a:ea typeface="MS PGothic" charset="0"/>
                <a:cs typeface="MS PGothic" charset="0"/>
              </a:rPr>
              <a:t>nezhad</a:t>
            </a:r>
            <a:r>
              <a:rPr lang="en-US" sz="1200" b="0" i="0" u="none" strike="noStrike" kern="1200" baseline="0" dirty="0" smtClean="0">
                <a:solidFill>
                  <a:schemeClr val="tx1"/>
                </a:solidFill>
                <a:latin typeface="+mn-lt"/>
                <a:ea typeface="MS PGothic" charset="0"/>
                <a:cs typeface="MS PGothic" charset="0"/>
              </a:rPr>
              <a:t>)</a:t>
            </a:r>
          </a:p>
          <a:p>
            <a:r>
              <a:rPr lang="en-US" sz="1200" b="0" i="0" u="none" strike="noStrike" kern="1200" baseline="0" dirty="0" err="1" smtClean="0">
                <a:solidFill>
                  <a:schemeClr val="tx1"/>
                </a:solidFill>
                <a:latin typeface="+mn-lt"/>
                <a:ea typeface="MS PGothic" charset="0"/>
                <a:cs typeface="MS PGothic" charset="0"/>
              </a:rPr>
              <a:t>Balkwill</a:t>
            </a:r>
            <a:r>
              <a:rPr lang="en-US" sz="1200" b="0" i="0" u="none" strike="noStrike" kern="1200" baseline="0" dirty="0" smtClean="0">
                <a:solidFill>
                  <a:schemeClr val="tx1"/>
                </a:solidFill>
                <a:latin typeface="+mn-lt"/>
                <a:ea typeface="MS PGothic" charset="0"/>
                <a:cs typeface="MS PGothic" charset="0"/>
              </a:rPr>
              <a:t> and Mantovani21 offer a keen description of</a:t>
            </a:r>
          </a:p>
          <a:p>
            <a:r>
              <a:rPr lang="en-US" sz="1200" b="0" i="0" u="none" strike="noStrike" kern="1200" baseline="0" dirty="0" smtClean="0">
                <a:solidFill>
                  <a:schemeClr val="tx1"/>
                </a:solidFill>
                <a:latin typeface="+mn-lt"/>
                <a:ea typeface="MS PGothic" charset="0"/>
                <a:cs typeface="MS PGothic" charset="0"/>
              </a:rPr>
              <a:t>the link between inflammation and cancer in general, ‘‘If</a:t>
            </a:r>
          </a:p>
          <a:p>
            <a:r>
              <a:rPr lang="en-US" sz="1200" b="0" i="0" u="none" strike="noStrike" kern="1200" baseline="0" dirty="0" smtClean="0">
                <a:solidFill>
                  <a:schemeClr val="tx1"/>
                </a:solidFill>
                <a:latin typeface="+mn-lt"/>
                <a:ea typeface="MS PGothic" charset="0"/>
                <a:cs typeface="MS PGothic" charset="0"/>
              </a:rPr>
              <a:t>genetic damage is the ‘match that lights a fire’ of cancer,</a:t>
            </a:r>
          </a:p>
          <a:p>
            <a:r>
              <a:rPr lang="en-US" sz="1200" b="0" i="0" u="none" strike="noStrike" kern="1200" baseline="0" dirty="0" smtClean="0">
                <a:solidFill>
                  <a:schemeClr val="tx1"/>
                </a:solidFill>
                <a:latin typeface="+mn-lt"/>
                <a:ea typeface="MS PGothic" charset="0"/>
                <a:cs typeface="MS PGothic" charset="0"/>
              </a:rPr>
              <a:t>some types of inflammation may provide the ‘fuel that feeds</a:t>
            </a:r>
          </a:p>
          <a:p>
            <a:r>
              <a:rPr lang="en-US" sz="1200" b="0" i="0" u="none" strike="noStrike" kern="1200" baseline="0" dirty="0" smtClean="0">
                <a:solidFill>
                  <a:schemeClr val="tx1"/>
                </a:solidFill>
                <a:latin typeface="+mn-lt"/>
                <a:ea typeface="MS PGothic" charset="0"/>
                <a:cs typeface="MS PGothic" charset="0"/>
              </a:rPr>
              <a:t>the flames.’’’ Indeed, inflammation is considered to be a hallmark of</a:t>
            </a:r>
          </a:p>
          <a:p>
            <a:r>
              <a:rPr lang="en-US" sz="1200" b="0" i="0" u="none" strike="noStrike" kern="1200" baseline="0" dirty="0" smtClean="0">
                <a:solidFill>
                  <a:schemeClr val="tx1"/>
                </a:solidFill>
                <a:latin typeface="+mn-lt"/>
                <a:ea typeface="MS PGothic" charset="0"/>
                <a:cs typeface="MS PGothic" charset="0"/>
              </a:rPr>
              <a:t>endometriosis, with local and systemic implications.</a:t>
            </a:r>
          </a:p>
          <a:p>
            <a:endParaRPr lang="en-US" sz="1200" b="0" i="0" u="none" strike="noStrike" kern="1200" baseline="0" dirty="0" smtClean="0">
              <a:solidFill>
                <a:schemeClr val="tx1"/>
              </a:solidFill>
              <a:latin typeface="+mn-lt"/>
              <a:ea typeface="MS PGothic" charset="0"/>
              <a:cs typeface="MS PGothic" charset="0"/>
            </a:endParaRPr>
          </a:p>
          <a:p>
            <a:endParaRPr lang="en-US" sz="1200" b="0" i="0" u="none" strike="noStrike" kern="1200" baseline="0" dirty="0" smtClean="0">
              <a:solidFill>
                <a:schemeClr val="tx1"/>
              </a:solidFill>
              <a:latin typeface="+mn-lt"/>
              <a:ea typeface="MS PGothic" charset="0"/>
              <a:cs typeface="MS PGothic" charset="0"/>
            </a:endParaRPr>
          </a:p>
          <a:p>
            <a:r>
              <a:rPr lang="en-US" sz="1200" b="0" i="0" u="none" strike="noStrike" kern="1200" baseline="0" dirty="0" smtClean="0">
                <a:solidFill>
                  <a:schemeClr val="tx1"/>
                </a:solidFill>
                <a:latin typeface="+mn-lt"/>
                <a:ea typeface="MS PGothic" charset="0"/>
                <a:cs typeface="MS PGothic" charset="0"/>
              </a:rPr>
              <a:t>(</a:t>
            </a:r>
            <a:r>
              <a:rPr lang="en-US" sz="1200" b="0" i="0" u="none" strike="noStrike" kern="1200" baseline="0" dirty="0" err="1" smtClean="0">
                <a:solidFill>
                  <a:schemeClr val="tx1"/>
                </a:solidFill>
                <a:latin typeface="+mn-lt"/>
                <a:ea typeface="MS PGothic" charset="0"/>
                <a:cs typeface="MS PGothic" charset="0"/>
              </a:rPr>
              <a:t>Oksidatif</a:t>
            </a:r>
            <a:r>
              <a:rPr lang="en-US" sz="1200" b="0" i="0" u="none" strike="noStrike" kern="1200" baseline="0" dirty="0" smtClean="0">
                <a:solidFill>
                  <a:schemeClr val="tx1"/>
                </a:solidFill>
                <a:latin typeface="+mn-lt"/>
                <a:ea typeface="MS PGothic" charset="0"/>
                <a:cs typeface="MS PGothic" charset="0"/>
              </a:rPr>
              <a:t> stress, </a:t>
            </a:r>
            <a:r>
              <a:rPr lang="en-US" sz="1200" b="0" i="0" u="none" strike="noStrike" kern="1200" baseline="0" dirty="0" err="1" smtClean="0">
                <a:solidFill>
                  <a:schemeClr val="tx1"/>
                </a:solidFill>
                <a:latin typeface="+mn-lt"/>
                <a:ea typeface="MS PGothic" charset="0"/>
                <a:cs typeface="MS PGothic" charset="0"/>
              </a:rPr>
              <a:t>heme</a:t>
            </a:r>
            <a:r>
              <a:rPr lang="en-US" sz="1200" b="0" i="0" u="none" strike="noStrike" kern="1200" baseline="0" dirty="0" smtClean="0">
                <a:solidFill>
                  <a:schemeClr val="tx1"/>
                </a:solidFill>
                <a:latin typeface="+mn-lt"/>
                <a:ea typeface="MS PGothic" charset="0"/>
                <a:cs typeface="MS PGothic" charset="0"/>
              </a:rPr>
              <a:t>, </a:t>
            </a:r>
            <a:r>
              <a:rPr lang="en-US" sz="1200" b="0" i="0" u="none" strike="noStrike" kern="1200" baseline="0" dirty="0" err="1" smtClean="0">
                <a:solidFill>
                  <a:schemeClr val="tx1"/>
                </a:solidFill>
                <a:latin typeface="+mn-lt"/>
                <a:ea typeface="MS PGothic" charset="0"/>
                <a:cs typeface="MS PGothic" charset="0"/>
              </a:rPr>
              <a:t>fenton</a:t>
            </a:r>
            <a:r>
              <a:rPr lang="en-US" sz="1200" b="0" i="0" u="none" strike="noStrike" kern="1200" baseline="0" dirty="0" smtClean="0">
                <a:solidFill>
                  <a:schemeClr val="tx1"/>
                </a:solidFill>
                <a:latin typeface="+mn-lt"/>
                <a:ea typeface="MS PGothic" charset="0"/>
                <a:cs typeface="MS PGothic" charset="0"/>
              </a:rPr>
              <a:t> </a:t>
            </a:r>
            <a:r>
              <a:rPr lang="en-US" sz="1200" b="0" i="0" u="none" strike="noStrike" kern="1200" baseline="0" dirty="0" err="1" smtClean="0">
                <a:solidFill>
                  <a:schemeClr val="tx1"/>
                </a:solidFill>
                <a:latin typeface="+mn-lt"/>
                <a:ea typeface="MS PGothic" charset="0"/>
                <a:cs typeface="MS PGothic" charset="0"/>
              </a:rPr>
              <a:t>reaksiyonu</a:t>
            </a:r>
            <a:r>
              <a:rPr lang="en-US" sz="1200" b="0" i="0" u="none" strike="noStrike" kern="1200" baseline="0" dirty="0" smtClean="0">
                <a:solidFill>
                  <a:schemeClr val="tx1"/>
                </a:solidFill>
                <a:latin typeface="+mn-lt"/>
                <a:ea typeface="MS PGothic" charset="0"/>
                <a:cs typeface="MS PGothic" charset="0"/>
              </a:rPr>
              <a:t> </a:t>
            </a:r>
            <a:r>
              <a:rPr lang="en-US" sz="1200" b="0" i="0" u="none" strike="noStrike" kern="1200" baseline="0" dirty="0" err="1" smtClean="0">
                <a:solidFill>
                  <a:schemeClr val="tx1"/>
                </a:solidFill>
                <a:latin typeface="+mn-lt"/>
                <a:ea typeface="MS PGothic" charset="0"/>
                <a:cs typeface="MS PGothic" charset="0"/>
              </a:rPr>
              <a:t>vs</a:t>
            </a:r>
            <a:r>
              <a:rPr lang="mr-IN" sz="1200" b="0" i="0" u="none" strike="noStrike" kern="1200" baseline="0" dirty="0" smtClean="0">
                <a:solidFill>
                  <a:schemeClr val="tx1"/>
                </a:solidFill>
                <a:latin typeface="+mn-lt"/>
                <a:ea typeface="MS PGothic" charset="0"/>
                <a:cs typeface="MS PGothic" charset="0"/>
              </a:rPr>
              <a:t>…</a:t>
            </a:r>
            <a:r>
              <a:rPr lang="tr-TR" sz="1200" b="0" i="0" u="none" strike="noStrike" kern="1200" baseline="0" dirty="0" smtClean="0">
                <a:solidFill>
                  <a:schemeClr val="tx1"/>
                </a:solidFill>
                <a:latin typeface="+mn-lt"/>
                <a:ea typeface="MS PGothic" charset="0"/>
                <a:cs typeface="MS PGothic" charset="0"/>
              </a:rPr>
              <a:t>..</a:t>
            </a:r>
            <a:endParaRPr lang="en-US" sz="1200" b="0" i="0" u="none" strike="noStrike" kern="1200" baseline="0" dirty="0" smtClean="0">
              <a:solidFill>
                <a:schemeClr val="tx1"/>
              </a:solidFill>
              <a:latin typeface="+mn-lt"/>
              <a:ea typeface="MS PGothic" charset="0"/>
              <a:cs typeface="MS PGothic" charset="0"/>
            </a:endParaRPr>
          </a:p>
          <a:p>
            <a:r>
              <a:rPr lang="en-US" dirty="0" err="1" smtClean="0">
                <a:latin typeface="Calibri" charset="0"/>
              </a:rPr>
              <a:t>grandi</a:t>
            </a:r>
            <a:r>
              <a:rPr lang="en-US" dirty="0" smtClean="0">
                <a:latin typeface="Calibri" charset="0"/>
              </a:rPr>
              <a:t>- en </a:t>
            </a:r>
            <a:r>
              <a:rPr lang="en-US" dirty="0" err="1" smtClean="0">
                <a:latin typeface="Calibri" charset="0"/>
              </a:rPr>
              <a:t>yakın</a:t>
            </a:r>
            <a:r>
              <a:rPr lang="en-US" dirty="0" smtClean="0">
                <a:latin typeface="Calibri" charset="0"/>
              </a:rPr>
              <a:t> </a:t>
            </a:r>
            <a:r>
              <a:rPr lang="en-US" dirty="0" err="1" smtClean="0">
                <a:latin typeface="Calibri" charset="0"/>
              </a:rPr>
              <a:t>açıklama</a:t>
            </a:r>
            <a:endParaRPr lang="en-US" dirty="0" smtClean="0">
              <a:latin typeface="Calibri" charset="0"/>
            </a:endParaRPr>
          </a:p>
          <a:p>
            <a:r>
              <a:rPr lang="en-US" dirty="0" err="1" smtClean="0">
                <a:latin typeface="Calibri" charset="0"/>
              </a:rPr>
              <a:t>Vercellini</a:t>
            </a:r>
            <a:r>
              <a:rPr lang="en-US" dirty="0" smtClean="0">
                <a:latin typeface="Calibri" charset="0"/>
              </a:rPr>
              <a:t> et al. [40] recently unified these theories,</a:t>
            </a:r>
          </a:p>
          <a:p>
            <a:r>
              <a:rPr lang="en-US" dirty="0" smtClean="0">
                <a:latin typeface="Calibri" charset="0"/>
              </a:rPr>
              <a:t>proposing the “incessant menstruation” theory</a:t>
            </a:r>
            <a:r>
              <a:rPr lang="en-US" b="1" dirty="0" smtClean="0">
                <a:latin typeface="Calibri" charset="0"/>
              </a:rPr>
              <a:t>: the iron induced oxidative stress derived from retrograde menstruation.</a:t>
            </a:r>
          </a:p>
          <a:p>
            <a:endParaRPr lang="en-US" b="1" dirty="0" smtClean="0">
              <a:latin typeface="Calibri" charset="0"/>
            </a:endParaRPr>
          </a:p>
          <a:p>
            <a:r>
              <a:rPr lang="en-US" b="1" dirty="0" smtClean="0">
                <a:latin typeface="Calibri" charset="0"/>
              </a:rPr>
              <a:t>The fimbriae, floating in bloody peritoneal fluid, are exposed to the action of catalytic iron and to the </a:t>
            </a:r>
            <a:r>
              <a:rPr lang="en-US" b="1" dirty="0" err="1" smtClean="0">
                <a:latin typeface="Calibri" charset="0"/>
              </a:rPr>
              <a:t>genotoxic</a:t>
            </a:r>
            <a:r>
              <a:rPr lang="en-US" b="1" dirty="0" smtClean="0">
                <a:latin typeface="Calibri" charset="0"/>
              </a:rPr>
              <a:t> effect of reactive oxygen species, generated from </a:t>
            </a:r>
            <a:r>
              <a:rPr lang="en-US" b="1" dirty="0" err="1" smtClean="0">
                <a:latin typeface="Calibri" charset="0"/>
              </a:rPr>
              <a:t>haemolysis</a:t>
            </a:r>
            <a:endParaRPr lang="en-US" b="1" dirty="0" smtClean="0">
              <a:latin typeface="Calibri" charset="0"/>
            </a:endParaRPr>
          </a:p>
          <a:p>
            <a:r>
              <a:rPr lang="en-US" b="1" dirty="0" smtClean="0">
                <a:latin typeface="Calibri" charset="0"/>
              </a:rPr>
              <a:t>of erythrocytes by pelvic macrophages. This would explain also the distal site of tubal intraepithelial </a:t>
            </a:r>
            <a:r>
              <a:rPr lang="en-US" b="1" dirty="0" err="1" smtClean="0">
                <a:latin typeface="Calibri" charset="0"/>
              </a:rPr>
              <a:t>neoplasia</a:t>
            </a:r>
            <a:r>
              <a:rPr lang="en-US" b="1" dirty="0" smtClean="0">
                <a:latin typeface="Calibri" charset="0"/>
              </a:rPr>
              <a:t>.</a:t>
            </a:r>
          </a:p>
          <a:p>
            <a:endParaRPr lang="en-US" b="1" dirty="0" smtClean="0">
              <a:latin typeface="Calibri" charset="0"/>
            </a:endParaRPr>
          </a:p>
          <a:p>
            <a:r>
              <a:rPr lang="en-US" b="1" dirty="0" smtClean="0">
                <a:latin typeface="Calibri" charset="0"/>
              </a:rPr>
              <a:t>Collection of blood inside </a:t>
            </a:r>
            <a:r>
              <a:rPr lang="en-US" b="1" dirty="0" err="1" smtClean="0">
                <a:latin typeface="Calibri" charset="0"/>
              </a:rPr>
              <a:t>endometriomas</a:t>
            </a:r>
            <a:r>
              <a:rPr lang="en-US" b="1" dirty="0" smtClean="0">
                <a:latin typeface="Calibri" charset="0"/>
              </a:rPr>
              <a:t> would lead to the same type of </a:t>
            </a:r>
            <a:r>
              <a:rPr lang="en-US" b="1" dirty="0" err="1" smtClean="0">
                <a:latin typeface="Calibri" charset="0"/>
              </a:rPr>
              <a:t>genotoxic</a:t>
            </a:r>
            <a:r>
              <a:rPr lang="en-US" b="1" dirty="0" smtClean="0">
                <a:latin typeface="Calibri" charset="0"/>
              </a:rPr>
              <a:t> insult on gonadal endometrial implants. This would explain why</a:t>
            </a:r>
          </a:p>
          <a:p>
            <a:r>
              <a:rPr lang="en-US" b="1" dirty="0" smtClean="0">
                <a:latin typeface="Calibri" charset="0"/>
              </a:rPr>
              <a:t>endometriosis-associated cancers develop much more frequently in the ovary than at </a:t>
            </a:r>
            <a:r>
              <a:rPr lang="en-US" b="1" dirty="0" err="1" smtClean="0">
                <a:latin typeface="Calibri" charset="0"/>
              </a:rPr>
              <a:t>extragonadal</a:t>
            </a:r>
            <a:r>
              <a:rPr lang="en-US" b="1" dirty="0" smtClean="0">
                <a:latin typeface="Calibri" charset="0"/>
              </a:rPr>
              <a:t> sites.</a:t>
            </a:r>
          </a:p>
          <a:p>
            <a:r>
              <a:rPr lang="en-US" b="1" dirty="0" smtClean="0">
                <a:latin typeface="Calibri" charset="0"/>
              </a:rPr>
              <a:t> </a:t>
            </a:r>
          </a:p>
          <a:p>
            <a:r>
              <a:rPr lang="en-US" dirty="0" smtClean="0">
                <a:latin typeface="Calibri" charset="0"/>
              </a:rPr>
              <a:t>In their opinion </a:t>
            </a:r>
            <a:r>
              <a:rPr lang="en-US" b="1" dirty="0" smtClean="0">
                <a:latin typeface="Calibri" charset="0"/>
              </a:rPr>
              <a:t>the likelihood of developing epithelial ovarian cancer may be influenced not by the lifetime number of ovulations, but by that of menstruations.</a:t>
            </a:r>
          </a:p>
          <a:p>
            <a:endParaRPr lang="en-US" dirty="0" smtClean="0">
              <a:latin typeface="Calibri" charset="0"/>
            </a:endParaRPr>
          </a:p>
          <a:p>
            <a:r>
              <a:rPr lang="en-US" dirty="0" smtClean="0">
                <a:latin typeface="Calibri" charset="0"/>
              </a:rPr>
              <a:t>Among EAOC, there is an important difference in steroid receptors: </a:t>
            </a:r>
          </a:p>
          <a:p>
            <a:r>
              <a:rPr lang="en-US" dirty="0" smtClean="0">
                <a:latin typeface="Calibri" charset="0"/>
              </a:rPr>
              <a:t>the clear-cell subtype typically does not express </a:t>
            </a:r>
            <a:r>
              <a:rPr lang="en-US" b="1" dirty="0" smtClean="0">
                <a:latin typeface="Calibri" charset="0"/>
              </a:rPr>
              <a:t>estrogen (ER) and progesterone receptors (PR)</a:t>
            </a:r>
            <a:r>
              <a:rPr lang="en-US" dirty="0" smtClean="0">
                <a:latin typeface="Calibri" charset="0"/>
              </a:rPr>
              <a:t>, while the</a:t>
            </a:r>
          </a:p>
          <a:p>
            <a:r>
              <a:rPr lang="en-US" dirty="0" err="1" smtClean="0">
                <a:latin typeface="Calibri" charset="0"/>
              </a:rPr>
              <a:t>endometrioid</a:t>
            </a:r>
            <a:r>
              <a:rPr lang="en-US" dirty="0" smtClean="0">
                <a:latin typeface="Calibri" charset="0"/>
              </a:rPr>
              <a:t> subtype expresses both of them [76]. </a:t>
            </a:r>
          </a:p>
          <a:p>
            <a:r>
              <a:rPr lang="en-US" dirty="0" smtClean="0">
                <a:latin typeface="Calibri" charset="0"/>
              </a:rPr>
              <a:t>Expression of ER could be a pivotal point in the carcinogenic pathway, separating the development of </a:t>
            </a:r>
          </a:p>
          <a:p>
            <a:r>
              <a:rPr lang="en-US" dirty="0" smtClean="0">
                <a:latin typeface="Calibri" charset="0"/>
              </a:rPr>
              <a:t>estrogen-dependent carcinomas (</a:t>
            </a:r>
            <a:r>
              <a:rPr lang="en-US" dirty="0" err="1" smtClean="0">
                <a:latin typeface="Calibri" charset="0"/>
              </a:rPr>
              <a:t>endometrioid</a:t>
            </a:r>
            <a:r>
              <a:rPr lang="en-US" dirty="0" smtClean="0">
                <a:latin typeface="Calibri" charset="0"/>
              </a:rPr>
              <a:t>) from </a:t>
            </a:r>
          </a:p>
          <a:p>
            <a:r>
              <a:rPr lang="en-US" dirty="0" smtClean="0">
                <a:latin typeface="Calibri" charset="0"/>
              </a:rPr>
              <a:t>estrogen-independent carcinomas (clear-cell) [77].</a:t>
            </a:r>
          </a:p>
          <a:p>
            <a:endParaRPr lang="en-US" dirty="0" smtClean="0">
              <a:latin typeface="Calibri" charset="0"/>
            </a:endParaRPr>
          </a:p>
          <a:p>
            <a:r>
              <a:rPr lang="en-US" dirty="0" err="1" smtClean="0">
                <a:latin typeface="Calibri" charset="0"/>
              </a:rPr>
              <a:t>Garavaglia</a:t>
            </a:r>
            <a:endParaRPr lang="en-US" dirty="0" smtClean="0">
              <a:latin typeface="Calibri" charset="0"/>
            </a:endParaRPr>
          </a:p>
          <a:p>
            <a:r>
              <a:rPr lang="en-US" dirty="0" smtClean="0">
                <a:latin typeface="Calibri" charset="0"/>
              </a:rPr>
              <a:t>Red blood cells collected within the </a:t>
            </a:r>
            <a:r>
              <a:rPr lang="en-US" dirty="0" err="1" smtClean="0">
                <a:latin typeface="Calibri" charset="0"/>
              </a:rPr>
              <a:t>endometrioma</a:t>
            </a:r>
            <a:r>
              <a:rPr lang="en-US" dirty="0" smtClean="0">
                <a:latin typeface="Calibri" charset="0"/>
              </a:rPr>
              <a:t> </a:t>
            </a:r>
            <a:r>
              <a:rPr lang="en-US" dirty="0" err="1" smtClean="0">
                <a:latin typeface="Calibri" charset="0"/>
              </a:rPr>
              <a:t>pseudocavity</a:t>
            </a:r>
            <a:r>
              <a:rPr lang="en-US" dirty="0" smtClean="0">
                <a:latin typeface="Calibri" charset="0"/>
              </a:rPr>
              <a:t> are </a:t>
            </a:r>
            <a:r>
              <a:rPr lang="en-US" dirty="0" err="1" smtClean="0">
                <a:latin typeface="Calibri" charset="0"/>
              </a:rPr>
              <a:t>phagocyted</a:t>
            </a:r>
            <a:r>
              <a:rPr lang="en-US" dirty="0" smtClean="0">
                <a:latin typeface="Calibri" charset="0"/>
              </a:rPr>
              <a:t> and </a:t>
            </a:r>
            <a:r>
              <a:rPr lang="en-US" dirty="0" err="1" smtClean="0">
                <a:latin typeface="Calibri" charset="0"/>
              </a:rPr>
              <a:t>hemolysed</a:t>
            </a:r>
            <a:r>
              <a:rPr lang="en-US" dirty="0" smtClean="0">
                <a:latin typeface="Calibri" charset="0"/>
              </a:rPr>
              <a:t> by macrophages, but when</a:t>
            </a:r>
          </a:p>
          <a:p>
            <a:r>
              <a:rPr lang="en-US" dirty="0" smtClean="0">
                <a:latin typeface="Calibri" charset="0"/>
              </a:rPr>
              <a:t>their iron storage capacity is overwhelmed, non-protein-bound “free” or “</a:t>
            </a:r>
            <a:r>
              <a:rPr lang="en-US" altLang="ja-JP" dirty="0" smtClean="0">
                <a:latin typeface="Calibri" charset="0"/>
              </a:rPr>
              <a:t>catalytic</a:t>
            </a:r>
            <a:r>
              <a:rPr lang="en-US" dirty="0" smtClean="0">
                <a:latin typeface="Calibri" charset="0"/>
              </a:rPr>
              <a:t>”</a:t>
            </a:r>
            <a:r>
              <a:rPr lang="en-US" altLang="ja-JP" dirty="0" smtClean="0">
                <a:latin typeface="Calibri" charset="0"/>
              </a:rPr>
              <a:t> iron and </a:t>
            </a:r>
            <a:r>
              <a:rPr lang="en-US" altLang="ja-JP" dirty="0" err="1" smtClean="0">
                <a:latin typeface="Calibri" charset="0"/>
              </a:rPr>
              <a:t>heme</a:t>
            </a:r>
            <a:r>
              <a:rPr lang="en-US" altLang="ja-JP" dirty="0" smtClean="0">
                <a:latin typeface="Calibri" charset="0"/>
              </a:rPr>
              <a:t> are released in the cyst fluid. </a:t>
            </a:r>
          </a:p>
          <a:p>
            <a:r>
              <a:rPr lang="en-US" b="1" dirty="0" smtClean="0">
                <a:latin typeface="Calibri" charset="0"/>
              </a:rPr>
              <a:t>Reactive oxygen species </a:t>
            </a:r>
            <a:r>
              <a:rPr lang="en-US" dirty="0" smtClean="0">
                <a:latin typeface="Calibri" charset="0"/>
              </a:rPr>
              <a:t>(ROS) are generated via the Fenton reaction typical of redox cycling </a:t>
            </a:r>
          </a:p>
          <a:p>
            <a:r>
              <a:rPr lang="en-US" dirty="0" smtClean="0">
                <a:latin typeface="Calibri" charset="0"/>
              </a:rPr>
              <a:t>and they can </a:t>
            </a:r>
            <a:r>
              <a:rPr lang="en-US" b="1" dirty="0" smtClean="0">
                <a:latin typeface="Calibri" charset="0"/>
              </a:rPr>
              <a:t>damage proteins, lipids, cell membrane</a:t>
            </a:r>
            <a:r>
              <a:rPr lang="en-US" dirty="0" smtClean="0">
                <a:latin typeface="Calibri" charset="0"/>
              </a:rPr>
              <a:t> and </a:t>
            </a:r>
            <a:r>
              <a:rPr lang="en-US" b="1" dirty="0" smtClean="0">
                <a:latin typeface="Calibri" charset="0"/>
              </a:rPr>
              <a:t>cause carcinogenic DNA mutations or loss as well as genetic instability </a:t>
            </a:r>
            <a:r>
              <a:rPr lang="en-US" dirty="0" smtClean="0">
                <a:latin typeface="Calibri" charset="0"/>
              </a:rPr>
              <a:t>[9].</a:t>
            </a:r>
            <a:r>
              <a:rPr lang="en-US" dirty="0">
                <a:latin typeface="+mn-lt"/>
              </a:rPr>
              <a:t>)</a:t>
            </a:r>
            <a:endParaRPr lang="en-US" dirty="0" smtClean="0">
              <a:latin typeface="Calibri" charset="0"/>
            </a:endParaRPr>
          </a:p>
        </p:txBody>
      </p:sp>
      <p:sp>
        <p:nvSpPr>
          <p:cNvPr id="4" name="Slide Number Placeholder 3"/>
          <p:cNvSpPr>
            <a:spLocks noGrp="1"/>
          </p:cNvSpPr>
          <p:nvPr>
            <p:ph type="sldNum" sz="quarter" idx="10"/>
          </p:nvPr>
        </p:nvSpPr>
        <p:spPr/>
        <p:txBody>
          <a:bodyPr/>
          <a:lstStyle/>
          <a:p>
            <a:pPr>
              <a:defRPr/>
            </a:pPr>
            <a:fld id="{94A40640-D719-9847-8237-1888C1CD19A1}" type="slidenum">
              <a:rPr lang="en-US" smtClean="0"/>
              <a:pPr>
                <a:defRPr/>
              </a:pPr>
              <a:t>37</a:t>
            </a:fld>
            <a:endParaRPr lang="en-US"/>
          </a:p>
        </p:txBody>
      </p:sp>
    </p:spTree>
    <p:extLst>
      <p:ext uri="{BB962C8B-B14F-4D97-AF65-F5344CB8AC3E}">
        <p14:creationId xmlns:p14="http://schemas.microsoft.com/office/powerpoint/2010/main" val="185713912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064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err="1">
                <a:latin typeface="Calibri" charset="0"/>
              </a:rPr>
              <a:t>Alternatif</a:t>
            </a:r>
            <a:r>
              <a:rPr lang="en-US" b="1" dirty="0">
                <a:latin typeface="Calibri" charset="0"/>
              </a:rPr>
              <a:t> </a:t>
            </a:r>
            <a:r>
              <a:rPr lang="en-US" b="1" dirty="0" err="1">
                <a:latin typeface="Calibri" charset="0"/>
              </a:rPr>
              <a:t>patogenez</a:t>
            </a:r>
            <a:r>
              <a:rPr lang="en-US" b="1" dirty="0">
                <a:latin typeface="Calibri" charset="0"/>
              </a:rPr>
              <a:t>?</a:t>
            </a:r>
          </a:p>
          <a:p>
            <a:r>
              <a:rPr lang="en-US" dirty="0" err="1">
                <a:latin typeface="Calibri" charset="0"/>
              </a:rPr>
              <a:t>Garavaglia</a:t>
            </a:r>
            <a:endParaRPr lang="en-US" dirty="0">
              <a:latin typeface="Calibri" charset="0"/>
            </a:endParaRPr>
          </a:p>
          <a:p>
            <a:r>
              <a:rPr lang="en-US" dirty="0">
                <a:latin typeface="Calibri" charset="0"/>
              </a:rPr>
              <a:t>Two scenario may be envisioned:</a:t>
            </a:r>
          </a:p>
          <a:p>
            <a:r>
              <a:rPr lang="en-US" dirty="0">
                <a:latin typeface="Calibri" charset="0"/>
              </a:rPr>
              <a:t>1. According to the most common hypothesis</a:t>
            </a:r>
            <a:r>
              <a:rPr lang="en-US" b="1" dirty="0">
                <a:latin typeface="Calibri" charset="0"/>
              </a:rPr>
              <a:t>, normal endometrial</a:t>
            </a:r>
          </a:p>
          <a:p>
            <a:r>
              <a:rPr lang="en-US" b="1" dirty="0">
                <a:latin typeface="Calibri" charset="0"/>
              </a:rPr>
              <a:t>cells</a:t>
            </a:r>
            <a:r>
              <a:rPr lang="en-US" dirty="0">
                <a:latin typeface="Calibri" charset="0"/>
              </a:rPr>
              <a:t> can migrate via retrograde menstruation in the pelvis and</a:t>
            </a:r>
          </a:p>
          <a:p>
            <a:r>
              <a:rPr lang="en-US" dirty="0">
                <a:latin typeface="Calibri" charset="0"/>
              </a:rPr>
              <a:t>implant secondarily on the ovary. Here, the local factors claimed to</a:t>
            </a:r>
          </a:p>
          <a:p>
            <a:r>
              <a:rPr lang="en-US" dirty="0">
                <a:latin typeface="Calibri" charset="0"/>
              </a:rPr>
              <a:t>be responsible for the induction of genetic alterations in </a:t>
            </a:r>
            <a:r>
              <a:rPr lang="en-US" dirty="0" err="1">
                <a:latin typeface="Calibri" charset="0"/>
              </a:rPr>
              <a:t>endometriotic</a:t>
            </a:r>
            <a:endParaRPr lang="en-US" dirty="0">
              <a:latin typeface="Calibri" charset="0"/>
            </a:endParaRPr>
          </a:p>
          <a:p>
            <a:r>
              <a:rPr lang="en-US" dirty="0">
                <a:latin typeface="Calibri" charset="0"/>
              </a:rPr>
              <a:t>cells are: </a:t>
            </a:r>
            <a:r>
              <a:rPr lang="en-US" dirty="0" err="1">
                <a:latin typeface="Calibri" charset="0"/>
              </a:rPr>
              <a:t>i</a:t>
            </a:r>
            <a:r>
              <a:rPr lang="en-US" dirty="0">
                <a:latin typeface="Calibri" charset="0"/>
              </a:rPr>
              <a:t>) </a:t>
            </a:r>
            <a:r>
              <a:rPr lang="en-US" b="1" dirty="0" smtClean="0">
                <a:latin typeface="Calibri" charset="0"/>
              </a:rPr>
              <a:t>inflammatory factors </a:t>
            </a:r>
            <a:r>
              <a:rPr lang="en-US" b="1" dirty="0">
                <a:latin typeface="Calibri" charset="0"/>
              </a:rPr>
              <a:t>and cytokines </a:t>
            </a:r>
            <a:r>
              <a:rPr lang="en-US" dirty="0">
                <a:latin typeface="Calibri" charset="0"/>
              </a:rPr>
              <a:t>that, via</a:t>
            </a:r>
          </a:p>
          <a:p>
            <a:r>
              <a:rPr lang="en-US" dirty="0">
                <a:latin typeface="Calibri" charset="0"/>
              </a:rPr>
              <a:t>NF-</a:t>
            </a:r>
            <a:r>
              <a:rPr lang="en-US" dirty="0" err="1">
                <a:latin typeface="Calibri" charset="0"/>
              </a:rPr>
              <a:t>kB</a:t>
            </a:r>
            <a:r>
              <a:rPr lang="en-US" dirty="0">
                <a:latin typeface="Calibri" charset="0"/>
              </a:rPr>
              <a:t> activation, have been found to promote angiogenesis, cell</a:t>
            </a:r>
          </a:p>
          <a:p>
            <a:r>
              <a:rPr lang="en-US" dirty="0">
                <a:latin typeface="Calibri" charset="0"/>
              </a:rPr>
              <a:t>proliferation, inhibition of apoptosis and production of ROS; ii) an</a:t>
            </a:r>
          </a:p>
          <a:p>
            <a:r>
              <a:rPr lang="en-US" b="1" dirty="0">
                <a:latin typeface="Calibri" charset="0"/>
              </a:rPr>
              <a:t>altered steroid hormone balance or responsiveness</a:t>
            </a:r>
            <a:r>
              <a:rPr lang="en-US" dirty="0">
                <a:latin typeface="Calibri" charset="0"/>
              </a:rPr>
              <a:t> as estrogens have</a:t>
            </a:r>
          </a:p>
          <a:p>
            <a:r>
              <a:rPr lang="en-US" dirty="0">
                <a:latin typeface="Calibri" charset="0"/>
              </a:rPr>
              <a:t>been consistently linked to the pathogenesis of gynecological cancers</a:t>
            </a:r>
          </a:p>
          <a:p>
            <a:r>
              <a:rPr lang="en-US" dirty="0">
                <a:latin typeface="Calibri" charset="0"/>
              </a:rPr>
              <a:t>[10]; iii) </a:t>
            </a:r>
            <a:r>
              <a:rPr lang="en-US" b="1" dirty="0">
                <a:latin typeface="Calibri" charset="0"/>
              </a:rPr>
              <a:t>iron-associated oxidative stress </a:t>
            </a:r>
            <a:r>
              <a:rPr lang="en-US" dirty="0">
                <a:latin typeface="Calibri" charset="0"/>
              </a:rPr>
              <a:t>considered currently</a:t>
            </a:r>
          </a:p>
          <a:p>
            <a:r>
              <a:rPr lang="en-US" dirty="0">
                <a:latin typeface="Calibri" charset="0"/>
              </a:rPr>
              <a:t>the most important trigger, being able to attack ‘fragile’ sites in the</a:t>
            </a:r>
          </a:p>
          <a:p>
            <a:r>
              <a:rPr lang="en-US" dirty="0">
                <a:latin typeface="Calibri" charset="0"/>
              </a:rPr>
              <a:t>genome [6,9,11]. The acquisition of a sum of somatic mutations in</a:t>
            </a:r>
          </a:p>
          <a:p>
            <a:r>
              <a:rPr lang="en-US" dirty="0">
                <a:latin typeface="Calibri" charset="0"/>
              </a:rPr>
              <a:t>ectopic sites would be responsible for the malignant transformation</a:t>
            </a:r>
          </a:p>
          <a:p>
            <a:r>
              <a:rPr lang="en-US" dirty="0">
                <a:latin typeface="Calibri" charset="0"/>
              </a:rPr>
              <a:t>of the normal refluxed endometrium.</a:t>
            </a:r>
          </a:p>
          <a:p>
            <a:r>
              <a:rPr lang="en-US" dirty="0">
                <a:latin typeface="Calibri" charset="0"/>
              </a:rPr>
              <a:t>2. Alternatively, the first neoplastic transformation would characterize</a:t>
            </a:r>
          </a:p>
          <a:p>
            <a:r>
              <a:rPr lang="en-US" dirty="0">
                <a:latin typeface="Calibri" charset="0"/>
              </a:rPr>
              <a:t>the uterine cells migrating in the pelvis via retrograde menstruation.</a:t>
            </a:r>
          </a:p>
          <a:p>
            <a:r>
              <a:rPr lang="en-US" b="1" dirty="0">
                <a:latin typeface="Calibri" charset="0"/>
              </a:rPr>
              <a:t>The uterus may thus be the organ of origin of ovarian </a:t>
            </a:r>
            <a:r>
              <a:rPr lang="en-US" b="1" dirty="0" err="1">
                <a:latin typeface="Calibri" charset="0"/>
              </a:rPr>
              <a:t>endometrioid</a:t>
            </a:r>
            <a:endParaRPr lang="en-US" b="1" dirty="0">
              <a:latin typeface="Calibri" charset="0"/>
            </a:endParaRPr>
          </a:p>
          <a:p>
            <a:r>
              <a:rPr lang="en-US" b="1" dirty="0">
                <a:latin typeface="Calibri" charset="0"/>
              </a:rPr>
              <a:t>cancer</a:t>
            </a:r>
            <a:r>
              <a:rPr lang="en-US" dirty="0">
                <a:latin typeface="Calibri" charset="0"/>
              </a:rPr>
              <a:t>. Successively</a:t>
            </a:r>
            <a:r>
              <a:rPr lang="en-US" b="1" dirty="0">
                <a:latin typeface="Calibri" charset="0"/>
              </a:rPr>
              <a:t>, cancer cells or their precursor cells, together</a:t>
            </a:r>
          </a:p>
          <a:p>
            <a:r>
              <a:rPr lang="en-US" b="1" dirty="0">
                <a:latin typeface="Calibri" charset="0"/>
              </a:rPr>
              <a:t>with normal endometrial cells would reflux via retrograde menstruation</a:t>
            </a:r>
          </a:p>
          <a:p>
            <a:r>
              <a:rPr lang="en-US" b="1" dirty="0">
                <a:latin typeface="Calibri" charset="0"/>
              </a:rPr>
              <a:t>and than implant secondarily on the ovary.</a:t>
            </a:r>
          </a:p>
          <a:p>
            <a:endParaRPr lang="en-US" dirty="0">
              <a:latin typeface="Calibri" charset="0"/>
            </a:endParaRPr>
          </a:p>
          <a:p>
            <a:r>
              <a:rPr lang="en-US" dirty="0">
                <a:latin typeface="Calibri" charset="0"/>
              </a:rPr>
              <a:t>Abstract- Endometriosis is a risk factor for type I epithelial ovarian cancer but an issue to be clarified is </a:t>
            </a:r>
            <a:r>
              <a:rPr lang="en-US" b="1" dirty="0">
                <a:latin typeface="Calibri" charset="0"/>
              </a:rPr>
              <a:t>the site of origin of</a:t>
            </a:r>
          </a:p>
          <a:p>
            <a:r>
              <a:rPr lang="en-US" b="1" dirty="0">
                <a:latin typeface="Calibri" charset="0"/>
              </a:rPr>
              <a:t>endometriosis associated ovarian cancer</a:t>
            </a:r>
            <a:r>
              <a:rPr lang="en-US" dirty="0">
                <a:latin typeface="Calibri" charset="0"/>
              </a:rPr>
              <a:t>.</a:t>
            </a:r>
          </a:p>
          <a:p>
            <a:r>
              <a:rPr lang="en-US" dirty="0">
                <a:latin typeface="Calibri" charset="0"/>
              </a:rPr>
              <a:t>Here we proposed that </a:t>
            </a:r>
            <a:r>
              <a:rPr lang="en-US" b="1" dirty="0">
                <a:latin typeface="Calibri" charset="0"/>
              </a:rPr>
              <a:t>the uterus may be the organ of origin of ovarian </a:t>
            </a:r>
            <a:r>
              <a:rPr lang="en-US" b="1" dirty="0" err="1">
                <a:latin typeface="Calibri" charset="0"/>
              </a:rPr>
              <a:t>endometrioid</a:t>
            </a:r>
            <a:r>
              <a:rPr lang="en-US" b="1" dirty="0">
                <a:latin typeface="Calibri" charset="0"/>
              </a:rPr>
              <a:t> cancer associated with</a:t>
            </a:r>
          </a:p>
          <a:p>
            <a:r>
              <a:rPr lang="en-US" b="1" dirty="0">
                <a:latin typeface="Calibri" charset="0"/>
              </a:rPr>
              <a:t>endometriosis</a:t>
            </a:r>
            <a:r>
              <a:rPr lang="en-US" dirty="0">
                <a:latin typeface="Calibri" charset="0"/>
              </a:rPr>
              <a:t>. Thus, the first neoplastic transformation would characterize the uterine cells migrating in the</a:t>
            </a:r>
          </a:p>
          <a:p>
            <a:r>
              <a:rPr lang="en-US" dirty="0">
                <a:latin typeface="Calibri" charset="0"/>
              </a:rPr>
              <a:t>pelvis via retrograde menstruation and they would implant secondarily on the ovary. Supporting this hypothesis,</a:t>
            </a:r>
          </a:p>
          <a:p>
            <a:r>
              <a:rPr lang="en-US" b="1" dirty="0">
                <a:latin typeface="Calibri" charset="0"/>
              </a:rPr>
              <a:t>an higher incidence of synchronous precancerous and cancerous endometrial pathology in patients affected by</a:t>
            </a:r>
          </a:p>
          <a:p>
            <a:r>
              <a:rPr lang="en-US" b="1" dirty="0">
                <a:latin typeface="Calibri" charset="0"/>
              </a:rPr>
              <a:t>ovarian </a:t>
            </a:r>
            <a:r>
              <a:rPr lang="en-US" b="1" dirty="0" err="1">
                <a:latin typeface="Calibri" charset="0"/>
              </a:rPr>
              <a:t>endometrioid</a:t>
            </a:r>
            <a:r>
              <a:rPr lang="en-US" b="1" dirty="0">
                <a:latin typeface="Calibri" charset="0"/>
              </a:rPr>
              <a:t> cancer associated with endometriosis was showed</a:t>
            </a:r>
            <a:r>
              <a:rPr lang="en-US" dirty="0">
                <a:latin typeface="Calibri" charset="0"/>
              </a:rPr>
              <a:t>. Moreover, </a:t>
            </a:r>
            <a:r>
              <a:rPr lang="en-US" b="1" dirty="0">
                <a:latin typeface="Calibri" charset="0"/>
              </a:rPr>
              <a:t>uterine endometrial type I</a:t>
            </a:r>
          </a:p>
          <a:p>
            <a:r>
              <a:rPr lang="en-US" b="1" dirty="0">
                <a:latin typeface="Calibri" charset="0"/>
              </a:rPr>
              <a:t>carcinoma resembles endometriosis associated </a:t>
            </a:r>
            <a:r>
              <a:rPr lang="en-US" b="1" dirty="0" err="1">
                <a:latin typeface="Calibri" charset="0"/>
              </a:rPr>
              <a:t>endometrioid</a:t>
            </a:r>
            <a:r>
              <a:rPr lang="en-US" b="1" dirty="0">
                <a:latin typeface="Calibri" charset="0"/>
              </a:rPr>
              <a:t> ovarian cancer in behavior and prognosis. </a:t>
            </a:r>
            <a:r>
              <a:rPr lang="en-US" dirty="0">
                <a:latin typeface="Calibri" charset="0"/>
              </a:rPr>
              <a:t>This</a:t>
            </a:r>
          </a:p>
          <a:p>
            <a:r>
              <a:rPr lang="en-US" dirty="0">
                <a:latin typeface="Calibri" charset="0"/>
              </a:rPr>
              <a:t>hypothesis is also supported by epidemiologic evidence showing a protective effect for tubal ligation and oral</a:t>
            </a:r>
          </a:p>
          <a:p>
            <a:r>
              <a:rPr lang="en-US" dirty="0">
                <a:latin typeface="Calibri" charset="0"/>
              </a:rPr>
              <a:t>contraceptive use for endometriosis associated </a:t>
            </a:r>
            <a:r>
              <a:rPr lang="en-US" dirty="0" err="1">
                <a:latin typeface="Calibri" charset="0"/>
              </a:rPr>
              <a:t>endometrioid</a:t>
            </a:r>
            <a:r>
              <a:rPr lang="en-US" dirty="0">
                <a:latin typeface="Calibri" charset="0"/>
              </a:rPr>
              <a:t> ovarian cancer. Endometriosis and </a:t>
            </a:r>
            <a:r>
              <a:rPr lang="en-US" dirty="0" err="1">
                <a:latin typeface="Calibri" charset="0"/>
              </a:rPr>
              <a:t>endometrioid</a:t>
            </a:r>
            <a:endParaRPr lang="en-US" dirty="0">
              <a:latin typeface="Calibri" charset="0"/>
            </a:endParaRPr>
          </a:p>
          <a:p>
            <a:r>
              <a:rPr lang="en-US" dirty="0">
                <a:latin typeface="Calibri" charset="0"/>
              </a:rPr>
              <a:t>ovarian carcinoma might represent two distinct biological entities characterized by the same organ of origin (the</a:t>
            </a:r>
          </a:p>
          <a:p>
            <a:r>
              <a:rPr lang="en-US" dirty="0">
                <a:latin typeface="Calibri" charset="0"/>
              </a:rPr>
              <a:t>uterus), the same </a:t>
            </a:r>
            <a:r>
              <a:rPr lang="en-US" dirty="0" err="1">
                <a:latin typeface="Calibri" charset="0"/>
              </a:rPr>
              <a:t>pathogenetic</a:t>
            </a:r>
            <a:r>
              <a:rPr lang="en-US" dirty="0">
                <a:latin typeface="Calibri" charset="0"/>
              </a:rPr>
              <a:t> mechanism (</a:t>
            </a:r>
            <a:r>
              <a:rPr lang="en-US" dirty="0" err="1">
                <a:latin typeface="Calibri" charset="0"/>
              </a:rPr>
              <a:t>transtubal</a:t>
            </a:r>
            <a:r>
              <a:rPr lang="en-US" dirty="0">
                <a:latin typeface="Calibri" charset="0"/>
              </a:rPr>
              <a:t> reflux) and the same target organ (the ovary). By shifting</a:t>
            </a:r>
          </a:p>
          <a:p>
            <a:r>
              <a:rPr lang="en-US" b="1" dirty="0">
                <a:latin typeface="Calibri" charset="0"/>
              </a:rPr>
              <a:t>the early events of ovarian carcinogenesis to the endometrium, prevention approaches as salpingectomy/tubal</a:t>
            </a:r>
          </a:p>
          <a:p>
            <a:r>
              <a:rPr lang="en-US" b="1" dirty="0">
                <a:latin typeface="Calibri" charset="0"/>
              </a:rPr>
              <a:t>ligation and intervention at uterine corpus level may play an important role.</a:t>
            </a:r>
          </a:p>
          <a:p>
            <a:endParaRPr lang="en-US" dirty="0">
              <a:latin typeface="Calibri" charset="0"/>
            </a:endParaRPr>
          </a:p>
          <a:p>
            <a:r>
              <a:rPr lang="en-US" dirty="0">
                <a:latin typeface="Calibri" charset="0"/>
              </a:rPr>
              <a:t>Importantly</a:t>
            </a:r>
            <a:r>
              <a:rPr lang="en-US" b="1" dirty="0">
                <a:latin typeface="Calibri" charset="0"/>
              </a:rPr>
              <a:t>, the precocious identification, by an endometrial</a:t>
            </a:r>
          </a:p>
          <a:p>
            <a:r>
              <a:rPr lang="en-US" b="1" dirty="0">
                <a:latin typeface="Calibri" charset="0"/>
              </a:rPr>
              <a:t>biopsy, of some mutations in endometrial cells (as such ARID1A or</a:t>
            </a:r>
          </a:p>
          <a:p>
            <a:r>
              <a:rPr lang="en-US" b="1" dirty="0">
                <a:latin typeface="Calibri" charset="0"/>
              </a:rPr>
              <a:t>PTEN mutations) might allow the identification of endometriosis patients</a:t>
            </a:r>
          </a:p>
          <a:p>
            <a:r>
              <a:rPr lang="en-US" b="1" dirty="0">
                <a:latin typeface="Calibri" charset="0"/>
              </a:rPr>
              <a:t>at high risk to develop an endometrial cancer but also an endometriosis-</a:t>
            </a:r>
          </a:p>
          <a:p>
            <a:r>
              <a:rPr lang="en-US" b="1" dirty="0">
                <a:latin typeface="Calibri" charset="0"/>
              </a:rPr>
              <a:t>associated ovarian cancer and in this selected population a</a:t>
            </a:r>
          </a:p>
          <a:p>
            <a:r>
              <a:rPr lang="en-US" b="1" dirty="0">
                <a:latin typeface="Calibri" charset="0"/>
              </a:rPr>
              <a:t>surgery may be performed. If our hypothesis would be confirmed,</a:t>
            </a:r>
          </a:p>
          <a:p>
            <a:r>
              <a:rPr lang="en-US" b="1" dirty="0">
                <a:latin typeface="Calibri" charset="0"/>
              </a:rPr>
              <a:t>prevention of some forms of ovarian cancers may be realized with</a:t>
            </a:r>
          </a:p>
          <a:p>
            <a:r>
              <a:rPr lang="en-US" b="1" dirty="0">
                <a:latin typeface="Calibri" charset="0"/>
              </a:rPr>
              <a:t>specific intervention at uterine corpus level.</a:t>
            </a:r>
          </a:p>
          <a:p>
            <a:endParaRPr lang="en-US" dirty="0">
              <a:latin typeface="Calibri" charset="0"/>
            </a:endParaRPr>
          </a:p>
          <a:p>
            <a:r>
              <a:rPr lang="en-US" b="1" dirty="0">
                <a:latin typeface="Calibri" charset="0"/>
              </a:rPr>
              <a:t>According to a recent study from our group, 66% of the endometriosis-</a:t>
            </a:r>
          </a:p>
          <a:p>
            <a:r>
              <a:rPr lang="en-US" b="1" dirty="0">
                <a:latin typeface="Calibri" charset="0"/>
              </a:rPr>
              <a:t>associated ovarian cancers are associated with an endometrial</a:t>
            </a:r>
          </a:p>
          <a:p>
            <a:r>
              <a:rPr lang="en-US" b="1" dirty="0">
                <a:latin typeface="Calibri" charset="0"/>
              </a:rPr>
              <a:t>precancerous or cancerous </a:t>
            </a:r>
            <a:r>
              <a:rPr lang="en-US" b="1" dirty="0" smtClean="0">
                <a:latin typeface="Calibri" charset="0"/>
              </a:rPr>
              <a:t>patholog</a:t>
            </a:r>
            <a:r>
              <a:rPr lang="en-US" dirty="0" smtClean="0">
                <a:latin typeface="Calibri" charset="0"/>
              </a:rPr>
              <a:t>y</a:t>
            </a:r>
            <a:r>
              <a:rPr lang="en-US" b="1" dirty="0" smtClean="0">
                <a:latin typeface="Calibri" charset="0"/>
              </a:rPr>
              <a:t>!!!</a:t>
            </a:r>
            <a:r>
              <a:rPr lang="en-US" dirty="0" smtClean="0">
                <a:latin typeface="Calibri" charset="0"/>
              </a:rPr>
              <a:t>.</a:t>
            </a:r>
            <a:endParaRPr lang="en-US" dirty="0" smtClean="0">
              <a:latin typeface="Calibri" charset="0"/>
            </a:endParaRPr>
          </a:p>
          <a:p>
            <a:r>
              <a:rPr lang="en-US" dirty="0" smtClean="0">
                <a:latin typeface="Calibri" charset="0"/>
              </a:rPr>
              <a:t>A </a:t>
            </a:r>
            <a:r>
              <a:rPr lang="en-US" dirty="0">
                <a:latin typeface="Calibri" charset="0"/>
              </a:rPr>
              <a:t>synchronous </a:t>
            </a:r>
            <a:r>
              <a:rPr lang="en-US" dirty="0" smtClean="0">
                <a:latin typeface="Calibri" charset="0"/>
              </a:rPr>
              <a:t>endometrial</a:t>
            </a:r>
            <a:r>
              <a:rPr lang="en-US" baseline="0" dirty="0" smtClean="0">
                <a:latin typeface="Calibri" charset="0"/>
              </a:rPr>
              <a:t> </a:t>
            </a:r>
            <a:r>
              <a:rPr lang="en-US" dirty="0" smtClean="0">
                <a:latin typeface="Calibri" charset="0"/>
              </a:rPr>
              <a:t>carcinoma </a:t>
            </a:r>
            <a:r>
              <a:rPr lang="en-US" dirty="0">
                <a:latin typeface="Calibri" charset="0"/>
              </a:rPr>
              <a:t>was detectable in 33% of patients with an</a:t>
            </a:r>
          </a:p>
          <a:p>
            <a:r>
              <a:rPr lang="en-US" dirty="0">
                <a:latin typeface="Calibri" charset="0"/>
              </a:rPr>
              <a:t>endometriosis-associated </a:t>
            </a:r>
            <a:r>
              <a:rPr lang="en-US" dirty="0" err="1">
                <a:latin typeface="Calibri" charset="0"/>
              </a:rPr>
              <a:t>endometrioid</a:t>
            </a:r>
            <a:r>
              <a:rPr lang="en-US" dirty="0">
                <a:latin typeface="Calibri" charset="0"/>
              </a:rPr>
              <a:t> ovarian cancer compared to</a:t>
            </a:r>
          </a:p>
          <a:p>
            <a:r>
              <a:rPr lang="en-US" dirty="0">
                <a:latin typeface="Calibri" charset="0"/>
              </a:rPr>
              <a:t>11% of patients with non endometriosis-associated ovarian tumors.</a:t>
            </a:r>
          </a:p>
          <a:p>
            <a:r>
              <a:rPr lang="en-US" dirty="0">
                <a:latin typeface="Calibri" charset="0"/>
              </a:rPr>
              <a:t>Moreover, in 92% of cases, the ovarian and the endometrial cancer</a:t>
            </a:r>
          </a:p>
          <a:p>
            <a:r>
              <a:rPr lang="en-US" dirty="0">
                <a:latin typeface="Calibri" charset="0"/>
              </a:rPr>
              <a:t>were of identical histologic grade. Thus, a higher rate of synchronous</a:t>
            </a:r>
          </a:p>
          <a:p>
            <a:r>
              <a:rPr lang="en-US" dirty="0">
                <a:latin typeface="Calibri" charset="0"/>
              </a:rPr>
              <a:t>cancers are present in patients with endometriosis supporting the unique</a:t>
            </a:r>
          </a:p>
          <a:p>
            <a:r>
              <a:rPr lang="en-US" dirty="0">
                <a:latin typeface="Calibri" charset="0"/>
              </a:rPr>
              <a:t>site of development as the uterus [12].</a:t>
            </a:r>
          </a:p>
        </p:txBody>
      </p:sp>
      <p:sp>
        <p:nvSpPr>
          <p:cNvPr id="1064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8F494BD8-06F6-B241-9D81-338B50CC6D55}" type="slidenum">
              <a:rPr lang="en-US" sz="1200"/>
              <a:pPr eaLnBrk="1" hangingPunct="1"/>
              <a:t>38</a:t>
            </a:fld>
            <a:endParaRPr lang="en-US" sz="120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1264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utd</a:t>
            </a:r>
            <a:endParaRPr lang="en-US" dirty="0">
              <a:latin typeface="Calibri" charset="0"/>
            </a:endParaRPr>
          </a:p>
          <a:p>
            <a:r>
              <a:rPr lang="tr-TR" dirty="0" err="1">
                <a:latin typeface="Calibri" charset="0"/>
              </a:rPr>
              <a:t>While</a:t>
            </a:r>
            <a:r>
              <a:rPr lang="tr-TR" dirty="0">
                <a:latin typeface="Calibri" charset="0"/>
              </a:rPr>
              <a:t> </a:t>
            </a:r>
            <a:r>
              <a:rPr lang="tr-TR" dirty="0" err="1">
                <a:latin typeface="Calibri" charset="0"/>
              </a:rPr>
              <a:t>there</a:t>
            </a:r>
            <a:r>
              <a:rPr lang="tr-TR" dirty="0">
                <a:latin typeface="Calibri" charset="0"/>
              </a:rPr>
              <a:t> </a:t>
            </a:r>
            <a:r>
              <a:rPr lang="tr-TR" dirty="0" err="1">
                <a:latin typeface="Calibri" charset="0"/>
              </a:rPr>
              <a:t>appears</a:t>
            </a:r>
            <a:r>
              <a:rPr lang="tr-TR" dirty="0">
                <a:latin typeface="Calibri" charset="0"/>
              </a:rPr>
              <a:t> </a:t>
            </a:r>
            <a:r>
              <a:rPr lang="tr-TR" dirty="0" err="1">
                <a:latin typeface="Calibri" charset="0"/>
              </a:rPr>
              <a:t>to</a:t>
            </a:r>
            <a:r>
              <a:rPr lang="tr-TR" dirty="0">
                <a:latin typeface="Calibri" charset="0"/>
              </a:rPr>
              <a:t> be an </a:t>
            </a:r>
            <a:r>
              <a:rPr lang="tr-TR" dirty="0" err="1">
                <a:latin typeface="Calibri" charset="0"/>
              </a:rPr>
              <a:t>association</a:t>
            </a:r>
            <a:r>
              <a:rPr lang="tr-TR" dirty="0">
                <a:latin typeface="Calibri" charset="0"/>
              </a:rPr>
              <a:t> </a:t>
            </a:r>
            <a:r>
              <a:rPr lang="tr-TR" dirty="0" err="1">
                <a:latin typeface="Calibri" charset="0"/>
              </a:rPr>
              <a:t>between</a:t>
            </a:r>
            <a:r>
              <a:rPr lang="tr-TR" dirty="0">
                <a:latin typeface="Calibri" charset="0"/>
              </a:rPr>
              <a:t> </a:t>
            </a:r>
            <a:r>
              <a:rPr lang="tr-TR" dirty="0" err="1">
                <a:latin typeface="Calibri" charset="0"/>
              </a:rPr>
              <a:t>endometriosis</a:t>
            </a:r>
            <a:r>
              <a:rPr lang="tr-TR" dirty="0">
                <a:latin typeface="Calibri" charset="0"/>
              </a:rPr>
              <a:t> </a:t>
            </a:r>
            <a:r>
              <a:rPr lang="tr-TR" dirty="0" err="1">
                <a:latin typeface="Calibri" charset="0"/>
              </a:rPr>
              <a:t>and</a:t>
            </a:r>
            <a:r>
              <a:rPr lang="tr-TR" dirty="0">
                <a:latin typeface="Calibri" charset="0"/>
              </a:rPr>
              <a:t> EOC</a:t>
            </a:r>
            <a:r>
              <a:rPr lang="tr-TR" b="1" dirty="0">
                <a:latin typeface="Calibri" charset="0"/>
              </a:rPr>
              <a:t>, </a:t>
            </a:r>
            <a:r>
              <a:rPr lang="tr-TR" b="1" dirty="0" err="1">
                <a:latin typeface="Calibri" charset="0"/>
              </a:rPr>
              <a:t>endometriosis</a:t>
            </a:r>
            <a:r>
              <a:rPr lang="tr-TR" b="1" dirty="0">
                <a:latin typeface="Calibri" charset="0"/>
              </a:rPr>
              <a:t> is not </a:t>
            </a:r>
            <a:r>
              <a:rPr lang="tr-TR" b="1" dirty="0" err="1">
                <a:latin typeface="Calibri" charset="0"/>
              </a:rPr>
              <a:t>considered</a:t>
            </a:r>
            <a:r>
              <a:rPr lang="tr-TR" b="1" dirty="0">
                <a:latin typeface="Calibri" charset="0"/>
              </a:rPr>
              <a:t> a </a:t>
            </a:r>
            <a:r>
              <a:rPr lang="tr-TR" b="1" dirty="0" err="1">
                <a:latin typeface="Calibri" charset="0"/>
              </a:rPr>
              <a:t>premalignant</a:t>
            </a:r>
            <a:r>
              <a:rPr lang="tr-TR" b="1" dirty="0">
                <a:latin typeface="Calibri" charset="0"/>
              </a:rPr>
              <a:t> </a:t>
            </a:r>
            <a:r>
              <a:rPr lang="tr-TR" b="1" dirty="0" err="1">
                <a:latin typeface="Calibri" charset="0"/>
              </a:rPr>
              <a:t>lesion</a:t>
            </a:r>
            <a:r>
              <a:rPr lang="tr-TR" b="1" dirty="0">
                <a:latin typeface="Calibri" charset="0"/>
              </a:rPr>
              <a:t>, </a:t>
            </a:r>
            <a:r>
              <a:rPr lang="tr-TR" b="1" dirty="0" err="1">
                <a:latin typeface="Calibri" charset="0"/>
              </a:rPr>
              <a:t>and</a:t>
            </a:r>
            <a:r>
              <a:rPr lang="tr-TR" b="1" dirty="0">
                <a:latin typeface="Calibri" charset="0"/>
              </a:rPr>
              <a:t> </a:t>
            </a:r>
            <a:r>
              <a:rPr lang="tr-TR" b="1" dirty="0" err="1">
                <a:latin typeface="Calibri" charset="0"/>
              </a:rPr>
              <a:t>screening</a:t>
            </a:r>
            <a:r>
              <a:rPr lang="tr-TR" b="1" dirty="0">
                <a:latin typeface="Calibri" charset="0"/>
              </a:rPr>
              <a:t> is not </a:t>
            </a:r>
            <a:r>
              <a:rPr lang="tr-TR" b="1" dirty="0" err="1">
                <a:latin typeface="Calibri" charset="0"/>
              </a:rPr>
              <a:t>recommended</a:t>
            </a:r>
            <a:r>
              <a:rPr lang="tr-TR" dirty="0">
                <a:latin typeface="Calibri" charset="0"/>
              </a:rPr>
              <a:t>. </a:t>
            </a:r>
            <a:r>
              <a:rPr lang="tr-TR" dirty="0" err="1">
                <a:latin typeface="Calibri" charset="0"/>
              </a:rPr>
              <a:t>There</a:t>
            </a:r>
            <a:r>
              <a:rPr lang="tr-TR" dirty="0">
                <a:latin typeface="Calibri" charset="0"/>
              </a:rPr>
              <a:t> </a:t>
            </a:r>
            <a:r>
              <a:rPr lang="tr-TR" dirty="0" err="1">
                <a:latin typeface="Calibri" charset="0"/>
              </a:rPr>
              <a:t>are</a:t>
            </a:r>
            <a:r>
              <a:rPr lang="tr-TR" dirty="0">
                <a:latin typeface="Calibri" charset="0"/>
              </a:rPr>
              <a:t> </a:t>
            </a:r>
            <a:r>
              <a:rPr lang="tr-TR" dirty="0" err="1">
                <a:latin typeface="Calibri" charset="0"/>
              </a:rPr>
              <a:t>no</a:t>
            </a:r>
            <a:r>
              <a:rPr lang="tr-TR" dirty="0">
                <a:latin typeface="Calibri" charset="0"/>
              </a:rPr>
              <a:t> data </a:t>
            </a:r>
            <a:r>
              <a:rPr lang="tr-TR" dirty="0" err="1">
                <a:latin typeface="Calibri" charset="0"/>
              </a:rPr>
              <a:t>indicating</a:t>
            </a:r>
            <a:r>
              <a:rPr lang="tr-TR" dirty="0">
                <a:latin typeface="Calibri" charset="0"/>
              </a:rPr>
              <a:t> </a:t>
            </a:r>
            <a:r>
              <a:rPr lang="tr-TR" dirty="0" err="1">
                <a:latin typeface="Calibri" charset="0"/>
              </a:rPr>
              <a:t>that</a:t>
            </a:r>
            <a:r>
              <a:rPr lang="tr-TR" dirty="0">
                <a:latin typeface="Calibri" charset="0"/>
              </a:rPr>
              <a:t> </a:t>
            </a:r>
            <a:r>
              <a:rPr lang="tr-TR" dirty="0" err="1">
                <a:latin typeface="Calibri" charset="0"/>
              </a:rPr>
              <a:t>prophylactic</a:t>
            </a:r>
            <a:r>
              <a:rPr lang="tr-TR" dirty="0">
                <a:latin typeface="Calibri" charset="0"/>
              </a:rPr>
              <a:t> </a:t>
            </a:r>
            <a:r>
              <a:rPr lang="tr-TR" dirty="0" err="1">
                <a:latin typeface="Calibri" charset="0"/>
              </a:rPr>
              <a:t>removal</a:t>
            </a:r>
            <a:r>
              <a:rPr lang="tr-TR" dirty="0">
                <a:latin typeface="Calibri" charset="0"/>
              </a:rPr>
              <a:t> of </a:t>
            </a:r>
            <a:r>
              <a:rPr lang="tr-TR" dirty="0" err="1">
                <a:latin typeface="Calibri" charset="0"/>
              </a:rPr>
              <a:t>endometriosis</a:t>
            </a:r>
            <a:r>
              <a:rPr lang="tr-TR" dirty="0">
                <a:latin typeface="Calibri" charset="0"/>
              </a:rPr>
              <a:t> </a:t>
            </a:r>
            <a:r>
              <a:rPr lang="tr-TR" dirty="0" err="1">
                <a:latin typeface="Calibri" charset="0"/>
              </a:rPr>
              <a:t>lesions</a:t>
            </a:r>
            <a:r>
              <a:rPr lang="tr-TR" dirty="0">
                <a:latin typeface="Calibri" charset="0"/>
              </a:rPr>
              <a:t> </a:t>
            </a:r>
            <a:r>
              <a:rPr lang="tr-TR" dirty="0" err="1">
                <a:latin typeface="Calibri" charset="0"/>
              </a:rPr>
              <a:t>reduces</a:t>
            </a:r>
            <a:r>
              <a:rPr lang="tr-TR" dirty="0">
                <a:latin typeface="Calibri" charset="0"/>
              </a:rPr>
              <a:t> </a:t>
            </a:r>
            <a:r>
              <a:rPr lang="tr-TR" dirty="0" err="1">
                <a:latin typeface="Calibri" charset="0"/>
              </a:rPr>
              <a:t>the</a:t>
            </a:r>
            <a:r>
              <a:rPr lang="tr-TR" dirty="0">
                <a:latin typeface="Calibri" charset="0"/>
              </a:rPr>
              <a:t> risk of EOC. </a:t>
            </a:r>
            <a:r>
              <a:rPr lang="tr-TR" dirty="0" err="1">
                <a:latin typeface="Calibri" charset="0"/>
              </a:rPr>
              <a:t>However</a:t>
            </a:r>
            <a:r>
              <a:rPr lang="tr-TR" dirty="0">
                <a:latin typeface="Calibri" charset="0"/>
              </a:rPr>
              <a:t>, </a:t>
            </a:r>
            <a:r>
              <a:rPr lang="tr-TR" dirty="0" err="1">
                <a:latin typeface="Calibri" charset="0"/>
              </a:rPr>
              <a:t>use</a:t>
            </a:r>
            <a:r>
              <a:rPr lang="tr-TR" dirty="0">
                <a:latin typeface="Calibri" charset="0"/>
              </a:rPr>
              <a:t> of oral </a:t>
            </a:r>
            <a:r>
              <a:rPr lang="tr-TR" dirty="0" err="1">
                <a:latin typeface="Calibri" charset="0"/>
              </a:rPr>
              <a:t>contraceptive</a:t>
            </a:r>
            <a:r>
              <a:rPr lang="tr-TR" dirty="0">
                <a:latin typeface="Calibri" charset="0"/>
              </a:rPr>
              <a:t> </a:t>
            </a:r>
            <a:r>
              <a:rPr lang="tr-TR" dirty="0" err="1">
                <a:latin typeface="Calibri" charset="0"/>
              </a:rPr>
              <a:t>pills</a:t>
            </a:r>
            <a:r>
              <a:rPr lang="tr-TR" dirty="0">
                <a:latin typeface="Calibri" charset="0"/>
              </a:rPr>
              <a:t> </a:t>
            </a:r>
            <a:r>
              <a:rPr lang="tr-TR" dirty="0" err="1">
                <a:latin typeface="Calibri" charset="0"/>
              </a:rPr>
              <a:t>decreases</a:t>
            </a:r>
            <a:r>
              <a:rPr lang="tr-TR" dirty="0">
                <a:latin typeface="Calibri" charset="0"/>
              </a:rPr>
              <a:t> </a:t>
            </a:r>
            <a:r>
              <a:rPr lang="tr-TR" dirty="0" err="1">
                <a:latin typeface="Calibri" charset="0"/>
              </a:rPr>
              <a:t>the</a:t>
            </a:r>
            <a:r>
              <a:rPr lang="tr-TR" dirty="0">
                <a:latin typeface="Calibri" charset="0"/>
              </a:rPr>
              <a:t> risk of </a:t>
            </a:r>
            <a:r>
              <a:rPr lang="tr-TR" dirty="0" err="1">
                <a:latin typeface="Calibri" charset="0"/>
              </a:rPr>
              <a:t>ovarian</a:t>
            </a:r>
            <a:r>
              <a:rPr lang="tr-TR" dirty="0">
                <a:latin typeface="Calibri" charset="0"/>
              </a:rPr>
              <a:t> </a:t>
            </a:r>
            <a:r>
              <a:rPr lang="tr-TR" dirty="0" err="1">
                <a:latin typeface="Calibri" charset="0"/>
              </a:rPr>
              <a:t>cancer</a:t>
            </a:r>
            <a:r>
              <a:rPr lang="tr-TR" dirty="0">
                <a:latin typeface="Calibri" charset="0"/>
              </a:rPr>
              <a:t> in </a:t>
            </a:r>
            <a:r>
              <a:rPr lang="tr-TR" dirty="0" err="1">
                <a:latin typeface="Calibri" charset="0"/>
              </a:rPr>
              <a:t>all</a:t>
            </a:r>
            <a:r>
              <a:rPr lang="tr-TR" dirty="0">
                <a:latin typeface="Calibri" charset="0"/>
              </a:rPr>
              <a:t> </a:t>
            </a:r>
            <a:r>
              <a:rPr lang="tr-TR" dirty="0" err="1">
                <a:latin typeface="Calibri" charset="0"/>
              </a:rPr>
              <a:t>users</a:t>
            </a:r>
            <a:r>
              <a:rPr lang="tr-TR" dirty="0">
                <a:latin typeface="Calibri" charset="0"/>
              </a:rPr>
              <a:t>. </a:t>
            </a:r>
          </a:p>
          <a:p>
            <a:endParaRPr lang="tr-TR" dirty="0">
              <a:latin typeface="Calibri" charset="0"/>
            </a:endParaRPr>
          </a:p>
          <a:p>
            <a:r>
              <a:rPr lang="tr-TR" dirty="0">
                <a:latin typeface="Calibri" charset="0"/>
              </a:rPr>
              <a:t>BSO önerilmez, çünkü:</a:t>
            </a:r>
          </a:p>
          <a:p>
            <a:r>
              <a:rPr lang="en-US" b="1" dirty="0">
                <a:latin typeface="Calibri" charset="0"/>
              </a:rPr>
              <a:t>BSO ?</a:t>
            </a:r>
          </a:p>
          <a:p>
            <a:pPr lvl="1"/>
            <a:r>
              <a:rPr lang="en-US" b="1" dirty="0" err="1">
                <a:latin typeface="Calibri" charset="0"/>
              </a:rPr>
              <a:t>Potansiyel</a:t>
            </a:r>
            <a:r>
              <a:rPr lang="en-US" b="1" dirty="0">
                <a:latin typeface="Calibri" charset="0"/>
              </a:rPr>
              <a:t> </a:t>
            </a:r>
            <a:r>
              <a:rPr lang="en-US" b="1" dirty="0" err="1">
                <a:latin typeface="Calibri" charset="0"/>
              </a:rPr>
              <a:t>cerrahi</a:t>
            </a:r>
            <a:r>
              <a:rPr lang="en-US" b="1" dirty="0">
                <a:latin typeface="Calibri" charset="0"/>
              </a:rPr>
              <a:t> </a:t>
            </a:r>
            <a:r>
              <a:rPr lang="en-US" b="1" dirty="0" err="1">
                <a:latin typeface="Calibri" charset="0"/>
              </a:rPr>
              <a:t>komplikasyonları</a:t>
            </a:r>
            <a:endParaRPr lang="en-US" b="1" dirty="0">
              <a:latin typeface="Calibri" charset="0"/>
            </a:endParaRPr>
          </a:p>
          <a:p>
            <a:pPr lvl="1"/>
            <a:r>
              <a:rPr lang="en-US" b="1" dirty="0" err="1">
                <a:latin typeface="Calibri" charset="0"/>
              </a:rPr>
              <a:t>Premenopozal</a:t>
            </a:r>
            <a:r>
              <a:rPr lang="en-US" b="1" dirty="0">
                <a:latin typeface="Calibri" charset="0"/>
              </a:rPr>
              <a:t> </a:t>
            </a:r>
            <a:r>
              <a:rPr lang="en-US" b="1" dirty="0" err="1">
                <a:latin typeface="Calibri" charset="0"/>
              </a:rPr>
              <a:t>kadınlarda</a:t>
            </a:r>
            <a:r>
              <a:rPr lang="en-US" b="1" dirty="0">
                <a:latin typeface="Calibri" charset="0"/>
              </a:rPr>
              <a:t> </a:t>
            </a:r>
            <a:r>
              <a:rPr lang="en-US" b="1" dirty="0" err="1">
                <a:latin typeface="Calibri" charset="0"/>
              </a:rPr>
              <a:t>erken</a:t>
            </a:r>
            <a:r>
              <a:rPr lang="en-US" b="1" dirty="0">
                <a:latin typeface="Calibri" charset="0"/>
              </a:rPr>
              <a:t> </a:t>
            </a:r>
            <a:r>
              <a:rPr lang="en-US" b="1" dirty="0" err="1">
                <a:latin typeface="Calibri" charset="0"/>
              </a:rPr>
              <a:t>menopoz</a:t>
            </a:r>
            <a:endParaRPr lang="en-US" b="1" dirty="0">
              <a:latin typeface="Calibri" charset="0"/>
            </a:endParaRPr>
          </a:p>
          <a:p>
            <a:pPr lvl="2"/>
            <a:r>
              <a:rPr lang="en-US" b="1" dirty="0" err="1">
                <a:latin typeface="Calibri" charset="0"/>
              </a:rPr>
              <a:t>Kardiovasküler</a:t>
            </a:r>
            <a:r>
              <a:rPr lang="en-US" b="1" dirty="0">
                <a:latin typeface="Calibri" charset="0"/>
              </a:rPr>
              <a:t> </a:t>
            </a:r>
            <a:r>
              <a:rPr lang="en-US" b="1" dirty="0" err="1">
                <a:latin typeface="Calibri" charset="0"/>
              </a:rPr>
              <a:t>komplikasyon</a:t>
            </a:r>
            <a:r>
              <a:rPr lang="en-US" b="1" dirty="0">
                <a:latin typeface="Calibri" charset="0"/>
              </a:rPr>
              <a:t> </a:t>
            </a:r>
            <a:r>
              <a:rPr lang="en-US" b="1" dirty="0" err="1">
                <a:latin typeface="Calibri" charset="0"/>
              </a:rPr>
              <a:t>riskinde</a:t>
            </a:r>
            <a:r>
              <a:rPr lang="en-US" b="1" dirty="0">
                <a:latin typeface="Calibri" charset="0"/>
              </a:rPr>
              <a:t> %162 </a:t>
            </a:r>
            <a:r>
              <a:rPr lang="en-US" b="1" dirty="0" err="1">
                <a:latin typeface="Calibri" charset="0"/>
              </a:rPr>
              <a:t>artış</a:t>
            </a:r>
            <a:endParaRPr lang="en-US" b="1" dirty="0">
              <a:latin typeface="Calibri" charset="0"/>
            </a:endParaRPr>
          </a:p>
          <a:p>
            <a:pPr lvl="2"/>
            <a:r>
              <a:rPr lang="en-US" b="1" dirty="0" err="1">
                <a:latin typeface="Calibri" charset="0"/>
              </a:rPr>
              <a:t>Postmenopozal</a:t>
            </a:r>
            <a:r>
              <a:rPr lang="en-US" b="1" dirty="0">
                <a:latin typeface="Calibri" charset="0"/>
              </a:rPr>
              <a:t> </a:t>
            </a:r>
            <a:r>
              <a:rPr lang="en-US" b="1" dirty="0" err="1">
                <a:latin typeface="Calibri" charset="0"/>
              </a:rPr>
              <a:t>kadınlarda</a:t>
            </a:r>
            <a:r>
              <a:rPr lang="en-US" b="1" dirty="0">
                <a:latin typeface="Calibri" charset="0"/>
              </a:rPr>
              <a:t> en </a:t>
            </a:r>
            <a:r>
              <a:rPr lang="en-US" b="1" dirty="0" err="1">
                <a:latin typeface="Calibri" charset="0"/>
              </a:rPr>
              <a:t>sık</a:t>
            </a:r>
            <a:r>
              <a:rPr lang="en-US" b="1" dirty="0">
                <a:latin typeface="Calibri" charset="0"/>
              </a:rPr>
              <a:t> </a:t>
            </a:r>
            <a:r>
              <a:rPr lang="en-US" b="1" dirty="0" err="1">
                <a:latin typeface="Calibri" charset="0"/>
              </a:rPr>
              <a:t>ölüm</a:t>
            </a:r>
            <a:r>
              <a:rPr lang="en-US" b="1" dirty="0">
                <a:latin typeface="Calibri" charset="0"/>
              </a:rPr>
              <a:t> </a:t>
            </a:r>
            <a:r>
              <a:rPr lang="en-US" b="1" dirty="0" err="1">
                <a:latin typeface="Calibri" charset="0"/>
              </a:rPr>
              <a:t>sebebi</a:t>
            </a:r>
            <a:endParaRPr lang="en-US" b="1" dirty="0">
              <a:latin typeface="Calibri" charset="0"/>
            </a:endParaRPr>
          </a:p>
          <a:p>
            <a:endParaRPr lang="tr-TR" dirty="0">
              <a:latin typeface="Calibri" charset="0"/>
            </a:endParaRPr>
          </a:p>
          <a:p>
            <a:endParaRPr lang="tr-TR" dirty="0">
              <a:latin typeface="Calibri" charset="0"/>
            </a:endParaRPr>
          </a:p>
          <a:p>
            <a:r>
              <a:rPr lang="tr-TR" dirty="0" err="1">
                <a:latin typeface="Calibri" charset="0"/>
              </a:rPr>
              <a:t>Extended</a:t>
            </a:r>
            <a:r>
              <a:rPr lang="tr-TR" dirty="0">
                <a:latin typeface="Calibri" charset="0"/>
              </a:rPr>
              <a:t> </a:t>
            </a:r>
            <a:r>
              <a:rPr lang="tr-TR" dirty="0" err="1">
                <a:latin typeface="Calibri" charset="0"/>
              </a:rPr>
              <a:t>use</a:t>
            </a:r>
            <a:endParaRPr lang="tr-TR" dirty="0">
              <a:latin typeface="Calibri" charset="0"/>
            </a:endParaRPr>
          </a:p>
          <a:p>
            <a:r>
              <a:rPr lang="tr-TR" dirty="0" err="1">
                <a:latin typeface="Calibri" charset="0"/>
              </a:rPr>
              <a:t>Continuous</a:t>
            </a:r>
            <a:r>
              <a:rPr lang="tr-TR" dirty="0">
                <a:latin typeface="Calibri" charset="0"/>
              </a:rPr>
              <a:t> </a:t>
            </a:r>
            <a:r>
              <a:rPr lang="tr-TR" dirty="0" err="1">
                <a:latin typeface="Calibri" charset="0"/>
              </a:rPr>
              <a:t>use</a:t>
            </a:r>
            <a:endParaRPr lang="en-US" dirty="0">
              <a:latin typeface="Calibri" charset="0"/>
            </a:endParaRPr>
          </a:p>
        </p:txBody>
      </p:sp>
      <p:sp>
        <p:nvSpPr>
          <p:cNvPr id="11264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047202E2-AE9B-2C46-9213-CCA1464F5FC3}" type="slidenum">
              <a:rPr lang="en-US" sz="1200"/>
              <a:pPr eaLnBrk="1" hangingPunct="1"/>
              <a:t>39</a:t>
            </a:fld>
            <a:endParaRPr lang="en-US" sz="120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556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alibri" charset="0"/>
              </a:rPr>
              <a:t>Correspondence </a:t>
            </a:r>
          </a:p>
          <a:p>
            <a:r>
              <a:rPr lang="en-US" dirty="0" err="1" smtClean="0">
                <a:latin typeface="Calibri" charset="0"/>
              </a:rPr>
              <a:t>Mektup</a:t>
            </a:r>
            <a:endParaRPr lang="en-US" dirty="0">
              <a:latin typeface="Calibri" charset="0"/>
            </a:endParaRPr>
          </a:p>
        </p:txBody>
      </p:sp>
      <p:sp>
        <p:nvSpPr>
          <p:cNvPr id="1556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8DA7F0A3-3212-A94C-B396-668A5D139CB5}" type="slidenum">
              <a:rPr lang="en-US" sz="1200"/>
              <a:pPr eaLnBrk="1" hangingPunct="1"/>
              <a:t>40</a:t>
            </a:fld>
            <a:endParaRPr lang="en-US" sz="120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595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atin typeface="Calibri" charset="0"/>
              </a:rPr>
              <a:t>(kvaskoff) Key messages for clinicians addressing the concerns of women with endometriosis about ovarian cancer risk</a:t>
            </a:r>
          </a:p>
          <a:p>
            <a:r>
              <a:rPr lang="en-US">
                <a:latin typeface="Calibri" charset="0"/>
              </a:rPr>
              <a:t>Am I going to get ovarian cancer?</a:t>
            </a:r>
          </a:p>
          <a:p>
            <a:endParaRPr lang="en-US">
              <a:latin typeface="Calibri" charset="0"/>
            </a:endParaRPr>
          </a:p>
          <a:p>
            <a:r>
              <a:rPr lang="en-US">
                <a:latin typeface="Calibri" charset="0"/>
              </a:rPr>
              <a:t>		•Most women with endometriosis never develop ovarian cancer. Although several studies report an increased ovarian cancer risk, evidence suggests that the overall likelihood of you developing ovarian cancer is low. Thus, you should be aware of, but not worried about, the effect of endometriosis on your ovarian cancer risk.</a:t>
            </a:r>
          </a:p>
        </p:txBody>
      </p:sp>
      <p:sp>
        <p:nvSpPr>
          <p:cNvPr id="12595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A76A6A0-190C-474A-8689-59ACCF656A64}" type="slidenum">
              <a:rPr lang="en-US" sz="1200"/>
              <a:pPr eaLnBrk="1" hangingPunct="1"/>
              <a:t>41</a:t>
            </a:fld>
            <a:endParaRPr lang="en-US" sz="12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253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err="1">
                <a:latin typeface="Calibri" charset="0"/>
              </a:rPr>
              <a:t>Kistik</a:t>
            </a:r>
            <a:r>
              <a:rPr lang="en-US" b="1" dirty="0">
                <a:latin typeface="Calibri" charset="0"/>
              </a:rPr>
              <a:t> </a:t>
            </a:r>
            <a:r>
              <a:rPr lang="en-US" b="1" dirty="0" err="1">
                <a:latin typeface="Calibri" charset="0"/>
              </a:rPr>
              <a:t>ovaryan</a:t>
            </a:r>
            <a:r>
              <a:rPr lang="en-US" b="1" dirty="0">
                <a:latin typeface="Calibri" charset="0"/>
              </a:rPr>
              <a:t> </a:t>
            </a:r>
            <a:r>
              <a:rPr lang="en-US" b="1" dirty="0" err="1">
                <a:latin typeface="Calibri" charset="0"/>
              </a:rPr>
              <a:t>endometriozis</a:t>
            </a:r>
            <a:r>
              <a:rPr lang="en-US" b="1" dirty="0">
                <a:latin typeface="Calibri" charset="0"/>
              </a:rPr>
              <a:t> = </a:t>
            </a:r>
            <a:r>
              <a:rPr lang="en-US" b="1" dirty="0" err="1">
                <a:latin typeface="Calibri" charset="0"/>
              </a:rPr>
              <a:t>endometrioma</a:t>
            </a:r>
            <a:r>
              <a:rPr lang="en-US" b="1" dirty="0">
                <a:latin typeface="Calibri" charset="0"/>
              </a:rPr>
              <a:t> </a:t>
            </a:r>
            <a:r>
              <a:rPr lang="en-US" b="1" dirty="0" err="1">
                <a:latin typeface="Calibri" charset="0"/>
              </a:rPr>
              <a:t>vakaların</a:t>
            </a:r>
            <a:r>
              <a:rPr lang="en-US" b="1" dirty="0">
                <a:latin typeface="Calibri" charset="0"/>
              </a:rPr>
              <a:t> %30-40’ında </a:t>
            </a:r>
            <a:r>
              <a:rPr lang="en-US" b="1" dirty="0" err="1">
                <a:latin typeface="Calibri" charset="0"/>
              </a:rPr>
              <a:t>var</a:t>
            </a:r>
            <a:endParaRPr lang="en-US" b="1" dirty="0">
              <a:latin typeface="Calibri" charset="0"/>
            </a:endParaRPr>
          </a:p>
          <a:p>
            <a:r>
              <a:rPr lang="en-US" b="1" dirty="0" err="1">
                <a:latin typeface="Calibri" charset="0"/>
              </a:rPr>
              <a:t>ortada</a:t>
            </a:r>
            <a:r>
              <a:rPr lang="en-US" b="1" dirty="0">
                <a:latin typeface="Calibri" charset="0"/>
              </a:rPr>
              <a:t> clear cell </a:t>
            </a:r>
            <a:r>
              <a:rPr lang="en-US" b="1" dirty="0" err="1">
                <a:latin typeface="Calibri" charset="0"/>
              </a:rPr>
              <a:t>sağda</a:t>
            </a:r>
            <a:r>
              <a:rPr lang="en-US" b="1" dirty="0">
                <a:latin typeface="Calibri" charset="0"/>
              </a:rPr>
              <a:t> </a:t>
            </a:r>
            <a:r>
              <a:rPr lang="en-US" b="1" dirty="0" err="1">
                <a:latin typeface="Calibri" charset="0"/>
              </a:rPr>
              <a:t>papiller</a:t>
            </a:r>
            <a:r>
              <a:rPr lang="en-US" b="1" dirty="0">
                <a:latin typeface="Calibri" charset="0"/>
              </a:rPr>
              <a:t> </a:t>
            </a:r>
            <a:r>
              <a:rPr lang="en-US" b="1" dirty="0" err="1">
                <a:latin typeface="Calibri" charset="0"/>
              </a:rPr>
              <a:t>uzanımlı</a:t>
            </a:r>
            <a:r>
              <a:rPr lang="en-US" b="1" dirty="0">
                <a:latin typeface="Calibri" charset="0"/>
              </a:rPr>
              <a:t> </a:t>
            </a:r>
            <a:r>
              <a:rPr lang="en-US" b="1" dirty="0" err="1">
                <a:latin typeface="Calibri" charset="0"/>
              </a:rPr>
              <a:t>endometrioid</a:t>
            </a:r>
            <a:r>
              <a:rPr lang="en-US" b="1" dirty="0">
                <a:latin typeface="Calibri" charset="0"/>
              </a:rPr>
              <a:t> </a:t>
            </a:r>
            <a:r>
              <a:rPr lang="en-US" b="1" dirty="0" err="1">
                <a:latin typeface="Calibri" charset="0"/>
              </a:rPr>
              <a:t>ca</a:t>
            </a:r>
            <a:endParaRPr lang="en-US" b="1" dirty="0">
              <a:latin typeface="Calibri" charset="0"/>
            </a:endParaRPr>
          </a:p>
          <a:p>
            <a:endParaRPr lang="en-US" dirty="0">
              <a:latin typeface="Calibri" charset="0"/>
            </a:endParaRPr>
          </a:p>
          <a:p>
            <a:r>
              <a:rPr lang="en-US" dirty="0" err="1">
                <a:latin typeface="Calibri" charset="0"/>
              </a:rPr>
              <a:t>Grandi</a:t>
            </a:r>
            <a:endParaRPr lang="en-US" dirty="0">
              <a:latin typeface="Calibri" charset="0"/>
            </a:endParaRPr>
          </a:p>
          <a:p>
            <a:r>
              <a:rPr lang="en-US" dirty="0">
                <a:latin typeface="Calibri" charset="0"/>
              </a:rPr>
              <a:t>Although endometriosis frequently involves multiple sites in the pelvis, malignancies associated</a:t>
            </a:r>
          </a:p>
          <a:p>
            <a:r>
              <a:rPr lang="en-US" dirty="0">
                <a:latin typeface="Calibri" charset="0"/>
              </a:rPr>
              <a:t>with this disease are mostly confined to the ovaries, evolving from an </a:t>
            </a:r>
            <a:r>
              <a:rPr lang="en-US" dirty="0" err="1">
                <a:latin typeface="Calibri" charset="0"/>
              </a:rPr>
              <a:t>endometrioma</a:t>
            </a:r>
            <a:r>
              <a:rPr lang="en-US" dirty="0">
                <a:latin typeface="Calibri" charset="0"/>
              </a:rPr>
              <a:t> [11]. </a:t>
            </a:r>
          </a:p>
          <a:p>
            <a:endParaRPr lang="en-US" dirty="0">
              <a:latin typeface="Calibri" charset="0"/>
            </a:endParaRPr>
          </a:p>
          <a:p>
            <a:r>
              <a:rPr lang="en-US" b="1" dirty="0">
                <a:latin typeface="Calibri" charset="0"/>
              </a:rPr>
              <a:t>Reasons prompting the malignancy to develop only form ovarian endometriosis</a:t>
            </a:r>
          </a:p>
          <a:p>
            <a:r>
              <a:rPr lang="en-US" b="1" dirty="0">
                <a:latin typeface="Calibri" charset="0"/>
              </a:rPr>
              <a:t>are largely unknown but probably due to the particular microenvironment, present at this specific site.</a:t>
            </a:r>
          </a:p>
        </p:txBody>
      </p:sp>
      <p:sp>
        <p:nvSpPr>
          <p:cNvPr id="2253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F6B4430A-5A46-8C40-A70E-C74DA57F56FF}" type="slidenum">
              <a:rPr lang="en-US" sz="1200"/>
              <a:pPr eaLnBrk="1" hangingPunct="1"/>
              <a:t>5</a:t>
            </a:fld>
            <a:endParaRPr lang="en-US" sz="120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209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a:t>
            </a:r>
            <a:r>
              <a:rPr lang="en-US" dirty="0" err="1">
                <a:latin typeface="Calibri" charset="0"/>
              </a:rPr>
              <a:t>kvaskoff</a:t>
            </a:r>
            <a:r>
              <a:rPr lang="en-US" dirty="0">
                <a:latin typeface="Calibri" charset="0"/>
              </a:rPr>
              <a:t>) Certain types of ovarian cancer are more commonly associated with a history of endometriosis. These endometriosis-associated cancers tend to be detected at an earlier stage and have a better prognosis than other types of ovarian cancer.</a:t>
            </a:r>
          </a:p>
          <a:p>
            <a:r>
              <a:rPr lang="en-US" dirty="0">
                <a:latin typeface="Calibri" charset="0"/>
              </a:rPr>
              <a:t>( </a:t>
            </a:r>
            <a:r>
              <a:rPr lang="en-US" dirty="0" err="1">
                <a:latin typeface="Calibri" charset="0"/>
              </a:rPr>
              <a:t>utd</a:t>
            </a:r>
            <a:r>
              <a:rPr lang="en-US" dirty="0">
                <a:latin typeface="Calibri" charset="0"/>
              </a:rPr>
              <a:t>)</a:t>
            </a:r>
          </a:p>
          <a:p>
            <a:r>
              <a:rPr lang="tr-TR" dirty="0" err="1">
                <a:latin typeface="Calibri" charset="0"/>
              </a:rPr>
              <a:t>Endometriosis-associated</a:t>
            </a:r>
            <a:r>
              <a:rPr lang="tr-TR" dirty="0">
                <a:latin typeface="Calibri" charset="0"/>
              </a:rPr>
              <a:t> EOC </a:t>
            </a:r>
            <a:r>
              <a:rPr lang="tr-TR" dirty="0" err="1">
                <a:latin typeface="Calibri" charset="0"/>
              </a:rPr>
              <a:t>appears</a:t>
            </a:r>
            <a:r>
              <a:rPr lang="tr-TR" dirty="0">
                <a:latin typeface="Calibri" charset="0"/>
              </a:rPr>
              <a:t> </a:t>
            </a:r>
            <a:r>
              <a:rPr lang="tr-TR" dirty="0" err="1">
                <a:latin typeface="Calibri" charset="0"/>
              </a:rPr>
              <a:t>to</a:t>
            </a:r>
            <a:r>
              <a:rPr lang="tr-TR" dirty="0">
                <a:latin typeface="Calibri" charset="0"/>
              </a:rPr>
              <a:t> </a:t>
            </a:r>
            <a:r>
              <a:rPr lang="tr-TR" dirty="0" err="1">
                <a:latin typeface="Calibri" charset="0"/>
              </a:rPr>
              <a:t>develop</a:t>
            </a:r>
            <a:r>
              <a:rPr lang="tr-TR" dirty="0">
                <a:latin typeface="Calibri" charset="0"/>
              </a:rPr>
              <a:t> in </a:t>
            </a:r>
            <a:r>
              <a:rPr lang="tr-TR" dirty="0" err="1">
                <a:latin typeface="Calibri" charset="0"/>
              </a:rPr>
              <a:t>younger</a:t>
            </a:r>
            <a:r>
              <a:rPr lang="tr-TR" dirty="0">
                <a:latin typeface="Calibri" charset="0"/>
              </a:rPr>
              <a:t> </a:t>
            </a:r>
            <a:r>
              <a:rPr lang="tr-TR" dirty="0" err="1">
                <a:latin typeface="Calibri" charset="0"/>
              </a:rPr>
              <a:t>women</a:t>
            </a:r>
            <a:r>
              <a:rPr lang="tr-TR" dirty="0">
                <a:latin typeface="Calibri" charset="0"/>
              </a:rPr>
              <a:t> </a:t>
            </a:r>
            <a:r>
              <a:rPr lang="tr-TR" dirty="0" err="1">
                <a:latin typeface="Calibri" charset="0"/>
              </a:rPr>
              <a:t>and</a:t>
            </a:r>
            <a:r>
              <a:rPr lang="tr-TR" dirty="0">
                <a:latin typeface="Calibri" charset="0"/>
              </a:rPr>
              <a:t> has a </a:t>
            </a:r>
            <a:r>
              <a:rPr lang="tr-TR" dirty="0" err="1">
                <a:latin typeface="Calibri" charset="0"/>
              </a:rPr>
              <a:t>better</a:t>
            </a:r>
            <a:r>
              <a:rPr lang="tr-TR" dirty="0">
                <a:latin typeface="Calibri" charset="0"/>
              </a:rPr>
              <a:t> </a:t>
            </a:r>
            <a:r>
              <a:rPr lang="tr-TR" dirty="0" err="1">
                <a:latin typeface="Calibri" charset="0"/>
              </a:rPr>
              <a:t>prognosis</a:t>
            </a:r>
            <a:r>
              <a:rPr lang="tr-TR" dirty="0">
                <a:latin typeface="Calibri" charset="0"/>
              </a:rPr>
              <a:t> </a:t>
            </a:r>
            <a:r>
              <a:rPr lang="tr-TR" dirty="0" err="1">
                <a:latin typeface="Calibri" charset="0"/>
              </a:rPr>
              <a:t>than</a:t>
            </a:r>
            <a:r>
              <a:rPr lang="tr-TR" dirty="0">
                <a:latin typeface="Calibri" charset="0"/>
              </a:rPr>
              <a:t> </a:t>
            </a:r>
            <a:r>
              <a:rPr lang="tr-TR" dirty="0" err="1">
                <a:latin typeface="Calibri" charset="0"/>
              </a:rPr>
              <a:t>most</a:t>
            </a:r>
            <a:r>
              <a:rPr lang="tr-TR" dirty="0">
                <a:latin typeface="Calibri" charset="0"/>
              </a:rPr>
              <a:t> </a:t>
            </a:r>
            <a:r>
              <a:rPr lang="tr-TR" dirty="0" err="1">
                <a:latin typeface="Calibri" charset="0"/>
              </a:rPr>
              <a:t>cases</a:t>
            </a:r>
            <a:r>
              <a:rPr lang="tr-TR" dirty="0">
                <a:latin typeface="Calibri" charset="0"/>
              </a:rPr>
              <a:t> of EOC [</a:t>
            </a:r>
            <a:r>
              <a:rPr lang="tr-TR" dirty="0">
                <a:latin typeface="Calibri" charset="0"/>
                <a:hlinkClick r:id="rId3"/>
              </a:rPr>
              <a:t>176,177</a:t>
            </a:r>
            <a:r>
              <a:rPr lang="tr-TR" dirty="0">
                <a:latin typeface="Calibri" charset="0"/>
              </a:rPr>
              <a:t>]. </a:t>
            </a:r>
            <a:r>
              <a:rPr lang="tr-TR" dirty="0" err="1">
                <a:latin typeface="Calibri" charset="0"/>
              </a:rPr>
              <a:t>In</a:t>
            </a:r>
            <a:r>
              <a:rPr lang="tr-TR" dirty="0">
                <a:latin typeface="Calibri" charset="0"/>
              </a:rPr>
              <a:t> </a:t>
            </a:r>
            <a:r>
              <a:rPr lang="tr-TR" dirty="0" err="1">
                <a:latin typeface="Calibri" charset="0"/>
              </a:rPr>
              <a:t>one</a:t>
            </a:r>
            <a:r>
              <a:rPr lang="tr-TR" dirty="0">
                <a:latin typeface="Calibri" charset="0"/>
              </a:rPr>
              <a:t> </a:t>
            </a:r>
            <a:r>
              <a:rPr lang="tr-TR" dirty="0" err="1">
                <a:latin typeface="Calibri" charset="0"/>
              </a:rPr>
              <a:t>retrospective</a:t>
            </a:r>
            <a:r>
              <a:rPr lang="tr-TR" dirty="0">
                <a:latin typeface="Calibri" charset="0"/>
              </a:rPr>
              <a:t> </a:t>
            </a:r>
            <a:r>
              <a:rPr lang="tr-TR" dirty="0" err="1">
                <a:latin typeface="Calibri" charset="0"/>
              </a:rPr>
              <a:t>series</a:t>
            </a:r>
            <a:r>
              <a:rPr lang="tr-TR" dirty="0">
                <a:latin typeface="Calibri" charset="0"/>
              </a:rPr>
              <a:t> of 84 </a:t>
            </a:r>
            <a:r>
              <a:rPr lang="tr-TR" dirty="0" err="1">
                <a:latin typeface="Calibri" charset="0"/>
              </a:rPr>
              <a:t>women</a:t>
            </a:r>
            <a:r>
              <a:rPr lang="tr-TR" dirty="0">
                <a:latin typeface="Calibri" charset="0"/>
              </a:rPr>
              <a:t> </a:t>
            </a:r>
            <a:r>
              <a:rPr lang="tr-TR" dirty="0" err="1">
                <a:latin typeface="Calibri" charset="0"/>
              </a:rPr>
              <a:t>with</a:t>
            </a:r>
            <a:r>
              <a:rPr lang="tr-TR" dirty="0">
                <a:latin typeface="Calibri" charset="0"/>
              </a:rPr>
              <a:t> </a:t>
            </a:r>
            <a:r>
              <a:rPr lang="tr-TR" dirty="0" err="1">
                <a:latin typeface="Calibri" charset="0"/>
              </a:rPr>
              <a:t>clear</a:t>
            </a:r>
            <a:r>
              <a:rPr lang="tr-TR" dirty="0">
                <a:latin typeface="Calibri" charset="0"/>
              </a:rPr>
              <a:t> </a:t>
            </a:r>
            <a:r>
              <a:rPr lang="tr-TR" dirty="0" err="1">
                <a:latin typeface="Calibri" charset="0"/>
              </a:rPr>
              <a:t>cell</a:t>
            </a:r>
            <a:r>
              <a:rPr lang="tr-TR" dirty="0">
                <a:latin typeface="Calibri" charset="0"/>
              </a:rPr>
              <a:t> EOC, </a:t>
            </a:r>
            <a:r>
              <a:rPr lang="tr-TR" dirty="0" err="1">
                <a:latin typeface="Calibri" charset="0"/>
              </a:rPr>
              <a:t>women</a:t>
            </a:r>
            <a:r>
              <a:rPr lang="tr-TR" dirty="0">
                <a:latin typeface="Calibri" charset="0"/>
              </a:rPr>
              <a:t> </a:t>
            </a:r>
            <a:r>
              <a:rPr lang="tr-TR" dirty="0" err="1">
                <a:latin typeface="Calibri" charset="0"/>
              </a:rPr>
              <a:t>with</a:t>
            </a:r>
            <a:r>
              <a:rPr lang="tr-TR" dirty="0">
                <a:latin typeface="Calibri" charset="0"/>
              </a:rPr>
              <a:t> </a:t>
            </a:r>
            <a:r>
              <a:rPr lang="tr-TR" dirty="0" err="1">
                <a:latin typeface="Calibri" charset="0"/>
              </a:rPr>
              <a:t>carcinoma</a:t>
            </a:r>
            <a:r>
              <a:rPr lang="tr-TR" dirty="0">
                <a:latin typeface="Calibri" charset="0"/>
              </a:rPr>
              <a:t> </a:t>
            </a:r>
            <a:r>
              <a:rPr lang="tr-TR" dirty="0" err="1">
                <a:latin typeface="Calibri" charset="0"/>
              </a:rPr>
              <a:t>arising</a:t>
            </a:r>
            <a:r>
              <a:rPr lang="tr-TR" dirty="0">
                <a:latin typeface="Calibri" charset="0"/>
              </a:rPr>
              <a:t> in </a:t>
            </a:r>
            <a:r>
              <a:rPr lang="tr-TR" dirty="0" err="1">
                <a:latin typeface="Calibri" charset="0"/>
              </a:rPr>
              <a:t>endometriosis</a:t>
            </a:r>
            <a:r>
              <a:rPr lang="tr-TR" dirty="0">
                <a:latin typeface="Calibri" charset="0"/>
              </a:rPr>
              <a:t> </a:t>
            </a:r>
            <a:r>
              <a:rPr lang="tr-TR" dirty="0" err="1">
                <a:latin typeface="Calibri" charset="0"/>
              </a:rPr>
              <a:t>lesions</a:t>
            </a:r>
            <a:r>
              <a:rPr lang="tr-TR" dirty="0">
                <a:latin typeface="Calibri" charset="0"/>
              </a:rPr>
              <a:t> </a:t>
            </a:r>
            <a:r>
              <a:rPr lang="tr-TR" dirty="0" err="1">
                <a:latin typeface="Calibri" charset="0"/>
              </a:rPr>
              <a:t>were</a:t>
            </a:r>
            <a:r>
              <a:rPr lang="tr-TR" dirty="0">
                <a:latin typeface="Calibri" charset="0"/>
              </a:rPr>
              <a:t> </a:t>
            </a:r>
            <a:r>
              <a:rPr lang="tr-TR" dirty="0" err="1">
                <a:latin typeface="Calibri" charset="0"/>
              </a:rPr>
              <a:t>younger</a:t>
            </a:r>
            <a:r>
              <a:rPr lang="tr-TR" dirty="0">
                <a:latin typeface="Calibri" charset="0"/>
              </a:rPr>
              <a:t> (49 </a:t>
            </a:r>
            <a:r>
              <a:rPr lang="tr-TR" dirty="0" err="1">
                <a:latin typeface="Calibri" charset="0"/>
              </a:rPr>
              <a:t>versus</a:t>
            </a:r>
            <a:r>
              <a:rPr lang="tr-TR" dirty="0">
                <a:latin typeface="Calibri" charset="0"/>
              </a:rPr>
              <a:t> 59 </a:t>
            </a:r>
            <a:r>
              <a:rPr lang="tr-TR" dirty="0" err="1">
                <a:latin typeface="Calibri" charset="0"/>
              </a:rPr>
              <a:t>years</a:t>
            </a:r>
            <a:r>
              <a:rPr lang="tr-TR" dirty="0">
                <a:latin typeface="Calibri" charset="0"/>
              </a:rPr>
              <a:t> </a:t>
            </a:r>
            <a:r>
              <a:rPr lang="tr-TR" dirty="0" err="1">
                <a:latin typeface="Calibri" charset="0"/>
              </a:rPr>
              <a:t>old</a:t>
            </a:r>
            <a:r>
              <a:rPr lang="tr-TR" dirty="0">
                <a:latin typeface="Calibri" charset="0"/>
              </a:rPr>
              <a:t>) </a:t>
            </a:r>
            <a:r>
              <a:rPr lang="tr-TR" dirty="0" err="1">
                <a:latin typeface="Calibri" charset="0"/>
              </a:rPr>
              <a:t>and</a:t>
            </a:r>
            <a:r>
              <a:rPr lang="tr-TR" dirty="0">
                <a:latin typeface="Calibri" charset="0"/>
              </a:rPr>
              <a:t> had a </a:t>
            </a:r>
            <a:r>
              <a:rPr lang="tr-TR" dirty="0" err="1">
                <a:latin typeface="Calibri" charset="0"/>
              </a:rPr>
              <a:t>better</a:t>
            </a:r>
            <a:r>
              <a:rPr lang="tr-TR" dirty="0">
                <a:latin typeface="Calibri" charset="0"/>
              </a:rPr>
              <a:t> </a:t>
            </a:r>
            <a:r>
              <a:rPr lang="tr-TR" dirty="0" err="1">
                <a:latin typeface="Calibri" charset="0"/>
              </a:rPr>
              <a:t>medial</a:t>
            </a:r>
            <a:r>
              <a:rPr lang="tr-TR" dirty="0">
                <a:latin typeface="Calibri" charset="0"/>
              </a:rPr>
              <a:t> </a:t>
            </a:r>
            <a:r>
              <a:rPr lang="tr-TR" dirty="0" err="1">
                <a:latin typeface="Calibri" charset="0"/>
              </a:rPr>
              <a:t>overall</a:t>
            </a:r>
            <a:r>
              <a:rPr lang="tr-TR" dirty="0">
                <a:latin typeface="Calibri" charset="0"/>
              </a:rPr>
              <a:t> </a:t>
            </a:r>
            <a:r>
              <a:rPr lang="tr-TR" dirty="0" err="1">
                <a:latin typeface="Calibri" charset="0"/>
              </a:rPr>
              <a:t>survival</a:t>
            </a:r>
            <a:r>
              <a:rPr lang="tr-TR" dirty="0">
                <a:latin typeface="Calibri" charset="0"/>
              </a:rPr>
              <a:t> (196 </a:t>
            </a:r>
            <a:r>
              <a:rPr lang="tr-TR" dirty="0" err="1">
                <a:latin typeface="Calibri" charset="0"/>
              </a:rPr>
              <a:t>versus</a:t>
            </a:r>
            <a:r>
              <a:rPr lang="tr-TR" dirty="0">
                <a:latin typeface="Calibri" charset="0"/>
              </a:rPr>
              <a:t> 34 </a:t>
            </a:r>
            <a:r>
              <a:rPr lang="tr-TR" dirty="0" err="1">
                <a:latin typeface="Calibri" charset="0"/>
              </a:rPr>
              <a:t>months</a:t>
            </a:r>
            <a:r>
              <a:rPr lang="tr-TR" dirty="0">
                <a:latin typeface="Calibri" charset="0"/>
              </a:rPr>
              <a:t>) </a:t>
            </a:r>
            <a:r>
              <a:rPr lang="tr-TR" dirty="0" err="1">
                <a:latin typeface="Calibri" charset="0"/>
              </a:rPr>
              <a:t>than</a:t>
            </a:r>
            <a:r>
              <a:rPr lang="tr-TR" dirty="0">
                <a:latin typeface="Calibri" charset="0"/>
              </a:rPr>
              <a:t> </a:t>
            </a:r>
            <a:r>
              <a:rPr lang="tr-TR" dirty="0" err="1">
                <a:latin typeface="Calibri" charset="0"/>
              </a:rPr>
              <a:t>women</a:t>
            </a:r>
            <a:r>
              <a:rPr lang="tr-TR" dirty="0">
                <a:latin typeface="Calibri" charset="0"/>
              </a:rPr>
              <a:t> </a:t>
            </a:r>
            <a:r>
              <a:rPr lang="tr-TR" dirty="0" err="1">
                <a:latin typeface="Calibri" charset="0"/>
              </a:rPr>
              <a:t>without</a:t>
            </a:r>
            <a:r>
              <a:rPr lang="tr-TR" dirty="0">
                <a:latin typeface="Calibri" charset="0"/>
              </a:rPr>
              <a:t> </a:t>
            </a:r>
            <a:r>
              <a:rPr lang="tr-TR" dirty="0" err="1">
                <a:latin typeface="Calibri" charset="0"/>
              </a:rPr>
              <a:t>endometriosis</a:t>
            </a:r>
            <a:r>
              <a:rPr lang="tr-TR" dirty="0">
                <a:latin typeface="Calibri" charset="0"/>
              </a:rPr>
              <a:t> [</a:t>
            </a:r>
            <a:r>
              <a:rPr lang="tr-TR" dirty="0">
                <a:latin typeface="Calibri" charset="0"/>
                <a:hlinkClick r:id="rId4"/>
              </a:rPr>
              <a:t>178</a:t>
            </a:r>
            <a:r>
              <a:rPr lang="tr-TR" dirty="0">
                <a:latin typeface="Calibri" charset="0"/>
              </a:rPr>
              <a:t>].</a:t>
            </a:r>
            <a:r>
              <a:rPr lang="en-US" dirty="0">
                <a:latin typeface="Calibri" charset="0"/>
              </a:rPr>
              <a:t> </a:t>
            </a:r>
          </a:p>
          <a:p>
            <a:endParaRPr lang="en-US" dirty="0">
              <a:latin typeface="Calibri" charset="0"/>
            </a:endParaRPr>
          </a:p>
          <a:p>
            <a:r>
              <a:rPr lang="en-US" b="1" dirty="0">
                <a:latin typeface="Calibri" charset="0"/>
              </a:rPr>
              <a:t>(</a:t>
            </a:r>
            <a:r>
              <a:rPr lang="en-US" b="1" dirty="0" err="1">
                <a:latin typeface="Calibri" charset="0"/>
              </a:rPr>
              <a:t>grandi</a:t>
            </a:r>
            <a:r>
              <a:rPr lang="en-US" b="1" dirty="0">
                <a:latin typeface="Calibri" charset="0"/>
              </a:rPr>
              <a:t>)</a:t>
            </a:r>
          </a:p>
          <a:p>
            <a:r>
              <a:rPr lang="en-US" b="1" dirty="0">
                <a:latin typeface="Calibri" charset="0"/>
              </a:rPr>
              <a:t>According to some authors, patients with EAOC have a</a:t>
            </a:r>
          </a:p>
          <a:p>
            <a:r>
              <a:rPr lang="en-US" b="1" dirty="0">
                <a:latin typeface="Calibri" charset="0"/>
              </a:rPr>
              <a:t>lower stage of cancer, a distribution of histological subtypes</a:t>
            </a:r>
          </a:p>
          <a:p>
            <a:r>
              <a:rPr lang="en-US" b="1" dirty="0">
                <a:latin typeface="Calibri" charset="0"/>
              </a:rPr>
              <a:t>that differs from the general population, predominantly</a:t>
            </a:r>
          </a:p>
          <a:p>
            <a:r>
              <a:rPr lang="en-US" b="1" dirty="0">
                <a:latin typeface="Calibri" charset="0"/>
              </a:rPr>
              <a:t>lower-grade endometriosis lesions, and significantly better</a:t>
            </a:r>
          </a:p>
          <a:p>
            <a:r>
              <a:rPr lang="en-US" b="1" dirty="0">
                <a:latin typeface="Calibri" charset="0"/>
              </a:rPr>
              <a:t>overall survival as compared with other ovarian carcinomas</a:t>
            </a:r>
          </a:p>
          <a:p>
            <a:r>
              <a:rPr lang="en-US" b="1" dirty="0">
                <a:latin typeface="Calibri" charset="0"/>
              </a:rPr>
              <a:t>[48]. </a:t>
            </a:r>
            <a:endParaRPr lang="en-US" b="1" dirty="0" smtClean="0">
              <a:latin typeface="Calibri" charset="0"/>
            </a:endParaRPr>
          </a:p>
          <a:p>
            <a:r>
              <a:rPr lang="en-US" b="1" dirty="0" smtClean="0">
                <a:latin typeface="Calibri" charset="0"/>
              </a:rPr>
              <a:t>The </a:t>
            </a:r>
            <a:r>
              <a:rPr lang="en-US" b="1" dirty="0">
                <a:latin typeface="Calibri" charset="0"/>
              </a:rPr>
              <a:t>possible explanation for this evidence is that</a:t>
            </a:r>
          </a:p>
          <a:p>
            <a:r>
              <a:rPr lang="en-US" b="1" dirty="0">
                <a:latin typeface="Calibri" charset="0"/>
              </a:rPr>
              <a:t>benign symptomatic disease leads to an increased number of</a:t>
            </a:r>
          </a:p>
          <a:p>
            <a:r>
              <a:rPr lang="en-US" b="1" dirty="0">
                <a:latin typeface="Calibri" charset="0"/>
              </a:rPr>
              <a:t>examinations and scans, which in turn may lead to an earlier</a:t>
            </a:r>
          </a:p>
          <a:p>
            <a:r>
              <a:rPr lang="en-US" b="1" dirty="0">
                <a:latin typeface="Calibri" charset="0"/>
              </a:rPr>
              <a:t>diagnosis </a:t>
            </a:r>
            <a:r>
              <a:rPr lang="en-US" b="1" dirty="0" smtClean="0">
                <a:latin typeface="Calibri" charset="0"/>
              </a:rPr>
              <a:t>of OC.</a:t>
            </a:r>
          </a:p>
          <a:p>
            <a:r>
              <a:rPr lang="en-US" b="1" dirty="0" smtClean="0">
                <a:latin typeface="Calibri" charset="0"/>
              </a:rPr>
              <a:t>Conversely</a:t>
            </a:r>
            <a:r>
              <a:rPr lang="en-US" b="1" dirty="0">
                <a:latin typeface="Calibri" charset="0"/>
              </a:rPr>
              <a:t>, in other trials endometriosis per</a:t>
            </a:r>
          </a:p>
          <a:p>
            <a:r>
              <a:rPr lang="en-US" b="1" dirty="0">
                <a:latin typeface="Calibri" charset="0"/>
              </a:rPr>
              <a:t>se does not appear to predict prognosis especially in </a:t>
            </a:r>
            <a:r>
              <a:rPr lang="en-US" b="1" dirty="0" smtClean="0">
                <a:latin typeface="Calibri" charset="0"/>
              </a:rPr>
              <a:t>clear cell</a:t>
            </a:r>
            <a:endParaRPr lang="en-US" b="1" dirty="0">
              <a:latin typeface="Calibri" charset="0"/>
            </a:endParaRPr>
          </a:p>
          <a:p>
            <a:r>
              <a:rPr lang="en-US" b="1" dirty="0">
                <a:latin typeface="Calibri" charset="0"/>
              </a:rPr>
              <a:t>and </a:t>
            </a:r>
            <a:r>
              <a:rPr lang="en-US" b="1" dirty="0" err="1">
                <a:latin typeface="Calibri" charset="0"/>
              </a:rPr>
              <a:t>endometrioid</a:t>
            </a:r>
            <a:r>
              <a:rPr lang="en-US" b="1" dirty="0">
                <a:latin typeface="Calibri" charset="0"/>
              </a:rPr>
              <a:t> tumors, not resulting in a prolonged</a:t>
            </a:r>
          </a:p>
          <a:p>
            <a:r>
              <a:rPr lang="en-US" b="1" dirty="0">
                <a:latin typeface="Calibri" charset="0"/>
              </a:rPr>
              <a:t>overall survival [78</a:t>
            </a:r>
          </a:p>
          <a:p>
            <a:endParaRPr lang="en-US" b="1" dirty="0">
              <a:latin typeface="Calibri" charset="0"/>
            </a:endParaRPr>
          </a:p>
        </p:txBody>
      </p:sp>
      <p:sp>
        <p:nvSpPr>
          <p:cNvPr id="13209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38228CE-A070-364B-9730-77375E895F67}" type="slidenum">
              <a:rPr lang="en-US" sz="1200"/>
              <a:pPr eaLnBrk="1" hangingPunct="1"/>
              <a:t>42</a:t>
            </a:fld>
            <a:endParaRPr lang="en-US" sz="120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2800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en-US" b="1" dirty="0" err="1">
                <a:latin typeface="Calibri" charset="0"/>
              </a:rPr>
              <a:t>Esasen</a:t>
            </a:r>
            <a:r>
              <a:rPr lang="en-US" b="1" dirty="0">
                <a:latin typeface="Calibri" charset="0"/>
              </a:rPr>
              <a:t> </a:t>
            </a:r>
            <a:r>
              <a:rPr lang="en-US" b="1" dirty="0" err="1">
                <a:latin typeface="Calibri" charset="0"/>
              </a:rPr>
              <a:t>çok</a:t>
            </a:r>
            <a:r>
              <a:rPr lang="en-US" b="1" dirty="0">
                <a:latin typeface="Calibri" charset="0"/>
              </a:rPr>
              <a:t> </a:t>
            </a:r>
            <a:r>
              <a:rPr lang="en-US" b="1" dirty="0" err="1">
                <a:latin typeface="Calibri" charset="0"/>
              </a:rPr>
              <a:t>fazla</a:t>
            </a:r>
            <a:r>
              <a:rPr lang="en-US" b="1" dirty="0">
                <a:latin typeface="Calibri" charset="0"/>
              </a:rPr>
              <a:t> </a:t>
            </a:r>
            <a:r>
              <a:rPr lang="en-US" b="1" dirty="0" err="1">
                <a:latin typeface="Calibri" charset="0"/>
              </a:rPr>
              <a:t>bir</a:t>
            </a:r>
            <a:r>
              <a:rPr lang="en-US" b="1" dirty="0">
                <a:latin typeface="Calibri" charset="0"/>
              </a:rPr>
              <a:t> </a:t>
            </a:r>
            <a:r>
              <a:rPr lang="en-US" b="1" dirty="0" err="1">
                <a:latin typeface="Calibri" charset="0"/>
              </a:rPr>
              <a:t>artış</a:t>
            </a:r>
            <a:r>
              <a:rPr lang="en-US" b="1" dirty="0">
                <a:latin typeface="Calibri" charset="0"/>
              </a:rPr>
              <a:t> </a:t>
            </a:r>
            <a:r>
              <a:rPr lang="en-US" b="1" dirty="0" err="1">
                <a:latin typeface="Calibri" charset="0"/>
              </a:rPr>
              <a:t>yok</a:t>
            </a:r>
            <a:r>
              <a:rPr lang="en-US" b="1" dirty="0">
                <a:latin typeface="Calibri" charset="0"/>
              </a:rPr>
              <a:t> </a:t>
            </a:r>
            <a:endParaRPr lang="en-US" b="1" dirty="0">
              <a:solidFill>
                <a:srgbClr val="FF0000"/>
              </a:solidFill>
              <a:latin typeface="Calibri" charset="0"/>
            </a:endParaRPr>
          </a:p>
          <a:p>
            <a:endParaRPr lang="en-US" dirty="0">
              <a:latin typeface="Calibri" charset="0"/>
            </a:endParaRPr>
          </a:p>
          <a:p>
            <a:r>
              <a:rPr lang="en-US" dirty="0">
                <a:latin typeface="Calibri" charset="0"/>
              </a:rPr>
              <a:t>(</a:t>
            </a:r>
            <a:r>
              <a:rPr lang="en-US" dirty="0" err="1">
                <a:latin typeface="Calibri" charset="0"/>
              </a:rPr>
              <a:t>kvaskoff</a:t>
            </a:r>
            <a:r>
              <a:rPr lang="en-US" dirty="0">
                <a:latin typeface="Calibri" charset="0"/>
              </a:rPr>
              <a:t>) Although 1·3% of women in the general female population will develop ovarian cancer in their lifetime, this proportion is still less than 2% in women with endometriosis. </a:t>
            </a:r>
            <a:r>
              <a:rPr lang="en-US" b="1" dirty="0">
                <a:latin typeface="Calibri" charset="0"/>
              </a:rPr>
              <a:t>Thus, although the risk is increased, your lifetime risk is low and is not substantially different from that in women without endometriosis. To put the risk in perspective, according to recent estimates, 39% of women who inherit a harmful BRCA1 mutation and 11–17% who inherit a harmful BRCA2 mutation—the rare genes that predispose to breast cancer—will develop ovarian cancer by 70 years of age.</a:t>
            </a:r>
            <a:r>
              <a:rPr lang="en-US" dirty="0">
                <a:latin typeface="Calibri" charset="0"/>
              </a:rPr>
              <a:t> Furthermore, as a woman in the general population, your risks of breast (12%), lung (6%), and bowel (4%) cancers are still higher than your risk of developing ovarian cancer.</a:t>
            </a:r>
          </a:p>
        </p:txBody>
      </p:sp>
      <p:sp>
        <p:nvSpPr>
          <p:cNvPr id="12800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26D19C6-9D2C-1941-AB38-C79C34C32C46}" type="slidenum">
              <a:rPr lang="en-US" sz="1200"/>
              <a:pPr eaLnBrk="1" hangingPunct="1"/>
              <a:t>43</a:t>
            </a:fld>
            <a:endParaRPr lang="en-US" sz="120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005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lvl="1"/>
            <a:r>
              <a:rPr lang="en-US" b="1" dirty="0" err="1">
                <a:latin typeface="Calibri" charset="0"/>
              </a:rPr>
              <a:t>Esasen</a:t>
            </a:r>
            <a:r>
              <a:rPr lang="en-US" b="1" dirty="0">
                <a:latin typeface="Calibri" charset="0"/>
              </a:rPr>
              <a:t> </a:t>
            </a:r>
            <a:r>
              <a:rPr lang="en-US" b="1" dirty="0" err="1">
                <a:latin typeface="Calibri" charset="0"/>
              </a:rPr>
              <a:t>çok</a:t>
            </a:r>
            <a:r>
              <a:rPr lang="en-US" b="1" dirty="0">
                <a:latin typeface="Calibri" charset="0"/>
              </a:rPr>
              <a:t> </a:t>
            </a:r>
            <a:r>
              <a:rPr lang="en-US" b="1" dirty="0" err="1">
                <a:latin typeface="Calibri" charset="0"/>
              </a:rPr>
              <a:t>fazla</a:t>
            </a:r>
            <a:r>
              <a:rPr lang="en-US" b="1" dirty="0">
                <a:latin typeface="Calibri" charset="0"/>
              </a:rPr>
              <a:t> </a:t>
            </a:r>
            <a:r>
              <a:rPr lang="en-US" b="1" dirty="0" err="1">
                <a:latin typeface="Calibri" charset="0"/>
              </a:rPr>
              <a:t>bir</a:t>
            </a:r>
            <a:r>
              <a:rPr lang="en-US" b="1" dirty="0">
                <a:latin typeface="Calibri" charset="0"/>
              </a:rPr>
              <a:t> </a:t>
            </a:r>
            <a:r>
              <a:rPr lang="en-US" b="1" dirty="0" err="1">
                <a:latin typeface="Calibri" charset="0"/>
              </a:rPr>
              <a:t>artış</a:t>
            </a:r>
            <a:r>
              <a:rPr lang="en-US" b="1" dirty="0">
                <a:latin typeface="Calibri" charset="0"/>
              </a:rPr>
              <a:t> </a:t>
            </a:r>
            <a:r>
              <a:rPr lang="en-US" b="1" dirty="0" err="1">
                <a:latin typeface="Calibri" charset="0"/>
              </a:rPr>
              <a:t>yok</a:t>
            </a:r>
            <a:r>
              <a:rPr lang="en-US" b="1" dirty="0">
                <a:latin typeface="Calibri" charset="0"/>
              </a:rPr>
              <a:t> </a:t>
            </a:r>
            <a:endParaRPr lang="en-US" b="1" dirty="0">
              <a:solidFill>
                <a:srgbClr val="FF0000"/>
              </a:solidFill>
              <a:latin typeface="Calibri" charset="0"/>
            </a:endParaRPr>
          </a:p>
          <a:p>
            <a:endParaRPr lang="en-US" dirty="0">
              <a:latin typeface="Calibri" charset="0"/>
            </a:endParaRPr>
          </a:p>
          <a:p>
            <a:r>
              <a:rPr lang="en-US" dirty="0">
                <a:latin typeface="Calibri" charset="0"/>
              </a:rPr>
              <a:t>(</a:t>
            </a:r>
            <a:r>
              <a:rPr lang="en-US" dirty="0" err="1">
                <a:latin typeface="Calibri" charset="0"/>
              </a:rPr>
              <a:t>kvaskoff</a:t>
            </a:r>
            <a:r>
              <a:rPr lang="en-US" dirty="0">
                <a:latin typeface="Calibri" charset="0"/>
              </a:rPr>
              <a:t>) Although 1·3% of women in the general female population will develop ovarian cancer in their lifetime, this proportion is still less than 2% in women with endometriosis. Thus, although the risk is increased, your lifetime risk is low and is not substantially different from that in women without endometriosis. To put the risk in perspective, according to recent estimates, 39% of women who inherit a harmful BRCA1 mutation and 11–17% who inherit a harmful BRCA2 mutation—the rare genes that predispose to breast cancer—will develop ovarian cancer by 70 years of age. </a:t>
            </a:r>
            <a:r>
              <a:rPr lang="en-US" b="1" dirty="0">
                <a:latin typeface="Calibri" charset="0"/>
              </a:rPr>
              <a:t>Furthermore, as a woman in the general population, your risks of breast (12%), lung (6%), and bowel (4%) cancers are still higher than your risk of developing ovarian cancer.</a:t>
            </a:r>
          </a:p>
        </p:txBody>
      </p:sp>
      <p:sp>
        <p:nvSpPr>
          <p:cNvPr id="13005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130778FB-2E1B-3045-BE4F-761C12E9A531}" type="slidenum">
              <a:rPr lang="en-US" sz="1200"/>
              <a:pPr eaLnBrk="1" hangingPunct="1"/>
              <a:t>44</a:t>
            </a:fld>
            <a:endParaRPr lang="en-US" sz="120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i="0" u="none" strike="noStrike" baseline="0" dirty="0" smtClean="0"/>
              <a:t>(</a:t>
            </a:r>
            <a:r>
              <a:rPr lang="en-US" sz="1200" b="0" i="0" u="none" strike="noStrike" baseline="0" dirty="0" err="1" smtClean="0"/>
              <a:t>vercellini</a:t>
            </a:r>
            <a:r>
              <a:rPr lang="en-US" sz="1200" b="0" i="0" u="none" strike="noStrike" baseline="0" dirty="0" smtClean="0"/>
              <a:t> 2018)</a:t>
            </a:r>
          </a:p>
          <a:p>
            <a:r>
              <a:rPr lang="en-US" sz="1200" b="0" i="0" u="none" strike="noStrike" baseline="0" dirty="0" smtClean="0"/>
              <a:t>In other words, they should be informed that, rounding up, their</a:t>
            </a:r>
          </a:p>
          <a:p>
            <a:r>
              <a:rPr lang="en-US" sz="1200" b="0" i="0" u="none" strike="noStrike" baseline="0" dirty="0" smtClean="0"/>
              <a:t>635 lifetime probability of </a:t>
            </a:r>
            <a:r>
              <a:rPr lang="en-US" sz="1200" b="0" i="1" u="none" strike="noStrike" baseline="0" dirty="0" smtClean="0"/>
              <a:t>not </a:t>
            </a:r>
            <a:r>
              <a:rPr lang="en-US" sz="1200" b="0" i="0" u="none" strike="noStrike" baseline="0" dirty="0" smtClean="0"/>
              <a:t>developing an ovarian cancer is about 98% instead of 99%.</a:t>
            </a:r>
          </a:p>
          <a:p>
            <a:endParaRPr lang="en-US" dirty="0">
              <a:solidFill>
                <a:srgbClr val="FFFFFF"/>
              </a:solidFill>
              <a:latin typeface="Calibri" charset="0"/>
            </a:endParaRP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D8CBA48C-2C95-A541-9E07-D10F9A354D07}" type="slidenum">
              <a:rPr lang="en-US" sz="1200"/>
              <a:pPr eaLnBrk="1" hangingPunct="1"/>
              <a:t>45</a:t>
            </a:fld>
            <a:endParaRPr lang="en-US" sz="120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sz="1200" b="0" i="0" u="none" strike="noStrike" baseline="0" dirty="0" smtClean="0"/>
              <a:t>(</a:t>
            </a:r>
            <a:r>
              <a:rPr lang="en-US" sz="1200" b="0" i="0" u="none" strike="noStrike" baseline="0" dirty="0" err="1" smtClean="0"/>
              <a:t>vercellini</a:t>
            </a:r>
            <a:r>
              <a:rPr lang="en-US" sz="1200" b="0" i="0" u="none" strike="noStrike" baseline="0" dirty="0" smtClean="0"/>
              <a:t> 2018)</a:t>
            </a:r>
          </a:p>
          <a:p>
            <a:r>
              <a:rPr lang="en-US" sz="1200" b="0" i="0" u="none" strike="noStrike" baseline="0" dirty="0" smtClean="0"/>
              <a:t>In other words, they should be informed that, rounding up, their</a:t>
            </a:r>
          </a:p>
          <a:p>
            <a:r>
              <a:rPr lang="en-US" sz="1200" b="0" i="0" u="none" strike="noStrike" baseline="0" dirty="0" smtClean="0"/>
              <a:t>635 lifetime probability of </a:t>
            </a:r>
            <a:r>
              <a:rPr lang="en-US" sz="1200" b="0" i="1" u="none" strike="noStrike" baseline="0" dirty="0" smtClean="0"/>
              <a:t>not </a:t>
            </a:r>
            <a:r>
              <a:rPr lang="en-US" sz="1200" b="0" i="0" u="none" strike="noStrike" baseline="0" dirty="0" smtClean="0"/>
              <a:t>developing an ovarian cancer is about 98% instead of 99%.</a:t>
            </a: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D8CBA48C-2C95-A541-9E07-D10F9A354D07}" type="slidenum">
              <a:rPr lang="en-US" sz="1200"/>
              <a:pPr eaLnBrk="1" hangingPunct="1"/>
              <a:t>46</a:t>
            </a:fld>
            <a:endParaRPr lang="en-US" sz="120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414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a:latin typeface="Calibri" charset="0"/>
              </a:rPr>
              <a:t>(</a:t>
            </a:r>
            <a:r>
              <a:rPr lang="en-US" dirty="0" err="1">
                <a:latin typeface="Calibri" charset="0"/>
              </a:rPr>
              <a:t>kvaskoff</a:t>
            </a:r>
            <a:r>
              <a:rPr lang="en-US" dirty="0">
                <a:latin typeface="Calibri" charset="0"/>
              </a:rPr>
              <a:t>) What can I do to lower my cancer risk?</a:t>
            </a:r>
          </a:p>
          <a:p>
            <a:endParaRPr lang="en-US" dirty="0">
              <a:latin typeface="Calibri" charset="0"/>
            </a:endParaRPr>
          </a:p>
          <a:p>
            <a:pPr>
              <a:buClr>
                <a:srgbClr val="FFCB40"/>
              </a:buClr>
            </a:pPr>
            <a:r>
              <a:rPr lang="tr-TR" dirty="0" err="1">
                <a:latin typeface="Calibri" charset="0"/>
              </a:rPr>
              <a:t>Endometriozis</a:t>
            </a:r>
            <a:r>
              <a:rPr lang="tr-TR" dirty="0">
                <a:latin typeface="Calibri" charset="0"/>
              </a:rPr>
              <a:t> ile ilişkili </a:t>
            </a:r>
            <a:r>
              <a:rPr lang="tr-TR" dirty="0" err="1">
                <a:latin typeface="Calibri" charset="0"/>
              </a:rPr>
              <a:t>over</a:t>
            </a:r>
            <a:r>
              <a:rPr lang="tr-TR" dirty="0">
                <a:latin typeface="Calibri" charset="0"/>
              </a:rPr>
              <a:t> </a:t>
            </a:r>
            <a:r>
              <a:rPr lang="tr-TR" dirty="0" err="1">
                <a:latin typeface="Calibri" charset="0"/>
              </a:rPr>
              <a:t>ca</a:t>
            </a:r>
            <a:r>
              <a:rPr lang="tr-TR" dirty="0">
                <a:latin typeface="Calibri" charset="0"/>
              </a:rPr>
              <a:t> </a:t>
            </a:r>
            <a:r>
              <a:rPr lang="tr-TR" dirty="0" err="1">
                <a:latin typeface="Calibri" charset="0"/>
              </a:rPr>
              <a:t>profilaksisi</a:t>
            </a:r>
            <a:r>
              <a:rPr lang="tr-TR" dirty="0">
                <a:latin typeface="Calibri" charset="0"/>
              </a:rPr>
              <a:t> için</a:t>
            </a:r>
            <a:r>
              <a:rPr lang="en-US" u="sng" dirty="0">
                <a:latin typeface="Calibri" charset="0"/>
              </a:rPr>
              <a:t> </a:t>
            </a:r>
            <a:r>
              <a:rPr lang="en-US" u="sng" dirty="0" err="1">
                <a:latin typeface="Calibri" charset="0"/>
              </a:rPr>
              <a:t>rutin</a:t>
            </a:r>
            <a:r>
              <a:rPr lang="en-US" u="sng" dirty="0">
                <a:latin typeface="Calibri" charset="0"/>
              </a:rPr>
              <a:t> </a:t>
            </a:r>
            <a:r>
              <a:rPr lang="en-US" u="sng" dirty="0" err="1">
                <a:latin typeface="Calibri" charset="0"/>
              </a:rPr>
              <a:t>olarak</a:t>
            </a:r>
            <a:r>
              <a:rPr lang="en-US" u="sng" dirty="0">
                <a:latin typeface="Calibri" charset="0"/>
              </a:rPr>
              <a:t> </a:t>
            </a:r>
            <a:r>
              <a:rPr lang="en-US" dirty="0">
                <a:latin typeface="Calibri" charset="0"/>
              </a:rPr>
              <a:t>c</a:t>
            </a:r>
            <a:r>
              <a:rPr lang="tr-TR" dirty="0" err="1">
                <a:latin typeface="Calibri" charset="0"/>
              </a:rPr>
              <a:t>errahi</a:t>
            </a:r>
            <a:r>
              <a:rPr lang="tr-TR" dirty="0">
                <a:latin typeface="Calibri" charset="0"/>
              </a:rPr>
              <a:t> önerilmemeli, KOK daha uygun (SOMIGLIANA 2006)</a:t>
            </a:r>
          </a:p>
          <a:p>
            <a:endParaRPr lang="en-US" dirty="0">
              <a:latin typeface="Calibri" charset="0"/>
            </a:endParaRPr>
          </a:p>
          <a:p>
            <a:r>
              <a:rPr lang="en-US" dirty="0">
                <a:latin typeface="Calibri" charset="0"/>
              </a:rPr>
              <a:t>		•No clear evidence exists that </a:t>
            </a:r>
            <a:r>
              <a:rPr lang="en-US" dirty="0" err="1">
                <a:latin typeface="Calibri" charset="0"/>
              </a:rPr>
              <a:t>transvaginal</a:t>
            </a:r>
            <a:r>
              <a:rPr lang="en-US" dirty="0">
                <a:latin typeface="Calibri" charset="0"/>
              </a:rPr>
              <a:t> ultrasound or serum CA-125 measurements can detect ovarian cancers early or that risk-reducing surgery to remove the ovaries can save lives. </a:t>
            </a:r>
            <a:r>
              <a:rPr lang="en-US" b="1" dirty="0">
                <a:latin typeface="Calibri" charset="0"/>
              </a:rPr>
              <a:t>Generally, to improve health and reduce the risk of cancer, try to have a balanced diet with low intake of alcohol, exercise regularly, maintain a healthy weight, and do not smoke.</a:t>
            </a:r>
          </a:p>
          <a:p>
            <a:endParaRPr lang="en-US" dirty="0">
              <a:latin typeface="Calibri" charset="0"/>
            </a:endParaRPr>
          </a:p>
          <a:p>
            <a:r>
              <a:rPr lang="en-US" dirty="0">
                <a:latin typeface="Calibri" charset="0"/>
              </a:rPr>
              <a:t>(</a:t>
            </a:r>
            <a:r>
              <a:rPr lang="en-US" dirty="0" err="1">
                <a:latin typeface="Calibri" charset="0"/>
              </a:rPr>
              <a:t>wilbur</a:t>
            </a:r>
            <a:r>
              <a:rPr lang="en-US" dirty="0">
                <a:latin typeface="Calibri" charset="0"/>
              </a:rPr>
              <a:t>)</a:t>
            </a:r>
          </a:p>
          <a:p>
            <a:r>
              <a:rPr lang="en-US" dirty="0">
                <a:latin typeface="Calibri" charset="0"/>
              </a:rPr>
              <a:t>There is no recommended cancer screening</a:t>
            </a:r>
          </a:p>
          <a:p>
            <a:r>
              <a:rPr lang="en-US" dirty="0">
                <a:latin typeface="Calibri" charset="0"/>
              </a:rPr>
              <a:t>for women with endometriosis. </a:t>
            </a:r>
            <a:r>
              <a:rPr lang="en-US" b="1" dirty="0">
                <a:latin typeface="Calibri" charset="0"/>
              </a:rPr>
              <a:t>There is theoretical rationale</a:t>
            </a:r>
          </a:p>
          <a:p>
            <a:r>
              <a:rPr lang="en-US" b="1" dirty="0">
                <a:latin typeface="Calibri" charset="0"/>
              </a:rPr>
              <a:t>to believe that surgical and hormonal control of endometriosis</a:t>
            </a:r>
          </a:p>
          <a:p>
            <a:r>
              <a:rPr lang="en-US" b="1" dirty="0">
                <a:latin typeface="Calibri" charset="0"/>
              </a:rPr>
              <a:t>may also decrease the risk of ovarian cancer.</a:t>
            </a:r>
            <a:r>
              <a:rPr lang="en-US" dirty="0">
                <a:latin typeface="Calibri" charset="0"/>
              </a:rPr>
              <a:t> However,</a:t>
            </a:r>
          </a:p>
          <a:p>
            <a:r>
              <a:rPr lang="en-US" dirty="0">
                <a:latin typeface="Calibri" charset="0"/>
              </a:rPr>
              <a:t>there are </a:t>
            </a:r>
            <a:r>
              <a:rPr lang="en-US" b="1" dirty="0">
                <a:latin typeface="Calibri" charset="0"/>
              </a:rPr>
              <a:t>no data </a:t>
            </a:r>
            <a:r>
              <a:rPr lang="en-US" dirty="0">
                <a:latin typeface="Calibri" charset="0"/>
              </a:rPr>
              <a:t>to date to support such a conclusion.</a:t>
            </a:r>
          </a:p>
        </p:txBody>
      </p:sp>
      <p:sp>
        <p:nvSpPr>
          <p:cNvPr id="13414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95A63B7-8018-644E-844B-A409C541E279}" type="slidenum">
              <a:rPr lang="en-US" sz="1200"/>
              <a:pPr eaLnBrk="1" hangingPunct="1"/>
              <a:t>47</a:t>
            </a:fld>
            <a:endParaRPr lang="en-US" sz="120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3619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Nezhat</a:t>
            </a:r>
            <a:r>
              <a:rPr lang="en-US" dirty="0">
                <a:latin typeface="Calibri" charset="0"/>
              </a:rPr>
              <a:t> f 2014 </a:t>
            </a:r>
            <a:r>
              <a:rPr lang="en-US" dirty="0" err="1">
                <a:latin typeface="Calibri" charset="0"/>
              </a:rPr>
              <a:t>fert</a:t>
            </a:r>
            <a:r>
              <a:rPr lang="en-US" dirty="0">
                <a:latin typeface="Calibri" charset="0"/>
              </a:rPr>
              <a:t> </a:t>
            </a:r>
            <a:r>
              <a:rPr lang="en-US" dirty="0" err="1">
                <a:latin typeface="Calibri" charset="0"/>
              </a:rPr>
              <a:t>stert</a:t>
            </a:r>
            <a:r>
              <a:rPr lang="en-US" dirty="0">
                <a:latin typeface="Calibri" charset="0"/>
              </a:rPr>
              <a:t> </a:t>
            </a:r>
            <a:r>
              <a:rPr lang="en-US" dirty="0" err="1">
                <a:latin typeface="Calibri" charset="0"/>
              </a:rPr>
              <a:t>ve</a:t>
            </a:r>
            <a:r>
              <a:rPr lang="en-US" dirty="0">
                <a:latin typeface="Calibri" charset="0"/>
              </a:rPr>
              <a:t> </a:t>
            </a:r>
            <a:r>
              <a:rPr lang="en-US" dirty="0" err="1">
                <a:latin typeface="Calibri" charset="0"/>
              </a:rPr>
              <a:t>ınt</a:t>
            </a:r>
            <a:r>
              <a:rPr lang="en-US" dirty="0">
                <a:latin typeface="Calibri" charset="0"/>
              </a:rPr>
              <a:t> j </a:t>
            </a:r>
            <a:r>
              <a:rPr lang="en-US" dirty="0" err="1">
                <a:latin typeface="Calibri" charset="0"/>
              </a:rPr>
              <a:t>gynec</a:t>
            </a:r>
            <a:r>
              <a:rPr lang="en-US" dirty="0">
                <a:latin typeface="Calibri" charset="0"/>
              </a:rPr>
              <a:t> </a:t>
            </a:r>
            <a:r>
              <a:rPr lang="en-US" dirty="0" err="1">
                <a:latin typeface="Calibri" charset="0"/>
              </a:rPr>
              <a:t>oncol</a:t>
            </a:r>
            <a:endParaRPr lang="en-US" dirty="0">
              <a:latin typeface="Calibri" charset="0"/>
            </a:endParaRPr>
          </a:p>
          <a:p>
            <a:r>
              <a:rPr lang="en-US" dirty="0">
                <a:latin typeface="Calibri" charset="0"/>
              </a:rPr>
              <a:t>Treatment options for women with endometriosis include</a:t>
            </a:r>
          </a:p>
          <a:p>
            <a:r>
              <a:rPr lang="en-US" dirty="0">
                <a:latin typeface="Calibri" charset="0"/>
              </a:rPr>
              <a:t>-observation</a:t>
            </a:r>
          </a:p>
          <a:p>
            <a:r>
              <a:rPr lang="en-US" dirty="0">
                <a:latin typeface="Calibri" charset="0"/>
              </a:rPr>
              <a:t>-hormonal therapy</a:t>
            </a:r>
          </a:p>
          <a:p>
            <a:r>
              <a:rPr lang="en-US" dirty="0">
                <a:latin typeface="Calibri" charset="0"/>
              </a:rPr>
              <a:t>-surgery</a:t>
            </a:r>
          </a:p>
          <a:p>
            <a:r>
              <a:rPr lang="en-US" dirty="0">
                <a:latin typeface="Calibri" charset="0"/>
              </a:rPr>
              <a:t>-or a combination of the latter two. </a:t>
            </a:r>
          </a:p>
          <a:p>
            <a:r>
              <a:rPr lang="en-US" dirty="0">
                <a:latin typeface="Calibri" charset="0"/>
              </a:rPr>
              <a:t>The treatment plan for each patient should be individualized based on the patient's symptoms, age, desire for childbearing, and family history. </a:t>
            </a:r>
          </a:p>
          <a:p>
            <a:endParaRPr lang="en-US" dirty="0">
              <a:latin typeface="Calibri" charset="0"/>
            </a:endParaRPr>
          </a:p>
          <a:p>
            <a:r>
              <a:rPr lang="en-US" dirty="0">
                <a:latin typeface="Calibri" charset="0"/>
              </a:rPr>
              <a:t>Once the patient's interest in future fertility is established, the following options should be offered. </a:t>
            </a:r>
          </a:p>
          <a:p>
            <a:r>
              <a:rPr lang="en-US" dirty="0">
                <a:latin typeface="Calibri" charset="0"/>
              </a:rPr>
              <a:t>-If she desires childbearing, she should be encouraged to conceive. </a:t>
            </a:r>
          </a:p>
          <a:p>
            <a:r>
              <a:rPr lang="en-US" dirty="0">
                <a:latin typeface="Calibri" charset="0"/>
              </a:rPr>
              <a:t>-If there is no interest to conceive, the patient should be offered suppressive hormonal therapy.</a:t>
            </a:r>
          </a:p>
          <a:p>
            <a:endParaRPr lang="en-US" dirty="0">
              <a:latin typeface="Calibri" charset="0"/>
            </a:endParaRPr>
          </a:p>
          <a:p>
            <a:r>
              <a:rPr lang="en-US" dirty="0">
                <a:latin typeface="Calibri" charset="0"/>
              </a:rPr>
              <a:t>In the absence of any future fertility issues, bilateral salpingectomy should be considered </a:t>
            </a:r>
            <a:r>
              <a:rPr lang="en-US" b="1" dirty="0">
                <a:latin typeface="Calibri" charset="0"/>
              </a:rPr>
              <a:t>as it could prevent high-grade serous carcinoma</a:t>
            </a:r>
            <a:r>
              <a:rPr lang="en-US" dirty="0">
                <a:latin typeface="Calibri" charset="0"/>
              </a:rPr>
              <a:t>, by targeting the site of origin. </a:t>
            </a:r>
          </a:p>
          <a:p>
            <a:r>
              <a:rPr lang="en-US" dirty="0">
                <a:latin typeface="Calibri" charset="0"/>
              </a:rPr>
              <a:t>Removal of fallopian tubes may also decrease the risk of </a:t>
            </a:r>
            <a:r>
              <a:rPr lang="en-US" dirty="0" err="1">
                <a:latin typeface="Calibri" charset="0"/>
              </a:rPr>
              <a:t>endometrioid</a:t>
            </a:r>
            <a:r>
              <a:rPr lang="en-US" dirty="0">
                <a:latin typeface="Calibri" charset="0"/>
              </a:rPr>
              <a:t> and clear cell carcinoma by obstructing the carcinogenic pathway from endometrium and vagina, reducing the risk of peritoneal</a:t>
            </a:r>
          </a:p>
          <a:p>
            <a:r>
              <a:rPr lang="en-US" dirty="0">
                <a:latin typeface="Calibri" charset="0"/>
              </a:rPr>
              <a:t>inflammation and endometriosis</a:t>
            </a:r>
          </a:p>
          <a:p>
            <a:endParaRPr lang="en-US" dirty="0">
              <a:latin typeface="Calibri" charset="0"/>
            </a:endParaRPr>
          </a:p>
          <a:p>
            <a:r>
              <a:rPr lang="en-US" dirty="0">
                <a:latin typeface="Calibri" charset="0"/>
              </a:rPr>
              <a:t>(</a:t>
            </a:r>
            <a:r>
              <a:rPr lang="en-US" dirty="0" err="1">
                <a:latin typeface="Calibri" charset="0"/>
              </a:rPr>
              <a:t>wilbur</a:t>
            </a:r>
            <a:r>
              <a:rPr lang="en-US" dirty="0">
                <a:latin typeface="Calibri" charset="0"/>
              </a:rPr>
              <a:t>)</a:t>
            </a:r>
          </a:p>
          <a:p>
            <a:r>
              <a:rPr lang="en-US" dirty="0" smtClean="0">
                <a:latin typeface="Calibri" charset="0"/>
              </a:rPr>
              <a:t>Women who </a:t>
            </a:r>
            <a:r>
              <a:rPr lang="en-US" dirty="0">
                <a:latin typeface="Calibri" charset="0"/>
              </a:rPr>
              <a:t>are </a:t>
            </a:r>
            <a:r>
              <a:rPr lang="en-US" dirty="0" smtClean="0">
                <a:latin typeface="Calibri" charset="0"/>
              </a:rPr>
              <a:t>diagnosed with </a:t>
            </a:r>
            <a:r>
              <a:rPr lang="en-US" dirty="0">
                <a:latin typeface="Calibri" charset="0"/>
              </a:rPr>
              <a:t>symptomatic endometriosis</a:t>
            </a:r>
          </a:p>
          <a:p>
            <a:r>
              <a:rPr lang="en-US" dirty="0">
                <a:latin typeface="Calibri" charset="0"/>
              </a:rPr>
              <a:t>or atypical endometriosis should have their disease</a:t>
            </a:r>
          </a:p>
          <a:p>
            <a:r>
              <a:rPr lang="en-US" dirty="0">
                <a:latin typeface="Calibri" charset="0"/>
              </a:rPr>
              <a:t>completely surgically excised; </a:t>
            </a:r>
            <a:r>
              <a:rPr lang="en-US" b="1" dirty="0">
                <a:latin typeface="Calibri" charset="0"/>
              </a:rPr>
              <a:t>those with atypical endometriosis</a:t>
            </a:r>
          </a:p>
          <a:p>
            <a:r>
              <a:rPr lang="en-US" b="1" dirty="0">
                <a:latin typeface="Calibri" charset="0"/>
              </a:rPr>
              <a:t>should be counseled about the potential risk of recurrence</a:t>
            </a:r>
          </a:p>
          <a:p>
            <a:r>
              <a:rPr lang="en-US" b="1" dirty="0">
                <a:latin typeface="Calibri" charset="0"/>
              </a:rPr>
              <a:t>and of possible small risk of progression to EAOC</a:t>
            </a:r>
            <a:r>
              <a:rPr lang="en-US" dirty="0">
                <a:latin typeface="Calibri" charset="0"/>
              </a:rPr>
              <a:t>.</a:t>
            </a:r>
          </a:p>
          <a:p>
            <a:r>
              <a:rPr lang="en-US" dirty="0">
                <a:latin typeface="Calibri" charset="0"/>
              </a:rPr>
              <a:t>Women diagnosed with atypical endometriosis or EAOC</a:t>
            </a:r>
          </a:p>
          <a:p>
            <a:r>
              <a:rPr lang="en-US" dirty="0">
                <a:latin typeface="Calibri" charset="0"/>
              </a:rPr>
              <a:t>should be referred to a gynecologic oncologist for further</a:t>
            </a:r>
          </a:p>
          <a:p>
            <a:r>
              <a:rPr lang="en-US" dirty="0">
                <a:latin typeface="Calibri" charset="0"/>
              </a:rPr>
              <a:t>management</a:t>
            </a:r>
            <a:r>
              <a:rPr lang="en-US" dirty="0" smtClean="0">
                <a:latin typeface="Calibri" charset="0"/>
              </a:rPr>
              <a:t>.</a:t>
            </a:r>
          </a:p>
          <a:p>
            <a:r>
              <a:rPr lang="en-US" b="1" dirty="0" smtClean="0">
                <a:latin typeface="Calibri" charset="0"/>
              </a:rPr>
              <a:t>Endometrial sampling should be considered in all patients</a:t>
            </a:r>
          </a:p>
          <a:p>
            <a:r>
              <a:rPr lang="en-US" b="1" dirty="0" smtClean="0">
                <a:latin typeface="Calibri" charset="0"/>
              </a:rPr>
              <a:t>with ovarian carcinoma undergoing fertility preservation</a:t>
            </a:r>
            <a:r>
              <a:rPr lang="en-US" dirty="0" smtClean="0">
                <a:latin typeface="Calibri" charset="0"/>
              </a:rPr>
              <a:t>,</a:t>
            </a:r>
          </a:p>
          <a:p>
            <a:r>
              <a:rPr lang="en-US" dirty="0" smtClean="0">
                <a:latin typeface="Calibri" charset="0"/>
              </a:rPr>
              <a:t>because especially </a:t>
            </a:r>
            <a:r>
              <a:rPr lang="en-US" dirty="0" err="1" smtClean="0">
                <a:latin typeface="Calibri" charset="0"/>
              </a:rPr>
              <a:t>endometrioid</a:t>
            </a:r>
            <a:r>
              <a:rPr lang="en-US" dirty="0" smtClean="0">
                <a:latin typeface="Calibri" charset="0"/>
              </a:rPr>
              <a:t> and clear cell carcinoma</a:t>
            </a:r>
          </a:p>
          <a:p>
            <a:r>
              <a:rPr lang="en-US" dirty="0" smtClean="0">
                <a:latin typeface="Calibri" charset="0"/>
              </a:rPr>
              <a:t>are associated with uterine abnormalities such as hyperplasia</a:t>
            </a:r>
          </a:p>
          <a:p>
            <a:r>
              <a:rPr lang="en-US" dirty="0" smtClean="0">
                <a:latin typeface="Calibri" charset="0"/>
              </a:rPr>
              <a:t>or carcinoma (5</a:t>
            </a:r>
            <a:r>
              <a:rPr lang="en-US" baseline="0" dirty="0" smtClean="0">
                <a:latin typeface="Calibri" charset="0"/>
              </a:rPr>
              <a:t> </a:t>
            </a:r>
            <a:r>
              <a:rPr lang="en-US" dirty="0" err="1" smtClean="0">
                <a:latin typeface="Calibri" charset="0"/>
              </a:rPr>
              <a:t>farr</a:t>
            </a:r>
            <a:r>
              <a:rPr lang="en-US" dirty="0" smtClean="0">
                <a:latin typeface="Calibri" charset="0"/>
              </a:rPr>
              <a:t> </a:t>
            </a:r>
            <a:r>
              <a:rPr lang="en-US" dirty="0" err="1" smtClean="0">
                <a:latin typeface="Calibri" charset="0"/>
              </a:rPr>
              <a:t>nezhad</a:t>
            </a:r>
            <a:r>
              <a:rPr lang="en-US" dirty="0" smtClean="0">
                <a:latin typeface="Calibri" charset="0"/>
              </a:rPr>
              <a:t> IJGC</a:t>
            </a:r>
          </a:p>
          <a:p>
            <a:r>
              <a:rPr lang="en-US" dirty="0" smtClean="0">
                <a:latin typeface="Calibri" charset="0"/>
              </a:rPr>
              <a:t>In addition, </a:t>
            </a:r>
            <a:r>
              <a:rPr lang="en-US" dirty="0" err="1" smtClean="0">
                <a:latin typeface="Calibri" charset="0"/>
              </a:rPr>
              <a:t>Deligdisch</a:t>
            </a:r>
            <a:r>
              <a:rPr lang="en-US" dirty="0" smtClean="0">
                <a:latin typeface="Calibri" charset="0"/>
              </a:rPr>
              <a:t> et al7 showed the value of</a:t>
            </a:r>
          </a:p>
          <a:p>
            <a:r>
              <a:rPr lang="en-US" dirty="0" smtClean="0">
                <a:latin typeface="Calibri" charset="0"/>
              </a:rPr>
              <a:t>evaluating women with endometriosis as well as with abnormal</a:t>
            </a:r>
          </a:p>
          <a:p>
            <a:r>
              <a:rPr lang="en-US" dirty="0" smtClean="0">
                <a:latin typeface="Calibri" charset="0"/>
              </a:rPr>
              <a:t>vaginal bleeding owing to the association of endometriosis</a:t>
            </a:r>
          </a:p>
          <a:p>
            <a:r>
              <a:rPr lang="en-US" dirty="0" smtClean="0">
                <a:latin typeface="Calibri" charset="0"/>
              </a:rPr>
              <a:t>with ovarian </a:t>
            </a:r>
            <a:r>
              <a:rPr lang="en-US" dirty="0" err="1" smtClean="0">
                <a:latin typeface="Calibri" charset="0"/>
              </a:rPr>
              <a:t>endometrioid</a:t>
            </a:r>
            <a:r>
              <a:rPr lang="en-US" dirty="0" smtClean="0">
                <a:latin typeface="Calibri" charset="0"/>
              </a:rPr>
              <a:t> carcinoma and with</a:t>
            </a:r>
          </a:p>
          <a:p>
            <a:r>
              <a:rPr lang="en-US" dirty="0" smtClean="0">
                <a:latin typeface="Calibri" charset="0"/>
              </a:rPr>
              <a:t>concomitant endometrial diseases such as polyps, hyperplasia,</a:t>
            </a:r>
          </a:p>
          <a:p>
            <a:r>
              <a:rPr lang="en-US" dirty="0" smtClean="0">
                <a:latin typeface="Calibri" charset="0"/>
              </a:rPr>
              <a:t>and carcinoma. Therefore, careful evaluation of the endometrium of symptomatic</a:t>
            </a:r>
          </a:p>
          <a:p>
            <a:r>
              <a:rPr lang="en-US" dirty="0" smtClean="0">
                <a:latin typeface="Calibri" charset="0"/>
              </a:rPr>
              <a:t>patients with endometriosis is of importance in the</a:t>
            </a:r>
          </a:p>
          <a:p>
            <a:r>
              <a:rPr lang="en-US" dirty="0" smtClean="0">
                <a:latin typeface="Calibri" charset="0"/>
              </a:rPr>
              <a:t>early detection of ovarian and endometrial malignancy.</a:t>
            </a:r>
          </a:p>
          <a:p>
            <a:endParaRPr lang="en-US" dirty="0">
              <a:latin typeface="Calibri" charset="0"/>
            </a:endParaRPr>
          </a:p>
        </p:txBody>
      </p:sp>
      <p:sp>
        <p:nvSpPr>
          <p:cNvPr id="13619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E1BDEB99-4A7C-8A47-9319-C33EE772CE98}" type="slidenum">
              <a:rPr lang="en-US" sz="1200"/>
              <a:pPr eaLnBrk="1" hangingPunct="1"/>
              <a:t>48</a:t>
            </a:fld>
            <a:endParaRPr lang="en-US"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438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Grandi</a:t>
            </a:r>
            <a:endParaRPr lang="en-US" dirty="0">
              <a:latin typeface="Calibri" charset="0"/>
            </a:endParaRPr>
          </a:p>
          <a:p>
            <a:r>
              <a:rPr lang="en-US" dirty="0">
                <a:latin typeface="Calibri" charset="0"/>
              </a:rPr>
              <a:t>To conclude, the carcinogenetic potential of </a:t>
            </a:r>
            <a:r>
              <a:rPr lang="en-US" dirty="0" err="1">
                <a:latin typeface="Calibri" charset="0"/>
              </a:rPr>
              <a:t>endometrioma</a:t>
            </a:r>
            <a:endParaRPr lang="en-US" dirty="0">
              <a:latin typeface="Calibri" charset="0"/>
            </a:endParaRPr>
          </a:p>
          <a:p>
            <a:r>
              <a:rPr lang="en-US" dirty="0">
                <a:latin typeface="Calibri" charset="0"/>
              </a:rPr>
              <a:t>is a continuous source of interest and its study may help</a:t>
            </a:r>
          </a:p>
          <a:p>
            <a:r>
              <a:rPr lang="en-US" dirty="0">
                <a:latin typeface="Calibri" charset="0"/>
              </a:rPr>
              <a:t>to clarify the pathogenesis of ovarian cancer and to better</a:t>
            </a:r>
          </a:p>
          <a:p>
            <a:r>
              <a:rPr lang="en-US" dirty="0">
                <a:latin typeface="Calibri" charset="0"/>
              </a:rPr>
              <a:t>adopt effective preventive strategies.</a:t>
            </a:r>
          </a:p>
        </p:txBody>
      </p:sp>
      <p:sp>
        <p:nvSpPr>
          <p:cNvPr id="14438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0FAC41D0-039A-CD49-BAB9-D4BE539AD5D8}" type="slidenum">
              <a:rPr lang="en-US" sz="1200"/>
              <a:pPr eaLnBrk="1" hangingPunct="1"/>
              <a:t>49</a:t>
            </a:fld>
            <a:endParaRPr lang="en-US" sz="120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14643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farr</a:t>
            </a:r>
            <a:r>
              <a:rPr lang="en-US" dirty="0">
                <a:latin typeface="Calibri" charset="0"/>
              </a:rPr>
              <a:t> </a:t>
            </a:r>
            <a:r>
              <a:rPr lang="en-US" dirty="0" err="1">
                <a:latin typeface="Calibri" charset="0"/>
              </a:rPr>
              <a:t>nezhad</a:t>
            </a:r>
            <a:r>
              <a:rPr lang="en-US" dirty="0">
                <a:latin typeface="Calibri" charset="0"/>
              </a:rPr>
              <a:t> 2014 </a:t>
            </a:r>
            <a:r>
              <a:rPr lang="en-US" dirty="0" err="1">
                <a:latin typeface="Calibri" charset="0"/>
              </a:rPr>
              <a:t>fert</a:t>
            </a:r>
            <a:r>
              <a:rPr lang="en-US" dirty="0">
                <a:latin typeface="Calibri" charset="0"/>
              </a:rPr>
              <a:t> </a:t>
            </a:r>
            <a:r>
              <a:rPr lang="en-US" dirty="0" err="1">
                <a:latin typeface="Calibri" charset="0"/>
              </a:rPr>
              <a:t>stert</a:t>
            </a:r>
            <a:endParaRPr lang="en-US" dirty="0">
              <a:latin typeface="Calibri" charset="0"/>
            </a:endParaRPr>
          </a:p>
          <a:p>
            <a:r>
              <a:rPr lang="en-US" b="1" dirty="0">
                <a:latin typeface="Calibri" charset="0"/>
              </a:rPr>
              <a:t>When endometriosis is diagnosed, surgical resection remains the most effective treatment</a:t>
            </a:r>
            <a:r>
              <a:rPr lang="en-US" dirty="0">
                <a:latin typeface="Calibri" charset="0"/>
              </a:rPr>
              <a:t>. To decrease the rate of recurrence, a complete resection of the </a:t>
            </a:r>
            <a:r>
              <a:rPr lang="en-US" dirty="0" err="1">
                <a:latin typeface="Calibri" charset="0"/>
              </a:rPr>
              <a:t>endometrioma</a:t>
            </a:r>
            <a:r>
              <a:rPr lang="en-US" dirty="0">
                <a:latin typeface="Calibri" charset="0"/>
              </a:rPr>
              <a:t> with the cyst wall is recommended54</a:t>
            </a:r>
          </a:p>
          <a:p>
            <a:r>
              <a:rPr lang="en-US" b="1" dirty="0" err="1">
                <a:latin typeface="Calibri" charset="0"/>
              </a:rPr>
              <a:t>Cerrahide</a:t>
            </a:r>
            <a:r>
              <a:rPr lang="en-US" b="1" dirty="0">
                <a:latin typeface="Calibri" charset="0"/>
              </a:rPr>
              <a:t> </a:t>
            </a:r>
            <a:r>
              <a:rPr lang="en-US" b="1" dirty="0" err="1">
                <a:latin typeface="Calibri" charset="0"/>
              </a:rPr>
              <a:t>endo</a:t>
            </a:r>
            <a:r>
              <a:rPr lang="en-US" b="1" dirty="0">
                <a:latin typeface="Calibri" charset="0"/>
              </a:rPr>
              <a:t> </a:t>
            </a:r>
            <a:r>
              <a:rPr lang="en-US" b="1" dirty="0" err="1">
                <a:latin typeface="Calibri" charset="0"/>
              </a:rPr>
              <a:t>rezeksiyonu</a:t>
            </a:r>
            <a:r>
              <a:rPr lang="en-US" b="1" dirty="0">
                <a:latin typeface="Calibri" charset="0"/>
              </a:rPr>
              <a:t> mu </a:t>
            </a:r>
            <a:r>
              <a:rPr lang="en-US" b="1" dirty="0" err="1">
                <a:latin typeface="Calibri" charset="0"/>
              </a:rPr>
              <a:t>ooferektomi</a:t>
            </a:r>
            <a:r>
              <a:rPr lang="en-US" b="1" dirty="0">
                <a:latin typeface="Calibri" charset="0"/>
              </a:rPr>
              <a:t> mi </a:t>
            </a:r>
            <a:r>
              <a:rPr lang="en-US" b="1" dirty="0" err="1">
                <a:latin typeface="Calibri" charset="0"/>
              </a:rPr>
              <a:t>yapılacağı</a:t>
            </a:r>
            <a:r>
              <a:rPr lang="en-US" b="1" dirty="0">
                <a:latin typeface="Calibri" charset="0"/>
              </a:rPr>
              <a:t>?</a:t>
            </a:r>
          </a:p>
          <a:p>
            <a:r>
              <a:rPr lang="en-US" b="1" dirty="0">
                <a:latin typeface="Calibri" charset="0"/>
              </a:rPr>
              <a:t>-</a:t>
            </a:r>
            <a:r>
              <a:rPr lang="en-US" b="1" dirty="0" err="1">
                <a:latin typeface="Calibri" charset="0"/>
              </a:rPr>
              <a:t>Görüntüleme</a:t>
            </a:r>
            <a:endParaRPr lang="en-US" b="1" dirty="0">
              <a:latin typeface="Calibri" charset="0"/>
            </a:endParaRPr>
          </a:p>
          <a:p>
            <a:r>
              <a:rPr lang="en-US" b="1" dirty="0">
                <a:latin typeface="Calibri" charset="0"/>
              </a:rPr>
              <a:t>-</a:t>
            </a:r>
            <a:r>
              <a:rPr lang="en-US" b="1" dirty="0" err="1">
                <a:latin typeface="Calibri" charset="0"/>
              </a:rPr>
              <a:t>Değişim</a:t>
            </a:r>
            <a:endParaRPr lang="en-US" b="1" dirty="0">
              <a:latin typeface="Calibri" charset="0"/>
            </a:endParaRPr>
          </a:p>
          <a:p>
            <a:r>
              <a:rPr lang="en-US" b="1" dirty="0">
                <a:latin typeface="Calibri" charset="0"/>
              </a:rPr>
              <a:t>-</a:t>
            </a:r>
            <a:r>
              <a:rPr lang="en-US" b="1" dirty="0" err="1">
                <a:latin typeface="Calibri" charset="0"/>
              </a:rPr>
              <a:t>intraoperatif</a:t>
            </a:r>
            <a:r>
              <a:rPr lang="en-US" b="1" dirty="0">
                <a:latin typeface="Calibri" charset="0"/>
              </a:rPr>
              <a:t> </a:t>
            </a:r>
            <a:r>
              <a:rPr lang="en-US" b="1" dirty="0" err="1">
                <a:latin typeface="Calibri" charset="0"/>
              </a:rPr>
              <a:t>görünüm</a:t>
            </a:r>
            <a:endParaRPr lang="en-US" b="1" dirty="0">
              <a:latin typeface="Calibri" charset="0"/>
            </a:endParaRPr>
          </a:p>
          <a:p>
            <a:r>
              <a:rPr lang="en-US" b="1" dirty="0">
                <a:latin typeface="Calibri" charset="0"/>
              </a:rPr>
              <a:t>-</a:t>
            </a:r>
            <a:r>
              <a:rPr lang="en-US" b="1" dirty="0" err="1">
                <a:latin typeface="Calibri" charset="0"/>
              </a:rPr>
              <a:t>Çocuk</a:t>
            </a:r>
            <a:r>
              <a:rPr lang="en-US" b="1" dirty="0">
                <a:latin typeface="Calibri" charset="0"/>
              </a:rPr>
              <a:t> </a:t>
            </a:r>
            <a:r>
              <a:rPr lang="en-US" b="1" dirty="0" err="1">
                <a:latin typeface="Calibri" charset="0"/>
              </a:rPr>
              <a:t>arzusu</a:t>
            </a:r>
            <a:endParaRPr lang="en-US" b="1" dirty="0">
              <a:latin typeface="Calibri" charset="0"/>
            </a:endParaRPr>
          </a:p>
          <a:p>
            <a:r>
              <a:rPr lang="en-US" b="1" dirty="0">
                <a:latin typeface="Calibri" charset="0"/>
              </a:rPr>
              <a:t>-per-post </a:t>
            </a:r>
            <a:r>
              <a:rPr lang="en-US" b="1" dirty="0" err="1">
                <a:latin typeface="Calibri" charset="0"/>
              </a:rPr>
              <a:t>menopoz</a:t>
            </a:r>
            <a:endParaRPr lang="en-US" b="1" dirty="0">
              <a:latin typeface="Calibri" charset="0"/>
            </a:endParaRPr>
          </a:p>
          <a:p>
            <a:endParaRPr lang="en-US" dirty="0">
              <a:latin typeface="Calibri" charset="0"/>
            </a:endParaRPr>
          </a:p>
          <a:p>
            <a:r>
              <a:rPr lang="en-US" dirty="0">
                <a:latin typeface="Calibri" charset="0"/>
              </a:rPr>
              <a:t>Regardless of menopausal status, if a patient has completed</a:t>
            </a:r>
          </a:p>
          <a:p>
            <a:r>
              <a:rPr lang="en-US" dirty="0">
                <a:latin typeface="Calibri" charset="0"/>
              </a:rPr>
              <a:t>childbearing, at least a bilateral salpingectomy should be</a:t>
            </a:r>
          </a:p>
          <a:p>
            <a:r>
              <a:rPr lang="en-US" dirty="0">
                <a:latin typeface="Calibri" charset="0"/>
              </a:rPr>
              <a:t>offered at the time of surgical resection of endometriosis</a:t>
            </a:r>
          </a:p>
          <a:p>
            <a:endParaRPr lang="en-US" dirty="0">
              <a:latin typeface="Calibri" charset="0"/>
            </a:endParaRPr>
          </a:p>
          <a:p>
            <a:r>
              <a:rPr lang="en-US" dirty="0">
                <a:latin typeface="Calibri" charset="0"/>
              </a:rPr>
              <a:t>Endo </a:t>
            </a:r>
            <a:r>
              <a:rPr lang="en-US" dirty="0" err="1">
                <a:latin typeface="Calibri" charset="0"/>
              </a:rPr>
              <a:t>yönetimi</a:t>
            </a:r>
            <a:r>
              <a:rPr lang="en-US" dirty="0">
                <a:latin typeface="Calibri" charset="0"/>
              </a:rPr>
              <a:t> </a:t>
            </a:r>
            <a:r>
              <a:rPr lang="en-US" dirty="0" err="1">
                <a:latin typeface="Calibri" charset="0"/>
              </a:rPr>
              <a:t>sadece</a:t>
            </a:r>
            <a:r>
              <a:rPr lang="en-US" dirty="0">
                <a:latin typeface="Calibri" charset="0"/>
              </a:rPr>
              <a:t> </a:t>
            </a:r>
            <a:r>
              <a:rPr lang="en-US" dirty="0" err="1">
                <a:latin typeface="Calibri" charset="0"/>
              </a:rPr>
              <a:t>drenaj</a:t>
            </a:r>
            <a:r>
              <a:rPr lang="en-US" dirty="0">
                <a:latin typeface="Calibri" charset="0"/>
              </a:rPr>
              <a:t> </a:t>
            </a:r>
            <a:r>
              <a:rPr lang="en-US" dirty="0" err="1">
                <a:latin typeface="Calibri" charset="0"/>
              </a:rPr>
              <a:t>olmamalı</a:t>
            </a:r>
            <a:endParaRPr lang="en-US" dirty="0">
              <a:latin typeface="Calibri" charset="0"/>
            </a:endParaRPr>
          </a:p>
          <a:p>
            <a:r>
              <a:rPr lang="en-US" dirty="0">
                <a:latin typeface="Calibri" charset="0"/>
              </a:rPr>
              <a:t>-</a:t>
            </a:r>
            <a:r>
              <a:rPr lang="en-US" dirty="0" err="1">
                <a:latin typeface="Calibri" charset="0"/>
              </a:rPr>
              <a:t>rekürrens</a:t>
            </a:r>
            <a:r>
              <a:rPr lang="en-US" dirty="0">
                <a:latin typeface="Calibri" charset="0"/>
              </a:rPr>
              <a:t> </a:t>
            </a:r>
            <a:r>
              <a:rPr lang="en-US" dirty="0" err="1">
                <a:latin typeface="Calibri" charset="0"/>
              </a:rPr>
              <a:t>çok</a:t>
            </a:r>
            <a:r>
              <a:rPr lang="en-US" dirty="0">
                <a:latin typeface="Calibri" charset="0"/>
              </a:rPr>
              <a:t> </a:t>
            </a:r>
            <a:r>
              <a:rPr lang="en-US" dirty="0" err="1">
                <a:latin typeface="Calibri" charset="0"/>
              </a:rPr>
              <a:t>yüksek</a:t>
            </a:r>
            <a:endParaRPr lang="en-US" dirty="0">
              <a:latin typeface="Calibri" charset="0"/>
            </a:endParaRPr>
          </a:p>
          <a:p>
            <a:r>
              <a:rPr lang="en-US" dirty="0">
                <a:latin typeface="Calibri" charset="0"/>
              </a:rPr>
              <a:t>-</a:t>
            </a:r>
            <a:r>
              <a:rPr lang="en-US" dirty="0" err="1">
                <a:latin typeface="Calibri" charset="0"/>
              </a:rPr>
              <a:t>patolojik</a:t>
            </a:r>
            <a:r>
              <a:rPr lang="en-US" dirty="0">
                <a:latin typeface="Calibri" charset="0"/>
              </a:rPr>
              <a:t> </a:t>
            </a:r>
            <a:r>
              <a:rPr lang="en-US" dirty="0" err="1">
                <a:latin typeface="Calibri" charset="0"/>
              </a:rPr>
              <a:t>tanı</a:t>
            </a:r>
            <a:r>
              <a:rPr lang="en-US" dirty="0">
                <a:latin typeface="Calibri" charset="0"/>
              </a:rPr>
              <a:t> </a:t>
            </a:r>
            <a:r>
              <a:rPr lang="en-US" dirty="0" err="1">
                <a:latin typeface="Calibri" charset="0"/>
              </a:rPr>
              <a:t>yok</a:t>
            </a:r>
            <a:endParaRPr lang="en-US" dirty="0">
              <a:latin typeface="Calibri" charset="0"/>
            </a:endParaRPr>
          </a:p>
          <a:p>
            <a:endParaRPr lang="en-US" dirty="0">
              <a:latin typeface="Calibri" charset="0"/>
            </a:endParaRPr>
          </a:p>
          <a:p>
            <a:r>
              <a:rPr lang="en-US" dirty="0">
                <a:latin typeface="Calibri" charset="0"/>
              </a:rPr>
              <a:t>As such, recent statements, such as the one</a:t>
            </a:r>
          </a:p>
          <a:p>
            <a:r>
              <a:rPr lang="en-US" dirty="0">
                <a:latin typeface="Calibri" charset="0"/>
              </a:rPr>
              <a:t>made by the Society of Gynecologic Oncology, suggest that</a:t>
            </a:r>
          </a:p>
          <a:p>
            <a:r>
              <a:rPr lang="en-US" b="1" dirty="0">
                <a:latin typeface="Calibri" charset="0"/>
              </a:rPr>
              <a:t>salpingectomy may be appropriate and feasible as a strategy</a:t>
            </a:r>
          </a:p>
          <a:p>
            <a:r>
              <a:rPr lang="en-US" b="1" dirty="0">
                <a:latin typeface="Calibri" charset="0"/>
              </a:rPr>
              <a:t>for ovarian cancer risk reduction and should be considered in</a:t>
            </a:r>
          </a:p>
          <a:p>
            <a:r>
              <a:rPr lang="en-US" b="1" dirty="0">
                <a:latin typeface="Calibri" charset="0"/>
              </a:rPr>
              <a:t>women after completion of childbearing, at the time of hysterectomy,</a:t>
            </a:r>
          </a:p>
          <a:p>
            <a:r>
              <a:rPr lang="en-US" b="1" dirty="0">
                <a:latin typeface="Calibri" charset="0"/>
              </a:rPr>
              <a:t>in lieu of tubal ligation or at the time of other pelvic</a:t>
            </a:r>
          </a:p>
          <a:p>
            <a:r>
              <a:rPr lang="en-US" b="1" dirty="0">
                <a:latin typeface="Calibri" charset="0"/>
              </a:rPr>
              <a:t>surgery </a:t>
            </a:r>
            <a:r>
              <a:rPr lang="en-US" dirty="0">
                <a:latin typeface="Calibri" charset="0"/>
              </a:rPr>
              <a:t>(2).</a:t>
            </a:r>
          </a:p>
          <a:p>
            <a:endParaRPr lang="en-US" dirty="0">
              <a:latin typeface="Calibri" charset="0"/>
            </a:endParaRPr>
          </a:p>
          <a:p>
            <a:r>
              <a:rPr lang="en-US" b="1" dirty="0">
                <a:latin typeface="Calibri" charset="0"/>
              </a:rPr>
              <a:t>Endometrial sampling should be considered in all patients</a:t>
            </a:r>
          </a:p>
          <a:p>
            <a:r>
              <a:rPr lang="en-US" b="1" dirty="0">
                <a:latin typeface="Calibri" charset="0"/>
              </a:rPr>
              <a:t>with ovarian carcinoma undergoing fertility preservation</a:t>
            </a:r>
            <a:r>
              <a:rPr lang="en-US" dirty="0">
                <a:latin typeface="Calibri" charset="0"/>
              </a:rPr>
              <a:t>,</a:t>
            </a:r>
          </a:p>
          <a:p>
            <a:r>
              <a:rPr lang="en-US" dirty="0">
                <a:latin typeface="Calibri" charset="0"/>
              </a:rPr>
              <a:t>because especially </a:t>
            </a:r>
            <a:r>
              <a:rPr lang="en-US" dirty="0" err="1">
                <a:latin typeface="Calibri" charset="0"/>
              </a:rPr>
              <a:t>endometrioid</a:t>
            </a:r>
            <a:r>
              <a:rPr lang="en-US" dirty="0">
                <a:latin typeface="Calibri" charset="0"/>
              </a:rPr>
              <a:t> and clear cell carcinoma</a:t>
            </a:r>
          </a:p>
          <a:p>
            <a:r>
              <a:rPr lang="en-US" dirty="0">
                <a:latin typeface="Calibri" charset="0"/>
              </a:rPr>
              <a:t>are associated with uterine abnormalities such as hyperplasia</a:t>
            </a:r>
          </a:p>
          <a:p>
            <a:r>
              <a:rPr lang="en-US" dirty="0">
                <a:latin typeface="Calibri" charset="0"/>
              </a:rPr>
              <a:t>or carcinoma (</a:t>
            </a:r>
            <a:r>
              <a:rPr lang="en-US" dirty="0" smtClean="0">
                <a:latin typeface="Calibri" charset="0"/>
              </a:rPr>
              <a:t>5</a:t>
            </a:r>
            <a:r>
              <a:rPr lang="en-US" baseline="0" dirty="0" smtClean="0">
                <a:latin typeface="Calibri" charset="0"/>
              </a:rPr>
              <a:t> </a:t>
            </a:r>
            <a:r>
              <a:rPr lang="en-US" dirty="0" err="1" smtClean="0">
                <a:latin typeface="Calibri" charset="0"/>
              </a:rPr>
              <a:t>farr</a:t>
            </a:r>
            <a:r>
              <a:rPr lang="en-US" dirty="0" smtClean="0">
                <a:latin typeface="Calibri" charset="0"/>
              </a:rPr>
              <a:t> </a:t>
            </a:r>
            <a:r>
              <a:rPr lang="en-US" dirty="0" err="1">
                <a:latin typeface="Calibri" charset="0"/>
              </a:rPr>
              <a:t>nezhad</a:t>
            </a:r>
            <a:r>
              <a:rPr lang="en-US" dirty="0">
                <a:latin typeface="Calibri" charset="0"/>
              </a:rPr>
              <a:t> IJGC</a:t>
            </a:r>
          </a:p>
          <a:p>
            <a:r>
              <a:rPr lang="en-US" dirty="0" smtClean="0">
                <a:latin typeface="Calibri" charset="0"/>
              </a:rPr>
              <a:t>In </a:t>
            </a:r>
            <a:r>
              <a:rPr lang="en-US" dirty="0">
                <a:latin typeface="Calibri" charset="0"/>
              </a:rPr>
              <a:t>addition, </a:t>
            </a:r>
            <a:r>
              <a:rPr lang="en-US" dirty="0" err="1">
                <a:latin typeface="Calibri" charset="0"/>
              </a:rPr>
              <a:t>Deligdisch</a:t>
            </a:r>
            <a:r>
              <a:rPr lang="en-US" dirty="0">
                <a:latin typeface="Calibri" charset="0"/>
              </a:rPr>
              <a:t> et al7 showed the value of</a:t>
            </a:r>
          </a:p>
          <a:p>
            <a:r>
              <a:rPr lang="en-US" dirty="0">
                <a:latin typeface="Calibri" charset="0"/>
              </a:rPr>
              <a:t>evaluating women with endometriosis as well as with abnormal</a:t>
            </a:r>
          </a:p>
          <a:p>
            <a:r>
              <a:rPr lang="en-US" dirty="0">
                <a:latin typeface="Calibri" charset="0"/>
              </a:rPr>
              <a:t>vaginal bleeding owing to the association of endometriosis</a:t>
            </a:r>
          </a:p>
          <a:p>
            <a:r>
              <a:rPr lang="en-US" dirty="0">
                <a:latin typeface="Calibri" charset="0"/>
              </a:rPr>
              <a:t>with ovarian </a:t>
            </a:r>
            <a:r>
              <a:rPr lang="en-US" dirty="0" err="1">
                <a:latin typeface="Calibri" charset="0"/>
              </a:rPr>
              <a:t>endometrioid</a:t>
            </a:r>
            <a:r>
              <a:rPr lang="en-US" dirty="0">
                <a:latin typeface="Calibri" charset="0"/>
              </a:rPr>
              <a:t> carcinoma and with</a:t>
            </a:r>
          </a:p>
          <a:p>
            <a:r>
              <a:rPr lang="en-US" dirty="0">
                <a:latin typeface="Calibri" charset="0"/>
              </a:rPr>
              <a:t>concomitant endometrial diseases such as polyps, hyperplasia,</a:t>
            </a:r>
          </a:p>
          <a:p>
            <a:r>
              <a:rPr lang="en-US" dirty="0">
                <a:latin typeface="Calibri" charset="0"/>
              </a:rPr>
              <a:t>and carcinoma. Therefore, careful evaluation of the endometrium of symptomatic</a:t>
            </a:r>
          </a:p>
          <a:p>
            <a:r>
              <a:rPr lang="en-US" dirty="0">
                <a:latin typeface="Calibri" charset="0"/>
              </a:rPr>
              <a:t>patients with endometriosis is of importance in the</a:t>
            </a:r>
          </a:p>
          <a:p>
            <a:r>
              <a:rPr lang="en-US" dirty="0">
                <a:latin typeface="Calibri" charset="0"/>
              </a:rPr>
              <a:t>early detection of ovarian and endometrial malignancy.</a:t>
            </a:r>
          </a:p>
        </p:txBody>
      </p:sp>
      <p:sp>
        <p:nvSpPr>
          <p:cNvPr id="14643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56AEDC4F-0213-AA4D-97D9-4C339ED86F56}" type="slidenum">
              <a:rPr lang="en-US" sz="1200"/>
              <a:pPr eaLnBrk="1" hangingPunct="1"/>
              <a:t>50</a:t>
            </a:fld>
            <a:endParaRPr lang="en-US" sz="120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457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latin typeface="Calibri" charset="0"/>
              </a:rPr>
              <a:t>“(</a:t>
            </a:r>
            <a:r>
              <a:rPr lang="en-US" dirty="0" err="1">
                <a:latin typeface="Calibri" charset="0"/>
              </a:rPr>
              <a:t>wilbur</a:t>
            </a:r>
            <a:r>
              <a:rPr lang="en-US" dirty="0">
                <a:latin typeface="Calibri" charset="0"/>
              </a:rPr>
              <a:t>) </a:t>
            </a:r>
            <a:r>
              <a:rPr lang="en-US" dirty="0" err="1">
                <a:latin typeface="Calibri" charset="0"/>
              </a:rPr>
              <a:t>abd</a:t>
            </a:r>
            <a:r>
              <a:rPr lang="en-US" dirty="0">
                <a:latin typeface="Calibri" charset="0"/>
              </a:rPr>
              <a:t> de her </a:t>
            </a:r>
            <a:r>
              <a:rPr lang="en-US" dirty="0" err="1">
                <a:latin typeface="Calibri" charset="0"/>
              </a:rPr>
              <a:t>yıl</a:t>
            </a:r>
            <a:r>
              <a:rPr lang="en-US" dirty="0">
                <a:latin typeface="Calibri" charset="0"/>
              </a:rPr>
              <a:t> </a:t>
            </a:r>
            <a:r>
              <a:rPr lang="en-US" b="1" dirty="0">
                <a:latin typeface="Calibri" charset="0"/>
              </a:rPr>
              <a:t>22.000 </a:t>
            </a:r>
            <a:r>
              <a:rPr lang="en-US" dirty="0">
                <a:latin typeface="Calibri" charset="0"/>
              </a:rPr>
              <a:t>over </a:t>
            </a:r>
            <a:r>
              <a:rPr lang="en-US" dirty="0" err="1">
                <a:latin typeface="Calibri" charset="0"/>
              </a:rPr>
              <a:t>ca</a:t>
            </a:r>
            <a:r>
              <a:rPr lang="en-US" dirty="0">
                <a:latin typeface="Calibri" charset="0"/>
              </a:rPr>
              <a:t> </a:t>
            </a:r>
            <a:r>
              <a:rPr lang="en-US" dirty="0" err="1">
                <a:latin typeface="Calibri" charset="0"/>
              </a:rPr>
              <a:t>tanısı</a:t>
            </a:r>
            <a:r>
              <a:rPr lang="en-US" dirty="0">
                <a:latin typeface="Calibri" charset="0"/>
              </a:rPr>
              <a:t> </a:t>
            </a:r>
            <a:r>
              <a:rPr lang="en-US" b="1" dirty="0">
                <a:latin typeface="Calibri" charset="0"/>
              </a:rPr>
              <a:t>14.000</a:t>
            </a:r>
            <a:r>
              <a:rPr lang="en-US" dirty="0">
                <a:latin typeface="Calibri" charset="0"/>
              </a:rPr>
              <a:t>’i </a:t>
            </a:r>
            <a:r>
              <a:rPr lang="en-US" dirty="0" err="1">
                <a:latin typeface="Calibri" charset="0"/>
              </a:rPr>
              <a:t>bu</a:t>
            </a:r>
            <a:r>
              <a:rPr lang="en-US" dirty="0">
                <a:latin typeface="Calibri" charset="0"/>
              </a:rPr>
              <a:t> </a:t>
            </a:r>
            <a:r>
              <a:rPr lang="en-US" dirty="0" err="1">
                <a:latin typeface="Calibri" charset="0"/>
              </a:rPr>
              <a:t>hastalıktan</a:t>
            </a:r>
            <a:r>
              <a:rPr lang="en-US" dirty="0">
                <a:latin typeface="Calibri" charset="0"/>
              </a:rPr>
              <a:t> </a:t>
            </a:r>
            <a:r>
              <a:rPr lang="en-US" dirty="0" err="1">
                <a:latin typeface="Calibri" charset="0"/>
              </a:rPr>
              <a:t>ölecek</a:t>
            </a:r>
            <a:endParaRPr lang="en-US" dirty="0">
              <a:latin typeface="Calibri" charset="0"/>
            </a:endParaRPr>
          </a:p>
          <a:p>
            <a:r>
              <a:rPr lang="en-US" b="1" dirty="0" smtClean="0">
                <a:latin typeface="Calibri" charset="0"/>
              </a:rPr>
              <a:t>%85’i </a:t>
            </a:r>
            <a:r>
              <a:rPr lang="en-US" b="1" dirty="0" err="1" smtClean="0">
                <a:latin typeface="Calibri" charset="0"/>
              </a:rPr>
              <a:t>epitelyal</a:t>
            </a:r>
            <a:endParaRPr lang="en-US" b="1" dirty="0" smtClean="0">
              <a:latin typeface="Calibri" charset="0"/>
            </a:endParaRPr>
          </a:p>
          <a:p>
            <a:endParaRPr lang="en-US" dirty="0" smtClean="0">
              <a:latin typeface="Calibri" charset="0"/>
            </a:endParaRPr>
          </a:p>
          <a:p>
            <a:r>
              <a:rPr lang="en-US" sz="1200" kern="1200" dirty="0" smtClean="0">
                <a:solidFill>
                  <a:schemeClr val="tx1"/>
                </a:solidFill>
                <a:latin typeface="+mn-lt"/>
                <a:ea typeface="MS PGothic" charset="0"/>
                <a:cs typeface="MS PGothic" charset="0"/>
              </a:rPr>
              <a:t>(Hacker &amp; </a:t>
            </a:r>
            <a:r>
              <a:rPr lang="en-US" sz="1200" kern="1200" dirty="0" err="1" smtClean="0">
                <a:solidFill>
                  <a:schemeClr val="tx1"/>
                </a:solidFill>
                <a:latin typeface="+mn-lt"/>
                <a:ea typeface="MS PGothic" charset="0"/>
                <a:cs typeface="MS PGothic" charset="0"/>
              </a:rPr>
              <a:t>moore</a:t>
            </a:r>
            <a:r>
              <a:rPr lang="en-US" sz="1200" kern="1200" dirty="0" smtClean="0">
                <a:solidFill>
                  <a:schemeClr val="tx1"/>
                </a:solidFill>
                <a:latin typeface="+mn-lt"/>
                <a:ea typeface="MS PGothic" charset="0"/>
                <a:cs typeface="MS PGothic" charset="0"/>
              </a:rPr>
              <a:t> essentials) The main histologic subtypes of epithelial carcinomas are serous (about 55%), mucinous (about 20%), </a:t>
            </a:r>
            <a:r>
              <a:rPr lang="en-US" sz="1200" kern="1200" dirty="0" err="1" smtClean="0">
                <a:solidFill>
                  <a:schemeClr val="tx1"/>
                </a:solidFill>
                <a:latin typeface="+mn-lt"/>
                <a:ea typeface="MS PGothic" charset="0"/>
                <a:cs typeface="MS PGothic" charset="0"/>
              </a:rPr>
              <a:t>endometrioid</a:t>
            </a:r>
            <a:r>
              <a:rPr lang="en-US" sz="1200" kern="1200" dirty="0" smtClean="0">
                <a:solidFill>
                  <a:schemeClr val="tx1"/>
                </a:solidFill>
                <a:latin typeface="+mn-lt"/>
                <a:ea typeface="MS PGothic" charset="0"/>
                <a:cs typeface="MS PGothic" charset="0"/>
              </a:rPr>
              <a:t> (about 15%), and clear cell (about 5%) tumors.</a:t>
            </a:r>
            <a:endParaRPr lang="en-US" dirty="0" smtClean="0">
              <a:latin typeface="Calibri" charset="0"/>
            </a:endParaRPr>
          </a:p>
          <a:p>
            <a:endParaRPr lang="en-US" dirty="0">
              <a:latin typeface="Calibri" charset="0"/>
            </a:endParaRPr>
          </a:p>
          <a:p>
            <a:r>
              <a:rPr lang="en-US" dirty="0">
                <a:latin typeface="Calibri" charset="0"/>
              </a:rPr>
              <a:t>(</a:t>
            </a:r>
            <a:r>
              <a:rPr lang="en-US" dirty="0" err="1">
                <a:latin typeface="Calibri" charset="0"/>
              </a:rPr>
              <a:t>grandi</a:t>
            </a:r>
            <a:r>
              <a:rPr lang="en-US" dirty="0">
                <a:latin typeface="Calibri" charset="0"/>
              </a:rPr>
              <a:t>) </a:t>
            </a:r>
            <a:r>
              <a:rPr lang="en-US" b="1" dirty="0">
                <a:latin typeface="Calibri" charset="0"/>
              </a:rPr>
              <a:t>en </a:t>
            </a:r>
            <a:r>
              <a:rPr lang="en-US" b="1" dirty="0" err="1">
                <a:latin typeface="Calibri" charset="0"/>
              </a:rPr>
              <a:t>ölümcül</a:t>
            </a:r>
            <a:r>
              <a:rPr lang="en-US" b="1" dirty="0">
                <a:latin typeface="Calibri" charset="0"/>
              </a:rPr>
              <a:t> </a:t>
            </a:r>
            <a:r>
              <a:rPr lang="en-US" b="1" dirty="0" err="1">
                <a:latin typeface="Calibri" charset="0"/>
              </a:rPr>
              <a:t>jinekolojik</a:t>
            </a:r>
            <a:r>
              <a:rPr lang="en-US" b="1" dirty="0">
                <a:latin typeface="Calibri" charset="0"/>
              </a:rPr>
              <a:t> </a:t>
            </a:r>
            <a:r>
              <a:rPr lang="en-US" b="1" dirty="0" err="1" smtClean="0">
                <a:latin typeface="Calibri" charset="0"/>
              </a:rPr>
              <a:t>tümör</a:t>
            </a:r>
            <a:r>
              <a:rPr lang="en-US" b="1" dirty="0" smtClean="0">
                <a:latin typeface="Calibri" charset="0"/>
              </a:rPr>
              <a:t> !</a:t>
            </a:r>
            <a:endParaRPr lang="en-US" b="1" dirty="0">
              <a:latin typeface="Calibri" charset="0"/>
            </a:endParaRPr>
          </a:p>
          <a:p>
            <a:endParaRPr lang="en-US" dirty="0">
              <a:latin typeface="Calibri" charset="0"/>
            </a:endParaRPr>
          </a:p>
          <a:p>
            <a:r>
              <a:rPr lang="en-US" dirty="0" smtClean="0">
                <a:latin typeface="Calibri" charset="0"/>
              </a:rPr>
              <a:t>(</a:t>
            </a:r>
            <a:r>
              <a:rPr lang="en-US" dirty="0" err="1" smtClean="0">
                <a:latin typeface="Calibri" charset="0"/>
              </a:rPr>
              <a:t>reid</a:t>
            </a:r>
            <a:r>
              <a:rPr lang="en-US" dirty="0" smtClean="0">
                <a:latin typeface="Calibri" charset="0"/>
              </a:rPr>
              <a:t>)</a:t>
            </a:r>
            <a:endParaRPr lang="en-US" dirty="0">
              <a:latin typeface="Calibri" charset="0"/>
            </a:endParaRPr>
          </a:p>
          <a:p>
            <a:r>
              <a:rPr lang="en-US" dirty="0">
                <a:latin typeface="Calibri" charset="0"/>
              </a:rPr>
              <a:t>A woman’s lifetime risk of developing OC is 1 in 75, and her chance of dying of the disease is 1 in 100 </a:t>
            </a:r>
            <a:r>
              <a:rPr lang="en-US" dirty="0" smtClean="0">
                <a:latin typeface="Calibri" charset="0"/>
              </a:rPr>
              <a:t>(4). </a:t>
            </a:r>
            <a:endParaRPr lang="en-US" dirty="0">
              <a:latin typeface="Calibri" charset="0"/>
            </a:endParaRPr>
          </a:p>
          <a:p>
            <a:endParaRPr lang="en-US" dirty="0">
              <a:latin typeface="Calibri" charset="0"/>
            </a:endParaRPr>
          </a:p>
          <a:p>
            <a:r>
              <a:rPr lang="en-US" dirty="0">
                <a:latin typeface="Calibri" charset="0"/>
              </a:rPr>
              <a:t>The disease typically presents at late stage when the 5-year relative survival rate is only 29%. </a:t>
            </a:r>
          </a:p>
          <a:p>
            <a:r>
              <a:rPr lang="en-US" dirty="0">
                <a:latin typeface="Calibri" charset="0"/>
              </a:rPr>
              <a:t>Few cases (15%) are diagnosed with localized tumor (stage 1) when the 5-year survival rate is 92%4. </a:t>
            </a:r>
          </a:p>
          <a:p>
            <a:endParaRPr lang="en-US" dirty="0">
              <a:latin typeface="Calibri" charset="0"/>
            </a:endParaRPr>
          </a:p>
          <a:p>
            <a:r>
              <a:rPr lang="en-US" dirty="0">
                <a:latin typeface="Calibri" charset="0"/>
              </a:rPr>
              <a:t>Strikingly, the overall 5-year relative survival rate generally ranges between 30%–40% across the globe and has seen only very modest increases (2%–4%) since </a:t>
            </a:r>
            <a:r>
              <a:rPr lang="en-US" dirty="0" smtClean="0">
                <a:latin typeface="Calibri" charset="0"/>
              </a:rPr>
              <a:t>1995 (5).</a:t>
            </a:r>
            <a:endParaRPr lang="en-US" dirty="0">
              <a:latin typeface="Calibri" charset="0"/>
            </a:endParaRPr>
          </a:p>
        </p:txBody>
      </p:sp>
      <p:sp>
        <p:nvSpPr>
          <p:cNvPr id="24579"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B5702FBF-5345-534A-84B1-630BFF6F1078}" type="slidenum">
              <a:rPr lang="en-US" sz="1200"/>
              <a:pPr eaLnBrk="1" hangingPunct="1"/>
              <a:t>6</a:t>
            </a:fld>
            <a:endParaRPr lang="en-US" sz="120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8674"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solidFill>
                  <a:srgbClr val="FFFFFF"/>
                </a:solidFill>
                <a:latin typeface="Calibri" charset="0"/>
              </a:rPr>
              <a:t>Metaanalizlere</a:t>
            </a:r>
            <a:r>
              <a:rPr lang="en-US" dirty="0">
                <a:solidFill>
                  <a:srgbClr val="FFFFFF"/>
                </a:solidFill>
                <a:latin typeface="Calibri" charset="0"/>
              </a:rPr>
              <a:t> </a:t>
            </a:r>
            <a:r>
              <a:rPr lang="en-US" dirty="0" err="1">
                <a:solidFill>
                  <a:srgbClr val="FFFFFF"/>
                </a:solidFill>
                <a:latin typeface="Calibri" charset="0"/>
              </a:rPr>
              <a:t>göre</a:t>
            </a:r>
            <a:r>
              <a:rPr lang="en-US" dirty="0">
                <a:solidFill>
                  <a:srgbClr val="FFFFFF"/>
                </a:solidFill>
                <a:latin typeface="Calibri" charset="0"/>
              </a:rPr>
              <a:t> </a:t>
            </a:r>
            <a:r>
              <a:rPr lang="en-US" dirty="0" err="1">
                <a:solidFill>
                  <a:srgbClr val="FFFFFF"/>
                </a:solidFill>
                <a:latin typeface="Calibri" charset="0"/>
              </a:rPr>
              <a:t>endometriozis</a:t>
            </a:r>
            <a:r>
              <a:rPr lang="en-US" dirty="0">
                <a:solidFill>
                  <a:srgbClr val="FFFFFF"/>
                </a:solidFill>
                <a:latin typeface="Calibri" charset="0"/>
              </a:rPr>
              <a:t> </a:t>
            </a:r>
            <a:r>
              <a:rPr lang="en-US" dirty="0" err="1">
                <a:solidFill>
                  <a:srgbClr val="FFFFFF"/>
                </a:solidFill>
                <a:latin typeface="Calibri" charset="0"/>
              </a:rPr>
              <a:t>olan</a:t>
            </a:r>
            <a:r>
              <a:rPr lang="en-US" dirty="0">
                <a:solidFill>
                  <a:srgbClr val="FFFFFF"/>
                </a:solidFill>
                <a:latin typeface="Calibri" charset="0"/>
              </a:rPr>
              <a:t> </a:t>
            </a:r>
            <a:r>
              <a:rPr lang="en-US" dirty="0" err="1">
                <a:solidFill>
                  <a:srgbClr val="FFFFFF"/>
                </a:solidFill>
                <a:latin typeface="Calibri" charset="0"/>
              </a:rPr>
              <a:t>kadınlarda</a:t>
            </a:r>
            <a:r>
              <a:rPr lang="en-US" dirty="0">
                <a:solidFill>
                  <a:srgbClr val="FFFFFF"/>
                </a:solidFill>
                <a:latin typeface="Calibri" charset="0"/>
              </a:rPr>
              <a:t> over </a:t>
            </a:r>
            <a:r>
              <a:rPr lang="en-US" dirty="0" err="1">
                <a:solidFill>
                  <a:srgbClr val="FFFFFF"/>
                </a:solidFill>
                <a:latin typeface="Calibri" charset="0"/>
              </a:rPr>
              <a:t>kanseri</a:t>
            </a:r>
            <a:r>
              <a:rPr lang="en-US" dirty="0">
                <a:solidFill>
                  <a:srgbClr val="FFFFFF"/>
                </a:solidFill>
                <a:latin typeface="Calibri" charset="0"/>
              </a:rPr>
              <a:t> </a:t>
            </a:r>
            <a:r>
              <a:rPr lang="en-US" dirty="0" err="1">
                <a:solidFill>
                  <a:srgbClr val="FFFFFF"/>
                </a:solidFill>
                <a:latin typeface="Calibri" charset="0"/>
              </a:rPr>
              <a:t>rölatif</a:t>
            </a:r>
            <a:r>
              <a:rPr lang="en-US" dirty="0">
                <a:solidFill>
                  <a:srgbClr val="FFFFFF"/>
                </a:solidFill>
                <a:latin typeface="Calibri" charset="0"/>
              </a:rPr>
              <a:t> risk </a:t>
            </a:r>
            <a:r>
              <a:rPr lang="en-US" b="1" dirty="0">
                <a:solidFill>
                  <a:srgbClr val="FFFFFF"/>
                </a:solidFill>
                <a:latin typeface="Calibri" charset="0"/>
              </a:rPr>
              <a:t>x 1.42 </a:t>
            </a:r>
            <a:r>
              <a:rPr lang="en-US" b="1" dirty="0" err="1">
                <a:solidFill>
                  <a:srgbClr val="FFFFFF"/>
                </a:solidFill>
                <a:latin typeface="Calibri" charset="0"/>
              </a:rPr>
              <a:t>kat</a:t>
            </a:r>
            <a:r>
              <a:rPr lang="en-US" b="1" dirty="0">
                <a:solidFill>
                  <a:srgbClr val="FFFFFF"/>
                </a:solidFill>
                <a:latin typeface="Calibri" charset="0"/>
              </a:rPr>
              <a:t> </a:t>
            </a:r>
            <a:r>
              <a:rPr lang="en-US" sz="1400" dirty="0" err="1">
                <a:solidFill>
                  <a:srgbClr val="FFFFFF"/>
                </a:solidFill>
                <a:latin typeface="Calibri" charset="0"/>
              </a:rPr>
              <a:t>artar</a:t>
            </a:r>
            <a:endParaRPr lang="en-US" sz="1400" dirty="0">
              <a:solidFill>
                <a:srgbClr val="FFFFFF"/>
              </a:solidFill>
              <a:latin typeface="Calibri" charset="0"/>
            </a:endParaRPr>
          </a:p>
          <a:p>
            <a:endParaRPr lang="en-US" sz="1400" dirty="0">
              <a:solidFill>
                <a:srgbClr val="FFFFFF"/>
              </a:solidFill>
              <a:latin typeface="Calibri" charset="0"/>
            </a:endParaRPr>
          </a:p>
          <a:p>
            <a:r>
              <a:rPr lang="en-US" dirty="0" smtClean="0">
                <a:latin typeface="Calibri" charset="0"/>
              </a:rPr>
              <a:t>(</a:t>
            </a:r>
            <a:r>
              <a:rPr lang="en-US" dirty="0" err="1" smtClean="0">
                <a:latin typeface="Calibri" charset="0"/>
              </a:rPr>
              <a:t>kvaskoff</a:t>
            </a:r>
            <a:r>
              <a:rPr lang="en-US" dirty="0">
                <a:latin typeface="Calibri" charset="0"/>
              </a:rPr>
              <a:t>) In the general population, it is estimated that one woman in 76 (1·31%) will develop ovarian cancer in her lifetime.</a:t>
            </a:r>
            <a:r>
              <a:rPr lang="en-US" u="sng" dirty="0">
                <a:latin typeface="Calibri" charset="0"/>
              </a:rPr>
              <a:t>5 Considering the relative risks calculated from meta-analyses6, 7 of endometriosis and ovarian cancer (as high as 1·42), the lifetime risk of ovarian cancer among women with endometriosis is 1·80%—fewer than two women in 100. </a:t>
            </a:r>
          </a:p>
          <a:p>
            <a:endParaRPr lang="en-US" u="sng" dirty="0">
              <a:latin typeface="Calibri" charset="0"/>
            </a:endParaRPr>
          </a:p>
          <a:p>
            <a:r>
              <a:rPr lang="en-US" u="sng" dirty="0">
                <a:latin typeface="Calibri" charset="0"/>
              </a:rPr>
              <a:t>!!! (</a:t>
            </a:r>
            <a:r>
              <a:rPr lang="en-US" u="sng" dirty="0" err="1">
                <a:latin typeface="Calibri" charset="0"/>
              </a:rPr>
              <a:t>wilbur</a:t>
            </a:r>
            <a:r>
              <a:rPr lang="en-US" u="sng" dirty="0">
                <a:latin typeface="Calibri" charset="0"/>
              </a:rPr>
              <a:t>) </a:t>
            </a:r>
            <a:r>
              <a:rPr lang="en-US" u="sng" dirty="0" err="1">
                <a:latin typeface="Calibri" charset="0"/>
              </a:rPr>
              <a:t>Endometriozis</a:t>
            </a:r>
            <a:r>
              <a:rPr lang="en-US" u="sng" dirty="0">
                <a:latin typeface="Calibri" charset="0"/>
              </a:rPr>
              <a:t> </a:t>
            </a:r>
            <a:r>
              <a:rPr lang="en-US" u="sng" dirty="0" err="1">
                <a:latin typeface="Calibri" charset="0"/>
              </a:rPr>
              <a:t>olan</a:t>
            </a:r>
            <a:r>
              <a:rPr lang="en-US" u="sng" dirty="0">
                <a:latin typeface="Calibri" charset="0"/>
              </a:rPr>
              <a:t> </a:t>
            </a:r>
            <a:r>
              <a:rPr lang="en-US" u="sng" dirty="0" err="1">
                <a:latin typeface="Calibri" charset="0"/>
              </a:rPr>
              <a:t>kadınlarda</a:t>
            </a:r>
            <a:r>
              <a:rPr lang="en-US" u="sng" dirty="0">
                <a:latin typeface="Calibri" charset="0"/>
              </a:rPr>
              <a:t> </a:t>
            </a:r>
            <a:r>
              <a:rPr lang="en-US" u="sng" dirty="0" err="1">
                <a:latin typeface="Calibri" charset="0"/>
              </a:rPr>
              <a:t>gelişen</a:t>
            </a:r>
            <a:r>
              <a:rPr lang="en-US" u="sng" dirty="0">
                <a:latin typeface="Calibri" charset="0"/>
              </a:rPr>
              <a:t> EOK en </a:t>
            </a:r>
            <a:r>
              <a:rPr lang="en-US" u="sng" dirty="0" err="1">
                <a:latin typeface="Calibri" charset="0"/>
              </a:rPr>
              <a:t>sık</a:t>
            </a:r>
            <a:r>
              <a:rPr lang="en-US" u="sng" dirty="0">
                <a:latin typeface="Calibri" charset="0"/>
              </a:rPr>
              <a:t> </a:t>
            </a:r>
            <a:r>
              <a:rPr lang="en-US" b="1" u="sng" dirty="0" err="1">
                <a:latin typeface="Calibri" charset="0"/>
              </a:rPr>
              <a:t>endometrioid</a:t>
            </a:r>
            <a:r>
              <a:rPr lang="en-US" u="sng" dirty="0">
                <a:latin typeface="Calibri" charset="0"/>
              </a:rPr>
              <a:t> </a:t>
            </a:r>
            <a:r>
              <a:rPr lang="en-US" u="sng" dirty="0" err="1">
                <a:latin typeface="Calibri" charset="0"/>
              </a:rPr>
              <a:t>veya</a:t>
            </a:r>
            <a:r>
              <a:rPr lang="en-US" u="sng" dirty="0">
                <a:latin typeface="Calibri" charset="0"/>
              </a:rPr>
              <a:t> </a:t>
            </a:r>
            <a:r>
              <a:rPr lang="en-US" b="1" u="sng" dirty="0">
                <a:latin typeface="Calibri" charset="0"/>
              </a:rPr>
              <a:t>clear cell </a:t>
            </a:r>
            <a:r>
              <a:rPr lang="en-US" u="sng" dirty="0" err="1">
                <a:latin typeface="Calibri" charset="0"/>
              </a:rPr>
              <a:t>histolojisinde</a:t>
            </a:r>
            <a:endParaRPr lang="en-US" u="sng" dirty="0">
              <a:latin typeface="Calibri" charset="0"/>
            </a:endParaRPr>
          </a:p>
          <a:p>
            <a:endParaRPr lang="en-US" dirty="0">
              <a:solidFill>
                <a:srgbClr val="FFFFFF"/>
              </a:solidFill>
              <a:latin typeface="Calibri" charset="0"/>
            </a:endParaRPr>
          </a:p>
        </p:txBody>
      </p:sp>
      <p:sp>
        <p:nvSpPr>
          <p:cNvPr id="28675"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6240DC9E-69DB-F940-845B-FE24CC735F24}" type="slidenum">
              <a:rPr lang="en-US" sz="1200"/>
              <a:pPr eaLnBrk="1" hangingPunct="1"/>
              <a:t>7</a:t>
            </a:fld>
            <a:endParaRPr lang="en-US" sz="120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0722"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err="1">
                <a:solidFill>
                  <a:srgbClr val="FFFFFF"/>
                </a:solidFill>
                <a:latin typeface="Calibri" charset="0"/>
              </a:rPr>
              <a:t>Metaanalizlere</a:t>
            </a:r>
            <a:r>
              <a:rPr lang="en-US" b="1" dirty="0">
                <a:solidFill>
                  <a:srgbClr val="FFFFFF"/>
                </a:solidFill>
                <a:latin typeface="Calibri" charset="0"/>
              </a:rPr>
              <a:t> </a:t>
            </a:r>
            <a:r>
              <a:rPr lang="en-US" b="1" dirty="0" err="1">
                <a:solidFill>
                  <a:srgbClr val="FFFFFF"/>
                </a:solidFill>
                <a:latin typeface="Calibri" charset="0"/>
              </a:rPr>
              <a:t>göre</a:t>
            </a:r>
            <a:r>
              <a:rPr lang="en-US" b="1" dirty="0">
                <a:solidFill>
                  <a:srgbClr val="FFFFFF"/>
                </a:solidFill>
                <a:latin typeface="Calibri" charset="0"/>
              </a:rPr>
              <a:t> </a:t>
            </a:r>
            <a:r>
              <a:rPr lang="en-US" b="1" dirty="0" err="1">
                <a:solidFill>
                  <a:srgbClr val="FFFFFF"/>
                </a:solidFill>
                <a:latin typeface="Calibri" charset="0"/>
              </a:rPr>
              <a:t>endometriozis</a:t>
            </a:r>
            <a:r>
              <a:rPr lang="en-US" b="1" dirty="0">
                <a:solidFill>
                  <a:srgbClr val="FFFFFF"/>
                </a:solidFill>
                <a:latin typeface="Calibri" charset="0"/>
              </a:rPr>
              <a:t> </a:t>
            </a:r>
            <a:r>
              <a:rPr lang="en-US" b="1" dirty="0" err="1">
                <a:solidFill>
                  <a:srgbClr val="FFFFFF"/>
                </a:solidFill>
                <a:latin typeface="Calibri" charset="0"/>
              </a:rPr>
              <a:t>olan</a:t>
            </a:r>
            <a:r>
              <a:rPr lang="en-US" b="1" dirty="0">
                <a:solidFill>
                  <a:srgbClr val="FFFFFF"/>
                </a:solidFill>
                <a:latin typeface="Calibri" charset="0"/>
              </a:rPr>
              <a:t> </a:t>
            </a:r>
            <a:r>
              <a:rPr lang="en-US" b="1" dirty="0" err="1">
                <a:solidFill>
                  <a:srgbClr val="FFFFFF"/>
                </a:solidFill>
                <a:latin typeface="Calibri" charset="0"/>
              </a:rPr>
              <a:t>kadınlarda</a:t>
            </a:r>
            <a:r>
              <a:rPr lang="en-US" b="1" dirty="0">
                <a:solidFill>
                  <a:srgbClr val="FFFFFF"/>
                </a:solidFill>
                <a:latin typeface="Calibri" charset="0"/>
              </a:rPr>
              <a:t> over </a:t>
            </a:r>
            <a:r>
              <a:rPr lang="en-US" b="1" dirty="0" err="1">
                <a:solidFill>
                  <a:srgbClr val="FFFFFF"/>
                </a:solidFill>
                <a:latin typeface="Calibri" charset="0"/>
              </a:rPr>
              <a:t>kanseri</a:t>
            </a:r>
            <a:r>
              <a:rPr lang="en-US" b="1" dirty="0">
                <a:solidFill>
                  <a:srgbClr val="FFFFFF"/>
                </a:solidFill>
                <a:latin typeface="Calibri" charset="0"/>
              </a:rPr>
              <a:t> </a:t>
            </a:r>
            <a:r>
              <a:rPr lang="en-US" b="1" dirty="0" err="1">
                <a:solidFill>
                  <a:srgbClr val="FFFFFF"/>
                </a:solidFill>
                <a:latin typeface="Calibri" charset="0"/>
              </a:rPr>
              <a:t>rölatif</a:t>
            </a:r>
            <a:r>
              <a:rPr lang="en-US" b="1" dirty="0">
                <a:solidFill>
                  <a:srgbClr val="FFFFFF"/>
                </a:solidFill>
                <a:latin typeface="Calibri" charset="0"/>
              </a:rPr>
              <a:t> risk x 1.42 </a:t>
            </a:r>
            <a:r>
              <a:rPr lang="en-US" b="1" dirty="0" err="1">
                <a:solidFill>
                  <a:srgbClr val="FFFFFF"/>
                </a:solidFill>
                <a:latin typeface="Calibri" charset="0"/>
              </a:rPr>
              <a:t>kat</a:t>
            </a:r>
            <a:r>
              <a:rPr lang="en-US" b="1" dirty="0">
                <a:solidFill>
                  <a:srgbClr val="FFFFFF"/>
                </a:solidFill>
                <a:latin typeface="Calibri" charset="0"/>
              </a:rPr>
              <a:t> </a:t>
            </a:r>
            <a:r>
              <a:rPr lang="en-US" sz="1400" dirty="0" err="1">
                <a:solidFill>
                  <a:srgbClr val="FFFFFF"/>
                </a:solidFill>
                <a:latin typeface="Calibri" charset="0"/>
              </a:rPr>
              <a:t>artar</a:t>
            </a:r>
            <a:endParaRPr lang="en-US" sz="1400" dirty="0">
              <a:solidFill>
                <a:srgbClr val="FFFFFF"/>
              </a:solidFill>
              <a:latin typeface="Calibri" charset="0"/>
            </a:endParaRPr>
          </a:p>
          <a:p>
            <a:endParaRPr lang="en-US" sz="1400" dirty="0">
              <a:solidFill>
                <a:srgbClr val="FFFFFF"/>
              </a:solidFill>
              <a:latin typeface="Calibri" charset="0"/>
            </a:endParaRPr>
          </a:p>
          <a:p>
            <a:r>
              <a:rPr lang="en-US" dirty="0" smtClean="0">
                <a:latin typeface="Calibri" charset="0"/>
              </a:rPr>
              <a:t>(</a:t>
            </a:r>
            <a:r>
              <a:rPr lang="en-US" dirty="0" err="1" smtClean="0">
                <a:latin typeface="Calibri" charset="0"/>
              </a:rPr>
              <a:t>kvaskoff</a:t>
            </a:r>
            <a:r>
              <a:rPr lang="en-US" dirty="0">
                <a:latin typeface="Calibri" charset="0"/>
              </a:rPr>
              <a:t>) In the general population, it is estimated that one woman in 76 (1·31%) will develop ovarian cancer in her lifetime.</a:t>
            </a:r>
            <a:r>
              <a:rPr lang="en-US" u="sng" dirty="0">
                <a:latin typeface="Calibri" charset="0"/>
              </a:rPr>
              <a:t>5 Considering the relative risks calculated from meta-analyses6, 7 of endometriosis and ovarian cancer (as high as 1·42), the lifetime risk of ovarian cancer among women with endometriosis is 1·80%—fewer than two women in 100. </a:t>
            </a:r>
          </a:p>
          <a:p>
            <a:endParaRPr lang="en-US" u="sng" dirty="0">
              <a:latin typeface="Calibri" charset="0"/>
            </a:endParaRPr>
          </a:p>
          <a:p>
            <a:r>
              <a:rPr lang="en-US" u="sng" dirty="0">
                <a:latin typeface="Calibri" charset="0"/>
              </a:rPr>
              <a:t>!!! (</a:t>
            </a:r>
            <a:r>
              <a:rPr lang="en-US" u="sng" dirty="0" err="1">
                <a:latin typeface="Calibri" charset="0"/>
              </a:rPr>
              <a:t>wilbur</a:t>
            </a:r>
            <a:r>
              <a:rPr lang="en-US" u="sng" dirty="0">
                <a:latin typeface="Calibri" charset="0"/>
              </a:rPr>
              <a:t>) </a:t>
            </a:r>
            <a:r>
              <a:rPr lang="en-US" u="sng" dirty="0" err="1">
                <a:latin typeface="Calibri" charset="0"/>
              </a:rPr>
              <a:t>Endometriozis</a:t>
            </a:r>
            <a:r>
              <a:rPr lang="en-US" u="sng" dirty="0">
                <a:latin typeface="Calibri" charset="0"/>
              </a:rPr>
              <a:t> </a:t>
            </a:r>
            <a:r>
              <a:rPr lang="en-US" u="sng" dirty="0" err="1">
                <a:latin typeface="Calibri" charset="0"/>
              </a:rPr>
              <a:t>olan</a:t>
            </a:r>
            <a:r>
              <a:rPr lang="en-US" u="sng" dirty="0">
                <a:latin typeface="Calibri" charset="0"/>
              </a:rPr>
              <a:t> </a:t>
            </a:r>
            <a:r>
              <a:rPr lang="en-US" u="sng" dirty="0" err="1">
                <a:latin typeface="Calibri" charset="0"/>
              </a:rPr>
              <a:t>kadınlarda</a:t>
            </a:r>
            <a:r>
              <a:rPr lang="en-US" u="sng" dirty="0">
                <a:latin typeface="Calibri" charset="0"/>
              </a:rPr>
              <a:t> </a:t>
            </a:r>
            <a:r>
              <a:rPr lang="en-US" u="sng" dirty="0" err="1">
                <a:latin typeface="Calibri" charset="0"/>
              </a:rPr>
              <a:t>gelişen</a:t>
            </a:r>
            <a:r>
              <a:rPr lang="en-US" u="sng" dirty="0">
                <a:latin typeface="Calibri" charset="0"/>
              </a:rPr>
              <a:t> EOK en </a:t>
            </a:r>
            <a:r>
              <a:rPr lang="en-US" u="sng" dirty="0" err="1">
                <a:latin typeface="Calibri" charset="0"/>
              </a:rPr>
              <a:t>sık</a:t>
            </a:r>
            <a:r>
              <a:rPr lang="en-US" u="sng" dirty="0">
                <a:latin typeface="Calibri" charset="0"/>
              </a:rPr>
              <a:t> </a:t>
            </a:r>
            <a:r>
              <a:rPr lang="en-US" u="sng" dirty="0" err="1">
                <a:latin typeface="Calibri" charset="0"/>
              </a:rPr>
              <a:t>endometrioid</a:t>
            </a:r>
            <a:r>
              <a:rPr lang="en-US" u="sng" dirty="0">
                <a:latin typeface="Calibri" charset="0"/>
              </a:rPr>
              <a:t> </a:t>
            </a:r>
            <a:r>
              <a:rPr lang="en-US" u="sng" dirty="0" err="1">
                <a:latin typeface="Calibri" charset="0"/>
              </a:rPr>
              <a:t>veya</a:t>
            </a:r>
            <a:r>
              <a:rPr lang="en-US" u="sng" dirty="0">
                <a:latin typeface="Calibri" charset="0"/>
              </a:rPr>
              <a:t> clear cell </a:t>
            </a:r>
            <a:r>
              <a:rPr lang="en-US" u="sng" dirty="0" err="1">
                <a:latin typeface="Calibri" charset="0"/>
              </a:rPr>
              <a:t>histolojisinde</a:t>
            </a:r>
            <a:endParaRPr lang="en-US" u="sng" dirty="0">
              <a:latin typeface="Calibri" charset="0"/>
            </a:endParaRPr>
          </a:p>
          <a:p>
            <a:endParaRPr lang="en-US" dirty="0">
              <a:solidFill>
                <a:srgbClr val="FFFFFF"/>
              </a:solidFill>
              <a:latin typeface="Calibri" charset="0"/>
            </a:endParaRPr>
          </a:p>
        </p:txBody>
      </p:sp>
      <p:sp>
        <p:nvSpPr>
          <p:cNvPr id="30723"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2C2D8D43-986C-3247-9CC9-99C3F5ED94C5}" type="slidenum">
              <a:rPr lang="en-US" sz="1200"/>
              <a:pPr eaLnBrk="1" hangingPunct="1"/>
              <a:t>8</a:t>
            </a:fld>
            <a:endParaRPr lang="en-US" sz="120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32770"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b="1" dirty="0" err="1">
                <a:solidFill>
                  <a:srgbClr val="FFFFFF"/>
                </a:solidFill>
                <a:latin typeface="Calibri" charset="0"/>
              </a:rPr>
              <a:t>Metaanalizlere</a:t>
            </a:r>
            <a:r>
              <a:rPr lang="en-US" b="1" dirty="0">
                <a:solidFill>
                  <a:srgbClr val="FFFFFF"/>
                </a:solidFill>
                <a:latin typeface="Calibri" charset="0"/>
              </a:rPr>
              <a:t> </a:t>
            </a:r>
            <a:r>
              <a:rPr lang="en-US" b="1" dirty="0" err="1">
                <a:solidFill>
                  <a:srgbClr val="FFFFFF"/>
                </a:solidFill>
                <a:latin typeface="Calibri" charset="0"/>
              </a:rPr>
              <a:t>göre</a:t>
            </a:r>
            <a:r>
              <a:rPr lang="en-US" b="1" dirty="0">
                <a:solidFill>
                  <a:srgbClr val="FFFFFF"/>
                </a:solidFill>
                <a:latin typeface="Calibri" charset="0"/>
              </a:rPr>
              <a:t> </a:t>
            </a:r>
            <a:r>
              <a:rPr lang="en-US" b="1" dirty="0" err="1">
                <a:solidFill>
                  <a:srgbClr val="FFFFFF"/>
                </a:solidFill>
                <a:latin typeface="Calibri" charset="0"/>
              </a:rPr>
              <a:t>endometriozis</a:t>
            </a:r>
            <a:r>
              <a:rPr lang="en-US" b="1" dirty="0">
                <a:solidFill>
                  <a:srgbClr val="FFFFFF"/>
                </a:solidFill>
                <a:latin typeface="Calibri" charset="0"/>
              </a:rPr>
              <a:t> </a:t>
            </a:r>
            <a:r>
              <a:rPr lang="en-US" b="1" dirty="0" err="1">
                <a:solidFill>
                  <a:srgbClr val="FFFFFF"/>
                </a:solidFill>
                <a:latin typeface="Calibri" charset="0"/>
              </a:rPr>
              <a:t>olan</a:t>
            </a:r>
            <a:r>
              <a:rPr lang="en-US" b="1" dirty="0">
                <a:solidFill>
                  <a:srgbClr val="FFFFFF"/>
                </a:solidFill>
                <a:latin typeface="Calibri" charset="0"/>
              </a:rPr>
              <a:t> </a:t>
            </a:r>
            <a:r>
              <a:rPr lang="en-US" b="1" dirty="0" err="1">
                <a:solidFill>
                  <a:srgbClr val="FFFFFF"/>
                </a:solidFill>
                <a:latin typeface="Calibri" charset="0"/>
              </a:rPr>
              <a:t>kadınlarda</a:t>
            </a:r>
            <a:r>
              <a:rPr lang="en-US" b="1" dirty="0">
                <a:solidFill>
                  <a:srgbClr val="FFFFFF"/>
                </a:solidFill>
                <a:latin typeface="Calibri" charset="0"/>
              </a:rPr>
              <a:t> over </a:t>
            </a:r>
            <a:r>
              <a:rPr lang="en-US" b="1" dirty="0" err="1">
                <a:solidFill>
                  <a:srgbClr val="FFFFFF"/>
                </a:solidFill>
                <a:latin typeface="Calibri" charset="0"/>
              </a:rPr>
              <a:t>kanseri</a:t>
            </a:r>
            <a:r>
              <a:rPr lang="en-US" b="1" dirty="0">
                <a:solidFill>
                  <a:srgbClr val="FFFFFF"/>
                </a:solidFill>
                <a:latin typeface="Calibri" charset="0"/>
              </a:rPr>
              <a:t> </a:t>
            </a:r>
            <a:r>
              <a:rPr lang="en-US" b="1" dirty="0" err="1">
                <a:solidFill>
                  <a:srgbClr val="FFFFFF"/>
                </a:solidFill>
                <a:latin typeface="Calibri" charset="0"/>
              </a:rPr>
              <a:t>rölatif</a:t>
            </a:r>
            <a:r>
              <a:rPr lang="en-US" b="1" dirty="0">
                <a:solidFill>
                  <a:srgbClr val="FFFFFF"/>
                </a:solidFill>
                <a:latin typeface="Calibri" charset="0"/>
              </a:rPr>
              <a:t> risk x 1.42 </a:t>
            </a:r>
            <a:r>
              <a:rPr lang="en-US" b="1" dirty="0" err="1">
                <a:solidFill>
                  <a:srgbClr val="FFFFFF"/>
                </a:solidFill>
                <a:latin typeface="Calibri" charset="0"/>
              </a:rPr>
              <a:t>kat</a:t>
            </a:r>
            <a:r>
              <a:rPr lang="en-US" b="1" dirty="0">
                <a:solidFill>
                  <a:srgbClr val="FFFFFF"/>
                </a:solidFill>
                <a:latin typeface="Calibri" charset="0"/>
              </a:rPr>
              <a:t> </a:t>
            </a:r>
            <a:r>
              <a:rPr lang="en-US" sz="1400" b="1" dirty="0" err="1">
                <a:solidFill>
                  <a:srgbClr val="FFFFFF"/>
                </a:solidFill>
                <a:latin typeface="Calibri" charset="0"/>
              </a:rPr>
              <a:t>artar</a:t>
            </a:r>
            <a:endParaRPr lang="en-US" sz="1400" b="1" dirty="0">
              <a:solidFill>
                <a:srgbClr val="FFFFFF"/>
              </a:solidFill>
              <a:latin typeface="Calibri" charset="0"/>
            </a:endParaRPr>
          </a:p>
          <a:p>
            <a:endParaRPr lang="en-US" dirty="0">
              <a:latin typeface="Calibri" charset="0"/>
            </a:endParaRPr>
          </a:p>
          <a:p>
            <a:r>
              <a:rPr lang="en-US" dirty="0" smtClean="0">
                <a:latin typeface="Calibri" charset="0"/>
              </a:rPr>
              <a:t>(</a:t>
            </a:r>
            <a:r>
              <a:rPr lang="en-US" dirty="0" err="1" smtClean="0">
                <a:latin typeface="Calibri" charset="0"/>
              </a:rPr>
              <a:t>kvaskoff</a:t>
            </a:r>
            <a:r>
              <a:rPr lang="en-US" dirty="0">
                <a:latin typeface="Calibri" charset="0"/>
              </a:rPr>
              <a:t>) In the general population, it is estimated that one woman in 76 (1·31%) will develop ovarian cancer in her lifetime.</a:t>
            </a:r>
            <a:r>
              <a:rPr lang="en-US" u="sng" dirty="0">
                <a:latin typeface="Calibri" charset="0"/>
              </a:rPr>
              <a:t>5 </a:t>
            </a:r>
            <a:r>
              <a:rPr lang="en-US" b="1" u="sng" dirty="0">
                <a:latin typeface="Calibri" charset="0"/>
              </a:rPr>
              <a:t>Considering the relative risks calculated from meta-</a:t>
            </a:r>
            <a:r>
              <a:rPr lang="en-US" b="1" u="sng" dirty="0" smtClean="0">
                <a:latin typeface="Calibri" charset="0"/>
              </a:rPr>
              <a:t>analyses (6</a:t>
            </a:r>
            <a:r>
              <a:rPr lang="en-US" b="1" u="sng" dirty="0">
                <a:latin typeface="Calibri" charset="0"/>
              </a:rPr>
              <a:t>, </a:t>
            </a:r>
            <a:r>
              <a:rPr lang="en-US" b="1" u="sng" dirty="0" smtClean="0">
                <a:latin typeface="Calibri" charset="0"/>
              </a:rPr>
              <a:t>7) </a:t>
            </a:r>
            <a:r>
              <a:rPr lang="en-US" b="1" u="sng" dirty="0">
                <a:latin typeface="Calibri" charset="0"/>
              </a:rPr>
              <a:t>of endometriosis and ovarian cancer (as high as 1·42)</a:t>
            </a:r>
            <a:r>
              <a:rPr lang="en-US" u="sng" dirty="0">
                <a:latin typeface="Calibri" charset="0"/>
              </a:rPr>
              <a:t>, the lifetime risk of ovarian cancer among women with endometriosis is 1·80%—fewer than two women in 100. </a:t>
            </a:r>
          </a:p>
          <a:p>
            <a:endParaRPr lang="en-US" u="sng" dirty="0">
              <a:latin typeface="Calibri" charset="0"/>
            </a:endParaRPr>
          </a:p>
          <a:p>
            <a:r>
              <a:rPr lang="en-US" u="sng" dirty="0">
                <a:latin typeface="Calibri" charset="0"/>
              </a:rPr>
              <a:t>!!! (</a:t>
            </a:r>
            <a:r>
              <a:rPr lang="en-US" u="sng" dirty="0" err="1">
                <a:latin typeface="Calibri" charset="0"/>
              </a:rPr>
              <a:t>wilbur</a:t>
            </a:r>
            <a:r>
              <a:rPr lang="en-US" u="sng" dirty="0">
                <a:latin typeface="Calibri" charset="0"/>
              </a:rPr>
              <a:t>) </a:t>
            </a:r>
            <a:r>
              <a:rPr lang="en-US" u="sng" dirty="0" err="1">
                <a:latin typeface="Calibri" charset="0"/>
              </a:rPr>
              <a:t>Endometriozis</a:t>
            </a:r>
            <a:r>
              <a:rPr lang="en-US" u="sng" dirty="0">
                <a:latin typeface="Calibri" charset="0"/>
              </a:rPr>
              <a:t> </a:t>
            </a:r>
            <a:r>
              <a:rPr lang="en-US" u="sng" dirty="0" err="1">
                <a:latin typeface="Calibri" charset="0"/>
              </a:rPr>
              <a:t>olan</a:t>
            </a:r>
            <a:r>
              <a:rPr lang="en-US" u="sng" dirty="0">
                <a:latin typeface="Calibri" charset="0"/>
              </a:rPr>
              <a:t> </a:t>
            </a:r>
            <a:r>
              <a:rPr lang="en-US" u="sng" dirty="0" err="1">
                <a:latin typeface="Calibri" charset="0"/>
              </a:rPr>
              <a:t>kadınlarda</a:t>
            </a:r>
            <a:r>
              <a:rPr lang="en-US" u="sng" dirty="0">
                <a:latin typeface="Calibri" charset="0"/>
              </a:rPr>
              <a:t> </a:t>
            </a:r>
            <a:r>
              <a:rPr lang="en-US" u="sng" dirty="0" err="1">
                <a:latin typeface="Calibri" charset="0"/>
              </a:rPr>
              <a:t>gelişen</a:t>
            </a:r>
            <a:r>
              <a:rPr lang="en-US" u="sng" dirty="0">
                <a:latin typeface="Calibri" charset="0"/>
              </a:rPr>
              <a:t> EOK en </a:t>
            </a:r>
            <a:r>
              <a:rPr lang="en-US" u="sng" dirty="0" err="1">
                <a:latin typeface="Calibri" charset="0"/>
              </a:rPr>
              <a:t>sık</a:t>
            </a:r>
            <a:r>
              <a:rPr lang="en-US" u="sng" dirty="0">
                <a:latin typeface="Calibri" charset="0"/>
              </a:rPr>
              <a:t> </a:t>
            </a:r>
            <a:r>
              <a:rPr lang="en-US" u="sng" dirty="0" err="1">
                <a:latin typeface="Calibri" charset="0"/>
              </a:rPr>
              <a:t>endometrioid</a:t>
            </a:r>
            <a:r>
              <a:rPr lang="en-US" u="sng" dirty="0">
                <a:latin typeface="Calibri" charset="0"/>
              </a:rPr>
              <a:t> </a:t>
            </a:r>
            <a:r>
              <a:rPr lang="en-US" u="sng" dirty="0" err="1">
                <a:latin typeface="Calibri" charset="0"/>
              </a:rPr>
              <a:t>veya</a:t>
            </a:r>
            <a:r>
              <a:rPr lang="en-US" u="sng" dirty="0">
                <a:latin typeface="Calibri" charset="0"/>
              </a:rPr>
              <a:t> clear cell </a:t>
            </a:r>
            <a:r>
              <a:rPr lang="en-US" u="sng" dirty="0" err="1">
                <a:latin typeface="Calibri" charset="0"/>
              </a:rPr>
              <a:t>histolojisinde</a:t>
            </a:r>
            <a:endParaRPr lang="en-US" u="sng" dirty="0">
              <a:latin typeface="Calibri" charset="0"/>
            </a:endParaRPr>
          </a:p>
          <a:p>
            <a:endParaRPr lang="en-US" dirty="0">
              <a:solidFill>
                <a:srgbClr val="FFFFFF"/>
              </a:solidFill>
              <a:latin typeface="Calibri" charset="0"/>
            </a:endParaRPr>
          </a:p>
        </p:txBody>
      </p:sp>
      <p:sp>
        <p:nvSpPr>
          <p:cNvPr id="32771"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D8CBA48C-2C95-A541-9E07-D10F9A354D07}" type="slidenum">
              <a:rPr lang="en-US" sz="1200"/>
              <a:pPr eaLnBrk="1" hangingPunct="1"/>
              <a:t>9</a:t>
            </a:fld>
            <a:endParaRPr lang="en-US" sz="120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26626"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err="1">
                <a:latin typeface="Calibri" charset="0"/>
              </a:rPr>
              <a:t>Özellikle</a:t>
            </a:r>
            <a:r>
              <a:rPr lang="en-US" dirty="0">
                <a:latin typeface="Calibri" charset="0"/>
              </a:rPr>
              <a:t> </a:t>
            </a:r>
            <a:r>
              <a:rPr lang="en-US" b="1" dirty="0" err="1">
                <a:latin typeface="Calibri" charset="0"/>
              </a:rPr>
              <a:t>kronik</a:t>
            </a:r>
            <a:r>
              <a:rPr lang="en-US" b="1" dirty="0">
                <a:latin typeface="Calibri" charset="0"/>
              </a:rPr>
              <a:t> </a:t>
            </a:r>
            <a:r>
              <a:rPr lang="en-US" b="1" dirty="0" err="1">
                <a:latin typeface="Calibri" charset="0"/>
              </a:rPr>
              <a:t>inflamasyon</a:t>
            </a:r>
            <a:r>
              <a:rPr lang="en-US" b="1" dirty="0">
                <a:latin typeface="Calibri" charset="0"/>
              </a:rPr>
              <a:t> </a:t>
            </a:r>
            <a:r>
              <a:rPr lang="en-US" dirty="0" err="1">
                <a:latin typeface="Calibri" charset="0"/>
              </a:rPr>
              <a:t>ve</a:t>
            </a:r>
            <a:r>
              <a:rPr lang="en-US" dirty="0">
                <a:latin typeface="Calibri" charset="0"/>
              </a:rPr>
              <a:t> </a:t>
            </a:r>
            <a:r>
              <a:rPr lang="en-US" b="1" dirty="0" err="1">
                <a:latin typeface="Calibri" charset="0"/>
              </a:rPr>
              <a:t>retrograd</a:t>
            </a:r>
            <a:r>
              <a:rPr lang="en-US" b="1" dirty="0">
                <a:latin typeface="Calibri" charset="0"/>
              </a:rPr>
              <a:t> </a:t>
            </a:r>
            <a:r>
              <a:rPr lang="en-US" b="1" dirty="0" err="1">
                <a:latin typeface="Calibri" charset="0"/>
              </a:rPr>
              <a:t>menstrüasyon</a:t>
            </a:r>
            <a:endParaRPr lang="en-US" b="1" dirty="0">
              <a:latin typeface="Calibri" charset="0"/>
            </a:endParaRPr>
          </a:p>
          <a:p>
            <a:endParaRPr lang="en-US" dirty="0">
              <a:latin typeface="Calibri" charset="0"/>
            </a:endParaRPr>
          </a:p>
        </p:txBody>
      </p:sp>
      <p:sp>
        <p:nvSpPr>
          <p:cNvPr id="26627"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fld id="{A751B07C-C089-1A41-AB0C-DE79C0374BE3}" type="slidenum">
              <a:rPr lang="en-US" sz="1200"/>
              <a:pPr eaLnBrk="1" hangingPunct="1"/>
              <a:t>11</a:t>
            </a:fld>
            <a:endParaRPr lang="en-US" sz="120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tr-TR"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BD8C71E-682B-FE4D-B46B-4E158D17818E}" type="datetimeFigureOut">
              <a:rPr lang="en-US"/>
              <a:pPr>
                <a:defRPr/>
              </a:pPr>
              <a:t>8.09.18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65C046-D2BA-AE48-A3CA-2F9E7F5F490D}" type="slidenum">
              <a:rPr lang="en-US"/>
              <a:pPr>
                <a:defRPr/>
              </a:pPr>
              <a:t>‹#›</a:t>
            </a:fld>
            <a:endParaRPr lang="en-US"/>
          </a:p>
        </p:txBody>
      </p:sp>
    </p:spTree>
    <p:extLst>
      <p:ext uri="{BB962C8B-B14F-4D97-AF65-F5344CB8AC3E}">
        <p14:creationId xmlns:p14="http://schemas.microsoft.com/office/powerpoint/2010/main" val="1487799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F9B01A4-4C8E-1947-892E-E4B0DA788A09}" type="datetimeFigureOut">
              <a:rPr lang="en-US"/>
              <a:pPr>
                <a:defRPr/>
              </a:pPr>
              <a:t>8.09.18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20312EC-EE4B-6D43-B5DE-38AB52584716}" type="slidenum">
              <a:rPr lang="en-US"/>
              <a:pPr>
                <a:defRPr/>
              </a:pPr>
              <a:t>‹#›</a:t>
            </a:fld>
            <a:endParaRPr lang="en-US"/>
          </a:p>
        </p:txBody>
      </p:sp>
    </p:spTree>
    <p:extLst>
      <p:ext uri="{BB962C8B-B14F-4D97-AF65-F5344CB8AC3E}">
        <p14:creationId xmlns:p14="http://schemas.microsoft.com/office/powerpoint/2010/main" val="22297438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tr-TR"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1D34DBD-F361-8A45-AC5E-1DB0711E0D41}" type="datetimeFigureOut">
              <a:rPr lang="en-US"/>
              <a:pPr>
                <a:defRPr/>
              </a:pPr>
              <a:t>8.09.18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500CCB1-5604-D449-9EC9-395A91313B6F}" type="slidenum">
              <a:rPr lang="en-US"/>
              <a:pPr>
                <a:defRPr/>
              </a:pPr>
              <a:t>‹#›</a:t>
            </a:fld>
            <a:endParaRPr lang="en-US"/>
          </a:p>
        </p:txBody>
      </p:sp>
    </p:spTree>
    <p:extLst>
      <p:ext uri="{BB962C8B-B14F-4D97-AF65-F5344CB8AC3E}">
        <p14:creationId xmlns:p14="http://schemas.microsoft.com/office/powerpoint/2010/main" val="31268804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idx="1"/>
          </p:nvPr>
        </p:nvSpPr>
        <p:spPr/>
        <p:txBody>
          <a:body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9BA3F45-8B65-274E-AE2B-DD72D230F9CA}" type="datetimeFigureOut">
              <a:rPr lang="en-US"/>
              <a:pPr>
                <a:defRPr/>
              </a:pPr>
              <a:t>8.09.18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7DABD3E-232A-3246-91EF-CC9B21A41034}" type="slidenum">
              <a:rPr lang="en-US"/>
              <a:pPr>
                <a:defRPr/>
              </a:pPr>
              <a:t>‹#›</a:t>
            </a:fld>
            <a:endParaRPr lang="en-US"/>
          </a:p>
        </p:txBody>
      </p:sp>
    </p:spTree>
    <p:extLst>
      <p:ext uri="{BB962C8B-B14F-4D97-AF65-F5344CB8AC3E}">
        <p14:creationId xmlns:p14="http://schemas.microsoft.com/office/powerpoint/2010/main" val="2787119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tr-TR"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E613C6DF-5D19-A342-B5B2-38162269F276}" type="datetimeFigureOut">
              <a:rPr lang="en-US"/>
              <a:pPr>
                <a:defRPr/>
              </a:pPr>
              <a:t>8.09.18</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8137916-9F85-D745-B6E3-E94C75174A57}" type="slidenum">
              <a:rPr lang="en-US"/>
              <a:pPr>
                <a:defRPr/>
              </a:pPr>
              <a:t>‹#›</a:t>
            </a:fld>
            <a:endParaRPr lang="en-US"/>
          </a:p>
        </p:txBody>
      </p:sp>
    </p:spTree>
    <p:extLst>
      <p:ext uri="{BB962C8B-B14F-4D97-AF65-F5344CB8AC3E}">
        <p14:creationId xmlns:p14="http://schemas.microsoft.com/office/powerpoint/2010/main" val="119097104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DB4D804-BB67-6F45-AC83-B4A7ECA0EC98}" type="datetimeFigureOut">
              <a:rPr lang="en-US"/>
              <a:pPr>
                <a:defRPr/>
              </a:pPr>
              <a:t>8.09.18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F19FE5F-338B-5D4D-9A3A-4305F24875DE}" type="slidenum">
              <a:rPr lang="en-US"/>
              <a:pPr>
                <a:defRPr/>
              </a:pPr>
              <a:t>‹#›</a:t>
            </a:fld>
            <a:endParaRPr lang="en-US"/>
          </a:p>
        </p:txBody>
      </p:sp>
    </p:spTree>
    <p:extLst>
      <p:ext uri="{BB962C8B-B14F-4D97-AF65-F5344CB8AC3E}">
        <p14:creationId xmlns:p14="http://schemas.microsoft.com/office/powerpoint/2010/main" val="3612365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AC10A503-BCF3-224B-ABEA-96FC30CDDB9B}" type="datetimeFigureOut">
              <a:rPr lang="en-US"/>
              <a:pPr>
                <a:defRPr/>
              </a:pPr>
              <a:t>8.09.18</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126F571F-F81E-964C-BB26-4C7FFA27A641}" type="slidenum">
              <a:rPr lang="en-US"/>
              <a:pPr>
                <a:defRPr/>
              </a:pPr>
              <a:t>‹#›</a:t>
            </a:fld>
            <a:endParaRPr lang="en-US"/>
          </a:p>
        </p:txBody>
      </p:sp>
    </p:spTree>
    <p:extLst>
      <p:ext uri="{BB962C8B-B14F-4D97-AF65-F5344CB8AC3E}">
        <p14:creationId xmlns:p14="http://schemas.microsoft.com/office/powerpoint/2010/main" val="35196885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321D33F-8D4D-284D-B339-BEAF08279359}" type="datetimeFigureOut">
              <a:rPr lang="en-US"/>
              <a:pPr>
                <a:defRPr/>
              </a:pPr>
              <a:t>8.09.18</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DDB8CDCA-331F-3C4F-A111-B667816DD6A6}" type="slidenum">
              <a:rPr lang="en-US"/>
              <a:pPr>
                <a:defRPr/>
              </a:pPr>
              <a:t>‹#›</a:t>
            </a:fld>
            <a:endParaRPr lang="en-US"/>
          </a:p>
        </p:txBody>
      </p:sp>
    </p:spTree>
    <p:extLst>
      <p:ext uri="{BB962C8B-B14F-4D97-AF65-F5344CB8AC3E}">
        <p14:creationId xmlns:p14="http://schemas.microsoft.com/office/powerpoint/2010/main" val="42369432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5A03EA7B-238B-1A4D-923D-F6B67D4A3659}" type="datetimeFigureOut">
              <a:rPr lang="en-US"/>
              <a:pPr>
                <a:defRPr/>
              </a:pPr>
              <a:t>8.09.18</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1971C2F-F643-7B4B-8AF3-1DC71AA8FCC4}" type="slidenum">
              <a:rPr lang="en-US"/>
              <a:pPr>
                <a:defRPr/>
              </a:pPr>
              <a:t>‹#›</a:t>
            </a:fld>
            <a:endParaRPr lang="en-US"/>
          </a:p>
        </p:txBody>
      </p:sp>
    </p:spTree>
    <p:extLst>
      <p:ext uri="{BB962C8B-B14F-4D97-AF65-F5344CB8AC3E}">
        <p14:creationId xmlns:p14="http://schemas.microsoft.com/office/powerpoint/2010/main" val="36128299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tr-TR"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Click to edit Master text styles</a:t>
            </a:r>
          </a:p>
          <a:p>
            <a:pPr lvl="1"/>
            <a:r>
              <a:rPr lang="tr-TR" smtClean="0"/>
              <a:t>Second level</a:t>
            </a:r>
          </a:p>
          <a:p>
            <a:pPr lvl="2"/>
            <a:r>
              <a:rPr lang="tr-TR" smtClean="0"/>
              <a:t>Third level</a:t>
            </a:r>
          </a:p>
          <a:p>
            <a:pPr lvl="3"/>
            <a:r>
              <a:rPr lang="tr-TR" smtClean="0"/>
              <a:t>Fourth level</a:t>
            </a:r>
          </a:p>
          <a:p>
            <a:pPr lvl="4"/>
            <a:r>
              <a:rPr lang="tr-TR"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F21AF21-FCFD-CD4A-8E63-CDDCE3F0DD3A}" type="datetimeFigureOut">
              <a:rPr lang="en-US"/>
              <a:pPr>
                <a:defRPr/>
              </a:pPr>
              <a:t>8.09.18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684A80F-CDC1-0E4F-AD69-B3A8665A9CDD}" type="slidenum">
              <a:rPr lang="en-US"/>
              <a:pPr>
                <a:defRPr/>
              </a:pPr>
              <a:t>‹#›</a:t>
            </a:fld>
            <a:endParaRPr lang="en-US"/>
          </a:p>
        </p:txBody>
      </p:sp>
    </p:spTree>
    <p:extLst>
      <p:ext uri="{BB962C8B-B14F-4D97-AF65-F5344CB8AC3E}">
        <p14:creationId xmlns:p14="http://schemas.microsoft.com/office/powerpoint/2010/main" val="3056934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tr-TR"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C6FADE68-DF53-594F-8232-2D9F431EB64B}" type="datetimeFigureOut">
              <a:rPr lang="en-US"/>
              <a:pPr>
                <a:defRPr/>
              </a:pPr>
              <a:t>8.09.18</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8CA1511-BC49-5642-9D3D-6CF9F84E20ED}" type="slidenum">
              <a:rPr lang="en-US"/>
              <a:pPr>
                <a:defRPr/>
              </a:pPr>
              <a:t>‹#›</a:t>
            </a:fld>
            <a:endParaRPr lang="en-US"/>
          </a:p>
        </p:txBody>
      </p:sp>
    </p:spTree>
    <p:extLst>
      <p:ext uri="{BB962C8B-B14F-4D97-AF65-F5344CB8AC3E}">
        <p14:creationId xmlns:p14="http://schemas.microsoft.com/office/powerpoint/2010/main" val="4257258460"/>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8000">
              <a:srgbClr val="FCFCFC"/>
            </a:gs>
            <a:gs pos="97000">
              <a:schemeClr val="accent2">
                <a:lumMod val="20000"/>
                <a:lumOff val="80000"/>
              </a:schemeClr>
            </a:gs>
          </a:gsLst>
          <a:path path="circle">
            <a:fillToRect l="100000" t="100000"/>
          </a:path>
          <a:tileRect r="-100000" b="-100000"/>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ctr" anchorCtr="0" compatLnSpc="1">
            <a:prstTxWarp prst="textNoShape">
              <a:avLst/>
            </a:prstTxWarp>
          </a:bodyPr>
          <a:lstStyle/>
          <a:p>
            <a:pPr lvl="0"/>
            <a:r>
              <a:rPr lang="tr-TR"/>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tr-TR"/>
              <a:t>Click to edit Master text styles</a:t>
            </a:r>
          </a:p>
          <a:p>
            <a:pPr lvl="1"/>
            <a:r>
              <a:rPr lang="tr-TR"/>
              <a:t>Second level</a:t>
            </a:r>
          </a:p>
          <a:p>
            <a:pPr lvl="2"/>
            <a:r>
              <a:rPr lang="tr-TR"/>
              <a:t>Third level</a:t>
            </a:r>
          </a:p>
          <a:p>
            <a:pPr lvl="3"/>
            <a:r>
              <a:rPr lang="tr-TR"/>
              <a:t>Fourth level</a:t>
            </a:r>
          </a:p>
          <a:p>
            <a:pPr lvl="4"/>
            <a:r>
              <a:rPr lang="tr-TR"/>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defRPr>
            </a:lvl1pPr>
          </a:lstStyle>
          <a:p>
            <a:pPr>
              <a:defRPr/>
            </a:pPr>
            <a:fld id="{AE9174F0-C33A-4E45-BBAE-5EE8A5EA140B}" type="datetimeFigureOut">
              <a:rPr lang="en-US"/>
              <a:pPr>
                <a:defRPr/>
              </a:pPr>
              <a:t>8.09.18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a:defRPr/>
            </a:pPr>
            <a:fld id="{A1DC508D-43E3-6B49-AC7B-C8C3D813D408}"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MS PGothic" charset="0"/>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MS PGothic" charset="0"/>
          <a:cs typeface="MS PGothic" charset="0"/>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MS PGothic" charset="0"/>
          <a:cs typeface="MS PGothic" charset="0"/>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MS PGothic" charset="0"/>
          <a:cs typeface="MS PGothic" charset="0"/>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charset="0"/>
          <a:cs typeface="MS PGothic" charset="0"/>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MS PGothic" charset="0"/>
          <a:cs typeface="MS PGothic" charset="0"/>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12.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5.png"/><Relationship Id="rId1" Type="http://schemas.openxmlformats.org/officeDocument/2006/relationships/slideLayout" Target="../slideLayouts/slideLayout7.xml"/><Relationship Id="rId2" Type="http://schemas.openxmlformats.org/officeDocument/2006/relationships/notesSlide" Target="../notesSlides/notesSlide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4" Type="http://schemas.openxmlformats.org/officeDocument/2006/relationships/image" Target="../media/image22.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tags" Target="../tags/tag1.xml"/><Relationship Id="rId2" Type="http://schemas.openxmlformats.org/officeDocument/2006/relationships/slideLayout" Target="../slideLayouts/slideLayout2.xml"/><Relationship Id="rId3"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4" Type="http://schemas.openxmlformats.org/officeDocument/2006/relationships/image" Target="../media/image24.png"/><Relationship Id="rId5" Type="http://schemas.openxmlformats.org/officeDocument/2006/relationships/image" Target="../media/image25.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4" Type="http://schemas.openxmlformats.org/officeDocument/2006/relationships/image" Target="../media/image27.png"/><Relationship Id="rId1" Type="http://schemas.openxmlformats.org/officeDocument/2006/relationships/slideLayout" Target="../slideLayouts/slideLayout4.xml"/><Relationship Id="rId2" Type="http://schemas.openxmlformats.org/officeDocument/2006/relationships/notesSlide" Target="../notesSlides/notesSlide20.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4" Type="http://schemas.openxmlformats.org/officeDocument/2006/relationships/image" Target="../media/image29.png"/><Relationship Id="rId1" Type="http://schemas.openxmlformats.org/officeDocument/2006/relationships/slideLayout" Target="../slideLayouts/slideLayout4.xml"/><Relationship Id="rId2" Type="http://schemas.openxmlformats.org/officeDocument/2006/relationships/notesSlide" Target="../notesSlides/notesSlide2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4" Type="http://schemas.openxmlformats.org/officeDocument/2006/relationships/image" Target="../media/image31.png"/><Relationship Id="rId5" Type="http://schemas.openxmlformats.org/officeDocument/2006/relationships/image" Target="../media/image32.png"/><Relationship Id="rId6" Type="http://schemas.openxmlformats.org/officeDocument/2006/relationships/image" Target="../media/image33.png"/><Relationship Id="rId1" Type="http://schemas.openxmlformats.org/officeDocument/2006/relationships/slideLayout" Target="../slideLayouts/slideLayout7.xml"/><Relationship Id="rId2" Type="http://schemas.openxmlformats.org/officeDocument/2006/relationships/notesSlide" Target="../notesSlides/notesSlide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4" Type="http://schemas.openxmlformats.org/officeDocument/2006/relationships/image" Target="../media/image35.png"/><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7.xml"/><Relationship Id="rId3"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0.png"/><Relationship Id="rId1" Type="http://schemas.openxmlformats.org/officeDocument/2006/relationships/slideLayout" Target="../slideLayouts/slideLayout2.xml"/><Relationship Id="rId2" Type="http://schemas.openxmlformats.org/officeDocument/2006/relationships/notesSlide" Target="../notesSlides/notesSlide2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38.png"/></Relationships>
</file>

<file path=ppt/slides/_rels/slide37.xml.rels><?xml version="1.0" encoding="UTF-8" standalone="yes"?>
<Relationships xmlns="http://schemas.openxmlformats.org/package/2006/relationships"><Relationship Id="rId3" Type="http://schemas.openxmlformats.org/officeDocument/2006/relationships/image" Target="../media/image39.png"/><Relationship Id="rId4" Type="http://schemas.openxmlformats.org/officeDocument/2006/relationships/image" Target="../media/image40.png"/><Relationship Id="rId1" Type="http://schemas.openxmlformats.org/officeDocument/2006/relationships/slideLayout" Target="../slideLayouts/slideLayout7.xml"/><Relationship Id="rId2" Type="http://schemas.openxmlformats.org/officeDocument/2006/relationships/notesSlide" Target="../notesSlides/notesSlide35.xml"/></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4" Type="http://schemas.openxmlformats.org/officeDocument/2006/relationships/image" Target="../media/image42.png"/><Relationship Id="rId5" Type="http://schemas.openxmlformats.org/officeDocument/2006/relationships/image" Target="../media/image43.png"/><Relationship Id="rId1" Type="http://schemas.openxmlformats.org/officeDocument/2006/relationships/slideLayout" Target="../slideLayouts/slideLayout7.xml"/><Relationship Id="rId2" Type="http://schemas.openxmlformats.org/officeDocument/2006/relationships/notesSlide" Target="../notesSlides/notesSlide3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Layout" Target="../slideLayouts/slideLayout2.xml"/><Relationship Id="rId3" Type="http://schemas.openxmlformats.org/officeDocument/2006/relationships/notesSlide" Target="../notesSlides/notesSlide3.xml"/></Relationships>
</file>

<file path=ppt/slides/_rels/slide40.xml.rels><?xml version="1.0" encoding="UTF-8" standalone="yes"?>
<Relationships xmlns="http://schemas.openxmlformats.org/package/2006/relationships"><Relationship Id="rId3" Type="http://schemas.openxmlformats.org/officeDocument/2006/relationships/image" Target="../media/image44.jpeg"/><Relationship Id="rId4" Type="http://schemas.openxmlformats.org/officeDocument/2006/relationships/image" Target="../media/image45.png"/><Relationship Id="rId5" Type="http://schemas.openxmlformats.org/officeDocument/2006/relationships/image" Target="../media/image46.png"/><Relationship Id="rId6" Type="http://schemas.openxmlformats.org/officeDocument/2006/relationships/image" Target="../media/image47.png"/><Relationship Id="rId7" Type="http://schemas.openxmlformats.org/officeDocument/2006/relationships/image" Target="../media/image48.png"/><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49.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49.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49.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 Id="rId3" Type="http://schemas.openxmlformats.org/officeDocument/2006/relationships/image" Target="../media/image49.jpeg"/></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0.jp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0.jpg"/><Relationship Id="rId1" Type="http://schemas.openxmlformats.org/officeDocument/2006/relationships/slideLayout" Target="../slideLayouts/slideLayout2.xml"/><Relationship Id="rId2" Type="http://schemas.openxmlformats.org/officeDocument/2006/relationships/notesSlide" Target="../notesSlides/notesSlide4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1" Type="http://schemas.openxmlformats.org/officeDocument/2006/relationships/tags" Target="../tags/tag3.xml"/><Relationship Id="rId2"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51.png"/></Relationships>
</file>

<file path=ppt/slides/_rels/slide51.xml.rels><?xml version="1.0" encoding="UTF-8" standalone="yes"?>
<Relationships xmlns="http://schemas.openxmlformats.org/package/2006/relationships"><Relationship Id="rId3" Type="http://schemas.openxmlformats.org/officeDocument/2006/relationships/image" Target="../media/image53.png"/><Relationship Id="rId4" Type="http://schemas.openxmlformats.org/officeDocument/2006/relationships/image" Target="../media/image54.png"/><Relationship Id="rId5" Type="http://schemas.openxmlformats.org/officeDocument/2006/relationships/image" Target="../media/image55.png"/><Relationship Id="rId6" Type="http://schemas.openxmlformats.org/officeDocument/2006/relationships/image" Target="../media/image56.png"/><Relationship Id="rId1" Type="http://schemas.openxmlformats.org/officeDocument/2006/relationships/slideLayout" Target="../slideLayouts/slideLayout7.xml"/><Relationship Id="rId2" Type="http://schemas.openxmlformats.org/officeDocument/2006/relationships/image" Target="../media/image5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88913" y="193675"/>
            <a:ext cx="1292225" cy="1292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a:off x="121608" y="1797050"/>
            <a:ext cx="8916988" cy="2093913"/>
          </a:xfrm>
          <a:prstGeom prst="roundRect">
            <a:avLst/>
          </a:prstGeom>
          <a:solidFill>
            <a:schemeClr val="accent2">
              <a:lumMod val="60000"/>
              <a:lumOff val="40000"/>
              <a:alpha val="71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lnSpc>
                <a:spcPct val="140000"/>
              </a:lnSpc>
              <a:defRPr/>
            </a:pPr>
            <a:r>
              <a:rPr lang="en-US" sz="4000" b="1" dirty="0" err="1" smtClean="0">
                <a:solidFill>
                  <a:schemeClr val="accent4">
                    <a:lumMod val="50000"/>
                  </a:schemeClr>
                </a:solidFill>
                <a:effectLst>
                  <a:outerShdw blurRad="50800" dist="38100" dir="2700000" algn="tl" rotWithShape="0">
                    <a:prstClr val="black">
                      <a:alpha val="40000"/>
                    </a:prstClr>
                  </a:outerShdw>
                </a:effectLst>
                <a:latin typeface="Avenir Medium"/>
                <a:cs typeface="Avenir Medium"/>
              </a:rPr>
              <a:t>Endometrioma</a:t>
            </a:r>
            <a:r>
              <a:rPr lang="en-US" sz="4000" b="1" dirty="0" smtClean="0">
                <a:solidFill>
                  <a:schemeClr val="accent4">
                    <a:lumMod val="50000"/>
                  </a:schemeClr>
                </a:solidFill>
                <a:effectLst>
                  <a:outerShdw blurRad="50800" dist="38100" dir="2700000" algn="tl" rotWithShape="0">
                    <a:prstClr val="black">
                      <a:alpha val="40000"/>
                    </a:prstClr>
                  </a:outerShdw>
                </a:effectLst>
                <a:latin typeface="Avenir Medium"/>
                <a:cs typeface="Avenir Medium"/>
              </a:rPr>
              <a:t> - Over </a:t>
            </a:r>
            <a:r>
              <a:rPr lang="en-US" sz="4000" b="1" dirty="0" err="1">
                <a:solidFill>
                  <a:schemeClr val="accent4">
                    <a:lumMod val="50000"/>
                  </a:schemeClr>
                </a:solidFill>
                <a:effectLst>
                  <a:outerShdw blurRad="50800" dist="38100" dir="2700000" algn="tl" rotWithShape="0">
                    <a:prstClr val="black">
                      <a:alpha val="40000"/>
                    </a:prstClr>
                  </a:outerShdw>
                </a:effectLst>
                <a:latin typeface="Avenir Medium"/>
                <a:cs typeface="Avenir Medium"/>
              </a:rPr>
              <a:t>Kanseri</a:t>
            </a:r>
            <a:r>
              <a:rPr lang="en-US" sz="4000" b="1" dirty="0">
                <a:solidFill>
                  <a:schemeClr val="accent4">
                    <a:lumMod val="50000"/>
                  </a:schemeClr>
                </a:solidFill>
                <a:effectLst>
                  <a:outerShdw blurRad="50800" dist="38100" dir="2700000" algn="tl" rotWithShape="0">
                    <a:prstClr val="black">
                      <a:alpha val="40000"/>
                    </a:prstClr>
                  </a:outerShdw>
                </a:effectLst>
                <a:latin typeface="Avenir Medium"/>
                <a:cs typeface="Avenir Medium"/>
              </a:rPr>
              <a:t> </a:t>
            </a:r>
            <a:r>
              <a:rPr lang="en-US" sz="4000" b="1" dirty="0" err="1">
                <a:solidFill>
                  <a:schemeClr val="accent4">
                    <a:lumMod val="50000"/>
                  </a:schemeClr>
                </a:solidFill>
                <a:effectLst>
                  <a:outerShdw blurRad="50800" dist="38100" dir="2700000" algn="tl" rotWithShape="0">
                    <a:prstClr val="black">
                      <a:alpha val="40000"/>
                    </a:prstClr>
                  </a:outerShdw>
                </a:effectLst>
                <a:latin typeface="Avenir Medium"/>
                <a:cs typeface="Avenir Medium"/>
              </a:rPr>
              <a:t>İ</a:t>
            </a:r>
            <a:r>
              <a:rPr lang="en-US" sz="4000" b="1" dirty="0" err="1" smtClean="0">
                <a:solidFill>
                  <a:schemeClr val="accent4">
                    <a:lumMod val="50000"/>
                  </a:schemeClr>
                </a:solidFill>
                <a:effectLst>
                  <a:outerShdw blurRad="50800" dist="38100" dir="2700000" algn="tl" rotWithShape="0">
                    <a:prstClr val="black">
                      <a:alpha val="40000"/>
                    </a:prstClr>
                  </a:outerShdw>
                </a:effectLst>
                <a:latin typeface="Avenir Medium"/>
                <a:cs typeface="Avenir Medium"/>
              </a:rPr>
              <a:t>lişkisi</a:t>
            </a:r>
            <a:r>
              <a:rPr lang="en-US" sz="4000" b="1" dirty="0">
                <a:solidFill>
                  <a:schemeClr val="accent4">
                    <a:lumMod val="50000"/>
                  </a:schemeClr>
                </a:solidFill>
                <a:effectLst>
                  <a:outerShdw blurRad="50800" dist="38100" dir="2700000" algn="tl" rotWithShape="0">
                    <a:prstClr val="black">
                      <a:alpha val="40000"/>
                    </a:prstClr>
                  </a:outerShdw>
                </a:effectLst>
                <a:latin typeface="Avenir Medium"/>
                <a:cs typeface="Avenir Medium"/>
              </a:rPr>
              <a:t>: </a:t>
            </a:r>
          </a:p>
          <a:p>
            <a:pPr algn="ctr">
              <a:lnSpc>
                <a:spcPct val="140000"/>
              </a:lnSpc>
              <a:defRPr/>
            </a:pPr>
            <a:r>
              <a:rPr lang="en-US" sz="4000" dirty="0" err="1" smtClean="0">
                <a:solidFill>
                  <a:schemeClr val="accent4">
                    <a:lumMod val="50000"/>
                  </a:schemeClr>
                </a:solidFill>
                <a:effectLst>
                  <a:outerShdw blurRad="50800" dist="38100" dir="2700000" algn="tl" rotWithShape="0">
                    <a:prstClr val="black">
                      <a:alpha val="40000"/>
                    </a:prstClr>
                  </a:outerShdw>
                </a:effectLst>
                <a:latin typeface="Avenir Medium"/>
                <a:cs typeface="Avenir Medium"/>
              </a:rPr>
              <a:t>Korkmalı</a:t>
            </a:r>
            <a:r>
              <a:rPr lang="en-US" sz="4000" dirty="0" smtClean="0">
                <a:solidFill>
                  <a:schemeClr val="accent4">
                    <a:lumMod val="50000"/>
                  </a:schemeClr>
                </a:solidFill>
                <a:effectLst>
                  <a:outerShdw blurRad="50800" dist="38100" dir="2700000" algn="tl" rotWithShape="0">
                    <a:prstClr val="black">
                      <a:alpha val="40000"/>
                    </a:prstClr>
                  </a:outerShdw>
                </a:effectLst>
                <a:latin typeface="Avenir Medium"/>
                <a:cs typeface="Avenir Medium"/>
              </a:rPr>
              <a:t> </a:t>
            </a:r>
            <a:r>
              <a:rPr lang="en-US" sz="4000" dirty="0" err="1" smtClean="0">
                <a:solidFill>
                  <a:schemeClr val="accent4">
                    <a:lumMod val="50000"/>
                  </a:schemeClr>
                </a:solidFill>
                <a:effectLst>
                  <a:outerShdw blurRad="50800" dist="38100" dir="2700000" algn="tl" rotWithShape="0">
                    <a:prstClr val="black">
                      <a:alpha val="40000"/>
                    </a:prstClr>
                  </a:outerShdw>
                </a:effectLst>
                <a:latin typeface="Avenir Medium"/>
                <a:cs typeface="Avenir Medium"/>
              </a:rPr>
              <a:t>mıyız</a:t>
            </a:r>
            <a:r>
              <a:rPr lang="en-US" sz="4000" dirty="0" smtClean="0">
                <a:solidFill>
                  <a:schemeClr val="accent4">
                    <a:lumMod val="50000"/>
                  </a:schemeClr>
                </a:solidFill>
                <a:effectLst>
                  <a:outerShdw blurRad="50800" dist="38100" dir="2700000" algn="tl" rotWithShape="0">
                    <a:prstClr val="black">
                      <a:alpha val="40000"/>
                    </a:prstClr>
                  </a:outerShdw>
                </a:effectLst>
                <a:latin typeface="Avenir Medium"/>
                <a:cs typeface="Avenir Medium"/>
              </a:rPr>
              <a:t>?</a:t>
            </a:r>
            <a:endParaRPr lang="en-US" sz="4000" dirty="0">
              <a:solidFill>
                <a:schemeClr val="accent4">
                  <a:lumMod val="50000"/>
                </a:schemeClr>
              </a:solidFill>
              <a:effectLst>
                <a:outerShdw blurRad="50800" dist="38100" dir="2700000" algn="tl" rotWithShape="0">
                  <a:prstClr val="black">
                    <a:alpha val="40000"/>
                  </a:prstClr>
                </a:outerShdw>
              </a:effectLst>
              <a:latin typeface="Avenir Medium"/>
              <a:cs typeface="Avenir Medium"/>
            </a:endParaRPr>
          </a:p>
        </p:txBody>
      </p:sp>
      <p:sp>
        <p:nvSpPr>
          <p:cNvPr id="2" name="Rounded Rectangle 1"/>
          <p:cNvSpPr/>
          <p:nvPr/>
        </p:nvSpPr>
        <p:spPr>
          <a:xfrm>
            <a:off x="2386013" y="4133850"/>
            <a:ext cx="4446587" cy="1189038"/>
          </a:xfrm>
          <a:prstGeom prst="roundRect">
            <a:avLst/>
          </a:prstGeom>
          <a:noFill/>
          <a:ln>
            <a:solidFill>
              <a:schemeClr val="accent2">
                <a:lumMod val="20000"/>
                <a:lumOff val="80000"/>
              </a:schemeClr>
            </a:solidFill>
          </a:ln>
        </p:spPr>
        <p:style>
          <a:lnRef idx="1">
            <a:schemeClr val="accent1"/>
          </a:lnRef>
          <a:fillRef idx="3">
            <a:schemeClr val="accent1"/>
          </a:fillRef>
          <a:effectRef idx="2">
            <a:schemeClr val="accent1"/>
          </a:effectRef>
          <a:fontRef idx="minor">
            <a:schemeClr val="lt1"/>
          </a:fontRef>
        </p:style>
        <p:txBody>
          <a:bodyPr anchor="ctr"/>
          <a:lstStyle/>
          <a:p>
            <a:pPr algn="ctr">
              <a:spcBef>
                <a:spcPts val="575"/>
              </a:spcBef>
              <a:defRPr/>
            </a:pPr>
            <a:r>
              <a:rPr lang="tr-TR" b="1" dirty="0">
                <a:solidFill>
                  <a:schemeClr val="accent4">
                    <a:lumMod val="50000"/>
                  </a:schemeClr>
                </a:solidFill>
                <a:latin typeface="Tahoma" charset="0"/>
                <a:ea typeface="ＭＳ Ｐゴシック" charset="0"/>
                <a:cs typeface="Tahoma" charset="0"/>
              </a:rPr>
              <a:t>Doç. Dr. Mete Gürol UĞUR </a:t>
            </a:r>
          </a:p>
          <a:p>
            <a:pPr algn="ctr">
              <a:spcBef>
                <a:spcPts val="575"/>
              </a:spcBef>
              <a:defRPr/>
            </a:pPr>
            <a:r>
              <a:rPr lang="tr-TR" sz="2000" b="1" dirty="0">
                <a:solidFill>
                  <a:schemeClr val="accent4">
                    <a:lumMod val="50000"/>
                  </a:schemeClr>
                </a:solidFill>
                <a:latin typeface="Tahoma" charset="0"/>
                <a:ea typeface="ＭＳ Ｐゴシック" charset="0"/>
                <a:cs typeface="Tahoma" charset="0"/>
              </a:rPr>
              <a:t>Gaziantep Üniversitesi</a:t>
            </a:r>
          </a:p>
          <a:p>
            <a:pPr algn="ctr">
              <a:spcBef>
                <a:spcPts val="575"/>
              </a:spcBef>
              <a:defRPr/>
            </a:pPr>
            <a:r>
              <a:rPr lang="tr-TR" sz="2000" b="1" dirty="0">
                <a:solidFill>
                  <a:schemeClr val="accent4">
                    <a:lumMod val="50000"/>
                  </a:schemeClr>
                </a:solidFill>
                <a:latin typeface="Tahoma" charset="0"/>
                <a:ea typeface="ＭＳ Ｐゴシック" charset="0"/>
                <a:cs typeface="Tahoma" charset="0"/>
              </a:rPr>
              <a:t>Kadın Hastalıkları ve Doğum AD </a:t>
            </a:r>
          </a:p>
        </p:txBody>
      </p:sp>
      <p:pic>
        <p:nvPicPr>
          <p:cNvPr id="3" name="Picture 2" descr="logo-endometriozis-footer.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76496" y="193675"/>
            <a:ext cx="1562100" cy="1422400"/>
          </a:xfrm>
          <a:prstGeom prst="rect">
            <a:avLst/>
          </a:prstGeom>
        </p:spPr>
      </p:pic>
      <p:pic>
        <p:nvPicPr>
          <p:cNvPr id="6" name="Picture 5" descr="Ekran Resmi 2018-09-07 21.56.32.png"/>
          <p:cNvPicPr>
            <a:picLocks noChangeAspect="1"/>
          </p:cNvPicPr>
          <p:nvPr/>
        </p:nvPicPr>
        <p:blipFill>
          <a:blip r:embed="rId4">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386013" y="5463583"/>
            <a:ext cx="4446587" cy="8036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descr="Ekran Resmi 2018-09-07 21.57.12.png"/>
          <p:cNvPicPr>
            <a:picLocks noChangeAspect="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3433409" y="6361339"/>
            <a:ext cx="2283417" cy="4417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mc:AlternateContent xmlns:mc="http://schemas.openxmlformats.org/markup-compatibility/2006">
    <mc:Choice xmlns:p14="http://schemas.microsoft.com/office/powerpoint/2010/main" Requires="p14">
      <p:transition spd="slow" p14:dur="2000" advTm="23116"/>
    </mc:Choice>
    <mc:Fallback>
      <p:transition xmlns:p14="http://schemas.microsoft.com/office/powerpoint/2010/main" spd="slow" advTm="23116"/>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2740025"/>
            <a:ext cx="7772400" cy="1362075"/>
          </a:xfrm>
        </p:spPr>
        <p:txBody>
          <a:bodyPr/>
          <a:lstStyle/>
          <a:p>
            <a:pPr algn="ctr">
              <a:defRPr/>
            </a:pPr>
            <a:r>
              <a:rPr lang="en-US" dirty="0" smtClean="0">
                <a:solidFill>
                  <a:srgbClr val="660066"/>
                </a:solidFill>
              </a:rPr>
              <a:t>NEDEN </a:t>
            </a:r>
            <a:r>
              <a:rPr lang="en-US" dirty="0" err="1" smtClean="0">
                <a:solidFill>
                  <a:srgbClr val="660066"/>
                </a:solidFill>
              </a:rPr>
              <a:t>daha</a:t>
            </a:r>
            <a:r>
              <a:rPr lang="en-US" dirty="0" smtClean="0">
                <a:solidFill>
                  <a:srgbClr val="660066"/>
                </a:solidFill>
              </a:rPr>
              <a:t> FAZLA?</a:t>
            </a:r>
            <a:endParaRPr lang="en-US" dirty="0">
              <a:solidFill>
                <a:srgbClr val="660066"/>
              </a:solidFill>
            </a:endParaRPr>
          </a:p>
        </p:txBody>
      </p:sp>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p:txBody>
          <a:bodyPr/>
          <a:lstStyle/>
          <a:p>
            <a:r>
              <a:rPr lang="en-US" b="1">
                <a:solidFill>
                  <a:srgbClr val="660066"/>
                </a:solidFill>
                <a:latin typeface="Calibri" charset="0"/>
              </a:rPr>
              <a:t>Endometriosis vs Over Kanseri</a:t>
            </a:r>
            <a:endParaRPr lang="en-US">
              <a:latin typeface="Calibri" charset="0"/>
            </a:endParaRPr>
          </a:p>
        </p:txBody>
      </p:sp>
      <p:pic>
        <p:nvPicPr>
          <p:cNvPr id="25602" name="Picture 3" descr="Ekran Resmi 2018-01-22 23.18.1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2455863"/>
            <a:ext cx="9144000" cy="295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1" descr="Ekran Resmi 2018-01-25 18.17.3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56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3" descr="Ekran Resmi 2018-01-25 01.45.55.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412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ounded Rectangle 1"/>
          <p:cNvSpPr/>
          <p:nvPr/>
        </p:nvSpPr>
        <p:spPr>
          <a:xfrm>
            <a:off x="215900" y="512763"/>
            <a:ext cx="1527175" cy="2593975"/>
          </a:xfrm>
          <a:prstGeom prst="roundRect">
            <a:avLst/>
          </a:prstGeom>
          <a:solidFill>
            <a:srgbClr val="FF0000">
              <a:alpha val="11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 name="Picture 2" descr="Ekran Resmi 2018-01-25 02.44.3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3798888"/>
            <a:ext cx="9144000" cy="307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ounded Rectangle 4"/>
          <p:cNvSpPr/>
          <p:nvPr/>
        </p:nvSpPr>
        <p:spPr>
          <a:xfrm>
            <a:off x="0" y="4579938"/>
            <a:ext cx="9144000" cy="608012"/>
          </a:xfrm>
          <a:prstGeom prst="roundRect">
            <a:avLst/>
          </a:prstGeom>
          <a:solidFill>
            <a:srgbClr val="FF0000">
              <a:alpha val="11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1" descr="Ekran Resmi 2018-01-25 02.28.4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14363"/>
            <a:ext cx="9144000" cy="52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63" name="Picture 2" descr="Ekran Resmi 2018-01-24 20.13.4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563" y="587375"/>
            <a:ext cx="4271963" cy="410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64" name="TextBox 3"/>
          <p:cNvSpPr txBox="1">
            <a:spLocks noChangeArrowheads="1"/>
          </p:cNvSpPr>
          <p:nvPr/>
        </p:nvSpPr>
        <p:spPr bwMode="auto">
          <a:xfrm>
            <a:off x="1365250" y="95250"/>
            <a:ext cx="20129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b="1"/>
              <a:t>TİP 1</a:t>
            </a:r>
          </a:p>
        </p:txBody>
      </p:sp>
      <p:sp>
        <p:nvSpPr>
          <p:cNvPr id="40965" name="TextBox 4"/>
          <p:cNvSpPr txBox="1">
            <a:spLocks noChangeArrowheads="1"/>
          </p:cNvSpPr>
          <p:nvPr/>
        </p:nvSpPr>
        <p:spPr bwMode="auto">
          <a:xfrm>
            <a:off x="5178472" y="90488"/>
            <a:ext cx="2012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b="1" dirty="0"/>
              <a:t>TİP 2</a:t>
            </a:r>
          </a:p>
        </p:txBody>
      </p:sp>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3010" name="Picture 1" descr="Ekran Resmi 2018-01-25 02.28.42.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614363"/>
            <a:ext cx="9144000" cy="5229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1" name="Picture 2" descr="Ekran Resmi 2018-01-24 20.13.4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5563" y="587375"/>
            <a:ext cx="4271963" cy="410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reeform 2"/>
          <p:cNvSpPr/>
          <p:nvPr/>
        </p:nvSpPr>
        <p:spPr>
          <a:xfrm>
            <a:off x="3067050" y="2360613"/>
            <a:ext cx="1090613" cy="1863725"/>
          </a:xfrm>
          <a:custGeom>
            <a:avLst/>
            <a:gdLst>
              <a:gd name="connsiteX0" fmla="*/ 960244 w 1090342"/>
              <a:gd name="connsiteY0" fmla="*/ 0 h 1864732"/>
              <a:gd name="connsiteX1" fmla="*/ 960244 w 1090342"/>
              <a:gd name="connsiteY1" fmla="*/ 0 h 1864732"/>
              <a:gd name="connsiteX2" fmla="*/ 966439 w 1090342"/>
              <a:gd name="connsiteY2" fmla="*/ 99122 h 1864732"/>
              <a:gd name="connsiteX3" fmla="*/ 978830 w 1090342"/>
              <a:gd name="connsiteY3" fmla="*/ 136293 h 1864732"/>
              <a:gd name="connsiteX4" fmla="*/ 985025 w 1090342"/>
              <a:gd name="connsiteY4" fmla="*/ 173464 h 1864732"/>
              <a:gd name="connsiteX5" fmla="*/ 991220 w 1090342"/>
              <a:gd name="connsiteY5" fmla="*/ 192049 h 1864732"/>
              <a:gd name="connsiteX6" fmla="*/ 997415 w 1090342"/>
              <a:gd name="connsiteY6" fmla="*/ 247805 h 1864732"/>
              <a:gd name="connsiteX7" fmla="*/ 1009805 w 1090342"/>
              <a:gd name="connsiteY7" fmla="*/ 284976 h 1864732"/>
              <a:gd name="connsiteX8" fmla="*/ 1022195 w 1090342"/>
              <a:gd name="connsiteY8" fmla="*/ 328342 h 1864732"/>
              <a:gd name="connsiteX9" fmla="*/ 1028391 w 1090342"/>
              <a:gd name="connsiteY9" fmla="*/ 371708 h 1864732"/>
              <a:gd name="connsiteX10" fmla="*/ 1040781 w 1090342"/>
              <a:gd name="connsiteY10" fmla="*/ 408879 h 1864732"/>
              <a:gd name="connsiteX11" fmla="*/ 1046976 w 1090342"/>
              <a:gd name="connsiteY11" fmla="*/ 464635 h 1864732"/>
              <a:gd name="connsiteX12" fmla="*/ 1059366 w 1090342"/>
              <a:gd name="connsiteY12" fmla="*/ 489415 h 1864732"/>
              <a:gd name="connsiteX13" fmla="*/ 1065561 w 1090342"/>
              <a:gd name="connsiteY13" fmla="*/ 514196 h 1864732"/>
              <a:gd name="connsiteX14" fmla="*/ 1071756 w 1090342"/>
              <a:gd name="connsiteY14" fmla="*/ 551366 h 1864732"/>
              <a:gd name="connsiteX15" fmla="*/ 1084147 w 1090342"/>
              <a:gd name="connsiteY15" fmla="*/ 638098 h 1864732"/>
              <a:gd name="connsiteX16" fmla="*/ 1090342 w 1090342"/>
              <a:gd name="connsiteY16" fmla="*/ 656683 h 1864732"/>
              <a:gd name="connsiteX17" fmla="*/ 1003610 w 1090342"/>
              <a:gd name="connsiteY17" fmla="*/ 675269 h 1864732"/>
              <a:gd name="connsiteX18" fmla="*/ 985025 w 1090342"/>
              <a:gd name="connsiteY18" fmla="*/ 681464 h 1864732"/>
              <a:gd name="connsiteX19" fmla="*/ 966439 w 1090342"/>
              <a:gd name="connsiteY19" fmla="*/ 687659 h 1864732"/>
              <a:gd name="connsiteX20" fmla="*/ 947854 w 1090342"/>
              <a:gd name="connsiteY20" fmla="*/ 700049 h 1864732"/>
              <a:gd name="connsiteX21" fmla="*/ 941659 w 1090342"/>
              <a:gd name="connsiteY21" fmla="*/ 718635 h 1864732"/>
              <a:gd name="connsiteX22" fmla="*/ 904488 w 1090342"/>
              <a:gd name="connsiteY22" fmla="*/ 731025 h 1864732"/>
              <a:gd name="connsiteX23" fmla="*/ 879708 w 1090342"/>
              <a:gd name="connsiteY23" fmla="*/ 743415 h 1864732"/>
              <a:gd name="connsiteX24" fmla="*/ 848732 w 1090342"/>
              <a:gd name="connsiteY24" fmla="*/ 762000 h 1864732"/>
              <a:gd name="connsiteX25" fmla="*/ 823952 w 1090342"/>
              <a:gd name="connsiteY25" fmla="*/ 792976 h 1864732"/>
              <a:gd name="connsiteX26" fmla="*/ 799171 w 1090342"/>
              <a:gd name="connsiteY26" fmla="*/ 817757 h 1864732"/>
              <a:gd name="connsiteX27" fmla="*/ 786781 w 1090342"/>
              <a:gd name="connsiteY27" fmla="*/ 836342 h 1864732"/>
              <a:gd name="connsiteX28" fmla="*/ 768195 w 1090342"/>
              <a:gd name="connsiteY28" fmla="*/ 842537 h 1864732"/>
              <a:gd name="connsiteX29" fmla="*/ 737220 w 1090342"/>
              <a:gd name="connsiteY29" fmla="*/ 867318 h 1864732"/>
              <a:gd name="connsiteX30" fmla="*/ 712439 w 1090342"/>
              <a:gd name="connsiteY30" fmla="*/ 954049 h 1864732"/>
              <a:gd name="connsiteX31" fmla="*/ 700049 w 1090342"/>
              <a:gd name="connsiteY31" fmla="*/ 991220 h 1864732"/>
              <a:gd name="connsiteX32" fmla="*/ 693854 w 1090342"/>
              <a:gd name="connsiteY32" fmla="*/ 1009805 h 1864732"/>
              <a:gd name="connsiteX33" fmla="*/ 669074 w 1090342"/>
              <a:gd name="connsiteY33" fmla="*/ 1040781 h 1864732"/>
              <a:gd name="connsiteX34" fmla="*/ 644293 w 1090342"/>
              <a:gd name="connsiteY34" fmla="*/ 1096537 h 1864732"/>
              <a:gd name="connsiteX35" fmla="*/ 644293 w 1090342"/>
              <a:gd name="connsiteY35" fmla="*/ 1263805 h 1864732"/>
              <a:gd name="connsiteX36" fmla="*/ 656683 w 1090342"/>
              <a:gd name="connsiteY36" fmla="*/ 1300976 h 1864732"/>
              <a:gd name="connsiteX37" fmla="*/ 662878 w 1090342"/>
              <a:gd name="connsiteY37" fmla="*/ 1325757 h 1864732"/>
              <a:gd name="connsiteX38" fmla="*/ 675269 w 1090342"/>
              <a:gd name="connsiteY38" fmla="*/ 1412488 h 1864732"/>
              <a:gd name="connsiteX39" fmla="*/ 681464 w 1090342"/>
              <a:gd name="connsiteY39" fmla="*/ 1431074 h 1864732"/>
              <a:gd name="connsiteX40" fmla="*/ 718635 w 1090342"/>
              <a:gd name="connsiteY40" fmla="*/ 1462049 h 1864732"/>
              <a:gd name="connsiteX41" fmla="*/ 724830 w 1090342"/>
              <a:gd name="connsiteY41" fmla="*/ 1480635 h 1864732"/>
              <a:gd name="connsiteX42" fmla="*/ 737220 w 1090342"/>
              <a:gd name="connsiteY42" fmla="*/ 1499220 h 1864732"/>
              <a:gd name="connsiteX43" fmla="*/ 712439 w 1090342"/>
              <a:gd name="connsiteY43" fmla="*/ 1530196 h 1864732"/>
              <a:gd name="connsiteX44" fmla="*/ 675269 w 1090342"/>
              <a:gd name="connsiteY44" fmla="*/ 1542586 h 1864732"/>
              <a:gd name="connsiteX45" fmla="*/ 656683 w 1090342"/>
              <a:gd name="connsiteY45" fmla="*/ 1548781 h 1864732"/>
              <a:gd name="connsiteX46" fmla="*/ 650488 w 1090342"/>
              <a:gd name="connsiteY46" fmla="*/ 1567366 h 1864732"/>
              <a:gd name="connsiteX47" fmla="*/ 619513 w 1090342"/>
              <a:gd name="connsiteY47" fmla="*/ 1592147 h 1864732"/>
              <a:gd name="connsiteX48" fmla="*/ 600927 w 1090342"/>
              <a:gd name="connsiteY48" fmla="*/ 1629318 h 1864732"/>
              <a:gd name="connsiteX49" fmla="*/ 563756 w 1090342"/>
              <a:gd name="connsiteY49" fmla="*/ 1641708 h 1864732"/>
              <a:gd name="connsiteX50" fmla="*/ 545171 w 1090342"/>
              <a:gd name="connsiteY50" fmla="*/ 1647903 h 1864732"/>
              <a:gd name="connsiteX51" fmla="*/ 526586 w 1090342"/>
              <a:gd name="connsiteY51" fmla="*/ 1660293 h 1864732"/>
              <a:gd name="connsiteX52" fmla="*/ 501805 w 1090342"/>
              <a:gd name="connsiteY52" fmla="*/ 1685074 h 1864732"/>
              <a:gd name="connsiteX53" fmla="*/ 464635 w 1090342"/>
              <a:gd name="connsiteY53" fmla="*/ 1697464 h 1864732"/>
              <a:gd name="connsiteX54" fmla="*/ 446049 w 1090342"/>
              <a:gd name="connsiteY54" fmla="*/ 1709854 h 1864732"/>
              <a:gd name="connsiteX55" fmla="*/ 408878 w 1090342"/>
              <a:gd name="connsiteY55" fmla="*/ 1728439 h 1864732"/>
              <a:gd name="connsiteX56" fmla="*/ 396488 w 1090342"/>
              <a:gd name="connsiteY56" fmla="*/ 1747025 h 1864732"/>
              <a:gd name="connsiteX57" fmla="*/ 359317 w 1090342"/>
              <a:gd name="connsiteY57" fmla="*/ 1759415 h 1864732"/>
              <a:gd name="connsiteX58" fmla="*/ 340732 w 1090342"/>
              <a:gd name="connsiteY58" fmla="*/ 1765610 h 1864732"/>
              <a:gd name="connsiteX59" fmla="*/ 322147 w 1090342"/>
              <a:gd name="connsiteY59" fmla="*/ 1778000 h 1864732"/>
              <a:gd name="connsiteX60" fmla="*/ 315952 w 1090342"/>
              <a:gd name="connsiteY60" fmla="*/ 1796586 h 1864732"/>
              <a:gd name="connsiteX61" fmla="*/ 278781 w 1090342"/>
              <a:gd name="connsiteY61" fmla="*/ 1821366 h 1864732"/>
              <a:gd name="connsiteX62" fmla="*/ 266391 w 1090342"/>
              <a:gd name="connsiteY62" fmla="*/ 1833757 h 1864732"/>
              <a:gd name="connsiteX63" fmla="*/ 247805 w 1090342"/>
              <a:gd name="connsiteY63" fmla="*/ 1839952 h 1864732"/>
              <a:gd name="connsiteX64" fmla="*/ 229220 w 1090342"/>
              <a:gd name="connsiteY64" fmla="*/ 1852342 h 1864732"/>
              <a:gd name="connsiteX65" fmla="*/ 204439 w 1090342"/>
              <a:gd name="connsiteY65" fmla="*/ 1858537 h 1864732"/>
              <a:gd name="connsiteX66" fmla="*/ 185854 w 1090342"/>
              <a:gd name="connsiteY66" fmla="*/ 1864732 h 1864732"/>
              <a:gd name="connsiteX67" fmla="*/ 167269 w 1090342"/>
              <a:gd name="connsiteY67" fmla="*/ 1852342 h 1864732"/>
              <a:gd name="connsiteX68" fmla="*/ 154878 w 1090342"/>
              <a:gd name="connsiteY68" fmla="*/ 1802781 h 1864732"/>
              <a:gd name="connsiteX69" fmla="*/ 148683 w 1090342"/>
              <a:gd name="connsiteY69" fmla="*/ 1784196 h 1864732"/>
              <a:gd name="connsiteX70" fmla="*/ 136293 w 1090342"/>
              <a:gd name="connsiteY70" fmla="*/ 1771805 h 1864732"/>
              <a:gd name="connsiteX71" fmla="*/ 117708 w 1090342"/>
              <a:gd name="connsiteY71" fmla="*/ 1716049 h 1864732"/>
              <a:gd name="connsiteX72" fmla="*/ 111513 w 1090342"/>
              <a:gd name="connsiteY72" fmla="*/ 1697464 h 1864732"/>
              <a:gd name="connsiteX73" fmla="*/ 99122 w 1090342"/>
              <a:gd name="connsiteY73" fmla="*/ 1685074 h 1864732"/>
              <a:gd name="connsiteX74" fmla="*/ 74342 w 1090342"/>
              <a:gd name="connsiteY74" fmla="*/ 1654098 h 1864732"/>
              <a:gd name="connsiteX75" fmla="*/ 68147 w 1090342"/>
              <a:gd name="connsiteY75" fmla="*/ 1635513 h 1864732"/>
              <a:gd name="connsiteX76" fmla="*/ 55756 w 1090342"/>
              <a:gd name="connsiteY76" fmla="*/ 1616927 h 1864732"/>
              <a:gd name="connsiteX77" fmla="*/ 49561 w 1090342"/>
              <a:gd name="connsiteY77" fmla="*/ 1598342 h 1864732"/>
              <a:gd name="connsiteX78" fmla="*/ 24781 w 1090342"/>
              <a:gd name="connsiteY78" fmla="*/ 1561171 h 1864732"/>
              <a:gd name="connsiteX79" fmla="*/ 12391 w 1090342"/>
              <a:gd name="connsiteY79" fmla="*/ 1517805 h 1864732"/>
              <a:gd name="connsiteX80" fmla="*/ 6195 w 1090342"/>
              <a:gd name="connsiteY80" fmla="*/ 1474439 h 1864732"/>
              <a:gd name="connsiteX81" fmla="*/ 12391 w 1090342"/>
              <a:gd name="connsiteY81" fmla="*/ 1424879 h 1864732"/>
              <a:gd name="connsiteX82" fmla="*/ 18586 w 1090342"/>
              <a:gd name="connsiteY82" fmla="*/ 1406293 h 1864732"/>
              <a:gd name="connsiteX83" fmla="*/ 12391 w 1090342"/>
              <a:gd name="connsiteY83" fmla="*/ 1381513 h 1864732"/>
              <a:gd name="connsiteX84" fmla="*/ 0 w 1090342"/>
              <a:gd name="connsiteY84" fmla="*/ 1288586 h 1864732"/>
              <a:gd name="connsiteX85" fmla="*/ 6195 w 1090342"/>
              <a:gd name="connsiteY85" fmla="*/ 1046976 h 1864732"/>
              <a:gd name="connsiteX86" fmla="*/ 18586 w 1090342"/>
              <a:gd name="connsiteY86" fmla="*/ 978830 h 1864732"/>
              <a:gd name="connsiteX87" fmla="*/ 24781 w 1090342"/>
              <a:gd name="connsiteY87" fmla="*/ 947854 h 1864732"/>
              <a:gd name="connsiteX88" fmla="*/ 24781 w 1090342"/>
              <a:gd name="connsiteY88" fmla="*/ 848732 h 1864732"/>
              <a:gd name="connsiteX89" fmla="*/ 43366 w 1090342"/>
              <a:gd name="connsiteY89" fmla="*/ 792976 h 1864732"/>
              <a:gd name="connsiteX90" fmla="*/ 61952 w 1090342"/>
              <a:gd name="connsiteY90" fmla="*/ 780586 h 1864732"/>
              <a:gd name="connsiteX91" fmla="*/ 74342 w 1090342"/>
              <a:gd name="connsiteY91" fmla="*/ 762000 h 1864732"/>
              <a:gd name="connsiteX92" fmla="*/ 92927 w 1090342"/>
              <a:gd name="connsiteY92" fmla="*/ 749610 h 1864732"/>
              <a:gd name="connsiteX93" fmla="*/ 99122 w 1090342"/>
              <a:gd name="connsiteY93" fmla="*/ 724830 h 1864732"/>
              <a:gd name="connsiteX94" fmla="*/ 111513 w 1090342"/>
              <a:gd name="connsiteY94" fmla="*/ 706244 h 1864732"/>
              <a:gd name="connsiteX95" fmla="*/ 130098 w 1090342"/>
              <a:gd name="connsiteY95" fmla="*/ 650488 h 1864732"/>
              <a:gd name="connsiteX96" fmla="*/ 136293 w 1090342"/>
              <a:gd name="connsiteY96" fmla="*/ 631903 h 1864732"/>
              <a:gd name="connsiteX97" fmla="*/ 161074 w 1090342"/>
              <a:gd name="connsiteY97" fmla="*/ 594732 h 1864732"/>
              <a:gd name="connsiteX98" fmla="*/ 179659 w 1090342"/>
              <a:gd name="connsiteY98" fmla="*/ 532781 h 1864732"/>
              <a:gd name="connsiteX99" fmla="*/ 185854 w 1090342"/>
              <a:gd name="connsiteY99" fmla="*/ 514196 h 1864732"/>
              <a:gd name="connsiteX100" fmla="*/ 198244 w 1090342"/>
              <a:gd name="connsiteY100" fmla="*/ 501805 h 1864732"/>
              <a:gd name="connsiteX101" fmla="*/ 216830 w 1090342"/>
              <a:gd name="connsiteY101" fmla="*/ 470830 h 1864732"/>
              <a:gd name="connsiteX102" fmla="*/ 241610 w 1090342"/>
              <a:gd name="connsiteY102" fmla="*/ 439854 h 1864732"/>
              <a:gd name="connsiteX103" fmla="*/ 278781 w 1090342"/>
              <a:gd name="connsiteY103" fmla="*/ 396488 h 1864732"/>
              <a:gd name="connsiteX104" fmla="*/ 315952 w 1090342"/>
              <a:gd name="connsiteY104" fmla="*/ 371708 h 1864732"/>
              <a:gd name="connsiteX105" fmla="*/ 328342 w 1090342"/>
              <a:gd name="connsiteY105" fmla="*/ 353122 h 1864732"/>
              <a:gd name="connsiteX106" fmla="*/ 346927 w 1090342"/>
              <a:gd name="connsiteY106" fmla="*/ 346927 h 1864732"/>
              <a:gd name="connsiteX107" fmla="*/ 359317 w 1090342"/>
              <a:gd name="connsiteY107" fmla="*/ 322147 h 1864732"/>
              <a:gd name="connsiteX108" fmla="*/ 390293 w 1090342"/>
              <a:gd name="connsiteY108" fmla="*/ 297366 h 1864732"/>
              <a:gd name="connsiteX109" fmla="*/ 439854 w 1090342"/>
              <a:gd name="connsiteY109" fmla="*/ 260196 h 1864732"/>
              <a:gd name="connsiteX110" fmla="*/ 464635 w 1090342"/>
              <a:gd name="connsiteY110" fmla="*/ 235415 h 1864732"/>
              <a:gd name="connsiteX111" fmla="*/ 483220 w 1090342"/>
              <a:gd name="connsiteY111" fmla="*/ 216830 h 1864732"/>
              <a:gd name="connsiteX112" fmla="*/ 508000 w 1090342"/>
              <a:gd name="connsiteY112" fmla="*/ 210635 h 1864732"/>
              <a:gd name="connsiteX113" fmla="*/ 538976 w 1090342"/>
              <a:gd name="connsiteY113" fmla="*/ 185854 h 1864732"/>
              <a:gd name="connsiteX114" fmla="*/ 576147 w 1090342"/>
              <a:gd name="connsiteY114" fmla="*/ 173464 h 1864732"/>
              <a:gd name="connsiteX115" fmla="*/ 594732 w 1090342"/>
              <a:gd name="connsiteY115" fmla="*/ 167269 h 1864732"/>
              <a:gd name="connsiteX116" fmla="*/ 613317 w 1090342"/>
              <a:gd name="connsiteY116" fmla="*/ 161074 h 1864732"/>
              <a:gd name="connsiteX117" fmla="*/ 619513 w 1090342"/>
              <a:gd name="connsiteY117" fmla="*/ 142488 h 1864732"/>
              <a:gd name="connsiteX118" fmla="*/ 662878 w 1090342"/>
              <a:gd name="connsiteY118" fmla="*/ 123903 h 1864732"/>
              <a:gd name="connsiteX119" fmla="*/ 681464 w 1090342"/>
              <a:gd name="connsiteY119" fmla="*/ 111513 h 1864732"/>
              <a:gd name="connsiteX120" fmla="*/ 718635 w 1090342"/>
              <a:gd name="connsiteY120" fmla="*/ 99122 h 1864732"/>
              <a:gd name="connsiteX121" fmla="*/ 774391 w 1090342"/>
              <a:gd name="connsiteY121" fmla="*/ 74342 h 1864732"/>
              <a:gd name="connsiteX122" fmla="*/ 836342 w 1090342"/>
              <a:gd name="connsiteY122" fmla="*/ 49561 h 1864732"/>
              <a:gd name="connsiteX123" fmla="*/ 867317 w 1090342"/>
              <a:gd name="connsiteY123" fmla="*/ 43366 h 1864732"/>
              <a:gd name="connsiteX124" fmla="*/ 904488 w 1090342"/>
              <a:gd name="connsiteY124" fmla="*/ 37171 h 1864732"/>
              <a:gd name="connsiteX125" fmla="*/ 960244 w 1090342"/>
              <a:gd name="connsiteY125" fmla="*/ 0 h 186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Lst>
            <a:rect l="l" t="t" r="r" b="b"/>
            <a:pathLst>
              <a:path w="1090342" h="1864732">
                <a:moveTo>
                  <a:pt x="960244" y="0"/>
                </a:moveTo>
                <a:lnTo>
                  <a:pt x="960244" y="0"/>
                </a:lnTo>
                <a:cubicBezTo>
                  <a:pt x="962309" y="33041"/>
                  <a:pt x="961966" y="66320"/>
                  <a:pt x="966439" y="99122"/>
                </a:cubicBezTo>
                <a:cubicBezTo>
                  <a:pt x="968204" y="112063"/>
                  <a:pt x="978830" y="136293"/>
                  <a:pt x="978830" y="136293"/>
                </a:cubicBezTo>
                <a:cubicBezTo>
                  <a:pt x="980895" y="148683"/>
                  <a:pt x="982300" y="161202"/>
                  <a:pt x="985025" y="173464"/>
                </a:cubicBezTo>
                <a:cubicBezTo>
                  <a:pt x="986442" y="179839"/>
                  <a:pt x="990146" y="185608"/>
                  <a:pt x="991220" y="192049"/>
                </a:cubicBezTo>
                <a:cubicBezTo>
                  <a:pt x="994294" y="210494"/>
                  <a:pt x="993748" y="229468"/>
                  <a:pt x="997415" y="247805"/>
                </a:cubicBezTo>
                <a:cubicBezTo>
                  <a:pt x="999976" y="260612"/>
                  <a:pt x="1005675" y="272586"/>
                  <a:pt x="1009805" y="284976"/>
                </a:cubicBezTo>
                <a:cubicBezTo>
                  <a:pt x="1015114" y="300903"/>
                  <a:pt x="1019083" y="311224"/>
                  <a:pt x="1022195" y="328342"/>
                </a:cubicBezTo>
                <a:cubicBezTo>
                  <a:pt x="1024807" y="342709"/>
                  <a:pt x="1025107" y="357480"/>
                  <a:pt x="1028391" y="371708"/>
                </a:cubicBezTo>
                <a:cubicBezTo>
                  <a:pt x="1031328" y="384434"/>
                  <a:pt x="1040781" y="408879"/>
                  <a:pt x="1040781" y="408879"/>
                </a:cubicBezTo>
                <a:cubicBezTo>
                  <a:pt x="1042846" y="427464"/>
                  <a:pt x="1042771" y="446414"/>
                  <a:pt x="1046976" y="464635"/>
                </a:cubicBezTo>
                <a:cubicBezTo>
                  <a:pt x="1049053" y="473633"/>
                  <a:pt x="1056123" y="480768"/>
                  <a:pt x="1059366" y="489415"/>
                </a:cubicBezTo>
                <a:cubicBezTo>
                  <a:pt x="1062356" y="497387"/>
                  <a:pt x="1063891" y="505847"/>
                  <a:pt x="1065561" y="514196"/>
                </a:cubicBezTo>
                <a:cubicBezTo>
                  <a:pt x="1068024" y="526513"/>
                  <a:pt x="1070096" y="538915"/>
                  <a:pt x="1071756" y="551366"/>
                </a:cubicBezTo>
                <a:cubicBezTo>
                  <a:pt x="1077262" y="592662"/>
                  <a:pt x="1075328" y="602821"/>
                  <a:pt x="1084147" y="638098"/>
                </a:cubicBezTo>
                <a:cubicBezTo>
                  <a:pt x="1085731" y="644433"/>
                  <a:pt x="1088277" y="650488"/>
                  <a:pt x="1090342" y="656683"/>
                </a:cubicBezTo>
                <a:cubicBezTo>
                  <a:pt x="1027822" y="664499"/>
                  <a:pt x="1056575" y="657614"/>
                  <a:pt x="1003610" y="675269"/>
                </a:cubicBezTo>
                <a:lnTo>
                  <a:pt x="985025" y="681464"/>
                </a:lnTo>
                <a:lnTo>
                  <a:pt x="966439" y="687659"/>
                </a:lnTo>
                <a:cubicBezTo>
                  <a:pt x="960244" y="691789"/>
                  <a:pt x="952505" y="694235"/>
                  <a:pt x="947854" y="700049"/>
                </a:cubicBezTo>
                <a:cubicBezTo>
                  <a:pt x="943775" y="705148"/>
                  <a:pt x="946973" y="714839"/>
                  <a:pt x="941659" y="718635"/>
                </a:cubicBezTo>
                <a:cubicBezTo>
                  <a:pt x="931031" y="726226"/>
                  <a:pt x="916170" y="725184"/>
                  <a:pt x="904488" y="731025"/>
                </a:cubicBezTo>
                <a:cubicBezTo>
                  <a:pt x="896228" y="735155"/>
                  <a:pt x="887392" y="738292"/>
                  <a:pt x="879708" y="743415"/>
                </a:cubicBezTo>
                <a:cubicBezTo>
                  <a:pt x="845693" y="766091"/>
                  <a:pt x="891871" y="747620"/>
                  <a:pt x="848732" y="762000"/>
                </a:cubicBezTo>
                <a:cubicBezTo>
                  <a:pt x="806541" y="804194"/>
                  <a:pt x="870858" y="738252"/>
                  <a:pt x="823952" y="792976"/>
                </a:cubicBezTo>
                <a:cubicBezTo>
                  <a:pt x="816350" y="801846"/>
                  <a:pt x="805651" y="808037"/>
                  <a:pt x="799171" y="817757"/>
                </a:cubicBezTo>
                <a:cubicBezTo>
                  <a:pt x="795041" y="823952"/>
                  <a:pt x="792595" y="831691"/>
                  <a:pt x="786781" y="836342"/>
                </a:cubicBezTo>
                <a:cubicBezTo>
                  <a:pt x="781682" y="840421"/>
                  <a:pt x="774390" y="840472"/>
                  <a:pt x="768195" y="842537"/>
                </a:cubicBezTo>
                <a:cubicBezTo>
                  <a:pt x="761627" y="846916"/>
                  <a:pt x="741635" y="858489"/>
                  <a:pt x="737220" y="867318"/>
                </a:cubicBezTo>
                <a:cubicBezTo>
                  <a:pt x="725290" y="891178"/>
                  <a:pt x="720376" y="930236"/>
                  <a:pt x="712439" y="954049"/>
                </a:cubicBezTo>
                <a:lnTo>
                  <a:pt x="700049" y="991220"/>
                </a:lnTo>
                <a:cubicBezTo>
                  <a:pt x="697984" y="997415"/>
                  <a:pt x="698471" y="1005187"/>
                  <a:pt x="693854" y="1009805"/>
                </a:cubicBezTo>
                <a:cubicBezTo>
                  <a:pt x="683557" y="1020103"/>
                  <a:pt x="675326" y="1026715"/>
                  <a:pt x="669074" y="1040781"/>
                </a:cubicBezTo>
                <a:cubicBezTo>
                  <a:pt x="639584" y="1107132"/>
                  <a:pt x="672333" y="1054477"/>
                  <a:pt x="644293" y="1096537"/>
                </a:cubicBezTo>
                <a:cubicBezTo>
                  <a:pt x="627715" y="1162851"/>
                  <a:pt x="631324" y="1138431"/>
                  <a:pt x="644293" y="1263805"/>
                </a:cubicBezTo>
                <a:cubicBezTo>
                  <a:pt x="645637" y="1276796"/>
                  <a:pt x="653515" y="1288305"/>
                  <a:pt x="656683" y="1300976"/>
                </a:cubicBezTo>
                <a:lnTo>
                  <a:pt x="662878" y="1325757"/>
                </a:lnTo>
                <a:cubicBezTo>
                  <a:pt x="666733" y="1360450"/>
                  <a:pt x="667380" y="1380929"/>
                  <a:pt x="675269" y="1412488"/>
                </a:cubicBezTo>
                <a:cubicBezTo>
                  <a:pt x="676853" y="1418823"/>
                  <a:pt x="677842" y="1425640"/>
                  <a:pt x="681464" y="1431074"/>
                </a:cubicBezTo>
                <a:cubicBezTo>
                  <a:pt x="691004" y="1445385"/>
                  <a:pt x="704921" y="1452907"/>
                  <a:pt x="718635" y="1462049"/>
                </a:cubicBezTo>
                <a:cubicBezTo>
                  <a:pt x="720700" y="1468244"/>
                  <a:pt x="721910" y="1474794"/>
                  <a:pt x="724830" y="1480635"/>
                </a:cubicBezTo>
                <a:cubicBezTo>
                  <a:pt x="728160" y="1487294"/>
                  <a:pt x="737220" y="1491775"/>
                  <a:pt x="737220" y="1499220"/>
                </a:cubicBezTo>
                <a:cubicBezTo>
                  <a:pt x="737220" y="1503598"/>
                  <a:pt x="717832" y="1527499"/>
                  <a:pt x="712439" y="1530196"/>
                </a:cubicBezTo>
                <a:cubicBezTo>
                  <a:pt x="700758" y="1536037"/>
                  <a:pt x="687659" y="1538456"/>
                  <a:pt x="675269" y="1542586"/>
                </a:cubicBezTo>
                <a:lnTo>
                  <a:pt x="656683" y="1548781"/>
                </a:lnTo>
                <a:cubicBezTo>
                  <a:pt x="654618" y="1554976"/>
                  <a:pt x="653848" y="1561766"/>
                  <a:pt x="650488" y="1567366"/>
                </a:cubicBezTo>
                <a:cubicBezTo>
                  <a:pt x="644602" y="1577176"/>
                  <a:pt x="627957" y="1586518"/>
                  <a:pt x="619513" y="1592147"/>
                </a:cubicBezTo>
                <a:cubicBezTo>
                  <a:pt x="616137" y="1602272"/>
                  <a:pt x="611038" y="1622998"/>
                  <a:pt x="600927" y="1629318"/>
                </a:cubicBezTo>
                <a:cubicBezTo>
                  <a:pt x="589852" y="1636240"/>
                  <a:pt x="576146" y="1637578"/>
                  <a:pt x="563756" y="1641708"/>
                </a:cubicBezTo>
                <a:cubicBezTo>
                  <a:pt x="557561" y="1643773"/>
                  <a:pt x="550604" y="1644281"/>
                  <a:pt x="545171" y="1647903"/>
                </a:cubicBezTo>
                <a:cubicBezTo>
                  <a:pt x="538976" y="1652033"/>
                  <a:pt x="532239" y="1655448"/>
                  <a:pt x="526586" y="1660293"/>
                </a:cubicBezTo>
                <a:cubicBezTo>
                  <a:pt x="517716" y="1667895"/>
                  <a:pt x="512887" y="1681380"/>
                  <a:pt x="501805" y="1685074"/>
                </a:cubicBezTo>
                <a:cubicBezTo>
                  <a:pt x="489415" y="1689204"/>
                  <a:pt x="475502" y="1690220"/>
                  <a:pt x="464635" y="1697464"/>
                </a:cubicBezTo>
                <a:cubicBezTo>
                  <a:pt x="458440" y="1701594"/>
                  <a:pt x="452709" y="1706524"/>
                  <a:pt x="446049" y="1709854"/>
                </a:cubicBezTo>
                <a:cubicBezTo>
                  <a:pt x="394750" y="1735503"/>
                  <a:pt x="462144" y="1692930"/>
                  <a:pt x="408878" y="1728439"/>
                </a:cubicBezTo>
                <a:cubicBezTo>
                  <a:pt x="404748" y="1734634"/>
                  <a:pt x="402802" y="1743079"/>
                  <a:pt x="396488" y="1747025"/>
                </a:cubicBezTo>
                <a:cubicBezTo>
                  <a:pt x="385413" y="1753947"/>
                  <a:pt x="371707" y="1755285"/>
                  <a:pt x="359317" y="1759415"/>
                </a:cubicBezTo>
                <a:cubicBezTo>
                  <a:pt x="353122" y="1761480"/>
                  <a:pt x="346165" y="1761988"/>
                  <a:pt x="340732" y="1765610"/>
                </a:cubicBezTo>
                <a:lnTo>
                  <a:pt x="322147" y="1778000"/>
                </a:lnTo>
                <a:cubicBezTo>
                  <a:pt x="320082" y="1784195"/>
                  <a:pt x="320570" y="1791968"/>
                  <a:pt x="315952" y="1796586"/>
                </a:cubicBezTo>
                <a:cubicBezTo>
                  <a:pt x="305422" y="1807116"/>
                  <a:pt x="289310" y="1810836"/>
                  <a:pt x="278781" y="1821366"/>
                </a:cubicBezTo>
                <a:cubicBezTo>
                  <a:pt x="274651" y="1825496"/>
                  <a:pt x="271400" y="1830752"/>
                  <a:pt x="266391" y="1833757"/>
                </a:cubicBezTo>
                <a:cubicBezTo>
                  <a:pt x="260791" y="1837117"/>
                  <a:pt x="254000" y="1837887"/>
                  <a:pt x="247805" y="1839952"/>
                </a:cubicBezTo>
                <a:cubicBezTo>
                  <a:pt x="241610" y="1844082"/>
                  <a:pt x="236063" y="1849409"/>
                  <a:pt x="229220" y="1852342"/>
                </a:cubicBezTo>
                <a:cubicBezTo>
                  <a:pt x="221394" y="1855696"/>
                  <a:pt x="212626" y="1856198"/>
                  <a:pt x="204439" y="1858537"/>
                </a:cubicBezTo>
                <a:cubicBezTo>
                  <a:pt x="198160" y="1860331"/>
                  <a:pt x="192049" y="1862667"/>
                  <a:pt x="185854" y="1864732"/>
                </a:cubicBezTo>
                <a:cubicBezTo>
                  <a:pt x="179659" y="1860602"/>
                  <a:pt x="170599" y="1859001"/>
                  <a:pt x="167269" y="1852342"/>
                </a:cubicBezTo>
                <a:cubicBezTo>
                  <a:pt x="159653" y="1837111"/>
                  <a:pt x="160263" y="1818936"/>
                  <a:pt x="154878" y="1802781"/>
                </a:cubicBezTo>
                <a:cubicBezTo>
                  <a:pt x="152813" y="1796586"/>
                  <a:pt x="152043" y="1789796"/>
                  <a:pt x="148683" y="1784196"/>
                </a:cubicBezTo>
                <a:cubicBezTo>
                  <a:pt x="145678" y="1779187"/>
                  <a:pt x="140423" y="1775935"/>
                  <a:pt x="136293" y="1771805"/>
                </a:cubicBezTo>
                <a:lnTo>
                  <a:pt x="117708" y="1716049"/>
                </a:lnTo>
                <a:cubicBezTo>
                  <a:pt x="115643" y="1709854"/>
                  <a:pt x="116131" y="1702081"/>
                  <a:pt x="111513" y="1697464"/>
                </a:cubicBezTo>
                <a:lnTo>
                  <a:pt x="99122" y="1685074"/>
                </a:lnTo>
                <a:cubicBezTo>
                  <a:pt x="83551" y="1638359"/>
                  <a:pt x="106366" y="1694128"/>
                  <a:pt x="74342" y="1654098"/>
                </a:cubicBezTo>
                <a:cubicBezTo>
                  <a:pt x="70263" y="1648999"/>
                  <a:pt x="71067" y="1641354"/>
                  <a:pt x="68147" y="1635513"/>
                </a:cubicBezTo>
                <a:cubicBezTo>
                  <a:pt x="64817" y="1628853"/>
                  <a:pt x="59886" y="1623122"/>
                  <a:pt x="55756" y="1616927"/>
                </a:cubicBezTo>
                <a:cubicBezTo>
                  <a:pt x="53691" y="1610732"/>
                  <a:pt x="52732" y="1604050"/>
                  <a:pt x="49561" y="1598342"/>
                </a:cubicBezTo>
                <a:cubicBezTo>
                  <a:pt x="42329" y="1585325"/>
                  <a:pt x="29490" y="1575298"/>
                  <a:pt x="24781" y="1561171"/>
                </a:cubicBezTo>
                <a:cubicBezTo>
                  <a:pt x="19472" y="1545245"/>
                  <a:pt x="15503" y="1534922"/>
                  <a:pt x="12391" y="1517805"/>
                </a:cubicBezTo>
                <a:cubicBezTo>
                  <a:pt x="9779" y="1503438"/>
                  <a:pt x="8260" y="1488894"/>
                  <a:pt x="6195" y="1474439"/>
                </a:cubicBezTo>
                <a:cubicBezTo>
                  <a:pt x="8260" y="1457919"/>
                  <a:pt x="9413" y="1441259"/>
                  <a:pt x="12391" y="1424879"/>
                </a:cubicBezTo>
                <a:cubicBezTo>
                  <a:pt x="13559" y="1418454"/>
                  <a:pt x="18586" y="1412823"/>
                  <a:pt x="18586" y="1406293"/>
                </a:cubicBezTo>
                <a:cubicBezTo>
                  <a:pt x="18586" y="1397779"/>
                  <a:pt x="14061" y="1389862"/>
                  <a:pt x="12391" y="1381513"/>
                </a:cubicBezTo>
                <a:cubicBezTo>
                  <a:pt x="5437" y="1346743"/>
                  <a:pt x="4134" y="1325793"/>
                  <a:pt x="0" y="1288586"/>
                </a:cubicBezTo>
                <a:cubicBezTo>
                  <a:pt x="2065" y="1208049"/>
                  <a:pt x="2695" y="1127463"/>
                  <a:pt x="6195" y="1046976"/>
                </a:cubicBezTo>
                <a:cubicBezTo>
                  <a:pt x="7646" y="1013602"/>
                  <a:pt x="12318" y="1007035"/>
                  <a:pt x="18586" y="978830"/>
                </a:cubicBezTo>
                <a:cubicBezTo>
                  <a:pt x="20870" y="968551"/>
                  <a:pt x="22716" y="958179"/>
                  <a:pt x="24781" y="947854"/>
                </a:cubicBezTo>
                <a:cubicBezTo>
                  <a:pt x="19050" y="902002"/>
                  <a:pt x="13992" y="894584"/>
                  <a:pt x="24781" y="848732"/>
                </a:cubicBezTo>
                <a:cubicBezTo>
                  <a:pt x="29268" y="829662"/>
                  <a:pt x="27065" y="803843"/>
                  <a:pt x="43366" y="792976"/>
                </a:cubicBezTo>
                <a:lnTo>
                  <a:pt x="61952" y="780586"/>
                </a:lnTo>
                <a:cubicBezTo>
                  <a:pt x="66082" y="774391"/>
                  <a:pt x="69077" y="767265"/>
                  <a:pt x="74342" y="762000"/>
                </a:cubicBezTo>
                <a:cubicBezTo>
                  <a:pt x="79607" y="756735"/>
                  <a:pt x="88797" y="755805"/>
                  <a:pt x="92927" y="749610"/>
                </a:cubicBezTo>
                <a:cubicBezTo>
                  <a:pt x="97650" y="742526"/>
                  <a:pt x="95768" y="732656"/>
                  <a:pt x="99122" y="724830"/>
                </a:cubicBezTo>
                <a:cubicBezTo>
                  <a:pt x="102055" y="717986"/>
                  <a:pt x="107383" y="712439"/>
                  <a:pt x="111513" y="706244"/>
                </a:cubicBezTo>
                <a:lnTo>
                  <a:pt x="130098" y="650488"/>
                </a:lnTo>
                <a:cubicBezTo>
                  <a:pt x="132163" y="644293"/>
                  <a:pt x="132671" y="637336"/>
                  <a:pt x="136293" y="631903"/>
                </a:cubicBezTo>
                <a:lnTo>
                  <a:pt x="161074" y="594732"/>
                </a:lnTo>
                <a:cubicBezTo>
                  <a:pt x="170552" y="547341"/>
                  <a:pt x="162194" y="579354"/>
                  <a:pt x="179659" y="532781"/>
                </a:cubicBezTo>
                <a:cubicBezTo>
                  <a:pt x="181952" y="526667"/>
                  <a:pt x="182494" y="519796"/>
                  <a:pt x="185854" y="514196"/>
                </a:cubicBezTo>
                <a:cubicBezTo>
                  <a:pt x="188859" y="509187"/>
                  <a:pt x="194114" y="505935"/>
                  <a:pt x="198244" y="501805"/>
                </a:cubicBezTo>
                <a:cubicBezTo>
                  <a:pt x="215794" y="449154"/>
                  <a:pt x="191317" y="513351"/>
                  <a:pt x="216830" y="470830"/>
                </a:cubicBezTo>
                <a:cubicBezTo>
                  <a:pt x="236781" y="437580"/>
                  <a:pt x="204593" y="464532"/>
                  <a:pt x="241610" y="439854"/>
                </a:cubicBezTo>
                <a:cubicBezTo>
                  <a:pt x="252820" y="423039"/>
                  <a:pt x="260754" y="408506"/>
                  <a:pt x="278781" y="396488"/>
                </a:cubicBezTo>
                <a:lnTo>
                  <a:pt x="315952" y="371708"/>
                </a:lnTo>
                <a:cubicBezTo>
                  <a:pt x="320082" y="365513"/>
                  <a:pt x="322528" y="357773"/>
                  <a:pt x="328342" y="353122"/>
                </a:cubicBezTo>
                <a:cubicBezTo>
                  <a:pt x="333441" y="349043"/>
                  <a:pt x="342310" y="351544"/>
                  <a:pt x="346927" y="346927"/>
                </a:cubicBezTo>
                <a:cubicBezTo>
                  <a:pt x="353457" y="340397"/>
                  <a:pt x="354194" y="329831"/>
                  <a:pt x="359317" y="322147"/>
                </a:cubicBezTo>
                <a:cubicBezTo>
                  <a:pt x="368976" y="307659"/>
                  <a:pt x="377042" y="308960"/>
                  <a:pt x="390293" y="297366"/>
                </a:cubicBezTo>
                <a:cubicBezTo>
                  <a:pt x="434098" y="259036"/>
                  <a:pt x="403744" y="272233"/>
                  <a:pt x="439854" y="260196"/>
                </a:cubicBezTo>
                <a:lnTo>
                  <a:pt x="464635" y="235415"/>
                </a:lnTo>
                <a:cubicBezTo>
                  <a:pt x="470830" y="229220"/>
                  <a:pt x="474721" y="218955"/>
                  <a:pt x="483220" y="216830"/>
                </a:cubicBezTo>
                <a:lnTo>
                  <a:pt x="508000" y="210635"/>
                </a:lnTo>
                <a:cubicBezTo>
                  <a:pt x="518298" y="200337"/>
                  <a:pt x="524909" y="192106"/>
                  <a:pt x="538976" y="185854"/>
                </a:cubicBezTo>
                <a:cubicBezTo>
                  <a:pt x="550911" y="180550"/>
                  <a:pt x="563757" y="177594"/>
                  <a:pt x="576147" y="173464"/>
                </a:cubicBezTo>
                <a:lnTo>
                  <a:pt x="594732" y="167269"/>
                </a:lnTo>
                <a:lnTo>
                  <a:pt x="613317" y="161074"/>
                </a:lnTo>
                <a:cubicBezTo>
                  <a:pt x="615382" y="154879"/>
                  <a:pt x="615433" y="147587"/>
                  <a:pt x="619513" y="142488"/>
                </a:cubicBezTo>
                <a:cubicBezTo>
                  <a:pt x="630209" y="129119"/>
                  <a:pt x="647998" y="127623"/>
                  <a:pt x="662878" y="123903"/>
                </a:cubicBezTo>
                <a:cubicBezTo>
                  <a:pt x="669073" y="119773"/>
                  <a:pt x="674660" y="114537"/>
                  <a:pt x="681464" y="111513"/>
                </a:cubicBezTo>
                <a:cubicBezTo>
                  <a:pt x="693399" y="106209"/>
                  <a:pt x="707768" y="106367"/>
                  <a:pt x="718635" y="99122"/>
                </a:cubicBezTo>
                <a:cubicBezTo>
                  <a:pt x="773305" y="62675"/>
                  <a:pt x="685920" y="118578"/>
                  <a:pt x="774391" y="74342"/>
                </a:cubicBezTo>
                <a:cubicBezTo>
                  <a:pt x="796416" y="63329"/>
                  <a:pt x="810827" y="54664"/>
                  <a:pt x="836342" y="49561"/>
                </a:cubicBezTo>
                <a:lnTo>
                  <a:pt x="867317" y="43366"/>
                </a:lnTo>
                <a:cubicBezTo>
                  <a:pt x="879676" y="41119"/>
                  <a:pt x="892206" y="39803"/>
                  <a:pt x="904488" y="37171"/>
                </a:cubicBezTo>
                <a:cubicBezTo>
                  <a:pt x="954501" y="26454"/>
                  <a:pt x="950951" y="6195"/>
                  <a:pt x="960244" y="0"/>
                </a:cubicBezTo>
                <a:close/>
              </a:path>
            </a:pathLst>
          </a:custGeom>
          <a:gradFill flip="none" rotWithShape="1">
            <a:gsLst>
              <a:gs pos="0">
                <a:schemeClr val="accent1">
                  <a:tint val="100000"/>
                  <a:shade val="100000"/>
                  <a:satMod val="130000"/>
                  <a:alpha val="0"/>
                </a:schemeClr>
              </a:gs>
              <a:gs pos="100000">
                <a:schemeClr val="accent1">
                  <a:tint val="50000"/>
                  <a:shade val="100000"/>
                  <a:satMod val="350000"/>
                  <a:alpha val="0"/>
                </a:schemeClr>
              </a:gs>
            </a:gsLst>
            <a:lin ang="16200000" scaled="0"/>
            <a:tileRect/>
          </a:grad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p:txBody>
          <a:bodyPr/>
          <a:lstStyle/>
          <a:p>
            <a:r>
              <a:rPr lang="en-US" b="1">
                <a:solidFill>
                  <a:srgbClr val="660066"/>
                </a:solidFill>
                <a:latin typeface="Calibri" charset="0"/>
              </a:rPr>
              <a:t>Endometriosis vs Over Kanseri</a:t>
            </a:r>
            <a:endParaRPr lang="en-US">
              <a:solidFill>
                <a:srgbClr val="660066"/>
              </a:solidFill>
              <a:latin typeface="Calibri" charset="0"/>
            </a:endParaRPr>
          </a:p>
        </p:txBody>
      </p:sp>
      <p:sp>
        <p:nvSpPr>
          <p:cNvPr id="45058" name="Content Placeholder 2"/>
          <p:cNvSpPr>
            <a:spLocks noGrp="1"/>
          </p:cNvSpPr>
          <p:nvPr>
            <p:ph idx="1"/>
          </p:nvPr>
        </p:nvSpPr>
        <p:spPr>
          <a:xfrm>
            <a:off x="257175" y="1504950"/>
            <a:ext cx="8429625" cy="2098675"/>
          </a:xfrm>
        </p:spPr>
        <p:txBody>
          <a:bodyPr/>
          <a:lstStyle/>
          <a:p>
            <a:r>
              <a:rPr lang="en-US" sz="2400" dirty="0" err="1">
                <a:latin typeface="Calibri" charset="0"/>
              </a:rPr>
              <a:t>Epitelyal</a:t>
            </a:r>
            <a:r>
              <a:rPr lang="en-US" sz="2400" dirty="0">
                <a:latin typeface="Calibri" charset="0"/>
              </a:rPr>
              <a:t> over </a:t>
            </a:r>
            <a:r>
              <a:rPr lang="en-US" sz="2400" dirty="0" err="1">
                <a:latin typeface="Calibri" charset="0"/>
              </a:rPr>
              <a:t>kanseri</a:t>
            </a:r>
            <a:r>
              <a:rPr lang="en-US" sz="2400" dirty="0">
                <a:latin typeface="Calibri" charset="0"/>
              </a:rPr>
              <a:t> (EOK) %90</a:t>
            </a:r>
          </a:p>
          <a:p>
            <a:pPr lvl="1"/>
            <a:r>
              <a:rPr lang="en-US" sz="2000" dirty="0" err="1">
                <a:latin typeface="Calibri" charset="0"/>
              </a:rPr>
              <a:t>Histolojik</a:t>
            </a:r>
            <a:r>
              <a:rPr lang="en-US" sz="2000" dirty="0">
                <a:latin typeface="Calibri" charset="0"/>
              </a:rPr>
              <a:t> </a:t>
            </a:r>
            <a:r>
              <a:rPr lang="en-US" sz="2000" dirty="0" err="1">
                <a:latin typeface="Calibri" charset="0"/>
              </a:rPr>
              <a:t>olarak</a:t>
            </a:r>
            <a:r>
              <a:rPr lang="en-US" sz="2000" dirty="0">
                <a:latin typeface="Calibri" charset="0"/>
              </a:rPr>
              <a:t> </a:t>
            </a:r>
            <a:r>
              <a:rPr lang="en-US" sz="2000" dirty="0" err="1">
                <a:latin typeface="Calibri" charset="0"/>
              </a:rPr>
              <a:t>fallop</a:t>
            </a:r>
            <a:r>
              <a:rPr lang="en-US" sz="2000" dirty="0">
                <a:latin typeface="Calibri" charset="0"/>
              </a:rPr>
              <a:t> </a:t>
            </a:r>
            <a:r>
              <a:rPr lang="en-US" sz="2000" dirty="0" err="1">
                <a:latin typeface="Calibri" charset="0"/>
              </a:rPr>
              <a:t>tüpü</a:t>
            </a:r>
            <a:r>
              <a:rPr lang="en-US" sz="2000" dirty="0">
                <a:latin typeface="Calibri" charset="0"/>
              </a:rPr>
              <a:t> </a:t>
            </a:r>
            <a:r>
              <a:rPr lang="en-US" sz="2000" dirty="0" err="1">
                <a:latin typeface="Calibri" charset="0"/>
              </a:rPr>
              <a:t>ve</a:t>
            </a:r>
            <a:r>
              <a:rPr lang="en-US" sz="2000" dirty="0">
                <a:latin typeface="Calibri" charset="0"/>
              </a:rPr>
              <a:t> primer peritoneal </a:t>
            </a:r>
            <a:r>
              <a:rPr lang="en-US" sz="2000" dirty="0" err="1">
                <a:latin typeface="Calibri" charset="0"/>
              </a:rPr>
              <a:t>kansere</a:t>
            </a:r>
            <a:r>
              <a:rPr lang="en-US" sz="2000" dirty="0">
                <a:latin typeface="Calibri" charset="0"/>
              </a:rPr>
              <a:t> </a:t>
            </a:r>
            <a:r>
              <a:rPr lang="en-US" sz="2000" dirty="0" err="1">
                <a:latin typeface="Calibri" charset="0"/>
              </a:rPr>
              <a:t>benzer</a:t>
            </a:r>
            <a:endParaRPr lang="en-US" sz="2000" dirty="0">
              <a:latin typeface="Calibri" charset="0"/>
            </a:endParaRPr>
          </a:p>
          <a:p>
            <a:pPr lvl="1"/>
            <a:r>
              <a:rPr lang="en-US" sz="2000" b="1" dirty="0">
                <a:latin typeface="Calibri" charset="0"/>
              </a:rPr>
              <a:t>Clear cell </a:t>
            </a:r>
            <a:r>
              <a:rPr lang="en-US" sz="2000" dirty="0">
                <a:latin typeface="Calibri" charset="0"/>
              </a:rPr>
              <a:t>( %5-10) </a:t>
            </a:r>
            <a:r>
              <a:rPr lang="en-US" sz="2000" dirty="0" err="1">
                <a:latin typeface="Calibri" charset="0"/>
              </a:rPr>
              <a:t>ve</a:t>
            </a:r>
            <a:r>
              <a:rPr lang="en-US" sz="2000" dirty="0">
                <a:latin typeface="Calibri" charset="0"/>
              </a:rPr>
              <a:t> </a:t>
            </a:r>
            <a:r>
              <a:rPr lang="en-US" sz="2000" b="1" dirty="0" err="1">
                <a:latin typeface="Calibri" charset="0"/>
              </a:rPr>
              <a:t>endometrioid</a:t>
            </a:r>
            <a:r>
              <a:rPr lang="en-US" sz="2000" dirty="0">
                <a:latin typeface="Calibri" charset="0"/>
              </a:rPr>
              <a:t> EOK (%10-25)</a:t>
            </a:r>
          </a:p>
          <a:p>
            <a:pPr lvl="2"/>
            <a:r>
              <a:rPr lang="en-US" sz="2000" dirty="0" err="1">
                <a:latin typeface="Calibri" charset="0"/>
              </a:rPr>
              <a:t>Endometriozisle</a:t>
            </a:r>
            <a:r>
              <a:rPr lang="en-US" sz="2000" dirty="0">
                <a:latin typeface="Calibri" charset="0"/>
              </a:rPr>
              <a:t> en </a:t>
            </a:r>
            <a:r>
              <a:rPr lang="en-US" sz="2000" dirty="0" err="1">
                <a:latin typeface="Calibri" charset="0"/>
              </a:rPr>
              <a:t>sık</a:t>
            </a:r>
            <a:r>
              <a:rPr lang="en-US" sz="2000" dirty="0">
                <a:latin typeface="Calibri" charset="0"/>
              </a:rPr>
              <a:t> </a:t>
            </a:r>
            <a:r>
              <a:rPr lang="en-US" sz="2000" dirty="0" err="1">
                <a:latin typeface="Calibri" charset="0"/>
              </a:rPr>
              <a:t>birliktelik</a:t>
            </a:r>
            <a:r>
              <a:rPr lang="en-US" sz="2000" dirty="0">
                <a:latin typeface="Calibri" charset="0"/>
              </a:rPr>
              <a:t> </a:t>
            </a:r>
            <a:r>
              <a:rPr lang="en-US" sz="2000" dirty="0" err="1">
                <a:latin typeface="Calibri" charset="0"/>
              </a:rPr>
              <a:t>gösterenler</a:t>
            </a:r>
            <a:endParaRPr lang="en-US" sz="2000" dirty="0">
              <a:latin typeface="Calibri" charset="0"/>
            </a:endParaRPr>
          </a:p>
          <a:p>
            <a:pPr lvl="1"/>
            <a:endParaRPr lang="en-US" sz="2000" dirty="0">
              <a:latin typeface="Calibri" charset="0"/>
            </a:endParaRPr>
          </a:p>
        </p:txBody>
      </p:sp>
      <p:pic>
        <p:nvPicPr>
          <p:cNvPr id="45059" name="Picture 1" descr="Ekran Resmi 2018-01-26 17.04.3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178175"/>
            <a:ext cx="914400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Rectangle 10"/>
          <p:cNvSpPr/>
          <p:nvPr/>
        </p:nvSpPr>
        <p:spPr>
          <a:xfrm>
            <a:off x="4371975" y="3654425"/>
            <a:ext cx="919163" cy="2143125"/>
          </a:xfrm>
          <a:prstGeom prst="rect">
            <a:avLst/>
          </a:prstGeom>
          <a:solidFill>
            <a:srgbClr val="FFFF00">
              <a:alpha val="13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Rectangle 13"/>
          <p:cNvSpPr/>
          <p:nvPr/>
        </p:nvSpPr>
        <p:spPr>
          <a:xfrm>
            <a:off x="5653088" y="3640138"/>
            <a:ext cx="919162" cy="2143125"/>
          </a:xfrm>
          <a:prstGeom prst="rect">
            <a:avLst/>
          </a:prstGeom>
          <a:solidFill>
            <a:srgbClr val="FFFF00">
              <a:alpha val="13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062" name="TextBox 6"/>
          <p:cNvSpPr txBox="1">
            <a:spLocks noChangeArrowheads="1"/>
          </p:cNvSpPr>
          <p:nvPr/>
        </p:nvSpPr>
        <p:spPr bwMode="auto">
          <a:xfrm>
            <a:off x="6729413" y="6057900"/>
            <a:ext cx="24145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Somigliana E, 2006</a:t>
            </a:r>
          </a:p>
          <a:p>
            <a:pPr eaLnBrk="1" hangingPunct="1"/>
            <a:r>
              <a:rPr lang="en-US" sz="1600"/>
              <a:t>Kurman RJ, 2016</a:t>
            </a:r>
          </a:p>
          <a:p>
            <a:pPr eaLnBrk="1" hangingPunct="1"/>
            <a:r>
              <a:rPr lang="en-US" sz="1600"/>
              <a:t>Cannistra SA, 2004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animBg="1"/>
    </p:bldLst>
  </p:timing>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lstStyle/>
          <a:p>
            <a:r>
              <a:rPr lang="en-US" b="1">
                <a:solidFill>
                  <a:srgbClr val="660066"/>
                </a:solidFill>
                <a:latin typeface="Calibri" charset="0"/>
              </a:rPr>
              <a:t>Endometriosis vs Over Kanseri</a:t>
            </a:r>
            <a:endParaRPr lang="en-US">
              <a:latin typeface="Calibri" charset="0"/>
            </a:endParaRPr>
          </a:p>
        </p:txBody>
      </p:sp>
      <p:sp>
        <p:nvSpPr>
          <p:cNvPr id="47106" name="Content Placeholder 2"/>
          <p:cNvSpPr>
            <a:spLocks noGrp="1"/>
          </p:cNvSpPr>
          <p:nvPr>
            <p:ph idx="1"/>
          </p:nvPr>
        </p:nvSpPr>
        <p:spPr>
          <a:xfrm>
            <a:off x="457200" y="1451590"/>
            <a:ext cx="8229600" cy="4525963"/>
          </a:xfrm>
        </p:spPr>
        <p:txBody>
          <a:bodyPr/>
          <a:lstStyle/>
          <a:p>
            <a:r>
              <a:rPr lang="en-US" dirty="0">
                <a:latin typeface="Calibri" charset="0"/>
              </a:rPr>
              <a:t>13 </a:t>
            </a:r>
            <a:r>
              <a:rPr lang="en-US" dirty="0" err="1">
                <a:latin typeface="Calibri" charset="0"/>
              </a:rPr>
              <a:t>olgu-kontrol</a:t>
            </a:r>
            <a:r>
              <a:rPr lang="en-US" dirty="0">
                <a:latin typeface="Calibri" charset="0"/>
              </a:rPr>
              <a:t> </a:t>
            </a:r>
            <a:r>
              <a:rPr lang="en-US" dirty="0" err="1">
                <a:latin typeface="Calibri" charset="0"/>
              </a:rPr>
              <a:t>çalışmasının</a:t>
            </a:r>
            <a:r>
              <a:rPr lang="en-US" dirty="0">
                <a:latin typeface="Calibri" charset="0"/>
              </a:rPr>
              <a:t> </a:t>
            </a:r>
            <a:r>
              <a:rPr lang="en-US" dirty="0" err="1">
                <a:latin typeface="Calibri" charset="0"/>
              </a:rPr>
              <a:t>metaanalizi</a:t>
            </a:r>
            <a:endParaRPr lang="en-US" dirty="0">
              <a:latin typeface="Calibri" charset="0"/>
            </a:endParaRPr>
          </a:p>
          <a:p>
            <a:pPr lvl="4"/>
            <a:endParaRPr lang="en-US" dirty="0">
              <a:latin typeface="Calibri" charset="0"/>
            </a:endParaRPr>
          </a:p>
          <a:p>
            <a:pPr lvl="1"/>
            <a:r>
              <a:rPr lang="en-US" dirty="0">
                <a:latin typeface="Calibri" charset="0"/>
              </a:rPr>
              <a:t>≈8.000 </a:t>
            </a:r>
            <a:r>
              <a:rPr lang="en-US" dirty="0" err="1">
                <a:latin typeface="Calibri" charset="0"/>
              </a:rPr>
              <a:t>epitelyal</a:t>
            </a:r>
            <a:r>
              <a:rPr lang="en-US" dirty="0">
                <a:latin typeface="Calibri" charset="0"/>
              </a:rPr>
              <a:t> over </a:t>
            </a:r>
            <a:r>
              <a:rPr lang="en-US" dirty="0" err="1">
                <a:latin typeface="Calibri" charset="0"/>
              </a:rPr>
              <a:t>kanseri</a:t>
            </a:r>
            <a:r>
              <a:rPr lang="en-US" dirty="0">
                <a:latin typeface="Calibri" charset="0"/>
              </a:rPr>
              <a:t> (EOK)</a:t>
            </a:r>
            <a:endParaRPr lang="en-US" dirty="0">
              <a:solidFill>
                <a:srgbClr val="FF0000"/>
              </a:solidFill>
              <a:latin typeface="Calibri" charset="0"/>
            </a:endParaRPr>
          </a:p>
          <a:p>
            <a:pPr lvl="1"/>
            <a:r>
              <a:rPr lang="en-US" u="sng" dirty="0" err="1">
                <a:latin typeface="Calibri" charset="0"/>
              </a:rPr>
              <a:t>Endometriozisi</a:t>
            </a:r>
            <a:r>
              <a:rPr lang="en-US" u="sng" dirty="0">
                <a:latin typeface="Calibri" charset="0"/>
              </a:rPr>
              <a:t> </a:t>
            </a:r>
            <a:r>
              <a:rPr lang="en-US" u="sng" dirty="0" err="1">
                <a:latin typeface="Calibri" charset="0"/>
              </a:rPr>
              <a:t>olduğunu</a:t>
            </a:r>
            <a:r>
              <a:rPr lang="en-US" u="sng" dirty="0">
                <a:latin typeface="Calibri" charset="0"/>
              </a:rPr>
              <a:t> </a:t>
            </a:r>
            <a:r>
              <a:rPr lang="en-US" u="sng" dirty="0" err="1">
                <a:latin typeface="Calibri" charset="0"/>
              </a:rPr>
              <a:t>belirten</a:t>
            </a:r>
            <a:r>
              <a:rPr lang="en-US" u="sng" dirty="0">
                <a:latin typeface="Calibri" charset="0"/>
              </a:rPr>
              <a:t> </a:t>
            </a:r>
            <a:r>
              <a:rPr lang="en-US" u="sng" dirty="0" err="1">
                <a:latin typeface="Calibri" charset="0"/>
              </a:rPr>
              <a:t>kadınlarda</a:t>
            </a:r>
            <a:endParaRPr lang="en-US" u="sng" dirty="0">
              <a:latin typeface="Calibri" charset="0"/>
            </a:endParaRPr>
          </a:p>
          <a:p>
            <a:pPr lvl="2"/>
            <a:r>
              <a:rPr lang="en-US" b="1" dirty="0">
                <a:latin typeface="Calibri" charset="0"/>
              </a:rPr>
              <a:t>Clear Cell </a:t>
            </a:r>
            <a:r>
              <a:rPr lang="en-US" dirty="0">
                <a:latin typeface="Calibri" charset="0"/>
              </a:rPr>
              <a:t>EOK </a:t>
            </a:r>
            <a:r>
              <a:rPr lang="en-US" dirty="0" err="1">
                <a:latin typeface="Calibri" charset="0"/>
              </a:rPr>
              <a:t>riski</a:t>
            </a:r>
            <a:r>
              <a:rPr lang="en-US" dirty="0">
                <a:latin typeface="Calibri" charset="0"/>
              </a:rPr>
              <a:t>………………… </a:t>
            </a:r>
            <a:r>
              <a:rPr lang="en-US" sz="2800" b="1" dirty="0">
                <a:latin typeface="Calibri" charset="0"/>
              </a:rPr>
              <a:t>x3 </a:t>
            </a:r>
          </a:p>
          <a:p>
            <a:pPr lvl="2"/>
            <a:r>
              <a:rPr lang="en-US" b="1" dirty="0" err="1">
                <a:latin typeface="Calibri" charset="0"/>
              </a:rPr>
              <a:t>Endometrioid</a:t>
            </a:r>
            <a:r>
              <a:rPr lang="en-US" dirty="0">
                <a:latin typeface="Calibri" charset="0"/>
              </a:rPr>
              <a:t> EOK </a:t>
            </a:r>
            <a:r>
              <a:rPr lang="en-US" dirty="0" err="1">
                <a:latin typeface="Calibri" charset="0"/>
              </a:rPr>
              <a:t>riski</a:t>
            </a:r>
            <a:r>
              <a:rPr lang="en-US" dirty="0">
                <a:latin typeface="Calibri" charset="0"/>
              </a:rPr>
              <a:t> ………….</a:t>
            </a:r>
            <a:r>
              <a:rPr lang="en-US" sz="2800" b="1" dirty="0">
                <a:latin typeface="Calibri" charset="0"/>
              </a:rPr>
              <a:t>x2</a:t>
            </a:r>
          </a:p>
          <a:p>
            <a:pPr lvl="2"/>
            <a:r>
              <a:rPr lang="en-US" b="1" dirty="0" err="1">
                <a:latin typeface="Calibri" charset="0"/>
              </a:rPr>
              <a:t>Düşük</a:t>
            </a:r>
            <a:r>
              <a:rPr lang="en-US" b="1" dirty="0">
                <a:latin typeface="Calibri" charset="0"/>
              </a:rPr>
              <a:t> grade </a:t>
            </a:r>
            <a:r>
              <a:rPr lang="en-US" b="1" dirty="0" err="1">
                <a:latin typeface="Calibri" charset="0"/>
              </a:rPr>
              <a:t>seröz</a:t>
            </a:r>
            <a:r>
              <a:rPr lang="en-US" b="1" dirty="0">
                <a:latin typeface="Calibri" charset="0"/>
              </a:rPr>
              <a:t> </a:t>
            </a:r>
            <a:r>
              <a:rPr lang="en-US" dirty="0">
                <a:latin typeface="Calibri" charset="0"/>
              </a:rPr>
              <a:t>EOK </a:t>
            </a:r>
            <a:r>
              <a:rPr lang="en-US" dirty="0" err="1">
                <a:latin typeface="Calibri" charset="0"/>
              </a:rPr>
              <a:t>riski</a:t>
            </a:r>
            <a:r>
              <a:rPr lang="en-US" dirty="0" smtClean="0">
                <a:latin typeface="Calibri" charset="0"/>
              </a:rPr>
              <a:t>……</a:t>
            </a:r>
            <a:r>
              <a:rPr lang="en-US" sz="2800" b="1" dirty="0" smtClean="0">
                <a:latin typeface="Calibri" charset="0"/>
              </a:rPr>
              <a:t>x2</a:t>
            </a:r>
            <a:endParaRPr lang="en-US" sz="2800" b="1" dirty="0">
              <a:latin typeface="Calibri" charset="0"/>
            </a:endParaRPr>
          </a:p>
          <a:p>
            <a:pPr lvl="2"/>
            <a:r>
              <a:rPr lang="en-US" dirty="0" err="1">
                <a:latin typeface="Calibri" charset="0"/>
              </a:rPr>
              <a:t>Yüksek</a:t>
            </a:r>
            <a:r>
              <a:rPr lang="en-US" dirty="0">
                <a:latin typeface="Calibri" charset="0"/>
              </a:rPr>
              <a:t> grade </a:t>
            </a:r>
            <a:r>
              <a:rPr lang="en-US" dirty="0" err="1" smtClean="0">
                <a:latin typeface="Calibri" charset="0"/>
              </a:rPr>
              <a:t>seröz</a:t>
            </a:r>
            <a:endParaRPr lang="en-US" dirty="0" smtClean="0">
              <a:latin typeface="Calibri" charset="0"/>
            </a:endParaRPr>
          </a:p>
          <a:p>
            <a:pPr marL="914400" lvl="2" indent="0">
              <a:buNone/>
            </a:pPr>
            <a:r>
              <a:rPr lang="en-US" dirty="0" smtClean="0">
                <a:latin typeface="Calibri" charset="0"/>
              </a:rPr>
              <a:t>    </a:t>
            </a:r>
            <a:r>
              <a:rPr lang="en-US" dirty="0" err="1" smtClean="0">
                <a:latin typeface="Calibri" charset="0"/>
              </a:rPr>
              <a:t>Müsinöz</a:t>
            </a:r>
            <a:r>
              <a:rPr lang="en-US" dirty="0" smtClean="0">
                <a:latin typeface="Calibri" charset="0"/>
              </a:rPr>
              <a:t> </a:t>
            </a:r>
            <a:r>
              <a:rPr lang="en-US" dirty="0">
                <a:latin typeface="Calibri" charset="0"/>
              </a:rPr>
              <a:t>EOK </a:t>
            </a:r>
            <a:r>
              <a:rPr lang="en-US" dirty="0" err="1">
                <a:latin typeface="Calibri" charset="0"/>
              </a:rPr>
              <a:t>veya</a:t>
            </a:r>
            <a:r>
              <a:rPr lang="en-US" dirty="0">
                <a:latin typeface="Calibri" charset="0"/>
              </a:rPr>
              <a:t> </a:t>
            </a:r>
            <a:endParaRPr lang="en-US" dirty="0" smtClean="0">
              <a:latin typeface="Calibri" charset="0"/>
            </a:endParaRPr>
          </a:p>
          <a:p>
            <a:pPr marL="914400" lvl="2" indent="0">
              <a:buNone/>
            </a:pPr>
            <a:r>
              <a:rPr lang="en-US" dirty="0" smtClean="0">
                <a:latin typeface="Calibri" charset="0"/>
              </a:rPr>
              <a:t>    Borderline </a:t>
            </a:r>
            <a:r>
              <a:rPr lang="en-US" dirty="0" err="1">
                <a:latin typeface="Calibri" charset="0"/>
              </a:rPr>
              <a:t>tümör</a:t>
            </a:r>
            <a:r>
              <a:rPr lang="en-US" dirty="0">
                <a:latin typeface="Calibri" charset="0"/>
              </a:rPr>
              <a:t> </a:t>
            </a:r>
            <a:r>
              <a:rPr lang="en-US" dirty="0" err="1" smtClean="0">
                <a:latin typeface="Calibri" charset="0"/>
              </a:rPr>
              <a:t>riski</a:t>
            </a:r>
            <a:r>
              <a:rPr lang="en-US" dirty="0" smtClean="0">
                <a:latin typeface="Calibri" charset="0"/>
              </a:rPr>
              <a:t>……….. </a:t>
            </a:r>
            <a:r>
              <a:rPr lang="en-US" b="1" dirty="0" err="1">
                <a:latin typeface="Calibri" charset="0"/>
              </a:rPr>
              <a:t>değişmez</a:t>
            </a:r>
            <a:endParaRPr lang="en-US" b="1" dirty="0">
              <a:latin typeface="Calibri" charset="0"/>
            </a:endParaRPr>
          </a:p>
          <a:p>
            <a:pPr lvl="1"/>
            <a:endParaRPr lang="en-US" dirty="0">
              <a:latin typeface="Calibri" charset="0"/>
            </a:endParaRPr>
          </a:p>
        </p:txBody>
      </p:sp>
      <p:sp>
        <p:nvSpPr>
          <p:cNvPr id="47107" name="TextBox 3"/>
          <p:cNvSpPr txBox="1">
            <a:spLocks noChangeArrowheads="1"/>
          </p:cNvSpPr>
          <p:nvPr/>
        </p:nvSpPr>
        <p:spPr bwMode="auto">
          <a:xfrm>
            <a:off x="6780188" y="6387313"/>
            <a:ext cx="15287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dirty="0" smtClean="0"/>
              <a:t>Pearce </a:t>
            </a:r>
            <a:r>
              <a:rPr lang="en-US" sz="1600" dirty="0"/>
              <a:t>CL, 2012</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p:txBody>
          <a:bodyPr/>
          <a:lstStyle/>
          <a:p>
            <a:r>
              <a:rPr lang="en-US" b="1">
                <a:solidFill>
                  <a:srgbClr val="660066"/>
                </a:solidFill>
                <a:latin typeface="Calibri" charset="0"/>
              </a:rPr>
              <a:t>Endometriosis vs Over Kanseri</a:t>
            </a:r>
            <a:endParaRPr lang="en-US">
              <a:latin typeface="Calibri" charset="0"/>
            </a:endParaRPr>
          </a:p>
        </p:txBody>
      </p:sp>
      <p:sp>
        <p:nvSpPr>
          <p:cNvPr id="47107" name="TextBox 3"/>
          <p:cNvSpPr txBox="1">
            <a:spLocks noChangeArrowheads="1"/>
          </p:cNvSpPr>
          <p:nvPr/>
        </p:nvSpPr>
        <p:spPr bwMode="auto">
          <a:xfrm>
            <a:off x="6780188" y="6402993"/>
            <a:ext cx="15287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dirty="0" smtClean="0"/>
              <a:t>Pearce </a:t>
            </a:r>
            <a:r>
              <a:rPr lang="en-US" sz="1600" dirty="0"/>
              <a:t>CL</a:t>
            </a:r>
            <a:r>
              <a:rPr lang="en-US" sz="1600" dirty="0" smtClean="0"/>
              <a:t>, </a:t>
            </a:r>
            <a:r>
              <a:rPr lang="en-US" sz="1600" dirty="0"/>
              <a:t>2012</a:t>
            </a:r>
          </a:p>
        </p:txBody>
      </p:sp>
      <p:sp>
        <p:nvSpPr>
          <p:cNvPr id="2" name="Content Placeholder 1"/>
          <p:cNvSpPr>
            <a:spLocks noGrp="1"/>
          </p:cNvSpPr>
          <p:nvPr>
            <p:ph idx="1"/>
          </p:nvPr>
        </p:nvSpPr>
        <p:spPr>
          <a:xfrm>
            <a:off x="297876" y="4813733"/>
            <a:ext cx="8388924" cy="685235"/>
          </a:xfrm>
        </p:spPr>
        <p:txBody>
          <a:bodyPr/>
          <a:lstStyle/>
          <a:p>
            <a:r>
              <a:rPr lang="en-US" dirty="0">
                <a:latin typeface="Calibri" charset="0"/>
              </a:rPr>
              <a:t>13 </a:t>
            </a:r>
            <a:r>
              <a:rPr lang="en-US" dirty="0" err="1">
                <a:latin typeface="Calibri" charset="0"/>
              </a:rPr>
              <a:t>olgu-kontrol</a:t>
            </a:r>
            <a:r>
              <a:rPr lang="en-US" dirty="0">
                <a:latin typeface="Calibri" charset="0"/>
              </a:rPr>
              <a:t> </a:t>
            </a:r>
            <a:r>
              <a:rPr lang="en-US" dirty="0" err="1">
                <a:latin typeface="Calibri" charset="0"/>
              </a:rPr>
              <a:t>çalışmasının</a:t>
            </a:r>
            <a:r>
              <a:rPr lang="en-US" dirty="0">
                <a:latin typeface="Calibri" charset="0"/>
              </a:rPr>
              <a:t> </a:t>
            </a:r>
            <a:r>
              <a:rPr lang="en-US" dirty="0" err="1">
                <a:latin typeface="Calibri" charset="0"/>
              </a:rPr>
              <a:t>metaanalizi</a:t>
            </a:r>
            <a:endParaRPr lang="en-US" dirty="0">
              <a:latin typeface="Calibri" charset="0"/>
            </a:endParaRPr>
          </a:p>
          <a:p>
            <a:pPr lvl="1"/>
            <a:r>
              <a:rPr lang="en-US" dirty="0" smtClean="0">
                <a:latin typeface="Calibri" charset="0"/>
              </a:rPr>
              <a:t>≈</a:t>
            </a:r>
            <a:r>
              <a:rPr lang="en-US" dirty="0">
                <a:latin typeface="Calibri" charset="0"/>
              </a:rPr>
              <a:t>8.000 </a:t>
            </a:r>
            <a:r>
              <a:rPr lang="en-US" dirty="0" err="1">
                <a:latin typeface="Calibri" charset="0"/>
              </a:rPr>
              <a:t>epitelyal</a:t>
            </a:r>
            <a:r>
              <a:rPr lang="en-US" dirty="0">
                <a:latin typeface="Calibri" charset="0"/>
              </a:rPr>
              <a:t> over </a:t>
            </a:r>
            <a:r>
              <a:rPr lang="en-US" dirty="0" err="1">
                <a:latin typeface="Calibri" charset="0"/>
              </a:rPr>
              <a:t>kanseri</a:t>
            </a:r>
            <a:r>
              <a:rPr lang="en-US" dirty="0">
                <a:latin typeface="Calibri" charset="0"/>
              </a:rPr>
              <a:t> (EOK)</a:t>
            </a:r>
            <a:endParaRPr lang="en-US" dirty="0">
              <a:solidFill>
                <a:srgbClr val="FF0000"/>
              </a:solidFill>
              <a:latin typeface="Calibri" charset="0"/>
            </a:endParaRPr>
          </a:p>
          <a:p>
            <a:pPr lvl="1"/>
            <a:r>
              <a:rPr lang="en-US" dirty="0" err="1" smtClean="0">
                <a:latin typeface="Calibri" charset="0"/>
              </a:rPr>
              <a:t>Endometriozis</a:t>
            </a:r>
            <a:r>
              <a:rPr lang="en-US" dirty="0" smtClean="0">
                <a:latin typeface="Calibri" charset="0"/>
              </a:rPr>
              <a:t> </a:t>
            </a:r>
            <a:r>
              <a:rPr lang="en-US" dirty="0" err="1" smtClean="0">
                <a:latin typeface="Calibri" charset="0"/>
              </a:rPr>
              <a:t>öyküsü</a:t>
            </a:r>
            <a:r>
              <a:rPr lang="en-US" dirty="0" smtClean="0">
                <a:latin typeface="Calibri" charset="0"/>
              </a:rPr>
              <a:t> </a:t>
            </a:r>
            <a:r>
              <a:rPr lang="en-US" dirty="0" err="1" smtClean="0">
                <a:latin typeface="Calibri" charset="0"/>
              </a:rPr>
              <a:t>varlığı</a:t>
            </a:r>
            <a:r>
              <a:rPr lang="en-US" dirty="0" smtClean="0">
                <a:latin typeface="Calibri" charset="0"/>
              </a:rPr>
              <a:t> </a:t>
            </a:r>
            <a:r>
              <a:rPr lang="en-US" dirty="0" err="1" smtClean="0">
                <a:latin typeface="Calibri" charset="0"/>
              </a:rPr>
              <a:t>vs</a:t>
            </a:r>
            <a:r>
              <a:rPr lang="en-US" dirty="0" smtClean="0">
                <a:latin typeface="Calibri" charset="0"/>
              </a:rPr>
              <a:t> </a:t>
            </a:r>
            <a:r>
              <a:rPr lang="en-US" dirty="0" err="1" smtClean="0">
                <a:latin typeface="Calibri" charset="0"/>
              </a:rPr>
              <a:t>histolojik</a:t>
            </a:r>
            <a:r>
              <a:rPr lang="en-US" dirty="0">
                <a:latin typeface="Calibri" charset="0"/>
              </a:rPr>
              <a:t> </a:t>
            </a:r>
            <a:r>
              <a:rPr lang="en-US" dirty="0" err="1" smtClean="0">
                <a:latin typeface="Calibri" charset="0"/>
              </a:rPr>
              <a:t>tipler</a:t>
            </a:r>
            <a:endParaRPr lang="en-US" dirty="0">
              <a:latin typeface="Calibri" charset="0"/>
            </a:endParaRPr>
          </a:p>
          <a:p>
            <a:endParaRPr lang="en-US" dirty="0"/>
          </a:p>
        </p:txBody>
      </p:sp>
      <p:pic>
        <p:nvPicPr>
          <p:cNvPr id="3" name="Picture 2" descr="Ekran Resmi 2018-09-08 09.07.39.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38287"/>
            <a:ext cx="9144000" cy="3246167"/>
          </a:xfrm>
          <a:prstGeom prst="rect">
            <a:avLst/>
          </a:prstGeom>
        </p:spPr>
      </p:pic>
      <p:pic>
        <p:nvPicPr>
          <p:cNvPr id="4" name="Picture 3" descr="Ekran Resmi 2018-09-08 09.07.59.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57981" y="2123099"/>
            <a:ext cx="3851141" cy="509456"/>
          </a:xfrm>
          <a:prstGeom prst="rect">
            <a:avLst/>
          </a:prstGeom>
        </p:spPr>
      </p:pic>
      <p:pic>
        <p:nvPicPr>
          <p:cNvPr id="5" name="Picture 4" descr="Ekran Resmi 2018-09-08 09.09.34.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78" y="698477"/>
            <a:ext cx="9144000" cy="6043070"/>
          </a:xfrm>
          <a:prstGeom prst="rect">
            <a:avLst/>
          </a:prstGeom>
        </p:spPr>
      </p:pic>
      <p:cxnSp>
        <p:nvCxnSpPr>
          <p:cNvPr id="8" name="Straight Connector 7"/>
          <p:cNvCxnSpPr/>
          <p:nvPr/>
        </p:nvCxnSpPr>
        <p:spPr>
          <a:xfrm>
            <a:off x="457200" y="2524462"/>
            <a:ext cx="1126246"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457200" y="2206464"/>
            <a:ext cx="1126246"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457200" y="3985288"/>
            <a:ext cx="1136590"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654764" y="2233424"/>
            <a:ext cx="214223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666067" y="2542623"/>
            <a:ext cx="214223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a:off x="6670442" y="3778854"/>
            <a:ext cx="2142234" cy="0"/>
          </a:xfrm>
          <a:prstGeom prst="line">
            <a:avLst/>
          </a:prstGeom>
          <a:ln>
            <a:solidFill>
              <a:srgbClr val="FF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90882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1"/>
          <p:cNvSpPr>
            <a:spLocks noGrp="1"/>
          </p:cNvSpPr>
          <p:nvPr>
            <p:ph type="title"/>
          </p:nvPr>
        </p:nvSpPr>
        <p:spPr>
          <a:xfrm>
            <a:off x="457200" y="102158"/>
            <a:ext cx="8229600" cy="1143000"/>
          </a:xfrm>
        </p:spPr>
        <p:txBody>
          <a:bodyPr/>
          <a:lstStyle/>
          <a:p>
            <a:r>
              <a:rPr lang="en-US" b="1" dirty="0" err="1">
                <a:solidFill>
                  <a:srgbClr val="660066"/>
                </a:solidFill>
                <a:latin typeface="Calibri" charset="0"/>
              </a:rPr>
              <a:t>Hangi</a:t>
            </a:r>
            <a:r>
              <a:rPr lang="en-US" b="1" dirty="0">
                <a:solidFill>
                  <a:srgbClr val="660066"/>
                </a:solidFill>
                <a:latin typeface="Calibri" charset="0"/>
              </a:rPr>
              <a:t> </a:t>
            </a:r>
            <a:r>
              <a:rPr lang="en-US" b="1" dirty="0" err="1">
                <a:solidFill>
                  <a:srgbClr val="660066"/>
                </a:solidFill>
                <a:latin typeface="Calibri" charset="0"/>
              </a:rPr>
              <a:t>endometriozisli</a:t>
            </a:r>
            <a:r>
              <a:rPr lang="en-US" b="1" dirty="0">
                <a:solidFill>
                  <a:srgbClr val="660066"/>
                </a:solidFill>
                <a:latin typeface="Calibri" charset="0"/>
              </a:rPr>
              <a:t> </a:t>
            </a:r>
            <a:r>
              <a:rPr lang="en-US" b="1" dirty="0" err="1">
                <a:solidFill>
                  <a:srgbClr val="660066"/>
                </a:solidFill>
                <a:latin typeface="Calibri" charset="0"/>
              </a:rPr>
              <a:t>kadınlarda</a:t>
            </a:r>
            <a:r>
              <a:rPr lang="en-US" b="1" dirty="0">
                <a:solidFill>
                  <a:srgbClr val="660066"/>
                </a:solidFill>
                <a:latin typeface="Calibri" charset="0"/>
              </a:rPr>
              <a:t> over </a:t>
            </a:r>
            <a:r>
              <a:rPr lang="en-US" b="1" dirty="0" err="1">
                <a:solidFill>
                  <a:srgbClr val="660066"/>
                </a:solidFill>
                <a:latin typeface="Calibri" charset="0"/>
              </a:rPr>
              <a:t>kanseri</a:t>
            </a:r>
            <a:r>
              <a:rPr lang="en-US" b="1" dirty="0">
                <a:solidFill>
                  <a:srgbClr val="660066"/>
                </a:solidFill>
                <a:latin typeface="Calibri" charset="0"/>
              </a:rPr>
              <a:t> </a:t>
            </a:r>
            <a:r>
              <a:rPr lang="en-US" b="1" dirty="0" err="1">
                <a:solidFill>
                  <a:srgbClr val="660066"/>
                </a:solidFill>
                <a:latin typeface="Calibri" charset="0"/>
              </a:rPr>
              <a:t>riski</a:t>
            </a:r>
            <a:r>
              <a:rPr lang="en-US" b="1" dirty="0">
                <a:solidFill>
                  <a:srgbClr val="660066"/>
                </a:solidFill>
                <a:latin typeface="Calibri" charset="0"/>
              </a:rPr>
              <a:t> </a:t>
            </a:r>
            <a:r>
              <a:rPr lang="en-US" b="1" dirty="0" err="1">
                <a:solidFill>
                  <a:srgbClr val="660066"/>
                </a:solidFill>
                <a:latin typeface="Calibri" charset="0"/>
              </a:rPr>
              <a:t>daha</a:t>
            </a:r>
            <a:r>
              <a:rPr lang="en-US" b="1" dirty="0">
                <a:solidFill>
                  <a:srgbClr val="660066"/>
                </a:solidFill>
                <a:latin typeface="Calibri" charset="0"/>
              </a:rPr>
              <a:t> </a:t>
            </a:r>
            <a:r>
              <a:rPr lang="en-US" b="1" dirty="0" err="1">
                <a:solidFill>
                  <a:srgbClr val="660066"/>
                </a:solidFill>
                <a:latin typeface="Calibri" charset="0"/>
              </a:rPr>
              <a:t>fazla</a:t>
            </a:r>
            <a:r>
              <a:rPr lang="en-US" b="1" dirty="0">
                <a:solidFill>
                  <a:srgbClr val="660066"/>
                </a:solidFill>
                <a:latin typeface="Calibri" charset="0"/>
              </a:rPr>
              <a:t>?</a:t>
            </a:r>
            <a:endParaRPr lang="en-US" dirty="0">
              <a:solidFill>
                <a:srgbClr val="660066"/>
              </a:solidFill>
              <a:latin typeface="Calibri" charset="0"/>
            </a:endParaRPr>
          </a:p>
        </p:txBody>
      </p:sp>
      <p:pic>
        <p:nvPicPr>
          <p:cNvPr id="53250" name="Picture 1" descr="Ekran Resmi 2018-01-25 20.59.08.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318836"/>
            <a:ext cx="9144000" cy="405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3251" name="Picture 2" descr="Ekran Resmi 2018-01-25 21.05.59.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5231538"/>
            <a:ext cx="8686800"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5"/>
          <p:cNvSpPr txBox="1">
            <a:spLocks noChangeArrowheads="1"/>
          </p:cNvSpPr>
          <p:nvPr/>
        </p:nvSpPr>
        <p:spPr bwMode="auto">
          <a:xfrm>
            <a:off x="441522" y="5711323"/>
            <a:ext cx="664845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buFont typeface="Arial" charset="0"/>
              <a:buChar char="•"/>
            </a:pPr>
            <a:r>
              <a:rPr lang="en-US" sz="2000" dirty="0" err="1"/>
              <a:t>Sadece</a:t>
            </a:r>
            <a:r>
              <a:rPr lang="en-US" sz="2000" dirty="0"/>
              <a:t> 8 </a:t>
            </a:r>
            <a:r>
              <a:rPr lang="en-US" sz="2000" dirty="0" err="1"/>
              <a:t>çalışma</a:t>
            </a:r>
            <a:endParaRPr lang="en-US" sz="2000" dirty="0"/>
          </a:p>
          <a:p>
            <a:pPr eaLnBrk="1" hangingPunct="1">
              <a:buFont typeface="Arial" charset="0"/>
              <a:buChar char="•"/>
            </a:pPr>
            <a:r>
              <a:rPr lang="en-US" sz="2000" dirty="0" err="1"/>
              <a:t>Çalışmalar</a:t>
            </a:r>
            <a:r>
              <a:rPr lang="en-US" sz="2000" dirty="0"/>
              <a:t> </a:t>
            </a:r>
            <a:r>
              <a:rPr lang="en-US" sz="2000" dirty="0" err="1"/>
              <a:t>az</a:t>
            </a:r>
            <a:r>
              <a:rPr lang="en-US" sz="2000" dirty="0"/>
              <a:t> </a:t>
            </a:r>
            <a:r>
              <a:rPr lang="en-US" sz="2000" dirty="0" err="1"/>
              <a:t>sayıda</a:t>
            </a:r>
            <a:r>
              <a:rPr lang="en-US" sz="2000" dirty="0"/>
              <a:t> </a:t>
            </a:r>
            <a:r>
              <a:rPr lang="en-US" sz="2000" dirty="0" err="1"/>
              <a:t>olgu</a:t>
            </a:r>
            <a:r>
              <a:rPr lang="en-US" sz="2000" dirty="0"/>
              <a:t> </a:t>
            </a:r>
            <a:r>
              <a:rPr lang="en-US" sz="2000" dirty="0" err="1"/>
              <a:t>içeriyor</a:t>
            </a:r>
            <a:r>
              <a:rPr lang="en-US" sz="2000" dirty="0"/>
              <a:t> </a:t>
            </a:r>
            <a:r>
              <a:rPr lang="en-US" sz="2000" dirty="0" err="1"/>
              <a:t>ve</a:t>
            </a:r>
            <a:r>
              <a:rPr lang="en-US" sz="2000" dirty="0"/>
              <a:t> </a:t>
            </a:r>
            <a:r>
              <a:rPr lang="en-US" sz="2000" dirty="0" err="1"/>
              <a:t>metodolojileri</a:t>
            </a:r>
            <a:r>
              <a:rPr lang="en-US" sz="2000" dirty="0"/>
              <a:t> </a:t>
            </a:r>
            <a:r>
              <a:rPr lang="en-US" sz="2000" dirty="0" err="1"/>
              <a:t>farklı</a:t>
            </a:r>
            <a:endParaRPr lang="en-US" sz="2000" dirty="0"/>
          </a:p>
          <a:p>
            <a:pPr eaLnBrk="1" hangingPunct="1">
              <a:buFont typeface="Arial" charset="0"/>
              <a:buChar char="•"/>
            </a:pPr>
            <a:r>
              <a:rPr lang="en-US" sz="2000" dirty="0" err="1"/>
              <a:t>Kesin</a:t>
            </a:r>
            <a:r>
              <a:rPr lang="en-US" sz="2000" dirty="0"/>
              <a:t> </a:t>
            </a:r>
            <a:r>
              <a:rPr lang="en-US" sz="2000" dirty="0" err="1"/>
              <a:t>yargılar</a:t>
            </a:r>
            <a:r>
              <a:rPr lang="en-US" sz="2000" dirty="0"/>
              <a:t> </a:t>
            </a:r>
            <a:r>
              <a:rPr lang="en-US" sz="2000" dirty="0" err="1"/>
              <a:t>ve</a:t>
            </a:r>
            <a:r>
              <a:rPr lang="en-US" sz="2000" dirty="0"/>
              <a:t> </a:t>
            </a:r>
            <a:r>
              <a:rPr lang="en-US" sz="2000" dirty="0" err="1"/>
              <a:t>öneriler</a:t>
            </a:r>
            <a:r>
              <a:rPr lang="en-US" sz="2000" dirty="0"/>
              <a:t> </a:t>
            </a:r>
            <a:r>
              <a:rPr lang="en-US" sz="2000" dirty="0" err="1"/>
              <a:t>için</a:t>
            </a:r>
            <a:r>
              <a:rPr lang="en-US" sz="2000" dirty="0"/>
              <a:t> </a:t>
            </a:r>
            <a:r>
              <a:rPr lang="en-US" sz="2000" dirty="0" err="1"/>
              <a:t>yeterli</a:t>
            </a:r>
            <a:r>
              <a:rPr lang="en-US" sz="2000" dirty="0"/>
              <a:t> data </a:t>
            </a:r>
            <a:r>
              <a:rPr lang="en-US" sz="2000" dirty="0" err="1"/>
              <a:t>yok</a:t>
            </a:r>
            <a:endParaRPr lang="en-US" sz="2000"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p:nvPr>
        </p:nvSpPr>
        <p:spPr/>
        <p:txBody>
          <a:bodyPr/>
          <a:lstStyle/>
          <a:p>
            <a:pPr eaLnBrk="1" hangingPunct="1"/>
            <a:r>
              <a:rPr lang="en-US" b="1">
                <a:solidFill>
                  <a:srgbClr val="660066"/>
                </a:solidFill>
                <a:latin typeface="Calibri" charset="0"/>
              </a:rPr>
              <a:t>ENDOMETRİOSİS - TANIM</a:t>
            </a:r>
          </a:p>
        </p:txBody>
      </p:sp>
      <p:sp>
        <p:nvSpPr>
          <p:cNvPr id="15362" name="Content Placeholder 2"/>
          <p:cNvSpPr>
            <a:spLocks noGrp="1"/>
          </p:cNvSpPr>
          <p:nvPr>
            <p:ph idx="1"/>
          </p:nvPr>
        </p:nvSpPr>
        <p:spPr>
          <a:xfrm>
            <a:off x="457200" y="1330325"/>
            <a:ext cx="8229600" cy="4776788"/>
          </a:xfrm>
        </p:spPr>
        <p:txBody>
          <a:bodyPr/>
          <a:lstStyle/>
          <a:p>
            <a:pPr marL="0" indent="0" algn="ctr" eaLnBrk="1" hangingPunct="1">
              <a:buFont typeface="Arial" charset="0"/>
              <a:buNone/>
              <a:defRPr/>
            </a:pPr>
            <a:r>
              <a:rPr lang="en-US" i="1" dirty="0" smtClean="0">
                <a:latin typeface="Calibri" charset="0"/>
              </a:rPr>
              <a:t>“</a:t>
            </a:r>
            <a:r>
              <a:rPr lang="en-US" i="1" dirty="0" err="1" smtClean="0">
                <a:latin typeface="Calibri" charset="0"/>
              </a:rPr>
              <a:t>Uterin</a:t>
            </a:r>
            <a:r>
              <a:rPr lang="en-US" i="1" dirty="0" smtClean="0">
                <a:latin typeface="Calibri" charset="0"/>
              </a:rPr>
              <a:t> </a:t>
            </a:r>
            <a:r>
              <a:rPr lang="en-US" i="1" dirty="0" err="1">
                <a:latin typeface="Calibri" charset="0"/>
              </a:rPr>
              <a:t>kavite</a:t>
            </a:r>
            <a:r>
              <a:rPr lang="en-US" i="1" dirty="0">
                <a:latin typeface="Calibri" charset="0"/>
              </a:rPr>
              <a:t> </a:t>
            </a:r>
            <a:r>
              <a:rPr lang="en-US" i="1" dirty="0" err="1">
                <a:latin typeface="Calibri" charset="0"/>
              </a:rPr>
              <a:t>dışında</a:t>
            </a:r>
            <a:r>
              <a:rPr lang="en-US" i="1" dirty="0">
                <a:latin typeface="Calibri" charset="0"/>
              </a:rPr>
              <a:t>                                   </a:t>
            </a:r>
            <a:r>
              <a:rPr lang="en-US" i="1" dirty="0" err="1">
                <a:latin typeface="Calibri" charset="0"/>
              </a:rPr>
              <a:t>fonksiyonel</a:t>
            </a:r>
            <a:r>
              <a:rPr lang="en-US" i="1" dirty="0">
                <a:latin typeface="Calibri" charset="0"/>
              </a:rPr>
              <a:t> endometrial </a:t>
            </a:r>
            <a:r>
              <a:rPr lang="en-US" i="1" dirty="0" err="1">
                <a:latin typeface="Calibri" charset="0"/>
              </a:rPr>
              <a:t>dokunun</a:t>
            </a:r>
            <a:r>
              <a:rPr lang="en-US" i="1" dirty="0">
                <a:latin typeface="Calibri" charset="0"/>
              </a:rPr>
              <a:t>                      (</a:t>
            </a:r>
            <a:r>
              <a:rPr lang="en-US" i="1" dirty="0" err="1">
                <a:latin typeface="Calibri" charset="0"/>
              </a:rPr>
              <a:t>bez</a:t>
            </a:r>
            <a:r>
              <a:rPr lang="en-US" i="1" dirty="0">
                <a:latin typeface="Calibri" charset="0"/>
              </a:rPr>
              <a:t> </a:t>
            </a:r>
            <a:r>
              <a:rPr lang="en-US" i="1" dirty="0" err="1">
                <a:latin typeface="Calibri" charset="0"/>
              </a:rPr>
              <a:t>ve</a:t>
            </a:r>
            <a:r>
              <a:rPr lang="en-US" i="1" dirty="0">
                <a:latin typeface="Calibri" charset="0"/>
              </a:rPr>
              <a:t> </a:t>
            </a:r>
            <a:r>
              <a:rPr lang="en-US" i="1" dirty="0" err="1">
                <a:latin typeface="Calibri" charset="0"/>
              </a:rPr>
              <a:t>stromanın</a:t>
            </a:r>
            <a:r>
              <a:rPr lang="en-US" i="1" dirty="0">
                <a:latin typeface="Calibri" charset="0"/>
              </a:rPr>
              <a:t>) </a:t>
            </a:r>
            <a:r>
              <a:rPr lang="en-US" i="1" dirty="0" err="1" smtClean="0">
                <a:latin typeface="Calibri" charset="0"/>
              </a:rPr>
              <a:t>varlığı</a:t>
            </a:r>
            <a:r>
              <a:rPr lang="en-US" i="1" dirty="0" smtClean="0">
                <a:latin typeface="Calibri" charset="0"/>
              </a:rPr>
              <a:t>”</a:t>
            </a:r>
            <a:endParaRPr lang="en-US" i="1" dirty="0">
              <a:latin typeface="Calibri" charset="0"/>
            </a:endParaRPr>
          </a:p>
          <a:p>
            <a:pPr lvl="3" eaLnBrk="1" hangingPunct="1">
              <a:defRPr/>
            </a:pPr>
            <a:endParaRPr lang="en-US" sz="1400" dirty="0">
              <a:latin typeface="Calibri" charset="0"/>
            </a:endParaRPr>
          </a:p>
          <a:p>
            <a:pPr eaLnBrk="1" hangingPunct="1">
              <a:defRPr/>
            </a:pPr>
            <a:r>
              <a:rPr lang="en-US" sz="3600" dirty="0" err="1">
                <a:latin typeface="Calibri" charset="0"/>
              </a:rPr>
              <a:t>Sık</a:t>
            </a:r>
            <a:r>
              <a:rPr lang="en-US" sz="3600" dirty="0">
                <a:latin typeface="Calibri" charset="0"/>
              </a:rPr>
              <a:t> </a:t>
            </a:r>
            <a:r>
              <a:rPr lang="en-US" sz="3600" dirty="0" err="1" smtClean="0">
                <a:latin typeface="Calibri" charset="0"/>
              </a:rPr>
              <a:t>görülen</a:t>
            </a:r>
            <a:endParaRPr lang="en-US" sz="3600" dirty="0">
              <a:latin typeface="Calibri" charset="0"/>
            </a:endParaRPr>
          </a:p>
          <a:p>
            <a:pPr eaLnBrk="1" hangingPunct="1">
              <a:defRPr/>
            </a:pPr>
            <a:r>
              <a:rPr lang="en-US" sz="3600" b="1" dirty="0" err="1">
                <a:latin typeface="Calibri" charset="0"/>
              </a:rPr>
              <a:t>Östrojen-bağımlı</a:t>
            </a:r>
            <a:endParaRPr lang="en-US" sz="3600" b="1" dirty="0">
              <a:latin typeface="Calibri" charset="0"/>
            </a:endParaRPr>
          </a:p>
          <a:p>
            <a:pPr eaLnBrk="1" hangingPunct="1">
              <a:defRPr/>
            </a:pPr>
            <a:r>
              <a:rPr lang="en-US" sz="3600" b="1" dirty="0" err="1">
                <a:latin typeface="Calibri" charset="0"/>
              </a:rPr>
              <a:t>Progesterona</a:t>
            </a:r>
            <a:r>
              <a:rPr lang="en-US" sz="3600" b="1" dirty="0">
                <a:latin typeface="Calibri" charset="0"/>
              </a:rPr>
              <a:t> </a:t>
            </a:r>
            <a:r>
              <a:rPr lang="en-US" sz="3600" b="1" dirty="0" err="1">
                <a:latin typeface="Calibri" charset="0"/>
              </a:rPr>
              <a:t>dirençli</a:t>
            </a:r>
            <a:endParaRPr lang="en-US" sz="3600" b="1" dirty="0">
              <a:latin typeface="Calibri" charset="0"/>
            </a:endParaRPr>
          </a:p>
          <a:p>
            <a:pPr eaLnBrk="1" hangingPunct="1">
              <a:defRPr/>
            </a:pPr>
            <a:r>
              <a:rPr lang="en-US" sz="3600" b="1" dirty="0" err="1" smtClean="0">
                <a:latin typeface="Calibri" charset="0"/>
              </a:rPr>
              <a:t>İnflamatuar</a:t>
            </a:r>
            <a:endParaRPr lang="en-US" sz="3600" b="1" dirty="0" smtClean="0">
              <a:latin typeface="Calibri" charset="0"/>
            </a:endParaRPr>
          </a:p>
          <a:p>
            <a:pPr eaLnBrk="1" hangingPunct="1">
              <a:defRPr/>
            </a:pPr>
            <a:r>
              <a:rPr lang="en-US" sz="3600" dirty="0">
                <a:latin typeface="Calibri" charset="0"/>
              </a:rPr>
              <a:t>Benign</a:t>
            </a:r>
            <a:r>
              <a:rPr lang="en-US" dirty="0">
                <a:latin typeface="Calibri" charset="0"/>
              </a:rPr>
              <a:t>					</a:t>
            </a:r>
          </a:p>
        </p:txBody>
      </p:sp>
      <p:sp>
        <p:nvSpPr>
          <p:cNvPr id="2" name="Rounded Rectangle 1"/>
          <p:cNvSpPr/>
          <p:nvPr/>
        </p:nvSpPr>
        <p:spPr>
          <a:xfrm>
            <a:off x="5607328" y="3201864"/>
            <a:ext cx="2648282" cy="3161333"/>
          </a:xfrm>
          <a:prstGeom prst="roundRect">
            <a:avLst/>
          </a:prstGeom>
          <a:solidFill>
            <a:srgbClr val="953735"/>
          </a:solidFill>
          <a:ln>
            <a:noFill/>
          </a:ln>
          <a:effectLst>
            <a:glow rad="228600">
              <a:schemeClr val="accent2">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nchor="ctr">
            <a:scene3d>
              <a:camera prst="orthographicFront"/>
              <a:lightRig rig="soft" dir="t">
                <a:rot lat="0" lon="0" rev="10800000"/>
              </a:lightRig>
            </a:scene3d>
            <a:sp3d>
              <a:bevelT w="27940" h="12700"/>
              <a:contourClr>
                <a:srgbClr val="DDDDDD"/>
              </a:contourClr>
            </a:sp3d>
          </a:bodyPr>
          <a:lstStyle/>
          <a:p>
            <a:pPr algn="ctr">
              <a:defRPr/>
            </a:pPr>
            <a:r>
              <a:rPr lang="en-US" sz="3600" b="1" spc="150" dirty="0" err="1">
                <a:ln w="11430"/>
                <a:solidFill>
                  <a:srgbClr val="F8F8F8"/>
                </a:solidFill>
                <a:effectLst>
                  <a:outerShdw blurRad="25400" algn="tl" rotWithShape="0">
                    <a:srgbClr val="000000">
                      <a:alpha val="43000"/>
                    </a:srgbClr>
                  </a:outerShdw>
                </a:effectLst>
              </a:rPr>
              <a:t>Kronik</a:t>
            </a:r>
            <a:r>
              <a:rPr lang="en-US" sz="3600" b="1" spc="150" dirty="0">
                <a:ln w="11430"/>
                <a:solidFill>
                  <a:srgbClr val="F8F8F8"/>
                </a:solidFill>
                <a:effectLst>
                  <a:outerShdw blurRad="25400" algn="tl" rotWithShape="0">
                    <a:srgbClr val="000000">
                      <a:alpha val="43000"/>
                    </a:srgbClr>
                  </a:outerShdw>
                </a:effectLst>
              </a:rPr>
              <a:t> </a:t>
            </a:r>
            <a:r>
              <a:rPr lang="en-US" sz="3600" b="1" spc="150" dirty="0" err="1">
                <a:ln w="11430"/>
                <a:solidFill>
                  <a:srgbClr val="F8F8F8"/>
                </a:solidFill>
                <a:effectLst>
                  <a:outerShdw blurRad="25400" algn="tl" rotWithShape="0">
                    <a:srgbClr val="000000">
                      <a:alpha val="43000"/>
                    </a:srgbClr>
                  </a:outerShdw>
                </a:effectLst>
              </a:rPr>
              <a:t>Jinekolojik</a:t>
            </a:r>
            <a:r>
              <a:rPr lang="en-US" sz="3600" b="1" spc="150" dirty="0">
                <a:ln w="11430"/>
                <a:solidFill>
                  <a:srgbClr val="F8F8F8"/>
                </a:solidFill>
                <a:effectLst>
                  <a:outerShdw blurRad="25400" algn="tl" rotWithShape="0">
                    <a:srgbClr val="000000">
                      <a:alpha val="43000"/>
                    </a:srgbClr>
                  </a:outerShdw>
                </a:effectLst>
              </a:rPr>
              <a:t> </a:t>
            </a:r>
            <a:r>
              <a:rPr lang="en-US" sz="3600" b="1" spc="150" dirty="0" err="1">
                <a:ln w="11430"/>
                <a:solidFill>
                  <a:srgbClr val="F8F8F8"/>
                </a:solidFill>
                <a:effectLst>
                  <a:outerShdw blurRad="25400" algn="tl" rotWithShape="0">
                    <a:srgbClr val="000000">
                      <a:alpha val="43000"/>
                    </a:srgbClr>
                  </a:outerShdw>
                </a:effectLst>
              </a:rPr>
              <a:t>Hastalık</a:t>
            </a:r>
            <a:endParaRPr lang="en-US" sz="3600" b="1" spc="150" dirty="0">
              <a:ln w="11430"/>
              <a:solidFill>
                <a:srgbClr val="F8F8F8"/>
              </a:solidFill>
              <a:effectLst>
                <a:outerShdw blurRad="25400" algn="tl" rotWithShape="0">
                  <a:srgbClr val="000000">
                    <a:alpha val="43000"/>
                  </a:srgbClr>
                </a:outerShdw>
              </a:effectLst>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1894"/>
    </mc:Choice>
    <mc:Fallback>
      <p:transition xmlns:p14="http://schemas.microsoft.com/office/powerpoint/2010/main" spd="slow" advTm="1894"/>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iterate type="lt">
                                    <p:tmAbs val="0"/>
                                  </p:iterate>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457200" y="98425"/>
            <a:ext cx="8229600" cy="1143000"/>
          </a:xfrm>
        </p:spPr>
        <p:txBody>
          <a:bodyPr/>
          <a:lstStyle/>
          <a:p>
            <a:pPr eaLnBrk="1" hangingPunct="1"/>
            <a:r>
              <a:rPr lang="en-US" b="1">
                <a:solidFill>
                  <a:srgbClr val="660066"/>
                </a:solidFill>
                <a:latin typeface="Calibri" charset="0"/>
              </a:rPr>
              <a:t>Hangi endometriozisli kadınlarda over kanseri riski daha fazla?</a:t>
            </a:r>
            <a:endParaRPr lang="en-US" b="1">
              <a:solidFill>
                <a:srgbClr val="403152"/>
              </a:solidFill>
              <a:latin typeface="Calibri" charset="0"/>
            </a:endParaRPr>
          </a:p>
        </p:txBody>
      </p:sp>
      <p:sp>
        <p:nvSpPr>
          <p:cNvPr id="3" name="Content Placeholder 2"/>
          <p:cNvSpPr>
            <a:spLocks noGrp="1"/>
          </p:cNvSpPr>
          <p:nvPr>
            <p:ph sz="half" idx="1"/>
          </p:nvPr>
        </p:nvSpPr>
        <p:spPr>
          <a:xfrm>
            <a:off x="4823654" y="1701800"/>
            <a:ext cx="4320346" cy="3586163"/>
          </a:xfrm>
        </p:spPr>
        <p:style>
          <a:lnRef idx="1">
            <a:schemeClr val="accent3"/>
          </a:lnRef>
          <a:fillRef idx="2">
            <a:schemeClr val="accent3"/>
          </a:fillRef>
          <a:effectRef idx="1">
            <a:schemeClr val="accent3"/>
          </a:effectRef>
          <a:fontRef idx="minor">
            <a:schemeClr val="dk1"/>
          </a:fontRef>
        </p:style>
        <p:txBody>
          <a:bodyPr rtlCol="0">
            <a:normAutofit/>
          </a:bodyPr>
          <a:lstStyle/>
          <a:p>
            <a:pPr eaLnBrk="1" fontAlgn="auto" hangingPunct="1">
              <a:spcAft>
                <a:spcPts val="0"/>
              </a:spcAft>
              <a:buFont typeface="Arial"/>
              <a:buChar char="•"/>
              <a:defRPr/>
            </a:pPr>
            <a:r>
              <a:rPr lang="en-US" b="1" dirty="0" smtClean="0">
                <a:solidFill>
                  <a:srgbClr val="008000"/>
                </a:solidFill>
              </a:rPr>
              <a:t>RİSKİ AZALTANLAR</a:t>
            </a:r>
          </a:p>
          <a:p>
            <a:pPr lvl="1" eaLnBrk="1" fontAlgn="auto" hangingPunct="1">
              <a:spcAft>
                <a:spcPts val="0"/>
              </a:spcAft>
              <a:buFont typeface="Arial"/>
              <a:buChar char="•"/>
              <a:defRPr/>
            </a:pPr>
            <a:r>
              <a:rPr lang="en-US" dirty="0" err="1" smtClean="0"/>
              <a:t>Endometriotik</a:t>
            </a:r>
            <a:r>
              <a:rPr lang="en-US" dirty="0" smtClean="0"/>
              <a:t> </a:t>
            </a:r>
            <a:r>
              <a:rPr lang="en-US" dirty="0" err="1" smtClean="0"/>
              <a:t>dokunun</a:t>
            </a:r>
            <a:r>
              <a:rPr lang="en-US" dirty="0" smtClean="0"/>
              <a:t>   tam </a:t>
            </a:r>
            <a:r>
              <a:rPr lang="en-US" dirty="0" err="1" smtClean="0"/>
              <a:t>cerrahi</a:t>
            </a:r>
            <a:r>
              <a:rPr lang="en-US" dirty="0" smtClean="0"/>
              <a:t> </a:t>
            </a:r>
            <a:r>
              <a:rPr lang="en-US" dirty="0" err="1" smtClean="0"/>
              <a:t>eksizyonu</a:t>
            </a:r>
            <a:endParaRPr lang="en-US" dirty="0" smtClean="0"/>
          </a:p>
          <a:p>
            <a:pPr lvl="1" eaLnBrk="1" fontAlgn="auto" hangingPunct="1">
              <a:spcAft>
                <a:spcPts val="0"/>
              </a:spcAft>
              <a:buFont typeface="Arial"/>
              <a:buChar char="•"/>
              <a:defRPr/>
            </a:pPr>
            <a:r>
              <a:rPr lang="en-US" dirty="0" err="1" smtClean="0"/>
              <a:t>Uzun</a:t>
            </a:r>
            <a:r>
              <a:rPr lang="en-US" dirty="0" smtClean="0"/>
              <a:t> </a:t>
            </a:r>
            <a:r>
              <a:rPr lang="en-US" dirty="0" err="1" smtClean="0"/>
              <a:t>süreli</a:t>
            </a:r>
            <a:r>
              <a:rPr lang="en-US" dirty="0" smtClean="0"/>
              <a:t> OKS </a:t>
            </a:r>
            <a:r>
              <a:rPr lang="en-US" dirty="0" err="1" smtClean="0"/>
              <a:t>kullanımı</a:t>
            </a:r>
            <a:r>
              <a:rPr lang="en-US" dirty="0" smtClean="0"/>
              <a:t>   (</a:t>
            </a:r>
            <a:r>
              <a:rPr lang="en-US" b="1" dirty="0">
                <a:latin typeface="Calibri" charset="0"/>
              </a:rPr>
              <a:t>≥</a:t>
            </a:r>
            <a:r>
              <a:rPr lang="en-US" dirty="0"/>
              <a:t> 10 </a:t>
            </a:r>
            <a:r>
              <a:rPr lang="en-US" dirty="0" err="1"/>
              <a:t>yıl</a:t>
            </a:r>
            <a:r>
              <a:rPr lang="en-US" dirty="0"/>
              <a:t>) </a:t>
            </a:r>
            <a:endParaRPr lang="en-US" dirty="0" smtClean="0"/>
          </a:p>
        </p:txBody>
      </p:sp>
      <p:sp>
        <p:nvSpPr>
          <p:cNvPr id="21507" name="Content Placeholder 1"/>
          <p:cNvSpPr>
            <a:spLocks noGrp="1"/>
          </p:cNvSpPr>
          <p:nvPr>
            <p:ph sz="half" idx="2"/>
          </p:nvPr>
        </p:nvSpPr>
        <p:spPr>
          <a:xfrm>
            <a:off x="0" y="1701800"/>
            <a:ext cx="4823654" cy="3586163"/>
          </a:xfrm>
        </p:spPr>
        <p:style>
          <a:lnRef idx="1">
            <a:schemeClr val="accent2"/>
          </a:lnRef>
          <a:fillRef idx="2">
            <a:schemeClr val="accent2"/>
          </a:fillRef>
          <a:effectRef idx="1">
            <a:schemeClr val="accent2"/>
          </a:effectRef>
          <a:fontRef idx="minor">
            <a:schemeClr val="dk1"/>
          </a:fontRef>
        </p:style>
        <p:txBody>
          <a:bodyPr/>
          <a:lstStyle/>
          <a:p>
            <a:pPr eaLnBrk="1" hangingPunct="1">
              <a:defRPr/>
            </a:pPr>
            <a:r>
              <a:rPr lang="en-US" b="1" dirty="0">
                <a:solidFill>
                  <a:srgbClr val="FF0000"/>
                </a:solidFill>
                <a:latin typeface="Calibri" charset="0"/>
              </a:rPr>
              <a:t>RİSKİ ARTTIRANLAR</a:t>
            </a:r>
          </a:p>
          <a:p>
            <a:pPr lvl="1" eaLnBrk="1" hangingPunct="1">
              <a:buFont typeface="Arial" charset="0"/>
              <a:buChar char="•"/>
              <a:defRPr/>
            </a:pPr>
            <a:r>
              <a:rPr lang="en-US" sz="2100" b="1" dirty="0" err="1" smtClean="0">
                <a:latin typeface="Calibri" charset="0"/>
              </a:rPr>
              <a:t>Tanı</a:t>
            </a:r>
            <a:r>
              <a:rPr lang="en-US" sz="2100" b="1" dirty="0" smtClean="0">
                <a:latin typeface="Calibri" charset="0"/>
              </a:rPr>
              <a:t> </a:t>
            </a:r>
            <a:r>
              <a:rPr lang="en-US" sz="2100" b="1" dirty="0" err="1" smtClean="0">
                <a:latin typeface="Calibri" charset="0"/>
              </a:rPr>
              <a:t>anında</a:t>
            </a:r>
            <a:r>
              <a:rPr lang="en-US" sz="2100" b="1" dirty="0" smtClean="0">
                <a:latin typeface="Calibri" charset="0"/>
              </a:rPr>
              <a:t> </a:t>
            </a:r>
            <a:r>
              <a:rPr lang="en-US" sz="2100" b="1" dirty="0" err="1" smtClean="0">
                <a:latin typeface="Calibri" charset="0"/>
              </a:rPr>
              <a:t>ileri</a:t>
            </a:r>
            <a:r>
              <a:rPr lang="en-US" sz="2100" b="1" dirty="0" smtClean="0">
                <a:latin typeface="Calibri" charset="0"/>
              </a:rPr>
              <a:t> </a:t>
            </a:r>
            <a:r>
              <a:rPr lang="en-US" sz="2100" b="1" dirty="0" err="1" smtClean="0">
                <a:latin typeface="Calibri" charset="0"/>
              </a:rPr>
              <a:t>yaş</a:t>
            </a:r>
            <a:r>
              <a:rPr lang="en-US" sz="2100" b="1" dirty="0" smtClean="0">
                <a:latin typeface="Calibri" charset="0"/>
              </a:rPr>
              <a:t> (≥ 45)</a:t>
            </a:r>
            <a:r>
              <a:rPr lang="en-US" sz="2100" dirty="0" smtClean="0">
                <a:latin typeface="Calibri" charset="0"/>
              </a:rPr>
              <a:t>*</a:t>
            </a:r>
          </a:p>
          <a:p>
            <a:pPr lvl="1" eaLnBrk="1" hangingPunct="1">
              <a:buFont typeface="Arial" charset="0"/>
              <a:buChar char="•"/>
              <a:defRPr/>
            </a:pPr>
            <a:r>
              <a:rPr lang="en-US" sz="2100" b="1" dirty="0" err="1" smtClean="0">
                <a:latin typeface="Calibri" charset="0"/>
              </a:rPr>
              <a:t>Menopozda</a:t>
            </a:r>
            <a:r>
              <a:rPr lang="en-US" sz="2100" b="1" dirty="0" smtClean="0">
                <a:latin typeface="Calibri" charset="0"/>
              </a:rPr>
              <a:t> </a:t>
            </a:r>
            <a:r>
              <a:rPr lang="en-US" sz="2100" b="1" dirty="0" err="1" smtClean="0">
                <a:latin typeface="Calibri" charset="0"/>
              </a:rPr>
              <a:t>tanı</a:t>
            </a:r>
            <a:endParaRPr lang="en-US" sz="2100" b="1" dirty="0" smtClean="0">
              <a:latin typeface="Calibri" charset="0"/>
            </a:endParaRPr>
          </a:p>
          <a:p>
            <a:pPr lvl="1" eaLnBrk="1" hangingPunct="1">
              <a:buFont typeface="Arial" charset="0"/>
              <a:buChar char="•"/>
              <a:defRPr/>
            </a:pPr>
            <a:r>
              <a:rPr lang="en-US" sz="2000" b="1" dirty="0" err="1" smtClean="0">
                <a:latin typeface="Calibri" charset="0"/>
              </a:rPr>
              <a:t>Uzun</a:t>
            </a:r>
            <a:r>
              <a:rPr lang="en-US" sz="2000" b="1" dirty="0" smtClean="0">
                <a:latin typeface="Calibri" charset="0"/>
              </a:rPr>
              <a:t> </a:t>
            </a:r>
            <a:r>
              <a:rPr lang="en-US" sz="2000" b="1" dirty="0" err="1" smtClean="0">
                <a:latin typeface="Calibri" charset="0"/>
              </a:rPr>
              <a:t>süredir</a:t>
            </a:r>
            <a:r>
              <a:rPr lang="en-US" sz="2000" b="1" dirty="0" smtClean="0">
                <a:latin typeface="Calibri" charset="0"/>
              </a:rPr>
              <a:t> </a:t>
            </a:r>
            <a:r>
              <a:rPr lang="en-US" sz="2000" b="1" dirty="0" err="1" smtClean="0">
                <a:latin typeface="Calibri" charset="0"/>
              </a:rPr>
              <a:t>takipte</a:t>
            </a:r>
            <a:r>
              <a:rPr lang="en-US" sz="2000" b="1" dirty="0" smtClean="0">
                <a:latin typeface="Calibri" charset="0"/>
              </a:rPr>
              <a:t> </a:t>
            </a:r>
            <a:r>
              <a:rPr lang="en-US" sz="2000" b="1" dirty="0" err="1" smtClean="0">
                <a:latin typeface="Calibri" charset="0"/>
              </a:rPr>
              <a:t>endometrioma</a:t>
            </a:r>
            <a:endParaRPr lang="en-US" sz="2000" b="1" dirty="0" smtClean="0">
              <a:latin typeface="Calibri" charset="0"/>
            </a:endParaRPr>
          </a:p>
          <a:p>
            <a:pPr lvl="1" eaLnBrk="1" hangingPunct="1">
              <a:buFont typeface="Arial" charset="0"/>
              <a:buChar char="•"/>
              <a:defRPr/>
            </a:pPr>
            <a:r>
              <a:rPr lang="en-US" sz="2100" b="1" dirty="0" err="1" smtClean="0">
                <a:latin typeface="Calibri" charset="0"/>
              </a:rPr>
              <a:t>Nulliparite</a:t>
            </a:r>
            <a:r>
              <a:rPr lang="en-US" sz="2100" dirty="0" smtClean="0">
                <a:latin typeface="Calibri" charset="0"/>
              </a:rPr>
              <a:t>*</a:t>
            </a:r>
          </a:p>
          <a:p>
            <a:pPr lvl="1" eaLnBrk="1" hangingPunct="1">
              <a:buFont typeface="Arial" charset="0"/>
              <a:buChar char="•"/>
              <a:defRPr/>
            </a:pPr>
            <a:r>
              <a:rPr lang="en-US" sz="2100" b="1" dirty="0" err="1" smtClean="0">
                <a:latin typeface="Calibri" charset="0"/>
              </a:rPr>
              <a:t>Hiperöstrojenizm</a:t>
            </a:r>
            <a:endParaRPr lang="en-US" sz="2100" b="1" dirty="0" smtClean="0">
              <a:latin typeface="Calibri" charset="0"/>
            </a:endParaRPr>
          </a:p>
          <a:p>
            <a:pPr lvl="1" eaLnBrk="1" hangingPunct="1">
              <a:buFont typeface="Arial" charset="0"/>
              <a:buChar char="•"/>
              <a:defRPr/>
            </a:pPr>
            <a:r>
              <a:rPr lang="en-US" sz="2100" b="1" dirty="0" smtClean="0">
                <a:latin typeface="Calibri" charset="0"/>
              </a:rPr>
              <a:t>Solid </a:t>
            </a:r>
            <a:r>
              <a:rPr lang="en-US" sz="2100" b="1" dirty="0" err="1" smtClean="0">
                <a:latin typeface="Calibri" charset="0"/>
              </a:rPr>
              <a:t>kompartmanların</a:t>
            </a:r>
            <a:r>
              <a:rPr lang="en-US" sz="2100" b="1" dirty="0" smtClean="0">
                <a:latin typeface="Calibri" charset="0"/>
              </a:rPr>
              <a:t> </a:t>
            </a:r>
            <a:r>
              <a:rPr lang="en-US" sz="2100" b="1" dirty="0" err="1" smtClean="0">
                <a:latin typeface="Calibri" charset="0"/>
              </a:rPr>
              <a:t>bulunması</a:t>
            </a:r>
            <a:endParaRPr lang="en-US" sz="2100" b="1" dirty="0" smtClean="0">
              <a:latin typeface="Calibri" charset="0"/>
            </a:endParaRPr>
          </a:p>
          <a:p>
            <a:pPr lvl="1" eaLnBrk="1" hangingPunct="1">
              <a:buFont typeface="Arial" charset="0"/>
              <a:buChar char="•"/>
              <a:defRPr/>
            </a:pPr>
            <a:r>
              <a:rPr lang="en-US" sz="2100" b="1" dirty="0" err="1" smtClean="0">
                <a:latin typeface="Calibri" charset="0"/>
              </a:rPr>
              <a:t>Büyük</a:t>
            </a:r>
            <a:r>
              <a:rPr lang="en-US" sz="2100" b="1" dirty="0" smtClean="0">
                <a:latin typeface="Calibri" charset="0"/>
              </a:rPr>
              <a:t> </a:t>
            </a:r>
            <a:r>
              <a:rPr lang="en-US" sz="2100" b="1" dirty="0" err="1" smtClean="0">
                <a:latin typeface="Calibri" charset="0"/>
              </a:rPr>
              <a:t>endometrioma</a:t>
            </a:r>
            <a:r>
              <a:rPr lang="en-US" sz="2100" dirty="0" smtClean="0">
                <a:latin typeface="Calibri" charset="0"/>
              </a:rPr>
              <a:t>*</a:t>
            </a:r>
          </a:p>
          <a:p>
            <a:pPr lvl="2" eaLnBrk="1" hangingPunct="1">
              <a:defRPr/>
            </a:pPr>
            <a:r>
              <a:rPr lang="en-US" b="1" dirty="0" smtClean="0">
                <a:latin typeface="Calibri" charset="0"/>
              </a:rPr>
              <a:t>≥9 cm</a:t>
            </a:r>
            <a:endParaRPr lang="en-US" sz="2400" b="1" dirty="0">
              <a:latin typeface="Calibri" charset="0"/>
            </a:endParaRPr>
          </a:p>
        </p:txBody>
      </p:sp>
      <p:sp>
        <p:nvSpPr>
          <p:cNvPr id="55300" name="TextBox 4"/>
          <p:cNvSpPr txBox="1">
            <a:spLocks noChangeArrowheads="1"/>
          </p:cNvSpPr>
          <p:nvPr/>
        </p:nvSpPr>
        <p:spPr bwMode="auto">
          <a:xfrm>
            <a:off x="6175375" y="6410325"/>
            <a:ext cx="29686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dirty="0"/>
              <a:t>Thomsen LH, </a:t>
            </a:r>
            <a:r>
              <a:rPr lang="en-US" dirty="0" smtClean="0"/>
              <a:t>2017</a:t>
            </a: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660066"/>
                </a:solidFill>
              </a:rPr>
              <a:t>Endometriozis</a:t>
            </a:r>
            <a:r>
              <a:rPr lang="en-US" b="1" dirty="0" smtClean="0">
                <a:solidFill>
                  <a:srgbClr val="660066"/>
                </a:solidFill>
              </a:rPr>
              <a:t> tipi </a:t>
            </a:r>
            <a:r>
              <a:rPr lang="en-US" b="1" dirty="0" err="1" smtClean="0">
                <a:solidFill>
                  <a:srgbClr val="660066"/>
                </a:solidFill>
              </a:rPr>
              <a:t>vs</a:t>
            </a:r>
            <a:r>
              <a:rPr lang="en-US" b="1" dirty="0" smtClean="0">
                <a:solidFill>
                  <a:srgbClr val="660066"/>
                </a:solidFill>
              </a:rPr>
              <a:t> Over </a:t>
            </a:r>
            <a:r>
              <a:rPr lang="en-US" b="1" dirty="0" err="1" smtClean="0">
                <a:solidFill>
                  <a:srgbClr val="660066"/>
                </a:solidFill>
              </a:rPr>
              <a:t>kanseri</a:t>
            </a:r>
            <a:endParaRPr lang="en-US" b="1" dirty="0">
              <a:solidFill>
                <a:srgbClr val="660066"/>
              </a:solidFill>
            </a:endParaRPr>
          </a:p>
        </p:txBody>
      </p:sp>
      <p:sp>
        <p:nvSpPr>
          <p:cNvPr id="3" name="Content Placeholder 2"/>
          <p:cNvSpPr>
            <a:spLocks noGrp="1"/>
          </p:cNvSpPr>
          <p:nvPr>
            <p:ph idx="1"/>
          </p:nvPr>
        </p:nvSpPr>
        <p:spPr>
          <a:xfrm>
            <a:off x="441522" y="4155176"/>
            <a:ext cx="8229600" cy="2477425"/>
          </a:xfrm>
        </p:spPr>
        <p:txBody>
          <a:bodyPr/>
          <a:lstStyle/>
          <a:p>
            <a:r>
              <a:rPr lang="en-US" sz="2400" dirty="0" smtClean="0"/>
              <a:t>1987-2012 </a:t>
            </a:r>
          </a:p>
          <a:p>
            <a:r>
              <a:rPr lang="en-US" sz="2400" dirty="0" smtClean="0"/>
              <a:t>49.933 </a:t>
            </a:r>
            <a:r>
              <a:rPr lang="en-US" sz="2400" dirty="0" err="1" smtClean="0"/>
              <a:t>cerrahi</a:t>
            </a:r>
            <a:r>
              <a:rPr lang="en-US" sz="2400" dirty="0" smtClean="0"/>
              <a:t> </a:t>
            </a:r>
            <a:r>
              <a:rPr lang="en-US" sz="2400" dirty="0" err="1" smtClean="0"/>
              <a:t>olarak</a:t>
            </a:r>
            <a:r>
              <a:rPr lang="en-US" sz="2400" dirty="0" smtClean="0"/>
              <a:t> </a:t>
            </a:r>
            <a:r>
              <a:rPr lang="en-US" sz="2400" dirty="0" err="1" smtClean="0"/>
              <a:t>tanı</a:t>
            </a:r>
            <a:r>
              <a:rPr lang="en-US" sz="2400" dirty="0" smtClean="0"/>
              <a:t> </a:t>
            </a:r>
            <a:r>
              <a:rPr lang="en-US" sz="2400" dirty="0" err="1" smtClean="0"/>
              <a:t>konulmuş</a:t>
            </a:r>
            <a:r>
              <a:rPr lang="en-US" sz="2400" dirty="0" smtClean="0"/>
              <a:t> </a:t>
            </a:r>
            <a:r>
              <a:rPr lang="en-US" sz="2400" dirty="0" err="1" smtClean="0"/>
              <a:t>endometriozis</a:t>
            </a:r>
            <a:endParaRPr lang="en-US" sz="2400" dirty="0" smtClean="0"/>
          </a:p>
          <a:p>
            <a:r>
              <a:rPr lang="en-US" sz="2400" dirty="0" err="1" smtClean="0"/>
              <a:t>Ovaryan</a:t>
            </a:r>
            <a:r>
              <a:rPr lang="en-US" sz="2400" dirty="0" smtClean="0"/>
              <a:t> </a:t>
            </a:r>
            <a:r>
              <a:rPr lang="en-US" sz="2400" dirty="0" err="1" smtClean="0"/>
              <a:t>endometriozis</a:t>
            </a:r>
            <a:r>
              <a:rPr lang="en-US" sz="2400" dirty="0" smtClean="0"/>
              <a:t> (n=23.210)</a:t>
            </a:r>
            <a:r>
              <a:rPr lang="tr-TR" sz="2400" dirty="0" smtClean="0"/>
              <a:t>.............</a:t>
            </a:r>
            <a:r>
              <a:rPr lang="en-US" sz="2400" dirty="0" smtClean="0"/>
              <a:t>risk x2.56</a:t>
            </a:r>
          </a:p>
          <a:p>
            <a:r>
              <a:rPr lang="en-US" sz="2400" dirty="0" smtClean="0"/>
              <a:t>Peritoneal </a:t>
            </a:r>
            <a:r>
              <a:rPr lang="en-US" sz="2400" dirty="0" err="1" smtClean="0"/>
              <a:t>endometriozis</a:t>
            </a:r>
            <a:r>
              <a:rPr lang="en-US" sz="2400" dirty="0" smtClean="0"/>
              <a:t> (n=20.187)...</a:t>
            </a:r>
            <a:r>
              <a:rPr lang="tr-TR" sz="2400" dirty="0" smtClean="0"/>
              <a:t>.......risk artışı yok</a:t>
            </a:r>
            <a:endParaRPr lang="en-US" sz="2400" dirty="0" smtClean="0"/>
          </a:p>
          <a:p>
            <a:r>
              <a:rPr lang="en-US" sz="2400" dirty="0" err="1" smtClean="0"/>
              <a:t>Derin</a:t>
            </a:r>
            <a:r>
              <a:rPr lang="en-US" sz="2400" dirty="0" smtClean="0"/>
              <a:t> </a:t>
            </a:r>
            <a:r>
              <a:rPr lang="en-US" sz="2400" dirty="0" err="1" smtClean="0"/>
              <a:t>infiltratif</a:t>
            </a:r>
            <a:r>
              <a:rPr lang="en-US" sz="2400" dirty="0" smtClean="0"/>
              <a:t> </a:t>
            </a:r>
            <a:r>
              <a:rPr lang="en-US" sz="2400" dirty="0" err="1" smtClean="0"/>
              <a:t>endometriozis</a:t>
            </a:r>
            <a:r>
              <a:rPr lang="en-US" sz="2400" dirty="0" smtClean="0"/>
              <a:t> (n=2372)...</a:t>
            </a:r>
            <a:r>
              <a:rPr lang="tr-TR" sz="2400" dirty="0" smtClean="0"/>
              <a:t>...risk </a:t>
            </a:r>
            <a:r>
              <a:rPr lang="tr-TR" sz="2400" dirty="0"/>
              <a:t>artışı yok</a:t>
            </a:r>
            <a:endParaRPr lang="en-US" sz="2400" dirty="0"/>
          </a:p>
          <a:p>
            <a:endParaRPr lang="en-US" sz="2400" dirty="0" smtClean="0"/>
          </a:p>
        </p:txBody>
      </p:sp>
      <p:pic>
        <p:nvPicPr>
          <p:cNvPr id="4" name="Picture 3" descr="Ekran Resmi 2018-09-08 21.14.11.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87151"/>
            <a:ext cx="9144000" cy="2523067"/>
          </a:xfrm>
          <a:prstGeom prst="rect">
            <a:avLst/>
          </a:prstGeom>
        </p:spPr>
      </p:pic>
      <p:pic>
        <p:nvPicPr>
          <p:cNvPr id="5" name="Picture 4" descr="Ekran Resmi 2018-09-08 21.14.44.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75268"/>
            <a:ext cx="3886200" cy="469900"/>
          </a:xfrm>
          <a:prstGeom prst="rect">
            <a:avLst/>
          </a:prstGeom>
        </p:spPr>
      </p:pic>
      <p:pic>
        <p:nvPicPr>
          <p:cNvPr id="6" name="Picture 5" descr="Ekran Resmi 2018-09-08 21.14.49.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6200" y="3575268"/>
            <a:ext cx="3429000" cy="469900"/>
          </a:xfrm>
          <a:prstGeom prst="rect">
            <a:avLst/>
          </a:prstGeom>
        </p:spPr>
      </p:pic>
    </p:spTree>
    <p:extLst>
      <p:ext uri="{BB962C8B-B14F-4D97-AF65-F5344CB8AC3E}">
        <p14:creationId xmlns:p14="http://schemas.microsoft.com/office/powerpoint/2010/main" val="2719745592"/>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1"/>
          <p:cNvSpPr>
            <a:spLocks noGrp="1"/>
          </p:cNvSpPr>
          <p:nvPr>
            <p:ph type="title"/>
          </p:nvPr>
        </p:nvSpPr>
        <p:spPr/>
        <p:txBody>
          <a:bodyPr/>
          <a:lstStyle/>
          <a:p>
            <a:r>
              <a:rPr lang="en-US" b="1">
                <a:solidFill>
                  <a:srgbClr val="660066"/>
                </a:solidFill>
                <a:latin typeface="Calibri" charset="0"/>
              </a:rPr>
              <a:t>Hangi endometriozisli kadınlarda over kanseri riski daha fazla?</a:t>
            </a:r>
            <a:endParaRPr lang="en-US">
              <a:latin typeface="Calibri" charset="0"/>
            </a:endParaRPr>
          </a:p>
        </p:txBody>
      </p:sp>
      <p:pic>
        <p:nvPicPr>
          <p:cNvPr id="57346" name="Picture 4" descr="Ekran Resmi 2018-01-26 00.24.26.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6988" y="2201863"/>
            <a:ext cx="5045075" cy="377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descr="Ekran Resmi 2018-01-26 00.24.07.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148263" y="2201863"/>
            <a:ext cx="3981450" cy="377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1"/>
          <p:cNvSpPr>
            <a:spLocks noGrp="1"/>
          </p:cNvSpPr>
          <p:nvPr>
            <p:ph type="title"/>
          </p:nvPr>
        </p:nvSpPr>
        <p:spPr/>
        <p:txBody>
          <a:bodyPr/>
          <a:lstStyle/>
          <a:p>
            <a:r>
              <a:rPr lang="en-US" b="1">
                <a:solidFill>
                  <a:srgbClr val="660066"/>
                </a:solidFill>
                <a:latin typeface="Calibri" charset="0"/>
              </a:rPr>
              <a:t>Hangi endometriozisli kadınlarda over kanseri riski daha fazla?</a:t>
            </a:r>
            <a:endParaRPr lang="en-US">
              <a:latin typeface="Calibri" charset="0"/>
            </a:endParaRPr>
          </a:p>
        </p:txBody>
      </p:sp>
      <p:pic>
        <p:nvPicPr>
          <p:cNvPr id="59394" name="Content Placeholder 4" descr="Ekran Resmi 2018-01-26 01.06.05.png"/>
          <p:cNvPicPr>
            <a:picLocks noGrp="1" noChangeAspect="1"/>
          </p:cNvPicPr>
          <p:nvPr>
            <p:ph sz="half" idx="1"/>
          </p:nvPr>
        </p:nvPicPr>
        <p:blipFill>
          <a:blip r:embed="rId3">
            <a:extLst>
              <a:ext uri="{28A0092B-C50C-407E-A947-70E740481C1C}">
                <a14:useLocalDpi xmlns:a14="http://schemas.microsoft.com/office/drawing/2010/main" val="0"/>
              </a:ext>
            </a:extLst>
          </a:blip>
          <a:srcRect l="15479" r="15479"/>
          <a:stretch>
            <a:fillRect/>
          </a:stretch>
        </p:blipFill>
        <p:spPr/>
      </p:pic>
      <p:pic>
        <p:nvPicPr>
          <p:cNvPr id="59395" name="Content Placeholder 5" descr="Ekran Resmi 2018-01-26 01.06.18.png"/>
          <p:cNvPicPr>
            <a:picLocks noGrp="1" noChangeAspect="1"/>
          </p:cNvPicPr>
          <p:nvPr>
            <p:ph sz="half" idx="2"/>
          </p:nvPr>
        </p:nvPicPr>
        <p:blipFill>
          <a:blip r:embed="rId4">
            <a:extLst>
              <a:ext uri="{28A0092B-C50C-407E-A947-70E740481C1C}">
                <a14:useLocalDpi xmlns:a14="http://schemas.microsoft.com/office/drawing/2010/main" val="0"/>
              </a:ext>
            </a:extLst>
          </a:blip>
          <a:srcRect l="15213" r="15213"/>
          <a:stretch>
            <a:fillRect/>
          </a:stretch>
        </p:blipFill>
        <p:spPr/>
      </p:pic>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1"/>
          <p:cNvSpPr>
            <a:spLocks noGrp="1"/>
          </p:cNvSpPr>
          <p:nvPr>
            <p:ph type="title"/>
          </p:nvPr>
        </p:nvSpPr>
        <p:spPr/>
        <p:txBody>
          <a:bodyPr/>
          <a:lstStyle/>
          <a:p>
            <a:r>
              <a:rPr lang="en-US" sz="3600" b="1" dirty="0" err="1">
                <a:solidFill>
                  <a:srgbClr val="660066"/>
                </a:solidFill>
                <a:latin typeface="Calibri" charset="0"/>
              </a:rPr>
              <a:t>Endometriozis</a:t>
            </a:r>
            <a:r>
              <a:rPr lang="en-US" sz="3600" b="1" dirty="0">
                <a:solidFill>
                  <a:srgbClr val="660066"/>
                </a:solidFill>
                <a:latin typeface="Calibri" charset="0"/>
              </a:rPr>
              <a:t> </a:t>
            </a:r>
            <a:r>
              <a:rPr lang="en-US" sz="3600" b="1" dirty="0" smtClean="0">
                <a:solidFill>
                  <a:srgbClr val="660066"/>
                </a:solidFill>
                <a:latin typeface="Calibri" charset="0"/>
              </a:rPr>
              <a:t>– Over </a:t>
            </a:r>
            <a:r>
              <a:rPr lang="en-US" sz="3600" b="1" dirty="0" err="1">
                <a:solidFill>
                  <a:srgbClr val="660066"/>
                </a:solidFill>
                <a:latin typeface="Calibri" charset="0"/>
              </a:rPr>
              <a:t>Kanseri</a:t>
            </a:r>
            <a:r>
              <a:rPr lang="en-US" sz="3600" b="1" dirty="0">
                <a:solidFill>
                  <a:srgbClr val="660066"/>
                </a:solidFill>
                <a:latin typeface="Calibri" charset="0"/>
              </a:rPr>
              <a:t> </a:t>
            </a:r>
            <a:r>
              <a:rPr lang="en-US" sz="3600" b="1" dirty="0" err="1">
                <a:solidFill>
                  <a:srgbClr val="660066"/>
                </a:solidFill>
                <a:latin typeface="Calibri" charset="0"/>
              </a:rPr>
              <a:t>İlişkisi</a:t>
            </a:r>
            <a:r>
              <a:rPr lang="en-US" sz="3600" b="1" dirty="0">
                <a:solidFill>
                  <a:srgbClr val="660066"/>
                </a:solidFill>
                <a:latin typeface="Calibri" charset="0"/>
              </a:rPr>
              <a:t/>
            </a:r>
            <a:br>
              <a:rPr lang="en-US" sz="3600" b="1" dirty="0">
                <a:solidFill>
                  <a:srgbClr val="660066"/>
                </a:solidFill>
                <a:latin typeface="Calibri" charset="0"/>
              </a:rPr>
            </a:br>
            <a:r>
              <a:rPr lang="en-US" sz="3600" b="1" dirty="0" err="1">
                <a:solidFill>
                  <a:srgbClr val="660066"/>
                </a:solidFill>
                <a:latin typeface="Calibri" charset="0"/>
              </a:rPr>
              <a:t>Tarihçe</a:t>
            </a:r>
            <a:endParaRPr lang="en-US" sz="3600" dirty="0">
              <a:solidFill>
                <a:srgbClr val="660066"/>
              </a:solidFill>
              <a:latin typeface="Calibri" charset="0"/>
            </a:endParaRPr>
          </a:p>
        </p:txBody>
      </p:sp>
      <p:sp>
        <p:nvSpPr>
          <p:cNvPr id="63490" name="Content Placeholder 2"/>
          <p:cNvSpPr>
            <a:spLocks noGrp="1"/>
          </p:cNvSpPr>
          <p:nvPr>
            <p:ph idx="1"/>
          </p:nvPr>
        </p:nvSpPr>
        <p:spPr>
          <a:xfrm>
            <a:off x="242888" y="1600200"/>
            <a:ext cx="8647112" cy="4525963"/>
          </a:xfrm>
        </p:spPr>
        <p:txBody>
          <a:bodyPr/>
          <a:lstStyle/>
          <a:p>
            <a:r>
              <a:rPr lang="en-US" sz="3600" dirty="0" err="1">
                <a:latin typeface="Calibri" charset="0"/>
              </a:rPr>
              <a:t>Endometriozis</a:t>
            </a:r>
            <a:r>
              <a:rPr lang="en-US" sz="3600" dirty="0">
                <a:latin typeface="Calibri" charset="0"/>
              </a:rPr>
              <a:t> malign </a:t>
            </a:r>
            <a:r>
              <a:rPr lang="en-US" sz="3600" dirty="0" err="1">
                <a:latin typeface="Calibri" charset="0"/>
              </a:rPr>
              <a:t>transformasyona</a:t>
            </a:r>
            <a:r>
              <a:rPr lang="en-US" sz="3600" dirty="0">
                <a:latin typeface="Calibri" charset="0"/>
              </a:rPr>
              <a:t> </a:t>
            </a:r>
            <a:r>
              <a:rPr lang="en-US" sz="3600" dirty="0" err="1">
                <a:latin typeface="Calibri" charset="0"/>
              </a:rPr>
              <a:t>uğrayabilir</a:t>
            </a:r>
            <a:endParaRPr lang="en-US" sz="3600" dirty="0">
              <a:latin typeface="Calibri" charset="0"/>
            </a:endParaRPr>
          </a:p>
          <a:p>
            <a:pPr lvl="1"/>
            <a:r>
              <a:rPr lang="en-US" sz="2400" dirty="0">
                <a:latin typeface="Calibri" charset="0"/>
              </a:rPr>
              <a:t>İlk </a:t>
            </a:r>
            <a:r>
              <a:rPr lang="en-US" sz="2400" dirty="0" err="1">
                <a:latin typeface="Calibri" charset="0"/>
              </a:rPr>
              <a:t>tanım</a:t>
            </a:r>
            <a:r>
              <a:rPr lang="en-US" sz="2400" dirty="0">
                <a:latin typeface="Calibri" charset="0"/>
              </a:rPr>
              <a:t> Sampson 1927 </a:t>
            </a:r>
            <a:endParaRPr lang="en-US" sz="2400" dirty="0" smtClean="0">
              <a:latin typeface="Calibri" charset="0"/>
            </a:endParaRPr>
          </a:p>
          <a:p>
            <a:pPr lvl="1"/>
            <a:endParaRPr lang="en-US" sz="2400" dirty="0" smtClean="0">
              <a:latin typeface="Calibri" charset="0"/>
            </a:endParaRPr>
          </a:p>
          <a:p>
            <a:r>
              <a:rPr lang="en-US" dirty="0" err="1">
                <a:latin typeface="Calibri" charset="0"/>
              </a:rPr>
              <a:t>Endometriozis</a:t>
            </a:r>
            <a:r>
              <a:rPr lang="en-US" dirty="0">
                <a:latin typeface="Calibri" charset="0"/>
              </a:rPr>
              <a:t> </a:t>
            </a:r>
            <a:r>
              <a:rPr lang="en-US" dirty="0">
                <a:latin typeface="Wingdings" charset="0"/>
                <a:ea typeface="ＭＳ Ｐゴシック" charset="0"/>
                <a:cs typeface="ＭＳ Ｐゴシック" charset="0"/>
                <a:sym typeface="Wingdings" charset="0"/>
              </a:rPr>
              <a:t></a:t>
            </a:r>
            <a:r>
              <a:rPr lang="en-US" dirty="0" err="1">
                <a:latin typeface="Calibri" charset="0"/>
              </a:rPr>
              <a:t>Ara</a:t>
            </a:r>
            <a:r>
              <a:rPr lang="en-US" dirty="0">
                <a:latin typeface="Calibri" charset="0"/>
              </a:rPr>
              <a:t> </a:t>
            </a:r>
            <a:r>
              <a:rPr lang="en-US" dirty="0" err="1">
                <a:latin typeface="Calibri" charset="0"/>
              </a:rPr>
              <a:t>lezyon</a:t>
            </a:r>
            <a:r>
              <a:rPr lang="en-US" dirty="0">
                <a:latin typeface="Calibri" charset="0"/>
              </a:rPr>
              <a:t>? </a:t>
            </a:r>
            <a:r>
              <a:rPr lang="en-US" dirty="0">
                <a:latin typeface="Wingdings" charset="0"/>
                <a:ea typeface="ＭＳ Ｐゴシック" charset="0"/>
                <a:cs typeface="ＭＳ Ｐゴシック" charset="0"/>
                <a:sym typeface="Wingdings" charset="0"/>
              </a:rPr>
              <a:t></a:t>
            </a:r>
            <a:r>
              <a:rPr lang="en-US" dirty="0" err="1">
                <a:latin typeface="Calibri" charset="0"/>
              </a:rPr>
              <a:t>Malignansi</a:t>
            </a:r>
            <a:endParaRPr lang="en-US" dirty="0">
              <a:latin typeface="Calibri" charset="0"/>
            </a:endParaRPr>
          </a:p>
          <a:p>
            <a:endParaRPr lang="en-US" dirty="0">
              <a:latin typeface="Calibri" charset="0"/>
            </a:endParaRPr>
          </a:p>
          <a:p>
            <a:r>
              <a:rPr lang="en-US" dirty="0" err="1">
                <a:latin typeface="Calibri" charset="0"/>
              </a:rPr>
              <a:t>Hala</a:t>
            </a:r>
            <a:r>
              <a:rPr lang="en-US" dirty="0">
                <a:latin typeface="Calibri" charset="0"/>
              </a:rPr>
              <a:t> </a:t>
            </a:r>
            <a:r>
              <a:rPr lang="en-US" dirty="0" err="1">
                <a:latin typeface="Calibri" charset="0"/>
              </a:rPr>
              <a:t>kesin</a:t>
            </a:r>
            <a:r>
              <a:rPr lang="en-US" dirty="0">
                <a:latin typeface="Calibri" charset="0"/>
              </a:rPr>
              <a:t> “</a:t>
            </a:r>
            <a:r>
              <a:rPr lang="en-US" altLang="ja-JP" dirty="0" err="1">
                <a:latin typeface="Calibri" charset="0"/>
              </a:rPr>
              <a:t>ara</a:t>
            </a:r>
            <a:r>
              <a:rPr lang="en-US" altLang="ja-JP" dirty="0">
                <a:latin typeface="Calibri" charset="0"/>
              </a:rPr>
              <a:t> </a:t>
            </a:r>
            <a:r>
              <a:rPr lang="en-US" altLang="ja-JP" dirty="0" err="1">
                <a:latin typeface="Calibri" charset="0"/>
              </a:rPr>
              <a:t>prekürsör</a:t>
            </a:r>
            <a:r>
              <a:rPr lang="en-US" altLang="ja-JP" dirty="0">
                <a:latin typeface="Calibri" charset="0"/>
              </a:rPr>
              <a:t> </a:t>
            </a:r>
            <a:r>
              <a:rPr lang="en-US" altLang="ja-JP" dirty="0" err="1">
                <a:latin typeface="Calibri" charset="0"/>
              </a:rPr>
              <a:t>lezyon</a:t>
            </a:r>
            <a:r>
              <a:rPr lang="en-US" dirty="0">
                <a:latin typeface="Calibri" charset="0"/>
              </a:rPr>
              <a:t>”</a:t>
            </a:r>
            <a:r>
              <a:rPr lang="en-US" altLang="ja-JP" dirty="0">
                <a:latin typeface="Calibri" charset="0"/>
              </a:rPr>
              <a:t>?</a:t>
            </a:r>
            <a:endParaRPr lang="en-US" dirty="0">
              <a:latin typeface="Calibri" charset="0"/>
            </a:endParaRPr>
          </a:p>
          <a:p>
            <a:endParaRPr lang="en-US" dirty="0">
              <a:latin typeface="Calibri" charset="0"/>
            </a:endParaRPr>
          </a:p>
        </p:txBody>
      </p:sp>
      <p:sp>
        <p:nvSpPr>
          <p:cNvPr id="63491" name="TextBox 3"/>
          <p:cNvSpPr txBox="1">
            <a:spLocks noChangeArrowheads="1"/>
          </p:cNvSpPr>
          <p:nvPr/>
        </p:nvSpPr>
        <p:spPr bwMode="auto">
          <a:xfrm>
            <a:off x="5905500" y="6126163"/>
            <a:ext cx="29845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dirty="0"/>
              <a:t>Sampson J, </a:t>
            </a:r>
            <a:r>
              <a:rPr lang="en-US" sz="1600" dirty="0" smtClean="0"/>
              <a:t>1927</a:t>
            </a:r>
            <a:endParaRPr lang="en-US" sz="1600" dirty="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1"/>
          <p:cNvSpPr>
            <a:spLocks noGrp="1"/>
          </p:cNvSpPr>
          <p:nvPr>
            <p:ph type="title"/>
          </p:nvPr>
        </p:nvSpPr>
        <p:spPr/>
        <p:txBody>
          <a:bodyPr/>
          <a:lstStyle/>
          <a:p>
            <a:r>
              <a:rPr lang="en-US" b="1">
                <a:solidFill>
                  <a:srgbClr val="660066"/>
                </a:solidFill>
                <a:latin typeface="Calibri" charset="0"/>
              </a:rPr>
              <a:t>Prekürsör Lezyon?</a:t>
            </a:r>
          </a:p>
        </p:txBody>
      </p:sp>
      <p:sp>
        <p:nvSpPr>
          <p:cNvPr id="48130" name="Content Placeholder 2"/>
          <p:cNvSpPr>
            <a:spLocks noGrp="1"/>
          </p:cNvSpPr>
          <p:nvPr>
            <p:ph idx="1"/>
          </p:nvPr>
        </p:nvSpPr>
        <p:spPr>
          <a:xfrm>
            <a:off x="457200" y="1397000"/>
            <a:ext cx="8229600" cy="4525963"/>
          </a:xfrm>
          <a:extLst/>
        </p:spPr>
        <p:txBody>
          <a:bodyPr/>
          <a:lstStyle/>
          <a:p>
            <a:pPr>
              <a:defRPr/>
            </a:pPr>
            <a:r>
              <a:rPr lang="en-US" sz="2800" b="1" dirty="0" err="1">
                <a:latin typeface="Calibri" charset="0"/>
              </a:rPr>
              <a:t>Atipik</a:t>
            </a:r>
            <a:r>
              <a:rPr lang="en-US" sz="2800" b="1" dirty="0">
                <a:latin typeface="Calibri" charset="0"/>
              </a:rPr>
              <a:t> </a:t>
            </a:r>
            <a:r>
              <a:rPr lang="en-US" sz="2800" b="1" dirty="0" err="1" smtClean="0">
                <a:latin typeface="Calibri" charset="0"/>
              </a:rPr>
              <a:t>endometrioma</a:t>
            </a:r>
            <a:r>
              <a:rPr lang="en-US" sz="2800" b="1" dirty="0" smtClean="0">
                <a:latin typeface="Calibri" charset="0"/>
              </a:rPr>
              <a:t> </a:t>
            </a:r>
            <a:r>
              <a:rPr lang="en-US" sz="2800" dirty="0" smtClean="0">
                <a:latin typeface="Calibri" charset="0"/>
              </a:rPr>
              <a:t>(</a:t>
            </a:r>
            <a:r>
              <a:rPr lang="en-US" sz="2800" dirty="0" err="1" smtClean="0">
                <a:latin typeface="Calibri" charset="0"/>
              </a:rPr>
              <a:t>atipi</a:t>
            </a:r>
            <a:r>
              <a:rPr lang="en-US" sz="2800" dirty="0" smtClean="0">
                <a:latin typeface="Calibri" charset="0"/>
              </a:rPr>
              <a:t>/</a:t>
            </a:r>
            <a:r>
              <a:rPr lang="en-US" sz="2800" dirty="0" err="1" smtClean="0">
                <a:latin typeface="Calibri" charset="0"/>
              </a:rPr>
              <a:t>hiperplazi</a:t>
            </a:r>
            <a:r>
              <a:rPr lang="en-US" sz="2800" dirty="0" smtClean="0">
                <a:latin typeface="Calibri" charset="0"/>
              </a:rPr>
              <a:t>)</a:t>
            </a:r>
            <a:endParaRPr lang="en-US" sz="2800" dirty="0">
              <a:latin typeface="Calibri" charset="0"/>
            </a:endParaRPr>
          </a:p>
          <a:p>
            <a:pPr lvl="1">
              <a:defRPr/>
            </a:pPr>
            <a:r>
              <a:rPr lang="en-US" sz="2400" dirty="0">
                <a:latin typeface="Calibri" charset="0"/>
              </a:rPr>
              <a:t>Ne tam benign ne de malign</a:t>
            </a:r>
          </a:p>
          <a:p>
            <a:pPr lvl="1">
              <a:defRPr/>
            </a:pPr>
            <a:r>
              <a:rPr lang="en-US" sz="2400" dirty="0" err="1">
                <a:latin typeface="Calibri" charset="0"/>
              </a:rPr>
              <a:t>Geniş</a:t>
            </a:r>
            <a:r>
              <a:rPr lang="en-US" sz="2400" dirty="0">
                <a:latin typeface="Calibri" charset="0"/>
              </a:rPr>
              <a:t> </a:t>
            </a:r>
            <a:r>
              <a:rPr lang="en-US" sz="2400" dirty="0" err="1">
                <a:latin typeface="Calibri" charset="0"/>
              </a:rPr>
              <a:t>hiperkromatik</a:t>
            </a:r>
            <a:r>
              <a:rPr lang="en-US" sz="2400" dirty="0">
                <a:latin typeface="Calibri" charset="0"/>
              </a:rPr>
              <a:t> </a:t>
            </a:r>
            <a:r>
              <a:rPr lang="en-US" sz="2400" dirty="0" err="1">
                <a:latin typeface="Calibri" charset="0"/>
              </a:rPr>
              <a:t>veya</a:t>
            </a:r>
            <a:r>
              <a:rPr lang="en-US" sz="2400" dirty="0">
                <a:latin typeface="Calibri" charset="0"/>
              </a:rPr>
              <a:t> </a:t>
            </a:r>
            <a:r>
              <a:rPr lang="en-US" sz="2400" dirty="0" err="1">
                <a:latin typeface="Calibri" charset="0"/>
              </a:rPr>
              <a:t>soluk</a:t>
            </a:r>
            <a:r>
              <a:rPr lang="en-US" sz="2400" dirty="0">
                <a:latin typeface="Calibri" charset="0"/>
              </a:rPr>
              <a:t> </a:t>
            </a:r>
            <a:r>
              <a:rPr lang="en-US" sz="2400" dirty="0" err="1">
                <a:latin typeface="Calibri" charset="0"/>
              </a:rPr>
              <a:t>nukleus</a:t>
            </a:r>
            <a:endParaRPr lang="en-US" sz="2400" dirty="0">
              <a:latin typeface="Calibri" charset="0"/>
            </a:endParaRPr>
          </a:p>
          <a:p>
            <a:pPr lvl="1">
              <a:defRPr/>
            </a:pPr>
            <a:r>
              <a:rPr lang="en-US" sz="2400" dirty="0" err="1">
                <a:latin typeface="Calibri" charset="0"/>
              </a:rPr>
              <a:t>Artmış</a:t>
            </a:r>
            <a:r>
              <a:rPr lang="en-US" sz="2400" dirty="0">
                <a:latin typeface="Calibri" charset="0"/>
              </a:rPr>
              <a:t> </a:t>
            </a:r>
            <a:r>
              <a:rPr lang="en-US" sz="2400" dirty="0" err="1">
                <a:latin typeface="Calibri" charset="0"/>
              </a:rPr>
              <a:t>nukleus</a:t>
            </a:r>
            <a:r>
              <a:rPr lang="en-US" sz="2400" dirty="0">
                <a:latin typeface="Calibri" charset="0"/>
              </a:rPr>
              <a:t>/</a:t>
            </a:r>
            <a:r>
              <a:rPr lang="en-US" sz="2400" dirty="0" err="1">
                <a:latin typeface="Calibri" charset="0"/>
              </a:rPr>
              <a:t>sitoplazma</a:t>
            </a:r>
            <a:r>
              <a:rPr lang="en-US" sz="2400" dirty="0">
                <a:latin typeface="Calibri" charset="0"/>
              </a:rPr>
              <a:t> </a:t>
            </a:r>
            <a:r>
              <a:rPr lang="en-US" sz="2400" dirty="0" err="1">
                <a:latin typeface="Calibri" charset="0"/>
              </a:rPr>
              <a:t>oranı</a:t>
            </a:r>
            <a:endParaRPr lang="en-US" sz="2400" dirty="0">
              <a:latin typeface="Calibri" charset="0"/>
            </a:endParaRPr>
          </a:p>
          <a:p>
            <a:pPr lvl="1">
              <a:defRPr/>
            </a:pPr>
            <a:r>
              <a:rPr lang="en-US" sz="2400" dirty="0" err="1">
                <a:latin typeface="Calibri" charset="0"/>
              </a:rPr>
              <a:t>Hücresel</a:t>
            </a:r>
            <a:r>
              <a:rPr lang="en-US" sz="2400" dirty="0">
                <a:latin typeface="Calibri" charset="0"/>
              </a:rPr>
              <a:t> </a:t>
            </a:r>
            <a:r>
              <a:rPr lang="en-US" sz="2400" dirty="0" err="1">
                <a:latin typeface="Calibri" charset="0"/>
              </a:rPr>
              <a:t>yoğunluk</a:t>
            </a:r>
            <a:r>
              <a:rPr lang="en-US" sz="2400" dirty="0">
                <a:latin typeface="Calibri" charset="0"/>
              </a:rPr>
              <a:t> </a:t>
            </a:r>
            <a:r>
              <a:rPr lang="en-US" sz="2400" dirty="0" err="1">
                <a:latin typeface="Calibri" charset="0"/>
              </a:rPr>
              <a:t>ve</a:t>
            </a:r>
            <a:r>
              <a:rPr lang="en-US" sz="2400" dirty="0">
                <a:latin typeface="Calibri" charset="0"/>
              </a:rPr>
              <a:t> </a:t>
            </a:r>
            <a:r>
              <a:rPr lang="en-US" sz="2400" dirty="0" err="1">
                <a:latin typeface="Calibri" charset="0"/>
              </a:rPr>
              <a:t>kümeleşme</a:t>
            </a:r>
            <a:endParaRPr lang="en-US" sz="2400" dirty="0">
              <a:latin typeface="Calibri" charset="0"/>
            </a:endParaRPr>
          </a:p>
          <a:p>
            <a:pPr lvl="8">
              <a:defRPr/>
            </a:pPr>
            <a:endParaRPr lang="en-US" sz="1800" dirty="0">
              <a:latin typeface="Calibri" charset="0"/>
            </a:endParaRPr>
          </a:p>
          <a:p>
            <a:pPr>
              <a:defRPr/>
            </a:pPr>
            <a:r>
              <a:rPr lang="en-US" sz="2800" dirty="0" err="1">
                <a:latin typeface="Calibri" charset="0"/>
              </a:rPr>
              <a:t>Endometriomalarda</a:t>
            </a:r>
            <a:r>
              <a:rPr lang="en-US" sz="2800" dirty="0">
                <a:latin typeface="Calibri" charset="0"/>
              </a:rPr>
              <a:t> </a:t>
            </a:r>
            <a:r>
              <a:rPr lang="en-US" sz="2800" dirty="0" err="1">
                <a:latin typeface="Calibri" charset="0"/>
              </a:rPr>
              <a:t>atipik</a:t>
            </a:r>
            <a:r>
              <a:rPr lang="en-US" sz="2800" dirty="0">
                <a:latin typeface="Calibri" charset="0"/>
              </a:rPr>
              <a:t> </a:t>
            </a:r>
            <a:r>
              <a:rPr lang="en-US" sz="2800" dirty="0" err="1">
                <a:latin typeface="Calibri" charset="0"/>
              </a:rPr>
              <a:t>endometriozis</a:t>
            </a:r>
            <a:r>
              <a:rPr lang="en-US" sz="2800" dirty="0">
                <a:latin typeface="Calibri" charset="0"/>
              </a:rPr>
              <a:t> </a:t>
            </a:r>
            <a:r>
              <a:rPr lang="en-US" sz="2800" b="1" dirty="0" smtClean="0">
                <a:latin typeface="Calibri" charset="0"/>
              </a:rPr>
              <a:t>% 8</a:t>
            </a:r>
          </a:p>
          <a:p>
            <a:pPr>
              <a:defRPr/>
            </a:pPr>
            <a:endParaRPr lang="en-US" sz="1800" dirty="0">
              <a:latin typeface="Calibri" charset="0"/>
            </a:endParaRPr>
          </a:p>
          <a:p>
            <a:pPr>
              <a:defRPr/>
            </a:pPr>
            <a:r>
              <a:rPr lang="en-US" sz="2800" dirty="0">
                <a:latin typeface="Calibri" charset="0"/>
              </a:rPr>
              <a:t>“</a:t>
            </a:r>
            <a:r>
              <a:rPr lang="en-US" altLang="ja-JP" sz="2800" dirty="0" err="1">
                <a:latin typeface="Calibri" charset="0"/>
              </a:rPr>
              <a:t>Atipik</a:t>
            </a:r>
            <a:r>
              <a:rPr lang="en-US" sz="2800" dirty="0">
                <a:latin typeface="Calibri" charset="0"/>
              </a:rPr>
              <a:t>”</a:t>
            </a:r>
            <a:r>
              <a:rPr lang="en-US" altLang="ja-JP" sz="2800" dirty="0">
                <a:latin typeface="Calibri" charset="0"/>
              </a:rPr>
              <a:t> </a:t>
            </a:r>
            <a:r>
              <a:rPr lang="en-US" altLang="ja-JP" sz="2800" dirty="0" err="1">
                <a:latin typeface="Calibri" charset="0"/>
              </a:rPr>
              <a:t>hücreler</a:t>
            </a:r>
            <a:r>
              <a:rPr lang="en-US" altLang="ja-JP" sz="2800" dirty="0">
                <a:latin typeface="Calibri" charset="0"/>
              </a:rPr>
              <a:t> </a:t>
            </a:r>
            <a:r>
              <a:rPr lang="en-US" altLang="ja-JP" sz="2800" dirty="0" err="1">
                <a:latin typeface="Calibri" charset="0"/>
              </a:rPr>
              <a:t>prekürsör</a:t>
            </a:r>
            <a:r>
              <a:rPr lang="en-US" altLang="ja-JP" sz="2800" dirty="0">
                <a:latin typeface="Calibri" charset="0"/>
              </a:rPr>
              <a:t> </a:t>
            </a:r>
            <a:r>
              <a:rPr lang="en-US" altLang="ja-JP" sz="2800" dirty="0" err="1">
                <a:latin typeface="Calibri" charset="0"/>
              </a:rPr>
              <a:t>lezyon</a:t>
            </a:r>
            <a:r>
              <a:rPr lang="en-US" altLang="ja-JP" sz="2800" dirty="0">
                <a:latin typeface="Calibri" charset="0"/>
              </a:rPr>
              <a:t> mu </a:t>
            </a:r>
            <a:r>
              <a:rPr lang="en-US" altLang="ja-JP" sz="2800" dirty="0" err="1">
                <a:latin typeface="Calibri" charset="0"/>
              </a:rPr>
              <a:t>yoksa</a:t>
            </a:r>
            <a:r>
              <a:rPr lang="en-US" altLang="ja-JP" sz="2800" dirty="0">
                <a:latin typeface="Calibri" charset="0"/>
              </a:rPr>
              <a:t> </a:t>
            </a:r>
            <a:r>
              <a:rPr lang="en-US" altLang="ja-JP" sz="2800" dirty="0" err="1">
                <a:latin typeface="Calibri" charset="0"/>
              </a:rPr>
              <a:t>sadece</a:t>
            </a:r>
            <a:r>
              <a:rPr lang="en-US" altLang="ja-JP" sz="2800" dirty="0">
                <a:latin typeface="Calibri" charset="0"/>
              </a:rPr>
              <a:t> </a:t>
            </a:r>
            <a:r>
              <a:rPr lang="en-US" altLang="ja-JP" sz="2800" dirty="0" err="1">
                <a:latin typeface="Calibri" charset="0"/>
              </a:rPr>
              <a:t>enflamasyona</a:t>
            </a:r>
            <a:r>
              <a:rPr lang="en-US" altLang="ja-JP" sz="2800" dirty="0">
                <a:latin typeface="Calibri" charset="0"/>
              </a:rPr>
              <a:t> </a:t>
            </a:r>
            <a:r>
              <a:rPr lang="en-US" altLang="ja-JP" sz="2800" dirty="0" err="1">
                <a:latin typeface="Calibri" charset="0"/>
              </a:rPr>
              <a:t>reaktif</a:t>
            </a:r>
            <a:r>
              <a:rPr lang="en-US" altLang="ja-JP" sz="2800" dirty="0">
                <a:latin typeface="Calibri" charset="0"/>
              </a:rPr>
              <a:t> </a:t>
            </a:r>
            <a:r>
              <a:rPr lang="en-US" altLang="ja-JP" sz="2800" dirty="0" err="1">
                <a:latin typeface="Calibri" charset="0"/>
              </a:rPr>
              <a:t>hücreler</a:t>
            </a:r>
            <a:r>
              <a:rPr lang="en-US" altLang="ja-JP" sz="2800" dirty="0">
                <a:latin typeface="Calibri" charset="0"/>
              </a:rPr>
              <a:t> mi??</a:t>
            </a:r>
            <a:endParaRPr lang="en-US" altLang="ja-JP" sz="2000" dirty="0">
              <a:latin typeface="Calibri" charset="0"/>
            </a:endParaRPr>
          </a:p>
          <a:p>
            <a:pPr>
              <a:defRPr/>
            </a:pPr>
            <a:endParaRPr lang="en-US" sz="2400" dirty="0">
              <a:latin typeface="Calibri" charset="0"/>
            </a:endParaRPr>
          </a:p>
        </p:txBody>
      </p:sp>
      <p:sp>
        <p:nvSpPr>
          <p:cNvPr id="67587" name="TextBox 3"/>
          <p:cNvSpPr txBox="1">
            <a:spLocks noChangeArrowheads="1"/>
          </p:cNvSpPr>
          <p:nvPr/>
        </p:nvSpPr>
        <p:spPr bwMode="auto">
          <a:xfrm>
            <a:off x="6915150" y="5929313"/>
            <a:ext cx="201612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Prefumo F, 2002</a:t>
            </a:r>
          </a:p>
          <a:p>
            <a:pPr eaLnBrk="1" hangingPunct="1"/>
            <a:r>
              <a:rPr lang="en-US" sz="1600"/>
              <a:t>Czernobilsky  B, 1979</a:t>
            </a:r>
          </a:p>
          <a:p>
            <a:pPr eaLnBrk="1" hangingPunct="1"/>
            <a:r>
              <a:rPr lang="en-US" sz="1600"/>
              <a:t>LaGrenade A, 1988</a:t>
            </a:r>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682" name="Picture 1" descr="Ekran Resmi 2018-01-24 00.03.5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8263" y="-611188"/>
            <a:ext cx="5040313" cy="42830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Ekran Resmi 2018-01-24 00.04.07.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067300" y="-231775"/>
            <a:ext cx="4103688" cy="391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Ekran Resmi 2018-01-24 00.04.31.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49225" y="3752850"/>
            <a:ext cx="4891088" cy="311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Ekran Resmi 2018-01-24 00.05.01.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852988" y="3841750"/>
            <a:ext cx="4305300" cy="301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1"/>
          <p:cNvSpPr>
            <a:spLocks noGrp="1"/>
          </p:cNvSpPr>
          <p:nvPr>
            <p:ph type="title"/>
          </p:nvPr>
        </p:nvSpPr>
        <p:spPr/>
        <p:txBody>
          <a:bodyPr/>
          <a:lstStyle/>
          <a:p>
            <a:r>
              <a:rPr lang="en-US" b="1" dirty="0" err="1">
                <a:solidFill>
                  <a:srgbClr val="660066"/>
                </a:solidFill>
                <a:latin typeface="Calibri" charset="0"/>
              </a:rPr>
              <a:t>Atipik</a:t>
            </a:r>
            <a:r>
              <a:rPr lang="en-US" b="1" dirty="0">
                <a:solidFill>
                  <a:srgbClr val="660066"/>
                </a:solidFill>
                <a:latin typeface="Calibri" charset="0"/>
              </a:rPr>
              <a:t> </a:t>
            </a:r>
            <a:r>
              <a:rPr lang="en-US" b="1" dirty="0" err="1" smtClean="0">
                <a:solidFill>
                  <a:srgbClr val="660066"/>
                </a:solidFill>
                <a:latin typeface="Calibri" charset="0"/>
              </a:rPr>
              <a:t>Endometriozis</a:t>
            </a:r>
            <a:endParaRPr lang="en-US" b="1" dirty="0">
              <a:solidFill>
                <a:srgbClr val="660066"/>
              </a:solidFill>
              <a:latin typeface="Calibri" charset="0"/>
            </a:endParaRPr>
          </a:p>
        </p:txBody>
      </p:sp>
      <p:sp>
        <p:nvSpPr>
          <p:cNvPr id="75778" name="Content Placeholder 2"/>
          <p:cNvSpPr>
            <a:spLocks noGrp="1"/>
          </p:cNvSpPr>
          <p:nvPr>
            <p:ph idx="1"/>
          </p:nvPr>
        </p:nvSpPr>
        <p:spPr>
          <a:xfrm>
            <a:off x="54045" y="1600200"/>
            <a:ext cx="9035907" cy="4525963"/>
          </a:xfrm>
        </p:spPr>
        <p:txBody>
          <a:bodyPr/>
          <a:lstStyle/>
          <a:p>
            <a:pPr>
              <a:lnSpc>
                <a:spcPct val="140000"/>
              </a:lnSpc>
            </a:pPr>
            <a:r>
              <a:rPr lang="en-US" sz="2800" dirty="0" err="1" smtClean="0">
                <a:latin typeface="Calibri" charset="0"/>
              </a:rPr>
              <a:t>Endometrioid</a:t>
            </a:r>
            <a:r>
              <a:rPr lang="en-US" sz="2800" dirty="0" smtClean="0">
                <a:latin typeface="Calibri" charset="0"/>
              </a:rPr>
              <a:t> </a:t>
            </a:r>
            <a:r>
              <a:rPr lang="en-US" sz="2800" dirty="0" err="1">
                <a:latin typeface="Calibri" charset="0"/>
              </a:rPr>
              <a:t>ve</a:t>
            </a:r>
            <a:r>
              <a:rPr lang="en-US" sz="2800" dirty="0">
                <a:latin typeface="Calibri" charset="0"/>
              </a:rPr>
              <a:t> clear cell </a:t>
            </a:r>
            <a:r>
              <a:rPr lang="en-US" sz="2800" dirty="0" err="1">
                <a:latin typeface="Calibri" charset="0"/>
              </a:rPr>
              <a:t>karsinomlarda</a:t>
            </a:r>
            <a:r>
              <a:rPr lang="en-US" sz="2800" dirty="0">
                <a:latin typeface="Calibri" charset="0"/>
              </a:rPr>
              <a:t> </a:t>
            </a:r>
            <a:r>
              <a:rPr lang="en-US" sz="2800" dirty="0" smtClean="0">
                <a:latin typeface="Calibri" charset="0"/>
              </a:rPr>
              <a:t>                           </a:t>
            </a:r>
            <a:r>
              <a:rPr lang="en-US" sz="2800" dirty="0" err="1" smtClean="0">
                <a:latin typeface="Calibri" charset="0"/>
              </a:rPr>
              <a:t>atipik</a:t>
            </a:r>
            <a:r>
              <a:rPr lang="en-US" sz="2800" dirty="0" smtClean="0">
                <a:latin typeface="Calibri" charset="0"/>
              </a:rPr>
              <a:t> </a:t>
            </a:r>
            <a:r>
              <a:rPr lang="en-US" sz="2800" dirty="0" err="1">
                <a:latin typeface="Calibri" charset="0"/>
              </a:rPr>
              <a:t>endometriotik</a:t>
            </a:r>
            <a:r>
              <a:rPr lang="en-US" sz="2800" dirty="0">
                <a:latin typeface="Calibri" charset="0"/>
              </a:rPr>
              <a:t> </a:t>
            </a:r>
            <a:r>
              <a:rPr lang="en-US" sz="2800" dirty="0" err="1" smtClean="0">
                <a:latin typeface="Calibri" charset="0"/>
              </a:rPr>
              <a:t>odaklar</a:t>
            </a:r>
            <a:endParaRPr lang="en-US" sz="2800" dirty="0">
              <a:latin typeface="Calibri" charset="0"/>
            </a:endParaRPr>
          </a:p>
          <a:p>
            <a:pPr lvl="1">
              <a:lnSpc>
                <a:spcPct val="140000"/>
              </a:lnSpc>
            </a:pPr>
            <a:r>
              <a:rPr lang="en-US" dirty="0" err="1" smtClean="0">
                <a:latin typeface="Calibri" charset="0"/>
              </a:rPr>
              <a:t>Endometrioid</a:t>
            </a:r>
            <a:r>
              <a:rPr lang="en-US" dirty="0" smtClean="0">
                <a:latin typeface="Calibri" charset="0"/>
              </a:rPr>
              <a:t> </a:t>
            </a:r>
            <a:r>
              <a:rPr lang="en-US" dirty="0" err="1">
                <a:latin typeface="Calibri" charset="0"/>
              </a:rPr>
              <a:t>karsinomlar</a:t>
            </a:r>
            <a:r>
              <a:rPr lang="en-US" dirty="0">
                <a:latin typeface="Calibri" charset="0"/>
              </a:rPr>
              <a:t>……………. %42</a:t>
            </a:r>
          </a:p>
          <a:p>
            <a:pPr lvl="1">
              <a:lnSpc>
                <a:spcPct val="140000"/>
              </a:lnSpc>
            </a:pPr>
            <a:r>
              <a:rPr lang="en-US" dirty="0">
                <a:latin typeface="Calibri" charset="0"/>
              </a:rPr>
              <a:t>Clear cell </a:t>
            </a:r>
            <a:r>
              <a:rPr lang="en-US" dirty="0" err="1">
                <a:latin typeface="Calibri" charset="0"/>
              </a:rPr>
              <a:t>karsinomlar</a:t>
            </a:r>
            <a:r>
              <a:rPr lang="en-US" dirty="0">
                <a:latin typeface="Calibri" charset="0"/>
              </a:rPr>
              <a:t>……………</a:t>
            </a:r>
            <a:r>
              <a:rPr lang="en-US" dirty="0" smtClean="0">
                <a:latin typeface="Calibri" charset="0"/>
              </a:rPr>
              <a:t>……</a:t>
            </a:r>
            <a:r>
              <a:rPr lang="en-US" dirty="0">
                <a:latin typeface="Calibri" charset="0"/>
              </a:rPr>
              <a:t>… %</a:t>
            </a:r>
            <a:r>
              <a:rPr lang="en-US" dirty="0" smtClean="0">
                <a:latin typeface="Calibri" charset="0"/>
              </a:rPr>
              <a:t>54</a:t>
            </a:r>
          </a:p>
          <a:p>
            <a:pPr lvl="2">
              <a:lnSpc>
                <a:spcPct val="140000"/>
              </a:lnSpc>
            </a:pPr>
            <a:endParaRPr lang="en-US" dirty="0">
              <a:latin typeface="Calibri" charset="0"/>
            </a:endParaRPr>
          </a:p>
          <a:p>
            <a:r>
              <a:rPr lang="en-US" sz="2800" dirty="0" err="1"/>
              <a:t>Atipik</a:t>
            </a:r>
            <a:r>
              <a:rPr lang="en-US" sz="2800" dirty="0"/>
              <a:t> </a:t>
            </a:r>
            <a:r>
              <a:rPr lang="en-US" sz="2800" dirty="0" err="1" smtClean="0"/>
              <a:t>endometrioziste</a:t>
            </a:r>
            <a:r>
              <a:rPr lang="en-US" sz="2800" dirty="0" smtClean="0"/>
              <a:t> </a:t>
            </a:r>
            <a:r>
              <a:rPr lang="en-US" sz="2800" dirty="0"/>
              <a:t>malign </a:t>
            </a:r>
            <a:r>
              <a:rPr lang="en-US" sz="2800" dirty="0" err="1"/>
              <a:t>transformasyon</a:t>
            </a:r>
            <a:r>
              <a:rPr lang="en-US" sz="2800" dirty="0"/>
              <a:t> </a:t>
            </a:r>
            <a:r>
              <a:rPr lang="en-US" sz="2800" dirty="0" err="1"/>
              <a:t>riski</a:t>
            </a:r>
            <a:r>
              <a:rPr lang="en-US" sz="2800" dirty="0"/>
              <a:t> </a:t>
            </a:r>
            <a:r>
              <a:rPr lang="en-US" sz="2800" b="1" dirty="0"/>
              <a:t>x 4</a:t>
            </a:r>
            <a:r>
              <a:rPr lang="en-US" sz="2800" dirty="0"/>
              <a:t> </a:t>
            </a:r>
            <a:r>
              <a:rPr lang="en-US" sz="2800" dirty="0">
                <a:latin typeface="Wingdings"/>
                <a:ea typeface="Wingdings"/>
                <a:cs typeface="Wingdings"/>
                <a:sym typeface="Wingdings"/>
              </a:rPr>
              <a:t></a:t>
            </a:r>
            <a:endParaRPr lang="en-US" sz="2800" dirty="0">
              <a:latin typeface="Calibri" charset="0"/>
            </a:endParaRPr>
          </a:p>
          <a:p>
            <a:endParaRPr lang="en-US" dirty="0" smtClean="0">
              <a:latin typeface="Calibri" charset="0"/>
            </a:endParaRPr>
          </a:p>
        </p:txBody>
      </p:sp>
      <p:sp>
        <p:nvSpPr>
          <p:cNvPr id="75779" name="TextBox 3"/>
          <p:cNvSpPr txBox="1">
            <a:spLocks noChangeArrowheads="1"/>
          </p:cNvSpPr>
          <p:nvPr/>
        </p:nvSpPr>
        <p:spPr bwMode="auto">
          <a:xfrm>
            <a:off x="7133854" y="6309248"/>
            <a:ext cx="1839912"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dirty="0" err="1"/>
              <a:t>Fukunaga</a:t>
            </a:r>
            <a:r>
              <a:rPr lang="en-US" sz="1600" dirty="0"/>
              <a:t> M, 1997</a:t>
            </a:r>
          </a:p>
        </p:txBody>
      </p:sp>
      <p:sp>
        <p:nvSpPr>
          <p:cNvPr id="75780" name="TextBox 4"/>
          <p:cNvSpPr txBox="1">
            <a:spLocks noChangeArrowheads="1"/>
          </p:cNvSpPr>
          <p:nvPr/>
        </p:nvSpPr>
        <p:spPr bwMode="auto">
          <a:xfrm>
            <a:off x="7133854" y="5957094"/>
            <a:ext cx="1530350"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dirty="0"/>
              <a:t>Ogawa S, 2000</a:t>
            </a:r>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solidFill>
                  <a:srgbClr val="660066"/>
                </a:solidFill>
              </a:rPr>
              <a:t>Atipik</a:t>
            </a:r>
            <a:r>
              <a:rPr lang="en-US" b="1" dirty="0" smtClean="0">
                <a:solidFill>
                  <a:srgbClr val="660066"/>
                </a:solidFill>
              </a:rPr>
              <a:t> endometriosis </a:t>
            </a:r>
            <a:endParaRPr lang="en-US" b="1" dirty="0">
              <a:solidFill>
                <a:srgbClr val="660066"/>
              </a:solidFill>
            </a:endParaRPr>
          </a:p>
        </p:txBody>
      </p:sp>
      <p:sp>
        <p:nvSpPr>
          <p:cNvPr id="5" name="Content Placeholder 4"/>
          <p:cNvSpPr>
            <a:spLocks noGrp="1"/>
          </p:cNvSpPr>
          <p:nvPr>
            <p:ph idx="1"/>
          </p:nvPr>
        </p:nvSpPr>
        <p:spPr>
          <a:xfrm>
            <a:off x="457200" y="5033251"/>
            <a:ext cx="8229600" cy="1092912"/>
          </a:xfrm>
        </p:spPr>
        <p:txBody>
          <a:bodyPr/>
          <a:lstStyle/>
          <a:p>
            <a:endParaRPr lang="en-US" dirty="0"/>
          </a:p>
        </p:txBody>
      </p:sp>
      <p:pic>
        <p:nvPicPr>
          <p:cNvPr id="6" name="Picture 5" descr="Ekran Resmi 2018-09-08 21.33.40.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63484"/>
            <a:ext cx="9144000" cy="2766252"/>
          </a:xfrm>
          <a:prstGeom prst="rect">
            <a:avLst/>
          </a:prstGeom>
        </p:spPr>
      </p:pic>
      <p:pic>
        <p:nvPicPr>
          <p:cNvPr id="8" name="Picture 7" descr="Ekran Resmi 2018-09-08 21.40.1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048000"/>
            <a:ext cx="9144000" cy="3810000"/>
          </a:xfrm>
          <a:prstGeom prst="rect">
            <a:avLst/>
          </a:prstGeom>
        </p:spPr>
      </p:pic>
      <p:sp>
        <p:nvSpPr>
          <p:cNvPr id="3" name="TextBox 2"/>
          <p:cNvSpPr txBox="1"/>
          <p:nvPr/>
        </p:nvSpPr>
        <p:spPr>
          <a:xfrm>
            <a:off x="4217293" y="6303323"/>
            <a:ext cx="846594" cy="461665"/>
          </a:xfrm>
          <a:prstGeom prst="rect">
            <a:avLst/>
          </a:prstGeom>
          <a:noFill/>
        </p:spPr>
        <p:txBody>
          <a:bodyPr wrap="square" rtlCol="0">
            <a:spAutoFit/>
          </a:bodyPr>
          <a:lstStyle/>
          <a:p>
            <a:r>
              <a:rPr lang="en-US" dirty="0" smtClean="0">
                <a:solidFill>
                  <a:srgbClr val="FF0000"/>
                </a:solidFill>
              </a:rPr>
              <a:t>%73</a:t>
            </a:r>
            <a:endParaRPr lang="en-US" dirty="0">
              <a:solidFill>
                <a:srgbClr val="FF0000"/>
              </a:solidFill>
            </a:endParaRPr>
          </a:p>
        </p:txBody>
      </p:sp>
    </p:spTree>
    <p:extLst>
      <p:ext uri="{BB962C8B-B14F-4D97-AF65-F5344CB8AC3E}">
        <p14:creationId xmlns:p14="http://schemas.microsoft.com/office/powerpoint/2010/main" val="25023878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7826" name="Picture 1" descr="Ekran Resmi 2018-01-24 00.30.5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325438"/>
            <a:ext cx="9144000" cy="6329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ctangle 2"/>
          <p:cNvSpPr/>
          <p:nvPr/>
        </p:nvSpPr>
        <p:spPr>
          <a:xfrm>
            <a:off x="3081338" y="2486025"/>
            <a:ext cx="2714625" cy="946150"/>
          </a:xfrm>
          <a:prstGeom prst="rect">
            <a:avLst/>
          </a:prstGeom>
          <a:solidFill>
            <a:schemeClr val="accent2">
              <a:lumMod val="20000"/>
              <a:lumOff val="80000"/>
              <a:alpha val="2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 name="Rectangle 3"/>
          <p:cNvSpPr/>
          <p:nvPr/>
        </p:nvSpPr>
        <p:spPr>
          <a:xfrm>
            <a:off x="2395538" y="3861048"/>
            <a:ext cx="4116387" cy="1007815"/>
          </a:xfrm>
          <a:prstGeom prst="rect">
            <a:avLst/>
          </a:prstGeom>
          <a:solidFill>
            <a:srgbClr val="D99694">
              <a:alpha val="26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 name="Rectangle 4"/>
          <p:cNvSpPr/>
          <p:nvPr/>
        </p:nvSpPr>
        <p:spPr>
          <a:xfrm>
            <a:off x="277813" y="5667375"/>
            <a:ext cx="4275137" cy="844550"/>
          </a:xfrm>
          <a:prstGeom prst="rect">
            <a:avLst/>
          </a:prstGeom>
          <a:solidFill>
            <a:schemeClr val="accent2">
              <a:lumMod val="75000"/>
              <a:alpha val="32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 name="Rectangle 5"/>
          <p:cNvSpPr/>
          <p:nvPr/>
        </p:nvSpPr>
        <p:spPr>
          <a:xfrm>
            <a:off x="4895850" y="5667375"/>
            <a:ext cx="3886200" cy="844550"/>
          </a:xfrm>
          <a:prstGeom prst="rect">
            <a:avLst/>
          </a:prstGeom>
          <a:solidFill>
            <a:schemeClr val="accent2">
              <a:lumMod val="75000"/>
              <a:alpha val="32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p:nvPr>
        </p:nvSpPr>
        <p:spPr/>
        <p:txBody>
          <a:bodyPr/>
          <a:lstStyle/>
          <a:p>
            <a:pPr eaLnBrk="1" hangingPunct="1"/>
            <a:r>
              <a:rPr lang="en-US" b="1">
                <a:solidFill>
                  <a:srgbClr val="660066"/>
                </a:solidFill>
                <a:latin typeface="Calibri" charset="0"/>
              </a:rPr>
              <a:t>EPİDEMİYOLOJİ</a:t>
            </a:r>
          </a:p>
        </p:txBody>
      </p:sp>
      <p:sp>
        <p:nvSpPr>
          <p:cNvPr id="3" name="Content Placeholder 2"/>
          <p:cNvSpPr>
            <a:spLocks noGrp="1"/>
          </p:cNvSpPr>
          <p:nvPr>
            <p:ph idx="1"/>
          </p:nvPr>
        </p:nvSpPr>
        <p:spPr>
          <a:xfrm>
            <a:off x="457200" y="1365250"/>
            <a:ext cx="8356600" cy="5018088"/>
          </a:xfrm>
        </p:spPr>
        <p:txBody>
          <a:bodyPr rtlCol="0">
            <a:normAutofit/>
          </a:bodyPr>
          <a:lstStyle/>
          <a:p>
            <a:pPr eaLnBrk="1" fontAlgn="auto" hangingPunct="1">
              <a:spcAft>
                <a:spcPts val="0"/>
              </a:spcAft>
              <a:buFont typeface="Arial"/>
              <a:buChar char="•"/>
              <a:defRPr/>
            </a:pPr>
            <a:r>
              <a:rPr lang="en-US" sz="4000" dirty="0" err="1" smtClean="0">
                <a:ea typeface="+mn-ea"/>
                <a:cs typeface="+mn-cs"/>
              </a:rPr>
              <a:t>Genel</a:t>
            </a:r>
            <a:r>
              <a:rPr lang="en-US" sz="4000" dirty="0" smtClean="0">
                <a:ea typeface="+mn-ea"/>
                <a:cs typeface="+mn-cs"/>
              </a:rPr>
              <a:t> </a:t>
            </a:r>
            <a:r>
              <a:rPr lang="en-US" sz="4000" dirty="0" err="1" smtClean="0">
                <a:ea typeface="+mn-ea"/>
                <a:cs typeface="+mn-cs"/>
              </a:rPr>
              <a:t>popülasyondaki</a:t>
            </a:r>
            <a:r>
              <a:rPr lang="en-US" sz="4000" dirty="0" smtClean="0">
                <a:ea typeface="+mn-ea"/>
                <a:cs typeface="+mn-cs"/>
              </a:rPr>
              <a:t> </a:t>
            </a:r>
            <a:r>
              <a:rPr lang="en-US" sz="4000" dirty="0" err="1" smtClean="0">
                <a:ea typeface="+mn-ea"/>
                <a:cs typeface="+mn-cs"/>
              </a:rPr>
              <a:t>prevalansı</a:t>
            </a:r>
            <a:r>
              <a:rPr lang="en-US" sz="4000" dirty="0" smtClean="0">
                <a:ea typeface="+mn-ea"/>
                <a:cs typeface="+mn-cs"/>
              </a:rPr>
              <a:t> ?</a:t>
            </a:r>
          </a:p>
          <a:p>
            <a:pPr lvl="4" eaLnBrk="1" fontAlgn="auto" hangingPunct="1">
              <a:spcAft>
                <a:spcPts val="0"/>
              </a:spcAft>
              <a:buFont typeface="Arial"/>
              <a:buChar char="•"/>
              <a:defRPr/>
            </a:pPr>
            <a:endParaRPr lang="en-US" sz="2800" dirty="0" smtClean="0">
              <a:ea typeface="+mn-ea"/>
              <a:cs typeface="+mn-cs"/>
            </a:endParaRPr>
          </a:p>
          <a:p>
            <a:pPr>
              <a:defRPr/>
            </a:pPr>
            <a:r>
              <a:rPr lang="en-US" sz="4000" b="1" dirty="0" smtClean="0">
                <a:latin typeface="Calibri" charset="0"/>
              </a:rPr>
              <a:t>“</a:t>
            </a:r>
            <a:r>
              <a:rPr lang="en-US" sz="4000" b="1" dirty="0" err="1">
                <a:latin typeface="Calibri" charset="0"/>
              </a:rPr>
              <a:t>T</a:t>
            </a:r>
            <a:r>
              <a:rPr lang="en-US" altLang="ja-JP" sz="4000" b="1" dirty="0" err="1" smtClean="0">
                <a:latin typeface="Calibri" charset="0"/>
              </a:rPr>
              <a:t>ahmini</a:t>
            </a:r>
            <a:r>
              <a:rPr lang="en-US" sz="4000" b="1" dirty="0" smtClean="0">
                <a:latin typeface="Calibri" charset="0"/>
              </a:rPr>
              <a:t>”</a:t>
            </a:r>
            <a:r>
              <a:rPr lang="en-US" altLang="ja-JP" sz="4000" b="1" dirty="0" smtClean="0">
                <a:latin typeface="Calibri" charset="0"/>
              </a:rPr>
              <a:t> </a:t>
            </a:r>
            <a:r>
              <a:rPr lang="en-US" altLang="ja-JP" sz="4000" b="1" dirty="0" err="1" smtClean="0">
                <a:latin typeface="Calibri" charset="0"/>
              </a:rPr>
              <a:t>prevalans</a:t>
            </a:r>
            <a:r>
              <a:rPr lang="en-US" altLang="ja-JP" sz="4000" b="1" dirty="0" smtClean="0">
                <a:latin typeface="Calibri" charset="0"/>
              </a:rPr>
              <a:t> % </a:t>
            </a:r>
            <a:r>
              <a:rPr lang="en-US" altLang="ja-JP" sz="4800" b="1" dirty="0">
                <a:latin typeface="Calibri" charset="0"/>
              </a:rPr>
              <a:t>5</a:t>
            </a:r>
            <a:r>
              <a:rPr lang="en-US" altLang="ja-JP" sz="4800" b="1" dirty="0" smtClean="0">
                <a:latin typeface="Calibri" charset="0"/>
              </a:rPr>
              <a:t>-15</a:t>
            </a:r>
            <a:endParaRPr lang="en-US" altLang="ja-JP" sz="4800" dirty="0" smtClean="0">
              <a:latin typeface="Calibri" charset="0"/>
            </a:endParaRPr>
          </a:p>
          <a:p>
            <a:pPr lvl="1">
              <a:buFont typeface="Arial"/>
              <a:buChar char="•"/>
              <a:defRPr/>
            </a:pPr>
            <a:r>
              <a:rPr lang="en-US" altLang="ja-JP" sz="3600" dirty="0" err="1" smtClean="0">
                <a:latin typeface="Calibri" charset="0"/>
              </a:rPr>
              <a:t>Tüm</a:t>
            </a:r>
            <a:r>
              <a:rPr lang="en-US" altLang="ja-JP" sz="3600" dirty="0" smtClean="0">
                <a:latin typeface="Calibri" charset="0"/>
              </a:rPr>
              <a:t> </a:t>
            </a:r>
            <a:r>
              <a:rPr lang="en-US" altLang="ja-JP" sz="3600" dirty="0" err="1" smtClean="0">
                <a:latin typeface="Calibri" charset="0"/>
              </a:rPr>
              <a:t>dünyada</a:t>
            </a:r>
            <a:r>
              <a:rPr lang="en-US" altLang="ja-JP" sz="3600" dirty="0" smtClean="0">
                <a:latin typeface="Calibri" charset="0"/>
              </a:rPr>
              <a:t> ≈ 176 </a:t>
            </a:r>
            <a:r>
              <a:rPr lang="en-US" altLang="ja-JP" sz="3600" dirty="0" err="1" smtClean="0">
                <a:latin typeface="Calibri" charset="0"/>
              </a:rPr>
              <a:t>milyon</a:t>
            </a:r>
            <a:r>
              <a:rPr lang="en-US" altLang="ja-JP" sz="3600" dirty="0" smtClean="0">
                <a:latin typeface="Calibri" charset="0"/>
              </a:rPr>
              <a:t> </a:t>
            </a:r>
            <a:r>
              <a:rPr lang="en-US" altLang="ja-JP" sz="3600" dirty="0" err="1" smtClean="0">
                <a:latin typeface="Calibri" charset="0"/>
              </a:rPr>
              <a:t>kadın</a:t>
            </a:r>
            <a:endParaRPr lang="en-US" altLang="ja-JP" sz="3600" dirty="0" smtClean="0">
              <a:latin typeface="Calibri" charset="0"/>
            </a:endParaRPr>
          </a:p>
          <a:p>
            <a:pPr lvl="1">
              <a:buFont typeface="Arial"/>
              <a:buChar char="•"/>
              <a:defRPr/>
            </a:pPr>
            <a:endParaRPr lang="en-US" altLang="ja-JP" sz="3600" dirty="0" smtClean="0">
              <a:latin typeface="Calibri" charset="0"/>
            </a:endParaRPr>
          </a:p>
        </p:txBody>
      </p:sp>
      <p:sp>
        <p:nvSpPr>
          <p:cNvPr id="17411" name="TextBox 4"/>
          <p:cNvSpPr txBox="1">
            <a:spLocks noChangeArrowheads="1"/>
          </p:cNvSpPr>
          <p:nvPr/>
        </p:nvSpPr>
        <p:spPr bwMode="auto">
          <a:xfrm>
            <a:off x="5715000" y="5657850"/>
            <a:ext cx="3201988"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lvl="3" eaLnBrk="1" hangingPunct="1"/>
            <a:r>
              <a:rPr lang="en-US" sz="1800" dirty="0" err="1"/>
              <a:t>Bulun</a:t>
            </a:r>
            <a:r>
              <a:rPr lang="en-US" sz="1800" dirty="0"/>
              <a:t> S, 2009</a:t>
            </a:r>
          </a:p>
          <a:p>
            <a:pPr lvl="3" eaLnBrk="1" hangingPunct="1"/>
            <a:r>
              <a:rPr lang="en-US" sz="1800" dirty="0" err="1"/>
              <a:t>Giudice</a:t>
            </a:r>
            <a:r>
              <a:rPr lang="en-US" sz="1800" dirty="0"/>
              <a:t> L, 2004</a:t>
            </a:r>
          </a:p>
          <a:p>
            <a:pPr lvl="3" eaLnBrk="1" hangingPunct="1"/>
            <a:r>
              <a:rPr lang="en-US" sz="1800" dirty="0" err="1"/>
              <a:t>Kvaskoff</a:t>
            </a:r>
            <a:r>
              <a:rPr lang="en-US" sz="1800" dirty="0"/>
              <a:t> M, 2017</a:t>
            </a:r>
          </a:p>
          <a:p>
            <a:pPr lvl="3" eaLnBrk="1" hangingPunct="1"/>
            <a:r>
              <a:rPr lang="en-US" sz="1800" dirty="0"/>
              <a:t>Kim HS, 2014</a:t>
            </a:r>
          </a:p>
        </p:txBody>
      </p:sp>
    </p:spTree>
  </p:cSld>
  <p:clrMapOvr>
    <a:masterClrMapping/>
  </p:clrMapOvr>
  <mc:AlternateContent xmlns:mc="http://schemas.openxmlformats.org/markup-compatibility/2006">
    <mc:Choice xmlns:p14="http://schemas.microsoft.com/office/powerpoint/2010/main" Requires="p14">
      <p:transition spd="slow" p14:dur="2000" advTm="4928"/>
    </mc:Choice>
    <mc:Fallback>
      <p:transition xmlns:p14="http://schemas.microsoft.com/office/powerpoint/2010/main" spd="slow" advTm="4928"/>
    </mc:Fallback>
  </mc:AlternateContent>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Content Placeholder 2"/>
          <p:cNvSpPr>
            <a:spLocks noGrp="1"/>
          </p:cNvSpPr>
          <p:nvPr>
            <p:ph idx="1"/>
          </p:nvPr>
        </p:nvSpPr>
        <p:spPr/>
        <p:txBody>
          <a:bodyPr/>
          <a:lstStyle/>
          <a:p>
            <a:r>
              <a:rPr lang="en-US" sz="2800" dirty="0" smtClean="0">
                <a:latin typeface="Calibri" charset="0"/>
                <a:cs typeface="Wingdings" charset="0"/>
                <a:sym typeface="Wingdings" charset="0"/>
              </a:rPr>
              <a:t>Rudolf Virchow</a:t>
            </a:r>
          </a:p>
          <a:p>
            <a:endParaRPr lang="en-US" sz="2800" dirty="0" smtClean="0">
              <a:latin typeface="Calibri" charset="0"/>
              <a:cs typeface="Wingdings" charset="0"/>
              <a:sym typeface="Wingdings" charset="0"/>
            </a:endParaRPr>
          </a:p>
          <a:p>
            <a:r>
              <a:rPr lang="en-US" sz="2800" dirty="0" err="1" smtClean="0">
                <a:latin typeface="Calibri" charset="0"/>
                <a:cs typeface="Wingdings" charset="0"/>
                <a:sym typeface="Wingdings" charset="0"/>
              </a:rPr>
              <a:t>Endometrioma</a:t>
            </a:r>
            <a:r>
              <a:rPr lang="en-US" sz="2800" dirty="0" smtClean="0">
                <a:latin typeface="Calibri" charset="0"/>
                <a:cs typeface="Wingdings" charset="0"/>
                <a:sym typeface="Wingdings" charset="0"/>
              </a:rPr>
              <a:t> </a:t>
            </a:r>
            <a:r>
              <a:rPr lang="en-US" sz="2800" dirty="0" err="1" smtClean="0">
                <a:latin typeface="Calibri" charset="0"/>
                <a:cs typeface="Wingdings" charset="0"/>
                <a:sym typeface="Wingdings" charset="0"/>
              </a:rPr>
              <a:t>olan</a:t>
            </a:r>
            <a:r>
              <a:rPr lang="en-US" sz="2800" dirty="0" smtClean="0">
                <a:latin typeface="Calibri" charset="0"/>
                <a:cs typeface="Wingdings" charset="0"/>
                <a:sym typeface="Wingdings" charset="0"/>
              </a:rPr>
              <a:t> </a:t>
            </a:r>
            <a:r>
              <a:rPr lang="en-US" sz="2800" dirty="0" err="1" smtClean="0">
                <a:latin typeface="Calibri" charset="0"/>
                <a:cs typeface="Wingdings" charset="0"/>
                <a:sym typeface="Wingdings" charset="0"/>
              </a:rPr>
              <a:t>hastalarda</a:t>
            </a:r>
            <a:r>
              <a:rPr lang="en-US" sz="2800" dirty="0" smtClean="0">
                <a:latin typeface="Calibri" charset="0"/>
                <a:cs typeface="Wingdings" charset="0"/>
                <a:sym typeface="Wingdings" charset="0"/>
              </a:rPr>
              <a:t> </a:t>
            </a:r>
            <a:r>
              <a:rPr lang="en-US" sz="2800" dirty="0" err="1" smtClean="0">
                <a:latin typeface="Calibri" charset="0"/>
                <a:cs typeface="Wingdings" charset="0"/>
                <a:sym typeface="Wingdings" charset="0"/>
              </a:rPr>
              <a:t>pelvik</a:t>
            </a:r>
            <a:r>
              <a:rPr lang="en-US" sz="2800" dirty="0" smtClean="0">
                <a:latin typeface="Calibri" charset="0"/>
                <a:cs typeface="Wingdings" charset="0"/>
                <a:sym typeface="Wingdings" charset="0"/>
              </a:rPr>
              <a:t> </a:t>
            </a:r>
            <a:r>
              <a:rPr lang="en-US" sz="2800" dirty="0" err="1" smtClean="0">
                <a:latin typeface="Calibri" charset="0"/>
                <a:cs typeface="Wingdings" charset="0"/>
                <a:sym typeface="Wingdings" charset="0"/>
              </a:rPr>
              <a:t>sıvılarda</a:t>
            </a:r>
            <a:r>
              <a:rPr lang="en-US" sz="2800" dirty="0" smtClean="0">
                <a:latin typeface="Calibri" charset="0"/>
                <a:cs typeface="Wingdings" charset="0"/>
                <a:sym typeface="Wingdings" charset="0"/>
              </a:rPr>
              <a:t>         </a:t>
            </a:r>
            <a:r>
              <a:rPr lang="en-US" sz="2800" dirty="0" err="1" smtClean="0">
                <a:latin typeface="Calibri" charset="0"/>
                <a:cs typeface="Wingdings" charset="0"/>
                <a:sym typeface="Wingdings" charset="0"/>
              </a:rPr>
              <a:t>akut</a:t>
            </a:r>
            <a:r>
              <a:rPr lang="en-US" sz="2800" dirty="0">
                <a:latin typeface="Calibri" charset="0"/>
                <a:cs typeface="Wingdings" charset="0"/>
                <a:sym typeface="Wingdings" charset="0"/>
              </a:rPr>
              <a:t>/</a:t>
            </a:r>
            <a:r>
              <a:rPr lang="en-US" sz="2800" dirty="0" err="1">
                <a:latin typeface="Calibri" charset="0"/>
                <a:cs typeface="Wingdings" charset="0"/>
                <a:sym typeface="Wingdings" charset="0"/>
              </a:rPr>
              <a:t>kronik</a:t>
            </a:r>
            <a:r>
              <a:rPr lang="en-US" sz="2800" dirty="0">
                <a:latin typeface="Calibri" charset="0"/>
                <a:cs typeface="Wingdings" charset="0"/>
                <a:sym typeface="Wingdings" charset="0"/>
              </a:rPr>
              <a:t> </a:t>
            </a:r>
            <a:r>
              <a:rPr lang="en-US" sz="2800" dirty="0" err="1">
                <a:latin typeface="Calibri" charset="0"/>
                <a:cs typeface="Wingdings" charset="0"/>
                <a:sym typeface="Wingdings" charset="0"/>
              </a:rPr>
              <a:t>enflamasyon</a:t>
            </a:r>
            <a:r>
              <a:rPr lang="en-US" sz="2800" dirty="0">
                <a:latin typeface="Calibri" charset="0"/>
                <a:cs typeface="Wingdings" charset="0"/>
                <a:sym typeface="Wingdings" charset="0"/>
              </a:rPr>
              <a:t> </a:t>
            </a:r>
            <a:r>
              <a:rPr lang="en-US" sz="2800" dirty="0" err="1" smtClean="0">
                <a:latin typeface="Calibri" charset="0"/>
                <a:cs typeface="Wingdings" charset="0"/>
                <a:sym typeface="Wingdings" charset="0"/>
              </a:rPr>
              <a:t>sonucunda</a:t>
            </a:r>
            <a:endParaRPr lang="en-US" sz="2800" dirty="0">
              <a:latin typeface="Calibri" charset="0"/>
              <a:cs typeface="Wingdings" charset="0"/>
              <a:sym typeface="Wingdings" charset="0"/>
            </a:endParaRPr>
          </a:p>
          <a:p>
            <a:pPr lvl="1"/>
            <a:r>
              <a:rPr lang="en-US" sz="2400" dirty="0">
                <a:latin typeface="Calibri" charset="0"/>
                <a:ea typeface="ＭＳ Ｐゴシック" charset="0"/>
                <a:cs typeface="ＭＳ Ｐゴシック" charset="0"/>
                <a:sym typeface="Wingdings" charset="0"/>
              </a:rPr>
              <a:t>GF, MMP-3, IL-6, IL-8, ICAM-1, TNF-α</a:t>
            </a:r>
          </a:p>
          <a:p>
            <a:pPr lvl="3"/>
            <a:endParaRPr lang="en-US" sz="1600" dirty="0">
              <a:latin typeface="Calibri" charset="0"/>
              <a:ea typeface="ＭＳ Ｐゴシック" charset="0"/>
              <a:cs typeface="Wingdings" charset="0"/>
              <a:sym typeface="Wingdings" charset="0"/>
            </a:endParaRPr>
          </a:p>
          <a:p>
            <a:r>
              <a:rPr lang="en-US" sz="2800" dirty="0" err="1">
                <a:latin typeface="Calibri" charset="0"/>
                <a:cs typeface="Wingdings" charset="0"/>
                <a:sym typeface="Wingdings" charset="0"/>
              </a:rPr>
              <a:t>Endometriozis</a:t>
            </a:r>
            <a:r>
              <a:rPr lang="en-US" sz="2800" dirty="0">
                <a:latin typeface="Calibri" charset="0"/>
                <a:cs typeface="Wingdings" charset="0"/>
                <a:sym typeface="Wingdings" charset="0"/>
              </a:rPr>
              <a:t> </a:t>
            </a:r>
            <a:r>
              <a:rPr lang="en-US" sz="2800" dirty="0" err="1">
                <a:latin typeface="Calibri" charset="0"/>
                <a:cs typeface="Wingdings" charset="0"/>
                <a:sym typeface="Wingdings" charset="0"/>
              </a:rPr>
              <a:t>ilişkili</a:t>
            </a:r>
            <a:r>
              <a:rPr lang="en-US" sz="2800" dirty="0">
                <a:latin typeface="Calibri" charset="0"/>
                <a:cs typeface="Wingdings" charset="0"/>
                <a:sym typeface="Wingdings" charset="0"/>
              </a:rPr>
              <a:t> </a:t>
            </a:r>
            <a:r>
              <a:rPr lang="en-US" sz="2800" dirty="0" smtClean="0">
                <a:latin typeface="Calibri" charset="0"/>
                <a:cs typeface="Wingdings" charset="0"/>
                <a:sym typeface="Wingdings" charset="0"/>
              </a:rPr>
              <a:t>over </a:t>
            </a:r>
            <a:r>
              <a:rPr lang="en-US" sz="2800" dirty="0" err="1" smtClean="0">
                <a:latin typeface="Calibri" charset="0"/>
                <a:cs typeface="Wingdings" charset="0"/>
                <a:sym typeface="Wingdings" charset="0"/>
              </a:rPr>
              <a:t>kanserlerinde</a:t>
            </a:r>
            <a:r>
              <a:rPr lang="en-US" sz="2800" dirty="0" smtClean="0">
                <a:latin typeface="Calibri" charset="0"/>
                <a:cs typeface="Wingdings" charset="0"/>
                <a:sym typeface="Wingdings" charset="0"/>
              </a:rPr>
              <a:t>                              </a:t>
            </a:r>
            <a:r>
              <a:rPr lang="en-US" sz="2800" dirty="0" err="1" smtClean="0">
                <a:latin typeface="Calibri" charset="0"/>
                <a:cs typeface="Wingdings" charset="0"/>
                <a:sym typeface="Wingdings" charset="0"/>
              </a:rPr>
              <a:t>aşırı</a:t>
            </a:r>
            <a:r>
              <a:rPr lang="en-US" sz="2800" dirty="0" smtClean="0">
                <a:latin typeface="Calibri" charset="0"/>
                <a:cs typeface="Wingdings" charset="0"/>
                <a:sym typeface="Wingdings" charset="0"/>
              </a:rPr>
              <a:t> VEGF </a:t>
            </a:r>
            <a:r>
              <a:rPr lang="en-US" sz="2800" dirty="0" err="1">
                <a:latin typeface="Calibri" charset="0"/>
                <a:cs typeface="Wingdings" charset="0"/>
                <a:sym typeface="Wingdings" charset="0"/>
              </a:rPr>
              <a:t>ekspresyonu</a:t>
            </a:r>
            <a:endParaRPr lang="en-US" dirty="0">
              <a:latin typeface="Calibri" charset="0"/>
              <a:cs typeface="Wingdings" charset="0"/>
              <a:sym typeface="Wingdings" charset="0"/>
            </a:endParaRPr>
          </a:p>
          <a:p>
            <a:pPr lvl="1"/>
            <a:r>
              <a:rPr lang="en-US" sz="2400" dirty="0" err="1">
                <a:latin typeface="Calibri" charset="0"/>
                <a:ea typeface="ＭＳ Ｐゴシック" charset="0"/>
                <a:cs typeface="Wingdings" charset="0"/>
                <a:sym typeface="Wingdings" charset="0"/>
              </a:rPr>
              <a:t>Atipik</a:t>
            </a:r>
            <a:r>
              <a:rPr lang="en-US" sz="2400" dirty="0">
                <a:latin typeface="Calibri" charset="0"/>
                <a:ea typeface="ＭＳ Ｐゴシック" charset="0"/>
                <a:cs typeface="Wingdings" charset="0"/>
                <a:sym typeface="Wingdings" charset="0"/>
              </a:rPr>
              <a:t> </a:t>
            </a:r>
            <a:r>
              <a:rPr lang="en-US" sz="2400" dirty="0" err="1">
                <a:latin typeface="Calibri" charset="0"/>
                <a:ea typeface="ＭＳ Ｐゴシック" charset="0"/>
                <a:cs typeface="Wingdings" charset="0"/>
                <a:sym typeface="Wingdings" charset="0"/>
              </a:rPr>
              <a:t>endometriozis</a:t>
            </a:r>
            <a:r>
              <a:rPr lang="en-US" sz="2400" dirty="0">
                <a:latin typeface="Calibri" charset="0"/>
                <a:ea typeface="ＭＳ Ｐゴシック" charset="0"/>
                <a:cs typeface="Wingdings" charset="0"/>
                <a:sym typeface="Wingdings" charset="0"/>
              </a:rPr>
              <a:t> </a:t>
            </a:r>
            <a:r>
              <a:rPr lang="en-US" sz="2400" dirty="0" err="1">
                <a:latin typeface="Calibri" charset="0"/>
                <a:ea typeface="ＭＳ Ｐゴシック" charset="0"/>
                <a:cs typeface="Wingdings" charset="0"/>
                <a:sym typeface="Wingdings" charset="0"/>
              </a:rPr>
              <a:t>doku</a:t>
            </a:r>
            <a:r>
              <a:rPr lang="en-US" sz="2400" dirty="0">
                <a:latin typeface="Calibri" charset="0"/>
                <a:ea typeface="ＭＳ Ｐゴシック" charset="0"/>
                <a:cs typeface="Wingdings" charset="0"/>
                <a:sym typeface="Wingdings" charset="0"/>
              </a:rPr>
              <a:t> </a:t>
            </a:r>
            <a:r>
              <a:rPr lang="en-US" sz="2400" dirty="0" err="1">
                <a:latin typeface="Calibri" charset="0"/>
                <a:ea typeface="ＭＳ Ｐゴシック" charset="0"/>
                <a:cs typeface="Wingdings" charset="0"/>
                <a:sym typeface="Wingdings" charset="0"/>
              </a:rPr>
              <a:t>örneklerinde</a:t>
            </a:r>
            <a:r>
              <a:rPr lang="en-US" sz="2400" dirty="0">
                <a:latin typeface="Calibri" charset="0"/>
                <a:ea typeface="ＭＳ Ｐゴシック" charset="0"/>
                <a:cs typeface="Wingdings" charset="0"/>
                <a:sym typeface="Wingdings" charset="0"/>
              </a:rPr>
              <a:t> de                      VEGF </a:t>
            </a:r>
            <a:r>
              <a:rPr lang="en-US" sz="2400" dirty="0" err="1">
                <a:latin typeface="Calibri" charset="0"/>
                <a:ea typeface="ＭＳ Ｐゴシック" charset="0"/>
                <a:cs typeface="Wingdings" charset="0"/>
                <a:sym typeface="Wingdings" charset="0"/>
              </a:rPr>
              <a:t>ekspresyonunda</a:t>
            </a:r>
            <a:r>
              <a:rPr lang="en-US" sz="2400" dirty="0">
                <a:latin typeface="Calibri" charset="0"/>
                <a:ea typeface="ＭＳ Ｐゴシック" charset="0"/>
                <a:cs typeface="Wingdings" charset="0"/>
                <a:sym typeface="Wingdings" charset="0"/>
              </a:rPr>
              <a:t> </a:t>
            </a:r>
            <a:r>
              <a:rPr lang="en-US" sz="2400" dirty="0" err="1">
                <a:latin typeface="Calibri" charset="0"/>
                <a:ea typeface="ＭＳ Ｐゴシック" charset="0"/>
                <a:cs typeface="Wingdings" charset="0"/>
                <a:sym typeface="Wingdings" charset="0"/>
              </a:rPr>
              <a:t>varyasyon</a:t>
            </a:r>
            <a:r>
              <a:rPr lang="en-US" sz="2400" dirty="0">
                <a:latin typeface="Calibri" charset="0"/>
                <a:ea typeface="ＭＳ Ｐゴシック" charset="0"/>
                <a:cs typeface="Wingdings" charset="0"/>
                <a:sym typeface="Wingdings" charset="0"/>
              </a:rPr>
              <a:t> +</a:t>
            </a:r>
          </a:p>
          <a:p>
            <a:pPr lvl="1"/>
            <a:r>
              <a:rPr lang="en-US" sz="2400" dirty="0">
                <a:latin typeface="Calibri" charset="0"/>
                <a:ea typeface="ＭＳ Ｐゴシック" charset="0"/>
                <a:cs typeface="ＭＳ Ｐゴシック" charset="0"/>
                <a:sym typeface="Wingdings" charset="0"/>
              </a:rPr>
              <a:t> </a:t>
            </a:r>
            <a:r>
              <a:rPr lang="en-US" sz="2400" dirty="0" err="1">
                <a:latin typeface="Calibri" charset="0"/>
                <a:ea typeface="ＭＳ Ｐゴシック" charset="0"/>
                <a:cs typeface="ＭＳ Ｐゴシック" charset="0"/>
                <a:sym typeface="Wingdings" charset="0"/>
              </a:rPr>
              <a:t>Progresyonla</a:t>
            </a:r>
            <a:r>
              <a:rPr lang="en-US" sz="2400" dirty="0">
                <a:latin typeface="Calibri" charset="0"/>
                <a:ea typeface="ＭＳ Ｐゴシック" charset="0"/>
                <a:cs typeface="ＭＳ Ｐゴシック" charset="0"/>
                <a:sym typeface="Wingdings" charset="0"/>
              </a:rPr>
              <a:t> </a:t>
            </a:r>
            <a:r>
              <a:rPr lang="en-US" sz="2400" dirty="0" err="1">
                <a:latin typeface="Calibri" charset="0"/>
                <a:ea typeface="ＭＳ Ｐゴシック" charset="0"/>
                <a:cs typeface="ＭＳ Ｐゴシック" charset="0"/>
                <a:sym typeface="Wingdings" charset="0"/>
              </a:rPr>
              <a:t>ilişkili</a:t>
            </a:r>
            <a:r>
              <a:rPr lang="en-US" sz="2400" dirty="0">
                <a:latin typeface="Calibri" charset="0"/>
                <a:ea typeface="ＭＳ Ｐゴシック" charset="0"/>
                <a:cs typeface="ＭＳ Ｐゴシック" charset="0"/>
                <a:sym typeface="Wingdings" charset="0"/>
              </a:rPr>
              <a:t>?</a:t>
            </a:r>
          </a:p>
          <a:p>
            <a:pPr lvl="1"/>
            <a:endParaRPr lang="en-US" sz="2400" dirty="0">
              <a:latin typeface="Calibri" charset="0"/>
              <a:ea typeface="ＭＳ Ｐゴシック" charset="0"/>
              <a:cs typeface="ＭＳ Ｐゴシック" charset="0"/>
              <a:sym typeface="Wingdings" charset="0"/>
            </a:endParaRPr>
          </a:p>
        </p:txBody>
      </p:sp>
      <p:sp>
        <p:nvSpPr>
          <p:cNvPr id="81922" name="TextBox 3"/>
          <p:cNvSpPr txBox="1">
            <a:spLocks noChangeArrowheads="1"/>
          </p:cNvSpPr>
          <p:nvPr/>
        </p:nvSpPr>
        <p:spPr bwMode="auto">
          <a:xfrm>
            <a:off x="6199188" y="6346738"/>
            <a:ext cx="248761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dirty="0" err="1"/>
              <a:t>delCarmen</a:t>
            </a:r>
            <a:r>
              <a:rPr lang="en-US" sz="1600" dirty="0"/>
              <a:t> MG, 2004</a:t>
            </a:r>
          </a:p>
        </p:txBody>
      </p:sp>
      <p:sp>
        <p:nvSpPr>
          <p:cNvPr id="6"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a:solidFill>
                  <a:srgbClr val="660066"/>
                </a:solidFill>
                <a:latin typeface="Calibri" charset="0"/>
              </a:rPr>
              <a:t>ilişkili</a:t>
            </a:r>
            <a:r>
              <a:rPr lang="en-US" sz="2800" b="1" dirty="0">
                <a:solidFill>
                  <a:srgbClr val="660066"/>
                </a:solidFill>
                <a:latin typeface="Calibri" charset="0"/>
              </a:rPr>
              <a:t> </a:t>
            </a:r>
            <a:r>
              <a:rPr lang="en-US" sz="2800" b="1" dirty="0" err="1">
                <a:solidFill>
                  <a:srgbClr val="660066"/>
                </a:solidFill>
                <a:latin typeface="Calibri" charset="0"/>
              </a:rPr>
              <a:t>karsinomlara</a:t>
            </a:r>
            <a:r>
              <a:rPr lang="en-US" sz="2800" b="1" dirty="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60066"/>
                </a:solidFill>
                <a:latin typeface="Calibri" charset="0"/>
              </a:rPr>
              <a:t/>
            </a:r>
            <a:br>
              <a:rPr lang="en-US" sz="2800" b="1" dirty="0" smtClean="0">
                <a:solidFill>
                  <a:srgbClr val="660066"/>
                </a:solidFill>
                <a:latin typeface="Calibri" charset="0"/>
              </a:rPr>
            </a:br>
            <a:r>
              <a:rPr lang="en-US" sz="3200" b="1" dirty="0" err="1" smtClean="0">
                <a:solidFill>
                  <a:schemeClr val="tx2">
                    <a:lumMod val="50000"/>
                  </a:schemeClr>
                </a:solidFill>
                <a:latin typeface="Calibri" charset="0"/>
              </a:rPr>
              <a:t>Enflamatuar</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32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smtClean="0">
                <a:solidFill>
                  <a:srgbClr val="660066"/>
                </a:solidFill>
                <a:latin typeface="Calibri" charset="0"/>
              </a:rPr>
              <a:t>ilişkili</a:t>
            </a:r>
            <a:r>
              <a:rPr lang="en-US" sz="2800" b="1" dirty="0" smtClean="0">
                <a:solidFill>
                  <a:srgbClr val="660066"/>
                </a:solidFill>
                <a:latin typeface="Calibri" charset="0"/>
              </a:rPr>
              <a:t> </a:t>
            </a:r>
            <a:r>
              <a:rPr lang="en-US" sz="2800" b="1" dirty="0" err="1" smtClean="0">
                <a:solidFill>
                  <a:srgbClr val="660066"/>
                </a:solidFill>
                <a:latin typeface="Calibri" charset="0"/>
              </a:rPr>
              <a:t>karsinomlara</a:t>
            </a:r>
            <a:r>
              <a:rPr lang="en-US" sz="2800" b="1" dirty="0" smtClean="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60066"/>
                </a:solidFill>
                <a:latin typeface="Calibri" charset="0"/>
              </a:rPr>
              <a:t/>
            </a:r>
            <a:br>
              <a:rPr lang="en-US" sz="2800" b="1" dirty="0" smtClean="0">
                <a:solidFill>
                  <a:srgbClr val="660066"/>
                </a:solidFill>
                <a:latin typeface="Calibri" charset="0"/>
              </a:rPr>
            </a:br>
            <a:r>
              <a:rPr lang="en-US" sz="3200" b="1" dirty="0" err="1" smtClean="0">
                <a:solidFill>
                  <a:schemeClr val="tx2">
                    <a:lumMod val="50000"/>
                  </a:schemeClr>
                </a:solidFill>
                <a:latin typeface="Calibri" charset="0"/>
              </a:rPr>
              <a:t>Enflamatuar</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2800" dirty="0">
              <a:latin typeface="Calibri" charset="0"/>
            </a:endParaRPr>
          </a:p>
        </p:txBody>
      </p:sp>
      <p:sp>
        <p:nvSpPr>
          <p:cNvPr id="83970" name="Content Placeholder 2"/>
          <p:cNvSpPr>
            <a:spLocks noGrp="1"/>
          </p:cNvSpPr>
          <p:nvPr>
            <p:ph idx="1"/>
          </p:nvPr>
        </p:nvSpPr>
        <p:spPr>
          <a:xfrm>
            <a:off x="214313" y="2505075"/>
            <a:ext cx="3744912" cy="804863"/>
          </a:xfrm>
        </p:spPr>
        <p:txBody>
          <a:bodyPr/>
          <a:lstStyle/>
          <a:p>
            <a:pPr marL="0" indent="0">
              <a:buFont typeface="Arial" charset="0"/>
              <a:buNone/>
            </a:pPr>
            <a:r>
              <a:rPr lang="en-US" sz="2800" b="1">
                <a:latin typeface="Calibri" charset="0"/>
              </a:rPr>
              <a:t>Endometriozis</a:t>
            </a:r>
            <a:r>
              <a:rPr lang="en-US" sz="2800">
                <a:latin typeface="Calibri" charset="0"/>
              </a:rPr>
              <a:t> </a:t>
            </a:r>
            <a:r>
              <a:rPr lang="en-US" sz="2800" b="1">
                <a:latin typeface="Calibri" charset="0"/>
              </a:rPr>
              <a:t>dokusu</a:t>
            </a:r>
            <a:endParaRPr lang="en-US" sz="2800">
              <a:latin typeface="Calibri" charset="0"/>
            </a:endParaRPr>
          </a:p>
        </p:txBody>
      </p:sp>
      <p:sp>
        <p:nvSpPr>
          <p:cNvPr id="83971" name="TextBox 3"/>
          <p:cNvSpPr txBox="1">
            <a:spLocks noChangeArrowheads="1"/>
          </p:cNvSpPr>
          <p:nvPr/>
        </p:nvSpPr>
        <p:spPr bwMode="auto">
          <a:xfrm>
            <a:off x="7615238" y="6503988"/>
            <a:ext cx="15287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Kato N, 2006</a:t>
            </a:r>
          </a:p>
        </p:txBody>
      </p:sp>
      <p:pic>
        <p:nvPicPr>
          <p:cNvPr id="2" name="Picture 1" descr="Ekran Resmi 2018-01-24 23.23.40.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78388" y="3097213"/>
            <a:ext cx="4238625" cy="340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3973" name="Picture 1" descr="Ekran Resmi 2018-01-24 00.03.5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52388" y="3092450"/>
            <a:ext cx="4014787" cy="341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ight Arrow 6"/>
          <p:cNvSpPr/>
          <p:nvPr/>
        </p:nvSpPr>
        <p:spPr>
          <a:xfrm>
            <a:off x="2932026" y="3917892"/>
            <a:ext cx="3229280" cy="2488848"/>
          </a:xfrm>
          <a:prstGeom prst="rightArrow">
            <a:avLst/>
          </a:prstGeom>
          <a:solidFill>
            <a:srgbClr val="800000">
              <a:alpha val="76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err="1">
                <a:ln w="18415" cmpd="sng">
                  <a:solidFill>
                    <a:srgbClr val="FFFFFF"/>
                  </a:solidFill>
                  <a:prstDash val="solid"/>
                </a:ln>
                <a:solidFill>
                  <a:srgbClr val="FFFFFF"/>
                </a:solidFill>
                <a:effectLst>
                  <a:outerShdw blurRad="50800" dist="38100" dir="2700000" algn="tl" rotWithShape="0">
                    <a:prstClr val="black">
                      <a:alpha val="40000"/>
                    </a:prstClr>
                  </a:outerShdw>
                </a:effectLst>
              </a:rPr>
              <a:t>Tekrarlayan</a:t>
            </a:r>
            <a:r>
              <a:rPr lang="en-US"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 </a:t>
            </a:r>
            <a:r>
              <a:rPr lang="en-US" dirty="0" err="1">
                <a:ln w="18415" cmpd="sng">
                  <a:solidFill>
                    <a:srgbClr val="FFFFFF"/>
                  </a:solidFill>
                  <a:prstDash val="solid"/>
                </a:ln>
                <a:solidFill>
                  <a:srgbClr val="FFFFFF"/>
                </a:solidFill>
                <a:effectLst>
                  <a:outerShdw blurRad="50800" dist="38100" dir="2700000" algn="tl" rotWithShape="0">
                    <a:prstClr val="black">
                      <a:alpha val="40000"/>
                    </a:prstClr>
                  </a:outerShdw>
                </a:effectLst>
              </a:rPr>
              <a:t>enflamatuar</a:t>
            </a:r>
            <a:r>
              <a:rPr lang="en-US" dirty="0">
                <a:ln w="18415" cmpd="sng">
                  <a:solidFill>
                    <a:srgbClr val="FFFFFF"/>
                  </a:solidFill>
                  <a:prstDash val="solid"/>
                </a:ln>
                <a:solidFill>
                  <a:srgbClr val="FFFFFF"/>
                </a:solidFill>
                <a:effectLst>
                  <a:outerShdw blurRad="50800" dist="38100" dir="2700000" algn="tl" rotWithShape="0">
                    <a:prstClr val="black">
                      <a:alpha val="40000"/>
                    </a:prstClr>
                  </a:outerShdw>
                </a:effectLst>
              </a:rPr>
              <a:t> </a:t>
            </a:r>
            <a:r>
              <a:rPr lang="en-US" dirty="0" err="1">
                <a:ln w="18415" cmpd="sng">
                  <a:solidFill>
                    <a:srgbClr val="FFFFFF"/>
                  </a:solidFill>
                  <a:prstDash val="solid"/>
                </a:ln>
                <a:solidFill>
                  <a:srgbClr val="FFFFFF"/>
                </a:solidFill>
                <a:effectLst>
                  <a:outerShdw blurRad="50800" dist="38100" dir="2700000" algn="tl" rotWithShape="0">
                    <a:prstClr val="black">
                      <a:alpha val="40000"/>
                    </a:prstClr>
                  </a:outerShdw>
                </a:effectLst>
              </a:rPr>
              <a:t>değişiklikler</a:t>
            </a:r>
            <a:endParaRPr lang="en-US" dirty="0">
              <a:ln w="18415" cmpd="sng">
                <a:solidFill>
                  <a:srgbClr val="FFFFFF"/>
                </a:solidFill>
                <a:prstDash val="solid"/>
              </a:ln>
              <a:solidFill>
                <a:srgbClr val="FFFFFF"/>
              </a:solidFill>
              <a:effectLst>
                <a:outerShdw blurRad="50800" dist="38100" dir="2700000" algn="tl" rotWithShape="0">
                  <a:prstClr val="black">
                    <a:alpha val="40000"/>
                  </a:prstClr>
                </a:outerShdw>
              </a:effectLst>
            </a:endParaRPr>
          </a:p>
        </p:txBody>
      </p:sp>
      <p:sp>
        <p:nvSpPr>
          <p:cNvPr id="8" name="Content Placeholder 2"/>
          <p:cNvSpPr txBox="1">
            <a:spLocks/>
          </p:cNvSpPr>
          <p:nvPr/>
        </p:nvSpPr>
        <p:spPr bwMode="auto">
          <a:xfrm>
            <a:off x="5138738" y="1708150"/>
            <a:ext cx="3860800"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spcBef>
                <a:spcPct val="20000"/>
              </a:spcBef>
              <a:buFont typeface="Arial" charset="0"/>
              <a:buNone/>
            </a:pPr>
            <a:r>
              <a:rPr lang="en-US" sz="2800"/>
              <a:t>Malignansi özelliği göstermeyen                           </a:t>
            </a:r>
            <a:r>
              <a:rPr lang="en-US" sz="2800" b="1"/>
              <a:t>clear cell morfolojisi</a:t>
            </a:r>
            <a:endParaRPr lang="en-US" sz="280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Content Placeholder 2"/>
          <p:cNvSpPr>
            <a:spLocks noGrp="1"/>
          </p:cNvSpPr>
          <p:nvPr>
            <p:ph idx="1"/>
          </p:nvPr>
        </p:nvSpPr>
        <p:spPr>
          <a:xfrm>
            <a:off x="53975" y="1600200"/>
            <a:ext cx="9036050" cy="4525963"/>
          </a:xfrm>
        </p:spPr>
        <p:txBody>
          <a:bodyPr/>
          <a:lstStyle/>
          <a:p>
            <a:r>
              <a:rPr lang="en-US" sz="2800" b="1" dirty="0" err="1">
                <a:latin typeface="Calibri" charset="0"/>
              </a:rPr>
              <a:t>Endometriozis</a:t>
            </a:r>
            <a:r>
              <a:rPr lang="en-US" sz="2800" dirty="0">
                <a:latin typeface="Calibri" charset="0"/>
              </a:rPr>
              <a:t> </a:t>
            </a:r>
            <a:r>
              <a:rPr lang="en-US" sz="2800" dirty="0" err="1">
                <a:latin typeface="Calibri" charset="0"/>
              </a:rPr>
              <a:t>ve</a:t>
            </a:r>
            <a:r>
              <a:rPr lang="en-US" sz="2800" dirty="0">
                <a:latin typeface="Calibri" charset="0"/>
              </a:rPr>
              <a:t> </a:t>
            </a:r>
            <a:r>
              <a:rPr lang="en-US" sz="2800" b="1" dirty="0" err="1">
                <a:latin typeface="Calibri" charset="0"/>
              </a:rPr>
              <a:t>atipik</a:t>
            </a:r>
            <a:r>
              <a:rPr lang="en-US" sz="2800" b="1" dirty="0">
                <a:latin typeface="Calibri" charset="0"/>
              </a:rPr>
              <a:t> </a:t>
            </a:r>
            <a:r>
              <a:rPr lang="en-US" sz="2800" b="1" dirty="0" err="1">
                <a:latin typeface="Calibri" charset="0"/>
              </a:rPr>
              <a:t>endometriozis</a:t>
            </a:r>
            <a:r>
              <a:rPr lang="en-US" sz="2800" b="1" dirty="0">
                <a:latin typeface="Calibri" charset="0"/>
              </a:rPr>
              <a:t> </a:t>
            </a:r>
            <a:r>
              <a:rPr lang="en-US" sz="2800" dirty="0" err="1">
                <a:latin typeface="Calibri" charset="0"/>
              </a:rPr>
              <a:t>için</a:t>
            </a:r>
            <a:r>
              <a:rPr lang="en-US" sz="2800" dirty="0">
                <a:latin typeface="Calibri" charset="0"/>
              </a:rPr>
              <a:t> risk </a:t>
            </a:r>
            <a:r>
              <a:rPr lang="en-US" sz="2800" dirty="0" err="1">
                <a:latin typeface="Calibri" charset="0"/>
              </a:rPr>
              <a:t>faktörü</a:t>
            </a:r>
            <a:endParaRPr lang="en-US" sz="2800" dirty="0">
              <a:latin typeface="Calibri" charset="0"/>
            </a:endParaRPr>
          </a:p>
          <a:p>
            <a:pPr lvl="1"/>
            <a:r>
              <a:rPr lang="en-US" sz="2400" dirty="0" err="1">
                <a:latin typeface="Calibri" charset="0"/>
              </a:rPr>
              <a:t>Aromataz</a:t>
            </a:r>
            <a:r>
              <a:rPr lang="en-US" sz="2400" dirty="0">
                <a:latin typeface="Calibri" charset="0"/>
              </a:rPr>
              <a:t> </a:t>
            </a:r>
            <a:r>
              <a:rPr lang="en-US" sz="2400" dirty="0" err="1">
                <a:latin typeface="Calibri" charset="0"/>
              </a:rPr>
              <a:t>aktivitesi</a:t>
            </a:r>
            <a:r>
              <a:rPr lang="en-US" sz="2400" dirty="0">
                <a:latin typeface="Calibri" charset="0"/>
              </a:rPr>
              <a:t> </a:t>
            </a:r>
            <a:r>
              <a:rPr lang="en-US" sz="2400" dirty="0">
                <a:latin typeface="Wingdings" charset="0"/>
                <a:ea typeface="ＭＳ Ｐゴシック" charset="0"/>
                <a:cs typeface="ＭＳ Ｐゴシック" charset="0"/>
                <a:sym typeface="Wingdings" charset="0"/>
              </a:rPr>
              <a:t></a:t>
            </a:r>
          </a:p>
          <a:p>
            <a:pPr lvl="1"/>
            <a:r>
              <a:rPr lang="en-US" sz="2400" dirty="0">
                <a:latin typeface="Calibri" charset="0"/>
              </a:rPr>
              <a:t>17𝛽-OH-steroid-</a:t>
            </a:r>
            <a:r>
              <a:rPr lang="en-US" sz="2400" dirty="0" err="1" smtClean="0">
                <a:latin typeface="Calibri" charset="0"/>
              </a:rPr>
              <a:t>dehidrogenaz</a:t>
            </a:r>
            <a:r>
              <a:rPr lang="en-US" sz="2400" dirty="0" smtClean="0">
                <a:latin typeface="Calibri" charset="0"/>
              </a:rPr>
              <a:t> tip 2 </a:t>
            </a:r>
            <a:r>
              <a:rPr lang="en-US" sz="2400" dirty="0">
                <a:latin typeface="Webdings" charset="0"/>
                <a:ea typeface="ＭＳ Ｐゴシック" charset="0"/>
                <a:cs typeface="ＭＳ Ｐゴシック" charset="0"/>
                <a:sym typeface="Webdings" charset="0"/>
              </a:rPr>
              <a:t></a:t>
            </a:r>
            <a:endParaRPr lang="en-US" sz="2400" dirty="0">
              <a:latin typeface="Calibri" charset="0"/>
              <a:sym typeface="Webdings" charset="0"/>
            </a:endParaRPr>
          </a:p>
          <a:p>
            <a:pPr lvl="1"/>
            <a:r>
              <a:rPr lang="en-US" sz="2400" dirty="0" err="1">
                <a:latin typeface="Calibri" charset="0"/>
              </a:rPr>
              <a:t>Endometriomadaki</a:t>
            </a:r>
            <a:r>
              <a:rPr lang="en-US" sz="2400" dirty="0">
                <a:latin typeface="Calibri" charset="0"/>
              </a:rPr>
              <a:t> </a:t>
            </a:r>
            <a:r>
              <a:rPr lang="en-US" sz="2400" dirty="0" err="1">
                <a:latin typeface="Calibri" charset="0"/>
              </a:rPr>
              <a:t>proliferatif</a:t>
            </a:r>
            <a:r>
              <a:rPr lang="en-US" sz="2400" dirty="0">
                <a:latin typeface="Calibri" charset="0"/>
              </a:rPr>
              <a:t> </a:t>
            </a:r>
            <a:r>
              <a:rPr lang="en-US" sz="2400" dirty="0" err="1" smtClean="0">
                <a:latin typeface="Calibri" charset="0"/>
              </a:rPr>
              <a:t>aktiviteyi</a:t>
            </a:r>
            <a:r>
              <a:rPr lang="en-US" sz="2400" dirty="0" smtClean="0">
                <a:latin typeface="Calibri" charset="0"/>
              </a:rPr>
              <a:t>, DNA </a:t>
            </a:r>
            <a:r>
              <a:rPr lang="en-US" sz="2400" dirty="0" err="1" smtClean="0">
                <a:latin typeface="Calibri" charset="0"/>
              </a:rPr>
              <a:t>sentezini</a:t>
            </a:r>
            <a:r>
              <a:rPr lang="en-US" sz="2400" dirty="0" smtClean="0">
                <a:latin typeface="Calibri" charset="0"/>
              </a:rPr>
              <a:t>, </a:t>
            </a:r>
            <a:r>
              <a:rPr lang="en-US" sz="2400" dirty="0" err="1" smtClean="0">
                <a:latin typeface="Calibri" charset="0"/>
              </a:rPr>
              <a:t>onarımını</a:t>
            </a:r>
            <a:r>
              <a:rPr lang="en-US" sz="2400" dirty="0" smtClean="0">
                <a:latin typeface="Calibri" charset="0"/>
              </a:rPr>
              <a:t>, DNA </a:t>
            </a:r>
            <a:r>
              <a:rPr lang="en-US" sz="2400" dirty="0" err="1" smtClean="0">
                <a:latin typeface="Calibri" charset="0"/>
              </a:rPr>
              <a:t>hasarı</a:t>
            </a:r>
            <a:r>
              <a:rPr lang="en-US" sz="2400" dirty="0" smtClean="0">
                <a:latin typeface="Calibri" charset="0"/>
              </a:rPr>
              <a:t> </a:t>
            </a:r>
            <a:r>
              <a:rPr lang="en-US" sz="2400" dirty="0" err="1" smtClean="0">
                <a:latin typeface="Calibri" charset="0"/>
              </a:rPr>
              <a:t>ve</a:t>
            </a:r>
            <a:r>
              <a:rPr lang="en-US" sz="2400" dirty="0" smtClean="0">
                <a:latin typeface="Calibri" charset="0"/>
              </a:rPr>
              <a:t> </a:t>
            </a:r>
            <a:r>
              <a:rPr lang="en-US" sz="2400" dirty="0" err="1" smtClean="0">
                <a:latin typeface="Calibri" charset="0"/>
              </a:rPr>
              <a:t>mutasyon</a:t>
            </a:r>
            <a:r>
              <a:rPr lang="en-US" sz="2400" dirty="0" smtClean="0">
                <a:latin typeface="Calibri" charset="0"/>
              </a:rPr>
              <a:t> </a:t>
            </a:r>
            <a:r>
              <a:rPr lang="en-US" sz="2400" dirty="0" err="1" smtClean="0">
                <a:latin typeface="Calibri" charset="0"/>
              </a:rPr>
              <a:t>olasılığını</a:t>
            </a:r>
            <a:r>
              <a:rPr lang="en-US" sz="2400" dirty="0" smtClean="0">
                <a:latin typeface="Calibri" charset="0"/>
              </a:rPr>
              <a:t> </a:t>
            </a:r>
            <a:r>
              <a:rPr lang="en-US" sz="2400" dirty="0" err="1">
                <a:latin typeface="Calibri" charset="0"/>
              </a:rPr>
              <a:t>artırır</a:t>
            </a:r>
            <a:endParaRPr lang="en-US" sz="2400" dirty="0">
              <a:latin typeface="Calibri" charset="0"/>
            </a:endParaRPr>
          </a:p>
          <a:p>
            <a:pPr lvl="1">
              <a:buFont typeface="Arial" charset="0"/>
              <a:buNone/>
            </a:pPr>
            <a:endParaRPr lang="en-US" sz="2400" dirty="0">
              <a:latin typeface="Calibri" charset="0"/>
            </a:endParaRPr>
          </a:p>
          <a:p>
            <a:r>
              <a:rPr lang="en-US" sz="2800" dirty="0" err="1">
                <a:latin typeface="Calibri" charset="0"/>
              </a:rPr>
              <a:t>Ayrıca</a:t>
            </a:r>
            <a:r>
              <a:rPr lang="en-US" sz="2800" dirty="0">
                <a:latin typeface="Calibri" charset="0"/>
              </a:rPr>
              <a:t> beta-catenin </a:t>
            </a:r>
            <a:r>
              <a:rPr lang="en-US" sz="2800" dirty="0" err="1">
                <a:latin typeface="Calibri" charset="0"/>
              </a:rPr>
              <a:t>sinyal</a:t>
            </a:r>
            <a:r>
              <a:rPr lang="en-US" sz="2800" dirty="0">
                <a:latin typeface="Calibri" charset="0"/>
              </a:rPr>
              <a:t> </a:t>
            </a:r>
            <a:r>
              <a:rPr lang="en-US" sz="2800" dirty="0" err="1">
                <a:latin typeface="Calibri" charset="0"/>
              </a:rPr>
              <a:t>yolakları</a:t>
            </a:r>
            <a:r>
              <a:rPr lang="en-US" sz="2800" dirty="0">
                <a:latin typeface="Calibri" charset="0"/>
              </a:rPr>
              <a:t> da </a:t>
            </a:r>
            <a:r>
              <a:rPr lang="en-US" sz="2800" dirty="0" err="1">
                <a:latin typeface="Calibri" charset="0"/>
              </a:rPr>
              <a:t>endometriotik</a:t>
            </a:r>
            <a:r>
              <a:rPr lang="en-US" sz="2800" dirty="0">
                <a:latin typeface="Calibri" charset="0"/>
              </a:rPr>
              <a:t> </a:t>
            </a:r>
            <a:r>
              <a:rPr lang="en-US" sz="2800" dirty="0" err="1">
                <a:latin typeface="Calibri" charset="0"/>
              </a:rPr>
              <a:t>implantların</a:t>
            </a:r>
            <a:r>
              <a:rPr lang="en-US" sz="2800" dirty="0">
                <a:latin typeface="Calibri" charset="0"/>
              </a:rPr>
              <a:t> </a:t>
            </a:r>
            <a:r>
              <a:rPr lang="en-US" sz="2800" dirty="0" err="1">
                <a:latin typeface="Calibri" charset="0"/>
              </a:rPr>
              <a:t>östrojen</a:t>
            </a:r>
            <a:r>
              <a:rPr lang="en-US" sz="2800" dirty="0">
                <a:latin typeface="Calibri" charset="0"/>
              </a:rPr>
              <a:t> </a:t>
            </a:r>
            <a:r>
              <a:rPr lang="en-US" sz="2800" dirty="0" err="1">
                <a:latin typeface="Calibri" charset="0"/>
              </a:rPr>
              <a:t>bağımlı</a:t>
            </a:r>
            <a:r>
              <a:rPr lang="en-US" sz="2800" dirty="0">
                <a:latin typeface="Calibri" charset="0"/>
              </a:rPr>
              <a:t> </a:t>
            </a:r>
            <a:r>
              <a:rPr lang="en-US" sz="2800" dirty="0" err="1">
                <a:latin typeface="Calibri" charset="0"/>
              </a:rPr>
              <a:t>invazyonunda</a:t>
            </a:r>
            <a:r>
              <a:rPr lang="en-US" sz="2800" dirty="0">
                <a:latin typeface="Calibri" charset="0"/>
              </a:rPr>
              <a:t> </a:t>
            </a:r>
            <a:r>
              <a:rPr lang="en-US" sz="2800" dirty="0" err="1">
                <a:latin typeface="Calibri" charset="0"/>
              </a:rPr>
              <a:t>rol</a:t>
            </a:r>
            <a:r>
              <a:rPr lang="en-US" sz="2800" dirty="0">
                <a:latin typeface="Calibri" charset="0"/>
              </a:rPr>
              <a:t> </a:t>
            </a:r>
            <a:r>
              <a:rPr lang="en-US" sz="2800" dirty="0" err="1">
                <a:latin typeface="Calibri" charset="0"/>
              </a:rPr>
              <a:t>oynar</a:t>
            </a:r>
            <a:endParaRPr lang="en-US" sz="2800" dirty="0">
              <a:latin typeface="Calibri" charset="0"/>
            </a:endParaRPr>
          </a:p>
          <a:p>
            <a:pPr lvl="1"/>
            <a:r>
              <a:rPr lang="en-US" sz="2400" dirty="0" err="1">
                <a:latin typeface="Calibri" charset="0"/>
              </a:rPr>
              <a:t>Ara</a:t>
            </a:r>
            <a:r>
              <a:rPr lang="en-US" sz="2400" dirty="0">
                <a:latin typeface="Calibri" charset="0"/>
              </a:rPr>
              <a:t> </a:t>
            </a:r>
            <a:r>
              <a:rPr lang="en-US" sz="2400" dirty="0" err="1">
                <a:latin typeface="Calibri" charset="0"/>
              </a:rPr>
              <a:t>lezyon</a:t>
            </a:r>
            <a:r>
              <a:rPr lang="en-US" sz="2400" dirty="0">
                <a:latin typeface="Calibri" charset="0"/>
              </a:rPr>
              <a:t> </a:t>
            </a:r>
            <a:r>
              <a:rPr lang="en-US" sz="2400" dirty="0" err="1">
                <a:latin typeface="Calibri" charset="0"/>
              </a:rPr>
              <a:t>oluşumu</a:t>
            </a:r>
            <a:r>
              <a:rPr lang="en-US" sz="2400" dirty="0">
                <a:latin typeface="Calibri" charset="0"/>
              </a:rPr>
              <a:t> </a:t>
            </a:r>
            <a:r>
              <a:rPr lang="en-US" sz="2400" dirty="0" err="1">
                <a:latin typeface="Calibri" charset="0"/>
              </a:rPr>
              <a:t>ve</a:t>
            </a:r>
            <a:r>
              <a:rPr lang="en-US" sz="2400" dirty="0">
                <a:latin typeface="Calibri" charset="0"/>
              </a:rPr>
              <a:t> </a:t>
            </a:r>
            <a:r>
              <a:rPr lang="en-US" sz="2400" dirty="0" err="1" smtClean="0">
                <a:latin typeface="Calibri" charset="0"/>
              </a:rPr>
              <a:t>kansere</a:t>
            </a:r>
            <a:r>
              <a:rPr lang="en-US" sz="2400" dirty="0" smtClean="0">
                <a:latin typeface="Calibri" charset="0"/>
              </a:rPr>
              <a:t> </a:t>
            </a:r>
            <a:r>
              <a:rPr lang="en-US" sz="2400" dirty="0" err="1" smtClean="0">
                <a:latin typeface="Calibri" charset="0"/>
              </a:rPr>
              <a:t>progresyonunda</a:t>
            </a:r>
            <a:r>
              <a:rPr lang="en-US" sz="2400" dirty="0" smtClean="0">
                <a:latin typeface="Calibri" charset="0"/>
              </a:rPr>
              <a:t> </a:t>
            </a:r>
            <a:r>
              <a:rPr lang="en-US" sz="2400" dirty="0" err="1" smtClean="0">
                <a:latin typeface="Calibri" charset="0"/>
              </a:rPr>
              <a:t>muhtemel</a:t>
            </a:r>
            <a:r>
              <a:rPr lang="en-US" sz="2400" dirty="0" smtClean="0">
                <a:latin typeface="Calibri" charset="0"/>
              </a:rPr>
              <a:t> </a:t>
            </a:r>
            <a:r>
              <a:rPr lang="en-US" sz="2400" dirty="0" err="1">
                <a:latin typeface="Calibri" charset="0"/>
              </a:rPr>
              <a:t>rol</a:t>
            </a:r>
            <a:r>
              <a:rPr lang="en-US" sz="2400" dirty="0">
                <a:latin typeface="Calibri" charset="0"/>
              </a:rPr>
              <a:t>?</a:t>
            </a:r>
          </a:p>
        </p:txBody>
      </p:sp>
      <p:sp>
        <p:nvSpPr>
          <p:cNvPr id="86018" name="TextBox 3"/>
          <p:cNvSpPr txBox="1">
            <a:spLocks noChangeArrowheads="1"/>
          </p:cNvSpPr>
          <p:nvPr/>
        </p:nvSpPr>
        <p:spPr bwMode="auto">
          <a:xfrm>
            <a:off x="6199188" y="5999163"/>
            <a:ext cx="15287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Oxholm D, 2007</a:t>
            </a:r>
          </a:p>
          <a:p>
            <a:pPr eaLnBrk="1" hangingPunct="1"/>
            <a:r>
              <a:rPr lang="en-US" sz="1600"/>
              <a:t>Xiong W, 2015</a:t>
            </a:r>
          </a:p>
        </p:txBody>
      </p:sp>
      <p:sp>
        <p:nvSpPr>
          <p:cNvPr id="5" name="Title 1"/>
          <p:cNvSpPr txBox="1">
            <a:spLocks/>
          </p:cNvSpPr>
          <p:nvPr/>
        </p:nvSpPr>
        <p:spPr bwMode="auto">
          <a:xfrm>
            <a:off x="457200" y="2778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chor="ctr"/>
          <a:lstStyle>
            <a:lvl1pPr algn="ctr" defTabSz="457200" rtl="0" eaLnBrk="0" fontAlgn="base" hangingPunct="0">
              <a:spcBef>
                <a:spcPct val="0"/>
              </a:spcBef>
              <a:spcAft>
                <a:spcPct val="0"/>
              </a:spcAft>
              <a:defRPr sz="4400" kern="1200">
                <a:solidFill>
                  <a:schemeClr val="tx1"/>
                </a:solidFill>
                <a:latin typeface="+mj-lt"/>
                <a:ea typeface="MS PGothic" charset="0"/>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smtClean="0">
                <a:solidFill>
                  <a:srgbClr val="660066"/>
                </a:solidFill>
                <a:latin typeface="Calibri" charset="0"/>
              </a:rPr>
              <a:t>ilişkili</a:t>
            </a:r>
            <a:r>
              <a:rPr lang="en-US" sz="2800" b="1" dirty="0" smtClean="0">
                <a:solidFill>
                  <a:srgbClr val="660066"/>
                </a:solidFill>
                <a:latin typeface="Calibri" charset="0"/>
              </a:rPr>
              <a:t> </a:t>
            </a:r>
            <a:r>
              <a:rPr lang="en-US" sz="2800" b="1" dirty="0" err="1" smtClean="0">
                <a:solidFill>
                  <a:srgbClr val="660066"/>
                </a:solidFill>
                <a:latin typeface="Calibri" charset="0"/>
              </a:rPr>
              <a:t>karsinomlara</a:t>
            </a:r>
            <a:r>
              <a:rPr lang="en-US" sz="2800" b="1" dirty="0" smtClean="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60066"/>
                </a:solidFill>
                <a:latin typeface="Calibri" charset="0"/>
              </a:rPr>
              <a:t/>
            </a:r>
            <a:br>
              <a:rPr lang="en-US" sz="2800" b="1" dirty="0" smtClean="0">
                <a:solidFill>
                  <a:srgbClr val="660066"/>
                </a:solidFill>
                <a:latin typeface="Calibri" charset="0"/>
              </a:rPr>
            </a:br>
            <a:r>
              <a:rPr lang="en-US" sz="3200" b="1" dirty="0" err="1" smtClean="0">
                <a:solidFill>
                  <a:schemeClr val="tx2">
                    <a:lumMod val="50000"/>
                  </a:schemeClr>
                </a:solidFill>
                <a:latin typeface="Calibri" charset="0"/>
              </a:rPr>
              <a:t>Hiperöstrojenizm</a:t>
            </a:r>
            <a:endParaRPr lang="en-US" sz="28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Content Placeholder 2"/>
          <p:cNvSpPr>
            <a:spLocks noGrp="1"/>
          </p:cNvSpPr>
          <p:nvPr>
            <p:ph idx="1"/>
          </p:nvPr>
        </p:nvSpPr>
        <p:spPr>
          <a:xfrm>
            <a:off x="457200" y="1600200"/>
            <a:ext cx="8432800" cy="4525963"/>
          </a:xfrm>
        </p:spPr>
        <p:txBody>
          <a:bodyPr/>
          <a:lstStyle/>
          <a:p>
            <a:r>
              <a:rPr lang="en-US" dirty="0" err="1">
                <a:latin typeface="Calibri" charset="0"/>
              </a:rPr>
              <a:t>İki</a:t>
            </a:r>
            <a:r>
              <a:rPr lang="en-US" dirty="0">
                <a:latin typeface="Calibri" charset="0"/>
              </a:rPr>
              <a:t> </a:t>
            </a:r>
            <a:r>
              <a:rPr lang="en-US" dirty="0" err="1">
                <a:latin typeface="Calibri" charset="0"/>
              </a:rPr>
              <a:t>ayrı</a:t>
            </a:r>
            <a:r>
              <a:rPr lang="en-US" dirty="0">
                <a:latin typeface="Calibri" charset="0"/>
              </a:rPr>
              <a:t> </a:t>
            </a:r>
            <a:r>
              <a:rPr lang="en-US" dirty="0" err="1">
                <a:latin typeface="Calibri" charset="0"/>
              </a:rPr>
              <a:t>çalışmada</a:t>
            </a:r>
            <a:r>
              <a:rPr lang="en-US" dirty="0">
                <a:latin typeface="Calibri" charset="0"/>
              </a:rPr>
              <a:t> </a:t>
            </a:r>
            <a:r>
              <a:rPr lang="en-US" b="1" dirty="0" err="1">
                <a:latin typeface="Calibri" charset="0"/>
              </a:rPr>
              <a:t>ovaryan</a:t>
            </a:r>
            <a:r>
              <a:rPr lang="en-US" b="1" dirty="0">
                <a:latin typeface="Calibri" charset="0"/>
              </a:rPr>
              <a:t> clear cell </a:t>
            </a:r>
            <a:r>
              <a:rPr lang="en-US" dirty="0" err="1">
                <a:latin typeface="Calibri" charset="0"/>
              </a:rPr>
              <a:t>ve</a:t>
            </a:r>
            <a:r>
              <a:rPr lang="en-US" dirty="0">
                <a:latin typeface="Calibri" charset="0"/>
              </a:rPr>
              <a:t> </a:t>
            </a:r>
            <a:r>
              <a:rPr lang="en-US" b="1" dirty="0" err="1">
                <a:latin typeface="Calibri" charset="0"/>
              </a:rPr>
              <a:t>endometrioid</a:t>
            </a:r>
            <a:r>
              <a:rPr lang="en-US" b="1" dirty="0">
                <a:latin typeface="Calibri" charset="0"/>
              </a:rPr>
              <a:t> </a:t>
            </a:r>
            <a:r>
              <a:rPr lang="en-US" b="1" dirty="0" err="1">
                <a:latin typeface="Calibri" charset="0"/>
              </a:rPr>
              <a:t>karsinom</a:t>
            </a:r>
            <a:r>
              <a:rPr lang="en-US" b="1" dirty="0">
                <a:latin typeface="Calibri" charset="0"/>
              </a:rPr>
              <a:t> </a:t>
            </a:r>
            <a:r>
              <a:rPr lang="en-US" dirty="0" err="1">
                <a:latin typeface="Calibri" charset="0"/>
              </a:rPr>
              <a:t>genomu</a:t>
            </a:r>
            <a:r>
              <a:rPr lang="en-US" dirty="0">
                <a:latin typeface="Calibri" charset="0"/>
              </a:rPr>
              <a:t> </a:t>
            </a:r>
            <a:r>
              <a:rPr lang="en-US" dirty="0" err="1">
                <a:latin typeface="Calibri" charset="0"/>
              </a:rPr>
              <a:t>sekanslanmış</a:t>
            </a:r>
            <a:endParaRPr lang="en-US" dirty="0">
              <a:latin typeface="Calibri" charset="0"/>
            </a:endParaRPr>
          </a:p>
          <a:p>
            <a:pPr lvl="1"/>
            <a:r>
              <a:rPr lang="en-US" sz="3200" b="1" dirty="0">
                <a:latin typeface="Calibri" charset="0"/>
              </a:rPr>
              <a:t>ARID1A</a:t>
            </a:r>
            <a:r>
              <a:rPr lang="en-US" b="1" dirty="0">
                <a:latin typeface="Calibri" charset="0"/>
              </a:rPr>
              <a:t> </a:t>
            </a:r>
            <a:r>
              <a:rPr lang="en-US" b="1" dirty="0" err="1">
                <a:latin typeface="Calibri" charset="0"/>
              </a:rPr>
              <a:t>somatik</a:t>
            </a:r>
            <a:r>
              <a:rPr lang="en-US" b="1" dirty="0">
                <a:latin typeface="Calibri" charset="0"/>
              </a:rPr>
              <a:t> </a:t>
            </a:r>
            <a:r>
              <a:rPr lang="en-US" b="1" dirty="0" err="1">
                <a:latin typeface="Calibri" charset="0"/>
              </a:rPr>
              <a:t>mutasyonu</a:t>
            </a:r>
            <a:r>
              <a:rPr lang="en-US" b="1" dirty="0">
                <a:latin typeface="Calibri" charset="0"/>
              </a:rPr>
              <a:t> </a:t>
            </a:r>
          </a:p>
          <a:p>
            <a:pPr lvl="2"/>
            <a:r>
              <a:rPr lang="en-US" b="1" dirty="0" err="1">
                <a:latin typeface="Calibri" charset="0"/>
              </a:rPr>
              <a:t>Tümör</a:t>
            </a:r>
            <a:r>
              <a:rPr lang="en-US" b="1" dirty="0">
                <a:latin typeface="Calibri" charset="0"/>
              </a:rPr>
              <a:t> </a:t>
            </a:r>
            <a:r>
              <a:rPr lang="en-US" b="1" dirty="0" err="1">
                <a:latin typeface="Calibri" charset="0"/>
              </a:rPr>
              <a:t>supresor</a:t>
            </a:r>
            <a:r>
              <a:rPr lang="en-US" b="1" dirty="0">
                <a:latin typeface="Calibri" charset="0"/>
              </a:rPr>
              <a:t> gen  </a:t>
            </a:r>
          </a:p>
          <a:p>
            <a:pPr lvl="3"/>
            <a:r>
              <a:rPr lang="en-US" dirty="0" err="1">
                <a:latin typeface="Calibri" charset="0"/>
              </a:rPr>
              <a:t>Kromatin</a:t>
            </a:r>
            <a:r>
              <a:rPr lang="en-US" dirty="0">
                <a:latin typeface="Calibri" charset="0"/>
              </a:rPr>
              <a:t> </a:t>
            </a:r>
            <a:r>
              <a:rPr lang="en-US" dirty="0" err="1">
                <a:latin typeface="Calibri" charset="0"/>
              </a:rPr>
              <a:t>remodellingi</a:t>
            </a:r>
            <a:r>
              <a:rPr lang="en-US" dirty="0">
                <a:latin typeface="Calibri" charset="0"/>
              </a:rPr>
              <a:t> </a:t>
            </a:r>
            <a:r>
              <a:rPr lang="en-US" dirty="0" err="1">
                <a:latin typeface="Calibri" charset="0"/>
              </a:rPr>
              <a:t>ile</a:t>
            </a:r>
            <a:r>
              <a:rPr lang="en-US" dirty="0">
                <a:latin typeface="Calibri" charset="0"/>
              </a:rPr>
              <a:t> </a:t>
            </a:r>
            <a:r>
              <a:rPr lang="en-US" dirty="0" err="1">
                <a:latin typeface="Calibri" charset="0"/>
              </a:rPr>
              <a:t>ilgili</a:t>
            </a:r>
            <a:r>
              <a:rPr lang="en-US" dirty="0">
                <a:latin typeface="Calibri" charset="0"/>
              </a:rPr>
              <a:t> </a:t>
            </a:r>
            <a:r>
              <a:rPr lang="en-US" dirty="0" err="1">
                <a:latin typeface="Calibri" charset="0"/>
              </a:rPr>
              <a:t>ve</a:t>
            </a:r>
            <a:r>
              <a:rPr lang="en-US" dirty="0">
                <a:latin typeface="Calibri" charset="0"/>
              </a:rPr>
              <a:t> </a:t>
            </a:r>
            <a:r>
              <a:rPr lang="en-US" dirty="0" err="1">
                <a:latin typeface="Calibri" charset="0"/>
              </a:rPr>
              <a:t>belirli</a:t>
            </a:r>
            <a:r>
              <a:rPr lang="en-US" dirty="0">
                <a:latin typeface="Calibri" charset="0"/>
              </a:rPr>
              <a:t> </a:t>
            </a:r>
            <a:r>
              <a:rPr lang="en-US" dirty="0" err="1">
                <a:latin typeface="Calibri" charset="0"/>
              </a:rPr>
              <a:t>genlerin</a:t>
            </a:r>
            <a:r>
              <a:rPr lang="en-US" dirty="0">
                <a:latin typeface="Calibri" charset="0"/>
              </a:rPr>
              <a:t> </a:t>
            </a:r>
            <a:r>
              <a:rPr lang="en-US" dirty="0" err="1">
                <a:latin typeface="Calibri" charset="0"/>
              </a:rPr>
              <a:t>transkripsiyonunu</a:t>
            </a:r>
            <a:r>
              <a:rPr lang="en-US" dirty="0">
                <a:latin typeface="Calibri" charset="0"/>
              </a:rPr>
              <a:t> </a:t>
            </a:r>
            <a:r>
              <a:rPr lang="en-US" dirty="0" err="1">
                <a:latin typeface="Calibri" charset="0"/>
              </a:rPr>
              <a:t>düzenleyen</a:t>
            </a:r>
            <a:r>
              <a:rPr lang="en-US" dirty="0">
                <a:latin typeface="Calibri" charset="0"/>
              </a:rPr>
              <a:t> SWI/SNF </a:t>
            </a:r>
            <a:r>
              <a:rPr lang="en-US" dirty="0" err="1">
                <a:latin typeface="Calibri" charset="0"/>
              </a:rPr>
              <a:t>ailesinden</a:t>
            </a:r>
            <a:endParaRPr lang="en-US" dirty="0">
              <a:latin typeface="Calibri" charset="0"/>
            </a:endParaRPr>
          </a:p>
          <a:p>
            <a:pPr lvl="2"/>
            <a:r>
              <a:rPr lang="en-US" b="1" dirty="0" err="1">
                <a:latin typeface="Calibri" charset="0"/>
              </a:rPr>
              <a:t>Endometriozis</a:t>
            </a:r>
            <a:r>
              <a:rPr lang="en-US" b="1" dirty="0">
                <a:latin typeface="Calibri" charset="0"/>
              </a:rPr>
              <a:t> </a:t>
            </a:r>
            <a:r>
              <a:rPr lang="en-US" b="1" dirty="0" err="1">
                <a:latin typeface="Calibri" charset="0"/>
              </a:rPr>
              <a:t>ilişkili</a:t>
            </a:r>
            <a:r>
              <a:rPr lang="en-US" b="1" dirty="0">
                <a:latin typeface="Calibri" charset="0"/>
              </a:rPr>
              <a:t> </a:t>
            </a:r>
            <a:r>
              <a:rPr lang="en-US" b="1" dirty="0" smtClean="0">
                <a:latin typeface="Calibri" charset="0"/>
              </a:rPr>
              <a:t>over </a:t>
            </a:r>
            <a:r>
              <a:rPr lang="en-US" b="1" dirty="0" err="1" smtClean="0">
                <a:latin typeface="Calibri" charset="0"/>
              </a:rPr>
              <a:t>karsinomu</a:t>
            </a:r>
            <a:r>
              <a:rPr lang="en-US" b="1" dirty="0" smtClean="0">
                <a:latin typeface="Calibri" charset="0"/>
              </a:rPr>
              <a:t> </a:t>
            </a:r>
            <a:r>
              <a:rPr lang="en-US" dirty="0" err="1">
                <a:latin typeface="Calibri" charset="0"/>
              </a:rPr>
              <a:t>doku</a:t>
            </a:r>
            <a:r>
              <a:rPr lang="en-US" dirty="0">
                <a:latin typeface="Calibri" charset="0"/>
              </a:rPr>
              <a:t> </a:t>
            </a:r>
            <a:r>
              <a:rPr lang="en-US" dirty="0" err="1">
                <a:latin typeface="Calibri" charset="0"/>
              </a:rPr>
              <a:t>örneklerinde</a:t>
            </a:r>
            <a:endParaRPr lang="en-US" dirty="0">
              <a:latin typeface="Calibri" charset="0"/>
            </a:endParaRPr>
          </a:p>
          <a:p>
            <a:pPr lvl="2"/>
            <a:r>
              <a:rPr lang="en-US" dirty="0" err="1" smtClean="0">
                <a:latin typeface="Calibri" charset="0"/>
              </a:rPr>
              <a:t>Bitişik</a:t>
            </a:r>
            <a:r>
              <a:rPr lang="en-US" dirty="0" smtClean="0">
                <a:latin typeface="Calibri" charset="0"/>
              </a:rPr>
              <a:t> </a:t>
            </a:r>
            <a:r>
              <a:rPr lang="en-US" b="1" dirty="0" err="1" smtClean="0">
                <a:latin typeface="Calibri" charset="0"/>
              </a:rPr>
              <a:t>atipik</a:t>
            </a:r>
            <a:r>
              <a:rPr lang="en-US" b="1" dirty="0" smtClean="0">
                <a:latin typeface="Calibri" charset="0"/>
              </a:rPr>
              <a:t> </a:t>
            </a:r>
            <a:r>
              <a:rPr lang="en-US" b="1" dirty="0" err="1">
                <a:latin typeface="Calibri" charset="0"/>
              </a:rPr>
              <a:t>endometrioziste</a:t>
            </a:r>
            <a:r>
              <a:rPr lang="en-US" b="1" dirty="0">
                <a:latin typeface="Calibri" charset="0"/>
              </a:rPr>
              <a:t> </a:t>
            </a:r>
            <a:r>
              <a:rPr lang="en-US" dirty="0" err="1">
                <a:latin typeface="Calibri" charset="0"/>
              </a:rPr>
              <a:t>sıklıkla</a:t>
            </a:r>
            <a:r>
              <a:rPr lang="en-US" dirty="0">
                <a:latin typeface="Calibri" charset="0"/>
              </a:rPr>
              <a:t> </a:t>
            </a:r>
            <a:r>
              <a:rPr lang="en-US" dirty="0" err="1">
                <a:latin typeface="Calibri" charset="0"/>
              </a:rPr>
              <a:t>mevcut</a:t>
            </a:r>
            <a:endParaRPr lang="en-US" dirty="0">
              <a:latin typeface="Calibri" charset="0"/>
            </a:endParaRPr>
          </a:p>
          <a:p>
            <a:pPr lvl="2"/>
            <a:r>
              <a:rPr lang="en-US" dirty="0" err="1">
                <a:latin typeface="Calibri" charset="0"/>
              </a:rPr>
              <a:t>Aynı</a:t>
            </a:r>
            <a:r>
              <a:rPr lang="en-US" dirty="0">
                <a:latin typeface="Calibri" charset="0"/>
              </a:rPr>
              <a:t> </a:t>
            </a:r>
            <a:r>
              <a:rPr lang="en-US" dirty="0" err="1">
                <a:latin typeface="Calibri" charset="0"/>
              </a:rPr>
              <a:t>hastalardaki</a:t>
            </a:r>
            <a:r>
              <a:rPr lang="en-US" dirty="0">
                <a:latin typeface="Calibri" charset="0"/>
              </a:rPr>
              <a:t> </a:t>
            </a:r>
            <a:r>
              <a:rPr lang="en-US" dirty="0" err="1">
                <a:latin typeface="Calibri" charset="0"/>
              </a:rPr>
              <a:t>uzak</a:t>
            </a:r>
            <a:r>
              <a:rPr lang="en-US" dirty="0">
                <a:latin typeface="Calibri" charset="0"/>
              </a:rPr>
              <a:t> </a:t>
            </a:r>
            <a:r>
              <a:rPr lang="en-US" dirty="0" err="1">
                <a:latin typeface="Calibri" charset="0"/>
              </a:rPr>
              <a:t>endometriotik</a:t>
            </a:r>
            <a:r>
              <a:rPr lang="en-US" dirty="0">
                <a:latin typeface="Calibri" charset="0"/>
              </a:rPr>
              <a:t> </a:t>
            </a:r>
            <a:r>
              <a:rPr lang="en-US" dirty="0" err="1">
                <a:latin typeface="Calibri" charset="0"/>
              </a:rPr>
              <a:t>lezyonlarda</a:t>
            </a:r>
            <a:r>
              <a:rPr lang="en-US" dirty="0">
                <a:latin typeface="Calibri" charset="0"/>
              </a:rPr>
              <a:t> </a:t>
            </a:r>
            <a:r>
              <a:rPr lang="en-US" dirty="0" err="1">
                <a:latin typeface="Calibri" charset="0"/>
              </a:rPr>
              <a:t>ise</a:t>
            </a:r>
            <a:r>
              <a:rPr lang="en-US" dirty="0">
                <a:latin typeface="Calibri" charset="0"/>
              </a:rPr>
              <a:t> normal</a:t>
            </a:r>
          </a:p>
        </p:txBody>
      </p:sp>
      <p:sp>
        <p:nvSpPr>
          <p:cNvPr id="88066" name="TextBox 4"/>
          <p:cNvSpPr txBox="1">
            <a:spLocks noChangeArrowheads="1"/>
          </p:cNvSpPr>
          <p:nvPr/>
        </p:nvSpPr>
        <p:spPr bwMode="auto">
          <a:xfrm>
            <a:off x="6199188" y="5999163"/>
            <a:ext cx="1719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Jones S, 2010</a:t>
            </a:r>
          </a:p>
          <a:p>
            <a:pPr eaLnBrk="1" hangingPunct="1"/>
            <a:r>
              <a:rPr lang="en-US" sz="1600"/>
              <a:t>Wiegand KC, 2010</a:t>
            </a:r>
          </a:p>
        </p:txBody>
      </p:sp>
      <p:sp>
        <p:nvSpPr>
          <p:cNvPr id="6" name="Title 1"/>
          <p:cNvSpPr txBox="1">
            <a:spLocks/>
          </p:cNvSpPr>
          <p:nvPr/>
        </p:nvSpPr>
        <p:spPr bwMode="auto">
          <a:xfrm>
            <a:off x="457200" y="277813"/>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nchor="ctr"/>
          <a:lstStyle>
            <a:lvl1pPr algn="ctr" defTabSz="457200" rtl="0" eaLnBrk="0" fontAlgn="base" hangingPunct="0">
              <a:spcBef>
                <a:spcPct val="0"/>
              </a:spcBef>
              <a:spcAft>
                <a:spcPct val="0"/>
              </a:spcAft>
              <a:defRPr sz="4400" kern="1200">
                <a:solidFill>
                  <a:schemeClr val="tx1"/>
                </a:solidFill>
                <a:latin typeface="+mj-lt"/>
                <a:ea typeface="MS PGothic" charset="0"/>
                <a:cs typeface="MS PGothic" charset="0"/>
              </a:defRPr>
            </a:lvl1pPr>
            <a:lvl2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2pPr>
            <a:lvl3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3pPr>
            <a:lvl4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4pPr>
            <a:lvl5pPr algn="ctr" defTabSz="457200" rtl="0" eaLnBrk="0" fontAlgn="base" hangingPunct="0">
              <a:spcBef>
                <a:spcPct val="0"/>
              </a:spcBef>
              <a:spcAft>
                <a:spcPct val="0"/>
              </a:spcAft>
              <a:defRPr sz="4400">
                <a:solidFill>
                  <a:schemeClr val="tx1"/>
                </a:solidFill>
                <a:latin typeface="Calibri" charset="0"/>
                <a:ea typeface="MS PGothic" charset="0"/>
                <a:cs typeface="MS PGothic" charset="0"/>
              </a:defRPr>
            </a:lvl5pPr>
            <a:lvl6pPr marL="4572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6pPr>
            <a:lvl7pPr marL="9144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7pPr>
            <a:lvl8pPr marL="13716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8pPr>
            <a:lvl9pPr marL="1828800" algn="ctr" defTabSz="457200" rtl="0" fontAlgn="base">
              <a:spcBef>
                <a:spcPct val="0"/>
              </a:spcBef>
              <a:spcAft>
                <a:spcPct val="0"/>
              </a:spcAft>
              <a:defRPr sz="4400">
                <a:solidFill>
                  <a:schemeClr val="tx1"/>
                </a:solidFill>
                <a:latin typeface="Calibri" charset="0"/>
                <a:ea typeface="ＭＳ Ｐゴシック" charset="0"/>
                <a:cs typeface="ＭＳ Ｐゴシック" charset="0"/>
              </a:defRPr>
            </a:lvl9p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smtClean="0">
                <a:solidFill>
                  <a:srgbClr val="660066"/>
                </a:solidFill>
                <a:latin typeface="Calibri" charset="0"/>
              </a:rPr>
              <a:t>ilişkili</a:t>
            </a:r>
            <a:r>
              <a:rPr lang="en-US" sz="2800" b="1" dirty="0" smtClean="0">
                <a:solidFill>
                  <a:srgbClr val="660066"/>
                </a:solidFill>
                <a:latin typeface="Calibri" charset="0"/>
              </a:rPr>
              <a:t> </a:t>
            </a:r>
            <a:r>
              <a:rPr lang="en-US" sz="2800" b="1" dirty="0" err="1" smtClean="0">
                <a:solidFill>
                  <a:srgbClr val="660066"/>
                </a:solidFill>
                <a:latin typeface="Calibri" charset="0"/>
              </a:rPr>
              <a:t>karsinomlara</a:t>
            </a:r>
            <a:r>
              <a:rPr lang="en-US" sz="2800" b="1" dirty="0" smtClean="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04A7B"/>
                </a:solidFill>
                <a:latin typeface="Calibri" charset="0"/>
              </a:rPr>
              <a:t/>
            </a:r>
            <a:br>
              <a:rPr lang="en-US" sz="2800" b="1" dirty="0" smtClean="0">
                <a:solidFill>
                  <a:srgbClr val="604A7B"/>
                </a:solidFill>
                <a:latin typeface="Calibri" charset="0"/>
              </a:rPr>
            </a:br>
            <a:r>
              <a:rPr lang="en-US" sz="3200" b="1" dirty="0" err="1" smtClean="0">
                <a:solidFill>
                  <a:schemeClr val="tx2">
                    <a:lumMod val="50000"/>
                  </a:schemeClr>
                </a:solidFill>
                <a:latin typeface="Calibri" charset="0"/>
              </a:rPr>
              <a:t>Genomik</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32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Content Placeholder 2"/>
          <p:cNvSpPr>
            <a:spLocks noGrp="1"/>
          </p:cNvSpPr>
          <p:nvPr>
            <p:ph idx="1"/>
          </p:nvPr>
        </p:nvSpPr>
        <p:spPr>
          <a:xfrm>
            <a:off x="457200" y="1600200"/>
            <a:ext cx="8366125" cy="4525963"/>
          </a:xfrm>
        </p:spPr>
        <p:txBody>
          <a:bodyPr/>
          <a:lstStyle/>
          <a:p>
            <a:pPr>
              <a:defRPr/>
            </a:pPr>
            <a:r>
              <a:rPr lang="en-US" sz="2800" b="1" dirty="0">
                <a:latin typeface="Calibri" charset="0"/>
              </a:rPr>
              <a:t>ARID1A </a:t>
            </a:r>
            <a:r>
              <a:rPr lang="en-US" sz="2800" b="1" dirty="0" err="1">
                <a:latin typeface="Calibri" charset="0"/>
              </a:rPr>
              <a:t>mutasyonu</a:t>
            </a:r>
            <a:endParaRPr lang="en-US" sz="2800" b="1" dirty="0">
              <a:latin typeface="Calibri" charset="0"/>
            </a:endParaRPr>
          </a:p>
          <a:p>
            <a:pPr lvl="1">
              <a:defRPr/>
            </a:pPr>
            <a:r>
              <a:rPr lang="en-US" sz="2400" b="1" dirty="0" err="1">
                <a:latin typeface="Calibri" charset="0"/>
              </a:rPr>
              <a:t>Ovaryan</a:t>
            </a:r>
            <a:r>
              <a:rPr lang="en-US" sz="2400" b="1" dirty="0">
                <a:latin typeface="Calibri" charset="0"/>
              </a:rPr>
              <a:t> clear cell </a:t>
            </a:r>
            <a:r>
              <a:rPr lang="en-US" sz="2400" b="1" dirty="0" err="1">
                <a:latin typeface="Calibri" charset="0"/>
              </a:rPr>
              <a:t>karsinomda</a:t>
            </a:r>
            <a:r>
              <a:rPr lang="en-US" sz="2400" b="1" dirty="0">
                <a:latin typeface="Calibri" charset="0"/>
              </a:rPr>
              <a:t>……………</a:t>
            </a:r>
            <a:r>
              <a:rPr lang="en-US" sz="2400" b="1" dirty="0" smtClean="0">
                <a:latin typeface="Calibri" charset="0"/>
              </a:rPr>
              <a:t>……..…….….</a:t>
            </a:r>
            <a:r>
              <a:rPr lang="en-US" sz="2400" b="1" dirty="0">
                <a:latin typeface="Calibri" charset="0"/>
              </a:rPr>
              <a:t>. %46-57</a:t>
            </a:r>
          </a:p>
          <a:p>
            <a:pPr lvl="1">
              <a:defRPr/>
            </a:pPr>
            <a:r>
              <a:rPr lang="en-US" sz="2400" b="1" dirty="0" err="1">
                <a:latin typeface="Calibri" charset="0"/>
              </a:rPr>
              <a:t>Endometrioid</a:t>
            </a:r>
            <a:r>
              <a:rPr lang="en-US" sz="2400" b="1" dirty="0">
                <a:latin typeface="Calibri" charset="0"/>
              </a:rPr>
              <a:t> </a:t>
            </a:r>
            <a:r>
              <a:rPr lang="en-US" sz="2400" b="1" dirty="0" err="1">
                <a:latin typeface="Calibri" charset="0"/>
              </a:rPr>
              <a:t>karsinomda</a:t>
            </a:r>
            <a:r>
              <a:rPr lang="en-US" sz="2400" b="1" dirty="0">
                <a:latin typeface="Calibri" charset="0"/>
              </a:rPr>
              <a:t>……………………</a:t>
            </a:r>
            <a:r>
              <a:rPr lang="en-US" sz="2400" b="1" dirty="0" smtClean="0">
                <a:latin typeface="Calibri" charset="0"/>
              </a:rPr>
              <a:t>……………….. </a:t>
            </a:r>
            <a:r>
              <a:rPr lang="en-US" sz="2400" b="1" dirty="0">
                <a:latin typeface="Calibri" charset="0"/>
              </a:rPr>
              <a:t>%</a:t>
            </a:r>
            <a:r>
              <a:rPr lang="en-US" sz="2400" b="1" dirty="0" smtClean="0">
                <a:latin typeface="Calibri" charset="0"/>
              </a:rPr>
              <a:t>30</a:t>
            </a:r>
          </a:p>
          <a:p>
            <a:pPr lvl="1">
              <a:defRPr/>
            </a:pPr>
            <a:r>
              <a:rPr lang="en-US" sz="2400" b="1" dirty="0" err="1" smtClean="0">
                <a:latin typeface="Calibri" charset="0"/>
              </a:rPr>
              <a:t>Serömüsinöz</a:t>
            </a:r>
            <a:r>
              <a:rPr lang="en-US" sz="2400" b="1" dirty="0" smtClean="0">
                <a:latin typeface="Calibri" charset="0"/>
              </a:rPr>
              <a:t> </a:t>
            </a:r>
            <a:r>
              <a:rPr lang="en-US" sz="2400" b="1" dirty="0" err="1" smtClean="0">
                <a:latin typeface="Calibri" charset="0"/>
              </a:rPr>
              <a:t>karsinom</a:t>
            </a:r>
            <a:r>
              <a:rPr lang="en-US" sz="2400" b="1" dirty="0">
                <a:latin typeface="Calibri" charset="0"/>
              </a:rPr>
              <a:t> </a:t>
            </a:r>
            <a:r>
              <a:rPr lang="en-US" sz="2400" b="1" dirty="0" smtClean="0">
                <a:latin typeface="Calibri" charset="0"/>
              </a:rPr>
              <a:t>(</a:t>
            </a:r>
            <a:r>
              <a:rPr lang="en-US" sz="2400" b="1" dirty="0" err="1" smtClean="0">
                <a:latin typeface="Calibri" charset="0"/>
              </a:rPr>
              <a:t>mikst</a:t>
            </a:r>
            <a:r>
              <a:rPr lang="en-US" sz="2400" b="1" dirty="0" smtClean="0">
                <a:latin typeface="Calibri" charset="0"/>
              </a:rPr>
              <a:t> </a:t>
            </a:r>
            <a:r>
              <a:rPr lang="en-US" sz="2400" b="1" dirty="0" err="1" smtClean="0">
                <a:latin typeface="Calibri" charset="0"/>
              </a:rPr>
              <a:t>mullerian</a:t>
            </a:r>
            <a:r>
              <a:rPr lang="en-US" sz="2400" b="1" dirty="0" smtClean="0">
                <a:latin typeface="Calibri" charset="0"/>
              </a:rPr>
              <a:t> </a:t>
            </a:r>
            <a:r>
              <a:rPr lang="en-US" sz="2400" b="1" dirty="0" err="1" smtClean="0">
                <a:latin typeface="Calibri" charset="0"/>
              </a:rPr>
              <a:t>karsinom</a:t>
            </a:r>
            <a:r>
              <a:rPr lang="en-US" sz="2400" b="1" dirty="0" smtClean="0">
                <a:latin typeface="Calibri" charset="0"/>
              </a:rPr>
              <a:t>).. %33</a:t>
            </a:r>
            <a:endParaRPr lang="en-US" sz="2400" b="1" dirty="0">
              <a:latin typeface="Calibri" charset="0"/>
            </a:endParaRPr>
          </a:p>
          <a:p>
            <a:pPr lvl="1">
              <a:defRPr/>
            </a:pPr>
            <a:r>
              <a:rPr lang="en-US" sz="2400" dirty="0" err="1">
                <a:latin typeface="Calibri" charset="0"/>
              </a:rPr>
              <a:t>Yüksek</a:t>
            </a:r>
            <a:r>
              <a:rPr lang="en-US" sz="2400" dirty="0">
                <a:latin typeface="Calibri" charset="0"/>
              </a:rPr>
              <a:t> </a:t>
            </a:r>
            <a:r>
              <a:rPr lang="en-US" sz="2400" dirty="0" err="1">
                <a:latin typeface="Calibri" charset="0"/>
              </a:rPr>
              <a:t>gradeli</a:t>
            </a:r>
            <a:r>
              <a:rPr lang="en-US" sz="2400" dirty="0">
                <a:latin typeface="Calibri" charset="0"/>
              </a:rPr>
              <a:t> </a:t>
            </a:r>
            <a:r>
              <a:rPr lang="en-US" sz="2400" dirty="0" err="1">
                <a:latin typeface="Calibri" charset="0"/>
              </a:rPr>
              <a:t>ovaryan</a:t>
            </a:r>
            <a:r>
              <a:rPr lang="en-US" sz="2400" dirty="0">
                <a:latin typeface="Calibri" charset="0"/>
              </a:rPr>
              <a:t> </a:t>
            </a:r>
            <a:r>
              <a:rPr lang="en-US" sz="2400" dirty="0" err="1">
                <a:latin typeface="Calibri" charset="0"/>
              </a:rPr>
              <a:t>seröz</a:t>
            </a:r>
            <a:r>
              <a:rPr lang="en-US" sz="2400" dirty="0">
                <a:latin typeface="Calibri" charset="0"/>
              </a:rPr>
              <a:t> </a:t>
            </a:r>
            <a:r>
              <a:rPr lang="en-US" sz="2400" dirty="0" err="1" smtClean="0">
                <a:latin typeface="Calibri" charset="0"/>
              </a:rPr>
              <a:t>karsinomda</a:t>
            </a:r>
            <a:r>
              <a:rPr lang="en-US" sz="2400" dirty="0" smtClean="0">
                <a:latin typeface="Calibri" charset="0"/>
              </a:rPr>
              <a:t>………………. </a:t>
            </a:r>
            <a:r>
              <a:rPr lang="en-US" sz="2400" dirty="0">
                <a:latin typeface="Calibri" charset="0"/>
              </a:rPr>
              <a:t>%</a:t>
            </a:r>
            <a:r>
              <a:rPr lang="en-US" sz="2400" dirty="0" smtClean="0">
                <a:latin typeface="Calibri" charset="0"/>
              </a:rPr>
              <a:t>0</a:t>
            </a:r>
          </a:p>
          <a:p>
            <a:pPr lvl="1">
              <a:defRPr/>
            </a:pPr>
            <a:endParaRPr lang="en-US" sz="2400" dirty="0">
              <a:latin typeface="Calibri" charset="0"/>
            </a:endParaRPr>
          </a:p>
          <a:p>
            <a:pPr>
              <a:defRPr/>
            </a:pPr>
            <a:r>
              <a:rPr lang="en-US" sz="2800" dirty="0">
                <a:latin typeface="Calibri" charset="0"/>
              </a:rPr>
              <a:t>BAF250a protein </a:t>
            </a:r>
            <a:r>
              <a:rPr lang="en-US" sz="2800" dirty="0" err="1">
                <a:latin typeface="Calibri" charset="0"/>
              </a:rPr>
              <a:t>kaybı</a:t>
            </a:r>
            <a:r>
              <a:rPr lang="en-US" sz="2800" dirty="0">
                <a:latin typeface="Calibri" charset="0"/>
              </a:rPr>
              <a:t> (ARID1A </a:t>
            </a:r>
            <a:r>
              <a:rPr lang="en-US" sz="2800" dirty="0" err="1">
                <a:latin typeface="Calibri" charset="0"/>
              </a:rPr>
              <a:t>geni</a:t>
            </a:r>
            <a:r>
              <a:rPr lang="en-US" sz="2800" dirty="0">
                <a:latin typeface="Calibri" charset="0"/>
              </a:rPr>
              <a:t> </a:t>
            </a:r>
            <a:r>
              <a:rPr lang="en-US" sz="2800" dirty="0" err="1">
                <a:latin typeface="Calibri" charset="0"/>
              </a:rPr>
              <a:t>ürünü</a:t>
            </a:r>
            <a:r>
              <a:rPr lang="en-US" sz="2800" dirty="0">
                <a:latin typeface="Calibri" charset="0"/>
              </a:rPr>
              <a:t>)</a:t>
            </a:r>
          </a:p>
          <a:p>
            <a:pPr lvl="1">
              <a:defRPr/>
            </a:pPr>
            <a:r>
              <a:rPr lang="en-US" sz="2400" dirty="0" err="1">
                <a:latin typeface="Calibri" charset="0"/>
              </a:rPr>
              <a:t>Ovaryan</a:t>
            </a:r>
            <a:r>
              <a:rPr lang="en-US" sz="2400" dirty="0">
                <a:latin typeface="Calibri" charset="0"/>
              </a:rPr>
              <a:t> clear cell </a:t>
            </a:r>
            <a:r>
              <a:rPr lang="en-US" sz="2400" dirty="0" err="1">
                <a:latin typeface="Calibri" charset="0"/>
              </a:rPr>
              <a:t>ve</a:t>
            </a:r>
            <a:r>
              <a:rPr lang="en-US" sz="2400" dirty="0">
                <a:latin typeface="Calibri" charset="0"/>
              </a:rPr>
              <a:t> </a:t>
            </a:r>
            <a:r>
              <a:rPr lang="en-US" sz="2400" dirty="0" err="1">
                <a:latin typeface="Calibri" charset="0"/>
              </a:rPr>
              <a:t>endometriod</a:t>
            </a:r>
            <a:r>
              <a:rPr lang="en-US" sz="2400" dirty="0">
                <a:latin typeface="Calibri" charset="0"/>
              </a:rPr>
              <a:t> </a:t>
            </a:r>
            <a:r>
              <a:rPr lang="en-US" sz="2400" dirty="0" err="1">
                <a:latin typeface="Calibri" charset="0"/>
              </a:rPr>
              <a:t>karsinom</a:t>
            </a:r>
            <a:endParaRPr lang="en-US" sz="2400" dirty="0">
              <a:latin typeface="Calibri" charset="0"/>
            </a:endParaRPr>
          </a:p>
          <a:p>
            <a:pPr lvl="1">
              <a:defRPr/>
            </a:pPr>
            <a:r>
              <a:rPr lang="en-US" sz="2400" dirty="0">
                <a:latin typeface="Calibri" charset="0"/>
              </a:rPr>
              <a:t>ARID1A </a:t>
            </a:r>
            <a:r>
              <a:rPr lang="en-US" sz="2400" dirty="0" err="1">
                <a:latin typeface="Calibri" charset="0"/>
              </a:rPr>
              <a:t>mutasyonları</a:t>
            </a:r>
            <a:r>
              <a:rPr lang="en-US" sz="2400" dirty="0">
                <a:latin typeface="Calibri" charset="0"/>
              </a:rPr>
              <a:t> </a:t>
            </a:r>
            <a:r>
              <a:rPr lang="en-US" sz="2400" dirty="0" err="1">
                <a:latin typeface="Calibri" charset="0"/>
              </a:rPr>
              <a:t>ile</a:t>
            </a:r>
            <a:r>
              <a:rPr lang="en-US" sz="2400" dirty="0">
                <a:latin typeface="Calibri" charset="0"/>
              </a:rPr>
              <a:t> </a:t>
            </a:r>
            <a:r>
              <a:rPr lang="en-US" sz="2400" dirty="0" err="1">
                <a:latin typeface="Calibri" charset="0"/>
              </a:rPr>
              <a:t>güçlü</a:t>
            </a:r>
            <a:r>
              <a:rPr lang="en-US" sz="2400" dirty="0">
                <a:latin typeface="Calibri" charset="0"/>
              </a:rPr>
              <a:t> </a:t>
            </a:r>
            <a:r>
              <a:rPr lang="en-US" sz="2400" dirty="0" err="1" smtClean="0">
                <a:latin typeface="Calibri" charset="0"/>
              </a:rPr>
              <a:t>korelasyon</a:t>
            </a:r>
            <a:endParaRPr lang="en-US" sz="2400" dirty="0" smtClean="0">
              <a:latin typeface="Calibri" charset="0"/>
            </a:endParaRPr>
          </a:p>
          <a:p>
            <a:pPr marL="0" indent="0">
              <a:buFont typeface="Arial" charset="0"/>
              <a:buNone/>
              <a:defRPr/>
            </a:pPr>
            <a:endParaRPr lang="en-US" sz="2800" dirty="0">
              <a:latin typeface="Calibri" charset="0"/>
            </a:endParaRPr>
          </a:p>
          <a:p>
            <a:pPr lvl="1">
              <a:defRPr/>
            </a:pPr>
            <a:endParaRPr lang="en-US" sz="2400" dirty="0">
              <a:latin typeface="Calibri" charset="0"/>
            </a:endParaRPr>
          </a:p>
        </p:txBody>
      </p:sp>
      <p:sp>
        <p:nvSpPr>
          <p:cNvPr id="90114" name="TextBox 3"/>
          <p:cNvSpPr txBox="1">
            <a:spLocks noChangeArrowheads="1"/>
          </p:cNvSpPr>
          <p:nvPr/>
        </p:nvSpPr>
        <p:spPr bwMode="auto">
          <a:xfrm>
            <a:off x="6199188" y="5710238"/>
            <a:ext cx="1812925"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Mao TL, 2013</a:t>
            </a:r>
          </a:p>
          <a:p>
            <a:pPr eaLnBrk="1" hangingPunct="1"/>
            <a:r>
              <a:rPr lang="en-US" sz="1600"/>
              <a:t>Jones S, 2010</a:t>
            </a:r>
          </a:p>
          <a:p>
            <a:pPr eaLnBrk="1" hangingPunct="1"/>
            <a:r>
              <a:rPr lang="en-US" sz="1600"/>
              <a:t>Wiegand KC, 2010</a:t>
            </a:r>
          </a:p>
          <a:p>
            <a:pPr eaLnBrk="1" hangingPunct="1"/>
            <a:r>
              <a:rPr lang="en-US" sz="1600"/>
              <a:t>Ayhan A, 2012</a:t>
            </a:r>
          </a:p>
        </p:txBody>
      </p:sp>
      <p:sp>
        <p:nvSpPr>
          <p:cNvPr id="6"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a:solidFill>
                  <a:srgbClr val="660066"/>
                </a:solidFill>
                <a:latin typeface="Calibri" charset="0"/>
              </a:rPr>
              <a:t>ilişkili</a:t>
            </a:r>
            <a:r>
              <a:rPr lang="en-US" sz="2800" b="1" dirty="0">
                <a:solidFill>
                  <a:srgbClr val="660066"/>
                </a:solidFill>
                <a:latin typeface="Calibri" charset="0"/>
              </a:rPr>
              <a:t> </a:t>
            </a:r>
            <a:r>
              <a:rPr lang="en-US" sz="2800" b="1" dirty="0" err="1">
                <a:solidFill>
                  <a:srgbClr val="660066"/>
                </a:solidFill>
                <a:latin typeface="Calibri" charset="0"/>
              </a:rPr>
              <a:t>karsinomlara</a:t>
            </a:r>
            <a:r>
              <a:rPr lang="en-US" sz="2800" b="1" dirty="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04A7B"/>
                </a:solidFill>
                <a:latin typeface="Calibri" charset="0"/>
              </a:rPr>
              <a:t/>
            </a:r>
            <a:br>
              <a:rPr lang="en-US" sz="2800" b="1" dirty="0" smtClean="0">
                <a:solidFill>
                  <a:srgbClr val="604A7B"/>
                </a:solidFill>
                <a:latin typeface="Calibri" charset="0"/>
              </a:rPr>
            </a:br>
            <a:r>
              <a:rPr lang="en-US" sz="3200" b="1" dirty="0" err="1" smtClean="0">
                <a:solidFill>
                  <a:schemeClr val="tx2">
                    <a:lumMod val="50000"/>
                  </a:schemeClr>
                </a:solidFill>
                <a:latin typeface="Calibri" charset="0"/>
              </a:rPr>
              <a:t>Genomik</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32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defRPr/>
            </a:pPr>
            <a:r>
              <a:rPr lang="en-US" dirty="0" smtClean="0"/>
              <a:t>Fare </a:t>
            </a:r>
            <a:r>
              <a:rPr lang="en-US" dirty="0" err="1" smtClean="0"/>
              <a:t>modellerinde</a:t>
            </a:r>
            <a:r>
              <a:rPr lang="en-US" dirty="0" smtClean="0"/>
              <a:t> </a:t>
            </a:r>
          </a:p>
          <a:p>
            <a:pPr lvl="1">
              <a:defRPr/>
            </a:pPr>
            <a:r>
              <a:rPr lang="en-US" dirty="0" err="1" smtClean="0"/>
              <a:t>Overde</a:t>
            </a:r>
            <a:r>
              <a:rPr lang="en-US" dirty="0" smtClean="0"/>
              <a:t> </a:t>
            </a:r>
            <a:r>
              <a:rPr lang="en-US" b="1" dirty="0" smtClean="0"/>
              <a:t>ARID1A</a:t>
            </a:r>
            <a:r>
              <a:rPr lang="en-US" dirty="0" smtClean="0"/>
              <a:t> </a:t>
            </a:r>
            <a:r>
              <a:rPr lang="en-US" dirty="0" err="1" smtClean="0"/>
              <a:t>ve</a:t>
            </a:r>
            <a:r>
              <a:rPr lang="en-US" dirty="0" smtClean="0"/>
              <a:t> </a:t>
            </a:r>
            <a:r>
              <a:rPr lang="en-US" b="1" dirty="0" smtClean="0"/>
              <a:t>PTEN</a:t>
            </a:r>
            <a:r>
              <a:rPr lang="en-US" dirty="0" smtClean="0"/>
              <a:t>  </a:t>
            </a:r>
            <a:r>
              <a:rPr lang="en-US" b="1" dirty="0" err="1" smtClean="0"/>
              <a:t>delesyonu</a:t>
            </a:r>
            <a:r>
              <a:rPr lang="en-US" dirty="0" smtClean="0"/>
              <a:t> </a:t>
            </a:r>
            <a:r>
              <a:rPr lang="en-US" dirty="0" smtClean="0">
                <a:latin typeface="Wingdings"/>
                <a:ea typeface="Wingdings"/>
                <a:cs typeface="Wingdings"/>
                <a:sym typeface="Wingdings"/>
              </a:rPr>
              <a:t></a:t>
            </a:r>
          </a:p>
          <a:p>
            <a:pPr marL="457200" lvl="1" indent="0">
              <a:buFont typeface="Arial" charset="0"/>
              <a:buNone/>
              <a:defRPr/>
            </a:pPr>
            <a:r>
              <a:rPr lang="en-US" dirty="0">
                <a:latin typeface="Wingdings"/>
                <a:ea typeface="Wingdings"/>
                <a:cs typeface="Wingdings"/>
                <a:sym typeface="Wingdings"/>
              </a:rPr>
              <a:t>	</a:t>
            </a:r>
            <a:r>
              <a:rPr lang="en-US" b="1" dirty="0" err="1" smtClean="0"/>
              <a:t>ovaryan</a:t>
            </a:r>
            <a:r>
              <a:rPr lang="en-US" b="1" dirty="0" smtClean="0"/>
              <a:t> </a:t>
            </a:r>
            <a:r>
              <a:rPr lang="en-US" b="1" dirty="0" err="1" smtClean="0"/>
              <a:t>endometrioid</a:t>
            </a:r>
            <a:r>
              <a:rPr lang="en-US" b="1" dirty="0" smtClean="0"/>
              <a:t> </a:t>
            </a:r>
            <a:r>
              <a:rPr lang="en-US" b="1" dirty="0" err="1" smtClean="0"/>
              <a:t>karsinom</a:t>
            </a:r>
            <a:endParaRPr lang="en-US" b="1" dirty="0" smtClean="0"/>
          </a:p>
          <a:p>
            <a:pPr marL="457200" lvl="1" indent="0">
              <a:buFont typeface="Arial" charset="0"/>
              <a:buNone/>
              <a:defRPr/>
            </a:pPr>
            <a:endParaRPr lang="en-US" b="1" dirty="0" smtClean="0"/>
          </a:p>
          <a:p>
            <a:pPr lvl="1">
              <a:defRPr/>
            </a:pPr>
            <a:r>
              <a:rPr lang="en-US" b="1" dirty="0" smtClean="0"/>
              <a:t>ARID1A</a:t>
            </a:r>
            <a:r>
              <a:rPr lang="en-US" dirty="0" smtClean="0"/>
              <a:t> </a:t>
            </a:r>
            <a:r>
              <a:rPr lang="en-US" b="1" dirty="0" err="1" smtClean="0"/>
              <a:t>delesyonu</a:t>
            </a:r>
            <a:r>
              <a:rPr lang="en-US" dirty="0" smtClean="0"/>
              <a:t> </a:t>
            </a:r>
            <a:r>
              <a:rPr lang="en-US" dirty="0" err="1" smtClean="0"/>
              <a:t>ve</a:t>
            </a:r>
            <a:r>
              <a:rPr lang="en-US" dirty="0" smtClean="0"/>
              <a:t> PIK3CA </a:t>
            </a:r>
            <a:r>
              <a:rPr lang="en-US" dirty="0" err="1" smtClean="0"/>
              <a:t>genini</a:t>
            </a:r>
            <a:r>
              <a:rPr lang="en-US" dirty="0" smtClean="0"/>
              <a:t> </a:t>
            </a:r>
            <a:r>
              <a:rPr lang="en-US" dirty="0" err="1" smtClean="0"/>
              <a:t>aktive</a:t>
            </a:r>
            <a:r>
              <a:rPr lang="en-US" dirty="0" smtClean="0"/>
              <a:t> </a:t>
            </a:r>
            <a:r>
              <a:rPr lang="en-US" dirty="0" err="1" smtClean="0"/>
              <a:t>eden</a:t>
            </a:r>
            <a:r>
              <a:rPr lang="en-US" dirty="0" smtClean="0"/>
              <a:t> </a:t>
            </a:r>
            <a:r>
              <a:rPr lang="en-US" dirty="0" err="1" smtClean="0"/>
              <a:t>mutasyon</a:t>
            </a:r>
            <a:r>
              <a:rPr lang="en-US" dirty="0" smtClean="0"/>
              <a:t> </a:t>
            </a:r>
            <a:r>
              <a:rPr lang="en-US" dirty="0" smtClean="0">
                <a:latin typeface="Wingdings"/>
                <a:ea typeface="Wingdings"/>
                <a:cs typeface="Wingdings"/>
                <a:sym typeface="Wingdings"/>
              </a:rPr>
              <a:t></a:t>
            </a:r>
          </a:p>
          <a:p>
            <a:pPr marL="457200" lvl="1" indent="0">
              <a:buFont typeface="Arial" charset="0"/>
              <a:buNone/>
              <a:defRPr/>
            </a:pPr>
            <a:r>
              <a:rPr lang="en-US" dirty="0" smtClean="0">
                <a:latin typeface="Wingdings"/>
                <a:ea typeface="Wingdings"/>
                <a:cs typeface="Wingdings"/>
                <a:sym typeface="Wingdings"/>
              </a:rPr>
              <a:t> </a:t>
            </a:r>
            <a:r>
              <a:rPr lang="en-US" b="1" dirty="0">
                <a:sym typeface="Wingdings"/>
              </a:rPr>
              <a:t> </a:t>
            </a:r>
            <a:r>
              <a:rPr lang="en-US" b="1" dirty="0" err="1" smtClean="0"/>
              <a:t>ovaryan</a:t>
            </a:r>
            <a:r>
              <a:rPr lang="en-US" b="1" dirty="0" smtClean="0"/>
              <a:t> clear cell-</a:t>
            </a:r>
            <a:r>
              <a:rPr lang="en-US" b="1" dirty="0" err="1" smtClean="0"/>
              <a:t>benzeri</a:t>
            </a:r>
            <a:r>
              <a:rPr lang="en-US" b="1" dirty="0" smtClean="0"/>
              <a:t> </a:t>
            </a:r>
            <a:r>
              <a:rPr lang="en-US" b="1" dirty="0" err="1" smtClean="0"/>
              <a:t>karsinom</a:t>
            </a:r>
            <a:endParaRPr lang="en-US" b="1" dirty="0"/>
          </a:p>
        </p:txBody>
      </p:sp>
      <p:sp>
        <p:nvSpPr>
          <p:cNvPr id="94210" name="TextBox 3"/>
          <p:cNvSpPr txBox="1">
            <a:spLocks noChangeArrowheads="1"/>
          </p:cNvSpPr>
          <p:nvPr/>
        </p:nvSpPr>
        <p:spPr bwMode="auto">
          <a:xfrm>
            <a:off x="6199188" y="5999163"/>
            <a:ext cx="171926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Mao TL, 2013</a:t>
            </a:r>
          </a:p>
          <a:p>
            <a:pPr eaLnBrk="1" hangingPunct="1"/>
            <a:r>
              <a:rPr lang="en-US" sz="1600"/>
              <a:t>Chandler RL, 2015</a:t>
            </a:r>
          </a:p>
        </p:txBody>
      </p:sp>
      <p:sp>
        <p:nvSpPr>
          <p:cNvPr id="6"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a:solidFill>
                  <a:srgbClr val="660066"/>
                </a:solidFill>
                <a:latin typeface="Calibri" charset="0"/>
              </a:rPr>
              <a:t>ilişkili</a:t>
            </a:r>
            <a:r>
              <a:rPr lang="en-US" sz="2800" b="1" dirty="0">
                <a:solidFill>
                  <a:srgbClr val="660066"/>
                </a:solidFill>
                <a:latin typeface="Calibri" charset="0"/>
              </a:rPr>
              <a:t> </a:t>
            </a:r>
            <a:r>
              <a:rPr lang="en-US" sz="2800" b="1" dirty="0" err="1">
                <a:solidFill>
                  <a:srgbClr val="660066"/>
                </a:solidFill>
                <a:latin typeface="Calibri" charset="0"/>
              </a:rPr>
              <a:t>karsinomlara</a:t>
            </a:r>
            <a:r>
              <a:rPr lang="en-US" sz="2800" b="1" dirty="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04A7B"/>
                </a:solidFill>
                <a:latin typeface="Calibri" charset="0"/>
              </a:rPr>
              <a:t/>
            </a:r>
            <a:br>
              <a:rPr lang="en-US" sz="2800" b="1" dirty="0" smtClean="0">
                <a:solidFill>
                  <a:srgbClr val="604A7B"/>
                </a:solidFill>
                <a:latin typeface="Calibri" charset="0"/>
              </a:rPr>
            </a:br>
            <a:r>
              <a:rPr lang="en-US" sz="3200" b="1" dirty="0" err="1" smtClean="0">
                <a:solidFill>
                  <a:schemeClr val="tx2">
                    <a:lumMod val="50000"/>
                  </a:schemeClr>
                </a:solidFill>
                <a:latin typeface="Calibri" charset="0"/>
              </a:rPr>
              <a:t>Genomik</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32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extBox 3"/>
          <p:cNvSpPr txBox="1">
            <a:spLocks noChangeArrowheads="1"/>
          </p:cNvSpPr>
          <p:nvPr/>
        </p:nvSpPr>
        <p:spPr bwMode="auto">
          <a:xfrm>
            <a:off x="7615238" y="6364288"/>
            <a:ext cx="15287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Grandi G, 2015</a:t>
            </a:r>
          </a:p>
        </p:txBody>
      </p:sp>
      <p:pic>
        <p:nvPicPr>
          <p:cNvPr id="98306" name="Picture 1" descr="Ekran Resmi 2018-01-24 21.25.59.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073150" y="1770063"/>
            <a:ext cx="6299200" cy="459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ounded Rectangle 5"/>
          <p:cNvSpPr/>
          <p:nvPr/>
        </p:nvSpPr>
        <p:spPr>
          <a:xfrm>
            <a:off x="135115" y="2418285"/>
            <a:ext cx="2459119" cy="1935716"/>
          </a:xfrm>
          <a:prstGeom prst="roundRect">
            <a:avLst/>
          </a:prstGeom>
          <a:solidFill>
            <a:schemeClr val="accent3">
              <a:lumMod val="5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lvl="1">
              <a:defRPr/>
            </a:pPr>
            <a:r>
              <a:rPr lang="en-US" sz="2000" u="sng"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Onkojen</a:t>
            </a:r>
            <a:r>
              <a:rPr lang="en-US" sz="2000" u="sng"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p>
          <a:p>
            <a:pPr lvl="1">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KRAS </a:t>
            </a:r>
            <a:r>
              <a:rPr lang="en-US" sz="20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ve</a:t>
            </a: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p>
          <a:p>
            <a:pPr lvl="1">
              <a:defRPr/>
            </a:pP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PI3K </a:t>
            </a:r>
            <a:r>
              <a:rPr lang="en-US" sz="20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yolaklarının</a:t>
            </a:r>
            <a:r>
              <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r>
              <a:rPr lang="en-US" sz="20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aktivasyonu</a:t>
            </a:r>
            <a:endParaRPr 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endParaRPr>
          </a:p>
        </p:txBody>
      </p:sp>
      <p:sp>
        <p:nvSpPr>
          <p:cNvPr id="7" name="Rounded Rectangle 6"/>
          <p:cNvSpPr/>
          <p:nvPr/>
        </p:nvSpPr>
        <p:spPr>
          <a:xfrm>
            <a:off x="6580680" y="2418285"/>
            <a:ext cx="2469252" cy="1935716"/>
          </a:xfrm>
          <a:prstGeom prst="roundRect">
            <a:avLst/>
          </a:prstGeom>
          <a:solidFill>
            <a:schemeClr val="accent2">
              <a:lumMod val="50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lvl="1">
              <a:defRPr/>
            </a:pPr>
            <a:r>
              <a:rPr lang="en-US" sz="1900" u="sng"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Tümör</a:t>
            </a:r>
            <a:r>
              <a:rPr lang="en-US" sz="1900" u="sng"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r>
              <a:rPr lang="en-US" sz="1900" u="sng"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supresör</a:t>
            </a:r>
            <a:r>
              <a:rPr lang="en-US" sz="1900" u="sng"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r>
              <a:rPr lang="en-US" sz="19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PTEN </a:t>
            </a:r>
            <a:r>
              <a:rPr lang="en-US" sz="19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ve</a:t>
            </a:r>
            <a:r>
              <a:rPr lang="en-US" sz="19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 </a:t>
            </a:r>
          </a:p>
          <a:p>
            <a:pPr lvl="1">
              <a:defRPr/>
            </a:pPr>
            <a:r>
              <a:rPr lang="en-US" sz="19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ARID1A </a:t>
            </a:r>
            <a:r>
              <a:rPr lang="en-US" sz="1900" dirty="0" err="1">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rPr>
              <a:t>inaktivasyonu</a:t>
            </a:r>
            <a:endParaRPr lang="en-US" sz="19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charset="0"/>
            </a:endParaRPr>
          </a:p>
        </p:txBody>
      </p:sp>
      <p:sp>
        <p:nvSpPr>
          <p:cNvPr id="10" name="Title 1"/>
          <p:cNvSpPr>
            <a:spLocks noGrp="1"/>
          </p:cNvSpPr>
          <p:nvPr>
            <p:ph type="title"/>
          </p:nvPr>
        </p:nvSpPr>
        <p:spPr/>
        <p:txBody>
          <a:bodyPr/>
          <a:lstStyle/>
          <a:p>
            <a:pPr>
              <a:defRPr/>
            </a:pPr>
            <a:r>
              <a:rPr lang="en-US" sz="2800" b="1" dirty="0" err="1" smtClean="0">
                <a:solidFill>
                  <a:srgbClr val="660066"/>
                </a:solidFill>
                <a:latin typeface="Calibri" charset="0"/>
              </a:rPr>
              <a:t>Endometriozisin</a:t>
            </a:r>
            <a:r>
              <a:rPr lang="en-US" sz="2800" b="1" dirty="0" smtClean="0">
                <a:solidFill>
                  <a:srgbClr val="660066"/>
                </a:solidFill>
                <a:latin typeface="Calibri" charset="0"/>
              </a:rPr>
              <a:t> </a:t>
            </a:r>
            <a:r>
              <a:rPr lang="en-US" sz="2800" b="1" dirty="0" err="1">
                <a:solidFill>
                  <a:srgbClr val="660066"/>
                </a:solidFill>
                <a:latin typeface="Calibri" charset="0"/>
              </a:rPr>
              <a:t>ilişkili</a:t>
            </a:r>
            <a:r>
              <a:rPr lang="en-US" sz="2800" b="1" dirty="0">
                <a:solidFill>
                  <a:srgbClr val="660066"/>
                </a:solidFill>
                <a:latin typeface="Calibri" charset="0"/>
              </a:rPr>
              <a:t> </a:t>
            </a:r>
            <a:r>
              <a:rPr lang="en-US" sz="2800" b="1" dirty="0" err="1">
                <a:solidFill>
                  <a:srgbClr val="660066"/>
                </a:solidFill>
                <a:latin typeface="Calibri" charset="0"/>
              </a:rPr>
              <a:t>karsinomlara</a:t>
            </a:r>
            <a:r>
              <a:rPr lang="en-US" sz="2800" b="1" dirty="0">
                <a:solidFill>
                  <a:srgbClr val="660066"/>
                </a:solidFill>
                <a:latin typeface="Calibri" charset="0"/>
              </a:rPr>
              <a:t> </a:t>
            </a:r>
            <a:r>
              <a:rPr lang="en-US" sz="2800" b="1" dirty="0" err="1" smtClean="0">
                <a:solidFill>
                  <a:srgbClr val="660066"/>
                </a:solidFill>
                <a:latin typeface="Calibri" charset="0"/>
              </a:rPr>
              <a:t>progresyonu</a:t>
            </a:r>
            <a:r>
              <a:rPr lang="en-US" sz="2800" b="1" dirty="0" smtClean="0">
                <a:solidFill>
                  <a:srgbClr val="660066"/>
                </a:solidFill>
                <a:latin typeface="Calibri" charset="0"/>
              </a:rPr>
              <a:t/>
            </a:r>
            <a:br>
              <a:rPr lang="en-US" sz="2800" b="1" dirty="0" smtClean="0">
                <a:solidFill>
                  <a:srgbClr val="660066"/>
                </a:solidFill>
                <a:latin typeface="Calibri" charset="0"/>
              </a:rPr>
            </a:br>
            <a:r>
              <a:rPr lang="en-US" sz="3200" b="1" dirty="0" err="1" smtClean="0">
                <a:solidFill>
                  <a:schemeClr val="tx2">
                    <a:lumMod val="50000"/>
                  </a:schemeClr>
                </a:solidFill>
                <a:latin typeface="Calibri" charset="0"/>
              </a:rPr>
              <a:t>Genomik</a:t>
            </a:r>
            <a:r>
              <a:rPr lang="en-US" sz="3200" b="1" dirty="0" smtClean="0">
                <a:solidFill>
                  <a:schemeClr val="tx2">
                    <a:lumMod val="50000"/>
                  </a:schemeClr>
                </a:solidFill>
                <a:latin typeface="Calibri" charset="0"/>
              </a:rPr>
              <a:t> </a:t>
            </a:r>
            <a:r>
              <a:rPr lang="en-US" sz="3200" b="1" dirty="0" err="1" smtClean="0">
                <a:solidFill>
                  <a:schemeClr val="tx2">
                    <a:lumMod val="50000"/>
                  </a:schemeClr>
                </a:solidFill>
                <a:latin typeface="Calibri" charset="0"/>
              </a:rPr>
              <a:t>Değişiklikler</a:t>
            </a:r>
            <a:endParaRPr lang="en-US" sz="2800" b="1" dirty="0">
              <a:solidFill>
                <a:schemeClr val="tx2">
                  <a:lumMod val="50000"/>
                </a:schemeClr>
              </a:solidFill>
              <a:latin typeface="Calibri"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p:cNvSpPr/>
          <p:nvPr/>
        </p:nvSpPr>
        <p:spPr>
          <a:xfrm>
            <a:off x="2674938" y="3160713"/>
            <a:ext cx="3932237" cy="2419350"/>
          </a:xfrm>
          <a:prstGeom prst="ellipse">
            <a:avLst/>
          </a:prstGeom>
          <a:solidFill>
            <a:srgbClr val="FF000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b="1" dirty="0"/>
              <a:t>MALİGN TRANSFORMASYON</a:t>
            </a:r>
          </a:p>
        </p:txBody>
      </p:sp>
      <p:sp>
        <p:nvSpPr>
          <p:cNvPr id="10" name="Right Arrow 9"/>
          <p:cNvSpPr/>
          <p:nvPr/>
        </p:nvSpPr>
        <p:spPr>
          <a:xfrm rot="1668145">
            <a:off x="2041525" y="3038475"/>
            <a:ext cx="1155700" cy="350838"/>
          </a:xfrm>
          <a:prstGeom prst="rightArrow">
            <a:avLst/>
          </a:prstGeom>
          <a:solidFill>
            <a:srgbClr val="00009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Rounded Rectangle 11"/>
          <p:cNvSpPr/>
          <p:nvPr/>
        </p:nvSpPr>
        <p:spPr>
          <a:xfrm>
            <a:off x="269875" y="2174875"/>
            <a:ext cx="1946275" cy="1500188"/>
          </a:xfrm>
          <a:prstGeom prst="roundRect">
            <a:avLst/>
          </a:prstGeom>
          <a:solidFill>
            <a:schemeClr val="tx2">
              <a:lumMod val="5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err="1"/>
              <a:t>Genomik</a:t>
            </a:r>
            <a:r>
              <a:rPr lang="en-US" dirty="0"/>
              <a:t> </a:t>
            </a:r>
            <a:r>
              <a:rPr lang="en-US" dirty="0" err="1"/>
              <a:t>Değişiklikler</a:t>
            </a:r>
            <a:endParaRPr lang="en-US" dirty="0"/>
          </a:p>
        </p:txBody>
      </p:sp>
      <p:sp>
        <p:nvSpPr>
          <p:cNvPr id="13" name="Right Arrow 12"/>
          <p:cNvSpPr/>
          <p:nvPr/>
        </p:nvSpPr>
        <p:spPr>
          <a:xfrm rot="8154791">
            <a:off x="6134100" y="3000375"/>
            <a:ext cx="971550" cy="350838"/>
          </a:xfrm>
          <a:prstGeom prst="rightArrow">
            <a:avLst/>
          </a:prstGeom>
          <a:solidFill>
            <a:srgbClr val="00009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Right Arrow 14"/>
          <p:cNvSpPr/>
          <p:nvPr/>
        </p:nvSpPr>
        <p:spPr>
          <a:xfrm rot="4572917">
            <a:off x="3343306" y="2419808"/>
            <a:ext cx="1204913" cy="352425"/>
          </a:xfrm>
          <a:prstGeom prst="rightArrow">
            <a:avLst/>
          </a:prstGeom>
          <a:solidFill>
            <a:srgbClr val="00009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 name="Right Arrow 15"/>
          <p:cNvSpPr/>
          <p:nvPr/>
        </p:nvSpPr>
        <p:spPr>
          <a:xfrm rot="6622309">
            <a:off x="5021263" y="2419350"/>
            <a:ext cx="1204912" cy="350838"/>
          </a:xfrm>
          <a:prstGeom prst="rightArrow">
            <a:avLst/>
          </a:prstGeom>
          <a:solidFill>
            <a:srgbClr val="000090"/>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 name="Rounded Rectangle 16"/>
          <p:cNvSpPr/>
          <p:nvPr/>
        </p:nvSpPr>
        <p:spPr>
          <a:xfrm>
            <a:off x="2341563" y="566738"/>
            <a:ext cx="1946275" cy="1500187"/>
          </a:xfrm>
          <a:prstGeom prst="roundRect">
            <a:avLst/>
          </a:prstGeom>
          <a:solidFill>
            <a:schemeClr val="accent2">
              <a:lumMod val="5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err="1"/>
              <a:t>Enflamatuar</a:t>
            </a:r>
            <a:r>
              <a:rPr lang="en-US" dirty="0"/>
              <a:t> </a:t>
            </a:r>
            <a:r>
              <a:rPr lang="en-US" dirty="0" err="1"/>
              <a:t>Süreç</a:t>
            </a:r>
            <a:endParaRPr lang="en-US" dirty="0"/>
          </a:p>
        </p:txBody>
      </p:sp>
      <p:sp>
        <p:nvSpPr>
          <p:cNvPr id="18" name="Rounded Rectangle 17"/>
          <p:cNvSpPr/>
          <p:nvPr/>
        </p:nvSpPr>
        <p:spPr>
          <a:xfrm>
            <a:off x="6928708" y="2174876"/>
            <a:ext cx="1946275" cy="1500187"/>
          </a:xfrm>
          <a:prstGeom prst="roundRect">
            <a:avLst/>
          </a:prstGeom>
          <a:solidFill>
            <a:schemeClr val="accent6">
              <a:lumMod val="50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err="1"/>
              <a:t>Oksidatif</a:t>
            </a:r>
            <a:r>
              <a:rPr lang="en-US" dirty="0"/>
              <a:t> </a:t>
            </a:r>
            <a:r>
              <a:rPr lang="en-US" dirty="0" err="1"/>
              <a:t>stres</a:t>
            </a:r>
            <a:endParaRPr lang="en-US" dirty="0"/>
          </a:p>
        </p:txBody>
      </p:sp>
      <p:sp>
        <p:nvSpPr>
          <p:cNvPr id="19" name="Rounded Rectangle 18"/>
          <p:cNvSpPr/>
          <p:nvPr/>
        </p:nvSpPr>
        <p:spPr>
          <a:xfrm>
            <a:off x="4806524" y="566738"/>
            <a:ext cx="1946275" cy="1500188"/>
          </a:xfrm>
          <a:prstGeom prst="roundRect">
            <a:avLst/>
          </a:prstGeom>
          <a:solidFill>
            <a:schemeClr val="accent2">
              <a:lumMod val="75000"/>
            </a:schemeClr>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err="1"/>
              <a:t>Östrojenler</a:t>
            </a:r>
            <a:endParaRPr lang="en-US" dirty="0"/>
          </a:p>
        </p:txBody>
      </p:sp>
      <p:pic>
        <p:nvPicPr>
          <p:cNvPr id="2" name="Picture 1" descr="Matches-PNG-Photo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070009">
            <a:off x="2255566" y="2503489"/>
            <a:ext cx="1776037" cy="1542517"/>
          </a:xfrm>
          <a:prstGeom prst="rect">
            <a:avLst/>
          </a:prstGeom>
        </p:spPr>
      </p:pic>
      <p:pic>
        <p:nvPicPr>
          <p:cNvPr id="3" name="Picture 2" descr="58860bca6f293bbfae451a5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909087">
            <a:off x="2952059" y="1908896"/>
            <a:ext cx="1390966" cy="1087263"/>
          </a:xfrm>
          <a:prstGeom prst="rect">
            <a:avLst/>
          </a:prstGeom>
        </p:spPr>
      </p:pic>
      <p:pic>
        <p:nvPicPr>
          <p:cNvPr id="14" name="Picture 13" descr="58860bca6f293bbfae451a5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8016872">
            <a:off x="4673909" y="1988989"/>
            <a:ext cx="1390966" cy="1087263"/>
          </a:xfrm>
          <a:prstGeom prst="rect">
            <a:avLst/>
          </a:prstGeom>
        </p:spPr>
      </p:pic>
      <p:pic>
        <p:nvPicPr>
          <p:cNvPr id="20" name="Picture 19" descr="58860bca6f293bbfae451a55.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0090749">
            <a:off x="5833302" y="2445677"/>
            <a:ext cx="1390966" cy="1087263"/>
          </a:xfrm>
          <a:prstGeom prst="rect">
            <a:avLst/>
          </a:prstGeom>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4000" fill="hold"/>
                                        <p:tgtEl>
                                          <p:spTgt spid="10"/>
                                        </p:tgtEl>
                                      </p:cBhvr>
                                      <p:by x="150000" y="150000"/>
                                    </p:animScale>
                                  </p:childTnLst>
                                </p:cTn>
                              </p:par>
                              <p:par>
                                <p:cTn id="7" presetID="6" presetClass="emph" presetSubtype="0" fill="hold" grpId="0" nodeType="withEffect">
                                  <p:stCondLst>
                                    <p:cond delay="0"/>
                                  </p:stCondLst>
                                  <p:childTnLst>
                                    <p:animScale>
                                      <p:cBhvr>
                                        <p:cTn id="8" dur="2200" fill="hold"/>
                                        <p:tgtEl>
                                          <p:spTgt spid="15"/>
                                        </p:tgtEl>
                                      </p:cBhvr>
                                      <p:by x="150000" y="150000"/>
                                    </p:animScale>
                                  </p:childTnLst>
                                </p:cTn>
                              </p:par>
                              <p:par>
                                <p:cTn id="9" presetID="6" presetClass="emph" presetSubtype="0" fill="hold" grpId="0" nodeType="withEffect">
                                  <p:stCondLst>
                                    <p:cond delay="0"/>
                                  </p:stCondLst>
                                  <p:childTnLst>
                                    <p:animScale>
                                      <p:cBhvr>
                                        <p:cTn id="10" dur="2200" fill="hold"/>
                                        <p:tgtEl>
                                          <p:spTgt spid="16"/>
                                        </p:tgtEl>
                                      </p:cBhvr>
                                      <p:by x="150000" y="150000"/>
                                    </p:animScale>
                                  </p:childTnLst>
                                </p:cTn>
                              </p:par>
                              <p:par>
                                <p:cTn id="11" presetID="6" presetClass="emph" presetSubtype="0" fill="hold" grpId="0" nodeType="withEffect">
                                  <p:stCondLst>
                                    <p:cond delay="0"/>
                                  </p:stCondLst>
                                  <p:childTnLst>
                                    <p:animScale>
                                      <p:cBhvr>
                                        <p:cTn id="12" dur="2200" fill="hold"/>
                                        <p:tgtEl>
                                          <p:spTgt spid="13"/>
                                        </p:tgtEl>
                                      </p:cBhvr>
                                      <p:by x="150000" y="150000"/>
                                    </p:animScale>
                                  </p:childTnLst>
                                </p:cTn>
                              </p:par>
                            </p:childTnLst>
                          </p:cTn>
                        </p:par>
                      </p:childTnLst>
                    </p:cTn>
                  </p:par>
                  <p:par>
                    <p:cTn id="13" fill="hold">
                      <p:stCondLst>
                        <p:cond delay="indefinite"/>
                      </p:stCondLst>
                      <p:childTnLst>
                        <p:par>
                          <p:cTn id="14" fill="hold">
                            <p:stCondLst>
                              <p:cond delay="0"/>
                            </p:stCondLst>
                            <p:childTnLst>
                              <p:par>
                                <p:cTn id="15" presetID="55" presetClass="entr" presetSubtype="0"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strVal val="#ppt_w*0.70"/>
                                          </p:val>
                                        </p:tav>
                                        <p:tav tm="100000">
                                          <p:val>
                                            <p:strVal val="#ppt_w"/>
                                          </p:val>
                                        </p:tav>
                                      </p:tavLst>
                                    </p:anim>
                                    <p:anim calcmode="lin" valueType="num">
                                      <p:cBhvr>
                                        <p:cTn id="18" dur="1000" fill="hold"/>
                                        <p:tgtEl>
                                          <p:spTgt spid="2"/>
                                        </p:tgtEl>
                                        <p:attrNameLst>
                                          <p:attrName>ppt_h</p:attrName>
                                        </p:attrNameLst>
                                      </p:cBhvr>
                                      <p:tavLst>
                                        <p:tav tm="0">
                                          <p:val>
                                            <p:strVal val="#ppt_h"/>
                                          </p:val>
                                        </p:tav>
                                        <p:tav tm="100000">
                                          <p:val>
                                            <p:strVal val="#ppt_h"/>
                                          </p:val>
                                        </p:tav>
                                      </p:tavLst>
                                    </p:anim>
                                    <p:animEffect transition="in" filter="fade">
                                      <p:cBhvr>
                                        <p:cTn id="19" dur="1000"/>
                                        <p:tgtEl>
                                          <p:spTgt spid="2"/>
                                        </p:tgtEl>
                                      </p:cBhvr>
                                    </p:animEffect>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0" fill="hold"/>
                                        <p:tgtEl>
                                          <p:spTgt spid="3"/>
                                        </p:tgtEl>
                                        <p:attrNameLst>
                                          <p:attrName>ppt_w</p:attrName>
                                        </p:attrNameLst>
                                      </p:cBhvr>
                                      <p:tavLst>
                                        <p:tav tm="0">
                                          <p:val>
                                            <p:strVal val="#ppt_w*0.70"/>
                                          </p:val>
                                        </p:tav>
                                        <p:tav tm="100000">
                                          <p:val>
                                            <p:strVal val="#ppt_w"/>
                                          </p:val>
                                        </p:tav>
                                      </p:tavLst>
                                    </p:anim>
                                    <p:anim calcmode="lin" valueType="num">
                                      <p:cBhvr>
                                        <p:cTn id="25" dur="1000" fill="hold"/>
                                        <p:tgtEl>
                                          <p:spTgt spid="3"/>
                                        </p:tgtEl>
                                        <p:attrNameLst>
                                          <p:attrName>ppt_h</p:attrName>
                                        </p:attrNameLst>
                                      </p:cBhvr>
                                      <p:tavLst>
                                        <p:tav tm="0">
                                          <p:val>
                                            <p:strVal val="#ppt_h"/>
                                          </p:val>
                                        </p:tav>
                                        <p:tav tm="100000">
                                          <p:val>
                                            <p:strVal val="#ppt_h"/>
                                          </p:val>
                                        </p:tav>
                                      </p:tavLst>
                                    </p:anim>
                                    <p:animEffect transition="in" filter="fade">
                                      <p:cBhvr>
                                        <p:cTn id="26" dur="1000"/>
                                        <p:tgtEl>
                                          <p:spTgt spid="3"/>
                                        </p:tgtEl>
                                      </p:cBhvr>
                                    </p:animEffect>
                                  </p:childTnLst>
                                </p:cTn>
                              </p:par>
                            </p:childTnLst>
                          </p:cTn>
                        </p:par>
                      </p:childTnLst>
                    </p:cTn>
                  </p:par>
                  <p:par>
                    <p:cTn id="27" fill="hold">
                      <p:stCondLst>
                        <p:cond delay="indefinite"/>
                      </p:stCondLst>
                      <p:childTnLst>
                        <p:par>
                          <p:cTn id="28" fill="hold">
                            <p:stCondLst>
                              <p:cond delay="0"/>
                            </p:stCondLst>
                            <p:childTnLst>
                              <p:par>
                                <p:cTn id="29" presetID="55" presetClass="entr" presetSubtype="0" fill="hold"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p:cTn id="31" dur="1000" fill="hold"/>
                                        <p:tgtEl>
                                          <p:spTgt spid="14"/>
                                        </p:tgtEl>
                                        <p:attrNameLst>
                                          <p:attrName>ppt_w</p:attrName>
                                        </p:attrNameLst>
                                      </p:cBhvr>
                                      <p:tavLst>
                                        <p:tav tm="0">
                                          <p:val>
                                            <p:strVal val="#ppt_w*0.70"/>
                                          </p:val>
                                        </p:tav>
                                        <p:tav tm="100000">
                                          <p:val>
                                            <p:strVal val="#ppt_w"/>
                                          </p:val>
                                        </p:tav>
                                      </p:tavLst>
                                    </p:anim>
                                    <p:anim calcmode="lin" valueType="num">
                                      <p:cBhvr>
                                        <p:cTn id="32" dur="1000" fill="hold"/>
                                        <p:tgtEl>
                                          <p:spTgt spid="14"/>
                                        </p:tgtEl>
                                        <p:attrNameLst>
                                          <p:attrName>ppt_h</p:attrName>
                                        </p:attrNameLst>
                                      </p:cBhvr>
                                      <p:tavLst>
                                        <p:tav tm="0">
                                          <p:val>
                                            <p:strVal val="#ppt_h"/>
                                          </p:val>
                                        </p:tav>
                                        <p:tav tm="100000">
                                          <p:val>
                                            <p:strVal val="#ppt_h"/>
                                          </p:val>
                                        </p:tav>
                                      </p:tavLst>
                                    </p:anim>
                                    <p:animEffect transition="in" filter="fade">
                                      <p:cBhvr>
                                        <p:cTn id="33" dur="1000"/>
                                        <p:tgtEl>
                                          <p:spTgt spid="14"/>
                                        </p:tgtEl>
                                      </p:cBhvr>
                                    </p:animEffect>
                                  </p:childTnLst>
                                </p:cTn>
                              </p:par>
                            </p:childTnLst>
                          </p:cTn>
                        </p:par>
                      </p:childTnLst>
                    </p:cTn>
                  </p:par>
                  <p:par>
                    <p:cTn id="34" fill="hold">
                      <p:stCondLst>
                        <p:cond delay="indefinite"/>
                      </p:stCondLst>
                      <p:childTnLst>
                        <p:par>
                          <p:cTn id="35" fill="hold">
                            <p:stCondLst>
                              <p:cond delay="0"/>
                            </p:stCondLst>
                            <p:childTnLst>
                              <p:par>
                                <p:cTn id="36" presetID="55" presetClass="entr" presetSubtype="0" fill="hold" nodeType="clickEffect">
                                  <p:stCondLst>
                                    <p:cond delay="0"/>
                                  </p:stCondLst>
                                  <p:childTnLst>
                                    <p:set>
                                      <p:cBhvr>
                                        <p:cTn id="37" dur="1" fill="hold">
                                          <p:stCondLst>
                                            <p:cond delay="0"/>
                                          </p:stCondLst>
                                        </p:cTn>
                                        <p:tgtEl>
                                          <p:spTgt spid="20"/>
                                        </p:tgtEl>
                                        <p:attrNameLst>
                                          <p:attrName>style.visibility</p:attrName>
                                        </p:attrNameLst>
                                      </p:cBhvr>
                                      <p:to>
                                        <p:strVal val="visible"/>
                                      </p:to>
                                    </p:set>
                                    <p:anim calcmode="lin" valueType="num">
                                      <p:cBhvr>
                                        <p:cTn id="38" dur="1000" fill="hold"/>
                                        <p:tgtEl>
                                          <p:spTgt spid="20"/>
                                        </p:tgtEl>
                                        <p:attrNameLst>
                                          <p:attrName>ppt_w</p:attrName>
                                        </p:attrNameLst>
                                      </p:cBhvr>
                                      <p:tavLst>
                                        <p:tav tm="0">
                                          <p:val>
                                            <p:strVal val="#ppt_w*0.70"/>
                                          </p:val>
                                        </p:tav>
                                        <p:tav tm="100000">
                                          <p:val>
                                            <p:strVal val="#ppt_w"/>
                                          </p:val>
                                        </p:tav>
                                      </p:tavLst>
                                    </p:anim>
                                    <p:anim calcmode="lin" valueType="num">
                                      <p:cBhvr>
                                        <p:cTn id="39" dur="1000" fill="hold"/>
                                        <p:tgtEl>
                                          <p:spTgt spid="20"/>
                                        </p:tgtEl>
                                        <p:attrNameLst>
                                          <p:attrName>ppt_h</p:attrName>
                                        </p:attrNameLst>
                                      </p:cBhvr>
                                      <p:tavLst>
                                        <p:tav tm="0">
                                          <p:val>
                                            <p:strVal val="#ppt_h"/>
                                          </p:val>
                                        </p:tav>
                                        <p:tav tm="100000">
                                          <p:val>
                                            <p:strVal val="#ppt_h"/>
                                          </p:val>
                                        </p:tav>
                                      </p:tavLst>
                                    </p:anim>
                                    <p:animEffect transition="in" filter="fade">
                                      <p:cBhvr>
                                        <p:cTn id="40" dur="10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3" grpId="0" animBg="1"/>
      <p:bldP spid="15" grpId="0" animBg="1"/>
      <p:bldP spid="1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Picture 5" descr="Ekran Resmi 2018-01-25 21.03.43.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1909763"/>
            <a:ext cx="9144000"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descr="Ekran Resmi 2018-01-25 19.11.26.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7" descr="Ekran Resmi 2018-01-25 19.10.15.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9242425"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1"/>
          <p:cNvSpPr>
            <a:spLocks noGrp="1"/>
          </p:cNvSpPr>
          <p:nvPr>
            <p:ph type="title"/>
          </p:nvPr>
        </p:nvSpPr>
        <p:spPr/>
        <p:txBody>
          <a:bodyPr/>
          <a:lstStyle/>
          <a:p>
            <a:r>
              <a:rPr lang="en-US" b="1">
                <a:solidFill>
                  <a:srgbClr val="660066"/>
                </a:solidFill>
                <a:latin typeface="Calibri" charset="0"/>
              </a:rPr>
              <a:t>ÖNLEMLER</a:t>
            </a:r>
          </a:p>
        </p:txBody>
      </p:sp>
      <p:sp>
        <p:nvSpPr>
          <p:cNvPr id="111618" name="Content Placeholder 2"/>
          <p:cNvSpPr>
            <a:spLocks noGrp="1"/>
          </p:cNvSpPr>
          <p:nvPr>
            <p:ph idx="1"/>
          </p:nvPr>
        </p:nvSpPr>
        <p:spPr>
          <a:xfrm>
            <a:off x="334963" y="1619250"/>
            <a:ext cx="8461375" cy="4525963"/>
          </a:xfrm>
        </p:spPr>
        <p:txBody>
          <a:bodyPr/>
          <a:lstStyle/>
          <a:p>
            <a:r>
              <a:rPr lang="en-US" sz="2400" dirty="0" err="1">
                <a:latin typeface="Calibri" charset="0"/>
              </a:rPr>
              <a:t>Tarama</a:t>
            </a:r>
            <a:r>
              <a:rPr lang="en-US" sz="2400" dirty="0">
                <a:latin typeface="Calibri" charset="0"/>
              </a:rPr>
              <a:t> </a:t>
            </a:r>
            <a:r>
              <a:rPr lang="en-US" sz="2400" dirty="0" err="1">
                <a:latin typeface="Calibri" charset="0"/>
              </a:rPr>
              <a:t>önerilmemektedir</a:t>
            </a:r>
            <a:endParaRPr lang="en-US" sz="2400" dirty="0">
              <a:latin typeface="Calibri" charset="0"/>
            </a:endParaRPr>
          </a:p>
          <a:p>
            <a:endParaRPr lang="en-US" sz="2400" dirty="0">
              <a:latin typeface="Calibri" charset="0"/>
            </a:endParaRPr>
          </a:p>
          <a:p>
            <a:r>
              <a:rPr lang="en-US" sz="2400" dirty="0" err="1">
                <a:latin typeface="Calibri" charset="0"/>
              </a:rPr>
              <a:t>Profilaktik</a:t>
            </a:r>
            <a:r>
              <a:rPr lang="en-US" sz="2400" dirty="0">
                <a:latin typeface="Calibri" charset="0"/>
              </a:rPr>
              <a:t> </a:t>
            </a:r>
            <a:r>
              <a:rPr lang="en-US" sz="2400" dirty="0" err="1">
                <a:latin typeface="Calibri" charset="0"/>
              </a:rPr>
              <a:t>amaçla</a:t>
            </a:r>
            <a:r>
              <a:rPr lang="en-US" sz="2400" dirty="0">
                <a:latin typeface="Calibri" charset="0"/>
              </a:rPr>
              <a:t> BSO </a:t>
            </a:r>
            <a:r>
              <a:rPr lang="en-US" sz="2400" dirty="0" err="1">
                <a:latin typeface="Calibri" charset="0"/>
              </a:rPr>
              <a:t>veya</a:t>
            </a:r>
            <a:r>
              <a:rPr lang="en-US" sz="2400" dirty="0">
                <a:latin typeface="Calibri" charset="0"/>
              </a:rPr>
              <a:t> </a:t>
            </a:r>
            <a:r>
              <a:rPr lang="en-US" sz="2400" dirty="0" err="1">
                <a:latin typeface="Calibri" charset="0"/>
              </a:rPr>
              <a:t>endometriotik</a:t>
            </a:r>
            <a:r>
              <a:rPr lang="en-US" sz="2400" dirty="0">
                <a:latin typeface="Calibri" charset="0"/>
              </a:rPr>
              <a:t> </a:t>
            </a:r>
            <a:r>
              <a:rPr lang="en-US" sz="2400" dirty="0" err="1">
                <a:latin typeface="Calibri" charset="0"/>
              </a:rPr>
              <a:t>lezyon</a:t>
            </a:r>
            <a:r>
              <a:rPr lang="en-US" sz="2400" dirty="0">
                <a:latin typeface="Calibri" charset="0"/>
              </a:rPr>
              <a:t> </a:t>
            </a:r>
            <a:r>
              <a:rPr lang="en-US" sz="2400" dirty="0" err="1">
                <a:latin typeface="Calibri" charset="0"/>
              </a:rPr>
              <a:t>çıkarılmasının</a:t>
            </a:r>
            <a:r>
              <a:rPr lang="en-US" sz="2400" dirty="0">
                <a:latin typeface="Calibri" charset="0"/>
              </a:rPr>
              <a:t> over </a:t>
            </a:r>
            <a:r>
              <a:rPr lang="en-US" sz="2400" dirty="0" err="1">
                <a:latin typeface="Calibri" charset="0"/>
              </a:rPr>
              <a:t>kanseri</a:t>
            </a:r>
            <a:r>
              <a:rPr lang="en-US" sz="2400" dirty="0">
                <a:latin typeface="Calibri" charset="0"/>
              </a:rPr>
              <a:t> </a:t>
            </a:r>
            <a:r>
              <a:rPr lang="en-US" sz="2400" dirty="0" err="1">
                <a:latin typeface="Calibri" charset="0"/>
              </a:rPr>
              <a:t>riskini</a:t>
            </a:r>
            <a:r>
              <a:rPr lang="en-US" sz="2400" dirty="0">
                <a:latin typeface="Calibri" charset="0"/>
              </a:rPr>
              <a:t> </a:t>
            </a:r>
            <a:r>
              <a:rPr lang="en-US" sz="2400" dirty="0" err="1">
                <a:latin typeface="Calibri" charset="0"/>
              </a:rPr>
              <a:t>azalttığına</a:t>
            </a:r>
            <a:r>
              <a:rPr lang="en-US" sz="2400" dirty="0">
                <a:latin typeface="Calibri" charset="0"/>
              </a:rPr>
              <a:t> </a:t>
            </a:r>
            <a:r>
              <a:rPr lang="en-US" sz="2400" dirty="0" err="1">
                <a:latin typeface="Calibri" charset="0"/>
              </a:rPr>
              <a:t>dair</a:t>
            </a:r>
            <a:r>
              <a:rPr lang="en-US" sz="2400" dirty="0">
                <a:latin typeface="Calibri" charset="0"/>
              </a:rPr>
              <a:t> data </a:t>
            </a:r>
            <a:r>
              <a:rPr lang="en-US" sz="2400" dirty="0">
                <a:latin typeface="Webdings" charset="0"/>
                <a:cs typeface="Webdings" charset="0"/>
                <a:sym typeface="Webdings" charset="0"/>
              </a:rPr>
              <a:t></a:t>
            </a:r>
          </a:p>
          <a:p>
            <a:endParaRPr lang="en-US" sz="2400" dirty="0">
              <a:latin typeface="Calibri" charset="0"/>
            </a:endParaRPr>
          </a:p>
          <a:p>
            <a:r>
              <a:rPr lang="en-US" sz="2400" dirty="0">
                <a:latin typeface="Calibri" charset="0"/>
              </a:rPr>
              <a:t>OKS </a:t>
            </a:r>
            <a:r>
              <a:rPr lang="en-US" sz="2400" dirty="0" err="1">
                <a:latin typeface="Calibri" charset="0"/>
              </a:rPr>
              <a:t>kullanımı</a:t>
            </a:r>
            <a:r>
              <a:rPr lang="en-US" sz="2400" dirty="0">
                <a:latin typeface="Calibri" charset="0"/>
              </a:rPr>
              <a:t> </a:t>
            </a:r>
            <a:r>
              <a:rPr lang="en-US" sz="2400" dirty="0" err="1">
                <a:latin typeface="Calibri" charset="0"/>
              </a:rPr>
              <a:t>tüm</a:t>
            </a:r>
            <a:r>
              <a:rPr lang="en-US" sz="2400" dirty="0">
                <a:latin typeface="Calibri" charset="0"/>
              </a:rPr>
              <a:t> </a:t>
            </a:r>
            <a:r>
              <a:rPr lang="en-US" sz="2400" dirty="0" err="1">
                <a:latin typeface="Calibri" charset="0"/>
              </a:rPr>
              <a:t>kadınlarda</a:t>
            </a:r>
            <a:r>
              <a:rPr lang="en-US" sz="2400" dirty="0">
                <a:latin typeface="Calibri" charset="0"/>
              </a:rPr>
              <a:t> over </a:t>
            </a:r>
            <a:r>
              <a:rPr lang="en-US" sz="2400" dirty="0" err="1">
                <a:latin typeface="Calibri" charset="0"/>
              </a:rPr>
              <a:t>kanseri</a:t>
            </a:r>
            <a:r>
              <a:rPr lang="en-US" sz="2400" dirty="0">
                <a:latin typeface="Calibri" charset="0"/>
              </a:rPr>
              <a:t> </a:t>
            </a:r>
            <a:r>
              <a:rPr lang="en-US" sz="2400" dirty="0" err="1">
                <a:latin typeface="Calibri" charset="0"/>
              </a:rPr>
              <a:t>riskini</a:t>
            </a:r>
            <a:r>
              <a:rPr lang="en-US" sz="2400" dirty="0">
                <a:latin typeface="Calibri" charset="0"/>
              </a:rPr>
              <a:t> </a:t>
            </a:r>
            <a:r>
              <a:rPr lang="en-US" sz="2400" dirty="0" err="1">
                <a:latin typeface="Calibri" charset="0"/>
              </a:rPr>
              <a:t>azaltmaktadır</a:t>
            </a:r>
            <a:endParaRPr lang="en-US" sz="2400" dirty="0">
              <a:latin typeface="Calibri" charset="0"/>
            </a:endParaRPr>
          </a:p>
          <a:p>
            <a:pPr lvl="1"/>
            <a:r>
              <a:rPr lang="en-US" sz="2000" dirty="0" err="1">
                <a:latin typeface="Calibri" charset="0"/>
              </a:rPr>
              <a:t>Endometriozisi</a:t>
            </a:r>
            <a:r>
              <a:rPr lang="en-US" sz="2000" dirty="0">
                <a:latin typeface="Calibri" charset="0"/>
              </a:rPr>
              <a:t> </a:t>
            </a:r>
            <a:r>
              <a:rPr lang="en-US" sz="2000" dirty="0" err="1">
                <a:latin typeface="Calibri" charset="0"/>
              </a:rPr>
              <a:t>olanlarda</a:t>
            </a:r>
            <a:r>
              <a:rPr lang="en-US" sz="2000" dirty="0">
                <a:latin typeface="Calibri" charset="0"/>
              </a:rPr>
              <a:t> </a:t>
            </a:r>
            <a:r>
              <a:rPr lang="en-US" sz="2000" dirty="0" smtClean="0">
                <a:latin typeface="Calibri" charset="0"/>
              </a:rPr>
              <a:t>&gt;</a:t>
            </a:r>
            <a:r>
              <a:rPr lang="en-US" sz="2000" dirty="0">
                <a:latin typeface="Calibri" charset="0"/>
              </a:rPr>
              <a:t>10 </a:t>
            </a:r>
            <a:r>
              <a:rPr lang="en-US" sz="2000" dirty="0" err="1">
                <a:latin typeface="Calibri" charset="0"/>
              </a:rPr>
              <a:t>yıl</a:t>
            </a:r>
            <a:r>
              <a:rPr lang="en-US" sz="2000" dirty="0">
                <a:latin typeface="Calibri" charset="0"/>
              </a:rPr>
              <a:t> </a:t>
            </a:r>
            <a:r>
              <a:rPr lang="en-US" sz="2000" dirty="0" err="1">
                <a:latin typeface="Calibri" charset="0"/>
              </a:rPr>
              <a:t>kullanımda</a:t>
            </a:r>
            <a:r>
              <a:rPr lang="en-US" sz="2000" dirty="0">
                <a:latin typeface="Calibri" charset="0"/>
              </a:rPr>
              <a:t> %80 </a:t>
            </a:r>
            <a:r>
              <a:rPr lang="en-US" sz="2000" dirty="0" err="1">
                <a:latin typeface="Calibri" charset="0"/>
              </a:rPr>
              <a:t>azalır</a:t>
            </a:r>
            <a:endParaRPr lang="en-US" sz="2000" dirty="0">
              <a:latin typeface="Calibri" charset="0"/>
            </a:endParaRPr>
          </a:p>
          <a:p>
            <a:pPr lvl="1"/>
            <a:r>
              <a:rPr lang="en-US" sz="2000" dirty="0" err="1">
                <a:latin typeface="Calibri" charset="0"/>
              </a:rPr>
              <a:t>Sürekli</a:t>
            </a:r>
            <a:r>
              <a:rPr lang="en-US" sz="2000" dirty="0">
                <a:latin typeface="Calibri" charset="0"/>
              </a:rPr>
              <a:t> </a:t>
            </a:r>
            <a:r>
              <a:rPr lang="en-US" sz="2000" dirty="0" err="1">
                <a:latin typeface="Calibri" charset="0"/>
              </a:rPr>
              <a:t>supresyonun</a:t>
            </a:r>
            <a:r>
              <a:rPr lang="en-US" sz="2000" dirty="0">
                <a:latin typeface="Calibri" charset="0"/>
              </a:rPr>
              <a:t> </a:t>
            </a:r>
            <a:r>
              <a:rPr lang="en-US" sz="2000" dirty="0" err="1">
                <a:latin typeface="Calibri" charset="0"/>
              </a:rPr>
              <a:t>etkisi</a:t>
            </a:r>
            <a:r>
              <a:rPr lang="en-US" sz="2000" dirty="0">
                <a:latin typeface="Calibri" charset="0"/>
              </a:rPr>
              <a:t>? (</a:t>
            </a:r>
            <a:r>
              <a:rPr lang="en-US" sz="2000" dirty="0" err="1">
                <a:latin typeface="Calibri" charset="0"/>
              </a:rPr>
              <a:t>muhtemelen</a:t>
            </a:r>
            <a:r>
              <a:rPr lang="en-US" sz="2000" dirty="0">
                <a:latin typeface="Calibri" charset="0"/>
              </a:rPr>
              <a:t> </a:t>
            </a:r>
            <a:r>
              <a:rPr lang="en-US" sz="2000" dirty="0" err="1">
                <a:latin typeface="Calibri" charset="0"/>
              </a:rPr>
              <a:t>olumlu</a:t>
            </a:r>
            <a:r>
              <a:rPr lang="en-US" sz="2000" dirty="0">
                <a:latin typeface="Calibri" charset="0"/>
              </a:rPr>
              <a:t>)</a:t>
            </a:r>
          </a:p>
          <a:p>
            <a:pPr lvl="1"/>
            <a:endParaRPr lang="en-US" sz="2000" dirty="0">
              <a:latin typeface="Calibri" charset="0"/>
            </a:endParaRPr>
          </a:p>
          <a:p>
            <a:r>
              <a:rPr lang="en-US" sz="2400" dirty="0">
                <a:latin typeface="Calibri" charset="0"/>
              </a:rPr>
              <a:t>Tubal </a:t>
            </a:r>
            <a:r>
              <a:rPr lang="en-US" sz="2400" dirty="0" err="1">
                <a:latin typeface="Calibri" charset="0"/>
              </a:rPr>
              <a:t>sterilizasyon</a:t>
            </a:r>
            <a:r>
              <a:rPr lang="en-US" sz="2400" dirty="0">
                <a:latin typeface="Calibri" charset="0"/>
              </a:rPr>
              <a:t> </a:t>
            </a:r>
            <a:r>
              <a:rPr lang="en-US" sz="2400" dirty="0" err="1">
                <a:latin typeface="Calibri" charset="0"/>
              </a:rPr>
              <a:t>veya</a:t>
            </a:r>
            <a:r>
              <a:rPr lang="en-US" sz="2400" dirty="0">
                <a:latin typeface="Calibri" charset="0"/>
              </a:rPr>
              <a:t> </a:t>
            </a:r>
            <a:r>
              <a:rPr lang="en-US" sz="2400" dirty="0" err="1">
                <a:latin typeface="Calibri" charset="0"/>
              </a:rPr>
              <a:t>histerektomi</a:t>
            </a:r>
            <a:r>
              <a:rPr lang="en-US" sz="2400" dirty="0">
                <a:latin typeface="Calibri" charset="0"/>
              </a:rPr>
              <a:t>  </a:t>
            </a:r>
            <a:endParaRPr lang="en-US" sz="2400" dirty="0" smtClean="0">
              <a:latin typeface="Calibri" charset="0"/>
            </a:endParaRPr>
          </a:p>
          <a:p>
            <a:pPr marL="0" indent="0">
              <a:buNone/>
            </a:pPr>
            <a:r>
              <a:rPr lang="en-US" sz="2400" dirty="0">
                <a:latin typeface="Calibri" charset="0"/>
              </a:rPr>
              <a:t> </a:t>
            </a:r>
            <a:r>
              <a:rPr lang="en-US" sz="2400" dirty="0" smtClean="0">
                <a:latin typeface="Calibri" charset="0"/>
              </a:rPr>
              <a:t>     OKS </a:t>
            </a:r>
            <a:r>
              <a:rPr lang="en-US" sz="2400" dirty="0" err="1">
                <a:latin typeface="Calibri" charset="0"/>
              </a:rPr>
              <a:t>ile</a:t>
            </a:r>
            <a:r>
              <a:rPr lang="en-US" sz="2400" dirty="0">
                <a:latin typeface="Calibri" charset="0"/>
              </a:rPr>
              <a:t> </a:t>
            </a:r>
            <a:r>
              <a:rPr lang="en-US" sz="2400" dirty="0" err="1">
                <a:latin typeface="Calibri" charset="0"/>
              </a:rPr>
              <a:t>benzer</a:t>
            </a:r>
            <a:r>
              <a:rPr lang="en-US" sz="2400" dirty="0">
                <a:latin typeface="Calibri" charset="0"/>
              </a:rPr>
              <a:t> </a:t>
            </a:r>
            <a:r>
              <a:rPr lang="en-US" sz="2400" dirty="0" err="1">
                <a:latin typeface="Calibri" charset="0"/>
              </a:rPr>
              <a:t>koruyucu</a:t>
            </a:r>
            <a:r>
              <a:rPr lang="en-US" sz="2400" dirty="0">
                <a:latin typeface="Calibri" charset="0"/>
              </a:rPr>
              <a:t> </a:t>
            </a:r>
            <a:r>
              <a:rPr lang="en-US" sz="2400" dirty="0" err="1">
                <a:latin typeface="Calibri" charset="0"/>
              </a:rPr>
              <a:t>etkinlik</a:t>
            </a:r>
            <a:endParaRPr lang="en-US" sz="2400" dirty="0">
              <a:latin typeface="Calibri" charset="0"/>
            </a:endParaRPr>
          </a:p>
          <a:p>
            <a:endParaRPr lang="en-US" sz="2400" dirty="0">
              <a:latin typeface="Calibri" charset="0"/>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a:xfrm>
            <a:off x="457200" y="274638"/>
            <a:ext cx="8229600" cy="815975"/>
          </a:xfrm>
        </p:spPr>
        <p:txBody>
          <a:bodyPr/>
          <a:lstStyle/>
          <a:p>
            <a:pPr>
              <a:defRPr/>
            </a:pPr>
            <a:r>
              <a:rPr lang="en-US" b="1" dirty="0">
                <a:solidFill>
                  <a:srgbClr val="660066"/>
                </a:solidFill>
                <a:latin typeface="Calibri" charset="0"/>
              </a:rPr>
              <a:t>Endometriosis </a:t>
            </a:r>
            <a:r>
              <a:rPr lang="en-US" b="1" dirty="0" err="1">
                <a:solidFill>
                  <a:srgbClr val="660066"/>
                </a:solidFill>
                <a:latin typeface="Calibri" charset="0"/>
              </a:rPr>
              <a:t>vs</a:t>
            </a:r>
            <a:r>
              <a:rPr lang="en-US" b="1" dirty="0">
                <a:solidFill>
                  <a:srgbClr val="660066"/>
                </a:solidFill>
                <a:latin typeface="Calibri" charset="0"/>
              </a:rPr>
              <a:t> Over </a:t>
            </a:r>
            <a:r>
              <a:rPr lang="en-US" b="1" dirty="0" err="1">
                <a:solidFill>
                  <a:srgbClr val="660066"/>
                </a:solidFill>
                <a:latin typeface="Calibri" charset="0"/>
              </a:rPr>
              <a:t>Kanseri</a:t>
            </a:r>
            <a:endParaRPr lang="en-US" b="1" dirty="0">
              <a:solidFill>
                <a:schemeClr val="accent4">
                  <a:lumMod val="50000"/>
                </a:schemeClr>
              </a:solidFill>
              <a:latin typeface="Calibri" charset="0"/>
            </a:endParaRPr>
          </a:p>
        </p:txBody>
      </p:sp>
      <p:sp>
        <p:nvSpPr>
          <p:cNvPr id="5" name="TextBox 4"/>
          <p:cNvSpPr txBox="1"/>
          <p:nvPr/>
        </p:nvSpPr>
        <p:spPr>
          <a:xfrm>
            <a:off x="474663" y="1290638"/>
            <a:ext cx="8453437" cy="523875"/>
          </a:xfrm>
          <a:prstGeom prst="rect">
            <a:avLst/>
          </a:prstGeom>
          <a:solidFill>
            <a:schemeClr val="accent2">
              <a:lumMod val="75000"/>
            </a:schemeClr>
          </a:solidFill>
          <a:ln>
            <a:noFill/>
          </a:ln>
        </p:spPr>
        <p:style>
          <a:lnRef idx="3">
            <a:schemeClr val="lt1"/>
          </a:lnRef>
          <a:fillRef idx="1">
            <a:schemeClr val="accent4"/>
          </a:fillRef>
          <a:effectRef idx="1">
            <a:schemeClr val="accent4"/>
          </a:effectRef>
          <a:fontRef idx="minor">
            <a:schemeClr val="lt1"/>
          </a:fontRef>
        </p:style>
        <p:txBody>
          <a:bodyPr>
            <a:spAutoFit/>
          </a:bodyPr>
          <a:lstStyle/>
          <a:p>
            <a:pPr>
              <a:defRPr/>
            </a:pPr>
            <a:r>
              <a:rPr lang="en-US" sz="2800" b="1" dirty="0">
                <a:effectLst>
                  <a:outerShdw blurRad="50800" dist="38100" dir="2700000" algn="tl" rotWithShape="0">
                    <a:prstClr val="black">
                      <a:alpha val="40000"/>
                    </a:prstClr>
                  </a:outerShdw>
                </a:effectLst>
                <a:latin typeface="Calibri" charset="0"/>
              </a:rPr>
              <a:t>Benign </a:t>
            </a:r>
            <a:r>
              <a:rPr lang="en-US" sz="2800" b="1" dirty="0" err="1">
                <a:effectLst>
                  <a:outerShdw blurRad="50800" dist="38100" dir="2700000" algn="tl" rotWithShape="0">
                    <a:prstClr val="black">
                      <a:alpha val="40000"/>
                    </a:prstClr>
                  </a:outerShdw>
                </a:effectLst>
                <a:latin typeface="Calibri" charset="0"/>
              </a:rPr>
              <a:t>bir</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hastalık</a:t>
            </a:r>
            <a:endParaRPr lang="en-US" b="1" dirty="0">
              <a:effectLst>
                <a:outerShdw blurRad="50800" dist="38100" dir="2700000" algn="tl" rotWithShape="0">
                  <a:prstClr val="black">
                    <a:alpha val="40000"/>
                  </a:prstClr>
                </a:outerShdw>
              </a:effectLst>
              <a:latin typeface="Calibri" charset="0"/>
            </a:endParaRPr>
          </a:p>
        </p:txBody>
      </p:sp>
      <p:sp>
        <p:nvSpPr>
          <p:cNvPr id="9" name="TextBox 8"/>
          <p:cNvSpPr txBox="1"/>
          <p:nvPr/>
        </p:nvSpPr>
        <p:spPr>
          <a:xfrm>
            <a:off x="476250" y="5837238"/>
            <a:ext cx="8453438" cy="523875"/>
          </a:xfrm>
          <a:prstGeom prst="rect">
            <a:avLst/>
          </a:prstGeom>
          <a:solidFill>
            <a:schemeClr val="accent2">
              <a:lumMod val="75000"/>
            </a:schemeClr>
          </a:solidFill>
          <a:ln>
            <a:noFill/>
          </a:ln>
        </p:spPr>
        <p:style>
          <a:lnRef idx="3">
            <a:schemeClr val="lt1"/>
          </a:lnRef>
          <a:fillRef idx="1">
            <a:schemeClr val="accent4"/>
          </a:fillRef>
          <a:effectRef idx="1">
            <a:schemeClr val="accent4"/>
          </a:effectRef>
          <a:fontRef idx="minor">
            <a:schemeClr val="lt1"/>
          </a:fontRef>
        </p:style>
        <p:txBody>
          <a:bodyPr>
            <a:spAutoFit/>
          </a:bodyPr>
          <a:lstStyle/>
          <a:p>
            <a:pPr>
              <a:defRPr/>
            </a:pPr>
            <a:r>
              <a:rPr lang="en-US" sz="2800" b="1" dirty="0">
                <a:effectLst>
                  <a:outerShdw blurRad="50800" dist="38100" dir="2700000" algn="tl" rotWithShape="0">
                    <a:prstClr val="black">
                      <a:alpha val="40000"/>
                    </a:prstClr>
                  </a:outerShdw>
                </a:effectLst>
                <a:latin typeface="Calibri" charset="0"/>
              </a:rPr>
              <a:t>Over </a:t>
            </a:r>
            <a:r>
              <a:rPr lang="en-US" sz="2800" b="1" dirty="0" err="1">
                <a:effectLst>
                  <a:outerShdw blurRad="50800" dist="38100" dir="2700000" algn="tl" rotWithShape="0">
                    <a:prstClr val="black">
                      <a:alpha val="40000"/>
                    </a:prstClr>
                  </a:outerShdw>
                </a:effectLst>
                <a:latin typeface="Calibri" charset="0"/>
              </a:rPr>
              <a:t>kanseri</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riskinde</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artış</a:t>
            </a:r>
            <a:endParaRPr lang="en-US" b="1" dirty="0">
              <a:effectLst>
                <a:outerShdw blurRad="50800" dist="38100" dir="2700000" algn="tl" rotWithShape="0">
                  <a:prstClr val="black">
                    <a:alpha val="40000"/>
                  </a:prstClr>
                </a:outerShdw>
              </a:effectLst>
              <a:latin typeface="Calibri" charset="0"/>
            </a:endParaRPr>
          </a:p>
        </p:txBody>
      </p:sp>
      <p:sp>
        <p:nvSpPr>
          <p:cNvPr id="13" name="TextBox 12"/>
          <p:cNvSpPr txBox="1"/>
          <p:nvPr/>
        </p:nvSpPr>
        <p:spPr>
          <a:xfrm>
            <a:off x="476250" y="5087938"/>
            <a:ext cx="8453438" cy="522287"/>
          </a:xfrm>
          <a:prstGeom prst="rect">
            <a:avLst/>
          </a:prstGeom>
          <a:solidFill>
            <a:schemeClr val="accent2">
              <a:lumMod val="75000"/>
            </a:schemeClr>
          </a:solidFill>
          <a:ln>
            <a:noFill/>
          </a:ln>
        </p:spPr>
        <p:style>
          <a:lnRef idx="3">
            <a:schemeClr val="lt1"/>
          </a:lnRef>
          <a:fillRef idx="1">
            <a:schemeClr val="accent4"/>
          </a:fillRef>
          <a:effectRef idx="1">
            <a:schemeClr val="accent4"/>
          </a:effectRef>
          <a:fontRef idx="minor">
            <a:schemeClr val="lt1"/>
          </a:fontRef>
        </p:style>
        <p:txBody>
          <a:bodyPr>
            <a:spAutoFit/>
          </a:bodyPr>
          <a:lstStyle/>
          <a:p>
            <a:pPr>
              <a:defRPr/>
            </a:pPr>
            <a:r>
              <a:rPr lang="en-US" sz="2800" b="1" dirty="0">
                <a:effectLst>
                  <a:outerShdw blurRad="50800" dist="38100" dir="2700000" algn="tl" rotWithShape="0">
                    <a:prstClr val="black">
                      <a:alpha val="40000"/>
                    </a:prstClr>
                  </a:outerShdw>
                </a:effectLst>
                <a:latin typeface="Calibri" charset="0"/>
              </a:rPr>
              <a:t>Over </a:t>
            </a:r>
            <a:r>
              <a:rPr lang="en-US" sz="2800" b="1" dirty="0" err="1">
                <a:effectLst>
                  <a:outerShdw blurRad="50800" dist="38100" dir="2700000" algn="tl" rotWithShape="0">
                    <a:prstClr val="black">
                      <a:alpha val="40000"/>
                    </a:prstClr>
                  </a:outerShdw>
                </a:effectLst>
                <a:latin typeface="Calibri" charset="0"/>
              </a:rPr>
              <a:t>kanserine</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benzeyen</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mutasyon</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profili</a:t>
            </a:r>
            <a:endParaRPr lang="en-US" sz="2800" b="1" dirty="0">
              <a:effectLst>
                <a:outerShdw blurRad="50800" dist="38100" dir="2700000" algn="tl" rotWithShape="0">
                  <a:prstClr val="black">
                    <a:alpha val="40000"/>
                  </a:prstClr>
                </a:outerShdw>
              </a:effectLst>
              <a:latin typeface="Calibri" charset="0"/>
            </a:endParaRPr>
          </a:p>
        </p:txBody>
      </p:sp>
      <p:sp>
        <p:nvSpPr>
          <p:cNvPr id="14" name="TextBox 13"/>
          <p:cNvSpPr txBox="1"/>
          <p:nvPr/>
        </p:nvSpPr>
        <p:spPr>
          <a:xfrm>
            <a:off x="474663" y="2032000"/>
            <a:ext cx="8455025" cy="523875"/>
          </a:xfrm>
          <a:prstGeom prst="rect">
            <a:avLst/>
          </a:prstGeom>
          <a:solidFill>
            <a:schemeClr val="accent2">
              <a:lumMod val="75000"/>
            </a:schemeClr>
          </a:solidFill>
          <a:ln>
            <a:noFill/>
          </a:ln>
        </p:spPr>
        <p:style>
          <a:lnRef idx="3">
            <a:schemeClr val="lt1"/>
          </a:lnRef>
          <a:fillRef idx="1">
            <a:schemeClr val="accent4"/>
          </a:fillRef>
          <a:effectRef idx="1">
            <a:schemeClr val="accent4"/>
          </a:effectRef>
          <a:fontRef idx="minor">
            <a:schemeClr val="lt1"/>
          </a:fontRef>
        </p:style>
        <p:txBody>
          <a:bodyPr>
            <a:spAutoFit/>
          </a:bodyPr>
          <a:lstStyle/>
          <a:p>
            <a:pPr>
              <a:defRPr/>
            </a:pPr>
            <a:r>
              <a:rPr lang="en-US" sz="2800" b="1" dirty="0" err="1">
                <a:effectLst>
                  <a:outerShdw blurRad="50800" dist="38100" dir="2700000" algn="tl" rotWithShape="0">
                    <a:prstClr val="black">
                      <a:alpha val="40000"/>
                    </a:prstClr>
                  </a:outerShdw>
                </a:effectLst>
                <a:latin typeface="Calibri" charset="0"/>
              </a:rPr>
              <a:t>Kanser-benzeri</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özelliklere</a:t>
            </a:r>
            <a:r>
              <a:rPr lang="en-US" sz="2800" b="1" dirty="0">
                <a:effectLst>
                  <a:outerShdw blurRad="50800" dist="38100" dir="2700000" algn="tl" rotWithShape="0">
                    <a:prstClr val="black">
                      <a:alpha val="40000"/>
                    </a:prstClr>
                  </a:outerShdw>
                </a:effectLst>
                <a:latin typeface="Calibri" charset="0"/>
              </a:rPr>
              <a:t> </a:t>
            </a:r>
            <a:r>
              <a:rPr lang="en-US" sz="2800" b="1" dirty="0" err="1">
                <a:effectLst>
                  <a:outerShdw blurRad="50800" dist="38100" dir="2700000" algn="tl" rotWithShape="0">
                    <a:prstClr val="black">
                      <a:alpha val="40000"/>
                    </a:prstClr>
                  </a:outerShdw>
                </a:effectLst>
                <a:latin typeface="Calibri" charset="0"/>
              </a:rPr>
              <a:t>sahip</a:t>
            </a:r>
            <a:endParaRPr lang="en-US" sz="2800" b="1" dirty="0">
              <a:effectLst>
                <a:outerShdw blurRad="50800" dist="38100" dir="2700000" algn="tl" rotWithShape="0">
                  <a:prstClr val="black">
                    <a:alpha val="40000"/>
                  </a:prstClr>
                </a:outerShdw>
              </a:effectLst>
              <a:latin typeface="Calibri" charset="0"/>
            </a:endParaRPr>
          </a:p>
        </p:txBody>
      </p:sp>
      <p:sp>
        <p:nvSpPr>
          <p:cNvPr id="10" name="TextBox 9"/>
          <p:cNvSpPr txBox="1"/>
          <p:nvPr/>
        </p:nvSpPr>
        <p:spPr>
          <a:xfrm>
            <a:off x="1128713" y="2619375"/>
            <a:ext cx="7773987" cy="830263"/>
          </a:xfrm>
          <a:prstGeom prst="rect">
            <a:avLst/>
          </a:prstGeom>
          <a:solidFill>
            <a:schemeClr val="accent2">
              <a:lumMod val="75000"/>
            </a:schemeClr>
          </a:solidFill>
          <a:ln>
            <a:noFill/>
          </a:ln>
        </p:spPr>
        <p:style>
          <a:lnRef idx="3">
            <a:schemeClr val="lt1"/>
          </a:lnRef>
          <a:fillRef idx="1">
            <a:schemeClr val="accent4"/>
          </a:fillRef>
          <a:effectRef idx="1">
            <a:schemeClr val="accent4"/>
          </a:effectRef>
          <a:fontRef idx="minor">
            <a:schemeClr val="lt1"/>
          </a:fontRef>
        </p:style>
        <p:txBody>
          <a:bodyPr>
            <a:spAutoFit/>
          </a:bodyPr>
          <a:lstStyle/>
          <a:p>
            <a:pPr marL="800100" lvl="1" indent="-342900">
              <a:buFont typeface="Arial"/>
              <a:buChar char="•"/>
              <a:defRPr/>
            </a:pPr>
            <a:r>
              <a:rPr lang="en-US" b="1" dirty="0" err="1">
                <a:effectLst>
                  <a:outerShdw blurRad="50800" dist="38100" dir="2700000" algn="tl" rotWithShape="0">
                    <a:prstClr val="black">
                      <a:alpha val="40000"/>
                    </a:prstClr>
                  </a:outerShdw>
                </a:effectLst>
                <a:latin typeface="Calibri" charset="0"/>
              </a:rPr>
              <a:t>İmplantlar</a:t>
            </a:r>
            <a:r>
              <a:rPr lang="en-US" b="1" dirty="0">
                <a:effectLst>
                  <a:outerShdw blurRad="50800" dist="38100" dir="2700000" algn="tl" rotWithShape="0">
                    <a:prstClr val="black">
                      <a:alpha val="40000"/>
                    </a:prstClr>
                  </a:outerShdw>
                </a:effectLst>
                <a:latin typeface="Calibri" charset="0"/>
              </a:rPr>
              <a:t> malign </a:t>
            </a:r>
            <a:r>
              <a:rPr lang="en-US" b="1" dirty="0" err="1">
                <a:effectLst>
                  <a:outerShdw blurRad="50800" dist="38100" dir="2700000" algn="tl" rotWithShape="0">
                    <a:prstClr val="black">
                      <a:alpha val="40000"/>
                    </a:prstClr>
                  </a:outerShdw>
                </a:effectLst>
                <a:latin typeface="Calibri" charset="0"/>
              </a:rPr>
              <a:t>hastalık</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gibi</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lokal</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ve</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uzak</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bölgelere</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dissemine</a:t>
            </a:r>
            <a:endParaRPr lang="en-US" b="1" dirty="0">
              <a:effectLst>
                <a:outerShdw blurRad="50800" dist="38100" dir="2700000" algn="tl" rotWithShape="0">
                  <a:prstClr val="black">
                    <a:alpha val="40000"/>
                  </a:prstClr>
                </a:outerShdw>
              </a:effectLst>
              <a:latin typeface="Calibri" charset="0"/>
            </a:endParaRPr>
          </a:p>
        </p:txBody>
      </p:sp>
      <p:sp>
        <p:nvSpPr>
          <p:cNvPr id="11" name="TextBox 10"/>
          <p:cNvSpPr txBox="1"/>
          <p:nvPr/>
        </p:nvSpPr>
        <p:spPr>
          <a:xfrm>
            <a:off x="1128713" y="3513138"/>
            <a:ext cx="7773987" cy="461962"/>
          </a:xfrm>
          <a:prstGeom prst="rect">
            <a:avLst/>
          </a:prstGeom>
          <a:solidFill>
            <a:schemeClr val="accent2">
              <a:lumMod val="75000"/>
            </a:schemeClr>
          </a:solidFill>
          <a:ln>
            <a:noFill/>
          </a:ln>
        </p:spPr>
        <p:style>
          <a:lnRef idx="3">
            <a:schemeClr val="lt1"/>
          </a:lnRef>
          <a:fillRef idx="1">
            <a:schemeClr val="accent4"/>
          </a:fillRef>
          <a:effectRef idx="1">
            <a:schemeClr val="accent4"/>
          </a:effectRef>
          <a:fontRef idx="minor">
            <a:schemeClr val="lt1"/>
          </a:fontRef>
        </p:style>
        <p:txBody>
          <a:bodyPr>
            <a:spAutoFit/>
          </a:bodyPr>
          <a:lstStyle/>
          <a:p>
            <a:pPr marL="800100" lvl="1" indent="-342900">
              <a:buFont typeface="Arial"/>
              <a:buChar char="•"/>
              <a:defRPr/>
            </a:pPr>
            <a:r>
              <a:rPr lang="en-US" b="1" dirty="0" err="1">
                <a:effectLst>
                  <a:outerShdw blurRad="50800" dist="38100" dir="2700000" algn="tl" rotWithShape="0">
                    <a:prstClr val="black">
                      <a:alpha val="40000"/>
                    </a:prstClr>
                  </a:outerShdw>
                </a:effectLst>
                <a:latin typeface="Calibri" charset="0"/>
              </a:rPr>
              <a:t>Diğer</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dokulara</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tutunabilir</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invazyon</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ve</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penetrasyon</a:t>
            </a:r>
            <a:endParaRPr lang="en-US" b="1" dirty="0">
              <a:effectLst>
                <a:outerShdw blurRad="50800" dist="38100" dir="2700000" algn="tl" rotWithShape="0">
                  <a:prstClr val="black">
                    <a:alpha val="40000"/>
                  </a:prstClr>
                </a:outerShdw>
              </a:effectLst>
              <a:latin typeface="Calibri" charset="0"/>
            </a:endParaRPr>
          </a:p>
        </p:txBody>
      </p:sp>
      <p:sp>
        <p:nvSpPr>
          <p:cNvPr id="12" name="TextBox 11"/>
          <p:cNvSpPr txBox="1"/>
          <p:nvPr/>
        </p:nvSpPr>
        <p:spPr>
          <a:xfrm>
            <a:off x="1128713" y="4037013"/>
            <a:ext cx="7773987" cy="830262"/>
          </a:xfrm>
          <a:prstGeom prst="rect">
            <a:avLst/>
          </a:prstGeom>
          <a:solidFill>
            <a:schemeClr val="accent2">
              <a:lumMod val="75000"/>
            </a:schemeClr>
          </a:solidFill>
          <a:ln>
            <a:noFill/>
          </a:ln>
        </p:spPr>
        <p:style>
          <a:lnRef idx="3">
            <a:schemeClr val="lt1"/>
          </a:lnRef>
          <a:fillRef idx="1">
            <a:schemeClr val="accent4"/>
          </a:fillRef>
          <a:effectRef idx="1">
            <a:schemeClr val="accent4"/>
          </a:effectRef>
          <a:fontRef idx="minor">
            <a:schemeClr val="lt1"/>
          </a:fontRef>
        </p:style>
        <p:txBody>
          <a:bodyPr>
            <a:spAutoFit/>
          </a:bodyPr>
          <a:lstStyle/>
          <a:p>
            <a:pPr marL="800100" lvl="1" indent="-342900">
              <a:buFont typeface="Arial"/>
              <a:buChar char="•"/>
              <a:defRPr/>
            </a:pPr>
            <a:r>
              <a:rPr lang="en-US" b="1" dirty="0" err="1">
                <a:effectLst>
                  <a:outerShdw blurRad="50800" dist="38100" dir="2700000" algn="tl" rotWithShape="0">
                    <a:prstClr val="black">
                      <a:alpha val="40000"/>
                    </a:prstClr>
                  </a:outerShdw>
                </a:effectLst>
                <a:latin typeface="Calibri" charset="0"/>
              </a:rPr>
              <a:t>Derin</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infiltratif</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lezyonlar</a:t>
            </a:r>
            <a:r>
              <a:rPr lang="en-US" b="1" dirty="0">
                <a:effectLst>
                  <a:outerShdw blurRad="50800" dist="38100" dir="2700000" algn="tl" rotWithShape="0">
                    <a:prstClr val="black">
                      <a:alpha val="40000"/>
                    </a:prstClr>
                  </a:outerShdw>
                </a:effectLst>
                <a:latin typeface="Calibri" charset="0"/>
              </a:rPr>
              <a:t> </a:t>
            </a:r>
            <a:r>
              <a:rPr lang="en-US" b="1" dirty="0" smtClean="0">
                <a:effectLst>
                  <a:outerShdw blurRad="50800" dist="38100" dir="2700000" algn="tl" rotWithShape="0">
                    <a:prstClr val="black">
                      <a:alpha val="40000"/>
                    </a:prstClr>
                  </a:outerShdw>
                </a:effectLst>
                <a:latin typeface="Calibri" charset="0"/>
              </a:rPr>
              <a:t>cul</a:t>
            </a:r>
            <a:r>
              <a:rPr lang="en-US" b="1" dirty="0">
                <a:effectLst>
                  <a:outerShdw blurRad="50800" dist="38100" dir="2700000" algn="tl" rotWithShape="0">
                    <a:prstClr val="black">
                      <a:alpha val="40000"/>
                    </a:prstClr>
                  </a:outerShdw>
                </a:effectLst>
                <a:latin typeface="Calibri" charset="0"/>
              </a:rPr>
              <a:t>-de-sac, </a:t>
            </a:r>
            <a:r>
              <a:rPr lang="en-US" b="1" dirty="0" err="1">
                <a:effectLst>
                  <a:outerShdw blurRad="50800" dist="38100" dir="2700000" algn="tl" rotWithShape="0">
                    <a:prstClr val="black">
                      <a:alpha val="40000"/>
                    </a:prstClr>
                  </a:outerShdw>
                </a:effectLst>
                <a:latin typeface="Calibri" charset="0"/>
              </a:rPr>
              <a:t>mesane</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rektum</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ve</a:t>
            </a:r>
            <a:r>
              <a:rPr lang="en-US" b="1" dirty="0">
                <a:effectLst>
                  <a:outerShdw blurRad="50800" dist="38100" dir="2700000" algn="tl" rotWithShape="0">
                    <a:prstClr val="black">
                      <a:alpha val="40000"/>
                    </a:prstClr>
                  </a:outerShdw>
                </a:effectLst>
                <a:latin typeface="Calibri" charset="0"/>
              </a:rPr>
              <a:t> pelvis </a:t>
            </a:r>
            <a:r>
              <a:rPr lang="en-US" b="1" dirty="0" err="1">
                <a:effectLst>
                  <a:outerShdw blurRad="50800" dist="38100" dir="2700000" algn="tl" rotWithShape="0">
                    <a:prstClr val="black">
                      <a:alpha val="40000"/>
                    </a:prstClr>
                  </a:outerShdw>
                </a:effectLst>
                <a:latin typeface="Calibri" charset="0"/>
              </a:rPr>
              <a:t>dışı</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yumuşak</a:t>
            </a:r>
            <a:r>
              <a:rPr lang="en-US" b="1" dirty="0">
                <a:effectLst>
                  <a:outerShdw blurRad="50800" dist="38100" dir="2700000" algn="tl" rotWithShape="0">
                    <a:prstClr val="black">
                      <a:alpha val="40000"/>
                    </a:prstClr>
                  </a:outerShdw>
                </a:effectLst>
                <a:latin typeface="Calibri" charset="0"/>
              </a:rPr>
              <a:t> </a:t>
            </a:r>
            <a:r>
              <a:rPr lang="en-US" b="1" dirty="0" err="1">
                <a:effectLst>
                  <a:outerShdw blurRad="50800" dist="38100" dir="2700000" algn="tl" rotWithShape="0">
                    <a:prstClr val="black">
                      <a:alpha val="40000"/>
                    </a:prstClr>
                  </a:outerShdw>
                </a:effectLst>
                <a:latin typeface="Calibri" charset="0"/>
              </a:rPr>
              <a:t>dokular</a:t>
            </a:r>
            <a:endParaRPr lang="en-US" b="1" dirty="0">
              <a:effectLst>
                <a:outerShdw blurRad="50800" dist="38100" dir="2700000" algn="tl" rotWithShape="0">
                  <a:prstClr val="black">
                    <a:alpha val="40000"/>
                  </a:prstClr>
                </a:outerShdw>
              </a:effectLst>
              <a:latin typeface="Calibri" charset="0"/>
            </a:endParaRPr>
          </a:p>
        </p:txBody>
      </p:sp>
      <p:sp>
        <p:nvSpPr>
          <p:cNvPr id="19465" name="TextBox 3"/>
          <p:cNvSpPr txBox="1">
            <a:spLocks noChangeArrowheads="1"/>
          </p:cNvSpPr>
          <p:nvPr/>
        </p:nvSpPr>
        <p:spPr bwMode="auto">
          <a:xfrm>
            <a:off x="7273925" y="6305550"/>
            <a:ext cx="1512888"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100"/>
              <a:t>Garry R, 2001</a:t>
            </a:r>
          </a:p>
          <a:p>
            <a:pPr eaLnBrk="1" hangingPunct="1"/>
            <a:r>
              <a:rPr lang="en-US" sz="1100"/>
              <a:t>Anglesio MS, 2017</a:t>
            </a:r>
          </a:p>
          <a:p>
            <a:pPr eaLnBrk="1" hangingPunct="1"/>
            <a:r>
              <a:rPr lang="en-US" sz="1100"/>
              <a:t>Kvaskoff M, 2015</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6886"/>
    </mc:Choice>
    <mc:Fallback>
      <p:transition xmlns:p14="http://schemas.microsoft.com/office/powerpoint/2010/main" spd="slow" advTm="6886"/>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3" grpId="0" animBg="1"/>
      <p:bldP spid="14" grpId="0" animBg="1"/>
      <p:bldP spid="10" grpId="0" animBg="1"/>
      <p:bldP spid="11" grpId="0" animBg="1"/>
      <p:bldP spid="12"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3906" name="Content Placeholder 2"/>
          <p:cNvSpPr>
            <a:spLocks noGrp="1"/>
          </p:cNvSpPr>
          <p:nvPr>
            <p:ph idx="1"/>
          </p:nvPr>
        </p:nvSpPr>
        <p:spPr/>
        <p:txBody>
          <a:bodyPr/>
          <a:lstStyle/>
          <a:p>
            <a:r>
              <a:rPr lang="en-US" sz="2900">
                <a:latin typeface="Calibri" charset="0"/>
              </a:rPr>
              <a:t>Endometrioması olan kadınlar sorularla gelecek</a:t>
            </a:r>
          </a:p>
        </p:txBody>
      </p:sp>
      <p:pic>
        <p:nvPicPr>
          <p:cNvPr id="123907" name="Picture 3" descr="Question-Mark_Woman1.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57200" y="2538413"/>
            <a:ext cx="3536950" cy="3838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descr="Ekran Resmi 2018-01-27 03.06.13.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4630738" y="2538413"/>
            <a:ext cx="35941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Ekran Resmi 2018-01-27 03.07.06.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4075113" y="5111750"/>
            <a:ext cx="4826000"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Ekran Resmi 2018-01-27 03.07.25.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4179888" y="4595813"/>
            <a:ext cx="3109912" cy="349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Ekran Resmi 2018-01-27 03.07.33.pn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7261225" y="4581525"/>
            <a:ext cx="1585913"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1"/>
          <p:cNvSpPr>
            <a:spLocks noGrp="1"/>
          </p:cNvSpPr>
          <p:nvPr>
            <p:ph type="title"/>
          </p:nvPr>
        </p:nvSpPr>
        <p:spPr>
          <a:xfrm>
            <a:off x="2835275" y="274638"/>
            <a:ext cx="5851525" cy="1143000"/>
          </a:xfrm>
        </p:spPr>
        <p:txBody>
          <a:bodyPr/>
          <a:lstStyle/>
          <a:p>
            <a:r>
              <a:rPr lang="en-US" b="1">
                <a:latin typeface="Calibri" charset="0"/>
              </a:rPr>
              <a:t>Over kanseri olacak mıyım?</a:t>
            </a:r>
          </a:p>
        </p:txBody>
      </p:sp>
      <p:sp>
        <p:nvSpPr>
          <p:cNvPr id="3" name="Content Placeholder 2"/>
          <p:cNvSpPr>
            <a:spLocks noGrp="1"/>
          </p:cNvSpPr>
          <p:nvPr>
            <p:ph idx="1"/>
          </p:nvPr>
        </p:nvSpPr>
        <p:spPr/>
        <p:txBody>
          <a:bodyPr/>
          <a:lstStyle/>
          <a:p>
            <a:pPr>
              <a:defRPr/>
            </a:pPr>
            <a:r>
              <a:rPr lang="en-US" sz="2800" dirty="0" err="1" smtClean="0"/>
              <a:t>Endometriozisli</a:t>
            </a:r>
            <a:r>
              <a:rPr lang="en-US" sz="2800" dirty="0" smtClean="0"/>
              <a:t> </a:t>
            </a:r>
            <a:r>
              <a:rPr lang="en-US" sz="2800" dirty="0" err="1" smtClean="0"/>
              <a:t>kadınların</a:t>
            </a:r>
            <a:r>
              <a:rPr lang="en-US" sz="2800" dirty="0" smtClean="0"/>
              <a:t> </a:t>
            </a:r>
            <a:r>
              <a:rPr lang="en-US" sz="2800" b="1" dirty="0" err="1" smtClean="0"/>
              <a:t>çoğunda</a:t>
            </a:r>
            <a:r>
              <a:rPr lang="en-US" sz="2800" dirty="0" smtClean="0"/>
              <a:t> over </a:t>
            </a:r>
            <a:r>
              <a:rPr lang="en-US" sz="2800" dirty="0" err="1" smtClean="0"/>
              <a:t>kanseri</a:t>
            </a:r>
            <a:r>
              <a:rPr lang="en-US" sz="2800" dirty="0" smtClean="0"/>
              <a:t> </a:t>
            </a:r>
            <a:r>
              <a:rPr lang="en-US" sz="2800" dirty="0" err="1" smtClean="0"/>
              <a:t>gelişmez</a:t>
            </a:r>
            <a:endParaRPr lang="en-US" sz="2800" dirty="0" smtClean="0"/>
          </a:p>
          <a:p>
            <a:pPr lvl="1">
              <a:defRPr/>
            </a:pPr>
            <a:endParaRPr lang="en-US" sz="2400" dirty="0" smtClean="0"/>
          </a:p>
          <a:p>
            <a:pPr>
              <a:defRPr/>
            </a:pPr>
            <a:r>
              <a:rPr lang="en-US" sz="2800" dirty="0" err="1" smtClean="0"/>
              <a:t>Çalışmalarda</a:t>
            </a:r>
            <a:r>
              <a:rPr lang="en-US" sz="2800" dirty="0" smtClean="0"/>
              <a:t> </a:t>
            </a:r>
            <a:r>
              <a:rPr lang="en-US" sz="2800" dirty="0" err="1" smtClean="0"/>
              <a:t>artmış</a:t>
            </a:r>
            <a:r>
              <a:rPr lang="en-US" sz="2800" dirty="0" smtClean="0"/>
              <a:t> risk </a:t>
            </a:r>
            <a:r>
              <a:rPr lang="en-US" sz="2800" dirty="0" err="1" smtClean="0"/>
              <a:t>bildirilse</a:t>
            </a:r>
            <a:r>
              <a:rPr lang="en-US" sz="2800" dirty="0" smtClean="0"/>
              <a:t> de</a:t>
            </a:r>
          </a:p>
          <a:p>
            <a:pPr marL="0" indent="0">
              <a:buFont typeface="Arial" charset="0"/>
              <a:buNone/>
              <a:defRPr/>
            </a:pPr>
            <a:r>
              <a:rPr lang="en-US" sz="2800" dirty="0"/>
              <a:t> </a:t>
            </a:r>
            <a:r>
              <a:rPr lang="en-US" sz="2800" dirty="0" smtClean="0"/>
              <a:t>    </a:t>
            </a:r>
            <a:r>
              <a:rPr lang="en-US" sz="2800" dirty="0" err="1" smtClean="0"/>
              <a:t>neticede</a:t>
            </a:r>
            <a:r>
              <a:rPr lang="en-US" sz="2800" dirty="0" smtClean="0"/>
              <a:t> over </a:t>
            </a:r>
            <a:r>
              <a:rPr lang="en-US" sz="2800" dirty="0" err="1" smtClean="0"/>
              <a:t>kanseri</a:t>
            </a:r>
            <a:r>
              <a:rPr lang="en-US" sz="2800" dirty="0" smtClean="0"/>
              <a:t> </a:t>
            </a:r>
            <a:r>
              <a:rPr lang="en-US" sz="2800" dirty="0" err="1" smtClean="0"/>
              <a:t>gelişme</a:t>
            </a:r>
            <a:r>
              <a:rPr lang="en-US" sz="2800" dirty="0" smtClean="0"/>
              <a:t> </a:t>
            </a:r>
            <a:r>
              <a:rPr lang="en-US" sz="2800" dirty="0" err="1" smtClean="0"/>
              <a:t>olasılığı</a:t>
            </a:r>
            <a:r>
              <a:rPr lang="en-US" sz="2800" dirty="0" smtClean="0"/>
              <a:t> </a:t>
            </a:r>
            <a:r>
              <a:rPr lang="en-US" sz="2800" dirty="0" err="1" smtClean="0"/>
              <a:t>yine</a:t>
            </a:r>
            <a:r>
              <a:rPr lang="en-US" sz="2800" dirty="0" smtClean="0"/>
              <a:t> de </a:t>
            </a:r>
            <a:r>
              <a:rPr lang="en-US" sz="2800" dirty="0" err="1" smtClean="0"/>
              <a:t>düşük</a:t>
            </a:r>
            <a:endParaRPr lang="en-US" sz="2400" dirty="0" smtClean="0"/>
          </a:p>
          <a:p>
            <a:pPr marL="0" indent="0">
              <a:buFont typeface="Arial" charset="0"/>
              <a:buNone/>
              <a:defRPr/>
            </a:pPr>
            <a:endParaRPr lang="en-US" sz="2400" dirty="0"/>
          </a:p>
          <a:p>
            <a:pPr>
              <a:defRPr/>
            </a:pPr>
            <a:r>
              <a:rPr lang="en-US" sz="2800" dirty="0" err="1" smtClean="0"/>
              <a:t>Endometriozisin</a:t>
            </a:r>
            <a:r>
              <a:rPr lang="en-US" sz="2800" dirty="0" smtClean="0"/>
              <a:t> </a:t>
            </a:r>
            <a:r>
              <a:rPr lang="en-US" sz="2800" dirty="0"/>
              <a:t>over </a:t>
            </a:r>
            <a:r>
              <a:rPr lang="en-US" sz="2800" dirty="0" err="1"/>
              <a:t>kanseri</a:t>
            </a:r>
            <a:r>
              <a:rPr lang="en-US" sz="2800" dirty="0"/>
              <a:t> </a:t>
            </a:r>
            <a:r>
              <a:rPr lang="en-US" sz="2800" dirty="0" err="1"/>
              <a:t>riski</a:t>
            </a:r>
            <a:r>
              <a:rPr lang="en-US" sz="2800" dirty="0"/>
              <a:t> </a:t>
            </a:r>
            <a:r>
              <a:rPr lang="en-US" sz="2800" dirty="0" err="1"/>
              <a:t>üzerine</a:t>
            </a:r>
            <a:r>
              <a:rPr lang="en-US" sz="2800" dirty="0"/>
              <a:t> </a:t>
            </a:r>
            <a:r>
              <a:rPr lang="en-US" sz="2800" dirty="0" err="1"/>
              <a:t>etkisi</a:t>
            </a:r>
            <a:r>
              <a:rPr lang="en-US" sz="2800" dirty="0"/>
              <a:t> </a:t>
            </a:r>
            <a:r>
              <a:rPr lang="en-US" sz="2800" dirty="0" err="1"/>
              <a:t>nedeniyle</a:t>
            </a:r>
            <a:r>
              <a:rPr lang="en-US" sz="2800" dirty="0"/>
              <a:t> </a:t>
            </a:r>
            <a:r>
              <a:rPr lang="en-US" sz="2800" dirty="0" err="1"/>
              <a:t>endişelenmekten</a:t>
            </a:r>
            <a:r>
              <a:rPr lang="en-US" sz="2800" dirty="0"/>
              <a:t> </a:t>
            </a:r>
            <a:r>
              <a:rPr lang="en-US" sz="2800" dirty="0" err="1"/>
              <a:t>ziyade</a:t>
            </a:r>
            <a:r>
              <a:rPr lang="en-US" sz="2800" dirty="0"/>
              <a:t> </a:t>
            </a:r>
            <a:r>
              <a:rPr lang="en-US" sz="2800" dirty="0" err="1"/>
              <a:t>bilinçli</a:t>
            </a:r>
            <a:r>
              <a:rPr lang="en-US" sz="2800" dirty="0"/>
              <a:t> </a:t>
            </a:r>
            <a:r>
              <a:rPr lang="en-US" sz="2800" dirty="0" err="1"/>
              <a:t>olmak</a:t>
            </a:r>
            <a:r>
              <a:rPr lang="en-US" sz="2800" dirty="0"/>
              <a:t> </a:t>
            </a:r>
            <a:r>
              <a:rPr lang="en-US" sz="2800" dirty="0" err="1" smtClean="0"/>
              <a:t>yeterli</a:t>
            </a:r>
            <a:endParaRPr lang="en-US" sz="2800" dirty="0"/>
          </a:p>
        </p:txBody>
      </p:sp>
      <p:pic>
        <p:nvPicPr>
          <p:cNvPr id="124931" name="Picture 1" descr="endişeli yüz.jpg"/>
          <p:cNvPicPr>
            <a:picLocks noChangeAspect="1"/>
          </p:cNvPicPr>
          <p:nvPr/>
        </p:nvPicPr>
        <p:blipFill>
          <a:blip r:embed="rId3">
            <a:alphaModFix amt="49000"/>
            <a:extLst>
              <a:ext uri="{28A0092B-C50C-407E-A947-70E740481C1C}">
                <a14:useLocalDpi xmlns:a14="http://schemas.microsoft.com/office/drawing/2010/main" val="0"/>
              </a:ext>
            </a:extLst>
          </a:blip>
          <a:srcRect/>
          <a:stretch>
            <a:fillRect/>
          </a:stretch>
        </p:blipFill>
        <p:spPr bwMode="auto">
          <a:xfrm>
            <a:off x="0" y="0"/>
            <a:ext cx="2835275" cy="1600200"/>
          </a:xfrm>
          <a:prstGeom prst="rect">
            <a:avLst/>
          </a:prstGeom>
          <a:noFill/>
          <a:ln>
            <a:noFill/>
          </a:ln>
          <a:extLst>
            <a:ext uri="{909E8E84-426E-40dd-AFC4-6F175D3DCCD1}">
              <a14:hiddenFill xmlns:a14="http://schemas.microsoft.com/office/drawing/2010/main">
                <a:solidFill>
                  <a:srgbClr val="FFFFFF">
                    <a:alpha val="49001"/>
                  </a:srgbClr>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Title 1"/>
          <p:cNvSpPr>
            <a:spLocks noGrp="1"/>
          </p:cNvSpPr>
          <p:nvPr>
            <p:ph type="title"/>
          </p:nvPr>
        </p:nvSpPr>
        <p:spPr>
          <a:xfrm>
            <a:off x="2835275" y="274638"/>
            <a:ext cx="5851525" cy="1143000"/>
          </a:xfrm>
        </p:spPr>
        <p:txBody>
          <a:bodyPr/>
          <a:lstStyle/>
          <a:p>
            <a:r>
              <a:rPr lang="en-US" b="1">
                <a:latin typeface="Calibri" charset="0"/>
              </a:rPr>
              <a:t>Over kanseri olacak mıyım?</a:t>
            </a:r>
            <a:endParaRPr lang="en-US">
              <a:latin typeface="Calibri" charset="0"/>
            </a:endParaRPr>
          </a:p>
        </p:txBody>
      </p:sp>
      <p:sp>
        <p:nvSpPr>
          <p:cNvPr id="131074" name="Content Placeholder 2"/>
          <p:cNvSpPr>
            <a:spLocks noGrp="1"/>
          </p:cNvSpPr>
          <p:nvPr>
            <p:ph idx="1"/>
          </p:nvPr>
        </p:nvSpPr>
        <p:spPr/>
        <p:txBody>
          <a:bodyPr/>
          <a:lstStyle/>
          <a:p>
            <a:r>
              <a:rPr lang="en-US">
                <a:latin typeface="Calibri" charset="0"/>
              </a:rPr>
              <a:t>Bazı over kanseri tipleri endometriozis öyküsü bulunan kadınlarda daha sık</a:t>
            </a:r>
          </a:p>
          <a:p>
            <a:pPr lvl="1"/>
            <a:endParaRPr lang="en-US">
              <a:latin typeface="Calibri" charset="0"/>
            </a:endParaRPr>
          </a:p>
          <a:p>
            <a:r>
              <a:rPr lang="en-US">
                <a:latin typeface="Calibri" charset="0"/>
              </a:rPr>
              <a:t>Daha genç yaşlarda</a:t>
            </a:r>
          </a:p>
          <a:p>
            <a:pPr lvl="1"/>
            <a:endParaRPr lang="en-US">
              <a:latin typeface="Calibri" charset="0"/>
            </a:endParaRPr>
          </a:p>
          <a:p>
            <a:r>
              <a:rPr lang="en-US">
                <a:latin typeface="Calibri" charset="0"/>
              </a:rPr>
              <a:t>Genellikle daha erken evrede saptanır</a:t>
            </a:r>
          </a:p>
          <a:p>
            <a:pPr lvl="1"/>
            <a:endParaRPr lang="en-US">
              <a:latin typeface="Calibri" charset="0"/>
            </a:endParaRPr>
          </a:p>
          <a:p>
            <a:r>
              <a:rPr lang="en-US">
                <a:latin typeface="Calibri" charset="0"/>
              </a:rPr>
              <a:t>Diğer over kanseri tiplerine göre daha iyi prognoza sahiptir</a:t>
            </a:r>
          </a:p>
        </p:txBody>
      </p:sp>
      <p:pic>
        <p:nvPicPr>
          <p:cNvPr id="131075" name="Picture 3" descr="endişeli yüz.jpg"/>
          <p:cNvPicPr>
            <a:picLocks noChangeAspect="1"/>
          </p:cNvPicPr>
          <p:nvPr/>
        </p:nvPicPr>
        <p:blipFill>
          <a:blip r:embed="rId3">
            <a:alphaModFix amt="49000"/>
            <a:extLst>
              <a:ext uri="{28A0092B-C50C-407E-A947-70E740481C1C}">
                <a14:useLocalDpi xmlns:a14="http://schemas.microsoft.com/office/drawing/2010/main" val="0"/>
              </a:ext>
            </a:extLst>
          </a:blip>
          <a:srcRect/>
          <a:stretch>
            <a:fillRect/>
          </a:stretch>
        </p:blipFill>
        <p:spPr bwMode="auto">
          <a:xfrm>
            <a:off x="0" y="0"/>
            <a:ext cx="2835275" cy="1600200"/>
          </a:xfrm>
          <a:prstGeom prst="rect">
            <a:avLst/>
          </a:prstGeom>
          <a:noFill/>
          <a:ln>
            <a:noFill/>
          </a:ln>
          <a:extLst>
            <a:ext uri="{909E8E84-426E-40dd-AFC4-6F175D3DCCD1}">
              <a14:hiddenFill xmlns:a14="http://schemas.microsoft.com/office/drawing/2010/main">
                <a:solidFill>
                  <a:srgbClr val="FFFFFF">
                    <a:alpha val="49001"/>
                  </a:srgbClr>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52068306"/>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1"/>
          <p:cNvSpPr>
            <a:spLocks noGrp="1"/>
          </p:cNvSpPr>
          <p:nvPr>
            <p:ph type="title"/>
          </p:nvPr>
        </p:nvSpPr>
        <p:spPr>
          <a:xfrm>
            <a:off x="2835275" y="274638"/>
            <a:ext cx="5851525" cy="1143000"/>
          </a:xfrm>
        </p:spPr>
        <p:txBody>
          <a:bodyPr/>
          <a:lstStyle/>
          <a:p>
            <a:r>
              <a:rPr lang="en-US" b="1">
                <a:latin typeface="Calibri" charset="0"/>
              </a:rPr>
              <a:t>Over kanseri olacak mıyım?</a:t>
            </a:r>
            <a:endParaRPr lang="en-US">
              <a:latin typeface="Calibri" charset="0"/>
            </a:endParaRPr>
          </a:p>
        </p:txBody>
      </p:sp>
      <p:sp>
        <p:nvSpPr>
          <p:cNvPr id="3" name="Content Placeholder 2"/>
          <p:cNvSpPr>
            <a:spLocks noGrp="1"/>
          </p:cNvSpPr>
          <p:nvPr>
            <p:ph idx="1"/>
          </p:nvPr>
        </p:nvSpPr>
        <p:spPr/>
        <p:txBody>
          <a:bodyPr/>
          <a:lstStyle/>
          <a:p>
            <a:pPr marL="0" indent="0">
              <a:buFont typeface="Arial" charset="0"/>
              <a:buNone/>
              <a:defRPr/>
            </a:pPr>
            <a:r>
              <a:rPr lang="en-US" dirty="0" smtClean="0"/>
              <a:t>Hayat </a:t>
            </a:r>
            <a:r>
              <a:rPr lang="en-US" dirty="0" err="1" smtClean="0"/>
              <a:t>boyu</a:t>
            </a:r>
            <a:r>
              <a:rPr lang="en-US" dirty="0" smtClean="0"/>
              <a:t> over </a:t>
            </a:r>
            <a:r>
              <a:rPr lang="en-US" dirty="0" err="1" smtClean="0"/>
              <a:t>kanseri</a:t>
            </a:r>
            <a:r>
              <a:rPr lang="en-US" dirty="0" smtClean="0"/>
              <a:t> </a:t>
            </a:r>
            <a:r>
              <a:rPr lang="en-US" dirty="0" err="1" smtClean="0"/>
              <a:t>riski</a:t>
            </a:r>
            <a:endParaRPr lang="en-US" dirty="0" smtClean="0"/>
          </a:p>
          <a:p>
            <a:pPr>
              <a:defRPr/>
            </a:pPr>
            <a:r>
              <a:rPr lang="en-US" dirty="0" err="1" smtClean="0"/>
              <a:t>Tüm</a:t>
            </a:r>
            <a:r>
              <a:rPr lang="en-US" dirty="0" smtClean="0"/>
              <a:t> </a:t>
            </a:r>
            <a:r>
              <a:rPr lang="en-US" dirty="0" err="1" smtClean="0"/>
              <a:t>kadın</a:t>
            </a:r>
            <a:r>
              <a:rPr lang="en-US" dirty="0" smtClean="0"/>
              <a:t> </a:t>
            </a:r>
            <a:r>
              <a:rPr lang="en-US" dirty="0" err="1" smtClean="0"/>
              <a:t>popülasyonunda</a:t>
            </a:r>
            <a:r>
              <a:rPr lang="en-US" dirty="0" smtClean="0"/>
              <a:t>………. %1.3</a:t>
            </a:r>
          </a:p>
          <a:p>
            <a:pPr>
              <a:defRPr/>
            </a:pPr>
            <a:r>
              <a:rPr lang="en-US" dirty="0" err="1" smtClean="0"/>
              <a:t>Endometriozisli</a:t>
            </a:r>
            <a:r>
              <a:rPr lang="en-US" dirty="0" smtClean="0"/>
              <a:t> </a:t>
            </a:r>
            <a:r>
              <a:rPr lang="en-US" dirty="0" err="1" smtClean="0"/>
              <a:t>kadınlarda</a:t>
            </a:r>
            <a:r>
              <a:rPr lang="en-US" dirty="0" smtClean="0"/>
              <a:t>………… &lt; %2 (%1.8)</a:t>
            </a:r>
          </a:p>
          <a:p>
            <a:pPr>
              <a:defRPr/>
            </a:pPr>
            <a:endParaRPr lang="en-US" dirty="0" smtClean="0"/>
          </a:p>
          <a:p>
            <a:pPr>
              <a:defRPr/>
            </a:pPr>
            <a:r>
              <a:rPr lang="en-US" dirty="0" smtClean="0"/>
              <a:t>BRCA1 </a:t>
            </a:r>
            <a:r>
              <a:rPr lang="en-US" dirty="0" err="1" smtClean="0"/>
              <a:t>mutasyonu</a:t>
            </a:r>
            <a:r>
              <a:rPr lang="en-US" dirty="0" smtClean="0"/>
              <a:t> </a:t>
            </a:r>
            <a:r>
              <a:rPr lang="en-US" dirty="0" err="1" smtClean="0"/>
              <a:t>olanlarda</a:t>
            </a:r>
            <a:r>
              <a:rPr lang="en-US" dirty="0" smtClean="0"/>
              <a:t> …….. %39</a:t>
            </a:r>
          </a:p>
          <a:p>
            <a:pPr>
              <a:defRPr/>
            </a:pPr>
            <a:r>
              <a:rPr lang="en-US" dirty="0" smtClean="0"/>
              <a:t>BRCA2 </a:t>
            </a:r>
            <a:r>
              <a:rPr lang="en-US" dirty="0" err="1" smtClean="0"/>
              <a:t>mutasyonu</a:t>
            </a:r>
            <a:r>
              <a:rPr lang="en-US" dirty="0" smtClean="0"/>
              <a:t> </a:t>
            </a:r>
            <a:r>
              <a:rPr lang="en-US" dirty="0" err="1" smtClean="0"/>
              <a:t>olanlarda</a:t>
            </a:r>
            <a:r>
              <a:rPr lang="en-US" dirty="0" smtClean="0"/>
              <a:t> …….. %11-17</a:t>
            </a:r>
          </a:p>
          <a:p>
            <a:pPr lvl="1">
              <a:defRPr/>
            </a:pPr>
            <a:r>
              <a:rPr lang="en-US" dirty="0" smtClean="0"/>
              <a:t>70 </a:t>
            </a:r>
            <a:r>
              <a:rPr lang="en-US" dirty="0" err="1" smtClean="0"/>
              <a:t>yaşına</a:t>
            </a:r>
            <a:r>
              <a:rPr lang="en-US" dirty="0" smtClean="0"/>
              <a:t> </a:t>
            </a:r>
            <a:r>
              <a:rPr lang="en-US" dirty="0" err="1" smtClean="0"/>
              <a:t>dek</a:t>
            </a:r>
            <a:r>
              <a:rPr lang="en-US" dirty="0" smtClean="0"/>
              <a:t> risk</a:t>
            </a:r>
          </a:p>
        </p:txBody>
      </p:sp>
      <p:pic>
        <p:nvPicPr>
          <p:cNvPr id="126979" name="Picture 3" descr="endişeli yüz.jpg"/>
          <p:cNvPicPr>
            <a:picLocks noChangeAspect="1"/>
          </p:cNvPicPr>
          <p:nvPr/>
        </p:nvPicPr>
        <p:blipFill>
          <a:blip r:embed="rId3">
            <a:alphaModFix amt="49000"/>
            <a:extLst>
              <a:ext uri="{28A0092B-C50C-407E-A947-70E740481C1C}">
                <a14:useLocalDpi xmlns:a14="http://schemas.microsoft.com/office/drawing/2010/main" val="0"/>
              </a:ext>
            </a:extLst>
          </a:blip>
          <a:srcRect/>
          <a:stretch>
            <a:fillRect/>
          </a:stretch>
        </p:blipFill>
        <p:spPr bwMode="auto">
          <a:xfrm>
            <a:off x="0" y="0"/>
            <a:ext cx="2835275" cy="1600200"/>
          </a:xfrm>
          <a:prstGeom prst="rect">
            <a:avLst/>
          </a:prstGeom>
          <a:noFill/>
          <a:ln>
            <a:noFill/>
          </a:ln>
          <a:extLst>
            <a:ext uri="{909E8E84-426E-40dd-AFC4-6F175D3DCCD1}">
              <a14:hiddenFill xmlns:a14="http://schemas.microsoft.com/office/drawing/2010/main">
                <a:solidFill>
                  <a:srgbClr val="FFFFFF">
                    <a:alpha val="49001"/>
                  </a:srgbClr>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p:cNvSpPr>
            <a:spLocks noGrp="1"/>
          </p:cNvSpPr>
          <p:nvPr>
            <p:ph type="title"/>
          </p:nvPr>
        </p:nvSpPr>
        <p:spPr>
          <a:xfrm>
            <a:off x="2835275" y="274638"/>
            <a:ext cx="5851525" cy="1143000"/>
          </a:xfrm>
        </p:spPr>
        <p:txBody>
          <a:bodyPr/>
          <a:lstStyle/>
          <a:p>
            <a:r>
              <a:rPr lang="en-US" b="1">
                <a:latin typeface="Calibri" charset="0"/>
              </a:rPr>
              <a:t>Over kanseri olacak mıyım?</a:t>
            </a:r>
            <a:endParaRPr lang="en-US">
              <a:latin typeface="Calibri" charset="0"/>
            </a:endParaRPr>
          </a:p>
        </p:txBody>
      </p:sp>
      <p:sp>
        <p:nvSpPr>
          <p:cNvPr id="3" name="Content Placeholder 2"/>
          <p:cNvSpPr>
            <a:spLocks noGrp="1"/>
          </p:cNvSpPr>
          <p:nvPr>
            <p:ph idx="1"/>
          </p:nvPr>
        </p:nvSpPr>
        <p:spPr>
          <a:xfrm>
            <a:off x="457200" y="1600200"/>
            <a:ext cx="8528050" cy="4525963"/>
          </a:xfrm>
        </p:spPr>
        <p:txBody>
          <a:bodyPr/>
          <a:lstStyle/>
          <a:p>
            <a:pPr marL="0" indent="0">
              <a:buFont typeface="Arial" charset="0"/>
              <a:buNone/>
              <a:defRPr/>
            </a:pPr>
            <a:r>
              <a:rPr lang="en-US" dirty="0"/>
              <a:t>Hayat </a:t>
            </a:r>
            <a:r>
              <a:rPr lang="en-US" dirty="0" err="1"/>
              <a:t>boyu</a:t>
            </a:r>
            <a:r>
              <a:rPr lang="en-US" dirty="0"/>
              <a:t> over </a:t>
            </a:r>
            <a:r>
              <a:rPr lang="en-US" dirty="0" err="1"/>
              <a:t>kanseri</a:t>
            </a:r>
            <a:r>
              <a:rPr lang="en-US" dirty="0"/>
              <a:t> </a:t>
            </a:r>
            <a:r>
              <a:rPr lang="en-US" dirty="0" err="1"/>
              <a:t>riski</a:t>
            </a:r>
            <a:endParaRPr lang="en-US" dirty="0"/>
          </a:p>
          <a:p>
            <a:pPr>
              <a:defRPr/>
            </a:pPr>
            <a:r>
              <a:rPr lang="en-US" dirty="0" err="1"/>
              <a:t>Tüm</a:t>
            </a:r>
            <a:r>
              <a:rPr lang="en-US" dirty="0"/>
              <a:t> </a:t>
            </a:r>
            <a:r>
              <a:rPr lang="en-US" dirty="0" err="1"/>
              <a:t>kadın</a:t>
            </a:r>
            <a:r>
              <a:rPr lang="en-US" dirty="0"/>
              <a:t> </a:t>
            </a:r>
            <a:r>
              <a:rPr lang="en-US" dirty="0" err="1"/>
              <a:t>popülasyonunda</a:t>
            </a:r>
            <a:r>
              <a:rPr lang="en-US" dirty="0"/>
              <a:t>………. %1.3</a:t>
            </a:r>
          </a:p>
          <a:p>
            <a:pPr>
              <a:defRPr/>
            </a:pPr>
            <a:r>
              <a:rPr lang="en-US" dirty="0" err="1"/>
              <a:t>Endometriozisli</a:t>
            </a:r>
            <a:r>
              <a:rPr lang="en-US" dirty="0"/>
              <a:t> </a:t>
            </a:r>
            <a:r>
              <a:rPr lang="en-US" dirty="0" err="1"/>
              <a:t>kadınlarda</a:t>
            </a:r>
            <a:r>
              <a:rPr lang="en-US" dirty="0"/>
              <a:t>………… &lt; %2 (%1.8)</a:t>
            </a:r>
          </a:p>
          <a:p>
            <a:pPr marL="0" indent="0">
              <a:buFont typeface="Arial" charset="0"/>
              <a:buNone/>
              <a:defRPr/>
            </a:pPr>
            <a:endParaRPr lang="en-US" dirty="0" smtClean="0"/>
          </a:p>
          <a:p>
            <a:pPr marL="0" indent="0">
              <a:buFont typeface="Arial" charset="0"/>
              <a:buNone/>
              <a:defRPr/>
            </a:pPr>
            <a:r>
              <a:rPr lang="en-US" dirty="0" err="1" smtClean="0"/>
              <a:t>Tüm</a:t>
            </a:r>
            <a:r>
              <a:rPr lang="en-US" dirty="0" smtClean="0"/>
              <a:t> </a:t>
            </a:r>
            <a:r>
              <a:rPr lang="en-US" dirty="0" err="1" smtClean="0"/>
              <a:t>kadın</a:t>
            </a:r>
            <a:r>
              <a:rPr lang="en-US" dirty="0" smtClean="0"/>
              <a:t> </a:t>
            </a:r>
            <a:r>
              <a:rPr lang="en-US" dirty="0" err="1" smtClean="0"/>
              <a:t>popülasyonunda</a:t>
            </a:r>
            <a:r>
              <a:rPr lang="en-US" dirty="0" smtClean="0"/>
              <a:t> </a:t>
            </a:r>
            <a:r>
              <a:rPr lang="en-US" dirty="0" err="1" smtClean="0"/>
              <a:t>diğer</a:t>
            </a:r>
            <a:r>
              <a:rPr lang="en-US" dirty="0" smtClean="0"/>
              <a:t> </a:t>
            </a:r>
            <a:r>
              <a:rPr lang="en-US" dirty="0" err="1" smtClean="0"/>
              <a:t>kanserlerin</a:t>
            </a:r>
            <a:r>
              <a:rPr lang="en-US" dirty="0" smtClean="0"/>
              <a:t> </a:t>
            </a:r>
            <a:r>
              <a:rPr lang="en-US" dirty="0" err="1" smtClean="0"/>
              <a:t>riski</a:t>
            </a:r>
            <a:endParaRPr lang="en-US" dirty="0" smtClean="0"/>
          </a:p>
          <a:p>
            <a:pPr lvl="1">
              <a:defRPr/>
            </a:pPr>
            <a:r>
              <a:rPr lang="en-US" dirty="0" smtClean="0"/>
              <a:t>Meme </a:t>
            </a:r>
            <a:r>
              <a:rPr lang="en-US" dirty="0" err="1" smtClean="0"/>
              <a:t>kanseri</a:t>
            </a:r>
            <a:r>
              <a:rPr lang="en-US" dirty="0" smtClean="0"/>
              <a:t>…………………………… %12</a:t>
            </a:r>
          </a:p>
          <a:p>
            <a:pPr lvl="1">
              <a:defRPr/>
            </a:pPr>
            <a:r>
              <a:rPr lang="en-US" dirty="0" err="1" smtClean="0"/>
              <a:t>Akciğer</a:t>
            </a:r>
            <a:r>
              <a:rPr lang="en-US" dirty="0" smtClean="0"/>
              <a:t> </a:t>
            </a:r>
            <a:r>
              <a:rPr lang="en-US" dirty="0" err="1" smtClean="0"/>
              <a:t>kanseri</a:t>
            </a:r>
            <a:r>
              <a:rPr lang="en-US" dirty="0" smtClean="0"/>
              <a:t>………………………….. %6</a:t>
            </a:r>
          </a:p>
          <a:p>
            <a:pPr lvl="1">
              <a:defRPr/>
            </a:pPr>
            <a:r>
              <a:rPr lang="en-US" dirty="0" err="1" smtClean="0"/>
              <a:t>Kalın</a:t>
            </a:r>
            <a:r>
              <a:rPr lang="en-US" dirty="0" smtClean="0"/>
              <a:t> </a:t>
            </a:r>
            <a:r>
              <a:rPr lang="en-US" dirty="0" err="1" smtClean="0"/>
              <a:t>bağırsak</a:t>
            </a:r>
            <a:r>
              <a:rPr lang="en-US" dirty="0" smtClean="0"/>
              <a:t> </a:t>
            </a:r>
            <a:r>
              <a:rPr lang="en-US" dirty="0" err="1" smtClean="0"/>
              <a:t>kanseri</a:t>
            </a:r>
            <a:r>
              <a:rPr lang="en-US" dirty="0" smtClean="0"/>
              <a:t>………………… %4</a:t>
            </a:r>
          </a:p>
        </p:txBody>
      </p:sp>
      <p:pic>
        <p:nvPicPr>
          <p:cNvPr id="129027" name="Picture 3" descr="endişeli yüz.jpg"/>
          <p:cNvPicPr>
            <a:picLocks noChangeAspect="1"/>
          </p:cNvPicPr>
          <p:nvPr/>
        </p:nvPicPr>
        <p:blipFill>
          <a:blip r:embed="rId3">
            <a:alphaModFix amt="49000"/>
            <a:extLst>
              <a:ext uri="{28A0092B-C50C-407E-A947-70E740481C1C}">
                <a14:useLocalDpi xmlns:a14="http://schemas.microsoft.com/office/drawing/2010/main" val="0"/>
              </a:ext>
            </a:extLst>
          </a:blip>
          <a:srcRect/>
          <a:stretch>
            <a:fillRect/>
          </a:stretch>
        </p:blipFill>
        <p:spPr bwMode="auto">
          <a:xfrm>
            <a:off x="0" y="0"/>
            <a:ext cx="2835275" cy="1600200"/>
          </a:xfrm>
          <a:prstGeom prst="rect">
            <a:avLst/>
          </a:prstGeom>
          <a:noFill/>
          <a:ln>
            <a:noFill/>
          </a:ln>
          <a:extLst>
            <a:ext uri="{909E8E84-426E-40dd-AFC4-6F175D3DCCD1}">
              <a14:hiddenFill xmlns:a14="http://schemas.microsoft.com/office/drawing/2010/main">
                <a:solidFill>
                  <a:srgbClr val="FFFFFF">
                    <a:alpha val="49001"/>
                  </a:srgbClr>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6"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2339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86873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462597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2338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150" y="38703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150" y="4625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53832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6"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2975" y="5376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0950"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8"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0950" y="2325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9"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0"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38544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1"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46116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2"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3"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2324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4"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5"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5913" y="38560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6"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5913" y="4611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7"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53689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8"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2738" y="53625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9"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0"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2338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1"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2"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38671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3"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4624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4"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5"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23368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6"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7"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38687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8"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4624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9"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53816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0"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5988" y="53752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1"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2"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2324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3"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4"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3852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5"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4610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6"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7"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23225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8"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9"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8925" y="385445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0"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8925" y="4610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1"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53673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2"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5750" y="5360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3"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98800" y="15128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4"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98800" y="2312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5"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30845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6"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38417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7"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45989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8"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53562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9"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7"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93704" y="232413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01" name="Title 1"/>
          <p:cNvSpPr>
            <a:spLocks noGrp="1"/>
          </p:cNvSpPr>
          <p:nvPr>
            <p:ph type="title"/>
          </p:nvPr>
        </p:nvSpPr>
        <p:spPr>
          <a:xfrm>
            <a:off x="457200" y="274638"/>
            <a:ext cx="8229600" cy="508000"/>
          </a:xfrm>
        </p:spPr>
        <p:txBody>
          <a:bodyPr/>
          <a:lstStyle/>
          <a:p>
            <a:r>
              <a:rPr lang="en-US" sz="4000" b="1">
                <a:solidFill>
                  <a:srgbClr val="660066"/>
                </a:solidFill>
                <a:latin typeface="Calibri" charset="0"/>
              </a:rPr>
              <a:t>Endometriozis ve Over Kanseri Riski</a:t>
            </a:r>
          </a:p>
        </p:txBody>
      </p:sp>
      <p:sp>
        <p:nvSpPr>
          <p:cNvPr id="31805" name="TextBox 3"/>
          <p:cNvSpPr txBox="1">
            <a:spLocks noChangeArrowheads="1"/>
          </p:cNvSpPr>
          <p:nvPr/>
        </p:nvSpPr>
        <p:spPr bwMode="auto">
          <a:xfrm>
            <a:off x="4014788" y="6207125"/>
            <a:ext cx="51292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200"/>
              <a:t>National Cancer Institute. 2017 SEER cancer statistics review (CSR) 1975–2014 </a:t>
            </a:r>
          </a:p>
          <a:p>
            <a:pPr eaLnBrk="1" hangingPunct="1"/>
            <a:r>
              <a:rPr lang="en-US" sz="1200"/>
              <a:t>Kim HS, 2014</a:t>
            </a:r>
          </a:p>
          <a:p>
            <a:pPr eaLnBrk="1" hangingPunct="1"/>
            <a:r>
              <a:rPr lang="en-US" sz="1200"/>
              <a:t>Wang C, 2016</a:t>
            </a:r>
          </a:p>
        </p:txBody>
      </p:sp>
      <p:pic>
        <p:nvPicPr>
          <p:cNvPr id="2" name="Picture 1" descr="half-empty-half-full-470x340.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280" y="1523999"/>
            <a:ext cx="5270219" cy="4587875"/>
          </a:xfrm>
          <a:prstGeom prst="rect">
            <a:avLst/>
          </a:prstGeom>
        </p:spPr>
      </p:pic>
    </p:spTree>
    <p:extLst>
      <p:ext uri="{BB962C8B-B14F-4D97-AF65-F5344CB8AC3E}">
        <p14:creationId xmlns:p14="http://schemas.microsoft.com/office/powerpoint/2010/main" val="4256543335"/>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4"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11188"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6" name="Picture 5"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11188" y="2339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6"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23888"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7"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23888" y="386873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8"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23888" y="462597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9"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44563"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10"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44563" y="2338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11"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44563"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12"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46150" y="38703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Picture 13"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46150" y="4625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Picture 14"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623888" y="53832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6" name="Picture 15"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942975" y="5376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Picture 4"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50950"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8" name="Picture 5"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50950" y="2325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9" name="Picture 6"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63650"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0" name="Picture 7"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63650" y="38544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1" name="Picture 8"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63650" y="46116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2" name="Picture 9"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84325"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3" name="Picture 10"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84325" y="2324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4" name="Picture 11"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84325"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5" name="Picture 12"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85913" y="38560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6" name="Picture 13"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85913" y="4611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7" name="Picture 14"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263650" y="53689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8" name="Picture 15"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582738" y="53625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9" name="Picture 4"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54200"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0" name="Picture 5"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54200" y="2338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1" name="Picture 6"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66900"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2" name="Picture 7"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66900" y="38671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3" name="Picture 8"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66900" y="4624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4" name="Picture 9"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87575"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5" name="Picture 10"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87575" y="23368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6" name="Picture 11"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87575"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7" name="Picture 12"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89163" y="38687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8" name="Picture 13"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89163" y="4624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9" name="Picture 14"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866900" y="53816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0" name="Picture 15"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185988" y="53752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1" name="Picture 4"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493963"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2" name="Picture 5"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493963" y="2324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3" name="Picture 6"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506663"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4" name="Picture 7"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506663" y="3852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5" name="Picture 8"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506663" y="4610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6" name="Picture 9"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27338"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7" name="Picture 10"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27338" y="23225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8" name="Picture 11"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27338"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9" name="Picture 12"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28925" y="385445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0" name="Picture 13"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28925" y="4610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1" name="Picture 14"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506663" y="53673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2" name="Picture 15"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825750" y="5360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3" name="Picture 4"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098800" y="15128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4" name="Picture 5"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098800" y="2312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5" name="Picture 6"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11500" y="30845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6" name="Picture 7"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11500" y="38417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7" name="Picture 8"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11500" y="45989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8" name="Picture 14"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111500" y="53562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9" name="Picture 9"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52800"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7" descr="aa049887.png"/>
          <p:cNvPicPr>
            <a:picLocks noChangeAspect="1"/>
          </p:cNvPicPr>
          <p:nvPr/>
        </p:nvPicPr>
        <p:blipFill>
          <a:blip r:embed="rId3">
            <a:duotone>
              <a:prstClr val="black"/>
              <a:schemeClr val="accent6">
                <a:tint val="45000"/>
                <a:satMod val="400000"/>
              </a:schemeClr>
            </a:duotone>
            <a:extLst>
              <a:ext uri="{28A0092B-C50C-407E-A947-70E740481C1C}">
                <a14:useLocalDpi xmlns:a14="http://schemas.microsoft.com/office/drawing/2010/main" val="0"/>
              </a:ext>
            </a:extLst>
          </a:blip>
          <a:srcRect/>
          <a:stretch>
            <a:fillRect/>
          </a:stretch>
        </p:blipFill>
        <p:spPr bwMode="auto">
          <a:xfrm>
            <a:off x="3393704" y="232413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01" name="Title 1"/>
          <p:cNvSpPr>
            <a:spLocks noGrp="1"/>
          </p:cNvSpPr>
          <p:nvPr>
            <p:ph type="title"/>
          </p:nvPr>
        </p:nvSpPr>
        <p:spPr>
          <a:xfrm>
            <a:off x="457200" y="274638"/>
            <a:ext cx="8229600" cy="508000"/>
          </a:xfrm>
        </p:spPr>
        <p:txBody>
          <a:bodyPr/>
          <a:lstStyle/>
          <a:p>
            <a:r>
              <a:rPr lang="en-US" sz="4000" b="1">
                <a:solidFill>
                  <a:srgbClr val="660066"/>
                </a:solidFill>
                <a:latin typeface="Calibri" charset="0"/>
              </a:rPr>
              <a:t>Endometriozis ve Over Kanseri Riski</a:t>
            </a:r>
          </a:p>
        </p:txBody>
      </p:sp>
      <p:sp>
        <p:nvSpPr>
          <p:cNvPr id="31805" name="TextBox 3"/>
          <p:cNvSpPr txBox="1">
            <a:spLocks noChangeArrowheads="1"/>
          </p:cNvSpPr>
          <p:nvPr/>
        </p:nvSpPr>
        <p:spPr bwMode="auto">
          <a:xfrm>
            <a:off x="4014788" y="6207125"/>
            <a:ext cx="51292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200"/>
              <a:t>National Cancer Institute. 2017 SEER cancer statistics review (CSR) 1975–2014 </a:t>
            </a:r>
          </a:p>
          <a:p>
            <a:pPr eaLnBrk="1" hangingPunct="1"/>
            <a:r>
              <a:rPr lang="en-US" sz="1200"/>
              <a:t>Kim HS, 2014</a:t>
            </a:r>
          </a:p>
          <a:p>
            <a:pPr eaLnBrk="1" hangingPunct="1"/>
            <a:r>
              <a:rPr lang="en-US" sz="1200"/>
              <a:t>Wang C, 2016</a:t>
            </a:r>
          </a:p>
        </p:txBody>
      </p:sp>
      <p:pic>
        <p:nvPicPr>
          <p:cNvPr id="2" name="Picture 1" descr="half-empty-half-full-470x340.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10280" y="1523999"/>
            <a:ext cx="5270219" cy="4587875"/>
          </a:xfrm>
          <a:prstGeom prst="rect">
            <a:avLst/>
          </a:prstGeom>
        </p:spPr>
      </p:pic>
      <p:sp>
        <p:nvSpPr>
          <p:cNvPr id="3" name="Rounded Rectangle 2"/>
          <p:cNvSpPr/>
          <p:nvPr/>
        </p:nvSpPr>
        <p:spPr>
          <a:xfrm>
            <a:off x="4634493" y="2611614"/>
            <a:ext cx="3729210" cy="2460271"/>
          </a:xfrm>
          <a:prstGeom prst="roundRect">
            <a:avLst/>
          </a:prstGeom>
          <a:solidFill>
            <a:srgbClr val="953735"/>
          </a:solidFill>
          <a:ln>
            <a:noFill/>
          </a:ln>
          <a:effectLst>
            <a:outerShdw blurRad="50800" dist="38100" dir="2700000" algn="tl" rotWithShape="0">
              <a:prstClr val="black">
                <a:alpha val="40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b="1" dirty="0" smtClean="0">
                <a:effectLst>
                  <a:outerShdw blurRad="50800" dist="38100" dir="2700000" algn="tl" rotWithShape="0">
                    <a:prstClr val="black">
                      <a:alpha val="40000"/>
                    </a:prstClr>
                  </a:outerShdw>
                </a:effectLst>
              </a:rPr>
              <a:t>%1.31 </a:t>
            </a:r>
            <a:r>
              <a:rPr lang="en-US" sz="2800" b="1" dirty="0" err="1" smtClean="0">
                <a:effectLst>
                  <a:outerShdw blurRad="50800" dist="38100" dir="2700000" algn="tl" rotWithShape="0">
                    <a:prstClr val="black">
                      <a:alpha val="40000"/>
                    </a:prstClr>
                  </a:outerShdw>
                </a:effectLst>
              </a:rPr>
              <a:t>vs</a:t>
            </a:r>
            <a:r>
              <a:rPr lang="en-US" sz="2800" b="1" dirty="0" smtClean="0">
                <a:effectLst>
                  <a:outerShdw blurRad="50800" dist="38100" dir="2700000" algn="tl" rotWithShape="0">
                    <a:prstClr val="black">
                      <a:alpha val="40000"/>
                    </a:prstClr>
                  </a:outerShdw>
                </a:effectLst>
              </a:rPr>
              <a:t> %1.80</a:t>
            </a:r>
          </a:p>
          <a:p>
            <a:pPr algn="ctr"/>
            <a:r>
              <a:rPr lang="en-US" sz="3600" b="1" dirty="0">
                <a:effectLst>
                  <a:outerShdw blurRad="50800" dist="38100" dir="2700000" algn="tl" rotWithShape="0">
                    <a:prstClr val="black">
                      <a:alpha val="40000"/>
                    </a:prstClr>
                  </a:outerShdw>
                </a:effectLst>
              </a:rPr>
              <a:t>	</a:t>
            </a:r>
            <a:r>
              <a:rPr lang="en-US" sz="3600" b="1" dirty="0" smtClean="0">
                <a:effectLst>
                  <a:outerShdw blurRad="50800" dist="38100" dir="2700000" algn="tl" rotWithShape="0">
                    <a:prstClr val="black">
                      <a:alpha val="40000"/>
                    </a:prstClr>
                  </a:outerShdw>
                </a:effectLst>
              </a:rPr>
              <a:t>					</a:t>
            </a:r>
          </a:p>
          <a:p>
            <a:pPr algn="ctr"/>
            <a:r>
              <a:rPr lang="en-US" sz="3600" b="1" dirty="0" smtClean="0">
                <a:effectLst>
                  <a:outerShdw blurRad="50800" dist="38100" dir="2700000" algn="tl" rotWithShape="0">
                    <a:prstClr val="black">
                      <a:alpha val="40000"/>
                    </a:prstClr>
                  </a:outerShdw>
                </a:effectLst>
              </a:rPr>
              <a:t>% 98.69 </a:t>
            </a:r>
            <a:r>
              <a:rPr lang="en-US" sz="3600" b="1" dirty="0" err="1" smtClean="0">
                <a:effectLst>
                  <a:outerShdw blurRad="50800" dist="38100" dir="2700000" algn="tl" rotWithShape="0">
                    <a:prstClr val="black">
                      <a:alpha val="40000"/>
                    </a:prstClr>
                  </a:outerShdw>
                </a:effectLst>
              </a:rPr>
              <a:t>vs</a:t>
            </a:r>
            <a:r>
              <a:rPr lang="en-US" sz="3600" b="1" dirty="0" smtClean="0">
                <a:effectLst>
                  <a:outerShdw blurRad="50800" dist="38100" dir="2700000" algn="tl" rotWithShape="0">
                    <a:prstClr val="black">
                      <a:alpha val="40000"/>
                    </a:prstClr>
                  </a:outerShdw>
                </a:effectLst>
              </a:rPr>
              <a:t> %98.2</a:t>
            </a:r>
            <a:endParaRPr lang="en-US" sz="3600" b="1" dirty="0">
              <a:effectLst>
                <a:outerShdw blurRad="50800" dist="38100" dir="2700000" algn="tl" rotWithShape="0">
                  <a:prstClr val="black">
                    <a:alpha val="40000"/>
                  </a:prstClr>
                </a:outerShdw>
              </a:effectLst>
            </a:endParaRPr>
          </a:p>
        </p:txBody>
      </p:sp>
    </p:spTree>
    <p:extLst>
      <p:ext uri="{BB962C8B-B14F-4D97-AF65-F5344CB8AC3E}">
        <p14:creationId xmlns:p14="http://schemas.microsoft.com/office/powerpoint/2010/main" val="24228538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strVal val="#ppt_w*0.70"/>
                                          </p:val>
                                        </p:tav>
                                        <p:tav tm="100000">
                                          <p:val>
                                            <p:strVal val="#ppt_w"/>
                                          </p:val>
                                        </p:tav>
                                      </p:tavLst>
                                    </p:anim>
                                    <p:anim calcmode="lin" valueType="num">
                                      <p:cBhvr>
                                        <p:cTn id="8" dur="1000" fill="hold"/>
                                        <p:tgtEl>
                                          <p:spTgt spid="3"/>
                                        </p:tgtEl>
                                        <p:attrNameLst>
                                          <p:attrName>ppt_h</p:attrName>
                                        </p:attrNameLst>
                                      </p:cBhvr>
                                      <p:tavLst>
                                        <p:tav tm="0">
                                          <p:val>
                                            <p:strVal val="#ppt_h"/>
                                          </p:val>
                                        </p:tav>
                                        <p:tav tm="100000">
                                          <p:val>
                                            <p:strVal val="#ppt_h"/>
                                          </p:val>
                                        </p:tav>
                                      </p:tavLst>
                                    </p:anim>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Title 1"/>
          <p:cNvSpPr>
            <a:spLocks noGrp="1"/>
          </p:cNvSpPr>
          <p:nvPr>
            <p:ph type="title"/>
          </p:nvPr>
        </p:nvSpPr>
        <p:spPr/>
        <p:txBody>
          <a:bodyPr/>
          <a:lstStyle/>
          <a:p>
            <a:r>
              <a:rPr lang="en-US" sz="3200" b="1">
                <a:latin typeface="Calibri" charset="0"/>
              </a:rPr>
              <a:t>Kanser riskimi azaltmak için neler yapabilirim?</a:t>
            </a:r>
          </a:p>
        </p:txBody>
      </p:sp>
      <p:sp>
        <p:nvSpPr>
          <p:cNvPr id="3" name="Content Placeholder 2"/>
          <p:cNvSpPr>
            <a:spLocks noGrp="1"/>
          </p:cNvSpPr>
          <p:nvPr>
            <p:ph idx="1"/>
          </p:nvPr>
        </p:nvSpPr>
        <p:spPr>
          <a:xfrm>
            <a:off x="133350" y="1744663"/>
            <a:ext cx="8229600" cy="4525962"/>
          </a:xfrm>
        </p:spPr>
        <p:txBody>
          <a:bodyPr/>
          <a:lstStyle/>
          <a:p>
            <a:pPr>
              <a:defRPr/>
            </a:pPr>
            <a:r>
              <a:rPr lang="en-US" dirty="0" err="1" smtClean="0"/>
              <a:t>Tarama</a:t>
            </a:r>
            <a:r>
              <a:rPr lang="en-US" dirty="0" smtClean="0"/>
              <a:t> </a:t>
            </a:r>
            <a:r>
              <a:rPr lang="en-US" dirty="0" err="1" smtClean="0"/>
              <a:t>programı</a:t>
            </a:r>
            <a:r>
              <a:rPr lang="en-US" dirty="0" smtClean="0"/>
              <a:t> </a:t>
            </a:r>
            <a:endParaRPr lang="en-US" dirty="0"/>
          </a:p>
          <a:p>
            <a:pPr lvl="1">
              <a:defRPr/>
            </a:pPr>
            <a:r>
              <a:rPr lang="en-US" dirty="0" err="1" smtClean="0"/>
              <a:t>Transvajinal</a:t>
            </a:r>
            <a:r>
              <a:rPr lang="en-US" dirty="0" smtClean="0"/>
              <a:t> </a:t>
            </a:r>
            <a:r>
              <a:rPr lang="en-US" dirty="0" err="1" smtClean="0"/>
              <a:t>ultrasonografi</a:t>
            </a:r>
            <a:r>
              <a:rPr lang="en-US" dirty="0" smtClean="0"/>
              <a:t> </a:t>
            </a:r>
          </a:p>
          <a:p>
            <a:pPr marL="457200" lvl="1" indent="0">
              <a:buFont typeface="Arial" charset="0"/>
              <a:buNone/>
              <a:defRPr/>
            </a:pPr>
            <a:r>
              <a:rPr lang="en-US" dirty="0" smtClean="0"/>
              <a:t>    </a:t>
            </a:r>
            <a:r>
              <a:rPr lang="en-US" dirty="0" err="1" smtClean="0"/>
              <a:t>veya</a:t>
            </a:r>
            <a:r>
              <a:rPr lang="en-US" dirty="0" smtClean="0"/>
              <a:t> serum CA-125  </a:t>
            </a:r>
            <a:r>
              <a:rPr lang="en-US" dirty="0" err="1" smtClean="0"/>
              <a:t>ölçümleri</a:t>
            </a:r>
            <a:endParaRPr lang="en-US" dirty="0" smtClean="0"/>
          </a:p>
          <a:p>
            <a:pPr marL="457200" lvl="1" indent="0">
              <a:buFont typeface="Arial" charset="0"/>
              <a:buNone/>
              <a:defRPr/>
            </a:pPr>
            <a:r>
              <a:rPr lang="en-US" dirty="0" smtClean="0"/>
              <a:t>    </a:t>
            </a:r>
            <a:r>
              <a:rPr lang="en-US" dirty="0" err="1" smtClean="0"/>
              <a:t>ile</a:t>
            </a:r>
            <a:r>
              <a:rPr lang="en-US" dirty="0" smtClean="0"/>
              <a:t> over </a:t>
            </a:r>
            <a:r>
              <a:rPr lang="en-US" dirty="0" err="1" smtClean="0"/>
              <a:t>kanserinin</a:t>
            </a:r>
            <a:r>
              <a:rPr lang="en-US" dirty="0" smtClean="0"/>
              <a:t> </a:t>
            </a:r>
            <a:r>
              <a:rPr lang="en-US" dirty="0" err="1" smtClean="0"/>
              <a:t>erken</a:t>
            </a:r>
            <a:r>
              <a:rPr lang="en-US" dirty="0" smtClean="0"/>
              <a:t> </a:t>
            </a:r>
            <a:r>
              <a:rPr lang="en-US" dirty="0" err="1" smtClean="0"/>
              <a:t>saptanması</a:t>
            </a:r>
            <a:endParaRPr lang="en-US" dirty="0" smtClean="0"/>
          </a:p>
          <a:p>
            <a:pPr>
              <a:defRPr/>
            </a:pPr>
            <a:r>
              <a:rPr lang="en-US" dirty="0" err="1" smtClean="0"/>
              <a:t>Overler</a:t>
            </a:r>
            <a:r>
              <a:rPr lang="en-US" dirty="0" smtClean="0"/>
              <a:t> </a:t>
            </a:r>
            <a:r>
              <a:rPr lang="en-US" dirty="0" err="1" smtClean="0"/>
              <a:t>alınarak</a:t>
            </a:r>
            <a:r>
              <a:rPr lang="en-US" dirty="0" smtClean="0"/>
              <a:t> risk </a:t>
            </a:r>
            <a:r>
              <a:rPr lang="en-US" dirty="0" err="1" smtClean="0"/>
              <a:t>azaltıcı</a:t>
            </a:r>
            <a:r>
              <a:rPr lang="en-US" dirty="0" smtClean="0"/>
              <a:t> </a:t>
            </a:r>
            <a:r>
              <a:rPr lang="en-US" dirty="0" err="1" smtClean="0"/>
              <a:t>cerrahi</a:t>
            </a:r>
            <a:endParaRPr lang="en-US" dirty="0" smtClean="0"/>
          </a:p>
          <a:p>
            <a:pPr>
              <a:defRPr/>
            </a:pPr>
            <a:r>
              <a:rPr lang="en-US" dirty="0"/>
              <a:t>Hormonal </a:t>
            </a:r>
            <a:r>
              <a:rPr lang="en-US" dirty="0" err="1" smtClean="0"/>
              <a:t>veya</a:t>
            </a:r>
            <a:r>
              <a:rPr lang="en-US" dirty="0" smtClean="0"/>
              <a:t> </a:t>
            </a:r>
            <a:r>
              <a:rPr lang="en-US" dirty="0" err="1" smtClean="0"/>
              <a:t>cerrahi</a:t>
            </a:r>
            <a:r>
              <a:rPr lang="en-US" dirty="0" smtClean="0"/>
              <a:t> </a:t>
            </a:r>
            <a:r>
              <a:rPr lang="en-US" dirty="0" err="1" smtClean="0"/>
              <a:t>ile</a:t>
            </a:r>
            <a:r>
              <a:rPr lang="en-US" dirty="0" smtClean="0"/>
              <a:t> </a:t>
            </a:r>
            <a:r>
              <a:rPr lang="en-US" dirty="0" err="1" smtClean="0"/>
              <a:t>endometriozisin</a:t>
            </a:r>
            <a:r>
              <a:rPr lang="en-US" dirty="0" smtClean="0"/>
              <a:t> </a:t>
            </a:r>
            <a:r>
              <a:rPr lang="en-US" dirty="0" err="1" smtClean="0"/>
              <a:t>kontrolünün</a:t>
            </a:r>
            <a:r>
              <a:rPr lang="en-US" dirty="0" smtClean="0"/>
              <a:t> </a:t>
            </a:r>
            <a:r>
              <a:rPr lang="en-US" dirty="0" err="1" smtClean="0"/>
              <a:t>faydası</a:t>
            </a:r>
            <a:r>
              <a:rPr lang="en-US" dirty="0" smtClean="0"/>
              <a:t>?</a:t>
            </a:r>
          </a:p>
          <a:p>
            <a:pPr lvl="1">
              <a:defRPr/>
            </a:pPr>
            <a:r>
              <a:rPr lang="en-US" dirty="0" err="1" smtClean="0"/>
              <a:t>Teoride</a:t>
            </a:r>
            <a:r>
              <a:rPr lang="en-US" dirty="0" smtClean="0"/>
              <a:t> +</a:t>
            </a:r>
            <a:endParaRPr lang="en-US" dirty="0"/>
          </a:p>
          <a:p>
            <a:pPr>
              <a:defRPr/>
            </a:pPr>
            <a:endParaRPr lang="en-US" dirty="0" smtClean="0"/>
          </a:p>
          <a:p>
            <a:pPr marL="457200" lvl="1" indent="0">
              <a:buFont typeface="Arial" charset="0"/>
              <a:buNone/>
              <a:defRPr/>
            </a:pPr>
            <a:endParaRPr lang="en-US" dirty="0" smtClean="0"/>
          </a:p>
        </p:txBody>
      </p:sp>
      <p:sp>
        <p:nvSpPr>
          <p:cNvPr id="4" name="Right Brace 3"/>
          <p:cNvSpPr/>
          <p:nvPr/>
        </p:nvSpPr>
        <p:spPr>
          <a:xfrm>
            <a:off x="6438900" y="1744663"/>
            <a:ext cx="417513" cy="2755535"/>
          </a:xfrm>
          <a:prstGeom prst="rightBrace">
            <a:avLst/>
          </a:prstGeom>
          <a:ln w="57150" cmpd="sng"/>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sz="1800" b="1" dirty="0"/>
          </a:p>
        </p:txBody>
      </p:sp>
      <p:sp>
        <p:nvSpPr>
          <p:cNvPr id="5" name="TextBox 4"/>
          <p:cNvSpPr txBox="1"/>
          <p:nvPr/>
        </p:nvSpPr>
        <p:spPr>
          <a:xfrm>
            <a:off x="7038222" y="2056751"/>
            <a:ext cx="1849438" cy="2146228"/>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ctr">
              <a:lnSpc>
                <a:spcPct val="120000"/>
              </a:lnSpc>
              <a:defRPr/>
            </a:pPr>
            <a:r>
              <a:rPr lang="en-US" sz="2800" b="1" dirty="0" err="1"/>
              <a:t>Faydasına</a:t>
            </a:r>
            <a:r>
              <a:rPr lang="en-US" sz="2800" b="1" dirty="0"/>
              <a:t> </a:t>
            </a:r>
            <a:r>
              <a:rPr lang="en-US" sz="2800" b="1" dirty="0" err="1" smtClean="0"/>
              <a:t>yönelik</a:t>
            </a:r>
            <a:r>
              <a:rPr lang="en-US" sz="2800" b="1" dirty="0" smtClean="0"/>
              <a:t> </a:t>
            </a:r>
            <a:r>
              <a:rPr lang="en-US" sz="2800" b="1" dirty="0" err="1" smtClean="0"/>
              <a:t>kesin</a:t>
            </a:r>
            <a:endParaRPr lang="en-US" sz="2800" b="1" dirty="0"/>
          </a:p>
          <a:p>
            <a:pPr algn="ctr">
              <a:lnSpc>
                <a:spcPct val="120000"/>
              </a:lnSpc>
              <a:defRPr/>
            </a:pPr>
            <a:r>
              <a:rPr lang="en-US" sz="2800" b="1" dirty="0"/>
              <a:t>KANIT YOK</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Title 1"/>
          <p:cNvSpPr>
            <a:spLocks noGrp="1"/>
          </p:cNvSpPr>
          <p:nvPr>
            <p:ph type="title"/>
          </p:nvPr>
        </p:nvSpPr>
        <p:spPr/>
        <p:txBody>
          <a:bodyPr/>
          <a:lstStyle/>
          <a:p>
            <a:r>
              <a:rPr lang="en-US" sz="3200" b="1">
                <a:latin typeface="Calibri" charset="0"/>
              </a:rPr>
              <a:t>Kanser riskimi azaltmak için neler yapabilirim?</a:t>
            </a:r>
            <a:endParaRPr lang="en-US" sz="3200">
              <a:latin typeface="Calibri" charset="0"/>
            </a:endParaRPr>
          </a:p>
        </p:txBody>
      </p:sp>
      <p:sp>
        <p:nvSpPr>
          <p:cNvPr id="3" name="Content Placeholder 2"/>
          <p:cNvSpPr>
            <a:spLocks noGrp="1"/>
          </p:cNvSpPr>
          <p:nvPr>
            <p:ph idx="1"/>
          </p:nvPr>
        </p:nvSpPr>
        <p:spPr>
          <a:xfrm>
            <a:off x="229697" y="1600200"/>
            <a:ext cx="8715005" cy="4525963"/>
          </a:xfrm>
        </p:spPr>
        <p:txBody>
          <a:bodyPr/>
          <a:lstStyle/>
          <a:p>
            <a:pPr>
              <a:defRPr/>
            </a:pPr>
            <a:r>
              <a:rPr lang="en-US" b="1" dirty="0" err="1" smtClean="0"/>
              <a:t>Semptomatik</a:t>
            </a:r>
            <a:r>
              <a:rPr lang="en-US" b="1" dirty="0" smtClean="0"/>
              <a:t> </a:t>
            </a:r>
            <a:r>
              <a:rPr lang="en-US" b="1" dirty="0" err="1" smtClean="0"/>
              <a:t>endometrioma</a:t>
            </a:r>
            <a:r>
              <a:rPr lang="en-US" b="1" dirty="0" smtClean="0"/>
              <a:t> </a:t>
            </a:r>
            <a:r>
              <a:rPr lang="en-US" dirty="0" err="1" smtClean="0"/>
              <a:t>varlığında</a:t>
            </a:r>
            <a:r>
              <a:rPr lang="en-US" dirty="0" smtClean="0"/>
              <a:t> </a:t>
            </a:r>
            <a:r>
              <a:rPr lang="en-US" dirty="0" err="1" smtClean="0"/>
              <a:t>veya</a:t>
            </a:r>
            <a:r>
              <a:rPr lang="en-US" dirty="0" smtClean="0"/>
              <a:t>          </a:t>
            </a:r>
            <a:r>
              <a:rPr lang="en-US" b="1" dirty="0" err="1" smtClean="0"/>
              <a:t>atipik</a:t>
            </a:r>
            <a:r>
              <a:rPr lang="en-US" b="1" dirty="0" smtClean="0"/>
              <a:t> </a:t>
            </a:r>
            <a:r>
              <a:rPr lang="en-US" b="1" dirty="0" err="1" smtClean="0"/>
              <a:t>endometriozis</a:t>
            </a:r>
            <a:r>
              <a:rPr lang="en-US" b="1" dirty="0" smtClean="0"/>
              <a:t> </a:t>
            </a:r>
            <a:r>
              <a:rPr lang="en-US" dirty="0" err="1" smtClean="0"/>
              <a:t>raporlandığında</a:t>
            </a:r>
            <a:r>
              <a:rPr lang="en-US" dirty="0" smtClean="0"/>
              <a:t>         </a:t>
            </a:r>
            <a:r>
              <a:rPr lang="en-US" dirty="0" err="1" smtClean="0"/>
              <a:t>hastalık</a:t>
            </a:r>
            <a:r>
              <a:rPr lang="en-US" dirty="0" smtClean="0"/>
              <a:t> </a:t>
            </a:r>
            <a:r>
              <a:rPr lang="en-US" dirty="0" err="1" smtClean="0"/>
              <a:t>cerrahi</a:t>
            </a:r>
            <a:r>
              <a:rPr lang="en-US" dirty="0" smtClean="0"/>
              <a:t> </a:t>
            </a:r>
            <a:r>
              <a:rPr lang="en-US" dirty="0" err="1" smtClean="0"/>
              <a:t>olarak</a:t>
            </a:r>
            <a:r>
              <a:rPr lang="en-US" dirty="0" smtClean="0"/>
              <a:t> </a:t>
            </a:r>
            <a:r>
              <a:rPr lang="en-US" dirty="0" err="1" smtClean="0"/>
              <a:t>tamamıyla</a:t>
            </a:r>
            <a:r>
              <a:rPr lang="en-US" dirty="0" smtClean="0"/>
              <a:t> </a:t>
            </a:r>
            <a:r>
              <a:rPr lang="en-US" dirty="0" err="1" smtClean="0"/>
              <a:t>eksize</a:t>
            </a:r>
            <a:r>
              <a:rPr lang="en-US" dirty="0" smtClean="0"/>
              <a:t> </a:t>
            </a:r>
            <a:r>
              <a:rPr lang="en-US" dirty="0" err="1" smtClean="0"/>
              <a:t>edilmeli</a:t>
            </a:r>
            <a:endParaRPr lang="en-US" dirty="0" smtClean="0"/>
          </a:p>
          <a:p>
            <a:pPr lvl="1">
              <a:defRPr/>
            </a:pPr>
            <a:endParaRPr lang="en-US" dirty="0" smtClean="0"/>
          </a:p>
          <a:p>
            <a:pPr lvl="1">
              <a:defRPr/>
            </a:pPr>
            <a:r>
              <a:rPr lang="en-US" dirty="0" err="1" smtClean="0"/>
              <a:t>Fertilite</a:t>
            </a:r>
            <a:r>
              <a:rPr lang="en-US" dirty="0" smtClean="0"/>
              <a:t> </a:t>
            </a:r>
            <a:r>
              <a:rPr lang="en-US" dirty="0" err="1" smtClean="0"/>
              <a:t>beklentisi</a:t>
            </a:r>
            <a:r>
              <a:rPr lang="en-US" dirty="0" smtClean="0"/>
              <a:t> </a:t>
            </a:r>
            <a:r>
              <a:rPr lang="en-US" dirty="0" err="1" smtClean="0"/>
              <a:t>varsa</a:t>
            </a:r>
            <a:r>
              <a:rPr lang="en-US" dirty="0" smtClean="0"/>
              <a:t> en </a:t>
            </a:r>
            <a:r>
              <a:rPr lang="en-US" dirty="0" err="1" smtClean="0"/>
              <a:t>kısa</a:t>
            </a:r>
            <a:r>
              <a:rPr lang="en-US" dirty="0" smtClean="0"/>
              <a:t> </a:t>
            </a:r>
            <a:r>
              <a:rPr lang="en-US" dirty="0" err="1" smtClean="0"/>
              <a:t>sürede</a:t>
            </a:r>
            <a:r>
              <a:rPr lang="en-US" dirty="0" smtClean="0"/>
              <a:t> </a:t>
            </a:r>
            <a:r>
              <a:rPr lang="en-US" dirty="0" err="1" smtClean="0"/>
              <a:t>gebelik</a:t>
            </a:r>
            <a:r>
              <a:rPr lang="en-US" dirty="0" smtClean="0"/>
              <a:t>  </a:t>
            </a:r>
            <a:r>
              <a:rPr lang="en-US" dirty="0" err="1" smtClean="0"/>
              <a:t>ya</a:t>
            </a:r>
            <a:r>
              <a:rPr lang="en-US" dirty="0" smtClean="0"/>
              <a:t> da            o </a:t>
            </a:r>
            <a:r>
              <a:rPr lang="en-US" dirty="0" err="1" smtClean="0"/>
              <a:t>zamana</a:t>
            </a:r>
            <a:r>
              <a:rPr lang="en-US" dirty="0" smtClean="0"/>
              <a:t> </a:t>
            </a:r>
            <a:r>
              <a:rPr lang="en-US" dirty="0" err="1" smtClean="0"/>
              <a:t>dek</a:t>
            </a:r>
            <a:r>
              <a:rPr lang="en-US" dirty="0" smtClean="0"/>
              <a:t> </a:t>
            </a:r>
            <a:r>
              <a:rPr lang="en-US" b="1" dirty="0" smtClean="0"/>
              <a:t>hormonal </a:t>
            </a:r>
            <a:r>
              <a:rPr lang="en-US" b="1" dirty="0" err="1" smtClean="0"/>
              <a:t>supresyon</a:t>
            </a:r>
            <a:endParaRPr lang="en-US" b="1" dirty="0" smtClean="0"/>
          </a:p>
          <a:p>
            <a:pPr lvl="1">
              <a:defRPr/>
            </a:pPr>
            <a:endParaRPr lang="en-US" b="1" dirty="0" smtClean="0"/>
          </a:p>
          <a:p>
            <a:pPr lvl="1">
              <a:defRPr/>
            </a:pPr>
            <a:r>
              <a:rPr lang="en-US" dirty="0" err="1" smtClean="0"/>
              <a:t>Fertilite</a:t>
            </a:r>
            <a:r>
              <a:rPr lang="en-US" dirty="0" smtClean="0"/>
              <a:t> </a:t>
            </a:r>
            <a:r>
              <a:rPr lang="en-US" dirty="0" err="1" smtClean="0"/>
              <a:t>beklentisi</a:t>
            </a:r>
            <a:r>
              <a:rPr lang="en-US" dirty="0" smtClean="0"/>
              <a:t> </a:t>
            </a:r>
            <a:r>
              <a:rPr lang="en-US" dirty="0" err="1" smtClean="0"/>
              <a:t>yoksa</a:t>
            </a:r>
            <a:r>
              <a:rPr lang="en-US" dirty="0"/>
              <a:t> </a:t>
            </a:r>
            <a:r>
              <a:rPr lang="en-US" b="1" dirty="0" smtClean="0"/>
              <a:t>bilateral </a:t>
            </a:r>
            <a:r>
              <a:rPr lang="en-US" b="1" dirty="0" err="1" smtClean="0"/>
              <a:t>salpenjektomi</a:t>
            </a:r>
            <a:endParaRPr lang="en-US" b="1" dirty="0" smtClean="0"/>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Title 1"/>
          <p:cNvSpPr>
            <a:spLocks noGrp="1"/>
          </p:cNvSpPr>
          <p:nvPr>
            <p:ph type="title"/>
          </p:nvPr>
        </p:nvSpPr>
        <p:spPr/>
        <p:txBody>
          <a:bodyPr/>
          <a:lstStyle/>
          <a:p>
            <a:r>
              <a:rPr lang="en-US" b="1">
                <a:solidFill>
                  <a:srgbClr val="660066"/>
                </a:solidFill>
                <a:latin typeface="Calibri" charset="0"/>
              </a:rPr>
              <a:t>SONUÇ</a:t>
            </a:r>
          </a:p>
        </p:txBody>
      </p:sp>
      <p:sp>
        <p:nvSpPr>
          <p:cNvPr id="143362" name="Content Placeholder 2"/>
          <p:cNvSpPr>
            <a:spLocks noGrp="1"/>
          </p:cNvSpPr>
          <p:nvPr>
            <p:ph idx="1"/>
          </p:nvPr>
        </p:nvSpPr>
        <p:spPr>
          <a:xfrm>
            <a:off x="256721" y="1417638"/>
            <a:ext cx="8687981" cy="4708525"/>
          </a:xfrm>
        </p:spPr>
        <p:txBody>
          <a:bodyPr/>
          <a:lstStyle/>
          <a:p>
            <a:r>
              <a:rPr lang="en-US" sz="3600" dirty="0" err="1">
                <a:latin typeface="Calibri" charset="0"/>
              </a:rPr>
              <a:t>Endometriomadan</a:t>
            </a:r>
            <a:r>
              <a:rPr lang="en-US" sz="3600" dirty="0">
                <a:latin typeface="Calibri" charset="0"/>
              </a:rPr>
              <a:t> over </a:t>
            </a:r>
            <a:r>
              <a:rPr lang="en-US" sz="3600" dirty="0" err="1">
                <a:latin typeface="Calibri" charset="0"/>
              </a:rPr>
              <a:t>kanserine</a:t>
            </a:r>
            <a:r>
              <a:rPr lang="en-US" sz="3600" dirty="0">
                <a:latin typeface="Calibri" charset="0"/>
              </a:rPr>
              <a:t> </a:t>
            </a:r>
            <a:r>
              <a:rPr lang="en-US" sz="3600" dirty="0" err="1">
                <a:latin typeface="Calibri" charset="0"/>
              </a:rPr>
              <a:t>transformasyonun</a:t>
            </a:r>
            <a:r>
              <a:rPr lang="en-US" sz="3600" dirty="0">
                <a:latin typeface="Calibri" charset="0"/>
              </a:rPr>
              <a:t> </a:t>
            </a:r>
            <a:r>
              <a:rPr lang="en-US" sz="3600" dirty="0" err="1">
                <a:latin typeface="Calibri" charset="0"/>
              </a:rPr>
              <a:t>patogenezi</a:t>
            </a:r>
            <a:r>
              <a:rPr lang="en-US" sz="3600" dirty="0">
                <a:latin typeface="Calibri" charset="0"/>
              </a:rPr>
              <a:t> </a:t>
            </a:r>
            <a:r>
              <a:rPr lang="en-US" sz="3600" dirty="0" smtClean="0">
                <a:latin typeface="Calibri" charset="0"/>
              </a:rPr>
              <a:t>?</a:t>
            </a:r>
          </a:p>
          <a:p>
            <a:endParaRPr lang="en-US" sz="3600" dirty="0">
              <a:latin typeface="Calibri" charset="0"/>
            </a:endParaRPr>
          </a:p>
          <a:p>
            <a:pPr lvl="1"/>
            <a:r>
              <a:rPr lang="en-US" sz="3200" dirty="0" err="1">
                <a:latin typeface="Calibri" charset="0"/>
              </a:rPr>
              <a:t>E</a:t>
            </a:r>
            <a:r>
              <a:rPr lang="en-US" sz="3200" dirty="0" err="1" smtClean="0">
                <a:latin typeface="Calibri" charset="0"/>
              </a:rPr>
              <a:t>tkin</a:t>
            </a:r>
            <a:r>
              <a:rPr lang="en-US" sz="3200" dirty="0" smtClean="0">
                <a:latin typeface="Calibri" charset="0"/>
              </a:rPr>
              <a:t> </a:t>
            </a:r>
            <a:r>
              <a:rPr lang="en-US" sz="3200" dirty="0" err="1" smtClean="0">
                <a:latin typeface="Calibri" charset="0"/>
              </a:rPr>
              <a:t>ve</a:t>
            </a:r>
            <a:r>
              <a:rPr lang="en-US" sz="3200" dirty="0" smtClean="0">
                <a:latin typeface="Calibri" charset="0"/>
              </a:rPr>
              <a:t> </a:t>
            </a:r>
            <a:r>
              <a:rPr lang="en-US" sz="3200" dirty="0" err="1" smtClean="0">
                <a:latin typeface="Calibri" charset="0"/>
              </a:rPr>
              <a:t>noninvazif</a:t>
            </a:r>
            <a:r>
              <a:rPr lang="en-US" sz="3200" dirty="0" smtClean="0">
                <a:latin typeface="Calibri" charset="0"/>
              </a:rPr>
              <a:t> </a:t>
            </a:r>
            <a:r>
              <a:rPr lang="en-US" sz="3200" dirty="0" err="1" smtClean="0">
                <a:latin typeface="Calibri" charset="0"/>
              </a:rPr>
              <a:t>tarama</a:t>
            </a:r>
            <a:endParaRPr lang="en-US" sz="3200" dirty="0" smtClean="0">
              <a:latin typeface="Calibri" charset="0"/>
            </a:endParaRPr>
          </a:p>
          <a:p>
            <a:pPr lvl="2"/>
            <a:r>
              <a:rPr lang="en-US" dirty="0" err="1" smtClean="0">
                <a:latin typeface="Calibri" charset="0"/>
              </a:rPr>
              <a:t>Malignite</a:t>
            </a:r>
            <a:r>
              <a:rPr lang="en-US" dirty="0" smtClean="0">
                <a:latin typeface="Calibri" charset="0"/>
              </a:rPr>
              <a:t> </a:t>
            </a:r>
            <a:r>
              <a:rPr lang="en-US" dirty="0" err="1">
                <a:latin typeface="Calibri" charset="0"/>
              </a:rPr>
              <a:t>gelişme</a:t>
            </a:r>
            <a:r>
              <a:rPr lang="en-US" dirty="0">
                <a:latin typeface="Calibri" charset="0"/>
              </a:rPr>
              <a:t> </a:t>
            </a:r>
            <a:r>
              <a:rPr lang="en-US" dirty="0" err="1">
                <a:latin typeface="Calibri" charset="0"/>
              </a:rPr>
              <a:t>potansiyeli</a:t>
            </a:r>
            <a:r>
              <a:rPr lang="en-US" dirty="0">
                <a:latin typeface="Calibri" charset="0"/>
              </a:rPr>
              <a:t> </a:t>
            </a:r>
            <a:r>
              <a:rPr lang="en-US" dirty="0" err="1">
                <a:latin typeface="Calibri" charset="0"/>
              </a:rPr>
              <a:t>olan</a:t>
            </a:r>
            <a:r>
              <a:rPr lang="en-US" dirty="0">
                <a:latin typeface="Calibri" charset="0"/>
              </a:rPr>
              <a:t> </a:t>
            </a:r>
            <a:r>
              <a:rPr lang="en-US" dirty="0" err="1" smtClean="0">
                <a:latin typeface="Calibri" charset="0"/>
              </a:rPr>
              <a:t>hastaların</a:t>
            </a:r>
            <a:r>
              <a:rPr lang="en-US" dirty="0" smtClean="0">
                <a:latin typeface="Calibri" charset="0"/>
              </a:rPr>
              <a:t> </a:t>
            </a:r>
            <a:r>
              <a:rPr lang="en-US" dirty="0" err="1" smtClean="0">
                <a:latin typeface="Calibri" charset="0"/>
              </a:rPr>
              <a:t>tanımlanması</a:t>
            </a:r>
            <a:endParaRPr lang="en-US" dirty="0" smtClean="0">
              <a:latin typeface="Calibri" charset="0"/>
            </a:endParaRPr>
          </a:p>
          <a:p>
            <a:pPr lvl="2"/>
            <a:endParaRPr lang="en-US" dirty="0">
              <a:latin typeface="Calibri" charset="0"/>
            </a:endParaRPr>
          </a:p>
          <a:p>
            <a:pPr lvl="1"/>
            <a:r>
              <a:rPr lang="en-US" sz="3200" dirty="0" err="1">
                <a:latin typeface="Calibri" charset="0"/>
              </a:rPr>
              <a:t>Cerrahi</a:t>
            </a:r>
            <a:r>
              <a:rPr lang="en-US" sz="3200" dirty="0">
                <a:latin typeface="Calibri" charset="0"/>
              </a:rPr>
              <a:t> </a:t>
            </a:r>
            <a:r>
              <a:rPr lang="en-US" sz="3200" dirty="0" err="1">
                <a:latin typeface="Calibri" charset="0"/>
              </a:rPr>
              <a:t>dışı</a:t>
            </a:r>
            <a:r>
              <a:rPr lang="en-US" sz="3200" dirty="0">
                <a:latin typeface="Calibri" charset="0"/>
              </a:rPr>
              <a:t> </a:t>
            </a:r>
            <a:r>
              <a:rPr lang="en-US" sz="3200" dirty="0" err="1">
                <a:latin typeface="Calibri" charset="0"/>
              </a:rPr>
              <a:t>tedaviler</a:t>
            </a:r>
            <a:endParaRPr lang="en-US" sz="3200" dirty="0">
              <a:latin typeface="Calibri" charset="0"/>
            </a:endParaRPr>
          </a:p>
          <a:p>
            <a:pPr lvl="2"/>
            <a:r>
              <a:rPr lang="en-US" dirty="0" err="1">
                <a:latin typeface="Calibri" charset="0"/>
              </a:rPr>
              <a:t>Uzun</a:t>
            </a:r>
            <a:r>
              <a:rPr lang="en-US" dirty="0">
                <a:latin typeface="Calibri" charset="0"/>
              </a:rPr>
              <a:t> </a:t>
            </a:r>
            <a:r>
              <a:rPr lang="en-US" dirty="0" err="1">
                <a:latin typeface="Calibri" charset="0"/>
              </a:rPr>
              <a:t>süreli</a:t>
            </a:r>
            <a:r>
              <a:rPr lang="en-US" dirty="0">
                <a:latin typeface="Calibri" charset="0"/>
              </a:rPr>
              <a:t> </a:t>
            </a:r>
            <a:r>
              <a:rPr lang="en-US" dirty="0" err="1">
                <a:latin typeface="Calibri" charset="0"/>
              </a:rPr>
              <a:t>tolere</a:t>
            </a:r>
            <a:r>
              <a:rPr lang="en-US" dirty="0">
                <a:latin typeface="Calibri" charset="0"/>
              </a:rPr>
              <a:t> </a:t>
            </a:r>
            <a:r>
              <a:rPr lang="en-US" dirty="0" err="1">
                <a:latin typeface="Calibri" charset="0"/>
              </a:rPr>
              <a:t>edilebilen</a:t>
            </a:r>
            <a:r>
              <a:rPr lang="en-US" dirty="0">
                <a:latin typeface="Calibri" charset="0"/>
              </a:rPr>
              <a:t> </a:t>
            </a:r>
            <a:r>
              <a:rPr lang="en-US" dirty="0" err="1">
                <a:latin typeface="Calibri" charset="0"/>
              </a:rPr>
              <a:t>supresif</a:t>
            </a:r>
            <a:r>
              <a:rPr lang="en-US" dirty="0">
                <a:latin typeface="Calibri" charset="0"/>
              </a:rPr>
              <a:t> </a:t>
            </a:r>
            <a:r>
              <a:rPr lang="en-US" dirty="0" err="1">
                <a:latin typeface="Calibri" charset="0"/>
              </a:rPr>
              <a:t>medikal</a:t>
            </a:r>
            <a:r>
              <a:rPr lang="en-US" dirty="0">
                <a:latin typeface="Calibri" charset="0"/>
              </a:rPr>
              <a:t> </a:t>
            </a:r>
            <a:r>
              <a:rPr lang="en-US" dirty="0" err="1">
                <a:latin typeface="Calibri" charset="0"/>
              </a:rPr>
              <a:t>tedaviler</a:t>
            </a:r>
            <a:endParaRPr lang="en-US" sz="2800" dirty="0">
              <a:latin typeface="Calibri" charset="0"/>
            </a:endParaRPr>
          </a:p>
          <a:p>
            <a:endParaRPr lang="en-US" dirty="0">
              <a:latin typeface="Calibri" charset="0"/>
            </a:endParaRPr>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Content Placeholder 2"/>
          <p:cNvSpPr>
            <a:spLocks noGrp="1"/>
          </p:cNvSpPr>
          <p:nvPr>
            <p:ph idx="1"/>
          </p:nvPr>
        </p:nvSpPr>
        <p:spPr>
          <a:xfrm>
            <a:off x="277813" y="420688"/>
            <a:ext cx="8689975" cy="849312"/>
          </a:xfrm>
        </p:spPr>
        <p:txBody>
          <a:bodyPr/>
          <a:lstStyle/>
          <a:p>
            <a:r>
              <a:rPr lang="en-US" sz="3600">
                <a:latin typeface="Calibri" charset="0"/>
              </a:rPr>
              <a:t>Endometriozis pelviste çeşitli bölgelerde</a:t>
            </a:r>
          </a:p>
        </p:txBody>
      </p:sp>
      <p:pic>
        <p:nvPicPr>
          <p:cNvPr id="21506" name="Picture 1" descr="Ekran Resmi 2018-01-26 15.59.10.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9225" y="1495425"/>
            <a:ext cx="3173413"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descr="Ekran Resmi 2018-01-26 16.01.24.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3425825" y="1492250"/>
            <a:ext cx="2484438" cy="290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descr="Ekran Resmi 2018-01-26 16.02.30.png"/>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000750" y="1492250"/>
            <a:ext cx="2927350" cy="290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2"/>
          <p:cNvSpPr txBox="1">
            <a:spLocks/>
          </p:cNvSpPr>
          <p:nvPr/>
        </p:nvSpPr>
        <p:spPr bwMode="auto">
          <a:xfrm>
            <a:off x="277813" y="4721225"/>
            <a:ext cx="8689975" cy="1844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lvl1pPr marL="342900" indent="-342900"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spcBef>
                <a:spcPct val="20000"/>
              </a:spcBef>
              <a:buFont typeface="Arial" charset="0"/>
              <a:buChar char="•"/>
            </a:pPr>
            <a:r>
              <a:rPr lang="en-US" sz="3600"/>
              <a:t>Endometriozis ilişkili kanserler                  hemen daima overlerde              endometrioma zemininden</a:t>
            </a: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2000" advTm="21245"/>
    </mc:Choice>
    <mc:Fallback>
      <p:transition xmlns:p14="http://schemas.microsoft.com/office/powerpoint/2010/main" spd="slow" advTm="21245"/>
    </mc:Fallback>
  </mc:AlternateContent>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Title 1"/>
          <p:cNvSpPr>
            <a:spLocks noGrp="1"/>
          </p:cNvSpPr>
          <p:nvPr>
            <p:ph type="title"/>
          </p:nvPr>
        </p:nvSpPr>
        <p:spPr/>
        <p:txBody>
          <a:bodyPr/>
          <a:lstStyle/>
          <a:p>
            <a:r>
              <a:rPr lang="en-US" b="1">
                <a:solidFill>
                  <a:srgbClr val="660066"/>
                </a:solidFill>
                <a:latin typeface="Calibri" charset="0"/>
              </a:rPr>
              <a:t>SONUÇ</a:t>
            </a:r>
          </a:p>
        </p:txBody>
      </p:sp>
      <p:sp>
        <p:nvSpPr>
          <p:cNvPr id="145410" name="Content Placeholder 2"/>
          <p:cNvSpPr>
            <a:spLocks noGrp="1"/>
          </p:cNvSpPr>
          <p:nvPr>
            <p:ph idx="1"/>
          </p:nvPr>
        </p:nvSpPr>
        <p:spPr/>
        <p:txBody>
          <a:bodyPr/>
          <a:lstStyle/>
          <a:p>
            <a:r>
              <a:rPr lang="en-US" dirty="0" err="1">
                <a:latin typeface="Calibri" charset="0"/>
              </a:rPr>
              <a:t>Dikkatli</a:t>
            </a:r>
            <a:r>
              <a:rPr lang="en-US" dirty="0">
                <a:latin typeface="Calibri" charset="0"/>
              </a:rPr>
              <a:t> </a:t>
            </a:r>
            <a:r>
              <a:rPr lang="en-US" dirty="0" err="1">
                <a:latin typeface="Calibri" charset="0"/>
              </a:rPr>
              <a:t>olunacak</a:t>
            </a:r>
            <a:r>
              <a:rPr lang="en-US" dirty="0">
                <a:latin typeface="Calibri" charset="0"/>
              </a:rPr>
              <a:t> </a:t>
            </a:r>
            <a:r>
              <a:rPr lang="en-US" dirty="0" err="1">
                <a:latin typeface="Calibri" charset="0"/>
              </a:rPr>
              <a:t>Endometriomalar</a:t>
            </a:r>
            <a:endParaRPr lang="en-US" dirty="0">
              <a:latin typeface="Calibri" charset="0"/>
            </a:endParaRPr>
          </a:p>
          <a:p>
            <a:pPr lvl="1"/>
            <a:r>
              <a:rPr lang="en-US" dirty="0" err="1" smtClean="0">
                <a:latin typeface="Calibri" charset="0"/>
              </a:rPr>
              <a:t>Atipik</a:t>
            </a:r>
            <a:r>
              <a:rPr lang="en-US" dirty="0" smtClean="0">
                <a:latin typeface="Calibri" charset="0"/>
              </a:rPr>
              <a:t> </a:t>
            </a:r>
            <a:r>
              <a:rPr lang="en-US" dirty="0" err="1" smtClean="0">
                <a:latin typeface="Calibri" charset="0"/>
              </a:rPr>
              <a:t>endometrioma</a:t>
            </a:r>
            <a:r>
              <a:rPr lang="en-US" dirty="0">
                <a:latin typeface="Calibri" charset="0"/>
              </a:rPr>
              <a:t> </a:t>
            </a:r>
            <a:r>
              <a:rPr lang="en-US" dirty="0" err="1" smtClean="0">
                <a:latin typeface="Calibri" charset="0"/>
              </a:rPr>
              <a:t>histolojisi</a:t>
            </a:r>
            <a:endParaRPr lang="en-US" dirty="0" smtClean="0">
              <a:latin typeface="Calibri" charset="0"/>
            </a:endParaRPr>
          </a:p>
          <a:p>
            <a:pPr lvl="1"/>
            <a:r>
              <a:rPr lang="en-US" dirty="0" err="1" smtClean="0">
                <a:latin typeface="Calibri" charset="0"/>
              </a:rPr>
              <a:t>Takip</a:t>
            </a:r>
            <a:r>
              <a:rPr lang="en-US" dirty="0" smtClean="0">
                <a:latin typeface="Calibri" charset="0"/>
              </a:rPr>
              <a:t> </a:t>
            </a:r>
            <a:r>
              <a:rPr lang="en-US" dirty="0" err="1">
                <a:latin typeface="Calibri" charset="0"/>
              </a:rPr>
              <a:t>süresi</a:t>
            </a:r>
            <a:r>
              <a:rPr lang="en-US" dirty="0">
                <a:latin typeface="Calibri" charset="0"/>
              </a:rPr>
              <a:t> 10 </a:t>
            </a:r>
            <a:r>
              <a:rPr lang="en-US" dirty="0" err="1">
                <a:latin typeface="Calibri" charset="0"/>
              </a:rPr>
              <a:t>yıldan</a:t>
            </a:r>
            <a:r>
              <a:rPr lang="en-US" dirty="0">
                <a:latin typeface="Calibri" charset="0"/>
              </a:rPr>
              <a:t> </a:t>
            </a:r>
            <a:r>
              <a:rPr lang="en-US" dirty="0" err="1">
                <a:latin typeface="Calibri" charset="0"/>
              </a:rPr>
              <a:t>uzun</a:t>
            </a:r>
            <a:endParaRPr lang="en-US" dirty="0">
              <a:latin typeface="Calibri" charset="0"/>
            </a:endParaRPr>
          </a:p>
          <a:p>
            <a:pPr lvl="1"/>
            <a:r>
              <a:rPr lang="en-US" dirty="0">
                <a:latin typeface="Calibri" charset="0"/>
              </a:rPr>
              <a:t>45 </a:t>
            </a:r>
            <a:r>
              <a:rPr lang="en-US" dirty="0" err="1">
                <a:latin typeface="Calibri" charset="0"/>
              </a:rPr>
              <a:t>yaş</a:t>
            </a:r>
            <a:r>
              <a:rPr lang="en-US" dirty="0">
                <a:latin typeface="Calibri" charset="0"/>
              </a:rPr>
              <a:t> </a:t>
            </a:r>
            <a:r>
              <a:rPr lang="en-US" dirty="0" err="1">
                <a:latin typeface="Calibri" charset="0"/>
              </a:rPr>
              <a:t>üzerinde</a:t>
            </a:r>
            <a:r>
              <a:rPr lang="en-US" dirty="0">
                <a:latin typeface="Calibri" charset="0"/>
              </a:rPr>
              <a:t> </a:t>
            </a:r>
            <a:r>
              <a:rPr lang="en-US" dirty="0" err="1">
                <a:latin typeface="Calibri" charset="0"/>
              </a:rPr>
              <a:t>veya</a:t>
            </a:r>
            <a:r>
              <a:rPr lang="en-US" dirty="0">
                <a:latin typeface="Calibri" charset="0"/>
              </a:rPr>
              <a:t> </a:t>
            </a:r>
            <a:r>
              <a:rPr lang="en-US" dirty="0" err="1">
                <a:latin typeface="Calibri" charset="0"/>
              </a:rPr>
              <a:t>postmenopozda</a:t>
            </a:r>
            <a:r>
              <a:rPr lang="en-US" dirty="0">
                <a:latin typeface="Calibri" charset="0"/>
              </a:rPr>
              <a:t> </a:t>
            </a:r>
            <a:r>
              <a:rPr lang="en-US" dirty="0" err="1">
                <a:latin typeface="Calibri" charset="0"/>
              </a:rPr>
              <a:t>tanı</a:t>
            </a:r>
            <a:r>
              <a:rPr lang="en-US" dirty="0">
                <a:latin typeface="Calibri" charset="0"/>
              </a:rPr>
              <a:t> </a:t>
            </a:r>
            <a:r>
              <a:rPr lang="en-US" dirty="0" err="1">
                <a:latin typeface="Calibri" charset="0"/>
              </a:rPr>
              <a:t>konulan</a:t>
            </a:r>
            <a:endParaRPr lang="en-US" dirty="0">
              <a:latin typeface="Calibri" charset="0"/>
            </a:endParaRPr>
          </a:p>
          <a:p>
            <a:pPr lvl="1"/>
            <a:r>
              <a:rPr lang="en-US" dirty="0" err="1">
                <a:latin typeface="Calibri" charset="0"/>
              </a:rPr>
              <a:t>Nullipar</a:t>
            </a:r>
            <a:endParaRPr lang="en-US" dirty="0">
              <a:latin typeface="Calibri" charset="0"/>
            </a:endParaRPr>
          </a:p>
          <a:p>
            <a:pPr lvl="1"/>
            <a:r>
              <a:rPr lang="en-US" dirty="0" err="1">
                <a:latin typeface="Calibri" charset="0"/>
              </a:rPr>
              <a:t>Menopoz</a:t>
            </a:r>
            <a:r>
              <a:rPr lang="en-US" dirty="0">
                <a:latin typeface="Calibri" charset="0"/>
              </a:rPr>
              <a:t> </a:t>
            </a:r>
            <a:r>
              <a:rPr lang="en-US" dirty="0" err="1">
                <a:latin typeface="Calibri" charset="0"/>
              </a:rPr>
              <a:t>sonrasında</a:t>
            </a:r>
            <a:r>
              <a:rPr lang="en-US" dirty="0">
                <a:latin typeface="Calibri" charset="0"/>
              </a:rPr>
              <a:t> </a:t>
            </a:r>
            <a:r>
              <a:rPr lang="en-US" dirty="0" err="1">
                <a:latin typeface="Calibri" charset="0"/>
              </a:rPr>
              <a:t>şikayetleri</a:t>
            </a:r>
            <a:r>
              <a:rPr lang="en-US" dirty="0">
                <a:latin typeface="Calibri" charset="0"/>
              </a:rPr>
              <a:t> </a:t>
            </a:r>
            <a:r>
              <a:rPr lang="en-US" dirty="0" err="1">
                <a:latin typeface="Calibri" charset="0"/>
              </a:rPr>
              <a:t>devam</a:t>
            </a:r>
            <a:r>
              <a:rPr lang="en-US" dirty="0">
                <a:latin typeface="Calibri" charset="0"/>
              </a:rPr>
              <a:t> </a:t>
            </a:r>
            <a:r>
              <a:rPr lang="en-US" dirty="0" err="1">
                <a:latin typeface="Calibri" charset="0"/>
              </a:rPr>
              <a:t>eden</a:t>
            </a:r>
            <a:endParaRPr lang="en-US" dirty="0">
              <a:latin typeface="Calibri" charset="0"/>
            </a:endParaRPr>
          </a:p>
          <a:p>
            <a:pPr lvl="1"/>
            <a:r>
              <a:rPr lang="en-US" dirty="0" err="1">
                <a:latin typeface="Calibri" charset="0"/>
              </a:rPr>
              <a:t>Belirti</a:t>
            </a:r>
            <a:r>
              <a:rPr lang="en-US" dirty="0">
                <a:latin typeface="Calibri" charset="0"/>
              </a:rPr>
              <a:t> </a:t>
            </a:r>
            <a:r>
              <a:rPr lang="en-US" dirty="0" err="1">
                <a:latin typeface="Calibri" charset="0"/>
              </a:rPr>
              <a:t>ve</a:t>
            </a:r>
            <a:r>
              <a:rPr lang="en-US" dirty="0">
                <a:latin typeface="Calibri" charset="0"/>
              </a:rPr>
              <a:t> </a:t>
            </a:r>
            <a:r>
              <a:rPr lang="en-US" dirty="0" err="1">
                <a:latin typeface="Calibri" charset="0"/>
              </a:rPr>
              <a:t>bulguları</a:t>
            </a:r>
            <a:r>
              <a:rPr lang="en-US" dirty="0">
                <a:latin typeface="Calibri" charset="0"/>
              </a:rPr>
              <a:t> </a:t>
            </a:r>
            <a:r>
              <a:rPr lang="en-US" dirty="0" err="1" smtClean="0">
                <a:latin typeface="Calibri" charset="0"/>
              </a:rPr>
              <a:t>değişen</a:t>
            </a:r>
            <a:r>
              <a:rPr lang="en-US" dirty="0" smtClean="0">
                <a:latin typeface="Calibri" charset="0"/>
              </a:rPr>
              <a:t> </a:t>
            </a:r>
            <a:r>
              <a:rPr lang="en-US" dirty="0" err="1" smtClean="0">
                <a:latin typeface="Calibri" charset="0"/>
              </a:rPr>
              <a:t>endometriomalar</a:t>
            </a:r>
            <a:endParaRPr lang="en-US" dirty="0">
              <a:latin typeface="Calibri" charset="0"/>
            </a:endParaRPr>
          </a:p>
          <a:p>
            <a:pPr lvl="2"/>
            <a:r>
              <a:rPr lang="en-US" dirty="0" err="1">
                <a:latin typeface="Calibri" charset="0"/>
              </a:rPr>
              <a:t>Siklik</a:t>
            </a:r>
            <a:r>
              <a:rPr lang="en-US" dirty="0">
                <a:latin typeface="Calibri" charset="0"/>
              </a:rPr>
              <a:t> </a:t>
            </a:r>
            <a:r>
              <a:rPr lang="en-US" dirty="0" err="1">
                <a:latin typeface="Calibri" charset="0"/>
              </a:rPr>
              <a:t>ağrıdan</a:t>
            </a:r>
            <a:r>
              <a:rPr lang="en-US" dirty="0">
                <a:latin typeface="Calibri" charset="0"/>
              </a:rPr>
              <a:t> </a:t>
            </a:r>
            <a:r>
              <a:rPr lang="en-US" dirty="0" err="1">
                <a:latin typeface="Calibri" charset="0"/>
              </a:rPr>
              <a:t>asiklik</a:t>
            </a:r>
            <a:r>
              <a:rPr lang="en-US" dirty="0">
                <a:latin typeface="Calibri" charset="0"/>
              </a:rPr>
              <a:t> </a:t>
            </a:r>
            <a:r>
              <a:rPr lang="en-US" dirty="0" err="1">
                <a:latin typeface="Calibri" charset="0"/>
              </a:rPr>
              <a:t>sabit</a:t>
            </a:r>
            <a:r>
              <a:rPr lang="en-US" dirty="0">
                <a:latin typeface="Calibri" charset="0"/>
              </a:rPr>
              <a:t> </a:t>
            </a:r>
            <a:r>
              <a:rPr lang="en-US" dirty="0" err="1">
                <a:latin typeface="Calibri" charset="0"/>
              </a:rPr>
              <a:t>ağrıya</a:t>
            </a:r>
            <a:r>
              <a:rPr lang="en-US" dirty="0">
                <a:latin typeface="Calibri" charset="0"/>
              </a:rPr>
              <a:t> </a:t>
            </a:r>
            <a:r>
              <a:rPr lang="en-US" dirty="0" err="1">
                <a:latin typeface="Calibri" charset="0"/>
              </a:rPr>
              <a:t>dönüşüm</a:t>
            </a:r>
            <a:r>
              <a:rPr lang="en-US" dirty="0">
                <a:latin typeface="Calibri" charset="0"/>
              </a:rPr>
              <a:t>, AUK</a:t>
            </a:r>
          </a:p>
          <a:p>
            <a:pPr lvl="2"/>
            <a:r>
              <a:rPr lang="en-US" dirty="0" err="1">
                <a:latin typeface="Calibri" charset="0"/>
              </a:rPr>
              <a:t>Belirgin</a:t>
            </a:r>
            <a:r>
              <a:rPr lang="en-US" dirty="0">
                <a:latin typeface="Calibri" charset="0"/>
              </a:rPr>
              <a:t> </a:t>
            </a:r>
            <a:r>
              <a:rPr lang="en-US" dirty="0" err="1">
                <a:latin typeface="Calibri" charset="0"/>
              </a:rPr>
              <a:t>büyüyen</a:t>
            </a:r>
            <a:r>
              <a:rPr lang="en-US" dirty="0">
                <a:latin typeface="Calibri" charset="0"/>
              </a:rPr>
              <a:t> </a:t>
            </a:r>
            <a:r>
              <a:rPr lang="en-US" dirty="0" err="1">
                <a:latin typeface="Calibri" charset="0"/>
              </a:rPr>
              <a:t>veya</a:t>
            </a:r>
            <a:r>
              <a:rPr lang="en-US" dirty="0">
                <a:latin typeface="Calibri" charset="0"/>
              </a:rPr>
              <a:t> solid </a:t>
            </a:r>
            <a:r>
              <a:rPr lang="en-US" dirty="0" err="1">
                <a:latin typeface="Calibri" charset="0"/>
              </a:rPr>
              <a:t>alanlar</a:t>
            </a:r>
            <a:r>
              <a:rPr lang="en-US" dirty="0">
                <a:latin typeface="Calibri" charset="0"/>
              </a:rPr>
              <a:t> </a:t>
            </a:r>
            <a:r>
              <a:rPr lang="en-US" dirty="0" err="1">
                <a:latin typeface="Calibri" charset="0"/>
              </a:rPr>
              <a:t>beliren</a:t>
            </a:r>
            <a:endParaRPr lang="en-US" dirty="0">
              <a:latin typeface="Calibri" charset="0"/>
            </a:endParaRPr>
          </a:p>
          <a:p>
            <a:pPr lvl="2"/>
            <a:endParaRPr lang="en-US" dirty="0">
              <a:latin typeface="Calibri" charset="0"/>
            </a:endParaRPr>
          </a:p>
          <a:p>
            <a:endParaRPr lang="en-US" dirty="0">
              <a:latin typeface="Calibri" charset="0"/>
            </a:endParaRPr>
          </a:p>
        </p:txBody>
      </p:sp>
      <p:pic>
        <p:nvPicPr>
          <p:cNvPr id="2" name="Picture 1" descr="Ekran Resmi 2018-01-27 16.58.56.png"/>
          <p:cNvPicPr>
            <a:picLocks noChangeAspect="1"/>
          </p:cNvPicPr>
          <p:nvPr/>
        </p:nvPicPr>
        <p:blipFill>
          <a:blip r:embed="rId3">
            <a:alphaModFix amt="75000"/>
            <a:extLst>
              <a:ext uri="{28A0092B-C50C-407E-A947-70E740481C1C}">
                <a14:useLocalDpi xmlns:a14="http://schemas.microsoft.com/office/drawing/2010/main" val="0"/>
              </a:ext>
            </a:extLst>
          </a:blip>
          <a:stretch>
            <a:fillRect/>
          </a:stretch>
        </p:blipFill>
        <p:spPr>
          <a:xfrm>
            <a:off x="7264406" y="0"/>
            <a:ext cx="1879594" cy="2756034"/>
          </a:xfrm>
          <a:prstGeom prst="ellipse">
            <a:avLst/>
          </a:prstGeom>
          <a:ln>
            <a:noFill/>
          </a:ln>
          <a:effectLst>
            <a:softEdge rad="112500"/>
          </a:effectLst>
        </p:spPr>
      </p:pic>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Metin kutusu 1"/>
          <p:cNvSpPr txBox="1">
            <a:spLocks noChangeArrowheads="1"/>
          </p:cNvSpPr>
          <p:nvPr/>
        </p:nvSpPr>
        <p:spPr bwMode="auto">
          <a:xfrm>
            <a:off x="5541963" y="3194050"/>
            <a:ext cx="3635375"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Times New Roman" charset="0"/>
                <a:ea typeface="ＭＳ Ｐゴシック" charset="0"/>
                <a:cs typeface="ＭＳ Ｐゴシック" charset="0"/>
              </a:defRPr>
            </a:lvl1pPr>
            <a:lvl2pPr marL="742950" indent="-285750" eaLnBrk="0" hangingPunct="0">
              <a:defRPr sz="2400">
                <a:solidFill>
                  <a:schemeClr val="tx1"/>
                </a:solidFill>
                <a:latin typeface="Times New Roman" charset="0"/>
                <a:ea typeface="ＭＳ Ｐゴシック" charset="0"/>
              </a:defRPr>
            </a:lvl2pPr>
            <a:lvl3pPr marL="1143000" indent="-228600" eaLnBrk="0" hangingPunct="0">
              <a:defRPr sz="2400">
                <a:solidFill>
                  <a:schemeClr val="tx1"/>
                </a:solidFill>
                <a:latin typeface="Times New Roman" charset="0"/>
                <a:ea typeface="ＭＳ Ｐゴシック" charset="0"/>
              </a:defRPr>
            </a:lvl3pPr>
            <a:lvl4pPr marL="1600200" indent="-228600" eaLnBrk="0" hangingPunct="0">
              <a:defRPr sz="2400">
                <a:solidFill>
                  <a:schemeClr val="tx1"/>
                </a:solidFill>
                <a:latin typeface="Times New Roman" charset="0"/>
                <a:ea typeface="ＭＳ Ｐゴシック" charset="0"/>
              </a:defRPr>
            </a:lvl4pPr>
            <a:lvl5pPr marL="2057400" indent="-228600" eaLnBrk="0" hangingPunct="0">
              <a:defRPr sz="2400">
                <a:solidFill>
                  <a:schemeClr val="tx1"/>
                </a:solidFill>
                <a:latin typeface="Times New Roman" charset="0"/>
                <a:ea typeface="ＭＳ Ｐゴシック" charset="0"/>
              </a:defRPr>
            </a:lvl5pPr>
            <a:lvl6pPr marL="2514600" indent="-228600" eaLnBrk="0" fontAlgn="base" hangingPunct="0">
              <a:spcBef>
                <a:spcPct val="0"/>
              </a:spcBef>
              <a:spcAft>
                <a:spcPct val="0"/>
              </a:spcAft>
              <a:defRPr sz="2400">
                <a:solidFill>
                  <a:schemeClr val="tx1"/>
                </a:solidFill>
                <a:latin typeface="Times New Roman" charset="0"/>
                <a:ea typeface="ＭＳ Ｐゴシック" charset="0"/>
              </a:defRPr>
            </a:lvl6pPr>
            <a:lvl7pPr marL="2971800" indent="-228600" eaLnBrk="0" fontAlgn="base" hangingPunct="0">
              <a:spcBef>
                <a:spcPct val="0"/>
              </a:spcBef>
              <a:spcAft>
                <a:spcPct val="0"/>
              </a:spcAft>
              <a:defRPr sz="2400">
                <a:solidFill>
                  <a:schemeClr val="tx1"/>
                </a:solidFill>
                <a:latin typeface="Times New Roman" charset="0"/>
                <a:ea typeface="ＭＳ Ｐゴシック" charset="0"/>
              </a:defRPr>
            </a:lvl7pPr>
            <a:lvl8pPr marL="3429000" indent="-228600" eaLnBrk="0" fontAlgn="base" hangingPunct="0">
              <a:spcBef>
                <a:spcPct val="0"/>
              </a:spcBef>
              <a:spcAft>
                <a:spcPct val="0"/>
              </a:spcAft>
              <a:defRPr sz="2400">
                <a:solidFill>
                  <a:schemeClr val="tx1"/>
                </a:solidFill>
                <a:latin typeface="Times New Roman" charset="0"/>
                <a:ea typeface="ＭＳ Ｐゴシック" charset="0"/>
              </a:defRPr>
            </a:lvl8pPr>
            <a:lvl9pPr marL="3886200" indent="-228600" eaLnBrk="0" fontAlgn="base" hangingPunct="0">
              <a:spcBef>
                <a:spcPct val="0"/>
              </a:spcBef>
              <a:spcAft>
                <a:spcPct val="0"/>
              </a:spcAft>
              <a:defRPr sz="2400">
                <a:solidFill>
                  <a:schemeClr val="tx1"/>
                </a:solidFill>
                <a:latin typeface="Times New Roman" charset="0"/>
                <a:ea typeface="ＭＳ Ｐゴシック" charset="0"/>
              </a:defRPr>
            </a:lvl9pPr>
          </a:lstStyle>
          <a:p>
            <a:pPr>
              <a:defRPr/>
            </a:pPr>
            <a:r>
              <a:rPr lang="tr-TR" sz="4800" dirty="0" smtClean="0">
                <a:solidFill>
                  <a:srgbClr val="C00000"/>
                </a:solidFill>
                <a:latin typeface="+mn-lt"/>
              </a:rPr>
              <a:t>Teşekkürler</a:t>
            </a:r>
            <a:endParaRPr lang="tr-TR" dirty="0" smtClean="0">
              <a:solidFill>
                <a:srgbClr val="C00000"/>
              </a:solidFill>
              <a:latin typeface="Century Gothic" charset="0"/>
            </a:endParaRPr>
          </a:p>
        </p:txBody>
      </p:sp>
      <p:pic>
        <p:nvPicPr>
          <p:cNvPr id="101379"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476875" y="0"/>
            <a:ext cx="3667125" cy="309562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1" name="Picture 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41538" y="0"/>
            <a:ext cx="4008437" cy="2924175"/>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1382" name="Picture 10"/>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520950" cy="257333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5"/>
          <a:stretch>
            <a:fillRect/>
          </a:stretch>
        </p:blipFill>
        <p:spPr>
          <a:xfrm>
            <a:off x="251520" y="4195561"/>
            <a:ext cx="8604448" cy="2662439"/>
          </a:xfrm>
          <a:prstGeom prst="rect">
            <a:avLst/>
          </a:prstGeom>
          <a:ln>
            <a:noFill/>
          </a:ln>
          <a:effectLst>
            <a:softEdge rad="112500"/>
          </a:effectLst>
        </p:spPr>
      </p:pic>
      <p:pic>
        <p:nvPicPr>
          <p:cNvPr id="8" name="Picture 7"/>
          <p:cNvPicPr>
            <a:picLocks noChangeAspect="1"/>
          </p:cNvPicPr>
          <p:nvPr/>
        </p:nvPicPr>
        <p:blipFill>
          <a:blip r:embed="rId6"/>
          <a:stretch>
            <a:fillRect/>
          </a:stretch>
        </p:blipFill>
        <p:spPr>
          <a:xfrm>
            <a:off x="82031" y="2142221"/>
            <a:ext cx="5401898" cy="2398777"/>
          </a:xfrm>
          <a:prstGeom prst="rect">
            <a:avLst/>
          </a:prstGeom>
          <a:ln>
            <a:noFill/>
          </a:ln>
          <a:effectLst>
            <a:softEdge rad="112500"/>
          </a:effectLst>
        </p:spPr>
      </p:pic>
    </p:spTree>
    <p:extLst>
      <p:ext uri="{BB962C8B-B14F-4D97-AF65-F5344CB8AC3E}">
        <p14:creationId xmlns:p14="http://schemas.microsoft.com/office/powerpoint/2010/main" val="3150904688"/>
      </p:ext>
    </p:extLst>
  </p:cSld>
  <p:clrMapOvr>
    <a:masterClrMapping/>
  </p:clrMapOvr>
  <p:transition xmlns:p14="http://schemas.microsoft.com/office/powerpoint/2010/main" spd="slow"/>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p:txBody>
          <a:bodyPr/>
          <a:lstStyle/>
          <a:p>
            <a:r>
              <a:rPr lang="en-US" b="1">
                <a:solidFill>
                  <a:srgbClr val="660066"/>
                </a:solidFill>
                <a:latin typeface="Calibri" charset="0"/>
              </a:rPr>
              <a:t>Over Kanseri</a:t>
            </a:r>
            <a:endParaRPr lang="en-US">
              <a:solidFill>
                <a:srgbClr val="660066"/>
              </a:solidFill>
              <a:latin typeface="Calibri" charset="0"/>
            </a:endParaRPr>
          </a:p>
        </p:txBody>
      </p:sp>
      <p:sp>
        <p:nvSpPr>
          <p:cNvPr id="23554" name="Content Placeholder 2"/>
          <p:cNvSpPr>
            <a:spLocks noGrp="1"/>
          </p:cNvSpPr>
          <p:nvPr>
            <p:ph idx="1"/>
          </p:nvPr>
        </p:nvSpPr>
        <p:spPr>
          <a:xfrm>
            <a:off x="115888" y="1600200"/>
            <a:ext cx="3989387" cy="4525963"/>
          </a:xfrm>
        </p:spPr>
        <p:txBody>
          <a:bodyPr/>
          <a:lstStyle/>
          <a:p>
            <a:r>
              <a:rPr lang="en-US" sz="2000" dirty="0" err="1">
                <a:latin typeface="Calibri" charset="0"/>
              </a:rPr>
              <a:t>Türkiye’de</a:t>
            </a:r>
            <a:r>
              <a:rPr lang="en-US" sz="2000" dirty="0">
                <a:latin typeface="Calibri" charset="0"/>
              </a:rPr>
              <a:t> en </a:t>
            </a:r>
            <a:r>
              <a:rPr lang="en-US" sz="2000" dirty="0" err="1">
                <a:latin typeface="Calibri" charset="0"/>
              </a:rPr>
              <a:t>sık</a:t>
            </a:r>
            <a:r>
              <a:rPr lang="en-US" sz="2000" dirty="0">
                <a:latin typeface="Calibri" charset="0"/>
              </a:rPr>
              <a:t> 2. </a:t>
            </a:r>
            <a:r>
              <a:rPr lang="en-US" sz="2000" dirty="0" err="1">
                <a:latin typeface="Calibri" charset="0"/>
              </a:rPr>
              <a:t>jinekolojik</a:t>
            </a:r>
            <a:r>
              <a:rPr lang="en-US" sz="2000" dirty="0">
                <a:latin typeface="Calibri" charset="0"/>
              </a:rPr>
              <a:t> </a:t>
            </a:r>
            <a:r>
              <a:rPr lang="en-US" sz="2000" dirty="0" err="1">
                <a:latin typeface="Calibri" charset="0"/>
              </a:rPr>
              <a:t>kanser</a:t>
            </a:r>
            <a:endParaRPr lang="en-US" sz="2000" dirty="0">
              <a:latin typeface="Calibri" charset="0"/>
            </a:endParaRPr>
          </a:p>
          <a:p>
            <a:pPr lvl="1"/>
            <a:r>
              <a:rPr lang="en-US" sz="1800" dirty="0">
                <a:latin typeface="Calibri" charset="0"/>
              </a:rPr>
              <a:t>6.1/100.000 </a:t>
            </a:r>
            <a:r>
              <a:rPr lang="en-US" sz="1800" dirty="0" err="1">
                <a:latin typeface="Calibri" charset="0"/>
              </a:rPr>
              <a:t>kadın</a:t>
            </a:r>
            <a:endParaRPr lang="en-US" sz="1800" dirty="0">
              <a:latin typeface="Calibri" charset="0"/>
            </a:endParaRPr>
          </a:p>
          <a:p>
            <a:pPr lvl="1"/>
            <a:endParaRPr lang="en-US" sz="1800" dirty="0">
              <a:latin typeface="Calibri" charset="0"/>
            </a:endParaRPr>
          </a:p>
          <a:p>
            <a:r>
              <a:rPr lang="en-US" sz="2000" dirty="0">
                <a:latin typeface="Calibri" charset="0"/>
              </a:rPr>
              <a:t>Over </a:t>
            </a:r>
            <a:r>
              <a:rPr lang="en-US" sz="2000" dirty="0" err="1">
                <a:latin typeface="Calibri" charset="0"/>
              </a:rPr>
              <a:t>kanserleri</a:t>
            </a:r>
            <a:endParaRPr lang="en-US" sz="2000" dirty="0">
              <a:latin typeface="Calibri" charset="0"/>
            </a:endParaRPr>
          </a:p>
          <a:p>
            <a:pPr lvl="1"/>
            <a:r>
              <a:rPr lang="en-US" sz="1800" dirty="0" err="1">
                <a:latin typeface="Calibri" charset="0"/>
              </a:rPr>
              <a:t>Epitelyal</a:t>
            </a:r>
            <a:endParaRPr lang="en-US" sz="1800" dirty="0">
              <a:latin typeface="Calibri" charset="0"/>
            </a:endParaRPr>
          </a:p>
          <a:p>
            <a:pPr lvl="1"/>
            <a:r>
              <a:rPr lang="en-US" sz="1800" dirty="0">
                <a:latin typeface="Calibri" charset="0"/>
              </a:rPr>
              <a:t>Germ </a:t>
            </a:r>
            <a:r>
              <a:rPr lang="en-US" sz="1800" dirty="0" err="1">
                <a:latin typeface="Calibri" charset="0"/>
              </a:rPr>
              <a:t>hücreli</a:t>
            </a:r>
            <a:endParaRPr lang="en-US" sz="1800" dirty="0">
              <a:latin typeface="Calibri" charset="0"/>
            </a:endParaRPr>
          </a:p>
          <a:p>
            <a:pPr lvl="1"/>
            <a:r>
              <a:rPr lang="en-US" sz="1800" dirty="0" err="1">
                <a:latin typeface="Calibri" charset="0"/>
              </a:rPr>
              <a:t>Seks-kord</a:t>
            </a:r>
            <a:r>
              <a:rPr lang="en-US" sz="1800" dirty="0">
                <a:latin typeface="Calibri" charset="0"/>
              </a:rPr>
              <a:t>/ Stromal</a:t>
            </a:r>
          </a:p>
          <a:p>
            <a:pPr lvl="1"/>
            <a:endParaRPr lang="en-US" sz="1800" dirty="0">
              <a:latin typeface="Calibri" charset="0"/>
            </a:endParaRPr>
          </a:p>
          <a:p>
            <a:r>
              <a:rPr lang="en-US" sz="2000" dirty="0" err="1">
                <a:latin typeface="Calibri" charset="0"/>
              </a:rPr>
              <a:t>Etkili</a:t>
            </a:r>
            <a:r>
              <a:rPr lang="en-US" sz="2000" dirty="0">
                <a:latin typeface="Calibri" charset="0"/>
              </a:rPr>
              <a:t> </a:t>
            </a:r>
            <a:r>
              <a:rPr lang="en-US" sz="2000" dirty="0" err="1">
                <a:latin typeface="Calibri" charset="0"/>
              </a:rPr>
              <a:t>bir</a:t>
            </a:r>
            <a:r>
              <a:rPr lang="en-US" sz="2000" dirty="0">
                <a:latin typeface="Calibri" charset="0"/>
              </a:rPr>
              <a:t> </a:t>
            </a:r>
            <a:r>
              <a:rPr lang="en-US" sz="2000" dirty="0" err="1">
                <a:latin typeface="Calibri" charset="0"/>
              </a:rPr>
              <a:t>tarama</a:t>
            </a:r>
            <a:r>
              <a:rPr lang="en-US" sz="2000" dirty="0">
                <a:latin typeface="Calibri" charset="0"/>
              </a:rPr>
              <a:t> </a:t>
            </a:r>
            <a:r>
              <a:rPr lang="en-US" sz="2000" dirty="0" err="1">
                <a:latin typeface="Calibri" charset="0"/>
              </a:rPr>
              <a:t>metodu</a:t>
            </a:r>
            <a:r>
              <a:rPr lang="en-US" sz="2000" dirty="0">
                <a:latin typeface="Calibri" charset="0"/>
              </a:rPr>
              <a:t> </a:t>
            </a:r>
            <a:r>
              <a:rPr lang="en-US" sz="2000" dirty="0" err="1">
                <a:latin typeface="Calibri" charset="0"/>
              </a:rPr>
              <a:t>yok</a:t>
            </a:r>
            <a:endParaRPr lang="en-US" sz="2000" dirty="0">
              <a:latin typeface="Calibri" charset="0"/>
            </a:endParaRPr>
          </a:p>
          <a:p>
            <a:pPr lvl="1"/>
            <a:r>
              <a:rPr lang="en-US" sz="1800" dirty="0" err="1">
                <a:latin typeface="Calibri" charset="0"/>
              </a:rPr>
              <a:t>Hastaların</a:t>
            </a:r>
            <a:r>
              <a:rPr lang="en-US" sz="1800" dirty="0">
                <a:latin typeface="Calibri" charset="0"/>
              </a:rPr>
              <a:t> %70’i </a:t>
            </a:r>
            <a:r>
              <a:rPr lang="en-US" sz="1800" dirty="0" err="1">
                <a:latin typeface="Calibri" charset="0"/>
              </a:rPr>
              <a:t>ileri</a:t>
            </a:r>
            <a:r>
              <a:rPr lang="en-US" sz="1800" dirty="0">
                <a:latin typeface="Calibri" charset="0"/>
              </a:rPr>
              <a:t> </a:t>
            </a:r>
            <a:r>
              <a:rPr lang="en-US" sz="1800" dirty="0" err="1">
                <a:latin typeface="Calibri" charset="0"/>
              </a:rPr>
              <a:t>evrede</a:t>
            </a:r>
            <a:r>
              <a:rPr lang="en-US" sz="1800" dirty="0">
                <a:latin typeface="Calibri" charset="0"/>
              </a:rPr>
              <a:t> </a:t>
            </a:r>
            <a:r>
              <a:rPr lang="en-US" sz="1800" dirty="0" err="1">
                <a:latin typeface="Calibri" charset="0"/>
              </a:rPr>
              <a:t>tanı</a:t>
            </a:r>
            <a:endParaRPr lang="en-US" sz="1800" dirty="0">
              <a:latin typeface="Calibri" charset="0"/>
            </a:endParaRPr>
          </a:p>
          <a:p>
            <a:pPr lvl="1"/>
            <a:r>
              <a:rPr lang="en-US" sz="1800" b="1" dirty="0" err="1" smtClean="0">
                <a:latin typeface="Calibri" charset="0"/>
              </a:rPr>
              <a:t>Riskli</a:t>
            </a:r>
            <a:r>
              <a:rPr lang="en-US" sz="1800" b="1" dirty="0" smtClean="0">
                <a:latin typeface="Calibri" charset="0"/>
              </a:rPr>
              <a:t> </a:t>
            </a:r>
            <a:r>
              <a:rPr lang="en-US" sz="1800" b="1" dirty="0" err="1" smtClean="0">
                <a:latin typeface="Calibri" charset="0"/>
              </a:rPr>
              <a:t>hastaları</a:t>
            </a:r>
            <a:r>
              <a:rPr lang="en-US" sz="1800" b="1" dirty="0" smtClean="0">
                <a:latin typeface="Calibri" charset="0"/>
              </a:rPr>
              <a:t> </a:t>
            </a:r>
            <a:r>
              <a:rPr lang="en-US" sz="1800" b="1" dirty="0" err="1" smtClean="0">
                <a:latin typeface="Calibri" charset="0"/>
              </a:rPr>
              <a:t>belirlemek</a:t>
            </a:r>
            <a:r>
              <a:rPr lang="en-US" sz="1800" b="1" dirty="0" smtClean="0">
                <a:latin typeface="Calibri" charset="0"/>
              </a:rPr>
              <a:t> </a:t>
            </a:r>
            <a:r>
              <a:rPr lang="en-US" sz="1800" b="1" dirty="0" err="1" smtClean="0">
                <a:latin typeface="Calibri" charset="0"/>
              </a:rPr>
              <a:t>çok</a:t>
            </a:r>
            <a:r>
              <a:rPr lang="en-US" sz="1800" b="1" dirty="0" smtClean="0">
                <a:latin typeface="Calibri" charset="0"/>
              </a:rPr>
              <a:t> </a:t>
            </a:r>
            <a:r>
              <a:rPr lang="en-US" sz="1800" b="1" dirty="0" err="1" smtClean="0">
                <a:latin typeface="Calibri" charset="0"/>
              </a:rPr>
              <a:t>önemli</a:t>
            </a:r>
            <a:endParaRPr lang="en-US" sz="1800" b="1" dirty="0">
              <a:latin typeface="Calibri" charset="0"/>
            </a:endParaRPr>
          </a:p>
        </p:txBody>
      </p:sp>
      <p:sp>
        <p:nvSpPr>
          <p:cNvPr id="23555" name="TextBox 3"/>
          <p:cNvSpPr txBox="1">
            <a:spLocks noChangeArrowheads="1"/>
          </p:cNvSpPr>
          <p:nvPr/>
        </p:nvSpPr>
        <p:spPr bwMode="auto">
          <a:xfrm>
            <a:off x="4605338" y="6232525"/>
            <a:ext cx="4538662"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600"/>
              <a:t>Türkiye Kanser İstatistikleri, Sağlık Bakanlığı, 2017</a:t>
            </a:r>
          </a:p>
          <a:p>
            <a:pPr eaLnBrk="1" hangingPunct="1"/>
            <a:r>
              <a:rPr lang="en-US" sz="1600"/>
              <a:t>Wilbur MA, 2017</a:t>
            </a:r>
          </a:p>
        </p:txBody>
      </p:sp>
      <p:pic>
        <p:nvPicPr>
          <p:cNvPr id="25604" name="Picture 1" descr="Ekran Resmi 2018-01-25 19.35.54.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618944" y="1600200"/>
            <a:ext cx="5514384" cy="355652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457200" y="274638"/>
            <a:ext cx="8229600" cy="508000"/>
          </a:xfrm>
        </p:spPr>
        <p:txBody>
          <a:bodyPr/>
          <a:lstStyle/>
          <a:p>
            <a:r>
              <a:rPr lang="en-US" sz="4000" b="1">
                <a:solidFill>
                  <a:srgbClr val="660066"/>
                </a:solidFill>
                <a:latin typeface="Calibri" charset="0"/>
              </a:rPr>
              <a:t>Endometriozis ve Over Kanseri Riski</a:t>
            </a:r>
          </a:p>
        </p:txBody>
      </p:sp>
      <p:sp>
        <p:nvSpPr>
          <p:cNvPr id="111" name="Rounded Rectangle 110"/>
          <p:cNvSpPr/>
          <p:nvPr/>
        </p:nvSpPr>
        <p:spPr>
          <a:xfrm>
            <a:off x="5067300" y="1435100"/>
            <a:ext cx="3759200" cy="1724025"/>
          </a:xfrm>
          <a:prstGeom prst="roundRect">
            <a:avLst/>
          </a:prstGeom>
          <a:solidFill>
            <a:schemeClr val="accent2">
              <a:lumMod val="75000"/>
              <a:alpha val="8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342900" indent="-342900">
              <a:buFont typeface="Arial"/>
              <a:buChar char="•"/>
              <a:defRPr/>
            </a:pPr>
            <a:r>
              <a:rPr lang="en-US" sz="2000" dirty="0" err="1">
                <a:solidFill>
                  <a:schemeClr val="tx1"/>
                </a:solidFill>
                <a:latin typeface="Calibri" charset="0"/>
              </a:rPr>
              <a:t>Genel</a:t>
            </a:r>
            <a:r>
              <a:rPr lang="en-US" sz="2000" dirty="0">
                <a:solidFill>
                  <a:schemeClr val="tx1"/>
                </a:solidFill>
                <a:latin typeface="Calibri" charset="0"/>
              </a:rPr>
              <a:t> </a:t>
            </a:r>
            <a:r>
              <a:rPr lang="en-US" sz="2000" dirty="0" err="1">
                <a:solidFill>
                  <a:schemeClr val="tx1"/>
                </a:solidFill>
                <a:latin typeface="Calibri" charset="0"/>
              </a:rPr>
              <a:t>popülasyonda</a:t>
            </a:r>
            <a:r>
              <a:rPr lang="en-US" sz="2000" dirty="0">
                <a:solidFill>
                  <a:schemeClr val="tx1"/>
                </a:solidFill>
                <a:latin typeface="Calibri" charset="0"/>
              </a:rPr>
              <a:t>        </a:t>
            </a:r>
            <a:r>
              <a:rPr lang="en-US" sz="2000" dirty="0" err="1">
                <a:solidFill>
                  <a:schemeClr val="tx1"/>
                </a:solidFill>
                <a:latin typeface="Calibri" charset="0"/>
              </a:rPr>
              <a:t>hayatı</a:t>
            </a:r>
            <a:r>
              <a:rPr lang="en-US" sz="2000" dirty="0">
                <a:solidFill>
                  <a:schemeClr val="tx1"/>
                </a:solidFill>
                <a:latin typeface="Calibri" charset="0"/>
              </a:rPr>
              <a:t> </a:t>
            </a:r>
            <a:r>
              <a:rPr lang="en-US" sz="2000" dirty="0" err="1">
                <a:solidFill>
                  <a:schemeClr val="tx1"/>
                </a:solidFill>
                <a:latin typeface="Calibri" charset="0"/>
              </a:rPr>
              <a:t>boyunca</a:t>
            </a:r>
            <a:r>
              <a:rPr lang="en-US" sz="2000" dirty="0">
                <a:solidFill>
                  <a:schemeClr val="tx1"/>
                </a:solidFill>
                <a:latin typeface="Calibri" charset="0"/>
              </a:rPr>
              <a:t> </a:t>
            </a:r>
            <a:r>
              <a:rPr lang="en-US" sz="2000" b="1" dirty="0">
                <a:solidFill>
                  <a:schemeClr val="tx1"/>
                </a:solidFill>
                <a:latin typeface="Calibri" charset="0"/>
              </a:rPr>
              <a:t>76 </a:t>
            </a:r>
            <a:r>
              <a:rPr lang="en-US" sz="2000" dirty="0" err="1">
                <a:solidFill>
                  <a:schemeClr val="tx1"/>
                </a:solidFill>
                <a:latin typeface="Calibri" charset="0"/>
              </a:rPr>
              <a:t>kadından</a:t>
            </a:r>
            <a:r>
              <a:rPr lang="en-US" sz="2000" dirty="0">
                <a:solidFill>
                  <a:schemeClr val="tx1"/>
                </a:solidFill>
                <a:latin typeface="Calibri" charset="0"/>
              </a:rPr>
              <a:t> </a:t>
            </a:r>
            <a:r>
              <a:rPr lang="en-US" sz="2000" dirty="0" err="1">
                <a:solidFill>
                  <a:schemeClr val="tx1"/>
                </a:solidFill>
                <a:latin typeface="Calibri" charset="0"/>
              </a:rPr>
              <a:t>biri</a:t>
            </a:r>
            <a:r>
              <a:rPr lang="en-US" sz="2000" dirty="0">
                <a:solidFill>
                  <a:schemeClr val="tx1"/>
                </a:solidFill>
                <a:latin typeface="Calibri" charset="0"/>
              </a:rPr>
              <a:t> over </a:t>
            </a:r>
            <a:r>
              <a:rPr lang="en-US" sz="2000" dirty="0" err="1">
                <a:solidFill>
                  <a:schemeClr val="tx1"/>
                </a:solidFill>
                <a:latin typeface="Calibri" charset="0"/>
              </a:rPr>
              <a:t>kanseri</a:t>
            </a:r>
            <a:r>
              <a:rPr lang="en-US" sz="2000" dirty="0">
                <a:solidFill>
                  <a:schemeClr val="tx1"/>
                </a:solidFill>
                <a:latin typeface="Calibri" charset="0"/>
              </a:rPr>
              <a:t> </a:t>
            </a:r>
            <a:r>
              <a:rPr lang="en-US" sz="2000" dirty="0" err="1">
                <a:solidFill>
                  <a:schemeClr val="tx1"/>
                </a:solidFill>
                <a:latin typeface="Calibri" charset="0"/>
              </a:rPr>
              <a:t>olacak</a:t>
            </a:r>
            <a:endParaRPr lang="en-US" sz="2000" dirty="0">
              <a:solidFill>
                <a:schemeClr val="tx1"/>
              </a:solidFill>
              <a:latin typeface="Calibri" charset="0"/>
            </a:endParaRPr>
          </a:p>
          <a:p>
            <a:pPr lvl="1">
              <a:defRPr/>
            </a:pPr>
            <a:r>
              <a:rPr lang="en-US" b="1" dirty="0">
                <a:solidFill>
                  <a:schemeClr val="tx1"/>
                </a:solidFill>
                <a:latin typeface="Calibri" charset="0"/>
              </a:rPr>
              <a:t>%1.31</a:t>
            </a:r>
            <a:endParaRPr lang="en-US" sz="2000" b="1" dirty="0">
              <a:solidFill>
                <a:schemeClr val="tx1"/>
              </a:solidFill>
              <a:latin typeface="Calibri" charset="0"/>
            </a:endParaRPr>
          </a:p>
        </p:txBody>
      </p:sp>
      <p:sp>
        <p:nvSpPr>
          <p:cNvPr id="27651" name="TextBox 3"/>
          <p:cNvSpPr txBox="1">
            <a:spLocks noChangeArrowheads="1"/>
          </p:cNvSpPr>
          <p:nvPr/>
        </p:nvSpPr>
        <p:spPr bwMode="auto">
          <a:xfrm>
            <a:off x="4014788" y="6207125"/>
            <a:ext cx="51292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200"/>
              <a:t>National Cancer Institute. 2017 SEER cancer statistics review (CSR) 1975–2014 </a:t>
            </a:r>
          </a:p>
          <a:p>
            <a:pPr eaLnBrk="1" hangingPunct="1"/>
            <a:r>
              <a:rPr lang="en-US" sz="1200"/>
              <a:t>Kim HS, 2014</a:t>
            </a:r>
          </a:p>
          <a:p>
            <a:pPr eaLnBrk="1" hangingPunct="1"/>
            <a:r>
              <a:rPr lang="en-US" sz="1200"/>
              <a:t>Wang C, 2016</a:t>
            </a:r>
          </a:p>
        </p:txBody>
      </p:sp>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8"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2339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699"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0"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86873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1"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462597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3"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2338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4"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5"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150" y="38703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6"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150" y="4625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7"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53832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8"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2975" y="5376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9"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0950"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0"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0950" y="2325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1"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2"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38544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3"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46116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4"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5"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2324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6"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7"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5913" y="38560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8"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5913" y="4611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19"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53689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0"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2738" y="53625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1"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2"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2338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3"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4"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38671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5"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4624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6"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7"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23368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8"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29"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38687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0"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4624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1"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53816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2"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5988" y="53752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3"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4"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2324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5"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6"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3852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7"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4610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8"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39"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23225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0"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1"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8925" y="385445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2"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8925" y="4610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3"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53673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4"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5750" y="5360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5"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98800" y="15128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6"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98800" y="2312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7"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30845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8"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38417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49"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45989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0"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175" y="15128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1"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175" y="23114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2"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2175" y="30845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3"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3763" y="38433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4"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3763" y="4598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5"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53562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6"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0588" y="534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7"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38563" y="14986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8"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38563" y="22987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59"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51263" y="30702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0"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51263" y="38274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1"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51263" y="45847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2"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1938" y="14986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3"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1938" y="22971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4"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1938" y="30702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5"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3525" y="382905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6"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3525" y="45847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7"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751263" y="53419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8"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070350" y="533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69"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1813" y="15113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70"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41813" y="23114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71"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354513" y="30829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7"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4394671" y="3855961"/>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73" name="Title 1"/>
          <p:cNvSpPr>
            <a:spLocks noGrp="1"/>
          </p:cNvSpPr>
          <p:nvPr>
            <p:ph type="title"/>
          </p:nvPr>
        </p:nvSpPr>
        <p:spPr>
          <a:xfrm>
            <a:off x="457200" y="274638"/>
            <a:ext cx="8229600" cy="508000"/>
          </a:xfrm>
        </p:spPr>
        <p:txBody>
          <a:bodyPr/>
          <a:lstStyle/>
          <a:p>
            <a:r>
              <a:rPr lang="en-US" sz="4000" b="1">
                <a:solidFill>
                  <a:srgbClr val="660066"/>
                </a:solidFill>
                <a:latin typeface="Calibri" charset="0"/>
              </a:rPr>
              <a:t>Endometriozis ve Over Kanseri Riski</a:t>
            </a:r>
          </a:p>
        </p:txBody>
      </p:sp>
      <p:sp>
        <p:nvSpPr>
          <p:cNvPr id="104" name="Rounded Rectangle 103"/>
          <p:cNvSpPr/>
          <p:nvPr/>
        </p:nvSpPr>
        <p:spPr>
          <a:xfrm>
            <a:off x="5067300" y="1435100"/>
            <a:ext cx="3759200" cy="1724025"/>
          </a:xfrm>
          <a:prstGeom prst="roundRect">
            <a:avLst/>
          </a:prstGeom>
          <a:solidFill>
            <a:schemeClr val="accent2">
              <a:lumMod val="75000"/>
              <a:alpha val="8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342900" indent="-342900">
              <a:buFont typeface="Arial"/>
              <a:buChar char="•"/>
              <a:defRPr/>
            </a:pPr>
            <a:r>
              <a:rPr lang="en-US" sz="2000" dirty="0" err="1">
                <a:solidFill>
                  <a:schemeClr val="tx1"/>
                </a:solidFill>
                <a:latin typeface="Calibri" charset="0"/>
              </a:rPr>
              <a:t>Genel</a:t>
            </a:r>
            <a:r>
              <a:rPr lang="en-US" sz="2000" dirty="0">
                <a:solidFill>
                  <a:schemeClr val="tx1"/>
                </a:solidFill>
                <a:latin typeface="Calibri" charset="0"/>
              </a:rPr>
              <a:t> </a:t>
            </a:r>
            <a:r>
              <a:rPr lang="en-US" sz="2000" dirty="0" err="1">
                <a:solidFill>
                  <a:schemeClr val="tx1"/>
                </a:solidFill>
                <a:latin typeface="Calibri" charset="0"/>
              </a:rPr>
              <a:t>popülasyonda</a:t>
            </a:r>
            <a:r>
              <a:rPr lang="en-US" sz="2000" dirty="0">
                <a:solidFill>
                  <a:schemeClr val="tx1"/>
                </a:solidFill>
                <a:latin typeface="Calibri" charset="0"/>
              </a:rPr>
              <a:t>        </a:t>
            </a:r>
            <a:r>
              <a:rPr lang="en-US" sz="2000" dirty="0" err="1">
                <a:solidFill>
                  <a:schemeClr val="tx1"/>
                </a:solidFill>
                <a:latin typeface="Calibri" charset="0"/>
              </a:rPr>
              <a:t>hayatı</a:t>
            </a:r>
            <a:r>
              <a:rPr lang="en-US" sz="2000" dirty="0">
                <a:solidFill>
                  <a:schemeClr val="tx1"/>
                </a:solidFill>
                <a:latin typeface="Calibri" charset="0"/>
              </a:rPr>
              <a:t> </a:t>
            </a:r>
            <a:r>
              <a:rPr lang="en-US" sz="2000" dirty="0" err="1">
                <a:solidFill>
                  <a:schemeClr val="tx1"/>
                </a:solidFill>
                <a:latin typeface="Calibri" charset="0"/>
              </a:rPr>
              <a:t>boyunca</a:t>
            </a:r>
            <a:r>
              <a:rPr lang="en-US" sz="2000" dirty="0">
                <a:solidFill>
                  <a:schemeClr val="tx1"/>
                </a:solidFill>
                <a:latin typeface="Calibri" charset="0"/>
              </a:rPr>
              <a:t> </a:t>
            </a:r>
            <a:r>
              <a:rPr lang="en-US" sz="2000" b="1" dirty="0">
                <a:solidFill>
                  <a:schemeClr val="tx1"/>
                </a:solidFill>
                <a:latin typeface="Calibri" charset="0"/>
              </a:rPr>
              <a:t>76 </a:t>
            </a:r>
            <a:r>
              <a:rPr lang="en-US" sz="2000" dirty="0" err="1">
                <a:solidFill>
                  <a:schemeClr val="tx1"/>
                </a:solidFill>
                <a:latin typeface="Calibri" charset="0"/>
              </a:rPr>
              <a:t>kadından</a:t>
            </a:r>
            <a:r>
              <a:rPr lang="en-US" sz="2000" dirty="0">
                <a:solidFill>
                  <a:schemeClr val="tx1"/>
                </a:solidFill>
                <a:latin typeface="Calibri" charset="0"/>
              </a:rPr>
              <a:t> </a:t>
            </a:r>
            <a:r>
              <a:rPr lang="en-US" sz="2000" dirty="0" err="1">
                <a:solidFill>
                  <a:schemeClr val="tx1"/>
                </a:solidFill>
                <a:latin typeface="Calibri" charset="0"/>
              </a:rPr>
              <a:t>biri</a:t>
            </a:r>
            <a:r>
              <a:rPr lang="en-US" sz="2000" dirty="0">
                <a:solidFill>
                  <a:schemeClr val="tx1"/>
                </a:solidFill>
                <a:latin typeface="Calibri" charset="0"/>
              </a:rPr>
              <a:t> over </a:t>
            </a:r>
            <a:r>
              <a:rPr lang="en-US" sz="2000" dirty="0" err="1">
                <a:solidFill>
                  <a:schemeClr val="tx1"/>
                </a:solidFill>
                <a:latin typeface="Calibri" charset="0"/>
              </a:rPr>
              <a:t>kanseri</a:t>
            </a:r>
            <a:r>
              <a:rPr lang="en-US" sz="2000" dirty="0">
                <a:solidFill>
                  <a:schemeClr val="tx1"/>
                </a:solidFill>
                <a:latin typeface="Calibri" charset="0"/>
              </a:rPr>
              <a:t> </a:t>
            </a:r>
            <a:r>
              <a:rPr lang="en-US" sz="2000" dirty="0" err="1">
                <a:solidFill>
                  <a:schemeClr val="tx1"/>
                </a:solidFill>
                <a:latin typeface="Calibri" charset="0"/>
              </a:rPr>
              <a:t>olacak</a:t>
            </a:r>
            <a:endParaRPr lang="en-US" sz="2000" dirty="0">
              <a:solidFill>
                <a:schemeClr val="tx1"/>
              </a:solidFill>
              <a:latin typeface="Calibri" charset="0"/>
            </a:endParaRPr>
          </a:p>
          <a:p>
            <a:pPr lvl="1">
              <a:defRPr/>
            </a:pPr>
            <a:r>
              <a:rPr lang="en-US" b="1" dirty="0">
                <a:solidFill>
                  <a:schemeClr val="tx1"/>
                </a:solidFill>
                <a:latin typeface="Calibri" charset="0"/>
              </a:rPr>
              <a:t>%1.31</a:t>
            </a:r>
            <a:endParaRPr lang="en-US" sz="2000" b="1" dirty="0">
              <a:solidFill>
                <a:schemeClr val="tx1"/>
              </a:solidFill>
              <a:latin typeface="Calibri" charset="0"/>
            </a:endParaRPr>
          </a:p>
        </p:txBody>
      </p:sp>
      <p:sp>
        <p:nvSpPr>
          <p:cNvPr id="3" name="Down Arrow 2"/>
          <p:cNvSpPr/>
          <p:nvPr/>
        </p:nvSpPr>
        <p:spPr>
          <a:xfrm>
            <a:off x="4913313" y="3340100"/>
            <a:ext cx="4016375" cy="1281113"/>
          </a:xfrm>
          <a:prstGeom prst="downArrow">
            <a:avLst>
              <a:gd name="adj1" fmla="val 77329"/>
              <a:gd name="adj2" fmla="val 26277"/>
            </a:avLst>
          </a:prstGeom>
          <a:solidFill>
            <a:srgbClr val="9537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solidFill>
                <a:srgbClr val="FFFFFF"/>
              </a:solidFill>
              <a:effectLst>
                <a:outerShdw blurRad="50800" dist="38100" dir="2700000" algn="tl" rotWithShape="0">
                  <a:prstClr val="black">
                    <a:alpha val="40000"/>
                  </a:prstClr>
                </a:outerShdw>
              </a:effectLst>
              <a:latin typeface="Calibri" charset="0"/>
            </a:endParaRPr>
          </a:p>
          <a:p>
            <a:pPr algn="ctr">
              <a:defRPr/>
            </a:pPr>
            <a:r>
              <a:rPr lang="en-US" sz="1800" b="1" dirty="0" err="1">
                <a:solidFill>
                  <a:srgbClr val="FFFFFF"/>
                </a:solidFill>
                <a:effectLst>
                  <a:outerShdw blurRad="50800" dist="38100" dir="2700000" algn="tl" rotWithShape="0">
                    <a:prstClr val="black">
                      <a:alpha val="40000"/>
                    </a:prstClr>
                  </a:outerShdw>
                </a:effectLst>
                <a:latin typeface="Calibri" charset="0"/>
              </a:rPr>
              <a:t>Endometriozis</a:t>
            </a:r>
            <a:r>
              <a:rPr lang="en-US" sz="1800" dirty="0">
                <a:solidFill>
                  <a:srgbClr val="FFFFFF"/>
                </a:solidFill>
                <a:effectLst>
                  <a:outerShdw blurRad="50800" dist="38100" dir="2700000" algn="tl" rotWithShape="0">
                    <a:prstClr val="black">
                      <a:alpha val="40000"/>
                    </a:prstClr>
                  </a:outerShdw>
                </a:effectLst>
                <a:latin typeface="Calibri" charset="0"/>
              </a:rPr>
              <a:t> </a:t>
            </a:r>
            <a:r>
              <a:rPr lang="en-US" sz="1800" dirty="0" err="1">
                <a:solidFill>
                  <a:srgbClr val="FFFFFF"/>
                </a:solidFill>
                <a:effectLst>
                  <a:outerShdw blurRad="50800" dist="38100" dir="2700000" algn="tl" rotWithShape="0">
                    <a:prstClr val="black">
                      <a:alpha val="40000"/>
                    </a:prstClr>
                  </a:outerShdw>
                </a:effectLst>
                <a:latin typeface="Calibri" charset="0"/>
              </a:rPr>
              <a:t>olan</a:t>
            </a:r>
            <a:r>
              <a:rPr lang="en-US" sz="1800" dirty="0">
                <a:solidFill>
                  <a:srgbClr val="FFFFFF"/>
                </a:solidFill>
                <a:effectLst>
                  <a:outerShdw blurRad="50800" dist="38100" dir="2700000" algn="tl" rotWithShape="0">
                    <a:prstClr val="black">
                      <a:alpha val="40000"/>
                    </a:prstClr>
                  </a:outerShdw>
                </a:effectLst>
                <a:latin typeface="Calibri" charset="0"/>
              </a:rPr>
              <a:t> </a:t>
            </a:r>
            <a:r>
              <a:rPr lang="en-US" sz="1800" dirty="0" err="1">
                <a:solidFill>
                  <a:srgbClr val="FFFFFF"/>
                </a:solidFill>
                <a:effectLst>
                  <a:outerShdw blurRad="50800" dist="38100" dir="2700000" algn="tl" rotWithShape="0">
                    <a:prstClr val="black">
                      <a:alpha val="40000"/>
                    </a:prstClr>
                  </a:outerShdw>
                </a:effectLst>
                <a:latin typeface="Calibri" charset="0"/>
              </a:rPr>
              <a:t>kadınlarda</a:t>
            </a:r>
            <a:r>
              <a:rPr lang="en-US" sz="1800" dirty="0">
                <a:solidFill>
                  <a:srgbClr val="FFFFFF"/>
                </a:solidFill>
                <a:effectLst>
                  <a:outerShdw blurRad="50800" dist="38100" dir="2700000" algn="tl" rotWithShape="0">
                    <a:prstClr val="black">
                      <a:alpha val="40000"/>
                    </a:prstClr>
                  </a:outerShdw>
                </a:effectLst>
                <a:latin typeface="Calibri" charset="0"/>
              </a:rPr>
              <a:t> over </a:t>
            </a:r>
            <a:r>
              <a:rPr lang="en-US" sz="1800" dirty="0" err="1">
                <a:solidFill>
                  <a:srgbClr val="FFFFFF"/>
                </a:solidFill>
                <a:effectLst>
                  <a:outerShdw blurRad="50800" dist="38100" dir="2700000" algn="tl" rotWithShape="0">
                    <a:prstClr val="black">
                      <a:alpha val="40000"/>
                    </a:prstClr>
                  </a:outerShdw>
                </a:effectLst>
                <a:latin typeface="Calibri" charset="0"/>
              </a:rPr>
              <a:t>kanseri</a:t>
            </a:r>
            <a:r>
              <a:rPr lang="en-US" sz="1800" dirty="0">
                <a:solidFill>
                  <a:srgbClr val="FFFFFF"/>
                </a:solidFill>
                <a:effectLst>
                  <a:outerShdw blurRad="50800" dist="38100" dir="2700000" algn="tl" rotWithShape="0">
                    <a:prstClr val="black">
                      <a:alpha val="40000"/>
                    </a:prstClr>
                  </a:outerShdw>
                </a:effectLst>
                <a:latin typeface="Calibri" charset="0"/>
              </a:rPr>
              <a:t> </a:t>
            </a:r>
            <a:r>
              <a:rPr lang="en-US" sz="1800" dirty="0" err="1">
                <a:solidFill>
                  <a:srgbClr val="FFFFFF"/>
                </a:solidFill>
                <a:effectLst>
                  <a:outerShdw blurRad="50800" dist="38100" dir="2700000" algn="tl" rotWithShape="0">
                    <a:prstClr val="black">
                      <a:alpha val="40000"/>
                    </a:prstClr>
                  </a:outerShdw>
                </a:effectLst>
                <a:latin typeface="Calibri" charset="0"/>
              </a:rPr>
              <a:t>rölatif</a:t>
            </a:r>
            <a:r>
              <a:rPr lang="en-US" sz="1800" dirty="0">
                <a:solidFill>
                  <a:srgbClr val="FFFFFF"/>
                </a:solidFill>
                <a:effectLst>
                  <a:outerShdw blurRad="50800" dist="38100" dir="2700000" algn="tl" rotWithShape="0">
                    <a:prstClr val="black">
                      <a:alpha val="40000"/>
                    </a:prstClr>
                  </a:outerShdw>
                </a:effectLst>
                <a:latin typeface="Calibri" charset="0"/>
              </a:rPr>
              <a:t> </a:t>
            </a:r>
            <a:r>
              <a:rPr lang="en-US" sz="1800" dirty="0" err="1">
                <a:solidFill>
                  <a:srgbClr val="FFFFFF"/>
                </a:solidFill>
                <a:effectLst>
                  <a:outerShdw blurRad="50800" dist="38100" dir="2700000" algn="tl" rotWithShape="0">
                    <a:prstClr val="black">
                      <a:alpha val="40000"/>
                    </a:prstClr>
                  </a:outerShdw>
                </a:effectLst>
                <a:latin typeface="Calibri" charset="0"/>
              </a:rPr>
              <a:t>riski</a:t>
            </a:r>
            <a:r>
              <a:rPr lang="en-US" sz="1800" dirty="0">
                <a:solidFill>
                  <a:srgbClr val="FFFFFF"/>
                </a:solidFill>
                <a:effectLst>
                  <a:outerShdw blurRad="50800" dist="38100" dir="2700000" algn="tl" rotWithShape="0">
                    <a:prstClr val="black">
                      <a:alpha val="40000"/>
                    </a:prstClr>
                  </a:outerShdw>
                </a:effectLst>
                <a:latin typeface="Calibri" charset="0"/>
              </a:rPr>
              <a:t>                </a:t>
            </a:r>
            <a:r>
              <a:rPr lang="en-US" b="1" dirty="0">
                <a:solidFill>
                  <a:srgbClr val="FFFFFF"/>
                </a:solidFill>
                <a:effectLst>
                  <a:outerShdw blurRad="50800" dist="38100" dir="2700000" algn="tl" rotWithShape="0">
                    <a:prstClr val="black">
                      <a:alpha val="40000"/>
                    </a:prstClr>
                  </a:outerShdw>
                </a:effectLst>
                <a:latin typeface="Calibri" charset="0"/>
              </a:rPr>
              <a:t>x 1.42 </a:t>
            </a:r>
            <a:r>
              <a:rPr lang="en-US" b="1" dirty="0" err="1">
                <a:solidFill>
                  <a:srgbClr val="FFFFFF"/>
                </a:solidFill>
                <a:effectLst>
                  <a:outerShdw blurRad="50800" dist="38100" dir="2700000" algn="tl" rotWithShape="0">
                    <a:prstClr val="black">
                      <a:alpha val="40000"/>
                    </a:prstClr>
                  </a:outerShdw>
                </a:effectLst>
                <a:latin typeface="Calibri" charset="0"/>
              </a:rPr>
              <a:t>kat</a:t>
            </a:r>
            <a:r>
              <a:rPr lang="en-US" b="1" dirty="0">
                <a:solidFill>
                  <a:srgbClr val="FFFFFF"/>
                </a:solidFill>
                <a:effectLst>
                  <a:outerShdw blurRad="50800" dist="38100" dir="2700000" algn="tl" rotWithShape="0">
                    <a:prstClr val="black">
                      <a:alpha val="40000"/>
                    </a:prstClr>
                  </a:outerShdw>
                </a:effectLst>
                <a:latin typeface="Calibri" charset="0"/>
              </a:rPr>
              <a:t> </a:t>
            </a:r>
            <a:r>
              <a:rPr lang="en-US" dirty="0" err="1">
                <a:solidFill>
                  <a:srgbClr val="FFFFFF"/>
                </a:solidFill>
                <a:effectLst>
                  <a:outerShdw blurRad="50800" dist="38100" dir="2700000" algn="tl" rotWithShape="0">
                    <a:prstClr val="black">
                      <a:alpha val="40000"/>
                    </a:prstClr>
                  </a:outerShdw>
                </a:effectLst>
                <a:latin typeface="Calibri" charset="0"/>
              </a:rPr>
              <a:t>artar</a:t>
            </a:r>
            <a:endParaRPr lang="en-US" dirty="0">
              <a:solidFill>
                <a:srgbClr val="FFFFFF"/>
              </a:solidFill>
              <a:effectLst>
                <a:outerShdw blurRad="50800" dist="38100" dir="2700000" algn="tl" rotWithShape="0">
                  <a:prstClr val="black">
                    <a:alpha val="40000"/>
                  </a:prstClr>
                </a:outerShdw>
              </a:effectLst>
              <a:latin typeface="Calibri" charset="0"/>
            </a:endParaRPr>
          </a:p>
          <a:p>
            <a:pPr algn="ctr">
              <a:defRPr/>
            </a:pPr>
            <a:endParaRPr lang="en-US" dirty="0">
              <a:effectLst>
                <a:outerShdw blurRad="50800" dist="38100" dir="2700000" algn="tl" rotWithShape="0">
                  <a:prstClr val="black">
                    <a:alpha val="40000"/>
                  </a:prstClr>
                </a:outerShdw>
              </a:effectLst>
            </a:endParaRPr>
          </a:p>
        </p:txBody>
      </p:sp>
      <p:sp>
        <p:nvSpPr>
          <p:cNvPr id="29776" name="TextBox 3"/>
          <p:cNvSpPr txBox="1">
            <a:spLocks noChangeArrowheads="1"/>
          </p:cNvSpPr>
          <p:nvPr/>
        </p:nvSpPr>
        <p:spPr bwMode="auto">
          <a:xfrm>
            <a:off x="4014788" y="6207125"/>
            <a:ext cx="51292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200"/>
              <a:t>National Cancer Institute. 2017 SEER cancer statistics review (CSR) 1975–2014 </a:t>
            </a:r>
          </a:p>
          <a:p>
            <a:pPr eaLnBrk="1" hangingPunct="1"/>
            <a:r>
              <a:rPr lang="en-US" sz="1200"/>
              <a:t>Kim HS, 2014</a:t>
            </a:r>
          </a:p>
          <a:p>
            <a:pPr eaLnBrk="1" hangingPunct="1"/>
            <a:r>
              <a:rPr lang="en-US" sz="1200"/>
              <a:t>Wang C, 2016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mph" presetSubtype="0" fill="hold" nodeType="withEffect">
                                  <p:stCondLst>
                                    <p:cond delay="0"/>
                                  </p:stCondLst>
                                  <p:childTnLst>
                                    <p:animEffect transition="out" filter="fade">
                                      <p:cBhvr>
                                        <p:cTn id="6" dur="3000" tmFilter="0, 0; .2, .5; .8, .5; 1, 0"/>
                                        <p:tgtEl>
                                          <p:spTgt spid="80"/>
                                        </p:tgtEl>
                                      </p:cBhvr>
                                    </p:animEffect>
                                    <p:animScale>
                                      <p:cBhvr>
                                        <p:cTn id="7" dur="1500" autoRev="1" fill="hold"/>
                                        <p:tgtEl>
                                          <p:spTgt spid="80"/>
                                        </p:tgtEl>
                                      </p:cBhvr>
                                      <p:by x="105000" y="105000"/>
                                    </p:animScale>
                                  </p:childTnLst>
                                </p:cTn>
                              </p:par>
                              <p:par>
                                <p:cTn id="8" presetID="26" presetClass="emph" presetSubtype="0" fill="hold" nodeType="withEffect">
                                  <p:stCondLst>
                                    <p:cond delay="0"/>
                                  </p:stCondLst>
                                  <p:childTnLst>
                                    <p:animEffect transition="out" filter="fade">
                                      <p:cBhvr>
                                        <p:cTn id="9" dur="2500" tmFilter="0, 0; .2, .5; .8, .5; 1, 0"/>
                                        <p:tgtEl>
                                          <p:spTgt spid="80"/>
                                        </p:tgtEl>
                                      </p:cBhvr>
                                    </p:animEffect>
                                    <p:animScale>
                                      <p:cBhvr>
                                        <p:cTn id="10" dur="1250" autoRev="1" fill="hold"/>
                                        <p:tgtEl>
                                          <p:spTgt spid="80"/>
                                        </p:tgtEl>
                                      </p:cBhvr>
                                      <p:by x="105000" y="105000"/>
                                    </p:animScale>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6"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1188" y="2339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7"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386873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9"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462597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0"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15398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1"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2338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2"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4563" y="31115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3"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150" y="38703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4"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6150" y="46259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5"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23888" y="53832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6"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942975" y="5376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0950"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8"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50950" y="2325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9"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0"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38544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1"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46116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2"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15255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3"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2324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4"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4325" y="30972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5"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5913" y="38560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6"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5913" y="46116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7"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263650" y="53689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8"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82738" y="53625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69"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0"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54200" y="2338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1"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2"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38671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3"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46243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4"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15382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5"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23368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6"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7575" y="31099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7"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38687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8"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9163" y="46243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79"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66900" y="53816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0"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185988" y="537527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1"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2"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493963" y="2324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3"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4"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385286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5"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461010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6"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7" name="Picture 10"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2322513"/>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8" name="Picture 11"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7338" y="3095625"/>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89" name="Picture 12"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8925" y="3854450"/>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0" name="Picture 13"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8925" y="46101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1"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506663" y="536733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2" name="Picture 1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825750" y="5360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3" name="Picture 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98800" y="15128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4" name="Picture 5"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098800" y="2312988"/>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5" name="Picture 6"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308451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6" name="Picture 7"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384175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7" name="Picture 8"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4598988"/>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8" name="Picture 14"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111500" y="5356225"/>
            <a:ext cx="24130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99" name="Picture 9" descr="aa049887.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352800" y="1524000"/>
            <a:ext cx="241300" cy="757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7" descr="aa049887.png"/>
          <p:cNvPicPr>
            <a:picLocks noChangeAspect="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3393704" y="2324133"/>
            <a:ext cx="241300" cy="75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801" name="Title 1"/>
          <p:cNvSpPr>
            <a:spLocks noGrp="1"/>
          </p:cNvSpPr>
          <p:nvPr>
            <p:ph type="title"/>
          </p:nvPr>
        </p:nvSpPr>
        <p:spPr>
          <a:xfrm>
            <a:off x="457200" y="274638"/>
            <a:ext cx="8229600" cy="508000"/>
          </a:xfrm>
        </p:spPr>
        <p:txBody>
          <a:bodyPr/>
          <a:lstStyle/>
          <a:p>
            <a:r>
              <a:rPr lang="en-US" sz="4000" b="1">
                <a:solidFill>
                  <a:srgbClr val="660066"/>
                </a:solidFill>
                <a:latin typeface="Calibri" charset="0"/>
              </a:rPr>
              <a:t>Endometriozis ve Over Kanseri Riski</a:t>
            </a:r>
          </a:p>
        </p:txBody>
      </p:sp>
      <p:sp>
        <p:nvSpPr>
          <p:cNvPr id="104" name="Rounded Rectangle 103"/>
          <p:cNvSpPr/>
          <p:nvPr/>
        </p:nvSpPr>
        <p:spPr>
          <a:xfrm>
            <a:off x="5067300" y="1435100"/>
            <a:ext cx="3759200" cy="1724025"/>
          </a:xfrm>
          <a:prstGeom prst="roundRect">
            <a:avLst/>
          </a:prstGeom>
          <a:solidFill>
            <a:schemeClr val="accent2">
              <a:lumMod val="75000"/>
              <a:alpha val="8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342900" indent="-342900">
              <a:buFont typeface="Arial"/>
              <a:buChar char="•"/>
              <a:defRPr/>
            </a:pPr>
            <a:r>
              <a:rPr lang="en-US" sz="2000" dirty="0" err="1">
                <a:solidFill>
                  <a:schemeClr val="tx1"/>
                </a:solidFill>
                <a:latin typeface="Calibri" charset="0"/>
              </a:rPr>
              <a:t>Genel</a:t>
            </a:r>
            <a:r>
              <a:rPr lang="en-US" sz="2000" dirty="0">
                <a:solidFill>
                  <a:schemeClr val="tx1"/>
                </a:solidFill>
                <a:latin typeface="Calibri" charset="0"/>
              </a:rPr>
              <a:t> </a:t>
            </a:r>
            <a:r>
              <a:rPr lang="en-US" sz="2000" dirty="0" err="1">
                <a:solidFill>
                  <a:schemeClr val="tx1"/>
                </a:solidFill>
                <a:latin typeface="Calibri" charset="0"/>
              </a:rPr>
              <a:t>popülasyonda</a:t>
            </a:r>
            <a:r>
              <a:rPr lang="en-US" sz="2000" dirty="0">
                <a:solidFill>
                  <a:schemeClr val="tx1"/>
                </a:solidFill>
                <a:latin typeface="Calibri" charset="0"/>
              </a:rPr>
              <a:t>        </a:t>
            </a:r>
            <a:r>
              <a:rPr lang="en-US" sz="2000" dirty="0" err="1">
                <a:solidFill>
                  <a:schemeClr val="tx1"/>
                </a:solidFill>
                <a:latin typeface="Calibri" charset="0"/>
              </a:rPr>
              <a:t>hayatı</a:t>
            </a:r>
            <a:r>
              <a:rPr lang="en-US" sz="2000" dirty="0">
                <a:solidFill>
                  <a:schemeClr val="tx1"/>
                </a:solidFill>
                <a:latin typeface="Calibri" charset="0"/>
              </a:rPr>
              <a:t> </a:t>
            </a:r>
            <a:r>
              <a:rPr lang="en-US" sz="2000" dirty="0" err="1">
                <a:solidFill>
                  <a:schemeClr val="tx1"/>
                </a:solidFill>
                <a:latin typeface="Calibri" charset="0"/>
              </a:rPr>
              <a:t>boyunca</a:t>
            </a:r>
            <a:r>
              <a:rPr lang="en-US" sz="2000" dirty="0">
                <a:solidFill>
                  <a:schemeClr val="tx1"/>
                </a:solidFill>
                <a:latin typeface="Calibri" charset="0"/>
              </a:rPr>
              <a:t> </a:t>
            </a:r>
            <a:r>
              <a:rPr lang="en-US" sz="2000" b="1" dirty="0">
                <a:solidFill>
                  <a:schemeClr val="tx1"/>
                </a:solidFill>
                <a:latin typeface="Calibri" charset="0"/>
              </a:rPr>
              <a:t>76 </a:t>
            </a:r>
            <a:r>
              <a:rPr lang="en-US" sz="2000" dirty="0" err="1">
                <a:solidFill>
                  <a:schemeClr val="tx1"/>
                </a:solidFill>
                <a:latin typeface="Calibri" charset="0"/>
              </a:rPr>
              <a:t>kadından</a:t>
            </a:r>
            <a:r>
              <a:rPr lang="en-US" sz="2000" dirty="0">
                <a:solidFill>
                  <a:schemeClr val="tx1"/>
                </a:solidFill>
                <a:latin typeface="Calibri" charset="0"/>
              </a:rPr>
              <a:t> </a:t>
            </a:r>
            <a:r>
              <a:rPr lang="en-US" sz="2000" dirty="0" err="1">
                <a:solidFill>
                  <a:schemeClr val="tx1"/>
                </a:solidFill>
                <a:latin typeface="Calibri" charset="0"/>
              </a:rPr>
              <a:t>biri</a:t>
            </a:r>
            <a:r>
              <a:rPr lang="en-US" sz="2000" dirty="0">
                <a:solidFill>
                  <a:schemeClr val="tx1"/>
                </a:solidFill>
                <a:latin typeface="Calibri" charset="0"/>
              </a:rPr>
              <a:t> over </a:t>
            </a:r>
            <a:r>
              <a:rPr lang="en-US" sz="2000" dirty="0" err="1">
                <a:solidFill>
                  <a:schemeClr val="tx1"/>
                </a:solidFill>
                <a:latin typeface="Calibri" charset="0"/>
              </a:rPr>
              <a:t>kanseri</a:t>
            </a:r>
            <a:r>
              <a:rPr lang="en-US" sz="2000" dirty="0">
                <a:solidFill>
                  <a:schemeClr val="tx1"/>
                </a:solidFill>
                <a:latin typeface="Calibri" charset="0"/>
              </a:rPr>
              <a:t> </a:t>
            </a:r>
            <a:r>
              <a:rPr lang="en-US" sz="2000" dirty="0" err="1">
                <a:solidFill>
                  <a:schemeClr val="tx1"/>
                </a:solidFill>
                <a:latin typeface="Calibri" charset="0"/>
              </a:rPr>
              <a:t>olacak</a:t>
            </a:r>
            <a:endParaRPr lang="en-US" sz="2000" dirty="0">
              <a:solidFill>
                <a:schemeClr val="tx1"/>
              </a:solidFill>
              <a:latin typeface="Calibri" charset="0"/>
            </a:endParaRPr>
          </a:p>
          <a:p>
            <a:pPr lvl="1">
              <a:defRPr/>
            </a:pPr>
            <a:r>
              <a:rPr lang="en-US" b="1" dirty="0">
                <a:solidFill>
                  <a:schemeClr val="tx1"/>
                </a:solidFill>
                <a:latin typeface="Calibri" charset="0"/>
              </a:rPr>
              <a:t>%1.31</a:t>
            </a:r>
            <a:endParaRPr lang="en-US" sz="2000" b="1" dirty="0">
              <a:solidFill>
                <a:schemeClr val="tx1"/>
              </a:solidFill>
              <a:latin typeface="Calibri" charset="0"/>
            </a:endParaRPr>
          </a:p>
        </p:txBody>
      </p:sp>
      <p:sp>
        <p:nvSpPr>
          <p:cNvPr id="106" name="Rounded Rectangle 105"/>
          <p:cNvSpPr/>
          <p:nvPr/>
        </p:nvSpPr>
        <p:spPr>
          <a:xfrm>
            <a:off x="5067300" y="4784725"/>
            <a:ext cx="3759200" cy="1436688"/>
          </a:xfrm>
          <a:prstGeom prst="roundRect">
            <a:avLst/>
          </a:prstGeom>
          <a:solidFill>
            <a:schemeClr val="accent2">
              <a:lumMod val="75000"/>
              <a:alpha val="14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285750" indent="-285750">
              <a:buFont typeface="Arial"/>
              <a:buChar char="•"/>
              <a:defRPr/>
            </a:pPr>
            <a:r>
              <a:rPr lang="en-US" sz="2000" dirty="0" err="1">
                <a:solidFill>
                  <a:srgbClr val="000000"/>
                </a:solidFill>
                <a:latin typeface="Calibri" charset="0"/>
              </a:rPr>
              <a:t>Hayatı</a:t>
            </a:r>
            <a:r>
              <a:rPr lang="en-US" sz="2000" dirty="0">
                <a:solidFill>
                  <a:srgbClr val="000000"/>
                </a:solidFill>
                <a:latin typeface="Calibri" charset="0"/>
              </a:rPr>
              <a:t> </a:t>
            </a:r>
            <a:r>
              <a:rPr lang="en-US" sz="2000" dirty="0" err="1">
                <a:solidFill>
                  <a:srgbClr val="000000"/>
                </a:solidFill>
                <a:latin typeface="Calibri" charset="0"/>
              </a:rPr>
              <a:t>boyunca</a:t>
            </a:r>
            <a:r>
              <a:rPr lang="en-US" sz="2000" dirty="0">
                <a:solidFill>
                  <a:srgbClr val="000000"/>
                </a:solidFill>
                <a:latin typeface="Calibri" charset="0"/>
              </a:rPr>
              <a:t> </a:t>
            </a:r>
            <a:r>
              <a:rPr lang="en-US" sz="2000" dirty="0" err="1">
                <a:solidFill>
                  <a:srgbClr val="000000"/>
                </a:solidFill>
                <a:latin typeface="Calibri" charset="0"/>
              </a:rPr>
              <a:t>endometriozisli</a:t>
            </a:r>
            <a:r>
              <a:rPr lang="en-US" sz="2000" dirty="0">
                <a:solidFill>
                  <a:srgbClr val="000000"/>
                </a:solidFill>
                <a:latin typeface="Calibri" charset="0"/>
              </a:rPr>
              <a:t> </a:t>
            </a:r>
            <a:r>
              <a:rPr lang="en-US" sz="2000" b="1" dirty="0">
                <a:solidFill>
                  <a:srgbClr val="000000"/>
                </a:solidFill>
                <a:latin typeface="Calibri" charset="0"/>
              </a:rPr>
              <a:t>56</a:t>
            </a:r>
            <a:r>
              <a:rPr lang="en-US" sz="2000" dirty="0">
                <a:solidFill>
                  <a:srgbClr val="000000"/>
                </a:solidFill>
                <a:latin typeface="Calibri" charset="0"/>
              </a:rPr>
              <a:t> </a:t>
            </a:r>
            <a:r>
              <a:rPr lang="en-US" sz="2000" dirty="0" err="1">
                <a:solidFill>
                  <a:srgbClr val="000000"/>
                </a:solidFill>
                <a:latin typeface="Calibri" charset="0"/>
              </a:rPr>
              <a:t>kadından</a:t>
            </a:r>
            <a:r>
              <a:rPr lang="en-US" sz="2000" dirty="0">
                <a:solidFill>
                  <a:srgbClr val="000000"/>
                </a:solidFill>
                <a:latin typeface="Calibri" charset="0"/>
              </a:rPr>
              <a:t> </a:t>
            </a:r>
            <a:r>
              <a:rPr lang="en-US" sz="2000" dirty="0" err="1">
                <a:solidFill>
                  <a:srgbClr val="000000"/>
                </a:solidFill>
                <a:latin typeface="Calibri" charset="0"/>
              </a:rPr>
              <a:t>birinde</a:t>
            </a:r>
            <a:r>
              <a:rPr lang="en-US" sz="2000" dirty="0">
                <a:solidFill>
                  <a:srgbClr val="000000"/>
                </a:solidFill>
                <a:latin typeface="Calibri" charset="0"/>
              </a:rPr>
              <a:t> over </a:t>
            </a:r>
            <a:r>
              <a:rPr lang="en-US" sz="2000" dirty="0" err="1">
                <a:solidFill>
                  <a:srgbClr val="000000"/>
                </a:solidFill>
                <a:latin typeface="Calibri" charset="0"/>
              </a:rPr>
              <a:t>kanseri</a:t>
            </a:r>
            <a:r>
              <a:rPr lang="en-US" sz="2000" dirty="0">
                <a:solidFill>
                  <a:srgbClr val="000000"/>
                </a:solidFill>
                <a:latin typeface="Calibri" charset="0"/>
              </a:rPr>
              <a:t> </a:t>
            </a:r>
            <a:r>
              <a:rPr lang="en-US" sz="2000" dirty="0" err="1">
                <a:solidFill>
                  <a:srgbClr val="000000"/>
                </a:solidFill>
                <a:latin typeface="Calibri" charset="0"/>
              </a:rPr>
              <a:t>görülecek</a:t>
            </a:r>
            <a:endParaRPr lang="en-US" sz="2000" dirty="0">
              <a:solidFill>
                <a:srgbClr val="000000"/>
              </a:solidFill>
              <a:latin typeface="Calibri" charset="0"/>
            </a:endParaRPr>
          </a:p>
          <a:p>
            <a:pPr lvl="1">
              <a:defRPr/>
            </a:pPr>
            <a:r>
              <a:rPr lang="en-US" b="1" dirty="0">
                <a:solidFill>
                  <a:srgbClr val="000000"/>
                </a:solidFill>
                <a:latin typeface="Calibri" charset="0"/>
              </a:rPr>
              <a:t>%1.80</a:t>
            </a:r>
          </a:p>
        </p:txBody>
      </p:sp>
      <p:sp>
        <p:nvSpPr>
          <p:cNvPr id="3" name="Down Arrow 2"/>
          <p:cNvSpPr/>
          <p:nvPr/>
        </p:nvSpPr>
        <p:spPr>
          <a:xfrm>
            <a:off x="4913313" y="3340100"/>
            <a:ext cx="4016375" cy="1281113"/>
          </a:xfrm>
          <a:prstGeom prst="downArrow">
            <a:avLst>
              <a:gd name="adj1" fmla="val 77329"/>
              <a:gd name="adj2" fmla="val 26277"/>
            </a:avLst>
          </a:prstGeom>
          <a:solidFill>
            <a:srgbClr val="953735"/>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800" dirty="0">
              <a:solidFill>
                <a:srgbClr val="FFFFFF"/>
              </a:solidFill>
              <a:latin typeface="Calibri" charset="0"/>
            </a:endParaRPr>
          </a:p>
          <a:p>
            <a:pPr algn="ctr">
              <a:defRPr/>
            </a:pPr>
            <a:r>
              <a:rPr lang="en-US" sz="1800" dirty="0" err="1">
                <a:solidFill>
                  <a:srgbClr val="FFFFFF"/>
                </a:solidFill>
                <a:effectLst>
                  <a:outerShdw blurRad="50800" dist="38100" dir="2700000" algn="tl" rotWithShape="0">
                    <a:prstClr val="black">
                      <a:alpha val="40000"/>
                    </a:prstClr>
                  </a:outerShdw>
                </a:effectLst>
                <a:latin typeface="Calibri" charset="0"/>
              </a:rPr>
              <a:t>Endometriozis</a:t>
            </a:r>
            <a:r>
              <a:rPr lang="en-US" sz="1800" dirty="0">
                <a:solidFill>
                  <a:srgbClr val="FFFFFF"/>
                </a:solidFill>
                <a:effectLst>
                  <a:outerShdw blurRad="50800" dist="38100" dir="2700000" algn="tl" rotWithShape="0">
                    <a:prstClr val="black">
                      <a:alpha val="40000"/>
                    </a:prstClr>
                  </a:outerShdw>
                </a:effectLst>
                <a:latin typeface="Calibri" charset="0"/>
              </a:rPr>
              <a:t> </a:t>
            </a:r>
            <a:r>
              <a:rPr lang="en-US" sz="1800" dirty="0" err="1">
                <a:solidFill>
                  <a:srgbClr val="FFFFFF"/>
                </a:solidFill>
                <a:effectLst>
                  <a:outerShdw blurRad="50800" dist="38100" dir="2700000" algn="tl" rotWithShape="0">
                    <a:prstClr val="black">
                      <a:alpha val="40000"/>
                    </a:prstClr>
                  </a:outerShdw>
                </a:effectLst>
                <a:latin typeface="Calibri" charset="0"/>
              </a:rPr>
              <a:t>olan</a:t>
            </a:r>
            <a:r>
              <a:rPr lang="en-US" sz="1800" dirty="0">
                <a:solidFill>
                  <a:srgbClr val="FFFFFF"/>
                </a:solidFill>
                <a:effectLst>
                  <a:outerShdw blurRad="50800" dist="38100" dir="2700000" algn="tl" rotWithShape="0">
                    <a:prstClr val="black">
                      <a:alpha val="40000"/>
                    </a:prstClr>
                  </a:outerShdw>
                </a:effectLst>
                <a:latin typeface="Calibri" charset="0"/>
              </a:rPr>
              <a:t> </a:t>
            </a:r>
            <a:r>
              <a:rPr lang="en-US" sz="1800" dirty="0" err="1">
                <a:solidFill>
                  <a:srgbClr val="FFFFFF"/>
                </a:solidFill>
                <a:effectLst>
                  <a:outerShdw blurRad="50800" dist="38100" dir="2700000" algn="tl" rotWithShape="0">
                    <a:prstClr val="black">
                      <a:alpha val="40000"/>
                    </a:prstClr>
                  </a:outerShdw>
                </a:effectLst>
                <a:latin typeface="Calibri" charset="0"/>
              </a:rPr>
              <a:t>kadınlarda</a:t>
            </a:r>
            <a:r>
              <a:rPr lang="en-US" sz="1800" dirty="0">
                <a:solidFill>
                  <a:srgbClr val="FFFFFF"/>
                </a:solidFill>
                <a:effectLst>
                  <a:outerShdw blurRad="50800" dist="38100" dir="2700000" algn="tl" rotWithShape="0">
                    <a:prstClr val="black">
                      <a:alpha val="40000"/>
                    </a:prstClr>
                  </a:outerShdw>
                </a:effectLst>
                <a:latin typeface="Calibri" charset="0"/>
              </a:rPr>
              <a:t> over </a:t>
            </a:r>
            <a:r>
              <a:rPr lang="en-US" sz="1800" dirty="0" err="1">
                <a:solidFill>
                  <a:srgbClr val="FFFFFF"/>
                </a:solidFill>
                <a:effectLst>
                  <a:outerShdw blurRad="50800" dist="38100" dir="2700000" algn="tl" rotWithShape="0">
                    <a:prstClr val="black">
                      <a:alpha val="40000"/>
                    </a:prstClr>
                  </a:outerShdw>
                </a:effectLst>
                <a:latin typeface="Calibri" charset="0"/>
              </a:rPr>
              <a:t>kanseri</a:t>
            </a:r>
            <a:r>
              <a:rPr lang="en-US" sz="1800" dirty="0">
                <a:solidFill>
                  <a:srgbClr val="FFFFFF"/>
                </a:solidFill>
                <a:effectLst>
                  <a:outerShdw blurRad="50800" dist="38100" dir="2700000" algn="tl" rotWithShape="0">
                    <a:prstClr val="black">
                      <a:alpha val="40000"/>
                    </a:prstClr>
                  </a:outerShdw>
                </a:effectLst>
                <a:latin typeface="Calibri" charset="0"/>
              </a:rPr>
              <a:t> </a:t>
            </a:r>
            <a:r>
              <a:rPr lang="en-US" sz="1800" dirty="0" err="1">
                <a:solidFill>
                  <a:srgbClr val="FFFFFF"/>
                </a:solidFill>
                <a:effectLst>
                  <a:outerShdw blurRad="50800" dist="38100" dir="2700000" algn="tl" rotWithShape="0">
                    <a:prstClr val="black">
                      <a:alpha val="40000"/>
                    </a:prstClr>
                  </a:outerShdw>
                </a:effectLst>
                <a:latin typeface="Calibri" charset="0"/>
              </a:rPr>
              <a:t>rölatif</a:t>
            </a:r>
            <a:r>
              <a:rPr lang="en-US" sz="1800" dirty="0">
                <a:solidFill>
                  <a:srgbClr val="FFFFFF"/>
                </a:solidFill>
                <a:effectLst>
                  <a:outerShdw blurRad="50800" dist="38100" dir="2700000" algn="tl" rotWithShape="0">
                    <a:prstClr val="black">
                      <a:alpha val="40000"/>
                    </a:prstClr>
                  </a:outerShdw>
                </a:effectLst>
                <a:latin typeface="Calibri" charset="0"/>
              </a:rPr>
              <a:t> </a:t>
            </a:r>
            <a:r>
              <a:rPr lang="en-US" sz="1800" dirty="0" err="1">
                <a:solidFill>
                  <a:srgbClr val="FFFFFF"/>
                </a:solidFill>
                <a:effectLst>
                  <a:outerShdw blurRad="50800" dist="38100" dir="2700000" algn="tl" rotWithShape="0">
                    <a:prstClr val="black">
                      <a:alpha val="40000"/>
                    </a:prstClr>
                  </a:outerShdw>
                </a:effectLst>
                <a:latin typeface="Calibri" charset="0"/>
              </a:rPr>
              <a:t>riski</a:t>
            </a:r>
            <a:r>
              <a:rPr lang="en-US" sz="1800" dirty="0">
                <a:solidFill>
                  <a:srgbClr val="FFFFFF"/>
                </a:solidFill>
                <a:effectLst>
                  <a:outerShdw blurRad="50800" dist="38100" dir="2700000" algn="tl" rotWithShape="0">
                    <a:prstClr val="black">
                      <a:alpha val="40000"/>
                    </a:prstClr>
                  </a:outerShdw>
                </a:effectLst>
                <a:latin typeface="Calibri" charset="0"/>
              </a:rPr>
              <a:t>                </a:t>
            </a:r>
            <a:r>
              <a:rPr lang="en-US" b="1" dirty="0">
                <a:solidFill>
                  <a:srgbClr val="FFFFFF"/>
                </a:solidFill>
                <a:effectLst>
                  <a:outerShdw blurRad="50800" dist="38100" dir="2700000" algn="tl" rotWithShape="0">
                    <a:prstClr val="black">
                      <a:alpha val="40000"/>
                    </a:prstClr>
                  </a:outerShdw>
                </a:effectLst>
                <a:latin typeface="Calibri" charset="0"/>
              </a:rPr>
              <a:t>x 1.42 </a:t>
            </a:r>
            <a:r>
              <a:rPr lang="en-US" b="1" dirty="0" err="1">
                <a:solidFill>
                  <a:srgbClr val="FFFFFF"/>
                </a:solidFill>
                <a:effectLst>
                  <a:outerShdw blurRad="50800" dist="38100" dir="2700000" algn="tl" rotWithShape="0">
                    <a:prstClr val="black">
                      <a:alpha val="40000"/>
                    </a:prstClr>
                  </a:outerShdw>
                </a:effectLst>
                <a:latin typeface="Calibri" charset="0"/>
              </a:rPr>
              <a:t>kat</a:t>
            </a:r>
            <a:r>
              <a:rPr lang="en-US" b="1" dirty="0">
                <a:solidFill>
                  <a:srgbClr val="FFFFFF"/>
                </a:solidFill>
                <a:effectLst>
                  <a:outerShdw blurRad="50800" dist="38100" dir="2700000" algn="tl" rotWithShape="0">
                    <a:prstClr val="black">
                      <a:alpha val="40000"/>
                    </a:prstClr>
                  </a:outerShdw>
                </a:effectLst>
                <a:latin typeface="Calibri" charset="0"/>
              </a:rPr>
              <a:t> </a:t>
            </a:r>
            <a:r>
              <a:rPr lang="en-US" dirty="0" err="1">
                <a:solidFill>
                  <a:srgbClr val="FFFFFF"/>
                </a:solidFill>
                <a:effectLst>
                  <a:outerShdw blurRad="50800" dist="38100" dir="2700000" algn="tl" rotWithShape="0">
                    <a:prstClr val="black">
                      <a:alpha val="40000"/>
                    </a:prstClr>
                  </a:outerShdw>
                </a:effectLst>
                <a:latin typeface="Calibri" charset="0"/>
              </a:rPr>
              <a:t>artar</a:t>
            </a:r>
            <a:endParaRPr lang="en-US" dirty="0">
              <a:solidFill>
                <a:srgbClr val="FFFFFF"/>
              </a:solidFill>
              <a:effectLst>
                <a:outerShdw blurRad="50800" dist="38100" dir="2700000" algn="tl" rotWithShape="0">
                  <a:prstClr val="black">
                    <a:alpha val="40000"/>
                  </a:prstClr>
                </a:outerShdw>
              </a:effectLst>
              <a:latin typeface="Calibri" charset="0"/>
            </a:endParaRPr>
          </a:p>
          <a:p>
            <a:pPr algn="ctr">
              <a:defRPr/>
            </a:pPr>
            <a:endParaRPr lang="en-US" dirty="0">
              <a:effectLst>
                <a:outerShdw blurRad="50800" dist="38100" dir="2700000" algn="tl" rotWithShape="0">
                  <a:prstClr val="black">
                    <a:alpha val="40000"/>
                  </a:prstClr>
                </a:outerShdw>
              </a:effectLst>
            </a:endParaRPr>
          </a:p>
        </p:txBody>
      </p:sp>
      <p:sp>
        <p:nvSpPr>
          <p:cNvPr id="31805" name="TextBox 3"/>
          <p:cNvSpPr txBox="1">
            <a:spLocks noChangeArrowheads="1"/>
          </p:cNvSpPr>
          <p:nvPr/>
        </p:nvSpPr>
        <p:spPr bwMode="auto">
          <a:xfrm>
            <a:off x="4014788" y="6207125"/>
            <a:ext cx="512921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MS PGothic" charset="0"/>
                <a:cs typeface="MS PGothic" charset="0"/>
              </a:defRPr>
            </a:lvl1pPr>
            <a:lvl2pPr marL="742950" indent="-285750" eaLnBrk="0" hangingPunct="0">
              <a:defRPr sz="2400">
                <a:solidFill>
                  <a:schemeClr val="tx1"/>
                </a:solidFill>
                <a:latin typeface="Calibri" charset="0"/>
                <a:ea typeface="MS PGothic" charset="0"/>
                <a:cs typeface="MS PGothic" charset="0"/>
              </a:defRPr>
            </a:lvl2pPr>
            <a:lvl3pPr marL="1143000" indent="-228600" eaLnBrk="0" hangingPunct="0">
              <a:defRPr sz="2400">
                <a:solidFill>
                  <a:schemeClr val="tx1"/>
                </a:solidFill>
                <a:latin typeface="Calibri" charset="0"/>
                <a:ea typeface="MS PGothic" charset="0"/>
                <a:cs typeface="MS PGothic" charset="0"/>
              </a:defRPr>
            </a:lvl3pPr>
            <a:lvl4pPr marL="1600200" indent="-228600" eaLnBrk="0" hangingPunct="0">
              <a:defRPr sz="2400">
                <a:solidFill>
                  <a:schemeClr val="tx1"/>
                </a:solidFill>
                <a:latin typeface="Calibri" charset="0"/>
                <a:ea typeface="MS PGothic" charset="0"/>
                <a:cs typeface="MS PGothic" charset="0"/>
              </a:defRPr>
            </a:lvl4pPr>
            <a:lvl5pPr marL="2057400" indent="-228600" eaLnBrk="0" hangingPunct="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eaLnBrk="1" hangingPunct="1"/>
            <a:r>
              <a:rPr lang="en-US" sz="1200"/>
              <a:t>National Cancer Institute. 2017 SEER cancer statistics review (CSR) 1975–2014 </a:t>
            </a:r>
          </a:p>
          <a:p>
            <a:pPr eaLnBrk="1" hangingPunct="1"/>
            <a:r>
              <a:rPr lang="en-US" sz="1200"/>
              <a:t>Kim HS, 2014</a:t>
            </a:r>
          </a:p>
          <a:p>
            <a:pPr eaLnBrk="1" hangingPunct="1"/>
            <a:r>
              <a:rPr lang="en-US" sz="1200"/>
              <a:t>Wang C, 2016</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mph" presetSubtype="0" fill="hold" nodeType="withEffect">
                                  <p:stCondLst>
                                    <p:cond delay="0"/>
                                  </p:stCondLst>
                                  <p:childTnLst>
                                    <p:anim calcmode="discrete" valueType="str">
                                      <p:cBhvr>
                                        <p:cTn id="6" dur="1000" fill="hold"/>
                                        <p:tgtEl>
                                          <p:spTgt spid="80"/>
                                        </p:tgtEl>
                                        <p:attrNameLst>
                                          <p:attrName>style.visibility</p:attrName>
                                        </p:attrNameLst>
                                      </p:cBhvr>
                                      <p:tavLst>
                                        <p:tav tm="0">
                                          <p:val>
                                            <p:strVal val="hidden"/>
                                          </p:val>
                                        </p:tav>
                                        <p:tav tm="50000">
                                          <p:val>
                                            <p:strVal val="visible"/>
                                          </p:val>
                                        </p:tav>
                                      </p:tavLst>
                                    </p:anim>
                                  </p:childTnLst>
                                </p:cTn>
                              </p:par>
                              <p:par>
                                <p:cTn id="7" presetID="26" presetClass="emph" presetSubtype="0" fill="hold" nodeType="withEffect">
                                  <p:stCondLst>
                                    <p:cond delay="0"/>
                                  </p:stCondLst>
                                  <p:childTnLst>
                                    <p:animEffect transition="out" filter="fade">
                                      <p:cBhvr>
                                        <p:cTn id="8" dur="2500" tmFilter="0, 0; .2, .5; .8, .5; 1, 0"/>
                                        <p:tgtEl>
                                          <p:spTgt spid="80"/>
                                        </p:tgtEl>
                                      </p:cBhvr>
                                    </p:animEffect>
                                    <p:animScale>
                                      <p:cBhvr>
                                        <p:cTn id="9" dur="1250" autoRev="1" fill="hold"/>
                                        <p:tgtEl>
                                          <p:spTgt spid="80"/>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1"/>
</p:tagLst>
</file>

<file path=ppt/tags/tag2.xml><?xml version="1.0" encoding="utf-8"?>
<p:tagLst xmlns:a="http://schemas.openxmlformats.org/drawingml/2006/main" xmlns:r="http://schemas.openxmlformats.org/officeDocument/2006/relationships" xmlns:p="http://schemas.openxmlformats.org/presentationml/2006/main">
  <p:tag name="TIMING" val="|0.7"/>
</p:tagLst>
</file>

<file path=ppt/tags/tag3.xml><?xml version="1.0" encoding="utf-8"?>
<p:tagLst xmlns:a="http://schemas.openxmlformats.org/drawingml/2006/main" xmlns:r="http://schemas.openxmlformats.org/officeDocument/2006/relationships" xmlns:p="http://schemas.openxmlformats.org/presentationml/2006/main">
  <p:tag name="TIMING" val="|5.6"/>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21746</TotalTime>
  <Words>9957</Words>
  <Application>Microsoft Macintosh PowerPoint</Application>
  <PresentationFormat>On-screen Show (4:3)</PresentationFormat>
  <Paragraphs>1218</Paragraphs>
  <Slides>51</Slides>
  <Notes>48</Notes>
  <HiddenSlides>1</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PowerPoint Presentation</vt:lpstr>
      <vt:lpstr>ENDOMETRİOSİS - TANIM</vt:lpstr>
      <vt:lpstr>EPİDEMİYOLOJİ</vt:lpstr>
      <vt:lpstr>Endometriosis vs Over Kanseri</vt:lpstr>
      <vt:lpstr>PowerPoint Presentation</vt:lpstr>
      <vt:lpstr>Over Kanseri</vt:lpstr>
      <vt:lpstr>Endometriozis ve Over Kanseri Riski</vt:lpstr>
      <vt:lpstr>Endometriozis ve Over Kanseri Riski</vt:lpstr>
      <vt:lpstr>Endometriozis ve Over Kanseri Riski</vt:lpstr>
      <vt:lpstr>NEDEN daha FAZLA?</vt:lpstr>
      <vt:lpstr>Endometriosis vs Over Kanseri</vt:lpstr>
      <vt:lpstr>PowerPoint Presentation</vt:lpstr>
      <vt:lpstr>PowerPoint Presentation</vt:lpstr>
      <vt:lpstr>PowerPoint Presentation</vt:lpstr>
      <vt:lpstr>PowerPoint Presentation</vt:lpstr>
      <vt:lpstr>Endometriosis vs Over Kanseri</vt:lpstr>
      <vt:lpstr>Endometriosis vs Over Kanseri</vt:lpstr>
      <vt:lpstr>Endometriosis vs Over Kanseri</vt:lpstr>
      <vt:lpstr>Hangi endometriozisli kadınlarda over kanseri riski daha fazla?</vt:lpstr>
      <vt:lpstr>Hangi endometriozisli kadınlarda over kanseri riski daha fazla?</vt:lpstr>
      <vt:lpstr>Endometriozis tipi vs Over kanseri</vt:lpstr>
      <vt:lpstr>Hangi endometriozisli kadınlarda over kanseri riski daha fazla?</vt:lpstr>
      <vt:lpstr>Hangi endometriozisli kadınlarda over kanseri riski daha fazla?</vt:lpstr>
      <vt:lpstr>Endometriozis – Over Kanseri İlişkisi Tarihçe</vt:lpstr>
      <vt:lpstr>Prekürsör Lezyon?</vt:lpstr>
      <vt:lpstr>PowerPoint Presentation</vt:lpstr>
      <vt:lpstr>Atipik Endometriozis</vt:lpstr>
      <vt:lpstr>Atipik endometriosis </vt:lpstr>
      <vt:lpstr>PowerPoint Presentation</vt:lpstr>
      <vt:lpstr>Endometriozisin ilişkili karsinomlara progresyonu Enflamatuar Değişiklikler</vt:lpstr>
      <vt:lpstr>Endometriozisin ilişkili karsinomlara progresyonu Enflamatuar Değişiklikler</vt:lpstr>
      <vt:lpstr>PowerPoint Presentation</vt:lpstr>
      <vt:lpstr>PowerPoint Presentation</vt:lpstr>
      <vt:lpstr>Endometriozisin ilişkili karsinomlara progresyonu Genomik Değişiklikler</vt:lpstr>
      <vt:lpstr>Endometriozisin ilişkili karsinomlara progresyonu Genomik Değişiklikler</vt:lpstr>
      <vt:lpstr>Endometriozisin ilişkili karsinomlara progresyonu Genomik Değişiklikler</vt:lpstr>
      <vt:lpstr>PowerPoint Presentation</vt:lpstr>
      <vt:lpstr>PowerPoint Presentation</vt:lpstr>
      <vt:lpstr>ÖNLEMLER</vt:lpstr>
      <vt:lpstr>PowerPoint Presentation</vt:lpstr>
      <vt:lpstr>Over kanseri olacak mıyım?</vt:lpstr>
      <vt:lpstr>Over kanseri olacak mıyım?</vt:lpstr>
      <vt:lpstr>Over kanseri olacak mıyım?</vt:lpstr>
      <vt:lpstr>Over kanseri olacak mıyım?</vt:lpstr>
      <vt:lpstr>Endometriozis ve Over Kanseri Riski</vt:lpstr>
      <vt:lpstr>Endometriozis ve Over Kanseri Riski</vt:lpstr>
      <vt:lpstr>Kanser riskimi azaltmak için neler yapabilirim?</vt:lpstr>
      <vt:lpstr>Kanser riskimi azaltmak için neler yapabilirim?</vt:lpstr>
      <vt:lpstr>SONUÇ</vt:lpstr>
      <vt:lpstr>SONUÇ</vt:lpstr>
      <vt:lpstr>PowerPoint Presentation</vt:lpstr>
    </vt:vector>
  </TitlesOfParts>
  <Company>Aberdeen University,Faculty of Entemology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 Richard Kimble</dc:creator>
  <cp:lastModifiedBy>ali desidero</cp:lastModifiedBy>
  <cp:revision>661</cp:revision>
  <cp:lastPrinted>2018-05-12T20:47:36Z</cp:lastPrinted>
  <dcterms:created xsi:type="dcterms:W3CDTF">2015-03-05T21:02:43Z</dcterms:created>
  <dcterms:modified xsi:type="dcterms:W3CDTF">2018-09-08T21:12:44Z</dcterms:modified>
</cp:coreProperties>
</file>