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3" r:id="rId8"/>
    <p:sldId id="281" r:id="rId9"/>
    <p:sldId id="271" r:id="rId10"/>
    <p:sldId id="259" r:id="rId11"/>
    <p:sldId id="260" r:id="rId12"/>
    <p:sldId id="262" r:id="rId13"/>
    <p:sldId id="282" r:id="rId14"/>
    <p:sldId id="279" r:id="rId15"/>
    <p:sldId id="274" r:id="rId16"/>
    <p:sldId id="280" r:id="rId17"/>
    <p:sldId id="275" r:id="rId18"/>
    <p:sldId id="283" r:id="rId19"/>
    <p:sldId id="277" r:id="rId20"/>
    <p:sldId id="278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9.09.2018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14282" y="1571612"/>
            <a:ext cx="7772400" cy="1470025"/>
          </a:xfrm>
        </p:spPr>
        <p:txBody>
          <a:bodyPr>
            <a:normAutofit/>
          </a:bodyPr>
          <a:lstStyle/>
          <a:p>
            <a:r>
              <a:rPr lang="tr-TR" dirty="0" smtClean="0"/>
              <a:t>ENDOMETRİOMA </a:t>
            </a:r>
            <a:br>
              <a:rPr lang="tr-TR" dirty="0" smtClean="0"/>
            </a:br>
            <a:r>
              <a:rPr lang="tr-TR" dirty="0" smtClean="0"/>
              <a:t>SEMPTOMATOLOJİSİ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altLang="tr-TR" dirty="0" smtClean="0">
                <a:solidFill>
                  <a:schemeClr val="tx1"/>
                </a:solidFill>
                <a:latin typeface="Calibri" pitchFamily="34" charset="0"/>
              </a:rPr>
              <a:t>Doç Dr Mehmet </a:t>
            </a:r>
            <a:r>
              <a:rPr lang="tr-TR" altLang="tr-TR" dirty="0" err="1" smtClean="0">
                <a:solidFill>
                  <a:schemeClr val="tx1"/>
                </a:solidFill>
                <a:latin typeface="Calibri" pitchFamily="34" charset="0"/>
              </a:rPr>
              <a:t>Sıddık</a:t>
            </a:r>
            <a:r>
              <a:rPr lang="tr-TR" altLang="tr-TR" dirty="0" smtClean="0">
                <a:solidFill>
                  <a:schemeClr val="tx1"/>
                </a:solidFill>
                <a:latin typeface="Calibri" pitchFamily="34" charset="0"/>
              </a:rPr>
              <a:t> EVSEN</a:t>
            </a:r>
          </a:p>
          <a:p>
            <a:r>
              <a:rPr lang="tr-TR" altLang="tr-TR" dirty="0" smtClean="0">
                <a:solidFill>
                  <a:schemeClr val="tx1"/>
                </a:solidFill>
                <a:latin typeface="Calibri" pitchFamily="34" charset="0"/>
              </a:rPr>
              <a:t>Dicle Üniversitesi Tıp Fakültesi</a:t>
            </a:r>
          </a:p>
          <a:p>
            <a:r>
              <a:rPr lang="tr-TR" altLang="tr-TR" dirty="0" smtClean="0">
                <a:solidFill>
                  <a:schemeClr val="tx1"/>
                </a:solidFill>
                <a:latin typeface="Calibri" pitchFamily="34" charset="0"/>
              </a:rPr>
              <a:t>Kadın Hastalıkları ve Doğum AD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SEMPTOMATOLOJİ-TANI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Endometriozisi</a:t>
            </a:r>
            <a:r>
              <a:rPr lang="tr-TR" dirty="0" smtClean="0"/>
              <a:t> olan kadınlar doğurganlık çağında </a:t>
            </a:r>
            <a:r>
              <a:rPr lang="tr-TR" dirty="0" err="1" smtClean="0"/>
              <a:t>P</a:t>
            </a:r>
            <a:r>
              <a:rPr lang="tr-TR" dirty="0" err="1" smtClean="0"/>
              <a:t>elvik</a:t>
            </a:r>
            <a:r>
              <a:rPr lang="tr-TR" dirty="0" smtClean="0"/>
              <a:t> </a:t>
            </a:r>
            <a:r>
              <a:rPr lang="tr-TR" dirty="0" smtClean="0"/>
              <a:t>ağrı (</a:t>
            </a:r>
            <a:r>
              <a:rPr lang="tr-TR" dirty="0" err="1" smtClean="0"/>
              <a:t>dismenore</a:t>
            </a:r>
            <a:r>
              <a:rPr lang="tr-TR" dirty="0" smtClean="0"/>
              <a:t> ve </a:t>
            </a:r>
            <a:r>
              <a:rPr lang="tr-TR" dirty="0" err="1" smtClean="0"/>
              <a:t>disparoni</a:t>
            </a:r>
            <a:r>
              <a:rPr lang="tr-TR" dirty="0" smtClean="0"/>
              <a:t>), </a:t>
            </a:r>
            <a:r>
              <a:rPr lang="tr-TR" dirty="0" err="1" smtClean="0"/>
              <a:t>İ</a:t>
            </a:r>
            <a:r>
              <a:rPr lang="tr-TR" dirty="0" err="1" smtClean="0"/>
              <a:t>nfertilite</a:t>
            </a:r>
            <a:r>
              <a:rPr lang="tr-TR" dirty="0" smtClean="0"/>
              <a:t> </a:t>
            </a:r>
            <a:r>
              <a:rPr lang="tr-TR" dirty="0" smtClean="0"/>
              <a:t>veya </a:t>
            </a:r>
            <a:r>
              <a:rPr lang="tr-TR" dirty="0" err="1" smtClean="0"/>
              <a:t>O</a:t>
            </a:r>
            <a:r>
              <a:rPr lang="tr-TR" dirty="0" err="1" smtClean="0"/>
              <a:t>ver</a:t>
            </a:r>
            <a:r>
              <a:rPr lang="tr-TR" dirty="0" smtClean="0"/>
              <a:t> </a:t>
            </a:r>
            <a:r>
              <a:rPr lang="tr-TR" dirty="0" smtClean="0"/>
              <a:t>K</a:t>
            </a:r>
            <a:r>
              <a:rPr lang="tr-TR" dirty="0" smtClean="0"/>
              <a:t>isti</a:t>
            </a:r>
            <a:endParaRPr lang="tr-TR" dirty="0" smtClean="0"/>
          </a:p>
          <a:p>
            <a:r>
              <a:rPr lang="tr-TR" dirty="0" smtClean="0"/>
              <a:t>A</a:t>
            </a:r>
            <a:r>
              <a:rPr lang="tr-TR" dirty="0" smtClean="0"/>
              <a:t>yrıca </a:t>
            </a:r>
            <a:r>
              <a:rPr lang="tr-TR" dirty="0" smtClean="0"/>
              <a:t>cerrahi sırasında veya başka </a:t>
            </a:r>
            <a:r>
              <a:rPr lang="tr-TR" dirty="0" err="1" smtClean="0"/>
              <a:t>endikasyonlar</a:t>
            </a:r>
            <a:r>
              <a:rPr lang="tr-TR" dirty="0" smtClean="0"/>
              <a:t> için görüntüleme sırasında rastlantısal olarak teşhis edilen </a:t>
            </a:r>
            <a:r>
              <a:rPr lang="tr-TR" dirty="0" err="1" smtClean="0"/>
              <a:t>endometriozis</a:t>
            </a:r>
            <a:r>
              <a:rPr lang="tr-TR" dirty="0" smtClean="0"/>
              <a:t> ile de başvurabilirler</a:t>
            </a:r>
            <a:r>
              <a:rPr lang="tr-TR" dirty="0" smtClean="0"/>
              <a:t>. </a:t>
            </a:r>
            <a:endParaRPr lang="tr-TR" sz="2600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3071834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Endometriozis</a:t>
            </a:r>
            <a:r>
              <a:rPr lang="tr-TR" dirty="0" smtClean="0"/>
              <a:t> ile ilişkili </a:t>
            </a:r>
            <a:r>
              <a:rPr lang="tr-TR" dirty="0" smtClean="0"/>
              <a:t>DİSMENORE</a:t>
            </a:r>
            <a:r>
              <a:rPr lang="tr-TR" dirty="0" smtClean="0"/>
              <a:t>: </a:t>
            </a:r>
            <a:r>
              <a:rPr lang="tr-TR" dirty="0" err="1" smtClean="0"/>
              <a:t>M</a:t>
            </a:r>
            <a:r>
              <a:rPr lang="tr-TR" dirty="0" err="1" smtClean="0"/>
              <a:t>ensten</a:t>
            </a:r>
            <a:r>
              <a:rPr lang="tr-TR" dirty="0" smtClean="0"/>
              <a:t> </a:t>
            </a:r>
            <a:r>
              <a:rPr lang="tr-TR" dirty="0" smtClean="0"/>
              <a:t>bir-iki gün önce başlayan, </a:t>
            </a:r>
            <a:r>
              <a:rPr lang="tr-TR" dirty="0" err="1" smtClean="0"/>
              <a:t>mensle</a:t>
            </a:r>
            <a:r>
              <a:rPr lang="tr-TR" dirty="0" smtClean="0"/>
              <a:t> birkaç gün daha devam edebilen rahatsız edici </a:t>
            </a:r>
            <a:r>
              <a:rPr lang="tr-TR" dirty="0" err="1" smtClean="0"/>
              <a:t>pelvik</a:t>
            </a:r>
            <a:r>
              <a:rPr lang="tr-TR" dirty="0" smtClean="0"/>
              <a:t> ağrıdır. </a:t>
            </a:r>
          </a:p>
          <a:p>
            <a:r>
              <a:rPr lang="tr-TR" dirty="0" smtClean="0"/>
              <a:t>PELVİK AĞRI; tipik </a:t>
            </a:r>
            <a:r>
              <a:rPr lang="tr-TR" dirty="0" smtClean="0"/>
              <a:t>olarak kroniktir ve sıkıcı, </a:t>
            </a:r>
            <a:r>
              <a:rPr lang="tr-TR" dirty="0" err="1" smtClean="0"/>
              <a:t>raharsız</a:t>
            </a:r>
            <a:r>
              <a:rPr lang="tr-TR" dirty="0" smtClean="0"/>
              <a:t> edici, zonklayıcı, keskin ve / veya yanma tarzında olabilir</a:t>
            </a:r>
            <a:endParaRPr lang="tr-TR" dirty="0"/>
          </a:p>
        </p:txBody>
      </p:sp>
      <p:sp>
        <p:nvSpPr>
          <p:cNvPr id="4" name="2 İçerik Yer Tutucusu"/>
          <p:cNvSpPr txBox="1">
            <a:spLocks/>
          </p:cNvSpPr>
          <p:nvPr/>
        </p:nvSpPr>
        <p:spPr>
          <a:xfrm>
            <a:off x="500034" y="4071942"/>
            <a:ext cx="8229600" cy="2400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Diğer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sempromlar</a:t>
            </a:r>
            <a:endParaRPr kumimoji="0" lang="tr-T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Bağırsak ve Mesane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disfonksiyonu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Anormal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uterin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kanama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Bel ağrısı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Kronik yorgunluğu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Endometriozis</a:t>
            </a:r>
            <a:r>
              <a:rPr lang="tr-TR" sz="4000" dirty="0" smtClean="0"/>
              <a:t> semptomları</a:t>
            </a:r>
            <a:endParaRPr lang="tr-TR" sz="4000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u="sng" dirty="0" err="1" smtClean="0"/>
              <a:t>Posterior</a:t>
            </a:r>
            <a:r>
              <a:rPr lang="tr-TR" u="sng" dirty="0" smtClean="0"/>
              <a:t> </a:t>
            </a:r>
            <a:r>
              <a:rPr lang="tr-TR" u="sng" dirty="0" err="1" smtClean="0"/>
              <a:t>cul</a:t>
            </a:r>
            <a:r>
              <a:rPr lang="tr-TR" u="sng" dirty="0" smtClean="0"/>
              <a:t>-de-sac-</a:t>
            </a:r>
            <a:r>
              <a:rPr lang="tr-TR" u="sng" dirty="0" err="1" smtClean="0"/>
              <a:t>rektovajinal</a:t>
            </a:r>
            <a:r>
              <a:rPr lang="tr-TR" u="sng" dirty="0" smtClean="0"/>
              <a:t> </a:t>
            </a:r>
            <a:r>
              <a:rPr lang="tr-TR" u="sng" dirty="0" err="1" smtClean="0"/>
              <a:t>septum</a:t>
            </a:r>
            <a:r>
              <a:rPr lang="tr-TR" u="sng" dirty="0" smtClean="0"/>
              <a:t> DIE </a:t>
            </a:r>
            <a:r>
              <a:rPr lang="tr-TR" dirty="0" smtClean="0"/>
              <a:t>: DİSPARONİ ve ağrılı </a:t>
            </a:r>
            <a:r>
              <a:rPr lang="tr-TR" dirty="0" err="1" smtClean="0"/>
              <a:t>defekasyon</a:t>
            </a:r>
            <a:r>
              <a:rPr lang="tr-TR" dirty="0" smtClean="0"/>
              <a:t>. </a:t>
            </a:r>
            <a:r>
              <a:rPr lang="tr-TR" dirty="0" err="1" smtClean="0"/>
              <a:t>Rektal</a:t>
            </a:r>
            <a:r>
              <a:rPr lang="tr-TR" dirty="0" smtClean="0"/>
              <a:t> kanama</a:t>
            </a:r>
          </a:p>
          <a:p>
            <a:pPr>
              <a:buNone/>
            </a:pPr>
            <a:r>
              <a:rPr lang="tr-TR" u="sng" dirty="0" err="1" smtClean="0"/>
              <a:t>Serviks</a:t>
            </a:r>
            <a:r>
              <a:rPr lang="tr-TR" u="sng" dirty="0" smtClean="0"/>
              <a:t>, </a:t>
            </a:r>
            <a:r>
              <a:rPr lang="tr-TR" u="sng" dirty="0" err="1" smtClean="0"/>
              <a:t>Hymen</a:t>
            </a:r>
            <a:r>
              <a:rPr lang="tr-TR" u="sng" dirty="0" smtClean="0"/>
              <a:t> , Perine ve </a:t>
            </a:r>
            <a:r>
              <a:rPr lang="tr-TR" u="sng" dirty="0" err="1" smtClean="0"/>
              <a:t>Epizyotomi</a:t>
            </a:r>
            <a:r>
              <a:rPr lang="tr-TR" u="sng" dirty="0" smtClean="0"/>
              <a:t> </a:t>
            </a:r>
            <a:r>
              <a:rPr lang="tr-TR" u="sng" dirty="0" err="1" smtClean="0"/>
              <a:t>Skarlarının</a:t>
            </a:r>
            <a:r>
              <a:rPr lang="tr-TR" u="sng" dirty="0" smtClean="0"/>
              <a:t>  Lezyonları: </a:t>
            </a:r>
            <a:r>
              <a:rPr lang="tr-TR" dirty="0" err="1" smtClean="0"/>
              <a:t>Introital</a:t>
            </a:r>
            <a:r>
              <a:rPr lang="tr-TR" dirty="0" smtClean="0"/>
              <a:t> -</a:t>
            </a:r>
            <a:r>
              <a:rPr lang="tr-TR" dirty="0" smtClean="0"/>
              <a:t>Yüzeysel </a:t>
            </a:r>
            <a:r>
              <a:rPr lang="tr-TR" dirty="0" err="1" smtClean="0"/>
              <a:t>Disparoni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</a:t>
            </a:r>
            <a:r>
              <a:rPr lang="tr-TR" u="sng" dirty="0" smtClean="0"/>
              <a:t>Mesane </a:t>
            </a:r>
            <a:r>
              <a:rPr lang="tr-TR" u="sng" dirty="0" err="1" smtClean="0"/>
              <a:t>endometriozisi</a:t>
            </a:r>
            <a:r>
              <a:rPr lang="tr-TR" u="sng" dirty="0" smtClean="0"/>
              <a:t> </a:t>
            </a:r>
            <a:r>
              <a:rPr lang="tr-TR" u="sng" dirty="0" smtClean="0"/>
              <a:t>: </a:t>
            </a:r>
            <a:r>
              <a:rPr lang="tr-TR" dirty="0" smtClean="0"/>
              <a:t>S</a:t>
            </a:r>
            <a:r>
              <a:rPr lang="tr-TR" dirty="0" smtClean="0"/>
              <a:t>ık </a:t>
            </a:r>
            <a:r>
              <a:rPr lang="tr-TR" dirty="0" smtClean="0"/>
              <a:t>idrara </a:t>
            </a:r>
            <a:r>
              <a:rPr lang="tr-TR" dirty="0" smtClean="0"/>
              <a:t>çıkma, </a:t>
            </a:r>
            <a:r>
              <a:rPr lang="tr-TR" dirty="0" err="1" smtClean="0"/>
              <a:t>urgency</a:t>
            </a:r>
            <a:r>
              <a:rPr lang="tr-TR" dirty="0" smtClean="0"/>
              <a:t> ve </a:t>
            </a:r>
            <a:r>
              <a:rPr lang="tr-TR" dirty="0" err="1" smtClean="0"/>
              <a:t>disuri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Semptomlar </a:t>
            </a:r>
            <a:r>
              <a:rPr lang="tr-TR" dirty="0" err="1" smtClean="0"/>
              <a:t>mens</a:t>
            </a:r>
            <a:r>
              <a:rPr lang="tr-TR" dirty="0" smtClean="0"/>
              <a:t> esnasında daha da kötüleşebilir. </a:t>
            </a:r>
            <a:endParaRPr lang="tr-TR" dirty="0" smtClean="0"/>
          </a:p>
          <a:p>
            <a:pPr>
              <a:buNone/>
            </a:pPr>
            <a:r>
              <a:rPr lang="tr-TR" u="sng" dirty="0" err="1" smtClean="0"/>
              <a:t>Üreteral</a:t>
            </a:r>
            <a:r>
              <a:rPr lang="tr-TR" u="sng" dirty="0" smtClean="0"/>
              <a:t> </a:t>
            </a:r>
            <a:r>
              <a:rPr lang="tr-TR" u="sng" dirty="0" err="1" smtClean="0"/>
              <a:t>endometriozis</a:t>
            </a:r>
            <a:r>
              <a:rPr lang="tr-TR" u="sng" dirty="0" smtClean="0"/>
              <a:t>: </a:t>
            </a:r>
            <a:r>
              <a:rPr lang="tr-TR" dirty="0" err="1" smtClean="0"/>
              <a:t>A</a:t>
            </a:r>
            <a:r>
              <a:rPr lang="tr-TR" dirty="0" err="1" smtClean="0"/>
              <a:t>semptomatik</a:t>
            </a:r>
            <a:r>
              <a:rPr lang="tr-TR" dirty="0" smtClean="0"/>
              <a:t>,</a:t>
            </a:r>
            <a:r>
              <a:rPr lang="tr-TR" dirty="0" smtClean="0"/>
              <a:t> </a:t>
            </a:r>
            <a:r>
              <a:rPr lang="tr-TR" dirty="0" smtClean="0"/>
              <a:t>kolik yan </a:t>
            </a:r>
            <a:r>
              <a:rPr lang="tr-TR" dirty="0" smtClean="0"/>
              <a:t>ağrısı, </a:t>
            </a:r>
            <a:r>
              <a:rPr lang="tr-TR" dirty="0" err="1" smtClean="0"/>
              <a:t>hematüri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u="sng" dirty="0" smtClean="0"/>
              <a:t>Barsak </a:t>
            </a:r>
            <a:r>
              <a:rPr lang="tr-TR" u="sng" dirty="0" err="1" smtClean="0"/>
              <a:t>endometriozisi</a:t>
            </a:r>
            <a:r>
              <a:rPr lang="tr-TR" u="sng" dirty="0" smtClean="0"/>
              <a:t>: </a:t>
            </a:r>
            <a:r>
              <a:rPr lang="tr-TR" dirty="0" err="1" smtClean="0"/>
              <a:t>diyare</a:t>
            </a:r>
            <a:r>
              <a:rPr lang="tr-TR" dirty="0" smtClean="0"/>
              <a:t>, kabızlık, </a:t>
            </a:r>
            <a:r>
              <a:rPr lang="tr-TR" dirty="0" err="1" smtClean="0"/>
              <a:t>dyschezia</a:t>
            </a:r>
            <a:r>
              <a:rPr lang="tr-TR" dirty="0" smtClean="0"/>
              <a:t>, </a:t>
            </a:r>
            <a:r>
              <a:rPr lang="tr-TR" dirty="0" smtClean="0"/>
              <a:t>bağırsak krampları</a:t>
            </a:r>
            <a:endParaRPr lang="tr-TR" dirty="0" smtClean="0"/>
          </a:p>
          <a:p>
            <a:pPr>
              <a:buNone/>
            </a:pPr>
            <a:r>
              <a:rPr lang="tr-TR" u="sng" dirty="0" err="1" smtClean="0"/>
              <a:t>Abdominal</a:t>
            </a:r>
            <a:r>
              <a:rPr lang="tr-TR" u="sng" dirty="0" smtClean="0"/>
              <a:t> </a:t>
            </a:r>
            <a:r>
              <a:rPr lang="tr-TR" u="sng" dirty="0" smtClean="0"/>
              <a:t>duvarın </a:t>
            </a:r>
            <a:r>
              <a:rPr lang="tr-TR" u="sng" dirty="0" err="1" smtClean="0"/>
              <a:t>endometriozis</a:t>
            </a:r>
            <a:r>
              <a:rPr lang="tr-TR" u="sng" dirty="0" smtClean="0"/>
              <a:t>:  </a:t>
            </a:r>
            <a:r>
              <a:rPr lang="tr-TR" dirty="0" smtClean="0"/>
              <a:t>Ağrılı </a:t>
            </a:r>
            <a:r>
              <a:rPr lang="tr-TR" dirty="0" smtClean="0"/>
              <a:t>batın ön duvarı </a:t>
            </a:r>
            <a:r>
              <a:rPr lang="tr-TR" dirty="0" smtClean="0"/>
              <a:t>kitlesi; </a:t>
            </a:r>
            <a:r>
              <a:rPr lang="tr-TR" dirty="0" smtClean="0"/>
              <a:t>ağrı, </a:t>
            </a:r>
            <a:r>
              <a:rPr lang="tr-TR" dirty="0" err="1" smtClean="0"/>
              <a:t>mens</a:t>
            </a:r>
            <a:r>
              <a:rPr lang="tr-TR" dirty="0" smtClean="0"/>
              <a:t> esnasında veya sürekli olabilir. Kanama da oluşabilir.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</a:t>
            </a:r>
            <a:r>
              <a:rPr lang="tr-TR" u="sng" dirty="0" err="1" smtClean="0"/>
              <a:t>T</a:t>
            </a:r>
            <a:r>
              <a:rPr lang="tr-TR" u="sng" dirty="0" err="1" smtClean="0"/>
              <a:t>orasik</a:t>
            </a:r>
            <a:r>
              <a:rPr lang="tr-TR" u="sng" dirty="0" smtClean="0"/>
              <a:t> </a:t>
            </a:r>
            <a:r>
              <a:rPr lang="tr-TR" u="sng" dirty="0" err="1" smtClean="0"/>
              <a:t>endometriozis</a:t>
            </a:r>
            <a:r>
              <a:rPr lang="tr-TR" u="sng" dirty="0" smtClean="0"/>
              <a:t>: </a:t>
            </a:r>
            <a:r>
              <a:rPr lang="tr-TR" dirty="0" smtClean="0"/>
              <a:t>Göğüs ağrısı, </a:t>
            </a:r>
            <a:r>
              <a:rPr lang="tr-TR" dirty="0" err="1" smtClean="0"/>
              <a:t>pnömotoraks</a:t>
            </a:r>
            <a:r>
              <a:rPr lang="tr-TR" dirty="0" smtClean="0"/>
              <a:t> veya </a:t>
            </a:r>
            <a:r>
              <a:rPr lang="tr-TR" dirty="0" err="1" smtClean="0"/>
              <a:t>hemotoraks</a:t>
            </a:r>
            <a:r>
              <a:rPr lang="tr-TR" dirty="0" smtClean="0"/>
              <a:t>, </a:t>
            </a:r>
            <a:r>
              <a:rPr lang="tr-TR" dirty="0" err="1" smtClean="0"/>
              <a:t>hemoptizi</a:t>
            </a:r>
            <a:r>
              <a:rPr lang="tr-TR" dirty="0" smtClean="0"/>
              <a:t> veya </a:t>
            </a:r>
            <a:r>
              <a:rPr lang="tr-TR" dirty="0" err="1" smtClean="0"/>
              <a:t>skapular</a:t>
            </a:r>
            <a:r>
              <a:rPr lang="tr-TR" dirty="0" smtClean="0"/>
              <a:t> veya </a:t>
            </a:r>
            <a:r>
              <a:rPr lang="tr-TR" dirty="0" err="1" smtClean="0"/>
              <a:t>servikal</a:t>
            </a:r>
            <a:r>
              <a:rPr lang="tr-TR" dirty="0" smtClean="0"/>
              <a:t> ağrı olabilir</a:t>
            </a:r>
            <a:endParaRPr lang="tr-T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38862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857364"/>
            <a:ext cx="36480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357430"/>
            <a:ext cx="69437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78674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18128"/>
            <a:ext cx="8229600" cy="3690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Dikdörtgen"/>
          <p:cNvSpPr/>
          <p:nvPr/>
        </p:nvSpPr>
        <p:spPr>
          <a:xfrm>
            <a:off x="2714612" y="5857892"/>
            <a:ext cx="3849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Published </a:t>
            </a:r>
            <a:r>
              <a:rPr lang="en-US" dirty="0" smtClean="0"/>
              <a:t>Online</a:t>
            </a:r>
            <a:r>
              <a:rPr lang="tr-TR" dirty="0" smtClean="0"/>
              <a:t> </a:t>
            </a:r>
            <a:r>
              <a:rPr lang="en-US" dirty="0" smtClean="0"/>
              <a:t>Early </a:t>
            </a:r>
            <a:r>
              <a:rPr lang="en-US" dirty="0" smtClean="0"/>
              <a:t>19 August 2008.</a:t>
            </a:r>
            <a:endParaRPr lang="tr-T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42852"/>
            <a:ext cx="8501123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2853"/>
            <a:ext cx="370522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799147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9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461962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5429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Dikdörtgen"/>
          <p:cNvSpPr/>
          <p:nvPr/>
        </p:nvSpPr>
        <p:spPr>
          <a:xfrm>
            <a:off x="857224" y="2551837"/>
            <a:ext cx="700092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VİSCERAL SYNDROME</a:t>
            </a:r>
            <a:endParaRPr lang="tr-TR" sz="3600" dirty="0" smtClean="0"/>
          </a:p>
          <a:p>
            <a:r>
              <a:rPr lang="en-US" sz="2400" dirty="0" smtClean="0"/>
              <a:t>ABDOMİNAL PAİN with </a:t>
            </a:r>
            <a:r>
              <a:rPr lang="en-US" sz="2400" dirty="0" smtClean="0"/>
              <a:t>no relation </a:t>
            </a:r>
            <a:r>
              <a:rPr lang="en-US" sz="2400" dirty="0" smtClean="0"/>
              <a:t>to</a:t>
            </a:r>
            <a:r>
              <a:rPr lang="tr-TR" sz="2400" dirty="0" smtClean="0"/>
              <a:t> </a:t>
            </a:r>
            <a:r>
              <a:rPr lang="en-US" sz="2400" dirty="0" smtClean="0"/>
              <a:t>menstruation </a:t>
            </a:r>
            <a:endParaRPr lang="tr-TR" sz="2400" dirty="0" smtClean="0"/>
          </a:p>
          <a:p>
            <a:r>
              <a:rPr lang="en-US" sz="2400" dirty="0" smtClean="0"/>
              <a:t>pain </a:t>
            </a:r>
            <a:r>
              <a:rPr lang="en-US" sz="2400" dirty="0" smtClean="0"/>
              <a:t>during </a:t>
            </a:r>
            <a:r>
              <a:rPr lang="en-US" sz="2400" dirty="0" smtClean="0"/>
              <a:t>URİNATİON </a:t>
            </a:r>
            <a:endParaRPr lang="tr-TR" sz="2400" dirty="0" smtClean="0"/>
          </a:p>
          <a:p>
            <a:r>
              <a:rPr lang="en-US" sz="2400" dirty="0" smtClean="0"/>
              <a:t>pain during DEFECATİON </a:t>
            </a:r>
            <a:endParaRPr lang="tr-TR" sz="2400" dirty="0" smtClean="0"/>
          </a:p>
          <a:p>
            <a:r>
              <a:rPr lang="en-US" sz="2400" dirty="0" smtClean="0"/>
              <a:t>CONSTİPATİON OR DİARRHEA</a:t>
            </a:r>
            <a:endParaRPr lang="tr-TR" sz="2400" dirty="0" smtClean="0"/>
          </a:p>
          <a:p>
            <a:r>
              <a:rPr lang="en-US" sz="2400" dirty="0" smtClean="0"/>
              <a:t> İRREGULAR BLEEDİNG</a:t>
            </a:r>
            <a:endParaRPr lang="tr-TR" sz="2400" dirty="0" smtClean="0"/>
          </a:p>
          <a:p>
            <a:r>
              <a:rPr lang="en-US" sz="2400" dirty="0" smtClean="0"/>
              <a:t>NAUSEA OR VOMİTİNG </a:t>
            </a:r>
            <a:endParaRPr lang="tr-TR" sz="2400" dirty="0" smtClean="0"/>
          </a:p>
          <a:p>
            <a:r>
              <a:rPr lang="en-US" sz="2400" dirty="0" smtClean="0"/>
              <a:t>FEELİNG TİRED/LACK OF ENERGY. </a:t>
            </a:r>
            <a:endParaRPr lang="tr-TR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02005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GİRİŞ 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1071546"/>
            <a:ext cx="8929718" cy="5357850"/>
          </a:xfrm>
        </p:spPr>
        <p:txBody>
          <a:bodyPr>
            <a:normAutofit fontScale="70000" lnSpcReduction="20000"/>
          </a:bodyPr>
          <a:lstStyle/>
          <a:p>
            <a:r>
              <a:rPr lang="tr-TR" dirty="0" err="1" smtClean="0"/>
              <a:t>Endometriosis</a:t>
            </a:r>
            <a:r>
              <a:rPr lang="tr-TR" dirty="0" smtClean="0"/>
              <a:t>: </a:t>
            </a:r>
            <a:r>
              <a:rPr lang="tr-TR" dirty="0" err="1" smtClean="0"/>
              <a:t>uterin</a:t>
            </a:r>
            <a:r>
              <a:rPr lang="tr-TR" dirty="0" smtClean="0"/>
              <a:t> </a:t>
            </a:r>
            <a:r>
              <a:rPr lang="tr-TR" dirty="0" err="1" smtClean="0"/>
              <a:t>kavite</a:t>
            </a:r>
            <a:r>
              <a:rPr lang="tr-TR" dirty="0" smtClean="0"/>
              <a:t> dışında saptanan </a:t>
            </a:r>
            <a:r>
              <a:rPr lang="tr-TR" dirty="0" err="1" smtClean="0"/>
              <a:t>endometriyal</a:t>
            </a:r>
            <a:r>
              <a:rPr lang="tr-TR" dirty="0" smtClean="0"/>
              <a:t> bezler ve </a:t>
            </a:r>
            <a:r>
              <a:rPr lang="tr-TR" dirty="0" err="1" smtClean="0"/>
              <a:t>stroma</a:t>
            </a:r>
            <a:r>
              <a:rPr lang="tr-TR" dirty="0" smtClean="0"/>
              <a:t> olarak tanımlanır.</a:t>
            </a:r>
          </a:p>
          <a:p>
            <a:r>
              <a:rPr lang="tr-TR" dirty="0" err="1" smtClean="0"/>
              <a:t>M</a:t>
            </a:r>
            <a:r>
              <a:rPr lang="tr-TR" dirty="0" err="1" smtClean="0"/>
              <a:t>enarş</a:t>
            </a:r>
            <a:r>
              <a:rPr lang="tr-TR" dirty="0" smtClean="0"/>
              <a:t> </a:t>
            </a:r>
            <a:r>
              <a:rPr lang="tr-TR" dirty="0" smtClean="0"/>
              <a:t>öncesi, doğurganlık çağı ve </a:t>
            </a:r>
            <a:r>
              <a:rPr lang="tr-TR" dirty="0" err="1" smtClean="0"/>
              <a:t>postmenopozal</a:t>
            </a:r>
            <a:r>
              <a:rPr lang="tr-TR" dirty="0" smtClean="0"/>
              <a:t> dönemlerde etkili </a:t>
            </a:r>
          </a:p>
          <a:p>
            <a:pPr algn="ctr">
              <a:buNone/>
            </a:pPr>
            <a:r>
              <a:rPr lang="tr-TR" dirty="0" smtClean="0"/>
              <a:t>Ö</a:t>
            </a:r>
            <a:r>
              <a:rPr lang="tr-TR" dirty="0" smtClean="0"/>
              <a:t>strojene </a:t>
            </a:r>
            <a:r>
              <a:rPr lang="tr-TR" dirty="0" smtClean="0"/>
              <a:t>bağımlı </a:t>
            </a:r>
            <a:r>
              <a:rPr lang="tr-TR" dirty="0" smtClean="0"/>
              <a:t>-</a:t>
            </a:r>
            <a:r>
              <a:rPr lang="tr-TR" dirty="0" err="1" smtClean="0"/>
              <a:t>Benign</a:t>
            </a:r>
            <a:r>
              <a:rPr lang="tr-TR" dirty="0" smtClean="0"/>
              <a:t>-</a:t>
            </a:r>
            <a:r>
              <a:rPr lang="tr-TR" dirty="0" err="1" smtClean="0"/>
              <a:t>inflamatuar</a:t>
            </a:r>
            <a:r>
              <a:rPr lang="tr-TR" dirty="0" smtClean="0"/>
              <a:t> </a:t>
            </a:r>
            <a:r>
              <a:rPr lang="tr-TR" dirty="0" smtClean="0"/>
              <a:t>bir hastalıktır.</a:t>
            </a:r>
          </a:p>
          <a:p>
            <a:r>
              <a:rPr lang="tr-TR" dirty="0" smtClean="0"/>
              <a:t>T</a:t>
            </a:r>
            <a:r>
              <a:rPr lang="tr-TR" dirty="0" smtClean="0"/>
              <a:t>ipik </a:t>
            </a:r>
            <a:r>
              <a:rPr lang="tr-TR" dirty="0" smtClean="0"/>
              <a:t>olarak </a:t>
            </a:r>
            <a:r>
              <a:rPr lang="tr-TR" dirty="0" err="1" smtClean="0"/>
              <a:t>pelvis</a:t>
            </a:r>
            <a:r>
              <a:rPr lang="tr-TR" dirty="0" smtClean="0"/>
              <a:t> içinde saptanır</a:t>
            </a:r>
          </a:p>
          <a:p>
            <a:pPr>
              <a:buNone/>
            </a:pPr>
            <a:r>
              <a:rPr lang="tr-TR" dirty="0" smtClean="0"/>
              <a:t>( fakat birçok yerde olabilir: bağırsak, diyafram ve plevra boşluğu,…) </a:t>
            </a:r>
          </a:p>
          <a:p>
            <a:endParaRPr lang="tr-TR" dirty="0" smtClean="0"/>
          </a:p>
          <a:p>
            <a:r>
              <a:rPr lang="tr-TR" dirty="0" err="1" smtClean="0"/>
              <a:t>E</a:t>
            </a:r>
            <a:r>
              <a:rPr lang="tr-TR" dirty="0" err="1" smtClean="0"/>
              <a:t>ktopik</a:t>
            </a:r>
            <a:r>
              <a:rPr lang="tr-TR" dirty="0" smtClean="0"/>
              <a:t> </a:t>
            </a:r>
            <a:r>
              <a:rPr lang="tr-TR" dirty="0" err="1" smtClean="0"/>
              <a:t>endometriyal</a:t>
            </a:r>
            <a:r>
              <a:rPr lang="tr-TR" dirty="0" smtClean="0"/>
              <a:t> doku ve buna bağlı </a:t>
            </a:r>
            <a:r>
              <a:rPr lang="tr-TR" dirty="0" err="1" smtClean="0"/>
              <a:t>inflamasyon</a:t>
            </a:r>
            <a:r>
              <a:rPr lang="tr-TR" dirty="0" smtClean="0"/>
              <a:t> </a:t>
            </a:r>
          </a:p>
          <a:p>
            <a:pPr algn="ctr">
              <a:buNone/>
            </a:pPr>
            <a:r>
              <a:rPr lang="tr-TR" dirty="0" err="1" smtClean="0"/>
              <a:t>Dismenore</a:t>
            </a:r>
            <a:r>
              <a:rPr lang="tr-TR" dirty="0" smtClean="0"/>
              <a:t> </a:t>
            </a:r>
          </a:p>
          <a:p>
            <a:pPr algn="ctr">
              <a:buNone/>
            </a:pPr>
            <a:r>
              <a:rPr lang="tr-TR" dirty="0" err="1" smtClean="0"/>
              <a:t>Dyspareunia</a:t>
            </a:r>
            <a:endParaRPr lang="tr-TR" dirty="0" smtClean="0"/>
          </a:p>
          <a:p>
            <a:pPr algn="ctr">
              <a:buNone/>
            </a:pPr>
            <a:r>
              <a:rPr lang="tr-TR" dirty="0" smtClean="0"/>
              <a:t>Kronik Ağrı  </a:t>
            </a:r>
          </a:p>
          <a:p>
            <a:pPr algn="ctr">
              <a:buNone/>
            </a:pPr>
            <a:r>
              <a:rPr lang="tr-TR" dirty="0" err="1" smtClean="0"/>
              <a:t>İnfertiliteye</a:t>
            </a:r>
            <a:r>
              <a:rPr lang="tr-TR" dirty="0" smtClean="0"/>
              <a:t> </a:t>
            </a:r>
          </a:p>
          <a:p>
            <a:pPr algn="ctr">
              <a:buNone/>
            </a:pPr>
            <a:r>
              <a:rPr lang="tr-TR" dirty="0" smtClean="0"/>
              <a:t>neden </a:t>
            </a:r>
            <a:r>
              <a:rPr lang="tr-TR" dirty="0" smtClean="0"/>
              <a:t>olabilir. </a:t>
            </a:r>
          </a:p>
          <a:p>
            <a:r>
              <a:rPr lang="tr-TR" dirty="0" smtClean="0"/>
              <a:t>Semptomlar minimal veya ciddi ölçüde rahatsızlık verici olabilir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tr-TR" sz="6000" dirty="0" smtClean="0"/>
          </a:p>
          <a:p>
            <a:pPr algn="ctr"/>
            <a:endParaRPr lang="tr-TR" sz="6000" dirty="0" smtClean="0"/>
          </a:p>
          <a:p>
            <a:pPr algn="ctr"/>
            <a:r>
              <a:rPr lang="tr-TR" sz="6000" dirty="0" smtClean="0"/>
              <a:t>TEŞEKKÜRLER</a:t>
            </a:r>
            <a:endParaRPr lang="tr-TR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1143000"/>
          </a:xfrm>
        </p:spPr>
        <p:txBody>
          <a:bodyPr/>
          <a:lstStyle/>
          <a:p>
            <a:r>
              <a:rPr lang="tr-TR" dirty="0" smtClean="0"/>
              <a:t>Morfoloji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85860"/>
            <a:ext cx="3900486" cy="228601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tr-TR" dirty="0" err="1" smtClean="0"/>
              <a:t>Pelviste</a:t>
            </a:r>
            <a:r>
              <a:rPr lang="tr-TR" dirty="0" smtClean="0"/>
              <a:t> </a:t>
            </a:r>
          </a:p>
          <a:p>
            <a:pPr algn="ctr">
              <a:buNone/>
            </a:pPr>
            <a:r>
              <a:rPr lang="tr-TR" dirty="0" smtClean="0"/>
              <a:t>-Yüzeysel </a:t>
            </a:r>
            <a:r>
              <a:rPr lang="tr-TR" dirty="0" err="1" smtClean="0"/>
              <a:t>P</a:t>
            </a:r>
            <a:r>
              <a:rPr lang="tr-TR" dirty="0" err="1" smtClean="0"/>
              <a:t>eritoneal</a:t>
            </a:r>
            <a:r>
              <a:rPr lang="tr-TR" dirty="0" smtClean="0"/>
              <a:t> </a:t>
            </a:r>
            <a:endParaRPr lang="tr-TR" dirty="0" smtClean="0"/>
          </a:p>
          <a:p>
            <a:pPr algn="ctr">
              <a:buNone/>
            </a:pPr>
            <a:r>
              <a:rPr lang="tr-TR" dirty="0" smtClean="0"/>
              <a:t>-</a:t>
            </a:r>
            <a:r>
              <a:rPr lang="tr-TR" dirty="0" err="1" smtClean="0"/>
              <a:t>E</a:t>
            </a:r>
            <a:r>
              <a:rPr lang="tr-TR" dirty="0" err="1" smtClean="0"/>
              <a:t>ndometrioma</a:t>
            </a:r>
            <a:endParaRPr lang="tr-TR" dirty="0" smtClean="0"/>
          </a:p>
          <a:p>
            <a:pPr algn="ctr">
              <a:buNone/>
            </a:pPr>
            <a:r>
              <a:rPr lang="tr-TR" dirty="0" smtClean="0"/>
              <a:t>D</a:t>
            </a:r>
            <a:r>
              <a:rPr lang="tr-TR" dirty="0" smtClean="0"/>
              <a:t>erin </a:t>
            </a:r>
            <a:r>
              <a:rPr lang="tr-TR" dirty="0" err="1" smtClean="0"/>
              <a:t>infiltre</a:t>
            </a:r>
            <a:r>
              <a:rPr lang="tr-TR" dirty="0" smtClean="0"/>
              <a:t> </a:t>
            </a:r>
          </a:p>
          <a:p>
            <a:pPr algn="ctr">
              <a:buNone/>
            </a:pPr>
            <a:r>
              <a:rPr lang="tr-TR" dirty="0" smtClean="0"/>
              <a:t>olarak izlenebilir </a:t>
            </a:r>
          </a:p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3399995" cy="233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2 İçerik Yer Tutucusu"/>
          <p:cNvSpPr txBox="1">
            <a:spLocks/>
          </p:cNvSpPr>
          <p:nvPr/>
        </p:nvSpPr>
        <p:spPr>
          <a:xfrm>
            <a:off x="785786" y="3714752"/>
            <a:ext cx="7500990" cy="27146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r-TR" sz="3200" dirty="0" err="1" smtClean="0"/>
              <a:t>E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ndometriozis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lezyonları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endometriyal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bezler ve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stroma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içerir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r-TR" sz="3200" dirty="0" err="1" smtClean="0"/>
              <a:t>E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utopik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endometriyumdan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farklı olarak, </a:t>
            </a:r>
            <a:r>
              <a:rPr lang="tr-TR" sz="3200" dirty="0" err="1" smtClean="0"/>
              <a:t>E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ndometriozis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implantları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sıklıkla </a:t>
            </a: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fibröz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doku, kan ve kistleri içerir.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tr-T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İmplantların</a:t>
            </a:r>
            <a:r>
              <a:rPr kumimoji="0" lang="tr-T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görünümü ve büyüklüğü cerrahide oldukça değişkendir.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Tanıda zorluklar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K</a:t>
            </a:r>
            <a:r>
              <a:rPr lang="tr-TR" dirty="0" smtClean="0"/>
              <a:t>lasik </a:t>
            </a:r>
            <a:r>
              <a:rPr lang="tr-TR" dirty="0" smtClean="0"/>
              <a:t>olarak </a:t>
            </a:r>
            <a:r>
              <a:rPr lang="tr-TR" dirty="0" err="1" smtClean="0"/>
              <a:t>endometriyal</a:t>
            </a:r>
            <a:r>
              <a:rPr lang="tr-TR" dirty="0" smtClean="0"/>
              <a:t> bezler ve </a:t>
            </a:r>
            <a:r>
              <a:rPr lang="tr-TR" dirty="0" err="1" smtClean="0"/>
              <a:t>stroma</a:t>
            </a:r>
            <a:r>
              <a:rPr lang="tr-TR" dirty="0" smtClean="0"/>
              <a:t> içermekle birlikte</a:t>
            </a:r>
            <a:r>
              <a:rPr lang="tr-TR" u="sng" dirty="0" smtClean="0"/>
              <a:t>, </a:t>
            </a:r>
            <a:r>
              <a:rPr lang="tr-TR" u="sng" dirty="0" err="1" smtClean="0"/>
              <a:t>glandüler</a:t>
            </a:r>
            <a:r>
              <a:rPr lang="tr-TR" u="sng" dirty="0" smtClean="0"/>
              <a:t> veya </a:t>
            </a:r>
            <a:r>
              <a:rPr lang="tr-TR" u="sng" dirty="0" err="1" smtClean="0"/>
              <a:t>stromal</a:t>
            </a:r>
            <a:r>
              <a:rPr lang="tr-TR" u="sng" dirty="0" smtClean="0"/>
              <a:t> </a:t>
            </a:r>
            <a:r>
              <a:rPr lang="tr-TR" u="sng" dirty="0" err="1" smtClean="0"/>
              <a:t>komponentlerde</a:t>
            </a:r>
            <a:r>
              <a:rPr lang="tr-TR" u="sng" dirty="0" smtClean="0"/>
              <a:t> değişiklik tanı zorlukları ortaya çıkar. </a:t>
            </a:r>
          </a:p>
          <a:p>
            <a:r>
              <a:rPr lang="tr-TR" dirty="0" err="1" smtClean="0"/>
              <a:t>Glandüler</a:t>
            </a:r>
            <a:r>
              <a:rPr lang="tr-TR" dirty="0" smtClean="0"/>
              <a:t> bileşen eksik, seyrek olabilir veya </a:t>
            </a:r>
            <a:r>
              <a:rPr lang="tr-TR" dirty="0" err="1" smtClean="0"/>
              <a:t>hormonal</a:t>
            </a:r>
            <a:r>
              <a:rPr lang="tr-TR" dirty="0" smtClean="0"/>
              <a:t> ve </a:t>
            </a:r>
            <a:r>
              <a:rPr lang="tr-TR" dirty="0" err="1" smtClean="0"/>
              <a:t>metaplastik</a:t>
            </a:r>
            <a:r>
              <a:rPr lang="tr-TR" dirty="0" smtClean="0"/>
              <a:t> değişiklikler ile hücresel </a:t>
            </a:r>
            <a:r>
              <a:rPr lang="tr-TR" dirty="0" err="1" smtClean="0"/>
              <a:t>atipi</a:t>
            </a:r>
            <a:r>
              <a:rPr lang="tr-TR" dirty="0" smtClean="0"/>
              <a:t> izlenebilir</a:t>
            </a:r>
          </a:p>
          <a:p>
            <a:r>
              <a:rPr lang="tr-TR" dirty="0" err="1" smtClean="0"/>
              <a:t>Stromal</a:t>
            </a:r>
            <a:r>
              <a:rPr lang="tr-TR" dirty="0" smtClean="0"/>
              <a:t> bileşen, </a:t>
            </a:r>
            <a:r>
              <a:rPr lang="tr-TR" dirty="0" err="1" smtClean="0"/>
              <a:t>histiyositler</a:t>
            </a:r>
            <a:r>
              <a:rPr lang="tr-TR" dirty="0" smtClean="0"/>
              <a:t>, </a:t>
            </a:r>
            <a:r>
              <a:rPr lang="tr-TR" dirty="0" err="1" smtClean="0"/>
              <a:t>fibrozis</a:t>
            </a:r>
            <a:r>
              <a:rPr lang="tr-TR" dirty="0" smtClean="0"/>
              <a:t> veya başka süreçlerin ile değişkenlik gösterebilir.</a:t>
            </a:r>
          </a:p>
          <a:p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 smtClean="0"/>
              <a:t> odakları içinde veya bitişiğinde </a:t>
            </a:r>
            <a:r>
              <a:rPr lang="tr-TR" dirty="0" err="1" smtClean="0"/>
              <a:t>inflamatuar</a:t>
            </a:r>
            <a:r>
              <a:rPr lang="tr-TR" dirty="0" smtClean="0"/>
              <a:t> ve reaktif değişiklikler histolojik bulgularda karışıklığa yol açabilir. </a:t>
            </a:r>
          </a:p>
          <a:p>
            <a:r>
              <a:rPr lang="tr-TR" dirty="0" smtClean="0"/>
              <a:t>Histolojik tanı, küçük bir biyopsi örneği ile de gözden kaçabilir.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Ovaryan</a:t>
            </a:r>
            <a:r>
              <a:rPr lang="tr-TR" dirty="0" smtClean="0"/>
              <a:t> lezyon (</a:t>
            </a:r>
            <a:r>
              <a:rPr lang="tr-TR" dirty="0" err="1" smtClean="0"/>
              <a:t>endometrioma</a:t>
            </a:r>
            <a:r>
              <a:rPr lang="tr-TR" dirty="0" smtClean="0"/>
              <a:t>)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70000" lnSpcReduction="20000"/>
          </a:bodyPr>
          <a:lstStyle/>
          <a:p>
            <a:r>
              <a:rPr lang="tr-TR" dirty="0" err="1" smtClean="0"/>
              <a:t>Over</a:t>
            </a:r>
            <a:r>
              <a:rPr lang="tr-TR" dirty="0" smtClean="0"/>
              <a:t> içinde </a:t>
            </a:r>
            <a:r>
              <a:rPr lang="tr-TR" dirty="0" err="1" smtClean="0"/>
              <a:t>endometriosis</a:t>
            </a:r>
            <a:r>
              <a:rPr lang="tr-TR" dirty="0" smtClean="0"/>
              <a:t> dokusu</a:t>
            </a:r>
          </a:p>
          <a:p>
            <a:r>
              <a:rPr lang="tr-TR" dirty="0" smtClean="0"/>
              <a:t>K</a:t>
            </a:r>
            <a:r>
              <a:rPr lang="tr-TR" dirty="0" smtClean="0"/>
              <a:t>istleşme </a:t>
            </a:r>
            <a:r>
              <a:rPr lang="tr-TR" dirty="0" smtClean="0"/>
              <a:t>ve kanamanın </a:t>
            </a:r>
            <a:r>
              <a:rPr lang="tr-TR" dirty="0" err="1" smtClean="0"/>
              <a:t>parankim</a:t>
            </a:r>
            <a:r>
              <a:rPr lang="tr-TR" dirty="0" smtClean="0"/>
              <a:t> içinde </a:t>
            </a:r>
            <a:r>
              <a:rPr lang="tr-TR" dirty="0" err="1" smtClean="0"/>
              <a:t>haps</a:t>
            </a:r>
            <a:r>
              <a:rPr lang="tr-TR" dirty="0" smtClean="0"/>
              <a:t> olması ile </a:t>
            </a:r>
            <a:r>
              <a:rPr lang="tr-TR" dirty="0" err="1" smtClean="0"/>
              <a:t>endometrioma</a:t>
            </a:r>
            <a:r>
              <a:rPr lang="tr-TR" dirty="0" smtClean="0"/>
              <a:t> oluşabilir</a:t>
            </a:r>
          </a:p>
          <a:p>
            <a:r>
              <a:rPr lang="tr-TR" dirty="0" err="1" smtClean="0"/>
              <a:t>H</a:t>
            </a:r>
            <a:r>
              <a:rPr lang="tr-TR" dirty="0" err="1" smtClean="0"/>
              <a:t>emorajik</a:t>
            </a:r>
            <a:r>
              <a:rPr lang="tr-TR" dirty="0" smtClean="0"/>
              <a:t> </a:t>
            </a:r>
            <a:r>
              <a:rPr lang="tr-TR" dirty="0" smtClean="0"/>
              <a:t>fizyolojik kistlerinin aksine, </a:t>
            </a:r>
            <a:r>
              <a:rPr lang="tr-TR" dirty="0" err="1" smtClean="0"/>
              <a:t>endometriomalar</a:t>
            </a:r>
            <a:r>
              <a:rPr lang="tr-TR" dirty="0" smtClean="0"/>
              <a:t> tipik olarak </a:t>
            </a:r>
            <a:r>
              <a:rPr lang="tr-TR" dirty="0" err="1" smtClean="0"/>
              <a:t>fibrotik</a:t>
            </a:r>
            <a:r>
              <a:rPr lang="tr-TR" dirty="0" smtClean="0"/>
              <a:t> duvarlara ve </a:t>
            </a:r>
            <a:r>
              <a:rPr lang="tr-TR" dirty="0" err="1" smtClean="0"/>
              <a:t>parankimde</a:t>
            </a:r>
            <a:r>
              <a:rPr lang="tr-TR" dirty="0" smtClean="0"/>
              <a:t> daha </a:t>
            </a:r>
            <a:r>
              <a:rPr lang="tr-TR" dirty="0" err="1" smtClean="0"/>
              <a:t>dens</a:t>
            </a:r>
            <a:r>
              <a:rPr lang="tr-TR" dirty="0" smtClean="0"/>
              <a:t>  </a:t>
            </a:r>
            <a:r>
              <a:rPr lang="tr-TR" dirty="0" smtClean="0"/>
              <a:t>yapışmalara </a:t>
            </a:r>
            <a:r>
              <a:rPr lang="tr-TR" dirty="0" smtClean="0"/>
              <a:t>sahiptir, şurup benzeri çikolata renkli malzeme ile </a:t>
            </a:r>
            <a:r>
              <a:rPr lang="tr-TR" dirty="0" smtClean="0"/>
              <a:t>dolu olurlar</a:t>
            </a:r>
            <a:endParaRPr lang="tr-TR" dirty="0" smtClean="0"/>
          </a:p>
          <a:p>
            <a:r>
              <a:rPr lang="tr-TR" dirty="0" err="1" smtClean="0"/>
              <a:t>E</a:t>
            </a:r>
            <a:r>
              <a:rPr lang="tr-TR" dirty="0" err="1" smtClean="0"/>
              <a:t>ndometriyal</a:t>
            </a:r>
            <a:r>
              <a:rPr lang="tr-TR" dirty="0" smtClean="0"/>
              <a:t> </a:t>
            </a:r>
            <a:r>
              <a:rPr lang="tr-TR" dirty="0" smtClean="0"/>
              <a:t>epitelyumu ve </a:t>
            </a:r>
            <a:r>
              <a:rPr lang="tr-TR" dirty="0" err="1" smtClean="0"/>
              <a:t>stroması</a:t>
            </a:r>
            <a:r>
              <a:rPr lang="tr-TR" dirty="0" smtClean="0"/>
              <a:t> zamanla kaybolabilir ve yerini histolojik tanıyı zorlaştıran </a:t>
            </a:r>
            <a:r>
              <a:rPr lang="tr-TR" dirty="0" err="1" smtClean="0"/>
              <a:t>granülasyon</a:t>
            </a:r>
            <a:r>
              <a:rPr lang="tr-TR" dirty="0" smtClean="0"/>
              <a:t> dokusu ve yoğun </a:t>
            </a:r>
            <a:r>
              <a:rPr lang="tr-TR" dirty="0" err="1" smtClean="0"/>
              <a:t>fibröz</a:t>
            </a:r>
            <a:r>
              <a:rPr lang="tr-TR" dirty="0" smtClean="0"/>
              <a:t> doku alabilir </a:t>
            </a:r>
          </a:p>
          <a:p>
            <a:pPr algn="ctr">
              <a:buNone/>
            </a:pPr>
            <a:r>
              <a:rPr lang="tr-TR" dirty="0" smtClean="0"/>
              <a:t>Bu olgularda </a:t>
            </a:r>
          </a:p>
          <a:p>
            <a:pPr algn="ctr">
              <a:buNone/>
            </a:pPr>
            <a:r>
              <a:rPr lang="tr-TR" dirty="0" smtClean="0"/>
              <a:t>-Kist </a:t>
            </a:r>
            <a:r>
              <a:rPr lang="tr-TR" dirty="0" smtClean="0"/>
              <a:t>içeriği (yarı sıvı çikolata renginde materyale karşı sulu sıvı) </a:t>
            </a:r>
          </a:p>
          <a:p>
            <a:pPr algn="ctr">
              <a:buNone/>
            </a:pPr>
            <a:r>
              <a:rPr lang="tr-TR" dirty="0" smtClean="0"/>
              <a:t>-Yapışıklıkların </a:t>
            </a:r>
            <a:r>
              <a:rPr lang="tr-TR" dirty="0" smtClean="0"/>
              <a:t>varlığı </a:t>
            </a:r>
          </a:p>
          <a:p>
            <a:pPr algn="ctr">
              <a:buNone/>
            </a:pPr>
            <a:r>
              <a:rPr lang="tr-TR" dirty="0" smtClean="0"/>
              <a:t>-</a:t>
            </a:r>
            <a:r>
              <a:rPr lang="tr-TR" dirty="0" err="1" smtClean="0"/>
              <a:t>H</a:t>
            </a:r>
            <a:r>
              <a:rPr lang="tr-TR" dirty="0" err="1" smtClean="0"/>
              <a:t>emosiderin</a:t>
            </a:r>
            <a:r>
              <a:rPr lang="tr-TR" dirty="0" smtClean="0"/>
              <a:t> </a:t>
            </a:r>
            <a:r>
              <a:rPr lang="tr-TR" dirty="0" smtClean="0"/>
              <a:t>dolu </a:t>
            </a:r>
            <a:r>
              <a:rPr lang="tr-TR" dirty="0" err="1" smtClean="0"/>
              <a:t>makrofajların</a:t>
            </a:r>
            <a:r>
              <a:rPr lang="tr-TR" dirty="0" smtClean="0"/>
              <a:t> varlığı (kronik kanamanın göstergesi)</a:t>
            </a:r>
          </a:p>
          <a:p>
            <a:pPr algn="ctr">
              <a:buNone/>
            </a:pPr>
            <a:r>
              <a:rPr lang="tr-TR" dirty="0" smtClean="0"/>
              <a:t>-</a:t>
            </a:r>
            <a:r>
              <a:rPr lang="tr-TR" dirty="0" err="1" smtClean="0"/>
              <a:t>P</a:t>
            </a:r>
            <a:r>
              <a:rPr lang="tr-TR" dirty="0" err="1" smtClean="0"/>
              <a:t>elvisteki</a:t>
            </a:r>
            <a:r>
              <a:rPr lang="tr-TR" dirty="0" smtClean="0"/>
              <a:t> </a:t>
            </a:r>
            <a:r>
              <a:rPr lang="tr-TR" dirty="0" smtClean="0"/>
              <a:t>diğer bölgelerde histolojik olarak kanıtlanmış </a:t>
            </a:r>
            <a:r>
              <a:rPr lang="tr-TR" dirty="0" err="1" smtClean="0"/>
              <a:t>endometriozis</a:t>
            </a:r>
            <a:endParaRPr lang="tr-TR" dirty="0" smtClean="0"/>
          </a:p>
          <a:p>
            <a:pPr algn="ctr">
              <a:buNone/>
            </a:pPr>
            <a:r>
              <a:rPr lang="tr-TR" dirty="0" smtClean="0"/>
              <a:t> teşhise yardımcı olur. 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Derin </a:t>
            </a:r>
            <a:r>
              <a:rPr lang="tr-TR" dirty="0" err="1" smtClean="0"/>
              <a:t>infiltratif</a:t>
            </a:r>
            <a:r>
              <a:rPr lang="tr-TR" dirty="0" smtClean="0"/>
              <a:t> </a:t>
            </a:r>
            <a:r>
              <a:rPr lang="tr-TR" dirty="0" err="1" smtClean="0"/>
              <a:t>endometriosis</a:t>
            </a:r>
            <a:r>
              <a:rPr lang="tr-TR" dirty="0" smtClean="0"/>
              <a:t> (DIE</a:t>
            </a:r>
            <a:r>
              <a:rPr lang="tr-TR" dirty="0" smtClean="0"/>
              <a:t>) 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P</a:t>
            </a:r>
            <a:r>
              <a:rPr lang="tr-TR" dirty="0" smtClean="0"/>
              <a:t>eritona </a:t>
            </a:r>
            <a:r>
              <a:rPr lang="tr-TR" dirty="0" smtClean="0"/>
              <a:t>5 </a:t>
            </a:r>
            <a:r>
              <a:rPr lang="tr-TR" dirty="0" err="1" smtClean="0"/>
              <a:t>mm'den</a:t>
            </a:r>
            <a:r>
              <a:rPr lang="tr-TR" dirty="0" smtClean="0"/>
              <a:t> daha derin </a:t>
            </a:r>
            <a:r>
              <a:rPr lang="tr-TR" dirty="0" err="1" smtClean="0"/>
              <a:t>infiltre</a:t>
            </a:r>
            <a:r>
              <a:rPr lang="tr-TR" dirty="0" smtClean="0"/>
              <a:t> olmuş </a:t>
            </a:r>
            <a:r>
              <a:rPr lang="tr-TR" dirty="0" err="1" smtClean="0"/>
              <a:t>solid</a:t>
            </a:r>
            <a:r>
              <a:rPr lang="tr-TR" dirty="0" smtClean="0"/>
              <a:t> </a:t>
            </a:r>
            <a:r>
              <a:rPr lang="tr-TR" dirty="0" err="1" smtClean="0"/>
              <a:t>endometriozis</a:t>
            </a:r>
            <a:r>
              <a:rPr lang="tr-TR" dirty="0" smtClean="0"/>
              <a:t> kitlesi olarak tanımlanır </a:t>
            </a:r>
          </a:p>
          <a:p>
            <a:r>
              <a:rPr lang="tr-TR" dirty="0" smtClean="0"/>
              <a:t>G</a:t>
            </a:r>
            <a:r>
              <a:rPr lang="tr-TR" dirty="0" smtClean="0"/>
              <a:t>enellikle </a:t>
            </a:r>
            <a:r>
              <a:rPr lang="tr-TR" dirty="0" err="1" smtClean="0"/>
              <a:t>retrovajinal</a:t>
            </a:r>
            <a:r>
              <a:rPr lang="tr-TR" dirty="0" smtClean="0"/>
              <a:t> </a:t>
            </a:r>
            <a:r>
              <a:rPr lang="tr-TR" dirty="0" err="1" smtClean="0"/>
              <a:t>septumda</a:t>
            </a:r>
            <a:r>
              <a:rPr lang="tr-TR" dirty="0" smtClean="0"/>
              <a:t> </a:t>
            </a:r>
          </a:p>
          <a:p>
            <a:pPr algn="ctr">
              <a:buNone/>
            </a:pPr>
            <a:r>
              <a:rPr lang="tr-TR" dirty="0" smtClean="0"/>
              <a:t>ayrıca</a:t>
            </a:r>
          </a:p>
          <a:p>
            <a:pPr>
              <a:buNone/>
            </a:pPr>
            <a:r>
              <a:rPr lang="tr-TR" dirty="0" smtClean="0"/>
              <a:t>Rektum, </a:t>
            </a:r>
            <a:r>
              <a:rPr lang="tr-TR" dirty="0" err="1" smtClean="0"/>
              <a:t>S</a:t>
            </a:r>
            <a:r>
              <a:rPr lang="tr-TR" dirty="0" err="1" smtClean="0"/>
              <a:t>igmoid</a:t>
            </a:r>
            <a:r>
              <a:rPr lang="tr-TR" dirty="0" smtClean="0"/>
              <a:t> Kolon, Mesane, </a:t>
            </a:r>
            <a:r>
              <a:rPr lang="tr-TR" dirty="0" err="1" smtClean="0"/>
              <a:t>Üreter</a:t>
            </a:r>
            <a:r>
              <a:rPr lang="tr-TR" dirty="0" smtClean="0"/>
              <a:t>,</a:t>
            </a:r>
            <a:r>
              <a:rPr lang="tr-TR" dirty="0" err="1" smtClean="0"/>
              <a:t>Uterus</a:t>
            </a:r>
            <a:r>
              <a:rPr lang="tr-TR" dirty="0" smtClean="0"/>
              <a:t> </a:t>
            </a:r>
            <a:r>
              <a:rPr lang="tr-TR" dirty="0" err="1" smtClean="0"/>
              <a:t>Ligamentleri</a:t>
            </a:r>
            <a:r>
              <a:rPr lang="tr-TR" dirty="0" smtClean="0"/>
              <a:t> ve Vajina gibi </a:t>
            </a:r>
            <a:r>
              <a:rPr lang="tr-TR" dirty="0" smtClean="0"/>
              <a:t>diğer </a:t>
            </a:r>
            <a:r>
              <a:rPr lang="tr-TR" dirty="0" err="1" smtClean="0"/>
              <a:t>pelvik</a:t>
            </a:r>
            <a:r>
              <a:rPr lang="tr-TR" dirty="0" smtClean="0"/>
              <a:t> yapılarda bulunabilir</a:t>
            </a: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928926" y="357166"/>
            <a:ext cx="2500330" cy="642942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tr-TR" altLang="tr-TR" dirty="0" smtClean="0">
                <a:effectLst/>
                <a:latin typeface="Calibri" panose="020F0502020204030204" pitchFamily="34" charset="0"/>
              </a:rPr>
              <a:t>Lokalizasyon </a:t>
            </a:r>
          </a:p>
        </p:txBody>
      </p:sp>
      <p:pic>
        <p:nvPicPr>
          <p:cNvPr id="3" name="Picture 4" descr="DSC010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81822"/>
            <a:ext cx="5500726" cy="384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etin kutusu"/>
          <p:cNvSpPr txBox="1"/>
          <p:nvPr/>
        </p:nvSpPr>
        <p:spPr>
          <a:xfrm>
            <a:off x="357158" y="1071546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tr-TR" u="sng" dirty="0" err="1" smtClean="0"/>
              <a:t>Pelvik</a:t>
            </a:r>
            <a:r>
              <a:rPr lang="tr-TR" u="sng" dirty="0" smtClean="0"/>
              <a:t> </a:t>
            </a:r>
            <a:r>
              <a:rPr lang="tr-TR" u="sng" dirty="0" err="1" smtClean="0"/>
              <a:t>endometriosis</a:t>
            </a:r>
            <a:endParaRPr lang="tr-TR" u="sng" dirty="0" smtClean="0"/>
          </a:p>
          <a:p>
            <a:pPr>
              <a:defRPr/>
            </a:pPr>
            <a:r>
              <a:rPr lang="tr-TR" altLang="tr-TR" dirty="0" smtClean="0">
                <a:latin typeface="Calibri" panose="020F0502020204030204" pitchFamily="34" charset="0"/>
              </a:rPr>
              <a:t>En sık görüldüğü yer </a:t>
            </a:r>
            <a:r>
              <a:rPr lang="tr-TR" altLang="tr-TR" dirty="0" err="1" smtClean="0">
                <a:latin typeface="Calibri" panose="020F0502020204030204" pitchFamily="34" charset="0"/>
              </a:rPr>
              <a:t>pelvistir</a:t>
            </a:r>
            <a:r>
              <a:rPr lang="tr-TR" altLang="tr-TR" dirty="0" smtClean="0">
                <a:latin typeface="Calibri" panose="020F0502020204030204" pitchFamily="34" charset="0"/>
              </a:rPr>
              <a:t>.                                   </a:t>
            </a:r>
          </a:p>
          <a:p>
            <a:pPr>
              <a:defRPr/>
            </a:pPr>
            <a:r>
              <a:rPr lang="tr-TR" altLang="tr-TR" dirty="0" smtClean="0">
                <a:latin typeface="Calibri" panose="020F0502020204030204" pitchFamily="34" charset="0"/>
              </a:rPr>
              <a:t>   </a:t>
            </a:r>
            <a:r>
              <a:rPr lang="tr-TR" altLang="tr-TR" dirty="0" err="1" smtClean="0">
                <a:latin typeface="Calibri" panose="020F0502020204030204" pitchFamily="34" charset="0"/>
              </a:rPr>
              <a:t>Overler</a:t>
            </a:r>
            <a:r>
              <a:rPr lang="tr-TR" altLang="tr-TR" dirty="0" smtClean="0">
                <a:latin typeface="Calibri" panose="020F0502020204030204" pitchFamily="34" charset="0"/>
              </a:rPr>
              <a:t>, </a:t>
            </a:r>
            <a:r>
              <a:rPr lang="tr-TR" altLang="tr-TR" dirty="0" err="1" smtClean="0">
                <a:latin typeface="Calibri" panose="020F0502020204030204" pitchFamily="34" charset="0"/>
              </a:rPr>
              <a:t>douglas</a:t>
            </a:r>
            <a:r>
              <a:rPr lang="tr-TR" altLang="tr-TR" dirty="0" smtClean="0">
                <a:latin typeface="Calibri" panose="020F0502020204030204" pitchFamily="34" charset="0"/>
              </a:rPr>
              <a:t> boşluğu, </a:t>
            </a:r>
            <a:r>
              <a:rPr lang="tr-TR" altLang="tr-TR" dirty="0" err="1" smtClean="0">
                <a:latin typeface="Calibri" panose="020F0502020204030204" pitchFamily="34" charset="0"/>
              </a:rPr>
              <a:t>sakrouterin</a:t>
            </a:r>
            <a:r>
              <a:rPr lang="tr-TR" altLang="tr-TR" dirty="0" smtClean="0">
                <a:latin typeface="Calibri" panose="020F0502020204030204" pitchFamily="34" charset="0"/>
              </a:rPr>
              <a:t> lig, lig.</a:t>
            </a:r>
            <a:r>
              <a:rPr lang="tr-TR" altLang="tr-TR" dirty="0" err="1" smtClean="0">
                <a:latin typeface="Calibri" panose="020F0502020204030204" pitchFamily="34" charset="0"/>
              </a:rPr>
              <a:t>latum</a:t>
            </a:r>
            <a:r>
              <a:rPr lang="tr-TR" altLang="tr-TR" dirty="0" smtClean="0">
                <a:latin typeface="Calibri" panose="020F0502020204030204" pitchFamily="34" charset="0"/>
              </a:rPr>
              <a:t>, periton , </a:t>
            </a:r>
            <a:r>
              <a:rPr lang="tr-TR" altLang="tr-TR" dirty="0" err="1" smtClean="0">
                <a:latin typeface="Calibri" panose="020F0502020204030204" pitchFamily="34" charset="0"/>
              </a:rPr>
              <a:t>uterus</a:t>
            </a:r>
            <a:r>
              <a:rPr lang="tr-TR" altLang="tr-TR" dirty="0" smtClean="0">
                <a:latin typeface="Calibri" panose="020F0502020204030204" pitchFamily="34" charset="0"/>
              </a:rPr>
              <a:t> </a:t>
            </a:r>
            <a:r>
              <a:rPr lang="tr-TR" altLang="tr-TR" dirty="0" err="1" smtClean="0">
                <a:latin typeface="Calibri" panose="020F0502020204030204" pitchFamily="34" charset="0"/>
              </a:rPr>
              <a:t>serozası</a:t>
            </a:r>
            <a:r>
              <a:rPr lang="tr-TR" altLang="tr-TR" dirty="0" smtClean="0">
                <a:latin typeface="Calibri" panose="020F0502020204030204" pitchFamily="34" charset="0"/>
              </a:rPr>
              <a:t>, tuba, rektum, lig.rotundum</a:t>
            </a:r>
          </a:p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5" name="4 Metin kutusu"/>
          <p:cNvSpPr txBox="1"/>
          <p:nvPr/>
        </p:nvSpPr>
        <p:spPr>
          <a:xfrm>
            <a:off x="5143504" y="1214422"/>
            <a:ext cx="37302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u="sng" dirty="0" smtClean="0"/>
              <a:t>Ekstra </a:t>
            </a:r>
            <a:r>
              <a:rPr lang="tr-TR" u="sng" dirty="0" err="1" smtClean="0"/>
              <a:t>pelvik</a:t>
            </a:r>
            <a:r>
              <a:rPr lang="tr-TR" u="sng" dirty="0" smtClean="0"/>
              <a:t> </a:t>
            </a:r>
          </a:p>
          <a:p>
            <a:r>
              <a:rPr lang="tr-TR" altLang="tr-TR" dirty="0" smtClean="0">
                <a:latin typeface="Calibri" panose="020F0502020204030204" pitchFamily="34" charset="0"/>
              </a:rPr>
              <a:t>GIS, </a:t>
            </a:r>
            <a:r>
              <a:rPr lang="tr-TR" altLang="tr-TR" dirty="0" err="1" smtClean="0">
                <a:latin typeface="Calibri" panose="020F0502020204030204" pitchFamily="34" charset="0"/>
              </a:rPr>
              <a:t>Akc</a:t>
            </a:r>
            <a:r>
              <a:rPr lang="tr-TR" altLang="tr-TR" dirty="0" smtClean="0">
                <a:latin typeface="Calibri" panose="020F0502020204030204" pitchFamily="34" charset="0"/>
              </a:rPr>
              <a:t>, </a:t>
            </a:r>
            <a:r>
              <a:rPr lang="tr-TR" altLang="tr-TR" dirty="0" err="1" smtClean="0">
                <a:latin typeface="Calibri" panose="020F0502020204030204" pitchFamily="34" charset="0"/>
              </a:rPr>
              <a:t>serviks</a:t>
            </a:r>
            <a:r>
              <a:rPr lang="tr-TR" altLang="tr-TR" dirty="0" smtClean="0">
                <a:latin typeface="Calibri" panose="020F0502020204030204" pitchFamily="34" charset="0"/>
              </a:rPr>
              <a:t>, </a:t>
            </a:r>
            <a:r>
              <a:rPr lang="tr-TR" altLang="tr-TR" dirty="0" err="1" smtClean="0">
                <a:latin typeface="Calibri" panose="020F0502020204030204" pitchFamily="34" charset="0"/>
              </a:rPr>
              <a:t>vagina</a:t>
            </a:r>
            <a:r>
              <a:rPr lang="tr-TR" altLang="tr-TR" dirty="0" smtClean="0">
                <a:latin typeface="Calibri" panose="020F0502020204030204" pitchFamily="34" charset="0"/>
              </a:rPr>
              <a:t>, himen, </a:t>
            </a:r>
            <a:r>
              <a:rPr lang="tr-TR" altLang="tr-TR" dirty="0" err="1" smtClean="0">
                <a:latin typeface="Calibri" panose="020F0502020204030204" pitchFamily="34" charset="0"/>
              </a:rPr>
              <a:t>üreter</a:t>
            </a:r>
            <a:r>
              <a:rPr lang="tr-TR" altLang="tr-TR" dirty="0" smtClean="0">
                <a:latin typeface="Calibri" panose="020F0502020204030204" pitchFamily="34" charset="0"/>
              </a:rPr>
              <a:t>, mesane, MSS, </a:t>
            </a:r>
            <a:r>
              <a:rPr lang="tr-TR" altLang="tr-TR" dirty="0" err="1" smtClean="0">
                <a:latin typeface="Calibri" panose="020F0502020204030204" pitchFamily="34" charset="0"/>
              </a:rPr>
              <a:t>gluteus</a:t>
            </a:r>
            <a:r>
              <a:rPr lang="tr-TR" altLang="tr-TR" dirty="0" smtClean="0">
                <a:latin typeface="Calibri" panose="020F0502020204030204" pitchFamily="34" charset="0"/>
              </a:rPr>
              <a:t> kası, kemik</a:t>
            </a:r>
            <a:r>
              <a:rPr lang="tr-TR" altLang="tr-TR" dirty="0" smtClean="0"/>
              <a:t>,</a:t>
            </a:r>
            <a:r>
              <a:rPr lang="tr-TR" dirty="0" smtClean="0"/>
              <a:t>meme, pankreas, karaciğer, safra kesesi, böbrek</a:t>
            </a:r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>
            <a:off x="5786446" y="2928934"/>
            <a:ext cx="255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u="sng" dirty="0" err="1" smtClean="0"/>
              <a:t>İnsizyonel</a:t>
            </a:r>
            <a:r>
              <a:rPr lang="tr-TR" u="sng" dirty="0" smtClean="0"/>
              <a:t> </a:t>
            </a:r>
            <a:r>
              <a:rPr lang="tr-TR" u="sng" dirty="0" err="1" smtClean="0"/>
              <a:t>endometriosis</a:t>
            </a:r>
            <a:r>
              <a:rPr lang="tr-TR" u="sng" dirty="0" smtClean="0"/>
              <a:t> </a:t>
            </a:r>
            <a:endParaRPr lang="tr-TR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725805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7696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2"/>
            <a:ext cx="40481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tr-TR" sz="4000" dirty="0" smtClean="0"/>
              <a:t>SIKLIK</a:t>
            </a:r>
            <a:r>
              <a:rPr lang="tr-TR" sz="2700" dirty="0" smtClean="0"/>
              <a:t>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357718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/>
              <a:t>Genel popülasyonda </a:t>
            </a:r>
            <a:r>
              <a:rPr lang="tr-TR" dirty="0" err="1" smtClean="0"/>
              <a:t>endometriozisin</a:t>
            </a:r>
            <a:r>
              <a:rPr lang="tr-TR" dirty="0" smtClean="0"/>
              <a:t> </a:t>
            </a:r>
            <a:r>
              <a:rPr lang="tr-TR" dirty="0" err="1" smtClean="0"/>
              <a:t>prevalansının</a:t>
            </a:r>
            <a:r>
              <a:rPr lang="tr-TR" dirty="0" smtClean="0"/>
              <a:t> belirlenmesi zordur (</a:t>
            </a:r>
            <a:r>
              <a:rPr lang="tr-TR" dirty="0" err="1" smtClean="0"/>
              <a:t>asemptomatik</a:t>
            </a:r>
            <a:r>
              <a:rPr lang="tr-TR" dirty="0" smtClean="0"/>
              <a:t>, </a:t>
            </a:r>
            <a:r>
              <a:rPr lang="tr-TR" dirty="0" err="1" smtClean="0"/>
              <a:t>non</a:t>
            </a:r>
            <a:r>
              <a:rPr lang="tr-TR" dirty="0" smtClean="0"/>
              <a:t>-spesifik semptomlar ve kesin tanı için operasyon gerekmesi).</a:t>
            </a:r>
          </a:p>
          <a:p>
            <a:r>
              <a:rPr lang="tr-TR" dirty="0" err="1" smtClean="0"/>
              <a:t>Populasyon</a:t>
            </a:r>
            <a:r>
              <a:rPr lang="tr-TR" dirty="0" smtClean="0"/>
              <a:t> bazlı çalışmalar %1.5</a:t>
            </a:r>
          </a:p>
          <a:p>
            <a:endParaRPr lang="tr-TR" dirty="0" smtClean="0"/>
          </a:p>
          <a:p>
            <a:r>
              <a:rPr lang="tr-TR" dirty="0" err="1" smtClean="0"/>
              <a:t>A</a:t>
            </a:r>
            <a:r>
              <a:rPr lang="tr-TR" dirty="0" err="1" smtClean="0"/>
              <a:t>semptomatik</a:t>
            </a:r>
            <a:r>
              <a:rPr lang="tr-TR" dirty="0" smtClean="0"/>
              <a:t> </a:t>
            </a:r>
            <a:r>
              <a:rPr lang="tr-TR" dirty="0" err="1" smtClean="0"/>
              <a:t>tubal</a:t>
            </a:r>
            <a:r>
              <a:rPr lang="tr-TR" dirty="0" smtClean="0"/>
              <a:t> </a:t>
            </a:r>
            <a:r>
              <a:rPr lang="tr-TR" dirty="0" err="1" smtClean="0"/>
              <a:t>ligasyon</a:t>
            </a:r>
            <a:r>
              <a:rPr lang="tr-TR" dirty="0" smtClean="0"/>
              <a:t> uygulanan kadınlarda </a:t>
            </a:r>
            <a:r>
              <a:rPr lang="tr-TR" dirty="0" err="1" smtClean="0"/>
              <a:t>prevalansı</a:t>
            </a:r>
            <a:r>
              <a:rPr lang="tr-TR" dirty="0" smtClean="0"/>
              <a:t> </a:t>
            </a:r>
            <a:r>
              <a:rPr lang="tr-TR" dirty="0" smtClean="0"/>
              <a:t>% </a:t>
            </a:r>
            <a:r>
              <a:rPr lang="tr-TR" dirty="0" smtClean="0"/>
              <a:t>1 </a:t>
            </a:r>
            <a:r>
              <a:rPr lang="tr-TR" dirty="0" smtClean="0"/>
              <a:t>-7 </a:t>
            </a:r>
            <a:r>
              <a:rPr lang="tr-TR" dirty="0" smtClean="0"/>
              <a:t>arasında izlenmiştir</a:t>
            </a:r>
          </a:p>
          <a:p>
            <a:r>
              <a:rPr lang="tr-TR" dirty="0" err="1" smtClean="0"/>
              <a:t>Benign</a:t>
            </a:r>
            <a:r>
              <a:rPr lang="tr-TR" dirty="0" smtClean="0"/>
              <a:t> </a:t>
            </a:r>
            <a:r>
              <a:rPr lang="tr-TR" dirty="0" err="1" smtClean="0"/>
              <a:t>endikasyonlar</a:t>
            </a:r>
            <a:r>
              <a:rPr lang="tr-TR" dirty="0" smtClean="0"/>
              <a:t> için </a:t>
            </a:r>
            <a:r>
              <a:rPr lang="tr-TR" dirty="0" err="1" smtClean="0"/>
              <a:t>histerektomi</a:t>
            </a:r>
            <a:r>
              <a:rPr lang="tr-TR" dirty="0" smtClean="0"/>
              <a:t> yapılan </a:t>
            </a:r>
            <a:r>
              <a:rPr lang="tr-TR" dirty="0" smtClean="0"/>
              <a:t>bir </a:t>
            </a:r>
            <a:r>
              <a:rPr lang="tr-TR" dirty="0" err="1" smtClean="0"/>
              <a:t>kohort</a:t>
            </a:r>
            <a:r>
              <a:rPr lang="tr-TR" dirty="0" smtClean="0"/>
              <a:t> </a:t>
            </a:r>
            <a:r>
              <a:rPr lang="tr-TR" dirty="0" err="1" smtClean="0"/>
              <a:t>çalışmasda</a:t>
            </a:r>
            <a:r>
              <a:rPr lang="tr-TR" dirty="0" smtClean="0"/>
              <a:t> %15</a:t>
            </a:r>
            <a:r>
              <a:rPr lang="tr-TR" dirty="0" smtClean="0"/>
              <a:t>. </a:t>
            </a:r>
          </a:p>
          <a:p>
            <a:r>
              <a:rPr lang="tr-TR" dirty="0" err="1" smtClean="0"/>
              <a:t>G</a:t>
            </a:r>
            <a:r>
              <a:rPr lang="tr-TR" dirty="0" err="1" smtClean="0"/>
              <a:t>enital</a:t>
            </a:r>
            <a:r>
              <a:rPr lang="tr-TR" dirty="0" smtClean="0"/>
              <a:t> </a:t>
            </a:r>
            <a:r>
              <a:rPr lang="tr-TR" dirty="0" err="1" smtClean="0"/>
              <a:t>trakt</a:t>
            </a:r>
            <a:r>
              <a:rPr lang="tr-TR" dirty="0" smtClean="0"/>
              <a:t> anomalisi olan </a:t>
            </a:r>
            <a:r>
              <a:rPr lang="tr-TR" dirty="0" err="1" smtClean="0"/>
              <a:t>adölesanlarda</a:t>
            </a:r>
            <a:r>
              <a:rPr lang="tr-TR" dirty="0" smtClean="0"/>
              <a:t> </a:t>
            </a:r>
            <a:r>
              <a:rPr lang="tr-TR" dirty="0" smtClean="0"/>
              <a:t>%40</a:t>
            </a:r>
            <a:endParaRPr lang="tr-TR" dirty="0" smtClean="0"/>
          </a:p>
          <a:p>
            <a:r>
              <a:rPr lang="tr-TR" dirty="0" smtClean="0"/>
              <a:t> </a:t>
            </a:r>
            <a:r>
              <a:rPr lang="tr-TR" dirty="0" err="1" smtClean="0"/>
              <a:t>İ</a:t>
            </a:r>
            <a:r>
              <a:rPr lang="tr-TR" dirty="0" err="1" smtClean="0"/>
              <a:t>nfertilitesi</a:t>
            </a:r>
            <a:r>
              <a:rPr lang="tr-TR" dirty="0" smtClean="0"/>
              <a:t> </a:t>
            </a:r>
            <a:r>
              <a:rPr lang="tr-TR" dirty="0" smtClean="0"/>
              <a:t>olan kadınların </a:t>
            </a:r>
            <a:r>
              <a:rPr lang="tr-TR" dirty="0" smtClean="0"/>
              <a:t>% </a:t>
            </a:r>
            <a:r>
              <a:rPr lang="tr-TR" dirty="0" smtClean="0"/>
              <a:t>50</a:t>
            </a:r>
          </a:p>
          <a:p>
            <a:r>
              <a:rPr lang="tr-TR" dirty="0" smtClean="0"/>
              <a:t> </a:t>
            </a:r>
            <a:r>
              <a:rPr lang="tr-TR" dirty="0" err="1" smtClean="0"/>
              <a:t>P</a:t>
            </a:r>
            <a:r>
              <a:rPr lang="tr-TR" dirty="0" err="1" smtClean="0"/>
              <a:t>elvik</a:t>
            </a:r>
            <a:r>
              <a:rPr lang="tr-TR" dirty="0" smtClean="0"/>
              <a:t> </a:t>
            </a:r>
            <a:r>
              <a:rPr lang="tr-TR" dirty="0" smtClean="0"/>
              <a:t>ağrısı olan </a:t>
            </a:r>
            <a:r>
              <a:rPr lang="tr-TR" dirty="0" err="1" smtClean="0"/>
              <a:t>adolesanların</a:t>
            </a:r>
            <a:r>
              <a:rPr lang="tr-TR" dirty="0" smtClean="0"/>
              <a:t> </a:t>
            </a:r>
            <a:r>
              <a:rPr lang="tr-TR" dirty="0" smtClean="0"/>
              <a:t>%70</a:t>
            </a:r>
            <a:endParaRPr lang="tr-TR" dirty="0" smtClean="0"/>
          </a:p>
          <a:p>
            <a:endParaRPr lang="tr-TR" dirty="0" smtClean="0"/>
          </a:p>
        </p:txBody>
      </p:sp>
      <p:sp>
        <p:nvSpPr>
          <p:cNvPr id="4" name="3 Dikdörtgen"/>
          <p:cNvSpPr/>
          <p:nvPr/>
        </p:nvSpPr>
        <p:spPr>
          <a:xfrm>
            <a:off x="285720" y="5715016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000" dirty="0" err="1" smtClean="0">
                <a:solidFill>
                  <a:prstClr val="black"/>
                </a:solidFill>
              </a:rPr>
              <a:t>Endometriozisin</a:t>
            </a:r>
            <a:r>
              <a:rPr lang="tr-TR" sz="2000" dirty="0" smtClean="0">
                <a:solidFill>
                  <a:prstClr val="black"/>
                </a:solidFill>
              </a:rPr>
              <a:t> pik </a:t>
            </a:r>
            <a:r>
              <a:rPr lang="tr-TR" sz="2000" dirty="0" err="1" smtClean="0">
                <a:solidFill>
                  <a:prstClr val="black"/>
                </a:solidFill>
              </a:rPr>
              <a:t>prevalansı</a:t>
            </a:r>
            <a:r>
              <a:rPr lang="tr-TR" sz="2000" dirty="0" smtClean="0">
                <a:solidFill>
                  <a:prstClr val="black"/>
                </a:solidFill>
              </a:rPr>
              <a:t> 25-35 yaşları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tr-TR" sz="2000" i="1" dirty="0" smtClean="0">
                <a:solidFill>
                  <a:prstClr val="black"/>
                </a:solidFill>
              </a:rPr>
              <a:t>(</a:t>
            </a:r>
            <a:r>
              <a:rPr lang="en-US" sz="2000" i="1" dirty="0" smtClean="0">
                <a:solidFill>
                  <a:prstClr val="black"/>
                </a:solidFill>
              </a:rPr>
              <a:t>The incidence rate was greatest among women aged 25-29 years and lowest among women over 44 years</a:t>
            </a:r>
            <a:r>
              <a:rPr lang="tr-TR" sz="2000" i="1" dirty="0" smtClean="0">
                <a:solidFill>
                  <a:prstClr val="black"/>
                </a:solidFill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654</Words>
  <PresentationFormat>Ekran Gösterisi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ENDOMETRİOMA  SEMPTOMATOLOJİSİ</vt:lpstr>
      <vt:lpstr>GİRİŞ  </vt:lpstr>
      <vt:lpstr>Morfoloji </vt:lpstr>
      <vt:lpstr>Tanıda zorluklar </vt:lpstr>
      <vt:lpstr>Ovaryan lezyon (endometrioma) </vt:lpstr>
      <vt:lpstr>Derin infiltratif endometriosis (DIE)  </vt:lpstr>
      <vt:lpstr>Slayt 7</vt:lpstr>
      <vt:lpstr>Slayt 8</vt:lpstr>
      <vt:lpstr>SIKLIK </vt:lpstr>
      <vt:lpstr>SEMPTOMATOLOJİ-TANI </vt:lpstr>
      <vt:lpstr>Slayt 11</vt:lpstr>
      <vt:lpstr>Endometriozis semptomları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Endometrioma  Semptomatolojisi</dc:title>
  <dc:creator>Dr M.Sıddık</dc:creator>
  <cp:lastModifiedBy>Windows Kullanıcısı</cp:lastModifiedBy>
  <cp:revision>45</cp:revision>
  <dcterms:created xsi:type="dcterms:W3CDTF">2018-09-08T07:01:15Z</dcterms:created>
  <dcterms:modified xsi:type="dcterms:W3CDTF">2018-09-09T05:07:03Z</dcterms:modified>
</cp:coreProperties>
</file>