
<file path=[Content_Types].xml><?xml version="1.0" encoding="utf-8"?>
<Types xmlns="http://schemas.openxmlformats.org/package/2006/content-types">
  <Default Extension="png" ContentType="image/png"/>
  <Default Extension="mpg" ContentType="video/mpeg"/>
  <Default Extension="jpeg" ContentType="image/jpeg"/>
  <Default Extension="mov" ContentType="video/quicktime"/>
  <Default Extension="rels" ContentType="application/vnd.openxmlformats-package.relationships+xml"/>
  <Default Extension="xml" ContentType="application/xml"/>
  <Default Extension="tif" ContentType="image/tif"/>
  <Default Extension="tiff" ContentType="image/tif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2"/>
  </p:notesMasterIdLst>
  <p:sldIdLst>
    <p:sldId id="256" r:id="rId2"/>
    <p:sldId id="268" r:id="rId3"/>
    <p:sldId id="298" r:id="rId4"/>
    <p:sldId id="258" r:id="rId5"/>
    <p:sldId id="259" r:id="rId6"/>
    <p:sldId id="260" r:id="rId7"/>
    <p:sldId id="321" r:id="rId8"/>
    <p:sldId id="299" r:id="rId9"/>
    <p:sldId id="300" r:id="rId10"/>
    <p:sldId id="301" r:id="rId11"/>
    <p:sldId id="302" r:id="rId12"/>
    <p:sldId id="303" r:id="rId13"/>
    <p:sldId id="304" r:id="rId14"/>
    <p:sldId id="305" r:id="rId15"/>
    <p:sldId id="306" r:id="rId16"/>
    <p:sldId id="307" r:id="rId17"/>
    <p:sldId id="308" r:id="rId18"/>
    <p:sldId id="309" r:id="rId19"/>
    <p:sldId id="310" r:id="rId20"/>
    <p:sldId id="311" r:id="rId21"/>
    <p:sldId id="272" r:id="rId22"/>
    <p:sldId id="323" r:id="rId23"/>
    <p:sldId id="312" r:id="rId24"/>
    <p:sldId id="313" r:id="rId25"/>
    <p:sldId id="315" r:id="rId26"/>
    <p:sldId id="316" r:id="rId27"/>
    <p:sldId id="314" r:id="rId28"/>
    <p:sldId id="317" r:id="rId29"/>
    <p:sldId id="318" r:id="rId30"/>
    <p:sldId id="319" r:id="rId31"/>
    <p:sldId id="320" r:id="rId32"/>
    <p:sldId id="322" r:id="rId33"/>
    <p:sldId id="324" r:id="rId34"/>
    <p:sldId id="325" r:id="rId35"/>
    <p:sldId id="326" r:id="rId36"/>
    <p:sldId id="292" r:id="rId37"/>
    <p:sldId id="293" r:id="rId38"/>
    <p:sldId id="294" r:id="rId39"/>
    <p:sldId id="264" r:id="rId40"/>
    <p:sldId id="265" r:id="rId41"/>
    <p:sldId id="270" r:id="rId42"/>
    <p:sldId id="271" r:id="rId43"/>
    <p:sldId id="281" r:id="rId44"/>
    <p:sldId id="284" r:id="rId45"/>
    <p:sldId id="285" r:id="rId46"/>
    <p:sldId id="286" r:id="rId47"/>
    <p:sldId id="288" r:id="rId48"/>
    <p:sldId id="289" r:id="rId49"/>
    <p:sldId id="290" r:id="rId50"/>
    <p:sldId id="291" r:id="rId51"/>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10B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8"/>
    <p:restoredTop sz="94514"/>
  </p:normalViewPr>
  <p:slideViewPr>
    <p:cSldViewPr snapToGrid="0" snapToObjects="1">
      <p:cViewPr varScale="1">
        <p:scale>
          <a:sx n="42" d="100"/>
          <a:sy n="42" d="100"/>
        </p:scale>
        <p:origin x="192" y="5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12" name="Shape 212"/>
          <p:cNvSpPr>
            <a:spLocks noGrp="1" noRot="1" noChangeAspect="1"/>
          </p:cNvSpPr>
          <p:nvPr>
            <p:ph type="sldImg"/>
          </p:nvPr>
        </p:nvSpPr>
        <p:spPr>
          <a:xfrm>
            <a:off x="1143000" y="685800"/>
            <a:ext cx="4572000" cy="3429000"/>
          </a:xfrm>
          <a:prstGeom prst="rect">
            <a:avLst/>
          </a:prstGeom>
        </p:spPr>
        <p:txBody>
          <a:bodyPr/>
          <a:lstStyle/>
          <a:p>
            <a:endParaRPr/>
          </a:p>
        </p:txBody>
      </p:sp>
      <p:sp>
        <p:nvSpPr>
          <p:cNvPr id="213" name="Shape 213"/>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the second scenario: work-up shows an endometrioma. What could be the benefits of surgery?</a:t>
            </a:r>
          </a:p>
          <a:p>
            <a:r>
              <a:rPr lang="en-US" baseline="0" dirty="0"/>
              <a:t>Ruling out </a:t>
            </a:r>
            <a:r>
              <a:rPr lang="en-US" baseline="0" dirty="0" err="1"/>
              <a:t>malignany</a:t>
            </a:r>
            <a:r>
              <a:rPr lang="en-US" baseline="0" dirty="0"/>
              <a:t>? Management must absolutely be individualized but in general patient characteristics, TV USG and new markers like human </a:t>
            </a:r>
            <a:r>
              <a:rPr lang="en-US" baseline="0" dirty="0" err="1"/>
              <a:t>epididymal</a:t>
            </a:r>
            <a:r>
              <a:rPr lang="en-US" baseline="0" dirty="0"/>
              <a:t> protein 4 have pretty high negative predictive values.</a:t>
            </a:r>
          </a:p>
          <a:p>
            <a:r>
              <a:rPr lang="en-US" baseline="0" dirty="0"/>
              <a:t>Can treating anovulation be an indication?</a:t>
            </a:r>
            <a:endParaRPr lang="en-US" dirty="0"/>
          </a:p>
        </p:txBody>
      </p:sp>
    </p:spTree>
    <p:extLst>
      <p:ext uri="{BB962C8B-B14F-4D97-AF65-F5344CB8AC3E}">
        <p14:creationId xmlns:p14="http://schemas.microsoft.com/office/powerpoint/2010/main" val="2912375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Again, let’s look at the same</a:t>
            </a:r>
            <a:r>
              <a:rPr lang="en-US" baseline="0" dirty="0"/>
              <a:t> study. 43% of the women with unilateral endometriomas conceived spontaneously during the study period. Less than a year.</a:t>
            </a:r>
          </a:p>
          <a:p>
            <a:r>
              <a:rPr lang="en-US" baseline="0" dirty="0"/>
              <a:t>42% of those with DIE also conceived spontaneously.</a:t>
            </a:r>
          </a:p>
          <a:p>
            <a:r>
              <a:rPr lang="en-US" baseline="0" dirty="0"/>
              <a:t>Moreover, half of pregnancies occurred with ovulation from the affected gonad!</a:t>
            </a:r>
            <a:endParaRPr lang="en-US" dirty="0"/>
          </a:p>
        </p:txBody>
      </p:sp>
    </p:spTree>
    <p:extLst>
      <p:ext uri="{BB962C8B-B14F-4D97-AF65-F5344CB8AC3E}">
        <p14:creationId xmlns:p14="http://schemas.microsoft.com/office/powerpoint/2010/main" val="14807343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are not convinced</a:t>
            </a:r>
            <a:r>
              <a:rPr lang="en-US" baseline="0" dirty="0"/>
              <a:t> yet, let me show you the only study, to</a:t>
            </a:r>
            <a:r>
              <a:rPr lang="en-US" dirty="0"/>
              <a:t> the best of my knowledge, that compares</a:t>
            </a:r>
            <a:r>
              <a:rPr lang="en-US" baseline="0" dirty="0"/>
              <a:t> pregnancy rates before and after endometrioma excision.</a:t>
            </a:r>
          </a:p>
          <a:p>
            <a:r>
              <a:rPr lang="en-US" baseline="0" dirty="0"/>
              <a:t>In this retrospective analysis, </a:t>
            </a:r>
            <a:r>
              <a:rPr lang="en-US" baseline="0" dirty="0" err="1"/>
              <a:t>Raffi</a:t>
            </a:r>
            <a:r>
              <a:rPr lang="en-US" baseline="0" dirty="0"/>
              <a:t> and </a:t>
            </a:r>
            <a:r>
              <a:rPr lang="en-US" baseline="0" dirty="0" err="1"/>
              <a:t>Amer</a:t>
            </a:r>
            <a:r>
              <a:rPr lang="en-US" baseline="0" dirty="0"/>
              <a:t> report similar pregnancy rates before and after endometrioma excision. You can interpret that in one of the two ways, depending on your perspective. But the only thing we can not claim is an improvement in pregnancy rates after endometrioma excision. </a:t>
            </a:r>
            <a:endParaRPr lang="en-US" dirty="0"/>
          </a:p>
        </p:txBody>
      </p:sp>
    </p:spTree>
    <p:extLst>
      <p:ext uri="{BB962C8B-B14F-4D97-AF65-F5344CB8AC3E}">
        <p14:creationId xmlns:p14="http://schemas.microsoft.com/office/powerpoint/2010/main" val="35982605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of all whether the presence of an endometrioma</a:t>
            </a:r>
            <a:r>
              <a:rPr lang="en-US" baseline="0" dirty="0"/>
              <a:t> alone hampers ART outcome is doubtful. Based on this most recent meta-analysis in HRU LBR, CP, MR are the same where as they are more likely to have the cycle cancelled.</a:t>
            </a:r>
            <a:endParaRPr lang="en-US" dirty="0"/>
          </a:p>
        </p:txBody>
      </p:sp>
    </p:spTree>
    <p:extLst>
      <p:ext uri="{BB962C8B-B14F-4D97-AF65-F5344CB8AC3E}">
        <p14:creationId xmlns:p14="http://schemas.microsoft.com/office/powerpoint/2010/main" val="23703479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Yet,</a:t>
            </a:r>
            <a:r>
              <a:rPr lang="en-US" baseline="0" dirty="0"/>
              <a:t> can surgery improve outcome? Obviously the proper control group includes women with an intact endometrioma, not women without </a:t>
            </a:r>
            <a:r>
              <a:rPr lang="en-US" baseline="0" dirty="0" err="1"/>
              <a:t>endometriomata</a:t>
            </a:r>
            <a:r>
              <a:rPr lang="en-US" baseline="0" dirty="0"/>
              <a:t>, and the results are the same across the board.</a:t>
            </a:r>
          </a:p>
        </p:txBody>
      </p:sp>
    </p:spTree>
    <p:extLst>
      <p:ext uri="{BB962C8B-B14F-4D97-AF65-F5344CB8AC3E}">
        <p14:creationId xmlns:p14="http://schemas.microsoft.com/office/powerpoint/2010/main" val="34842232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I fail to see any benefit here.</a:t>
            </a:r>
          </a:p>
        </p:txBody>
      </p:sp>
    </p:spTree>
    <p:extLst>
      <p:ext uri="{BB962C8B-B14F-4D97-AF65-F5344CB8AC3E}">
        <p14:creationId xmlns:p14="http://schemas.microsoft.com/office/powerpoint/2010/main" val="2554673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about risks? In terms of</a:t>
            </a:r>
            <a:r>
              <a:rPr lang="en-US" baseline="0" dirty="0"/>
              <a:t> impact on ovarian reserve, surgical complications and recurrence rates</a:t>
            </a:r>
            <a:endParaRPr lang="en-US" dirty="0"/>
          </a:p>
        </p:txBody>
      </p:sp>
    </p:spTree>
    <p:extLst>
      <p:ext uri="{BB962C8B-B14F-4D97-AF65-F5344CB8AC3E}">
        <p14:creationId xmlns:p14="http://schemas.microsoft.com/office/powerpoint/2010/main" val="2287872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Unfortunately it was, our two studies</a:t>
            </a:r>
            <a:r>
              <a:rPr lang="en-US" baseline="0" dirty="0"/>
              <a:t> and later Dr. </a:t>
            </a:r>
            <a:r>
              <a:rPr lang="en-US" baseline="0" dirty="0" err="1"/>
              <a:t>Alborzi</a:t>
            </a:r>
            <a:r>
              <a:rPr lang="en-US" dirty="0"/>
              <a:t> showed that the decline in AMH</a:t>
            </a:r>
            <a:r>
              <a:rPr lang="en-US" baseline="0" dirty="0"/>
              <a:t> was permanent.</a:t>
            </a:r>
            <a:endParaRPr lang="en-US" dirty="0"/>
          </a:p>
        </p:txBody>
      </p:sp>
    </p:spTree>
    <p:extLst>
      <p:ext uri="{BB962C8B-B14F-4D97-AF65-F5344CB8AC3E}">
        <p14:creationId xmlns:p14="http://schemas.microsoft.com/office/powerpoint/2010/main" val="170680822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thought there was no doubt on that, but Dear Dr. </a:t>
            </a:r>
            <a:r>
              <a:rPr lang="en-US" dirty="0" err="1"/>
              <a:t>Ludovico</a:t>
            </a:r>
            <a:r>
              <a:rPr lang="en-US" dirty="0"/>
              <a:t> </a:t>
            </a:r>
            <a:r>
              <a:rPr lang="en-US" dirty="0" err="1"/>
              <a:t>Muzii</a:t>
            </a:r>
            <a:r>
              <a:rPr lang="en-US" dirty="0"/>
              <a:t> published a systematic</a:t>
            </a:r>
            <a:r>
              <a:rPr lang="en-US" baseline="0" dirty="0"/>
              <a:t> review suggesting AMH was not that reliable and AFC was not decreased after </a:t>
            </a:r>
            <a:r>
              <a:rPr lang="en-US" baseline="0" dirty="0" err="1"/>
              <a:t>endo</a:t>
            </a:r>
            <a:r>
              <a:rPr lang="en-US" baseline="0" dirty="0"/>
              <a:t> excision.  However when we reanalyzed the AMH data and AFC before and after unilateral endometrioma excision, the former was still significantly declined and the latter showed a strong trend in similar direction.</a:t>
            </a:r>
            <a:endParaRPr lang="en-US" dirty="0"/>
          </a:p>
        </p:txBody>
      </p:sp>
    </p:spTree>
    <p:extLst>
      <p:ext uri="{BB962C8B-B14F-4D97-AF65-F5344CB8AC3E}">
        <p14:creationId xmlns:p14="http://schemas.microsoft.com/office/powerpoint/2010/main" val="35780577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 systematic</a:t>
            </a:r>
            <a:r>
              <a:rPr lang="en-US" baseline="0" dirty="0"/>
              <a:t> reviews showed that serum AMH levels were significantly decreased, after endometrioma excision</a:t>
            </a:r>
          </a:p>
          <a:p>
            <a:r>
              <a:rPr lang="en-US" baseline="0" dirty="0"/>
              <a:t>The average </a:t>
            </a:r>
            <a:r>
              <a:rPr lang="en-US" baseline="0" dirty="0" err="1"/>
              <a:t>declien</a:t>
            </a:r>
            <a:r>
              <a:rPr lang="en-US" baseline="0" dirty="0"/>
              <a:t> was 1.1 </a:t>
            </a:r>
            <a:r>
              <a:rPr lang="en-US" baseline="0" dirty="0" err="1"/>
              <a:t>ng</a:t>
            </a:r>
            <a:r>
              <a:rPr lang="en-US" baseline="0" dirty="0"/>
              <a:t>/ml. The </a:t>
            </a:r>
            <a:r>
              <a:rPr lang="en-US" baseline="0" dirty="0" err="1"/>
              <a:t>onlu</a:t>
            </a:r>
            <a:r>
              <a:rPr lang="en-US" baseline="0" dirty="0"/>
              <a:t> missing information was whether this decline persisted in the long term.</a:t>
            </a:r>
            <a:endParaRPr lang="en-US" dirty="0"/>
          </a:p>
        </p:txBody>
      </p:sp>
    </p:spTree>
    <p:extLst>
      <p:ext uri="{BB962C8B-B14F-4D97-AF65-F5344CB8AC3E}">
        <p14:creationId xmlns:p14="http://schemas.microsoft.com/office/powerpoint/2010/main" val="3085452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a:t>
            </a:r>
            <a:r>
              <a:rPr lang="en-US" baseline="0" dirty="0"/>
              <a:t> finally recurrence. These are the three RCTs assessing </a:t>
            </a:r>
            <a:r>
              <a:rPr lang="en-US" baseline="0" dirty="0" err="1"/>
              <a:t>effectivenss</a:t>
            </a:r>
            <a:r>
              <a:rPr lang="en-US" baseline="0" dirty="0"/>
              <a:t> of OCPs in preventing recurrence after </a:t>
            </a:r>
            <a:r>
              <a:rPr lang="en-US" baseline="0" dirty="0" err="1"/>
              <a:t>endo</a:t>
            </a:r>
            <a:r>
              <a:rPr lang="en-US" baseline="0" dirty="0"/>
              <a:t> excision. As we are talking about infertility, we are interested in the recurrence rates in controls who did not use OCPs. In as short as 6 months 20% of them had a new endometrioma.</a:t>
            </a:r>
            <a:endParaRPr lang="en-US" dirty="0"/>
          </a:p>
        </p:txBody>
      </p:sp>
    </p:spTree>
    <p:extLst>
      <p:ext uri="{BB962C8B-B14F-4D97-AF65-F5344CB8AC3E}">
        <p14:creationId xmlns:p14="http://schemas.microsoft.com/office/powerpoint/2010/main" val="31202653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the second scenario: work-up shows an endometrioma. What could be the benefits of surgery?</a:t>
            </a:r>
          </a:p>
          <a:p>
            <a:r>
              <a:rPr lang="en-US" baseline="0" dirty="0"/>
              <a:t>Ruling out </a:t>
            </a:r>
            <a:r>
              <a:rPr lang="en-US" baseline="0" dirty="0" err="1"/>
              <a:t>malignany</a:t>
            </a:r>
            <a:r>
              <a:rPr lang="en-US" baseline="0" dirty="0"/>
              <a:t>? Management must absolutely be individualized but in general patient characteristics, TV USG and new markers like human </a:t>
            </a:r>
            <a:r>
              <a:rPr lang="en-US" baseline="0" dirty="0" err="1"/>
              <a:t>epididymal</a:t>
            </a:r>
            <a:r>
              <a:rPr lang="en-US" baseline="0" dirty="0"/>
              <a:t> protein 4 have pretty high negative predictive values.</a:t>
            </a:r>
          </a:p>
          <a:p>
            <a:r>
              <a:rPr lang="en-US" baseline="0" dirty="0"/>
              <a:t>Can treating anovulation be an indication?</a:t>
            </a:r>
            <a:endParaRPr lang="en-US" dirty="0"/>
          </a:p>
        </p:txBody>
      </p:sp>
    </p:spTree>
    <p:extLst>
      <p:ext uri="{BB962C8B-B14F-4D97-AF65-F5344CB8AC3E}">
        <p14:creationId xmlns:p14="http://schemas.microsoft.com/office/powerpoint/2010/main" val="3455634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a:t>Embarassing</a:t>
            </a:r>
            <a:r>
              <a:rPr lang="en-US" dirty="0"/>
              <a:t> isn’t it?</a:t>
            </a:r>
            <a:r>
              <a:rPr lang="en-US" baseline="0" dirty="0"/>
              <a:t> Imagine yourself in the office, agonizing to explain this to the patient.</a:t>
            </a:r>
            <a:endParaRPr lang="en-US" dirty="0"/>
          </a:p>
        </p:txBody>
      </p:sp>
    </p:spTree>
    <p:extLst>
      <p:ext uri="{BB962C8B-B14F-4D97-AF65-F5344CB8AC3E}">
        <p14:creationId xmlns:p14="http://schemas.microsoft.com/office/powerpoint/2010/main" val="3222898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overall, based</a:t>
            </a:r>
            <a:r>
              <a:rPr lang="en-US" baseline="0" dirty="0"/>
              <a:t> on available evidence I am against </a:t>
            </a:r>
            <a:r>
              <a:rPr lang="en-US" baseline="0" dirty="0" err="1"/>
              <a:t>endometiroma</a:t>
            </a:r>
            <a:r>
              <a:rPr lang="en-US" baseline="0" dirty="0"/>
              <a:t> excision for the sole purpose of promoting fertility</a:t>
            </a:r>
            <a:endParaRPr lang="en-US" dirty="0"/>
          </a:p>
        </p:txBody>
      </p:sp>
    </p:spTree>
    <p:extLst>
      <p:ext uri="{BB962C8B-B14F-4D97-AF65-F5344CB8AC3E}">
        <p14:creationId xmlns:p14="http://schemas.microsoft.com/office/powerpoint/2010/main" val="41237965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thought there was no doubt on that, but Dear Dr. </a:t>
            </a:r>
            <a:r>
              <a:rPr lang="en-US" dirty="0" err="1"/>
              <a:t>Ludovico</a:t>
            </a:r>
            <a:r>
              <a:rPr lang="en-US" dirty="0"/>
              <a:t> </a:t>
            </a:r>
            <a:r>
              <a:rPr lang="en-US" dirty="0" err="1"/>
              <a:t>Muzii</a:t>
            </a:r>
            <a:r>
              <a:rPr lang="en-US" dirty="0"/>
              <a:t> published a systematic</a:t>
            </a:r>
            <a:r>
              <a:rPr lang="en-US" baseline="0" dirty="0"/>
              <a:t> review suggesting AMH was not that reliable and AFC was not decreased after </a:t>
            </a:r>
            <a:r>
              <a:rPr lang="en-US" baseline="0" dirty="0" err="1"/>
              <a:t>endo</a:t>
            </a:r>
            <a:r>
              <a:rPr lang="en-US" baseline="0" dirty="0"/>
              <a:t> excision.  However when we reanalyzed the AMH data and AFC before and after unilateral endometrioma excision, the former was still significantly declined and the latter showed a strong trend in similar direction.</a:t>
            </a:r>
            <a:endParaRPr lang="en-US" dirty="0"/>
          </a:p>
        </p:txBody>
      </p:sp>
    </p:spTree>
    <p:extLst>
      <p:ext uri="{BB962C8B-B14F-4D97-AF65-F5344CB8AC3E}">
        <p14:creationId xmlns:p14="http://schemas.microsoft.com/office/powerpoint/2010/main" val="26688082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a:t>
            </a:r>
            <a:r>
              <a:rPr lang="en-US" baseline="0" dirty="0"/>
              <a:t> the second scenario: work-up shows an endometrioma. What could be the benefits of surgery?</a:t>
            </a:r>
          </a:p>
          <a:p>
            <a:r>
              <a:rPr lang="en-US" baseline="0" dirty="0"/>
              <a:t>Ruling out </a:t>
            </a:r>
            <a:r>
              <a:rPr lang="en-US" baseline="0" dirty="0" err="1"/>
              <a:t>malignany</a:t>
            </a:r>
            <a:r>
              <a:rPr lang="en-US" baseline="0" dirty="0"/>
              <a:t>? Management must absolutely be individualized but in general patient characteristics, TV USG and new markers like human </a:t>
            </a:r>
            <a:r>
              <a:rPr lang="en-US" baseline="0" dirty="0" err="1"/>
              <a:t>epididymal</a:t>
            </a:r>
            <a:r>
              <a:rPr lang="en-US" baseline="0" dirty="0"/>
              <a:t> protein 4 have pretty high negative predictive values.</a:t>
            </a:r>
          </a:p>
          <a:p>
            <a:r>
              <a:rPr lang="en-US" baseline="0" dirty="0"/>
              <a:t>Can treating anovulation be an indication?</a:t>
            </a:r>
            <a:endParaRPr lang="en-US" dirty="0"/>
          </a:p>
        </p:txBody>
      </p:sp>
    </p:spTree>
    <p:extLst>
      <p:ext uri="{BB962C8B-B14F-4D97-AF65-F5344CB8AC3E}">
        <p14:creationId xmlns:p14="http://schemas.microsoft.com/office/powerpoint/2010/main" val="33225092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a:t>
            </a:r>
            <a:r>
              <a:rPr lang="en-US" baseline="0" dirty="0"/>
              <a:t> larger of two studies comparing ovulation rates between endometrioma containing and contralateral ovaries in women with unilateral endometriomas. 244 women underwent ultrasound monitoring of ovulation in 1311 cycles. 75% had evidence of deep infiltrating endometriosis</a:t>
            </a:r>
            <a:endParaRPr lang="en-US" dirty="0"/>
          </a:p>
        </p:txBody>
      </p:sp>
    </p:spTree>
    <p:extLst>
      <p:ext uri="{BB962C8B-B14F-4D97-AF65-F5344CB8AC3E}">
        <p14:creationId xmlns:p14="http://schemas.microsoft.com/office/powerpoint/2010/main" val="1506666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50%</a:t>
            </a:r>
            <a:r>
              <a:rPr lang="en-US" baseline="0" dirty="0"/>
              <a:t> of ovulations occurred from the affected gonads </a:t>
            </a:r>
            <a:r>
              <a:rPr lang="en-US" baseline="0" dirty="0" err="1"/>
              <a:t>regradless</a:t>
            </a:r>
            <a:r>
              <a:rPr lang="en-US" baseline="0" dirty="0"/>
              <a:t> of cyst count, size and presence of deep infiltrating endometriosis.</a:t>
            </a:r>
            <a:endParaRPr lang="en-US" dirty="0"/>
          </a:p>
        </p:txBody>
      </p:sp>
    </p:spTree>
    <p:extLst>
      <p:ext uri="{BB962C8B-B14F-4D97-AF65-F5344CB8AC3E}">
        <p14:creationId xmlns:p14="http://schemas.microsoft.com/office/powerpoint/2010/main" val="19148045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these gonads are already ovulatory.</a:t>
            </a:r>
          </a:p>
          <a:p>
            <a:r>
              <a:rPr lang="en-US" dirty="0"/>
              <a:t>But can surgery still somehow improve spontaneous</a:t>
            </a:r>
            <a:r>
              <a:rPr lang="en-US" baseline="0" dirty="0"/>
              <a:t> pregnancy rate?</a:t>
            </a:r>
            <a:endParaRPr lang="en-US" dirty="0"/>
          </a:p>
        </p:txBody>
      </p:sp>
    </p:spTree>
    <p:extLst>
      <p:ext uri="{BB962C8B-B14F-4D97-AF65-F5344CB8AC3E}">
        <p14:creationId xmlns:p14="http://schemas.microsoft.com/office/powerpoint/2010/main" val="41117721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 these gonads are already ovulatory.</a:t>
            </a:r>
          </a:p>
          <a:p>
            <a:r>
              <a:rPr lang="en-US" dirty="0"/>
              <a:t>But can surgery still somehow improve spontaneous</a:t>
            </a:r>
            <a:r>
              <a:rPr lang="en-US" baseline="0" dirty="0"/>
              <a:t> pregnancy rate?</a:t>
            </a:r>
            <a:endParaRPr lang="en-US" dirty="0"/>
          </a:p>
        </p:txBody>
      </p:sp>
    </p:spTree>
    <p:extLst>
      <p:ext uri="{BB962C8B-B14F-4D97-AF65-F5344CB8AC3E}">
        <p14:creationId xmlns:p14="http://schemas.microsoft.com/office/powerpoint/2010/main" val="10475047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 am unaware of any randomized trials</a:t>
            </a:r>
            <a:r>
              <a:rPr lang="en-US" baseline="0" dirty="0"/>
              <a:t> answering this question, and all we have is UNCONTROLLED case series from renown surgeons. Overall they report 50% spontaneous conception rate. The duration of the follow up varied between studies. E.g. The last one by Paolo </a:t>
            </a:r>
            <a:r>
              <a:rPr lang="en-US" baseline="0" dirty="0" err="1"/>
              <a:t>Vercellini</a:t>
            </a:r>
            <a:r>
              <a:rPr lang="en-US" baseline="0" dirty="0"/>
              <a:t> reported cumulative </a:t>
            </a:r>
            <a:r>
              <a:rPr lang="en-US" baseline="0" dirty="0" err="1"/>
              <a:t>pregancy</a:t>
            </a:r>
            <a:r>
              <a:rPr lang="en-US" baseline="0" dirty="0"/>
              <a:t> rate over three years.</a:t>
            </a:r>
            <a:endParaRPr lang="en-US" dirty="0"/>
          </a:p>
        </p:txBody>
      </p:sp>
    </p:spTree>
    <p:extLst>
      <p:ext uri="{BB962C8B-B14F-4D97-AF65-F5344CB8AC3E}">
        <p14:creationId xmlns:p14="http://schemas.microsoft.com/office/powerpoint/2010/main" val="1826785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Regardless. How reliable is this figure?</a:t>
            </a:r>
            <a:r>
              <a:rPr lang="en-US" baseline="0" dirty="0"/>
              <a:t> How applicable it is to other settings?</a:t>
            </a:r>
          </a:p>
          <a:p>
            <a:r>
              <a:rPr lang="en-US" baseline="0" dirty="0" err="1"/>
              <a:t>Firslt</a:t>
            </a:r>
            <a:r>
              <a:rPr lang="en-US" baseline="0" dirty="0"/>
              <a:t> not all women underwent surgery for promoting fertility. Perhaps spontaneous pregnancy rate is lower among those who </a:t>
            </a:r>
            <a:r>
              <a:rPr lang="en-US" baseline="0" dirty="0" err="1"/>
              <a:t>presneted</a:t>
            </a:r>
            <a:r>
              <a:rPr lang="en-US" baseline="0" dirty="0"/>
              <a:t> with </a:t>
            </a:r>
            <a:r>
              <a:rPr lang="en-US" baseline="0" dirty="0" err="1"/>
              <a:t>inferiltity</a:t>
            </a:r>
            <a:r>
              <a:rPr lang="en-US" baseline="0" dirty="0"/>
              <a:t>.</a:t>
            </a:r>
          </a:p>
          <a:p>
            <a:r>
              <a:rPr lang="en-US" baseline="0" dirty="0"/>
              <a:t>Secondly, does every one has the same experience as these renown surgeons?</a:t>
            </a:r>
          </a:p>
          <a:p>
            <a:r>
              <a:rPr lang="en-US" baseline="0" dirty="0"/>
              <a:t>And most importantly what is the pregnancy rate without surgery?</a:t>
            </a:r>
            <a:endParaRPr lang="en-US" dirty="0"/>
          </a:p>
        </p:txBody>
      </p:sp>
    </p:spTree>
    <p:extLst>
      <p:ext uri="{BB962C8B-B14F-4D97-AF65-F5344CB8AC3E}">
        <p14:creationId xmlns:p14="http://schemas.microsoft.com/office/powerpoint/2010/main" val="349675824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2" name="Title Text"/>
          <p:cNvSpPr txBox="1">
            <a:spLocks noGrp="1"/>
          </p:cNvSpPr>
          <p:nvPr>
            <p:ph type="title"/>
          </p:nvPr>
        </p:nvSpPr>
        <p:spPr>
          <a:xfrm>
            <a:off x="1270000" y="1638300"/>
            <a:ext cx="10464800" cy="3302000"/>
          </a:xfrm>
          <a:prstGeom prst="rect">
            <a:avLst/>
          </a:prstGeom>
        </p:spPr>
        <p:txBody>
          <a:bodyPr anchor="b"/>
          <a:lstStyle>
            <a:lvl1pPr>
              <a:defRPr b="1">
                <a:solidFill>
                  <a:srgbClr val="C10B25"/>
                </a:solidFill>
                <a:latin typeface="Helvetica"/>
                <a:ea typeface="Helvetica"/>
                <a:cs typeface="Helvetica"/>
                <a:sym typeface="Helvetica"/>
              </a:defRPr>
            </a:lvl1pPr>
          </a:lstStyle>
          <a:p>
            <a:r>
              <a:rPr dirty="0"/>
              <a:t>Title Text</a:t>
            </a:r>
          </a:p>
        </p:txBody>
      </p:sp>
      <p:sp>
        <p:nvSpPr>
          <p:cNvPr id="13"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Photo">
    <p:spTree>
      <p:nvGrpSpPr>
        <p:cNvPr id="1" name=""/>
        <p:cNvGrpSpPr/>
        <p:nvPr/>
      </p:nvGrpSpPr>
      <p:grpSpPr>
        <a:xfrm>
          <a:off x="0" y="0"/>
          <a:ext cx="0" cy="0"/>
          <a:chOff x="0" y="0"/>
          <a:chExt cx="0" cy="0"/>
        </a:xfrm>
      </p:grpSpPr>
      <p:sp>
        <p:nvSpPr>
          <p:cNvPr id="105" name="Image"/>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Blank">
    <p:spTree>
      <p:nvGrpSpPr>
        <p:cNvPr id="1" name=""/>
        <p:cNvGrpSpPr/>
        <p:nvPr/>
      </p:nvGrpSpPr>
      <p:grpSpPr>
        <a:xfrm>
          <a:off x="0" y="0"/>
          <a:ext cx="0" cy="0"/>
          <a:chOff x="0" y="0"/>
          <a:chExt cx="0" cy="0"/>
        </a:xfrm>
      </p:grpSpPr>
      <p:pic>
        <p:nvPicPr>
          <p:cNvPr id="113" name="Image" descr="Image"/>
          <p:cNvPicPr>
            <a:picLocks noChangeAspect="1"/>
          </p:cNvPicPr>
          <p:nvPr/>
        </p:nvPicPr>
        <p:blipFill>
          <a:blip r:embed="rId2">
            <a:extLst/>
          </a:blip>
          <a:stretch>
            <a:fillRect/>
          </a:stretch>
        </p:blipFill>
        <p:spPr>
          <a:xfrm>
            <a:off x="0" y="0"/>
            <a:ext cx="13004800" cy="9753600"/>
          </a:xfrm>
          <a:prstGeom prst="rect">
            <a:avLst/>
          </a:prstGeom>
          <a:ln w="12700">
            <a:miter lim="400000"/>
          </a:ln>
        </p:spPr>
      </p:pic>
      <p:sp>
        <p:nvSpPr>
          <p:cNvPr id="1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Title &amp; Subtitle">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21" name="Title Text"/>
          <p:cNvSpPr txBox="1">
            <a:spLocks noGrp="1"/>
          </p:cNvSpPr>
          <p:nvPr>
            <p:ph type="title"/>
          </p:nvPr>
        </p:nvSpPr>
        <p:spPr>
          <a:xfrm>
            <a:off x="1270000" y="2565400"/>
            <a:ext cx="10464800" cy="2540000"/>
          </a:xfrm>
          <a:prstGeom prst="rect">
            <a:avLst/>
          </a:prstGeom>
        </p:spPr>
        <p:txBody>
          <a:bodyPr anchor="b">
            <a:noAutofit/>
          </a:bodyPr>
          <a:lstStyle>
            <a:lvl1pPr defTabSz="457200">
              <a:defRPr sz="7200">
                <a:solidFill>
                  <a:srgbClr val="FFFFFF"/>
                </a:solidFill>
                <a:latin typeface="Chalkboard"/>
                <a:ea typeface="Chalkboard"/>
                <a:cs typeface="Chalkboard"/>
                <a:sym typeface="Chalkboard"/>
              </a:defRPr>
            </a:lvl1pPr>
          </a:lstStyle>
          <a:p>
            <a:r>
              <a:t>Title Text</a:t>
            </a:r>
          </a:p>
        </p:txBody>
      </p:sp>
      <p:sp>
        <p:nvSpPr>
          <p:cNvPr id="122" name="Body Level One…"/>
          <p:cNvSpPr txBox="1">
            <a:spLocks noGrp="1"/>
          </p:cNvSpPr>
          <p:nvPr>
            <p:ph type="body" sz="quarter" idx="1"/>
          </p:nvPr>
        </p:nvSpPr>
        <p:spPr>
          <a:xfrm>
            <a:off x="1270000" y="5207000"/>
            <a:ext cx="10464800" cy="1460500"/>
          </a:xfrm>
          <a:prstGeom prst="rect">
            <a:avLst/>
          </a:prstGeom>
        </p:spPr>
        <p:txBody>
          <a:bodyPr anchor="t">
            <a:noAutofit/>
          </a:bodyPr>
          <a:lstStyle>
            <a:lvl1pPr marL="0" indent="0" algn="ctr" defTabSz="457200">
              <a:spcBef>
                <a:spcPts val="0"/>
              </a:spcBef>
              <a:buSzTx/>
              <a:buNone/>
              <a:defRPr>
                <a:solidFill>
                  <a:srgbClr val="FFFFFF"/>
                </a:solidFill>
                <a:latin typeface="Chalkboard"/>
                <a:ea typeface="Chalkboard"/>
                <a:cs typeface="Chalkboard"/>
                <a:sym typeface="Chalkboard"/>
              </a:defRPr>
            </a:lvl1pPr>
            <a:lvl2pPr marL="0" indent="0" algn="ctr" defTabSz="457200">
              <a:spcBef>
                <a:spcPts val="0"/>
              </a:spcBef>
              <a:buSzTx/>
              <a:buNone/>
              <a:defRPr>
                <a:solidFill>
                  <a:srgbClr val="FFFFFF"/>
                </a:solidFill>
                <a:latin typeface="Chalkboard"/>
                <a:ea typeface="Chalkboard"/>
                <a:cs typeface="Chalkboard"/>
                <a:sym typeface="Chalkboard"/>
              </a:defRPr>
            </a:lvl2pPr>
            <a:lvl3pPr marL="0" indent="0" algn="ctr" defTabSz="457200">
              <a:spcBef>
                <a:spcPts val="0"/>
              </a:spcBef>
              <a:buSzTx/>
              <a:buNone/>
              <a:defRPr>
                <a:solidFill>
                  <a:srgbClr val="FFFFFF"/>
                </a:solidFill>
                <a:latin typeface="Chalkboard"/>
                <a:ea typeface="Chalkboard"/>
                <a:cs typeface="Chalkboard"/>
                <a:sym typeface="Chalkboard"/>
              </a:defRPr>
            </a:lvl3pPr>
            <a:lvl4pPr marL="0" indent="0" algn="ctr" defTabSz="457200">
              <a:spcBef>
                <a:spcPts val="0"/>
              </a:spcBef>
              <a:buSzTx/>
              <a:buNone/>
              <a:defRPr>
                <a:solidFill>
                  <a:srgbClr val="FFFFFF"/>
                </a:solidFill>
                <a:latin typeface="Chalkboard"/>
                <a:ea typeface="Chalkboard"/>
                <a:cs typeface="Chalkboard"/>
                <a:sym typeface="Chalkboard"/>
              </a:defRPr>
            </a:lvl4pPr>
            <a:lvl5pPr marL="0" indent="0" algn="ctr" defTabSz="457200">
              <a:spcBef>
                <a:spcPts val="0"/>
              </a:spcBef>
              <a:buSzTx/>
              <a:buNone/>
              <a:defRPr>
                <a:solidFill>
                  <a:srgbClr val="FFFFFF"/>
                </a:solidFill>
                <a:latin typeface="Chalkboard"/>
                <a:ea typeface="Chalkboard"/>
                <a:cs typeface="Chalkboard"/>
                <a:sym typeface="Chalkboard"/>
              </a:defRPr>
            </a:lvl5pPr>
          </a:lstStyle>
          <a:p>
            <a:r>
              <a:t>Body Level One</a:t>
            </a:r>
          </a:p>
          <a:p>
            <a:pPr lvl="1"/>
            <a:r>
              <a:t>Body Level Two</a:t>
            </a:r>
          </a:p>
          <a:p>
            <a:pPr lvl="2"/>
            <a:r>
              <a:t>Body Level Three</a:t>
            </a:r>
          </a:p>
          <a:p>
            <a:pPr lvl="3"/>
            <a:r>
              <a:t>Body Level Four</a:t>
            </a:r>
          </a:p>
          <a:p>
            <a:pPr lvl="4"/>
            <a:r>
              <a:t>Body Level Five</a:t>
            </a:r>
          </a:p>
        </p:txBody>
      </p:sp>
      <p:sp>
        <p:nvSpPr>
          <p:cNvPr id="123" name="Slide Number"/>
          <p:cNvSpPr txBox="1">
            <a:spLocks noGrp="1"/>
          </p:cNvSpPr>
          <p:nvPr>
            <p:ph type="sldNum" sz="quarter" idx="2"/>
          </p:nvPr>
        </p:nvSpPr>
        <p:spPr>
          <a:xfrm>
            <a:off x="6337300" y="9258300"/>
            <a:ext cx="329261" cy="390669"/>
          </a:xfrm>
          <a:prstGeom prst="rect">
            <a:avLst/>
          </a:prstGeom>
        </p:spPr>
        <p:txBody>
          <a:bodyPr/>
          <a:lstStyle>
            <a:lvl1pPr defTabSz="457200">
              <a:defRPr>
                <a:solidFill>
                  <a:srgbClr val="FFFFFF"/>
                </a:solidFill>
                <a:latin typeface="Chalkboard"/>
                <a:ea typeface="Chalkboard"/>
                <a:cs typeface="Chalkboard"/>
                <a:sym typeface="Chalkboard"/>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amp; Bullets">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30" name="Title Text"/>
          <p:cNvSpPr txBox="1">
            <a:spLocks noGrp="1"/>
          </p:cNvSpPr>
          <p:nvPr>
            <p:ph type="title"/>
          </p:nvPr>
        </p:nvSpPr>
        <p:spPr>
          <a:xfrm>
            <a:off x="1270000" y="203200"/>
            <a:ext cx="10464800" cy="2540000"/>
          </a:xfrm>
          <a:prstGeom prst="rect">
            <a:avLst/>
          </a:prstGeom>
        </p:spPr>
        <p:txBody>
          <a:bodyPr>
            <a:noAutofit/>
          </a:bodyPr>
          <a:lstStyle>
            <a:lvl1pPr defTabSz="457200">
              <a:defRPr sz="7200">
                <a:solidFill>
                  <a:srgbClr val="FFFFFF"/>
                </a:solidFill>
                <a:latin typeface="Chalkboard"/>
                <a:ea typeface="Chalkboard"/>
                <a:cs typeface="Chalkboard"/>
                <a:sym typeface="Chalkboard"/>
              </a:defRPr>
            </a:lvl1pPr>
          </a:lstStyle>
          <a:p>
            <a:r>
              <a:t>Title Text</a:t>
            </a:r>
          </a:p>
        </p:txBody>
      </p:sp>
      <p:sp>
        <p:nvSpPr>
          <p:cNvPr id="131" name="Body Level One…"/>
          <p:cNvSpPr txBox="1">
            <a:spLocks noGrp="1"/>
          </p:cNvSpPr>
          <p:nvPr>
            <p:ph type="body" idx="1"/>
          </p:nvPr>
        </p:nvSpPr>
        <p:spPr>
          <a:xfrm>
            <a:off x="1270000" y="2946400"/>
            <a:ext cx="10464800" cy="5740400"/>
          </a:xfrm>
          <a:prstGeom prst="rect">
            <a:avLst/>
          </a:prstGeom>
        </p:spPr>
        <p:txBody>
          <a:bodyPr>
            <a:noAutofit/>
          </a:bodyPr>
          <a:lstStyle>
            <a:lvl1pPr marL="893697" indent="-436497" defTabSz="457200">
              <a:spcBef>
                <a:spcPts val="3000"/>
              </a:spcBef>
              <a:buSzPct val="43000"/>
              <a:buBlip>
                <a:blip r:embed="rId3"/>
              </a:buBlip>
              <a:defRPr>
                <a:solidFill>
                  <a:srgbClr val="FFFFFF"/>
                </a:solidFill>
                <a:latin typeface="Chalkboard"/>
                <a:ea typeface="Chalkboard"/>
                <a:cs typeface="Chalkboard"/>
                <a:sym typeface="Chalkboard"/>
              </a:defRPr>
            </a:lvl1pPr>
            <a:lvl2pPr marL="1439797" indent="-436497" defTabSz="457200">
              <a:spcBef>
                <a:spcPts val="3000"/>
              </a:spcBef>
              <a:buSzPct val="43000"/>
              <a:buBlip>
                <a:blip r:embed="rId3"/>
              </a:buBlip>
              <a:defRPr>
                <a:solidFill>
                  <a:srgbClr val="FFFFFF"/>
                </a:solidFill>
                <a:latin typeface="Chalkboard"/>
                <a:ea typeface="Chalkboard"/>
                <a:cs typeface="Chalkboard"/>
                <a:sym typeface="Chalkboard"/>
              </a:defRPr>
            </a:lvl2pPr>
            <a:lvl3pPr marL="1973197" indent="-436497" defTabSz="457200">
              <a:spcBef>
                <a:spcPts val="3000"/>
              </a:spcBef>
              <a:buSzPct val="43000"/>
              <a:buBlip>
                <a:blip r:embed="rId3"/>
              </a:buBlip>
              <a:defRPr>
                <a:solidFill>
                  <a:srgbClr val="FFFFFF"/>
                </a:solidFill>
                <a:latin typeface="Chalkboard"/>
                <a:ea typeface="Chalkboard"/>
                <a:cs typeface="Chalkboard"/>
                <a:sym typeface="Chalkboard"/>
              </a:defRPr>
            </a:lvl3pPr>
            <a:lvl4pPr marL="2544697" indent="-436497" defTabSz="457200">
              <a:spcBef>
                <a:spcPts val="3000"/>
              </a:spcBef>
              <a:buSzPct val="43000"/>
              <a:buBlip>
                <a:blip r:embed="rId3"/>
              </a:buBlip>
              <a:defRPr>
                <a:solidFill>
                  <a:srgbClr val="FFFFFF"/>
                </a:solidFill>
                <a:latin typeface="Chalkboard"/>
                <a:ea typeface="Chalkboard"/>
                <a:cs typeface="Chalkboard"/>
                <a:sym typeface="Chalkboard"/>
              </a:defRPr>
            </a:lvl4pPr>
            <a:lvl5pPr marL="3128897" indent="-436497" defTabSz="457200">
              <a:spcBef>
                <a:spcPts val="3000"/>
              </a:spcBef>
              <a:buSzPct val="43000"/>
              <a:buBlip>
                <a:blip r:embed="rId3"/>
              </a:buBlip>
              <a:defRPr>
                <a:solidFill>
                  <a:srgbClr val="FFFFFF"/>
                </a:solidFill>
                <a:latin typeface="Chalkboard"/>
                <a:ea typeface="Chalkboard"/>
                <a:cs typeface="Chalkboard"/>
                <a:sym typeface="Chalkboard"/>
              </a:defRPr>
            </a:lvl5pPr>
          </a:lstStyle>
          <a:p>
            <a:r>
              <a:t>Body Level One</a:t>
            </a:r>
          </a:p>
          <a:p>
            <a:pPr lvl="1"/>
            <a:r>
              <a:t>Body Level Two</a:t>
            </a:r>
          </a:p>
          <a:p>
            <a:pPr lvl="2"/>
            <a:r>
              <a:t>Body Level Three</a:t>
            </a:r>
          </a:p>
          <a:p>
            <a:pPr lvl="3"/>
            <a:r>
              <a:t>Body Level Four</a:t>
            </a:r>
          </a:p>
          <a:p>
            <a:pPr lvl="4"/>
            <a:r>
              <a:t>Body Level Five</a:t>
            </a:r>
          </a:p>
        </p:txBody>
      </p:sp>
      <p:sp>
        <p:nvSpPr>
          <p:cNvPr id="132" name="Slide Number"/>
          <p:cNvSpPr txBox="1">
            <a:spLocks noGrp="1"/>
          </p:cNvSpPr>
          <p:nvPr>
            <p:ph type="sldNum" sz="quarter" idx="2"/>
          </p:nvPr>
        </p:nvSpPr>
        <p:spPr>
          <a:xfrm>
            <a:off x="6337300" y="9258300"/>
            <a:ext cx="329261" cy="390669"/>
          </a:xfrm>
          <a:prstGeom prst="rect">
            <a:avLst/>
          </a:prstGeom>
        </p:spPr>
        <p:txBody>
          <a:bodyPr/>
          <a:lstStyle>
            <a:lvl1pPr defTabSz="457200">
              <a:defRPr>
                <a:solidFill>
                  <a:srgbClr val="FFFFFF"/>
                </a:solidFill>
                <a:latin typeface="Chalkboard"/>
                <a:ea typeface="Chalkboard"/>
                <a:cs typeface="Chalkboard"/>
                <a:sym typeface="Chalkboard"/>
              </a:defRPr>
            </a:lvl1pPr>
          </a:lstStyle>
          <a:p>
            <a:fld id="{86CB4B4D-7CA3-9044-876B-883B54F8677D}" type="slidenum">
              <a:t>‹#›</a:t>
            </a:fld>
            <a:endParaRPr/>
          </a:p>
        </p:txBody>
      </p:sp>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Title &amp; Bullets - Lef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39" name="Title Text"/>
          <p:cNvSpPr txBox="1">
            <a:spLocks noGrp="1"/>
          </p:cNvSpPr>
          <p:nvPr>
            <p:ph type="title"/>
          </p:nvPr>
        </p:nvSpPr>
        <p:spPr>
          <a:xfrm>
            <a:off x="1270000" y="203200"/>
            <a:ext cx="10464800" cy="2540000"/>
          </a:xfrm>
          <a:prstGeom prst="rect">
            <a:avLst/>
          </a:prstGeom>
        </p:spPr>
        <p:txBody>
          <a:bodyPr>
            <a:noAutofit/>
          </a:bodyPr>
          <a:lstStyle>
            <a:lvl1pPr defTabSz="457200">
              <a:defRPr sz="7200">
                <a:solidFill>
                  <a:srgbClr val="FFFFFF"/>
                </a:solidFill>
                <a:latin typeface="Chalkboard"/>
                <a:ea typeface="Chalkboard"/>
                <a:cs typeface="Chalkboard"/>
                <a:sym typeface="Chalkboard"/>
              </a:defRPr>
            </a:lvl1pPr>
          </a:lstStyle>
          <a:p>
            <a:r>
              <a:t>Title Text</a:t>
            </a:r>
          </a:p>
        </p:txBody>
      </p:sp>
      <p:sp>
        <p:nvSpPr>
          <p:cNvPr id="140" name="Body Level One…"/>
          <p:cNvSpPr txBox="1">
            <a:spLocks noGrp="1"/>
          </p:cNvSpPr>
          <p:nvPr>
            <p:ph type="body" sz="half" idx="1"/>
          </p:nvPr>
        </p:nvSpPr>
        <p:spPr>
          <a:xfrm>
            <a:off x="1270000" y="2946400"/>
            <a:ext cx="5105400" cy="5740400"/>
          </a:xfrm>
          <a:prstGeom prst="rect">
            <a:avLst/>
          </a:prstGeom>
        </p:spPr>
        <p:txBody>
          <a:bodyPr>
            <a:noAutofit/>
          </a:bodyPr>
          <a:lstStyle>
            <a:lvl1pPr marL="8638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1pPr>
            <a:lvl2pPr marL="14099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2pPr>
            <a:lvl3pPr marL="19433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3pPr>
            <a:lvl4pPr marL="25148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4pPr>
            <a:lvl5pPr marL="30990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5pPr>
          </a:lstStyle>
          <a:p>
            <a:r>
              <a:t>Body Level One</a:t>
            </a:r>
          </a:p>
          <a:p>
            <a:pPr lvl="1"/>
            <a:r>
              <a:t>Body Level Two</a:t>
            </a:r>
          </a:p>
          <a:p>
            <a:pPr lvl="2"/>
            <a:r>
              <a:t>Body Level Three</a:t>
            </a:r>
          </a:p>
          <a:p>
            <a:pPr lvl="3"/>
            <a:r>
              <a:t>Body Level Four</a:t>
            </a:r>
          </a:p>
          <a:p>
            <a:pPr lvl="4"/>
            <a:r>
              <a:t>Body Level Five</a:t>
            </a:r>
          </a:p>
        </p:txBody>
      </p:sp>
      <p:sp>
        <p:nvSpPr>
          <p:cNvPr id="141" name="Slide Number"/>
          <p:cNvSpPr txBox="1">
            <a:spLocks noGrp="1"/>
          </p:cNvSpPr>
          <p:nvPr>
            <p:ph type="sldNum" sz="quarter" idx="2"/>
          </p:nvPr>
        </p:nvSpPr>
        <p:spPr>
          <a:xfrm>
            <a:off x="6337300" y="9258300"/>
            <a:ext cx="329261" cy="390669"/>
          </a:xfrm>
          <a:prstGeom prst="rect">
            <a:avLst/>
          </a:prstGeom>
        </p:spPr>
        <p:txBody>
          <a:bodyPr/>
          <a:lstStyle>
            <a:lvl1pPr defTabSz="457200">
              <a:defRPr>
                <a:solidFill>
                  <a:srgbClr val="FFFFFF"/>
                </a:solidFill>
                <a:latin typeface="Chalkboard"/>
                <a:ea typeface="Chalkboard"/>
                <a:cs typeface="Chalkboard"/>
                <a:sym typeface="Chalkboard"/>
              </a:defRPr>
            </a:lvl1pPr>
          </a:lstStyle>
          <a:p>
            <a:fld id="{86CB4B4D-7CA3-9044-876B-883B54F8677D}" type="slidenum">
              <a:t>‹#›</a:t>
            </a:fld>
            <a:endParaRPr/>
          </a:p>
        </p:txBody>
      </p:sp>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cSld name="Title &amp; Bullets - Right">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48" name="Title Text"/>
          <p:cNvSpPr txBox="1">
            <a:spLocks noGrp="1"/>
          </p:cNvSpPr>
          <p:nvPr>
            <p:ph type="title"/>
          </p:nvPr>
        </p:nvSpPr>
        <p:spPr>
          <a:xfrm>
            <a:off x="1270000" y="203200"/>
            <a:ext cx="10464800" cy="2540000"/>
          </a:xfrm>
          <a:prstGeom prst="rect">
            <a:avLst/>
          </a:prstGeom>
        </p:spPr>
        <p:txBody>
          <a:bodyPr>
            <a:noAutofit/>
          </a:bodyPr>
          <a:lstStyle>
            <a:lvl1pPr defTabSz="457200">
              <a:defRPr sz="7200">
                <a:solidFill>
                  <a:srgbClr val="FFFFFF"/>
                </a:solidFill>
                <a:latin typeface="Chalkboard"/>
                <a:ea typeface="Chalkboard"/>
                <a:cs typeface="Chalkboard"/>
                <a:sym typeface="Chalkboard"/>
              </a:defRPr>
            </a:lvl1pPr>
          </a:lstStyle>
          <a:p>
            <a:r>
              <a:t>Title Text</a:t>
            </a:r>
          </a:p>
        </p:txBody>
      </p:sp>
      <p:sp>
        <p:nvSpPr>
          <p:cNvPr id="149" name="Body Level One…"/>
          <p:cNvSpPr txBox="1">
            <a:spLocks noGrp="1"/>
          </p:cNvSpPr>
          <p:nvPr>
            <p:ph type="body" sz="quarter" idx="1"/>
          </p:nvPr>
        </p:nvSpPr>
        <p:spPr>
          <a:xfrm>
            <a:off x="7607300" y="2946400"/>
            <a:ext cx="4127500" cy="5740400"/>
          </a:xfrm>
          <a:prstGeom prst="rect">
            <a:avLst/>
          </a:prstGeom>
        </p:spPr>
        <p:txBody>
          <a:bodyPr>
            <a:noAutofit/>
          </a:bodyPr>
          <a:lstStyle>
            <a:lvl1pPr marL="8638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1pPr>
            <a:lvl2pPr marL="14099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2pPr>
            <a:lvl3pPr marL="19433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3pPr>
            <a:lvl4pPr marL="25148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4pPr>
            <a:lvl5pPr marL="30990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5pPr>
          </a:lstStyle>
          <a:p>
            <a:r>
              <a:t>Body Level One</a:t>
            </a:r>
          </a:p>
          <a:p>
            <a:pPr lvl="1"/>
            <a:r>
              <a:t>Body Level Two</a:t>
            </a:r>
          </a:p>
          <a:p>
            <a:pPr lvl="2"/>
            <a:r>
              <a:t>Body Level Three</a:t>
            </a:r>
          </a:p>
          <a:p>
            <a:pPr lvl="3"/>
            <a:r>
              <a:t>Body Level Four</a:t>
            </a:r>
          </a:p>
          <a:p>
            <a:pPr lvl="4"/>
            <a:r>
              <a:t>Body Level Five</a:t>
            </a:r>
          </a:p>
        </p:txBody>
      </p:sp>
      <p:sp>
        <p:nvSpPr>
          <p:cNvPr id="150" name="Slide Number"/>
          <p:cNvSpPr txBox="1">
            <a:spLocks noGrp="1"/>
          </p:cNvSpPr>
          <p:nvPr>
            <p:ph type="sldNum" sz="quarter" idx="2"/>
          </p:nvPr>
        </p:nvSpPr>
        <p:spPr>
          <a:xfrm>
            <a:off x="6337300" y="9258300"/>
            <a:ext cx="329261" cy="390669"/>
          </a:xfrm>
          <a:prstGeom prst="rect">
            <a:avLst/>
          </a:prstGeom>
        </p:spPr>
        <p:txBody>
          <a:bodyPr/>
          <a:lstStyle>
            <a:lvl1pPr defTabSz="457200">
              <a:defRPr>
                <a:solidFill>
                  <a:srgbClr val="FFFFFF"/>
                </a:solidFill>
                <a:latin typeface="Chalkboard"/>
                <a:ea typeface="Chalkboard"/>
                <a:cs typeface="Chalkboard"/>
                <a:sym typeface="Chalkboard"/>
              </a:defRPr>
            </a:lvl1pPr>
          </a:lstStyle>
          <a:p>
            <a:fld id="{86CB4B4D-7CA3-9044-876B-883B54F8677D}" type="slidenum">
              <a:t>‹#›</a:t>
            </a:fld>
            <a:endParaRPr/>
          </a:p>
        </p:txBody>
      </p:sp>
    </p:spTree>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x">
  <p:cSld name="Title &amp; Bullets - 2 Column">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57" name="Title Text"/>
          <p:cNvSpPr txBox="1">
            <a:spLocks noGrp="1"/>
          </p:cNvSpPr>
          <p:nvPr>
            <p:ph type="title"/>
          </p:nvPr>
        </p:nvSpPr>
        <p:spPr>
          <a:xfrm>
            <a:off x="1270000" y="203200"/>
            <a:ext cx="10464800" cy="2540000"/>
          </a:xfrm>
          <a:prstGeom prst="rect">
            <a:avLst/>
          </a:prstGeom>
        </p:spPr>
        <p:txBody>
          <a:bodyPr>
            <a:noAutofit/>
          </a:bodyPr>
          <a:lstStyle>
            <a:lvl1pPr defTabSz="457200">
              <a:defRPr sz="7200">
                <a:solidFill>
                  <a:srgbClr val="FFFFFF"/>
                </a:solidFill>
                <a:latin typeface="Chalkboard"/>
                <a:ea typeface="Chalkboard"/>
                <a:cs typeface="Chalkboard"/>
                <a:sym typeface="Chalkboard"/>
              </a:defRPr>
            </a:lvl1pPr>
          </a:lstStyle>
          <a:p>
            <a:r>
              <a:t>Title Text</a:t>
            </a:r>
          </a:p>
        </p:txBody>
      </p:sp>
      <p:sp>
        <p:nvSpPr>
          <p:cNvPr id="158" name="Body Level One…"/>
          <p:cNvSpPr txBox="1">
            <a:spLocks noGrp="1"/>
          </p:cNvSpPr>
          <p:nvPr>
            <p:ph type="body" idx="1"/>
          </p:nvPr>
        </p:nvSpPr>
        <p:spPr>
          <a:xfrm>
            <a:off x="1270000" y="2946400"/>
            <a:ext cx="10464800" cy="5740400"/>
          </a:xfrm>
          <a:prstGeom prst="rect">
            <a:avLst/>
          </a:prstGeom>
        </p:spPr>
        <p:txBody>
          <a:bodyPr numCol="2" spcCol="523240" anchor="t">
            <a:noAutofit/>
          </a:bodyPr>
          <a:lstStyle>
            <a:lvl1pPr marL="8638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1pPr>
            <a:lvl2pPr marL="14099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2pPr>
            <a:lvl3pPr marL="19433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3pPr>
            <a:lvl4pPr marL="25148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4pPr>
            <a:lvl5pPr marL="3099009" indent="-406609" defTabSz="457200">
              <a:spcBef>
                <a:spcPts val="3600"/>
              </a:spcBef>
              <a:buSzPct val="43000"/>
              <a:buFont typeface="Gill Sans"/>
              <a:buBlip>
                <a:blip r:embed="rId3"/>
              </a:buBlip>
              <a:defRPr sz="3200">
                <a:solidFill>
                  <a:srgbClr val="FFFFFF"/>
                </a:solidFill>
                <a:latin typeface="Chalkboard"/>
                <a:ea typeface="Chalkboard"/>
                <a:cs typeface="Chalkboard"/>
                <a:sym typeface="Chalkboard"/>
              </a:defRPr>
            </a:lvl5pPr>
          </a:lstStyle>
          <a:p>
            <a:r>
              <a:t>Body Level One</a:t>
            </a:r>
          </a:p>
          <a:p>
            <a:pPr lvl="1"/>
            <a:r>
              <a:t>Body Level Two</a:t>
            </a:r>
          </a:p>
          <a:p>
            <a:pPr lvl="2"/>
            <a:r>
              <a:t>Body Level Three</a:t>
            </a:r>
          </a:p>
          <a:p>
            <a:pPr lvl="3"/>
            <a:r>
              <a:t>Body Level Four</a:t>
            </a:r>
          </a:p>
          <a:p>
            <a:pPr lvl="4"/>
            <a:r>
              <a:t>Body Level Five</a:t>
            </a:r>
          </a:p>
        </p:txBody>
      </p:sp>
      <p:sp>
        <p:nvSpPr>
          <p:cNvPr id="159" name="Slide Number"/>
          <p:cNvSpPr txBox="1">
            <a:spLocks noGrp="1"/>
          </p:cNvSpPr>
          <p:nvPr>
            <p:ph type="sldNum" sz="quarter" idx="2"/>
          </p:nvPr>
        </p:nvSpPr>
        <p:spPr>
          <a:xfrm>
            <a:off x="6337300" y="9258300"/>
            <a:ext cx="329261" cy="390669"/>
          </a:xfrm>
          <a:prstGeom prst="rect">
            <a:avLst/>
          </a:prstGeom>
        </p:spPr>
        <p:txBody>
          <a:bodyPr/>
          <a:lstStyle>
            <a:lvl1pPr defTabSz="457200">
              <a:defRPr>
                <a:solidFill>
                  <a:srgbClr val="FFFFFF"/>
                </a:solidFill>
                <a:latin typeface="Chalkboard"/>
                <a:ea typeface="Chalkboard"/>
                <a:cs typeface="Chalkboard"/>
                <a:sym typeface="Chalkboard"/>
              </a:defRPr>
            </a:lvl1pPr>
          </a:lstStyle>
          <a:p>
            <a:fld id="{86CB4B4D-7CA3-9044-876B-883B54F8677D}" type="slidenum">
              <a:t>‹#›</a:t>
            </a:fld>
            <a:endParaRPr/>
          </a:p>
        </p:txBody>
      </p:sp>
    </p:spTree>
  </p:cSld>
  <p:clrMapOvr>
    <a:masterClrMapping/>
  </p:clrMapOvr>
  <p:transition spd="med"/>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x">
  <p:cSld name="Photo - Horizontal">
    <p:bg>
      <p:bgPr>
        <a:blipFill rotWithShape="1">
          <a:blip r:embed="rId2"/>
          <a:srcRect/>
          <a:stretch>
            <a:fillRect/>
          </a:stretch>
        </a:blipFill>
        <a:effectLst/>
      </p:bgPr>
    </p:bg>
    <p:spTree>
      <p:nvGrpSpPr>
        <p:cNvPr id="1" name=""/>
        <p:cNvGrpSpPr/>
        <p:nvPr/>
      </p:nvGrpSpPr>
      <p:grpSpPr>
        <a:xfrm>
          <a:off x="0" y="0"/>
          <a:ext cx="0" cy="0"/>
          <a:chOff x="0" y="0"/>
          <a:chExt cx="0" cy="0"/>
        </a:xfrm>
      </p:grpSpPr>
      <p:sp>
        <p:nvSpPr>
          <p:cNvPr id="166" name="Image"/>
          <p:cNvSpPr>
            <a:spLocks noGrp="1"/>
          </p:cNvSpPr>
          <p:nvPr>
            <p:ph type="pic" sz="quarter" idx="13"/>
          </p:nvPr>
        </p:nvSpPr>
        <p:spPr>
          <a:xfrm>
            <a:off x="3771900" y="2673350"/>
            <a:ext cx="5461000" cy="4127500"/>
          </a:xfrm>
          <a:prstGeom prst="rect">
            <a:avLst/>
          </a:prstGeom>
          <a:ln w="9525">
            <a:round/>
          </a:ln>
          <a:effectLst>
            <a:outerShdw blurRad="63500" dist="38100" dir="5400000" rotWithShape="0">
              <a:srgbClr val="000000">
                <a:alpha val="75000"/>
              </a:srgbClr>
            </a:outerShdw>
          </a:effectLst>
        </p:spPr>
        <p:txBody>
          <a:bodyPr lIns="91439" tIns="45719" rIns="91439" bIns="45719" anchor="t">
            <a:noAutofit/>
          </a:bodyPr>
          <a:lstStyle/>
          <a:p>
            <a:endParaRPr/>
          </a:p>
        </p:txBody>
      </p:sp>
      <p:sp>
        <p:nvSpPr>
          <p:cNvPr id="167" name="Title Text"/>
          <p:cNvSpPr txBox="1">
            <a:spLocks noGrp="1"/>
          </p:cNvSpPr>
          <p:nvPr>
            <p:ph type="title"/>
          </p:nvPr>
        </p:nvSpPr>
        <p:spPr>
          <a:xfrm>
            <a:off x="1270000" y="7366000"/>
            <a:ext cx="10464800" cy="1828800"/>
          </a:xfrm>
          <a:prstGeom prst="rect">
            <a:avLst/>
          </a:prstGeom>
        </p:spPr>
        <p:txBody>
          <a:bodyPr>
            <a:noAutofit/>
          </a:bodyPr>
          <a:lstStyle>
            <a:lvl1pPr defTabSz="457200">
              <a:defRPr sz="7200">
                <a:solidFill>
                  <a:srgbClr val="FFFFFF"/>
                </a:solidFill>
                <a:latin typeface="Chalkboard"/>
                <a:ea typeface="Chalkboard"/>
                <a:cs typeface="Chalkboard"/>
                <a:sym typeface="Chalkboard"/>
              </a:defRPr>
            </a:lvl1pPr>
          </a:lstStyle>
          <a:p>
            <a:r>
              <a:t>Title Text</a:t>
            </a:r>
          </a:p>
        </p:txBody>
      </p:sp>
      <p:sp>
        <p:nvSpPr>
          <p:cNvPr id="168" name="Slide Number"/>
          <p:cNvSpPr txBox="1">
            <a:spLocks noGrp="1"/>
          </p:cNvSpPr>
          <p:nvPr>
            <p:ph type="sldNum" sz="quarter" idx="2"/>
          </p:nvPr>
        </p:nvSpPr>
        <p:spPr>
          <a:xfrm>
            <a:off x="6337300" y="9258300"/>
            <a:ext cx="329261" cy="390669"/>
          </a:xfrm>
          <a:prstGeom prst="rect">
            <a:avLst/>
          </a:prstGeom>
        </p:spPr>
        <p:txBody>
          <a:bodyPr/>
          <a:lstStyle>
            <a:lvl1pPr defTabSz="457200">
              <a:defRPr>
                <a:solidFill>
                  <a:srgbClr val="FFFFFF"/>
                </a:solidFill>
                <a:latin typeface="Chalkboard"/>
                <a:ea typeface="Chalkboard"/>
                <a:cs typeface="Chalkboard"/>
                <a:sym typeface="Chalkboard"/>
              </a:defRPr>
            </a:lvl1pPr>
          </a:lstStyle>
          <a:p>
            <a:fld id="{86CB4B4D-7CA3-9044-876B-883B54F8677D}" type="slidenum">
              <a:t>‹#›</a:t>
            </a:fld>
            <a:endParaRPr/>
          </a:p>
        </p:txBody>
      </p:sp>
    </p:spTree>
  </p:cSld>
  <p:clrMapOvr>
    <a:masterClrMapping/>
  </p:clrMapOvr>
  <p:transition spd="med"/>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175"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76" name="Line"/>
          <p:cNvSpPr/>
          <p:nvPr/>
        </p:nvSpPr>
        <p:spPr>
          <a:xfrm>
            <a:off x="-1" y="1667205"/>
            <a:ext cx="13004802" cy="1"/>
          </a:xfrm>
          <a:prstGeom prst="line">
            <a:avLst/>
          </a:prstGeom>
          <a:ln w="101600">
            <a:solidFill>
              <a:srgbClr val="D61E01"/>
            </a:solidFill>
            <a:miter lim="400000"/>
          </a:ln>
        </p:spPr>
        <p:txBody>
          <a:bodyPr lIns="50800" tIns="50800" rIns="50800" bIns="50800" anchor="ctr"/>
          <a:lstStyle/>
          <a:p>
            <a:pPr>
              <a:defRPr sz="2400"/>
            </a:pPr>
            <a:endParaRPr/>
          </a:p>
        </p:txBody>
      </p:sp>
      <p:pic>
        <p:nvPicPr>
          <p:cNvPr id="177" name="Screen Shot 2014-10-28 at 12.06.19.png" descr="Screen Shot 2014-10-28 at 12.06.19.png"/>
          <p:cNvPicPr>
            <a:picLocks noChangeAspect="1"/>
          </p:cNvPicPr>
          <p:nvPr/>
        </p:nvPicPr>
        <p:blipFill>
          <a:blip r:embed="rId2">
            <a:extLst/>
          </a:blip>
          <a:stretch>
            <a:fillRect/>
          </a:stretch>
        </p:blipFill>
        <p:spPr>
          <a:xfrm>
            <a:off x="307776" y="224035"/>
            <a:ext cx="1562101" cy="1282701"/>
          </a:xfrm>
          <a:prstGeom prst="rect">
            <a:avLst/>
          </a:prstGeom>
          <a:ln w="12700">
            <a:miter lim="400000"/>
          </a:ln>
        </p:spPr>
      </p:pic>
      <p:sp>
        <p:nvSpPr>
          <p:cNvPr id="178" name="Title Text"/>
          <p:cNvSpPr txBox="1">
            <a:spLocks noGrp="1"/>
          </p:cNvSpPr>
          <p:nvPr>
            <p:ph type="title"/>
          </p:nvPr>
        </p:nvSpPr>
        <p:spPr>
          <a:xfrm>
            <a:off x="1989600" y="179718"/>
            <a:ext cx="10062700" cy="1371336"/>
          </a:xfrm>
          <a:prstGeom prst="rect">
            <a:avLst/>
          </a:prstGeom>
        </p:spPr>
        <p:txBody>
          <a:bodyPr/>
          <a:lstStyle>
            <a:lvl1pPr>
              <a:defRPr b="1">
                <a:solidFill>
                  <a:srgbClr val="BB1800"/>
                </a:solidFill>
                <a:latin typeface="Helvetica"/>
                <a:ea typeface="Helvetica"/>
                <a:cs typeface="Helvetica"/>
                <a:sym typeface="Helvetica"/>
              </a:defRPr>
            </a:lvl1pPr>
          </a:lstStyle>
          <a:p>
            <a:r>
              <a:t>Title Text</a:t>
            </a:r>
          </a:p>
        </p:txBody>
      </p:sp>
      <p:sp>
        <p:nvSpPr>
          <p:cNvPr id="17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186" name="Title Text"/>
          <p:cNvSpPr txBox="1">
            <a:spLocks noGrp="1"/>
          </p:cNvSpPr>
          <p:nvPr>
            <p:ph type="title"/>
          </p:nvPr>
        </p:nvSpPr>
        <p:spPr>
          <a:prstGeom prst="rect">
            <a:avLst/>
          </a:prstGeom>
        </p:spPr>
        <p:txBody>
          <a:bodyPr/>
          <a:lstStyle>
            <a:lvl1pPr>
              <a:defRPr>
                <a:solidFill>
                  <a:srgbClr val="000000"/>
                </a:solidFill>
              </a:defRPr>
            </a:lvl1pPr>
          </a:lstStyle>
          <a:p>
            <a:r>
              <a:t>Title Text</a:t>
            </a:r>
          </a:p>
        </p:txBody>
      </p:sp>
      <p:sp>
        <p:nvSpPr>
          <p:cNvPr id="18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18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1" name="Image"/>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2" name="Title Text"/>
          <p:cNvSpPr txBox="1">
            <a:spLocks noGrp="1"/>
          </p:cNvSpPr>
          <p:nvPr>
            <p:ph type="title"/>
          </p:nvPr>
        </p:nvSpPr>
        <p:spPr>
          <a:xfrm>
            <a:off x="1270000" y="6718300"/>
            <a:ext cx="10464800" cy="1422400"/>
          </a:xfrm>
          <a:prstGeom prst="rect">
            <a:avLst/>
          </a:prstGeom>
        </p:spPr>
        <p:txBody>
          <a:bodyPr anchor="b"/>
          <a:lstStyle>
            <a:lvl1pPr>
              <a:defRPr>
                <a:solidFill>
                  <a:srgbClr val="C10B25"/>
                </a:solidFill>
              </a:defRPr>
            </a:lvl1pPr>
          </a:lstStyle>
          <a:p>
            <a:r>
              <a:rPr dirty="0"/>
              <a:t>Title Text</a:t>
            </a:r>
          </a:p>
        </p:txBody>
      </p:sp>
      <p:sp>
        <p:nvSpPr>
          <p:cNvPr id="23"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4"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195" name="Title Text"/>
          <p:cNvSpPr txBox="1">
            <a:spLocks noGrp="1"/>
          </p:cNvSpPr>
          <p:nvPr>
            <p:ph type="title"/>
          </p:nvPr>
        </p:nvSpPr>
        <p:spPr>
          <a:prstGeom prst="rect">
            <a:avLst/>
          </a:prstGeom>
        </p:spPr>
        <p:txBody>
          <a:bodyPr/>
          <a:lstStyle>
            <a:lvl1pPr>
              <a:defRPr>
                <a:solidFill>
                  <a:srgbClr val="000000"/>
                </a:solidFill>
              </a:defRPr>
            </a:lvl1pPr>
          </a:lstStyle>
          <a:p>
            <a:r>
              <a:t>Title Text</a:t>
            </a:r>
          </a:p>
        </p:txBody>
      </p:sp>
      <p:sp>
        <p:nvSpPr>
          <p:cNvPr id="196" name="Body Level One…"/>
          <p:cNvSpPr txBox="1">
            <a:spLocks noGrp="1"/>
          </p:cNvSpPr>
          <p:nvPr>
            <p:ph type="body" idx="1"/>
          </p:nvPr>
        </p:nvSpPr>
        <p:spPr>
          <a:prstGeom prst="rect">
            <a:avLst/>
          </a:prstGeom>
        </p:spPr>
        <p:txBody>
          <a:bodyPr anchor="t"/>
          <a:lstStyle/>
          <a:p>
            <a:r>
              <a:t>Body Level One</a:t>
            </a:r>
          </a:p>
          <a:p>
            <a:pPr lvl="1"/>
            <a:r>
              <a:t>Body Level Two</a:t>
            </a:r>
          </a:p>
          <a:p>
            <a:pPr lvl="2"/>
            <a:r>
              <a:t>Body Level Three</a:t>
            </a:r>
          </a:p>
          <a:p>
            <a:pPr lvl="3"/>
            <a:r>
              <a:t>Body Level Four</a:t>
            </a:r>
          </a:p>
          <a:p>
            <a:pPr lvl="4"/>
            <a:r>
              <a:t>Body Level Five</a:t>
            </a:r>
          </a:p>
        </p:txBody>
      </p:sp>
      <p:sp>
        <p:nvSpPr>
          <p:cNvPr id="19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tx">
  <p:cSld name="Title - Top">
    <p:spTree>
      <p:nvGrpSpPr>
        <p:cNvPr id="1" name=""/>
        <p:cNvGrpSpPr/>
        <p:nvPr/>
      </p:nvGrpSpPr>
      <p:grpSpPr>
        <a:xfrm>
          <a:off x="0" y="0"/>
          <a:ext cx="0" cy="0"/>
          <a:chOff x="0" y="0"/>
          <a:chExt cx="0" cy="0"/>
        </a:xfrm>
      </p:grpSpPr>
      <p:sp>
        <p:nvSpPr>
          <p:cNvPr id="204" name="Line"/>
          <p:cNvSpPr/>
          <p:nvPr/>
        </p:nvSpPr>
        <p:spPr>
          <a:xfrm>
            <a:off x="-1" y="1667205"/>
            <a:ext cx="13004802" cy="1"/>
          </a:xfrm>
          <a:prstGeom prst="line">
            <a:avLst/>
          </a:prstGeom>
          <a:ln w="101600">
            <a:solidFill>
              <a:srgbClr val="D61E01"/>
            </a:solidFill>
            <a:miter lim="400000"/>
          </a:ln>
        </p:spPr>
        <p:txBody>
          <a:bodyPr lIns="50800" tIns="50800" rIns="50800" bIns="50800" anchor="ctr"/>
          <a:lstStyle/>
          <a:p>
            <a:pPr>
              <a:defRPr sz="2400"/>
            </a:pPr>
            <a:endParaRPr/>
          </a:p>
        </p:txBody>
      </p:sp>
      <p:pic>
        <p:nvPicPr>
          <p:cNvPr id="205" name="Screen Shot 2014-10-28 at 12.06.19.png" descr="Screen Shot 2014-10-28 at 12.06.19.png"/>
          <p:cNvPicPr>
            <a:picLocks noChangeAspect="1"/>
          </p:cNvPicPr>
          <p:nvPr/>
        </p:nvPicPr>
        <p:blipFill>
          <a:blip r:embed="rId2">
            <a:extLst/>
          </a:blip>
          <a:stretch>
            <a:fillRect/>
          </a:stretch>
        </p:blipFill>
        <p:spPr>
          <a:xfrm>
            <a:off x="307776" y="224035"/>
            <a:ext cx="1562101" cy="1282701"/>
          </a:xfrm>
          <a:prstGeom prst="rect">
            <a:avLst/>
          </a:prstGeom>
          <a:ln w="12700">
            <a:miter lim="400000"/>
          </a:ln>
        </p:spPr>
      </p:pic>
      <p:sp>
        <p:nvSpPr>
          <p:cNvPr id="20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er">
    <p:spTree>
      <p:nvGrpSpPr>
        <p:cNvPr id="1" name=""/>
        <p:cNvGrpSpPr/>
        <p:nvPr/>
      </p:nvGrpSpPr>
      <p:grpSpPr>
        <a:xfrm>
          <a:off x="0" y="0"/>
          <a:ext cx="0" cy="0"/>
          <a:chOff x="0" y="0"/>
          <a:chExt cx="0" cy="0"/>
        </a:xfrm>
      </p:grpSpPr>
      <p:sp>
        <p:nvSpPr>
          <p:cNvPr id="31" name="Title Text"/>
          <p:cNvSpPr txBox="1">
            <a:spLocks noGrp="1"/>
          </p:cNvSpPr>
          <p:nvPr>
            <p:ph type="title"/>
          </p:nvPr>
        </p:nvSpPr>
        <p:spPr>
          <a:xfrm>
            <a:off x="1270000" y="3225800"/>
            <a:ext cx="10464800" cy="3302000"/>
          </a:xfrm>
          <a:prstGeom prst="rect">
            <a:avLst/>
          </a:prstGeom>
        </p:spPr>
        <p:txBody>
          <a:bodyPr/>
          <a:lstStyle>
            <a:lvl1pPr>
              <a:defRPr>
                <a:solidFill>
                  <a:srgbClr val="C10B25"/>
                </a:solidFill>
              </a:defRPr>
            </a:lvl1pPr>
          </a:lstStyle>
          <a:p>
            <a:r>
              <a:rPr dirty="0"/>
              <a:t>Title Text</a:t>
            </a:r>
          </a:p>
        </p:txBody>
      </p:sp>
      <p:sp>
        <p:nvSpPr>
          <p:cNvPr id="3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9" name="Image"/>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40" name="Title Text"/>
          <p:cNvSpPr txBox="1">
            <a:spLocks noGrp="1"/>
          </p:cNvSpPr>
          <p:nvPr>
            <p:ph type="title"/>
          </p:nvPr>
        </p:nvSpPr>
        <p:spPr>
          <a:xfrm>
            <a:off x="952500" y="635000"/>
            <a:ext cx="5334000" cy="3987800"/>
          </a:xfrm>
          <a:prstGeom prst="rect">
            <a:avLst/>
          </a:prstGeom>
        </p:spPr>
        <p:txBody>
          <a:bodyPr anchor="b"/>
          <a:lstStyle>
            <a:lvl1pPr>
              <a:defRPr sz="6000">
                <a:solidFill>
                  <a:srgbClr val="C10B25"/>
                </a:solidFill>
              </a:defRPr>
            </a:lvl1pPr>
          </a:lstStyle>
          <a:p>
            <a:r>
              <a:rPr dirty="0"/>
              <a:t>Title Text</a:t>
            </a:r>
          </a:p>
        </p:txBody>
      </p:sp>
      <p:sp>
        <p:nvSpPr>
          <p:cNvPr id="41"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9" name="Title Text"/>
          <p:cNvSpPr txBox="1">
            <a:spLocks noGrp="1"/>
          </p:cNvSpPr>
          <p:nvPr>
            <p:ph type="title"/>
          </p:nvPr>
        </p:nvSpPr>
        <p:spPr>
          <a:prstGeom prst="rect">
            <a:avLst/>
          </a:prstGeom>
        </p:spPr>
        <p:txBody>
          <a:bodyPr/>
          <a:lstStyle>
            <a:lvl1pPr>
              <a:defRPr>
                <a:solidFill>
                  <a:srgbClr val="C10B25"/>
                </a:solidFill>
              </a:defRPr>
            </a:lvl1pPr>
          </a:lstStyle>
          <a:p>
            <a:r>
              <a:rPr dirty="0"/>
              <a:t>Title Text</a:t>
            </a:r>
          </a:p>
        </p:txBody>
      </p:sp>
      <p:sp>
        <p:nvSpPr>
          <p:cNvPr id="5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Title &amp; Bullets">
    <p:spTree>
      <p:nvGrpSpPr>
        <p:cNvPr id="1" name=""/>
        <p:cNvGrpSpPr/>
        <p:nvPr/>
      </p:nvGrpSpPr>
      <p:grpSpPr>
        <a:xfrm>
          <a:off x="0" y="0"/>
          <a:ext cx="0" cy="0"/>
          <a:chOff x="0" y="0"/>
          <a:chExt cx="0" cy="0"/>
        </a:xfrm>
      </p:grpSpPr>
      <p:sp>
        <p:nvSpPr>
          <p:cNvPr id="57" name="Title Text"/>
          <p:cNvSpPr txBox="1">
            <a:spLocks noGrp="1"/>
          </p:cNvSpPr>
          <p:nvPr>
            <p:ph type="title"/>
          </p:nvPr>
        </p:nvSpPr>
        <p:spPr>
          <a:xfrm>
            <a:off x="1223433" y="248443"/>
            <a:ext cx="11099801" cy="1186657"/>
          </a:xfrm>
          <a:prstGeom prst="rect">
            <a:avLst/>
          </a:prstGeom>
        </p:spPr>
        <p:txBody>
          <a:bodyPr/>
          <a:lstStyle>
            <a:lvl1pPr>
              <a:defRPr b="1">
                <a:solidFill>
                  <a:srgbClr val="C10B25"/>
                </a:solidFill>
                <a:latin typeface="Calibri"/>
                <a:ea typeface="Calibri"/>
                <a:cs typeface="Calibri"/>
                <a:sym typeface="Calibri"/>
              </a:defRPr>
            </a:lvl1pPr>
          </a:lstStyle>
          <a:p>
            <a:r>
              <a:rPr dirty="0"/>
              <a:t>Title Text</a:t>
            </a:r>
          </a:p>
        </p:txBody>
      </p:sp>
      <p:sp>
        <p:nvSpPr>
          <p:cNvPr id="58" name="Body Level One…"/>
          <p:cNvSpPr txBox="1">
            <a:spLocks noGrp="1"/>
          </p:cNvSpPr>
          <p:nvPr>
            <p:ph type="body" idx="1"/>
          </p:nvPr>
        </p:nvSpPr>
        <p:spPr>
          <a:prstGeom prst="rect">
            <a:avLst/>
          </a:prstGeom>
        </p:spPr>
        <p:txBody>
          <a:bodyPr/>
          <a:lstStyle>
            <a:lvl1pPr>
              <a:buClr>
                <a:schemeClr val="accent5"/>
              </a:buClr>
            </a:lvl1pPr>
            <a:lvl2pPr>
              <a:buClr>
                <a:schemeClr val="accent5"/>
              </a:buClr>
            </a:lvl2pPr>
            <a:lvl3pPr>
              <a:buClr>
                <a:schemeClr val="accent5"/>
              </a:buClr>
            </a:lvl3pPr>
            <a:lvl4pPr>
              <a:buClr>
                <a:schemeClr val="accent5"/>
              </a:buClr>
            </a:lvl4pPr>
            <a:lvl5pPr>
              <a:buClr>
                <a:schemeClr val="accent5"/>
              </a:buClr>
            </a:lvl5pPr>
          </a:lstStyle>
          <a:p>
            <a:r>
              <a:t>Body Level One</a:t>
            </a:r>
          </a:p>
          <a:p>
            <a:pPr lvl="1"/>
            <a:r>
              <a:t>Body Level Two</a:t>
            </a:r>
          </a:p>
          <a:p>
            <a:pPr lvl="2"/>
            <a:r>
              <a:t>Body Level Three</a:t>
            </a:r>
          </a:p>
          <a:p>
            <a:pPr lvl="3"/>
            <a:r>
              <a:t>Body Level Four</a:t>
            </a:r>
          </a:p>
          <a:p>
            <a:pPr lvl="4"/>
            <a:r>
              <a:t>Body Level Five</a:t>
            </a:r>
          </a:p>
        </p:txBody>
      </p:sp>
      <p:sp>
        <p:nvSpPr>
          <p:cNvPr id="59" name="Line"/>
          <p:cNvSpPr/>
          <p:nvPr/>
        </p:nvSpPr>
        <p:spPr>
          <a:xfrm>
            <a:off x="37636" y="1481534"/>
            <a:ext cx="12929527" cy="1"/>
          </a:xfrm>
          <a:prstGeom prst="line">
            <a:avLst/>
          </a:prstGeom>
          <a:ln w="101600">
            <a:solidFill>
              <a:srgbClr val="C10B25"/>
            </a:solidFill>
            <a:miter lim="400000"/>
          </a:ln>
        </p:spPr>
        <p:txBody>
          <a:bodyPr lIns="50800" tIns="50800" rIns="50800" bIns="50800" anchor="ctr"/>
          <a:lstStyle/>
          <a:p>
            <a:pPr>
              <a:defRPr sz="2400"/>
            </a:pPr>
            <a:endParaRPr dirty="0"/>
          </a:p>
        </p:txBody>
      </p:sp>
      <p:pic>
        <p:nvPicPr>
          <p:cNvPr id="60" name="Screen Shot 2014-11-03 at 09.45.08.png" descr="Screen Shot 2014-11-03 at 09.45.08.png"/>
          <p:cNvPicPr>
            <a:picLocks noChangeAspect="1"/>
          </p:cNvPicPr>
          <p:nvPr/>
        </p:nvPicPr>
        <p:blipFill>
          <a:blip r:embed="rId2">
            <a:extLst/>
          </a:blip>
          <a:stretch>
            <a:fillRect/>
          </a:stretch>
        </p:blipFill>
        <p:spPr>
          <a:xfrm>
            <a:off x="94323" y="49411"/>
            <a:ext cx="1514884" cy="1347656"/>
          </a:xfrm>
          <a:prstGeom prst="rect">
            <a:avLst/>
          </a:prstGeom>
          <a:ln w="12700">
            <a:miter lim="400000"/>
          </a:ln>
        </p:spPr>
      </p:pic>
      <p:sp>
        <p:nvSpPr>
          <p:cNvPr id="6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8" name="Body Level One…"/>
          <p:cNvSpPr txBox="1">
            <a:spLocks noGrp="1"/>
          </p:cNvSpPr>
          <p:nvPr>
            <p:ph type="body" idx="1"/>
          </p:nvPr>
        </p:nvSpPr>
        <p:spPr>
          <a:xfrm>
            <a:off x="952500" y="1270000"/>
            <a:ext cx="11099800" cy="7213600"/>
          </a:xfrm>
          <a:prstGeom prst="rect">
            <a:avLst/>
          </a:prstGeom>
        </p:spPr>
        <p:txBody>
          <a:bodyPr/>
          <a:lstStyle>
            <a:lvl1pPr>
              <a:buClr>
                <a:schemeClr val="accent5"/>
              </a:buClr>
            </a:lvl1pPr>
            <a:lvl2pPr>
              <a:buClr>
                <a:schemeClr val="accent5"/>
              </a:buClr>
            </a:lvl2pPr>
            <a:lvl3pPr>
              <a:buClr>
                <a:schemeClr val="accent5"/>
              </a:buClr>
            </a:lvl3pPr>
            <a:lvl4pPr>
              <a:buClr>
                <a:schemeClr val="accent5"/>
              </a:buClr>
            </a:lvl4pPr>
            <a:lvl5pPr>
              <a:buClr>
                <a:schemeClr val="accent5"/>
              </a:buClr>
            </a:lvl5pPr>
          </a:lstStyle>
          <a:p>
            <a:r>
              <a:t>Body Level One</a:t>
            </a:r>
          </a:p>
          <a:p>
            <a:pPr lvl="1"/>
            <a:r>
              <a:t>Body Level Two</a:t>
            </a:r>
          </a:p>
          <a:p>
            <a:pPr lvl="2"/>
            <a:r>
              <a:t>Body Level Three</a:t>
            </a:r>
          </a:p>
          <a:p>
            <a:pPr lvl="3"/>
            <a:r>
              <a:t>Body Level Four</a:t>
            </a:r>
          </a:p>
          <a:p>
            <a:pPr lvl="4"/>
            <a:r>
              <a:t>Body Level Five</a:t>
            </a:r>
          </a:p>
        </p:txBody>
      </p:sp>
      <p:sp>
        <p:nvSpPr>
          <p:cNvPr id="7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6" name="Image"/>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7" name="Image"/>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8" name="Image"/>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6" name="–Johnny Appleseed"/>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7" name="“Type a quote here.”"/>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rPr dirty="0"/>
              <a:t>Title Text</a:t>
            </a:r>
          </a:p>
        </p:txBody>
      </p:sp>
      <p:pic>
        <p:nvPicPr>
          <p:cNvPr id="3" name="Screen Shot 2014-11-03 at 09.45.08.png" descr="Screen Shot 2014-11-03 at 09.45.08.png"/>
          <p:cNvPicPr>
            <a:picLocks noChangeAspect="1"/>
          </p:cNvPicPr>
          <p:nvPr/>
        </p:nvPicPr>
        <p:blipFill>
          <a:blip r:embed="rId23">
            <a:extLst/>
          </a:blip>
          <a:stretch>
            <a:fillRect/>
          </a:stretch>
        </p:blipFill>
        <p:spPr>
          <a:xfrm>
            <a:off x="94323" y="49411"/>
            <a:ext cx="1514884" cy="1347656"/>
          </a:xfrm>
          <a:prstGeom prst="rect">
            <a:avLst/>
          </a:prstGeom>
          <a:ln w="12700">
            <a:miter lim="400000"/>
          </a:ln>
        </p:spPr>
      </p:pic>
      <p:sp>
        <p:nvSpPr>
          <p:cNvPr id="4"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5"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6" r:id="rId7"/>
    <p:sldLayoutId id="2147483657" r:id="rId8"/>
    <p:sldLayoutId id="2147483658" r:id="rId9"/>
    <p:sldLayoutId id="2147483659" r:id="rId10"/>
    <p:sldLayoutId id="2147483660" r:id="rId11"/>
    <p:sldLayoutId id="2147483661" r:id="rId12"/>
    <p:sldLayoutId id="2147483662" r:id="rId13"/>
    <p:sldLayoutId id="2147483663" r:id="rId14"/>
    <p:sldLayoutId id="2147483664" r:id="rId15"/>
    <p:sldLayoutId id="2147483665" r:id="rId16"/>
    <p:sldLayoutId id="2147483666" r:id="rId17"/>
    <p:sldLayoutId id="2147483667" r:id="rId18"/>
    <p:sldLayoutId id="2147483668" r:id="rId19"/>
    <p:sldLayoutId id="2147483669" r:id="rId20"/>
    <p:sldLayoutId id="2147483670" r:id="rId21"/>
  </p:sldLayoutIdLst>
  <p:transition spd="med"/>
  <p:txStyles>
    <p:titleStyle>
      <a:lvl1pPr marL="0" marR="0" indent="0" algn="ctr" defTabSz="584200" latinLnBrk="0">
        <a:lnSpc>
          <a:spcPct val="100000"/>
        </a:lnSpc>
        <a:spcBef>
          <a:spcPts val="0"/>
        </a:spcBef>
        <a:spcAft>
          <a:spcPts val="0"/>
        </a:spcAft>
        <a:buClrTx/>
        <a:buSzTx/>
        <a:buFontTx/>
        <a:buNone/>
        <a:tabLst/>
        <a:defRPr sz="8000" b="0" i="0" u="none" strike="noStrike" cap="none" spc="0" baseline="0">
          <a:ln>
            <a:noFill/>
          </a:ln>
          <a:solidFill>
            <a:srgbClr val="C10B25"/>
          </a:solidFill>
          <a:uFillTx/>
          <a:latin typeface="+mn-lt"/>
          <a:ea typeface="+mn-ea"/>
          <a:cs typeface="+mn-cs"/>
          <a:sym typeface="Helvetica Light"/>
        </a:defRPr>
      </a:lvl1pPr>
      <a:lvl2pPr marL="0" marR="0" indent="228600" algn="ctr" defTabSz="584200" latinLnBrk="0">
        <a:lnSpc>
          <a:spcPct val="100000"/>
        </a:lnSpc>
        <a:spcBef>
          <a:spcPts val="0"/>
        </a:spcBef>
        <a:spcAft>
          <a:spcPts val="0"/>
        </a:spcAft>
        <a:buClrTx/>
        <a:buSzTx/>
        <a:buFontTx/>
        <a:buNone/>
        <a:tabLst/>
        <a:defRPr sz="8000" b="0" i="0" u="none" strike="noStrike" cap="none" spc="0" baseline="0">
          <a:ln>
            <a:noFill/>
          </a:ln>
          <a:solidFill>
            <a:schemeClr val="accent5"/>
          </a:solidFill>
          <a:uFillTx/>
          <a:latin typeface="+mn-lt"/>
          <a:ea typeface="+mn-ea"/>
          <a:cs typeface="+mn-cs"/>
          <a:sym typeface="Helvetica Light"/>
        </a:defRPr>
      </a:lvl2pPr>
      <a:lvl3pPr marL="0" marR="0" indent="457200" algn="ctr" defTabSz="584200" latinLnBrk="0">
        <a:lnSpc>
          <a:spcPct val="100000"/>
        </a:lnSpc>
        <a:spcBef>
          <a:spcPts val="0"/>
        </a:spcBef>
        <a:spcAft>
          <a:spcPts val="0"/>
        </a:spcAft>
        <a:buClrTx/>
        <a:buSzTx/>
        <a:buFontTx/>
        <a:buNone/>
        <a:tabLst/>
        <a:defRPr sz="8000" b="0" i="0" u="none" strike="noStrike" cap="none" spc="0" baseline="0">
          <a:ln>
            <a:noFill/>
          </a:ln>
          <a:solidFill>
            <a:schemeClr val="accent5"/>
          </a:solidFill>
          <a:uFillTx/>
          <a:latin typeface="+mn-lt"/>
          <a:ea typeface="+mn-ea"/>
          <a:cs typeface="+mn-cs"/>
          <a:sym typeface="Helvetica Light"/>
        </a:defRPr>
      </a:lvl3pPr>
      <a:lvl4pPr marL="0" marR="0" indent="685800" algn="ctr" defTabSz="584200" latinLnBrk="0">
        <a:lnSpc>
          <a:spcPct val="100000"/>
        </a:lnSpc>
        <a:spcBef>
          <a:spcPts val="0"/>
        </a:spcBef>
        <a:spcAft>
          <a:spcPts val="0"/>
        </a:spcAft>
        <a:buClrTx/>
        <a:buSzTx/>
        <a:buFontTx/>
        <a:buNone/>
        <a:tabLst/>
        <a:defRPr sz="8000" b="0" i="0" u="none" strike="noStrike" cap="none" spc="0" baseline="0">
          <a:ln>
            <a:noFill/>
          </a:ln>
          <a:solidFill>
            <a:schemeClr val="accent5"/>
          </a:solidFill>
          <a:uFillTx/>
          <a:latin typeface="+mn-lt"/>
          <a:ea typeface="+mn-ea"/>
          <a:cs typeface="+mn-cs"/>
          <a:sym typeface="Helvetica Light"/>
        </a:defRPr>
      </a:lvl4pPr>
      <a:lvl5pPr marL="0" marR="0" indent="914400" algn="ctr" defTabSz="584200" latinLnBrk="0">
        <a:lnSpc>
          <a:spcPct val="100000"/>
        </a:lnSpc>
        <a:spcBef>
          <a:spcPts val="0"/>
        </a:spcBef>
        <a:spcAft>
          <a:spcPts val="0"/>
        </a:spcAft>
        <a:buClrTx/>
        <a:buSzTx/>
        <a:buFontTx/>
        <a:buNone/>
        <a:tabLst/>
        <a:defRPr sz="8000" b="0" i="0" u="none" strike="noStrike" cap="none" spc="0" baseline="0">
          <a:ln>
            <a:noFill/>
          </a:ln>
          <a:solidFill>
            <a:schemeClr val="accent5"/>
          </a:solidFill>
          <a:uFillTx/>
          <a:latin typeface="+mn-lt"/>
          <a:ea typeface="+mn-ea"/>
          <a:cs typeface="+mn-cs"/>
          <a:sym typeface="Helvetica Light"/>
        </a:defRPr>
      </a:lvl5pPr>
      <a:lvl6pPr marL="0" marR="0" indent="1143000" algn="ctr" defTabSz="584200" latinLnBrk="0">
        <a:lnSpc>
          <a:spcPct val="100000"/>
        </a:lnSpc>
        <a:spcBef>
          <a:spcPts val="0"/>
        </a:spcBef>
        <a:spcAft>
          <a:spcPts val="0"/>
        </a:spcAft>
        <a:buClrTx/>
        <a:buSzTx/>
        <a:buFontTx/>
        <a:buNone/>
        <a:tabLst/>
        <a:defRPr sz="8000" b="0" i="0" u="none" strike="noStrike" cap="none" spc="0" baseline="0">
          <a:ln>
            <a:noFill/>
          </a:ln>
          <a:solidFill>
            <a:schemeClr val="accent5"/>
          </a:solidFill>
          <a:uFillTx/>
          <a:latin typeface="+mn-lt"/>
          <a:ea typeface="+mn-ea"/>
          <a:cs typeface="+mn-cs"/>
          <a:sym typeface="Helvetica Light"/>
        </a:defRPr>
      </a:lvl6pPr>
      <a:lvl7pPr marL="0" marR="0" indent="1371600" algn="ctr" defTabSz="584200" latinLnBrk="0">
        <a:lnSpc>
          <a:spcPct val="100000"/>
        </a:lnSpc>
        <a:spcBef>
          <a:spcPts val="0"/>
        </a:spcBef>
        <a:spcAft>
          <a:spcPts val="0"/>
        </a:spcAft>
        <a:buClrTx/>
        <a:buSzTx/>
        <a:buFontTx/>
        <a:buNone/>
        <a:tabLst/>
        <a:defRPr sz="8000" b="0" i="0" u="none" strike="noStrike" cap="none" spc="0" baseline="0">
          <a:ln>
            <a:noFill/>
          </a:ln>
          <a:solidFill>
            <a:schemeClr val="accent5"/>
          </a:solidFill>
          <a:uFillTx/>
          <a:latin typeface="+mn-lt"/>
          <a:ea typeface="+mn-ea"/>
          <a:cs typeface="+mn-cs"/>
          <a:sym typeface="Helvetica Light"/>
        </a:defRPr>
      </a:lvl7pPr>
      <a:lvl8pPr marL="0" marR="0" indent="1600200" algn="ctr" defTabSz="584200" latinLnBrk="0">
        <a:lnSpc>
          <a:spcPct val="100000"/>
        </a:lnSpc>
        <a:spcBef>
          <a:spcPts val="0"/>
        </a:spcBef>
        <a:spcAft>
          <a:spcPts val="0"/>
        </a:spcAft>
        <a:buClrTx/>
        <a:buSzTx/>
        <a:buFontTx/>
        <a:buNone/>
        <a:tabLst/>
        <a:defRPr sz="8000" b="0" i="0" u="none" strike="noStrike" cap="none" spc="0" baseline="0">
          <a:ln>
            <a:noFill/>
          </a:ln>
          <a:solidFill>
            <a:schemeClr val="accent5"/>
          </a:solidFill>
          <a:uFillTx/>
          <a:latin typeface="+mn-lt"/>
          <a:ea typeface="+mn-ea"/>
          <a:cs typeface="+mn-cs"/>
          <a:sym typeface="Helvetica Light"/>
        </a:defRPr>
      </a:lvl8pPr>
      <a:lvl9pPr marL="0" marR="0" indent="1828800" algn="ctr" defTabSz="584200" latinLnBrk="0">
        <a:lnSpc>
          <a:spcPct val="100000"/>
        </a:lnSpc>
        <a:spcBef>
          <a:spcPts val="0"/>
        </a:spcBef>
        <a:spcAft>
          <a:spcPts val="0"/>
        </a:spcAft>
        <a:buClrTx/>
        <a:buSzTx/>
        <a:buFontTx/>
        <a:buNone/>
        <a:tabLst/>
        <a:defRPr sz="8000" b="0" i="0" u="none" strike="noStrike" cap="none" spc="0" baseline="0">
          <a:ln>
            <a:noFill/>
          </a:ln>
          <a:solidFill>
            <a:schemeClr val="accent5"/>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tif"/><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5.tif"/><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6.tif"/><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7.tif"/><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7.tif"/><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image" Target="../media/image7.ti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0.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1.tif"/><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24.tif"/><Relationship Id="rId5" Type="http://schemas.openxmlformats.org/officeDocument/2006/relationships/image" Target="../media/image23.tif"/><Relationship Id="rId4" Type="http://schemas.openxmlformats.org/officeDocument/2006/relationships/image" Target="../media/image22.tif"/></Relationships>
</file>

<file path=ppt/slides/_rels/slide26.xml.rels><?xml version="1.0" encoding="UTF-8" standalone="yes"?>
<Relationships xmlns="http://schemas.openxmlformats.org/package/2006/relationships"><Relationship Id="rId3" Type="http://schemas.openxmlformats.org/officeDocument/2006/relationships/image" Target="../media/image25.tif"/><Relationship Id="rId2" Type="http://schemas.openxmlformats.org/officeDocument/2006/relationships/notesSlide" Target="../notesSlides/notesSlide17.xml"/><Relationship Id="rId1" Type="http://schemas.openxmlformats.org/officeDocument/2006/relationships/slideLayout" Target="../slideLayouts/slideLayout6.xml"/><Relationship Id="rId4" Type="http://schemas.openxmlformats.org/officeDocument/2006/relationships/image" Target="../media/image26.tif"/></Relationships>
</file>

<file path=ppt/slides/_rels/slide27.xml.rels><?xml version="1.0" encoding="UTF-8" standalone="yes"?>
<Relationships xmlns="http://schemas.openxmlformats.org/package/2006/relationships"><Relationship Id="rId3" Type="http://schemas.openxmlformats.org/officeDocument/2006/relationships/image" Target="../media/image27.tif"/><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8.tif"/><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32.tiff"/></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video" Target="../media/media2.mov"/><Relationship Id="rId1" Type="http://schemas.microsoft.com/office/2007/relationships/media" Target="../media/media2.mov"/><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37.tif"/><Relationship Id="rId2" Type="http://schemas.openxmlformats.org/officeDocument/2006/relationships/image" Target="../media/image36.tif"/><Relationship Id="rId1" Type="http://schemas.openxmlformats.org/officeDocument/2006/relationships/slideLayout" Target="../slideLayouts/slideLayout9.xml"/><Relationship Id="rId5" Type="http://schemas.openxmlformats.org/officeDocument/2006/relationships/image" Target="../media/image39.jpeg"/><Relationship Id="rId4" Type="http://schemas.openxmlformats.org/officeDocument/2006/relationships/image" Target="../media/image38.tif"/></Relationships>
</file>

<file path=ppt/slides/_rels/slide3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42.tif"/><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9.tif"/><Relationship Id="rId2" Type="http://schemas.openxmlformats.org/officeDocument/2006/relationships/image" Target="../media/image8.tif"/><Relationship Id="rId1" Type="http://schemas.openxmlformats.org/officeDocument/2006/relationships/slideLayout" Target="../slideLayouts/slideLayout2.xml"/><Relationship Id="rId5" Type="http://schemas.openxmlformats.org/officeDocument/2006/relationships/image" Target="../media/image11.tif"/><Relationship Id="rId4" Type="http://schemas.openxmlformats.org/officeDocument/2006/relationships/image" Target="../media/image10.tif"/></Relationships>
</file>

<file path=ppt/slides/_rels/slide40.xml.rels><?xml version="1.0" encoding="UTF-8" standalone="yes"?>
<Relationships xmlns="http://schemas.openxmlformats.org/package/2006/relationships"><Relationship Id="rId2" Type="http://schemas.openxmlformats.org/officeDocument/2006/relationships/image" Target="../media/image43.tif"/><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46.tif"/><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47.tif"/><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3" Type="http://schemas.openxmlformats.org/officeDocument/2006/relationships/image" Target="../media/image49.tif"/><Relationship Id="rId2" Type="http://schemas.openxmlformats.org/officeDocument/2006/relationships/image" Target="../media/image48.tif"/><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microsoft.com/office/2007/relationships/media" Target="../media/media4.mpg"/><Relationship Id="rId7" Type="http://schemas.openxmlformats.org/officeDocument/2006/relationships/image" Target="../media/image51.png"/><Relationship Id="rId2" Type="http://schemas.openxmlformats.org/officeDocument/2006/relationships/video" Target="../media/media3.mpg"/><Relationship Id="rId1" Type="http://schemas.microsoft.com/office/2007/relationships/media" Target="../media/media3.mpg"/><Relationship Id="rId6" Type="http://schemas.openxmlformats.org/officeDocument/2006/relationships/image" Target="../media/image50.png"/><Relationship Id="rId5" Type="http://schemas.openxmlformats.org/officeDocument/2006/relationships/slideLayout" Target="../slideLayouts/slideLayout6.xml"/><Relationship Id="rId4" Type="http://schemas.openxmlformats.org/officeDocument/2006/relationships/video" Target="../media/media4.m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3.tif"/><Relationship Id="rId2" Type="http://schemas.openxmlformats.org/officeDocument/2006/relationships/image" Target="../media/image12.tif"/><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 name="Endometrioma in Reproductive Aged Women…"/>
          <p:cNvSpPr txBox="1">
            <a:spLocks noGrp="1"/>
          </p:cNvSpPr>
          <p:nvPr>
            <p:ph type="ctrTitle"/>
          </p:nvPr>
        </p:nvSpPr>
        <p:spPr>
          <a:xfrm>
            <a:off x="1270000" y="1825691"/>
            <a:ext cx="10464800" cy="4702109"/>
          </a:xfrm>
          <a:prstGeom prst="rect">
            <a:avLst/>
          </a:prstGeom>
        </p:spPr>
        <p:txBody>
          <a:bodyPr/>
          <a:lstStyle/>
          <a:p>
            <a:pPr defTabSz="461518">
              <a:defRPr sz="6320" i="1"/>
            </a:pPr>
            <a:r>
              <a:t>Endometrioma in Reproductive Aged Women</a:t>
            </a:r>
          </a:p>
          <a:p>
            <a:pPr defTabSz="461518">
              <a:defRPr sz="6320" i="1"/>
            </a:pPr>
            <a:r>
              <a:t>Harm vs Benefit of Surgery</a:t>
            </a:r>
          </a:p>
        </p:txBody>
      </p:sp>
      <p:sp>
        <p:nvSpPr>
          <p:cNvPr id="216" name="DR. BARIŞ ATA, M.C.T.…"/>
          <p:cNvSpPr txBox="1">
            <a:spLocks noGrp="1"/>
          </p:cNvSpPr>
          <p:nvPr>
            <p:ph type="subTitle" sz="quarter" idx="1"/>
          </p:nvPr>
        </p:nvSpPr>
        <p:spPr>
          <a:xfrm>
            <a:off x="1270000" y="6956425"/>
            <a:ext cx="10464800" cy="2263048"/>
          </a:xfrm>
          <a:prstGeom prst="rect">
            <a:avLst/>
          </a:prstGeom>
        </p:spPr>
        <p:txBody>
          <a:bodyPr>
            <a:normAutofit lnSpcReduction="10000"/>
          </a:bodyPr>
          <a:lstStyle/>
          <a:p>
            <a:pPr defTabSz="432308">
              <a:defRPr sz="2368" b="1" i="1">
                <a:latin typeface="Helvetica"/>
                <a:ea typeface="Helvetica"/>
                <a:cs typeface="Helvetica"/>
                <a:sym typeface="Helvetica"/>
              </a:defRPr>
            </a:pPr>
            <a:r>
              <a:t>DR. BARIŞ ATA, M.C.T.</a:t>
            </a:r>
          </a:p>
          <a:p>
            <a:pPr defTabSz="432308">
              <a:defRPr sz="2368" b="1" i="1">
                <a:latin typeface="Helvetica"/>
                <a:ea typeface="Helvetica"/>
                <a:cs typeface="Helvetica"/>
                <a:sym typeface="Helvetica"/>
              </a:defRPr>
            </a:pPr>
            <a:endParaRPr/>
          </a:p>
          <a:p>
            <a:pPr defTabSz="432308">
              <a:defRPr sz="2368" b="1" i="1">
                <a:latin typeface="Helvetica"/>
                <a:ea typeface="Helvetica"/>
                <a:cs typeface="Helvetica"/>
                <a:sym typeface="Helvetica"/>
              </a:defRPr>
            </a:pPr>
            <a:r>
              <a:t>KADIN HASTALIKLARI VE DOĞUM ANABİLİM DALI</a:t>
            </a:r>
          </a:p>
          <a:p>
            <a:pPr defTabSz="432308">
              <a:defRPr sz="2368" b="1" i="1">
                <a:latin typeface="Helvetica"/>
                <a:ea typeface="Helvetica"/>
                <a:cs typeface="Helvetica"/>
                <a:sym typeface="Helvetica"/>
              </a:defRPr>
            </a:pPr>
            <a:r>
              <a:t>KOÇ ÜNİVERSİTESİ TIP FAKÜLTESİ</a:t>
            </a:r>
          </a:p>
          <a:p>
            <a:pPr defTabSz="432308">
              <a:defRPr sz="2368" b="1" i="1">
                <a:latin typeface="Helvetica"/>
                <a:ea typeface="Helvetica"/>
                <a:cs typeface="Helvetica"/>
                <a:sym typeface="Helvetica"/>
              </a:defRPr>
            </a:pPr>
            <a:r>
              <a:t>&amp;</a:t>
            </a:r>
          </a:p>
          <a:p>
            <a:pPr defTabSz="432308">
              <a:defRPr sz="2368" b="1" i="1">
                <a:latin typeface="Helvetica"/>
                <a:ea typeface="Helvetica"/>
                <a:cs typeface="Helvetica"/>
                <a:sym typeface="Helvetica"/>
              </a:defRPr>
            </a:pPr>
            <a:r>
              <a:t>AMERİKAN HASTANESİ</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 name="Shape 333"/>
          <p:cNvSpPr>
            <a:spLocks noGrp="1"/>
          </p:cNvSpPr>
          <p:nvPr>
            <p:ph type="title"/>
          </p:nvPr>
        </p:nvSpPr>
        <p:spPr>
          <a:prstGeom prst="rect">
            <a:avLst/>
          </a:prstGeom>
        </p:spPr>
        <p:txBody>
          <a:bodyPr/>
          <a:lstStyle>
            <a:lvl1pPr defTabSz="508254">
              <a:defRPr sz="6960"/>
            </a:lvl1pPr>
          </a:lstStyle>
          <a:p>
            <a:r>
              <a:rPr dirty="0">
                <a:solidFill>
                  <a:srgbClr val="C10B25"/>
                </a:solidFill>
              </a:rPr>
              <a:t>Endometrioma &amp; Ovulation</a:t>
            </a:r>
          </a:p>
        </p:txBody>
      </p:sp>
      <p:sp>
        <p:nvSpPr>
          <p:cNvPr id="334" name="Shape 334"/>
          <p:cNvSpPr/>
          <p:nvPr/>
        </p:nvSpPr>
        <p:spPr>
          <a:xfrm>
            <a:off x="2039404" y="8206106"/>
            <a:ext cx="9467858" cy="65659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rPr b="1" dirty="0"/>
              <a:t>Leone Roberti Maggiore et al. Hum Rep 2015</a:t>
            </a:r>
          </a:p>
        </p:txBody>
      </p:sp>
      <p:pic>
        <p:nvPicPr>
          <p:cNvPr id="335" name="pasted-image.tiff"/>
          <p:cNvPicPr>
            <a:picLocks noChangeAspect="1"/>
          </p:cNvPicPr>
          <p:nvPr/>
        </p:nvPicPr>
        <p:blipFill>
          <a:blip r:embed="rId3">
            <a:extLst/>
          </a:blip>
          <a:stretch>
            <a:fillRect/>
          </a:stretch>
        </p:blipFill>
        <p:spPr>
          <a:xfrm>
            <a:off x="363882" y="1872906"/>
            <a:ext cx="12277036" cy="6300533"/>
          </a:xfrm>
          <a:prstGeom prst="rect">
            <a:avLst/>
          </a:prstGeom>
          <a:ln w="12700">
            <a:miter lim="400000"/>
          </a:ln>
        </p:spPr>
      </p:pic>
    </p:spTree>
    <p:extLst>
      <p:ext uri="{BB962C8B-B14F-4D97-AF65-F5344CB8AC3E}">
        <p14:creationId xmlns:p14="http://schemas.microsoft.com/office/powerpoint/2010/main" val="2118564072"/>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7" name="Table 337"/>
          <p:cNvGraphicFramePr/>
          <p:nvPr>
            <p:extLst/>
          </p:nvPr>
        </p:nvGraphicFramePr>
        <p:xfrm>
          <a:off x="575571" y="1724065"/>
          <a:ext cx="11853658" cy="7507185"/>
        </p:xfrm>
        <a:graphic>
          <a:graphicData uri="http://schemas.openxmlformats.org/drawingml/2006/table">
            <a:tbl>
              <a:tblPr firstRow="1">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1501437">
                <a:tc>
                  <a:txBody>
                    <a:bodyPr/>
                    <a:lstStyle/>
                    <a:p>
                      <a:pPr defTabSz="914400">
                        <a:tabLst>
                          <a:tab pos="1181100" algn="l"/>
                        </a:tabLst>
                        <a:defRPr b="0">
                          <a:solidFill>
                            <a:srgbClr val="000000"/>
                          </a:solidFill>
                        </a:defRPr>
                      </a:pPr>
                      <a:r>
                        <a:rPr sz="2100" b="1">
                          <a:solidFill>
                            <a:srgbClr val="FFFFFF"/>
                          </a:solidFill>
                          <a:effectLst>
                            <a:outerShdw blurRad="25400" dist="25400" dir="5400000" rotWithShape="0">
                              <a:srgbClr val="000000">
                                <a:alpha val="60000"/>
                              </a:srgbClr>
                            </a:outerShdw>
                          </a:effectLst>
                          <a:sym typeface="Helvetica"/>
                        </a:rPr>
                        <a:t>PROPOSED BENEFITS</a:t>
                      </a:r>
                    </a:p>
                  </a:txBody>
                  <a:tcPr marL="50800" marR="50800" marT="50800" marB="50800" anchor="ctr" horzOverflow="overflow">
                    <a:solidFill>
                      <a:srgbClr val="C10B25"/>
                    </a:solidFill>
                  </a:tcPr>
                </a:tc>
                <a:tc>
                  <a:txBody>
                    <a:bodyPr/>
                    <a:lstStyle/>
                    <a:p>
                      <a:pPr defTabSz="914400">
                        <a:tabLst>
                          <a:tab pos="1181100" algn="l"/>
                        </a:tabLst>
                        <a:defRPr sz="2100">
                          <a:effectLst>
                            <a:outerShdw blurRad="25400" dist="25400" dir="5400000" rotWithShape="0">
                              <a:srgbClr val="000000">
                                <a:alpha val="60000"/>
                              </a:srgbClr>
                            </a:outerShdw>
                          </a:effectLst>
                          <a:sym typeface="Helvetica"/>
                        </a:defRPr>
                      </a:pPr>
                      <a:endParaRPr dirty="0"/>
                    </a:p>
                  </a:txBody>
                  <a:tcPr marL="50800" marR="50800" marT="50800" marB="50800" anchor="ctr" horzOverflow="overflow">
                    <a:solidFill>
                      <a:srgbClr val="C10B25"/>
                    </a:solidFill>
                  </a:tcPr>
                </a:tc>
                <a:extLst>
                  <a:ext uri="{0D108BD9-81ED-4DB2-BD59-A6C34878D82A}">
                    <a16:rowId xmlns:a16="http://schemas.microsoft.com/office/drawing/2014/main" val="10000"/>
                  </a:ext>
                </a:extLst>
              </a:tr>
              <a:tr h="1501437">
                <a:tc>
                  <a:txBody>
                    <a:bodyPr/>
                    <a:lstStyle/>
                    <a:p>
                      <a:pPr defTabSz="914400"/>
                      <a:r>
                        <a:rPr sz="2100">
                          <a:solidFill>
                            <a:srgbClr val="FFFFFF"/>
                          </a:solidFill>
                        </a:rPr>
                        <a:t>DIAGNOSE/RULE OUT MALIGNANCY</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HIGH NPV WITH HISTORY, USG, MARKERS</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501437">
                <a:tc>
                  <a:txBody>
                    <a:bodyPr/>
                    <a:lstStyle/>
                    <a:p>
                      <a:pPr defTabSz="914400"/>
                      <a:r>
                        <a:rPr sz="2100">
                          <a:solidFill>
                            <a:srgbClr val="FFFFFF"/>
                          </a:solidFill>
                        </a:rPr>
                        <a:t>TREAT ANOVULATION</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OVULATORY ALREADY !</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solidFill>
                      <a:srgbClr val="C10B25"/>
                    </a:solidFill>
                  </a:tcPr>
                </a:tc>
                <a:tc>
                  <a:txBody>
                    <a:bodyPr/>
                    <a:lstStyle/>
                    <a:p>
                      <a:pPr defTabSz="914400">
                        <a:defRPr sz="21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defRPr sz="2100"/>
                      </a:pPr>
                      <a:endParaRPr dirty="0"/>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4"/>
                  </a:ext>
                </a:extLst>
              </a:tr>
            </a:tbl>
          </a:graphicData>
        </a:graphic>
      </p:graphicFrame>
      <p:sp>
        <p:nvSpPr>
          <p:cNvPr id="338" name="Shape 338"/>
          <p:cNvSpPr>
            <a:spLocks noGrp="1"/>
          </p:cNvSpPr>
          <p:nvPr>
            <p:ph type="title"/>
          </p:nvPr>
        </p:nvSpPr>
        <p:spPr>
          <a:prstGeom prst="rect">
            <a:avLst/>
          </a:prstGeom>
        </p:spPr>
        <p:txBody>
          <a:bodyPr/>
          <a:lstStyle/>
          <a:p>
            <a:pPr defTabSz="251206">
              <a:defRPr sz="3440"/>
            </a:pPr>
            <a:r>
              <a:rPr dirty="0">
                <a:solidFill>
                  <a:srgbClr val="C10B25"/>
                </a:solidFill>
              </a:rPr>
              <a:t>Infertility work - up shows endometrioma.</a:t>
            </a:r>
          </a:p>
          <a:p>
            <a:pPr defTabSz="251206">
              <a:defRPr sz="3440"/>
            </a:pPr>
            <a:r>
              <a:rPr dirty="0">
                <a:solidFill>
                  <a:srgbClr val="C10B25"/>
                </a:solidFill>
              </a:rPr>
              <a:t>Should I offer surgery ?</a:t>
            </a:r>
          </a:p>
        </p:txBody>
      </p:sp>
    </p:spTree>
    <p:extLst>
      <p:ext uri="{BB962C8B-B14F-4D97-AF65-F5344CB8AC3E}">
        <p14:creationId xmlns:p14="http://schemas.microsoft.com/office/powerpoint/2010/main" val="39089092"/>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7" name="Table 337"/>
          <p:cNvGraphicFramePr/>
          <p:nvPr>
            <p:extLst/>
          </p:nvPr>
        </p:nvGraphicFramePr>
        <p:xfrm>
          <a:off x="575571" y="1724065"/>
          <a:ext cx="11853658" cy="7507185"/>
        </p:xfrm>
        <a:graphic>
          <a:graphicData uri="http://schemas.openxmlformats.org/drawingml/2006/table">
            <a:tbl>
              <a:tblPr firstRow="1">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1501437">
                <a:tc>
                  <a:txBody>
                    <a:bodyPr/>
                    <a:lstStyle/>
                    <a:p>
                      <a:pPr defTabSz="914400">
                        <a:tabLst>
                          <a:tab pos="1181100" algn="l"/>
                        </a:tabLst>
                        <a:defRPr b="0">
                          <a:solidFill>
                            <a:srgbClr val="000000"/>
                          </a:solidFill>
                        </a:defRPr>
                      </a:pPr>
                      <a:r>
                        <a:rPr sz="2100" b="1">
                          <a:solidFill>
                            <a:srgbClr val="FFFFFF"/>
                          </a:solidFill>
                          <a:effectLst>
                            <a:outerShdw blurRad="25400" dist="25400" dir="5400000" rotWithShape="0">
                              <a:srgbClr val="000000">
                                <a:alpha val="60000"/>
                              </a:srgbClr>
                            </a:outerShdw>
                          </a:effectLst>
                          <a:sym typeface="Helvetica"/>
                        </a:rPr>
                        <a:t>PROPOSED BENEFITS</a:t>
                      </a:r>
                    </a:p>
                  </a:txBody>
                  <a:tcPr marL="50800" marR="50800" marT="50800" marB="50800" anchor="ctr" horzOverflow="overflow">
                    <a:solidFill>
                      <a:srgbClr val="C10B25"/>
                    </a:solidFill>
                  </a:tcPr>
                </a:tc>
                <a:tc>
                  <a:txBody>
                    <a:bodyPr/>
                    <a:lstStyle/>
                    <a:p>
                      <a:pPr defTabSz="914400">
                        <a:tabLst>
                          <a:tab pos="1181100" algn="l"/>
                        </a:tabLst>
                        <a:defRPr sz="2100">
                          <a:effectLst>
                            <a:outerShdw blurRad="25400" dist="25400" dir="5400000" rotWithShape="0">
                              <a:srgbClr val="000000">
                                <a:alpha val="60000"/>
                              </a:srgbClr>
                            </a:outerShdw>
                          </a:effectLst>
                          <a:sym typeface="Helvetica"/>
                        </a:defRPr>
                      </a:pPr>
                      <a:endParaRPr dirty="0"/>
                    </a:p>
                  </a:txBody>
                  <a:tcPr marL="50800" marR="50800" marT="50800" marB="50800" anchor="ctr" horzOverflow="overflow">
                    <a:solidFill>
                      <a:srgbClr val="C10B25"/>
                    </a:solidFill>
                  </a:tcPr>
                </a:tc>
                <a:extLst>
                  <a:ext uri="{0D108BD9-81ED-4DB2-BD59-A6C34878D82A}">
                    <a16:rowId xmlns:a16="http://schemas.microsoft.com/office/drawing/2014/main" val="10000"/>
                  </a:ext>
                </a:extLst>
              </a:tr>
              <a:tr h="1501437">
                <a:tc>
                  <a:txBody>
                    <a:bodyPr/>
                    <a:lstStyle/>
                    <a:p>
                      <a:pPr defTabSz="914400"/>
                      <a:r>
                        <a:rPr sz="2100">
                          <a:solidFill>
                            <a:srgbClr val="FFFFFF"/>
                          </a:solidFill>
                        </a:rPr>
                        <a:t>DIAGNOSE/RULE OUT MALIGNANCY</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HIGH NPV WITH HISTORY, USG, MARKERS</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501437">
                <a:tc>
                  <a:txBody>
                    <a:bodyPr/>
                    <a:lstStyle/>
                    <a:p>
                      <a:pPr defTabSz="914400"/>
                      <a:r>
                        <a:rPr sz="2100">
                          <a:solidFill>
                            <a:srgbClr val="FFFFFF"/>
                          </a:solidFill>
                        </a:rPr>
                        <a:t>TREAT ANOVULATION</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OVULATORY ALREADY !</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501437">
                <a:tc>
                  <a:txBody>
                    <a:bodyPr/>
                    <a:lstStyle/>
                    <a:p>
                      <a:pPr defTabSz="914400"/>
                      <a:r>
                        <a:rPr sz="2100" dirty="0">
                          <a:solidFill>
                            <a:srgbClr val="FFFFFF"/>
                          </a:solidFill>
                        </a:rPr>
                        <a:t>IMPROVE SPONTANOEUS PREGNANCY RATE</a:t>
                      </a:r>
                    </a:p>
                  </a:txBody>
                  <a:tcPr marL="50800" marR="50800" marT="50800" marB="50800" anchor="ctr" horzOverflow="overflow">
                    <a:lnL w="12700">
                      <a:solidFill>
                        <a:srgbClr val="606060"/>
                      </a:solidFill>
                      <a:miter lim="400000"/>
                    </a:lnL>
                    <a:solidFill>
                      <a:srgbClr val="C10B25"/>
                    </a:solidFill>
                  </a:tcPr>
                </a:tc>
                <a:tc>
                  <a:txBody>
                    <a:bodyPr/>
                    <a:lstStyle/>
                    <a:p>
                      <a:pPr defTabSz="914400">
                        <a:defRPr sz="21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defRPr sz="2100"/>
                      </a:pPr>
                      <a:endParaRPr dirty="0"/>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4"/>
                  </a:ext>
                </a:extLst>
              </a:tr>
            </a:tbl>
          </a:graphicData>
        </a:graphic>
      </p:graphicFrame>
      <p:sp>
        <p:nvSpPr>
          <p:cNvPr id="338" name="Shape 338"/>
          <p:cNvSpPr>
            <a:spLocks noGrp="1"/>
          </p:cNvSpPr>
          <p:nvPr>
            <p:ph type="title"/>
          </p:nvPr>
        </p:nvSpPr>
        <p:spPr>
          <a:prstGeom prst="rect">
            <a:avLst/>
          </a:prstGeom>
        </p:spPr>
        <p:txBody>
          <a:bodyPr/>
          <a:lstStyle/>
          <a:p>
            <a:pPr defTabSz="251206">
              <a:defRPr sz="3440"/>
            </a:pPr>
            <a:r>
              <a:rPr dirty="0">
                <a:solidFill>
                  <a:srgbClr val="C10B25"/>
                </a:solidFill>
              </a:rPr>
              <a:t>Infertility work - up shows endometrioma.</a:t>
            </a:r>
          </a:p>
          <a:p>
            <a:pPr defTabSz="251206">
              <a:defRPr sz="3440"/>
            </a:pPr>
            <a:r>
              <a:rPr dirty="0">
                <a:solidFill>
                  <a:srgbClr val="C10B25"/>
                </a:solidFill>
              </a:rPr>
              <a:t>Should I offer surgery ?</a:t>
            </a:r>
          </a:p>
        </p:txBody>
      </p:sp>
    </p:spTree>
    <p:extLst>
      <p:ext uri="{BB962C8B-B14F-4D97-AF65-F5344CB8AC3E}">
        <p14:creationId xmlns:p14="http://schemas.microsoft.com/office/powerpoint/2010/main" val="2212672120"/>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0" name="pasted-image.tiff"/>
          <p:cNvPicPr>
            <a:picLocks noChangeAspect="1"/>
          </p:cNvPicPr>
          <p:nvPr/>
        </p:nvPicPr>
        <p:blipFill>
          <a:blip r:embed="rId3">
            <a:extLst/>
          </a:blip>
          <a:stretch>
            <a:fillRect/>
          </a:stretch>
        </p:blipFill>
        <p:spPr>
          <a:xfrm>
            <a:off x="649090" y="2624902"/>
            <a:ext cx="11706620" cy="5887945"/>
          </a:xfrm>
          <a:prstGeom prst="rect">
            <a:avLst/>
          </a:prstGeom>
          <a:ln w="12700">
            <a:miter lim="400000"/>
          </a:ln>
        </p:spPr>
      </p:pic>
      <p:sp>
        <p:nvSpPr>
          <p:cNvPr id="341" name="Shape 341"/>
          <p:cNvSpPr/>
          <p:nvPr/>
        </p:nvSpPr>
        <p:spPr>
          <a:xfrm>
            <a:off x="3604677" y="8763131"/>
            <a:ext cx="6337313" cy="65659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rPr b="1" dirty="0"/>
              <a:t>Vercellini et al. Hum Rep 2009</a:t>
            </a:r>
          </a:p>
        </p:txBody>
      </p:sp>
      <p:sp>
        <p:nvSpPr>
          <p:cNvPr id="342" name="Shape 342"/>
          <p:cNvSpPr>
            <a:spLocks noGrp="1"/>
          </p:cNvSpPr>
          <p:nvPr>
            <p:ph type="title"/>
          </p:nvPr>
        </p:nvSpPr>
        <p:spPr>
          <a:prstGeom prst="rect">
            <a:avLst/>
          </a:prstGeom>
        </p:spPr>
        <p:txBody>
          <a:bodyPr/>
          <a:lstStyle/>
          <a:p>
            <a:pPr defTabSz="251206">
              <a:defRPr sz="3440"/>
            </a:pPr>
            <a:r>
              <a:rPr dirty="0">
                <a:solidFill>
                  <a:srgbClr val="C10B25"/>
                </a:solidFill>
              </a:rPr>
              <a:t>Infertility work - up shows endometrioma.</a:t>
            </a:r>
          </a:p>
          <a:p>
            <a:pPr defTabSz="251206">
              <a:defRPr sz="3440"/>
            </a:pPr>
            <a:r>
              <a:rPr dirty="0">
                <a:solidFill>
                  <a:srgbClr val="C10B25"/>
                </a:solidFill>
              </a:rPr>
              <a:t>Should I offer surgery ?</a:t>
            </a:r>
          </a:p>
        </p:txBody>
      </p:sp>
      <p:sp>
        <p:nvSpPr>
          <p:cNvPr id="5" name="Shape 341"/>
          <p:cNvSpPr/>
          <p:nvPr/>
        </p:nvSpPr>
        <p:spPr>
          <a:xfrm>
            <a:off x="3336233" y="1726190"/>
            <a:ext cx="6874212" cy="65659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rPr lang="tr-TR" b="1" dirty="0"/>
              <a:t>UNCONTROLLED CASE SERIES</a:t>
            </a:r>
            <a:endParaRPr b="1" dirty="0"/>
          </a:p>
        </p:txBody>
      </p:sp>
    </p:spTree>
    <p:extLst>
      <p:ext uri="{BB962C8B-B14F-4D97-AF65-F5344CB8AC3E}">
        <p14:creationId xmlns:p14="http://schemas.microsoft.com/office/powerpoint/2010/main" val="42890719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 name="Shape 344"/>
          <p:cNvSpPr>
            <a:spLocks noGrp="1"/>
          </p:cNvSpPr>
          <p:nvPr>
            <p:ph type="title"/>
          </p:nvPr>
        </p:nvSpPr>
        <p:spPr>
          <a:xfrm>
            <a:off x="1688123" y="231510"/>
            <a:ext cx="10618178" cy="1186657"/>
          </a:xfrm>
          <a:prstGeom prst="rect">
            <a:avLst/>
          </a:prstGeom>
        </p:spPr>
        <p:txBody>
          <a:bodyPr>
            <a:normAutofit fontScale="90000"/>
          </a:bodyPr>
          <a:lstStyle>
            <a:lvl1pPr defTabSz="473201">
              <a:defRPr sz="6480"/>
            </a:lvl1pPr>
          </a:lstStyle>
          <a:p>
            <a:r>
              <a:rPr dirty="0">
                <a:solidFill>
                  <a:srgbClr val="C10B25"/>
                </a:solidFill>
              </a:rPr>
              <a:t>Could 50% be an overestimate ?</a:t>
            </a:r>
          </a:p>
        </p:txBody>
      </p:sp>
      <p:sp>
        <p:nvSpPr>
          <p:cNvPr id="345" name="Shape 345"/>
          <p:cNvSpPr>
            <a:spLocks noGrp="1"/>
          </p:cNvSpPr>
          <p:nvPr>
            <p:ph type="body" idx="1"/>
          </p:nvPr>
        </p:nvSpPr>
        <p:spPr>
          <a:xfrm>
            <a:off x="952500" y="2072153"/>
            <a:ext cx="11099800" cy="5659427"/>
          </a:xfrm>
          <a:prstGeom prst="rect">
            <a:avLst/>
          </a:prstGeom>
        </p:spPr>
        <p:txBody>
          <a:bodyPr/>
          <a:lstStyle/>
          <a:p>
            <a:r>
              <a:rPr dirty="0"/>
              <a:t>Were all women infertile prior to surgery ?</a:t>
            </a:r>
          </a:p>
          <a:p>
            <a:r>
              <a:rPr dirty="0"/>
              <a:t>Did less successful surgeons publish their results ?</a:t>
            </a:r>
          </a:p>
          <a:p>
            <a:r>
              <a:rPr dirty="0"/>
              <a:t>How complete was the follow - up ?</a:t>
            </a:r>
          </a:p>
          <a:p>
            <a:r>
              <a:rPr dirty="0"/>
              <a:t>What is the pregnancy rate without surgery ?</a:t>
            </a:r>
          </a:p>
        </p:txBody>
      </p:sp>
      <p:sp>
        <p:nvSpPr>
          <p:cNvPr id="4" name="Shape 341"/>
          <p:cNvSpPr/>
          <p:nvPr/>
        </p:nvSpPr>
        <p:spPr>
          <a:xfrm>
            <a:off x="3604677" y="8707347"/>
            <a:ext cx="6337313" cy="65659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rPr b="1" dirty="0"/>
              <a:t>Vercellini et al. Hum Rep 2009</a:t>
            </a:r>
          </a:p>
        </p:txBody>
      </p:sp>
      <p:cxnSp>
        <p:nvCxnSpPr>
          <p:cNvPr id="3" name="Straight Connector 2"/>
          <p:cNvCxnSpPr/>
          <p:nvPr/>
        </p:nvCxnSpPr>
        <p:spPr>
          <a:xfrm>
            <a:off x="1206500" y="7085425"/>
            <a:ext cx="9756638" cy="0"/>
          </a:xfrm>
          <a:prstGeom prst="line">
            <a:avLst/>
          </a:prstGeom>
          <a:noFill/>
          <a:ln w="76200" cap="flat" cmpd="sng">
            <a:solidFill>
              <a:srgbClr val="C10B25"/>
            </a:solidFill>
            <a:prstDash val="solid"/>
            <a:miter lim="400000"/>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151895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 name="Shape 347"/>
          <p:cNvSpPr>
            <a:spLocks noGrp="1"/>
          </p:cNvSpPr>
          <p:nvPr>
            <p:ph type="title"/>
          </p:nvPr>
        </p:nvSpPr>
        <p:spPr>
          <a:xfrm>
            <a:off x="1692613" y="248443"/>
            <a:ext cx="10630621" cy="1186657"/>
          </a:xfrm>
          <a:prstGeom prst="rect">
            <a:avLst/>
          </a:prstGeom>
        </p:spPr>
        <p:txBody>
          <a:bodyPr>
            <a:normAutofit fontScale="90000"/>
          </a:bodyPr>
          <a:lstStyle>
            <a:lvl1pPr defTabSz="303783">
              <a:defRPr sz="4160"/>
            </a:lvl1pPr>
          </a:lstStyle>
          <a:p>
            <a:r>
              <a:rPr dirty="0">
                <a:solidFill>
                  <a:srgbClr val="C10B25"/>
                </a:solidFill>
              </a:rPr>
              <a:t>Endometrioma and spontaneous pregnancy rate ?</a:t>
            </a:r>
          </a:p>
        </p:txBody>
      </p:sp>
      <p:graphicFrame>
        <p:nvGraphicFramePr>
          <p:cNvPr id="348" name="Table 348"/>
          <p:cNvGraphicFramePr/>
          <p:nvPr>
            <p:extLst/>
          </p:nvPr>
        </p:nvGraphicFramePr>
        <p:xfrm>
          <a:off x="575571" y="1724065"/>
          <a:ext cx="12015950" cy="6051837"/>
        </p:xfrm>
        <a:graphic>
          <a:graphicData uri="http://schemas.openxmlformats.org/drawingml/2006/table">
            <a:tbl>
              <a:tblPr firstRow="1">
                <a:tableStyleId>{C7B018BB-80A7-4F77-B60F-C8B233D01FF8}</a:tableStyleId>
              </a:tblPr>
              <a:tblGrid>
                <a:gridCol w="6007975">
                  <a:extLst>
                    <a:ext uri="{9D8B030D-6E8A-4147-A177-3AD203B41FA5}">
                      <a16:colId xmlns:a16="http://schemas.microsoft.com/office/drawing/2014/main" val="20000"/>
                    </a:ext>
                  </a:extLst>
                </a:gridCol>
                <a:gridCol w="6007975">
                  <a:extLst>
                    <a:ext uri="{9D8B030D-6E8A-4147-A177-3AD203B41FA5}">
                      <a16:colId xmlns:a16="http://schemas.microsoft.com/office/drawing/2014/main" val="20001"/>
                    </a:ext>
                  </a:extLst>
                </a:gridCol>
              </a:tblGrid>
              <a:tr h="1877766">
                <a:tc gridSpan="2">
                  <a:txBody>
                    <a:bodyPr/>
                    <a:lstStyle/>
                    <a:p>
                      <a:pPr defTabSz="914400">
                        <a:tabLst>
                          <a:tab pos="1181100" algn="l"/>
                        </a:tabLst>
                        <a:defRPr sz="2400">
                          <a:effectLst>
                            <a:outerShdw blurRad="25400" dist="25400" dir="5400000" rotWithShape="0">
                              <a:srgbClr val="000000">
                                <a:alpha val="60000"/>
                              </a:srgbClr>
                            </a:outerShdw>
                          </a:effectLst>
                          <a:sym typeface="Helvetica"/>
                        </a:defRPr>
                      </a:pPr>
                      <a:r>
                        <a:rPr dirty="0"/>
                        <a:t>244 women with unilateral endometrioma &gt; 2 cm</a:t>
                      </a:r>
                    </a:p>
                    <a:p>
                      <a:pPr defTabSz="914400">
                        <a:tabLst>
                          <a:tab pos="1181100" algn="l"/>
                        </a:tabLst>
                        <a:defRPr sz="2400">
                          <a:effectLst>
                            <a:outerShdw blurRad="25400" dist="25400" dir="5400000" rotWithShape="0">
                              <a:srgbClr val="000000">
                                <a:alpha val="60000"/>
                              </a:srgbClr>
                            </a:outerShdw>
                          </a:effectLst>
                          <a:sym typeface="Helvetica"/>
                        </a:defRPr>
                      </a:pPr>
                      <a:r>
                        <a:rPr dirty="0"/>
                        <a:t>Regular cycles, male partner with normal semen analysis, no history of infertility</a:t>
                      </a:r>
                    </a:p>
                    <a:p>
                      <a:pPr defTabSz="914400">
                        <a:tabLst>
                          <a:tab pos="1181100" algn="l"/>
                        </a:tabLst>
                        <a:defRPr sz="2400">
                          <a:effectLst>
                            <a:outerShdw blurRad="25400" dist="25400" dir="5400000" rotWithShape="0">
                              <a:srgbClr val="000000">
                                <a:alpha val="60000"/>
                              </a:srgbClr>
                            </a:outerShdw>
                          </a:effectLst>
                          <a:sym typeface="Helvetica"/>
                        </a:defRPr>
                      </a:pPr>
                      <a:r>
                        <a:rPr dirty="0"/>
                        <a:t>1311 cycles monitored daily after day 6 - 8</a:t>
                      </a:r>
                    </a:p>
                  </a:txBody>
                  <a:tcPr marL="50800" marR="50800" marT="50800" marB="50800" anchor="ctr" horzOverflow="overflow">
                    <a:solidFill>
                      <a:srgbClr val="C10B25"/>
                    </a:solidFill>
                  </a:tcPr>
                </a:tc>
                <a:tc hMerge="1">
                  <a:txBody>
                    <a:bodyPr/>
                    <a:lstStyle/>
                    <a:p>
                      <a:endParaRPr lang="en-US"/>
                    </a:p>
                  </a:txBody>
                  <a:tcPr/>
                </a:tc>
                <a:extLst>
                  <a:ext uri="{0D108BD9-81ED-4DB2-BD59-A6C34878D82A}">
                    <a16:rowId xmlns:a16="http://schemas.microsoft.com/office/drawing/2014/main" val="10000"/>
                  </a:ext>
                </a:extLst>
              </a:tr>
              <a:tr h="744572">
                <a:tc>
                  <a:txBody>
                    <a:bodyPr/>
                    <a:lstStyle/>
                    <a:p>
                      <a:pPr defTabSz="914400"/>
                      <a:r>
                        <a:rPr sz="2100" dirty="0">
                          <a:solidFill>
                            <a:srgbClr val="FFFFFF"/>
                          </a:solidFill>
                        </a:rPr>
                        <a:t>CONCEPTION DURING STUDY</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800" b="1" dirty="0"/>
                        <a:t>105 (43%)</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785780">
                <a:tc>
                  <a:txBody>
                    <a:bodyPr/>
                    <a:lstStyle/>
                    <a:p>
                      <a:pPr defTabSz="914400"/>
                      <a:r>
                        <a:rPr sz="2100" dirty="0">
                          <a:solidFill>
                            <a:srgbClr val="FFFFFF"/>
                          </a:solidFill>
                        </a:rPr>
                        <a:t>CONCEPTION WITH DIE</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800" b="1" dirty="0"/>
                        <a:t>76 (42%)</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945453">
                <a:tc>
                  <a:txBody>
                    <a:bodyPr/>
                    <a:lstStyle/>
                    <a:p>
                      <a:pPr defTabSz="914400"/>
                      <a:r>
                        <a:rPr sz="2100" dirty="0">
                          <a:solidFill>
                            <a:srgbClr val="FFFFFF"/>
                          </a:solidFill>
                        </a:rPr>
                        <a:t>CONCEPTION FROM THE AFFECTED GONAD</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800" b="1" dirty="0"/>
                        <a:t>49 (47%)*</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027788">
                <a:tc>
                  <a:txBody>
                    <a:bodyPr/>
                    <a:lstStyle/>
                    <a:p>
                      <a:pPr defTabSz="914400"/>
                      <a:r>
                        <a:rPr sz="2100" dirty="0">
                          <a:solidFill>
                            <a:srgbClr val="FFFFFF"/>
                          </a:solidFill>
                        </a:rPr>
                        <a:t>CONCEPTION FROM THE HEALTHY GONAD</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800" b="1" dirty="0"/>
                        <a:t>56 (53%)*</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4"/>
                  </a:ext>
                </a:extLst>
              </a:tr>
              <a:tr h="670478">
                <a:tc>
                  <a:txBody>
                    <a:bodyPr/>
                    <a:lstStyle/>
                    <a:p>
                      <a:pPr defTabSz="914400"/>
                      <a:r>
                        <a:rPr sz="2100" dirty="0">
                          <a:solidFill>
                            <a:srgbClr val="FFFFFF"/>
                          </a:solidFill>
                        </a:rPr>
                        <a:t>*</a:t>
                      </a: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r>
                        <a:rPr sz="2800" b="1" dirty="0"/>
                        <a:t>p = 0.41</a:t>
                      </a:r>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5"/>
                  </a:ext>
                </a:extLst>
              </a:tr>
            </a:tbl>
          </a:graphicData>
        </a:graphic>
      </p:graphicFrame>
      <p:sp>
        <p:nvSpPr>
          <p:cNvPr id="349" name="Shape 349"/>
          <p:cNvSpPr/>
          <p:nvPr/>
        </p:nvSpPr>
        <p:spPr>
          <a:xfrm>
            <a:off x="2039404" y="8206106"/>
            <a:ext cx="9467858" cy="65659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rPr b="1" dirty="0"/>
              <a:t>Leone Roberti Maggiore et al. Hum Rep 2015</a:t>
            </a:r>
          </a:p>
        </p:txBody>
      </p:sp>
    </p:spTree>
    <p:extLst>
      <p:ext uri="{BB962C8B-B14F-4D97-AF65-F5344CB8AC3E}">
        <p14:creationId xmlns:p14="http://schemas.microsoft.com/office/powerpoint/2010/main" val="1951501140"/>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51" name="Shape 351"/>
          <p:cNvSpPr>
            <a:spLocks noGrp="1"/>
          </p:cNvSpPr>
          <p:nvPr>
            <p:ph type="title"/>
          </p:nvPr>
        </p:nvSpPr>
        <p:spPr>
          <a:xfrm>
            <a:off x="1653702" y="248443"/>
            <a:ext cx="10669532" cy="1186657"/>
          </a:xfrm>
          <a:prstGeom prst="rect">
            <a:avLst/>
          </a:prstGeom>
        </p:spPr>
        <p:txBody>
          <a:bodyPr>
            <a:normAutofit fontScale="90000"/>
          </a:bodyPr>
          <a:lstStyle>
            <a:lvl1pPr defTabSz="303783">
              <a:defRPr sz="4160"/>
            </a:lvl1pPr>
          </a:lstStyle>
          <a:p>
            <a:r>
              <a:rPr dirty="0">
                <a:solidFill>
                  <a:srgbClr val="C10B25"/>
                </a:solidFill>
              </a:rPr>
              <a:t>Endometrioma and spontaneous pregnancy rate ?</a:t>
            </a:r>
          </a:p>
        </p:txBody>
      </p:sp>
      <p:sp>
        <p:nvSpPr>
          <p:cNvPr id="352" name="Shape 352"/>
          <p:cNvSpPr/>
          <p:nvPr/>
        </p:nvSpPr>
        <p:spPr>
          <a:xfrm>
            <a:off x="3282252" y="4699619"/>
            <a:ext cx="6440296" cy="65659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rPr b="1" dirty="0"/>
              <a:t>Raffi and Amer. EJOGRB 2014</a:t>
            </a:r>
          </a:p>
        </p:txBody>
      </p:sp>
      <p:pic>
        <p:nvPicPr>
          <p:cNvPr id="353" name="pasted-image.tiff"/>
          <p:cNvPicPr>
            <a:picLocks noChangeAspect="1"/>
          </p:cNvPicPr>
          <p:nvPr/>
        </p:nvPicPr>
        <p:blipFill>
          <a:blip r:embed="rId3">
            <a:extLst/>
          </a:blip>
          <a:srcRect r="28558" b="4993"/>
          <a:stretch>
            <a:fillRect/>
          </a:stretch>
        </p:blipFill>
        <p:spPr>
          <a:xfrm>
            <a:off x="370681" y="1871217"/>
            <a:ext cx="12263636" cy="2494127"/>
          </a:xfrm>
          <a:prstGeom prst="rect">
            <a:avLst/>
          </a:prstGeom>
          <a:ln w="12700">
            <a:solidFill>
              <a:srgbClr val="000000"/>
            </a:solidFill>
            <a:miter lim="400000"/>
          </a:ln>
        </p:spPr>
      </p:pic>
      <p:sp>
        <p:nvSpPr>
          <p:cNvPr id="3" name="TextBox 2"/>
          <p:cNvSpPr txBox="1"/>
          <p:nvPr/>
        </p:nvSpPr>
        <p:spPr>
          <a:xfrm>
            <a:off x="370681" y="6421565"/>
            <a:ext cx="12263636" cy="176458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US" dirty="0"/>
              <a:t>Endometrioma excision does not hamper fertility</a:t>
            </a:r>
          </a:p>
          <a:p>
            <a:pPr marL="0" marR="0" indent="0" algn="ctr" defTabSz="584200" rtl="0" fontAlgn="auto" latinLnBrk="0" hangingPunct="0">
              <a:lnSpc>
                <a:spcPct val="100000"/>
              </a:lnSpc>
              <a:spcBef>
                <a:spcPts val="0"/>
              </a:spcBef>
              <a:spcAft>
                <a:spcPts val="0"/>
              </a:spcAft>
              <a:buClrTx/>
              <a:buSzTx/>
              <a:buFontTx/>
              <a:buNone/>
              <a:tabLst/>
            </a:pPr>
            <a:r>
              <a:rPr kumimoji="0" lang="en-US" sz="3600" b="0" i="0" u="none" strike="noStrike" cap="none" spc="0" normalizeH="0" baseline="0" dirty="0">
                <a:ln>
                  <a:noFill/>
                </a:ln>
                <a:solidFill>
                  <a:srgbClr val="000000"/>
                </a:solidFill>
                <a:effectLst/>
                <a:uFillTx/>
                <a:latin typeface="+mn-lt"/>
                <a:ea typeface="+mn-ea"/>
                <a:cs typeface="+mn-cs"/>
                <a:sym typeface="Helvetica Light"/>
              </a:rPr>
              <a:t>OR</a:t>
            </a:r>
          </a:p>
          <a:p>
            <a:pPr marL="0" marR="0" indent="0" algn="ctr" defTabSz="584200" rtl="0" fontAlgn="auto" latinLnBrk="0" hangingPunct="0">
              <a:lnSpc>
                <a:spcPct val="100000"/>
              </a:lnSpc>
              <a:spcBef>
                <a:spcPts val="0"/>
              </a:spcBef>
              <a:spcAft>
                <a:spcPts val="0"/>
              </a:spcAft>
              <a:buClrTx/>
              <a:buSzTx/>
              <a:buFontTx/>
              <a:buNone/>
              <a:tabLst/>
            </a:pPr>
            <a:r>
              <a:rPr lang="en-US" dirty="0"/>
              <a:t>Endometrioma excision does not improve fertility.</a:t>
            </a:r>
            <a:endParaRPr kumimoji="0" lang="en-US" sz="3600" b="0" i="0" u="none" strike="noStrike" cap="none" spc="0" normalizeH="0" baseline="0" dirty="0">
              <a:ln>
                <a:noFill/>
              </a:ln>
              <a:solidFill>
                <a:srgbClr val="000000"/>
              </a:solidFill>
              <a:effectLst/>
              <a:uFillTx/>
              <a:latin typeface="+mn-lt"/>
              <a:ea typeface="+mn-ea"/>
              <a:cs typeface="+mn-cs"/>
              <a:sym typeface="Helvetica Light"/>
            </a:endParaRPr>
          </a:p>
        </p:txBody>
      </p:sp>
    </p:spTree>
    <p:extLst>
      <p:ext uri="{BB962C8B-B14F-4D97-AF65-F5344CB8AC3E}">
        <p14:creationId xmlns:p14="http://schemas.microsoft.com/office/powerpoint/2010/main" val="4043506562"/>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Shape 355"/>
          <p:cNvSpPr>
            <a:spLocks noGrp="1"/>
          </p:cNvSpPr>
          <p:nvPr>
            <p:ph type="title"/>
          </p:nvPr>
        </p:nvSpPr>
        <p:spPr>
          <a:prstGeom prst="rect">
            <a:avLst/>
          </a:prstGeom>
        </p:spPr>
        <p:txBody>
          <a:bodyPr/>
          <a:lstStyle>
            <a:lvl1pPr defTabSz="508254">
              <a:defRPr sz="6960"/>
            </a:lvl1pPr>
          </a:lstStyle>
          <a:p>
            <a:r>
              <a:rPr dirty="0">
                <a:solidFill>
                  <a:srgbClr val="C10B25"/>
                </a:solidFill>
              </a:rPr>
              <a:t>Endometrioma Surgery</a:t>
            </a:r>
          </a:p>
        </p:txBody>
      </p:sp>
      <p:graphicFrame>
        <p:nvGraphicFramePr>
          <p:cNvPr id="356" name="Table 356"/>
          <p:cNvGraphicFramePr/>
          <p:nvPr>
            <p:extLst/>
          </p:nvPr>
        </p:nvGraphicFramePr>
        <p:xfrm>
          <a:off x="575571" y="1724065"/>
          <a:ext cx="11853658" cy="7507185"/>
        </p:xfrm>
        <a:graphic>
          <a:graphicData uri="http://schemas.openxmlformats.org/drawingml/2006/table">
            <a:tbl>
              <a:tblPr firstRow="1">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1501437">
                <a:tc>
                  <a:txBody>
                    <a:bodyPr/>
                    <a:lstStyle/>
                    <a:p>
                      <a:pPr defTabSz="914400">
                        <a:tabLst>
                          <a:tab pos="1181100" algn="l"/>
                        </a:tabLst>
                        <a:defRPr b="0">
                          <a:solidFill>
                            <a:srgbClr val="000000"/>
                          </a:solidFill>
                        </a:defRPr>
                      </a:pPr>
                      <a:r>
                        <a:rPr sz="2100" b="1" dirty="0">
                          <a:solidFill>
                            <a:srgbClr val="FFFFFF"/>
                          </a:solidFill>
                          <a:effectLst>
                            <a:outerShdw blurRad="25400" dist="25400" dir="5400000" rotWithShape="0">
                              <a:srgbClr val="000000">
                                <a:alpha val="60000"/>
                              </a:srgbClr>
                            </a:outerShdw>
                          </a:effectLst>
                          <a:sym typeface="Helvetica"/>
                        </a:rPr>
                        <a:t>PROPOSED BENEFITS</a:t>
                      </a:r>
                    </a:p>
                  </a:txBody>
                  <a:tcPr marL="50800" marR="50800" marT="50800" marB="50800" anchor="ctr" horzOverflow="overflow">
                    <a:solidFill>
                      <a:srgbClr val="C10B25"/>
                    </a:solidFill>
                  </a:tcPr>
                </a:tc>
                <a:tc>
                  <a:txBody>
                    <a:bodyPr/>
                    <a:lstStyle/>
                    <a:p>
                      <a:pPr defTabSz="914400">
                        <a:tabLst>
                          <a:tab pos="1181100" algn="l"/>
                        </a:tabLst>
                        <a:defRPr sz="2100">
                          <a:effectLst>
                            <a:outerShdw blurRad="25400" dist="25400" dir="5400000" rotWithShape="0">
                              <a:srgbClr val="000000">
                                <a:alpha val="60000"/>
                              </a:srgbClr>
                            </a:outerShdw>
                          </a:effectLst>
                          <a:sym typeface="Helvetica"/>
                        </a:defRPr>
                      </a:pPr>
                      <a:endParaRPr dirty="0"/>
                    </a:p>
                  </a:txBody>
                  <a:tcPr marL="50800" marR="50800" marT="50800" marB="50800" anchor="ctr" horzOverflow="overflow">
                    <a:solidFill>
                      <a:srgbClr val="C10B25"/>
                    </a:solidFill>
                  </a:tcPr>
                </a:tc>
                <a:extLst>
                  <a:ext uri="{0D108BD9-81ED-4DB2-BD59-A6C34878D82A}">
                    <a16:rowId xmlns:a16="http://schemas.microsoft.com/office/drawing/2014/main" val="10000"/>
                  </a:ext>
                </a:extLst>
              </a:tr>
              <a:tr h="1501437">
                <a:tc>
                  <a:txBody>
                    <a:bodyPr/>
                    <a:lstStyle/>
                    <a:p>
                      <a:pPr defTabSz="914400"/>
                      <a:r>
                        <a:rPr sz="2100">
                          <a:solidFill>
                            <a:srgbClr val="FFFFFF"/>
                          </a:solidFill>
                        </a:rPr>
                        <a:t>DIAGNOSE/RULE OUT MALIGNANCY</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HIGH NPV WITH HISTORY, USG, MARKERS</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501437">
                <a:tc>
                  <a:txBody>
                    <a:bodyPr/>
                    <a:lstStyle/>
                    <a:p>
                      <a:pPr defTabSz="914400"/>
                      <a:r>
                        <a:rPr sz="2100">
                          <a:solidFill>
                            <a:srgbClr val="FFFFFF"/>
                          </a:solidFill>
                        </a:rPr>
                        <a:t>TREAT ANOVULATION</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OVULATORY ALREADY !</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501437">
                <a:tc>
                  <a:txBody>
                    <a:bodyPr/>
                    <a:lstStyle/>
                    <a:p>
                      <a:pPr defTabSz="914400"/>
                      <a:r>
                        <a:rPr sz="2100">
                          <a:solidFill>
                            <a:srgbClr val="FFFFFF"/>
                          </a:solidFill>
                        </a:rPr>
                        <a:t>IMPROVE SPONTANOEUS PREGNANCY RATE</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SEEMS UNLIKELY</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defRPr sz="2100"/>
                      </a:pPr>
                      <a:endParaRPr dirty="0"/>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654799566"/>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 name="Shape 355"/>
          <p:cNvSpPr>
            <a:spLocks noGrp="1"/>
          </p:cNvSpPr>
          <p:nvPr>
            <p:ph type="title"/>
          </p:nvPr>
        </p:nvSpPr>
        <p:spPr>
          <a:prstGeom prst="rect">
            <a:avLst/>
          </a:prstGeom>
        </p:spPr>
        <p:txBody>
          <a:bodyPr/>
          <a:lstStyle>
            <a:lvl1pPr defTabSz="508254">
              <a:defRPr sz="6960"/>
            </a:lvl1pPr>
          </a:lstStyle>
          <a:p>
            <a:r>
              <a:rPr dirty="0">
                <a:solidFill>
                  <a:srgbClr val="C10B25"/>
                </a:solidFill>
              </a:rPr>
              <a:t>Endometrioma Surgery</a:t>
            </a:r>
          </a:p>
        </p:txBody>
      </p:sp>
      <p:graphicFrame>
        <p:nvGraphicFramePr>
          <p:cNvPr id="356" name="Table 356"/>
          <p:cNvGraphicFramePr/>
          <p:nvPr>
            <p:extLst/>
          </p:nvPr>
        </p:nvGraphicFramePr>
        <p:xfrm>
          <a:off x="575571" y="1724065"/>
          <a:ext cx="11853658" cy="7507185"/>
        </p:xfrm>
        <a:graphic>
          <a:graphicData uri="http://schemas.openxmlformats.org/drawingml/2006/table">
            <a:tbl>
              <a:tblPr firstRow="1">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1501437">
                <a:tc>
                  <a:txBody>
                    <a:bodyPr/>
                    <a:lstStyle/>
                    <a:p>
                      <a:pPr defTabSz="914400">
                        <a:tabLst>
                          <a:tab pos="1181100" algn="l"/>
                        </a:tabLst>
                        <a:defRPr b="0">
                          <a:solidFill>
                            <a:srgbClr val="000000"/>
                          </a:solidFill>
                        </a:defRPr>
                      </a:pPr>
                      <a:r>
                        <a:rPr sz="2100" b="1" dirty="0">
                          <a:solidFill>
                            <a:srgbClr val="FFFFFF"/>
                          </a:solidFill>
                          <a:effectLst>
                            <a:outerShdw blurRad="25400" dist="25400" dir="5400000" rotWithShape="0">
                              <a:srgbClr val="000000">
                                <a:alpha val="60000"/>
                              </a:srgbClr>
                            </a:outerShdw>
                          </a:effectLst>
                          <a:sym typeface="Helvetica"/>
                        </a:rPr>
                        <a:t>PROPOSED BENEFITS</a:t>
                      </a:r>
                    </a:p>
                  </a:txBody>
                  <a:tcPr marL="50800" marR="50800" marT="50800" marB="50800" anchor="ctr" horzOverflow="overflow">
                    <a:solidFill>
                      <a:srgbClr val="C10B25"/>
                    </a:solidFill>
                  </a:tcPr>
                </a:tc>
                <a:tc>
                  <a:txBody>
                    <a:bodyPr/>
                    <a:lstStyle/>
                    <a:p>
                      <a:pPr defTabSz="914400">
                        <a:tabLst>
                          <a:tab pos="1181100" algn="l"/>
                        </a:tabLst>
                        <a:defRPr sz="2100">
                          <a:effectLst>
                            <a:outerShdw blurRad="25400" dist="25400" dir="5400000" rotWithShape="0">
                              <a:srgbClr val="000000">
                                <a:alpha val="60000"/>
                              </a:srgbClr>
                            </a:outerShdw>
                          </a:effectLst>
                          <a:sym typeface="Helvetica"/>
                        </a:defRPr>
                      </a:pPr>
                      <a:endParaRPr dirty="0"/>
                    </a:p>
                  </a:txBody>
                  <a:tcPr marL="50800" marR="50800" marT="50800" marB="50800" anchor="ctr" horzOverflow="overflow">
                    <a:solidFill>
                      <a:srgbClr val="C10B25"/>
                    </a:solidFill>
                  </a:tcPr>
                </a:tc>
                <a:extLst>
                  <a:ext uri="{0D108BD9-81ED-4DB2-BD59-A6C34878D82A}">
                    <a16:rowId xmlns:a16="http://schemas.microsoft.com/office/drawing/2014/main" val="10000"/>
                  </a:ext>
                </a:extLst>
              </a:tr>
              <a:tr h="1501437">
                <a:tc>
                  <a:txBody>
                    <a:bodyPr/>
                    <a:lstStyle/>
                    <a:p>
                      <a:pPr defTabSz="914400"/>
                      <a:r>
                        <a:rPr sz="2100">
                          <a:solidFill>
                            <a:srgbClr val="FFFFFF"/>
                          </a:solidFill>
                        </a:rPr>
                        <a:t>DIAGNOSE/RULE OUT MALIGNANCY</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HIGH NPV WITH HISTORY, USG, MARKERS</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501437">
                <a:tc>
                  <a:txBody>
                    <a:bodyPr/>
                    <a:lstStyle/>
                    <a:p>
                      <a:pPr defTabSz="914400"/>
                      <a:r>
                        <a:rPr sz="2100">
                          <a:solidFill>
                            <a:srgbClr val="FFFFFF"/>
                          </a:solidFill>
                        </a:rPr>
                        <a:t>TREAT ANOVULATION</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OVULATORY ALREADY !</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501437">
                <a:tc>
                  <a:txBody>
                    <a:bodyPr/>
                    <a:lstStyle/>
                    <a:p>
                      <a:pPr defTabSz="914400"/>
                      <a:r>
                        <a:rPr sz="2100">
                          <a:solidFill>
                            <a:srgbClr val="FFFFFF"/>
                          </a:solidFill>
                        </a:rPr>
                        <a:t>IMPROVE SPONTANOEUS PREGNANCY RATE</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SEEMS UNLIKELY</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501437">
                <a:tc>
                  <a:txBody>
                    <a:bodyPr/>
                    <a:lstStyle/>
                    <a:p>
                      <a:pPr defTabSz="914400"/>
                      <a:r>
                        <a:rPr sz="2100" dirty="0">
                          <a:solidFill>
                            <a:srgbClr val="FFFFFF"/>
                          </a:solidFill>
                        </a:rPr>
                        <a:t>IMPROVE IVF SUCCESS</a:t>
                      </a: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defRPr sz="2100"/>
                      </a:pPr>
                      <a:endParaRPr dirty="0"/>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103852558"/>
      </p:ext>
    </p:extLst>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Shape 358"/>
          <p:cNvSpPr>
            <a:spLocks noGrp="1"/>
          </p:cNvSpPr>
          <p:nvPr>
            <p:ph type="title"/>
          </p:nvPr>
        </p:nvSpPr>
        <p:spPr>
          <a:xfrm>
            <a:off x="1657350" y="248443"/>
            <a:ext cx="10665884" cy="1186657"/>
          </a:xfrm>
          <a:prstGeom prst="rect">
            <a:avLst/>
          </a:prstGeom>
        </p:spPr>
        <p:txBody>
          <a:bodyPr>
            <a:normAutofit fontScale="90000"/>
          </a:bodyPr>
          <a:lstStyle>
            <a:lvl1pPr defTabSz="350520">
              <a:defRPr sz="4800"/>
            </a:lvl1pPr>
          </a:lstStyle>
          <a:p>
            <a:r>
              <a:rPr dirty="0">
                <a:solidFill>
                  <a:srgbClr val="C10B25"/>
                </a:solidFill>
              </a:rPr>
              <a:t>Does endometrioma hamper ART success ?</a:t>
            </a:r>
          </a:p>
        </p:txBody>
      </p:sp>
      <p:sp>
        <p:nvSpPr>
          <p:cNvPr id="359" name="Shape 359"/>
          <p:cNvSpPr/>
          <p:nvPr/>
        </p:nvSpPr>
        <p:spPr>
          <a:xfrm>
            <a:off x="3872496" y="8968750"/>
            <a:ext cx="5259809" cy="65659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rPr b="1" dirty="0"/>
              <a:t>Hamdan et al. HRU 2015</a:t>
            </a:r>
          </a:p>
        </p:txBody>
      </p:sp>
      <p:pic>
        <p:nvPicPr>
          <p:cNvPr id="360" name="pasted-image.tiff"/>
          <p:cNvPicPr>
            <a:picLocks noChangeAspect="1"/>
          </p:cNvPicPr>
          <p:nvPr/>
        </p:nvPicPr>
        <p:blipFill>
          <a:blip r:embed="rId3">
            <a:extLst/>
          </a:blip>
          <a:stretch>
            <a:fillRect/>
          </a:stretch>
        </p:blipFill>
        <p:spPr>
          <a:xfrm>
            <a:off x="1657350" y="1696764"/>
            <a:ext cx="9690100" cy="7112001"/>
          </a:xfrm>
          <a:prstGeom prst="rect">
            <a:avLst/>
          </a:prstGeom>
          <a:ln w="25400">
            <a:solidFill>
              <a:srgbClr val="000000"/>
            </a:solidFill>
            <a:miter lim="400000"/>
          </a:ln>
        </p:spPr>
      </p:pic>
    </p:spTree>
    <p:extLst>
      <p:ext uri="{BB962C8B-B14F-4D97-AF65-F5344CB8AC3E}">
        <p14:creationId xmlns:p14="http://schemas.microsoft.com/office/powerpoint/2010/main" val="1479192759"/>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Title"/>
          <p:cNvSpPr txBox="1">
            <a:spLocks noGrp="1"/>
          </p:cNvSpPr>
          <p:nvPr>
            <p:ph type="title"/>
          </p:nvPr>
        </p:nvSpPr>
        <p:spPr>
          <a:prstGeom prst="rect">
            <a:avLst/>
          </a:prstGeom>
        </p:spPr>
        <p:txBody>
          <a:bodyPr/>
          <a:lstStyle/>
          <a:p>
            <a:pPr defTabSz="508254">
              <a:defRPr sz="6960"/>
            </a:pPr>
            <a:endParaRPr/>
          </a:p>
        </p:txBody>
      </p:sp>
      <p:pic>
        <p:nvPicPr>
          <p:cNvPr id="265" name="Image" descr="Image"/>
          <p:cNvPicPr>
            <a:picLocks noChangeAspect="1"/>
          </p:cNvPicPr>
          <p:nvPr/>
        </p:nvPicPr>
        <p:blipFill>
          <a:blip r:embed="rId2">
            <a:extLst/>
          </a:blip>
          <a:stretch>
            <a:fillRect/>
          </a:stretch>
        </p:blipFill>
        <p:spPr>
          <a:xfrm>
            <a:off x="908050" y="2365366"/>
            <a:ext cx="11188700" cy="1676401"/>
          </a:xfrm>
          <a:prstGeom prst="rect">
            <a:avLst/>
          </a:prstGeom>
          <a:ln w="12700">
            <a:miter lim="400000"/>
          </a:ln>
        </p:spPr>
      </p:pic>
      <p:sp>
        <p:nvSpPr>
          <p:cNvPr id="266" name="Türkiye Endometriozis Tanı ve Yönetim Kılavuzu 2014"/>
          <p:cNvSpPr txBox="1"/>
          <p:nvPr/>
        </p:nvSpPr>
        <p:spPr>
          <a:xfrm>
            <a:off x="476214" y="8730391"/>
            <a:ext cx="12052372"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r"/>
          </a:lstStyle>
          <a:p>
            <a:r>
              <a:t>Türkiye Endometriozis Tanı ve Yönetim Kılavuzu 2014</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Shape 362"/>
          <p:cNvSpPr>
            <a:spLocks noGrp="1"/>
          </p:cNvSpPr>
          <p:nvPr>
            <p:ph type="title"/>
          </p:nvPr>
        </p:nvSpPr>
        <p:spPr>
          <a:xfrm>
            <a:off x="1712068" y="248443"/>
            <a:ext cx="10611166" cy="1186657"/>
          </a:xfrm>
          <a:prstGeom prst="rect">
            <a:avLst/>
          </a:prstGeom>
        </p:spPr>
        <p:txBody>
          <a:bodyPr>
            <a:normAutofit fontScale="90000"/>
          </a:bodyPr>
          <a:lstStyle>
            <a:lvl1pPr defTabSz="426466">
              <a:defRPr sz="5840"/>
            </a:lvl1pPr>
          </a:lstStyle>
          <a:p>
            <a:r>
              <a:rPr dirty="0">
                <a:solidFill>
                  <a:srgbClr val="C10B25"/>
                </a:solidFill>
              </a:rPr>
              <a:t>Does surgery improve ART success?</a:t>
            </a:r>
          </a:p>
        </p:txBody>
      </p:sp>
      <p:pic>
        <p:nvPicPr>
          <p:cNvPr id="363" name="pasted-image.tiff"/>
          <p:cNvPicPr>
            <a:picLocks noChangeAspect="1"/>
          </p:cNvPicPr>
          <p:nvPr/>
        </p:nvPicPr>
        <p:blipFill>
          <a:blip r:embed="rId3">
            <a:extLst/>
          </a:blip>
          <a:stretch>
            <a:fillRect/>
          </a:stretch>
        </p:blipFill>
        <p:spPr>
          <a:xfrm>
            <a:off x="2777682" y="1683243"/>
            <a:ext cx="7449436" cy="7139043"/>
          </a:xfrm>
          <a:prstGeom prst="rect">
            <a:avLst/>
          </a:prstGeom>
          <a:ln w="25400">
            <a:solidFill>
              <a:srgbClr val="000000"/>
            </a:solidFill>
            <a:miter lim="400000"/>
          </a:ln>
        </p:spPr>
      </p:pic>
      <p:sp>
        <p:nvSpPr>
          <p:cNvPr id="364" name="Shape 364"/>
          <p:cNvSpPr/>
          <p:nvPr/>
        </p:nvSpPr>
        <p:spPr>
          <a:xfrm>
            <a:off x="3872496" y="8968750"/>
            <a:ext cx="5259809" cy="65659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rPr b="1" dirty="0"/>
              <a:t>Hamdan et al. HRU 2015</a:t>
            </a:r>
          </a:p>
        </p:txBody>
      </p:sp>
    </p:spTree>
    <p:extLst>
      <p:ext uri="{BB962C8B-B14F-4D97-AF65-F5344CB8AC3E}">
        <p14:creationId xmlns:p14="http://schemas.microsoft.com/office/powerpoint/2010/main" val="1137294635"/>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 name="Title"/>
          <p:cNvSpPr txBox="1">
            <a:spLocks noGrp="1"/>
          </p:cNvSpPr>
          <p:nvPr>
            <p:ph type="title"/>
          </p:nvPr>
        </p:nvSpPr>
        <p:spPr>
          <a:prstGeom prst="rect">
            <a:avLst/>
          </a:prstGeom>
        </p:spPr>
        <p:txBody>
          <a:bodyPr/>
          <a:lstStyle/>
          <a:p>
            <a:pPr defTabSz="508254">
              <a:defRPr sz="6960"/>
            </a:pPr>
            <a:endParaRPr/>
          </a:p>
        </p:txBody>
      </p:sp>
      <p:pic>
        <p:nvPicPr>
          <p:cNvPr id="281" name="Image" descr="Image"/>
          <p:cNvPicPr>
            <a:picLocks noChangeAspect="1"/>
          </p:cNvPicPr>
          <p:nvPr/>
        </p:nvPicPr>
        <p:blipFill>
          <a:blip r:embed="rId2">
            <a:extLst/>
          </a:blip>
          <a:stretch>
            <a:fillRect/>
          </a:stretch>
        </p:blipFill>
        <p:spPr>
          <a:xfrm>
            <a:off x="908050" y="2365366"/>
            <a:ext cx="11188700" cy="1676401"/>
          </a:xfrm>
          <a:prstGeom prst="rect">
            <a:avLst/>
          </a:prstGeom>
          <a:ln w="12700">
            <a:miter lim="400000"/>
          </a:ln>
        </p:spPr>
      </p:pic>
      <p:pic>
        <p:nvPicPr>
          <p:cNvPr id="282" name="Image" descr="Image"/>
          <p:cNvPicPr>
            <a:picLocks noChangeAspect="1"/>
          </p:cNvPicPr>
          <p:nvPr/>
        </p:nvPicPr>
        <p:blipFill>
          <a:blip r:embed="rId3">
            <a:extLst/>
          </a:blip>
          <a:stretch>
            <a:fillRect/>
          </a:stretch>
        </p:blipFill>
        <p:spPr>
          <a:xfrm>
            <a:off x="946150" y="4337262"/>
            <a:ext cx="11112500" cy="2019301"/>
          </a:xfrm>
          <a:prstGeom prst="rect">
            <a:avLst/>
          </a:prstGeom>
          <a:ln w="12700">
            <a:miter lim="400000"/>
          </a:ln>
        </p:spPr>
      </p:pic>
      <p:sp>
        <p:nvSpPr>
          <p:cNvPr id="283" name="Türkiye Endometriozis Tanı ve Yönetim Kılavuzu 2014"/>
          <p:cNvSpPr txBox="1"/>
          <p:nvPr/>
        </p:nvSpPr>
        <p:spPr>
          <a:xfrm>
            <a:off x="476214" y="8730391"/>
            <a:ext cx="12052372"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r"/>
          </a:lstStyle>
          <a:p>
            <a:r>
              <a:t>Türkiye Endometriozis Tanı ve Yönetim Kılavuzu 2014</a:t>
            </a:r>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Endo opu">
            <a:hlinkClick r:id="" action="ppaction://media"/>
            <a:extLst>
              <a:ext uri="{FF2B5EF4-FFF2-40B4-BE49-F238E27FC236}">
                <a16:creationId xmlns:a16="http://schemas.microsoft.com/office/drawing/2014/main" id="{03113453-A270-C148-AC3E-FAE817B53F8C}"/>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140677" y="1869710"/>
            <a:ext cx="12696092" cy="7141552"/>
          </a:xfrm>
          <a:prstGeom prst="rect">
            <a:avLst/>
          </a:prstGeom>
        </p:spPr>
      </p:pic>
    </p:spTree>
    <p:extLst>
      <p:ext uri="{BB962C8B-B14F-4D97-AF65-F5344CB8AC3E}">
        <p14:creationId xmlns:p14="http://schemas.microsoft.com/office/powerpoint/2010/main" val="4263394936"/>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070"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 name="Shape 366"/>
          <p:cNvSpPr>
            <a:spLocks noGrp="1"/>
          </p:cNvSpPr>
          <p:nvPr>
            <p:ph type="title"/>
          </p:nvPr>
        </p:nvSpPr>
        <p:spPr>
          <a:prstGeom prst="rect">
            <a:avLst/>
          </a:prstGeom>
        </p:spPr>
        <p:txBody>
          <a:bodyPr/>
          <a:lstStyle>
            <a:lvl1pPr defTabSz="508254">
              <a:defRPr sz="6960"/>
            </a:lvl1pPr>
          </a:lstStyle>
          <a:p>
            <a:r>
              <a:rPr dirty="0">
                <a:solidFill>
                  <a:srgbClr val="C10B25"/>
                </a:solidFill>
              </a:rPr>
              <a:t>Endometrioma Surgery</a:t>
            </a:r>
          </a:p>
        </p:txBody>
      </p:sp>
      <p:graphicFrame>
        <p:nvGraphicFramePr>
          <p:cNvPr id="367" name="Table 367"/>
          <p:cNvGraphicFramePr/>
          <p:nvPr>
            <p:extLst/>
          </p:nvPr>
        </p:nvGraphicFramePr>
        <p:xfrm>
          <a:off x="575571" y="1724065"/>
          <a:ext cx="11853658" cy="7507185"/>
        </p:xfrm>
        <a:graphic>
          <a:graphicData uri="http://schemas.openxmlformats.org/drawingml/2006/table">
            <a:tbl>
              <a:tblPr firstRow="1">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1501437">
                <a:tc>
                  <a:txBody>
                    <a:bodyPr/>
                    <a:lstStyle/>
                    <a:p>
                      <a:pPr defTabSz="914400">
                        <a:tabLst>
                          <a:tab pos="1181100" algn="l"/>
                        </a:tabLst>
                        <a:defRPr b="0">
                          <a:solidFill>
                            <a:srgbClr val="000000"/>
                          </a:solidFill>
                        </a:defRPr>
                      </a:pPr>
                      <a:r>
                        <a:rPr sz="2100" b="1">
                          <a:solidFill>
                            <a:srgbClr val="FFFFFF"/>
                          </a:solidFill>
                          <a:effectLst>
                            <a:outerShdw blurRad="25400" dist="25400" dir="5400000" rotWithShape="0">
                              <a:srgbClr val="000000">
                                <a:alpha val="60000"/>
                              </a:srgbClr>
                            </a:outerShdw>
                          </a:effectLst>
                          <a:sym typeface="Helvetica"/>
                        </a:rPr>
                        <a:t>PROPOSED BENEFITS</a:t>
                      </a:r>
                    </a:p>
                  </a:txBody>
                  <a:tcPr marL="50800" marR="50800" marT="50800" marB="50800" anchor="ctr" horzOverflow="overflow">
                    <a:solidFill>
                      <a:srgbClr val="C10B25"/>
                    </a:solidFill>
                  </a:tcPr>
                </a:tc>
                <a:tc>
                  <a:txBody>
                    <a:bodyPr/>
                    <a:lstStyle/>
                    <a:p>
                      <a:pPr defTabSz="914400">
                        <a:tabLst>
                          <a:tab pos="1181100" algn="l"/>
                        </a:tabLst>
                        <a:defRPr sz="2100">
                          <a:effectLst>
                            <a:outerShdw blurRad="25400" dist="25400" dir="5400000" rotWithShape="0">
                              <a:srgbClr val="000000">
                                <a:alpha val="60000"/>
                              </a:srgbClr>
                            </a:outerShdw>
                          </a:effectLst>
                          <a:sym typeface="Helvetica"/>
                        </a:defRPr>
                      </a:pPr>
                      <a:endParaRPr dirty="0"/>
                    </a:p>
                  </a:txBody>
                  <a:tcPr marL="50800" marR="50800" marT="50800" marB="50800" anchor="ctr" horzOverflow="overflow">
                    <a:solidFill>
                      <a:srgbClr val="C10B25"/>
                    </a:solidFill>
                  </a:tcPr>
                </a:tc>
                <a:extLst>
                  <a:ext uri="{0D108BD9-81ED-4DB2-BD59-A6C34878D82A}">
                    <a16:rowId xmlns:a16="http://schemas.microsoft.com/office/drawing/2014/main" val="10000"/>
                  </a:ext>
                </a:extLst>
              </a:tr>
              <a:tr h="1501437">
                <a:tc>
                  <a:txBody>
                    <a:bodyPr/>
                    <a:lstStyle/>
                    <a:p>
                      <a:pPr defTabSz="914400"/>
                      <a:r>
                        <a:rPr sz="2100">
                          <a:solidFill>
                            <a:srgbClr val="FFFFFF"/>
                          </a:solidFill>
                        </a:rPr>
                        <a:t>DIAGNOSE/RULE OUT MALIGNANCY</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HIGH NPV WITH HISTORY, USG, MARKERS</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501437">
                <a:tc>
                  <a:txBody>
                    <a:bodyPr/>
                    <a:lstStyle/>
                    <a:p>
                      <a:pPr defTabSz="914400"/>
                      <a:r>
                        <a:rPr sz="2100">
                          <a:solidFill>
                            <a:srgbClr val="FFFFFF"/>
                          </a:solidFill>
                        </a:rPr>
                        <a:t>TREAT ANOVULATION</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OVULATORY ALREADY !</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501437">
                <a:tc>
                  <a:txBody>
                    <a:bodyPr/>
                    <a:lstStyle/>
                    <a:p>
                      <a:pPr defTabSz="914400"/>
                      <a:r>
                        <a:rPr sz="2100">
                          <a:solidFill>
                            <a:srgbClr val="FFFFFF"/>
                          </a:solidFill>
                        </a:rPr>
                        <a:t>IMPROVE SPONTANOEUS PREGNANCY RATE</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SEEMS UNLIKELY</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501437">
                <a:tc>
                  <a:txBody>
                    <a:bodyPr/>
                    <a:lstStyle/>
                    <a:p>
                      <a:pPr defTabSz="914400"/>
                      <a:r>
                        <a:rPr sz="2100" dirty="0">
                          <a:solidFill>
                            <a:srgbClr val="FFFFFF"/>
                          </a:solidFill>
                        </a:rPr>
                        <a:t>IMPROVE IVF SUCCESS</a:t>
                      </a: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r>
                        <a:rPr sz="2100" dirty="0"/>
                        <a:t>AVAILABLE EVIDENCE SAYS OTHERWISE</a:t>
                      </a:r>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984072176"/>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Shape 369"/>
          <p:cNvSpPr>
            <a:spLocks noGrp="1"/>
          </p:cNvSpPr>
          <p:nvPr>
            <p:ph type="title"/>
          </p:nvPr>
        </p:nvSpPr>
        <p:spPr>
          <a:prstGeom prst="rect">
            <a:avLst/>
          </a:prstGeom>
        </p:spPr>
        <p:txBody>
          <a:bodyPr>
            <a:normAutofit/>
          </a:bodyPr>
          <a:lstStyle>
            <a:lvl1pPr defTabSz="508254">
              <a:defRPr sz="6960"/>
            </a:lvl1pPr>
          </a:lstStyle>
          <a:p>
            <a:r>
              <a:rPr lang="tr-TR" dirty="0">
                <a:solidFill>
                  <a:srgbClr val="C10B25"/>
                </a:solidFill>
              </a:rPr>
              <a:t>Is </a:t>
            </a:r>
            <a:r>
              <a:rPr lang="tr-TR" dirty="0" err="1">
                <a:solidFill>
                  <a:srgbClr val="C10B25"/>
                </a:solidFill>
              </a:rPr>
              <a:t>surgery</a:t>
            </a:r>
            <a:r>
              <a:rPr lang="tr-TR" dirty="0">
                <a:solidFill>
                  <a:srgbClr val="C10B25"/>
                </a:solidFill>
              </a:rPr>
              <a:t> </a:t>
            </a:r>
            <a:r>
              <a:rPr lang="tr-TR" dirty="0" err="1">
                <a:solidFill>
                  <a:srgbClr val="C10B25"/>
                </a:solidFill>
              </a:rPr>
              <a:t>harmful</a:t>
            </a:r>
            <a:r>
              <a:rPr lang="tr-TR" dirty="0">
                <a:solidFill>
                  <a:srgbClr val="C10B25"/>
                </a:solidFill>
              </a:rPr>
              <a:t> ?</a:t>
            </a:r>
            <a:endParaRPr dirty="0">
              <a:solidFill>
                <a:srgbClr val="C10B25"/>
              </a:solidFill>
            </a:endParaRPr>
          </a:p>
        </p:txBody>
      </p:sp>
      <p:graphicFrame>
        <p:nvGraphicFramePr>
          <p:cNvPr id="370" name="Table 370"/>
          <p:cNvGraphicFramePr/>
          <p:nvPr>
            <p:extLst/>
          </p:nvPr>
        </p:nvGraphicFramePr>
        <p:xfrm>
          <a:off x="575571" y="1724065"/>
          <a:ext cx="11853658" cy="7507184"/>
        </p:xfrm>
        <a:graphic>
          <a:graphicData uri="http://schemas.openxmlformats.org/drawingml/2006/table">
            <a:tbl>
              <a:tblPr firstRow="1">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1876796">
                <a:tc>
                  <a:txBody>
                    <a:bodyPr/>
                    <a:lstStyle/>
                    <a:p>
                      <a:pPr defTabSz="914400">
                        <a:tabLst>
                          <a:tab pos="1181100" algn="l"/>
                        </a:tabLst>
                        <a:defRPr b="0">
                          <a:solidFill>
                            <a:srgbClr val="000000"/>
                          </a:solidFill>
                        </a:defRPr>
                      </a:pPr>
                      <a:r>
                        <a:rPr sz="2100" b="1">
                          <a:solidFill>
                            <a:srgbClr val="FFFFFF"/>
                          </a:solidFill>
                          <a:effectLst>
                            <a:outerShdw blurRad="25400" dist="25400" dir="5400000" rotWithShape="0">
                              <a:srgbClr val="000000">
                                <a:alpha val="60000"/>
                              </a:srgbClr>
                            </a:outerShdw>
                          </a:effectLst>
                          <a:sym typeface="Helvetica"/>
                        </a:rPr>
                        <a:t>HAZARDS OF ENDOMETRIOMA EXCISION</a:t>
                      </a:r>
                    </a:p>
                  </a:txBody>
                  <a:tcPr marL="50800" marR="50800" marT="50800" marB="50800" anchor="ctr" horzOverflow="overflow">
                    <a:solidFill>
                      <a:srgbClr val="C10B25"/>
                    </a:solidFill>
                  </a:tcPr>
                </a:tc>
                <a:tc>
                  <a:txBody>
                    <a:bodyPr/>
                    <a:lstStyle/>
                    <a:p>
                      <a:pPr defTabSz="914400">
                        <a:tabLst>
                          <a:tab pos="1181100" algn="l"/>
                        </a:tabLst>
                        <a:defRPr sz="2100">
                          <a:effectLst>
                            <a:outerShdw blurRad="25400" dist="25400" dir="5400000" rotWithShape="0">
                              <a:srgbClr val="000000">
                                <a:alpha val="60000"/>
                              </a:srgbClr>
                            </a:outerShdw>
                          </a:effectLst>
                          <a:sym typeface="Helvetica"/>
                        </a:defRPr>
                      </a:pPr>
                      <a:endParaRPr dirty="0"/>
                    </a:p>
                  </a:txBody>
                  <a:tcPr marL="50800" marR="50800" marT="50800" marB="50800" anchor="ctr" horzOverflow="overflow">
                    <a:solidFill>
                      <a:srgbClr val="C10B25"/>
                    </a:solidFill>
                  </a:tcPr>
                </a:tc>
                <a:extLst>
                  <a:ext uri="{0D108BD9-81ED-4DB2-BD59-A6C34878D82A}">
                    <a16:rowId xmlns:a16="http://schemas.microsoft.com/office/drawing/2014/main" val="10000"/>
                  </a:ext>
                </a:extLst>
              </a:tr>
              <a:tr h="1876796">
                <a:tc>
                  <a:txBody>
                    <a:bodyPr/>
                    <a:lstStyle/>
                    <a:p>
                      <a:pPr defTabSz="914400"/>
                      <a:r>
                        <a:rPr sz="2100">
                          <a:solidFill>
                            <a:srgbClr val="FFFFFF"/>
                          </a:solidFill>
                        </a:rPr>
                        <a:t>DECREASE IN OVARIAN RESERVE</a:t>
                      </a:r>
                    </a:p>
                  </a:txBody>
                  <a:tcPr marL="50800" marR="50800" marT="50800" marB="50800" anchor="ctr" horzOverflow="overflow">
                    <a:lnL w="12700">
                      <a:solidFill>
                        <a:srgbClr val="606060"/>
                      </a:solidFill>
                      <a:miter lim="400000"/>
                    </a:lnL>
                    <a:solidFill>
                      <a:srgbClr val="C10B25"/>
                    </a:solidFill>
                  </a:tcPr>
                </a:tc>
                <a:tc>
                  <a:txBody>
                    <a:bodyPr/>
                    <a:lstStyle/>
                    <a:p>
                      <a:pPr defTabSz="914400">
                        <a:defRPr sz="21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876796">
                <a:tc>
                  <a:txBody>
                    <a:bodyPr/>
                    <a:lstStyle/>
                    <a:p>
                      <a:pPr defTabSz="914400"/>
                      <a:r>
                        <a:rPr sz="2100">
                          <a:solidFill>
                            <a:srgbClr val="FFFFFF"/>
                          </a:solidFill>
                        </a:rPr>
                        <a:t>COMPLICATIONS</a:t>
                      </a:r>
                    </a:p>
                  </a:txBody>
                  <a:tcPr marL="50800" marR="50800" marT="50800" marB="50800" anchor="ctr" horzOverflow="overflow">
                    <a:lnL w="12700">
                      <a:solidFill>
                        <a:srgbClr val="606060"/>
                      </a:solidFill>
                      <a:miter lim="400000"/>
                    </a:lnL>
                    <a:solidFill>
                      <a:srgbClr val="C10B25"/>
                    </a:solidFill>
                  </a:tcPr>
                </a:tc>
                <a:tc>
                  <a:txBody>
                    <a:bodyPr/>
                    <a:lstStyle/>
                    <a:p>
                      <a:pPr defTabSz="914400">
                        <a:defRPr sz="21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876796">
                <a:tc>
                  <a:txBody>
                    <a:bodyPr/>
                    <a:lstStyle/>
                    <a:p>
                      <a:pPr defTabSz="914400"/>
                      <a:r>
                        <a:rPr sz="2100" dirty="0">
                          <a:solidFill>
                            <a:srgbClr val="FFFFFF"/>
                          </a:solidFill>
                        </a:rPr>
                        <a:t>RECURRENCE</a:t>
                      </a: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defRPr sz="2100"/>
                      </a:pPr>
                      <a:endParaRPr dirty="0"/>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461173852"/>
      </p:ext>
    </p:extLst>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7" name="Shape 377"/>
          <p:cNvSpPr>
            <a:spLocks noGrp="1"/>
          </p:cNvSpPr>
          <p:nvPr>
            <p:ph type="title"/>
          </p:nvPr>
        </p:nvSpPr>
        <p:spPr>
          <a:xfrm>
            <a:off x="1498060" y="248443"/>
            <a:ext cx="10825174" cy="1186657"/>
          </a:xfrm>
          <a:prstGeom prst="rect">
            <a:avLst/>
          </a:prstGeom>
        </p:spPr>
        <p:txBody>
          <a:bodyPr>
            <a:normAutofit fontScale="90000"/>
          </a:bodyPr>
          <a:lstStyle>
            <a:lvl1pPr defTabSz="338835">
              <a:defRPr sz="4640"/>
            </a:lvl1pPr>
          </a:lstStyle>
          <a:p>
            <a:r>
              <a:rPr dirty="0">
                <a:solidFill>
                  <a:srgbClr val="C10B25"/>
                </a:solidFill>
              </a:rPr>
              <a:t>Endometrioma Surgery and Ovarian Reserve</a:t>
            </a:r>
          </a:p>
        </p:txBody>
      </p:sp>
      <p:pic>
        <p:nvPicPr>
          <p:cNvPr id="378" name="pasted-image.tif"/>
          <p:cNvPicPr>
            <a:picLocks noChangeAspect="1"/>
          </p:cNvPicPr>
          <p:nvPr/>
        </p:nvPicPr>
        <p:blipFill>
          <a:blip r:embed="rId3">
            <a:extLst/>
          </a:blip>
          <a:srcRect t="3145"/>
          <a:stretch>
            <a:fillRect/>
          </a:stretch>
        </p:blipFill>
        <p:spPr>
          <a:xfrm>
            <a:off x="7304455" y="1611884"/>
            <a:ext cx="5466843" cy="4279829"/>
          </a:xfrm>
          <a:prstGeom prst="rect">
            <a:avLst/>
          </a:prstGeom>
          <a:ln w="12700">
            <a:miter lim="400000"/>
          </a:ln>
        </p:spPr>
      </p:pic>
      <p:pic>
        <p:nvPicPr>
          <p:cNvPr id="379" name="pasted-image.tif"/>
          <p:cNvPicPr>
            <a:picLocks noChangeAspect="1"/>
          </p:cNvPicPr>
          <p:nvPr/>
        </p:nvPicPr>
        <p:blipFill>
          <a:blip r:embed="rId4">
            <a:extLst/>
          </a:blip>
          <a:stretch>
            <a:fillRect/>
          </a:stretch>
        </p:blipFill>
        <p:spPr>
          <a:xfrm>
            <a:off x="278012" y="1969885"/>
            <a:ext cx="6467814" cy="3563898"/>
          </a:xfrm>
          <a:prstGeom prst="rect">
            <a:avLst/>
          </a:prstGeom>
          <a:ln w="12700">
            <a:miter lim="400000"/>
          </a:ln>
        </p:spPr>
      </p:pic>
      <p:pic>
        <p:nvPicPr>
          <p:cNvPr id="380" name="pasted-image.tif"/>
          <p:cNvPicPr>
            <a:picLocks noChangeAspect="1"/>
          </p:cNvPicPr>
          <p:nvPr/>
        </p:nvPicPr>
        <p:blipFill>
          <a:blip r:embed="rId5">
            <a:extLst/>
          </a:blip>
          <a:srcRect l="17273"/>
          <a:stretch>
            <a:fillRect/>
          </a:stretch>
        </p:blipFill>
        <p:spPr>
          <a:xfrm>
            <a:off x="339780" y="5971333"/>
            <a:ext cx="5968798" cy="3444784"/>
          </a:xfrm>
          <a:prstGeom prst="rect">
            <a:avLst/>
          </a:prstGeom>
          <a:ln w="12700">
            <a:miter lim="400000"/>
          </a:ln>
        </p:spPr>
      </p:pic>
      <p:pic>
        <p:nvPicPr>
          <p:cNvPr id="381" name="pasted-image.tif"/>
          <p:cNvPicPr>
            <a:picLocks noChangeAspect="1"/>
          </p:cNvPicPr>
          <p:nvPr/>
        </p:nvPicPr>
        <p:blipFill>
          <a:blip r:embed="rId6">
            <a:extLst/>
          </a:blip>
          <a:stretch>
            <a:fillRect/>
          </a:stretch>
        </p:blipFill>
        <p:spPr>
          <a:xfrm>
            <a:off x="6537242" y="6004671"/>
            <a:ext cx="6324601" cy="3378201"/>
          </a:xfrm>
          <a:prstGeom prst="rect">
            <a:avLst/>
          </a:prstGeom>
          <a:ln w="12700">
            <a:miter lim="400000"/>
          </a:ln>
        </p:spPr>
      </p:pic>
    </p:spTree>
    <p:extLst>
      <p:ext uri="{BB962C8B-B14F-4D97-AF65-F5344CB8AC3E}">
        <p14:creationId xmlns:p14="http://schemas.microsoft.com/office/powerpoint/2010/main" val="1472125230"/>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3" name="Shape 383"/>
          <p:cNvSpPr>
            <a:spLocks noGrp="1"/>
          </p:cNvSpPr>
          <p:nvPr>
            <p:ph type="title"/>
          </p:nvPr>
        </p:nvSpPr>
        <p:spPr>
          <a:prstGeom prst="rect">
            <a:avLst/>
          </a:prstGeom>
        </p:spPr>
        <p:txBody>
          <a:bodyPr>
            <a:normAutofit fontScale="90000"/>
          </a:bodyPr>
          <a:lstStyle>
            <a:lvl1pPr defTabSz="479044">
              <a:defRPr sz="6560"/>
            </a:lvl1pPr>
          </a:lstStyle>
          <a:p>
            <a:r>
              <a:rPr dirty="0">
                <a:solidFill>
                  <a:srgbClr val="C10B25"/>
                </a:solidFill>
              </a:rPr>
              <a:t>Endometrioma Surgery and AFC</a:t>
            </a:r>
          </a:p>
        </p:txBody>
      </p:sp>
      <p:pic>
        <p:nvPicPr>
          <p:cNvPr id="384" name="pasted-image.tif"/>
          <p:cNvPicPr>
            <a:picLocks noChangeAspect="1"/>
          </p:cNvPicPr>
          <p:nvPr/>
        </p:nvPicPr>
        <p:blipFill>
          <a:blip r:embed="rId3">
            <a:extLst/>
          </a:blip>
          <a:stretch>
            <a:fillRect/>
          </a:stretch>
        </p:blipFill>
        <p:spPr>
          <a:xfrm>
            <a:off x="557507" y="5651567"/>
            <a:ext cx="11889786" cy="3171391"/>
          </a:xfrm>
          <a:prstGeom prst="rect">
            <a:avLst/>
          </a:prstGeom>
          <a:ln>
            <a:solidFill>
              <a:srgbClr val="000000"/>
            </a:solidFill>
            <a:miter lim="400000"/>
          </a:ln>
        </p:spPr>
      </p:pic>
      <p:pic>
        <p:nvPicPr>
          <p:cNvPr id="385" name="pasted-image.tif"/>
          <p:cNvPicPr>
            <a:picLocks noChangeAspect="1"/>
          </p:cNvPicPr>
          <p:nvPr/>
        </p:nvPicPr>
        <p:blipFill>
          <a:blip r:embed="rId4">
            <a:extLst/>
          </a:blip>
          <a:srcRect/>
          <a:stretch>
            <a:fillRect/>
          </a:stretch>
        </p:blipFill>
        <p:spPr>
          <a:xfrm>
            <a:off x="1386693" y="1845304"/>
            <a:ext cx="10010661" cy="3488711"/>
          </a:xfrm>
          <a:prstGeom prst="rect">
            <a:avLst/>
          </a:prstGeom>
          <a:ln>
            <a:solidFill>
              <a:srgbClr val="000000"/>
            </a:solidFill>
            <a:miter lim="400000"/>
          </a:ln>
        </p:spPr>
      </p:pic>
      <p:sp>
        <p:nvSpPr>
          <p:cNvPr id="386" name="Shape 386"/>
          <p:cNvSpPr/>
          <p:nvPr/>
        </p:nvSpPr>
        <p:spPr>
          <a:xfrm>
            <a:off x="2094219" y="8940947"/>
            <a:ext cx="8595724" cy="65659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lstStyle>
          <a:p>
            <a:r>
              <a:rPr b="1" dirty="0"/>
              <a:t>Ata &amp; Urman, Human Reproduction 2014 </a:t>
            </a:r>
          </a:p>
        </p:txBody>
      </p:sp>
    </p:spTree>
    <p:extLst>
      <p:ext uri="{BB962C8B-B14F-4D97-AF65-F5344CB8AC3E}">
        <p14:creationId xmlns:p14="http://schemas.microsoft.com/office/powerpoint/2010/main" val="1914185155"/>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72" name="Shape 372"/>
          <p:cNvSpPr>
            <a:spLocks noGrp="1"/>
          </p:cNvSpPr>
          <p:nvPr>
            <p:ph type="title"/>
          </p:nvPr>
        </p:nvSpPr>
        <p:spPr>
          <a:xfrm>
            <a:off x="1517515" y="248443"/>
            <a:ext cx="10805719" cy="1186657"/>
          </a:xfrm>
          <a:prstGeom prst="rect">
            <a:avLst/>
          </a:prstGeom>
        </p:spPr>
        <p:txBody>
          <a:bodyPr>
            <a:normAutofit fontScale="90000"/>
          </a:bodyPr>
          <a:lstStyle>
            <a:lvl1pPr defTabSz="455675">
              <a:defRPr sz="6240"/>
            </a:lvl1pPr>
          </a:lstStyle>
          <a:p>
            <a:r>
              <a:rPr dirty="0">
                <a:solidFill>
                  <a:srgbClr val="C10B25"/>
                </a:solidFill>
              </a:rPr>
              <a:t>Endometrioma Surgery and AMH</a:t>
            </a:r>
          </a:p>
        </p:txBody>
      </p:sp>
      <p:pic>
        <p:nvPicPr>
          <p:cNvPr id="373" name="pasted-image.tif"/>
          <p:cNvPicPr>
            <a:picLocks noChangeAspect="1"/>
          </p:cNvPicPr>
          <p:nvPr/>
        </p:nvPicPr>
        <p:blipFill>
          <a:blip r:embed="rId3">
            <a:extLst/>
          </a:blip>
          <a:stretch>
            <a:fillRect/>
          </a:stretch>
        </p:blipFill>
        <p:spPr>
          <a:xfrm>
            <a:off x="394796" y="1682890"/>
            <a:ext cx="12215208" cy="3669207"/>
          </a:xfrm>
          <a:prstGeom prst="rect">
            <a:avLst/>
          </a:prstGeom>
          <a:ln w="12700">
            <a:solidFill>
              <a:srgbClr val="000000"/>
            </a:solidFill>
            <a:miter lim="400000"/>
          </a:ln>
        </p:spPr>
      </p:pic>
      <p:sp>
        <p:nvSpPr>
          <p:cNvPr id="374" name="Shape 374"/>
          <p:cNvSpPr>
            <a:spLocks noGrp="1"/>
          </p:cNvSpPr>
          <p:nvPr>
            <p:ph type="body" sz="quarter" idx="1"/>
          </p:nvPr>
        </p:nvSpPr>
        <p:spPr>
          <a:xfrm>
            <a:off x="2952258" y="6179985"/>
            <a:ext cx="7100284" cy="787822"/>
          </a:xfrm>
          <a:prstGeom prst="rect">
            <a:avLst/>
          </a:prstGeom>
        </p:spPr>
        <p:txBody>
          <a:bodyPr/>
          <a:lstStyle>
            <a:lvl1pPr marL="0" indent="0" algn="ctr" defTabSz="280415">
              <a:spcBef>
                <a:spcPts val="2000"/>
              </a:spcBef>
              <a:buSzTx/>
              <a:buNone/>
              <a:defRPr sz="3887" b="1">
                <a:latin typeface="Helvetica"/>
                <a:ea typeface="Helvetica"/>
                <a:cs typeface="Helvetica"/>
                <a:sym typeface="Helvetica"/>
              </a:defRPr>
            </a:lvl1pPr>
          </a:lstStyle>
          <a:p>
            <a:r>
              <a:t>- 1.13, -1.88 to -0.37 ng/ml</a:t>
            </a:r>
          </a:p>
        </p:txBody>
      </p:sp>
      <p:sp>
        <p:nvSpPr>
          <p:cNvPr id="375" name="Shape 375"/>
          <p:cNvSpPr/>
          <p:nvPr/>
        </p:nvSpPr>
        <p:spPr>
          <a:xfrm>
            <a:off x="3679986" y="7527546"/>
            <a:ext cx="5644830" cy="1210588"/>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rPr b="1" dirty="0"/>
              <a:t>Raffi et al. JCEM 2012</a:t>
            </a:r>
          </a:p>
          <a:p>
            <a:r>
              <a:rPr b="1" dirty="0"/>
              <a:t>Somigliana et al. F&amp;S 2012</a:t>
            </a:r>
          </a:p>
        </p:txBody>
      </p:sp>
    </p:spTree>
    <p:extLst>
      <p:ext uri="{BB962C8B-B14F-4D97-AF65-F5344CB8AC3E}">
        <p14:creationId xmlns:p14="http://schemas.microsoft.com/office/powerpoint/2010/main" val="754088742"/>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8" name="Shape 388"/>
          <p:cNvSpPr>
            <a:spLocks noGrp="1"/>
          </p:cNvSpPr>
          <p:nvPr>
            <p:ph type="title"/>
          </p:nvPr>
        </p:nvSpPr>
        <p:spPr>
          <a:prstGeom prst="rect">
            <a:avLst/>
          </a:prstGeom>
        </p:spPr>
        <p:txBody>
          <a:bodyPr>
            <a:normAutofit/>
          </a:bodyPr>
          <a:lstStyle>
            <a:lvl1pPr defTabSz="508254">
              <a:defRPr sz="6960"/>
            </a:lvl1pPr>
          </a:lstStyle>
          <a:p>
            <a:r>
              <a:rPr lang="tr-TR" dirty="0">
                <a:solidFill>
                  <a:srgbClr val="C10B25"/>
                </a:solidFill>
              </a:rPr>
              <a:t>Is </a:t>
            </a:r>
            <a:r>
              <a:rPr lang="tr-TR" dirty="0" err="1">
                <a:solidFill>
                  <a:srgbClr val="C10B25"/>
                </a:solidFill>
              </a:rPr>
              <a:t>surgery</a:t>
            </a:r>
            <a:r>
              <a:rPr lang="tr-TR" dirty="0">
                <a:solidFill>
                  <a:srgbClr val="C10B25"/>
                </a:solidFill>
              </a:rPr>
              <a:t> </a:t>
            </a:r>
            <a:r>
              <a:rPr lang="tr-TR" dirty="0" err="1">
                <a:solidFill>
                  <a:srgbClr val="C10B25"/>
                </a:solidFill>
              </a:rPr>
              <a:t>harmful</a:t>
            </a:r>
            <a:r>
              <a:rPr lang="tr-TR" dirty="0">
                <a:solidFill>
                  <a:srgbClr val="C10B25"/>
                </a:solidFill>
              </a:rPr>
              <a:t> ?</a:t>
            </a:r>
            <a:endParaRPr dirty="0">
              <a:solidFill>
                <a:srgbClr val="C10B25"/>
              </a:solidFill>
            </a:endParaRPr>
          </a:p>
        </p:txBody>
      </p:sp>
      <p:graphicFrame>
        <p:nvGraphicFramePr>
          <p:cNvPr id="389" name="Table 389"/>
          <p:cNvGraphicFramePr/>
          <p:nvPr>
            <p:extLst/>
          </p:nvPr>
        </p:nvGraphicFramePr>
        <p:xfrm>
          <a:off x="575571" y="1724065"/>
          <a:ext cx="11853658" cy="7507184"/>
        </p:xfrm>
        <a:graphic>
          <a:graphicData uri="http://schemas.openxmlformats.org/drawingml/2006/table">
            <a:tbl>
              <a:tblPr firstRow="1">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1876796">
                <a:tc>
                  <a:txBody>
                    <a:bodyPr/>
                    <a:lstStyle/>
                    <a:p>
                      <a:pPr defTabSz="914400">
                        <a:tabLst>
                          <a:tab pos="1181100" algn="l"/>
                        </a:tabLst>
                        <a:defRPr b="0">
                          <a:solidFill>
                            <a:srgbClr val="000000"/>
                          </a:solidFill>
                        </a:defRPr>
                      </a:pPr>
                      <a:r>
                        <a:rPr sz="2100" b="1">
                          <a:solidFill>
                            <a:srgbClr val="FFFFFF"/>
                          </a:solidFill>
                          <a:effectLst>
                            <a:outerShdw blurRad="25400" dist="25400" dir="5400000" rotWithShape="0">
                              <a:srgbClr val="000000">
                                <a:alpha val="60000"/>
                              </a:srgbClr>
                            </a:outerShdw>
                          </a:effectLst>
                          <a:sym typeface="Helvetica"/>
                        </a:rPr>
                        <a:t>RISKS OF ENDOMETRIOMA EXCISION AND STAGE III - IV ENDOMETRIOSIS SURGERY</a:t>
                      </a:r>
                    </a:p>
                  </a:txBody>
                  <a:tcPr marL="50800" marR="50800" marT="50800" marB="50800" anchor="ctr" horzOverflow="overflow">
                    <a:solidFill>
                      <a:srgbClr val="C10B25"/>
                    </a:solidFill>
                  </a:tcPr>
                </a:tc>
                <a:tc>
                  <a:txBody>
                    <a:bodyPr/>
                    <a:lstStyle/>
                    <a:p>
                      <a:pPr defTabSz="914400">
                        <a:tabLst>
                          <a:tab pos="1181100" algn="l"/>
                        </a:tabLst>
                        <a:defRPr b="0">
                          <a:solidFill>
                            <a:srgbClr val="000000"/>
                          </a:solidFill>
                        </a:defRPr>
                      </a:pPr>
                      <a:r>
                        <a:rPr sz="2100" b="1" dirty="0">
                          <a:solidFill>
                            <a:srgbClr val="FFFFFF"/>
                          </a:solidFill>
                          <a:effectLst>
                            <a:outerShdw blurRad="25400" dist="25400" dir="5400000" rotWithShape="0">
                              <a:srgbClr val="000000">
                                <a:alpha val="60000"/>
                              </a:srgbClr>
                            </a:outerShdw>
                          </a:effectLst>
                          <a:sym typeface="Helvetica"/>
                        </a:rPr>
                        <a:t>COMMENT</a:t>
                      </a:r>
                    </a:p>
                  </a:txBody>
                  <a:tcPr marL="50800" marR="50800" marT="50800" marB="50800" anchor="ctr" horzOverflow="overflow">
                    <a:solidFill>
                      <a:srgbClr val="C10B25"/>
                    </a:solidFill>
                  </a:tcPr>
                </a:tc>
                <a:extLst>
                  <a:ext uri="{0D108BD9-81ED-4DB2-BD59-A6C34878D82A}">
                    <a16:rowId xmlns:a16="http://schemas.microsoft.com/office/drawing/2014/main" val="10000"/>
                  </a:ext>
                </a:extLst>
              </a:tr>
              <a:tr h="1876796">
                <a:tc>
                  <a:txBody>
                    <a:bodyPr/>
                    <a:lstStyle/>
                    <a:p>
                      <a:pPr defTabSz="914400"/>
                      <a:r>
                        <a:rPr sz="2100">
                          <a:solidFill>
                            <a:srgbClr val="FFFFFF"/>
                          </a:solidFill>
                        </a:rPr>
                        <a:t>DECREASE IN OVARIAN RESERVE</a:t>
                      </a:r>
                    </a:p>
                  </a:txBody>
                  <a:tcPr marL="50800" marR="50800" marT="50800" marB="50800" anchor="ctr" horzOverflow="overflow">
                    <a:lnL w="12700">
                      <a:solidFill>
                        <a:srgbClr val="606060"/>
                      </a:solidFill>
                      <a:miter lim="400000"/>
                    </a:lnL>
                    <a:solidFill>
                      <a:srgbClr val="C10B25"/>
                    </a:solidFill>
                  </a:tcPr>
                </a:tc>
                <a:tc>
                  <a:txBody>
                    <a:bodyPr/>
                    <a:lstStyle/>
                    <a:p>
                      <a:pPr marL="342900" indent="-342900" algn="l" defTabSz="914400">
                        <a:buFont typeface="Arial"/>
                        <a:buChar char="•"/>
                      </a:pPr>
                      <a:r>
                        <a:rPr sz="2100" dirty="0"/>
                        <a:t>AMH LEVELS DECREASE PERMANENTLY.</a:t>
                      </a:r>
                      <a:endParaRPr lang="tr-TR" sz="2100" dirty="0"/>
                    </a:p>
                    <a:p>
                      <a:pPr marL="342900" indent="-342900" algn="l" defTabSz="914400">
                        <a:buFont typeface="Arial"/>
                        <a:buChar char="•"/>
                      </a:pPr>
                      <a:r>
                        <a:rPr sz="2100" dirty="0"/>
                        <a:t>
ANTRAL FOLLICLE COUNT TENDS TO DECLINE.</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876796">
                <a:tc>
                  <a:txBody>
                    <a:bodyPr/>
                    <a:lstStyle/>
                    <a:p>
                      <a:pPr defTabSz="914400"/>
                      <a:r>
                        <a:rPr sz="2100">
                          <a:solidFill>
                            <a:srgbClr val="FFFFFF"/>
                          </a:solidFill>
                        </a:rPr>
                        <a:t>COMPLICATIONS</a:t>
                      </a:r>
                    </a:p>
                  </a:txBody>
                  <a:tcPr marL="50800" marR="50800" marT="50800" marB="50800" anchor="ctr" horzOverflow="overflow">
                    <a:lnL w="12700">
                      <a:solidFill>
                        <a:srgbClr val="606060"/>
                      </a:solidFill>
                      <a:miter lim="400000"/>
                    </a:lnL>
                    <a:solidFill>
                      <a:srgbClr val="C10B25"/>
                    </a:solidFill>
                  </a:tcPr>
                </a:tc>
                <a:tc>
                  <a:txBody>
                    <a:bodyPr/>
                    <a:lstStyle/>
                    <a:p>
                      <a:pPr marL="342900" indent="-342900" algn="l" defTabSz="914400">
                        <a:buFont typeface="Arial"/>
                        <a:buChar char="•"/>
                      </a:pPr>
                      <a:r>
                        <a:rPr sz="2100" dirty="0"/>
                        <a:t>PREMATURE OVARIAN FAILURE AFTER BILATERAL EXCISION.</a:t>
                      </a:r>
                      <a:endParaRPr lang="tr-TR" sz="2100" dirty="0"/>
                    </a:p>
                    <a:p>
                      <a:pPr marL="342900" indent="-342900" algn="l" defTabSz="914400">
                        <a:buFont typeface="Arial"/>
                        <a:buChar char="•"/>
                      </a:pPr>
                      <a:r>
                        <a:rPr sz="2100" dirty="0"/>
                        <a:t>
FISTULAE, BOWEL PERFORATION WITH DIE.</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876796">
                <a:tc>
                  <a:txBody>
                    <a:bodyPr/>
                    <a:lstStyle/>
                    <a:p>
                      <a:pPr defTabSz="914400"/>
                      <a:r>
                        <a:rPr sz="2100" dirty="0">
                          <a:solidFill>
                            <a:srgbClr val="FFFFFF"/>
                          </a:solidFill>
                        </a:rPr>
                        <a:t>RECURRENCE</a:t>
                      </a: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defRPr sz="2100"/>
                      </a:pPr>
                      <a:endParaRPr dirty="0"/>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693875327"/>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 name="Shape 391"/>
          <p:cNvSpPr>
            <a:spLocks noGrp="1"/>
          </p:cNvSpPr>
          <p:nvPr>
            <p:ph type="title"/>
          </p:nvPr>
        </p:nvSpPr>
        <p:spPr>
          <a:prstGeom prst="rect">
            <a:avLst/>
          </a:prstGeom>
        </p:spPr>
        <p:txBody>
          <a:bodyPr>
            <a:normAutofit/>
          </a:bodyPr>
          <a:lstStyle>
            <a:lvl1pPr defTabSz="508254">
              <a:defRPr sz="6960"/>
            </a:lvl1pPr>
          </a:lstStyle>
          <a:p>
            <a:r>
              <a:rPr lang="tr-TR" dirty="0">
                <a:solidFill>
                  <a:srgbClr val="C10B25"/>
                </a:solidFill>
              </a:rPr>
              <a:t>Is </a:t>
            </a:r>
            <a:r>
              <a:rPr lang="tr-TR" dirty="0" err="1">
                <a:solidFill>
                  <a:srgbClr val="C10B25"/>
                </a:solidFill>
              </a:rPr>
              <a:t>surgery</a:t>
            </a:r>
            <a:r>
              <a:rPr lang="tr-TR" dirty="0">
                <a:solidFill>
                  <a:srgbClr val="C10B25"/>
                </a:solidFill>
              </a:rPr>
              <a:t> </a:t>
            </a:r>
            <a:r>
              <a:rPr lang="tr-TR" dirty="0" err="1">
                <a:solidFill>
                  <a:srgbClr val="C10B25"/>
                </a:solidFill>
              </a:rPr>
              <a:t>harmful</a:t>
            </a:r>
            <a:r>
              <a:rPr lang="tr-TR" dirty="0">
                <a:solidFill>
                  <a:srgbClr val="C10B25"/>
                </a:solidFill>
              </a:rPr>
              <a:t> ?</a:t>
            </a:r>
            <a:endParaRPr dirty="0">
              <a:solidFill>
                <a:srgbClr val="C10B25"/>
              </a:solidFill>
            </a:endParaRPr>
          </a:p>
        </p:txBody>
      </p:sp>
      <p:pic>
        <p:nvPicPr>
          <p:cNvPr id="392" name="pasted-image.tif"/>
          <p:cNvPicPr>
            <a:picLocks noChangeAspect="1"/>
          </p:cNvPicPr>
          <p:nvPr/>
        </p:nvPicPr>
        <p:blipFill>
          <a:blip r:embed="rId3">
            <a:extLst/>
          </a:blip>
          <a:stretch>
            <a:fillRect/>
          </a:stretch>
        </p:blipFill>
        <p:spPr>
          <a:xfrm>
            <a:off x="580113" y="6885213"/>
            <a:ext cx="11844574" cy="1919563"/>
          </a:xfrm>
          <a:prstGeom prst="rect">
            <a:avLst/>
          </a:prstGeom>
          <a:ln w="12700">
            <a:solidFill>
              <a:srgbClr val="000000"/>
            </a:solidFill>
            <a:miter lim="400000"/>
          </a:ln>
        </p:spPr>
      </p:pic>
      <p:pic>
        <p:nvPicPr>
          <p:cNvPr id="393" name="pasted-image.png"/>
          <p:cNvPicPr>
            <a:picLocks noChangeAspect="1"/>
          </p:cNvPicPr>
          <p:nvPr/>
        </p:nvPicPr>
        <p:blipFill>
          <a:blip r:embed="rId4">
            <a:extLst/>
          </a:blip>
          <a:stretch>
            <a:fillRect/>
          </a:stretch>
        </p:blipFill>
        <p:spPr>
          <a:xfrm>
            <a:off x="681566" y="2720998"/>
            <a:ext cx="11641668" cy="2833933"/>
          </a:xfrm>
          <a:prstGeom prst="rect">
            <a:avLst/>
          </a:prstGeom>
          <a:ln w="12700">
            <a:solidFill>
              <a:srgbClr val="000000"/>
            </a:solidFill>
            <a:miter lim="400000"/>
          </a:ln>
        </p:spPr>
      </p:pic>
      <p:sp>
        <p:nvSpPr>
          <p:cNvPr id="394" name="Shape 394"/>
          <p:cNvSpPr/>
          <p:nvPr/>
        </p:nvSpPr>
        <p:spPr>
          <a:xfrm>
            <a:off x="7034880" y="5922554"/>
            <a:ext cx="5337915" cy="595035"/>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3200"/>
            </a:lvl1pPr>
          </a:lstStyle>
          <a:p>
            <a:r>
              <a:rPr b="1" dirty="0"/>
              <a:t>Ata. Unpublished</a:t>
            </a:r>
          </a:p>
        </p:txBody>
      </p:sp>
      <p:sp>
        <p:nvSpPr>
          <p:cNvPr id="395" name="Shape 395"/>
          <p:cNvSpPr/>
          <p:nvPr/>
        </p:nvSpPr>
        <p:spPr>
          <a:xfrm>
            <a:off x="4455114" y="2590340"/>
            <a:ext cx="1659046" cy="1561698"/>
          </a:xfrm>
          <a:prstGeom prst="rect">
            <a:avLst/>
          </a:prstGeom>
          <a:ln w="63500">
            <a:solidFill>
              <a:schemeClr val="accent5"/>
            </a:solidFill>
            <a:miter lim="400000"/>
          </a:ln>
          <a:effectLst>
            <a:outerShdw blurRad="38100" dist="25400" dir="5400000" rotWithShape="0">
              <a:srgbClr val="000000">
                <a:alpha val="50000"/>
              </a:srgbClr>
            </a:outerShdw>
          </a:effectLst>
        </p:spPr>
        <p:txBody>
          <a:bodyPr lIns="50800" tIns="50800" rIns="50800" bIns="50800" anchor="ctr"/>
          <a:lstStyle/>
          <a:p>
            <a:pPr>
              <a:defRPr sz="2400">
                <a:solidFill>
                  <a:srgbClr val="FFFFFF"/>
                </a:solidFill>
              </a:defRPr>
            </a:pPr>
            <a:endParaRPr/>
          </a:p>
        </p:txBody>
      </p:sp>
      <p:sp>
        <p:nvSpPr>
          <p:cNvPr id="396" name="Shape 396"/>
          <p:cNvSpPr/>
          <p:nvPr/>
        </p:nvSpPr>
        <p:spPr>
          <a:xfrm>
            <a:off x="6885181" y="4913580"/>
            <a:ext cx="1029371"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latin typeface="Helvetica"/>
                <a:ea typeface="Helvetica"/>
                <a:cs typeface="Helvetica"/>
                <a:sym typeface="Helvetica"/>
              </a:defRPr>
            </a:lvl1pPr>
          </a:lstStyle>
          <a:p>
            <a:r>
              <a:t>19%</a:t>
            </a:r>
          </a:p>
        </p:txBody>
      </p:sp>
    </p:spTree>
    <p:extLst>
      <p:ext uri="{BB962C8B-B14F-4D97-AF65-F5344CB8AC3E}">
        <p14:creationId xmlns:p14="http://schemas.microsoft.com/office/powerpoint/2010/main" val="568419559"/>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a:spLocks noGrp="1"/>
          </p:cNvSpPr>
          <p:nvPr>
            <p:ph type="title"/>
          </p:nvPr>
        </p:nvSpPr>
        <p:spPr>
          <a:prstGeom prst="rect">
            <a:avLst/>
          </a:prstGeom>
        </p:spPr>
        <p:txBody>
          <a:bodyPr/>
          <a:lstStyle/>
          <a:p>
            <a:pPr defTabSz="251206">
              <a:defRPr sz="3440"/>
            </a:pPr>
            <a:r>
              <a:rPr dirty="0">
                <a:solidFill>
                  <a:srgbClr val="C10B25"/>
                </a:solidFill>
              </a:rPr>
              <a:t>Infertility work - up shows endometrioma.</a:t>
            </a:r>
          </a:p>
          <a:p>
            <a:pPr defTabSz="251206">
              <a:defRPr sz="3440"/>
            </a:pPr>
            <a:r>
              <a:rPr dirty="0">
                <a:solidFill>
                  <a:srgbClr val="C10B25"/>
                </a:solidFill>
              </a:rPr>
              <a:t>Should I offer surgery ?</a:t>
            </a:r>
          </a:p>
        </p:txBody>
      </p:sp>
      <p:graphicFrame>
        <p:nvGraphicFramePr>
          <p:cNvPr id="327" name="Table 327"/>
          <p:cNvGraphicFramePr/>
          <p:nvPr>
            <p:extLst>
              <p:ext uri="{D42A27DB-BD31-4B8C-83A1-F6EECF244321}">
                <p14:modId xmlns:p14="http://schemas.microsoft.com/office/powerpoint/2010/main" val="210535871"/>
              </p:ext>
            </p:extLst>
          </p:nvPr>
        </p:nvGraphicFramePr>
        <p:xfrm>
          <a:off x="575571" y="1724065"/>
          <a:ext cx="11853658" cy="7507185"/>
        </p:xfrm>
        <a:graphic>
          <a:graphicData uri="http://schemas.openxmlformats.org/drawingml/2006/table">
            <a:tbl>
              <a:tblPr firstRow="1">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1501437">
                <a:tc>
                  <a:txBody>
                    <a:bodyPr/>
                    <a:lstStyle/>
                    <a:p>
                      <a:pPr defTabSz="914400">
                        <a:tabLst>
                          <a:tab pos="1181100" algn="l"/>
                        </a:tabLst>
                        <a:defRPr b="0">
                          <a:solidFill>
                            <a:srgbClr val="000000"/>
                          </a:solidFill>
                        </a:defRPr>
                      </a:pPr>
                      <a:r>
                        <a:rPr sz="2100" b="1">
                          <a:solidFill>
                            <a:srgbClr val="FFFFFF"/>
                          </a:solidFill>
                          <a:effectLst>
                            <a:outerShdw blurRad="25400" dist="25400" dir="5400000" rotWithShape="0">
                              <a:srgbClr val="000000">
                                <a:alpha val="60000"/>
                              </a:srgbClr>
                            </a:outerShdw>
                          </a:effectLst>
                          <a:sym typeface="Helvetica"/>
                        </a:rPr>
                        <a:t>PROPOSED BENEFITS</a:t>
                      </a:r>
                    </a:p>
                  </a:txBody>
                  <a:tcPr marL="50800" marR="50800" marT="50800" marB="50800" anchor="ctr" horzOverflow="overflow">
                    <a:solidFill>
                      <a:srgbClr val="C10B25"/>
                    </a:solidFill>
                  </a:tcPr>
                </a:tc>
                <a:tc>
                  <a:txBody>
                    <a:bodyPr/>
                    <a:lstStyle/>
                    <a:p>
                      <a:pPr defTabSz="914400">
                        <a:tabLst>
                          <a:tab pos="1181100" algn="l"/>
                        </a:tabLst>
                        <a:defRPr b="0">
                          <a:solidFill>
                            <a:srgbClr val="000000"/>
                          </a:solidFill>
                        </a:defRPr>
                      </a:pPr>
                      <a:r>
                        <a:rPr sz="2100" b="1" dirty="0">
                          <a:solidFill>
                            <a:srgbClr val="FFFFFF"/>
                          </a:solidFill>
                          <a:effectLst>
                            <a:outerShdw blurRad="25400" dist="25400" dir="5400000" rotWithShape="0">
                              <a:srgbClr val="000000">
                                <a:alpha val="60000"/>
                              </a:srgbClr>
                            </a:outerShdw>
                          </a:effectLst>
                          <a:sym typeface="Helvetica"/>
                        </a:rPr>
                        <a:t>COMMENT</a:t>
                      </a:r>
                    </a:p>
                  </a:txBody>
                  <a:tcPr marL="50800" marR="50800" marT="50800" marB="50800" anchor="ctr" horzOverflow="overflow">
                    <a:solidFill>
                      <a:srgbClr val="C10B25"/>
                    </a:solidFill>
                  </a:tcPr>
                </a:tc>
                <a:extLst>
                  <a:ext uri="{0D108BD9-81ED-4DB2-BD59-A6C34878D82A}">
                    <a16:rowId xmlns:a16="http://schemas.microsoft.com/office/drawing/2014/main" val="10000"/>
                  </a:ext>
                </a:extLst>
              </a:tr>
              <a:tr h="1501437">
                <a:tc>
                  <a:txBody>
                    <a:bodyPr/>
                    <a:lstStyle/>
                    <a:p>
                      <a:pPr defTabSz="914400"/>
                      <a:r>
                        <a:rPr sz="2100">
                          <a:solidFill>
                            <a:srgbClr val="FFFFFF"/>
                          </a:solidFill>
                        </a:rPr>
                        <a:t>DIAGNOSE/RULE OUT MALIGNANCY</a:t>
                      </a:r>
                    </a:p>
                  </a:txBody>
                  <a:tcPr marL="50800" marR="50800" marT="50800" marB="50800" anchor="ctr" horzOverflow="overflow">
                    <a:lnL w="12700">
                      <a:solidFill>
                        <a:srgbClr val="606060"/>
                      </a:solidFill>
                      <a:miter lim="400000"/>
                    </a:lnL>
                    <a:solidFill>
                      <a:srgbClr val="C10B25"/>
                    </a:solidFill>
                  </a:tcPr>
                </a:tc>
                <a:tc>
                  <a:txBody>
                    <a:bodyPr/>
                    <a:lstStyle/>
                    <a:p>
                      <a:pPr defTabSz="914400"/>
                      <a:endParaRPr sz="2100" dirty="0"/>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solidFill>
                      <a:srgbClr val="C10B25"/>
                    </a:solidFill>
                  </a:tcPr>
                </a:tc>
                <a:tc>
                  <a:txBody>
                    <a:bodyPr/>
                    <a:lstStyle/>
                    <a:p>
                      <a:pPr defTabSz="914400">
                        <a:defRPr sz="21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solidFill>
                      <a:srgbClr val="C10B25"/>
                    </a:solidFill>
                  </a:tcPr>
                </a:tc>
                <a:tc>
                  <a:txBody>
                    <a:bodyPr/>
                    <a:lstStyle/>
                    <a:p>
                      <a:pPr defTabSz="914400">
                        <a:defRPr sz="21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defRPr sz="2100"/>
                      </a:pPr>
                      <a:endParaRPr dirty="0"/>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767017234"/>
      </p:ext>
    </p:extLst>
  </p:cSld>
  <p:clrMapOvr>
    <a:masterClrMapping/>
  </p:clrMapOvr>
  <p:transition spd="slow"/>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Shape 398"/>
          <p:cNvSpPr>
            <a:spLocks noGrp="1"/>
          </p:cNvSpPr>
          <p:nvPr>
            <p:ph type="title"/>
          </p:nvPr>
        </p:nvSpPr>
        <p:spPr>
          <a:prstGeom prst="rect">
            <a:avLst/>
          </a:prstGeom>
        </p:spPr>
        <p:txBody>
          <a:bodyPr/>
          <a:lstStyle>
            <a:lvl1pPr defTabSz="508254">
              <a:defRPr sz="6960"/>
            </a:lvl1pPr>
          </a:lstStyle>
          <a:p>
            <a:r>
              <a:rPr lang="tr-TR" dirty="0">
                <a:solidFill>
                  <a:srgbClr val="C10B25"/>
                </a:solidFill>
              </a:rPr>
              <a:t>Is </a:t>
            </a:r>
            <a:r>
              <a:rPr lang="tr-TR" dirty="0" err="1">
                <a:solidFill>
                  <a:srgbClr val="C10B25"/>
                </a:solidFill>
              </a:rPr>
              <a:t>surgery</a:t>
            </a:r>
            <a:r>
              <a:rPr lang="tr-TR" dirty="0">
                <a:solidFill>
                  <a:srgbClr val="C10B25"/>
                </a:solidFill>
              </a:rPr>
              <a:t> </a:t>
            </a:r>
            <a:r>
              <a:rPr lang="tr-TR" dirty="0" err="1">
                <a:solidFill>
                  <a:srgbClr val="C10B25"/>
                </a:solidFill>
              </a:rPr>
              <a:t>harmful</a:t>
            </a:r>
            <a:r>
              <a:rPr lang="tr-TR" dirty="0">
                <a:solidFill>
                  <a:srgbClr val="C10B25"/>
                </a:solidFill>
              </a:rPr>
              <a:t> ?</a:t>
            </a:r>
            <a:endParaRPr dirty="0">
              <a:solidFill>
                <a:srgbClr val="C10B25"/>
              </a:solidFill>
            </a:endParaRPr>
          </a:p>
        </p:txBody>
      </p:sp>
      <p:graphicFrame>
        <p:nvGraphicFramePr>
          <p:cNvPr id="399" name="Table 399"/>
          <p:cNvGraphicFramePr/>
          <p:nvPr>
            <p:extLst/>
          </p:nvPr>
        </p:nvGraphicFramePr>
        <p:xfrm>
          <a:off x="575571" y="1724065"/>
          <a:ext cx="11853658" cy="7507184"/>
        </p:xfrm>
        <a:graphic>
          <a:graphicData uri="http://schemas.openxmlformats.org/drawingml/2006/table">
            <a:tbl>
              <a:tblPr firstRow="1">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1876796">
                <a:tc>
                  <a:txBody>
                    <a:bodyPr/>
                    <a:lstStyle/>
                    <a:p>
                      <a:pPr defTabSz="914400">
                        <a:tabLst>
                          <a:tab pos="1181100" algn="l"/>
                        </a:tabLst>
                        <a:defRPr b="0">
                          <a:solidFill>
                            <a:srgbClr val="000000"/>
                          </a:solidFill>
                        </a:defRPr>
                      </a:pPr>
                      <a:r>
                        <a:rPr sz="2100" b="1" dirty="0">
                          <a:solidFill>
                            <a:srgbClr val="FFFFFF"/>
                          </a:solidFill>
                          <a:effectLst>
                            <a:outerShdw blurRad="25400" dist="25400" dir="5400000" rotWithShape="0">
                              <a:srgbClr val="000000">
                                <a:alpha val="60000"/>
                              </a:srgbClr>
                            </a:outerShdw>
                          </a:effectLst>
                          <a:sym typeface="Helvetica"/>
                        </a:rPr>
                        <a:t>RISKS OF ENDOMETRIOMA EXCISION AND STAGE III - IV ENDOMETRIOSIS SURGERY</a:t>
                      </a:r>
                    </a:p>
                  </a:txBody>
                  <a:tcPr marL="50800" marR="50800" marT="50800" marB="50800" anchor="ctr" horzOverflow="overflow">
                    <a:solidFill>
                      <a:srgbClr val="C10B25"/>
                    </a:solidFill>
                  </a:tcPr>
                </a:tc>
                <a:tc>
                  <a:txBody>
                    <a:bodyPr/>
                    <a:lstStyle/>
                    <a:p>
                      <a:pPr defTabSz="914400">
                        <a:tabLst>
                          <a:tab pos="1181100" algn="l"/>
                        </a:tabLst>
                        <a:defRPr b="0">
                          <a:solidFill>
                            <a:srgbClr val="000000"/>
                          </a:solidFill>
                        </a:defRPr>
                      </a:pPr>
                      <a:r>
                        <a:rPr sz="2100" b="1" dirty="0">
                          <a:solidFill>
                            <a:srgbClr val="FFFFFF"/>
                          </a:solidFill>
                          <a:effectLst>
                            <a:outerShdw blurRad="25400" dist="25400" dir="5400000" rotWithShape="0">
                              <a:srgbClr val="000000">
                                <a:alpha val="60000"/>
                              </a:srgbClr>
                            </a:outerShdw>
                          </a:effectLst>
                          <a:sym typeface="Helvetica"/>
                        </a:rPr>
                        <a:t>COMMENT</a:t>
                      </a:r>
                    </a:p>
                  </a:txBody>
                  <a:tcPr marL="50800" marR="50800" marT="50800" marB="50800" anchor="ctr" horzOverflow="overflow">
                    <a:solidFill>
                      <a:srgbClr val="C10B25"/>
                    </a:solidFill>
                  </a:tcPr>
                </a:tc>
                <a:extLst>
                  <a:ext uri="{0D108BD9-81ED-4DB2-BD59-A6C34878D82A}">
                    <a16:rowId xmlns:a16="http://schemas.microsoft.com/office/drawing/2014/main" val="10000"/>
                  </a:ext>
                </a:extLst>
              </a:tr>
              <a:tr h="1876796">
                <a:tc>
                  <a:txBody>
                    <a:bodyPr/>
                    <a:lstStyle/>
                    <a:p>
                      <a:pPr defTabSz="914400"/>
                      <a:r>
                        <a:rPr sz="2100">
                          <a:solidFill>
                            <a:srgbClr val="FFFFFF"/>
                          </a:solidFill>
                        </a:rPr>
                        <a:t>DECREASE IN OVARIAN RESERVE</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AMH LEVELS DECREASE PERMANENTLY.
ANTRAL FOLLICLE COUNT TENDS TO DECLINE.</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876796">
                <a:tc>
                  <a:txBody>
                    <a:bodyPr/>
                    <a:lstStyle/>
                    <a:p>
                      <a:pPr defTabSz="914400"/>
                      <a:r>
                        <a:rPr sz="2100">
                          <a:solidFill>
                            <a:srgbClr val="FFFFFF"/>
                          </a:solidFill>
                        </a:rPr>
                        <a:t>COMPLICATIONS</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8% POST-OP COMPLICATIONS INCLUDING VESICOVAGINAL, RECTOVAGINAL FISTULAE,
RECTAL PERFORATION, RE-OPERATION.
IRCAD DATA JMIG 2015</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876796">
                <a:tc>
                  <a:txBody>
                    <a:bodyPr/>
                    <a:lstStyle/>
                    <a:p>
                      <a:pPr defTabSz="914400"/>
                      <a:r>
                        <a:rPr sz="2100" dirty="0">
                          <a:solidFill>
                            <a:srgbClr val="FFFFFF"/>
                          </a:solidFill>
                        </a:rPr>
                        <a:t>RECURRENCE</a:t>
                      </a: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r>
                        <a:rPr sz="2100" dirty="0"/>
                        <a:t>20% IS AN EMBARASSING FIGURE.</a:t>
                      </a:r>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74917356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Shape 401"/>
          <p:cNvSpPr>
            <a:spLocks noGrp="1"/>
          </p:cNvSpPr>
          <p:nvPr>
            <p:ph type="title"/>
          </p:nvPr>
        </p:nvSpPr>
        <p:spPr>
          <a:xfrm>
            <a:off x="1634247" y="248443"/>
            <a:ext cx="10688987" cy="1186657"/>
          </a:xfrm>
          <a:prstGeom prst="rect">
            <a:avLst/>
          </a:prstGeom>
        </p:spPr>
        <p:txBody>
          <a:bodyPr>
            <a:normAutofit fontScale="90000"/>
          </a:bodyPr>
          <a:lstStyle>
            <a:lvl1pPr defTabSz="327152">
              <a:defRPr sz="4480"/>
            </a:lvl1pPr>
          </a:lstStyle>
          <a:p>
            <a:r>
              <a:rPr dirty="0">
                <a:solidFill>
                  <a:srgbClr val="C10B25"/>
                </a:solidFill>
              </a:rPr>
              <a:t>Endometrioma Excision for Promoting Fertility</a:t>
            </a:r>
          </a:p>
        </p:txBody>
      </p:sp>
      <p:pic>
        <p:nvPicPr>
          <p:cNvPr id="402" name="Balance.png"/>
          <p:cNvPicPr>
            <a:picLocks noChangeAspect="1"/>
          </p:cNvPicPr>
          <p:nvPr/>
        </p:nvPicPr>
        <p:blipFill>
          <a:blip r:embed="rId3">
            <a:extLst/>
          </a:blip>
          <a:stretch>
            <a:fillRect/>
          </a:stretch>
        </p:blipFill>
        <p:spPr>
          <a:xfrm>
            <a:off x="2336799" y="2631474"/>
            <a:ext cx="8331201" cy="5365293"/>
          </a:xfrm>
          <a:prstGeom prst="rect">
            <a:avLst/>
          </a:prstGeom>
          <a:ln w="12700">
            <a:miter lim="400000"/>
          </a:ln>
        </p:spPr>
      </p:pic>
      <p:sp>
        <p:nvSpPr>
          <p:cNvPr id="403" name="Shape 403"/>
          <p:cNvSpPr/>
          <p:nvPr/>
        </p:nvSpPr>
        <p:spPr>
          <a:xfrm>
            <a:off x="7828065" y="3921522"/>
            <a:ext cx="2870890" cy="685801"/>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3800" b="1">
                <a:latin typeface="Helvetica"/>
                <a:ea typeface="Helvetica"/>
                <a:cs typeface="Helvetica"/>
                <a:sym typeface="Helvetica"/>
              </a:defRPr>
            </a:lvl1pPr>
          </a:lstStyle>
          <a:p>
            <a:r>
              <a:t>BENEFIT</a:t>
            </a:r>
          </a:p>
        </p:txBody>
      </p:sp>
      <p:sp>
        <p:nvSpPr>
          <p:cNvPr id="404" name="Shape 404"/>
          <p:cNvSpPr/>
          <p:nvPr/>
        </p:nvSpPr>
        <p:spPr>
          <a:xfrm>
            <a:off x="2330899" y="6023439"/>
            <a:ext cx="2870891" cy="685801"/>
          </a:xfrm>
          <a:prstGeom prst="rect">
            <a:avLst/>
          </a:prstGeom>
          <a:solidFill>
            <a:srgbClr val="FFFFFF"/>
          </a:solidFill>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defRPr sz="3800" b="1">
                <a:latin typeface="Helvetica"/>
                <a:ea typeface="Helvetica"/>
                <a:cs typeface="Helvetica"/>
                <a:sym typeface="Helvetica"/>
              </a:defRPr>
            </a:lvl1pPr>
          </a:lstStyle>
          <a:p>
            <a:r>
              <a:t>HARM</a:t>
            </a:r>
          </a:p>
        </p:txBody>
      </p:sp>
    </p:spTree>
    <p:extLst>
      <p:ext uri="{BB962C8B-B14F-4D97-AF65-F5344CB8AC3E}">
        <p14:creationId xmlns:p14="http://schemas.microsoft.com/office/powerpoint/2010/main" val="3685100879"/>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6" name="Shape 386"/>
          <p:cNvSpPr/>
          <p:nvPr/>
        </p:nvSpPr>
        <p:spPr>
          <a:xfrm>
            <a:off x="2094219" y="8940947"/>
            <a:ext cx="8595724" cy="65659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lstStyle>
          <a:p>
            <a:pPr algn="ctr"/>
            <a:r>
              <a:rPr lang="tr-TR" b="1" dirty="0"/>
              <a:t>F &amp; S </a:t>
            </a:r>
            <a:r>
              <a:rPr b="1" dirty="0"/>
              <a:t>201</a:t>
            </a:r>
            <a:r>
              <a:rPr lang="tr-TR" b="1" dirty="0"/>
              <a:t>8</a:t>
            </a:r>
            <a:r>
              <a:rPr b="1" dirty="0"/>
              <a:t> </a:t>
            </a:r>
          </a:p>
        </p:txBody>
      </p:sp>
      <p:pic>
        <p:nvPicPr>
          <p:cNvPr id="2" name="Picture 1">
            <a:extLst>
              <a:ext uri="{FF2B5EF4-FFF2-40B4-BE49-F238E27FC236}">
                <a16:creationId xmlns:a16="http://schemas.microsoft.com/office/drawing/2014/main" id="{03E8F968-61B3-9B4B-BFC6-A339F2A24E08}"/>
              </a:ext>
            </a:extLst>
          </p:cNvPr>
          <p:cNvPicPr>
            <a:picLocks noChangeAspect="1"/>
          </p:cNvPicPr>
          <p:nvPr/>
        </p:nvPicPr>
        <p:blipFill>
          <a:blip r:embed="rId3"/>
          <a:stretch>
            <a:fillRect/>
          </a:stretch>
        </p:blipFill>
        <p:spPr>
          <a:xfrm>
            <a:off x="2597960" y="238641"/>
            <a:ext cx="7800907" cy="2862718"/>
          </a:xfrm>
          <a:prstGeom prst="rect">
            <a:avLst/>
          </a:prstGeom>
        </p:spPr>
      </p:pic>
      <p:pic>
        <p:nvPicPr>
          <p:cNvPr id="3" name="Picture 2">
            <a:extLst>
              <a:ext uri="{FF2B5EF4-FFF2-40B4-BE49-F238E27FC236}">
                <a16:creationId xmlns:a16="http://schemas.microsoft.com/office/drawing/2014/main" id="{BA2C4423-91F5-7543-BF90-FB863AE9046B}"/>
              </a:ext>
            </a:extLst>
          </p:cNvPr>
          <p:cNvPicPr>
            <a:picLocks noChangeAspect="1"/>
          </p:cNvPicPr>
          <p:nvPr/>
        </p:nvPicPr>
        <p:blipFill>
          <a:blip r:embed="rId4"/>
          <a:stretch>
            <a:fillRect/>
          </a:stretch>
        </p:blipFill>
        <p:spPr>
          <a:xfrm>
            <a:off x="175772" y="3768740"/>
            <a:ext cx="12645282" cy="4015327"/>
          </a:xfrm>
          <a:prstGeom prst="rect">
            <a:avLst/>
          </a:prstGeom>
        </p:spPr>
      </p:pic>
    </p:spTree>
    <p:extLst>
      <p:ext uri="{BB962C8B-B14F-4D97-AF65-F5344CB8AC3E}">
        <p14:creationId xmlns:p14="http://schemas.microsoft.com/office/powerpoint/2010/main" val="407367196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7" name="Image" descr="Image"/>
          <p:cNvPicPr>
            <a:picLocks noChangeAspect="1"/>
          </p:cNvPicPr>
          <p:nvPr/>
        </p:nvPicPr>
        <p:blipFill>
          <a:blip r:embed="rId2">
            <a:extLst/>
          </a:blip>
          <a:stretch>
            <a:fillRect/>
          </a:stretch>
        </p:blipFill>
        <p:spPr>
          <a:xfrm>
            <a:off x="218463" y="240167"/>
            <a:ext cx="12567874" cy="9425904"/>
          </a:xfrm>
          <a:prstGeom prst="rect">
            <a:avLst/>
          </a:prstGeom>
          <a:ln w="12700">
            <a:miter lim="400000"/>
          </a:ln>
        </p:spPr>
      </p:pic>
    </p:spTree>
    <p:extLst>
      <p:ext uri="{BB962C8B-B14F-4D97-AF65-F5344CB8AC3E}">
        <p14:creationId xmlns:p14="http://schemas.microsoft.com/office/powerpoint/2010/main" val="2075770329"/>
      </p:ext>
    </p:extLst>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 name="How is harm inflicted by surgery  ?"/>
          <p:cNvSpPr txBox="1">
            <a:spLocks noGrp="1"/>
          </p:cNvSpPr>
          <p:nvPr>
            <p:ph type="title"/>
          </p:nvPr>
        </p:nvSpPr>
        <p:spPr>
          <a:xfrm>
            <a:off x="1635369" y="248443"/>
            <a:ext cx="10687865" cy="1186657"/>
          </a:xfrm>
          <a:prstGeom prst="rect">
            <a:avLst/>
          </a:prstGeom>
        </p:spPr>
        <p:txBody>
          <a:bodyPr>
            <a:normAutofit fontScale="90000"/>
          </a:bodyPr>
          <a:lstStyle>
            <a:lvl1pPr defTabSz="438150">
              <a:defRPr sz="6000"/>
            </a:lvl1pPr>
          </a:lstStyle>
          <a:p>
            <a:r>
              <a:rPr dirty="0"/>
              <a:t>How is harm inflicted by surgery  ?</a:t>
            </a:r>
          </a:p>
        </p:txBody>
      </p:sp>
      <p:pic>
        <p:nvPicPr>
          <p:cNvPr id="350" name="Image" descr="Image"/>
          <p:cNvPicPr>
            <a:picLocks noChangeAspect="1"/>
          </p:cNvPicPr>
          <p:nvPr/>
        </p:nvPicPr>
        <p:blipFill>
          <a:blip r:embed="rId2">
            <a:extLst/>
          </a:blip>
          <a:stretch>
            <a:fillRect/>
          </a:stretch>
        </p:blipFill>
        <p:spPr>
          <a:xfrm>
            <a:off x="383945" y="2651101"/>
            <a:ext cx="12236910" cy="4451398"/>
          </a:xfrm>
          <a:prstGeom prst="rect">
            <a:avLst/>
          </a:prstGeom>
          <a:ln w="12700">
            <a:miter lim="400000"/>
          </a:ln>
        </p:spPr>
      </p:pic>
      <p:sp>
        <p:nvSpPr>
          <p:cNvPr id="351" name="Ata et al. JMIG 2015;22:263"/>
          <p:cNvSpPr txBox="1"/>
          <p:nvPr/>
        </p:nvSpPr>
        <p:spPr>
          <a:xfrm>
            <a:off x="1479610" y="8865244"/>
            <a:ext cx="9261472" cy="5588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p>
            <a:pPr>
              <a:defRPr sz="3000" b="1">
                <a:latin typeface="Helvetica"/>
                <a:ea typeface="Helvetica"/>
                <a:cs typeface="Helvetica"/>
                <a:sym typeface="Helvetica"/>
              </a:defRPr>
            </a:pPr>
            <a:r>
              <a:t>Ata et al. JMIG</a:t>
            </a:r>
            <a:r>
              <a:rPr>
                <a:solidFill>
                  <a:schemeClr val="accent5"/>
                </a:solidFill>
              </a:rPr>
              <a:t> </a:t>
            </a:r>
            <a:r>
              <a:t>2015;22:263</a:t>
            </a:r>
          </a:p>
        </p:txBody>
      </p:sp>
    </p:spTree>
    <p:extLst>
      <p:ext uri="{BB962C8B-B14F-4D97-AF65-F5344CB8AC3E}">
        <p14:creationId xmlns:p14="http://schemas.microsoft.com/office/powerpoint/2010/main" val="3601550541"/>
      </p:ext>
    </p:extLst>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 name="Atraumatic endometrioma 1"/>
          <p:cNvSpPr txBox="1">
            <a:spLocks noGrp="1"/>
          </p:cNvSpPr>
          <p:nvPr>
            <p:ph type="title"/>
          </p:nvPr>
        </p:nvSpPr>
        <p:spPr>
          <a:prstGeom prst="rect">
            <a:avLst/>
          </a:prstGeom>
        </p:spPr>
        <p:txBody>
          <a:bodyPr/>
          <a:lstStyle>
            <a:lvl1pPr defTabSz="508254">
              <a:defRPr sz="6960"/>
            </a:lvl1pPr>
          </a:lstStyle>
          <a:p>
            <a:r>
              <a:t>Atraumatic endometrioma 1</a:t>
            </a:r>
          </a:p>
        </p:txBody>
      </p:sp>
      <p:pic>
        <p:nvPicPr>
          <p:cNvPr id="363" name="atraumatic endo1.mov" descr="atraumatic endo1.mov"/>
          <p:cNvPicPr>
            <a:picLocks/>
          </p:cNvPicPr>
          <p:nvPr>
            <a:videoFile r:link="rId2"/>
            <p:extLst>
              <p:ext uri="{DAA4B4D4-6D71-4841-9C94-3DE7FCFB9230}">
                <p14:media xmlns:p14="http://schemas.microsoft.com/office/powerpoint/2010/main" r:embed="rId1"/>
              </p:ext>
            </p:extLst>
          </p:nvPr>
        </p:nvPicPr>
        <p:blipFill>
          <a:blip r:embed="rId4">
            <a:extLst/>
          </a:blip>
          <a:stretch>
            <a:fillRect/>
          </a:stretch>
        </p:blipFill>
        <p:spPr>
          <a:xfrm>
            <a:off x="500466" y="1853931"/>
            <a:ext cx="12003868" cy="6752176"/>
          </a:xfrm>
          <a:prstGeom prst="rect">
            <a:avLst/>
          </a:prstGeom>
          <a:ln w="12700">
            <a:miter lim="400000"/>
          </a:ln>
        </p:spPr>
      </p:pic>
    </p:spTree>
    <p:extLst>
      <p:ext uri="{BB962C8B-B14F-4D97-AF65-F5344CB8AC3E}">
        <p14:creationId xmlns:p14="http://schemas.microsoft.com/office/powerpoint/2010/main" val="2835822716"/>
      </p:ext>
    </p:extLst>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6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7" fill="hold" display="0">
                  <p:stCondLst>
                    <p:cond delay="indefinite"/>
                  </p:stCondLst>
                </p:cTn>
                <p:tgtEl>
                  <p:spTgt spid="363"/>
                </p:tgtEl>
              </p:cMediaNode>
            </p:video>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 name="Who could benefit from surgery?"/>
          <p:cNvSpPr txBox="1">
            <a:spLocks noGrp="1"/>
          </p:cNvSpPr>
          <p:nvPr>
            <p:ph type="title"/>
          </p:nvPr>
        </p:nvSpPr>
        <p:spPr>
          <a:xfrm>
            <a:off x="1543144" y="248443"/>
            <a:ext cx="10780090" cy="1186657"/>
          </a:xfrm>
          <a:prstGeom prst="rect">
            <a:avLst/>
          </a:prstGeom>
        </p:spPr>
        <p:txBody>
          <a:bodyPr/>
          <a:lstStyle>
            <a:lvl1pPr defTabSz="443991">
              <a:defRPr sz="6080"/>
            </a:lvl1pPr>
          </a:lstStyle>
          <a:p>
            <a:r>
              <a:t>Who could benefit from surgery?</a:t>
            </a:r>
          </a:p>
        </p:txBody>
      </p:sp>
      <p:graphicFrame>
        <p:nvGraphicFramePr>
          <p:cNvPr id="361" name="Table"/>
          <p:cNvGraphicFramePr/>
          <p:nvPr/>
        </p:nvGraphicFramePr>
        <p:xfrm>
          <a:off x="607483" y="2022478"/>
          <a:ext cx="11789832" cy="6598440"/>
        </p:xfrm>
        <a:graphic>
          <a:graphicData uri="http://schemas.openxmlformats.org/drawingml/2006/table">
            <a:tbl>
              <a:tblPr firstRow="1" firstCol="1">
                <a:tableStyleId>{C7B018BB-80A7-4F77-B60F-C8B233D01FF8}</a:tableStyleId>
              </a:tblPr>
              <a:tblGrid>
                <a:gridCol w="3929944">
                  <a:extLst>
                    <a:ext uri="{9D8B030D-6E8A-4147-A177-3AD203B41FA5}">
                      <a16:colId xmlns:a16="http://schemas.microsoft.com/office/drawing/2014/main" val="20000"/>
                    </a:ext>
                  </a:extLst>
                </a:gridCol>
                <a:gridCol w="3929944">
                  <a:extLst>
                    <a:ext uri="{9D8B030D-6E8A-4147-A177-3AD203B41FA5}">
                      <a16:colId xmlns:a16="http://schemas.microsoft.com/office/drawing/2014/main" val="20001"/>
                    </a:ext>
                  </a:extLst>
                </a:gridCol>
                <a:gridCol w="3929944">
                  <a:extLst>
                    <a:ext uri="{9D8B030D-6E8A-4147-A177-3AD203B41FA5}">
                      <a16:colId xmlns:a16="http://schemas.microsoft.com/office/drawing/2014/main" val="20002"/>
                    </a:ext>
                  </a:extLst>
                </a:gridCol>
              </a:tblGrid>
              <a:tr h="1319688">
                <a:tc>
                  <a:txBody>
                    <a:bodyPr/>
                    <a:lstStyle/>
                    <a:p>
                      <a:pPr defTabSz="914400">
                        <a:tabLst>
                          <a:tab pos="1181100" algn="l"/>
                        </a:tabLst>
                        <a:defRPr sz="2600">
                          <a:effectLst>
                            <a:outerShdw blurRad="25400" dist="25400" dir="5400000" rotWithShape="0">
                              <a:srgbClr val="000000">
                                <a:alpha val="60000"/>
                              </a:srgbClr>
                            </a:outerShdw>
                          </a:effectLst>
                          <a:sym typeface="Helvetica"/>
                        </a:defRPr>
                      </a:pPr>
                      <a:endParaRPr/>
                    </a:p>
                  </a:txBody>
                  <a:tcPr marL="50800" marR="50800" marT="50800" marB="50800" anchor="ctr" horzOverflow="overflow">
                    <a:solidFill>
                      <a:schemeClr val="accent5"/>
                    </a:solidFill>
                  </a:tcPr>
                </a:tc>
                <a:tc>
                  <a:txBody>
                    <a:bodyPr/>
                    <a:lstStyle/>
                    <a:p>
                      <a:pPr defTabSz="914400">
                        <a:tabLst>
                          <a:tab pos="1181100" algn="l"/>
                        </a:tabLst>
                        <a:defRPr b="0">
                          <a:solidFill>
                            <a:srgbClr val="000000"/>
                          </a:solidFill>
                        </a:defRPr>
                      </a:pPr>
                      <a:r>
                        <a:rPr sz="2600" b="1">
                          <a:solidFill>
                            <a:srgbClr val="FFFFFF"/>
                          </a:solidFill>
                          <a:effectLst>
                            <a:outerShdw blurRad="25400" dist="25400" dir="5400000" rotWithShape="0">
                              <a:srgbClr val="000000">
                                <a:alpha val="60000"/>
                              </a:srgbClr>
                            </a:outerShdw>
                          </a:effectLst>
                          <a:sym typeface="Helvetica"/>
                        </a:rPr>
                        <a:t>FOR</a:t>
                      </a:r>
                    </a:p>
                  </a:txBody>
                  <a:tcPr marL="50800" marR="50800" marT="50800" marB="50800" anchor="ctr" horzOverflow="overflow">
                    <a:solidFill>
                      <a:schemeClr val="accent5"/>
                    </a:solidFill>
                  </a:tcPr>
                </a:tc>
                <a:tc>
                  <a:txBody>
                    <a:bodyPr/>
                    <a:lstStyle/>
                    <a:p>
                      <a:pPr defTabSz="914400">
                        <a:tabLst>
                          <a:tab pos="1181100" algn="l"/>
                        </a:tabLst>
                        <a:defRPr b="0">
                          <a:solidFill>
                            <a:srgbClr val="000000"/>
                          </a:solidFill>
                        </a:defRPr>
                      </a:pPr>
                      <a:r>
                        <a:rPr sz="2600" b="1">
                          <a:solidFill>
                            <a:srgbClr val="FFFFFF"/>
                          </a:solidFill>
                          <a:effectLst>
                            <a:outerShdw blurRad="25400" dist="25400" dir="5400000" rotWithShape="0">
                              <a:srgbClr val="000000">
                                <a:alpha val="60000"/>
                              </a:srgbClr>
                            </a:outerShdw>
                          </a:effectLst>
                          <a:sym typeface="Helvetica"/>
                        </a:rPr>
                        <a:t>AGAINST</a:t>
                      </a:r>
                    </a:p>
                  </a:txBody>
                  <a:tcPr marL="50800" marR="50800" marT="50800" marB="50800" anchor="ctr" horzOverflow="overflow">
                    <a:solidFill>
                      <a:schemeClr val="accent5"/>
                    </a:solidFill>
                  </a:tcPr>
                </a:tc>
                <a:extLst>
                  <a:ext uri="{0D108BD9-81ED-4DB2-BD59-A6C34878D82A}">
                    <a16:rowId xmlns:a16="http://schemas.microsoft.com/office/drawing/2014/main" val="10000"/>
                  </a:ext>
                </a:extLst>
              </a:tr>
              <a:tr h="1319688">
                <a:tc>
                  <a:txBody>
                    <a:bodyPr/>
                    <a:lstStyle/>
                    <a:p>
                      <a:pPr defTabSz="914400">
                        <a:tabLst>
                          <a:tab pos="1181100" algn="l"/>
                        </a:tabLst>
                        <a:defRPr b="0">
                          <a:solidFill>
                            <a:srgbClr val="000000"/>
                          </a:solidFill>
                        </a:defRPr>
                      </a:pPr>
                      <a:r>
                        <a:rPr sz="2600" b="1">
                          <a:solidFill>
                            <a:srgbClr val="FFFFFF"/>
                          </a:solidFill>
                          <a:effectLst>
                            <a:outerShdw blurRad="25400" dist="25400" dir="5400000" rotWithShape="0">
                              <a:srgbClr val="000000">
                                <a:alpha val="60000"/>
                              </a:srgbClr>
                            </a:outerShdw>
                          </a:effectLst>
                          <a:sym typeface="Helvetica"/>
                        </a:rPr>
                        <a:t>Ovarian reserve</a:t>
                      </a:r>
                    </a:p>
                  </a:txBody>
                  <a:tcPr marL="50800" marR="50800" marT="50800" marB="50800" anchor="ctr" horzOverflow="overflow">
                    <a:solidFill>
                      <a:schemeClr val="accent5"/>
                    </a:solidFill>
                  </a:tcPr>
                </a:tc>
                <a:tc>
                  <a:txBody>
                    <a:bodyPr/>
                    <a:lstStyle/>
                    <a:p>
                      <a:pPr defTabSz="914400"/>
                      <a:r>
                        <a:rPr sz="2200"/>
                        <a:t>High</a:t>
                      </a:r>
                    </a:p>
                  </a:txBody>
                  <a:tcPr marL="50800" marR="50800" marT="50800" marB="50800" anchor="ctr" horzOverflow="overflow"/>
                </a:tc>
                <a:tc>
                  <a:txBody>
                    <a:bodyPr/>
                    <a:lstStyle/>
                    <a:p>
                      <a:pPr defTabSz="914400"/>
                      <a:r>
                        <a:rPr sz="2600"/>
                        <a:t>Already diminished</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319688">
                <a:tc>
                  <a:txBody>
                    <a:bodyPr/>
                    <a:lstStyle/>
                    <a:p>
                      <a:pPr defTabSz="914400">
                        <a:tabLst>
                          <a:tab pos="1181100" algn="l"/>
                        </a:tabLst>
                        <a:defRPr b="0">
                          <a:solidFill>
                            <a:srgbClr val="000000"/>
                          </a:solidFill>
                        </a:defRPr>
                      </a:pPr>
                      <a:r>
                        <a:rPr sz="2600" b="1">
                          <a:solidFill>
                            <a:srgbClr val="FFFFFF"/>
                          </a:solidFill>
                          <a:effectLst>
                            <a:outerShdw blurRad="25400" dist="25400" dir="5400000" rotWithShape="0">
                              <a:srgbClr val="000000">
                                <a:alpha val="60000"/>
                              </a:srgbClr>
                            </a:outerShdw>
                          </a:effectLst>
                          <a:sym typeface="Helvetica"/>
                        </a:rPr>
                        <a:t>Laterality</a:t>
                      </a:r>
                    </a:p>
                  </a:txBody>
                  <a:tcPr marL="50800" marR="50800" marT="50800" marB="50800" anchor="ctr" horzOverflow="overflow">
                    <a:solidFill>
                      <a:schemeClr val="accent5"/>
                    </a:solidFill>
                  </a:tcPr>
                </a:tc>
                <a:tc>
                  <a:txBody>
                    <a:bodyPr/>
                    <a:lstStyle/>
                    <a:p>
                      <a:pPr defTabSz="914400"/>
                      <a:r>
                        <a:rPr sz="2600"/>
                        <a:t>Unilateral</a:t>
                      </a:r>
                    </a:p>
                  </a:txBody>
                  <a:tcPr marL="50800" marR="50800" marT="50800" marB="50800" anchor="ctr" horzOverflow="overflow"/>
                </a:tc>
                <a:tc>
                  <a:txBody>
                    <a:bodyPr/>
                    <a:lstStyle/>
                    <a:p>
                      <a:pPr defTabSz="914400"/>
                      <a:r>
                        <a:rPr sz="2600"/>
                        <a:t>Bilateral</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319688">
                <a:tc>
                  <a:txBody>
                    <a:bodyPr/>
                    <a:lstStyle/>
                    <a:p>
                      <a:pPr defTabSz="914400">
                        <a:tabLst>
                          <a:tab pos="1181100" algn="l"/>
                        </a:tabLst>
                        <a:defRPr b="0">
                          <a:solidFill>
                            <a:srgbClr val="000000"/>
                          </a:solidFill>
                        </a:defRPr>
                      </a:pPr>
                      <a:r>
                        <a:rPr sz="2600" b="1">
                          <a:solidFill>
                            <a:srgbClr val="FFFFFF"/>
                          </a:solidFill>
                          <a:effectLst>
                            <a:outerShdw blurRad="25400" dist="25400" dir="5400000" rotWithShape="0">
                              <a:srgbClr val="000000">
                                <a:alpha val="60000"/>
                              </a:srgbClr>
                            </a:outerShdw>
                          </a:effectLst>
                          <a:sym typeface="Helvetica"/>
                        </a:rPr>
                        <a:t>Pain</a:t>
                      </a:r>
                    </a:p>
                  </a:txBody>
                  <a:tcPr marL="50800" marR="50800" marT="50800" marB="50800" anchor="ctr" horzOverflow="overflow">
                    <a:solidFill>
                      <a:schemeClr val="accent5"/>
                    </a:solidFill>
                  </a:tcPr>
                </a:tc>
                <a:tc>
                  <a:txBody>
                    <a:bodyPr/>
                    <a:lstStyle/>
                    <a:p>
                      <a:pPr defTabSz="914400"/>
                      <a:r>
                        <a:rPr sz="2600"/>
                        <a:t>Present</a:t>
                      </a:r>
                    </a:p>
                  </a:txBody>
                  <a:tcPr marL="50800" marR="50800" marT="50800" marB="50800" anchor="ctr" horzOverflow="overflow"/>
                </a:tc>
                <a:tc>
                  <a:txBody>
                    <a:bodyPr/>
                    <a:lstStyle/>
                    <a:p>
                      <a:pPr defTabSz="914400"/>
                      <a:r>
                        <a:rPr sz="2600"/>
                        <a:t>Absent</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319688">
                <a:tc>
                  <a:txBody>
                    <a:bodyPr/>
                    <a:lstStyle/>
                    <a:p>
                      <a:pPr defTabSz="914400">
                        <a:tabLst>
                          <a:tab pos="1181100" algn="l"/>
                        </a:tabLst>
                        <a:defRPr b="0">
                          <a:solidFill>
                            <a:srgbClr val="000000"/>
                          </a:solidFill>
                        </a:defRPr>
                      </a:pPr>
                      <a:r>
                        <a:rPr sz="2600" b="1">
                          <a:solidFill>
                            <a:srgbClr val="FFFFFF"/>
                          </a:solidFill>
                          <a:effectLst>
                            <a:outerShdw blurRad="25400" dist="25400" dir="5400000" rotWithShape="0">
                              <a:srgbClr val="000000">
                                <a:alpha val="60000"/>
                              </a:srgbClr>
                            </a:outerShdw>
                          </a:effectLst>
                          <a:sym typeface="Helvetica"/>
                        </a:rPr>
                        <a:t>Other factors for infertility</a:t>
                      </a:r>
                    </a:p>
                  </a:txBody>
                  <a:tcPr marL="50800" marR="50800" marT="50800" marB="50800" anchor="ctr" horzOverflow="overflow">
                    <a:solidFill>
                      <a:schemeClr val="accent5"/>
                    </a:solidFill>
                  </a:tcPr>
                </a:tc>
                <a:tc>
                  <a:txBody>
                    <a:bodyPr/>
                    <a:lstStyle/>
                    <a:p>
                      <a:pPr defTabSz="914400"/>
                      <a:r>
                        <a:rPr sz="2600"/>
                        <a:t>Absent</a:t>
                      </a:r>
                    </a:p>
                  </a:txBody>
                  <a:tcPr marL="50800" marR="50800" marT="50800" marB="50800" anchor="ctr" horzOverflow="overflow">
                    <a:lnB w="12700">
                      <a:solidFill>
                        <a:srgbClr val="606060"/>
                      </a:solidFill>
                      <a:miter lim="400000"/>
                    </a:lnB>
                  </a:tcPr>
                </a:tc>
                <a:tc>
                  <a:txBody>
                    <a:bodyPr/>
                    <a:lstStyle/>
                    <a:p>
                      <a:pPr defTabSz="914400"/>
                      <a:r>
                        <a:rPr sz="2600"/>
                        <a:t>Present</a:t>
                      </a:r>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4"/>
                  </a:ext>
                </a:extLst>
              </a:tr>
            </a:tbl>
          </a:graphicData>
        </a:graphic>
      </p:graphicFrame>
      <p:sp>
        <p:nvSpPr>
          <p:cNvPr id="362" name="Ata &amp; Uncu, Current Opinion in Obstet Gynecol, in press."/>
          <p:cNvSpPr txBox="1"/>
          <p:nvPr/>
        </p:nvSpPr>
        <p:spPr>
          <a:xfrm>
            <a:off x="284619" y="8864396"/>
            <a:ext cx="12684856" cy="6565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r>
              <a:rPr dirty="0"/>
              <a:t>Ata &amp; </a:t>
            </a:r>
            <a:r>
              <a:rPr dirty="0" err="1"/>
              <a:t>Uncu</a:t>
            </a:r>
            <a:r>
              <a:rPr dirty="0"/>
              <a:t>, Current Opinion in </a:t>
            </a:r>
            <a:r>
              <a:rPr dirty="0" err="1"/>
              <a:t>Obstet</a:t>
            </a:r>
            <a:r>
              <a:rPr dirty="0"/>
              <a:t> </a:t>
            </a:r>
            <a:r>
              <a:rPr dirty="0" err="1"/>
              <a:t>Gynecol</a:t>
            </a:r>
            <a:endParaRPr dirty="0"/>
          </a:p>
        </p:txBody>
      </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4" name="Image" descr="Image"/>
          <p:cNvPicPr>
            <a:picLocks noChangeAspect="1"/>
          </p:cNvPicPr>
          <p:nvPr/>
        </p:nvPicPr>
        <p:blipFill>
          <a:blip r:embed="rId2">
            <a:extLst/>
          </a:blip>
          <a:stretch>
            <a:fillRect/>
          </a:stretch>
        </p:blipFill>
        <p:spPr>
          <a:xfrm>
            <a:off x="71536" y="2380780"/>
            <a:ext cx="5967852" cy="4458640"/>
          </a:xfrm>
          <a:prstGeom prst="rect">
            <a:avLst/>
          </a:prstGeom>
          <a:ln w="12700">
            <a:miter lim="400000"/>
          </a:ln>
        </p:spPr>
      </p:pic>
      <p:pic>
        <p:nvPicPr>
          <p:cNvPr id="365" name="Image" descr="Image"/>
          <p:cNvPicPr>
            <a:picLocks noChangeAspect="1"/>
          </p:cNvPicPr>
          <p:nvPr/>
        </p:nvPicPr>
        <p:blipFill>
          <a:blip r:embed="rId3">
            <a:extLst/>
          </a:blip>
          <a:stretch>
            <a:fillRect/>
          </a:stretch>
        </p:blipFill>
        <p:spPr>
          <a:xfrm>
            <a:off x="6279374" y="2365455"/>
            <a:ext cx="6487796" cy="1922311"/>
          </a:xfrm>
          <a:prstGeom prst="rect">
            <a:avLst/>
          </a:prstGeom>
          <a:ln w="12700">
            <a:miter lim="400000"/>
          </a:ln>
        </p:spPr>
      </p:pic>
      <p:pic>
        <p:nvPicPr>
          <p:cNvPr id="366" name="Image" descr="Image"/>
          <p:cNvPicPr>
            <a:picLocks noChangeAspect="1"/>
          </p:cNvPicPr>
          <p:nvPr/>
        </p:nvPicPr>
        <p:blipFill>
          <a:blip r:embed="rId4">
            <a:extLst/>
          </a:blip>
          <a:stretch>
            <a:fillRect/>
          </a:stretch>
        </p:blipFill>
        <p:spPr>
          <a:xfrm>
            <a:off x="6268168" y="4522147"/>
            <a:ext cx="6510208" cy="2870411"/>
          </a:xfrm>
          <a:prstGeom prst="rect">
            <a:avLst/>
          </a:prstGeom>
          <a:ln w="12700">
            <a:miter lim="400000"/>
          </a:ln>
        </p:spPr>
      </p:pic>
      <p:pic>
        <p:nvPicPr>
          <p:cNvPr id="367" name="10922670_10204596122135488_8418207078251323799_n.jpg" descr="10922670_10204596122135488_8418207078251323799_n.jpg"/>
          <p:cNvPicPr>
            <a:picLocks noChangeAspect="1"/>
          </p:cNvPicPr>
          <p:nvPr/>
        </p:nvPicPr>
        <p:blipFill>
          <a:blip r:embed="rId5">
            <a:extLst/>
          </a:blip>
          <a:stretch>
            <a:fillRect/>
          </a:stretch>
        </p:blipFill>
        <p:spPr>
          <a:xfrm>
            <a:off x="1896863" y="1658853"/>
            <a:ext cx="8581193" cy="6435894"/>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iterate>
                                    <p:tmAbs val="0"/>
                                  </p:iterate>
                                  <p:childTnLst>
                                    <p:set>
                                      <p:cBhvr>
                                        <p:cTn id="6" fill="hold"/>
                                        <p:tgtEl>
                                          <p:spTgt spid="36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2" nodeType="clickEffect">
                                  <p:stCondLst>
                                    <p:cond delay="0"/>
                                  </p:stCondLst>
                                  <p:iterate>
                                    <p:tmAbs val="0"/>
                                  </p:iterate>
                                  <p:childTnLst>
                                    <p:set>
                                      <p:cBhvr>
                                        <p:cTn id="10" fill="hold"/>
                                        <p:tgtEl>
                                          <p:spTgt spid="36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3" nodeType="clickEffect">
                                  <p:stCondLst>
                                    <p:cond delay="0"/>
                                  </p:stCondLst>
                                  <p:iterate>
                                    <p:tmAbs val="0"/>
                                  </p:iterate>
                                  <p:childTnLst>
                                    <p:set>
                                      <p:cBhvr>
                                        <p:cTn id="14" fill="hold"/>
                                        <p:tgtEl>
                                          <p:spTgt spid="3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5" grpId="1" animBg="1" advAuto="0"/>
      <p:bldP spid="366" grpId="2" animBg="1" advAuto="0"/>
      <p:bldP spid="367" grpId="3" animBg="1" advAuto="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9" name="Endometriosis &amp; Infertility"/>
          <p:cNvSpPr txBox="1">
            <a:spLocks noGrp="1"/>
          </p:cNvSpPr>
          <p:nvPr>
            <p:ph type="title"/>
          </p:nvPr>
        </p:nvSpPr>
        <p:spPr>
          <a:prstGeom prst="rect">
            <a:avLst/>
          </a:prstGeom>
        </p:spPr>
        <p:txBody>
          <a:bodyPr/>
          <a:lstStyle>
            <a:lvl1pPr defTabSz="508254">
              <a:defRPr sz="6960"/>
            </a:lvl1pPr>
          </a:lstStyle>
          <a:p>
            <a:r>
              <a:t>Endometriosis &amp; Infertility</a:t>
            </a:r>
          </a:p>
        </p:txBody>
      </p:sp>
      <p:pic>
        <p:nvPicPr>
          <p:cNvPr id="370" name="GetAttachment.aspx.jpeg" descr="GetAttachment.aspx.jpeg"/>
          <p:cNvPicPr>
            <a:picLocks noChangeAspect="1"/>
          </p:cNvPicPr>
          <p:nvPr/>
        </p:nvPicPr>
        <p:blipFill>
          <a:blip r:embed="rId2">
            <a:extLst/>
          </a:blip>
          <a:stretch>
            <a:fillRect/>
          </a:stretch>
        </p:blipFill>
        <p:spPr>
          <a:xfrm>
            <a:off x="2233288" y="1570765"/>
            <a:ext cx="8340212" cy="3998732"/>
          </a:xfrm>
          <a:prstGeom prst="rect">
            <a:avLst/>
          </a:prstGeom>
          <a:ln>
            <a:solidFill>
              <a:srgbClr val="000000"/>
            </a:solidFill>
            <a:miter lim="400000"/>
          </a:ln>
        </p:spPr>
      </p:pic>
      <p:pic>
        <p:nvPicPr>
          <p:cNvPr id="371" name="Screen Shot 2015-02-01 at 20.47.00.png" descr="Screen Shot 2015-02-01 at 20.47.00.png"/>
          <p:cNvPicPr>
            <a:picLocks noChangeAspect="1"/>
          </p:cNvPicPr>
          <p:nvPr/>
        </p:nvPicPr>
        <p:blipFill>
          <a:blip r:embed="rId3">
            <a:extLst/>
          </a:blip>
          <a:stretch>
            <a:fillRect/>
          </a:stretch>
        </p:blipFill>
        <p:spPr>
          <a:xfrm>
            <a:off x="2024468" y="5612689"/>
            <a:ext cx="8757853" cy="4008258"/>
          </a:xfrm>
          <a:prstGeom prst="rect">
            <a:avLst/>
          </a:prstGeom>
          <a:ln>
            <a:solidFill>
              <a:srgbClr val="000000"/>
            </a:solidFill>
            <a:miter lim="400000"/>
          </a:ln>
        </p:spPr>
      </p:pic>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 name="Dysmenorrhea"/>
          <p:cNvSpPr txBox="1">
            <a:spLocks noGrp="1"/>
          </p:cNvSpPr>
          <p:nvPr>
            <p:ph type="title"/>
          </p:nvPr>
        </p:nvSpPr>
        <p:spPr>
          <a:prstGeom prst="rect">
            <a:avLst/>
          </a:prstGeom>
        </p:spPr>
        <p:txBody>
          <a:bodyPr/>
          <a:lstStyle>
            <a:lvl1pPr defTabSz="508254">
              <a:defRPr sz="6960"/>
            </a:lvl1pPr>
          </a:lstStyle>
          <a:p>
            <a:r>
              <a:t>Dysmenorrhea</a:t>
            </a:r>
          </a:p>
        </p:txBody>
      </p:sp>
      <p:pic>
        <p:nvPicPr>
          <p:cNvPr id="250" name="Image" descr="Image"/>
          <p:cNvPicPr>
            <a:picLocks noChangeAspect="1"/>
          </p:cNvPicPr>
          <p:nvPr/>
        </p:nvPicPr>
        <p:blipFill>
          <a:blip r:embed="rId2">
            <a:extLst/>
          </a:blip>
          <a:stretch>
            <a:fillRect/>
          </a:stretch>
        </p:blipFill>
        <p:spPr>
          <a:xfrm>
            <a:off x="1197526" y="3049719"/>
            <a:ext cx="10609748" cy="5406762"/>
          </a:xfrm>
          <a:prstGeom prst="rect">
            <a:avLst/>
          </a:prstGeom>
          <a:ln w="12700">
            <a:solidFill>
              <a:srgbClr val="000000"/>
            </a:solidFill>
            <a:miter lim="400000"/>
          </a:ln>
        </p:spPr>
      </p:pic>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Endometrioma"/>
          <p:cNvSpPr txBox="1">
            <a:spLocks noGrp="1"/>
          </p:cNvSpPr>
          <p:nvPr>
            <p:ph type="title"/>
          </p:nvPr>
        </p:nvSpPr>
        <p:spPr>
          <a:xfrm>
            <a:off x="952500" y="49411"/>
            <a:ext cx="11099800" cy="1347656"/>
          </a:xfrm>
          <a:prstGeom prst="rect">
            <a:avLst/>
          </a:prstGeom>
        </p:spPr>
        <p:txBody>
          <a:bodyPr/>
          <a:lstStyle>
            <a:lvl1pPr>
              <a:defRPr b="1">
                <a:latin typeface="Helvetica"/>
                <a:ea typeface="Helvetica"/>
                <a:cs typeface="Helvetica"/>
                <a:sym typeface="Helvetica"/>
              </a:defRPr>
            </a:lvl1pPr>
          </a:lstStyle>
          <a:p>
            <a:r>
              <a:t>Endometrioma</a:t>
            </a:r>
          </a:p>
        </p:txBody>
      </p:sp>
      <p:sp>
        <p:nvSpPr>
          <p:cNvPr id="222" name="73% Ground glass…"/>
          <p:cNvSpPr txBox="1">
            <a:spLocks noGrp="1"/>
          </p:cNvSpPr>
          <p:nvPr>
            <p:ph type="body" sz="half" idx="1"/>
          </p:nvPr>
        </p:nvSpPr>
        <p:spPr>
          <a:xfrm>
            <a:off x="263749" y="1981402"/>
            <a:ext cx="6035021" cy="5367241"/>
          </a:xfrm>
          <a:prstGeom prst="rect">
            <a:avLst/>
          </a:prstGeom>
          <a:ln>
            <a:solidFill>
              <a:srgbClr val="000000"/>
            </a:solidFill>
          </a:ln>
        </p:spPr>
        <p:txBody>
          <a:bodyPr/>
          <a:lstStyle/>
          <a:p>
            <a:pPr marL="246887" indent="-246887" defTabSz="420624">
              <a:spcBef>
                <a:spcPts val="2300"/>
              </a:spcBef>
              <a:defRPr sz="2808"/>
            </a:pPr>
            <a:r>
              <a:t>73% Ground glass</a:t>
            </a:r>
          </a:p>
          <a:p>
            <a:pPr marL="246887" indent="-246887" defTabSz="420624">
              <a:spcBef>
                <a:spcPts val="2300"/>
              </a:spcBef>
              <a:defRPr sz="2808"/>
            </a:pPr>
            <a:r>
              <a:t>(74% sensitivity, 94% specifity)</a:t>
            </a:r>
          </a:p>
          <a:p>
            <a:pPr marL="246887" indent="-246887" defTabSz="420624">
              <a:spcBef>
                <a:spcPts val="2300"/>
              </a:spcBef>
              <a:defRPr sz="2808"/>
            </a:pPr>
            <a:r>
              <a:t>64% Unilocule </a:t>
            </a:r>
          </a:p>
          <a:p>
            <a:pPr marL="246887" indent="-246887" defTabSz="420624">
              <a:spcBef>
                <a:spcPts val="2300"/>
              </a:spcBef>
              <a:defRPr sz="2808"/>
            </a:pPr>
            <a:r>
              <a:t>83% of multiloculated have ≤ 4 compartments</a:t>
            </a:r>
          </a:p>
          <a:p>
            <a:pPr marL="246887" indent="-246887" defTabSz="420624">
              <a:spcBef>
                <a:spcPts val="2300"/>
              </a:spcBef>
              <a:defRPr sz="2808"/>
            </a:pPr>
            <a:r>
              <a:t>17% solid component</a:t>
            </a:r>
          </a:p>
          <a:p>
            <a:pPr marL="246887" indent="-246887" defTabSz="420624">
              <a:spcBef>
                <a:spcPts val="2300"/>
              </a:spcBef>
              <a:defRPr sz="2808"/>
            </a:pPr>
            <a:r>
              <a:t>10% papillary projection</a:t>
            </a:r>
          </a:p>
          <a:p>
            <a:pPr marL="246887" indent="-246887" defTabSz="420624">
              <a:spcBef>
                <a:spcPts val="2300"/>
              </a:spcBef>
              <a:defRPr sz="2808"/>
            </a:pPr>
            <a:r>
              <a:t>2.5% vascularized papillae</a:t>
            </a:r>
          </a:p>
        </p:txBody>
      </p:sp>
      <p:sp>
        <p:nvSpPr>
          <p:cNvPr id="223" name="“Premenopausal status, ground glass appearance, 1-4 locules, no solid parts”"/>
          <p:cNvSpPr txBox="1"/>
          <p:nvPr/>
        </p:nvSpPr>
        <p:spPr>
          <a:xfrm>
            <a:off x="226745" y="7592855"/>
            <a:ext cx="12551310" cy="508001"/>
          </a:xfrm>
          <a:prstGeom prst="rect">
            <a:avLst/>
          </a:prstGeom>
          <a:ln w="12700">
            <a:solidFill>
              <a:srgbClr val="000000"/>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600" b="1">
                <a:latin typeface="Helvetica"/>
                <a:ea typeface="Helvetica"/>
                <a:cs typeface="Helvetica"/>
                <a:sym typeface="Helvetica"/>
              </a:defRPr>
            </a:lvl1pPr>
          </a:lstStyle>
          <a:p>
            <a:r>
              <a:t>“Premenopausal status, ground glass appearance, 1-4 locules, no solid parts”</a:t>
            </a:r>
          </a:p>
        </p:txBody>
      </p:sp>
      <p:sp>
        <p:nvSpPr>
          <p:cNvPr id="224" name="Van Holsbeke et al. IOTA Ultrasound Obstet Gynecol 2010: 35; 730"/>
          <p:cNvSpPr txBox="1"/>
          <p:nvPr/>
        </p:nvSpPr>
        <p:spPr>
          <a:xfrm>
            <a:off x="298021" y="8621837"/>
            <a:ext cx="12408759" cy="571501"/>
          </a:xfrm>
          <a:prstGeom prst="rect">
            <a:avLst/>
          </a:prstGeom>
          <a:ln w="12700">
            <a:solidFill>
              <a:srgbClr val="000000"/>
            </a:solidFill>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3000"/>
            </a:lvl1pPr>
          </a:lstStyle>
          <a:p>
            <a:r>
              <a:t>Van Holsbeke et al. IOTA Ultrasound Obstet Gynecol 2010: 35; 730</a:t>
            </a:r>
          </a:p>
        </p:txBody>
      </p:sp>
      <p:grpSp>
        <p:nvGrpSpPr>
          <p:cNvPr id="229" name="Group"/>
          <p:cNvGrpSpPr/>
          <p:nvPr/>
        </p:nvGrpSpPr>
        <p:grpSpPr>
          <a:xfrm>
            <a:off x="6448976" y="1975052"/>
            <a:ext cx="6329145" cy="5379941"/>
            <a:chOff x="0" y="0"/>
            <a:chExt cx="6329144" cy="5379939"/>
          </a:xfrm>
        </p:grpSpPr>
        <p:pic>
          <p:nvPicPr>
            <p:cNvPr id="225" name="Image" descr="Image"/>
            <p:cNvPicPr>
              <a:picLocks noChangeAspect="1"/>
            </p:cNvPicPr>
            <p:nvPr/>
          </p:nvPicPr>
          <p:blipFill>
            <a:blip r:embed="rId2">
              <a:extLst/>
            </a:blip>
            <a:stretch>
              <a:fillRect/>
            </a:stretch>
          </p:blipFill>
          <p:spPr>
            <a:xfrm>
              <a:off x="3127191" y="0"/>
              <a:ext cx="3201954" cy="2485369"/>
            </a:xfrm>
            <a:prstGeom prst="rect">
              <a:avLst/>
            </a:prstGeom>
            <a:ln w="12700" cap="flat">
              <a:noFill/>
              <a:miter lim="400000"/>
            </a:ln>
            <a:effectLst/>
          </p:spPr>
        </p:pic>
        <p:pic>
          <p:nvPicPr>
            <p:cNvPr id="226" name="Image" descr="Image"/>
            <p:cNvPicPr>
              <a:picLocks noChangeAspect="1"/>
            </p:cNvPicPr>
            <p:nvPr/>
          </p:nvPicPr>
          <p:blipFill>
            <a:blip r:embed="rId3">
              <a:extLst/>
            </a:blip>
            <a:stretch>
              <a:fillRect/>
            </a:stretch>
          </p:blipFill>
          <p:spPr>
            <a:xfrm>
              <a:off x="0" y="30872"/>
              <a:ext cx="2790298" cy="2423625"/>
            </a:xfrm>
            <a:prstGeom prst="rect">
              <a:avLst/>
            </a:prstGeom>
            <a:ln w="12700" cap="flat">
              <a:noFill/>
              <a:miter lim="400000"/>
            </a:ln>
            <a:effectLst/>
          </p:spPr>
        </p:pic>
        <p:pic>
          <p:nvPicPr>
            <p:cNvPr id="227" name="Image" descr="Image"/>
            <p:cNvPicPr>
              <a:picLocks noChangeAspect="1"/>
            </p:cNvPicPr>
            <p:nvPr/>
          </p:nvPicPr>
          <p:blipFill>
            <a:blip r:embed="rId4">
              <a:extLst/>
            </a:blip>
            <a:stretch>
              <a:fillRect/>
            </a:stretch>
          </p:blipFill>
          <p:spPr>
            <a:xfrm>
              <a:off x="0" y="2618706"/>
              <a:ext cx="2714063" cy="2722992"/>
            </a:xfrm>
            <a:prstGeom prst="rect">
              <a:avLst/>
            </a:prstGeom>
            <a:ln w="12700" cap="flat">
              <a:noFill/>
              <a:miter lim="400000"/>
            </a:ln>
            <a:effectLst/>
          </p:spPr>
        </p:pic>
        <p:pic>
          <p:nvPicPr>
            <p:cNvPr id="228" name="Image" descr="Image"/>
            <p:cNvPicPr>
              <a:picLocks noChangeAspect="1"/>
            </p:cNvPicPr>
            <p:nvPr/>
          </p:nvPicPr>
          <p:blipFill>
            <a:blip r:embed="rId5">
              <a:extLst/>
            </a:blip>
            <a:stretch>
              <a:fillRect/>
            </a:stretch>
          </p:blipFill>
          <p:spPr>
            <a:xfrm>
              <a:off x="3127191" y="2656948"/>
              <a:ext cx="3201954" cy="2722992"/>
            </a:xfrm>
            <a:prstGeom prst="rect">
              <a:avLst/>
            </a:prstGeom>
            <a:ln w="12700" cap="flat">
              <a:noFill/>
              <a:miter lim="400000"/>
            </a:ln>
            <a:effectLst/>
          </p:spPr>
        </p:pic>
      </p:grpSp>
    </p:spTree>
    <p:extLst>
      <p:ext uri="{BB962C8B-B14F-4D97-AF65-F5344CB8AC3E}">
        <p14:creationId xmlns:p14="http://schemas.microsoft.com/office/powerpoint/2010/main" val="2997375397"/>
      </p:ext>
    </p:extLst>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 name="CPA"/>
          <p:cNvSpPr txBox="1">
            <a:spLocks noGrp="1"/>
          </p:cNvSpPr>
          <p:nvPr>
            <p:ph type="title"/>
          </p:nvPr>
        </p:nvSpPr>
        <p:spPr>
          <a:prstGeom prst="rect">
            <a:avLst/>
          </a:prstGeom>
        </p:spPr>
        <p:txBody>
          <a:bodyPr/>
          <a:lstStyle>
            <a:lvl1pPr defTabSz="508254">
              <a:defRPr sz="6960"/>
            </a:lvl1pPr>
          </a:lstStyle>
          <a:p>
            <a:r>
              <a:t>CPA</a:t>
            </a:r>
          </a:p>
        </p:txBody>
      </p:sp>
      <p:pic>
        <p:nvPicPr>
          <p:cNvPr id="253" name="Image" descr="Image"/>
          <p:cNvPicPr>
            <a:picLocks noChangeAspect="1"/>
          </p:cNvPicPr>
          <p:nvPr/>
        </p:nvPicPr>
        <p:blipFill>
          <a:blip r:embed="rId2">
            <a:extLst/>
          </a:blip>
          <a:stretch>
            <a:fillRect/>
          </a:stretch>
        </p:blipFill>
        <p:spPr>
          <a:xfrm>
            <a:off x="1289050" y="2895829"/>
            <a:ext cx="10426700" cy="5080001"/>
          </a:xfrm>
          <a:prstGeom prst="rect">
            <a:avLst/>
          </a:prstGeom>
          <a:ln w="12700">
            <a:solidFill>
              <a:srgbClr val="000000"/>
            </a:solidFill>
            <a:miter lim="400000"/>
          </a:ln>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1" name="Endometrioma &amp; Ovarian Reserve"/>
          <p:cNvSpPr txBox="1">
            <a:spLocks noGrp="1"/>
          </p:cNvSpPr>
          <p:nvPr>
            <p:ph type="title"/>
          </p:nvPr>
        </p:nvSpPr>
        <p:spPr>
          <a:xfrm>
            <a:off x="1504540" y="248443"/>
            <a:ext cx="10818694" cy="1186657"/>
          </a:xfrm>
          <a:prstGeom prst="rect">
            <a:avLst/>
          </a:prstGeom>
        </p:spPr>
        <p:txBody>
          <a:bodyPr/>
          <a:lstStyle>
            <a:lvl1pPr defTabSz="432308">
              <a:defRPr sz="5920"/>
            </a:lvl1pPr>
          </a:lstStyle>
          <a:p>
            <a:r>
              <a:t>Endometrioma &amp; Ovarian Reserve</a:t>
            </a:r>
          </a:p>
        </p:txBody>
      </p:sp>
      <p:pic>
        <p:nvPicPr>
          <p:cNvPr id="272" name="Screen Shot 2015-02-13 at 15.08.32.png" descr="Screen Shot 2015-02-13 at 15.08.32.png"/>
          <p:cNvPicPr>
            <a:picLocks noChangeAspect="1"/>
          </p:cNvPicPr>
          <p:nvPr/>
        </p:nvPicPr>
        <p:blipFill>
          <a:blip r:embed="rId2">
            <a:extLst/>
          </a:blip>
          <a:stretch>
            <a:fillRect/>
          </a:stretch>
        </p:blipFill>
        <p:spPr>
          <a:xfrm>
            <a:off x="673570" y="1876013"/>
            <a:ext cx="11657660" cy="2958133"/>
          </a:xfrm>
          <a:prstGeom prst="rect">
            <a:avLst/>
          </a:prstGeom>
          <a:ln w="12700">
            <a:miter lim="400000"/>
          </a:ln>
        </p:spPr>
      </p:pic>
      <p:sp>
        <p:nvSpPr>
          <p:cNvPr id="273" name="Almog et al. Fertil Steril 2011;95;525"/>
          <p:cNvSpPr txBox="1"/>
          <p:nvPr/>
        </p:nvSpPr>
        <p:spPr>
          <a:xfrm>
            <a:off x="2693009" y="8851647"/>
            <a:ext cx="7618782"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Almog et al. Fertil Steril 2011;95;525 </a:t>
            </a:r>
          </a:p>
        </p:txBody>
      </p:sp>
      <p:pic>
        <p:nvPicPr>
          <p:cNvPr id="274" name="Screen Shot 2015-02-13 at 15.17.48.png" descr="Screen Shot 2015-02-13 at 15.17.48.png"/>
          <p:cNvPicPr>
            <a:picLocks noChangeAspect="1"/>
          </p:cNvPicPr>
          <p:nvPr/>
        </p:nvPicPr>
        <p:blipFill>
          <a:blip r:embed="rId3">
            <a:extLst/>
          </a:blip>
          <a:stretch>
            <a:fillRect/>
          </a:stretch>
        </p:blipFill>
        <p:spPr>
          <a:xfrm>
            <a:off x="648321" y="4954718"/>
            <a:ext cx="11708157" cy="3776356"/>
          </a:xfrm>
          <a:prstGeom prst="rect">
            <a:avLst/>
          </a:prstGeom>
          <a:ln w="12700">
            <a:miter lim="400000"/>
          </a:ln>
        </p:spPr>
      </p:pic>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 name="Endometrioma &amp; Ovarian Reserve"/>
          <p:cNvSpPr txBox="1">
            <a:spLocks noGrp="1"/>
          </p:cNvSpPr>
          <p:nvPr>
            <p:ph type="title"/>
          </p:nvPr>
        </p:nvSpPr>
        <p:spPr>
          <a:xfrm>
            <a:off x="1504540" y="248443"/>
            <a:ext cx="10818694" cy="1186657"/>
          </a:xfrm>
          <a:prstGeom prst="rect">
            <a:avLst/>
          </a:prstGeom>
        </p:spPr>
        <p:txBody>
          <a:bodyPr/>
          <a:lstStyle>
            <a:lvl1pPr defTabSz="432308">
              <a:defRPr sz="5920"/>
            </a:lvl1pPr>
          </a:lstStyle>
          <a:p>
            <a:r>
              <a:t>Endometrioma &amp; Ovarian Reserve</a:t>
            </a:r>
          </a:p>
        </p:txBody>
      </p:sp>
      <p:pic>
        <p:nvPicPr>
          <p:cNvPr id="277" name="Image" descr="Image"/>
          <p:cNvPicPr>
            <a:picLocks noChangeAspect="1"/>
          </p:cNvPicPr>
          <p:nvPr/>
        </p:nvPicPr>
        <p:blipFill>
          <a:blip r:embed="rId2">
            <a:extLst/>
          </a:blip>
          <a:stretch>
            <a:fillRect/>
          </a:stretch>
        </p:blipFill>
        <p:spPr>
          <a:xfrm>
            <a:off x="1011896" y="2693589"/>
            <a:ext cx="10981008" cy="5090813"/>
          </a:xfrm>
          <a:prstGeom prst="rect">
            <a:avLst/>
          </a:prstGeom>
          <a:ln w="12700">
            <a:solidFill>
              <a:srgbClr val="000000"/>
            </a:solidFill>
            <a:miter lim="400000"/>
          </a:ln>
        </p:spPr>
      </p:pic>
      <p:sp>
        <p:nvSpPr>
          <p:cNvPr id="278" name="Esinler, Bozdağ, Arıkan,Demir, Yaralı…"/>
          <p:cNvSpPr txBox="1"/>
          <p:nvPr/>
        </p:nvSpPr>
        <p:spPr>
          <a:xfrm>
            <a:off x="2086762" y="8297939"/>
            <a:ext cx="8831276" cy="11938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r>
              <a:t>Esinler, Bozdağ, Arıkan,Demir, Yaralı</a:t>
            </a:r>
          </a:p>
          <a:p>
            <a:r>
              <a:t>Gynecol Obstet Investigation 2012;74;261 </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 name="Title"/>
          <p:cNvSpPr txBox="1">
            <a:spLocks noGrp="1"/>
          </p:cNvSpPr>
          <p:nvPr>
            <p:ph type="title"/>
          </p:nvPr>
        </p:nvSpPr>
        <p:spPr>
          <a:prstGeom prst="rect">
            <a:avLst/>
          </a:prstGeom>
        </p:spPr>
        <p:txBody>
          <a:bodyPr/>
          <a:lstStyle/>
          <a:p>
            <a:pPr defTabSz="508254">
              <a:defRPr sz="6960"/>
            </a:pPr>
            <a:endParaRPr/>
          </a:p>
        </p:txBody>
      </p:sp>
      <p:pic>
        <p:nvPicPr>
          <p:cNvPr id="320" name="Image" descr="Image"/>
          <p:cNvPicPr>
            <a:picLocks noChangeAspect="1"/>
          </p:cNvPicPr>
          <p:nvPr/>
        </p:nvPicPr>
        <p:blipFill>
          <a:blip r:embed="rId2">
            <a:extLst/>
          </a:blip>
          <a:stretch>
            <a:fillRect/>
          </a:stretch>
        </p:blipFill>
        <p:spPr>
          <a:xfrm>
            <a:off x="920750" y="4121713"/>
            <a:ext cx="11163300" cy="2019301"/>
          </a:xfrm>
          <a:prstGeom prst="rect">
            <a:avLst/>
          </a:prstGeom>
          <a:ln w="12700">
            <a:miter lim="400000"/>
          </a:ln>
        </p:spPr>
      </p:pic>
      <p:sp>
        <p:nvSpPr>
          <p:cNvPr id="321" name="Türkiye Endometriozis Tanı ve Yönetim Kılavuzu 2014"/>
          <p:cNvSpPr txBox="1"/>
          <p:nvPr/>
        </p:nvSpPr>
        <p:spPr>
          <a:xfrm>
            <a:off x="476214" y="8730391"/>
            <a:ext cx="12052372"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r"/>
          </a:lstStyle>
          <a:p>
            <a:r>
              <a:t>Türkiye Endometriozis Tanı ve Yönetim Kılavuzu 2014</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 name="HOW CAN WE IMPROVE ?"/>
          <p:cNvSpPr txBox="1">
            <a:spLocks noGrp="1"/>
          </p:cNvSpPr>
          <p:nvPr>
            <p:ph type="title"/>
          </p:nvPr>
        </p:nvSpPr>
        <p:spPr>
          <a:prstGeom prst="rect">
            <a:avLst/>
          </a:prstGeom>
        </p:spPr>
        <p:txBody>
          <a:bodyPr/>
          <a:lstStyle>
            <a:lvl1pPr defTabSz="508254">
              <a:defRPr sz="6960"/>
            </a:lvl1pPr>
          </a:lstStyle>
          <a:p>
            <a:r>
              <a:t>HOW CAN WE IMPROVE ?</a:t>
            </a:r>
          </a:p>
        </p:txBody>
      </p:sp>
      <p:graphicFrame>
        <p:nvGraphicFramePr>
          <p:cNvPr id="332" name="Table"/>
          <p:cNvGraphicFramePr/>
          <p:nvPr/>
        </p:nvGraphicFramePr>
        <p:xfrm>
          <a:off x="878417" y="1889797"/>
          <a:ext cx="11853658" cy="7507185"/>
        </p:xfrm>
        <a:graphic>
          <a:graphicData uri="http://schemas.openxmlformats.org/drawingml/2006/table">
            <a:tbl>
              <a:tblPr>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2502395">
                <a:tc>
                  <a:txBody>
                    <a:bodyPr/>
                    <a:lstStyle/>
                    <a:p>
                      <a:pPr defTabSz="914400"/>
                      <a:r>
                        <a:rPr sz="2100">
                          <a:solidFill>
                            <a:srgbClr val="FFFFFF"/>
                          </a:solidFill>
                        </a:rPr>
                        <a:t>PREDICT WHO WILL BE HARMED AND TO WHAT EXTENT</a:t>
                      </a:r>
                    </a:p>
                  </a:txBody>
                  <a:tcPr marL="50800" marR="50800" marT="50800" marB="50800" anchor="ctr" horzOverflow="overflow">
                    <a:lnL w="12700">
                      <a:solidFill>
                        <a:srgbClr val="606060"/>
                      </a:solidFill>
                      <a:miter lim="400000"/>
                    </a:lnL>
                    <a:lnT w="12700">
                      <a:solidFill>
                        <a:srgbClr val="606060"/>
                      </a:solidFill>
                      <a:miter lim="400000"/>
                    </a:lnT>
                    <a:solidFill>
                      <a:schemeClr val="accent5"/>
                    </a:solidFill>
                  </a:tcPr>
                </a:tc>
                <a:tc>
                  <a:txBody>
                    <a:bodyPr/>
                    <a:lstStyle/>
                    <a:p>
                      <a:pPr defTabSz="914400">
                        <a:defRPr sz="2100"/>
                      </a:pPr>
                      <a:endParaRPr/>
                    </a:p>
                  </a:txBody>
                  <a:tcPr marL="50800" marR="50800" marT="50800" marB="50800" anchor="ctr" horzOverflow="overflow">
                    <a:lnR w="12700">
                      <a:solidFill>
                        <a:srgbClr val="606060"/>
                      </a:solidFill>
                      <a:miter lim="400000"/>
                    </a:lnR>
                    <a:lnT w="12700">
                      <a:solidFill>
                        <a:srgbClr val="606060"/>
                      </a:solidFill>
                      <a:miter lim="400000"/>
                    </a:lnT>
                  </a:tcPr>
                </a:tc>
                <a:extLst>
                  <a:ext uri="{0D108BD9-81ED-4DB2-BD59-A6C34878D82A}">
                    <a16:rowId xmlns:a16="http://schemas.microsoft.com/office/drawing/2014/main" val="10000"/>
                  </a:ext>
                </a:extLst>
              </a:tr>
              <a:tr h="2502395">
                <a:tc>
                  <a:txBody>
                    <a:bodyPr/>
                    <a:lstStyle/>
                    <a:p>
                      <a:pPr defTabSz="914400"/>
                      <a:r>
                        <a:rPr sz="2100">
                          <a:solidFill>
                            <a:srgbClr val="FFFFFF"/>
                          </a:solidFill>
                        </a:rPr>
                        <a:t>DECREASE HARM</a:t>
                      </a:r>
                    </a:p>
                  </a:txBody>
                  <a:tcPr marL="50800" marR="50800" marT="50800" marB="50800" anchor="ctr" horzOverflow="overflow">
                    <a:lnL w="12700">
                      <a:solidFill>
                        <a:srgbClr val="606060"/>
                      </a:solidFill>
                      <a:miter lim="400000"/>
                    </a:lnL>
                    <a:solidFill>
                      <a:schemeClr val="accent5"/>
                    </a:solidFill>
                  </a:tcPr>
                </a:tc>
                <a:tc>
                  <a:txBody>
                    <a:bodyPr/>
                    <a:lstStyle/>
                    <a:p>
                      <a:pPr defTabSz="914400">
                        <a:defRPr sz="21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2502395">
                <a:tc>
                  <a:txBody>
                    <a:bodyPr/>
                    <a:lstStyle/>
                    <a:p>
                      <a:pPr defTabSz="914400"/>
                      <a:r>
                        <a:rPr sz="2100">
                          <a:solidFill>
                            <a:srgbClr val="FFFFFF"/>
                          </a:solidFill>
                        </a:rPr>
                        <a:t>IMPROVE BENEFIT</a:t>
                      </a:r>
                    </a:p>
                  </a:txBody>
                  <a:tcPr marL="50800" marR="50800" marT="50800" marB="50800" anchor="ctr" horzOverflow="overflow">
                    <a:lnL w="12700">
                      <a:solidFill>
                        <a:srgbClr val="606060"/>
                      </a:solidFill>
                      <a:miter lim="400000"/>
                    </a:lnL>
                    <a:lnB w="12700">
                      <a:solidFill>
                        <a:srgbClr val="606060"/>
                      </a:solidFill>
                      <a:miter lim="400000"/>
                    </a:lnB>
                    <a:solidFill>
                      <a:schemeClr val="accent5"/>
                    </a:solidFill>
                  </a:tcPr>
                </a:tc>
                <a:tc>
                  <a:txBody>
                    <a:bodyPr/>
                    <a:lstStyle/>
                    <a:p>
                      <a:pPr defTabSz="914400">
                        <a:defRPr sz="2100"/>
                      </a:pPr>
                      <a:endParaRPr/>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2"/>
                  </a:ext>
                </a:extLst>
              </a:tr>
            </a:tbl>
          </a:graphicData>
        </a:graphic>
      </p:graphicFrame>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4" name="Table"/>
          <p:cNvGraphicFramePr/>
          <p:nvPr/>
        </p:nvGraphicFramePr>
        <p:xfrm>
          <a:off x="504058" y="1725271"/>
          <a:ext cx="11996682" cy="7355184"/>
        </p:xfrm>
        <a:graphic>
          <a:graphicData uri="http://schemas.openxmlformats.org/drawingml/2006/table">
            <a:tbl>
              <a:tblPr firstRow="1" firstCol="1">
                <a:tableStyleId>{C7B018BB-80A7-4F77-B60F-C8B233D01FF8}</a:tableStyleId>
              </a:tblPr>
              <a:tblGrid>
                <a:gridCol w="3415430">
                  <a:extLst>
                    <a:ext uri="{9D8B030D-6E8A-4147-A177-3AD203B41FA5}">
                      <a16:colId xmlns:a16="http://schemas.microsoft.com/office/drawing/2014/main" val="20000"/>
                    </a:ext>
                  </a:extLst>
                </a:gridCol>
                <a:gridCol w="3680359">
                  <a:extLst>
                    <a:ext uri="{9D8B030D-6E8A-4147-A177-3AD203B41FA5}">
                      <a16:colId xmlns:a16="http://schemas.microsoft.com/office/drawing/2014/main" val="20001"/>
                    </a:ext>
                  </a:extLst>
                </a:gridCol>
                <a:gridCol w="4900893">
                  <a:extLst>
                    <a:ext uri="{9D8B030D-6E8A-4147-A177-3AD203B41FA5}">
                      <a16:colId xmlns:a16="http://schemas.microsoft.com/office/drawing/2014/main" val="20002"/>
                    </a:ext>
                  </a:extLst>
                </a:gridCol>
              </a:tblGrid>
              <a:tr h="1025591">
                <a:tc>
                  <a:txBody>
                    <a:bodyPr/>
                    <a:lstStyle/>
                    <a:p>
                      <a:pPr defTabSz="914400">
                        <a:tabLst>
                          <a:tab pos="1181100" algn="l"/>
                        </a:tabLst>
                        <a:defRPr sz="2200">
                          <a:effectLst>
                            <a:outerShdw blurRad="25400" dist="25400" dir="5400000" rotWithShape="0">
                              <a:srgbClr val="000000">
                                <a:alpha val="60000"/>
                              </a:srgbClr>
                            </a:outerShdw>
                          </a:effectLst>
                          <a:sym typeface="Helvetica"/>
                        </a:defRPr>
                      </a:pPr>
                      <a:endParaRPr/>
                    </a:p>
                  </a:txBody>
                  <a:tcPr marL="50800" marR="50800" marT="50800" marB="50800" anchor="ctr" horzOverflow="overflow">
                    <a:solidFill>
                      <a:schemeClr val="accent5"/>
                    </a:solidFill>
                  </a:tcPr>
                </a:tc>
                <a:tc>
                  <a:txBody>
                    <a:bodyPr/>
                    <a:lstStyle/>
                    <a:p>
                      <a:pPr defTabSz="914400">
                        <a:tabLst>
                          <a:tab pos="1181100" algn="l"/>
                        </a:tabLst>
                        <a:defRPr b="0">
                          <a:solidFill>
                            <a:srgbClr val="000000"/>
                          </a:solidFill>
                        </a:defRPr>
                      </a:pPr>
                      <a:r>
                        <a:rPr sz="2600" b="1">
                          <a:solidFill>
                            <a:srgbClr val="FFFFFF"/>
                          </a:solidFill>
                          <a:effectLst>
                            <a:outerShdw blurRad="25400" dist="25400" dir="5400000" rotWithShape="0">
                              <a:srgbClr val="000000">
                                <a:alpha val="60000"/>
                              </a:srgbClr>
                            </a:outerShdw>
                          </a:effectLst>
                          <a:sym typeface="Helvetica"/>
                        </a:rPr>
                        <a:t>EFFECT</a:t>
                      </a:r>
                    </a:p>
                  </a:txBody>
                  <a:tcPr marL="50800" marR="50800" marT="50800" marB="50800" anchor="ctr" horzOverflow="overflow">
                    <a:solidFill>
                      <a:schemeClr val="accent5"/>
                    </a:solidFill>
                  </a:tcPr>
                </a:tc>
                <a:tc>
                  <a:txBody>
                    <a:bodyPr/>
                    <a:lstStyle/>
                    <a:p>
                      <a:pPr defTabSz="914400">
                        <a:tabLst>
                          <a:tab pos="1181100" algn="l"/>
                        </a:tabLst>
                        <a:defRPr b="0">
                          <a:solidFill>
                            <a:srgbClr val="000000"/>
                          </a:solidFill>
                        </a:defRPr>
                      </a:pPr>
                      <a:r>
                        <a:rPr sz="2600" b="1">
                          <a:solidFill>
                            <a:srgbClr val="FFFFFF"/>
                          </a:solidFill>
                          <a:effectLst>
                            <a:outerShdw blurRad="25400" dist="25400" dir="5400000" rotWithShape="0">
                              <a:srgbClr val="000000">
                                <a:alpha val="60000"/>
                              </a:srgbClr>
                            </a:outerShdw>
                          </a:effectLst>
                          <a:sym typeface="Helvetica"/>
                        </a:rPr>
                        <a:t>REFERENCE</a:t>
                      </a:r>
                    </a:p>
                  </a:txBody>
                  <a:tcPr marL="50800" marR="50800" marT="50800" marB="50800" anchor="ctr" horzOverflow="overflow">
                    <a:solidFill>
                      <a:schemeClr val="accent5"/>
                    </a:solidFill>
                  </a:tcPr>
                </a:tc>
                <a:extLst>
                  <a:ext uri="{0D108BD9-81ED-4DB2-BD59-A6C34878D82A}">
                    <a16:rowId xmlns:a16="http://schemas.microsoft.com/office/drawing/2014/main" val="10000"/>
                  </a:ext>
                </a:extLst>
              </a:tr>
              <a:tr h="720419">
                <a:tc>
                  <a:txBody>
                    <a:bodyPr/>
                    <a:lstStyle/>
                    <a:p>
                      <a:pPr defTabSz="914400">
                        <a:tabLst>
                          <a:tab pos="1181100" algn="l"/>
                        </a:tabLst>
                        <a:defRPr b="0">
                          <a:solidFill>
                            <a:srgbClr val="000000"/>
                          </a:solidFill>
                        </a:defRPr>
                      </a:pPr>
                      <a:r>
                        <a:rPr sz="2200" b="1">
                          <a:solidFill>
                            <a:srgbClr val="FFFFFF"/>
                          </a:solidFill>
                          <a:effectLst>
                            <a:outerShdw blurRad="25400" dist="25400" dir="5400000" rotWithShape="0">
                              <a:srgbClr val="000000">
                                <a:alpha val="60000"/>
                              </a:srgbClr>
                            </a:outerShdw>
                          </a:effectLst>
                          <a:sym typeface="Helvetica"/>
                        </a:rPr>
                        <a:t>AGE</a:t>
                      </a:r>
                    </a:p>
                  </a:txBody>
                  <a:tcPr marL="50800" marR="50800" marT="50800" marB="50800" anchor="ctr" horzOverflow="overflow">
                    <a:solidFill>
                      <a:schemeClr val="accent5"/>
                    </a:solidFill>
                  </a:tcPr>
                </a:tc>
                <a:tc>
                  <a:txBody>
                    <a:bodyPr/>
                    <a:lstStyle/>
                    <a:p>
                      <a:pPr defTabSz="914400"/>
                      <a:r>
                        <a:rPr sz="2200"/>
                        <a:t>Not related</a:t>
                      </a:r>
                    </a:p>
                  </a:txBody>
                  <a:tcPr marL="50800" marR="50800" marT="50800" marB="50800" anchor="ctr" horzOverflow="overflow"/>
                </a:tc>
                <a:tc>
                  <a:txBody>
                    <a:bodyPr/>
                    <a:lstStyle/>
                    <a:p>
                      <a:pPr defTabSz="914400">
                        <a:defRPr sz="26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506810">
                <a:tc>
                  <a:txBody>
                    <a:bodyPr/>
                    <a:lstStyle/>
                    <a:p>
                      <a:pPr defTabSz="914400">
                        <a:tabLst>
                          <a:tab pos="1181100" algn="l"/>
                        </a:tabLst>
                        <a:defRPr b="0">
                          <a:solidFill>
                            <a:srgbClr val="000000"/>
                          </a:solidFill>
                        </a:defRPr>
                      </a:pPr>
                      <a:r>
                        <a:rPr sz="2200" b="1">
                          <a:solidFill>
                            <a:srgbClr val="FFFFFF"/>
                          </a:solidFill>
                          <a:effectLst>
                            <a:outerShdw blurRad="25400" dist="25400" dir="5400000" rotWithShape="0">
                              <a:srgbClr val="000000">
                                <a:alpha val="60000"/>
                              </a:srgbClr>
                            </a:outerShdw>
                          </a:effectLst>
                          <a:sym typeface="Helvetica"/>
                        </a:rPr>
                        <a:t>LATERALITY</a:t>
                      </a:r>
                    </a:p>
                  </a:txBody>
                  <a:tcPr marL="50800" marR="50800" marT="50800" marB="50800" anchor="ctr" horzOverflow="overflow">
                    <a:solidFill>
                      <a:schemeClr val="accent5"/>
                    </a:solidFill>
                  </a:tcPr>
                </a:tc>
                <a:tc>
                  <a:txBody>
                    <a:bodyPr/>
                    <a:lstStyle/>
                    <a:p>
                      <a:pPr defTabSz="914400"/>
                      <a:r>
                        <a:rPr sz="2600"/>
                        <a:t>Bilateral &gt; Unilateral</a:t>
                      </a:r>
                    </a:p>
                  </a:txBody>
                  <a:tcPr marL="50800" marR="50800" marT="50800" marB="50800" anchor="ctr" horzOverflow="overflow"/>
                </a:tc>
                <a:tc>
                  <a:txBody>
                    <a:bodyPr/>
                    <a:lstStyle/>
                    <a:p>
                      <a:pPr defTabSz="914400">
                        <a:defRPr sz="2100"/>
                      </a:pPr>
                      <a:r>
                        <a:t>Hirokawa HR 2011</a:t>
                      </a:r>
                    </a:p>
                    <a:p>
                      <a:pPr defTabSz="914400">
                        <a:defRPr sz="2100"/>
                      </a:pPr>
                      <a:r>
                        <a:t>Alborzi FS 2014</a:t>
                      </a:r>
                    </a:p>
                    <a:p>
                      <a:pPr defTabSz="914400">
                        <a:defRPr sz="2100" b="1">
                          <a:latin typeface="Helvetica"/>
                          <a:ea typeface="Helvetica"/>
                          <a:cs typeface="Helvetica"/>
                          <a:sym typeface="Helvetica"/>
                        </a:defRPr>
                      </a:pPr>
                      <a:r>
                        <a:t>Uncu HR 2013</a:t>
                      </a:r>
                    </a:p>
                    <a:p>
                      <a:pPr defTabSz="914400">
                        <a:defRPr sz="2100" b="1">
                          <a:latin typeface="Helvetica"/>
                          <a:ea typeface="Helvetica"/>
                          <a:cs typeface="Helvetica"/>
                          <a:sym typeface="Helvetica"/>
                        </a:defRPr>
                      </a:pPr>
                      <a:r>
                        <a:t>Celik FS 2012</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025591">
                <a:tc>
                  <a:txBody>
                    <a:bodyPr/>
                    <a:lstStyle/>
                    <a:p>
                      <a:pPr defTabSz="914400">
                        <a:tabLst>
                          <a:tab pos="1181100" algn="l"/>
                        </a:tabLst>
                        <a:defRPr b="0">
                          <a:solidFill>
                            <a:srgbClr val="000000"/>
                          </a:solidFill>
                        </a:defRPr>
                      </a:pPr>
                      <a:r>
                        <a:rPr sz="2200" b="1">
                          <a:solidFill>
                            <a:srgbClr val="FFFFFF"/>
                          </a:solidFill>
                          <a:effectLst>
                            <a:outerShdw blurRad="25400" dist="25400" dir="5400000" rotWithShape="0">
                              <a:srgbClr val="000000">
                                <a:alpha val="60000"/>
                              </a:srgbClr>
                            </a:outerShdw>
                          </a:effectLst>
                          <a:sym typeface="Helvetica"/>
                        </a:rPr>
                        <a:t>PRE-OP AMH</a:t>
                      </a:r>
                    </a:p>
                  </a:txBody>
                  <a:tcPr marL="50800" marR="50800" marT="50800" marB="50800" anchor="ctr" horzOverflow="overflow">
                    <a:solidFill>
                      <a:schemeClr val="accent5"/>
                    </a:solidFill>
                  </a:tcPr>
                </a:tc>
                <a:tc>
                  <a:txBody>
                    <a:bodyPr/>
                    <a:lstStyle/>
                    <a:p>
                      <a:pPr defTabSz="914400"/>
                      <a:r>
                        <a:rPr sz="2600"/>
                        <a:t>Positively correlated with loss!</a:t>
                      </a:r>
                    </a:p>
                  </a:txBody>
                  <a:tcPr marL="50800" marR="50800" marT="50800" marB="50800" anchor="ctr" horzOverflow="overflow"/>
                </a:tc>
                <a:tc>
                  <a:txBody>
                    <a:bodyPr/>
                    <a:lstStyle/>
                    <a:p>
                      <a:pPr defTabSz="914400"/>
                      <a:r>
                        <a:rPr sz="2100"/>
                        <a:t>Uncu &amp; Ata HR 2013
Celik et al. FS 2012</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025591">
                <a:tc>
                  <a:txBody>
                    <a:bodyPr/>
                    <a:lstStyle/>
                    <a:p>
                      <a:pPr defTabSz="914400">
                        <a:tabLst>
                          <a:tab pos="1181100" algn="l"/>
                        </a:tabLst>
                        <a:defRPr b="0">
                          <a:solidFill>
                            <a:srgbClr val="000000"/>
                          </a:solidFill>
                        </a:defRPr>
                      </a:pPr>
                      <a:r>
                        <a:rPr sz="2200" b="1">
                          <a:solidFill>
                            <a:srgbClr val="FFFFFF"/>
                          </a:solidFill>
                          <a:effectLst>
                            <a:outerShdw blurRad="25400" dist="25400" dir="5400000" rotWithShape="0">
                              <a:srgbClr val="000000">
                                <a:alpha val="60000"/>
                              </a:srgbClr>
                            </a:outerShdw>
                          </a:effectLst>
                          <a:sym typeface="Helvetica"/>
                        </a:rPr>
                        <a:t>CYST SIZE</a:t>
                      </a:r>
                    </a:p>
                  </a:txBody>
                  <a:tcPr marL="50800" marR="50800" marT="50800" marB="50800" anchor="ctr" horzOverflow="overflow">
                    <a:solidFill>
                      <a:schemeClr val="accent5"/>
                    </a:solidFill>
                  </a:tcPr>
                </a:tc>
                <a:tc>
                  <a:txBody>
                    <a:bodyPr/>
                    <a:lstStyle/>
                    <a:p>
                      <a:pPr defTabSz="914400"/>
                      <a:r>
                        <a:rPr sz="2600"/>
                        <a:t>Not related</a:t>
                      </a:r>
                    </a:p>
                  </a:txBody>
                  <a:tcPr marL="50800" marR="50800" marT="50800" marB="50800" anchor="ctr" horzOverflow="overflow"/>
                </a:tc>
                <a:tc>
                  <a:txBody>
                    <a:bodyPr/>
                    <a:lstStyle/>
                    <a:p>
                      <a:pPr defTabSz="914400">
                        <a:defRPr sz="26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4"/>
                  </a:ext>
                </a:extLst>
              </a:tr>
              <a:tr h="1025591">
                <a:tc>
                  <a:txBody>
                    <a:bodyPr/>
                    <a:lstStyle/>
                    <a:p>
                      <a:pPr defTabSz="914400">
                        <a:tabLst>
                          <a:tab pos="1181100" algn="l"/>
                        </a:tabLst>
                        <a:defRPr b="0">
                          <a:solidFill>
                            <a:srgbClr val="000000"/>
                          </a:solidFill>
                        </a:defRPr>
                      </a:pPr>
                      <a:r>
                        <a:rPr sz="2200" b="1">
                          <a:solidFill>
                            <a:srgbClr val="FFFFFF"/>
                          </a:solidFill>
                          <a:effectLst>
                            <a:outerShdw blurRad="25400" dist="25400" dir="5400000" rotWithShape="0">
                              <a:srgbClr val="000000">
                                <a:alpha val="60000"/>
                              </a:srgbClr>
                            </a:outerShdw>
                          </a:effectLst>
                          <a:sym typeface="Helvetica"/>
                        </a:rPr>
                        <a:t>REMOVAL OF OVARIAN TISSUE</a:t>
                      </a:r>
                    </a:p>
                  </a:txBody>
                  <a:tcPr marL="50800" marR="50800" marT="50800" marB="50800" anchor="ctr" horzOverflow="overflow">
                    <a:solidFill>
                      <a:schemeClr val="accent5"/>
                    </a:solidFill>
                  </a:tcPr>
                </a:tc>
                <a:tc>
                  <a:txBody>
                    <a:bodyPr/>
                    <a:lstStyle/>
                    <a:p>
                      <a:pPr defTabSz="914400"/>
                      <a:r>
                        <a:rPr sz="2600"/>
                        <a:t>Not related ?</a:t>
                      </a:r>
                    </a:p>
                  </a:txBody>
                  <a:tcPr marL="50800" marR="50800" marT="50800" marB="50800" anchor="ctr" horzOverflow="overflow"/>
                </a:tc>
                <a:tc>
                  <a:txBody>
                    <a:bodyPr/>
                    <a:lstStyle/>
                    <a:p>
                      <a:pPr defTabSz="914400"/>
                      <a:r>
                        <a:rPr sz="2600"/>
                        <a:t>Urman RBM 2013
Uncu HR 2013</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5"/>
                  </a:ext>
                </a:extLst>
              </a:tr>
              <a:tr h="1025591">
                <a:tc>
                  <a:txBody>
                    <a:bodyPr/>
                    <a:lstStyle/>
                    <a:p>
                      <a:pPr defTabSz="914400">
                        <a:tabLst>
                          <a:tab pos="1181100" algn="l"/>
                        </a:tabLst>
                        <a:defRPr b="0">
                          <a:solidFill>
                            <a:srgbClr val="000000"/>
                          </a:solidFill>
                        </a:defRPr>
                      </a:pPr>
                      <a:r>
                        <a:rPr sz="2200" b="1">
                          <a:solidFill>
                            <a:srgbClr val="FFFFFF"/>
                          </a:solidFill>
                          <a:effectLst>
                            <a:outerShdw blurRad="25400" dist="25400" dir="5400000" rotWithShape="0">
                              <a:srgbClr val="000000">
                                <a:alpha val="60000"/>
                              </a:srgbClr>
                            </a:outerShdw>
                          </a:effectLst>
                          <a:sym typeface="Helvetica"/>
                        </a:rPr>
                        <a:t>HEMOSTATIC METHOD</a:t>
                      </a:r>
                    </a:p>
                  </a:txBody>
                  <a:tcPr marL="50800" marR="50800" marT="50800" marB="50800" anchor="ctr" horzOverflow="overflow">
                    <a:solidFill>
                      <a:schemeClr val="accent5"/>
                    </a:solidFill>
                  </a:tcPr>
                </a:tc>
                <a:tc>
                  <a:txBody>
                    <a:bodyPr/>
                    <a:lstStyle/>
                    <a:p>
                      <a:pPr defTabSz="914400"/>
                      <a:r>
                        <a:rPr sz="2600"/>
                        <a:t>Desiccation worse</a:t>
                      </a:r>
                    </a:p>
                  </a:txBody>
                  <a:tcPr marL="50800" marR="50800" marT="50800" marB="50800" anchor="ctr" horzOverflow="overflow">
                    <a:lnB w="12700">
                      <a:solidFill>
                        <a:srgbClr val="606060"/>
                      </a:solidFill>
                      <a:miter lim="400000"/>
                    </a:lnB>
                  </a:tcPr>
                </a:tc>
                <a:tc>
                  <a:txBody>
                    <a:bodyPr/>
                    <a:lstStyle/>
                    <a:p>
                      <a:pPr defTabSz="914400"/>
                      <a:r>
                        <a:rPr sz="2600"/>
                        <a:t>Ata 2014</a:t>
                      </a:r>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6"/>
                  </a:ext>
                </a:extLst>
              </a:tr>
            </a:tbl>
          </a:graphicData>
        </a:graphic>
      </p:graphicFrame>
      <p:sp>
        <p:nvSpPr>
          <p:cNvPr id="335" name="Endometrioma Excision &amp; OR"/>
          <p:cNvSpPr txBox="1">
            <a:spLocks noGrp="1"/>
          </p:cNvSpPr>
          <p:nvPr>
            <p:ph type="title"/>
          </p:nvPr>
        </p:nvSpPr>
        <p:spPr>
          <a:xfrm>
            <a:off x="1548194" y="248443"/>
            <a:ext cx="10775040" cy="1186657"/>
          </a:xfrm>
          <a:prstGeom prst="rect">
            <a:avLst/>
          </a:prstGeom>
        </p:spPr>
        <p:txBody>
          <a:bodyPr/>
          <a:lstStyle>
            <a:lvl1pPr defTabSz="502412">
              <a:defRPr sz="6880"/>
            </a:lvl1pPr>
          </a:lstStyle>
          <a:p>
            <a:r>
              <a:t>Endometrioma Excision &amp; OR</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HOW CAN WE IMPROVE ?"/>
          <p:cNvSpPr txBox="1">
            <a:spLocks noGrp="1"/>
          </p:cNvSpPr>
          <p:nvPr>
            <p:ph type="title"/>
          </p:nvPr>
        </p:nvSpPr>
        <p:spPr>
          <a:prstGeom prst="rect">
            <a:avLst/>
          </a:prstGeom>
        </p:spPr>
        <p:txBody>
          <a:bodyPr/>
          <a:lstStyle>
            <a:lvl1pPr defTabSz="508254">
              <a:defRPr sz="6960"/>
            </a:lvl1pPr>
          </a:lstStyle>
          <a:p>
            <a:r>
              <a:t>HOW CAN WE IMPROVE ?</a:t>
            </a:r>
          </a:p>
        </p:txBody>
      </p:sp>
      <p:graphicFrame>
        <p:nvGraphicFramePr>
          <p:cNvPr id="338" name="Table"/>
          <p:cNvGraphicFramePr/>
          <p:nvPr/>
        </p:nvGraphicFramePr>
        <p:xfrm>
          <a:off x="878417" y="1889797"/>
          <a:ext cx="11853658" cy="7507185"/>
        </p:xfrm>
        <a:graphic>
          <a:graphicData uri="http://schemas.openxmlformats.org/drawingml/2006/table">
            <a:tbl>
              <a:tblPr>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2502395">
                <a:tc>
                  <a:txBody>
                    <a:bodyPr/>
                    <a:lstStyle/>
                    <a:p>
                      <a:pPr defTabSz="914400"/>
                      <a:r>
                        <a:rPr sz="2100">
                          <a:solidFill>
                            <a:srgbClr val="FFFFFF"/>
                          </a:solidFill>
                        </a:rPr>
                        <a:t>PREDICT WHO WILL BE HARMED 
AND 
TO WHAT EXTENT</a:t>
                      </a:r>
                    </a:p>
                  </a:txBody>
                  <a:tcPr marL="50800" marR="50800" marT="50800" marB="50800" anchor="ctr" horzOverflow="overflow">
                    <a:lnL w="12700">
                      <a:solidFill>
                        <a:srgbClr val="606060"/>
                      </a:solidFill>
                      <a:miter lim="400000"/>
                    </a:lnL>
                    <a:lnT w="12700">
                      <a:solidFill>
                        <a:srgbClr val="606060"/>
                      </a:solidFill>
                      <a:miter lim="400000"/>
                    </a:lnT>
                    <a:solidFill>
                      <a:schemeClr val="accent5"/>
                    </a:solidFill>
                  </a:tcPr>
                </a:tc>
                <a:tc>
                  <a:txBody>
                    <a:bodyPr/>
                    <a:lstStyle/>
                    <a:p>
                      <a:pPr defTabSz="914400"/>
                      <a:r>
                        <a:rPr sz="2100"/>
                        <a:t>THE MORE NORMAL TISSUE EXCISED, THE HIGHER THE LOSS:
BILATERAL</a:t>
                      </a:r>
                    </a:p>
                  </a:txBody>
                  <a:tcPr marL="50800" marR="50800" marT="50800" marB="50800" anchor="ctr" horzOverflow="overflow">
                    <a:lnR w="12700">
                      <a:solidFill>
                        <a:srgbClr val="606060"/>
                      </a:solidFill>
                      <a:miter lim="400000"/>
                    </a:lnR>
                    <a:lnT w="12700">
                      <a:solidFill>
                        <a:srgbClr val="606060"/>
                      </a:solidFill>
                      <a:miter lim="400000"/>
                    </a:lnT>
                  </a:tcPr>
                </a:tc>
                <a:extLst>
                  <a:ext uri="{0D108BD9-81ED-4DB2-BD59-A6C34878D82A}">
                    <a16:rowId xmlns:a16="http://schemas.microsoft.com/office/drawing/2014/main" val="10000"/>
                  </a:ext>
                </a:extLst>
              </a:tr>
              <a:tr h="2502395">
                <a:tc>
                  <a:txBody>
                    <a:bodyPr/>
                    <a:lstStyle/>
                    <a:p>
                      <a:pPr defTabSz="914400"/>
                      <a:r>
                        <a:rPr sz="2100">
                          <a:solidFill>
                            <a:srgbClr val="FFFFFF"/>
                          </a:solidFill>
                        </a:rPr>
                        <a:t>DECREASE HARM</a:t>
                      </a:r>
                    </a:p>
                  </a:txBody>
                  <a:tcPr marL="50800" marR="50800" marT="50800" marB="50800" anchor="ctr" horzOverflow="overflow">
                    <a:lnL w="12700">
                      <a:solidFill>
                        <a:srgbClr val="606060"/>
                      </a:solidFill>
                      <a:miter lim="400000"/>
                    </a:lnL>
                    <a:solidFill>
                      <a:schemeClr val="accent5"/>
                    </a:solidFill>
                  </a:tcPr>
                </a:tc>
                <a:tc>
                  <a:txBody>
                    <a:bodyPr/>
                    <a:lstStyle/>
                    <a:p>
                      <a:pPr defTabSz="914400"/>
                      <a:r>
                        <a:rPr sz="2100"/>
                        <a:t>IMPROVE TECHNIQUE</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2502395">
                <a:tc>
                  <a:txBody>
                    <a:bodyPr/>
                    <a:lstStyle/>
                    <a:p>
                      <a:pPr defTabSz="914400"/>
                      <a:r>
                        <a:rPr sz="2100">
                          <a:solidFill>
                            <a:srgbClr val="FFFFFF"/>
                          </a:solidFill>
                        </a:rPr>
                        <a:t>IMPROVE BENEFIT</a:t>
                      </a:r>
                    </a:p>
                  </a:txBody>
                  <a:tcPr marL="50800" marR="50800" marT="50800" marB="50800" anchor="ctr" horzOverflow="overflow">
                    <a:lnL w="12700">
                      <a:solidFill>
                        <a:srgbClr val="606060"/>
                      </a:solidFill>
                      <a:miter lim="400000"/>
                    </a:lnL>
                    <a:lnB w="12700">
                      <a:solidFill>
                        <a:srgbClr val="606060"/>
                      </a:solidFill>
                      <a:miter lim="400000"/>
                    </a:lnB>
                    <a:solidFill>
                      <a:schemeClr val="accent5"/>
                    </a:solidFill>
                  </a:tcPr>
                </a:tc>
                <a:tc>
                  <a:txBody>
                    <a:bodyPr/>
                    <a:lstStyle/>
                    <a:p>
                      <a:pPr defTabSz="914400">
                        <a:defRPr sz="2100"/>
                      </a:pPr>
                      <a:endParaRPr/>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2"/>
                  </a:ext>
                </a:extLst>
              </a:tr>
            </a:tbl>
          </a:graphicData>
        </a:graphic>
      </p:graphicFrame>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 name="HOW CAN WE IMPROVE ?"/>
          <p:cNvSpPr txBox="1">
            <a:spLocks noGrp="1"/>
          </p:cNvSpPr>
          <p:nvPr>
            <p:ph type="title"/>
          </p:nvPr>
        </p:nvSpPr>
        <p:spPr>
          <a:prstGeom prst="rect">
            <a:avLst/>
          </a:prstGeom>
        </p:spPr>
        <p:txBody>
          <a:bodyPr/>
          <a:lstStyle>
            <a:lvl1pPr defTabSz="508254">
              <a:defRPr sz="6960"/>
            </a:lvl1pPr>
          </a:lstStyle>
          <a:p>
            <a:r>
              <a:t>HOW CAN WE IMPROVE ?</a:t>
            </a:r>
          </a:p>
        </p:txBody>
      </p:sp>
      <p:graphicFrame>
        <p:nvGraphicFramePr>
          <p:cNvPr id="346" name="Table"/>
          <p:cNvGraphicFramePr/>
          <p:nvPr/>
        </p:nvGraphicFramePr>
        <p:xfrm>
          <a:off x="878417" y="1889797"/>
          <a:ext cx="11853658" cy="7507185"/>
        </p:xfrm>
        <a:graphic>
          <a:graphicData uri="http://schemas.openxmlformats.org/drawingml/2006/table">
            <a:tbl>
              <a:tblPr>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2502395">
                <a:tc>
                  <a:txBody>
                    <a:bodyPr/>
                    <a:lstStyle/>
                    <a:p>
                      <a:pPr defTabSz="914400"/>
                      <a:r>
                        <a:rPr sz="2100">
                          <a:solidFill>
                            <a:srgbClr val="FFFFFF"/>
                          </a:solidFill>
                        </a:rPr>
                        <a:t>PREDICT WHO WILL BE HARMED 
AND 
TO WHAT EXTENT</a:t>
                      </a:r>
                    </a:p>
                  </a:txBody>
                  <a:tcPr marL="50800" marR="50800" marT="50800" marB="50800" anchor="ctr" horzOverflow="overflow">
                    <a:lnL w="12700">
                      <a:solidFill>
                        <a:srgbClr val="606060"/>
                      </a:solidFill>
                      <a:miter lim="400000"/>
                    </a:lnL>
                    <a:lnT w="12700">
                      <a:solidFill>
                        <a:srgbClr val="606060"/>
                      </a:solidFill>
                      <a:miter lim="400000"/>
                    </a:lnT>
                    <a:solidFill>
                      <a:schemeClr val="accent5"/>
                    </a:solidFill>
                  </a:tcPr>
                </a:tc>
                <a:tc>
                  <a:txBody>
                    <a:bodyPr/>
                    <a:lstStyle/>
                    <a:p>
                      <a:pPr defTabSz="914400"/>
                      <a:r>
                        <a:rPr sz="2100"/>
                        <a:t>THE MORE NORMAL TISSUE EXCISED, THE HIGHER THE LOSS:
BILATERAL</a:t>
                      </a:r>
                    </a:p>
                  </a:txBody>
                  <a:tcPr marL="50800" marR="50800" marT="50800" marB="50800" anchor="ctr" horzOverflow="overflow">
                    <a:lnR w="12700">
                      <a:solidFill>
                        <a:srgbClr val="606060"/>
                      </a:solidFill>
                      <a:miter lim="400000"/>
                    </a:lnR>
                    <a:lnT w="12700">
                      <a:solidFill>
                        <a:srgbClr val="606060"/>
                      </a:solidFill>
                      <a:miter lim="400000"/>
                    </a:lnT>
                  </a:tcPr>
                </a:tc>
                <a:extLst>
                  <a:ext uri="{0D108BD9-81ED-4DB2-BD59-A6C34878D82A}">
                    <a16:rowId xmlns:a16="http://schemas.microsoft.com/office/drawing/2014/main" val="10000"/>
                  </a:ext>
                </a:extLst>
              </a:tr>
              <a:tr h="2502395">
                <a:tc>
                  <a:txBody>
                    <a:bodyPr/>
                    <a:lstStyle/>
                    <a:p>
                      <a:pPr defTabSz="914400"/>
                      <a:r>
                        <a:rPr sz="2100">
                          <a:solidFill>
                            <a:srgbClr val="FFFFFF"/>
                          </a:solidFill>
                        </a:rPr>
                        <a:t>DECREASE HARM</a:t>
                      </a:r>
                    </a:p>
                  </a:txBody>
                  <a:tcPr marL="50800" marR="50800" marT="50800" marB="50800" anchor="ctr" horzOverflow="overflow">
                    <a:lnL w="12700">
                      <a:solidFill>
                        <a:srgbClr val="606060"/>
                      </a:solidFill>
                      <a:miter lim="400000"/>
                    </a:lnL>
                    <a:solidFill>
                      <a:schemeClr val="accent5"/>
                    </a:solidFill>
                  </a:tcPr>
                </a:tc>
                <a:tc>
                  <a:txBody>
                    <a:bodyPr/>
                    <a:lstStyle/>
                    <a:p>
                      <a:pPr defTabSz="914400"/>
                      <a:r>
                        <a:rPr sz="2100"/>
                        <a:t>IMPROVE TECHNIQUE
AVOID CAUTERY TO THE POSSIBLE EXTENT</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2502395">
                <a:tc>
                  <a:txBody>
                    <a:bodyPr/>
                    <a:lstStyle/>
                    <a:p>
                      <a:pPr defTabSz="914400"/>
                      <a:r>
                        <a:rPr sz="2100">
                          <a:solidFill>
                            <a:srgbClr val="FFFFFF"/>
                          </a:solidFill>
                        </a:rPr>
                        <a:t>IMPROVE BENEFIT</a:t>
                      </a:r>
                    </a:p>
                  </a:txBody>
                  <a:tcPr marL="50800" marR="50800" marT="50800" marB="50800" anchor="ctr" horzOverflow="overflow">
                    <a:lnL w="12700">
                      <a:solidFill>
                        <a:srgbClr val="606060"/>
                      </a:solidFill>
                      <a:miter lim="400000"/>
                    </a:lnL>
                    <a:lnB w="12700">
                      <a:solidFill>
                        <a:srgbClr val="606060"/>
                      </a:solidFill>
                      <a:miter lim="400000"/>
                    </a:lnB>
                    <a:solidFill>
                      <a:schemeClr val="accent5"/>
                    </a:solidFill>
                  </a:tcPr>
                </a:tc>
                <a:tc>
                  <a:txBody>
                    <a:bodyPr/>
                    <a:lstStyle/>
                    <a:p>
                      <a:pPr defTabSz="914400">
                        <a:defRPr sz="2100"/>
                      </a:pPr>
                      <a:endParaRPr/>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2"/>
                  </a:ext>
                </a:extLst>
              </a:tr>
            </a:tbl>
          </a:graphicData>
        </a:graphic>
      </p:graphicFrame>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 name="Laparoscopy vs Laparotomy"/>
          <p:cNvSpPr txBox="1">
            <a:spLocks noGrp="1"/>
          </p:cNvSpPr>
          <p:nvPr>
            <p:ph type="title"/>
          </p:nvPr>
        </p:nvSpPr>
        <p:spPr>
          <a:prstGeom prst="rect">
            <a:avLst/>
          </a:prstGeom>
        </p:spPr>
        <p:txBody>
          <a:bodyPr/>
          <a:lstStyle>
            <a:lvl1pPr defTabSz="508254">
              <a:defRPr sz="6960"/>
            </a:lvl1pPr>
          </a:lstStyle>
          <a:p>
            <a:r>
              <a:t>Laparoscopy vs Laparotomy</a:t>
            </a:r>
          </a:p>
        </p:txBody>
      </p:sp>
      <p:pic>
        <p:nvPicPr>
          <p:cNvPr id="349" name="Image" descr="Image"/>
          <p:cNvPicPr>
            <a:picLocks noChangeAspect="1"/>
          </p:cNvPicPr>
          <p:nvPr/>
        </p:nvPicPr>
        <p:blipFill>
          <a:blip r:embed="rId2">
            <a:extLst/>
          </a:blip>
          <a:stretch>
            <a:fillRect/>
          </a:stretch>
        </p:blipFill>
        <p:spPr>
          <a:xfrm>
            <a:off x="264816" y="3003550"/>
            <a:ext cx="6606929" cy="5499100"/>
          </a:xfrm>
          <a:prstGeom prst="rect">
            <a:avLst/>
          </a:prstGeom>
          <a:ln w="12700">
            <a:solidFill>
              <a:srgbClr val="000000"/>
            </a:solidFill>
            <a:miter lim="400000"/>
          </a:ln>
        </p:spPr>
      </p:pic>
      <p:pic>
        <p:nvPicPr>
          <p:cNvPr id="350" name="Image" descr="Image"/>
          <p:cNvPicPr>
            <a:picLocks noChangeAspect="1"/>
          </p:cNvPicPr>
          <p:nvPr/>
        </p:nvPicPr>
        <p:blipFill>
          <a:blip r:embed="rId3">
            <a:extLst/>
          </a:blip>
          <a:stretch>
            <a:fillRect/>
          </a:stretch>
        </p:blipFill>
        <p:spPr>
          <a:xfrm>
            <a:off x="7297507" y="3003550"/>
            <a:ext cx="5245101" cy="5499100"/>
          </a:xfrm>
          <a:prstGeom prst="rect">
            <a:avLst/>
          </a:prstGeom>
          <a:ln w="12700">
            <a:solidFill>
              <a:srgbClr val="000000"/>
            </a:solidFill>
            <a:miter lim="400000"/>
          </a:ln>
        </p:spPr>
      </p:pic>
      <p:sp>
        <p:nvSpPr>
          <p:cNvPr id="351" name="Zaitoun et al. J Ovarian Res 2013;  6: 76"/>
          <p:cNvSpPr txBox="1"/>
          <p:nvPr/>
        </p:nvSpPr>
        <p:spPr>
          <a:xfrm>
            <a:off x="476214" y="8730391"/>
            <a:ext cx="12052372" cy="647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lgn="r"/>
          </a:lstStyle>
          <a:p>
            <a:r>
              <a:t>Zaitoun et al. J Ovarian Res 2013;  6: 76 </a:t>
            </a: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 name="Endometrioma Excision &amp; OR"/>
          <p:cNvSpPr txBox="1">
            <a:spLocks noGrp="1"/>
          </p:cNvSpPr>
          <p:nvPr>
            <p:ph type="title"/>
          </p:nvPr>
        </p:nvSpPr>
        <p:spPr>
          <a:xfrm>
            <a:off x="1548194" y="248443"/>
            <a:ext cx="10775040" cy="1186657"/>
          </a:xfrm>
          <a:prstGeom prst="rect">
            <a:avLst/>
          </a:prstGeom>
        </p:spPr>
        <p:txBody>
          <a:bodyPr/>
          <a:lstStyle>
            <a:lvl1pPr defTabSz="502412">
              <a:defRPr sz="6880"/>
            </a:lvl1pPr>
          </a:lstStyle>
          <a:p>
            <a:r>
              <a:t>Endometrioma Excision &amp; OR</a:t>
            </a:r>
          </a:p>
        </p:txBody>
      </p:sp>
      <p:pic>
        <p:nvPicPr>
          <p:cNvPr id="354" name="OVER NASIL BERBAT EDİLİR.MPG" descr="OVER NASIL BERBAT EDİLİR.MPG"/>
          <p:cNvPicPr>
            <a:picLocks/>
          </p:cNvPicPr>
          <p:nvPr>
            <a:videoFile r:link="rId2"/>
            <p:extLst>
              <p:ext uri="{DAA4B4D4-6D71-4841-9C94-3DE7FCFB9230}">
                <p14:media xmlns:p14="http://schemas.microsoft.com/office/powerpoint/2010/main" r:embed="rId1"/>
              </p:ext>
            </p:extLst>
          </p:nvPr>
        </p:nvPicPr>
        <p:blipFill>
          <a:blip r:embed="rId6">
            <a:extLst/>
          </a:blip>
          <a:stretch>
            <a:fillRect/>
          </a:stretch>
        </p:blipFill>
        <p:spPr>
          <a:xfrm>
            <a:off x="478520" y="3058935"/>
            <a:ext cx="5818307" cy="4363730"/>
          </a:xfrm>
          <a:prstGeom prst="rect">
            <a:avLst/>
          </a:prstGeom>
          <a:ln w="12700">
            <a:miter lim="400000"/>
          </a:ln>
        </p:spPr>
      </p:pic>
      <p:pic>
        <p:nvPicPr>
          <p:cNvPr id="355" name="Stockholm Endometrioma.mpg" descr="Stockholm Endometrioma.mpg"/>
          <p:cNvPicPr>
            <a:picLocks/>
          </p:cNvPicPr>
          <p:nvPr>
            <a:videoFile r:link="rId4"/>
            <p:extLst>
              <p:ext uri="{DAA4B4D4-6D71-4841-9C94-3DE7FCFB9230}">
                <p14:media xmlns:p14="http://schemas.microsoft.com/office/powerpoint/2010/main" r:embed="rId3"/>
              </p:ext>
            </p:extLst>
          </p:nvPr>
        </p:nvPicPr>
        <p:blipFill>
          <a:blip r:embed="rId7">
            <a:extLst/>
          </a:blip>
          <a:stretch>
            <a:fillRect/>
          </a:stretch>
        </p:blipFill>
        <p:spPr>
          <a:xfrm>
            <a:off x="6781238" y="3058935"/>
            <a:ext cx="5454663" cy="4363730"/>
          </a:xfrm>
          <a:prstGeom prst="rect">
            <a:avLst/>
          </a:prstGeom>
          <a:ln w="12700">
            <a:miter lim="400000"/>
          </a:ln>
        </p:spPr>
      </p:pic>
    </p:spTree>
  </p:cSld>
  <p:clrMapOvr>
    <a:masterClrMapping/>
  </p:clrMapOvr>
  <p:transition spd="med"/>
  <p:timing>
    <p:tnLst>
      <p:par>
        <p:cTn id="1" dur="indefinite" restart="never" fill="hold" nodeType="tmRoot">
          <p:childTnLst>
            <p:seq concurrent="1" prevAc="none" nextAc="seek">
              <p:cTn id="2" dur="indefinite" fill="hold"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8279998" fill="hold"/>
                                        <p:tgtEl>
                                          <p:spTgt spid="35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75263999" fill="hold"/>
                                        <p:tgtEl>
                                          <p:spTgt spid="35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100000">
                <p:cTn id="11" fill="hold" display="0">
                  <p:stCondLst>
                    <p:cond delay="indefinite"/>
                  </p:stCondLst>
                </p:cTn>
                <p:tgtEl>
                  <p:spTgt spid="355"/>
                </p:tgtEl>
              </p:cMediaNode>
            </p:video>
            <p:video>
              <p:cMediaNode vol="100000">
                <p:cTn id="12" fill="hold" display="0">
                  <p:stCondLst>
                    <p:cond delay="indefinite"/>
                  </p:stCondLst>
                </p:cTn>
                <p:tgtEl>
                  <p:spTgt spid="354"/>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How to rule out malignancy?"/>
          <p:cNvSpPr txBox="1">
            <a:spLocks noGrp="1"/>
          </p:cNvSpPr>
          <p:nvPr>
            <p:ph type="title"/>
          </p:nvPr>
        </p:nvSpPr>
        <p:spPr>
          <a:prstGeom prst="rect">
            <a:avLst/>
          </a:prstGeom>
        </p:spPr>
        <p:txBody>
          <a:bodyPr/>
          <a:lstStyle>
            <a:lvl1pPr defTabSz="508254">
              <a:defRPr sz="6960"/>
            </a:lvl1pPr>
          </a:lstStyle>
          <a:p>
            <a:r>
              <a:t>How to rule out malignancy?</a:t>
            </a:r>
          </a:p>
        </p:txBody>
      </p:sp>
      <p:sp>
        <p:nvSpPr>
          <p:cNvPr id="232" name="GERM CELL TM:…"/>
          <p:cNvSpPr txBox="1">
            <a:spLocks noGrp="1"/>
          </p:cNvSpPr>
          <p:nvPr>
            <p:ph type="body" idx="1"/>
          </p:nvPr>
        </p:nvSpPr>
        <p:spPr>
          <a:xfrm>
            <a:off x="952500" y="2609850"/>
            <a:ext cx="11099800" cy="6286500"/>
          </a:xfrm>
          <a:prstGeom prst="rect">
            <a:avLst/>
          </a:prstGeom>
        </p:spPr>
        <p:txBody>
          <a:bodyPr/>
          <a:lstStyle/>
          <a:p>
            <a:pPr marL="311150" indent="-311150" defTabSz="408940">
              <a:spcBef>
                <a:spcPts val="2900"/>
              </a:spcBef>
              <a:defRPr sz="2520" b="1">
                <a:latin typeface="Helvetica"/>
                <a:ea typeface="Helvetica"/>
                <a:cs typeface="Helvetica"/>
                <a:sym typeface="Helvetica"/>
              </a:defRPr>
            </a:pPr>
            <a:r>
              <a:t>GERM CELL TM:</a:t>
            </a:r>
          </a:p>
          <a:p>
            <a:pPr marL="622300" lvl="1" indent="-311150" defTabSz="408940">
              <a:spcBef>
                <a:spcPts val="2900"/>
              </a:spcBef>
              <a:defRPr sz="2520"/>
            </a:pPr>
            <a:r>
              <a:t>85% symptomatic with mass</a:t>
            </a:r>
          </a:p>
          <a:p>
            <a:pPr marL="622300" lvl="1" indent="-311150" defTabSz="408940">
              <a:spcBef>
                <a:spcPts val="2900"/>
              </a:spcBef>
              <a:defRPr sz="2520"/>
            </a:pPr>
            <a:r>
              <a:t>Median diameter at diagnosis 16cm</a:t>
            </a:r>
          </a:p>
          <a:p>
            <a:pPr marL="622300" lvl="1" indent="-311150" defTabSz="408940">
              <a:spcBef>
                <a:spcPts val="2900"/>
              </a:spcBef>
              <a:defRPr sz="2520" b="1">
                <a:latin typeface="Helvetica"/>
                <a:ea typeface="Helvetica"/>
                <a:cs typeface="Helvetica"/>
                <a:sym typeface="Helvetica"/>
              </a:defRPr>
            </a:pPr>
            <a:r>
              <a:t>AFP, hCG, LDH</a:t>
            </a:r>
          </a:p>
          <a:p>
            <a:pPr marL="311150" indent="-311150" defTabSz="408940">
              <a:spcBef>
                <a:spcPts val="2900"/>
              </a:spcBef>
              <a:defRPr sz="2520" b="1">
                <a:latin typeface="Helvetica"/>
                <a:ea typeface="Helvetica"/>
                <a:cs typeface="Helvetica"/>
                <a:sym typeface="Helvetica"/>
              </a:defRPr>
            </a:pPr>
            <a:r>
              <a:t>EPITHELIAL TM:</a:t>
            </a:r>
          </a:p>
          <a:p>
            <a:pPr marL="622300" lvl="1" indent="-311150" defTabSz="408940">
              <a:spcBef>
                <a:spcPts val="2900"/>
              </a:spcBef>
              <a:defRPr sz="2520"/>
            </a:pPr>
            <a:r>
              <a:t>CA 125 &amp; CA 19-9 can be markedly elevated (&gt;1000 IU/ml) in women with endometrioma.</a:t>
            </a:r>
          </a:p>
          <a:p>
            <a:pPr marL="0" indent="0" algn="r" defTabSz="408940">
              <a:spcBef>
                <a:spcPts val="2900"/>
              </a:spcBef>
              <a:buSzTx/>
              <a:buNone/>
              <a:defRPr sz="2520"/>
            </a:pPr>
            <a:r>
              <a:t>Park et al. J Obstet Gyencol Res 2009: 35; 935</a:t>
            </a:r>
          </a:p>
          <a:p>
            <a:pPr marL="0" indent="0" algn="r" defTabSz="408940">
              <a:spcBef>
                <a:spcPts val="2900"/>
              </a:spcBef>
              <a:buSzTx/>
              <a:buNone/>
              <a:defRPr sz="2520"/>
            </a:pPr>
            <a:r>
              <a:t>Yılmazer et al. ANZJOG 2003: 43;  329</a:t>
            </a:r>
          </a:p>
        </p:txBody>
      </p:sp>
    </p:spTree>
    <p:extLst>
      <p:ext uri="{BB962C8B-B14F-4D97-AF65-F5344CB8AC3E}">
        <p14:creationId xmlns:p14="http://schemas.microsoft.com/office/powerpoint/2010/main" val="1692305551"/>
      </p:ext>
    </p:extLst>
  </p:cSld>
  <p:clrMapOvr>
    <a:masterClrMapping/>
  </p:clrMapOvr>
  <p:transition spd="med"/>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 name="HOW CAN WE IMPROVE ?"/>
          <p:cNvSpPr txBox="1">
            <a:spLocks noGrp="1"/>
          </p:cNvSpPr>
          <p:nvPr>
            <p:ph type="title"/>
          </p:nvPr>
        </p:nvSpPr>
        <p:spPr>
          <a:prstGeom prst="rect">
            <a:avLst/>
          </a:prstGeom>
        </p:spPr>
        <p:txBody>
          <a:bodyPr/>
          <a:lstStyle>
            <a:lvl1pPr defTabSz="508254">
              <a:defRPr sz="6960"/>
            </a:lvl1pPr>
          </a:lstStyle>
          <a:p>
            <a:r>
              <a:t>HOW CAN WE IMPROVE ?</a:t>
            </a:r>
          </a:p>
        </p:txBody>
      </p:sp>
      <p:graphicFrame>
        <p:nvGraphicFramePr>
          <p:cNvPr id="358" name="Table"/>
          <p:cNvGraphicFramePr/>
          <p:nvPr/>
        </p:nvGraphicFramePr>
        <p:xfrm>
          <a:off x="878417" y="1889797"/>
          <a:ext cx="11853658" cy="7507185"/>
        </p:xfrm>
        <a:graphic>
          <a:graphicData uri="http://schemas.openxmlformats.org/drawingml/2006/table">
            <a:tbl>
              <a:tblPr>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2502395">
                <a:tc>
                  <a:txBody>
                    <a:bodyPr/>
                    <a:lstStyle/>
                    <a:p>
                      <a:pPr defTabSz="914400"/>
                      <a:r>
                        <a:rPr sz="2100">
                          <a:solidFill>
                            <a:srgbClr val="FFFFFF"/>
                          </a:solidFill>
                        </a:rPr>
                        <a:t>PREDICT WHO WILL BE HARMED 
AND 
TO WHAT EXTENT</a:t>
                      </a:r>
                    </a:p>
                  </a:txBody>
                  <a:tcPr marL="50800" marR="50800" marT="50800" marB="50800" anchor="ctr" horzOverflow="overflow">
                    <a:lnL w="12700">
                      <a:solidFill>
                        <a:srgbClr val="606060"/>
                      </a:solidFill>
                      <a:miter lim="400000"/>
                    </a:lnL>
                    <a:lnT w="12700">
                      <a:solidFill>
                        <a:srgbClr val="606060"/>
                      </a:solidFill>
                      <a:miter lim="400000"/>
                    </a:lnT>
                    <a:solidFill>
                      <a:schemeClr val="accent5"/>
                    </a:solidFill>
                  </a:tcPr>
                </a:tc>
                <a:tc>
                  <a:txBody>
                    <a:bodyPr/>
                    <a:lstStyle/>
                    <a:p>
                      <a:pPr defTabSz="914400"/>
                      <a:r>
                        <a:rPr sz="2100"/>
                        <a:t>THE MORE NORMAL TISSUE EXCISED, THE HIGHER THE LOSS:
BILATERAL</a:t>
                      </a:r>
                    </a:p>
                  </a:txBody>
                  <a:tcPr marL="50800" marR="50800" marT="50800" marB="50800" anchor="ctr" horzOverflow="overflow">
                    <a:lnR w="12700">
                      <a:solidFill>
                        <a:srgbClr val="606060"/>
                      </a:solidFill>
                      <a:miter lim="400000"/>
                    </a:lnR>
                    <a:lnT w="12700">
                      <a:solidFill>
                        <a:srgbClr val="606060"/>
                      </a:solidFill>
                      <a:miter lim="400000"/>
                    </a:lnT>
                  </a:tcPr>
                </a:tc>
                <a:extLst>
                  <a:ext uri="{0D108BD9-81ED-4DB2-BD59-A6C34878D82A}">
                    <a16:rowId xmlns:a16="http://schemas.microsoft.com/office/drawing/2014/main" val="10000"/>
                  </a:ext>
                </a:extLst>
              </a:tr>
              <a:tr h="2502395">
                <a:tc>
                  <a:txBody>
                    <a:bodyPr/>
                    <a:lstStyle/>
                    <a:p>
                      <a:pPr defTabSz="914400"/>
                      <a:r>
                        <a:rPr sz="2100">
                          <a:solidFill>
                            <a:srgbClr val="FFFFFF"/>
                          </a:solidFill>
                        </a:rPr>
                        <a:t>DECREASE HARM</a:t>
                      </a:r>
                    </a:p>
                  </a:txBody>
                  <a:tcPr marL="50800" marR="50800" marT="50800" marB="50800" anchor="ctr" horzOverflow="overflow">
                    <a:lnL w="12700">
                      <a:solidFill>
                        <a:srgbClr val="606060"/>
                      </a:solidFill>
                      <a:miter lim="400000"/>
                    </a:lnL>
                    <a:solidFill>
                      <a:schemeClr val="accent5"/>
                    </a:solidFill>
                  </a:tcPr>
                </a:tc>
                <a:tc>
                  <a:txBody>
                    <a:bodyPr/>
                    <a:lstStyle/>
                    <a:p>
                      <a:pPr defTabSz="914400"/>
                      <a:r>
                        <a:rPr sz="2100"/>
                        <a:t>IMPROVE TECHNIQUE
AVOID CAUTERY TO THE POSSIBLE EXTENT</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2502395">
                <a:tc>
                  <a:txBody>
                    <a:bodyPr/>
                    <a:lstStyle/>
                    <a:p>
                      <a:pPr defTabSz="914400"/>
                      <a:r>
                        <a:rPr sz="2100">
                          <a:solidFill>
                            <a:srgbClr val="FFFFFF"/>
                          </a:solidFill>
                        </a:rPr>
                        <a:t>IMPROVE BENEFIT</a:t>
                      </a:r>
                    </a:p>
                  </a:txBody>
                  <a:tcPr marL="50800" marR="50800" marT="50800" marB="50800" anchor="ctr" horzOverflow="overflow">
                    <a:lnL w="12700">
                      <a:solidFill>
                        <a:srgbClr val="606060"/>
                      </a:solidFill>
                      <a:miter lim="400000"/>
                    </a:lnL>
                    <a:lnB w="12700">
                      <a:solidFill>
                        <a:srgbClr val="606060"/>
                      </a:solidFill>
                      <a:miter lim="400000"/>
                    </a:lnB>
                    <a:solidFill>
                      <a:schemeClr val="accent5"/>
                    </a:solidFill>
                  </a:tcPr>
                </a:tc>
                <a:tc>
                  <a:txBody>
                    <a:bodyPr/>
                    <a:lstStyle/>
                    <a:p>
                      <a:pPr defTabSz="914400"/>
                      <a:r>
                        <a:rPr sz="2100"/>
                        <a:t>?</a:t>
                      </a:r>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2"/>
                  </a:ext>
                </a:extLst>
              </a:tr>
            </a:tbl>
          </a:graphicData>
        </a:graphic>
      </p:graphicFrame>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HE-4"/>
          <p:cNvSpPr txBox="1">
            <a:spLocks noGrp="1"/>
          </p:cNvSpPr>
          <p:nvPr>
            <p:ph type="title"/>
          </p:nvPr>
        </p:nvSpPr>
        <p:spPr>
          <a:xfrm>
            <a:off x="1223433" y="129910"/>
            <a:ext cx="11099801" cy="1186657"/>
          </a:xfrm>
          <a:prstGeom prst="rect">
            <a:avLst/>
          </a:prstGeom>
        </p:spPr>
        <p:txBody>
          <a:bodyPr/>
          <a:lstStyle>
            <a:lvl1pPr defTabSz="508254">
              <a:defRPr sz="6960"/>
            </a:lvl1pPr>
          </a:lstStyle>
          <a:p>
            <a:r>
              <a:t>HE-4</a:t>
            </a:r>
          </a:p>
        </p:txBody>
      </p:sp>
      <p:pic>
        <p:nvPicPr>
          <p:cNvPr id="235" name="Image" descr="Image"/>
          <p:cNvPicPr>
            <a:picLocks noChangeAspect="1"/>
          </p:cNvPicPr>
          <p:nvPr/>
        </p:nvPicPr>
        <p:blipFill>
          <a:blip r:embed="rId2">
            <a:extLst/>
          </a:blip>
          <a:stretch>
            <a:fillRect/>
          </a:stretch>
        </p:blipFill>
        <p:spPr>
          <a:xfrm>
            <a:off x="273882" y="3911639"/>
            <a:ext cx="5911608" cy="5570939"/>
          </a:xfrm>
          <a:prstGeom prst="rect">
            <a:avLst/>
          </a:prstGeom>
          <a:ln w="12700">
            <a:miter lim="400000"/>
          </a:ln>
        </p:spPr>
      </p:pic>
      <p:pic>
        <p:nvPicPr>
          <p:cNvPr id="236" name="Image" descr="Image"/>
          <p:cNvPicPr>
            <a:picLocks noChangeAspect="1"/>
          </p:cNvPicPr>
          <p:nvPr/>
        </p:nvPicPr>
        <p:blipFill>
          <a:blip r:embed="rId3">
            <a:extLst/>
          </a:blip>
          <a:srcRect b="33356"/>
          <a:stretch>
            <a:fillRect/>
          </a:stretch>
        </p:blipFill>
        <p:spPr>
          <a:xfrm>
            <a:off x="711200" y="1735951"/>
            <a:ext cx="11582400" cy="1972059"/>
          </a:xfrm>
          <a:prstGeom prst="rect">
            <a:avLst/>
          </a:prstGeom>
          <a:ln w="25400">
            <a:solidFill>
              <a:srgbClr val="000000"/>
            </a:solidFill>
            <a:miter lim="400000"/>
          </a:ln>
        </p:spPr>
      </p:pic>
      <p:sp>
        <p:nvSpPr>
          <p:cNvPr id="237" name="Line"/>
          <p:cNvSpPr/>
          <p:nvPr/>
        </p:nvSpPr>
        <p:spPr>
          <a:xfrm>
            <a:off x="539648" y="3446244"/>
            <a:ext cx="11925504" cy="1"/>
          </a:xfrm>
          <a:prstGeom prst="line">
            <a:avLst/>
          </a:prstGeom>
          <a:ln w="50800">
            <a:solidFill>
              <a:schemeClr val="accent5"/>
            </a:solidFill>
            <a:miter lim="400000"/>
          </a:ln>
        </p:spPr>
        <p:txBody>
          <a:bodyPr lIns="50800" tIns="50800" rIns="50800" bIns="50800" anchor="ctr"/>
          <a:lstStyle/>
          <a:p>
            <a:pPr>
              <a:defRPr sz="2400"/>
            </a:pPr>
            <a:endParaRPr/>
          </a:p>
        </p:txBody>
      </p:sp>
      <p:sp>
        <p:nvSpPr>
          <p:cNvPr id="238" name="Lin et al. EJOGRB 2013:167;81…"/>
          <p:cNvSpPr txBox="1"/>
          <p:nvPr/>
        </p:nvSpPr>
        <p:spPr>
          <a:xfrm>
            <a:off x="5968165" y="7336318"/>
            <a:ext cx="6823353" cy="1879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algn="r">
              <a:defRPr sz="2900"/>
            </a:pPr>
            <a:r>
              <a:t>Lin et al. EJOGRB 2013:167;81</a:t>
            </a:r>
          </a:p>
          <a:p>
            <a:pPr algn="r">
              <a:defRPr sz="2900"/>
            </a:pPr>
            <a:endParaRPr/>
          </a:p>
          <a:p>
            <a:pPr algn="r">
              <a:defRPr sz="2900"/>
            </a:pPr>
            <a:r>
              <a:t>Moore et al. Am J Obstet Gynecol</a:t>
            </a:r>
          </a:p>
          <a:p>
            <a:pPr algn="r">
              <a:defRPr sz="2900"/>
            </a:pPr>
            <a:r>
              <a:t>2012: 206; 351 </a:t>
            </a:r>
          </a:p>
        </p:txBody>
      </p:sp>
    </p:spTree>
    <p:extLst>
      <p:ext uri="{BB962C8B-B14F-4D97-AF65-F5344CB8AC3E}">
        <p14:creationId xmlns:p14="http://schemas.microsoft.com/office/powerpoint/2010/main" val="401923292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a:spLocks noGrp="1"/>
          </p:cNvSpPr>
          <p:nvPr>
            <p:ph type="title"/>
          </p:nvPr>
        </p:nvSpPr>
        <p:spPr>
          <a:prstGeom prst="rect">
            <a:avLst/>
          </a:prstGeom>
        </p:spPr>
        <p:txBody>
          <a:bodyPr/>
          <a:lstStyle/>
          <a:p>
            <a:pPr defTabSz="251206">
              <a:defRPr sz="3440"/>
            </a:pPr>
            <a:r>
              <a:rPr dirty="0">
                <a:solidFill>
                  <a:srgbClr val="C10B25"/>
                </a:solidFill>
              </a:rPr>
              <a:t>Infertility work - up shows endometrioma.</a:t>
            </a:r>
          </a:p>
          <a:p>
            <a:pPr defTabSz="251206">
              <a:defRPr sz="3440"/>
            </a:pPr>
            <a:r>
              <a:rPr dirty="0">
                <a:solidFill>
                  <a:srgbClr val="C10B25"/>
                </a:solidFill>
              </a:rPr>
              <a:t>Should I offer surgery ?</a:t>
            </a:r>
          </a:p>
        </p:txBody>
      </p:sp>
      <p:graphicFrame>
        <p:nvGraphicFramePr>
          <p:cNvPr id="327" name="Table 327"/>
          <p:cNvGraphicFramePr/>
          <p:nvPr>
            <p:extLst/>
          </p:nvPr>
        </p:nvGraphicFramePr>
        <p:xfrm>
          <a:off x="575571" y="1724065"/>
          <a:ext cx="11853658" cy="7507185"/>
        </p:xfrm>
        <a:graphic>
          <a:graphicData uri="http://schemas.openxmlformats.org/drawingml/2006/table">
            <a:tbl>
              <a:tblPr firstRow="1">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1501437">
                <a:tc>
                  <a:txBody>
                    <a:bodyPr/>
                    <a:lstStyle/>
                    <a:p>
                      <a:pPr defTabSz="914400">
                        <a:tabLst>
                          <a:tab pos="1181100" algn="l"/>
                        </a:tabLst>
                        <a:defRPr b="0">
                          <a:solidFill>
                            <a:srgbClr val="000000"/>
                          </a:solidFill>
                        </a:defRPr>
                      </a:pPr>
                      <a:r>
                        <a:rPr sz="2100" b="1">
                          <a:solidFill>
                            <a:srgbClr val="FFFFFF"/>
                          </a:solidFill>
                          <a:effectLst>
                            <a:outerShdw blurRad="25400" dist="25400" dir="5400000" rotWithShape="0">
                              <a:srgbClr val="000000">
                                <a:alpha val="60000"/>
                              </a:srgbClr>
                            </a:outerShdw>
                          </a:effectLst>
                          <a:sym typeface="Helvetica"/>
                        </a:rPr>
                        <a:t>PROPOSED BENEFITS</a:t>
                      </a:r>
                    </a:p>
                  </a:txBody>
                  <a:tcPr marL="50800" marR="50800" marT="50800" marB="50800" anchor="ctr" horzOverflow="overflow">
                    <a:solidFill>
                      <a:srgbClr val="C10B25"/>
                    </a:solidFill>
                  </a:tcPr>
                </a:tc>
                <a:tc>
                  <a:txBody>
                    <a:bodyPr/>
                    <a:lstStyle/>
                    <a:p>
                      <a:pPr defTabSz="914400">
                        <a:tabLst>
                          <a:tab pos="1181100" algn="l"/>
                        </a:tabLst>
                        <a:defRPr b="0">
                          <a:solidFill>
                            <a:srgbClr val="000000"/>
                          </a:solidFill>
                        </a:defRPr>
                      </a:pPr>
                      <a:r>
                        <a:rPr sz="2100" b="1" dirty="0">
                          <a:solidFill>
                            <a:srgbClr val="FFFFFF"/>
                          </a:solidFill>
                          <a:effectLst>
                            <a:outerShdw blurRad="25400" dist="25400" dir="5400000" rotWithShape="0">
                              <a:srgbClr val="000000">
                                <a:alpha val="60000"/>
                              </a:srgbClr>
                            </a:outerShdw>
                          </a:effectLst>
                          <a:sym typeface="Helvetica"/>
                        </a:rPr>
                        <a:t>COMMENT</a:t>
                      </a:r>
                    </a:p>
                  </a:txBody>
                  <a:tcPr marL="50800" marR="50800" marT="50800" marB="50800" anchor="ctr" horzOverflow="overflow">
                    <a:solidFill>
                      <a:srgbClr val="C10B25"/>
                    </a:solidFill>
                  </a:tcPr>
                </a:tc>
                <a:extLst>
                  <a:ext uri="{0D108BD9-81ED-4DB2-BD59-A6C34878D82A}">
                    <a16:rowId xmlns:a16="http://schemas.microsoft.com/office/drawing/2014/main" val="10000"/>
                  </a:ext>
                </a:extLst>
              </a:tr>
              <a:tr h="1501437">
                <a:tc>
                  <a:txBody>
                    <a:bodyPr/>
                    <a:lstStyle/>
                    <a:p>
                      <a:pPr defTabSz="914400"/>
                      <a:r>
                        <a:rPr sz="2100">
                          <a:solidFill>
                            <a:srgbClr val="FFFFFF"/>
                          </a:solidFill>
                        </a:rPr>
                        <a:t>DIAGNOSE/RULE OUT MALIGNANCY</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HIGH NPV WITH HISTORY, USG, MARKERS</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solidFill>
                      <a:srgbClr val="C10B25"/>
                    </a:solidFill>
                  </a:tcPr>
                </a:tc>
                <a:tc>
                  <a:txBody>
                    <a:bodyPr/>
                    <a:lstStyle/>
                    <a:p>
                      <a:pPr defTabSz="914400">
                        <a:defRPr sz="21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solidFill>
                      <a:srgbClr val="C10B25"/>
                    </a:solidFill>
                  </a:tcPr>
                </a:tc>
                <a:tc>
                  <a:txBody>
                    <a:bodyPr/>
                    <a:lstStyle/>
                    <a:p>
                      <a:pPr defTabSz="914400">
                        <a:defRPr sz="21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defRPr sz="2100"/>
                      </a:pPr>
                      <a:endParaRPr dirty="0"/>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30759321"/>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 name="Shape 326"/>
          <p:cNvSpPr>
            <a:spLocks noGrp="1"/>
          </p:cNvSpPr>
          <p:nvPr>
            <p:ph type="title"/>
          </p:nvPr>
        </p:nvSpPr>
        <p:spPr>
          <a:prstGeom prst="rect">
            <a:avLst/>
          </a:prstGeom>
        </p:spPr>
        <p:txBody>
          <a:bodyPr/>
          <a:lstStyle/>
          <a:p>
            <a:pPr defTabSz="251206">
              <a:defRPr sz="3440"/>
            </a:pPr>
            <a:r>
              <a:rPr dirty="0">
                <a:solidFill>
                  <a:srgbClr val="C10B25"/>
                </a:solidFill>
              </a:rPr>
              <a:t>Infertility work - up shows endometrioma.</a:t>
            </a:r>
          </a:p>
          <a:p>
            <a:pPr defTabSz="251206">
              <a:defRPr sz="3440"/>
            </a:pPr>
            <a:r>
              <a:rPr dirty="0">
                <a:solidFill>
                  <a:srgbClr val="C10B25"/>
                </a:solidFill>
              </a:rPr>
              <a:t>Should I offer surgery ?</a:t>
            </a:r>
          </a:p>
        </p:txBody>
      </p:sp>
      <p:graphicFrame>
        <p:nvGraphicFramePr>
          <p:cNvPr id="327" name="Table 327"/>
          <p:cNvGraphicFramePr/>
          <p:nvPr>
            <p:extLst/>
          </p:nvPr>
        </p:nvGraphicFramePr>
        <p:xfrm>
          <a:off x="575571" y="1724065"/>
          <a:ext cx="11853658" cy="7507185"/>
        </p:xfrm>
        <a:graphic>
          <a:graphicData uri="http://schemas.openxmlformats.org/drawingml/2006/table">
            <a:tbl>
              <a:tblPr firstRow="1">
                <a:tableStyleId>{C7B018BB-80A7-4F77-B60F-C8B233D01FF8}</a:tableStyleId>
              </a:tblPr>
              <a:tblGrid>
                <a:gridCol w="5926829">
                  <a:extLst>
                    <a:ext uri="{9D8B030D-6E8A-4147-A177-3AD203B41FA5}">
                      <a16:colId xmlns:a16="http://schemas.microsoft.com/office/drawing/2014/main" val="20000"/>
                    </a:ext>
                  </a:extLst>
                </a:gridCol>
                <a:gridCol w="5926829">
                  <a:extLst>
                    <a:ext uri="{9D8B030D-6E8A-4147-A177-3AD203B41FA5}">
                      <a16:colId xmlns:a16="http://schemas.microsoft.com/office/drawing/2014/main" val="20001"/>
                    </a:ext>
                  </a:extLst>
                </a:gridCol>
              </a:tblGrid>
              <a:tr h="1501437">
                <a:tc>
                  <a:txBody>
                    <a:bodyPr/>
                    <a:lstStyle/>
                    <a:p>
                      <a:pPr defTabSz="914400">
                        <a:tabLst>
                          <a:tab pos="1181100" algn="l"/>
                        </a:tabLst>
                        <a:defRPr b="0">
                          <a:solidFill>
                            <a:srgbClr val="000000"/>
                          </a:solidFill>
                        </a:defRPr>
                      </a:pPr>
                      <a:r>
                        <a:rPr sz="2100" b="1">
                          <a:solidFill>
                            <a:srgbClr val="FFFFFF"/>
                          </a:solidFill>
                          <a:effectLst>
                            <a:outerShdw blurRad="25400" dist="25400" dir="5400000" rotWithShape="0">
                              <a:srgbClr val="000000">
                                <a:alpha val="60000"/>
                              </a:srgbClr>
                            </a:outerShdw>
                          </a:effectLst>
                          <a:sym typeface="Helvetica"/>
                        </a:rPr>
                        <a:t>PROPOSED BENEFITS</a:t>
                      </a:r>
                    </a:p>
                  </a:txBody>
                  <a:tcPr marL="50800" marR="50800" marT="50800" marB="50800" anchor="ctr" horzOverflow="overflow">
                    <a:solidFill>
                      <a:srgbClr val="C10B25"/>
                    </a:solidFill>
                  </a:tcPr>
                </a:tc>
                <a:tc>
                  <a:txBody>
                    <a:bodyPr/>
                    <a:lstStyle/>
                    <a:p>
                      <a:pPr defTabSz="914400">
                        <a:tabLst>
                          <a:tab pos="1181100" algn="l"/>
                        </a:tabLst>
                        <a:defRPr b="0">
                          <a:solidFill>
                            <a:srgbClr val="000000"/>
                          </a:solidFill>
                        </a:defRPr>
                      </a:pPr>
                      <a:r>
                        <a:rPr sz="2100" b="1" dirty="0">
                          <a:solidFill>
                            <a:srgbClr val="FFFFFF"/>
                          </a:solidFill>
                          <a:effectLst>
                            <a:outerShdw blurRad="25400" dist="25400" dir="5400000" rotWithShape="0">
                              <a:srgbClr val="000000">
                                <a:alpha val="60000"/>
                              </a:srgbClr>
                            </a:outerShdw>
                          </a:effectLst>
                          <a:sym typeface="Helvetica"/>
                        </a:rPr>
                        <a:t>COMMENT</a:t>
                      </a:r>
                    </a:p>
                  </a:txBody>
                  <a:tcPr marL="50800" marR="50800" marT="50800" marB="50800" anchor="ctr" horzOverflow="overflow">
                    <a:solidFill>
                      <a:srgbClr val="C10B25"/>
                    </a:solidFill>
                  </a:tcPr>
                </a:tc>
                <a:extLst>
                  <a:ext uri="{0D108BD9-81ED-4DB2-BD59-A6C34878D82A}">
                    <a16:rowId xmlns:a16="http://schemas.microsoft.com/office/drawing/2014/main" val="10000"/>
                  </a:ext>
                </a:extLst>
              </a:tr>
              <a:tr h="1501437">
                <a:tc>
                  <a:txBody>
                    <a:bodyPr/>
                    <a:lstStyle/>
                    <a:p>
                      <a:pPr defTabSz="914400"/>
                      <a:r>
                        <a:rPr sz="2100">
                          <a:solidFill>
                            <a:srgbClr val="FFFFFF"/>
                          </a:solidFill>
                        </a:rPr>
                        <a:t>DIAGNOSE/RULE OUT MALIGNANCY</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HIGH NPV WITH HISTORY, USG, MARKERS</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1501437">
                <a:tc>
                  <a:txBody>
                    <a:bodyPr/>
                    <a:lstStyle/>
                    <a:p>
                      <a:pPr defTabSz="914400"/>
                      <a:r>
                        <a:rPr sz="2100" dirty="0">
                          <a:solidFill>
                            <a:srgbClr val="FFFFFF"/>
                          </a:solidFill>
                        </a:rPr>
                        <a:t>TREAT ANOVULATION</a:t>
                      </a:r>
                    </a:p>
                  </a:txBody>
                  <a:tcPr marL="50800" marR="50800" marT="50800" marB="50800" anchor="ctr" horzOverflow="overflow">
                    <a:lnL w="12700">
                      <a:solidFill>
                        <a:srgbClr val="606060"/>
                      </a:solidFill>
                      <a:miter lim="400000"/>
                    </a:lnL>
                    <a:solidFill>
                      <a:srgbClr val="C10B25"/>
                    </a:solidFill>
                  </a:tcPr>
                </a:tc>
                <a:tc>
                  <a:txBody>
                    <a:bodyPr/>
                    <a:lstStyle/>
                    <a:p>
                      <a:pPr defTabSz="914400">
                        <a:defRPr sz="21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solidFill>
                      <a:srgbClr val="C10B25"/>
                    </a:solidFill>
                  </a:tcPr>
                </a:tc>
                <a:tc>
                  <a:txBody>
                    <a:bodyPr/>
                    <a:lstStyle/>
                    <a:p>
                      <a:pPr defTabSz="914400">
                        <a:defRPr sz="2100"/>
                      </a:pPr>
                      <a:endParaRP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501437">
                <a:tc>
                  <a:txBody>
                    <a:bodyPr/>
                    <a:lstStyle/>
                    <a:p>
                      <a:pPr defTabSz="914400"/>
                      <a:endParaRPr sz="2100" dirty="0">
                        <a:solidFill>
                          <a:srgbClr val="FFFFFF"/>
                        </a:solidFill>
                      </a:endParaRP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defRPr sz="2100"/>
                      </a:pPr>
                      <a:endParaRPr dirty="0"/>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364140933"/>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9" name="Shape 329"/>
          <p:cNvSpPr>
            <a:spLocks noGrp="1"/>
          </p:cNvSpPr>
          <p:nvPr>
            <p:ph type="title"/>
          </p:nvPr>
        </p:nvSpPr>
        <p:spPr>
          <a:prstGeom prst="rect">
            <a:avLst/>
          </a:prstGeom>
        </p:spPr>
        <p:txBody>
          <a:bodyPr/>
          <a:lstStyle>
            <a:lvl1pPr defTabSz="508254">
              <a:defRPr sz="6960"/>
            </a:lvl1pPr>
          </a:lstStyle>
          <a:p>
            <a:r>
              <a:rPr dirty="0">
                <a:solidFill>
                  <a:srgbClr val="C10B25"/>
                </a:solidFill>
              </a:rPr>
              <a:t>Endometrioma &amp; Ovulation</a:t>
            </a:r>
          </a:p>
        </p:txBody>
      </p:sp>
      <p:graphicFrame>
        <p:nvGraphicFramePr>
          <p:cNvPr id="330" name="Table 330"/>
          <p:cNvGraphicFramePr/>
          <p:nvPr>
            <p:extLst>
              <p:ext uri="{D42A27DB-BD31-4B8C-83A1-F6EECF244321}">
                <p14:modId xmlns:p14="http://schemas.microsoft.com/office/powerpoint/2010/main" val="781067439"/>
              </p:ext>
            </p:extLst>
          </p:nvPr>
        </p:nvGraphicFramePr>
        <p:xfrm>
          <a:off x="575571" y="1724065"/>
          <a:ext cx="12015950" cy="6051837"/>
        </p:xfrm>
        <a:graphic>
          <a:graphicData uri="http://schemas.openxmlformats.org/drawingml/2006/table">
            <a:tbl>
              <a:tblPr firstRow="1">
                <a:tableStyleId>{C7B018BB-80A7-4F77-B60F-C8B233D01FF8}</a:tableStyleId>
              </a:tblPr>
              <a:tblGrid>
                <a:gridCol w="6007975">
                  <a:extLst>
                    <a:ext uri="{9D8B030D-6E8A-4147-A177-3AD203B41FA5}">
                      <a16:colId xmlns:a16="http://schemas.microsoft.com/office/drawing/2014/main" val="20000"/>
                    </a:ext>
                  </a:extLst>
                </a:gridCol>
                <a:gridCol w="6007975">
                  <a:extLst>
                    <a:ext uri="{9D8B030D-6E8A-4147-A177-3AD203B41FA5}">
                      <a16:colId xmlns:a16="http://schemas.microsoft.com/office/drawing/2014/main" val="20001"/>
                    </a:ext>
                  </a:extLst>
                </a:gridCol>
              </a:tblGrid>
              <a:tr h="1877766">
                <a:tc gridSpan="2">
                  <a:txBody>
                    <a:bodyPr/>
                    <a:lstStyle/>
                    <a:p>
                      <a:pPr defTabSz="914400">
                        <a:tabLst>
                          <a:tab pos="1181100" algn="l"/>
                        </a:tabLst>
                        <a:defRPr sz="2400">
                          <a:effectLst>
                            <a:outerShdw blurRad="25400" dist="25400" dir="5400000" rotWithShape="0">
                              <a:srgbClr val="000000">
                                <a:alpha val="60000"/>
                              </a:srgbClr>
                            </a:outerShdw>
                          </a:effectLst>
                          <a:sym typeface="Helvetica"/>
                        </a:defRPr>
                      </a:pPr>
                      <a:r>
                        <a:rPr dirty="0"/>
                        <a:t>244 women with unilateral endometrioma &gt; 2 cm</a:t>
                      </a:r>
                    </a:p>
                    <a:p>
                      <a:pPr defTabSz="914400">
                        <a:tabLst>
                          <a:tab pos="1181100" algn="l"/>
                        </a:tabLst>
                        <a:defRPr sz="2400">
                          <a:effectLst>
                            <a:outerShdw blurRad="25400" dist="25400" dir="5400000" rotWithShape="0">
                              <a:srgbClr val="000000">
                                <a:alpha val="60000"/>
                              </a:srgbClr>
                            </a:outerShdw>
                          </a:effectLst>
                          <a:sym typeface="Helvetica"/>
                        </a:defRPr>
                      </a:pPr>
                      <a:r>
                        <a:rPr dirty="0"/>
                        <a:t>Regular cycles, male partner with normal semen analysis, no history of infertility</a:t>
                      </a:r>
                    </a:p>
                    <a:p>
                      <a:pPr defTabSz="914400">
                        <a:tabLst>
                          <a:tab pos="1181100" algn="l"/>
                        </a:tabLst>
                        <a:defRPr sz="2400">
                          <a:effectLst>
                            <a:outerShdw blurRad="25400" dist="25400" dir="5400000" rotWithShape="0">
                              <a:srgbClr val="000000">
                                <a:alpha val="60000"/>
                              </a:srgbClr>
                            </a:outerShdw>
                          </a:effectLst>
                          <a:sym typeface="Helvetica"/>
                        </a:defRPr>
                      </a:pPr>
                      <a:r>
                        <a:rPr dirty="0"/>
                        <a:t>1311 cycles monitored daily after day 6 - 8</a:t>
                      </a:r>
                    </a:p>
                  </a:txBody>
                  <a:tcPr marL="50800" marR="50800" marT="50800" marB="50800" anchor="ctr" horzOverflow="overflow">
                    <a:solidFill>
                      <a:srgbClr val="C10B25"/>
                    </a:solidFill>
                  </a:tcPr>
                </a:tc>
                <a:tc hMerge="1">
                  <a:txBody>
                    <a:bodyPr/>
                    <a:lstStyle/>
                    <a:p>
                      <a:endParaRPr lang="en-US"/>
                    </a:p>
                  </a:txBody>
                  <a:tcPr/>
                </a:tc>
                <a:extLst>
                  <a:ext uri="{0D108BD9-81ED-4DB2-BD59-A6C34878D82A}">
                    <a16:rowId xmlns:a16="http://schemas.microsoft.com/office/drawing/2014/main" val="10000"/>
                  </a:ext>
                </a:extLst>
              </a:tr>
              <a:tr h="744572">
                <a:tc>
                  <a:txBody>
                    <a:bodyPr/>
                    <a:lstStyle/>
                    <a:p>
                      <a:pPr defTabSz="914400"/>
                      <a:r>
                        <a:rPr sz="2100" dirty="0">
                          <a:solidFill>
                            <a:srgbClr val="FFFFFF"/>
                          </a:solidFill>
                        </a:rPr>
                        <a:t>AGE in YEARS (SD)</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34.3 (4.9)</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1"/>
                  </a:ext>
                </a:extLst>
              </a:tr>
              <a:tr h="785780">
                <a:tc>
                  <a:txBody>
                    <a:bodyPr/>
                    <a:lstStyle/>
                    <a:p>
                      <a:pPr defTabSz="914400"/>
                      <a:r>
                        <a:rPr sz="2100" dirty="0">
                          <a:solidFill>
                            <a:srgbClr val="FFFFFF"/>
                          </a:solidFill>
                        </a:rPr>
                        <a:t>BODY MASS INDEX in </a:t>
                      </a:r>
                      <a:r>
                        <a:rPr lang="tr-TR" sz="2100" dirty="0">
                          <a:solidFill>
                            <a:srgbClr val="FFFFFF"/>
                          </a:solidFill>
                        </a:rPr>
                        <a:t>kg</a:t>
                      </a:r>
                      <a:r>
                        <a:rPr sz="2100" dirty="0">
                          <a:solidFill>
                            <a:srgbClr val="FFFFFF"/>
                          </a:solidFill>
                        </a:rPr>
                        <a:t>/</a:t>
                      </a:r>
                      <a:r>
                        <a:rPr lang="tr-TR" sz="2100" dirty="0">
                          <a:solidFill>
                            <a:srgbClr val="FFFFFF"/>
                          </a:solidFill>
                        </a:rPr>
                        <a:t>m</a:t>
                      </a:r>
                      <a:r>
                        <a:rPr sz="2100" baseline="30000" dirty="0">
                          <a:solidFill>
                            <a:srgbClr val="FFFFFF"/>
                          </a:solidFill>
                        </a:rPr>
                        <a:t>2</a:t>
                      </a:r>
                      <a:r>
                        <a:rPr sz="2100" dirty="0">
                          <a:solidFill>
                            <a:srgbClr val="FFFFFF"/>
                          </a:solidFill>
                        </a:rPr>
                        <a:t> (SD)</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22.5 (1.9)</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2"/>
                  </a:ext>
                </a:extLst>
              </a:tr>
              <a:tr h="945453">
                <a:tc>
                  <a:txBody>
                    <a:bodyPr/>
                    <a:lstStyle/>
                    <a:p>
                      <a:pPr defTabSz="914400"/>
                      <a:r>
                        <a:rPr sz="2100" dirty="0">
                          <a:solidFill>
                            <a:srgbClr val="FFFFFF"/>
                          </a:solidFill>
                        </a:rPr>
                        <a:t>WOMEN WITH FINDINGS OF DIE (%)</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183 (75%)</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3"/>
                  </a:ext>
                </a:extLst>
              </a:tr>
              <a:tr h="1027788">
                <a:tc>
                  <a:txBody>
                    <a:bodyPr/>
                    <a:lstStyle/>
                    <a:p>
                      <a:pPr defTabSz="914400"/>
                      <a:r>
                        <a:rPr sz="2100" dirty="0">
                          <a:solidFill>
                            <a:srgbClr val="FFFFFF"/>
                          </a:solidFill>
                        </a:rPr>
                        <a:t>MEAN DIAMETER OF LARGEST ENDOMETRIOMA in </a:t>
                      </a:r>
                      <a:r>
                        <a:rPr lang="tr-TR" sz="2100" dirty="0">
                          <a:solidFill>
                            <a:srgbClr val="FFFFFF"/>
                          </a:solidFill>
                        </a:rPr>
                        <a:t>cm</a:t>
                      </a:r>
                      <a:r>
                        <a:rPr sz="2100" dirty="0">
                          <a:solidFill>
                            <a:srgbClr val="FFFFFF"/>
                          </a:solidFill>
                        </a:rPr>
                        <a:t> (SD)</a:t>
                      </a:r>
                    </a:p>
                  </a:txBody>
                  <a:tcPr marL="50800" marR="50800" marT="50800" marB="50800" anchor="ctr" horzOverflow="overflow">
                    <a:lnL w="12700">
                      <a:solidFill>
                        <a:srgbClr val="606060"/>
                      </a:solidFill>
                      <a:miter lim="400000"/>
                    </a:lnL>
                    <a:solidFill>
                      <a:srgbClr val="C10B25"/>
                    </a:solidFill>
                  </a:tcPr>
                </a:tc>
                <a:tc>
                  <a:txBody>
                    <a:bodyPr/>
                    <a:lstStyle/>
                    <a:p>
                      <a:pPr defTabSz="914400"/>
                      <a:r>
                        <a:rPr sz="2100"/>
                        <a:t>5.3 (1.7)</a:t>
                      </a:r>
                    </a:p>
                  </a:txBody>
                  <a:tcPr marL="50800" marR="50800" marT="50800" marB="50800" anchor="ctr" horzOverflow="overflow">
                    <a:lnR w="12700">
                      <a:solidFill>
                        <a:srgbClr val="606060"/>
                      </a:solidFill>
                      <a:miter lim="400000"/>
                    </a:lnR>
                  </a:tcPr>
                </a:tc>
                <a:extLst>
                  <a:ext uri="{0D108BD9-81ED-4DB2-BD59-A6C34878D82A}">
                    <a16:rowId xmlns:a16="http://schemas.microsoft.com/office/drawing/2014/main" val="10004"/>
                  </a:ext>
                </a:extLst>
              </a:tr>
              <a:tr h="670478">
                <a:tc>
                  <a:txBody>
                    <a:bodyPr/>
                    <a:lstStyle/>
                    <a:p>
                      <a:pPr defTabSz="914400"/>
                      <a:r>
                        <a:rPr sz="2100" dirty="0">
                          <a:solidFill>
                            <a:srgbClr val="FFFFFF"/>
                          </a:solidFill>
                        </a:rPr>
                        <a:t>AMH in </a:t>
                      </a:r>
                      <a:r>
                        <a:rPr lang="tr-TR" sz="2100" dirty="0" err="1">
                          <a:solidFill>
                            <a:srgbClr val="FFFFFF"/>
                          </a:solidFill>
                        </a:rPr>
                        <a:t>ng</a:t>
                      </a:r>
                      <a:r>
                        <a:rPr lang="tr-TR" sz="2100" dirty="0">
                          <a:solidFill>
                            <a:srgbClr val="FFFFFF"/>
                          </a:solidFill>
                        </a:rPr>
                        <a:t>/ml </a:t>
                      </a:r>
                      <a:r>
                        <a:rPr sz="2100" dirty="0">
                          <a:solidFill>
                            <a:srgbClr val="FFFFFF"/>
                          </a:solidFill>
                        </a:rPr>
                        <a:t>(SD)</a:t>
                      </a:r>
                    </a:p>
                  </a:txBody>
                  <a:tcPr marL="50800" marR="50800" marT="50800" marB="50800" anchor="ctr" horzOverflow="overflow">
                    <a:lnL w="12700">
                      <a:solidFill>
                        <a:srgbClr val="606060"/>
                      </a:solidFill>
                      <a:miter lim="400000"/>
                    </a:lnL>
                    <a:lnB w="12700">
                      <a:solidFill>
                        <a:srgbClr val="606060"/>
                      </a:solidFill>
                      <a:miter lim="400000"/>
                    </a:lnB>
                    <a:solidFill>
                      <a:srgbClr val="C10B25"/>
                    </a:solidFill>
                  </a:tcPr>
                </a:tc>
                <a:tc>
                  <a:txBody>
                    <a:bodyPr/>
                    <a:lstStyle/>
                    <a:p>
                      <a:pPr defTabSz="914400"/>
                      <a:r>
                        <a:rPr sz="2100" dirty="0"/>
                        <a:t>2.97 (1.37)</a:t>
                      </a:r>
                    </a:p>
                  </a:txBody>
                  <a:tcPr marL="50800" marR="50800" marT="50800" marB="50800" anchor="ctr" horzOverflow="overflow">
                    <a:lnR w="12700">
                      <a:solidFill>
                        <a:srgbClr val="606060"/>
                      </a:solidFill>
                      <a:miter lim="400000"/>
                    </a:lnR>
                    <a:lnB w="12700">
                      <a:solidFill>
                        <a:srgbClr val="606060"/>
                      </a:solidFill>
                      <a:miter lim="400000"/>
                    </a:lnB>
                  </a:tcPr>
                </a:tc>
                <a:extLst>
                  <a:ext uri="{0D108BD9-81ED-4DB2-BD59-A6C34878D82A}">
                    <a16:rowId xmlns:a16="http://schemas.microsoft.com/office/drawing/2014/main" val="10005"/>
                  </a:ext>
                </a:extLst>
              </a:tr>
            </a:tbl>
          </a:graphicData>
        </a:graphic>
      </p:graphicFrame>
      <p:sp>
        <p:nvSpPr>
          <p:cNvPr id="331" name="Shape 331"/>
          <p:cNvSpPr/>
          <p:nvPr/>
        </p:nvSpPr>
        <p:spPr>
          <a:xfrm>
            <a:off x="2039404" y="8206105"/>
            <a:ext cx="9467858" cy="656590"/>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p>
            <a:r>
              <a:rPr b="1" dirty="0"/>
              <a:t>Leone Roberti Maggiore et al. Hum Rep 2015</a:t>
            </a:r>
          </a:p>
        </p:txBody>
      </p:sp>
    </p:spTree>
    <p:extLst>
      <p:ext uri="{BB962C8B-B14F-4D97-AF65-F5344CB8AC3E}">
        <p14:creationId xmlns:p14="http://schemas.microsoft.com/office/powerpoint/2010/main" val="3009239295"/>
      </p:ext>
    </p:extLst>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41</TotalTime>
  <Words>2104</Words>
  <Application>Microsoft Macintosh PowerPoint</Application>
  <PresentationFormat>Custom</PresentationFormat>
  <Paragraphs>296</Paragraphs>
  <Slides>50</Slides>
  <Notes>22</Notes>
  <HiddenSlides>3</HiddenSlides>
  <MMClips>4</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50</vt:i4>
      </vt:variant>
    </vt:vector>
  </HeadingPairs>
  <TitlesOfParts>
    <vt:vector size="58" baseType="lpstr">
      <vt:lpstr>Arial</vt:lpstr>
      <vt:lpstr>Calibri</vt:lpstr>
      <vt:lpstr>Chalkboard</vt:lpstr>
      <vt:lpstr>Gill Sans</vt:lpstr>
      <vt:lpstr>Helvetica</vt:lpstr>
      <vt:lpstr>Helvetica Light</vt:lpstr>
      <vt:lpstr>Helvetica Neue</vt:lpstr>
      <vt:lpstr>White</vt:lpstr>
      <vt:lpstr>Endometrioma in Reproductive Aged Women Harm vs Benefit of Surgery</vt:lpstr>
      <vt:lpstr>PowerPoint Presentation</vt:lpstr>
      <vt:lpstr>Infertility work - up shows endometrioma. Should I offer surgery ?</vt:lpstr>
      <vt:lpstr>Endometrioma</vt:lpstr>
      <vt:lpstr>How to rule out malignancy?</vt:lpstr>
      <vt:lpstr>HE-4</vt:lpstr>
      <vt:lpstr>Infertility work - up shows endometrioma. Should I offer surgery ?</vt:lpstr>
      <vt:lpstr>Infertility work - up shows endometrioma. Should I offer surgery ?</vt:lpstr>
      <vt:lpstr>Endometrioma &amp; Ovulation</vt:lpstr>
      <vt:lpstr>Endometrioma &amp; Ovulation</vt:lpstr>
      <vt:lpstr>Infertility work - up shows endometrioma. Should I offer surgery ?</vt:lpstr>
      <vt:lpstr>Infertility work - up shows endometrioma. Should I offer surgery ?</vt:lpstr>
      <vt:lpstr>Infertility work - up shows endometrioma. Should I offer surgery ?</vt:lpstr>
      <vt:lpstr>Could 50% be an overestimate ?</vt:lpstr>
      <vt:lpstr>Endometrioma and spontaneous pregnancy rate ?</vt:lpstr>
      <vt:lpstr>Endometrioma and spontaneous pregnancy rate ?</vt:lpstr>
      <vt:lpstr>Endometrioma Surgery</vt:lpstr>
      <vt:lpstr>Endometrioma Surgery</vt:lpstr>
      <vt:lpstr>Does endometrioma hamper ART success ?</vt:lpstr>
      <vt:lpstr>Does surgery improve ART success?</vt:lpstr>
      <vt:lpstr>PowerPoint Presentation</vt:lpstr>
      <vt:lpstr>PowerPoint Presentation</vt:lpstr>
      <vt:lpstr>Endometrioma Surgery</vt:lpstr>
      <vt:lpstr>Is surgery harmful ?</vt:lpstr>
      <vt:lpstr>Endometrioma Surgery and Ovarian Reserve</vt:lpstr>
      <vt:lpstr>Endometrioma Surgery and AFC</vt:lpstr>
      <vt:lpstr>Endometrioma Surgery and AMH</vt:lpstr>
      <vt:lpstr>Is surgery harmful ?</vt:lpstr>
      <vt:lpstr>Is surgery harmful ?</vt:lpstr>
      <vt:lpstr>Is surgery harmful ?</vt:lpstr>
      <vt:lpstr>Endometrioma Excision for Promoting Fertility</vt:lpstr>
      <vt:lpstr>PowerPoint Presentation</vt:lpstr>
      <vt:lpstr>PowerPoint Presentation</vt:lpstr>
      <vt:lpstr>How is harm inflicted by surgery  ?</vt:lpstr>
      <vt:lpstr>Atraumatic endometrioma 1</vt:lpstr>
      <vt:lpstr>Who could benefit from surgery?</vt:lpstr>
      <vt:lpstr>PowerPoint Presentation</vt:lpstr>
      <vt:lpstr>Endometriosis &amp; Infertility</vt:lpstr>
      <vt:lpstr>Dysmenorrhea</vt:lpstr>
      <vt:lpstr>CPA</vt:lpstr>
      <vt:lpstr>Endometrioma &amp; Ovarian Reserve</vt:lpstr>
      <vt:lpstr>Endometrioma &amp; Ovarian Reserve</vt:lpstr>
      <vt:lpstr>PowerPoint Presentation</vt:lpstr>
      <vt:lpstr>HOW CAN WE IMPROVE ?</vt:lpstr>
      <vt:lpstr>Endometrioma Excision &amp; OR</vt:lpstr>
      <vt:lpstr>HOW CAN WE IMPROVE ?</vt:lpstr>
      <vt:lpstr>HOW CAN WE IMPROVE ?</vt:lpstr>
      <vt:lpstr>Laparoscopy vs Laparotomy</vt:lpstr>
      <vt:lpstr>Endometrioma Excision &amp; OR</vt:lpstr>
      <vt:lpstr>HOW CAN WE IMPROVE ?</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Endometrioma in Reproductive Aged Women Harm vs Benefit of Surgery</dc:title>
  <cp:lastModifiedBy>Barış Ata</cp:lastModifiedBy>
  <cp:revision>6</cp:revision>
  <dcterms:modified xsi:type="dcterms:W3CDTF">2018-09-09T05:05:25Z</dcterms:modified>
</cp:coreProperties>
</file>