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8" r:id="rId3"/>
    <p:sldId id="267" r:id="rId4"/>
    <p:sldId id="260" r:id="rId5"/>
    <p:sldId id="269" r:id="rId6"/>
    <p:sldId id="261" r:id="rId7"/>
    <p:sldId id="272" r:id="rId8"/>
    <p:sldId id="273" r:id="rId9"/>
    <p:sldId id="276" r:id="rId10"/>
    <p:sldId id="262" r:id="rId11"/>
    <p:sldId id="270" r:id="rId12"/>
    <p:sldId id="275" r:id="rId13"/>
    <p:sldId id="268" r:id="rId14"/>
    <p:sldId id="263" r:id="rId15"/>
    <p:sldId id="264" r:id="rId16"/>
    <p:sldId id="265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6C08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Orta Stil 4 - Vurgu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660B408-B3CF-4A94-85FC-2B1E0A45F4A2}" styleName="Koyu Stil 2 - Vurgu 1/Vurgu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Koyu Stil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Koyu Stil 2 - Vurgu 5/Vurgu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16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B83F4-F829-4251-BB4C-59CCD4026AA7}" type="datetimeFigureOut">
              <a:rPr lang="tr-TR" smtClean="0"/>
              <a:t>8.09.2018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B970-4029-4371-9B64-3D6250238D2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72260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B83F4-F829-4251-BB4C-59CCD4026AA7}" type="datetimeFigureOut">
              <a:rPr lang="tr-TR" smtClean="0"/>
              <a:t>8.09.2018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B970-4029-4371-9B64-3D6250238D2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88068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B83F4-F829-4251-BB4C-59CCD4026AA7}" type="datetimeFigureOut">
              <a:rPr lang="tr-TR" smtClean="0"/>
              <a:t>8.09.2018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B970-4029-4371-9B64-3D6250238D2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20659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B83F4-F829-4251-BB4C-59CCD4026AA7}" type="datetimeFigureOut">
              <a:rPr lang="tr-TR" smtClean="0"/>
              <a:t>8.09.2018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B970-4029-4371-9B64-3D6250238D2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14935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B83F4-F829-4251-BB4C-59CCD4026AA7}" type="datetimeFigureOut">
              <a:rPr lang="tr-TR" smtClean="0"/>
              <a:t>8.09.2018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B970-4029-4371-9B64-3D6250238D2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35363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B83F4-F829-4251-BB4C-59CCD4026AA7}" type="datetimeFigureOut">
              <a:rPr lang="tr-TR" smtClean="0"/>
              <a:t>8.09.2018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B970-4029-4371-9B64-3D6250238D2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76963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B83F4-F829-4251-BB4C-59CCD4026AA7}" type="datetimeFigureOut">
              <a:rPr lang="tr-TR" smtClean="0"/>
              <a:t>8.09.2018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B970-4029-4371-9B64-3D6250238D2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84401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B83F4-F829-4251-BB4C-59CCD4026AA7}" type="datetimeFigureOut">
              <a:rPr lang="tr-TR" smtClean="0"/>
              <a:t>8.09.2018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B970-4029-4371-9B64-3D6250238D2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48263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B83F4-F829-4251-BB4C-59CCD4026AA7}" type="datetimeFigureOut">
              <a:rPr lang="tr-TR" smtClean="0"/>
              <a:t>8.09.2018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B970-4029-4371-9B64-3D6250238D2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50704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B83F4-F829-4251-BB4C-59CCD4026AA7}" type="datetimeFigureOut">
              <a:rPr lang="tr-TR" smtClean="0"/>
              <a:t>8.09.2018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B970-4029-4371-9B64-3D6250238D2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37966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B83F4-F829-4251-BB4C-59CCD4026AA7}" type="datetimeFigureOut">
              <a:rPr lang="tr-TR" smtClean="0"/>
              <a:t>8.09.2018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B970-4029-4371-9B64-3D6250238D2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43929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B83F4-F829-4251-BB4C-59CCD4026AA7}" type="datetimeFigureOut">
              <a:rPr lang="tr-TR" smtClean="0"/>
              <a:t>8.09.2018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EB970-4029-4371-9B64-3D6250238D2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95276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236C21C0-4850-451C-A470-60DAF4A14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029" y="3970037"/>
            <a:ext cx="7886700" cy="1203326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tr-TR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ADOLESANDA ENDOMETRİOMA</a:t>
            </a:r>
            <a:br>
              <a:rPr lang="tr-TR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</a:br>
            <a:r>
              <a:rPr lang="tr-TR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YÖNETİMİ</a:t>
            </a:r>
          </a:p>
        </p:txBody>
      </p:sp>
      <p:sp>
        <p:nvSpPr>
          <p:cNvPr id="4" name="Unvan 1">
            <a:extLst>
              <a:ext uri="{FF2B5EF4-FFF2-40B4-BE49-F238E27FC236}">
                <a16:creationId xmlns:a16="http://schemas.microsoft.com/office/drawing/2014/main" id="{058E2083-94DC-48BA-A3BD-14FB6DD0BDCB}"/>
              </a:ext>
            </a:extLst>
          </p:cNvPr>
          <p:cNvSpPr txBox="1">
            <a:spLocks/>
          </p:cNvSpPr>
          <p:nvPr/>
        </p:nvSpPr>
        <p:spPr>
          <a:xfrm>
            <a:off x="1540476" y="5387546"/>
            <a:ext cx="5898292" cy="96987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Dr. Banu </a:t>
            </a:r>
            <a:r>
              <a:rPr lang="tr-TR" sz="36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Kumbak</a:t>
            </a:r>
            <a:r>
              <a:rPr lang="tr-T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Aygün</a:t>
            </a:r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E39511C2-1491-4C4D-8BA2-A5A4A00E3C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7176" y="5301176"/>
            <a:ext cx="1556824" cy="1556824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4823B4D5-0A26-4752-AE10-9AE25845ED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032" y="-1"/>
            <a:ext cx="6647935" cy="381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3501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>
            <a:extLst>
              <a:ext uri="{FF2B5EF4-FFF2-40B4-BE49-F238E27FC236}">
                <a16:creationId xmlns:a16="http://schemas.microsoft.com/office/drawing/2014/main" id="{C7088E38-BF08-46DF-9B08-062615F93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86" y="0"/>
            <a:ext cx="3696525" cy="1458097"/>
          </a:xfrm>
          <a:prstGeom prst="ellipse">
            <a:avLst/>
          </a:prstGeom>
          <a:solidFill>
            <a:schemeClr val="bg2">
              <a:alpha val="31000"/>
            </a:schemeClr>
          </a:solidFill>
          <a:ln w="174625" cmpd="thinThick">
            <a:gradFill>
              <a:gsLst>
                <a:gs pos="0">
                  <a:srgbClr val="FF0000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/>
            <a:r>
              <a:rPr lang="tr-TR" sz="2000" b="1" dirty="0">
                <a:solidFill>
                  <a:srgbClr val="0070C0"/>
                </a:solidFill>
                <a:latin typeface="Arial Black" panose="020B0A04020102020204" pitchFamily="34" charset="0"/>
              </a:rPr>
              <a:t>ADOLESANDA ENDOMETRİOMA</a:t>
            </a:r>
            <a:br>
              <a:rPr lang="tr-TR" sz="2000" b="1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tr-TR" sz="2000" b="1" dirty="0">
                <a:solidFill>
                  <a:srgbClr val="0070C0"/>
                </a:solidFill>
                <a:latin typeface="Arial Black" panose="020B0A04020102020204" pitchFamily="34" charset="0"/>
              </a:rPr>
              <a:t>TEDAVİ</a:t>
            </a:r>
            <a:endParaRPr lang="en-US" sz="20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FCF4913F-D40B-4205-BF46-7BE62B0C326E}"/>
              </a:ext>
            </a:extLst>
          </p:cNvPr>
          <p:cNvSpPr txBox="1"/>
          <p:nvPr/>
        </p:nvSpPr>
        <p:spPr>
          <a:xfrm>
            <a:off x="99986" y="1592980"/>
            <a:ext cx="4200166" cy="32316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Medikal Tedavi</a:t>
            </a:r>
          </a:p>
          <a:p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NSAID +/- KOK</a:t>
            </a:r>
          </a:p>
          <a:p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GnRHa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(&gt;17 yaş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tr-TR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tedavi öncesinde </a:t>
            </a:r>
            <a:r>
              <a:rPr lang="tr-TR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laparoskopi</a:t>
            </a:r>
            <a:r>
              <a:rPr lang="tr-TR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 yapılmalı</a:t>
            </a:r>
          </a:p>
          <a:p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LNG-IUS (</a:t>
            </a:r>
            <a:r>
              <a:rPr lang="tr-TR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L/S sonrası uzun süreli idame tedavide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DMPA </a:t>
            </a:r>
            <a:r>
              <a:rPr lang="tr-TR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tercih edilmez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2000" dirty="0">
              <a:latin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Cerrahi Tedavi</a:t>
            </a:r>
          </a:p>
          <a:p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Ablatif cerrahi</a:t>
            </a:r>
          </a:p>
          <a:p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Eksizyonel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cerrahi</a:t>
            </a:r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5201BC06-CAD2-4353-819F-551507B0A6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6303" y="0"/>
            <a:ext cx="2067697" cy="185659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9E43D892-9B91-4C07-87C0-4F60B6F9F790}"/>
              </a:ext>
            </a:extLst>
          </p:cNvPr>
          <p:cNvSpPr txBox="1"/>
          <p:nvPr/>
        </p:nvSpPr>
        <p:spPr>
          <a:xfrm>
            <a:off x="-3552" y="5832729"/>
            <a:ext cx="8739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RV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endometriosis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(-) ve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endometrioma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(+) ise OKS ile 6 aylık takip </a:t>
            </a:r>
          </a:p>
          <a:p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(ağrı karakteri ve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endometrioma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boyutu takibi)</a:t>
            </a:r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6003390A-9F9F-4444-AB0F-E9A4106E42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1956" y="1863290"/>
            <a:ext cx="4712043" cy="3962738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0AE6AE06-57AE-4045-9CB9-BEE905E56B48}"/>
              </a:ext>
            </a:extLst>
          </p:cNvPr>
          <p:cNvSpPr txBox="1"/>
          <p:nvPr/>
        </p:nvSpPr>
        <p:spPr>
          <a:xfrm>
            <a:off x="4992130" y="6479060"/>
            <a:ext cx="4151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Gordts</a:t>
            </a:r>
            <a:r>
              <a:rPr lang="tr-TR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 et al., 2015; </a:t>
            </a:r>
            <a:r>
              <a:rPr lang="tr-TR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Bedaiwy</a:t>
            </a:r>
            <a:r>
              <a:rPr lang="tr-TR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 et al., 2017</a:t>
            </a:r>
          </a:p>
        </p:txBody>
      </p:sp>
    </p:spTree>
    <p:extLst>
      <p:ext uri="{BB962C8B-B14F-4D97-AF65-F5344CB8AC3E}">
        <p14:creationId xmlns:p14="http://schemas.microsoft.com/office/powerpoint/2010/main" val="5047547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>
            <a:extLst>
              <a:ext uri="{FF2B5EF4-FFF2-40B4-BE49-F238E27FC236}">
                <a16:creationId xmlns:a16="http://schemas.microsoft.com/office/drawing/2014/main" id="{4E14F30B-E683-4F6F-8469-9CE7047CE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85" y="0"/>
            <a:ext cx="4718017" cy="1359243"/>
          </a:xfrm>
          <a:prstGeom prst="ellipse">
            <a:avLst/>
          </a:prstGeom>
          <a:solidFill>
            <a:schemeClr val="bg2">
              <a:alpha val="31000"/>
            </a:schemeClr>
          </a:solidFill>
          <a:ln w="174625" cmpd="thinThick">
            <a:gradFill>
              <a:gsLst>
                <a:gs pos="0">
                  <a:srgbClr val="FF0000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vert="horz" lIns="91440" tIns="45720" rIns="91440" bIns="45720" rtlCol="0" anchor="ctr" anchorCtr="0">
            <a:normAutofit fontScale="90000"/>
          </a:bodyPr>
          <a:lstStyle/>
          <a:p>
            <a:pPr algn="ctr"/>
            <a:r>
              <a:rPr lang="tr-TR" sz="2400" b="1" dirty="0">
                <a:solidFill>
                  <a:srgbClr val="0070C0"/>
                </a:solidFill>
                <a:latin typeface="Arial Black" panose="020B0A04020102020204" pitchFamily="34" charset="0"/>
              </a:rPr>
              <a:t>ADOLESANDA ENDOMETRİOMA</a:t>
            </a:r>
            <a:br>
              <a:rPr lang="tr-TR" sz="2400" b="1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tr-TR" sz="2400" b="1" dirty="0">
                <a:solidFill>
                  <a:srgbClr val="0070C0"/>
                </a:solidFill>
                <a:latin typeface="Arial Black" panose="020B0A04020102020204" pitchFamily="34" charset="0"/>
              </a:rPr>
              <a:t>MEDİKAL TEDAVİ</a:t>
            </a:r>
            <a:endParaRPr lang="en-US" sz="24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93F0659A-80C5-4530-BFFF-344B91A0A5ED}"/>
              </a:ext>
            </a:extLst>
          </p:cNvPr>
          <p:cNvSpPr txBox="1"/>
          <p:nvPr/>
        </p:nvSpPr>
        <p:spPr>
          <a:xfrm>
            <a:off x="127686" y="1585784"/>
            <a:ext cx="88886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Tedavi kişiselleştirilmeli</a:t>
            </a:r>
          </a:p>
          <a:p>
            <a:endParaRPr lang="tr-T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Adolesan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ve yetişkinde aynı ilaçlar kullanılabilir</a:t>
            </a:r>
          </a:p>
          <a:p>
            <a:endParaRPr lang="tr-T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İnisiyal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ampirik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tedavi;Siklik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OKS ve/veya NSAID ; 3 ay sonra değerlendir; AĞRI PERSİSTE ise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kontinu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OKS? </a:t>
            </a:r>
          </a:p>
          <a:p>
            <a:endParaRPr lang="tr-T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Ampirik tedavi cevapsız ise MRI sonrası (</a:t>
            </a:r>
            <a:r>
              <a:rPr lang="tr-TR" sz="14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Benagiano</a:t>
            </a:r>
            <a:r>
              <a:rPr lang="tr-TR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 et al., 2018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) tanısal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laparoskopi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 ve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endometriotik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lezyonların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eksizyonu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; cerrahi istemeyen olgularda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progestinler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GnRHa</a:t>
            </a:r>
            <a:endParaRPr lang="tr-T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Progestinler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; MPA (oral veya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depot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), NETA,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dienogest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, LNG-IUS</a:t>
            </a:r>
          </a:p>
          <a:p>
            <a:endParaRPr lang="tr-T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GnRHa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; &gt;17 yaş; cerrahi olarak konfirme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endometriosis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olgularında</a:t>
            </a:r>
          </a:p>
          <a:p>
            <a:endParaRPr lang="tr-T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Uzun süreli medikal tedavi;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GnRHa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dienogest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add-back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HT +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+ vitamin D</a:t>
            </a:r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9C1E2282-E781-44D5-813E-AF905F12CA1A}"/>
              </a:ext>
            </a:extLst>
          </p:cNvPr>
          <p:cNvSpPr txBox="1"/>
          <p:nvPr/>
        </p:nvSpPr>
        <p:spPr>
          <a:xfrm>
            <a:off x="2990335" y="6509634"/>
            <a:ext cx="6153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Saridogan</a:t>
            </a:r>
            <a:r>
              <a:rPr lang="tr-TR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 2016; </a:t>
            </a:r>
            <a:r>
              <a:rPr lang="tr-TR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Bedaiwy</a:t>
            </a:r>
            <a:r>
              <a:rPr lang="tr-TR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 et al., 2017; </a:t>
            </a:r>
            <a:r>
              <a:rPr lang="tr-TR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Benagiano</a:t>
            </a:r>
            <a:r>
              <a:rPr lang="tr-TR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 et al., 2018</a:t>
            </a:r>
          </a:p>
        </p:txBody>
      </p:sp>
    </p:spTree>
    <p:extLst>
      <p:ext uri="{BB962C8B-B14F-4D97-AF65-F5344CB8AC3E}">
        <p14:creationId xmlns:p14="http://schemas.microsoft.com/office/powerpoint/2010/main" val="19232316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van 1">
            <a:extLst>
              <a:ext uri="{FF2B5EF4-FFF2-40B4-BE49-F238E27FC236}">
                <a16:creationId xmlns:a16="http://schemas.microsoft.com/office/drawing/2014/main" id="{69625C3C-55F4-4A66-92B3-C67749327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86" y="214184"/>
            <a:ext cx="4017800" cy="1804086"/>
          </a:xfrm>
          <a:prstGeom prst="ellipse">
            <a:avLst/>
          </a:prstGeom>
          <a:solidFill>
            <a:schemeClr val="bg2">
              <a:alpha val="31000"/>
            </a:schemeClr>
          </a:solidFill>
          <a:ln w="174625" cmpd="thinThick">
            <a:gradFill>
              <a:gsLst>
                <a:gs pos="0">
                  <a:srgbClr val="FF0000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vert="horz" lIns="91440" tIns="45720" rIns="91440" bIns="45720" rtlCol="0" anchor="ctr" anchorCtr="0">
            <a:normAutofit fontScale="90000"/>
          </a:bodyPr>
          <a:lstStyle/>
          <a:p>
            <a:pPr algn="ctr"/>
            <a:r>
              <a:rPr lang="tr-TR" sz="2400" b="1" dirty="0">
                <a:solidFill>
                  <a:srgbClr val="0070C0"/>
                </a:solidFill>
                <a:latin typeface="Arial Black" panose="020B0A04020102020204" pitchFamily="34" charset="0"/>
              </a:rPr>
              <a:t>ADOLESANDA ENDOMETRİOMA</a:t>
            </a:r>
            <a:br>
              <a:rPr lang="tr-TR" sz="2400" b="1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tr-TR" sz="2400" b="1" dirty="0">
                <a:solidFill>
                  <a:srgbClr val="0070C0"/>
                </a:solidFill>
                <a:latin typeface="Arial Black" panose="020B0A04020102020204" pitchFamily="34" charset="0"/>
              </a:rPr>
              <a:t>MEDİKAL TEDAVİ</a:t>
            </a:r>
            <a:br>
              <a:rPr lang="tr-TR" sz="2400" b="1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endParaRPr lang="en-US" sz="24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4A559EB8-A77D-49B8-B68C-207B46EF88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16" y="3018495"/>
            <a:ext cx="4643876" cy="1631147"/>
          </a:xfrm>
          <a:prstGeom prst="rect">
            <a:avLst/>
          </a:prstGeom>
        </p:spPr>
      </p:pic>
      <p:sp>
        <p:nvSpPr>
          <p:cNvPr id="2" name="Metin kutusu 1">
            <a:extLst>
              <a:ext uri="{FF2B5EF4-FFF2-40B4-BE49-F238E27FC236}">
                <a16:creationId xmlns:a16="http://schemas.microsoft.com/office/drawing/2014/main" id="{28C2CE9E-D62A-4B5C-9CAE-CF3E51DF2F6E}"/>
              </a:ext>
            </a:extLst>
          </p:cNvPr>
          <p:cNvSpPr txBox="1"/>
          <p:nvPr/>
        </p:nvSpPr>
        <p:spPr>
          <a:xfrm>
            <a:off x="4819135" y="617838"/>
            <a:ext cx="4234249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err="1">
                <a:latin typeface="Trebuchet MS" panose="020B0603020202020204" pitchFamily="34" charset="0"/>
              </a:rPr>
              <a:t>Endometriosis</a:t>
            </a:r>
            <a:r>
              <a:rPr lang="tr-TR" b="1" dirty="0">
                <a:latin typeface="Trebuchet MS" panose="020B0603020202020204" pitchFamily="34" charset="0"/>
              </a:rPr>
              <a:t> tanısı olan kadınların %70’i ağrı kontrolü için </a:t>
            </a:r>
            <a:r>
              <a:rPr lang="tr-TR" b="1" dirty="0" err="1">
                <a:latin typeface="Trebuchet MS" panose="020B0603020202020204" pitchFamily="34" charset="0"/>
              </a:rPr>
              <a:t>multiple</a:t>
            </a:r>
            <a:r>
              <a:rPr lang="tr-TR" b="1" dirty="0">
                <a:latin typeface="Trebuchet MS" panose="020B0603020202020204" pitchFamily="34" charset="0"/>
              </a:rPr>
              <a:t> KOK kullanmış</a:t>
            </a:r>
          </a:p>
          <a:p>
            <a:endParaRPr lang="tr-TR" b="1" dirty="0">
              <a:latin typeface="Trebuchet MS" panose="020B0603020202020204" pitchFamily="34" charset="0"/>
            </a:endParaRPr>
          </a:p>
          <a:p>
            <a:r>
              <a:rPr lang="tr-TR" b="1" dirty="0">
                <a:latin typeface="Trebuchet MS" panose="020B0603020202020204" pitchFamily="34" charset="0"/>
              </a:rPr>
              <a:t>%40 fazlası 3-10 çeşit KOK önerilmiş</a:t>
            </a:r>
          </a:p>
          <a:p>
            <a:endParaRPr lang="tr-TR" b="1" dirty="0">
              <a:latin typeface="Trebuchet MS" panose="020B0603020202020204" pitchFamily="34" charset="0"/>
            </a:endParaRPr>
          </a:p>
          <a:p>
            <a:r>
              <a:rPr lang="tr-TR" b="1" dirty="0">
                <a:latin typeface="Trebuchet MS" panose="020B0603020202020204" pitchFamily="34" charset="0"/>
              </a:rPr>
              <a:t>KOK fizyolojik </a:t>
            </a:r>
            <a:r>
              <a:rPr lang="tr-TR" b="1" dirty="0" err="1">
                <a:latin typeface="Trebuchet MS" panose="020B0603020202020204" pitchFamily="34" charset="0"/>
              </a:rPr>
              <a:t>estrojen</a:t>
            </a:r>
            <a:r>
              <a:rPr lang="tr-TR" b="1" dirty="0">
                <a:latin typeface="Trebuchet MS" panose="020B0603020202020204" pitchFamily="34" charset="0"/>
              </a:rPr>
              <a:t> dozunun 4-6x</a:t>
            </a:r>
          </a:p>
          <a:p>
            <a:endParaRPr lang="tr-TR" b="1" dirty="0">
              <a:latin typeface="Trebuchet MS" panose="020B0603020202020204" pitchFamily="34" charset="0"/>
            </a:endParaRPr>
          </a:p>
          <a:p>
            <a:r>
              <a:rPr lang="tr-TR" b="1" dirty="0" err="1">
                <a:latin typeface="Trebuchet MS" panose="020B0603020202020204" pitchFamily="34" charset="0"/>
              </a:rPr>
              <a:t>Primer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dismenore</a:t>
            </a:r>
            <a:r>
              <a:rPr lang="tr-TR" b="1" dirty="0">
                <a:latin typeface="Trebuchet MS" panose="020B0603020202020204" pitchFamily="34" charset="0"/>
              </a:rPr>
              <a:t> nedeniyle geçmişte KOK kullananlarda DE riski yüksek (</a:t>
            </a:r>
            <a:r>
              <a:rPr lang="tr-TR" sz="1400" b="1" i="1" dirty="0" err="1">
                <a:latin typeface="Trebuchet MS" panose="020B0603020202020204" pitchFamily="34" charset="0"/>
              </a:rPr>
              <a:t>Chapron</a:t>
            </a:r>
            <a:r>
              <a:rPr lang="tr-TR" sz="1400" b="1" i="1" dirty="0">
                <a:latin typeface="Trebuchet MS" panose="020B0603020202020204" pitchFamily="34" charset="0"/>
              </a:rPr>
              <a:t> et al., 2011</a:t>
            </a:r>
            <a:r>
              <a:rPr lang="tr-TR" b="1" dirty="0">
                <a:latin typeface="Trebuchet MS" panose="020B0603020202020204" pitchFamily="34" charset="0"/>
              </a:rPr>
              <a:t>)</a:t>
            </a:r>
          </a:p>
          <a:p>
            <a:endParaRPr lang="tr-TR" b="1" dirty="0">
              <a:latin typeface="Trebuchet MS" panose="020B0603020202020204" pitchFamily="34" charset="0"/>
            </a:endParaRPr>
          </a:p>
          <a:p>
            <a:r>
              <a:rPr lang="tr-TR" b="1" dirty="0">
                <a:latin typeface="Trebuchet MS" panose="020B0603020202020204" pitchFamily="34" charset="0"/>
              </a:rPr>
              <a:t>Uzun süreli KOK kullanımı </a:t>
            </a:r>
            <a:r>
              <a:rPr lang="tr-TR" b="1" dirty="0" err="1">
                <a:latin typeface="Trebuchet MS" panose="020B0603020202020204" pitchFamily="34" charset="0"/>
              </a:rPr>
              <a:t>estrojene</a:t>
            </a:r>
            <a:r>
              <a:rPr lang="tr-TR" b="1" dirty="0">
                <a:latin typeface="Trebuchet MS" panose="020B0603020202020204" pitchFamily="34" charset="0"/>
              </a:rPr>
              <a:t> cevapsız </a:t>
            </a:r>
            <a:r>
              <a:rPr lang="tr-TR" b="1" dirty="0" err="1">
                <a:latin typeface="Trebuchet MS" panose="020B0603020202020204" pitchFamily="34" charset="0"/>
              </a:rPr>
              <a:t>endometrial</a:t>
            </a:r>
            <a:r>
              <a:rPr lang="tr-TR" b="1" dirty="0">
                <a:latin typeface="Trebuchet MS" panose="020B0603020202020204" pitchFamily="34" charset="0"/>
              </a:rPr>
              <a:t> incelme oluşturabilir; ileride gebelik düşünen olgularda önemli </a:t>
            </a:r>
          </a:p>
          <a:p>
            <a:endParaRPr lang="tr-TR" b="1" dirty="0">
              <a:latin typeface="Trebuchet MS" panose="020B0603020202020204" pitchFamily="34" charset="0"/>
            </a:endParaRPr>
          </a:p>
          <a:p>
            <a:r>
              <a:rPr lang="tr-TR" b="1" dirty="0">
                <a:latin typeface="Trebuchet MS" panose="020B0603020202020204" pitchFamily="34" charset="0"/>
              </a:rPr>
              <a:t>İlk basamak; NETA (5-15 mg/gün) </a:t>
            </a:r>
            <a:r>
              <a:rPr lang="tr-TR" b="1" dirty="0" err="1">
                <a:latin typeface="Trebuchet MS" panose="020B0603020202020204" pitchFamily="34" charset="0"/>
              </a:rPr>
              <a:t>or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dienogest</a:t>
            </a:r>
            <a:r>
              <a:rPr lang="tr-TR" b="1" dirty="0">
                <a:latin typeface="Trebuchet MS" panose="020B0603020202020204" pitchFamily="34" charset="0"/>
              </a:rPr>
              <a:t> (2 mg/gün)</a:t>
            </a:r>
          </a:p>
          <a:p>
            <a:endParaRPr lang="tr-TR" b="1" dirty="0">
              <a:latin typeface="Trebuchet MS" panose="020B0603020202020204" pitchFamily="34" charset="0"/>
            </a:endParaRPr>
          </a:p>
          <a:p>
            <a:endParaRPr lang="tr-TR" b="1" dirty="0">
              <a:latin typeface="Trebuchet MS" panose="020B0603020202020204" pitchFamily="34" charset="0"/>
            </a:endParaRPr>
          </a:p>
          <a:p>
            <a:r>
              <a:rPr lang="tr-TR" b="1" dirty="0">
                <a:latin typeface="Trebuchet MS" panose="020B0603020202020204" pitchFamily="34" charset="0"/>
              </a:rPr>
              <a:t>  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8F9E923A-4908-46C0-8211-E93550FFB0F0}"/>
              </a:ext>
            </a:extLst>
          </p:cNvPr>
          <p:cNvSpPr txBox="1"/>
          <p:nvPr/>
        </p:nvSpPr>
        <p:spPr>
          <a:xfrm>
            <a:off x="3929448" y="4649642"/>
            <a:ext cx="9391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b="1" dirty="0"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3937190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>
            <a:extLst>
              <a:ext uri="{FF2B5EF4-FFF2-40B4-BE49-F238E27FC236}">
                <a16:creationId xmlns:a16="http://schemas.microsoft.com/office/drawing/2014/main" id="{D333C6B1-7A71-42CF-8917-D22061350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356" y="0"/>
            <a:ext cx="4149606" cy="1927377"/>
          </a:xfrm>
          <a:prstGeom prst="ellipse">
            <a:avLst/>
          </a:prstGeom>
          <a:solidFill>
            <a:schemeClr val="bg2">
              <a:alpha val="31000"/>
            </a:schemeClr>
          </a:solidFill>
          <a:ln w="174625" cmpd="thinThick">
            <a:gradFill>
              <a:gsLst>
                <a:gs pos="0">
                  <a:srgbClr val="FF0000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vert="horz" lIns="91440" tIns="45720" rIns="91440" bIns="45720" rtlCol="0" anchor="ctr" anchorCtr="0">
            <a:normAutofit fontScale="90000"/>
          </a:bodyPr>
          <a:lstStyle/>
          <a:p>
            <a:pPr algn="ctr"/>
            <a:r>
              <a:rPr lang="tr-TR" sz="2400" b="1" dirty="0">
                <a:solidFill>
                  <a:srgbClr val="0070C0"/>
                </a:solidFill>
                <a:latin typeface="Arial Black" panose="020B0A04020102020204" pitchFamily="34" charset="0"/>
              </a:rPr>
              <a:t>ADOLESANDA ENDOMETRİOMA</a:t>
            </a:r>
            <a:br>
              <a:rPr lang="tr-TR" sz="2400" b="1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tr-TR" sz="2400" b="1" dirty="0">
                <a:solidFill>
                  <a:srgbClr val="0070C0"/>
                </a:solidFill>
                <a:latin typeface="Arial Black" panose="020B0A04020102020204" pitchFamily="34" charset="0"/>
              </a:rPr>
              <a:t>CERRAHİ TEDAVİ</a:t>
            </a:r>
            <a:endParaRPr lang="en-US" sz="24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8A78E7AE-7077-4D1B-AB0D-B3900A412023}"/>
              </a:ext>
            </a:extLst>
          </p:cNvPr>
          <p:cNvSpPr txBox="1"/>
          <p:nvPr/>
        </p:nvSpPr>
        <p:spPr>
          <a:xfrm>
            <a:off x="101118" y="2710248"/>
            <a:ext cx="879574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>
                <a:latin typeface="Trebuchet MS" panose="020B0603020202020204" pitchFamily="34" charset="0"/>
                <a:ea typeface="Cambria" panose="02040503050406030204" pitchFamily="18" charset="0"/>
              </a:rPr>
              <a:t>Cerrahi ne zaman? </a:t>
            </a:r>
            <a:r>
              <a:rPr lang="tr-TR" b="1" dirty="0" err="1">
                <a:latin typeface="Trebuchet MS" panose="020B0603020202020204" pitchFamily="34" charset="0"/>
                <a:ea typeface="Cambria" panose="02040503050406030204" pitchFamily="18" charset="0"/>
              </a:rPr>
              <a:t>Adolesanda</a:t>
            </a:r>
            <a:r>
              <a:rPr lang="tr-TR" b="1" dirty="0">
                <a:latin typeface="Trebuchet MS" panose="020B0603020202020204" pitchFamily="34" charset="0"/>
                <a:ea typeface="Cambria" panose="02040503050406030204" pitchFamily="18" charset="0"/>
              </a:rPr>
              <a:t> iki tarafı keskin bıçak!</a:t>
            </a:r>
          </a:p>
          <a:p>
            <a:endParaRPr lang="tr-TR" b="1" dirty="0">
              <a:latin typeface="Trebuchet MS" panose="020B0603020202020204" pitchFamily="34" charset="0"/>
              <a:ea typeface="Cambria" panose="02040503050406030204" pitchFamily="18" charset="0"/>
            </a:endParaRPr>
          </a:p>
          <a:p>
            <a:r>
              <a:rPr lang="tr-TR" b="1" dirty="0" err="1">
                <a:latin typeface="Trebuchet MS" panose="020B0603020202020204" pitchFamily="34" charset="0"/>
                <a:ea typeface="Cambria" panose="02040503050406030204" pitchFamily="18" charset="0"/>
              </a:rPr>
              <a:t>Adolesanda</a:t>
            </a:r>
            <a:r>
              <a:rPr lang="tr-TR" b="1" dirty="0">
                <a:latin typeface="Trebuchet MS" panose="020B0603020202020204" pitchFamily="34" charset="0"/>
                <a:ea typeface="Cambria" panose="02040503050406030204" pitchFamily="18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  <a:ea typeface="Cambria" panose="02040503050406030204" pitchFamily="18" charset="0"/>
              </a:rPr>
              <a:t>endometriosis</a:t>
            </a:r>
            <a:r>
              <a:rPr lang="tr-TR" b="1" dirty="0">
                <a:latin typeface="Trebuchet MS" panose="020B0603020202020204" pitchFamily="34" charset="0"/>
                <a:ea typeface="Cambria" panose="02040503050406030204" pitchFamily="18" charset="0"/>
              </a:rPr>
              <a:t> lezyonları farklı; kırmızı, </a:t>
            </a:r>
            <a:r>
              <a:rPr lang="tr-TR" b="1" dirty="0" err="1">
                <a:latin typeface="Trebuchet MS" panose="020B0603020202020204" pitchFamily="34" charset="0"/>
                <a:ea typeface="Cambria" panose="02040503050406030204" pitchFamily="18" charset="0"/>
              </a:rPr>
              <a:t>veziküler,polipoid</a:t>
            </a:r>
            <a:endParaRPr lang="tr-TR" b="1" dirty="0">
              <a:latin typeface="Trebuchet MS" panose="020B0603020202020204" pitchFamily="34" charset="0"/>
              <a:ea typeface="Cambria" panose="02040503050406030204" pitchFamily="18" charset="0"/>
            </a:endParaRPr>
          </a:p>
          <a:p>
            <a:endParaRPr lang="tr-TR" b="1" dirty="0">
              <a:latin typeface="Trebuchet MS" panose="020B0603020202020204" pitchFamily="34" charset="0"/>
              <a:ea typeface="Cambria" panose="02040503050406030204" pitchFamily="18" charset="0"/>
            </a:endParaRPr>
          </a:p>
          <a:p>
            <a:r>
              <a:rPr lang="tr-TR" b="1" dirty="0">
                <a:latin typeface="Trebuchet MS" panose="020B0603020202020204" pitchFamily="34" charset="0"/>
                <a:ea typeface="Cambria" panose="02040503050406030204" pitchFamily="18" charset="0"/>
              </a:rPr>
              <a:t>Küçük </a:t>
            </a:r>
            <a:r>
              <a:rPr lang="tr-TR" b="1" dirty="0" err="1">
                <a:latin typeface="Trebuchet MS" panose="020B0603020202020204" pitchFamily="34" charset="0"/>
                <a:ea typeface="Cambria" panose="02040503050406030204" pitchFamily="18" charset="0"/>
              </a:rPr>
              <a:t>endometriomalarda</a:t>
            </a:r>
            <a:r>
              <a:rPr lang="tr-TR" b="1" dirty="0">
                <a:latin typeface="Trebuchet MS" panose="020B0603020202020204" pitchFamily="34" charset="0"/>
                <a:ea typeface="Cambria" panose="02040503050406030204" pitchFamily="18" charset="0"/>
              </a:rPr>
              <a:t> (1-3 cm?, &lt;2 cm) ablatif cerrahi; daha kolay ve daha az OR tehdit etmekte</a:t>
            </a:r>
          </a:p>
          <a:p>
            <a:endParaRPr lang="tr-TR" b="1" dirty="0">
              <a:latin typeface="Trebuchet MS" panose="020B0603020202020204" pitchFamily="34" charset="0"/>
              <a:ea typeface="Cambria" panose="02040503050406030204" pitchFamily="18" charset="0"/>
            </a:endParaRPr>
          </a:p>
          <a:p>
            <a:r>
              <a:rPr lang="tr-TR" b="1" dirty="0">
                <a:latin typeface="Trebuchet MS" panose="020B0603020202020204" pitchFamily="34" charset="0"/>
                <a:ea typeface="Cambria" panose="02040503050406030204" pitchFamily="18" charset="0"/>
              </a:rPr>
              <a:t>5 cm </a:t>
            </a:r>
            <a:r>
              <a:rPr lang="tr-TR" b="1" dirty="0" err="1">
                <a:latin typeface="Trebuchet MS" panose="020B0603020202020204" pitchFamily="34" charset="0"/>
                <a:ea typeface="Cambria" panose="02040503050406030204" pitchFamily="18" charset="0"/>
              </a:rPr>
              <a:t>endometrioma</a:t>
            </a:r>
            <a:r>
              <a:rPr lang="tr-TR" b="1" dirty="0">
                <a:latin typeface="Trebuchet MS" panose="020B0603020202020204" pitchFamily="34" charset="0"/>
                <a:ea typeface="Cambria" panose="02040503050406030204" pitchFamily="18" charset="0"/>
              </a:rPr>
              <a:t>; 2-basamaklı cerrahi (</a:t>
            </a:r>
            <a:r>
              <a:rPr lang="tr-TR" sz="1200" b="1" i="1" dirty="0" err="1">
                <a:latin typeface="Trebuchet MS" panose="020B0603020202020204" pitchFamily="34" charset="0"/>
                <a:ea typeface="Cambria" panose="02040503050406030204" pitchFamily="18" charset="0"/>
              </a:rPr>
              <a:t>Pados</a:t>
            </a:r>
            <a:r>
              <a:rPr lang="tr-TR" sz="1200" b="1" i="1" dirty="0">
                <a:latin typeface="Trebuchet MS" panose="020B0603020202020204" pitchFamily="34" charset="0"/>
                <a:ea typeface="Cambria" panose="02040503050406030204" pitchFamily="18" charset="0"/>
              </a:rPr>
              <a:t> et al., 2010; </a:t>
            </a:r>
            <a:r>
              <a:rPr lang="tr-TR" sz="1200" b="1" i="1" dirty="0" err="1">
                <a:latin typeface="Trebuchet MS" panose="020B0603020202020204" pitchFamily="34" charset="0"/>
                <a:ea typeface="Cambria" panose="02040503050406030204" pitchFamily="18" charset="0"/>
              </a:rPr>
              <a:t>Donnez</a:t>
            </a:r>
            <a:r>
              <a:rPr lang="tr-TR" sz="1200" b="1" i="1" dirty="0">
                <a:latin typeface="Trebuchet MS" panose="020B0603020202020204" pitchFamily="34" charset="0"/>
                <a:ea typeface="Cambria" panose="02040503050406030204" pitchFamily="18" charset="0"/>
              </a:rPr>
              <a:t> et al., 2010</a:t>
            </a:r>
            <a:r>
              <a:rPr lang="tr-TR" b="1" dirty="0">
                <a:latin typeface="Trebuchet MS" panose="020B0603020202020204" pitchFamily="34" charset="0"/>
                <a:ea typeface="Cambria" panose="02040503050406030204" pitchFamily="18" charset="0"/>
              </a:rPr>
              <a:t>)</a:t>
            </a:r>
          </a:p>
          <a:p>
            <a:endParaRPr lang="tr-TR" b="1" dirty="0">
              <a:latin typeface="Trebuchet MS" panose="020B0603020202020204" pitchFamily="34" charset="0"/>
              <a:ea typeface="Cambria" panose="02040503050406030204" pitchFamily="18" charset="0"/>
            </a:endParaRPr>
          </a:p>
          <a:p>
            <a:r>
              <a:rPr lang="tr-TR" b="1" dirty="0" err="1">
                <a:latin typeface="Trebuchet MS" panose="020B0603020202020204" pitchFamily="34" charset="0"/>
                <a:ea typeface="Cambria" panose="02040503050406030204" pitchFamily="18" charset="0"/>
              </a:rPr>
              <a:t>Bilateral</a:t>
            </a:r>
            <a:r>
              <a:rPr lang="tr-TR" b="1" dirty="0">
                <a:latin typeface="Trebuchet MS" panose="020B0603020202020204" pitchFamily="34" charset="0"/>
                <a:ea typeface="Cambria" panose="02040503050406030204" pitchFamily="18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  <a:ea typeface="Cambria" panose="02040503050406030204" pitchFamily="18" charset="0"/>
              </a:rPr>
              <a:t>endometrioma</a:t>
            </a:r>
            <a:r>
              <a:rPr lang="tr-TR" b="1" dirty="0">
                <a:latin typeface="Trebuchet MS" panose="020B0603020202020204" pitchFamily="34" charset="0"/>
                <a:ea typeface="Cambria" panose="02040503050406030204" pitchFamily="18" charset="0"/>
              </a:rPr>
              <a:t>?</a:t>
            </a:r>
          </a:p>
          <a:p>
            <a:endParaRPr lang="tr-TR" b="1" dirty="0">
              <a:latin typeface="Trebuchet MS" panose="020B0603020202020204" pitchFamily="34" charset="0"/>
              <a:ea typeface="Cambria" panose="02040503050406030204" pitchFamily="18" charset="0"/>
            </a:endParaRPr>
          </a:p>
          <a:p>
            <a:endParaRPr lang="tr-TR" b="1" dirty="0">
              <a:latin typeface="Trebuchet MS" panose="020B0603020202020204" pitchFamily="34" charset="0"/>
            </a:endParaRPr>
          </a:p>
          <a:p>
            <a:endParaRPr lang="tr-TR" dirty="0"/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31761ED6-374D-4774-9A70-414453BB3A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7229" y="321553"/>
            <a:ext cx="4401271" cy="1605824"/>
          </a:xfrm>
          <a:prstGeom prst="rect">
            <a:avLst/>
          </a:prstGeom>
        </p:spPr>
      </p:pic>
      <p:sp>
        <p:nvSpPr>
          <p:cNvPr id="2" name="Metin kutusu 1">
            <a:extLst>
              <a:ext uri="{FF2B5EF4-FFF2-40B4-BE49-F238E27FC236}">
                <a16:creationId xmlns:a16="http://schemas.microsoft.com/office/drawing/2014/main" id="{F23D861A-DE87-417B-9CB3-9CD4257EDB1E}"/>
              </a:ext>
            </a:extLst>
          </p:cNvPr>
          <p:cNvSpPr txBox="1"/>
          <p:nvPr/>
        </p:nvSpPr>
        <p:spPr>
          <a:xfrm>
            <a:off x="5824151" y="5634681"/>
            <a:ext cx="2364260" cy="59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dirty="0"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3284CC0F-ACC2-43E8-8DD8-C0A684780482}"/>
              </a:ext>
            </a:extLst>
          </p:cNvPr>
          <p:cNvSpPr txBox="1"/>
          <p:nvPr/>
        </p:nvSpPr>
        <p:spPr>
          <a:xfrm>
            <a:off x="4932715" y="6227805"/>
            <a:ext cx="4147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Brosens</a:t>
            </a:r>
            <a:r>
              <a:rPr lang="tr-TR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 et al., 2013; </a:t>
            </a:r>
            <a:r>
              <a:rPr lang="tr-TR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Gordts</a:t>
            </a:r>
            <a:r>
              <a:rPr lang="tr-TR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 et al., 2015</a:t>
            </a:r>
          </a:p>
        </p:txBody>
      </p:sp>
    </p:spTree>
    <p:extLst>
      <p:ext uri="{BB962C8B-B14F-4D97-AF65-F5344CB8AC3E}">
        <p14:creationId xmlns:p14="http://schemas.microsoft.com/office/powerpoint/2010/main" val="36092679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>
            <a:extLst>
              <a:ext uri="{FF2B5EF4-FFF2-40B4-BE49-F238E27FC236}">
                <a16:creationId xmlns:a16="http://schemas.microsoft.com/office/drawing/2014/main" id="{913208E6-D9A7-4060-B142-8D99320B4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86" y="0"/>
            <a:ext cx="4347314" cy="1754326"/>
          </a:xfrm>
          <a:prstGeom prst="ellipse">
            <a:avLst/>
          </a:prstGeom>
          <a:solidFill>
            <a:schemeClr val="bg2">
              <a:alpha val="31000"/>
            </a:schemeClr>
          </a:solidFill>
          <a:ln w="174625" cmpd="thinThick">
            <a:gradFill>
              <a:gsLst>
                <a:gs pos="0">
                  <a:srgbClr val="FF0000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vert="horz" lIns="91440" tIns="45720" rIns="91440" bIns="45720" rtlCol="0" anchor="ctr" anchorCtr="0">
            <a:normAutofit fontScale="90000"/>
          </a:bodyPr>
          <a:lstStyle/>
          <a:p>
            <a:pPr algn="ctr"/>
            <a:r>
              <a:rPr lang="tr-TR" sz="2400" b="1" dirty="0">
                <a:solidFill>
                  <a:srgbClr val="0070C0"/>
                </a:solidFill>
                <a:latin typeface="Arial Black" panose="020B0A04020102020204" pitchFamily="34" charset="0"/>
              </a:rPr>
              <a:t>ADOLESANDA ENDOMETRİOMA</a:t>
            </a:r>
            <a:br>
              <a:rPr lang="tr-TR" sz="2400" b="1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tr-TR" sz="2400" b="1" dirty="0">
                <a:solidFill>
                  <a:srgbClr val="0070C0"/>
                </a:solidFill>
                <a:latin typeface="Arial Black" panose="020B0A04020102020204" pitchFamily="34" charset="0"/>
              </a:rPr>
              <a:t>TEDAVİ SONRASI NÜKS ÖNLENMESİ</a:t>
            </a:r>
            <a:endParaRPr lang="en-US" sz="24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5DDFA685-F580-45D4-9FFA-A0F094A4EE35}"/>
              </a:ext>
            </a:extLst>
          </p:cNvPr>
          <p:cNvSpPr txBox="1"/>
          <p:nvPr/>
        </p:nvSpPr>
        <p:spPr>
          <a:xfrm>
            <a:off x="41189" y="2240829"/>
            <a:ext cx="90616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b="1" dirty="0">
                <a:latin typeface="Cambria" panose="02040503050406030204" pitchFamily="18" charset="0"/>
              </a:rPr>
              <a:t>Cerrahi sonrası 5 yılda %57 </a:t>
            </a:r>
            <a:r>
              <a:rPr lang="tr-TR" b="1" dirty="0" err="1">
                <a:latin typeface="Cambria" panose="02040503050406030204" pitchFamily="18" charset="0"/>
              </a:rPr>
              <a:t>nüks</a:t>
            </a:r>
            <a:r>
              <a:rPr lang="tr-TR" b="1" dirty="0">
                <a:latin typeface="Cambria" panose="02040503050406030204" pitchFamily="18" charset="0"/>
              </a:rPr>
              <a:t> oranı (</a:t>
            </a:r>
            <a:r>
              <a:rPr lang="tr-TR" sz="1600" b="1" i="1" dirty="0" err="1">
                <a:latin typeface="Cambria" panose="02040503050406030204" pitchFamily="18" charset="0"/>
              </a:rPr>
              <a:t>Tandoi</a:t>
            </a:r>
            <a:r>
              <a:rPr lang="tr-TR" sz="1600" b="1" i="1" dirty="0">
                <a:latin typeface="Cambria" panose="02040503050406030204" pitchFamily="18" charset="0"/>
              </a:rPr>
              <a:t> et al., 2011</a:t>
            </a:r>
            <a:r>
              <a:rPr lang="tr-TR" b="1" dirty="0">
                <a:latin typeface="Cambria" panose="020405030504060302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b="1" dirty="0">
              <a:latin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b="1" dirty="0">
                <a:latin typeface="Cambria" panose="02040503050406030204" pitchFamily="18" charset="0"/>
              </a:rPr>
              <a:t>Yayınların çoğunda </a:t>
            </a:r>
            <a:r>
              <a:rPr lang="tr-TR" b="1" dirty="0" err="1">
                <a:latin typeface="Cambria" panose="02040503050406030204" pitchFamily="18" charset="0"/>
              </a:rPr>
              <a:t>postop</a:t>
            </a:r>
            <a:r>
              <a:rPr lang="tr-TR" b="1" dirty="0">
                <a:latin typeface="Cambria" panose="02040503050406030204" pitchFamily="18" charset="0"/>
              </a:rPr>
              <a:t> Medikal </a:t>
            </a:r>
            <a:r>
              <a:rPr lang="tr-TR" b="1" dirty="0" err="1">
                <a:latin typeface="Cambria" panose="02040503050406030204" pitchFamily="18" charset="0"/>
              </a:rPr>
              <a:t>tx</a:t>
            </a:r>
            <a:r>
              <a:rPr lang="tr-TR" b="1" dirty="0">
                <a:latin typeface="Cambria" panose="02040503050406030204" pitchFamily="18" charset="0"/>
              </a:rPr>
              <a:t>; KOK/LNG-IUS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b="1" dirty="0">
              <a:latin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b="1" dirty="0">
                <a:latin typeface="Cambria" panose="02040503050406030204" pitchFamily="18" charset="0"/>
              </a:rPr>
              <a:t>Kombine cerrahi + medikal </a:t>
            </a:r>
            <a:r>
              <a:rPr lang="tr-TR" b="1" dirty="0" err="1">
                <a:latin typeface="Cambria" panose="02040503050406030204" pitchFamily="18" charset="0"/>
              </a:rPr>
              <a:t>tx</a:t>
            </a:r>
            <a:r>
              <a:rPr lang="tr-TR" b="1" dirty="0">
                <a:latin typeface="Cambria" panose="02040503050406030204" pitchFamily="18" charset="0"/>
              </a:rPr>
              <a:t> </a:t>
            </a:r>
            <a:r>
              <a:rPr lang="tr-TR" b="1" dirty="0" err="1">
                <a:latin typeface="Cambria" panose="02040503050406030204" pitchFamily="18" charset="0"/>
              </a:rPr>
              <a:t>progresyon</a:t>
            </a:r>
            <a:r>
              <a:rPr lang="tr-TR" b="1" dirty="0">
                <a:latin typeface="Cambria" panose="02040503050406030204" pitchFamily="18" charset="0"/>
              </a:rPr>
              <a:t>/</a:t>
            </a:r>
            <a:r>
              <a:rPr lang="tr-TR" b="1" dirty="0" err="1">
                <a:latin typeface="Cambria" panose="02040503050406030204" pitchFamily="18" charset="0"/>
              </a:rPr>
              <a:t>nüks</a:t>
            </a:r>
            <a:r>
              <a:rPr lang="tr-TR" b="1" dirty="0">
                <a:latin typeface="Cambria" panose="02040503050406030204" pitchFamily="18" charset="0"/>
              </a:rPr>
              <a:t> geciktirmede en etkili yöntem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b="1" dirty="0">
              <a:latin typeface="Cambria" panose="02040503050406030204" pitchFamily="18" charset="0"/>
            </a:endParaRPr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2BC6CF6E-5856-4328-B250-7493B9ADA9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686" y="4478512"/>
            <a:ext cx="5552303" cy="1787610"/>
          </a:xfrm>
          <a:prstGeom prst="rect">
            <a:avLst/>
          </a:prstGeom>
        </p:spPr>
      </p:pic>
      <p:sp>
        <p:nvSpPr>
          <p:cNvPr id="2" name="Metin kutusu 1">
            <a:extLst>
              <a:ext uri="{FF2B5EF4-FFF2-40B4-BE49-F238E27FC236}">
                <a16:creationId xmlns:a16="http://schemas.microsoft.com/office/drawing/2014/main" id="{B3E3D9D2-C78D-45CF-8D8D-9930605BBA75}"/>
              </a:ext>
            </a:extLst>
          </p:cNvPr>
          <p:cNvSpPr txBox="1"/>
          <p:nvPr/>
        </p:nvSpPr>
        <p:spPr>
          <a:xfrm>
            <a:off x="6771503" y="3912973"/>
            <a:ext cx="25043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b="1" i="1" dirty="0" err="1"/>
              <a:t>Stuparich</a:t>
            </a:r>
            <a:r>
              <a:rPr lang="tr-TR" sz="1600" b="1" i="1" dirty="0"/>
              <a:t> et al., 2017</a:t>
            </a:r>
          </a:p>
        </p:txBody>
      </p:sp>
    </p:spTree>
    <p:extLst>
      <p:ext uri="{BB962C8B-B14F-4D97-AF65-F5344CB8AC3E}">
        <p14:creationId xmlns:p14="http://schemas.microsoft.com/office/powerpoint/2010/main" val="6016670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>
            <a:extLst>
              <a:ext uri="{FF2B5EF4-FFF2-40B4-BE49-F238E27FC236}">
                <a16:creationId xmlns:a16="http://schemas.microsoft.com/office/drawing/2014/main" id="{8CD02B86-D95F-4616-AFDC-11F9A4687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86" y="1"/>
            <a:ext cx="4075465" cy="1622854"/>
          </a:xfrm>
          <a:prstGeom prst="ellipse">
            <a:avLst/>
          </a:prstGeom>
          <a:solidFill>
            <a:schemeClr val="bg2">
              <a:alpha val="31000"/>
            </a:schemeClr>
          </a:solidFill>
          <a:ln w="174625" cmpd="thinThick">
            <a:gradFill>
              <a:gsLst>
                <a:gs pos="0">
                  <a:srgbClr val="FF0000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vert="horz" lIns="91440" tIns="45720" rIns="91440" bIns="45720" rtlCol="0" anchor="ctr" anchorCtr="0">
            <a:normAutofit fontScale="90000"/>
          </a:bodyPr>
          <a:lstStyle/>
          <a:p>
            <a:pPr algn="ctr"/>
            <a:r>
              <a:rPr lang="tr-TR" sz="2400" b="1" dirty="0">
                <a:solidFill>
                  <a:srgbClr val="0070C0"/>
                </a:solidFill>
                <a:latin typeface="Arial Black" panose="020B0A04020102020204" pitchFamily="34" charset="0"/>
              </a:rPr>
              <a:t>ADOLESANDA ENDOMETRİOMA</a:t>
            </a:r>
            <a:br>
              <a:rPr lang="tr-TR" sz="2400" b="1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tr-TR" sz="2400" b="1" dirty="0">
                <a:solidFill>
                  <a:srgbClr val="0070C0"/>
                </a:solidFill>
                <a:latin typeface="Arial Black" panose="020B0A04020102020204" pitchFamily="34" charset="0"/>
              </a:rPr>
              <a:t>EVE GİDECEK MESAJ</a:t>
            </a:r>
            <a:endParaRPr lang="en-US" sz="24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ED00F740-AD98-44B7-AC22-D97694B0DC7D}"/>
              </a:ext>
            </a:extLst>
          </p:cNvPr>
          <p:cNvSpPr txBox="1"/>
          <p:nvPr/>
        </p:nvSpPr>
        <p:spPr>
          <a:xfrm>
            <a:off x="315302" y="2220099"/>
            <a:ext cx="8252049" cy="3477875"/>
          </a:xfrm>
          <a:prstGeom prst="rect">
            <a:avLst/>
          </a:prstGeom>
          <a:solidFill>
            <a:srgbClr val="00B0F0">
              <a:alpha val="19000"/>
            </a:srgb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000" b="1" dirty="0" err="1">
                <a:solidFill>
                  <a:srgbClr val="002060"/>
                </a:solidFill>
                <a:latin typeface="Arial Rounded MT Bold" panose="020F0704030504030204" pitchFamily="34" charset="0"/>
              </a:rPr>
              <a:t>Adolesanda</a:t>
            </a:r>
            <a:r>
              <a:rPr lang="tr-TR" sz="2000" b="1" dirty="0">
                <a:solidFill>
                  <a:srgbClr val="002060"/>
                </a:solidFill>
                <a:latin typeface="Arial Rounded MT Bold" panose="020F0704030504030204" pitchFamily="34" charset="0"/>
              </a:rPr>
              <a:t> </a:t>
            </a:r>
            <a:r>
              <a:rPr lang="tr-TR" sz="2000" b="1" dirty="0" err="1">
                <a:solidFill>
                  <a:srgbClr val="002060"/>
                </a:solidFill>
                <a:latin typeface="Arial Rounded MT Bold" panose="020F0704030504030204" pitchFamily="34" charset="0"/>
              </a:rPr>
              <a:t>endometriozis</a:t>
            </a:r>
            <a:r>
              <a:rPr lang="tr-TR" sz="2000" b="1" dirty="0">
                <a:solidFill>
                  <a:srgbClr val="002060"/>
                </a:solidFill>
                <a:latin typeface="Arial Rounded MT Bold" panose="020F0704030504030204" pitchFamily="34" charset="0"/>
              </a:rPr>
              <a:t> farkındalığı arttı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2000" b="1" dirty="0">
              <a:solidFill>
                <a:srgbClr val="002060"/>
              </a:solidFill>
              <a:latin typeface="Arial Rounded MT Bold" panose="020F07040305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000" b="1" dirty="0" err="1">
                <a:solidFill>
                  <a:srgbClr val="002060"/>
                </a:solidFill>
                <a:latin typeface="Arial Rounded MT Bold" panose="020F0704030504030204" pitchFamily="34" charset="0"/>
              </a:rPr>
              <a:t>Adolesanda</a:t>
            </a:r>
            <a:r>
              <a:rPr lang="tr-TR" sz="2000" b="1" dirty="0">
                <a:solidFill>
                  <a:srgbClr val="002060"/>
                </a:solidFill>
                <a:latin typeface="Arial Rounded MT Bold" panose="020F0704030504030204" pitchFamily="34" charset="0"/>
              </a:rPr>
              <a:t> </a:t>
            </a:r>
            <a:r>
              <a:rPr lang="tr-TR" sz="2000" b="1" dirty="0" err="1">
                <a:solidFill>
                  <a:srgbClr val="002060"/>
                </a:solidFill>
                <a:latin typeface="Arial Rounded MT Bold" panose="020F0704030504030204" pitchFamily="34" charset="0"/>
              </a:rPr>
              <a:t>endometriozis</a:t>
            </a:r>
            <a:r>
              <a:rPr lang="tr-TR" sz="2000" b="1" dirty="0">
                <a:solidFill>
                  <a:srgbClr val="002060"/>
                </a:solidFill>
                <a:latin typeface="Arial Rounded MT Bold" panose="020F0704030504030204" pitchFamily="34" charset="0"/>
              </a:rPr>
              <a:t> davranışı DE için bilgiler verebilir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2000" b="1" dirty="0">
              <a:solidFill>
                <a:srgbClr val="002060"/>
              </a:solidFill>
              <a:latin typeface="Arial Rounded MT Bold" panose="020F07040305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000" b="1" dirty="0">
                <a:solidFill>
                  <a:srgbClr val="002060"/>
                </a:solidFill>
                <a:latin typeface="Arial Rounded MT Bold" panose="020F0704030504030204" pitchFamily="34" charset="0"/>
              </a:rPr>
              <a:t>Erken cerrahi için geç kalmayın! ablatif cerrahi ağrıda etkili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2000" b="1" dirty="0">
              <a:solidFill>
                <a:srgbClr val="002060"/>
              </a:solidFill>
              <a:latin typeface="Arial Rounded MT Bold" panose="020F07040305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000" b="1" dirty="0">
                <a:solidFill>
                  <a:srgbClr val="002060"/>
                </a:solidFill>
                <a:latin typeface="Arial Rounded MT Bold" panose="020F0704030504030204" pitchFamily="34" charset="0"/>
              </a:rPr>
              <a:t>Erken tanı &amp; tedavi ; daha iyi uzun dönem sonuçlar mı? Yoksa sadece operasyon sayısını mı arttırır?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sz="2000" b="1" dirty="0">
              <a:solidFill>
                <a:srgbClr val="002060"/>
              </a:solidFill>
              <a:latin typeface="Arial Rounded MT Bold" panose="020F07040305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000" b="1" dirty="0" err="1">
                <a:solidFill>
                  <a:srgbClr val="002060"/>
                </a:solidFill>
                <a:latin typeface="Arial Rounded MT Bold" panose="020F0704030504030204" pitchFamily="34" charset="0"/>
              </a:rPr>
              <a:t>Teşhisde</a:t>
            </a:r>
            <a:r>
              <a:rPr lang="tr-TR" sz="2000" b="1" dirty="0">
                <a:solidFill>
                  <a:srgbClr val="002060"/>
                </a:solidFill>
                <a:latin typeface="Arial Rounded MT Bold" panose="020F0704030504030204" pitchFamily="34" charset="0"/>
              </a:rPr>
              <a:t> gecikmemek ve kombine medikal + cerrahi </a:t>
            </a:r>
            <a:r>
              <a:rPr lang="tr-TR" sz="2000" b="1" dirty="0" err="1">
                <a:solidFill>
                  <a:srgbClr val="002060"/>
                </a:solidFill>
                <a:latin typeface="Arial Rounded MT Bold" panose="020F0704030504030204" pitchFamily="34" charset="0"/>
              </a:rPr>
              <a:t>tx</a:t>
            </a:r>
            <a:r>
              <a:rPr lang="tr-TR" sz="2000" b="1" dirty="0">
                <a:solidFill>
                  <a:srgbClr val="002060"/>
                </a:solidFill>
                <a:latin typeface="Arial Rounded MT Bold" panose="020F0704030504030204" pitchFamily="34" charset="0"/>
              </a:rPr>
              <a:t>; hastalığın kontrolünde kilit yaklaşım</a:t>
            </a:r>
          </a:p>
        </p:txBody>
      </p:sp>
    </p:spTree>
    <p:extLst>
      <p:ext uri="{BB962C8B-B14F-4D97-AF65-F5344CB8AC3E}">
        <p14:creationId xmlns:p14="http://schemas.microsoft.com/office/powerpoint/2010/main" val="41304390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B558F58E-93BA-44A3-BCDA-585AFF2E4F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Unvan 1">
            <a:extLst>
              <a:ext uri="{FF2B5EF4-FFF2-40B4-BE49-F238E27FC236}">
                <a16:creationId xmlns:a16="http://schemas.microsoft.com/office/drawing/2014/main" id="{D9A3B13D-FBDD-46C1-9004-01398D895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178011" y="2875280"/>
            <a:ext cx="7924800" cy="856460"/>
          </a:xfrm>
          <a:prstGeom prst="ellipse">
            <a:avLst/>
          </a:prstGeom>
        </p:spPr>
        <p:txBody>
          <a:bodyPr vert="horz" lIns="91440" tIns="45720" rIns="91440" bIns="45720" rtlCol="0" anchor="t" anchorCtr="0">
            <a:normAutofit fontScale="90000"/>
          </a:bodyPr>
          <a:lstStyle/>
          <a:p>
            <a:br>
              <a:rPr lang="tr-TR" sz="27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</a:br>
            <a:r>
              <a:rPr lang="en-US" sz="27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ADOLESANDA ENDOMETRİOMA</a:t>
            </a:r>
            <a:br>
              <a:rPr lang="en-US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</a:br>
            <a:endParaRPr lang="en-US" sz="2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cxnSp>
        <p:nvCxnSpPr>
          <p:cNvPr id="1030" name="Straight Arrow Connector 72">
            <a:extLst>
              <a:ext uri="{FF2B5EF4-FFF2-40B4-BE49-F238E27FC236}">
                <a16:creationId xmlns:a16="http://schemas.microsoft.com/office/drawing/2014/main" id="{BCD0BBC1-A7D4-445D-98AC-95A6A45D8E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1490" y="2316480"/>
            <a:ext cx="30861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Synthetic Hormone Dienogest Reduces Ovarian-cyst Recurrence Size and Pain, Study Shows">
            <a:extLst>
              <a:ext uri="{FF2B5EF4-FFF2-40B4-BE49-F238E27FC236}">
                <a16:creationId xmlns:a16="http://schemas.microsoft.com/office/drawing/2014/main" id="{05A0B29A-2E54-4A13-A6EC-D5E5BE3404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34" r="36406" b="1"/>
          <a:stretch/>
        </p:blipFill>
        <p:spPr bwMode="auto">
          <a:xfrm>
            <a:off x="4434843" y="0"/>
            <a:ext cx="4709157" cy="6858000"/>
          </a:xfrm>
          <a:custGeom>
            <a:avLst/>
            <a:gdLst>
              <a:gd name="connsiteX0" fmla="*/ 45571 w 6278877"/>
              <a:gd name="connsiteY0" fmla="*/ 0 h 6858000"/>
              <a:gd name="connsiteX1" fmla="*/ 6278877 w 6278877"/>
              <a:gd name="connsiteY1" fmla="*/ 0 h 6858000"/>
              <a:gd name="connsiteX2" fmla="*/ 6278877 w 6278877"/>
              <a:gd name="connsiteY2" fmla="*/ 6858000 h 6858000"/>
              <a:gd name="connsiteX3" fmla="*/ 3292307 w 6278877"/>
              <a:gd name="connsiteY3" fmla="*/ 6858000 h 6858000"/>
              <a:gd name="connsiteX4" fmla="*/ 3181525 w 6278877"/>
              <a:gd name="connsiteY4" fmla="*/ 6786980 h 6858000"/>
              <a:gd name="connsiteX5" fmla="*/ 0 w 6278877"/>
              <a:gd name="connsiteY5" fmla="*/ 803252 h 6858000"/>
              <a:gd name="connsiteX6" fmla="*/ 37255 w 6278877"/>
              <a:gd name="connsiteY6" fmla="*/ 6544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78877" h="6858000">
                <a:moveTo>
                  <a:pt x="45571" y="0"/>
                </a:moveTo>
                <a:lnTo>
                  <a:pt x="6278877" y="0"/>
                </a:lnTo>
                <a:lnTo>
                  <a:pt x="6278877" y="6858000"/>
                </a:lnTo>
                <a:lnTo>
                  <a:pt x="3292307" y="6858000"/>
                </a:lnTo>
                <a:lnTo>
                  <a:pt x="3181525" y="6786980"/>
                </a:lnTo>
                <a:cubicBezTo>
                  <a:pt x="1262020" y="5490189"/>
                  <a:pt x="0" y="3294101"/>
                  <a:pt x="0" y="803252"/>
                </a:cubicBezTo>
                <a:cubicBezTo>
                  <a:pt x="0" y="554167"/>
                  <a:pt x="12619" y="308030"/>
                  <a:pt x="37255" y="6544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Ä°lgili resim">
            <a:extLst>
              <a:ext uri="{FF2B5EF4-FFF2-40B4-BE49-F238E27FC236}">
                <a16:creationId xmlns:a16="http://schemas.microsoft.com/office/drawing/2014/main" id="{32783D72-8147-4118-BB35-EFCE474A4E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50" y="3934155"/>
            <a:ext cx="3955412" cy="27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TEENAGE ENDOMETRÄ°OMA ile ilgili gÃ¶rsel sonucu">
            <a:extLst>
              <a:ext uri="{FF2B5EF4-FFF2-40B4-BE49-F238E27FC236}">
                <a16:creationId xmlns:a16="http://schemas.microsoft.com/office/drawing/2014/main" id="{D25A1F09-6D25-4C4F-9025-5E9E29BE2A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49" y="74139"/>
            <a:ext cx="3955412" cy="287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027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E9C388DD-18DC-48F9-B608-3AC420CDF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59" y="182880"/>
            <a:ext cx="4347313" cy="1802439"/>
          </a:xfrm>
          <a:prstGeom prst="ellipse">
            <a:avLst/>
          </a:prstGeom>
          <a:solidFill>
            <a:schemeClr val="bg2">
              <a:alpha val="31000"/>
            </a:schemeClr>
          </a:solidFill>
          <a:ln w="174625" cmpd="thinThick">
            <a:gradFill>
              <a:gsLst>
                <a:gs pos="0">
                  <a:srgbClr val="FF0000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/>
            <a:r>
              <a:rPr lang="tr-TR" sz="2400" b="1" dirty="0">
                <a:solidFill>
                  <a:srgbClr val="0070C0"/>
                </a:solidFill>
                <a:latin typeface="Arial Black" panose="020B0A04020102020204" pitchFamily="34" charset="0"/>
              </a:rPr>
              <a:t>ADOLESANDA ENDOMETRİOSİS</a:t>
            </a:r>
            <a:endParaRPr lang="en-US" sz="24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D3271AA1-05CE-4E83-B761-2872E9D84D35}"/>
              </a:ext>
            </a:extLst>
          </p:cNvPr>
          <p:cNvSpPr txBox="1"/>
          <p:nvPr/>
        </p:nvSpPr>
        <p:spPr>
          <a:xfrm>
            <a:off x="2960936" y="2580641"/>
            <a:ext cx="64184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NSAID/KOK cevapsız DİSMENORE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Menstruasyon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ağrısı ile birlikte BULANTI, KUSMA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Akut karın ağrısı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Asiklik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kronik ağrı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Astım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Aile öyküsü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Obstruktif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genital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anomali</a:t>
            </a: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73A96DAA-4FCB-4F41-9696-2454794293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11966"/>
            <a:ext cx="4995118" cy="1025594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39CDC3EE-37DB-42CE-8F79-C8AE655530FC}"/>
              </a:ext>
            </a:extLst>
          </p:cNvPr>
          <p:cNvSpPr txBox="1"/>
          <p:nvPr/>
        </p:nvSpPr>
        <p:spPr>
          <a:xfrm>
            <a:off x="127121" y="2271458"/>
            <a:ext cx="275967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 </a:t>
            </a:r>
            <a:r>
              <a:rPr lang="tr-TR" sz="20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Adolesan</a:t>
            </a:r>
            <a:r>
              <a:rPr lang="tr-T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tr-TR" sz="20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teenage</a:t>
            </a:r>
            <a:r>
              <a:rPr lang="tr-T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r>
              <a:rPr lang="tr-T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&lt;18y; &lt;21y</a:t>
            </a:r>
          </a:p>
          <a:p>
            <a:endParaRPr lang="tr-TR" b="1" dirty="0">
              <a:latin typeface="Cambria" panose="02040503050406030204" pitchFamily="18" charset="0"/>
            </a:endParaRPr>
          </a:p>
          <a:p>
            <a:endParaRPr lang="tr-TR" b="1" dirty="0">
              <a:latin typeface="Cambria" panose="02040503050406030204" pitchFamily="18" charset="0"/>
            </a:endParaRP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5FF77EB4-40A7-45F7-8749-C2A525E80A62}"/>
              </a:ext>
            </a:extLst>
          </p:cNvPr>
          <p:cNvSpPr txBox="1"/>
          <p:nvPr/>
        </p:nvSpPr>
        <p:spPr>
          <a:xfrm>
            <a:off x="1506958" y="5694696"/>
            <a:ext cx="6878594" cy="369332"/>
          </a:xfrm>
          <a:prstGeom prst="rect">
            <a:avLst/>
          </a:prstGeom>
          <a:solidFill>
            <a:schemeClr val="accent2">
              <a:lumMod val="60000"/>
              <a:lumOff val="40000"/>
              <a:alpha val="64000"/>
            </a:schemeClr>
          </a:solidFill>
        </p:spPr>
        <p:txBody>
          <a:bodyPr wrap="square" rtlCol="0">
            <a:spAutoFit/>
          </a:bodyPr>
          <a:lstStyle/>
          <a:p>
            <a:r>
              <a:rPr lang="tr-TR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Adolesanda</a:t>
            </a:r>
            <a:r>
              <a:rPr lang="tr-TR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tr-TR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endometriozis</a:t>
            </a:r>
            <a:r>
              <a:rPr lang="tr-TR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şiddeti; </a:t>
            </a:r>
            <a:r>
              <a:rPr lang="tr-TR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mild</a:t>
            </a:r>
            <a:r>
              <a:rPr lang="tr-TR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! Fakat DE ilerleyebilir!</a:t>
            </a:r>
          </a:p>
        </p:txBody>
      </p:sp>
      <p:pic>
        <p:nvPicPr>
          <p:cNvPr id="12" name="Resim 11">
            <a:extLst>
              <a:ext uri="{FF2B5EF4-FFF2-40B4-BE49-F238E27FC236}">
                <a16:creationId xmlns:a16="http://schemas.microsoft.com/office/drawing/2014/main" id="{A31BDAEF-CDD1-4B2A-81E6-42DDBBF921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49955"/>
            <a:ext cx="3048000" cy="2530686"/>
          </a:xfrm>
          <a:prstGeom prst="rect">
            <a:avLst/>
          </a:prstGeom>
        </p:spPr>
      </p:pic>
      <p:sp>
        <p:nvSpPr>
          <p:cNvPr id="5" name="Metin kutusu 4">
            <a:extLst>
              <a:ext uri="{FF2B5EF4-FFF2-40B4-BE49-F238E27FC236}">
                <a16:creationId xmlns:a16="http://schemas.microsoft.com/office/drawing/2014/main" id="{871D2555-BD77-4ED9-8FF0-B4AE834596C9}"/>
              </a:ext>
            </a:extLst>
          </p:cNvPr>
          <p:cNvSpPr txBox="1"/>
          <p:nvPr/>
        </p:nvSpPr>
        <p:spPr>
          <a:xfrm>
            <a:off x="6639697" y="6469491"/>
            <a:ext cx="29903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Benagiano</a:t>
            </a:r>
            <a:r>
              <a:rPr lang="tr-TR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 et al., 2018</a:t>
            </a:r>
          </a:p>
        </p:txBody>
      </p:sp>
    </p:spTree>
    <p:extLst>
      <p:ext uri="{BB962C8B-B14F-4D97-AF65-F5344CB8AC3E}">
        <p14:creationId xmlns:p14="http://schemas.microsoft.com/office/powerpoint/2010/main" val="3464522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>
            <a:extLst>
              <a:ext uri="{FF2B5EF4-FFF2-40B4-BE49-F238E27FC236}">
                <a16:creationId xmlns:a16="http://schemas.microsoft.com/office/drawing/2014/main" id="{BEB3A648-3264-4AF4-8BDF-97395C2EE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59" y="182881"/>
            <a:ext cx="4347313" cy="2258448"/>
          </a:xfrm>
          <a:prstGeom prst="ellipse">
            <a:avLst/>
          </a:prstGeom>
          <a:solidFill>
            <a:schemeClr val="bg2">
              <a:alpha val="31000"/>
            </a:schemeClr>
          </a:solidFill>
          <a:ln w="174625" cmpd="thinThick">
            <a:gradFill>
              <a:gsLst>
                <a:gs pos="0">
                  <a:srgbClr val="FF0000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/>
            <a:r>
              <a:rPr lang="tr-TR" sz="2400" b="1" dirty="0">
                <a:solidFill>
                  <a:srgbClr val="0070C0"/>
                </a:solidFill>
                <a:latin typeface="Arial Black" panose="020B0A04020102020204" pitchFamily="34" charset="0"/>
              </a:rPr>
              <a:t>ADOLESANDA ENDOMETRİOSİS</a:t>
            </a:r>
            <a:endParaRPr lang="en-US" sz="24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488F0F29-9D3E-43D5-9FA4-2C573318454F}"/>
              </a:ext>
            </a:extLst>
          </p:cNvPr>
          <p:cNvSpPr txBox="1"/>
          <p:nvPr/>
        </p:nvSpPr>
        <p:spPr>
          <a:xfrm>
            <a:off x="148283" y="2840164"/>
            <a:ext cx="8921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Adolesanda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endometriosis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şiddeti ile ilişkili majör faktör;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Müllerian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anomali varlığı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7093B0D6-3978-4C74-BA3C-F006BE22E68F}"/>
              </a:ext>
            </a:extLst>
          </p:cNvPr>
          <p:cNvSpPr txBox="1"/>
          <p:nvPr/>
        </p:nvSpPr>
        <p:spPr>
          <a:xfrm>
            <a:off x="148283" y="3885330"/>
            <a:ext cx="8995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Adolesanda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endometriosis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genellikle erken evre;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progresyonu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yaygın adezyonlar ve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endometrioma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oluşumu ile karakterize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8A73D390-84F2-4FA1-AF2B-4DB8B0C7D657}"/>
              </a:ext>
            </a:extLst>
          </p:cNvPr>
          <p:cNvSpPr txBox="1"/>
          <p:nvPr/>
        </p:nvSpPr>
        <p:spPr>
          <a:xfrm>
            <a:off x="156520" y="4936993"/>
            <a:ext cx="883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Tanı geciktikçe, tanısal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laparoskopi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esnasında görülen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endometriosis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evresi daha ileri olmakta</a:t>
            </a:r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5E5A258F-659C-4FC0-85B3-9888C1434F91}"/>
              </a:ext>
            </a:extLst>
          </p:cNvPr>
          <p:cNvSpPr txBox="1"/>
          <p:nvPr/>
        </p:nvSpPr>
        <p:spPr>
          <a:xfrm>
            <a:off x="6672648" y="5834767"/>
            <a:ext cx="3369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Saridogan</a:t>
            </a:r>
            <a:r>
              <a:rPr lang="tr-TR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 2015</a:t>
            </a:r>
          </a:p>
        </p:txBody>
      </p:sp>
    </p:spTree>
    <p:extLst>
      <p:ext uri="{BB962C8B-B14F-4D97-AF65-F5344CB8AC3E}">
        <p14:creationId xmlns:p14="http://schemas.microsoft.com/office/powerpoint/2010/main" val="2243524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>
            <a:extLst>
              <a:ext uri="{FF2B5EF4-FFF2-40B4-BE49-F238E27FC236}">
                <a16:creationId xmlns:a16="http://schemas.microsoft.com/office/drawing/2014/main" id="{CB578503-B1FF-4FD7-85E6-379222BD6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020" y="1"/>
            <a:ext cx="3367011" cy="1828799"/>
          </a:xfrm>
          <a:prstGeom prst="ellipse">
            <a:avLst/>
          </a:prstGeom>
          <a:solidFill>
            <a:schemeClr val="bg2">
              <a:alpha val="31000"/>
            </a:schemeClr>
          </a:solidFill>
          <a:ln w="174625" cmpd="thinThick">
            <a:gradFill>
              <a:gsLst>
                <a:gs pos="0">
                  <a:srgbClr val="FF0000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vert="horz" lIns="91440" tIns="45720" rIns="91440" bIns="45720" rtlCol="0" anchor="ctr" anchorCtr="0">
            <a:noAutofit/>
          </a:bodyPr>
          <a:lstStyle/>
          <a:p>
            <a:pPr algn="ctr"/>
            <a:r>
              <a:rPr lang="tr-TR" sz="1800" b="1" dirty="0">
                <a:solidFill>
                  <a:srgbClr val="0070C0"/>
                </a:solidFill>
                <a:latin typeface="Arial Black" panose="020B0A04020102020204" pitchFamily="34" charset="0"/>
              </a:rPr>
              <a:t>ADOLESANDA ENDOMETRİOMA</a:t>
            </a:r>
            <a:br>
              <a:rPr lang="tr-TR" sz="1800" b="1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tr-TR" sz="1800" b="1" dirty="0">
                <a:solidFill>
                  <a:srgbClr val="0070C0"/>
                </a:solidFill>
                <a:latin typeface="Arial Black" panose="020B0A04020102020204" pitchFamily="34" charset="0"/>
              </a:rPr>
              <a:t>SIKLIK</a:t>
            </a:r>
            <a:br>
              <a:rPr lang="tr-TR" sz="1800" b="1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endParaRPr lang="en-US" sz="18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8" name="Tablo 7">
            <a:extLst>
              <a:ext uri="{FF2B5EF4-FFF2-40B4-BE49-F238E27FC236}">
                <a16:creationId xmlns:a16="http://schemas.microsoft.com/office/drawing/2014/main" id="{D734268A-176F-4C21-BE75-8EE97DE6A6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975647"/>
              </p:ext>
            </p:extLst>
          </p:nvPr>
        </p:nvGraphicFramePr>
        <p:xfrm>
          <a:off x="4480660" y="0"/>
          <a:ext cx="4496319" cy="2522212"/>
        </p:xfrm>
        <a:graphic>
          <a:graphicData uri="http://schemas.openxmlformats.org/drawingml/2006/table">
            <a:tbl>
              <a:tblPr firstRow="1">
                <a:tableStyleId>{C4B1156A-380E-4F78-BDF5-A606A8083BF9}</a:tableStyleId>
              </a:tblPr>
              <a:tblGrid>
                <a:gridCol w="2492416">
                  <a:extLst>
                    <a:ext uri="{9D8B030D-6E8A-4147-A177-3AD203B41FA5}">
                      <a16:colId xmlns:a16="http://schemas.microsoft.com/office/drawing/2014/main" val="3497035582"/>
                    </a:ext>
                  </a:extLst>
                </a:gridCol>
                <a:gridCol w="2003903">
                  <a:extLst>
                    <a:ext uri="{9D8B030D-6E8A-4147-A177-3AD203B41FA5}">
                      <a16:colId xmlns:a16="http://schemas.microsoft.com/office/drawing/2014/main" val="2579504253"/>
                    </a:ext>
                  </a:extLst>
                </a:gridCol>
              </a:tblGrid>
              <a:tr h="286752"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AUTHOR</a:t>
                      </a:r>
                    </a:p>
                  </a:txBody>
                  <a:tcPr>
                    <a:solidFill>
                      <a:srgbClr val="92D050">
                        <a:alpha val="8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SIKLIK</a:t>
                      </a:r>
                    </a:p>
                  </a:txBody>
                  <a:tcPr>
                    <a:solidFill>
                      <a:srgbClr val="92D050">
                        <a:alpha val="83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1675945"/>
                  </a:ext>
                </a:extLst>
              </a:tr>
              <a:tr h="262856">
                <a:tc>
                  <a:txBody>
                    <a:bodyPr/>
                    <a:lstStyle/>
                    <a:p>
                      <a:pPr algn="ctr"/>
                      <a:r>
                        <a:rPr lang="tr-TR" sz="16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Davis</a:t>
                      </a:r>
                      <a:r>
                        <a:rPr lang="tr-TR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et al., 1993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%50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3808881"/>
                  </a:ext>
                </a:extLst>
              </a:tr>
              <a:tr h="371473">
                <a:tc>
                  <a:txBody>
                    <a:bodyPr/>
                    <a:lstStyle/>
                    <a:p>
                      <a:pPr algn="ctr"/>
                      <a:r>
                        <a:rPr lang="tr-TR" sz="16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Reese</a:t>
                      </a:r>
                      <a:r>
                        <a:rPr lang="tr-TR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et al., 1996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8%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6907423"/>
                  </a:ext>
                </a:extLst>
              </a:tr>
              <a:tr h="371473">
                <a:tc>
                  <a:txBody>
                    <a:bodyPr/>
                    <a:lstStyle/>
                    <a:p>
                      <a:pPr algn="ctr"/>
                      <a:r>
                        <a:rPr lang="tr-TR" sz="16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Laufer</a:t>
                      </a:r>
                      <a:r>
                        <a:rPr lang="tr-TR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et al., 1997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249383"/>
                  </a:ext>
                </a:extLst>
              </a:tr>
              <a:tr h="371473">
                <a:tc>
                  <a:txBody>
                    <a:bodyPr/>
                    <a:lstStyle/>
                    <a:p>
                      <a:pPr algn="ctr"/>
                      <a:r>
                        <a:rPr lang="tr-TR" sz="16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Stavroulis</a:t>
                      </a:r>
                      <a:r>
                        <a:rPr lang="tr-TR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et al., 2006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55%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9093440"/>
                  </a:ext>
                </a:extLst>
              </a:tr>
              <a:tr h="371473">
                <a:tc>
                  <a:txBody>
                    <a:bodyPr/>
                    <a:lstStyle/>
                    <a:p>
                      <a:pPr algn="ctr"/>
                      <a:r>
                        <a:rPr lang="tr-TR" sz="16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Vicino</a:t>
                      </a:r>
                      <a:r>
                        <a:rPr lang="tr-TR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et al., 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%68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0560732"/>
                  </a:ext>
                </a:extLst>
              </a:tr>
              <a:tr h="262856">
                <a:tc>
                  <a:txBody>
                    <a:bodyPr/>
                    <a:lstStyle/>
                    <a:p>
                      <a:pPr algn="ctr"/>
                      <a:r>
                        <a:rPr lang="tr-TR" sz="16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Yang</a:t>
                      </a:r>
                      <a:r>
                        <a:rPr lang="tr-TR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 et al., 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anose="02040503050406030204" pitchFamily="18" charset="0"/>
                        </a:rPr>
                        <a:t>%89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3071718"/>
                  </a:ext>
                </a:extLst>
              </a:tr>
            </a:tbl>
          </a:graphicData>
        </a:graphic>
      </p:graphicFrame>
      <p:sp>
        <p:nvSpPr>
          <p:cNvPr id="11" name="Metin kutusu 10">
            <a:extLst>
              <a:ext uri="{FF2B5EF4-FFF2-40B4-BE49-F238E27FC236}">
                <a16:creationId xmlns:a16="http://schemas.microsoft.com/office/drawing/2014/main" id="{30C85E5D-0BDA-423F-84AA-7DF3D2566FCB}"/>
              </a:ext>
            </a:extLst>
          </p:cNvPr>
          <p:cNvSpPr txBox="1"/>
          <p:nvPr/>
        </p:nvSpPr>
        <p:spPr>
          <a:xfrm>
            <a:off x="167020" y="6227245"/>
            <a:ext cx="8809959" cy="677108"/>
          </a:xfrm>
          <a:prstGeom prst="rect">
            <a:avLst/>
          </a:prstGeom>
          <a:solidFill>
            <a:srgbClr val="6C0865">
              <a:alpha val="24000"/>
            </a:srgbClr>
          </a:solidFill>
        </p:spPr>
        <p:txBody>
          <a:bodyPr wrap="square" rtlCol="0">
            <a:spAutoFit/>
          </a:bodyPr>
          <a:lstStyle/>
          <a:p>
            <a:r>
              <a:rPr lang="tr-TR" sz="2000" b="1" dirty="0"/>
              <a:t>%50 minimal; %27 </a:t>
            </a:r>
            <a:r>
              <a:rPr lang="tr-TR" sz="2000" b="1" dirty="0" err="1"/>
              <a:t>mild</a:t>
            </a:r>
            <a:r>
              <a:rPr lang="tr-TR" sz="2000" b="1" dirty="0"/>
              <a:t>; %18 </a:t>
            </a:r>
            <a:r>
              <a:rPr lang="tr-TR" sz="2000" b="1" dirty="0" err="1"/>
              <a:t>moderate</a:t>
            </a:r>
            <a:r>
              <a:rPr lang="tr-TR" sz="2000" b="1" dirty="0"/>
              <a:t>; %14 severe </a:t>
            </a:r>
            <a:r>
              <a:rPr lang="tr-TR" sz="2000" b="1" dirty="0" err="1"/>
              <a:t>endometriosis</a:t>
            </a:r>
            <a:r>
              <a:rPr lang="tr-TR" sz="2000" b="1" dirty="0"/>
              <a:t> in </a:t>
            </a:r>
            <a:r>
              <a:rPr lang="tr-TR" sz="2000" b="1" dirty="0" err="1"/>
              <a:t>teenage</a:t>
            </a:r>
            <a:endParaRPr lang="tr-TR" sz="2000" b="1" dirty="0"/>
          </a:p>
          <a:p>
            <a:r>
              <a:rPr lang="tr-TR" dirty="0"/>
              <a:t>                                                                                                                                 </a:t>
            </a:r>
            <a:r>
              <a:rPr lang="tr-TR" sz="1400" b="1" i="1" dirty="0" err="1"/>
              <a:t>Janssen</a:t>
            </a:r>
            <a:r>
              <a:rPr lang="tr-TR" sz="1400" b="1" i="1" dirty="0"/>
              <a:t> et al. 2013 </a:t>
            </a:r>
          </a:p>
        </p:txBody>
      </p:sp>
      <p:pic>
        <p:nvPicPr>
          <p:cNvPr id="2" name="Resim 1">
            <a:extLst>
              <a:ext uri="{FF2B5EF4-FFF2-40B4-BE49-F238E27FC236}">
                <a16:creationId xmlns:a16="http://schemas.microsoft.com/office/drawing/2014/main" id="{1A3A9FF7-5361-4FB5-9878-6F136DA463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20" y="2627870"/>
            <a:ext cx="8809959" cy="352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603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>
            <a:extLst>
              <a:ext uri="{FF2B5EF4-FFF2-40B4-BE49-F238E27FC236}">
                <a16:creationId xmlns:a16="http://schemas.microsoft.com/office/drawing/2014/main" id="{2961E261-8B3E-4FA6-BB37-8601DFEDC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020" y="1"/>
            <a:ext cx="3367011" cy="1828799"/>
          </a:xfrm>
          <a:prstGeom prst="ellipse">
            <a:avLst/>
          </a:prstGeom>
          <a:solidFill>
            <a:schemeClr val="bg2">
              <a:alpha val="31000"/>
            </a:schemeClr>
          </a:solidFill>
          <a:ln w="174625" cmpd="thinThick">
            <a:gradFill>
              <a:gsLst>
                <a:gs pos="0">
                  <a:srgbClr val="FF0000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vert="horz" lIns="91440" tIns="45720" rIns="91440" bIns="45720" rtlCol="0" anchor="ctr" anchorCtr="0">
            <a:noAutofit/>
          </a:bodyPr>
          <a:lstStyle/>
          <a:p>
            <a:pPr algn="ctr"/>
            <a:r>
              <a:rPr lang="tr-TR" sz="1800" b="1" dirty="0">
                <a:solidFill>
                  <a:srgbClr val="0070C0"/>
                </a:solidFill>
                <a:latin typeface="Arial Black" panose="020B0A04020102020204" pitchFamily="34" charset="0"/>
              </a:rPr>
              <a:t>ADOLESANDA ENDOMETRİOMA</a:t>
            </a:r>
            <a:br>
              <a:rPr lang="tr-TR" sz="1800" b="1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tr-TR" sz="1800" b="1" dirty="0">
                <a:solidFill>
                  <a:srgbClr val="0070C0"/>
                </a:solidFill>
                <a:latin typeface="Arial Black" panose="020B0A04020102020204" pitchFamily="34" charset="0"/>
              </a:rPr>
              <a:t>SIKLIK</a:t>
            </a:r>
            <a:br>
              <a:rPr lang="tr-TR" sz="1800" b="1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endParaRPr lang="en-US" sz="18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59AECD61-4EEE-405F-AA20-0B705C907BB8}"/>
              </a:ext>
            </a:extLst>
          </p:cNvPr>
          <p:cNvSpPr txBox="1"/>
          <p:nvPr/>
        </p:nvSpPr>
        <p:spPr>
          <a:xfrm>
            <a:off x="57666" y="2413686"/>
            <a:ext cx="90863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Adolesan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endometriosis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%90 evre I-II (</a:t>
            </a:r>
            <a:r>
              <a:rPr lang="tr-TR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Reese</a:t>
            </a:r>
            <a:r>
              <a:rPr lang="tr-TR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 et al., 1996</a:t>
            </a:r>
            <a:r>
              <a:rPr lang="tr-TR" b="1" i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tr-T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Ağrı nedenli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laparoskopi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yapılan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adolesanların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%32 evre III-IV (</a:t>
            </a:r>
            <a:r>
              <a:rPr lang="tr-TR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Janssen</a:t>
            </a:r>
            <a:r>
              <a:rPr lang="tr-TR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 et al., 2013</a:t>
            </a:r>
            <a:r>
              <a:rPr lang="tr-TR" b="1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tr-T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Endometriosis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cerrahisi yapılan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adolesanların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%16-32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endometrioma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tr-TR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Smorgick</a:t>
            </a:r>
            <a:r>
              <a:rPr lang="tr-TR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 et al., 2014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endParaRPr lang="tr-T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Adolesanda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%40 ileri evre, %10.9 DE (</a:t>
            </a:r>
            <a:r>
              <a:rPr lang="tr-TR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Audebert</a:t>
            </a:r>
            <a:r>
              <a:rPr lang="tr-TR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 et al., 2015</a:t>
            </a:r>
            <a:r>
              <a:rPr lang="tr-TR" b="1" i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tr-T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36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>
            <a:extLst>
              <a:ext uri="{FF2B5EF4-FFF2-40B4-BE49-F238E27FC236}">
                <a16:creationId xmlns:a16="http://schemas.microsoft.com/office/drawing/2014/main" id="{284A9011-9417-409B-833E-2FF420BEB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86" y="0"/>
            <a:ext cx="4347314" cy="1548714"/>
          </a:xfrm>
          <a:prstGeom prst="ellipse">
            <a:avLst/>
          </a:prstGeom>
          <a:solidFill>
            <a:schemeClr val="bg2">
              <a:alpha val="31000"/>
            </a:schemeClr>
          </a:solidFill>
          <a:ln w="174625" cmpd="thinThick">
            <a:gradFill>
              <a:gsLst>
                <a:gs pos="0">
                  <a:srgbClr val="FF0000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/>
            <a:r>
              <a:rPr lang="tr-TR" sz="2400" b="1" dirty="0">
                <a:solidFill>
                  <a:srgbClr val="0070C0"/>
                </a:solidFill>
                <a:latin typeface="Arial Black" panose="020B0A04020102020204" pitchFamily="34" charset="0"/>
              </a:rPr>
              <a:t>ADOLESANDA ENDOMETRİOMA</a:t>
            </a:r>
            <a:br>
              <a:rPr lang="tr-TR" sz="2400" b="1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tr-TR" sz="2400" b="1" dirty="0">
                <a:solidFill>
                  <a:srgbClr val="0070C0"/>
                </a:solidFill>
                <a:latin typeface="Arial Black" panose="020B0A04020102020204" pitchFamily="34" charset="0"/>
              </a:rPr>
              <a:t>TANI</a:t>
            </a:r>
            <a:endParaRPr lang="en-US" sz="24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00F8A06F-2F85-4597-B88A-A38F3E7D4FCB}"/>
              </a:ext>
            </a:extLst>
          </p:cNvPr>
          <p:cNvSpPr txBox="1"/>
          <p:nvPr/>
        </p:nvSpPr>
        <p:spPr>
          <a:xfrm>
            <a:off x="98856" y="1673843"/>
            <a:ext cx="8855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Semptomların varlığı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Medikal tedaviye </a:t>
            </a:r>
            <a:r>
              <a:rPr lang="tr-TR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yanıtsızlık</a:t>
            </a:r>
            <a:endParaRPr lang="tr-TR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TVS/</a:t>
            </a:r>
            <a:r>
              <a:rPr lang="tr-TR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transrektal</a:t>
            </a:r>
            <a:r>
              <a:rPr lang="tr-TR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LAPAROSKOPİ; </a:t>
            </a:r>
            <a:r>
              <a:rPr lang="tr-TR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gold</a:t>
            </a:r>
            <a:r>
              <a:rPr lang="tr-TR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-standart</a:t>
            </a:r>
            <a:endParaRPr lang="tr-TR" dirty="0"/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8ABAD945-1E83-4E89-B780-1183A7C00F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6048" y="51579"/>
            <a:ext cx="3057952" cy="3029373"/>
          </a:xfrm>
          <a:prstGeom prst="rect">
            <a:avLst/>
          </a:prstGeom>
        </p:spPr>
      </p:pic>
      <p:sp>
        <p:nvSpPr>
          <p:cNvPr id="2" name="Metin kutusu 1">
            <a:extLst>
              <a:ext uri="{FF2B5EF4-FFF2-40B4-BE49-F238E27FC236}">
                <a16:creationId xmlns:a16="http://schemas.microsoft.com/office/drawing/2014/main" id="{BDC013DA-097C-4D0E-8892-AA59EFDEF81B}"/>
              </a:ext>
            </a:extLst>
          </p:cNvPr>
          <p:cNvSpPr txBox="1"/>
          <p:nvPr/>
        </p:nvSpPr>
        <p:spPr>
          <a:xfrm>
            <a:off x="207077" y="3916036"/>
            <a:ext cx="9090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TVS tanıda kıymetli yöntem; &lt;15 mm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endometriomaların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sadece %45’i tespit edebilmiş (</a:t>
            </a:r>
            <a:r>
              <a:rPr lang="tr-TR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Gordts</a:t>
            </a:r>
            <a:r>
              <a:rPr lang="tr-TR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 et al., 2014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087801C4-511E-4BF9-A977-576D2E859AEB}"/>
              </a:ext>
            </a:extLst>
          </p:cNvPr>
          <p:cNvSpPr txBox="1"/>
          <p:nvPr/>
        </p:nvSpPr>
        <p:spPr>
          <a:xfrm>
            <a:off x="144161" y="4655629"/>
            <a:ext cx="8855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Şiddetli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dismenoresi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olan genç bir kızda; muayene ve TVS ile RV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endometriosis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endometrioma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ekarte edilmeli; OKS ve/veya NSAID ile yıllık takip; devam eden ağrıda THL veya tanısal L/S ile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endometriotik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lezyonların tanı ve aynı anda tedavisi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F07423F1-9A7C-41D8-8827-64B01AEBC1B9}"/>
              </a:ext>
            </a:extLst>
          </p:cNvPr>
          <p:cNvSpPr txBox="1"/>
          <p:nvPr/>
        </p:nvSpPr>
        <p:spPr>
          <a:xfrm>
            <a:off x="207077" y="3019594"/>
            <a:ext cx="8729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Genç grupta erken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endometrioma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tanısı çok önemli;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progresyon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riski dolayısıyla üreme potansiyeline tehdit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5E53F351-2E8C-4612-ABA7-CD6A9695AEAF}"/>
              </a:ext>
            </a:extLst>
          </p:cNvPr>
          <p:cNvSpPr txBox="1"/>
          <p:nvPr/>
        </p:nvSpPr>
        <p:spPr>
          <a:xfrm>
            <a:off x="165889" y="5891868"/>
            <a:ext cx="8515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MRI; genç grupta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laparoskopi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öncesi istenebilir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89C81ED7-1CD5-411E-AA4F-69B60F2D2D0E}"/>
              </a:ext>
            </a:extLst>
          </p:cNvPr>
          <p:cNvSpPr txBox="1"/>
          <p:nvPr/>
        </p:nvSpPr>
        <p:spPr>
          <a:xfrm>
            <a:off x="6203092" y="6391001"/>
            <a:ext cx="22571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Gordts</a:t>
            </a:r>
            <a:r>
              <a:rPr lang="tr-TR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 et al., 2015</a:t>
            </a:r>
          </a:p>
        </p:txBody>
      </p:sp>
    </p:spTree>
    <p:extLst>
      <p:ext uri="{BB962C8B-B14F-4D97-AF65-F5344CB8AC3E}">
        <p14:creationId xmlns:p14="http://schemas.microsoft.com/office/powerpoint/2010/main" val="3529346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EEC32AB7-1AE8-4FF8-BEDF-3AA2FBC436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301" y="122082"/>
            <a:ext cx="4959178" cy="1001042"/>
          </a:xfrm>
          <a:prstGeom prst="rect">
            <a:avLst/>
          </a:prstGeom>
        </p:spPr>
      </p:pic>
      <p:sp>
        <p:nvSpPr>
          <p:cNvPr id="5" name="Unvan 1">
            <a:extLst>
              <a:ext uri="{FF2B5EF4-FFF2-40B4-BE49-F238E27FC236}">
                <a16:creationId xmlns:a16="http://schemas.microsoft.com/office/drawing/2014/main" id="{63C7EC8B-B443-4D8C-9710-9BE48E595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33" y="89779"/>
            <a:ext cx="3686997" cy="1434221"/>
          </a:xfrm>
          <a:prstGeom prst="ellipse">
            <a:avLst/>
          </a:prstGeom>
          <a:solidFill>
            <a:schemeClr val="bg2">
              <a:alpha val="31000"/>
            </a:schemeClr>
          </a:solidFill>
          <a:ln w="174625" cmpd="thinThick">
            <a:gradFill>
              <a:gsLst>
                <a:gs pos="0">
                  <a:srgbClr val="FF0000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/>
            <a:r>
              <a:rPr lang="tr-TR" sz="1600" b="1" dirty="0">
                <a:solidFill>
                  <a:srgbClr val="0070C0"/>
                </a:solidFill>
                <a:latin typeface="Arial Black" panose="020B0A04020102020204" pitchFamily="34" charset="0"/>
              </a:rPr>
              <a:t>ADOLESANDA ENDOMETRİOMA</a:t>
            </a:r>
            <a:br>
              <a:rPr lang="tr-TR" sz="1600" b="1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tr-TR" sz="1600" b="1" dirty="0">
                <a:solidFill>
                  <a:srgbClr val="0070C0"/>
                </a:solidFill>
                <a:latin typeface="Arial Black" panose="020B0A04020102020204" pitchFamily="34" charset="0"/>
              </a:rPr>
              <a:t>KARAKTERİSTİĞİ</a:t>
            </a:r>
            <a:endParaRPr lang="en-US" sz="16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8DE5434B-DDA9-4623-AB7E-FDC414EE89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3624" y="1190239"/>
            <a:ext cx="2947855" cy="317402"/>
          </a:xfrm>
          <a:prstGeom prst="rect">
            <a:avLst/>
          </a:prstGeom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F56DABB5-6490-4615-9A4E-4F9013D26BD2}"/>
              </a:ext>
            </a:extLst>
          </p:cNvPr>
          <p:cNvSpPr txBox="1"/>
          <p:nvPr/>
        </p:nvSpPr>
        <p:spPr>
          <a:xfrm>
            <a:off x="5405798" y="4357187"/>
            <a:ext cx="373820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b="1" dirty="0">
                <a:solidFill>
                  <a:schemeClr val="accent1"/>
                </a:solidFill>
                <a:latin typeface="Arial Black" panose="020B0A04020102020204" pitchFamily="34" charset="0"/>
              </a:rPr>
              <a:t>Asıl semptom ağrı</a:t>
            </a:r>
          </a:p>
          <a:p>
            <a:endParaRPr lang="tr-TR" sz="1400" b="1" dirty="0">
              <a:solidFill>
                <a:schemeClr val="accent1"/>
              </a:solidFill>
              <a:latin typeface="Arial Black" panose="020B0A04020102020204" pitchFamily="34" charset="0"/>
            </a:endParaRPr>
          </a:p>
          <a:p>
            <a:r>
              <a:rPr lang="tr-TR" sz="1400" b="1" dirty="0" err="1">
                <a:solidFill>
                  <a:schemeClr val="accent1"/>
                </a:solidFill>
                <a:latin typeface="Arial Black" panose="020B0A04020102020204" pitchFamily="34" charset="0"/>
              </a:rPr>
              <a:t>Menstruel</a:t>
            </a:r>
            <a:r>
              <a:rPr lang="tr-TR" sz="1400" b="1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tr-TR" sz="1400" b="1" dirty="0" err="1">
                <a:solidFill>
                  <a:schemeClr val="accent1"/>
                </a:solidFill>
                <a:latin typeface="Arial Black" panose="020B0A04020102020204" pitchFamily="34" charset="0"/>
              </a:rPr>
              <a:t>patern</a:t>
            </a:r>
            <a:r>
              <a:rPr lang="tr-TR" sz="1400" b="1" dirty="0">
                <a:solidFill>
                  <a:schemeClr val="accent1"/>
                </a:solidFill>
                <a:latin typeface="Arial Black" panose="020B0A04020102020204" pitchFamily="34" charset="0"/>
              </a:rPr>
              <a:t> benzer</a:t>
            </a:r>
          </a:p>
          <a:p>
            <a:endParaRPr lang="tr-TR" sz="1400" b="1" dirty="0">
              <a:solidFill>
                <a:schemeClr val="accent1"/>
              </a:solidFill>
              <a:latin typeface="Arial Black" panose="020B0A04020102020204" pitchFamily="34" charset="0"/>
            </a:endParaRPr>
          </a:p>
          <a:p>
            <a:r>
              <a:rPr lang="tr-TR" sz="1400" b="1" dirty="0" err="1">
                <a:solidFill>
                  <a:schemeClr val="accent1"/>
                </a:solidFill>
                <a:latin typeface="Arial Black" panose="020B0A04020102020204" pitchFamily="34" charset="0"/>
              </a:rPr>
              <a:t>Bilateralite</a:t>
            </a:r>
            <a:r>
              <a:rPr lang="tr-TR" sz="1400" b="1" dirty="0">
                <a:solidFill>
                  <a:schemeClr val="accent1"/>
                </a:solidFill>
                <a:latin typeface="Arial Black" panose="020B0A04020102020204" pitchFamily="34" charset="0"/>
              </a:rPr>
              <a:t>, evre ve boyut benzer</a:t>
            </a:r>
            <a:br>
              <a:rPr lang="tr-TR" sz="1400" b="1" dirty="0">
                <a:solidFill>
                  <a:schemeClr val="accent1"/>
                </a:solidFill>
                <a:latin typeface="Arial Black" panose="020B0A04020102020204" pitchFamily="34" charset="0"/>
              </a:rPr>
            </a:br>
            <a:endParaRPr lang="tr-TR" sz="1400" b="1" dirty="0">
              <a:solidFill>
                <a:schemeClr val="accent1"/>
              </a:solidFill>
              <a:latin typeface="Arial Black" panose="020B0A04020102020204" pitchFamily="34" charset="0"/>
            </a:endParaRPr>
          </a:p>
          <a:p>
            <a:r>
              <a:rPr lang="tr-TR" sz="1400" b="1" dirty="0">
                <a:solidFill>
                  <a:schemeClr val="accent1"/>
                </a:solidFill>
                <a:latin typeface="Arial Black" panose="020B0A04020102020204" pitchFamily="34" charset="0"/>
              </a:rPr>
              <a:t>Geç teşhis ileri evre </a:t>
            </a:r>
            <a:r>
              <a:rPr lang="tr-TR" sz="1400" b="1" dirty="0" err="1">
                <a:solidFill>
                  <a:schemeClr val="accent1"/>
                </a:solidFill>
                <a:latin typeface="Arial Black" panose="020B0A04020102020204" pitchFamily="34" charset="0"/>
              </a:rPr>
              <a:t>endometriozisin</a:t>
            </a:r>
            <a:r>
              <a:rPr lang="tr-TR" sz="1400" b="1" dirty="0">
                <a:solidFill>
                  <a:schemeClr val="accent1"/>
                </a:solidFill>
                <a:latin typeface="Arial Black" panose="020B0A04020102020204" pitchFamily="34" charset="0"/>
              </a:rPr>
              <a:t> gelişimine katkıda </a:t>
            </a:r>
            <a:r>
              <a:rPr lang="tr-TR" sz="1600" b="1" dirty="0">
                <a:solidFill>
                  <a:schemeClr val="accent1"/>
                </a:solidFill>
                <a:latin typeface="Arial Black" panose="020B0A04020102020204" pitchFamily="34" charset="0"/>
              </a:rPr>
              <a:t>bulunuyor</a:t>
            </a:r>
          </a:p>
        </p:txBody>
      </p:sp>
      <p:pic>
        <p:nvPicPr>
          <p:cNvPr id="2" name="Resim 1">
            <a:extLst>
              <a:ext uri="{FF2B5EF4-FFF2-40B4-BE49-F238E27FC236}">
                <a16:creationId xmlns:a16="http://schemas.microsoft.com/office/drawing/2014/main" id="{8170CC1D-341C-489E-8C50-DED596B14C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32" y="3739445"/>
            <a:ext cx="5021526" cy="3019733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0E9B30F3-7D28-460A-BD92-96C0278CE1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932" y="1638892"/>
            <a:ext cx="8875547" cy="1985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70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F096C90F-8F4E-45C3-A854-C3EBA65059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17" y="1573428"/>
            <a:ext cx="4604951" cy="1235676"/>
          </a:xfrm>
          <a:prstGeom prst="rect">
            <a:avLst/>
          </a:prstGeom>
        </p:spPr>
      </p:pic>
      <p:sp>
        <p:nvSpPr>
          <p:cNvPr id="5" name="Unvan 1">
            <a:extLst>
              <a:ext uri="{FF2B5EF4-FFF2-40B4-BE49-F238E27FC236}">
                <a16:creationId xmlns:a16="http://schemas.microsoft.com/office/drawing/2014/main" id="{9E44C64B-F635-414C-B0F5-DA3E51457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994" y="0"/>
            <a:ext cx="3410465" cy="1408670"/>
          </a:xfrm>
          <a:prstGeom prst="ellipse">
            <a:avLst/>
          </a:prstGeom>
          <a:solidFill>
            <a:schemeClr val="bg2">
              <a:alpha val="31000"/>
            </a:schemeClr>
          </a:solidFill>
          <a:ln w="174625" cmpd="thinThick">
            <a:gradFill>
              <a:gsLst>
                <a:gs pos="0">
                  <a:srgbClr val="FF0000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/>
            <a:r>
              <a:rPr lang="tr-TR" sz="1800" b="1" dirty="0">
                <a:solidFill>
                  <a:srgbClr val="0070C0"/>
                </a:solidFill>
                <a:latin typeface="Arial Black" panose="020B0A04020102020204" pitchFamily="34" charset="0"/>
              </a:rPr>
              <a:t>ADOLESANDA ENDOMETRİOMA</a:t>
            </a:r>
            <a:br>
              <a:rPr lang="tr-TR" sz="1800" b="1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tr-TR" sz="1800" b="1" dirty="0">
                <a:solidFill>
                  <a:srgbClr val="0070C0"/>
                </a:solidFill>
                <a:latin typeface="Arial Black" panose="020B0A04020102020204" pitchFamily="34" charset="0"/>
              </a:rPr>
              <a:t>KARAKTERİSTİĞİ</a:t>
            </a:r>
            <a:endParaRPr lang="en-US" sz="18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9E597AED-245D-4ABF-ACCC-CF0416F9BB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1" y="2890191"/>
            <a:ext cx="3171568" cy="307777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A337E65C-A0C9-4E33-873D-38E9815D3A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4422" y="1598983"/>
            <a:ext cx="4349578" cy="4431114"/>
          </a:xfrm>
          <a:prstGeom prst="rect">
            <a:avLst/>
          </a:prstGeom>
        </p:spPr>
      </p:pic>
      <p:sp>
        <p:nvSpPr>
          <p:cNvPr id="8" name="Metin kutusu 7">
            <a:extLst>
              <a:ext uri="{FF2B5EF4-FFF2-40B4-BE49-F238E27FC236}">
                <a16:creationId xmlns:a16="http://schemas.microsoft.com/office/drawing/2014/main" id="{D9FC1D24-7A2B-4E16-AEC0-FF768A85071A}"/>
              </a:ext>
            </a:extLst>
          </p:cNvPr>
          <p:cNvSpPr txBox="1"/>
          <p:nvPr/>
        </p:nvSpPr>
        <p:spPr>
          <a:xfrm>
            <a:off x="6582032" y="6142451"/>
            <a:ext cx="2561968" cy="307777"/>
          </a:xfrm>
          <a:prstGeom prst="rect">
            <a:avLst/>
          </a:prstGeom>
          <a:solidFill>
            <a:srgbClr val="FFC000">
              <a:alpha val="37000"/>
            </a:srgbClr>
          </a:solidFill>
        </p:spPr>
        <p:txBody>
          <a:bodyPr wrap="square" rtlCol="0">
            <a:spAutoFit/>
          </a:bodyPr>
          <a:lstStyle/>
          <a:p>
            <a:r>
              <a:rPr lang="tr-TR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Bilateral</a:t>
            </a:r>
            <a:r>
              <a:rPr lang="tr-TR" sz="1400" b="1" dirty="0">
                <a:latin typeface="Arial" panose="020B0604020202020204" pitchFamily="34" charset="0"/>
                <a:cs typeface="Arial" panose="020B0604020202020204" pitchFamily="34" charset="0"/>
              </a:rPr>
              <a:t>        14/63 (22%)</a:t>
            </a:r>
          </a:p>
        </p:txBody>
      </p:sp>
      <p:pic>
        <p:nvPicPr>
          <p:cNvPr id="9" name="Resim 8">
            <a:extLst>
              <a:ext uri="{FF2B5EF4-FFF2-40B4-BE49-F238E27FC236}">
                <a16:creationId xmlns:a16="http://schemas.microsoft.com/office/drawing/2014/main" id="{63A97915-B0BE-4D7D-A526-4B76862998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994" y="4568307"/>
            <a:ext cx="4522574" cy="1881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975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van 1">
            <a:extLst>
              <a:ext uri="{FF2B5EF4-FFF2-40B4-BE49-F238E27FC236}">
                <a16:creationId xmlns:a16="http://schemas.microsoft.com/office/drawing/2014/main" id="{790149DD-1F68-467B-BAC5-BAE11A98F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86" y="0"/>
            <a:ext cx="3696525" cy="1680519"/>
          </a:xfrm>
          <a:prstGeom prst="ellipse">
            <a:avLst/>
          </a:prstGeom>
          <a:solidFill>
            <a:schemeClr val="bg2">
              <a:alpha val="31000"/>
            </a:schemeClr>
          </a:solidFill>
          <a:ln w="174625" cmpd="thinThick">
            <a:gradFill>
              <a:gsLst>
                <a:gs pos="0">
                  <a:srgbClr val="FF0000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/>
            <a:r>
              <a:rPr lang="tr-TR" sz="2000" b="1" dirty="0">
                <a:solidFill>
                  <a:srgbClr val="0070C0"/>
                </a:solidFill>
                <a:latin typeface="Arial Black" panose="020B0A04020102020204" pitchFamily="34" charset="0"/>
              </a:rPr>
              <a:t>ADOLESANDA ENDOMETRİOMA</a:t>
            </a:r>
            <a:br>
              <a:rPr lang="tr-TR" sz="2000" b="1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tr-TR" sz="2000" b="1" dirty="0">
                <a:solidFill>
                  <a:srgbClr val="0070C0"/>
                </a:solidFill>
                <a:latin typeface="Arial Black" panose="020B0A04020102020204" pitchFamily="34" charset="0"/>
              </a:rPr>
              <a:t>TEDAVİ</a:t>
            </a:r>
            <a:endParaRPr lang="en-US" sz="20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6" name="Tablo 5">
            <a:extLst>
              <a:ext uri="{FF2B5EF4-FFF2-40B4-BE49-F238E27FC236}">
                <a16:creationId xmlns:a16="http://schemas.microsoft.com/office/drawing/2014/main" id="{B347A4A0-ADE1-4D42-8FDF-7F8F235E3F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813277"/>
              </p:ext>
            </p:extLst>
          </p:nvPr>
        </p:nvGraphicFramePr>
        <p:xfrm>
          <a:off x="1540476" y="2240691"/>
          <a:ext cx="5988908" cy="1584960"/>
        </p:xfrm>
        <a:graphic>
          <a:graphicData uri="http://schemas.openxmlformats.org/drawingml/2006/table">
            <a:tbl>
              <a:tblPr firstRow="1" firstCol="1" lastCol="1" bandRow="1" bandCol="1">
                <a:tableStyleId>{C4B1156A-380E-4F78-BDF5-A606A8083BF9}</a:tableStyleId>
              </a:tblPr>
              <a:tblGrid>
                <a:gridCol w="5988908">
                  <a:extLst>
                    <a:ext uri="{9D8B030D-6E8A-4147-A177-3AD203B41FA5}">
                      <a16:colId xmlns:a16="http://schemas.microsoft.com/office/drawing/2014/main" val="2967495134"/>
                    </a:ext>
                  </a:extLst>
                </a:gridCol>
              </a:tblGrid>
              <a:tr h="369982">
                <a:tc>
                  <a:txBody>
                    <a:bodyPr/>
                    <a:lstStyle/>
                    <a:p>
                      <a:pPr algn="ctr"/>
                      <a:r>
                        <a:rPr lang="tr-TR" sz="2000" dirty="0" err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Adolesanda</a:t>
                      </a:r>
                      <a:r>
                        <a:rPr lang="tr-TR" sz="20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2000" dirty="0" err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Endometriosis</a:t>
                      </a:r>
                      <a:r>
                        <a:rPr lang="tr-TR" sz="20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tedavi amacı;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25400" h="25400" prst="angle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5648351"/>
                  </a:ext>
                </a:extLst>
              </a:tr>
              <a:tr h="369982"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Semptomların kontrolü (ağrıyı gidermek!!!)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1744379"/>
                  </a:ext>
                </a:extLst>
              </a:tr>
              <a:tr h="369982"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Progresyonu</a:t>
                      </a:r>
                      <a:r>
                        <a:rPr lang="tr-TR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ve </a:t>
                      </a:r>
                      <a:r>
                        <a:rPr lang="tr-TR" sz="20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nüksü</a:t>
                      </a:r>
                      <a:r>
                        <a:rPr lang="tr-TR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önlemek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2879363"/>
                  </a:ext>
                </a:extLst>
              </a:tr>
              <a:tr h="369982"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Fertilitenin</a:t>
                      </a:r>
                      <a:r>
                        <a:rPr lang="tr-TR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korunması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084741"/>
                  </a:ext>
                </a:extLst>
              </a:tr>
            </a:tbl>
          </a:graphicData>
        </a:graphic>
      </p:graphicFrame>
      <p:pic>
        <p:nvPicPr>
          <p:cNvPr id="9" name="Resim 8">
            <a:extLst>
              <a:ext uri="{FF2B5EF4-FFF2-40B4-BE49-F238E27FC236}">
                <a16:creationId xmlns:a16="http://schemas.microsoft.com/office/drawing/2014/main" id="{B81609C9-912E-479A-B5D8-E425ED186B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8638" y="56775"/>
            <a:ext cx="2030617" cy="1994447"/>
          </a:xfrm>
          <a:prstGeom prst="rect">
            <a:avLst/>
          </a:prstGeom>
        </p:spPr>
      </p:pic>
      <p:sp>
        <p:nvSpPr>
          <p:cNvPr id="7" name="Metin kutusu 6">
            <a:extLst>
              <a:ext uri="{FF2B5EF4-FFF2-40B4-BE49-F238E27FC236}">
                <a16:creationId xmlns:a16="http://schemas.microsoft.com/office/drawing/2014/main" id="{C305FF8F-A022-482B-9D1B-3B7F56196B68}"/>
              </a:ext>
            </a:extLst>
          </p:cNvPr>
          <p:cNvSpPr txBox="1"/>
          <p:nvPr/>
        </p:nvSpPr>
        <p:spPr>
          <a:xfrm>
            <a:off x="-74139" y="4419279"/>
            <a:ext cx="9028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Endometriosis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hastalığından haberdar olunmaması, </a:t>
            </a:r>
          </a:p>
          <a:p>
            <a:pPr algn="ctr"/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doktora yeterince gidilmemesi ve </a:t>
            </a:r>
          </a:p>
          <a:p>
            <a:pPr algn="ctr"/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buna bağlı geç teşhis </a:t>
            </a:r>
          </a:p>
          <a:p>
            <a:pPr algn="ctr"/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ileri evre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endometriosis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oluşmasına katkıda bulunuyor olabilir  </a:t>
            </a:r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D0B3E9DE-BD7E-4C9B-9972-934703CF8C46}"/>
              </a:ext>
            </a:extLst>
          </p:cNvPr>
          <p:cNvSpPr txBox="1"/>
          <p:nvPr/>
        </p:nvSpPr>
        <p:spPr>
          <a:xfrm>
            <a:off x="387181" y="5868286"/>
            <a:ext cx="8678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Endometriosis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erken tanı ve tedavisi hastalığın </a:t>
            </a:r>
            <a:r>
              <a:rPr lang="tr-TR" b="1" dirty="0" err="1">
                <a:latin typeface="Arial" panose="020B0604020202020204" pitchFamily="34" charset="0"/>
                <a:cs typeface="Arial" panose="020B0604020202020204" pitchFamily="34" charset="0"/>
              </a:rPr>
              <a:t>progresyonun</a:t>
            </a:r>
            <a:r>
              <a:rPr lang="tr-TR" b="1" dirty="0">
                <a:latin typeface="Arial" panose="020B0604020202020204" pitchFamily="34" charset="0"/>
                <a:cs typeface="Arial" panose="020B0604020202020204" pitchFamily="34" charset="0"/>
              </a:rPr>
              <a:t> yavaşlatıyor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D1F9D484-D0A9-4C0A-832A-2A348097C18E}"/>
              </a:ext>
            </a:extLst>
          </p:cNvPr>
          <p:cNvSpPr txBox="1"/>
          <p:nvPr/>
        </p:nvSpPr>
        <p:spPr>
          <a:xfrm>
            <a:off x="6468757" y="6423655"/>
            <a:ext cx="31303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b="1" i="1" dirty="0" err="1"/>
              <a:t>Breonna</a:t>
            </a:r>
            <a:r>
              <a:rPr lang="tr-TR" sz="1600" b="1" i="1" dirty="0"/>
              <a:t> &amp; </a:t>
            </a:r>
            <a:r>
              <a:rPr lang="tr-TR" sz="1600" b="1" i="1" dirty="0" err="1"/>
              <a:t>Sanflippo</a:t>
            </a:r>
            <a:r>
              <a:rPr lang="tr-TR" sz="1600" b="1" i="1" dirty="0"/>
              <a:t> 2016</a:t>
            </a:r>
          </a:p>
        </p:txBody>
      </p:sp>
    </p:spTree>
    <p:extLst>
      <p:ext uri="{BB962C8B-B14F-4D97-AF65-F5344CB8AC3E}">
        <p14:creationId xmlns:p14="http://schemas.microsoft.com/office/powerpoint/2010/main" val="3334064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 Teması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eması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eması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1082</TotalTime>
  <Words>836</Words>
  <Application>Microsoft Office PowerPoint</Application>
  <PresentationFormat>Ekran Gösterisi (4:3)</PresentationFormat>
  <Paragraphs>151</Paragraphs>
  <Slides>16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7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16</vt:i4>
      </vt:variant>
    </vt:vector>
  </HeadingPairs>
  <TitlesOfParts>
    <vt:vector size="24" baseType="lpstr">
      <vt:lpstr>Arial</vt:lpstr>
      <vt:lpstr>Arial Black</vt:lpstr>
      <vt:lpstr>Arial Rounded MT Bold</vt:lpstr>
      <vt:lpstr>Calibri</vt:lpstr>
      <vt:lpstr>Calibri Light</vt:lpstr>
      <vt:lpstr>Cambria</vt:lpstr>
      <vt:lpstr>Trebuchet MS</vt:lpstr>
      <vt:lpstr>Office Teması</vt:lpstr>
      <vt:lpstr>ADOLESANDA ENDOMETRİOMA YÖNETİMİ</vt:lpstr>
      <vt:lpstr>ADOLESANDA ENDOMETRİOSİS</vt:lpstr>
      <vt:lpstr>ADOLESANDA ENDOMETRİOSİS</vt:lpstr>
      <vt:lpstr>ADOLESANDA ENDOMETRİOMA SIKLIK </vt:lpstr>
      <vt:lpstr>ADOLESANDA ENDOMETRİOMA SIKLIK </vt:lpstr>
      <vt:lpstr>ADOLESANDA ENDOMETRİOMA TANI</vt:lpstr>
      <vt:lpstr>ADOLESANDA ENDOMETRİOMA KARAKTERİSTİĞİ</vt:lpstr>
      <vt:lpstr>ADOLESANDA ENDOMETRİOMA KARAKTERİSTİĞİ</vt:lpstr>
      <vt:lpstr>ADOLESANDA ENDOMETRİOMA TEDAVİ</vt:lpstr>
      <vt:lpstr>ADOLESANDA ENDOMETRİOMA TEDAVİ</vt:lpstr>
      <vt:lpstr>ADOLESANDA ENDOMETRİOMA MEDİKAL TEDAVİ</vt:lpstr>
      <vt:lpstr>ADOLESANDA ENDOMETRİOMA MEDİKAL TEDAVİ </vt:lpstr>
      <vt:lpstr>ADOLESANDA ENDOMETRİOMA CERRAHİ TEDAVİ</vt:lpstr>
      <vt:lpstr>ADOLESANDA ENDOMETRİOMA TEDAVİ SONRASI NÜKS ÖNLENMESİ</vt:lpstr>
      <vt:lpstr>ADOLESANDA ENDOMETRİOMA EVE GİDECEK MESAJ</vt:lpstr>
      <vt:lpstr> ADOLESANDA ENDOMETRİOMA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hp</dc:creator>
  <cp:lastModifiedBy>hp</cp:lastModifiedBy>
  <cp:revision>81</cp:revision>
  <dcterms:created xsi:type="dcterms:W3CDTF">2018-09-03T20:19:19Z</dcterms:created>
  <dcterms:modified xsi:type="dcterms:W3CDTF">2018-09-08T21:47:36Z</dcterms:modified>
</cp:coreProperties>
</file>