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21"/>
  </p:notesMasterIdLst>
  <p:handoutMasterIdLst>
    <p:handoutMasterId r:id="rId122"/>
  </p:handoutMasterIdLst>
  <p:sldIdLst>
    <p:sldId id="846" r:id="rId2"/>
    <p:sldId id="847" r:id="rId3"/>
    <p:sldId id="865" r:id="rId4"/>
    <p:sldId id="864" r:id="rId5"/>
    <p:sldId id="866" r:id="rId6"/>
    <p:sldId id="848" r:id="rId7"/>
    <p:sldId id="849" r:id="rId8"/>
    <p:sldId id="850" r:id="rId9"/>
    <p:sldId id="851" r:id="rId10"/>
    <p:sldId id="852" r:id="rId11"/>
    <p:sldId id="853" r:id="rId12"/>
    <p:sldId id="857" r:id="rId13"/>
    <p:sldId id="858" r:id="rId14"/>
    <p:sldId id="859" r:id="rId15"/>
    <p:sldId id="854" r:id="rId16"/>
    <p:sldId id="862" r:id="rId17"/>
    <p:sldId id="855" r:id="rId18"/>
    <p:sldId id="863" r:id="rId19"/>
    <p:sldId id="617" r:id="rId20"/>
    <p:sldId id="700" r:id="rId21"/>
    <p:sldId id="618" r:id="rId22"/>
    <p:sldId id="711" r:id="rId23"/>
    <p:sldId id="867" r:id="rId24"/>
    <p:sldId id="712" r:id="rId25"/>
    <p:sldId id="868" r:id="rId26"/>
    <p:sldId id="869" r:id="rId27"/>
    <p:sldId id="870" r:id="rId28"/>
    <p:sldId id="619" r:id="rId29"/>
    <p:sldId id="737" r:id="rId30"/>
    <p:sldId id="641" r:id="rId31"/>
    <p:sldId id="676" r:id="rId32"/>
    <p:sldId id="621" r:id="rId33"/>
    <p:sldId id="673" r:id="rId34"/>
    <p:sldId id="674" r:id="rId35"/>
    <p:sldId id="675" r:id="rId36"/>
    <p:sldId id="672" r:id="rId37"/>
    <p:sldId id="833" r:id="rId38"/>
    <p:sldId id="840" r:id="rId39"/>
    <p:sldId id="879" r:id="rId40"/>
    <p:sldId id="880" r:id="rId41"/>
    <p:sldId id="881" r:id="rId42"/>
    <p:sldId id="882" r:id="rId43"/>
    <p:sldId id="766" r:id="rId44"/>
    <p:sldId id="835" r:id="rId45"/>
    <p:sldId id="836" r:id="rId46"/>
    <p:sldId id="739" r:id="rId47"/>
    <p:sldId id="647" r:id="rId48"/>
    <p:sldId id="625" r:id="rId49"/>
    <p:sldId id="626" r:id="rId50"/>
    <p:sldId id="680" r:id="rId51"/>
    <p:sldId id="770" r:id="rId52"/>
    <p:sldId id="652" r:id="rId53"/>
    <p:sldId id="793" r:id="rId54"/>
    <p:sldId id="706" r:id="rId55"/>
    <p:sldId id="735" r:id="rId56"/>
    <p:sldId id="707" r:id="rId57"/>
    <p:sldId id="741" r:id="rId58"/>
    <p:sldId id="871" r:id="rId59"/>
    <p:sldId id="873" r:id="rId60"/>
    <p:sldId id="874" r:id="rId61"/>
    <p:sldId id="877" r:id="rId62"/>
    <p:sldId id="701" r:id="rId63"/>
    <p:sldId id="719" r:id="rId64"/>
    <p:sldId id="705" r:id="rId65"/>
    <p:sldId id="759" r:id="rId66"/>
    <p:sldId id="760" r:id="rId67"/>
    <p:sldId id="751" r:id="rId68"/>
    <p:sldId id="637" r:id="rId69"/>
    <p:sldId id="771" r:id="rId70"/>
    <p:sldId id="678" r:id="rId71"/>
    <p:sldId id="720" r:id="rId72"/>
    <p:sldId id="736" r:id="rId73"/>
    <p:sldId id="742" r:id="rId74"/>
    <p:sldId id="743" r:id="rId75"/>
    <p:sldId id="744" r:id="rId76"/>
    <p:sldId id="745" r:id="rId77"/>
    <p:sldId id="755" r:id="rId78"/>
    <p:sldId id="842" r:id="rId79"/>
    <p:sldId id="721" r:id="rId80"/>
    <p:sldId id="722" r:id="rId81"/>
    <p:sldId id="723" r:id="rId82"/>
    <p:sldId id="724" r:id="rId83"/>
    <p:sldId id="845" r:id="rId84"/>
    <p:sldId id="702" r:id="rId85"/>
    <p:sldId id="780" r:id="rId86"/>
    <p:sldId id="778" r:id="rId87"/>
    <p:sldId id="820" r:id="rId88"/>
    <p:sldId id="821" r:id="rId89"/>
    <p:sldId id="791" r:id="rId90"/>
    <p:sldId id="798" r:id="rId91"/>
    <p:sldId id="800" r:id="rId92"/>
    <p:sldId id="801" r:id="rId93"/>
    <p:sldId id="802" r:id="rId94"/>
    <p:sldId id="797" r:id="rId95"/>
    <p:sldId id="681" r:id="rId96"/>
    <p:sldId id="685" r:id="rId97"/>
    <p:sldId id="763" r:id="rId98"/>
    <p:sldId id="727" r:id="rId99"/>
    <p:sldId id="807" r:id="rId100"/>
    <p:sldId id="808" r:id="rId101"/>
    <p:sldId id="824" r:id="rId102"/>
    <p:sldId id="827" r:id="rId103"/>
    <p:sldId id="828" r:id="rId104"/>
    <p:sldId id="660" r:id="rId105"/>
    <p:sldId id="661" r:id="rId106"/>
    <p:sldId id="728" r:id="rId107"/>
    <p:sldId id="669" r:id="rId108"/>
    <p:sldId id="663" r:id="rId109"/>
    <p:sldId id="731" r:id="rId110"/>
    <p:sldId id="732" r:id="rId111"/>
    <p:sldId id="844" r:id="rId112"/>
    <p:sldId id="878" r:id="rId113"/>
    <p:sldId id="884" r:id="rId114"/>
    <p:sldId id="883" r:id="rId115"/>
    <p:sldId id="734" r:id="rId116"/>
    <p:sldId id="696" r:id="rId117"/>
    <p:sldId id="697" r:id="rId118"/>
    <p:sldId id="698" r:id="rId119"/>
    <p:sldId id="699" r:id="rId120"/>
  </p:sldIdLst>
  <p:sldSz cx="9144000" cy="6858000" type="screen4x3"/>
  <p:notesSz cx="6623050" cy="9810750"/>
  <p:defaultTextStyle>
    <a:defPPr>
      <a:defRPr lang="en-US"/>
    </a:defPPr>
    <a:lvl1pPr algn="l" rtl="0" fontAlgn="base">
      <a:spcBef>
        <a:spcPct val="0"/>
      </a:spcBef>
      <a:spcAft>
        <a:spcPct val="0"/>
      </a:spcAft>
      <a:defRPr sz="2400" b="1" kern="1200">
        <a:solidFill>
          <a:schemeClr val="tx1"/>
        </a:solidFill>
        <a:latin typeface="Arial" charset="0"/>
        <a:ea typeface="+mn-ea"/>
        <a:cs typeface="Arial" charset="0"/>
      </a:defRPr>
    </a:lvl1pPr>
    <a:lvl2pPr marL="457200" algn="l" rtl="0" fontAlgn="base">
      <a:spcBef>
        <a:spcPct val="0"/>
      </a:spcBef>
      <a:spcAft>
        <a:spcPct val="0"/>
      </a:spcAft>
      <a:defRPr sz="2400" b="1" kern="1200">
        <a:solidFill>
          <a:schemeClr val="tx1"/>
        </a:solidFill>
        <a:latin typeface="Arial" charset="0"/>
        <a:ea typeface="+mn-ea"/>
        <a:cs typeface="Arial" charset="0"/>
      </a:defRPr>
    </a:lvl2pPr>
    <a:lvl3pPr marL="914400" algn="l" rtl="0" fontAlgn="base">
      <a:spcBef>
        <a:spcPct val="0"/>
      </a:spcBef>
      <a:spcAft>
        <a:spcPct val="0"/>
      </a:spcAft>
      <a:defRPr sz="2400" b="1" kern="1200">
        <a:solidFill>
          <a:schemeClr val="tx1"/>
        </a:solidFill>
        <a:latin typeface="Arial" charset="0"/>
        <a:ea typeface="+mn-ea"/>
        <a:cs typeface="Arial" charset="0"/>
      </a:defRPr>
    </a:lvl3pPr>
    <a:lvl4pPr marL="1371600" algn="l" rtl="0" fontAlgn="base">
      <a:spcBef>
        <a:spcPct val="0"/>
      </a:spcBef>
      <a:spcAft>
        <a:spcPct val="0"/>
      </a:spcAft>
      <a:defRPr sz="2400" b="1" kern="1200">
        <a:solidFill>
          <a:schemeClr val="tx1"/>
        </a:solidFill>
        <a:latin typeface="Arial" charset="0"/>
        <a:ea typeface="+mn-ea"/>
        <a:cs typeface="Arial" charset="0"/>
      </a:defRPr>
    </a:lvl4pPr>
    <a:lvl5pPr marL="1828800" algn="l" rtl="0" fontAlgn="base">
      <a:spcBef>
        <a:spcPct val="0"/>
      </a:spcBef>
      <a:spcAft>
        <a:spcPct val="0"/>
      </a:spcAft>
      <a:defRPr sz="2400" b="1" kern="1200">
        <a:solidFill>
          <a:schemeClr val="tx1"/>
        </a:solidFill>
        <a:latin typeface="Arial" charset="0"/>
        <a:ea typeface="+mn-ea"/>
        <a:cs typeface="Arial" charset="0"/>
      </a:defRPr>
    </a:lvl5pPr>
    <a:lvl6pPr marL="2286000" algn="l" defTabSz="914400" rtl="0" eaLnBrk="1" latinLnBrk="0" hangingPunct="1">
      <a:defRPr sz="2400" b="1" kern="1200">
        <a:solidFill>
          <a:schemeClr val="tx1"/>
        </a:solidFill>
        <a:latin typeface="Arial" charset="0"/>
        <a:ea typeface="+mn-ea"/>
        <a:cs typeface="Arial" charset="0"/>
      </a:defRPr>
    </a:lvl6pPr>
    <a:lvl7pPr marL="2743200" algn="l" defTabSz="914400" rtl="0" eaLnBrk="1" latinLnBrk="0" hangingPunct="1">
      <a:defRPr sz="2400" b="1" kern="1200">
        <a:solidFill>
          <a:schemeClr val="tx1"/>
        </a:solidFill>
        <a:latin typeface="Arial" charset="0"/>
        <a:ea typeface="+mn-ea"/>
        <a:cs typeface="Arial" charset="0"/>
      </a:defRPr>
    </a:lvl7pPr>
    <a:lvl8pPr marL="3200400" algn="l" defTabSz="914400" rtl="0" eaLnBrk="1" latinLnBrk="0" hangingPunct="1">
      <a:defRPr sz="2400" b="1" kern="1200">
        <a:solidFill>
          <a:schemeClr val="tx1"/>
        </a:solidFill>
        <a:latin typeface="Arial" charset="0"/>
        <a:ea typeface="+mn-ea"/>
        <a:cs typeface="Arial" charset="0"/>
      </a:defRPr>
    </a:lvl8pPr>
    <a:lvl9pPr marL="3657600" algn="l" defTabSz="914400" rtl="0" eaLnBrk="1" latinLnBrk="0" hangingPunct="1">
      <a:defRPr sz="2400" b="1"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90">
          <p15:clr>
            <a:srgbClr val="A4A3A4"/>
          </p15:clr>
        </p15:guide>
        <p15:guide id="2" pos="208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FF40FF"/>
    <a:srgbClr val="FF0066"/>
    <a:srgbClr val="00FFFF"/>
    <a:srgbClr val="00FF00"/>
    <a:srgbClr val="FF9900"/>
    <a:srgbClr val="000000"/>
    <a:srgbClr val="FF3399"/>
    <a:srgbClr val="33CC33"/>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16" autoAdjust="0"/>
    <p:restoredTop sz="78902" autoAdjust="0"/>
  </p:normalViewPr>
  <p:slideViewPr>
    <p:cSldViewPr>
      <p:cViewPr varScale="1">
        <p:scale>
          <a:sx n="73" d="100"/>
          <a:sy n="73" d="100"/>
        </p:scale>
        <p:origin x="2352" y="1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p:cViewPr varScale="1">
        <p:scale>
          <a:sx n="36" d="100"/>
          <a:sy n="36" d="100"/>
        </p:scale>
        <p:origin x="-1440" y="-96"/>
      </p:cViewPr>
      <p:guideLst>
        <p:guide orient="horz" pos="3090"/>
        <p:guide pos="208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notesMaster" Target="notesMasters/notesMaster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4099" name="Rectangle 3"/>
          <p:cNvSpPr>
            <a:spLocks noGrp="1" noChangeArrowheads="1"/>
          </p:cNvSpPr>
          <p:nvPr>
            <p:ph type="dt" sz="quarter" idx="1"/>
          </p:nvPr>
        </p:nvSpPr>
        <p:spPr bwMode="auto">
          <a:xfrm>
            <a:off x="375285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endParaRPr lang="tr-TR"/>
          </a:p>
        </p:txBody>
      </p:sp>
      <p:sp>
        <p:nvSpPr>
          <p:cNvPr id="4100" name="Rectangle 4"/>
          <p:cNvSpPr>
            <a:spLocks noGrp="1" noChangeArrowheads="1"/>
          </p:cNvSpPr>
          <p:nvPr>
            <p:ph type="ftr" sz="quarter" idx="2"/>
          </p:nvPr>
        </p:nvSpPr>
        <p:spPr bwMode="auto">
          <a:xfrm>
            <a:off x="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4101" name="Rectangle 5"/>
          <p:cNvSpPr>
            <a:spLocks noGrp="1" noChangeArrowheads="1"/>
          </p:cNvSpPr>
          <p:nvPr>
            <p:ph type="sldNum" sz="quarter" idx="3"/>
          </p:nvPr>
        </p:nvSpPr>
        <p:spPr bwMode="auto">
          <a:xfrm>
            <a:off x="375285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fld id="{2035AB09-78F0-4709-BBC4-1ADB5AAEA320}" type="slidenum">
              <a:rPr lang="tr-TR"/>
              <a:pPr>
                <a:defRPr/>
              </a:pPr>
              <a:t>‹#›</a:t>
            </a:fld>
            <a:endParaRPr lang="tr-TR"/>
          </a:p>
        </p:txBody>
      </p:sp>
    </p:spTree>
    <p:extLst>
      <p:ext uri="{BB962C8B-B14F-4D97-AF65-F5344CB8AC3E}">
        <p14:creationId xmlns:p14="http://schemas.microsoft.com/office/powerpoint/2010/main" val="34553828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gradFill rotWithShape="0">
          <a:gsLst>
            <a:gs pos="0">
              <a:schemeClr val="bg1"/>
            </a:gs>
            <a:gs pos="100000">
              <a:schemeClr val="bg1">
                <a:gamma/>
                <a:shade val="100000"/>
                <a:invGamma/>
              </a:schemeClr>
            </a:gs>
          </a:gsLst>
          <a:lin ang="5400000" scaled="1"/>
        </a:gra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2051" name="Rectangle 3"/>
          <p:cNvSpPr>
            <a:spLocks noGrp="1" noChangeArrowheads="1"/>
          </p:cNvSpPr>
          <p:nvPr>
            <p:ph type="dt" idx="1"/>
          </p:nvPr>
        </p:nvSpPr>
        <p:spPr bwMode="auto">
          <a:xfrm>
            <a:off x="3752850" y="-1588"/>
            <a:ext cx="2870200" cy="492126"/>
          </a:xfrm>
          <a:prstGeom prst="rect">
            <a:avLst/>
          </a:prstGeom>
          <a:noFill/>
          <a:ln w="9525">
            <a:noFill/>
            <a:miter lim="800000"/>
            <a:headEnd/>
            <a:tailEnd/>
          </a:ln>
          <a:effectLst/>
        </p:spPr>
        <p:txBody>
          <a:bodyPr vert="horz" wrap="square" lIns="19050" tIns="0" rIns="19050" bIns="0" numCol="1" anchor="t"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endParaRPr lang="tr-TR"/>
          </a:p>
        </p:txBody>
      </p:sp>
      <p:sp>
        <p:nvSpPr>
          <p:cNvPr id="2052" name="Rectangle 4"/>
          <p:cNvSpPr>
            <a:spLocks noGrp="1" noChangeArrowheads="1"/>
          </p:cNvSpPr>
          <p:nvPr>
            <p:ph type="ftr" sz="quarter" idx="4"/>
          </p:nvPr>
        </p:nvSpPr>
        <p:spPr bwMode="auto">
          <a:xfrm>
            <a:off x="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eaLnBrk="0" hangingPunct="0">
              <a:defRPr sz="1000" b="0" i="1">
                <a:effectLst/>
                <a:latin typeface="Times New Roman" pitchFamily="18" charset="0"/>
                <a:cs typeface="+mn-cs"/>
              </a:defRPr>
            </a:lvl1pPr>
          </a:lstStyle>
          <a:p>
            <a:pPr>
              <a:defRPr/>
            </a:pPr>
            <a:endParaRPr lang="tr-TR"/>
          </a:p>
        </p:txBody>
      </p:sp>
      <p:sp>
        <p:nvSpPr>
          <p:cNvPr id="2053" name="Rectangle 5"/>
          <p:cNvSpPr>
            <a:spLocks noGrp="1" noChangeArrowheads="1"/>
          </p:cNvSpPr>
          <p:nvPr>
            <p:ph type="sldNum" sz="quarter" idx="5"/>
          </p:nvPr>
        </p:nvSpPr>
        <p:spPr bwMode="auto">
          <a:xfrm>
            <a:off x="3752850" y="9320213"/>
            <a:ext cx="2870200" cy="492125"/>
          </a:xfrm>
          <a:prstGeom prst="rect">
            <a:avLst/>
          </a:prstGeom>
          <a:noFill/>
          <a:ln w="9525">
            <a:noFill/>
            <a:miter lim="800000"/>
            <a:headEnd/>
            <a:tailEnd/>
          </a:ln>
          <a:effectLst/>
        </p:spPr>
        <p:txBody>
          <a:bodyPr vert="horz" wrap="square" lIns="19050" tIns="0" rIns="19050" bIns="0" numCol="1" anchor="b" anchorCtr="0" compatLnSpc="1">
            <a:prstTxWarp prst="textNoShape">
              <a:avLst/>
            </a:prstTxWarp>
          </a:bodyPr>
          <a:lstStyle>
            <a:lvl1pPr algn="r" eaLnBrk="0" hangingPunct="0">
              <a:defRPr sz="1000" b="0" i="1">
                <a:effectLst/>
                <a:latin typeface="Times New Roman" pitchFamily="18" charset="0"/>
                <a:cs typeface="+mn-cs"/>
              </a:defRPr>
            </a:lvl1pPr>
          </a:lstStyle>
          <a:p>
            <a:pPr>
              <a:defRPr/>
            </a:pPr>
            <a:fld id="{4F56C3FB-BD28-479A-A521-E64F8393BD27}" type="slidenum">
              <a:rPr lang="tr-TR"/>
              <a:pPr>
                <a:defRPr/>
              </a:pPr>
              <a:t>‹#›</a:t>
            </a:fld>
            <a:endParaRPr lang="tr-TR"/>
          </a:p>
        </p:txBody>
      </p:sp>
      <p:sp>
        <p:nvSpPr>
          <p:cNvPr id="92166" name="Rectangle 6"/>
          <p:cNvSpPr>
            <a:spLocks noGrp="1" noRot="1" noChangeAspect="1" noChangeArrowheads="1" noTextEdit="1"/>
          </p:cNvSpPr>
          <p:nvPr>
            <p:ph type="sldImg" idx="2"/>
          </p:nvPr>
        </p:nvSpPr>
        <p:spPr bwMode="auto">
          <a:xfrm>
            <a:off x="758825" y="823913"/>
            <a:ext cx="5105400" cy="3829050"/>
          </a:xfrm>
          <a:prstGeom prst="rect">
            <a:avLst/>
          </a:prstGeom>
          <a:noFill/>
          <a:ln w="12700">
            <a:solidFill>
              <a:schemeClr val="tx1"/>
            </a:solidFill>
            <a:miter lim="800000"/>
            <a:headEnd/>
            <a:tailEnd/>
          </a:ln>
        </p:spPr>
      </p:sp>
      <p:sp>
        <p:nvSpPr>
          <p:cNvPr id="2055" name="Rectangle 7"/>
          <p:cNvSpPr>
            <a:spLocks noGrp="1" noChangeArrowheads="1"/>
          </p:cNvSpPr>
          <p:nvPr>
            <p:ph type="body" sz="quarter" idx="3"/>
          </p:nvPr>
        </p:nvSpPr>
        <p:spPr bwMode="auto">
          <a:xfrm>
            <a:off x="882650" y="4906963"/>
            <a:ext cx="4857750" cy="4659312"/>
          </a:xfrm>
          <a:prstGeom prst="rect">
            <a:avLst/>
          </a:prstGeom>
          <a:noFill/>
          <a:ln w="9525">
            <a:noFill/>
            <a:miter lim="800000"/>
            <a:headEnd/>
            <a:tailEnd/>
          </a:ln>
          <a:effectLst/>
        </p:spPr>
        <p:txBody>
          <a:bodyPr vert="horz" wrap="square" lIns="90488" tIns="44450" rIns="90488" bIns="4445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Tree>
    <p:extLst>
      <p:ext uri="{BB962C8B-B14F-4D97-AF65-F5344CB8AC3E}">
        <p14:creationId xmlns:p14="http://schemas.microsoft.com/office/powerpoint/2010/main" val="36246959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p:txBody>
          <a:bodyPr/>
          <a:lstStyle/>
          <a:p>
            <a:pPr>
              <a:defRPr/>
            </a:pPr>
            <a:fld id="{92DE719C-6274-4F02-8159-B1DD76DEC83E}" type="slidenum">
              <a:rPr lang="tr-TR" smtClean="0"/>
              <a:pPr>
                <a:defRPr/>
              </a:pPr>
              <a:t>1</a:t>
            </a:fld>
            <a:endParaRPr lang="tr-TR"/>
          </a:p>
        </p:txBody>
      </p:sp>
      <p:sp>
        <p:nvSpPr>
          <p:cNvPr id="93187" name="Rectangle 2"/>
          <p:cNvSpPr>
            <a:spLocks noGrp="1" noRot="1" noChangeAspect="1" noChangeArrowheads="1" noTextEdit="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endParaRPr lang="tr-TR"/>
          </a:p>
        </p:txBody>
      </p:sp>
    </p:spTree>
    <p:extLst>
      <p:ext uri="{BB962C8B-B14F-4D97-AF65-F5344CB8AC3E}">
        <p14:creationId xmlns:p14="http://schemas.microsoft.com/office/powerpoint/2010/main" val="20301242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Since the work of these pioneers, hysterectomy is no longer necessary for the diagnosis of </a:t>
            </a:r>
            <a:r>
              <a:rPr lang="en-US" dirty="0" err="1"/>
              <a:t>adenomyosis</a:t>
            </a:r>
            <a:r>
              <a:rPr lang="en-US" dirty="0"/>
              <a:t>. The diagnosis can now be made using less invasive techniques such as ultrasound and magnetic resonance imaging (MRI) and analysis of histological specimens obtained at </a:t>
            </a:r>
            <a:r>
              <a:rPr lang="en-US" dirty="0" err="1"/>
              <a:t>hysteroscopic</a:t>
            </a:r>
            <a:r>
              <a:rPr lang="en-US" dirty="0"/>
              <a:t> biopsy. Although the diagnosis is usually made in women in their forties and fifties with symptoms, </a:t>
            </a:r>
            <a:r>
              <a:rPr lang="en-US" dirty="0" err="1"/>
              <a:t>adenomyosis</a:t>
            </a:r>
            <a:r>
              <a:rPr lang="en-US" dirty="0"/>
              <a:t> is being found incidentally in younger women undergoing infertility evaluations or who have signs and symptoms of </a:t>
            </a:r>
            <a:r>
              <a:rPr lang="en-US" dirty="0" err="1"/>
              <a:t>dysmenorrhea</a:t>
            </a:r>
            <a:r>
              <a:rPr lang="en-US" dirty="0"/>
              <a:t> and </a:t>
            </a:r>
            <a:r>
              <a:rPr lang="en-US" dirty="0" err="1"/>
              <a:t>menorrhagia</a:t>
            </a:r>
            <a:r>
              <a:rPr lang="en-US" dirty="0"/>
              <a:t> {Garcia, 2011 #5}. </a:t>
            </a:r>
            <a:endParaRPr lang="tr-TR"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30</a:t>
            </a:fld>
            <a:endParaRPr lang="tr-T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a:defRPr/>
            </a:pPr>
            <a:r>
              <a:rPr lang="en-US" dirty="0"/>
              <a:t>Although the diagnosis of </a:t>
            </a:r>
            <a:r>
              <a:rPr lang="en-US" dirty="0" err="1"/>
              <a:t>adenomyosis</a:t>
            </a:r>
            <a:r>
              <a:rPr lang="en-US" dirty="0"/>
              <a:t> is made </a:t>
            </a:r>
            <a:r>
              <a:rPr lang="en-US" dirty="0" err="1"/>
              <a:t>histologically</a:t>
            </a:r>
            <a:r>
              <a:rPr lang="en-US" dirty="0"/>
              <a:t>, several imaging techniques have been useful in the differential diagnosis including ultrasound and MRI. Both </a:t>
            </a:r>
            <a:r>
              <a:rPr lang="en-US" dirty="0" err="1"/>
              <a:t>transvaginal</a:t>
            </a:r>
            <a:r>
              <a:rPr lang="en-US" dirty="0"/>
              <a:t> ultrasound (TVUS) and </a:t>
            </a:r>
            <a:r>
              <a:rPr lang="en-US" dirty="0" err="1"/>
              <a:t>transabdominal</a:t>
            </a:r>
            <a:r>
              <a:rPr lang="en-US" dirty="0"/>
              <a:t> </a:t>
            </a:r>
            <a:r>
              <a:rPr lang="en-US" dirty="0" err="1"/>
              <a:t>sonography</a:t>
            </a:r>
            <a:r>
              <a:rPr lang="en-US" dirty="0"/>
              <a:t> characterize </a:t>
            </a:r>
            <a:r>
              <a:rPr lang="en-US" dirty="0" err="1"/>
              <a:t>adenomyosis</a:t>
            </a:r>
            <a:r>
              <a:rPr lang="en-US" dirty="0"/>
              <a:t> by identifying </a:t>
            </a:r>
            <a:r>
              <a:rPr lang="en-US" dirty="0" err="1"/>
              <a:t>myometrial</a:t>
            </a:r>
            <a:r>
              <a:rPr lang="en-US" dirty="0"/>
              <a:t> cysts (1- to 7-mm round anechoic areas), distorted and heterogeneous </a:t>
            </a:r>
            <a:r>
              <a:rPr lang="en-US" dirty="0" err="1"/>
              <a:t>myometrial</a:t>
            </a:r>
            <a:r>
              <a:rPr lang="en-US" dirty="0"/>
              <a:t> </a:t>
            </a:r>
            <a:r>
              <a:rPr lang="en-US" dirty="0" err="1"/>
              <a:t>echogenity</a:t>
            </a:r>
            <a:r>
              <a:rPr lang="en-US" dirty="0"/>
              <a:t>, and poorly defined foci of abnormal </a:t>
            </a:r>
            <a:r>
              <a:rPr lang="en-US" dirty="0" err="1"/>
              <a:t>myometrial</a:t>
            </a:r>
            <a:r>
              <a:rPr lang="en-US" dirty="0"/>
              <a:t> </a:t>
            </a:r>
            <a:r>
              <a:rPr lang="en-US" dirty="0" err="1"/>
              <a:t>echogenity</a:t>
            </a:r>
            <a:r>
              <a:rPr lang="en-US" dirty="0"/>
              <a:t> {</a:t>
            </a:r>
            <a:r>
              <a:rPr lang="en-US" dirty="0" err="1"/>
              <a:t>Bazot</a:t>
            </a:r>
            <a:r>
              <a:rPr lang="en-US" dirty="0"/>
              <a:t>, 2005 #12;Garcia, 2011 #5}. The most predictive ultrasound finding of </a:t>
            </a:r>
            <a:r>
              <a:rPr lang="en-US" dirty="0" err="1"/>
              <a:t>adenomyosis</a:t>
            </a:r>
            <a:r>
              <a:rPr lang="en-US" dirty="0"/>
              <a:t> is the presence of ill-defined </a:t>
            </a:r>
            <a:r>
              <a:rPr lang="en-US" dirty="0" err="1"/>
              <a:t>myometrial</a:t>
            </a:r>
            <a:r>
              <a:rPr lang="en-US" dirty="0"/>
              <a:t> heterogeneity. Findings at MRI include a large asymmetric uterus without </a:t>
            </a:r>
            <a:r>
              <a:rPr lang="en-US" dirty="0" err="1"/>
              <a:t>leiomyomas</a:t>
            </a:r>
            <a:r>
              <a:rPr lang="en-US" dirty="0"/>
              <a:t>, thickening of the </a:t>
            </a:r>
            <a:r>
              <a:rPr lang="en-US" dirty="0" err="1"/>
              <a:t>junctional</a:t>
            </a:r>
            <a:r>
              <a:rPr lang="en-US" dirty="0"/>
              <a:t> zone from 8 to 12 mm, or an abnormal ratio of </a:t>
            </a:r>
            <a:r>
              <a:rPr lang="en-US" dirty="0" err="1"/>
              <a:t>junctional</a:t>
            </a:r>
            <a:r>
              <a:rPr lang="en-US" dirty="0"/>
              <a:t> zone to </a:t>
            </a:r>
            <a:r>
              <a:rPr lang="en-US" dirty="0" err="1"/>
              <a:t>myometrial</a:t>
            </a:r>
            <a:r>
              <a:rPr lang="en-US" dirty="0"/>
              <a:t> thickness greater than 40%. The </a:t>
            </a:r>
            <a:r>
              <a:rPr lang="en-US" dirty="0" err="1"/>
              <a:t>junctional</a:t>
            </a:r>
            <a:r>
              <a:rPr lang="en-US" dirty="0"/>
              <a:t> zone is the innermost </a:t>
            </a:r>
            <a:r>
              <a:rPr lang="en-US" dirty="0" err="1"/>
              <a:t>myometrial</a:t>
            </a:r>
            <a:r>
              <a:rPr lang="en-US" dirty="0"/>
              <a:t> layer, which is distinct at light optic microscopy but lacks </a:t>
            </a:r>
            <a:r>
              <a:rPr lang="en-US" dirty="0" err="1"/>
              <a:t>histologic</a:t>
            </a:r>
            <a:r>
              <a:rPr lang="en-US" dirty="0"/>
              <a:t> distinction. Thickening of the </a:t>
            </a:r>
            <a:r>
              <a:rPr lang="en-US" dirty="0" err="1"/>
              <a:t>junctional</a:t>
            </a:r>
            <a:r>
              <a:rPr lang="en-US" dirty="0"/>
              <a:t> zone on MRI is the consequence of inordinate inner </a:t>
            </a:r>
            <a:r>
              <a:rPr lang="en-US" dirty="0" err="1"/>
              <a:t>myocyte</a:t>
            </a:r>
            <a:r>
              <a:rPr lang="en-US" dirty="0"/>
              <a:t> proliferation, a process that has been referred to as “</a:t>
            </a:r>
            <a:r>
              <a:rPr lang="en-US" dirty="0" err="1"/>
              <a:t>junctional</a:t>
            </a:r>
            <a:r>
              <a:rPr lang="en-US" dirty="0"/>
              <a:t> zone hyperplasia” {</a:t>
            </a:r>
            <a:r>
              <a:rPr lang="en-US" dirty="0" err="1"/>
              <a:t>Bazot</a:t>
            </a:r>
            <a:r>
              <a:rPr lang="en-US" dirty="0"/>
              <a:t>, 2005 #12;Garcia, 2011 #5}. </a:t>
            </a:r>
            <a:endParaRPr lang="tr-TR" dirty="0"/>
          </a:p>
          <a:p>
            <a:pPr>
              <a:defRPr/>
            </a:pPr>
            <a:r>
              <a:rPr lang="en-US" dirty="0"/>
              <a:t>Overall review of the literature demonstrates that TVUS exhibits sensitivity of 53% to 89% and specificity of 50% to 99% for the diagnosis of </a:t>
            </a:r>
            <a:r>
              <a:rPr lang="en-US" dirty="0" err="1"/>
              <a:t>adenomyosis</a:t>
            </a:r>
            <a:r>
              <a:rPr lang="en-US" dirty="0"/>
              <a:t> when no fibroids are present {Garcia, 2011 #5;Bazot, 2005 #12;Dueholm, 2007 #2925;Gordts, 2008 #2398}. Sensitivity decreases to as low as 33% when </a:t>
            </a:r>
            <a:r>
              <a:rPr lang="en-US" dirty="0" err="1"/>
              <a:t>myomas</a:t>
            </a:r>
            <a:r>
              <a:rPr lang="en-US" dirty="0"/>
              <a:t> are present, in particular when the volume of the </a:t>
            </a:r>
            <a:r>
              <a:rPr lang="en-US" dirty="0" err="1"/>
              <a:t>myoma</a:t>
            </a:r>
            <a:r>
              <a:rPr lang="en-US" dirty="0"/>
              <a:t> is greater than 300 </a:t>
            </a:r>
            <a:r>
              <a:rPr lang="en-US" dirty="0" err="1"/>
              <a:t>mL</a:t>
            </a:r>
            <a:r>
              <a:rPr lang="en-US" dirty="0"/>
              <a:t> {</a:t>
            </a:r>
            <a:r>
              <a:rPr lang="en-US" dirty="0" err="1"/>
              <a:t>Dueholm</a:t>
            </a:r>
            <a:r>
              <a:rPr lang="en-US" dirty="0"/>
              <a:t>, 2007 #13}. In cases with coexistent </a:t>
            </a:r>
            <a:r>
              <a:rPr lang="en-US" dirty="0" err="1"/>
              <a:t>adenomyosis</a:t>
            </a:r>
            <a:r>
              <a:rPr lang="en-US" dirty="0"/>
              <a:t> and </a:t>
            </a:r>
            <a:r>
              <a:rPr lang="en-US" dirty="0" err="1"/>
              <a:t>myomas</a:t>
            </a:r>
            <a:r>
              <a:rPr lang="en-US" dirty="0"/>
              <a:t>, MRI demonstrated sensitivity of 67% and specificity of 82% compared with sensitivity of 87% and specificity of 100% when </a:t>
            </a:r>
            <a:r>
              <a:rPr lang="en-US" dirty="0" err="1"/>
              <a:t>myomas</a:t>
            </a:r>
            <a:r>
              <a:rPr lang="en-US" dirty="0"/>
              <a:t> were absent. In summary, TVUS is an excellent first-choice imaging method for use by experienced </a:t>
            </a:r>
            <a:r>
              <a:rPr lang="en-US" dirty="0" err="1"/>
              <a:t>sonographers</a:t>
            </a:r>
            <a:r>
              <a:rPr lang="en-US" dirty="0"/>
              <a:t>; however, MRI can be used as an adjunct in cases with coexisting uterine abnormalities. The combination of both techniques offers the highest sensitivity for preoperative diagnosis {</a:t>
            </a:r>
            <a:r>
              <a:rPr lang="en-US" dirty="0" err="1"/>
              <a:t>Dueholm</a:t>
            </a:r>
            <a:r>
              <a:rPr lang="en-US" dirty="0"/>
              <a:t>, 2007 #13;Garcia, 2011 #5}.</a:t>
            </a:r>
            <a:endParaRPr lang="tr-TR" dirty="0"/>
          </a:p>
          <a:p>
            <a:pPr>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31</a:t>
            </a:fld>
            <a:endParaRPr lang="tr-T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Arial" charset="0"/>
                <a:ea typeface="Arial Unicode MS" pitchFamily="34" charset="-128"/>
                <a:cs typeface="Arial Unicode MS" pitchFamily="34" charset="-128"/>
              </a:rPr>
              <a:t>More recently, evaluations were made of the use of</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three-dimensional (3D) ultrasound, which enables assessment</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of the lateral and fundal aspects of the JZ and provides</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clearer visualization of endometrial protrusion into the myometrium</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(28). Using 3D TVU, the best markers are related</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to the JZ myometrium. A difference (</a:t>
            </a:r>
            <a:r>
              <a:rPr lang="en-US" sz="1000" b="0" i="0" u="none" strike="noStrike" kern="1200" baseline="0" dirty="0" err="1">
                <a:solidFill>
                  <a:schemeClr val="tx1"/>
                </a:solidFill>
                <a:latin typeface="Arial" charset="0"/>
                <a:ea typeface="Arial Unicode MS" pitchFamily="34" charset="-128"/>
                <a:cs typeface="Arial Unicode MS" pitchFamily="34" charset="-128"/>
              </a:rPr>
              <a:t>JZdi</a:t>
            </a:r>
            <a:r>
              <a:rPr lang="en-US" sz="1000" b="0" i="0" u="none" strike="noStrike" kern="1200" baseline="0" dirty="0">
                <a:solidFill>
                  <a:schemeClr val="tx1"/>
                </a:solidFill>
                <a:latin typeface="Arial" charset="0"/>
                <a:ea typeface="Arial Unicode MS" pitchFamily="34" charset="-128"/>
                <a:cs typeface="Arial Unicode MS" pitchFamily="34" charset="-128"/>
              </a:rPr>
              <a:t>) of R4 mm between</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the area of maximum thickness (</a:t>
            </a:r>
            <a:r>
              <a:rPr lang="en-US" sz="1000" b="0" i="0" u="none" strike="noStrike" kern="1200" baseline="0" dirty="0" err="1">
                <a:solidFill>
                  <a:schemeClr val="tx1"/>
                </a:solidFill>
                <a:latin typeface="Arial" charset="0"/>
                <a:ea typeface="Arial Unicode MS" pitchFamily="34" charset="-128"/>
                <a:cs typeface="Arial Unicode MS" pitchFamily="34" charset="-128"/>
              </a:rPr>
              <a:t>JZmax</a:t>
            </a:r>
            <a:r>
              <a:rPr lang="en-US" sz="1000" b="0" i="0" u="none" strike="noStrike" kern="1200" baseline="0" dirty="0">
                <a:solidFill>
                  <a:schemeClr val="tx1"/>
                </a:solidFill>
                <a:latin typeface="Arial" charset="0"/>
                <a:ea typeface="Arial Unicode MS" pitchFamily="34" charset="-128"/>
                <a:cs typeface="Arial Unicode MS" pitchFamily="34" charset="-128"/>
              </a:rPr>
              <a:t>) and the</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area of minimum thickness (</a:t>
            </a:r>
            <a:r>
              <a:rPr lang="en-US" sz="1000" b="0" i="0" u="none" strike="noStrike" kern="1200" baseline="0" dirty="0" err="1">
                <a:solidFill>
                  <a:schemeClr val="tx1"/>
                </a:solidFill>
                <a:latin typeface="Arial" charset="0"/>
                <a:ea typeface="Arial Unicode MS" pitchFamily="34" charset="-128"/>
                <a:cs typeface="Arial Unicode MS" pitchFamily="34" charset="-128"/>
              </a:rPr>
              <a:t>JZmin</a:t>
            </a:r>
            <a:r>
              <a:rPr lang="en-US" sz="1000" b="0" i="0" u="none" strike="noStrike" kern="1200" baseline="0" dirty="0">
                <a:solidFill>
                  <a:schemeClr val="tx1"/>
                </a:solidFill>
                <a:latin typeface="Arial" charset="0"/>
                <a:ea typeface="Arial Unicode MS" pitchFamily="34" charset="-128"/>
                <a:cs typeface="Arial Unicode MS" pitchFamily="34" charset="-128"/>
              </a:rPr>
              <a:t>) and its distortion and</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infiltration had high sensitivity (88%) and best accuracy</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(85% and 82%, respectively). </a:t>
            </a:r>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46</a:t>
            </a:fld>
            <a:endParaRPr lang="en-US"/>
          </a:p>
        </p:txBody>
      </p:sp>
    </p:spTree>
    <p:extLst>
      <p:ext uri="{BB962C8B-B14F-4D97-AF65-F5344CB8AC3E}">
        <p14:creationId xmlns:p14="http://schemas.microsoft.com/office/powerpoint/2010/main" val="32669447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a:ln/>
        </p:spPr>
      </p:sp>
      <p:sp>
        <p:nvSpPr>
          <p:cNvPr id="100355" name="Notes Placeholder 2"/>
          <p:cNvSpPr>
            <a:spLocks noGrp="1"/>
          </p:cNvSpPr>
          <p:nvPr>
            <p:ph type="body" idx="1"/>
          </p:nvPr>
        </p:nvSpPr>
        <p:spPr>
          <a:noFill/>
          <a:ln/>
        </p:spPr>
        <p:txBody>
          <a:bodyPr/>
          <a:lstStyle/>
          <a:p>
            <a:r>
              <a:rPr lang="en-US"/>
              <a:t>Figure 2. Adenomyosis in a 46-year-old woman. (a) Sagittal T2-weighted fast spin-echo MR image</a:t>
            </a:r>
          </a:p>
          <a:p>
            <a:r>
              <a:rPr lang="en-US"/>
              <a:t>shows an enlarged uterus with an ill-defined low-signal-intensity lesion (arrow) in the posterior myometrium.</a:t>
            </a:r>
          </a:p>
          <a:p>
            <a:r>
              <a:rPr lang="en-US"/>
              <a:t>The lesion contains multiple small high-signal-intensity areas, which represent ectopic endometrial</a:t>
            </a:r>
          </a:p>
          <a:p>
            <a:r>
              <a:rPr lang="en-US"/>
              <a:t>tissue and small cysts. (b) Sagittal T1-weighted spin-echo MR image shows high-signal-intensity spots</a:t>
            </a:r>
          </a:p>
          <a:p>
            <a:r>
              <a:rPr lang="en-US"/>
              <a:t>(arrow), which correspond to some of the small high-signal-intensity areas seen on the T2-weighted image.</a:t>
            </a:r>
          </a:p>
          <a:p>
            <a:r>
              <a:rPr lang="en-US"/>
              <a:t>The high-signal-intensity spots represent hemorrhage within the ectopic endometrial tissue.</a:t>
            </a:r>
          </a:p>
        </p:txBody>
      </p:sp>
      <p:sp>
        <p:nvSpPr>
          <p:cNvPr id="58372" name="Slide Number Placeholder 3"/>
          <p:cNvSpPr>
            <a:spLocks noGrp="1"/>
          </p:cNvSpPr>
          <p:nvPr>
            <p:ph type="sldNum" sz="quarter" idx="5"/>
          </p:nvPr>
        </p:nvSpPr>
        <p:spPr/>
        <p:txBody>
          <a:bodyPr/>
          <a:lstStyle/>
          <a:p>
            <a:pPr>
              <a:defRPr/>
            </a:pPr>
            <a:fld id="{4CFAC9A0-D08B-47C5-92C1-8EBBB1EC4231}" type="slidenum">
              <a:rPr lang="tr-TR" smtClean="0"/>
              <a:pPr>
                <a:defRPr/>
              </a:pPr>
              <a:t>48</a:t>
            </a:fld>
            <a:endParaRPr lang="tr-T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a:ln/>
        </p:spPr>
      </p:sp>
      <p:sp>
        <p:nvSpPr>
          <p:cNvPr id="101379" name="Notes Placeholder 2"/>
          <p:cNvSpPr>
            <a:spLocks noGrp="1"/>
          </p:cNvSpPr>
          <p:nvPr>
            <p:ph type="body" idx="1"/>
          </p:nvPr>
        </p:nvSpPr>
        <p:spPr>
          <a:noFill/>
          <a:ln/>
        </p:spPr>
        <p:txBody>
          <a:bodyPr/>
          <a:lstStyle/>
          <a:p>
            <a:r>
              <a:rPr lang="en-US"/>
              <a:t>Figure 4. Adenomyosis in a 47-year-old woman. (a) Sagittal T2-weighted fast spin-echo MR image</a:t>
            </a:r>
          </a:p>
          <a:p>
            <a:r>
              <a:rPr lang="en-US"/>
              <a:t>shows an enlarged uterus with an ill-defined low-signal-intensity lesion (arrow) in the posterior myometrium.</a:t>
            </a:r>
          </a:p>
          <a:p>
            <a:r>
              <a:rPr lang="en-US"/>
              <a:t>The lesion contains multiple small high-signal-intensity areas. (b) Unenhanced (upper left), early</a:t>
            </a:r>
          </a:p>
          <a:p>
            <a:r>
              <a:rPr lang="en-US"/>
              <a:t>arterial phase (upper right), late arterial phase (lower left), and venous phase (lower right) images, obtained</a:t>
            </a:r>
          </a:p>
          <a:p>
            <a:r>
              <a:rPr lang="en-US"/>
              <a:t>with a dynamic gadolinium-enhanced three-dimensional fast spoiled gradient-echo sequence with</a:t>
            </a:r>
          </a:p>
          <a:p>
            <a:r>
              <a:rPr lang="en-US"/>
              <a:t>fat suppression, show heterogeneous and gradual enhancement of the lesion.</a:t>
            </a:r>
          </a:p>
        </p:txBody>
      </p:sp>
      <p:sp>
        <p:nvSpPr>
          <p:cNvPr id="59396" name="Slide Number Placeholder 3"/>
          <p:cNvSpPr>
            <a:spLocks noGrp="1"/>
          </p:cNvSpPr>
          <p:nvPr>
            <p:ph type="sldNum" sz="quarter" idx="5"/>
          </p:nvPr>
        </p:nvSpPr>
        <p:spPr/>
        <p:txBody>
          <a:bodyPr/>
          <a:lstStyle/>
          <a:p>
            <a:pPr>
              <a:defRPr/>
            </a:pPr>
            <a:fld id="{287F8509-425A-4159-862C-BF1416C09104}" type="slidenum">
              <a:rPr lang="tr-TR" smtClean="0"/>
              <a:pPr>
                <a:defRPr/>
              </a:pPr>
              <a:t>49</a:t>
            </a:fld>
            <a:endParaRPr lang="tr-T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a:ln/>
        </p:spPr>
      </p:sp>
      <p:sp>
        <p:nvSpPr>
          <p:cNvPr id="102403" name="Notes Placeholder 2"/>
          <p:cNvSpPr>
            <a:spLocks noGrp="1"/>
          </p:cNvSpPr>
          <p:nvPr>
            <p:ph type="body" idx="1"/>
          </p:nvPr>
        </p:nvSpPr>
        <p:spPr>
          <a:noFill/>
          <a:ln/>
        </p:spPr>
        <p:txBody>
          <a:bodyPr/>
          <a:lstStyle/>
          <a:p>
            <a:r>
              <a:rPr lang="en-US"/>
              <a:t>Figure 6. A 52-year-old woman with hemorrhagic foci of adenomyosis. (A) An enlarged uterus</a:t>
            </a:r>
          </a:p>
          <a:p>
            <a:r>
              <a:rPr lang="en-US"/>
              <a:t>with an ill-defined mass of low signal intensity in the anterior myometrium, containing multiple</a:t>
            </a:r>
          </a:p>
          <a:p>
            <a:r>
              <a:rPr lang="en-US"/>
              <a:t>hyperintense foci (arrows) representing the ectopic endometrial tissues; (B) high intensity foci</a:t>
            </a:r>
          </a:p>
          <a:p>
            <a:r>
              <a:rPr lang="en-US"/>
              <a:t>(arrows) with hemorrhages within the ectopic endometrial tissue; (C) the surgical specimen in toto;</a:t>
            </a:r>
          </a:p>
          <a:p>
            <a:r>
              <a:rPr lang="en-US"/>
              <a:t>(D) microphotograph of an hemorrhagic area within the myometrium (sagittal T2-weighted images).</a:t>
            </a:r>
          </a:p>
          <a:p>
            <a:r>
              <a:rPr lang="en-US"/>
              <a:t>Taken with permission from [27].</a:t>
            </a:r>
          </a:p>
        </p:txBody>
      </p:sp>
      <p:sp>
        <p:nvSpPr>
          <p:cNvPr id="59396" name="Slide Number Placeholder 3"/>
          <p:cNvSpPr>
            <a:spLocks noGrp="1"/>
          </p:cNvSpPr>
          <p:nvPr>
            <p:ph type="sldNum" sz="quarter" idx="5"/>
          </p:nvPr>
        </p:nvSpPr>
        <p:spPr/>
        <p:txBody>
          <a:bodyPr/>
          <a:lstStyle/>
          <a:p>
            <a:pPr>
              <a:defRPr/>
            </a:pPr>
            <a:fld id="{ECBAE8C9-B4FB-40AB-92C8-2157CB0C43BE}" type="slidenum">
              <a:rPr lang="tr-TR" smtClean="0"/>
              <a:pPr>
                <a:defRPr/>
              </a:pPr>
              <a:t>50</a:t>
            </a:fld>
            <a:endParaRPr lang="tr-T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a:ln/>
        </p:spPr>
      </p:sp>
      <p:sp>
        <p:nvSpPr>
          <p:cNvPr id="105475" name="Notes Placeholder 2"/>
          <p:cNvSpPr>
            <a:spLocks noGrp="1"/>
          </p:cNvSpPr>
          <p:nvPr>
            <p:ph type="body" idx="1"/>
          </p:nvPr>
        </p:nvSpPr>
        <p:spPr>
          <a:noFill/>
          <a:ln/>
        </p:spPr>
        <p:txBody>
          <a:bodyPr/>
          <a:lstStyle/>
          <a:p>
            <a:r>
              <a:rPr lang="en-US"/>
              <a:t>Figure 18. Adenomyotic cyst in a 46-year-old</a:t>
            </a:r>
          </a:p>
          <a:p>
            <a:r>
              <a:rPr lang="en-US"/>
              <a:t>woman. (a) Sagittal T2-weighted fast spin-echo</a:t>
            </a:r>
          </a:p>
          <a:p>
            <a:r>
              <a:rPr lang="en-US"/>
              <a:t>MR image shows a subserosal hemorrhagic cyst</a:t>
            </a:r>
          </a:p>
          <a:p>
            <a:r>
              <a:rPr lang="en-US"/>
              <a:t>(arrow). M = myoma uteri, U = uterus. (b) Axial</a:t>
            </a:r>
          </a:p>
          <a:p>
            <a:r>
              <a:rPr lang="en-US"/>
              <a:t>T1-weighted spin-echo MR image shows the</a:t>
            </a:r>
          </a:p>
          <a:p>
            <a:r>
              <a:rPr lang="en-US"/>
              <a:t>high-signal-intensity hemorrhagic cyst. Clots and</a:t>
            </a:r>
          </a:p>
          <a:p>
            <a:r>
              <a:rPr lang="en-US"/>
              <a:t>a fibrous scar (arrow) are observed in the cystic</a:t>
            </a:r>
          </a:p>
          <a:p>
            <a:r>
              <a:rPr lang="en-US"/>
              <a:t>mass. Macroscopic evaluation of the surgical</a:t>
            </a:r>
          </a:p>
          <a:p>
            <a:r>
              <a:rPr lang="en-US"/>
              <a:t>specimen revealed that the cystic mass was continuous</a:t>
            </a:r>
            <a:r>
              <a:rPr lang="tr-TR"/>
              <a:t> </a:t>
            </a:r>
            <a:r>
              <a:rPr lang="en-US"/>
              <a:t>with the myometrium, a finding suggestive</a:t>
            </a:r>
          </a:p>
          <a:p>
            <a:r>
              <a:rPr lang="en-US"/>
              <a:t>of its uterine origin. (c) Photograph of the cut</a:t>
            </a:r>
          </a:p>
          <a:p>
            <a:r>
              <a:rPr lang="en-US"/>
              <a:t>surface of the gross specimen shows that the cyst</a:t>
            </a:r>
          </a:p>
          <a:p>
            <a:r>
              <a:rPr lang="en-US"/>
              <a:t>contains chocolate-like old hemorrhagic material.</a:t>
            </a:r>
          </a:p>
        </p:txBody>
      </p:sp>
      <p:sp>
        <p:nvSpPr>
          <p:cNvPr id="62468" name="Slide Number Placeholder 3"/>
          <p:cNvSpPr>
            <a:spLocks noGrp="1"/>
          </p:cNvSpPr>
          <p:nvPr>
            <p:ph type="sldNum" sz="quarter" idx="5"/>
          </p:nvPr>
        </p:nvSpPr>
        <p:spPr/>
        <p:txBody>
          <a:bodyPr/>
          <a:lstStyle/>
          <a:p>
            <a:pPr>
              <a:defRPr/>
            </a:pPr>
            <a:fld id="{D3F80632-DCFD-44C9-856F-8987A3BA528B}" type="slidenum">
              <a:rPr lang="tr-TR" smtClean="0"/>
              <a:pPr>
                <a:defRPr/>
              </a:pPr>
              <a:t>52</a:t>
            </a:fld>
            <a:endParaRPr lang="tr-T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ayt Görüntüsü Yer Tutucusu 1"/>
          <p:cNvSpPr>
            <a:spLocks noGrp="1" noRot="1" noChangeAspect="1" noTextEdit="1"/>
          </p:cNvSpPr>
          <p:nvPr>
            <p:ph type="sldImg"/>
          </p:nvPr>
        </p:nvSpPr>
        <p:spPr>
          <a:ln/>
        </p:spPr>
      </p:sp>
      <p:sp>
        <p:nvSpPr>
          <p:cNvPr id="110595" name="Not Yer Tutucusu 2"/>
          <p:cNvSpPr>
            <a:spLocks noGrp="1"/>
          </p:cNvSpPr>
          <p:nvPr>
            <p:ph type="body" idx="1"/>
          </p:nvPr>
        </p:nvSpPr>
        <p:spPr>
          <a:noFill/>
          <a:ln/>
        </p:spPr>
        <p:txBody>
          <a:bodyPr/>
          <a:lstStyle/>
          <a:p>
            <a:r>
              <a:rPr lang="en-US"/>
              <a:t>Focal adenomyoma</a:t>
            </a:r>
            <a:r>
              <a:rPr lang="tr-TR"/>
              <a:t> in</a:t>
            </a:r>
            <a:r>
              <a:rPr lang="en-US"/>
              <a:t> the fundus shows the adenomyoma as a diverticulum-like outpouching (arrowhead). </a:t>
            </a:r>
            <a:endParaRPr lang="tr-TR"/>
          </a:p>
        </p:txBody>
      </p:sp>
      <p:sp>
        <p:nvSpPr>
          <p:cNvPr id="4" name="Slayt Numarası Yer Tutucusu 3"/>
          <p:cNvSpPr>
            <a:spLocks noGrp="1"/>
          </p:cNvSpPr>
          <p:nvPr>
            <p:ph type="sldNum" sz="quarter" idx="5"/>
          </p:nvPr>
        </p:nvSpPr>
        <p:spPr/>
        <p:txBody>
          <a:bodyPr/>
          <a:lstStyle/>
          <a:p>
            <a:pPr>
              <a:defRPr/>
            </a:pPr>
            <a:fld id="{C3D1DB12-9C46-4F26-8327-424F5235C2AB}" type="slidenum">
              <a:rPr lang="tr-TR" smtClean="0"/>
              <a:pPr>
                <a:defRPr/>
              </a:pPr>
              <a:t>54</a:t>
            </a:fld>
            <a:endParaRPr lang="tr-T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tr-TR" dirty="0"/>
              <a:t>Nihan </a:t>
            </a:r>
            <a:r>
              <a:rPr lang="tr-TR" dirty="0" err="1"/>
              <a:t>Salepciler</a:t>
            </a:r>
            <a:r>
              <a:rPr lang="tr-TR" dirty="0"/>
              <a:t>; US on 20140113</a:t>
            </a:r>
          </a:p>
          <a:p>
            <a:r>
              <a:rPr lang="tr-TR" dirty="0"/>
              <a:t>31y, 3 y </a:t>
            </a:r>
            <a:r>
              <a:rPr lang="tr-TR" dirty="0" err="1"/>
              <a:t>inf</a:t>
            </a:r>
            <a:r>
              <a:rPr lang="tr-TR" dirty="0"/>
              <a:t>, 2002</a:t>
            </a:r>
            <a:r>
              <a:rPr lang="tr-TR" baseline="0" dirty="0"/>
              <a:t> de D&amp;C (</a:t>
            </a:r>
            <a:r>
              <a:rPr lang="tr-TR" baseline="0" dirty="0" err="1"/>
              <a:t>baska</a:t>
            </a:r>
            <a:r>
              <a:rPr lang="tr-TR" baseline="0" dirty="0"/>
              <a:t> es)</a:t>
            </a:r>
          </a:p>
          <a:p>
            <a:r>
              <a:rPr lang="tr-TR" dirty="0"/>
              <a:t>HSG </a:t>
            </a:r>
            <a:r>
              <a:rPr lang="tr-TR" dirty="0" err="1"/>
              <a:t>cekilecek</a:t>
            </a:r>
            <a:endParaRPr lang="tr-TR" dirty="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55</a:t>
            </a:fld>
            <a:endParaRPr lang="tr-T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1 Slayt Görüntüsü Yer Tutucusu"/>
          <p:cNvSpPr>
            <a:spLocks noGrp="1" noRot="1" noChangeAspect="1" noTextEdit="1"/>
          </p:cNvSpPr>
          <p:nvPr>
            <p:ph type="sldImg"/>
          </p:nvPr>
        </p:nvSpPr>
        <p:spPr>
          <a:ln/>
        </p:spPr>
      </p:sp>
      <p:sp>
        <p:nvSpPr>
          <p:cNvPr id="111619" name="2 Not Yer Tutucusu"/>
          <p:cNvSpPr>
            <a:spLocks noGrp="1"/>
          </p:cNvSpPr>
          <p:nvPr>
            <p:ph type="body" idx="1"/>
          </p:nvPr>
        </p:nvSpPr>
        <p:spPr>
          <a:noFill/>
          <a:ln/>
        </p:spPr>
        <p:txBody>
          <a:bodyPr/>
          <a:lstStyle/>
          <a:p>
            <a:r>
              <a:rPr lang="tr-TR" dirty="0" err="1"/>
              <a:t>Histeroskopik</a:t>
            </a:r>
            <a:r>
              <a:rPr lang="tr-TR" dirty="0"/>
              <a:t> </a:t>
            </a:r>
            <a:r>
              <a:rPr lang="tr-TR" b="1" dirty="0" err="1"/>
              <a:t>patognomonik</a:t>
            </a:r>
            <a:r>
              <a:rPr lang="tr-TR" b="1" dirty="0"/>
              <a:t> bulgu yok</a:t>
            </a:r>
            <a:r>
              <a:rPr lang="tr-TR" dirty="0"/>
              <a:t>. Ancak </a:t>
            </a:r>
            <a:r>
              <a:rPr lang="tr-TR" b="1" dirty="0" err="1"/>
              <a:t>histopatolojik</a:t>
            </a:r>
            <a:r>
              <a:rPr lang="tr-TR" b="1" dirty="0"/>
              <a:t> tanıyı </a:t>
            </a:r>
            <a:r>
              <a:rPr lang="tr-TR" dirty="0"/>
              <a:t>kolaylaştırır.</a:t>
            </a:r>
          </a:p>
          <a:p>
            <a:r>
              <a:rPr lang="tr-TR" dirty="0" err="1"/>
              <a:t>Kaviteye</a:t>
            </a:r>
            <a:r>
              <a:rPr lang="tr-TR" dirty="0"/>
              <a:t> açılan pencereler / üzeri damarlı olabilen </a:t>
            </a:r>
            <a:r>
              <a:rPr lang="tr-TR" dirty="0" err="1"/>
              <a:t>kaviteye</a:t>
            </a:r>
            <a:r>
              <a:rPr lang="tr-TR" dirty="0"/>
              <a:t> </a:t>
            </a:r>
            <a:r>
              <a:rPr lang="tr-TR" dirty="0" err="1"/>
              <a:t>protubere</a:t>
            </a:r>
            <a:r>
              <a:rPr lang="tr-TR" dirty="0"/>
              <a:t> </a:t>
            </a:r>
            <a:r>
              <a:rPr lang="tr-TR" dirty="0" err="1"/>
              <a:t>subendometrial</a:t>
            </a:r>
            <a:r>
              <a:rPr lang="tr-TR" dirty="0"/>
              <a:t> kist / </a:t>
            </a:r>
            <a:r>
              <a:rPr lang="tr-TR" b="1" dirty="0" err="1"/>
              <a:t>hipervasküler</a:t>
            </a:r>
            <a:r>
              <a:rPr lang="tr-TR" b="1" dirty="0"/>
              <a:t> odaklar </a:t>
            </a:r>
            <a:r>
              <a:rPr lang="tr-TR" dirty="0"/>
              <a:t>/ </a:t>
            </a:r>
            <a:r>
              <a:rPr lang="tr-TR" dirty="0" err="1"/>
              <a:t>kaviteyle</a:t>
            </a:r>
            <a:r>
              <a:rPr lang="tr-TR" dirty="0"/>
              <a:t> ilişkili </a:t>
            </a:r>
            <a:r>
              <a:rPr lang="tr-TR" dirty="0" err="1"/>
              <a:t>adenomyotik</a:t>
            </a:r>
            <a:r>
              <a:rPr lang="tr-TR" dirty="0"/>
              <a:t> nodül </a:t>
            </a:r>
          </a:p>
          <a:p>
            <a:endParaRPr lang="tr-TR"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Diagnostic hysteroscopy does not provide </a:t>
            </a:r>
            <a:r>
              <a:rPr lang="en-US" dirty="0" err="1"/>
              <a:t>pathognomonic</a:t>
            </a:r>
            <a:r>
              <a:rPr lang="en-US" dirty="0"/>
              <a:t> signs of </a:t>
            </a:r>
            <a:r>
              <a:rPr lang="en-US" dirty="0" err="1"/>
              <a:t>adenomyosis</a:t>
            </a:r>
            <a:r>
              <a:rPr lang="en-US" dirty="0"/>
              <a:t>, although some evidence suggest that irregular endometrium with pitting endometrial defects, altered </a:t>
            </a:r>
            <a:r>
              <a:rPr lang="en-US" dirty="0" err="1"/>
              <a:t>vascularization</a:t>
            </a:r>
            <a:r>
              <a:rPr lang="en-US" dirty="0"/>
              <a:t>, and cystic hemorrhagic lesions may be associated with the process {Fernandez, 2007 #3063}.</a:t>
            </a:r>
            <a:endParaRPr lang="tr-TR" dirty="0"/>
          </a:p>
          <a:p>
            <a:endParaRPr lang="tr-TR" dirty="0"/>
          </a:p>
        </p:txBody>
      </p:sp>
      <p:sp>
        <p:nvSpPr>
          <p:cNvPr id="111620" name="3 Slayt Numarası Yer Tutucusu"/>
          <p:cNvSpPr txBox="1">
            <a:spLocks noGrp="1"/>
          </p:cNvSpPr>
          <p:nvPr/>
        </p:nvSpPr>
        <p:spPr bwMode="auto">
          <a:xfrm>
            <a:off x="3751263" y="9318625"/>
            <a:ext cx="2870200" cy="490538"/>
          </a:xfrm>
          <a:prstGeom prst="rect">
            <a:avLst/>
          </a:prstGeom>
          <a:noFill/>
          <a:ln w="9525">
            <a:noFill/>
            <a:miter lim="800000"/>
            <a:headEnd/>
            <a:tailEnd/>
          </a:ln>
        </p:spPr>
        <p:txBody>
          <a:bodyPr anchor="b"/>
          <a:lstStyle/>
          <a:p>
            <a:pPr algn="r"/>
            <a:fld id="{3F601866-B9D8-47FA-AB8B-82FB921FA9F9}" type="slidenum">
              <a:rPr lang="tr-TR" sz="1200"/>
              <a:pPr algn="r"/>
              <a:t>56</a:t>
            </a:fld>
            <a:endParaRPr lang="tr-TR" sz="12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err="1"/>
              <a:t>Adenomyosis</a:t>
            </a:r>
            <a:r>
              <a:rPr lang="en-US" dirty="0"/>
              <a:t> is traditionally described as “the benign invasion of endometrium into the </a:t>
            </a:r>
            <a:r>
              <a:rPr lang="en-US" dirty="0" err="1"/>
              <a:t>myometrium</a:t>
            </a:r>
            <a:r>
              <a:rPr lang="en-US" dirty="0"/>
              <a:t>, producing a diffusely enlarged uterus which microscopically exhibits ectopic non-</a:t>
            </a:r>
            <a:r>
              <a:rPr lang="en-US" dirty="0" err="1"/>
              <a:t>neoplastic</a:t>
            </a:r>
            <a:r>
              <a:rPr lang="en-US" dirty="0"/>
              <a:t>, endometrial glands and </a:t>
            </a:r>
            <a:r>
              <a:rPr lang="en-US" dirty="0" err="1"/>
              <a:t>stroma</a:t>
            </a:r>
            <a:r>
              <a:rPr lang="en-US" dirty="0"/>
              <a:t> surrounded by the hypertrophic and </a:t>
            </a:r>
            <a:r>
              <a:rPr lang="en-US" dirty="0" err="1"/>
              <a:t>hyperplastic</a:t>
            </a:r>
            <a:r>
              <a:rPr lang="en-US" dirty="0"/>
              <a:t> </a:t>
            </a:r>
            <a:r>
              <a:rPr lang="en-US" dirty="0" err="1"/>
              <a:t>myometrium</a:t>
            </a:r>
            <a:r>
              <a:rPr lang="en-US" dirty="0"/>
              <a:t>”. </a:t>
            </a:r>
            <a:r>
              <a:rPr lang="en-US" dirty="0" err="1"/>
              <a:t>Adenomyosis</a:t>
            </a:r>
            <a:r>
              <a:rPr lang="en-US" dirty="0"/>
              <a:t> may be present in diffuse or focal forms, such as </a:t>
            </a:r>
            <a:r>
              <a:rPr lang="en-US" dirty="0" err="1"/>
              <a:t>adenomyotic</a:t>
            </a:r>
            <a:r>
              <a:rPr lang="en-US" dirty="0"/>
              <a:t> cysts or </a:t>
            </a:r>
            <a:r>
              <a:rPr lang="en-US" dirty="0" err="1"/>
              <a:t>adenomyomas</a:t>
            </a:r>
            <a:r>
              <a:rPr lang="en-US" dirty="0"/>
              <a:t>. It affects 20% of women, but is most prevalent among those who are </a:t>
            </a:r>
            <a:r>
              <a:rPr lang="en-US" dirty="0" err="1"/>
              <a:t>perimenopausal</a:t>
            </a:r>
            <a:r>
              <a:rPr lang="en-US" dirty="0"/>
              <a:t> and </a:t>
            </a:r>
            <a:r>
              <a:rPr lang="en-US" dirty="0" err="1"/>
              <a:t>multiparous</a:t>
            </a:r>
            <a:r>
              <a:rPr lang="en-US" dirty="0"/>
              <a:t> {Dietrich, 2010 #1;Benagiano, 2006 #2;Benagiano, 2009 #3;Benagiano, 2012 #4}. The German pathologist Carl von </a:t>
            </a:r>
            <a:r>
              <a:rPr lang="en-US" dirty="0" err="1"/>
              <a:t>Rokitansky</a:t>
            </a:r>
            <a:r>
              <a:rPr lang="en-US" dirty="0"/>
              <a:t> first described </a:t>
            </a:r>
            <a:r>
              <a:rPr lang="en-US" dirty="0" err="1"/>
              <a:t>adenomyosis</a:t>
            </a:r>
            <a:r>
              <a:rPr lang="en-US" dirty="0"/>
              <a:t> in 1860 when he observed endometrial glands in the </a:t>
            </a:r>
            <a:r>
              <a:rPr lang="en-US" dirty="0" err="1"/>
              <a:t>myometrium</a:t>
            </a:r>
            <a:r>
              <a:rPr lang="en-US" dirty="0"/>
              <a:t>, calling it “</a:t>
            </a:r>
            <a:r>
              <a:rPr lang="en-US" dirty="0" err="1"/>
              <a:t>cystosarcoma</a:t>
            </a:r>
            <a:r>
              <a:rPr lang="en-US" dirty="0"/>
              <a:t> adenoid </a:t>
            </a:r>
            <a:r>
              <a:rPr lang="en-US" dirty="0" err="1"/>
              <a:t>uterium</a:t>
            </a:r>
            <a:r>
              <a:rPr lang="en-US" dirty="0"/>
              <a:t>” {Garcia, 2011 #5}. In 1925, </a:t>
            </a:r>
            <a:r>
              <a:rPr lang="en-US" dirty="0" err="1"/>
              <a:t>Frankl</a:t>
            </a:r>
            <a:r>
              <a:rPr lang="en-US" dirty="0"/>
              <a:t> used the term “</a:t>
            </a:r>
            <a:r>
              <a:rPr lang="en-US" dirty="0" err="1"/>
              <a:t>adenomyosis</a:t>
            </a:r>
            <a:r>
              <a:rPr lang="en-US" dirty="0"/>
              <a:t>” as it does not imply an inflammatory process to the situation where “the direct connection of the endometrium with the islands of mucosa located in the musculature can be established in serial sections”. At this point, </a:t>
            </a:r>
            <a:r>
              <a:rPr lang="en-US" dirty="0" err="1"/>
              <a:t>adenomyosis</a:t>
            </a:r>
            <a:r>
              <a:rPr lang="en-US" dirty="0"/>
              <a:t> came to be identified as an entity separate from endometriosis {</a:t>
            </a:r>
            <a:r>
              <a:rPr lang="en-US" dirty="0" err="1"/>
              <a:t>Benagiano</a:t>
            </a:r>
            <a:r>
              <a:rPr lang="en-US" dirty="0"/>
              <a:t>, 2012 #4}. However, not until 1972, </a:t>
            </a:r>
            <a:r>
              <a:rPr lang="en-US" dirty="0" err="1"/>
              <a:t>adenomyosis</a:t>
            </a:r>
            <a:r>
              <a:rPr lang="en-US" dirty="0"/>
              <a:t> was clearly defined by Bird et al as “benign invasion of endometrium in the </a:t>
            </a:r>
            <a:r>
              <a:rPr lang="en-US" dirty="0" err="1"/>
              <a:t>myometrium</a:t>
            </a:r>
            <a:r>
              <a:rPr lang="en-US" dirty="0"/>
              <a:t>, producing a diffusely enlarged uterus, which microscopically exhibits ectopic, non-</a:t>
            </a:r>
            <a:r>
              <a:rPr lang="en-US" dirty="0" err="1"/>
              <a:t>neoplastic</a:t>
            </a:r>
            <a:r>
              <a:rPr lang="en-US" dirty="0"/>
              <a:t>, endometrial glands and </a:t>
            </a:r>
            <a:r>
              <a:rPr lang="en-US" dirty="0" err="1"/>
              <a:t>stroma</a:t>
            </a:r>
            <a:r>
              <a:rPr lang="en-US" dirty="0"/>
              <a:t> surrounded by hypertrophic and </a:t>
            </a:r>
            <a:r>
              <a:rPr lang="en-US" dirty="0" err="1"/>
              <a:t>hyperplastic</a:t>
            </a:r>
            <a:r>
              <a:rPr lang="en-US" dirty="0"/>
              <a:t> </a:t>
            </a:r>
            <a:r>
              <a:rPr lang="en-US" dirty="0" err="1"/>
              <a:t>myometrium</a:t>
            </a:r>
            <a:r>
              <a:rPr lang="en-US" dirty="0"/>
              <a:t>” {Bird, 1972 #6;Garcia, 2011 #5}. </a:t>
            </a:r>
            <a:endParaRPr lang="tr-TR" dirty="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19</a:t>
            </a:fld>
            <a:endParaRPr lang="tr-T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Arial" charset="0"/>
                <a:ea typeface="Arial Unicode MS" pitchFamily="34" charset="-128"/>
                <a:cs typeface="Arial Unicode MS" pitchFamily="34" charset="-128"/>
              </a:rPr>
              <a:t>A common pathogenesis for </a:t>
            </a:r>
            <a:r>
              <a:rPr lang="en-US" sz="1000" b="0" i="0" u="none" strike="noStrike" kern="1200" baseline="0" dirty="0" err="1">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a:solidFill>
                  <a:schemeClr val="tx1"/>
                </a:solidFill>
                <a:latin typeface="Arial" charset="0"/>
                <a:ea typeface="Arial Unicode MS" pitchFamily="34" charset="-128"/>
                <a:cs typeface="Arial Unicode MS" pitchFamily="34" charset="-128"/>
              </a:rPr>
              <a:t> and endometriosis</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has been hypothesized (98–100), and it was argued that</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endometrial stroma being in direct contact with the</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underlying myometrium allows communication and interaction,</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thus facilitating endometrial invagination or invasion</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of a structurally weakened myometrium during periods of</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regeneration, healing, and </a:t>
            </a:r>
            <a:r>
              <a:rPr lang="en-US" sz="1000" b="0" i="0" u="none" strike="noStrike" kern="1200" baseline="0" dirty="0" err="1">
                <a:solidFill>
                  <a:schemeClr val="tx1"/>
                </a:solidFill>
                <a:latin typeface="Arial" charset="0"/>
                <a:ea typeface="Arial Unicode MS" pitchFamily="34" charset="-128"/>
                <a:cs typeface="Arial Unicode MS" pitchFamily="34" charset="-128"/>
              </a:rPr>
              <a:t>reepithelization</a:t>
            </a:r>
            <a:r>
              <a:rPr lang="en-US" sz="1000" b="0" i="0" u="none" strike="noStrike" kern="1200" baseline="0" dirty="0">
                <a:solidFill>
                  <a:schemeClr val="tx1"/>
                </a:solidFill>
                <a:latin typeface="Arial" charset="0"/>
                <a:ea typeface="Arial Unicode MS" pitchFamily="34" charset="-128"/>
                <a:cs typeface="Arial Unicode MS" pitchFamily="34" charset="-128"/>
              </a:rPr>
              <a:t> (101). Mechanical</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damage (41, 102) to and/or physical disruption of the</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endometrial-</a:t>
            </a:r>
            <a:r>
              <a:rPr lang="en-US" sz="1000" b="0" i="0" u="none" strike="noStrike" kern="1200" baseline="0" dirty="0" err="1">
                <a:solidFill>
                  <a:schemeClr val="tx1"/>
                </a:solidFill>
                <a:latin typeface="Arial" charset="0"/>
                <a:ea typeface="Arial Unicode MS" pitchFamily="34" charset="-128"/>
                <a:cs typeface="Arial Unicode MS" pitchFamily="34" charset="-128"/>
              </a:rPr>
              <a:t>myometrial</a:t>
            </a:r>
            <a:r>
              <a:rPr lang="en-US" sz="1000" b="0" i="0" u="none" strike="noStrike" kern="1200" baseline="0" dirty="0">
                <a:solidFill>
                  <a:schemeClr val="tx1"/>
                </a:solidFill>
                <a:latin typeface="Arial" charset="0"/>
                <a:ea typeface="Arial Unicode MS" pitchFamily="34" charset="-128"/>
                <a:cs typeface="Arial Unicode MS" pitchFamily="34" charset="-128"/>
              </a:rPr>
              <a:t> interface may be due to dysfunctional</a:t>
            </a:r>
            <a:r>
              <a:rPr lang="tr-TR" sz="1000" b="0" i="0" u="none" strike="noStrike" kern="1200" baseline="0" dirty="0">
                <a:solidFill>
                  <a:schemeClr val="tx1"/>
                </a:solidFill>
                <a:latin typeface="Arial" charset="0"/>
                <a:ea typeface="Arial Unicode MS" pitchFamily="34" charset="-128"/>
                <a:cs typeface="Arial Unicode MS" pitchFamily="34" charset="-128"/>
              </a:rPr>
              <a:t> uterine hyperperistalsis and/or dysfunctional </a:t>
            </a:r>
            <a:r>
              <a:rPr lang="en-US" sz="1000" b="0" i="0" u="none" strike="noStrike" kern="1200" baseline="0" dirty="0">
                <a:solidFill>
                  <a:schemeClr val="tx1"/>
                </a:solidFill>
                <a:latin typeface="Arial" charset="0"/>
                <a:ea typeface="Arial Unicode MS" pitchFamily="34" charset="-128"/>
                <a:cs typeface="Arial Unicode MS" pitchFamily="34" charset="-128"/>
              </a:rPr>
              <a:t>contractility of the </a:t>
            </a:r>
            <a:r>
              <a:rPr lang="en-US" sz="1000" b="0" i="0" u="none" strike="noStrike" kern="1200" baseline="0" dirty="0" err="1">
                <a:solidFill>
                  <a:schemeClr val="tx1"/>
                </a:solidFill>
                <a:latin typeface="Arial" charset="0"/>
                <a:ea typeface="Arial Unicode MS" pitchFamily="34" charset="-128"/>
                <a:cs typeface="Arial Unicode MS" pitchFamily="34" charset="-128"/>
              </a:rPr>
              <a:t>subendometrial</a:t>
            </a:r>
            <a:r>
              <a:rPr lang="en-US" sz="1000" b="0" i="0" u="none" strike="noStrike" kern="1200" baseline="0" dirty="0">
                <a:solidFill>
                  <a:schemeClr val="tx1"/>
                </a:solidFill>
                <a:latin typeface="Arial" charset="0"/>
                <a:ea typeface="Arial Unicode MS" pitchFamily="34" charset="-128"/>
                <a:cs typeface="Arial Unicode MS" pitchFamily="34" charset="-128"/>
              </a:rPr>
              <a:t> myometrium. Dislocation</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of basal endometrium may also result in endometriosis</a:t>
            </a:r>
            <a:r>
              <a:rPr lang="tr-TR" sz="1000" b="0" i="0" u="none" strike="noStrike" kern="1200" baseline="0" dirty="0">
                <a:solidFill>
                  <a:schemeClr val="tx1"/>
                </a:solidFill>
                <a:latin typeface="Arial" charset="0"/>
                <a:ea typeface="Arial Unicode MS" pitchFamily="34" charset="-128"/>
                <a:cs typeface="Arial Unicode MS" pitchFamily="34" charset="-128"/>
              </a:rPr>
              <a:t> through retrograde menstruation</a:t>
            </a:r>
          </a:p>
          <a:p>
            <a:endParaRPr lang="tr-TR" sz="1000" b="0" i="0" u="none" strike="noStrike" kern="1200" baseline="0" dirty="0">
              <a:solidFill>
                <a:schemeClr val="tx1"/>
              </a:solidFill>
              <a:latin typeface="Arial" charset="0"/>
              <a:ea typeface="Arial Unicode MS" pitchFamily="34" charset="-128"/>
              <a:cs typeface="Arial Unicode MS" pitchFamily="34" charset="-128"/>
            </a:endParaRPr>
          </a:p>
          <a:p>
            <a:pPr marL="0" indent="0">
              <a:buNone/>
            </a:pPr>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57</a:t>
            </a:fld>
            <a:endParaRPr lang="en-US"/>
          </a:p>
        </p:txBody>
      </p:sp>
    </p:spTree>
    <p:extLst>
      <p:ext uri="{BB962C8B-B14F-4D97-AF65-F5344CB8AC3E}">
        <p14:creationId xmlns:p14="http://schemas.microsoft.com/office/powerpoint/2010/main" val="36037725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1 Slayt Görüntüsü Yer Tutucusu"/>
          <p:cNvSpPr>
            <a:spLocks noGrp="1" noRot="1" noChangeAspect="1" noTextEdit="1"/>
          </p:cNvSpPr>
          <p:nvPr>
            <p:ph type="sldImg"/>
          </p:nvPr>
        </p:nvSpPr>
        <p:spPr>
          <a:ln/>
        </p:spPr>
      </p:sp>
      <p:sp>
        <p:nvSpPr>
          <p:cNvPr id="112643" name="2 Not Yer Tutucusu"/>
          <p:cNvSpPr>
            <a:spLocks noGrp="1"/>
          </p:cNvSpPr>
          <p:nvPr>
            <p:ph type="body" idx="1"/>
          </p:nvPr>
        </p:nvSpPr>
        <p:spPr>
          <a:noFill/>
          <a:ln/>
        </p:spPr>
        <p:txBody>
          <a:bodyPr/>
          <a:lstStyle/>
          <a:p>
            <a:r>
              <a:rPr lang="tr-TR" dirty="0" err="1"/>
              <a:t>Endometriosis</a:t>
            </a:r>
            <a:r>
              <a:rPr lang="tr-TR" dirty="0"/>
              <a:t> ve </a:t>
            </a:r>
            <a:r>
              <a:rPr lang="tr-TR" dirty="0" err="1"/>
              <a:t>adenomyosis</a:t>
            </a:r>
            <a:r>
              <a:rPr lang="tr-TR" dirty="0"/>
              <a:t> kompleks hastalıklar. Bunların oluşum mekanizmalarını anlamak tedavileri açısından önemli ama tek bir şekilde bunu izah etmek mümkün değil. Bu konuşma </a:t>
            </a:r>
            <a:r>
              <a:rPr lang="tr-TR" dirty="0" err="1"/>
              <a:t>junctional</a:t>
            </a:r>
            <a:r>
              <a:rPr lang="tr-TR" dirty="0"/>
              <a:t> </a:t>
            </a:r>
            <a:r>
              <a:rPr lang="tr-TR" dirty="0" err="1"/>
              <a:t>zon</a:t>
            </a:r>
            <a:r>
              <a:rPr lang="tr-TR" dirty="0"/>
              <a:t> üzerine kurgulandı. Anlatılanlar eksik.</a:t>
            </a:r>
          </a:p>
          <a:p>
            <a:r>
              <a:rPr lang="tr-TR" dirty="0" err="1"/>
              <a:t>Uterin</a:t>
            </a:r>
            <a:r>
              <a:rPr lang="tr-TR" dirty="0"/>
              <a:t> </a:t>
            </a:r>
            <a:r>
              <a:rPr lang="tr-TR" dirty="0" err="1"/>
              <a:t>peristaltik</a:t>
            </a:r>
            <a:r>
              <a:rPr lang="tr-TR" dirty="0"/>
              <a:t> aktivite buradan köken alır. </a:t>
            </a:r>
            <a:r>
              <a:rPr lang="tr-TR" b="1" dirty="0"/>
              <a:t>Aktivite </a:t>
            </a:r>
            <a:r>
              <a:rPr lang="tr-TR" b="1" dirty="0" err="1"/>
              <a:t>siklus</a:t>
            </a:r>
            <a:r>
              <a:rPr lang="tr-TR" b="1" dirty="0"/>
              <a:t> boyunca değişik </a:t>
            </a:r>
            <a:r>
              <a:rPr lang="tr-TR" dirty="0"/>
              <a:t>şekilde gerçekleşir. </a:t>
            </a:r>
          </a:p>
          <a:p>
            <a:pPr eaLnBrk="1" hangingPunct="1">
              <a:spcBef>
                <a:spcPct val="0"/>
              </a:spcBef>
            </a:pPr>
            <a:r>
              <a:rPr lang="tr-TR" dirty="0" err="1"/>
              <a:t>Junctional</a:t>
            </a:r>
            <a:r>
              <a:rPr lang="tr-TR" dirty="0"/>
              <a:t> </a:t>
            </a:r>
            <a:r>
              <a:rPr lang="tr-TR" dirty="0" err="1"/>
              <a:t>zone</a:t>
            </a:r>
            <a:r>
              <a:rPr lang="tr-TR" dirty="0"/>
              <a:t> aktif hareketi ile </a:t>
            </a:r>
            <a:r>
              <a:rPr lang="tr-TR" b="1" dirty="0"/>
              <a:t>adeta sağma şeklinde bir pompa </a:t>
            </a:r>
            <a:r>
              <a:rPr lang="tr-TR" dirty="0"/>
              <a:t>görevi yapar. Bu sayede </a:t>
            </a:r>
            <a:r>
              <a:rPr lang="tr-TR" dirty="0" err="1"/>
              <a:t>periovulatuar</a:t>
            </a:r>
            <a:r>
              <a:rPr lang="tr-TR" dirty="0"/>
              <a:t> dönemde yukarı doğru sağma ile spermin hızlı bir şekilde tubaya transferini sağlarken, </a:t>
            </a:r>
            <a:r>
              <a:rPr lang="tr-TR" dirty="0" err="1"/>
              <a:t>midluteal</a:t>
            </a:r>
            <a:r>
              <a:rPr lang="tr-TR" dirty="0"/>
              <a:t> fazda </a:t>
            </a:r>
            <a:r>
              <a:rPr lang="tr-TR" dirty="0" err="1"/>
              <a:t>fundal</a:t>
            </a:r>
            <a:r>
              <a:rPr lang="tr-TR" dirty="0"/>
              <a:t> </a:t>
            </a:r>
            <a:r>
              <a:rPr lang="tr-TR" dirty="0" err="1"/>
              <a:t>implantasyonu</a:t>
            </a:r>
            <a:r>
              <a:rPr lang="tr-TR" dirty="0"/>
              <a:t> ve </a:t>
            </a:r>
            <a:r>
              <a:rPr lang="tr-TR" dirty="0" err="1"/>
              <a:t>menstüasyonda</a:t>
            </a:r>
            <a:r>
              <a:rPr lang="tr-TR" dirty="0"/>
              <a:t> ise </a:t>
            </a:r>
            <a:r>
              <a:rPr lang="tr-TR" dirty="0" err="1"/>
              <a:t>retrograd</a:t>
            </a:r>
            <a:r>
              <a:rPr lang="tr-TR" dirty="0"/>
              <a:t> </a:t>
            </a:r>
            <a:r>
              <a:rPr lang="tr-TR" dirty="0" err="1"/>
              <a:t>menstrüasyonu</a:t>
            </a:r>
            <a:r>
              <a:rPr lang="tr-TR" dirty="0"/>
              <a:t> gerçekleştirir. </a:t>
            </a:r>
            <a:r>
              <a:rPr lang="tr-TR" dirty="0" err="1"/>
              <a:t>Trofoblast</a:t>
            </a:r>
            <a:r>
              <a:rPr lang="tr-TR" dirty="0"/>
              <a:t> </a:t>
            </a:r>
            <a:r>
              <a:rPr lang="tr-TR" dirty="0" err="1"/>
              <a:t>invazyonunda</a:t>
            </a:r>
            <a:r>
              <a:rPr lang="tr-TR" dirty="0"/>
              <a:t> önemli rol alır. </a:t>
            </a:r>
            <a:r>
              <a:rPr lang="tr-TR" b="1" dirty="0" err="1"/>
              <a:t>Junctional</a:t>
            </a:r>
            <a:r>
              <a:rPr lang="tr-TR" b="1" dirty="0"/>
              <a:t> </a:t>
            </a:r>
            <a:r>
              <a:rPr lang="tr-TR" b="1" dirty="0" err="1"/>
              <a:t>zon</a:t>
            </a:r>
            <a:r>
              <a:rPr lang="tr-TR" b="1" dirty="0"/>
              <a:t> sayesinde </a:t>
            </a:r>
            <a:r>
              <a:rPr lang="tr-TR" b="1" dirty="0" err="1"/>
              <a:t>immun</a:t>
            </a:r>
            <a:r>
              <a:rPr lang="tr-TR" b="1" dirty="0"/>
              <a:t> sistem tarafından yabancı olarak nitelenen embriyo ile annesi arasında </a:t>
            </a:r>
            <a:r>
              <a:rPr lang="tr-TR" b="1" dirty="0" err="1"/>
              <a:t>immun</a:t>
            </a:r>
            <a:r>
              <a:rPr lang="tr-TR" b="1" dirty="0"/>
              <a:t> reaksiyon gelişimi ile </a:t>
            </a:r>
            <a:r>
              <a:rPr lang="tr-TR" b="1" dirty="0" err="1"/>
              <a:t>implantasyon</a:t>
            </a:r>
            <a:r>
              <a:rPr lang="tr-TR" b="1" dirty="0"/>
              <a:t> ve </a:t>
            </a:r>
            <a:r>
              <a:rPr lang="tr-TR" b="1" dirty="0" err="1"/>
              <a:t>invazyonunu</a:t>
            </a:r>
            <a:r>
              <a:rPr lang="tr-TR" b="1" dirty="0"/>
              <a:t> gerçekleşebilir.</a:t>
            </a:r>
            <a:r>
              <a:rPr lang="tr-TR" dirty="0"/>
              <a:t> </a:t>
            </a:r>
            <a:r>
              <a:rPr lang="tr-TR" dirty="0" err="1"/>
              <a:t>Adenomyosisde</a:t>
            </a:r>
            <a:r>
              <a:rPr lang="tr-TR" dirty="0"/>
              <a:t> </a:t>
            </a:r>
            <a:r>
              <a:rPr lang="tr-TR" dirty="0" err="1"/>
              <a:t>juntional</a:t>
            </a:r>
            <a:r>
              <a:rPr lang="tr-TR" dirty="0"/>
              <a:t> </a:t>
            </a:r>
            <a:r>
              <a:rPr lang="tr-TR" dirty="0" err="1"/>
              <a:t>zon</a:t>
            </a:r>
            <a:r>
              <a:rPr lang="tr-TR" dirty="0"/>
              <a:t> </a:t>
            </a:r>
            <a:r>
              <a:rPr lang="tr-TR" dirty="0" err="1"/>
              <a:t>fragmantasyonuna</a:t>
            </a:r>
            <a:r>
              <a:rPr lang="tr-TR" dirty="0"/>
              <a:t> </a:t>
            </a:r>
            <a:r>
              <a:rPr lang="tr-TR" dirty="0" err="1"/>
              <a:t>sekonder</a:t>
            </a:r>
            <a:r>
              <a:rPr lang="tr-TR" dirty="0"/>
              <a:t> olarak </a:t>
            </a:r>
            <a:r>
              <a:rPr lang="tr-TR" dirty="0" err="1"/>
              <a:t>implantasyon</a:t>
            </a:r>
            <a:r>
              <a:rPr lang="tr-TR" dirty="0"/>
              <a:t> sonrası muhtemel </a:t>
            </a:r>
            <a:r>
              <a:rPr lang="tr-TR" b="1" dirty="0" err="1"/>
              <a:t>immun</a:t>
            </a:r>
            <a:r>
              <a:rPr lang="tr-TR" b="1" dirty="0"/>
              <a:t> toleransın gelişmemesi neticesinde</a:t>
            </a:r>
            <a:r>
              <a:rPr lang="tr-TR" dirty="0"/>
              <a:t> gebelik kaybı gelişimi </a:t>
            </a:r>
            <a:r>
              <a:rPr lang="tr-TR" dirty="0" err="1"/>
              <a:t>infertilitede</a:t>
            </a:r>
            <a:r>
              <a:rPr lang="tr-TR" dirty="0"/>
              <a:t> etkili olmakta ancak </a:t>
            </a:r>
            <a:r>
              <a:rPr lang="tr-TR" b="1" dirty="0" err="1"/>
              <a:t>hiperöstrojenemik</a:t>
            </a:r>
            <a:r>
              <a:rPr lang="tr-TR" b="1" dirty="0"/>
              <a:t> ortamın geçici önlenmesi geçici de olsa</a:t>
            </a:r>
            <a:r>
              <a:rPr lang="tr-TR" dirty="0"/>
              <a:t> bir etki azalması sağlayabiliyor. (</a:t>
            </a:r>
            <a:r>
              <a:rPr lang="tr-TR" dirty="0" err="1"/>
              <a:t>long</a:t>
            </a:r>
            <a:r>
              <a:rPr lang="tr-TR" dirty="0"/>
              <a:t>-</a:t>
            </a:r>
            <a:r>
              <a:rPr lang="tr-TR" dirty="0" err="1"/>
              <a:t>term</a:t>
            </a:r>
            <a:r>
              <a:rPr lang="tr-TR" dirty="0"/>
              <a:t> </a:t>
            </a:r>
            <a:r>
              <a:rPr lang="tr-TR" dirty="0" err="1"/>
              <a:t>GnRH</a:t>
            </a:r>
            <a:r>
              <a:rPr lang="tr-TR" dirty="0"/>
              <a:t> </a:t>
            </a:r>
            <a:r>
              <a:rPr lang="tr-TR" dirty="0" err="1"/>
              <a:t>analogu</a:t>
            </a:r>
            <a:r>
              <a:rPr lang="tr-TR" dirty="0"/>
              <a:t> IVF uygun)</a:t>
            </a:r>
          </a:p>
          <a:p>
            <a:r>
              <a:rPr lang="tr-TR" dirty="0"/>
              <a:t>Bu nedenle </a:t>
            </a:r>
            <a:r>
              <a:rPr lang="tr-TR" dirty="0" err="1"/>
              <a:t>junctional</a:t>
            </a:r>
            <a:r>
              <a:rPr lang="tr-TR" dirty="0"/>
              <a:t> </a:t>
            </a:r>
            <a:r>
              <a:rPr lang="tr-TR" dirty="0" err="1"/>
              <a:t>zonun</a:t>
            </a:r>
            <a:r>
              <a:rPr lang="tr-TR" dirty="0"/>
              <a:t> </a:t>
            </a:r>
            <a:r>
              <a:rPr lang="tr-TR" dirty="0" err="1"/>
              <a:t>defekti</a:t>
            </a:r>
            <a:r>
              <a:rPr lang="tr-TR" dirty="0"/>
              <a:t> ile </a:t>
            </a:r>
            <a:r>
              <a:rPr lang="tr-TR" dirty="0" err="1"/>
              <a:t>preeklampsi</a:t>
            </a:r>
            <a:r>
              <a:rPr lang="tr-TR" dirty="0"/>
              <a:t>, tekrarlayan </a:t>
            </a:r>
            <a:r>
              <a:rPr lang="tr-TR" dirty="0" err="1"/>
              <a:t>abortlar</a:t>
            </a:r>
            <a:r>
              <a:rPr lang="tr-TR" dirty="0"/>
              <a:t>, </a:t>
            </a:r>
            <a:r>
              <a:rPr lang="tr-TR" dirty="0" err="1"/>
              <a:t>preterm</a:t>
            </a:r>
            <a:r>
              <a:rPr lang="tr-TR" dirty="0"/>
              <a:t> doğum ve </a:t>
            </a:r>
            <a:r>
              <a:rPr lang="tr-TR" dirty="0" err="1"/>
              <a:t>kr</a:t>
            </a:r>
            <a:r>
              <a:rPr lang="tr-TR" dirty="0"/>
              <a:t> </a:t>
            </a:r>
            <a:r>
              <a:rPr lang="tr-TR" dirty="0" err="1"/>
              <a:t>plasenter</a:t>
            </a:r>
            <a:r>
              <a:rPr lang="tr-TR" dirty="0"/>
              <a:t> yet gelişimi sıktır. (</a:t>
            </a:r>
            <a:r>
              <a:rPr lang="tr-TR" dirty="0" err="1"/>
              <a:t>Joung</a:t>
            </a:r>
            <a:r>
              <a:rPr lang="tr-TR" dirty="0"/>
              <a:t> CM. </a:t>
            </a:r>
            <a:r>
              <a:rPr lang="tr-TR" dirty="0" err="1"/>
              <a:t>British</a:t>
            </a:r>
            <a:r>
              <a:rPr lang="tr-TR" dirty="0"/>
              <a:t> J </a:t>
            </a:r>
            <a:r>
              <a:rPr lang="tr-TR" dirty="0" err="1"/>
              <a:t>Obstet</a:t>
            </a:r>
            <a:r>
              <a:rPr lang="tr-TR" dirty="0"/>
              <a:t> </a:t>
            </a:r>
            <a:r>
              <a:rPr lang="tr-TR" dirty="0" err="1"/>
              <a:t>Gynecol</a:t>
            </a:r>
            <a:r>
              <a:rPr lang="tr-TR" dirty="0"/>
              <a:t>, 2007)</a:t>
            </a:r>
          </a:p>
          <a:p>
            <a:pPr eaLnBrk="1" hangingPunct="1">
              <a:spcBef>
                <a:spcPct val="0"/>
              </a:spcBef>
            </a:pPr>
            <a:endParaRPr lang="tr-TR" dirty="0"/>
          </a:p>
        </p:txBody>
      </p:sp>
      <p:sp>
        <p:nvSpPr>
          <p:cNvPr id="112644" name="3 Slayt Numarası Yer Tutucusu"/>
          <p:cNvSpPr txBox="1">
            <a:spLocks noGrp="1"/>
          </p:cNvSpPr>
          <p:nvPr/>
        </p:nvSpPr>
        <p:spPr bwMode="auto">
          <a:xfrm>
            <a:off x="3751263" y="9318625"/>
            <a:ext cx="2870200" cy="490538"/>
          </a:xfrm>
          <a:prstGeom prst="rect">
            <a:avLst/>
          </a:prstGeom>
          <a:noFill/>
          <a:ln w="9525">
            <a:noFill/>
            <a:miter lim="800000"/>
            <a:headEnd/>
            <a:tailEnd/>
          </a:ln>
        </p:spPr>
        <p:txBody>
          <a:bodyPr anchor="b"/>
          <a:lstStyle/>
          <a:p>
            <a:pPr algn="r"/>
            <a:fld id="{55F6D2EC-0E54-4151-B100-05C1BCA4E1D1}" type="slidenum">
              <a:rPr lang="tr-TR" sz="1200"/>
              <a:pPr algn="r"/>
              <a:t>64</a:t>
            </a:fld>
            <a:endParaRPr lang="tr-TR" sz="12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dirty="0">
                <a:solidFill>
                  <a:schemeClr val="tx1"/>
                </a:solidFill>
                <a:latin typeface="Times New Roman" pitchFamily="18" charset="0"/>
                <a:ea typeface="+mn-ea"/>
                <a:cs typeface="+mn-cs"/>
              </a:rPr>
              <a:t>In 262 pregnancies (248 patients) with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a:t>
            </a:r>
          </a:p>
          <a:p>
            <a:r>
              <a:rPr lang="en-US" sz="1200" kern="1200" baseline="0" dirty="0">
                <a:solidFill>
                  <a:schemeClr val="tx1"/>
                </a:solidFill>
                <a:latin typeface="Times New Roman" pitchFamily="18" charset="0"/>
                <a:ea typeface="+mn-ea"/>
                <a:cs typeface="+mn-cs"/>
              </a:rPr>
              <a:t>189 pregnancies (72.1%) showed pregnancy complications,</a:t>
            </a:r>
          </a:p>
          <a:p>
            <a:r>
              <a:rPr lang="en-US" sz="1200" kern="1200" baseline="0" dirty="0">
                <a:solidFill>
                  <a:schemeClr val="tx1"/>
                </a:solidFill>
                <a:latin typeface="Times New Roman" pitchFamily="18" charset="0"/>
                <a:ea typeface="+mn-ea"/>
                <a:cs typeface="+mn-cs"/>
              </a:rPr>
              <a:t>including abortion before 12 weeks of pregnancy</a:t>
            </a:r>
          </a:p>
          <a:p>
            <a:r>
              <a:rPr lang="en-US" sz="1200" kern="1200" baseline="0" dirty="0">
                <a:solidFill>
                  <a:schemeClr val="tx1"/>
                </a:solidFill>
                <a:latin typeface="Times New Roman" pitchFamily="18" charset="0"/>
                <a:ea typeface="+mn-ea"/>
                <a:cs typeface="+mn-cs"/>
              </a:rPr>
              <a:t>(14.8%), abortion after 12 weeks (9.9%), threatened</a:t>
            </a:r>
          </a:p>
          <a:p>
            <a:r>
              <a:rPr lang="en-US" sz="1200" kern="1200" baseline="0" dirty="0">
                <a:solidFill>
                  <a:schemeClr val="tx1"/>
                </a:solidFill>
                <a:latin typeface="Times New Roman" pitchFamily="18" charset="0"/>
                <a:ea typeface="+mn-ea"/>
                <a:cs typeface="+mn-cs"/>
              </a:rPr>
              <a:t>abortion (16.4%), preterm delivery (24.4%), threatened</a:t>
            </a:r>
          </a:p>
          <a:p>
            <a:r>
              <a:rPr lang="en-US" sz="1200" kern="1200" baseline="0" dirty="0">
                <a:solidFill>
                  <a:schemeClr val="tx1"/>
                </a:solidFill>
                <a:latin typeface="Times New Roman" pitchFamily="18" charset="0"/>
                <a:ea typeface="+mn-ea"/>
                <a:cs typeface="+mn-cs"/>
              </a:rPr>
              <a:t>preterm delivery (22.5%), fetal growth restriction</a:t>
            </a:r>
          </a:p>
          <a:p>
            <a:r>
              <a:rPr lang="en-US" sz="1200" kern="1200" baseline="0" dirty="0">
                <a:solidFill>
                  <a:schemeClr val="tx1"/>
                </a:solidFill>
                <a:latin typeface="Times New Roman" pitchFamily="18" charset="0"/>
                <a:ea typeface="+mn-ea"/>
                <a:cs typeface="+mn-cs"/>
              </a:rPr>
              <a:t>(11.8%), pregnancy-induced hypertension (9.9%),</a:t>
            </a:r>
          </a:p>
          <a:p>
            <a:r>
              <a:rPr lang="en-US" sz="1200" kern="1200" baseline="0" dirty="0">
                <a:solidFill>
                  <a:schemeClr val="tx1"/>
                </a:solidFill>
                <a:latin typeface="Times New Roman" pitchFamily="18" charset="0"/>
                <a:ea typeface="+mn-ea"/>
                <a:cs typeface="+mn-cs"/>
              </a:rPr>
              <a:t>intrauterine infection (7.3%), cervical incompetency</a:t>
            </a:r>
          </a:p>
          <a:p>
            <a:r>
              <a:rPr lang="en-US" sz="1200" kern="1200" baseline="0" dirty="0">
                <a:solidFill>
                  <a:schemeClr val="tx1"/>
                </a:solidFill>
                <a:latin typeface="Times New Roman" pitchFamily="18" charset="0"/>
                <a:ea typeface="+mn-ea"/>
                <a:cs typeface="+mn-cs"/>
              </a:rPr>
              <a:t>(5.3%), preterm rupture of membranes (4.6%), placenta</a:t>
            </a:r>
          </a:p>
          <a:p>
            <a:r>
              <a:rPr lang="en-US" sz="1200" kern="1200" baseline="0" dirty="0" err="1">
                <a:solidFill>
                  <a:schemeClr val="tx1"/>
                </a:solidFill>
                <a:latin typeface="Times New Roman" pitchFamily="18" charset="0"/>
                <a:ea typeface="+mn-ea"/>
                <a:cs typeface="+mn-cs"/>
              </a:rPr>
              <a:t>previa</a:t>
            </a:r>
            <a:r>
              <a:rPr lang="en-US" sz="1200" kern="1200" baseline="0" dirty="0">
                <a:solidFill>
                  <a:schemeClr val="tx1"/>
                </a:solidFill>
                <a:latin typeface="Times New Roman" pitchFamily="18" charset="0"/>
                <a:ea typeface="+mn-ea"/>
                <a:cs typeface="+mn-cs"/>
              </a:rPr>
              <a:t> (2.7%), </a:t>
            </a:r>
            <a:r>
              <a:rPr lang="en-US" sz="1200" kern="1200" baseline="0" dirty="0" err="1">
                <a:solidFill>
                  <a:schemeClr val="tx1"/>
                </a:solidFill>
                <a:latin typeface="Times New Roman" pitchFamily="18" charset="0"/>
                <a:ea typeface="+mn-ea"/>
                <a:cs typeface="+mn-cs"/>
              </a:rPr>
              <a:t>atonic</a:t>
            </a:r>
            <a:r>
              <a:rPr lang="en-US" sz="1200" kern="1200" baseline="0" dirty="0">
                <a:solidFill>
                  <a:schemeClr val="tx1"/>
                </a:solidFill>
                <a:latin typeface="Times New Roman" pitchFamily="18" charset="0"/>
                <a:ea typeface="+mn-ea"/>
                <a:cs typeface="+mn-cs"/>
              </a:rPr>
              <a:t> bleeding (1.5%), intrauterine fetal</a:t>
            </a:r>
          </a:p>
          <a:p>
            <a:r>
              <a:rPr lang="en-US" sz="1200" kern="1200" baseline="0" dirty="0">
                <a:solidFill>
                  <a:schemeClr val="tx1"/>
                </a:solidFill>
                <a:latin typeface="Times New Roman" pitchFamily="18" charset="0"/>
                <a:ea typeface="+mn-ea"/>
                <a:cs typeface="+mn-cs"/>
              </a:rPr>
              <a:t>death (1.5%), uterine rupture (0.4%), and </a:t>
            </a:r>
            <a:r>
              <a:rPr lang="en-US" sz="1200" kern="1200" baseline="0" dirty="0" err="1">
                <a:solidFill>
                  <a:schemeClr val="tx1"/>
                </a:solidFill>
                <a:latin typeface="Times New Roman" pitchFamily="18" charset="0"/>
                <a:ea typeface="+mn-ea"/>
                <a:cs typeface="+mn-cs"/>
              </a:rPr>
              <a:t>abruptio</a:t>
            </a:r>
            <a:r>
              <a:rPr lang="en-US" sz="1200" kern="1200" baseline="0" dirty="0">
                <a:solidFill>
                  <a:schemeClr val="tx1"/>
                </a:solidFill>
                <a:latin typeface="Times New Roman" pitchFamily="18" charset="0"/>
                <a:ea typeface="+mn-ea"/>
                <a:cs typeface="+mn-cs"/>
              </a:rPr>
              <a:t> </a:t>
            </a:r>
            <a:r>
              <a:rPr lang="en-US" sz="1200" kern="1200" baseline="0" dirty="0" err="1">
                <a:solidFill>
                  <a:schemeClr val="tx1"/>
                </a:solidFill>
                <a:latin typeface="Times New Roman" pitchFamily="18" charset="0"/>
                <a:ea typeface="+mn-ea"/>
                <a:cs typeface="+mn-cs"/>
              </a:rPr>
              <a:t>placentae</a:t>
            </a:r>
            <a:endParaRPr lang="en-US"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(0.4%). The rates of pregnancy complications</a:t>
            </a:r>
          </a:p>
          <a:p>
            <a:r>
              <a:rPr lang="en-US" sz="1200" kern="1200" baseline="0" dirty="0">
                <a:solidFill>
                  <a:schemeClr val="tx1"/>
                </a:solidFill>
                <a:latin typeface="Times New Roman" pitchFamily="18" charset="0"/>
                <a:ea typeface="+mn-ea"/>
                <a:cs typeface="+mn-cs"/>
              </a:rPr>
              <a:t>were higher in the diffuse type of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compared</a:t>
            </a:r>
          </a:p>
          <a:p>
            <a:r>
              <a:rPr lang="en-US" sz="1200" kern="1200" baseline="0" dirty="0">
                <a:solidFill>
                  <a:schemeClr val="tx1"/>
                </a:solidFill>
                <a:latin typeface="Times New Roman" pitchFamily="18" charset="0"/>
                <a:ea typeface="+mn-ea"/>
                <a:cs typeface="+mn-cs"/>
              </a:rPr>
              <a:t>with the focal type, especially </a:t>
            </a:r>
            <a:r>
              <a:rPr lang="en-US" sz="1200" kern="1200" baseline="0" dirty="0" err="1">
                <a:solidFill>
                  <a:schemeClr val="tx1"/>
                </a:solidFill>
                <a:latin typeface="Times New Roman" pitchFamily="18" charset="0"/>
                <a:ea typeface="+mn-ea"/>
                <a:cs typeface="+mn-cs"/>
              </a:rPr>
              <a:t>pregnancyinduced</a:t>
            </a:r>
            <a:endParaRPr lang="en-US" sz="1200" kern="1200" baseline="0" dirty="0">
              <a:solidFill>
                <a:schemeClr val="tx1"/>
              </a:solidFill>
              <a:latin typeface="Times New Roman" pitchFamily="18" charset="0"/>
              <a:ea typeface="+mn-ea"/>
              <a:cs typeface="+mn-cs"/>
            </a:endParaRPr>
          </a:p>
          <a:p>
            <a:r>
              <a:rPr lang="de-DE" sz="1200" kern="1200" baseline="0" dirty="0" err="1">
                <a:solidFill>
                  <a:schemeClr val="tx1"/>
                </a:solidFill>
                <a:latin typeface="Times New Roman" pitchFamily="18" charset="0"/>
                <a:ea typeface="+mn-ea"/>
                <a:cs typeface="+mn-cs"/>
              </a:rPr>
              <a:t>hypertension</a:t>
            </a:r>
            <a:r>
              <a:rPr lang="de-DE" sz="1200" kern="1200" baseline="0" dirty="0">
                <a:solidFill>
                  <a:schemeClr val="tx1"/>
                </a:solidFill>
                <a:latin typeface="Times New Roman" pitchFamily="18" charset="0"/>
                <a:ea typeface="+mn-ea"/>
                <a:cs typeface="+mn-cs"/>
              </a:rPr>
              <a:t> (13.8% </a:t>
            </a:r>
            <a:r>
              <a:rPr lang="de-DE" sz="1200" kern="1200" baseline="0" dirty="0" err="1">
                <a:solidFill>
                  <a:schemeClr val="tx1"/>
                </a:solidFill>
                <a:latin typeface="Times New Roman" pitchFamily="18" charset="0"/>
                <a:ea typeface="+mn-ea"/>
                <a:cs typeface="+mn-cs"/>
              </a:rPr>
              <a:t>vs</a:t>
            </a:r>
            <a:r>
              <a:rPr lang="de-DE" sz="1200" kern="1200" baseline="0" dirty="0">
                <a:solidFill>
                  <a:schemeClr val="tx1"/>
                </a:solidFill>
                <a:latin typeface="Times New Roman" pitchFamily="18" charset="0"/>
                <a:ea typeface="+mn-ea"/>
                <a:cs typeface="+mn-cs"/>
              </a:rPr>
              <a:t> 5.1%) and intrauterine</a:t>
            </a:r>
          </a:p>
          <a:p>
            <a:r>
              <a:rPr lang="en-US" sz="1200" kern="1200" baseline="0" dirty="0">
                <a:solidFill>
                  <a:schemeClr val="tx1"/>
                </a:solidFill>
                <a:latin typeface="Times New Roman" pitchFamily="18" charset="0"/>
                <a:ea typeface="+mn-ea"/>
                <a:cs typeface="+mn-cs"/>
              </a:rPr>
              <a:t>infection (10.9% </a:t>
            </a:r>
            <a:r>
              <a:rPr lang="en-US" sz="1200" kern="1200" baseline="0" dirty="0" err="1">
                <a:solidFill>
                  <a:schemeClr val="tx1"/>
                </a:solidFill>
                <a:latin typeface="Times New Roman" pitchFamily="18" charset="0"/>
                <a:ea typeface="+mn-ea"/>
                <a:cs typeface="+mn-cs"/>
              </a:rPr>
              <a:t>vs</a:t>
            </a:r>
            <a:r>
              <a:rPr lang="en-US" sz="1200" kern="1200" baseline="0" dirty="0">
                <a:solidFill>
                  <a:schemeClr val="tx1"/>
                </a:solidFill>
                <a:latin typeface="Times New Roman" pitchFamily="18" charset="0"/>
                <a:ea typeface="+mn-ea"/>
                <a:cs typeface="+mn-cs"/>
              </a:rPr>
              <a:t> 2.0%). In the focal type, the rates of</a:t>
            </a:r>
          </a:p>
          <a:p>
            <a:r>
              <a:rPr lang="en-US" sz="1200" kern="1200" baseline="0" dirty="0">
                <a:solidFill>
                  <a:schemeClr val="tx1"/>
                </a:solidFill>
                <a:latin typeface="Times New Roman" pitchFamily="18" charset="0"/>
                <a:ea typeface="+mn-ea"/>
                <a:cs typeface="+mn-cs"/>
              </a:rPr>
              <a:t>pregnancy complications were not affected by pretreatment</a:t>
            </a:r>
          </a:p>
          <a:p>
            <a:r>
              <a:rPr lang="en-US" sz="1200" kern="1200" baseline="0" dirty="0">
                <a:solidFill>
                  <a:schemeClr val="tx1"/>
                </a:solidFill>
                <a:latin typeface="Times New Roman" pitchFamily="18" charset="0"/>
                <a:ea typeface="+mn-ea"/>
                <a:cs typeface="+mn-cs"/>
              </a:rPr>
              <a:t>for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In the diffuse type,</a:t>
            </a:r>
          </a:p>
          <a:p>
            <a:r>
              <a:rPr lang="en-US" sz="1200" kern="1200" baseline="0" dirty="0">
                <a:solidFill>
                  <a:schemeClr val="tx1"/>
                </a:solidFill>
                <a:latin typeface="Times New Roman" pitchFamily="18" charset="0"/>
                <a:ea typeface="+mn-ea"/>
                <a:cs typeface="+mn-cs"/>
              </a:rPr>
              <a:t>however, the rates of abortion after 12 weeks, preterm</a:t>
            </a:r>
          </a:p>
          <a:p>
            <a:r>
              <a:rPr lang="en-US" sz="1200" kern="1200" baseline="0" dirty="0">
                <a:solidFill>
                  <a:schemeClr val="tx1"/>
                </a:solidFill>
                <a:latin typeface="Times New Roman" pitchFamily="18" charset="0"/>
                <a:ea typeface="+mn-ea"/>
                <a:cs typeface="+mn-cs"/>
              </a:rPr>
              <a:t>delivery, threatened preterm delivery, fetal growth</a:t>
            </a:r>
          </a:p>
          <a:p>
            <a:r>
              <a:rPr lang="en-US" sz="1200" kern="1200" baseline="0" dirty="0">
                <a:solidFill>
                  <a:schemeClr val="tx1"/>
                </a:solidFill>
                <a:latin typeface="Times New Roman" pitchFamily="18" charset="0"/>
                <a:ea typeface="+mn-ea"/>
                <a:cs typeface="+mn-cs"/>
              </a:rPr>
              <a:t>restriction, pregnancy-induced hypertension and</a:t>
            </a:r>
          </a:p>
          <a:p>
            <a:r>
              <a:rPr lang="en-US" sz="1200" kern="1200" baseline="0" dirty="0">
                <a:solidFill>
                  <a:schemeClr val="tx1"/>
                </a:solidFill>
                <a:latin typeface="Times New Roman" pitchFamily="18" charset="0"/>
                <a:ea typeface="+mn-ea"/>
                <a:cs typeface="+mn-cs"/>
              </a:rPr>
              <a:t>intrauterine infection were decreased after surgical</a:t>
            </a:r>
          </a:p>
          <a:p>
            <a:r>
              <a:rPr lang="en-US" sz="1200" kern="1200" baseline="0" dirty="0">
                <a:solidFill>
                  <a:schemeClr val="tx1"/>
                </a:solidFill>
                <a:latin typeface="Times New Roman" pitchFamily="18" charset="0"/>
                <a:ea typeface="+mn-ea"/>
                <a:cs typeface="+mn-cs"/>
              </a:rPr>
              <a:t>pre-treatment for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a:t>
            </a:r>
            <a:endParaRPr lang="tr-TR" sz="1200" kern="1200" baseline="0" dirty="0">
              <a:solidFill>
                <a:schemeClr val="tx1"/>
              </a:solidFill>
              <a:latin typeface="Times New Roman" pitchFamily="18" charset="0"/>
              <a:ea typeface="+mn-ea"/>
              <a:cs typeface="+mn-cs"/>
            </a:endParaRPr>
          </a:p>
          <a:p>
            <a:endParaRPr lang="tr-TR" sz="1200" kern="1200" baseline="0" dirty="0">
              <a:solidFill>
                <a:schemeClr val="tx1"/>
              </a:solidFill>
              <a:latin typeface="Times New Roman" pitchFamily="18" charset="0"/>
              <a:ea typeface="+mn-ea"/>
              <a:cs typeface="+mn-cs"/>
            </a:endParaRPr>
          </a:p>
          <a:p>
            <a:r>
              <a:rPr lang="en-US" sz="1200" b="1" kern="1200" baseline="0" dirty="0">
                <a:solidFill>
                  <a:schemeClr val="tx1"/>
                </a:solidFill>
                <a:latin typeface="Times New Roman" pitchFamily="18" charset="0"/>
                <a:ea typeface="+mn-ea"/>
                <a:cs typeface="+mn-cs"/>
              </a:rPr>
              <a:t>Conclusion</a:t>
            </a:r>
          </a:p>
          <a:p>
            <a:r>
              <a:rPr lang="en-US" sz="1200" kern="1200" baseline="0" dirty="0">
                <a:solidFill>
                  <a:schemeClr val="tx1"/>
                </a:solidFill>
                <a:latin typeface="Times New Roman" pitchFamily="18" charset="0"/>
                <a:ea typeface="+mn-ea"/>
                <a:cs typeface="+mn-cs"/>
              </a:rPr>
              <a:t>The management policy for infertile women with</a:t>
            </a:r>
          </a:p>
          <a:p>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has not been established. The pregnancy</a:t>
            </a:r>
          </a:p>
          <a:p>
            <a:r>
              <a:rPr lang="en-US" sz="1200" kern="1200" baseline="0" dirty="0">
                <a:solidFill>
                  <a:schemeClr val="tx1"/>
                </a:solidFill>
                <a:latin typeface="Times New Roman" pitchFamily="18" charset="0"/>
                <a:ea typeface="+mn-ea"/>
                <a:cs typeface="+mn-cs"/>
              </a:rPr>
              <a:t>rate of infertility treatment for infertile women with</a:t>
            </a:r>
          </a:p>
          <a:p>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is about 40%. There were no data to</a:t>
            </a:r>
          </a:p>
          <a:p>
            <a:r>
              <a:rPr lang="en-US" sz="1200" kern="1200" baseline="0" dirty="0">
                <a:solidFill>
                  <a:schemeClr val="tx1"/>
                </a:solidFill>
                <a:latin typeface="Times New Roman" pitchFamily="18" charset="0"/>
                <a:ea typeface="+mn-ea"/>
                <a:cs typeface="+mn-cs"/>
              </a:rPr>
              <a:t>suggest that medication or surgery as a pre-treatment</a:t>
            </a:r>
          </a:p>
          <a:p>
            <a:r>
              <a:rPr lang="en-US" sz="1200" kern="1200" baseline="0" dirty="0">
                <a:solidFill>
                  <a:schemeClr val="tx1"/>
                </a:solidFill>
                <a:latin typeface="Times New Roman" pitchFamily="18" charset="0"/>
                <a:ea typeface="+mn-ea"/>
                <a:cs typeface="+mn-cs"/>
              </a:rPr>
              <a:t>for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increased pregnancy rate in infertile</a:t>
            </a:r>
          </a:p>
          <a:p>
            <a:r>
              <a:rPr lang="en-US" sz="1200" kern="1200" baseline="0" dirty="0">
                <a:solidFill>
                  <a:schemeClr val="tx1"/>
                </a:solidFill>
                <a:latin typeface="Times New Roman" pitchFamily="18" charset="0"/>
                <a:ea typeface="+mn-ea"/>
                <a:cs typeface="+mn-cs"/>
              </a:rPr>
              <a:t>women. We should be careful in management of pregnant</a:t>
            </a:r>
          </a:p>
          <a:p>
            <a:r>
              <a:rPr lang="en-US" sz="1200" kern="1200" baseline="0" dirty="0">
                <a:solidFill>
                  <a:schemeClr val="tx1"/>
                </a:solidFill>
                <a:latin typeface="Times New Roman" pitchFamily="18" charset="0"/>
                <a:ea typeface="+mn-ea"/>
                <a:cs typeface="+mn-cs"/>
              </a:rPr>
              <a:t>women with the diffuse type of </a:t>
            </a:r>
            <a:r>
              <a:rPr lang="en-US" sz="1200" kern="1200" baseline="0" dirty="0" err="1">
                <a:solidFill>
                  <a:schemeClr val="tx1"/>
                </a:solidFill>
                <a:latin typeface="Times New Roman" pitchFamily="18" charset="0"/>
                <a:ea typeface="+mn-ea"/>
                <a:cs typeface="+mn-cs"/>
              </a:rPr>
              <a:t>adenomyosis</a:t>
            </a:r>
            <a:endParaRPr lang="en-US"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because of high complication rates in </a:t>
            </a:r>
            <a:r>
              <a:rPr lang="en-US" sz="1200" kern="1200" baseline="0" dirty="0" err="1">
                <a:solidFill>
                  <a:schemeClr val="tx1"/>
                </a:solidFill>
                <a:latin typeface="Times New Roman" pitchFamily="18" charset="0"/>
                <a:ea typeface="+mn-ea"/>
                <a:cs typeface="+mn-cs"/>
              </a:rPr>
              <a:t>pregnancyinduced</a:t>
            </a:r>
            <a:endParaRPr lang="en-US"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hypertension and intrauterine infection compared</a:t>
            </a:r>
          </a:p>
          <a:p>
            <a:r>
              <a:rPr lang="en-US" sz="1200" kern="1200" baseline="0" dirty="0">
                <a:solidFill>
                  <a:schemeClr val="tx1"/>
                </a:solidFill>
                <a:latin typeface="Times New Roman" pitchFamily="18" charset="0"/>
                <a:ea typeface="+mn-ea"/>
                <a:cs typeface="+mn-cs"/>
              </a:rPr>
              <a:t>with the focal type of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65</a:t>
            </a:fld>
            <a:endParaRPr lang="tr-T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dirty="0">
                <a:solidFill>
                  <a:schemeClr val="tx1"/>
                </a:solidFill>
                <a:latin typeface="Times New Roman" pitchFamily="18" charset="0"/>
                <a:ea typeface="+mn-ea"/>
                <a:cs typeface="+mn-cs"/>
              </a:rPr>
              <a:t>In 262 pregnancies (248 patients) with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a:t>
            </a:r>
          </a:p>
          <a:p>
            <a:r>
              <a:rPr lang="en-US" sz="1200" kern="1200" baseline="0" dirty="0">
                <a:solidFill>
                  <a:schemeClr val="tx1"/>
                </a:solidFill>
                <a:latin typeface="Times New Roman" pitchFamily="18" charset="0"/>
                <a:ea typeface="+mn-ea"/>
                <a:cs typeface="+mn-cs"/>
              </a:rPr>
              <a:t>189 pregnancies (72.1%) showed pregnancy complications,</a:t>
            </a:r>
          </a:p>
          <a:p>
            <a:r>
              <a:rPr lang="en-US" sz="1200" kern="1200" baseline="0" dirty="0">
                <a:solidFill>
                  <a:schemeClr val="tx1"/>
                </a:solidFill>
                <a:latin typeface="Times New Roman" pitchFamily="18" charset="0"/>
                <a:ea typeface="+mn-ea"/>
                <a:cs typeface="+mn-cs"/>
              </a:rPr>
              <a:t>including abortion before 12 weeks of pregnancy</a:t>
            </a:r>
          </a:p>
          <a:p>
            <a:r>
              <a:rPr lang="en-US" sz="1200" kern="1200" baseline="0" dirty="0">
                <a:solidFill>
                  <a:schemeClr val="tx1"/>
                </a:solidFill>
                <a:latin typeface="Times New Roman" pitchFamily="18" charset="0"/>
                <a:ea typeface="+mn-ea"/>
                <a:cs typeface="+mn-cs"/>
              </a:rPr>
              <a:t>(14.8%), abortion after 12 weeks (9.9%), threatened</a:t>
            </a:r>
          </a:p>
          <a:p>
            <a:r>
              <a:rPr lang="en-US" sz="1200" kern="1200" baseline="0" dirty="0">
                <a:solidFill>
                  <a:schemeClr val="tx1"/>
                </a:solidFill>
                <a:latin typeface="Times New Roman" pitchFamily="18" charset="0"/>
                <a:ea typeface="+mn-ea"/>
                <a:cs typeface="+mn-cs"/>
              </a:rPr>
              <a:t>abortion (16.4%), preterm delivery (24.4%), threatened</a:t>
            </a:r>
          </a:p>
          <a:p>
            <a:r>
              <a:rPr lang="en-US" sz="1200" kern="1200" baseline="0" dirty="0">
                <a:solidFill>
                  <a:schemeClr val="tx1"/>
                </a:solidFill>
                <a:latin typeface="Times New Roman" pitchFamily="18" charset="0"/>
                <a:ea typeface="+mn-ea"/>
                <a:cs typeface="+mn-cs"/>
              </a:rPr>
              <a:t>preterm delivery (22.5%), fetal growth restriction</a:t>
            </a:r>
          </a:p>
          <a:p>
            <a:r>
              <a:rPr lang="en-US" sz="1200" kern="1200" baseline="0" dirty="0">
                <a:solidFill>
                  <a:schemeClr val="tx1"/>
                </a:solidFill>
                <a:latin typeface="Times New Roman" pitchFamily="18" charset="0"/>
                <a:ea typeface="+mn-ea"/>
                <a:cs typeface="+mn-cs"/>
              </a:rPr>
              <a:t>(11.8%), pregnancy-induced hypertension (9.9%),</a:t>
            </a:r>
          </a:p>
          <a:p>
            <a:r>
              <a:rPr lang="en-US" sz="1200" kern="1200" baseline="0" dirty="0">
                <a:solidFill>
                  <a:schemeClr val="tx1"/>
                </a:solidFill>
                <a:latin typeface="Times New Roman" pitchFamily="18" charset="0"/>
                <a:ea typeface="+mn-ea"/>
                <a:cs typeface="+mn-cs"/>
              </a:rPr>
              <a:t>intrauterine infection (7.3%), cervical incompetency</a:t>
            </a:r>
          </a:p>
          <a:p>
            <a:r>
              <a:rPr lang="en-US" sz="1200" kern="1200" baseline="0" dirty="0">
                <a:solidFill>
                  <a:schemeClr val="tx1"/>
                </a:solidFill>
                <a:latin typeface="Times New Roman" pitchFamily="18" charset="0"/>
                <a:ea typeface="+mn-ea"/>
                <a:cs typeface="+mn-cs"/>
              </a:rPr>
              <a:t>(5.3%), preterm rupture of membranes (4.6%), placenta</a:t>
            </a:r>
          </a:p>
          <a:p>
            <a:r>
              <a:rPr lang="en-US" sz="1200" kern="1200" baseline="0" dirty="0" err="1">
                <a:solidFill>
                  <a:schemeClr val="tx1"/>
                </a:solidFill>
                <a:latin typeface="Times New Roman" pitchFamily="18" charset="0"/>
                <a:ea typeface="+mn-ea"/>
                <a:cs typeface="+mn-cs"/>
              </a:rPr>
              <a:t>previa</a:t>
            </a:r>
            <a:r>
              <a:rPr lang="en-US" sz="1200" kern="1200" baseline="0" dirty="0">
                <a:solidFill>
                  <a:schemeClr val="tx1"/>
                </a:solidFill>
                <a:latin typeface="Times New Roman" pitchFamily="18" charset="0"/>
                <a:ea typeface="+mn-ea"/>
                <a:cs typeface="+mn-cs"/>
              </a:rPr>
              <a:t> (2.7%), </a:t>
            </a:r>
            <a:r>
              <a:rPr lang="en-US" sz="1200" kern="1200" baseline="0" dirty="0" err="1">
                <a:solidFill>
                  <a:schemeClr val="tx1"/>
                </a:solidFill>
                <a:latin typeface="Times New Roman" pitchFamily="18" charset="0"/>
                <a:ea typeface="+mn-ea"/>
                <a:cs typeface="+mn-cs"/>
              </a:rPr>
              <a:t>atonic</a:t>
            </a:r>
            <a:r>
              <a:rPr lang="en-US" sz="1200" kern="1200" baseline="0" dirty="0">
                <a:solidFill>
                  <a:schemeClr val="tx1"/>
                </a:solidFill>
                <a:latin typeface="Times New Roman" pitchFamily="18" charset="0"/>
                <a:ea typeface="+mn-ea"/>
                <a:cs typeface="+mn-cs"/>
              </a:rPr>
              <a:t> bleeding (1.5%), intrauterine fetal</a:t>
            </a:r>
          </a:p>
          <a:p>
            <a:r>
              <a:rPr lang="en-US" sz="1200" kern="1200" baseline="0" dirty="0">
                <a:solidFill>
                  <a:schemeClr val="tx1"/>
                </a:solidFill>
                <a:latin typeface="Times New Roman" pitchFamily="18" charset="0"/>
                <a:ea typeface="+mn-ea"/>
                <a:cs typeface="+mn-cs"/>
              </a:rPr>
              <a:t>death (1.5%), uterine rupture (0.4%), and </a:t>
            </a:r>
            <a:r>
              <a:rPr lang="en-US" sz="1200" kern="1200" baseline="0" dirty="0" err="1">
                <a:solidFill>
                  <a:schemeClr val="tx1"/>
                </a:solidFill>
                <a:latin typeface="Times New Roman" pitchFamily="18" charset="0"/>
                <a:ea typeface="+mn-ea"/>
                <a:cs typeface="+mn-cs"/>
              </a:rPr>
              <a:t>abruptio</a:t>
            </a:r>
            <a:r>
              <a:rPr lang="en-US" sz="1200" kern="1200" baseline="0" dirty="0">
                <a:solidFill>
                  <a:schemeClr val="tx1"/>
                </a:solidFill>
                <a:latin typeface="Times New Roman" pitchFamily="18" charset="0"/>
                <a:ea typeface="+mn-ea"/>
                <a:cs typeface="+mn-cs"/>
              </a:rPr>
              <a:t> </a:t>
            </a:r>
            <a:r>
              <a:rPr lang="en-US" sz="1200" kern="1200" baseline="0" dirty="0" err="1">
                <a:solidFill>
                  <a:schemeClr val="tx1"/>
                </a:solidFill>
                <a:latin typeface="Times New Roman" pitchFamily="18" charset="0"/>
                <a:ea typeface="+mn-ea"/>
                <a:cs typeface="+mn-cs"/>
              </a:rPr>
              <a:t>placentae</a:t>
            </a:r>
            <a:endParaRPr lang="en-US"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(0.4%). The rates of pregnancy complications</a:t>
            </a:r>
          </a:p>
          <a:p>
            <a:r>
              <a:rPr lang="en-US" sz="1200" kern="1200" baseline="0" dirty="0">
                <a:solidFill>
                  <a:schemeClr val="tx1"/>
                </a:solidFill>
                <a:latin typeface="Times New Roman" pitchFamily="18" charset="0"/>
                <a:ea typeface="+mn-ea"/>
                <a:cs typeface="+mn-cs"/>
              </a:rPr>
              <a:t>were higher in the diffuse type of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compared</a:t>
            </a:r>
          </a:p>
          <a:p>
            <a:r>
              <a:rPr lang="en-US" sz="1200" kern="1200" baseline="0" dirty="0">
                <a:solidFill>
                  <a:schemeClr val="tx1"/>
                </a:solidFill>
                <a:latin typeface="Times New Roman" pitchFamily="18" charset="0"/>
                <a:ea typeface="+mn-ea"/>
                <a:cs typeface="+mn-cs"/>
              </a:rPr>
              <a:t>with the focal type, especially </a:t>
            </a:r>
            <a:r>
              <a:rPr lang="en-US" sz="1200" kern="1200" baseline="0" dirty="0" err="1">
                <a:solidFill>
                  <a:schemeClr val="tx1"/>
                </a:solidFill>
                <a:latin typeface="Times New Roman" pitchFamily="18" charset="0"/>
                <a:ea typeface="+mn-ea"/>
                <a:cs typeface="+mn-cs"/>
              </a:rPr>
              <a:t>pregnancyinduced</a:t>
            </a:r>
            <a:endParaRPr lang="en-US" sz="1200" kern="1200" baseline="0" dirty="0">
              <a:solidFill>
                <a:schemeClr val="tx1"/>
              </a:solidFill>
              <a:latin typeface="Times New Roman" pitchFamily="18" charset="0"/>
              <a:ea typeface="+mn-ea"/>
              <a:cs typeface="+mn-cs"/>
            </a:endParaRPr>
          </a:p>
          <a:p>
            <a:r>
              <a:rPr lang="de-DE" sz="1200" kern="1200" baseline="0" dirty="0" err="1">
                <a:solidFill>
                  <a:schemeClr val="tx1"/>
                </a:solidFill>
                <a:latin typeface="Times New Roman" pitchFamily="18" charset="0"/>
                <a:ea typeface="+mn-ea"/>
                <a:cs typeface="+mn-cs"/>
              </a:rPr>
              <a:t>hypertension</a:t>
            </a:r>
            <a:r>
              <a:rPr lang="de-DE" sz="1200" kern="1200" baseline="0" dirty="0">
                <a:solidFill>
                  <a:schemeClr val="tx1"/>
                </a:solidFill>
                <a:latin typeface="Times New Roman" pitchFamily="18" charset="0"/>
                <a:ea typeface="+mn-ea"/>
                <a:cs typeface="+mn-cs"/>
              </a:rPr>
              <a:t> (13.8% </a:t>
            </a:r>
            <a:r>
              <a:rPr lang="de-DE" sz="1200" kern="1200" baseline="0" dirty="0" err="1">
                <a:solidFill>
                  <a:schemeClr val="tx1"/>
                </a:solidFill>
                <a:latin typeface="Times New Roman" pitchFamily="18" charset="0"/>
                <a:ea typeface="+mn-ea"/>
                <a:cs typeface="+mn-cs"/>
              </a:rPr>
              <a:t>vs</a:t>
            </a:r>
            <a:r>
              <a:rPr lang="de-DE" sz="1200" kern="1200" baseline="0" dirty="0">
                <a:solidFill>
                  <a:schemeClr val="tx1"/>
                </a:solidFill>
                <a:latin typeface="Times New Roman" pitchFamily="18" charset="0"/>
                <a:ea typeface="+mn-ea"/>
                <a:cs typeface="+mn-cs"/>
              </a:rPr>
              <a:t> 5.1%) and intrauterine</a:t>
            </a:r>
          </a:p>
          <a:p>
            <a:r>
              <a:rPr lang="en-US" sz="1200" kern="1200" baseline="0" dirty="0">
                <a:solidFill>
                  <a:schemeClr val="tx1"/>
                </a:solidFill>
                <a:latin typeface="Times New Roman" pitchFamily="18" charset="0"/>
                <a:ea typeface="+mn-ea"/>
                <a:cs typeface="+mn-cs"/>
              </a:rPr>
              <a:t>infection (10.9% </a:t>
            </a:r>
            <a:r>
              <a:rPr lang="en-US" sz="1200" kern="1200" baseline="0" dirty="0" err="1">
                <a:solidFill>
                  <a:schemeClr val="tx1"/>
                </a:solidFill>
                <a:latin typeface="Times New Roman" pitchFamily="18" charset="0"/>
                <a:ea typeface="+mn-ea"/>
                <a:cs typeface="+mn-cs"/>
              </a:rPr>
              <a:t>vs</a:t>
            </a:r>
            <a:r>
              <a:rPr lang="en-US" sz="1200" kern="1200" baseline="0" dirty="0">
                <a:solidFill>
                  <a:schemeClr val="tx1"/>
                </a:solidFill>
                <a:latin typeface="Times New Roman" pitchFamily="18" charset="0"/>
                <a:ea typeface="+mn-ea"/>
                <a:cs typeface="+mn-cs"/>
              </a:rPr>
              <a:t> 2.0%). In the focal type, the rates of</a:t>
            </a:r>
          </a:p>
          <a:p>
            <a:r>
              <a:rPr lang="en-US" sz="1200" kern="1200" baseline="0" dirty="0">
                <a:solidFill>
                  <a:schemeClr val="tx1"/>
                </a:solidFill>
                <a:latin typeface="Times New Roman" pitchFamily="18" charset="0"/>
                <a:ea typeface="+mn-ea"/>
                <a:cs typeface="+mn-cs"/>
              </a:rPr>
              <a:t>pregnancy complications were not affected by pretreatment</a:t>
            </a:r>
          </a:p>
          <a:p>
            <a:r>
              <a:rPr lang="en-US" sz="1200" kern="1200" baseline="0" dirty="0">
                <a:solidFill>
                  <a:schemeClr val="tx1"/>
                </a:solidFill>
                <a:latin typeface="Times New Roman" pitchFamily="18" charset="0"/>
                <a:ea typeface="+mn-ea"/>
                <a:cs typeface="+mn-cs"/>
              </a:rPr>
              <a:t>for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In the diffuse type,</a:t>
            </a:r>
          </a:p>
          <a:p>
            <a:r>
              <a:rPr lang="en-US" sz="1200" kern="1200" baseline="0" dirty="0">
                <a:solidFill>
                  <a:schemeClr val="tx1"/>
                </a:solidFill>
                <a:latin typeface="Times New Roman" pitchFamily="18" charset="0"/>
                <a:ea typeface="+mn-ea"/>
                <a:cs typeface="+mn-cs"/>
              </a:rPr>
              <a:t>however, the rates of abortion after 12 weeks, preterm</a:t>
            </a:r>
          </a:p>
          <a:p>
            <a:r>
              <a:rPr lang="en-US" sz="1200" kern="1200" baseline="0" dirty="0">
                <a:solidFill>
                  <a:schemeClr val="tx1"/>
                </a:solidFill>
                <a:latin typeface="Times New Roman" pitchFamily="18" charset="0"/>
                <a:ea typeface="+mn-ea"/>
                <a:cs typeface="+mn-cs"/>
              </a:rPr>
              <a:t>delivery, threatened preterm delivery, fetal growth</a:t>
            </a:r>
          </a:p>
          <a:p>
            <a:r>
              <a:rPr lang="en-US" sz="1200" kern="1200" baseline="0" dirty="0">
                <a:solidFill>
                  <a:schemeClr val="tx1"/>
                </a:solidFill>
                <a:latin typeface="Times New Roman" pitchFamily="18" charset="0"/>
                <a:ea typeface="+mn-ea"/>
                <a:cs typeface="+mn-cs"/>
              </a:rPr>
              <a:t>restriction, pregnancy-induced hypertension and</a:t>
            </a:r>
          </a:p>
          <a:p>
            <a:r>
              <a:rPr lang="en-US" sz="1200" kern="1200" baseline="0" dirty="0">
                <a:solidFill>
                  <a:schemeClr val="tx1"/>
                </a:solidFill>
                <a:latin typeface="Times New Roman" pitchFamily="18" charset="0"/>
                <a:ea typeface="+mn-ea"/>
                <a:cs typeface="+mn-cs"/>
              </a:rPr>
              <a:t>intrauterine infection were decreased after surgical</a:t>
            </a:r>
          </a:p>
          <a:p>
            <a:r>
              <a:rPr lang="en-US" sz="1200" kern="1200" baseline="0" dirty="0">
                <a:solidFill>
                  <a:schemeClr val="tx1"/>
                </a:solidFill>
                <a:latin typeface="Times New Roman" pitchFamily="18" charset="0"/>
                <a:ea typeface="+mn-ea"/>
                <a:cs typeface="+mn-cs"/>
              </a:rPr>
              <a:t>pre-treatment for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a:t>
            </a:r>
            <a:endParaRPr lang="tr-TR" sz="1200" kern="1200" baseline="0" dirty="0">
              <a:solidFill>
                <a:schemeClr val="tx1"/>
              </a:solidFill>
              <a:latin typeface="Times New Roman" pitchFamily="18" charset="0"/>
              <a:ea typeface="+mn-ea"/>
              <a:cs typeface="+mn-cs"/>
            </a:endParaRPr>
          </a:p>
          <a:p>
            <a:endParaRPr lang="tr-TR" sz="1200" kern="1200" baseline="0" dirty="0">
              <a:solidFill>
                <a:schemeClr val="tx1"/>
              </a:solidFill>
              <a:latin typeface="Times New Roman" pitchFamily="18" charset="0"/>
              <a:ea typeface="+mn-ea"/>
              <a:cs typeface="+mn-cs"/>
            </a:endParaRPr>
          </a:p>
          <a:p>
            <a:r>
              <a:rPr lang="en-US" sz="1200" b="1" kern="1200" baseline="0" dirty="0">
                <a:solidFill>
                  <a:schemeClr val="tx1"/>
                </a:solidFill>
                <a:latin typeface="Times New Roman" pitchFamily="18" charset="0"/>
                <a:ea typeface="+mn-ea"/>
                <a:cs typeface="+mn-cs"/>
              </a:rPr>
              <a:t>Conclusion</a:t>
            </a:r>
          </a:p>
          <a:p>
            <a:r>
              <a:rPr lang="en-US" sz="1200" kern="1200" baseline="0" dirty="0">
                <a:solidFill>
                  <a:schemeClr val="tx1"/>
                </a:solidFill>
                <a:latin typeface="Times New Roman" pitchFamily="18" charset="0"/>
                <a:ea typeface="+mn-ea"/>
                <a:cs typeface="+mn-cs"/>
              </a:rPr>
              <a:t>The management policy for infertile women with</a:t>
            </a:r>
          </a:p>
          <a:p>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has not been established. The pregnancy</a:t>
            </a:r>
          </a:p>
          <a:p>
            <a:r>
              <a:rPr lang="en-US" sz="1200" kern="1200" baseline="0" dirty="0">
                <a:solidFill>
                  <a:schemeClr val="tx1"/>
                </a:solidFill>
                <a:latin typeface="Times New Roman" pitchFamily="18" charset="0"/>
                <a:ea typeface="+mn-ea"/>
                <a:cs typeface="+mn-cs"/>
              </a:rPr>
              <a:t>rate of infertility treatment for infertile women with</a:t>
            </a:r>
          </a:p>
          <a:p>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is about 40%. There were no data to</a:t>
            </a:r>
          </a:p>
          <a:p>
            <a:r>
              <a:rPr lang="en-US" sz="1200" kern="1200" baseline="0" dirty="0">
                <a:solidFill>
                  <a:schemeClr val="tx1"/>
                </a:solidFill>
                <a:latin typeface="Times New Roman" pitchFamily="18" charset="0"/>
                <a:ea typeface="+mn-ea"/>
                <a:cs typeface="+mn-cs"/>
              </a:rPr>
              <a:t>suggest that medication or surgery as a pre-treatment</a:t>
            </a:r>
          </a:p>
          <a:p>
            <a:r>
              <a:rPr lang="en-US" sz="1200" kern="1200" baseline="0" dirty="0">
                <a:solidFill>
                  <a:schemeClr val="tx1"/>
                </a:solidFill>
                <a:latin typeface="Times New Roman" pitchFamily="18" charset="0"/>
                <a:ea typeface="+mn-ea"/>
                <a:cs typeface="+mn-cs"/>
              </a:rPr>
              <a:t>for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increased pregnancy rate in infertile</a:t>
            </a:r>
          </a:p>
          <a:p>
            <a:r>
              <a:rPr lang="en-US" sz="1200" kern="1200" baseline="0" dirty="0">
                <a:solidFill>
                  <a:schemeClr val="tx1"/>
                </a:solidFill>
                <a:latin typeface="Times New Roman" pitchFamily="18" charset="0"/>
                <a:ea typeface="+mn-ea"/>
                <a:cs typeface="+mn-cs"/>
              </a:rPr>
              <a:t>women. We should be careful in management of pregnant</a:t>
            </a:r>
          </a:p>
          <a:p>
            <a:r>
              <a:rPr lang="en-US" sz="1200" kern="1200" baseline="0" dirty="0">
                <a:solidFill>
                  <a:schemeClr val="tx1"/>
                </a:solidFill>
                <a:latin typeface="Times New Roman" pitchFamily="18" charset="0"/>
                <a:ea typeface="+mn-ea"/>
                <a:cs typeface="+mn-cs"/>
              </a:rPr>
              <a:t>women with the diffuse type of </a:t>
            </a:r>
            <a:r>
              <a:rPr lang="en-US" sz="1200" kern="1200" baseline="0" dirty="0" err="1">
                <a:solidFill>
                  <a:schemeClr val="tx1"/>
                </a:solidFill>
                <a:latin typeface="Times New Roman" pitchFamily="18" charset="0"/>
                <a:ea typeface="+mn-ea"/>
                <a:cs typeface="+mn-cs"/>
              </a:rPr>
              <a:t>adenomyosis</a:t>
            </a:r>
            <a:endParaRPr lang="en-US"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because of high complication rates in </a:t>
            </a:r>
            <a:r>
              <a:rPr lang="en-US" sz="1200" kern="1200" baseline="0" dirty="0" err="1">
                <a:solidFill>
                  <a:schemeClr val="tx1"/>
                </a:solidFill>
                <a:latin typeface="Times New Roman" pitchFamily="18" charset="0"/>
                <a:ea typeface="+mn-ea"/>
                <a:cs typeface="+mn-cs"/>
              </a:rPr>
              <a:t>pregnancyinduced</a:t>
            </a:r>
            <a:endParaRPr lang="en-US"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hypertension and intrauterine infection compared</a:t>
            </a:r>
          </a:p>
          <a:p>
            <a:r>
              <a:rPr lang="en-US" sz="1200" kern="1200" baseline="0" dirty="0">
                <a:solidFill>
                  <a:schemeClr val="tx1"/>
                </a:solidFill>
                <a:latin typeface="Times New Roman" pitchFamily="18" charset="0"/>
                <a:ea typeface="+mn-ea"/>
                <a:cs typeface="+mn-cs"/>
              </a:rPr>
              <a:t>with the focal type of </a:t>
            </a:r>
            <a:r>
              <a:rPr lang="en-US" sz="1200" kern="1200" baseline="0" dirty="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66</a:t>
            </a:fld>
            <a:endParaRPr lang="tr-T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r>
              <a:rPr lang="en-US" sz="1200" kern="1200" baseline="0" dirty="0">
                <a:solidFill>
                  <a:schemeClr val="tx1"/>
                </a:solidFill>
                <a:latin typeface="Times New Roman" pitchFamily="18" charset="0"/>
                <a:ea typeface="+mn-ea"/>
                <a:cs typeface="+mn-cs"/>
              </a:rPr>
              <a:t>In 262 pregnancies (248 patients) with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a:t>
            </a:r>
          </a:p>
          <a:p>
            <a:r>
              <a:rPr lang="en-US" sz="1200" kern="1200" baseline="0" dirty="0">
                <a:solidFill>
                  <a:schemeClr val="tx1"/>
                </a:solidFill>
                <a:latin typeface="Times New Roman" pitchFamily="18" charset="0"/>
                <a:ea typeface="+mn-ea"/>
                <a:cs typeface="+mn-cs"/>
              </a:rPr>
              <a:t>189 pregnancies (72.1%) showed pregnancy complications,</a:t>
            </a:r>
          </a:p>
          <a:p>
            <a:r>
              <a:rPr lang="en-US" sz="1200" kern="1200" baseline="0" dirty="0">
                <a:solidFill>
                  <a:schemeClr val="tx1"/>
                </a:solidFill>
                <a:latin typeface="Times New Roman" pitchFamily="18" charset="0"/>
                <a:ea typeface="+mn-ea"/>
                <a:cs typeface="+mn-cs"/>
              </a:rPr>
              <a:t>including abortion before 12 weeks of pregnancy</a:t>
            </a:r>
          </a:p>
          <a:p>
            <a:r>
              <a:rPr lang="en-US" sz="1200" kern="1200" baseline="0" dirty="0">
                <a:solidFill>
                  <a:schemeClr val="tx1"/>
                </a:solidFill>
                <a:latin typeface="Times New Roman" pitchFamily="18" charset="0"/>
                <a:ea typeface="+mn-ea"/>
                <a:cs typeface="+mn-cs"/>
              </a:rPr>
              <a:t>(14.8%), abortion after 12 weeks (9.9%), threatened</a:t>
            </a:r>
          </a:p>
          <a:p>
            <a:r>
              <a:rPr lang="en-US" sz="1200" kern="1200" baseline="0" dirty="0">
                <a:solidFill>
                  <a:schemeClr val="tx1"/>
                </a:solidFill>
                <a:latin typeface="Times New Roman" pitchFamily="18" charset="0"/>
                <a:ea typeface="+mn-ea"/>
                <a:cs typeface="+mn-cs"/>
              </a:rPr>
              <a:t>abortion (16.4%), preterm delivery (24.4%), threatened</a:t>
            </a:r>
          </a:p>
          <a:p>
            <a:r>
              <a:rPr lang="en-US" sz="1200" kern="1200" baseline="0" dirty="0">
                <a:solidFill>
                  <a:schemeClr val="tx1"/>
                </a:solidFill>
                <a:latin typeface="Times New Roman" pitchFamily="18" charset="0"/>
                <a:ea typeface="+mn-ea"/>
                <a:cs typeface="+mn-cs"/>
              </a:rPr>
              <a:t>preterm delivery (22.5%), fetal growth restriction</a:t>
            </a:r>
          </a:p>
          <a:p>
            <a:r>
              <a:rPr lang="en-US" sz="1200" kern="1200" baseline="0" dirty="0">
                <a:solidFill>
                  <a:schemeClr val="tx1"/>
                </a:solidFill>
                <a:latin typeface="Times New Roman" pitchFamily="18" charset="0"/>
                <a:ea typeface="+mn-ea"/>
                <a:cs typeface="+mn-cs"/>
              </a:rPr>
              <a:t>(11.8%), pregnancy-induced hypertension (9.9%),</a:t>
            </a:r>
          </a:p>
          <a:p>
            <a:r>
              <a:rPr lang="en-US" sz="1200" kern="1200" baseline="0" dirty="0">
                <a:solidFill>
                  <a:schemeClr val="tx1"/>
                </a:solidFill>
                <a:latin typeface="Times New Roman" pitchFamily="18" charset="0"/>
                <a:ea typeface="+mn-ea"/>
                <a:cs typeface="+mn-cs"/>
              </a:rPr>
              <a:t>intrauterine infection (7.3%), cervical incompetency</a:t>
            </a:r>
          </a:p>
          <a:p>
            <a:r>
              <a:rPr lang="en-US" sz="1200" kern="1200" baseline="0" dirty="0">
                <a:solidFill>
                  <a:schemeClr val="tx1"/>
                </a:solidFill>
                <a:latin typeface="Times New Roman" pitchFamily="18" charset="0"/>
                <a:ea typeface="+mn-ea"/>
                <a:cs typeface="+mn-cs"/>
              </a:rPr>
              <a:t>(5.3%), preterm rupture of membranes (4.6%), placenta</a:t>
            </a:r>
          </a:p>
          <a:p>
            <a:r>
              <a:rPr lang="en-US" sz="1200" kern="1200" baseline="0" dirty="0" err="1">
                <a:solidFill>
                  <a:schemeClr val="tx1"/>
                </a:solidFill>
                <a:latin typeface="Times New Roman" pitchFamily="18" charset="0"/>
                <a:ea typeface="+mn-ea"/>
                <a:cs typeface="+mn-cs"/>
              </a:rPr>
              <a:t>previa</a:t>
            </a:r>
            <a:r>
              <a:rPr lang="en-US" sz="1200" kern="1200" baseline="0" dirty="0">
                <a:solidFill>
                  <a:schemeClr val="tx1"/>
                </a:solidFill>
                <a:latin typeface="Times New Roman" pitchFamily="18" charset="0"/>
                <a:ea typeface="+mn-ea"/>
                <a:cs typeface="+mn-cs"/>
              </a:rPr>
              <a:t> (2.7%), </a:t>
            </a:r>
            <a:r>
              <a:rPr lang="en-US" sz="1200" kern="1200" baseline="0" dirty="0" err="1">
                <a:solidFill>
                  <a:schemeClr val="tx1"/>
                </a:solidFill>
                <a:latin typeface="Times New Roman" pitchFamily="18" charset="0"/>
                <a:ea typeface="+mn-ea"/>
                <a:cs typeface="+mn-cs"/>
              </a:rPr>
              <a:t>atonic</a:t>
            </a:r>
            <a:r>
              <a:rPr lang="en-US" sz="1200" kern="1200" baseline="0" dirty="0">
                <a:solidFill>
                  <a:schemeClr val="tx1"/>
                </a:solidFill>
                <a:latin typeface="Times New Roman" pitchFamily="18" charset="0"/>
                <a:ea typeface="+mn-ea"/>
                <a:cs typeface="+mn-cs"/>
              </a:rPr>
              <a:t> bleeding (1.5%), intrauterine fetal</a:t>
            </a:r>
          </a:p>
          <a:p>
            <a:r>
              <a:rPr lang="en-US" sz="1200" kern="1200" baseline="0" dirty="0">
                <a:solidFill>
                  <a:schemeClr val="tx1"/>
                </a:solidFill>
                <a:latin typeface="Times New Roman" pitchFamily="18" charset="0"/>
                <a:ea typeface="+mn-ea"/>
                <a:cs typeface="+mn-cs"/>
              </a:rPr>
              <a:t>death (1.5%), uterine rupture (0.4%), and </a:t>
            </a:r>
            <a:r>
              <a:rPr lang="en-US" sz="1200" kern="1200" baseline="0" dirty="0" err="1">
                <a:solidFill>
                  <a:schemeClr val="tx1"/>
                </a:solidFill>
                <a:latin typeface="Times New Roman" pitchFamily="18" charset="0"/>
                <a:ea typeface="+mn-ea"/>
                <a:cs typeface="+mn-cs"/>
              </a:rPr>
              <a:t>abruptio</a:t>
            </a:r>
            <a:r>
              <a:rPr lang="en-US" sz="1200" kern="1200" baseline="0" dirty="0">
                <a:solidFill>
                  <a:schemeClr val="tx1"/>
                </a:solidFill>
                <a:latin typeface="Times New Roman" pitchFamily="18" charset="0"/>
                <a:ea typeface="+mn-ea"/>
                <a:cs typeface="+mn-cs"/>
              </a:rPr>
              <a:t> </a:t>
            </a:r>
            <a:r>
              <a:rPr lang="en-US" sz="1200" kern="1200" baseline="0" dirty="0" err="1">
                <a:solidFill>
                  <a:schemeClr val="tx1"/>
                </a:solidFill>
                <a:latin typeface="Times New Roman" pitchFamily="18" charset="0"/>
                <a:ea typeface="+mn-ea"/>
                <a:cs typeface="+mn-cs"/>
              </a:rPr>
              <a:t>placentae</a:t>
            </a:r>
            <a:endParaRPr lang="en-US"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(0.4%). The rates of pregnancy complications</a:t>
            </a:r>
          </a:p>
          <a:p>
            <a:r>
              <a:rPr lang="en-US" sz="1200" kern="1200" baseline="0" dirty="0">
                <a:solidFill>
                  <a:schemeClr val="tx1"/>
                </a:solidFill>
                <a:latin typeface="Times New Roman" pitchFamily="18" charset="0"/>
                <a:ea typeface="+mn-ea"/>
                <a:cs typeface="+mn-cs"/>
              </a:rPr>
              <a:t>were higher in the diffuse type of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compared</a:t>
            </a:r>
          </a:p>
          <a:p>
            <a:r>
              <a:rPr lang="en-US" sz="1200" kern="1200" baseline="0" dirty="0">
                <a:solidFill>
                  <a:schemeClr val="tx1"/>
                </a:solidFill>
                <a:latin typeface="Times New Roman" pitchFamily="18" charset="0"/>
                <a:ea typeface="+mn-ea"/>
                <a:cs typeface="+mn-cs"/>
              </a:rPr>
              <a:t>with the focal type, especially </a:t>
            </a:r>
            <a:r>
              <a:rPr lang="en-US" sz="1200" kern="1200" baseline="0" dirty="0" err="1">
                <a:solidFill>
                  <a:schemeClr val="tx1"/>
                </a:solidFill>
                <a:latin typeface="Times New Roman" pitchFamily="18" charset="0"/>
                <a:ea typeface="+mn-ea"/>
                <a:cs typeface="+mn-cs"/>
              </a:rPr>
              <a:t>pregnancyinduced</a:t>
            </a:r>
            <a:endParaRPr lang="en-US" sz="1200" kern="1200" baseline="0" dirty="0">
              <a:solidFill>
                <a:schemeClr val="tx1"/>
              </a:solidFill>
              <a:latin typeface="Times New Roman" pitchFamily="18" charset="0"/>
              <a:ea typeface="+mn-ea"/>
              <a:cs typeface="+mn-cs"/>
            </a:endParaRPr>
          </a:p>
          <a:p>
            <a:r>
              <a:rPr lang="de-DE" sz="1200" kern="1200" baseline="0" dirty="0" err="1">
                <a:solidFill>
                  <a:schemeClr val="tx1"/>
                </a:solidFill>
                <a:latin typeface="Times New Roman" pitchFamily="18" charset="0"/>
                <a:ea typeface="+mn-ea"/>
                <a:cs typeface="+mn-cs"/>
              </a:rPr>
              <a:t>hypertension</a:t>
            </a:r>
            <a:r>
              <a:rPr lang="de-DE" sz="1200" kern="1200" baseline="0" dirty="0">
                <a:solidFill>
                  <a:schemeClr val="tx1"/>
                </a:solidFill>
                <a:latin typeface="Times New Roman" pitchFamily="18" charset="0"/>
                <a:ea typeface="+mn-ea"/>
                <a:cs typeface="+mn-cs"/>
              </a:rPr>
              <a:t> (13.8% </a:t>
            </a:r>
            <a:r>
              <a:rPr lang="de-DE" sz="1200" kern="1200" baseline="0" dirty="0" err="1">
                <a:solidFill>
                  <a:schemeClr val="tx1"/>
                </a:solidFill>
                <a:latin typeface="Times New Roman" pitchFamily="18" charset="0"/>
                <a:ea typeface="+mn-ea"/>
                <a:cs typeface="+mn-cs"/>
              </a:rPr>
              <a:t>vs</a:t>
            </a:r>
            <a:r>
              <a:rPr lang="de-DE" sz="1200" kern="1200" baseline="0" dirty="0">
                <a:solidFill>
                  <a:schemeClr val="tx1"/>
                </a:solidFill>
                <a:latin typeface="Times New Roman" pitchFamily="18" charset="0"/>
                <a:ea typeface="+mn-ea"/>
                <a:cs typeface="+mn-cs"/>
              </a:rPr>
              <a:t> 5.1%) and intrauterine</a:t>
            </a:r>
          </a:p>
          <a:p>
            <a:r>
              <a:rPr lang="en-US" sz="1200" kern="1200" baseline="0" dirty="0">
                <a:solidFill>
                  <a:schemeClr val="tx1"/>
                </a:solidFill>
                <a:latin typeface="Times New Roman" pitchFamily="18" charset="0"/>
                <a:ea typeface="+mn-ea"/>
                <a:cs typeface="+mn-cs"/>
              </a:rPr>
              <a:t>infection (10.9% </a:t>
            </a:r>
            <a:r>
              <a:rPr lang="en-US" sz="1200" kern="1200" baseline="0" dirty="0" err="1">
                <a:solidFill>
                  <a:schemeClr val="tx1"/>
                </a:solidFill>
                <a:latin typeface="Times New Roman" pitchFamily="18" charset="0"/>
                <a:ea typeface="+mn-ea"/>
                <a:cs typeface="+mn-cs"/>
              </a:rPr>
              <a:t>vs</a:t>
            </a:r>
            <a:r>
              <a:rPr lang="en-US" sz="1200" kern="1200" baseline="0" dirty="0">
                <a:solidFill>
                  <a:schemeClr val="tx1"/>
                </a:solidFill>
                <a:latin typeface="Times New Roman" pitchFamily="18" charset="0"/>
                <a:ea typeface="+mn-ea"/>
                <a:cs typeface="+mn-cs"/>
              </a:rPr>
              <a:t> 2.0%). In the focal type, the rates of</a:t>
            </a:r>
          </a:p>
          <a:p>
            <a:r>
              <a:rPr lang="en-US" sz="1200" kern="1200" baseline="0" dirty="0">
                <a:solidFill>
                  <a:schemeClr val="tx1"/>
                </a:solidFill>
                <a:latin typeface="Times New Roman" pitchFamily="18" charset="0"/>
                <a:ea typeface="+mn-ea"/>
                <a:cs typeface="+mn-cs"/>
              </a:rPr>
              <a:t>pregnancy complications were not affected by pretreatment</a:t>
            </a:r>
          </a:p>
          <a:p>
            <a:r>
              <a:rPr lang="en-US" sz="1200" kern="1200" baseline="0" dirty="0">
                <a:solidFill>
                  <a:schemeClr val="tx1"/>
                </a:solidFill>
                <a:latin typeface="Times New Roman" pitchFamily="18" charset="0"/>
                <a:ea typeface="+mn-ea"/>
                <a:cs typeface="+mn-cs"/>
              </a:rPr>
              <a:t>for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In the diffuse type,</a:t>
            </a:r>
          </a:p>
          <a:p>
            <a:r>
              <a:rPr lang="en-US" sz="1200" kern="1200" baseline="0" dirty="0">
                <a:solidFill>
                  <a:schemeClr val="tx1"/>
                </a:solidFill>
                <a:latin typeface="Times New Roman" pitchFamily="18" charset="0"/>
                <a:ea typeface="+mn-ea"/>
                <a:cs typeface="+mn-cs"/>
              </a:rPr>
              <a:t>however, the rates of abortion after 12 weeks, preterm</a:t>
            </a:r>
          </a:p>
          <a:p>
            <a:r>
              <a:rPr lang="en-US" sz="1200" kern="1200" baseline="0" dirty="0">
                <a:solidFill>
                  <a:schemeClr val="tx1"/>
                </a:solidFill>
                <a:latin typeface="Times New Roman" pitchFamily="18" charset="0"/>
                <a:ea typeface="+mn-ea"/>
                <a:cs typeface="+mn-cs"/>
              </a:rPr>
              <a:t>delivery, threatened preterm delivery, fetal growth</a:t>
            </a:r>
          </a:p>
          <a:p>
            <a:r>
              <a:rPr lang="en-US" sz="1200" kern="1200" baseline="0" dirty="0">
                <a:solidFill>
                  <a:schemeClr val="tx1"/>
                </a:solidFill>
                <a:latin typeface="Times New Roman" pitchFamily="18" charset="0"/>
                <a:ea typeface="+mn-ea"/>
                <a:cs typeface="+mn-cs"/>
              </a:rPr>
              <a:t>restriction, pregnancy-induced hypertension and</a:t>
            </a:r>
          </a:p>
          <a:p>
            <a:r>
              <a:rPr lang="en-US" sz="1200" kern="1200" baseline="0" dirty="0">
                <a:solidFill>
                  <a:schemeClr val="tx1"/>
                </a:solidFill>
                <a:latin typeface="Times New Roman" pitchFamily="18" charset="0"/>
                <a:ea typeface="+mn-ea"/>
                <a:cs typeface="+mn-cs"/>
              </a:rPr>
              <a:t>intrauterine infection were decreased after surgical</a:t>
            </a:r>
          </a:p>
          <a:p>
            <a:r>
              <a:rPr lang="en-US" sz="1200" kern="1200" baseline="0" dirty="0">
                <a:solidFill>
                  <a:schemeClr val="tx1"/>
                </a:solidFill>
                <a:latin typeface="Times New Roman" pitchFamily="18" charset="0"/>
                <a:ea typeface="+mn-ea"/>
                <a:cs typeface="+mn-cs"/>
              </a:rPr>
              <a:t>pre-treatment for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a:t>
            </a:r>
            <a:endParaRPr lang="tr-TR" sz="1200" kern="1200" baseline="0" dirty="0">
              <a:solidFill>
                <a:schemeClr val="tx1"/>
              </a:solidFill>
              <a:latin typeface="Times New Roman" pitchFamily="18" charset="0"/>
              <a:ea typeface="+mn-ea"/>
              <a:cs typeface="+mn-cs"/>
            </a:endParaRPr>
          </a:p>
          <a:p>
            <a:endParaRPr lang="tr-TR" sz="1200" kern="1200" baseline="0" dirty="0">
              <a:solidFill>
                <a:schemeClr val="tx1"/>
              </a:solidFill>
              <a:latin typeface="Times New Roman" pitchFamily="18" charset="0"/>
              <a:ea typeface="+mn-ea"/>
              <a:cs typeface="+mn-cs"/>
            </a:endParaRPr>
          </a:p>
          <a:p>
            <a:r>
              <a:rPr lang="en-US" sz="1200" b="1" kern="1200" baseline="0" dirty="0">
                <a:solidFill>
                  <a:schemeClr val="tx1"/>
                </a:solidFill>
                <a:latin typeface="Times New Roman" pitchFamily="18" charset="0"/>
                <a:ea typeface="+mn-ea"/>
                <a:cs typeface="+mn-cs"/>
              </a:rPr>
              <a:t>Conclusion</a:t>
            </a:r>
          </a:p>
          <a:p>
            <a:r>
              <a:rPr lang="en-US" sz="1200" kern="1200" baseline="0" dirty="0">
                <a:solidFill>
                  <a:schemeClr val="tx1"/>
                </a:solidFill>
                <a:latin typeface="Times New Roman" pitchFamily="18" charset="0"/>
                <a:ea typeface="+mn-ea"/>
                <a:cs typeface="+mn-cs"/>
              </a:rPr>
              <a:t>The management policy for infertile women with</a:t>
            </a:r>
          </a:p>
          <a:p>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has not been established. The pregnancy</a:t>
            </a:r>
          </a:p>
          <a:p>
            <a:r>
              <a:rPr lang="en-US" sz="1200" kern="1200" baseline="0" dirty="0">
                <a:solidFill>
                  <a:schemeClr val="tx1"/>
                </a:solidFill>
                <a:latin typeface="Times New Roman" pitchFamily="18" charset="0"/>
                <a:ea typeface="+mn-ea"/>
                <a:cs typeface="+mn-cs"/>
              </a:rPr>
              <a:t>rate of infertility treatment for infertile women with</a:t>
            </a:r>
          </a:p>
          <a:p>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is about 40%. There were no data to</a:t>
            </a:r>
          </a:p>
          <a:p>
            <a:r>
              <a:rPr lang="en-US" sz="1200" kern="1200" baseline="0" dirty="0">
                <a:solidFill>
                  <a:schemeClr val="tx1"/>
                </a:solidFill>
                <a:latin typeface="Times New Roman" pitchFamily="18" charset="0"/>
                <a:ea typeface="+mn-ea"/>
                <a:cs typeface="+mn-cs"/>
              </a:rPr>
              <a:t>suggest that medication or surgery as a pre-treatment</a:t>
            </a:r>
          </a:p>
          <a:p>
            <a:r>
              <a:rPr lang="en-US" sz="1200" kern="1200" baseline="0" dirty="0">
                <a:solidFill>
                  <a:schemeClr val="tx1"/>
                </a:solidFill>
                <a:latin typeface="Times New Roman" pitchFamily="18" charset="0"/>
                <a:ea typeface="+mn-ea"/>
                <a:cs typeface="+mn-cs"/>
              </a:rPr>
              <a:t>for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increased pregnancy rate in infertile</a:t>
            </a:r>
          </a:p>
          <a:p>
            <a:r>
              <a:rPr lang="en-US" sz="1200" kern="1200" baseline="0" dirty="0">
                <a:solidFill>
                  <a:schemeClr val="tx1"/>
                </a:solidFill>
                <a:latin typeface="Times New Roman" pitchFamily="18" charset="0"/>
                <a:ea typeface="+mn-ea"/>
                <a:cs typeface="+mn-cs"/>
              </a:rPr>
              <a:t>women. We should be careful in management of pregnant</a:t>
            </a:r>
          </a:p>
          <a:p>
            <a:r>
              <a:rPr lang="en-US" sz="1200" kern="1200" baseline="0" dirty="0">
                <a:solidFill>
                  <a:schemeClr val="tx1"/>
                </a:solidFill>
                <a:latin typeface="Times New Roman" pitchFamily="18" charset="0"/>
                <a:ea typeface="+mn-ea"/>
                <a:cs typeface="+mn-cs"/>
              </a:rPr>
              <a:t>women with the diffuse type of </a:t>
            </a:r>
            <a:r>
              <a:rPr lang="en-US" sz="1200" kern="1200" baseline="0" dirty="0" err="1">
                <a:solidFill>
                  <a:schemeClr val="tx1"/>
                </a:solidFill>
                <a:latin typeface="Times New Roman" pitchFamily="18" charset="0"/>
                <a:ea typeface="+mn-ea"/>
                <a:cs typeface="+mn-cs"/>
              </a:rPr>
              <a:t>adenomyosis</a:t>
            </a:r>
            <a:endParaRPr lang="en-US"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because of high complication rates in </a:t>
            </a:r>
            <a:r>
              <a:rPr lang="en-US" sz="1200" kern="1200" baseline="0" dirty="0" err="1">
                <a:solidFill>
                  <a:schemeClr val="tx1"/>
                </a:solidFill>
                <a:latin typeface="Times New Roman" pitchFamily="18" charset="0"/>
                <a:ea typeface="+mn-ea"/>
                <a:cs typeface="+mn-cs"/>
              </a:rPr>
              <a:t>pregnancyinduced</a:t>
            </a:r>
            <a:endParaRPr lang="en-US"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hypertension and intrauterine infection compared</a:t>
            </a:r>
          </a:p>
          <a:p>
            <a:r>
              <a:rPr lang="en-US" sz="1200" kern="1200" baseline="0" dirty="0">
                <a:solidFill>
                  <a:schemeClr val="tx1"/>
                </a:solidFill>
                <a:latin typeface="Times New Roman" pitchFamily="18" charset="0"/>
                <a:ea typeface="+mn-ea"/>
                <a:cs typeface="+mn-cs"/>
              </a:rPr>
              <a:t>with the focal type of </a:t>
            </a:r>
            <a:r>
              <a:rPr lang="en-US" sz="1200" kern="1200" baseline="0" dirty="0" err="1">
                <a:solidFill>
                  <a:schemeClr val="tx1"/>
                </a:solidFill>
                <a:latin typeface="Times New Roman" pitchFamily="18" charset="0"/>
                <a:ea typeface="+mn-ea"/>
                <a:cs typeface="+mn-cs"/>
              </a:rPr>
              <a:t>adenomyosis</a:t>
            </a:r>
            <a:r>
              <a:rPr lang="en-US" sz="1200" kern="1200" baseline="0">
                <a:solidFill>
                  <a:schemeClr val="tx1"/>
                </a:solidFill>
                <a:latin typeface="Times New Roman" pitchFamily="18" charset="0"/>
                <a:ea typeface="+mn-ea"/>
                <a:cs typeface="+mn-cs"/>
              </a:rPr>
              <a:t>.</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67</a:t>
            </a:fld>
            <a:endParaRPr lang="tr-T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1 Slayt Görüntüsü Yer Tutucusu"/>
          <p:cNvSpPr>
            <a:spLocks noGrp="1" noRot="1" noChangeAspect="1" noTextEdit="1"/>
          </p:cNvSpPr>
          <p:nvPr>
            <p:ph type="sldImg"/>
          </p:nvPr>
        </p:nvSpPr>
        <p:spPr>
          <a:ln/>
        </p:spPr>
      </p:sp>
      <p:sp>
        <p:nvSpPr>
          <p:cNvPr id="131075" name="2 Not Yer Tutucusu"/>
          <p:cNvSpPr>
            <a:spLocks noGrp="1"/>
          </p:cNvSpPr>
          <p:nvPr>
            <p:ph type="body" idx="1"/>
          </p:nvPr>
        </p:nvSpPr>
        <p:spPr>
          <a:ln/>
        </p:spPr>
        <p:txBody>
          <a:bodyPr/>
          <a:lstStyle/>
          <a:p>
            <a:pPr marL="228600" indent="-228600">
              <a:defRPr/>
            </a:pPr>
            <a:r>
              <a:rPr lang="en-US" b="1" dirty="0" err="1"/>
              <a:t>Sallam</a:t>
            </a:r>
            <a:r>
              <a:rPr lang="en-US" b="1" dirty="0"/>
              <a:t> HN, Garcia-Velasco JA, Dias S, Arici A. (2006) Long-term pituitary down-regulation before in vitro fertilization (IVF) for women with endometriosis</a:t>
            </a:r>
            <a:r>
              <a:rPr lang="en-US" b="1" i="1" dirty="0"/>
              <a:t>. Cochrane Database </a:t>
            </a:r>
            <a:r>
              <a:rPr lang="en-US" b="1" i="1" dirty="0" err="1"/>
              <a:t>Syst</a:t>
            </a:r>
            <a:r>
              <a:rPr lang="en-US" b="1" i="1" dirty="0"/>
              <a:t> Rev (1): CD004635.</a:t>
            </a:r>
            <a:endParaRPr lang="tr-TR" b="1" i="1" dirty="0"/>
          </a:p>
          <a:p>
            <a:pPr marL="228600" indent="-228600">
              <a:buFontTx/>
              <a:buAutoNum type="arabicPeriod"/>
              <a:defRPr/>
            </a:pPr>
            <a:endParaRPr lang="tr-TR" b="1" i="1" dirty="0"/>
          </a:p>
          <a:p>
            <a:pPr marL="228600" indent="-228600">
              <a:defRPr/>
            </a:pPr>
            <a:r>
              <a:rPr lang="en-US" dirty="0"/>
              <a:t>BACKGROUND: Women with endometriosis who are treated with in vitro fertilization (IVF) or </a:t>
            </a:r>
            <a:r>
              <a:rPr lang="en-US" dirty="0" err="1"/>
              <a:t>intracytoplasmic</a:t>
            </a:r>
            <a:r>
              <a:rPr lang="en-US" dirty="0"/>
              <a:t> sperm injection (ICSI) have a lower pregnancy rate compared to women with tubal factor infertility. It has been suggested that the administration of gonadotrophin releasing hormone (</a:t>
            </a:r>
            <a:r>
              <a:rPr lang="en-US" dirty="0" err="1"/>
              <a:t>GnRH</a:t>
            </a:r>
            <a:r>
              <a:rPr lang="en-US" dirty="0"/>
              <a:t>) agonists for a few months prior to IVF or ICSI increases the pregnancy rate. OBJECTIVES: To determine the effectiveness of administering </a:t>
            </a:r>
            <a:r>
              <a:rPr lang="en-US" dirty="0" err="1"/>
              <a:t>GnRH</a:t>
            </a:r>
            <a:r>
              <a:rPr lang="en-US" dirty="0"/>
              <a:t> agonists for three to six months prior to IVF or ICSI in women with endometriosis. SEARCH STRATEGY: We used computer searches of the Cochrane Central Register of Controlled Trials (CENTRAL), MEDLINE, EMBASE, the National Research Register (NRR) and the MDSG </a:t>
            </a:r>
            <a:r>
              <a:rPr lang="en-US" dirty="0" err="1"/>
              <a:t>Specialised</a:t>
            </a:r>
            <a:r>
              <a:rPr lang="en-US" dirty="0"/>
              <a:t> Register of controlled trials. We </a:t>
            </a:r>
            <a:r>
              <a:rPr lang="en-US" dirty="0" err="1"/>
              <a:t>handsearched</a:t>
            </a:r>
            <a:r>
              <a:rPr lang="en-US" dirty="0"/>
              <a:t> proceedings of annual meetings of the American Society for Reproductive Medicine (ASRM) and the European Society for Human Reproduction and Embryology (ESHRE). We reviewed lists of references in original research and review articles. We contacted experts in various countries to identify unpublished trials. SELECTION CRITERIA: We included </a:t>
            </a:r>
            <a:r>
              <a:rPr lang="en-US" dirty="0" err="1"/>
              <a:t>randomised</a:t>
            </a:r>
            <a:r>
              <a:rPr lang="en-US" dirty="0"/>
              <a:t> controlled trials using any </a:t>
            </a:r>
            <a:r>
              <a:rPr lang="en-US" dirty="0" err="1"/>
              <a:t>GnRH</a:t>
            </a:r>
            <a:r>
              <a:rPr lang="en-US" dirty="0"/>
              <a:t> agonist prior to IVF or ICSI to treat women with any degree of endometriosis diagnosed by laparoscopy or </a:t>
            </a:r>
            <a:r>
              <a:rPr lang="en-US" dirty="0" err="1"/>
              <a:t>laparotomy</a:t>
            </a:r>
            <a:r>
              <a:rPr lang="en-US" dirty="0"/>
              <a:t> DATA COLLECTION AND ANALYSIS: Two independent review authors abstracted data (HNS and JGV). We sent e-mails to investigators to seek additional information. We assessed the validity of each study using the methods suggested in the Cochrane Handbook. The data were checked by the third review author (SD) and any disagreement was resolved by arbitration with the fourth review author (AA). We generated 2 x 2 tables for principal outcome measures. The </a:t>
            </a:r>
            <a:r>
              <a:rPr lang="en-US" dirty="0" err="1"/>
              <a:t>Peto</a:t>
            </a:r>
            <a:r>
              <a:rPr lang="en-US" dirty="0"/>
              <a:t>-modified Mantel-</a:t>
            </a:r>
            <a:r>
              <a:rPr lang="en-US" dirty="0" err="1"/>
              <a:t>Haenszel</a:t>
            </a:r>
            <a:r>
              <a:rPr lang="en-US" dirty="0"/>
              <a:t> technique was used to calculate odds ratios (OR) and assess statistical heterogeneity between studies. MAIN RESULTS: Three </a:t>
            </a:r>
            <a:r>
              <a:rPr lang="en-US" dirty="0" err="1"/>
              <a:t>randomised</a:t>
            </a:r>
            <a:r>
              <a:rPr lang="en-US" dirty="0"/>
              <a:t> controlled trials (with 165 women) were included. The live birth rate per woman was significantly higher in women receiving the </a:t>
            </a:r>
            <a:r>
              <a:rPr lang="en-US" dirty="0" err="1"/>
              <a:t>GnRH</a:t>
            </a:r>
            <a:r>
              <a:rPr lang="en-US" dirty="0"/>
              <a:t> agonist compared to the control group (OR 9.19, 95% CI 1.08 to 78.22). However, this was based on one trial reporting "viable pregnancy" only. The clinical pregnancy rate per woman was also significantly higher (three studies: OR 4.28, 95% CI 2.00 to 9.15). The information on miscarriage rates came from two trials with high heterogeneity and, therefore, results of the meta-analysis were doubtful. The included studies provided insufficient data to investigate the effects of administration of </a:t>
            </a:r>
            <a:r>
              <a:rPr lang="en-US" dirty="0" err="1"/>
              <a:t>GnRH</a:t>
            </a:r>
            <a:r>
              <a:rPr lang="en-US" dirty="0"/>
              <a:t> agonists on multiple or ectopic pregnancies, fetal abnormalities or other complications. AUTHORS' CONCLUSIONS: The administration of </a:t>
            </a:r>
            <a:r>
              <a:rPr lang="en-US" dirty="0" err="1"/>
              <a:t>GnRH</a:t>
            </a:r>
            <a:r>
              <a:rPr lang="en-US" dirty="0"/>
              <a:t> agonists for a period of three to six months prior to IVF or ICSI in women with endometriosis increases the odds of clinical pregnancy by fourfold. Data regarding adverse effects of this therapy on the mother or fetus are not available at present.</a:t>
            </a:r>
            <a:endParaRPr lang="tr-TR" dirty="0"/>
          </a:p>
          <a:p>
            <a:pPr>
              <a:defRPr/>
            </a:pPr>
            <a:endParaRPr lang="tr-TR" dirty="0"/>
          </a:p>
        </p:txBody>
      </p:sp>
      <p:sp>
        <p:nvSpPr>
          <p:cNvPr id="132100" name="3 Slayt Numarası Yer Tutucusu"/>
          <p:cNvSpPr>
            <a:spLocks noGrp="1"/>
          </p:cNvSpPr>
          <p:nvPr>
            <p:ph type="sldNum" sz="quarter" idx="5"/>
          </p:nvPr>
        </p:nvSpPr>
        <p:spPr/>
        <p:txBody>
          <a:bodyPr/>
          <a:lstStyle/>
          <a:p>
            <a:pPr>
              <a:defRPr/>
            </a:pPr>
            <a:fld id="{BF0153F3-CB2D-490A-9639-53269D9130FE}" type="slidenum">
              <a:rPr lang="tr-TR" smtClean="0"/>
              <a:pPr>
                <a:defRPr/>
              </a:pPr>
              <a:t>69</a:t>
            </a:fld>
            <a:endParaRPr lang="tr-T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a:ln/>
        </p:spPr>
      </p:sp>
      <p:sp>
        <p:nvSpPr>
          <p:cNvPr id="118787" name="Notes Placeholder 2"/>
          <p:cNvSpPr>
            <a:spLocks noGrp="1"/>
          </p:cNvSpPr>
          <p:nvPr>
            <p:ph type="body" idx="1"/>
          </p:nvPr>
        </p:nvSpPr>
        <p:spPr>
          <a:noFill/>
          <a:ln/>
        </p:spPr>
        <p:txBody>
          <a:bodyPr/>
          <a:lstStyle/>
          <a:p>
            <a:r>
              <a:rPr lang="en-US" dirty="0"/>
              <a:t>Four women, who previously had undergone multiple unsuccessful in vitro </a:t>
            </a:r>
            <a:r>
              <a:rPr lang="en-US" dirty="0" err="1"/>
              <a:t>fertilisation</a:t>
            </a:r>
            <a:r>
              <a:rPr lang="en-US" dirty="0"/>
              <a:t> (IVF) cycles because of failure of</a:t>
            </a:r>
          </a:p>
          <a:p>
            <a:r>
              <a:rPr lang="en-US" dirty="0"/>
              <a:t>implantation of good quality embryos, were identified as having coexisting uterine </a:t>
            </a:r>
            <a:r>
              <a:rPr lang="en-US" dirty="0" err="1"/>
              <a:t>adenomyosis</a:t>
            </a:r>
            <a:r>
              <a:rPr lang="en-US" dirty="0"/>
              <a:t>. Endometrial biopsies</a:t>
            </a:r>
          </a:p>
          <a:p>
            <a:r>
              <a:rPr lang="en-US" dirty="0"/>
              <a:t>showed that </a:t>
            </a:r>
            <a:r>
              <a:rPr lang="en-US" dirty="0" err="1"/>
              <a:t>adenomyosis</a:t>
            </a:r>
            <a:r>
              <a:rPr lang="en-US" dirty="0"/>
              <a:t> was associated with a prominent aggregation of macrophages within the superficial endometrial</a:t>
            </a:r>
          </a:p>
          <a:p>
            <a:r>
              <a:rPr lang="en-US" dirty="0"/>
              <a:t>glands, potentially interfering with embryo implantation. The inactivation of </a:t>
            </a:r>
            <a:r>
              <a:rPr lang="en-US" dirty="0" err="1"/>
              <a:t>adenomyosis</a:t>
            </a:r>
            <a:r>
              <a:rPr lang="en-US" dirty="0"/>
              <a:t> by an ultra-long pituitary</a:t>
            </a:r>
          </a:p>
          <a:p>
            <a:r>
              <a:rPr lang="en-US" dirty="0" err="1"/>
              <a:t>downregulation</a:t>
            </a:r>
            <a:r>
              <a:rPr lang="en-US" dirty="0"/>
              <a:t> regime promptly resulted in successful pregnancy for all women in this case series.</a:t>
            </a:r>
            <a:endParaRPr lang="tr-TR" dirty="0"/>
          </a:p>
          <a:p>
            <a:endParaRPr lang="tr-TR" dirty="0"/>
          </a:p>
          <a:p>
            <a:r>
              <a:rPr lang="en-US" dirty="0"/>
              <a:t>Table 1 shows the abrupt reversal in reproductive fortune</a:t>
            </a:r>
          </a:p>
          <a:p>
            <a:r>
              <a:rPr lang="en-US" dirty="0"/>
              <a:t>for these women once their </a:t>
            </a:r>
            <a:r>
              <a:rPr lang="en-US" dirty="0" err="1"/>
              <a:t>adenomyosis</a:t>
            </a:r>
            <a:r>
              <a:rPr lang="en-US" dirty="0"/>
              <a:t> had been</a:t>
            </a:r>
          </a:p>
          <a:p>
            <a:r>
              <a:rPr lang="en-US" dirty="0"/>
              <a:t>inactivated with ultra-long pituitary </a:t>
            </a:r>
            <a:r>
              <a:rPr lang="en-US" dirty="0" err="1"/>
              <a:t>downregulation</a:t>
            </a:r>
            <a:r>
              <a:rPr lang="en-US" dirty="0"/>
              <a:t> therapy.</a:t>
            </a:r>
          </a:p>
          <a:p>
            <a:r>
              <a:rPr lang="en-US" dirty="0"/>
              <a:t>Prior to the diagnosis and treatment of </a:t>
            </a:r>
            <a:r>
              <a:rPr lang="en-US" dirty="0" err="1"/>
              <a:t>adenomyosis</a:t>
            </a:r>
            <a:r>
              <a:rPr lang="en-US" dirty="0"/>
              <a:t>, this</a:t>
            </a:r>
          </a:p>
          <a:p>
            <a:r>
              <a:rPr lang="en-US" dirty="0"/>
              <a:t>group had on average 15 embryos transferred without a</a:t>
            </a:r>
          </a:p>
          <a:p>
            <a:r>
              <a:rPr lang="en-US" dirty="0"/>
              <a:t>successful pregnancy, yet all the women were successfully</a:t>
            </a:r>
          </a:p>
          <a:p>
            <a:r>
              <a:rPr lang="en-US" dirty="0"/>
              <a:t>pregnant within 1–2 cycles of IVF (average two embryos)</a:t>
            </a:r>
          </a:p>
          <a:p>
            <a:r>
              <a:rPr lang="en-US" dirty="0"/>
              <a:t>after ultra-long </a:t>
            </a:r>
            <a:r>
              <a:rPr lang="en-US" dirty="0" err="1"/>
              <a:t>downregulation</a:t>
            </a:r>
            <a:r>
              <a:rPr lang="en-US" dirty="0"/>
              <a:t> therapy had been</a:t>
            </a:r>
          </a:p>
          <a:p>
            <a:r>
              <a:rPr lang="en-US" dirty="0"/>
              <a:t>commenced</a:t>
            </a:r>
          </a:p>
        </p:txBody>
      </p:sp>
      <p:sp>
        <p:nvSpPr>
          <p:cNvPr id="4" name="Slide Number Placeholder 3"/>
          <p:cNvSpPr>
            <a:spLocks noGrp="1"/>
          </p:cNvSpPr>
          <p:nvPr>
            <p:ph type="sldNum" sz="quarter" idx="5"/>
          </p:nvPr>
        </p:nvSpPr>
        <p:spPr/>
        <p:txBody>
          <a:bodyPr/>
          <a:lstStyle/>
          <a:p>
            <a:pPr>
              <a:defRPr/>
            </a:pPr>
            <a:fld id="{7F3FB73F-F948-4B6D-AD21-F386CAB78BF5}" type="slidenum">
              <a:rPr lang="tr-TR" smtClean="0"/>
              <a:pPr>
                <a:defRPr/>
              </a:pPr>
              <a:t>70</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a:t>Four women, who previously had undergone multiple unsuccessful in vitro fertilisation (IVF) cycles because of failure of</a:t>
            </a:r>
          </a:p>
          <a:p>
            <a:r>
              <a:rPr lang="en-US"/>
              <a:t>implantation of good quality embryos, were identified as having coexisting uterine adenomyosis. Endometrial biopsies</a:t>
            </a:r>
          </a:p>
          <a:p>
            <a:r>
              <a:rPr lang="en-US"/>
              <a:t>showed that adenomyosis was associated with a prominent aggregation of macrophages within the superficial endometrial</a:t>
            </a:r>
          </a:p>
          <a:p>
            <a:r>
              <a:rPr lang="en-US"/>
              <a:t>glands, potentially interfering with embryo implantation. The inactivation of adenomyosis by an ultra-long pituitary</a:t>
            </a:r>
          </a:p>
          <a:p>
            <a:r>
              <a:rPr lang="en-US"/>
              <a:t>downregulation regime promptly resulted in successful pregnancy for all women in this case series.</a:t>
            </a:r>
            <a:endParaRPr lang="tr-TR"/>
          </a:p>
          <a:p>
            <a:endParaRPr lang="tr-TR"/>
          </a:p>
          <a:p>
            <a:r>
              <a:rPr lang="en-US"/>
              <a:t>Table 1 shows the abrupt reversal in reproductive fortune</a:t>
            </a:r>
          </a:p>
          <a:p>
            <a:r>
              <a:rPr lang="en-US"/>
              <a:t>for these women once their adenomyosis had been</a:t>
            </a:r>
          </a:p>
          <a:p>
            <a:r>
              <a:rPr lang="en-US"/>
              <a:t>inactivated with ultra-long pituitary downregulation therapy.</a:t>
            </a:r>
          </a:p>
          <a:p>
            <a:r>
              <a:rPr lang="en-US"/>
              <a:t>Prior to the diagnosis and treatment of adenomyosis, this</a:t>
            </a:r>
          </a:p>
          <a:p>
            <a:r>
              <a:rPr lang="en-US"/>
              <a:t>group had on average 15 embryos transferred without a</a:t>
            </a:r>
          </a:p>
          <a:p>
            <a:r>
              <a:rPr lang="en-US"/>
              <a:t>successful pregnancy, yet all the women were successfully</a:t>
            </a:r>
          </a:p>
          <a:p>
            <a:r>
              <a:rPr lang="en-US"/>
              <a:t>pregnant within 1–2 cycles of IVF (average two embryos)</a:t>
            </a:r>
          </a:p>
          <a:p>
            <a:r>
              <a:rPr lang="en-US"/>
              <a:t>after ultra-long downregulation therapy had been</a:t>
            </a:r>
          </a:p>
          <a:p>
            <a:r>
              <a:rPr lang="en-US"/>
              <a:t>commenced</a:t>
            </a:r>
          </a:p>
        </p:txBody>
      </p:sp>
      <p:sp>
        <p:nvSpPr>
          <p:cNvPr id="4" name="Slide Number Placeholder 3"/>
          <p:cNvSpPr>
            <a:spLocks noGrp="1"/>
          </p:cNvSpPr>
          <p:nvPr>
            <p:ph type="sldNum" sz="quarter" idx="5"/>
          </p:nvPr>
        </p:nvSpPr>
        <p:spPr/>
        <p:txBody>
          <a:bodyPr/>
          <a:lstStyle/>
          <a:p>
            <a:pPr>
              <a:defRPr/>
            </a:pPr>
            <a:fld id="{A4924851-5216-401A-8621-B29DE43929B4}" type="slidenum">
              <a:rPr lang="tr-TR" smtClean="0"/>
              <a:pPr>
                <a:defRPr/>
              </a:pPr>
              <a:t>71</a:t>
            </a:fld>
            <a:endParaRPr lang="tr-T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a:ln/>
        </p:spPr>
      </p:sp>
      <p:sp>
        <p:nvSpPr>
          <p:cNvPr id="117763" name="Notes Placeholder 2"/>
          <p:cNvSpPr>
            <a:spLocks noGrp="1"/>
          </p:cNvSpPr>
          <p:nvPr>
            <p:ph type="body" idx="1"/>
          </p:nvPr>
        </p:nvSpPr>
        <p:spPr>
          <a:noFill/>
          <a:ln/>
        </p:spPr>
        <p:txBody>
          <a:bodyPr/>
          <a:lstStyle/>
          <a:p>
            <a:r>
              <a:rPr lang="en-US" b="1" dirty="0"/>
              <a:t>de Ziegler D, </a:t>
            </a:r>
            <a:r>
              <a:rPr lang="en-US" b="1" dirty="0" err="1"/>
              <a:t>Gayet</a:t>
            </a:r>
            <a:r>
              <a:rPr lang="en-US" b="1" dirty="0"/>
              <a:t> V, </a:t>
            </a:r>
            <a:r>
              <a:rPr lang="en-US" b="1" dirty="0" err="1"/>
              <a:t>Aubriot</a:t>
            </a:r>
            <a:r>
              <a:rPr lang="en-US" b="1" dirty="0"/>
              <a:t> FX, et al. (2010) Use of oral contraceptives in women with endometriosis before assisted reproduction treatment improves outcomes</a:t>
            </a:r>
            <a:r>
              <a:rPr lang="en-US" b="1" i="1" dirty="0"/>
              <a:t>. </a:t>
            </a:r>
            <a:r>
              <a:rPr lang="en-US" b="1" i="1" dirty="0" err="1"/>
              <a:t>Fertil</a:t>
            </a:r>
            <a:r>
              <a:rPr lang="en-US" b="1" i="1" dirty="0"/>
              <a:t> </a:t>
            </a:r>
            <a:r>
              <a:rPr lang="en-US" b="1" i="1" dirty="0" err="1"/>
              <a:t>Steril</a:t>
            </a:r>
            <a:r>
              <a:rPr lang="en-US" b="1" i="1" dirty="0"/>
              <a:t>, 94(7): 2796-9.</a:t>
            </a:r>
          </a:p>
          <a:p>
            <a:endParaRPr lang="tr-TR" dirty="0"/>
          </a:p>
          <a:p>
            <a:r>
              <a:rPr lang="en-US" dirty="0"/>
              <a:t>In women with endometriosis, including those with </a:t>
            </a:r>
            <a:r>
              <a:rPr lang="en-US" dirty="0" err="1"/>
              <a:t>endometriomas</a:t>
            </a:r>
            <a:r>
              <a:rPr lang="en-US" dirty="0"/>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dirty="0" err="1"/>
              <a:t>endometriomas</a:t>
            </a:r>
            <a:r>
              <a:rPr lang="en-US" dirty="0"/>
              <a:t>.</a:t>
            </a:r>
            <a:endParaRPr lang="tr-TR" dirty="0"/>
          </a:p>
          <a:p>
            <a:endParaRPr lang="tr-TR" dirty="0"/>
          </a:p>
          <a:p>
            <a:r>
              <a:rPr lang="en-US" dirty="0"/>
              <a:t>In women with endometriosis, including those with </a:t>
            </a:r>
            <a:r>
              <a:rPr lang="en-US" dirty="0" err="1"/>
              <a:t>endometriomas</a:t>
            </a:r>
            <a:r>
              <a:rPr lang="en-US" dirty="0"/>
              <a:t>, 6 to 8 weeks of continuous use of oral contraception (OC) before assisted reproduction treatment (ART) maintains ART outcomes comparable with the outcomes of age-matched controls without endometriosis. In contrast, ART outcomes are markedly compromised in endometriosis patients who are not pretreated with OC. Ovarian responsiveness to stimulation was not altered by 6 to 8 weeks' use of pre-ART OC, including in poor responders with </a:t>
            </a:r>
            <a:r>
              <a:rPr lang="en-US" dirty="0" err="1"/>
              <a:t>endometriomas</a:t>
            </a:r>
            <a:r>
              <a:rPr lang="en-US" dirty="0"/>
              <a:t>.</a:t>
            </a:r>
            <a:endParaRPr lang="tr-TR" dirty="0"/>
          </a:p>
          <a:p>
            <a:endParaRPr lang="tr-TR" dirty="0"/>
          </a:p>
          <a:p>
            <a:r>
              <a:rPr lang="en-US" dirty="0"/>
              <a:t>all patients received an OC preparation containing</a:t>
            </a:r>
            <a:r>
              <a:rPr lang="tr-TR" dirty="0"/>
              <a:t> </a:t>
            </a:r>
            <a:r>
              <a:rPr lang="en-US" dirty="0"/>
              <a:t>0.03 mg of </a:t>
            </a:r>
            <a:r>
              <a:rPr lang="en-US" dirty="0" err="1"/>
              <a:t>ethinyl</a:t>
            </a:r>
            <a:r>
              <a:rPr lang="en-US" dirty="0"/>
              <a:t> E2 (EE) and 0.125 mg of </a:t>
            </a:r>
            <a:r>
              <a:rPr lang="en-US" dirty="0" err="1"/>
              <a:t>levonorgestrel</a:t>
            </a:r>
            <a:r>
              <a:rPr lang="en-US" dirty="0"/>
              <a:t> (</a:t>
            </a:r>
            <a:r>
              <a:rPr lang="en-US" dirty="0" err="1"/>
              <a:t>Minidril</a:t>
            </a:r>
            <a:r>
              <a:rPr lang="en-US" dirty="0"/>
              <a:t>;</a:t>
            </a:r>
          </a:p>
          <a:p>
            <a:r>
              <a:rPr lang="en-US" dirty="0" err="1"/>
              <a:t>Codepharma</a:t>
            </a:r>
            <a:r>
              <a:rPr lang="en-US" dirty="0"/>
              <a:t> Laboratories, Boulogne, France),</a:t>
            </a:r>
            <a:r>
              <a:rPr lang="tr-TR" dirty="0"/>
              <a:t> (=</a:t>
            </a:r>
            <a:r>
              <a:rPr lang="tr-TR" dirty="0" err="1"/>
              <a:t>Lo</a:t>
            </a:r>
            <a:r>
              <a:rPr lang="tr-TR" dirty="0"/>
              <a:t>-</a:t>
            </a:r>
            <a:r>
              <a:rPr lang="tr-TR" dirty="0" err="1"/>
              <a:t>Ovral</a:t>
            </a:r>
            <a:r>
              <a:rPr lang="tr-TR" dirty="0"/>
              <a:t>)</a:t>
            </a:r>
            <a:r>
              <a:rPr lang="en-US" dirty="0"/>
              <a:t> starting on day</a:t>
            </a:r>
            <a:r>
              <a:rPr lang="tr-TR" dirty="0"/>
              <a:t> </a:t>
            </a:r>
            <a:r>
              <a:rPr lang="en-US" dirty="0"/>
              <a:t>2 of the menstrual cycle.</a:t>
            </a:r>
            <a:r>
              <a:rPr lang="tr-TR" dirty="0"/>
              <a:t> </a:t>
            </a:r>
            <a:r>
              <a:rPr lang="en-US" dirty="0"/>
              <a:t>Pre-ART use of OC was continued for 1 to 3 weeks in</a:t>
            </a:r>
            <a:r>
              <a:rPr lang="tr-TR" dirty="0"/>
              <a:t> </a:t>
            </a:r>
            <a:r>
              <a:rPr lang="en-US" dirty="0"/>
              <a:t>controls, and 6 to 8 weeks in patients with endometriosis</a:t>
            </a:r>
            <a:endParaRPr lang="tr-TR" dirty="0"/>
          </a:p>
        </p:txBody>
      </p:sp>
      <p:sp>
        <p:nvSpPr>
          <p:cNvPr id="68612" name="Slide Number Placeholder 3"/>
          <p:cNvSpPr>
            <a:spLocks noGrp="1"/>
          </p:cNvSpPr>
          <p:nvPr>
            <p:ph type="sldNum" sz="quarter" idx="5"/>
          </p:nvPr>
        </p:nvSpPr>
        <p:spPr/>
        <p:txBody>
          <a:bodyPr/>
          <a:lstStyle/>
          <a:p>
            <a:pPr>
              <a:defRPr/>
            </a:pPr>
            <a:fld id="{A82901C6-934A-4728-88BC-E08CB22E33B5}" type="slidenum">
              <a:rPr lang="tr-TR" smtClean="0"/>
              <a:pPr>
                <a:defRPr/>
              </a:pPr>
              <a:t>72</a:t>
            </a:fld>
            <a:endParaRPr lang="tr-T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baseline="0" dirty="0">
                <a:solidFill>
                  <a:schemeClr val="tx1"/>
                </a:solidFill>
                <a:latin typeface="Times New Roman" pitchFamily="18" charset="0"/>
                <a:ea typeface="+mn-ea"/>
                <a:cs typeface="+mn-cs"/>
              </a:rPr>
              <a:t>study question: Is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associated with IVF/ICSI outcome in terms of clinical pregnancy rate?</a:t>
            </a:r>
          </a:p>
          <a:p>
            <a:r>
              <a:rPr lang="en-US" sz="1200" kern="1200" baseline="0" dirty="0" err="1">
                <a:solidFill>
                  <a:schemeClr val="tx1"/>
                </a:solidFill>
                <a:latin typeface="Times New Roman" pitchFamily="18" charset="0"/>
                <a:ea typeface="+mn-ea"/>
                <a:cs typeface="+mn-cs"/>
              </a:rPr>
              <a:t>summaryanswer</a:t>
            </a:r>
            <a:r>
              <a:rPr lang="en-US" sz="1200" kern="1200" baseline="0" dirty="0">
                <a:solidFill>
                  <a:schemeClr val="tx1"/>
                </a:solidFill>
                <a:latin typeface="Times New Roman" pitchFamily="18" charset="0"/>
                <a:ea typeface="+mn-ea"/>
                <a:cs typeface="+mn-cs"/>
              </a:rPr>
              <a:t>: In a meta-analysis of published data, women with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had a 28% reduction in the likelihood of clinical pregnancy</a:t>
            </a:r>
          </a:p>
          <a:p>
            <a:r>
              <a:rPr lang="en-US" sz="1200" kern="1200" baseline="0" dirty="0">
                <a:solidFill>
                  <a:schemeClr val="tx1"/>
                </a:solidFill>
                <a:latin typeface="Times New Roman" pitchFamily="18" charset="0"/>
                <a:ea typeface="+mn-ea"/>
                <a:cs typeface="+mn-cs"/>
              </a:rPr>
              <a:t>at IVF/ICSI compared with women without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a:t>
            </a:r>
          </a:p>
          <a:p>
            <a:r>
              <a:rPr lang="en-US" sz="1200" kern="1200" baseline="0" dirty="0">
                <a:solidFill>
                  <a:schemeClr val="tx1"/>
                </a:solidFill>
                <a:latin typeface="Times New Roman" pitchFamily="18" charset="0"/>
                <a:ea typeface="+mn-ea"/>
                <a:cs typeface="+mn-cs"/>
              </a:rPr>
              <a:t>what is known already: Estimates of the effect of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on IVF/ICSI outcome are inconsistent.</a:t>
            </a:r>
          </a:p>
          <a:p>
            <a:r>
              <a:rPr lang="en-US" sz="1200" kern="1200" baseline="0" dirty="0">
                <a:solidFill>
                  <a:schemeClr val="tx1"/>
                </a:solidFill>
                <a:latin typeface="Times New Roman" pitchFamily="18" charset="0"/>
                <a:ea typeface="+mn-ea"/>
                <a:cs typeface="+mn-cs"/>
              </a:rPr>
              <a:t>study design, size, duration: A systematic literature review and meta-analysis were conducted. A Medline search was performed</a:t>
            </a:r>
          </a:p>
          <a:p>
            <a:r>
              <a:rPr lang="en-US" sz="1200" kern="1200" baseline="0" dirty="0">
                <a:solidFill>
                  <a:schemeClr val="tx1"/>
                </a:solidFill>
                <a:latin typeface="Times New Roman" pitchFamily="18" charset="0"/>
                <a:ea typeface="+mn-ea"/>
                <a:cs typeface="+mn-cs"/>
              </a:rPr>
              <a:t>to identify all the comparative studies published from January 1998 to June 2013 in the English language literature on IVF/ICSI outcome in women</a:t>
            </a:r>
          </a:p>
          <a:p>
            <a:r>
              <a:rPr lang="en-US" sz="1200" kern="1200" baseline="0" dirty="0">
                <a:solidFill>
                  <a:schemeClr val="tx1"/>
                </a:solidFill>
                <a:latin typeface="Times New Roman" pitchFamily="18" charset="0"/>
                <a:ea typeface="+mn-ea"/>
                <a:cs typeface="+mn-cs"/>
              </a:rPr>
              <a:t>with and without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Two authors independently performed the literature screening, scrutinized articles of potential interest, selected</a:t>
            </a:r>
          </a:p>
          <a:p>
            <a:r>
              <a:rPr lang="en-US" sz="1200" kern="1200" baseline="0" dirty="0">
                <a:solidFill>
                  <a:schemeClr val="tx1"/>
                </a:solidFill>
                <a:latin typeface="Times New Roman" pitchFamily="18" charset="0"/>
                <a:ea typeface="+mn-ea"/>
                <a:cs typeface="+mn-cs"/>
              </a:rPr>
              <a:t>relevant studies and extracted data. Studies were categorized based on research design.</a:t>
            </a:r>
          </a:p>
          <a:p>
            <a:r>
              <a:rPr lang="en-US" sz="1200" kern="1200" baseline="0" dirty="0">
                <a:solidFill>
                  <a:schemeClr val="tx1"/>
                </a:solidFill>
                <a:latin typeface="Times New Roman" pitchFamily="18" charset="0"/>
                <a:ea typeface="+mn-ea"/>
                <a:cs typeface="+mn-cs"/>
              </a:rPr>
              <a:t>participants, setting, methods: Of the 17 articles assessed in detail, 9 were finally selected based on diagnosis of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at</a:t>
            </a:r>
          </a:p>
          <a:p>
            <a:r>
              <a:rPr lang="en-US" sz="1200" kern="1200" baseline="0" dirty="0">
                <a:solidFill>
                  <a:schemeClr val="tx1"/>
                </a:solidFill>
                <a:latin typeface="Times New Roman" pitchFamily="18" charset="0"/>
                <a:ea typeface="+mn-ea"/>
                <a:cs typeface="+mn-cs"/>
              </a:rPr>
              <a:t>magnetic resonance imaging or </a:t>
            </a:r>
            <a:r>
              <a:rPr lang="en-US" sz="1200" kern="1200" baseline="0" dirty="0" err="1">
                <a:solidFill>
                  <a:schemeClr val="tx1"/>
                </a:solidFill>
                <a:latin typeface="Times New Roman" pitchFamily="18" charset="0"/>
                <a:ea typeface="+mn-ea"/>
                <a:cs typeface="+mn-cs"/>
              </a:rPr>
              <a:t>transvaginal</a:t>
            </a:r>
            <a:r>
              <a:rPr lang="en-US" sz="1200" kern="1200" baseline="0" dirty="0">
                <a:solidFill>
                  <a:schemeClr val="tx1"/>
                </a:solidFill>
                <a:latin typeface="Times New Roman" pitchFamily="18" charset="0"/>
                <a:ea typeface="+mn-ea"/>
                <a:cs typeface="+mn-cs"/>
              </a:rPr>
              <a:t> </a:t>
            </a:r>
            <a:r>
              <a:rPr lang="en-US" sz="1200" kern="1200" baseline="0" dirty="0" err="1">
                <a:solidFill>
                  <a:schemeClr val="tx1"/>
                </a:solidFill>
                <a:latin typeface="Times New Roman" pitchFamily="18" charset="0"/>
                <a:ea typeface="+mn-ea"/>
                <a:cs typeface="+mn-cs"/>
              </a:rPr>
              <a:t>ultrasonography</a:t>
            </a:r>
            <a:r>
              <a:rPr lang="en-US" sz="1200" kern="1200" baseline="0" dirty="0">
                <a:solidFill>
                  <a:schemeClr val="tx1"/>
                </a:solidFill>
                <a:latin typeface="Times New Roman" pitchFamily="18" charset="0"/>
                <a:ea typeface="+mn-ea"/>
                <a:cs typeface="+mn-cs"/>
              </a:rPr>
              <a:t>. The quality of studies was evaluated by means of the Newcastle-Ottawa scale. A</a:t>
            </a:r>
          </a:p>
          <a:p>
            <a:r>
              <a:rPr lang="en-US" sz="1200" kern="1200" baseline="0" dirty="0">
                <a:solidFill>
                  <a:schemeClr val="tx1"/>
                </a:solidFill>
                <a:latin typeface="Times New Roman" pitchFamily="18" charset="0"/>
                <a:ea typeface="+mn-ea"/>
                <a:cs typeface="+mn-cs"/>
              </a:rPr>
              <a:t>total of 1865 women were enrolled in the 9 selected studies, 665 of whom in 4 prospective observational studies, and 1200 in 5 retrospective</a:t>
            </a:r>
          </a:p>
          <a:p>
            <a:r>
              <a:rPr lang="en-US" sz="1200" kern="1200" baseline="0" dirty="0">
                <a:solidFill>
                  <a:schemeClr val="tx1"/>
                </a:solidFill>
                <a:latin typeface="Times New Roman" pitchFamily="18" charset="0"/>
                <a:ea typeface="+mn-ea"/>
                <a:cs typeface="+mn-cs"/>
              </a:rPr>
              <a:t>studies. The dichotomous data for clinical pregnancy and secondary outcomes were expressed as risk ratios (RR) with 95% confidence intervals</a:t>
            </a:r>
          </a:p>
          <a:p>
            <a:r>
              <a:rPr lang="en-US" sz="1200" kern="1200" baseline="0" dirty="0">
                <a:solidFill>
                  <a:schemeClr val="tx1"/>
                </a:solidFill>
                <a:latin typeface="Times New Roman" pitchFamily="18" charset="0"/>
                <a:ea typeface="+mn-ea"/>
                <a:cs typeface="+mn-cs"/>
              </a:rPr>
              <a:t>(CIs) and were combined in a meta-analysis using the random-effects model. The </a:t>
            </a:r>
            <a:r>
              <a:rPr lang="en-US" sz="1200" kern="1200" baseline="0" dirty="0" err="1">
                <a:solidFill>
                  <a:schemeClr val="tx1"/>
                </a:solidFill>
                <a:latin typeface="Times New Roman" pitchFamily="18" charset="0"/>
                <a:ea typeface="+mn-ea"/>
                <a:cs typeface="+mn-cs"/>
              </a:rPr>
              <a:t>heterogeneityCochrane’sQand</a:t>
            </a:r>
            <a:r>
              <a:rPr lang="en-US" sz="1200" kern="1200" baseline="0" dirty="0">
                <a:solidFill>
                  <a:schemeClr val="tx1"/>
                </a:solidFill>
                <a:latin typeface="Times New Roman" pitchFamily="18" charset="0"/>
                <a:ea typeface="+mn-ea"/>
                <a:cs typeface="+mn-cs"/>
              </a:rPr>
              <a:t> the I2 statistics were calculated.</a:t>
            </a:r>
          </a:p>
          <a:p>
            <a:r>
              <a:rPr lang="en-US" sz="1200" kern="1200" baseline="0" dirty="0">
                <a:solidFill>
                  <a:schemeClr val="tx1"/>
                </a:solidFill>
                <a:latin typeface="Times New Roman" pitchFamily="18" charset="0"/>
                <a:ea typeface="+mn-ea"/>
                <a:cs typeface="+mn-cs"/>
              </a:rPr>
              <a:t>Egger’s approach to testing the significance of funnel plot asymmetry was also used.</a:t>
            </a:r>
          </a:p>
          <a:p>
            <a:r>
              <a:rPr lang="en-US" sz="1200" kern="1200" baseline="0" dirty="0">
                <a:solidFill>
                  <a:schemeClr val="tx1"/>
                </a:solidFill>
                <a:latin typeface="Times New Roman" pitchFamily="18" charset="0"/>
                <a:ea typeface="+mn-ea"/>
                <a:cs typeface="+mn-cs"/>
              </a:rPr>
              <a:t>main results and the role of chance: The clinical pregnancy rate achieved after IVF/ICSI was 123/304 (40.5%) women with</a:t>
            </a:r>
          </a:p>
          <a:p>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versus 628/1262 (49.8%) in those without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t>
            </a:r>
            <a:r>
              <a:rPr lang="en-US" sz="1200" kern="1200" baseline="0" dirty="0" err="1">
                <a:solidFill>
                  <a:schemeClr val="tx1"/>
                </a:solidFill>
                <a:latin typeface="Times New Roman" pitchFamily="18" charset="0"/>
                <a:ea typeface="+mn-ea"/>
                <a:cs typeface="+mn-cs"/>
              </a:rPr>
              <a:t>TheRRof</a:t>
            </a:r>
            <a:r>
              <a:rPr lang="en-US" sz="1200" kern="1200" baseline="0" dirty="0">
                <a:solidFill>
                  <a:schemeClr val="tx1"/>
                </a:solidFill>
                <a:latin typeface="Times New Roman" pitchFamily="18" charset="0"/>
                <a:ea typeface="+mn-ea"/>
                <a:cs typeface="+mn-cs"/>
              </a:rPr>
              <a:t> clinical pregnancy ranged from 0.37 (95% CI, 0.15–0.92) to 1.20</a:t>
            </a:r>
          </a:p>
          <a:p>
            <a:r>
              <a:rPr lang="en-US" sz="1200" kern="1200" baseline="0" dirty="0">
                <a:solidFill>
                  <a:schemeClr val="tx1"/>
                </a:solidFill>
                <a:latin typeface="Times New Roman" pitchFamily="18" charset="0"/>
                <a:ea typeface="+mn-ea"/>
                <a:cs typeface="+mn-cs"/>
              </a:rPr>
              <a:t>(95% CI, 0.58–2.45), with a significant heterogeneity among studies (I2 ¼ 56.8%, P ¼ 0.023). Pooling of the results yielded a common RR of 0.72</a:t>
            </a:r>
          </a:p>
          <a:p>
            <a:r>
              <a:rPr lang="en-US" sz="1200" kern="1200" baseline="0" dirty="0">
                <a:solidFill>
                  <a:schemeClr val="tx1"/>
                </a:solidFill>
                <a:latin typeface="Times New Roman" pitchFamily="18" charset="0"/>
                <a:ea typeface="+mn-ea"/>
                <a:cs typeface="+mn-cs"/>
              </a:rPr>
              <a:t>(95% CI, 0.55–0.95). A funnel plot showed no indication of asymmetry among studies (Egger’s test, P ¼ 0.696). In a meta-regression model, no</a:t>
            </a:r>
          </a:p>
          <a:p>
            <a:r>
              <a:rPr lang="en-US" sz="1200" kern="1200" baseline="0" dirty="0">
                <a:solidFill>
                  <a:schemeClr val="tx1"/>
                </a:solidFill>
                <a:latin typeface="Times New Roman" pitchFamily="18" charset="0"/>
                <a:ea typeface="+mn-ea"/>
                <a:cs typeface="+mn-cs"/>
              </a:rPr>
              <a:t>association was observed between prevalence of endometriosis and the likelihood of clinical pregnancy. Three studies reported the pregnancy</a:t>
            </a:r>
          </a:p>
          <a:p>
            <a:r>
              <a:rPr lang="en-US" sz="1200" kern="1200" baseline="0" dirty="0">
                <a:solidFill>
                  <a:schemeClr val="tx1"/>
                </a:solidFill>
                <a:latin typeface="Times New Roman" pitchFamily="18" charset="0"/>
                <a:ea typeface="+mn-ea"/>
                <a:cs typeface="+mn-cs"/>
              </a:rPr>
              <a:t>rate per cycle. ThecommonRRwas0.71 (95% CI, 0.51–0.98; I2 ¼ 78.1%, P ¼ 0.010). </a:t>
            </a:r>
            <a:r>
              <a:rPr lang="en-US" sz="1200" kern="1200" baseline="0" dirty="0" err="1">
                <a:solidFill>
                  <a:schemeClr val="tx1"/>
                </a:solidFill>
                <a:latin typeface="Times New Roman" pitchFamily="18" charset="0"/>
                <a:ea typeface="+mn-ea"/>
                <a:cs typeface="+mn-cs"/>
              </a:rPr>
              <a:t>TheRRobserved</a:t>
            </a:r>
            <a:r>
              <a:rPr lang="en-US" sz="1200" kern="1200" baseline="0" dirty="0">
                <a:solidFill>
                  <a:schemeClr val="tx1"/>
                </a:solidFill>
                <a:latin typeface="Times New Roman" pitchFamily="18" charset="0"/>
                <a:ea typeface="+mn-ea"/>
                <a:cs typeface="+mn-cs"/>
              </a:rPr>
              <a:t> in a study with donated oocytes was 0.90</a:t>
            </a:r>
          </a:p>
          <a:p>
            <a:r>
              <a:rPr lang="en-US" sz="1200" kern="1200" baseline="0" dirty="0">
                <a:solidFill>
                  <a:schemeClr val="tx1"/>
                </a:solidFill>
                <a:latin typeface="Times New Roman" pitchFamily="18" charset="0"/>
                <a:ea typeface="+mn-ea"/>
                <a:cs typeface="+mn-cs"/>
              </a:rPr>
              <a:t>(95% CI, 0.75–1.08). The number of miscarriages per clinical pregnancy was reported in seven studies. A miscarriage was observed in 77/241</a:t>
            </a:r>
          </a:p>
          <a:p>
            <a:r>
              <a:rPr lang="en-US" sz="1200" kern="1200" baseline="0" dirty="0">
                <a:solidFill>
                  <a:schemeClr val="tx1"/>
                </a:solidFill>
                <a:latin typeface="Times New Roman" pitchFamily="18" charset="0"/>
                <a:ea typeface="+mn-ea"/>
                <a:cs typeface="+mn-cs"/>
              </a:rPr>
              <a:t>women with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(31.9%) and in 97/687 in those without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(14.1%). The </a:t>
            </a:r>
            <a:r>
              <a:rPr lang="en-US" sz="1200" kern="1200" baseline="0" dirty="0" err="1">
                <a:solidFill>
                  <a:schemeClr val="tx1"/>
                </a:solidFill>
                <a:latin typeface="Times New Roman" pitchFamily="18" charset="0"/>
                <a:ea typeface="+mn-ea"/>
                <a:cs typeface="+mn-cs"/>
              </a:rPr>
              <a:t>RRof</a:t>
            </a:r>
            <a:r>
              <a:rPr lang="en-US" sz="1200" kern="1200" baseline="0" dirty="0">
                <a:solidFill>
                  <a:schemeClr val="tx1"/>
                </a:solidFill>
                <a:latin typeface="Times New Roman" pitchFamily="18" charset="0"/>
                <a:ea typeface="+mn-ea"/>
                <a:cs typeface="+mn-cs"/>
              </a:rPr>
              <a:t> miscarriage ranged from0.57 (95% CI, 0.15–</a:t>
            </a:r>
          </a:p>
          <a:p>
            <a:r>
              <a:rPr lang="en-US" sz="1200" kern="1200" baseline="0" dirty="0">
                <a:solidFill>
                  <a:schemeClr val="tx1"/>
                </a:solidFill>
                <a:latin typeface="Times New Roman" pitchFamily="18" charset="0"/>
                <a:ea typeface="+mn-ea"/>
                <a:cs typeface="+mn-cs"/>
              </a:rPr>
              <a:t>2.17) to 18.00 (95% CI, 4.08–79.47) (I2 ¼ 67.7%, P ¼ 0.005). Pooling of the results yielded a common RR of 2.12 (95% CI, 1.20–3.75).</a:t>
            </a:r>
          </a:p>
          <a:p>
            <a:r>
              <a:rPr lang="en-US" sz="1200" kern="1200" baseline="0" dirty="0">
                <a:solidFill>
                  <a:schemeClr val="tx1"/>
                </a:solidFill>
                <a:latin typeface="Times New Roman" pitchFamily="18" charset="0"/>
                <a:ea typeface="+mn-ea"/>
                <a:cs typeface="+mn-cs"/>
              </a:rPr>
              <a:t>limitations, reasons for caution: Qualitative and quantitative heterogeneity among studies was high. At sensitivity analysis, I2</a:t>
            </a:r>
          </a:p>
          <a:p>
            <a:r>
              <a:rPr lang="en-US" sz="1200" kern="1200" baseline="0" dirty="0">
                <a:solidFill>
                  <a:schemeClr val="tx1"/>
                </a:solidFill>
                <a:latin typeface="Times New Roman" pitchFamily="18" charset="0"/>
                <a:ea typeface="+mn-ea"/>
                <a:cs typeface="+mn-cs"/>
              </a:rPr>
              <a:t>statistic regarding the main </a:t>
            </a:r>
            <a:r>
              <a:rPr lang="en-US" sz="1200" kern="1200" baseline="0" dirty="0" err="1">
                <a:solidFill>
                  <a:schemeClr val="tx1"/>
                </a:solidFill>
                <a:latin typeface="Times New Roman" pitchFamily="18" charset="0"/>
                <a:ea typeface="+mn-ea"/>
                <a:cs typeface="+mn-cs"/>
              </a:rPr>
              <a:t>outcomewas</a:t>
            </a:r>
            <a:r>
              <a:rPr lang="en-US" sz="1200" kern="1200" baseline="0" dirty="0">
                <a:solidFill>
                  <a:schemeClr val="tx1"/>
                </a:solidFill>
                <a:latin typeface="Times New Roman" pitchFamily="18" charset="0"/>
                <a:ea typeface="+mn-ea"/>
                <a:cs typeface="+mn-cs"/>
              </a:rPr>
              <a:t> reduced under the 50% threshold removing one trial, but the resulting confidence interval crossed unity.</a:t>
            </a:r>
          </a:p>
          <a:p>
            <a:r>
              <a:rPr lang="en-US" sz="1200" kern="1200" baseline="0" dirty="0">
                <a:solidFill>
                  <a:schemeClr val="tx1"/>
                </a:solidFill>
                <a:latin typeface="Times New Roman" pitchFamily="18" charset="0"/>
                <a:ea typeface="+mn-ea"/>
                <a:cs typeface="+mn-cs"/>
              </a:rPr>
              <a:t>Also the confidence interval of the common RR of the four studies reporting only one IVF/ICSI cycle included unity. Only part of the studies could</a:t>
            </a:r>
          </a:p>
          <a:p>
            <a:r>
              <a:rPr lang="en-US" sz="1200" kern="1200" baseline="0" dirty="0">
                <a:solidFill>
                  <a:schemeClr val="tx1"/>
                </a:solidFill>
                <a:latin typeface="Times New Roman" pitchFamily="18" charset="0"/>
                <a:ea typeface="+mn-ea"/>
                <a:cs typeface="+mn-cs"/>
              </a:rPr>
              <a:t>be included in the assessment of secondary outcomes.</a:t>
            </a:r>
          </a:p>
          <a:p>
            <a:r>
              <a:rPr lang="en-US" sz="1200" kern="1200" baseline="0" dirty="0">
                <a:solidFill>
                  <a:schemeClr val="tx1"/>
                </a:solidFill>
                <a:latin typeface="Times New Roman" pitchFamily="18" charset="0"/>
                <a:ea typeface="+mn-ea"/>
                <a:cs typeface="+mn-cs"/>
              </a:rPr>
              <a:t>wider implications of the findings: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appears to impact negatively on IVF/ICSI outcome owing to reduced likelihood</a:t>
            </a:r>
          </a:p>
          <a:p>
            <a:r>
              <a:rPr lang="en-US" sz="1200" kern="1200" baseline="0" dirty="0">
                <a:solidFill>
                  <a:schemeClr val="tx1"/>
                </a:solidFill>
                <a:latin typeface="Times New Roman" pitchFamily="18" charset="0"/>
                <a:ea typeface="+mn-ea"/>
                <a:cs typeface="+mn-cs"/>
              </a:rPr>
              <a:t>of clinical pregnancy and implantation, and increased risk of early pregnancy loss. Screening </a:t>
            </a:r>
            <a:r>
              <a:rPr lang="en-US" sz="1200" kern="1200" baseline="0" dirty="0" err="1">
                <a:solidFill>
                  <a:schemeClr val="tx1"/>
                </a:solidFill>
                <a:latin typeface="Times New Roman" pitchFamily="18" charset="0"/>
                <a:ea typeface="+mn-ea"/>
                <a:cs typeface="+mn-cs"/>
              </a:rPr>
              <a:t>foradenomyosis</a:t>
            </a:r>
            <a:r>
              <a:rPr lang="en-US" sz="1200" kern="1200" baseline="0" dirty="0">
                <a:solidFill>
                  <a:schemeClr val="tx1"/>
                </a:solidFill>
                <a:latin typeface="Times New Roman" pitchFamily="18" charset="0"/>
                <a:ea typeface="+mn-ea"/>
                <a:cs typeface="+mn-cs"/>
              </a:rPr>
              <a:t> before embarking on medically</a:t>
            </a:r>
            <a:endParaRPr lang="tr-TR"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assisted reproductive procedures should be encouraged. The potentially protective role of long down-regulation protocols needs further evaluation.</a:t>
            </a:r>
          </a:p>
          <a:p>
            <a:r>
              <a:rPr lang="en-US" sz="1200" kern="1200" baseline="0" dirty="0">
                <a:solidFill>
                  <a:schemeClr val="tx1"/>
                </a:solidFill>
                <a:latin typeface="Times New Roman" pitchFamily="18" charset="0"/>
                <a:ea typeface="+mn-ea"/>
                <a:cs typeface="+mn-cs"/>
              </a:rPr>
              <a:t>In future studies on the association between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and IVF/ICSI outcome, a matched case–control design should be adopted, live</a:t>
            </a:r>
          </a:p>
          <a:p>
            <a:r>
              <a:rPr lang="en-US" sz="1200" kern="1200" baseline="0" dirty="0">
                <a:solidFill>
                  <a:schemeClr val="tx1"/>
                </a:solidFill>
                <a:latin typeface="Times New Roman" pitchFamily="18" charset="0"/>
                <a:ea typeface="+mn-ea"/>
                <a:cs typeface="+mn-cs"/>
              </a:rPr>
              <a:t>birth should be the default primary outcome and only the results regarding the first cycle should be considered.</a:t>
            </a:r>
          </a:p>
          <a:p>
            <a:r>
              <a:rPr lang="en-US" sz="1200" kern="1200" baseline="0" dirty="0">
                <a:solidFill>
                  <a:schemeClr val="tx1"/>
                </a:solidFill>
                <a:latin typeface="Times New Roman" pitchFamily="18" charset="0"/>
                <a:ea typeface="+mn-ea"/>
                <a:cs typeface="+mn-cs"/>
              </a:rPr>
              <a:t>study funding/competing interest: None.</a:t>
            </a:r>
          </a:p>
          <a:p>
            <a:r>
              <a:rPr lang="en-US" sz="1200" kern="1200" baseline="0" dirty="0">
                <a:solidFill>
                  <a:schemeClr val="tx1"/>
                </a:solidFill>
                <a:latin typeface="Times New Roman" pitchFamily="18" charset="0"/>
                <a:ea typeface="+mn-ea"/>
                <a:cs typeface="+mn-cs"/>
              </a:rPr>
              <a:t>Key words: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 infertility / pregnancy / in vitro fertilization</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73</a:t>
            </a:fld>
            <a:endParaRPr lang="tr-T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a:t>The German pathologist Carl von </a:t>
            </a:r>
            <a:r>
              <a:rPr lang="en-US" dirty="0" err="1"/>
              <a:t>Rokitansky</a:t>
            </a:r>
            <a:r>
              <a:rPr lang="en-US" dirty="0"/>
              <a:t> first described </a:t>
            </a:r>
            <a:r>
              <a:rPr lang="en-US" dirty="0" err="1"/>
              <a:t>adenomyosis</a:t>
            </a:r>
            <a:r>
              <a:rPr lang="en-US" dirty="0"/>
              <a:t> in 1860 when he observed endometrial glands in the </a:t>
            </a:r>
            <a:r>
              <a:rPr lang="en-US" dirty="0" err="1"/>
              <a:t>myometrium</a:t>
            </a:r>
            <a:r>
              <a:rPr lang="en-US" dirty="0"/>
              <a:t>, calling it “</a:t>
            </a:r>
            <a:r>
              <a:rPr lang="en-US" dirty="0" err="1"/>
              <a:t>cystosarcoma</a:t>
            </a:r>
            <a:r>
              <a:rPr lang="en-US" dirty="0"/>
              <a:t> adenoid </a:t>
            </a:r>
            <a:r>
              <a:rPr lang="en-US" dirty="0" err="1"/>
              <a:t>uterium</a:t>
            </a:r>
            <a:r>
              <a:rPr lang="en-US" dirty="0"/>
              <a:t>” {Garcia, 2011 #5}. In 1925, </a:t>
            </a:r>
            <a:r>
              <a:rPr lang="en-US" dirty="0" err="1"/>
              <a:t>Frankl</a:t>
            </a:r>
            <a:r>
              <a:rPr lang="en-US" dirty="0"/>
              <a:t> used the term “</a:t>
            </a:r>
            <a:r>
              <a:rPr lang="en-US" dirty="0" err="1"/>
              <a:t>adenomyosis</a:t>
            </a:r>
            <a:r>
              <a:rPr lang="en-US" dirty="0"/>
              <a:t>” as it does not imply an inflammatory process to the situation where “the direct connection of the endometrium with the islands of mucosa located in the musculature can be established in serial sections”. At this point, </a:t>
            </a:r>
            <a:r>
              <a:rPr lang="en-US" dirty="0" err="1"/>
              <a:t>adenomyosis</a:t>
            </a:r>
            <a:r>
              <a:rPr lang="en-US" dirty="0"/>
              <a:t> came to be identified as an entity separate from endometriosis {</a:t>
            </a:r>
            <a:r>
              <a:rPr lang="en-US" dirty="0" err="1"/>
              <a:t>Benagiano</a:t>
            </a:r>
            <a:r>
              <a:rPr lang="en-US" dirty="0"/>
              <a:t>, 2012 #4}. However, not until 1972, </a:t>
            </a:r>
            <a:r>
              <a:rPr lang="en-US" dirty="0" err="1"/>
              <a:t>adenomyosis</a:t>
            </a:r>
            <a:r>
              <a:rPr lang="en-US" dirty="0"/>
              <a:t> was clearly defined by Bird et al as “benign invasion of endometrium in the </a:t>
            </a:r>
            <a:r>
              <a:rPr lang="en-US" dirty="0" err="1"/>
              <a:t>myometrium</a:t>
            </a:r>
            <a:r>
              <a:rPr lang="en-US" dirty="0"/>
              <a:t>, producing a diffusely enlarged uterus, which microscopically exhibits ectopic, non-</a:t>
            </a:r>
            <a:r>
              <a:rPr lang="en-US" dirty="0" err="1"/>
              <a:t>neoplastic</a:t>
            </a:r>
            <a:r>
              <a:rPr lang="en-US" dirty="0"/>
              <a:t>, endometrial glands and </a:t>
            </a:r>
            <a:r>
              <a:rPr lang="en-US" dirty="0" err="1"/>
              <a:t>stroma</a:t>
            </a:r>
            <a:r>
              <a:rPr lang="en-US" dirty="0"/>
              <a:t> surrounded by hypertrophic and </a:t>
            </a:r>
            <a:r>
              <a:rPr lang="en-US" dirty="0" err="1"/>
              <a:t>hyperplastic</a:t>
            </a:r>
            <a:r>
              <a:rPr lang="en-US" dirty="0"/>
              <a:t> </a:t>
            </a:r>
            <a:r>
              <a:rPr lang="en-US" dirty="0" err="1"/>
              <a:t>myometrium</a:t>
            </a:r>
            <a:r>
              <a:rPr lang="en-US" dirty="0"/>
              <a:t>” {Bird, 1972 #6;Garcia, 2011 #5}. </a:t>
            </a:r>
            <a:endParaRPr lang="tr-TR" dirty="0"/>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20</a:t>
            </a:fld>
            <a:endParaRPr lang="tr-T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kern="1200" baseline="0" dirty="0">
                <a:solidFill>
                  <a:schemeClr val="tx1"/>
                </a:solidFill>
                <a:latin typeface="Times New Roman" pitchFamily="18" charset="0"/>
                <a:ea typeface="+mn-ea"/>
                <a:cs typeface="+mn-cs"/>
              </a:rPr>
              <a:t>study question: Is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associated with IVF/ICSI outcome in terms of clinical pregnancy rate?</a:t>
            </a:r>
          </a:p>
          <a:p>
            <a:r>
              <a:rPr lang="en-US" sz="1200" kern="1200" baseline="0" dirty="0" err="1">
                <a:solidFill>
                  <a:schemeClr val="tx1"/>
                </a:solidFill>
                <a:latin typeface="Times New Roman" pitchFamily="18" charset="0"/>
                <a:ea typeface="+mn-ea"/>
                <a:cs typeface="+mn-cs"/>
              </a:rPr>
              <a:t>summaryanswer</a:t>
            </a:r>
            <a:r>
              <a:rPr lang="en-US" sz="1200" kern="1200" baseline="0" dirty="0">
                <a:solidFill>
                  <a:schemeClr val="tx1"/>
                </a:solidFill>
                <a:latin typeface="Times New Roman" pitchFamily="18" charset="0"/>
                <a:ea typeface="+mn-ea"/>
                <a:cs typeface="+mn-cs"/>
              </a:rPr>
              <a:t>: In a meta-analysis of published data, women with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had a 28% reduction in the likelihood of clinical pregnancy</a:t>
            </a:r>
          </a:p>
          <a:p>
            <a:r>
              <a:rPr lang="en-US" sz="1200" kern="1200" baseline="0" dirty="0">
                <a:solidFill>
                  <a:schemeClr val="tx1"/>
                </a:solidFill>
                <a:latin typeface="Times New Roman" pitchFamily="18" charset="0"/>
                <a:ea typeface="+mn-ea"/>
                <a:cs typeface="+mn-cs"/>
              </a:rPr>
              <a:t>at IVF/ICSI compared with women without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a:t>
            </a:r>
          </a:p>
          <a:p>
            <a:r>
              <a:rPr lang="en-US" sz="1200" kern="1200" baseline="0" dirty="0">
                <a:solidFill>
                  <a:schemeClr val="tx1"/>
                </a:solidFill>
                <a:latin typeface="Times New Roman" pitchFamily="18" charset="0"/>
                <a:ea typeface="+mn-ea"/>
                <a:cs typeface="+mn-cs"/>
              </a:rPr>
              <a:t>what is known already: Estimates of the effect of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on IVF/ICSI outcome are inconsistent.</a:t>
            </a:r>
          </a:p>
          <a:p>
            <a:r>
              <a:rPr lang="en-US" sz="1200" kern="1200" baseline="0" dirty="0">
                <a:solidFill>
                  <a:schemeClr val="tx1"/>
                </a:solidFill>
                <a:latin typeface="Times New Roman" pitchFamily="18" charset="0"/>
                <a:ea typeface="+mn-ea"/>
                <a:cs typeface="+mn-cs"/>
              </a:rPr>
              <a:t>study design, size, duration: A systematic literature review and meta-analysis were conducted. A Medline search was performed</a:t>
            </a:r>
          </a:p>
          <a:p>
            <a:r>
              <a:rPr lang="en-US" sz="1200" kern="1200" baseline="0" dirty="0">
                <a:solidFill>
                  <a:schemeClr val="tx1"/>
                </a:solidFill>
                <a:latin typeface="Times New Roman" pitchFamily="18" charset="0"/>
                <a:ea typeface="+mn-ea"/>
                <a:cs typeface="+mn-cs"/>
              </a:rPr>
              <a:t>to identify all the comparative studies published from January 1998 to June 2013 in the English language literature on IVF/ICSI outcome in women</a:t>
            </a:r>
          </a:p>
          <a:p>
            <a:r>
              <a:rPr lang="en-US" sz="1200" kern="1200" baseline="0" dirty="0">
                <a:solidFill>
                  <a:schemeClr val="tx1"/>
                </a:solidFill>
                <a:latin typeface="Times New Roman" pitchFamily="18" charset="0"/>
                <a:ea typeface="+mn-ea"/>
                <a:cs typeface="+mn-cs"/>
              </a:rPr>
              <a:t>with and without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Two authors independently performed the literature screening, scrutinized articles of potential interest, selected</a:t>
            </a:r>
          </a:p>
          <a:p>
            <a:r>
              <a:rPr lang="en-US" sz="1200" kern="1200" baseline="0" dirty="0">
                <a:solidFill>
                  <a:schemeClr val="tx1"/>
                </a:solidFill>
                <a:latin typeface="Times New Roman" pitchFamily="18" charset="0"/>
                <a:ea typeface="+mn-ea"/>
                <a:cs typeface="+mn-cs"/>
              </a:rPr>
              <a:t>relevant studies and extracted data. Studies were categorized based on research design.</a:t>
            </a:r>
          </a:p>
          <a:p>
            <a:r>
              <a:rPr lang="en-US" sz="1200" kern="1200" baseline="0" dirty="0">
                <a:solidFill>
                  <a:schemeClr val="tx1"/>
                </a:solidFill>
                <a:latin typeface="Times New Roman" pitchFamily="18" charset="0"/>
                <a:ea typeface="+mn-ea"/>
                <a:cs typeface="+mn-cs"/>
              </a:rPr>
              <a:t>participants, setting, methods: Of the 17 articles assessed in detail, 9 were finally selected based on diagnosis of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at</a:t>
            </a:r>
          </a:p>
          <a:p>
            <a:r>
              <a:rPr lang="en-US" sz="1200" kern="1200" baseline="0" dirty="0">
                <a:solidFill>
                  <a:schemeClr val="tx1"/>
                </a:solidFill>
                <a:latin typeface="Times New Roman" pitchFamily="18" charset="0"/>
                <a:ea typeface="+mn-ea"/>
                <a:cs typeface="+mn-cs"/>
              </a:rPr>
              <a:t>magnetic resonance imaging or </a:t>
            </a:r>
            <a:r>
              <a:rPr lang="en-US" sz="1200" kern="1200" baseline="0" dirty="0" err="1">
                <a:solidFill>
                  <a:schemeClr val="tx1"/>
                </a:solidFill>
                <a:latin typeface="Times New Roman" pitchFamily="18" charset="0"/>
                <a:ea typeface="+mn-ea"/>
                <a:cs typeface="+mn-cs"/>
              </a:rPr>
              <a:t>transvaginal</a:t>
            </a:r>
            <a:r>
              <a:rPr lang="en-US" sz="1200" kern="1200" baseline="0" dirty="0">
                <a:solidFill>
                  <a:schemeClr val="tx1"/>
                </a:solidFill>
                <a:latin typeface="Times New Roman" pitchFamily="18" charset="0"/>
                <a:ea typeface="+mn-ea"/>
                <a:cs typeface="+mn-cs"/>
              </a:rPr>
              <a:t> </a:t>
            </a:r>
            <a:r>
              <a:rPr lang="en-US" sz="1200" kern="1200" baseline="0" dirty="0" err="1">
                <a:solidFill>
                  <a:schemeClr val="tx1"/>
                </a:solidFill>
                <a:latin typeface="Times New Roman" pitchFamily="18" charset="0"/>
                <a:ea typeface="+mn-ea"/>
                <a:cs typeface="+mn-cs"/>
              </a:rPr>
              <a:t>ultrasonography</a:t>
            </a:r>
            <a:r>
              <a:rPr lang="en-US" sz="1200" kern="1200" baseline="0" dirty="0">
                <a:solidFill>
                  <a:schemeClr val="tx1"/>
                </a:solidFill>
                <a:latin typeface="Times New Roman" pitchFamily="18" charset="0"/>
                <a:ea typeface="+mn-ea"/>
                <a:cs typeface="+mn-cs"/>
              </a:rPr>
              <a:t>. The quality of studies was evaluated by means of the Newcastle-Ottawa scale. A</a:t>
            </a:r>
          </a:p>
          <a:p>
            <a:r>
              <a:rPr lang="en-US" sz="1200" kern="1200" baseline="0" dirty="0">
                <a:solidFill>
                  <a:schemeClr val="tx1"/>
                </a:solidFill>
                <a:latin typeface="Times New Roman" pitchFamily="18" charset="0"/>
                <a:ea typeface="+mn-ea"/>
                <a:cs typeface="+mn-cs"/>
              </a:rPr>
              <a:t>total of 1865 women were enrolled in the 9 selected studies, 665 of whom in 4 prospective observational studies, and 1200 in 5 retrospective</a:t>
            </a:r>
          </a:p>
          <a:p>
            <a:r>
              <a:rPr lang="en-US" sz="1200" kern="1200" baseline="0" dirty="0">
                <a:solidFill>
                  <a:schemeClr val="tx1"/>
                </a:solidFill>
                <a:latin typeface="Times New Roman" pitchFamily="18" charset="0"/>
                <a:ea typeface="+mn-ea"/>
                <a:cs typeface="+mn-cs"/>
              </a:rPr>
              <a:t>studies. The dichotomous data for clinical pregnancy and secondary outcomes were expressed as risk ratios (RR) with 95% confidence intervals</a:t>
            </a:r>
          </a:p>
          <a:p>
            <a:r>
              <a:rPr lang="en-US" sz="1200" kern="1200" baseline="0" dirty="0">
                <a:solidFill>
                  <a:schemeClr val="tx1"/>
                </a:solidFill>
                <a:latin typeface="Times New Roman" pitchFamily="18" charset="0"/>
                <a:ea typeface="+mn-ea"/>
                <a:cs typeface="+mn-cs"/>
              </a:rPr>
              <a:t>(CIs) and were combined in a meta-analysis using the random-effects model. The </a:t>
            </a:r>
            <a:r>
              <a:rPr lang="en-US" sz="1200" kern="1200" baseline="0" dirty="0" err="1">
                <a:solidFill>
                  <a:schemeClr val="tx1"/>
                </a:solidFill>
                <a:latin typeface="Times New Roman" pitchFamily="18" charset="0"/>
                <a:ea typeface="+mn-ea"/>
                <a:cs typeface="+mn-cs"/>
              </a:rPr>
              <a:t>heterogeneityCochrane’sQand</a:t>
            </a:r>
            <a:r>
              <a:rPr lang="en-US" sz="1200" kern="1200" baseline="0" dirty="0">
                <a:solidFill>
                  <a:schemeClr val="tx1"/>
                </a:solidFill>
                <a:latin typeface="Times New Roman" pitchFamily="18" charset="0"/>
                <a:ea typeface="+mn-ea"/>
                <a:cs typeface="+mn-cs"/>
              </a:rPr>
              <a:t> the I2 statistics were calculated.</a:t>
            </a:r>
          </a:p>
          <a:p>
            <a:r>
              <a:rPr lang="en-US" sz="1200" kern="1200" baseline="0" dirty="0">
                <a:solidFill>
                  <a:schemeClr val="tx1"/>
                </a:solidFill>
                <a:latin typeface="Times New Roman" pitchFamily="18" charset="0"/>
                <a:ea typeface="+mn-ea"/>
                <a:cs typeface="+mn-cs"/>
              </a:rPr>
              <a:t>Egger’s approach to testing the significance of funnel plot asymmetry was also used.</a:t>
            </a:r>
          </a:p>
          <a:p>
            <a:r>
              <a:rPr lang="en-US" sz="1200" kern="1200" baseline="0" dirty="0">
                <a:solidFill>
                  <a:schemeClr val="tx1"/>
                </a:solidFill>
                <a:latin typeface="Times New Roman" pitchFamily="18" charset="0"/>
                <a:ea typeface="+mn-ea"/>
                <a:cs typeface="+mn-cs"/>
              </a:rPr>
              <a:t>main results and the role of chance: The clinical pregnancy rate achieved after IVF/ICSI was 123/304 (40.5%) women with</a:t>
            </a:r>
          </a:p>
          <a:p>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versus 628/1262 (49.8%) in those without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t>
            </a:r>
            <a:r>
              <a:rPr lang="en-US" sz="1200" kern="1200" baseline="0" dirty="0" err="1">
                <a:solidFill>
                  <a:schemeClr val="tx1"/>
                </a:solidFill>
                <a:latin typeface="Times New Roman" pitchFamily="18" charset="0"/>
                <a:ea typeface="+mn-ea"/>
                <a:cs typeface="+mn-cs"/>
              </a:rPr>
              <a:t>TheRRof</a:t>
            </a:r>
            <a:r>
              <a:rPr lang="en-US" sz="1200" kern="1200" baseline="0" dirty="0">
                <a:solidFill>
                  <a:schemeClr val="tx1"/>
                </a:solidFill>
                <a:latin typeface="Times New Roman" pitchFamily="18" charset="0"/>
                <a:ea typeface="+mn-ea"/>
                <a:cs typeface="+mn-cs"/>
              </a:rPr>
              <a:t> clinical pregnancy ranged from 0.37 (95% CI, 0.15–0.92) to 1.20</a:t>
            </a:r>
          </a:p>
          <a:p>
            <a:r>
              <a:rPr lang="en-US" sz="1200" kern="1200" baseline="0" dirty="0">
                <a:solidFill>
                  <a:schemeClr val="tx1"/>
                </a:solidFill>
                <a:latin typeface="Times New Roman" pitchFamily="18" charset="0"/>
                <a:ea typeface="+mn-ea"/>
                <a:cs typeface="+mn-cs"/>
              </a:rPr>
              <a:t>(95% CI, 0.58–2.45), with a significant heterogeneity among studies (I2 ¼ 56.8%, P ¼ 0.023). Pooling of the results yielded a common RR of 0.72</a:t>
            </a:r>
          </a:p>
          <a:p>
            <a:r>
              <a:rPr lang="en-US" sz="1200" kern="1200" baseline="0" dirty="0">
                <a:solidFill>
                  <a:schemeClr val="tx1"/>
                </a:solidFill>
                <a:latin typeface="Times New Roman" pitchFamily="18" charset="0"/>
                <a:ea typeface="+mn-ea"/>
                <a:cs typeface="+mn-cs"/>
              </a:rPr>
              <a:t>(95% CI, 0.55–0.95). A funnel plot showed no indication of asymmetry among studies (Egger’s test, P ¼ 0.696). In a meta-regression model, no</a:t>
            </a:r>
          </a:p>
          <a:p>
            <a:r>
              <a:rPr lang="en-US" sz="1200" kern="1200" baseline="0" dirty="0">
                <a:solidFill>
                  <a:schemeClr val="tx1"/>
                </a:solidFill>
                <a:latin typeface="Times New Roman" pitchFamily="18" charset="0"/>
                <a:ea typeface="+mn-ea"/>
                <a:cs typeface="+mn-cs"/>
              </a:rPr>
              <a:t>association was observed between prevalence of endometriosis and the likelihood of clinical pregnancy. Three studies reported the pregnancy</a:t>
            </a:r>
          </a:p>
          <a:p>
            <a:r>
              <a:rPr lang="en-US" sz="1200" kern="1200" baseline="0" dirty="0">
                <a:solidFill>
                  <a:schemeClr val="tx1"/>
                </a:solidFill>
                <a:latin typeface="Times New Roman" pitchFamily="18" charset="0"/>
                <a:ea typeface="+mn-ea"/>
                <a:cs typeface="+mn-cs"/>
              </a:rPr>
              <a:t>rate per cycle. ThecommonRRwas0.71 (95% CI, 0.51–0.98; I2 ¼ 78.1%, P ¼ 0.010). </a:t>
            </a:r>
            <a:r>
              <a:rPr lang="en-US" sz="1200" kern="1200" baseline="0" dirty="0" err="1">
                <a:solidFill>
                  <a:schemeClr val="tx1"/>
                </a:solidFill>
                <a:latin typeface="Times New Roman" pitchFamily="18" charset="0"/>
                <a:ea typeface="+mn-ea"/>
                <a:cs typeface="+mn-cs"/>
              </a:rPr>
              <a:t>TheRRobserved</a:t>
            </a:r>
            <a:r>
              <a:rPr lang="en-US" sz="1200" kern="1200" baseline="0" dirty="0">
                <a:solidFill>
                  <a:schemeClr val="tx1"/>
                </a:solidFill>
                <a:latin typeface="Times New Roman" pitchFamily="18" charset="0"/>
                <a:ea typeface="+mn-ea"/>
                <a:cs typeface="+mn-cs"/>
              </a:rPr>
              <a:t> in a study with donated oocytes was 0.90</a:t>
            </a:r>
          </a:p>
          <a:p>
            <a:r>
              <a:rPr lang="en-US" sz="1200" kern="1200" baseline="0" dirty="0">
                <a:solidFill>
                  <a:schemeClr val="tx1"/>
                </a:solidFill>
                <a:latin typeface="Times New Roman" pitchFamily="18" charset="0"/>
                <a:ea typeface="+mn-ea"/>
                <a:cs typeface="+mn-cs"/>
              </a:rPr>
              <a:t>(95% CI, 0.75–1.08). The number of miscarriages per clinical pregnancy was reported in seven studies. A miscarriage was observed in 77/241</a:t>
            </a:r>
          </a:p>
          <a:p>
            <a:r>
              <a:rPr lang="en-US" sz="1200" kern="1200" baseline="0" dirty="0">
                <a:solidFill>
                  <a:schemeClr val="tx1"/>
                </a:solidFill>
                <a:latin typeface="Times New Roman" pitchFamily="18" charset="0"/>
                <a:ea typeface="+mn-ea"/>
                <a:cs typeface="+mn-cs"/>
              </a:rPr>
              <a:t>women with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(31.9%) and in 97/687 in those without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(14.1%). The </a:t>
            </a:r>
            <a:r>
              <a:rPr lang="en-US" sz="1200" kern="1200" baseline="0" dirty="0" err="1">
                <a:solidFill>
                  <a:schemeClr val="tx1"/>
                </a:solidFill>
                <a:latin typeface="Times New Roman" pitchFamily="18" charset="0"/>
                <a:ea typeface="+mn-ea"/>
                <a:cs typeface="+mn-cs"/>
              </a:rPr>
              <a:t>RRof</a:t>
            </a:r>
            <a:r>
              <a:rPr lang="en-US" sz="1200" kern="1200" baseline="0" dirty="0">
                <a:solidFill>
                  <a:schemeClr val="tx1"/>
                </a:solidFill>
                <a:latin typeface="Times New Roman" pitchFamily="18" charset="0"/>
                <a:ea typeface="+mn-ea"/>
                <a:cs typeface="+mn-cs"/>
              </a:rPr>
              <a:t> miscarriage ranged from0.57 (95% CI, 0.15–</a:t>
            </a:r>
          </a:p>
          <a:p>
            <a:r>
              <a:rPr lang="en-US" sz="1200" kern="1200" baseline="0" dirty="0">
                <a:solidFill>
                  <a:schemeClr val="tx1"/>
                </a:solidFill>
                <a:latin typeface="Times New Roman" pitchFamily="18" charset="0"/>
                <a:ea typeface="+mn-ea"/>
                <a:cs typeface="+mn-cs"/>
              </a:rPr>
              <a:t>2.17) to 18.00 (95% CI, 4.08–79.47) (I2 ¼ 67.7%, P ¼ 0.005). Pooling of the results yielded a common RR of 2.12 (95% CI, 1.20–3.75).</a:t>
            </a:r>
          </a:p>
          <a:p>
            <a:r>
              <a:rPr lang="en-US" sz="1200" kern="1200" baseline="0" dirty="0">
                <a:solidFill>
                  <a:schemeClr val="tx1"/>
                </a:solidFill>
                <a:latin typeface="Times New Roman" pitchFamily="18" charset="0"/>
                <a:ea typeface="+mn-ea"/>
                <a:cs typeface="+mn-cs"/>
              </a:rPr>
              <a:t>limitations, reasons for caution: Qualitative and quantitative heterogeneity among studies was high. At sensitivity analysis, I2</a:t>
            </a:r>
          </a:p>
          <a:p>
            <a:r>
              <a:rPr lang="en-US" sz="1200" kern="1200" baseline="0" dirty="0">
                <a:solidFill>
                  <a:schemeClr val="tx1"/>
                </a:solidFill>
                <a:latin typeface="Times New Roman" pitchFamily="18" charset="0"/>
                <a:ea typeface="+mn-ea"/>
                <a:cs typeface="+mn-cs"/>
              </a:rPr>
              <a:t>statistic regarding the main </a:t>
            </a:r>
            <a:r>
              <a:rPr lang="en-US" sz="1200" kern="1200" baseline="0" dirty="0" err="1">
                <a:solidFill>
                  <a:schemeClr val="tx1"/>
                </a:solidFill>
                <a:latin typeface="Times New Roman" pitchFamily="18" charset="0"/>
                <a:ea typeface="+mn-ea"/>
                <a:cs typeface="+mn-cs"/>
              </a:rPr>
              <a:t>outcomewas</a:t>
            </a:r>
            <a:r>
              <a:rPr lang="en-US" sz="1200" kern="1200" baseline="0" dirty="0">
                <a:solidFill>
                  <a:schemeClr val="tx1"/>
                </a:solidFill>
                <a:latin typeface="Times New Roman" pitchFamily="18" charset="0"/>
                <a:ea typeface="+mn-ea"/>
                <a:cs typeface="+mn-cs"/>
              </a:rPr>
              <a:t> reduced under the 50% threshold removing one trial, but the resulting confidence interval crossed unity.</a:t>
            </a:r>
          </a:p>
          <a:p>
            <a:r>
              <a:rPr lang="en-US" sz="1200" kern="1200" baseline="0" dirty="0">
                <a:solidFill>
                  <a:schemeClr val="tx1"/>
                </a:solidFill>
                <a:latin typeface="Times New Roman" pitchFamily="18" charset="0"/>
                <a:ea typeface="+mn-ea"/>
                <a:cs typeface="+mn-cs"/>
              </a:rPr>
              <a:t>Also the confidence interval of the common RR of the four studies reporting only one IVF/ICSI cycle included unity. Only part of the studies could</a:t>
            </a:r>
          </a:p>
          <a:p>
            <a:r>
              <a:rPr lang="en-US" sz="1200" kern="1200" baseline="0" dirty="0">
                <a:solidFill>
                  <a:schemeClr val="tx1"/>
                </a:solidFill>
                <a:latin typeface="Times New Roman" pitchFamily="18" charset="0"/>
                <a:ea typeface="+mn-ea"/>
                <a:cs typeface="+mn-cs"/>
              </a:rPr>
              <a:t>be included in the assessment of secondary outcomes.</a:t>
            </a:r>
          </a:p>
          <a:p>
            <a:r>
              <a:rPr lang="en-US" sz="1200" kern="1200" baseline="0" dirty="0">
                <a:solidFill>
                  <a:schemeClr val="tx1"/>
                </a:solidFill>
                <a:latin typeface="Times New Roman" pitchFamily="18" charset="0"/>
                <a:ea typeface="+mn-ea"/>
                <a:cs typeface="+mn-cs"/>
              </a:rPr>
              <a:t>wider implications of the findings: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appears to impact negatively on IVF/ICSI outcome owing to reduced likelihood</a:t>
            </a:r>
          </a:p>
          <a:p>
            <a:r>
              <a:rPr lang="en-US" sz="1200" kern="1200" baseline="0" dirty="0">
                <a:solidFill>
                  <a:schemeClr val="tx1"/>
                </a:solidFill>
                <a:latin typeface="Times New Roman" pitchFamily="18" charset="0"/>
                <a:ea typeface="+mn-ea"/>
                <a:cs typeface="+mn-cs"/>
              </a:rPr>
              <a:t>of clinical pregnancy and implantation, and increased risk of early pregnancy loss. Screening </a:t>
            </a:r>
            <a:r>
              <a:rPr lang="en-US" sz="1200" kern="1200" baseline="0" dirty="0" err="1">
                <a:solidFill>
                  <a:schemeClr val="tx1"/>
                </a:solidFill>
                <a:latin typeface="Times New Roman" pitchFamily="18" charset="0"/>
                <a:ea typeface="+mn-ea"/>
                <a:cs typeface="+mn-cs"/>
              </a:rPr>
              <a:t>foradenomyosis</a:t>
            </a:r>
            <a:r>
              <a:rPr lang="en-US" sz="1200" kern="1200" baseline="0" dirty="0">
                <a:solidFill>
                  <a:schemeClr val="tx1"/>
                </a:solidFill>
                <a:latin typeface="Times New Roman" pitchFamily="18" charset="0"/>
                <a:ea typeface="+mn-ea"/>
                <a:cs typeface="+mn-cs"/>
              </a:rPr>
              <a:t> before embarking on medically</a:t>
            </a:r>
            <a:endParaRPr lang="tr-TR" sz="1200" kern="1200" baseline="0" dirty="0">
              <a:solidFill>
                <a:schemeClr val="tx1"/>
              </a:solidFill>
              <a:latin typeface="Times New Roman" pitchFamily="18" charset="0"/>
              <a:ea typeface="+mn-ea"/>
              <a:cs typeface="+mn-cs"/>
            </a:endParaRPr>
          </a:p>
          <a:p>
            <a:r>
              <a:rPr lang="en-US" sz="1200" kern="1200" baseline="0" dirty="0">
                <a:solidFill>
                  <a:schemeClr val="tx1"/>
                </a:solidFill>
                <a:latin typeface="Times New Roman" pitchFamily="18" charset="0"/>
                <a:ea typeface="+mn-ea"/>
                <a:cs typeface="+mn-cs"/>
              </a:rPr>
              <a:t>assisted reproductive procedures should be encouraged. The potentially protective role of long down-regulation protocols needs further evaluation.</a:t>
            </a:r>
          </a:p>
          <a:p>
            <a:r>
              <a:rPr lang="en-US" sz="1200" kern="1200" baseline="0" dirty="0">
                <a:solidFill>
                  <a:schemeClr val="tx1"/>
                </a:solidFill>
                <a:latin typeface="Times New Roman" pitchFamily="18" charset="0"/>
                <a:ea typeface="+mn-ea"/>
                <a:cs typeface="+mn-cs"/>
              </a:rPr>
              <a:t>In future studies on the association between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and IVF/ICSI outcome, a matched case–control design should be adopted, live</a:t>
            </a:r>
          </a:p>
          <a:p>
            <a:r>
              <a:rPr lang="en-US" sz="1200" kern="1200" baseline="0" dirty="0">
                <a:solidFill>
                  <a:schemeClr val="tx1"/>
                </a:solidFill>
                <a:latin typeface="Times New Roman" pitchFamily="18" charset="0"/>
                <a:ea typeface="+mn-ea"/>
                <a:cs typeface="+mn-cs"/>
              </a:rPr>
              <a:t>birth should be the default primary outcome and only the results regarding the first cycle should be considered.</a:t>
            </a:r>
          </a:p>
          <a:p>
            <a:r>
              <a:rPr lang="en-US" sz="1200" kern="1200" baseline="0" dirty="0">
                <a:solidFill>
                  <a:schemeClr val="tx1"/>
                </a:solidFill>
                <a:latin typeface="Times New Roman" pitchFamily="18" charset="0"/>
                <a:ea typeface="+mn-ea"/>
                <a:cs typeface="+mn-cs"/>
              </a:rPr>
              <a:t>study funding/competing interest: None.</a:t>
            </a:r>
          </a:p>
          <a:p>
            <a:r>
              <a:rPr lang="en-US" sz="1200" kern="1200" baseline="0" dirty="0">
                <a:solidFill>
                  <a:schemeClr val="tx1"/>
                </a:solidFill>
                <a:latin typeface="Times New Roman" pitchFamily="18" charset="0"/>
                <a:ea typeface="+mn-ea"/>
                <a:cs typeface="+mn-cs"/>
              </a:rPr>
              <a:t>Key words: </a:t>
            </a:r>
            <a:r>
              <a:rPr lang="en-US" sz="1200" kern="1200" baseline="0" dirty="0" err="1">
                <a:solidFill>
                  <a:schemeClr val="tx1"/>
                </a:solidFill>
                <a:latin typeface="Times New Roman" pitchFamily="18" charset="0"/>
                <a:ea typeface="+mn-ea"/>
                <a:cs typeface="+mn-cs"/>
              </a:rPr>
              <a:t>adenomyosis</a:t>
            </a:r>
            <a:r>
              <a:rPr lang="en-US" sz="1200" kern="1200" baseline="0" dirty="0">
                <a:solidFill>
                  <a:schemeClr val="tx1"/>
                </a:solidFill>
                <a:latin typeface="Times New Roman" pitchFamily="18" charset="0"/>
                <a:ea typeface="+mn-ea"/>
                <a:cs typeface="+mn-cs"/>
              </a:rPr>
              <a:t> / infertility / pregnancy / in vitro fertilization</a:t>
            </a:r>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77</a:t>
            </a:fld>
            <a:endParaRPr lang="tr-T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endParaRPr lang="tr-TR"/>
          </a:p>
        </p:txBody>
      </p:sp>
      <p:sp>
        <p:nvSpPr>
          <p:cNvPr id="4" name="Slide Number Placeholder 3"/>
          <p:cNvSpPr>
            <a:spLocks noGrp="1"/>
          </p:cNvSpPr>
          <p:nvPr>
            <p:ph type="sldNum" sz="quarter" idx="5"/>
          </p:nvPr>
        </p:nvSpPr>
        <p:spPr/>
        <p:txBody>
          <a:bodyPr/>
          <a:lstStyle/>
          <a:p>
            <a:pPr>
              <a:defRPr/>
            </a:pPr>
            <a:fld id="{43FF52BE-43A2-4511-8894-8BC23173D337}" type="slidenum">
              <a:rPr lang="tr-TR" smtClean="0"/>
              <a:pPr>
                <a:defRPr/>
              </a:pPr>
              <a:t>81</a:t>
            </a:fld>
            <a:endParaRPr lang="tr-T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a:ln/>
        </p:spPr>
      </p:sp>
      <p:sp>
        <p:nvSpPr>
          <p:cNvPr id="121859" name="Notes Placeholder 2"/>
          <p:cNvSpPr>
            <a:spLocks noGrp="1"/>
          </p:cNvSpPr>
          <p:nvPr>
            <p:ph type="body" idx="1"/>
          </p:nvPr>
        </p:nvSpPr>
        <p:spPr>
          <a:noFill/>
          <a:ln/>
        </p:spPr>
        <p:txBody>
          <a:bodyPr/>
          <a:lstStyle/>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a:p>
            <a:endParaRPr lang="en-US"/>
          </a:p>
        </p:txBody>
      </p:sp>
      <p:sp>
        <p:nvSpPr>
          <p:cNvPr id="4" name="Slide Number Placeholder 3"/>
          <p:cNvSpPr>
            <a:spLocks noGrp="1"/>
          </p:cNvSpPr>
          <p:nvPr>
            <p:ph type="sldNum" sz="quarter" idx="5"/>
          </p:nvPr>
        </p:nvSpPr>
        <p:spPr/>
        <p:txBody>
          <a:bodyPr/>
          <a:lstStyle/>
          <a:p>
            <a:pPr>
              <a:defRPr/>
            </a:pPr>
            <a:fld id="{A9320E71-5A34-4B70-AA92-211610B592AD}" type="slidenum">
              <a:rPr lang="tr-TR" smtClean="0"/>
              <a:pPr>
                <a:defRPr/>
              </a:pPr>
              <a:t>95</a:t>
            </a:fld>
            <a:endParaRPr lang="tr-T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Slide Image Placeholder 1"/>
          <p:cNvSpPr>
            <a:spLocks noGrp="1" noRot="1" noChangeAspect="1" noTextEdit="1"/>
          </p:cNvSpPr>
          <p:nvPr>
            <p:ph type="sldImg"/>
          </p:nvPr>
        </p:nvSpPr>
        <p:spPr>
          <a:ln/>
        </p:spPr>
      </p:sp>
      <p:sp>
        <p:nvSpPr>
          <p:cNvPr id="122883" name="Notes Placeholder 2"/>
          <p:cNvSpPr>
            <a:spLocks noGrp="1"/>
          </p:cNvSpPr>
          <p:nvPr>
            <p:ph type="body" idx="1"/>
          </p:nvPr>
        </p:nvSpPr>
        <p:spPr>
          <a:noFill/>
          <a:ln/>
        </p:spPr>
        <p:txBody>
          <a:bodyPr/>
          <a:lstStyle/>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a:p>
            <a:endParaRPr lang="en-US"/>
          </a:p>
        </p:txBody>
      </p:sp>
      <p:sp>
        <p:nvSpPr>
          <p:cNvPr id="4" name="Slide Number Placeholder 3"/>
          <p:cNvSpPr>
            <a:spLocks noGrp="1"/>
          </p:cNvSpPr>
          <p:nvPr>
            <p:ph type="sldNum" sz="quarter" idx="5"/>
          </p:nvPr>
        </p:nvSpPr>
        <p:spPr/>
        <p:txBody>
          <a:bodyPr/>
          <a:lstStyle/>
          <a:p>
            <a:pPr>
              <a:defRPr/>
            </a:pPr>
            <a:fld id="{6664E953-92F6-494F-B586-003609573FB8}" type="slidenum">
              <a:rPr lang="tr-TR" smtClean="0"/>
              <a:pPr>
                <a:defRPr/>
              </a:pPr>
              <a:t>96</a:t>
            </a:fld>
            <a:endParaRPr lang="tr-T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a:ln/>
        </p:spPr>
      </p:sp>
      <p:sp>
        <p:nvSpPr>
          <p:cNvPr id="130051" name="Notes Placeholder 2"/>
          <p:cNvSpPr>
            <a:spLocks noGrp="1"/>
          </p:cNvSpPr>
          <p:nvPr>
            <p:ph type="body" idx="1"/>
          </p:nvPr>
        </p:nvSpPr>
        <p:spPr>
          <a:noFill/>
          <a:ln/>
        </p:spPr>
        <p:txBody>
          <a:bodyPr/>
          <a:lstStyle/>
          <a:p>
            <a:r>
              <a:rPr lang="en-US"/>
              <a:t>In </a:t>
            </a:r>
            <a:r>
              <a:rPr lang="tr-TR"/>
              <a:t>a </a:t>
            </a:r>
            <a:r>
              <a:rPr lang="en-US"/>
              <a:t>prospective case series followed for 10 years from June 1998 to August 2008, 104 women with severe adenomyosis verified histologically and with magnetic resonance imaging were analyzed {Osada, 2011 #32}. Of 26 women who wished to conceive, 16 became pregnant, 14 (53.8%) went to term and delivered a healthy baby and there were no cases of uterine rupture</a:t>
            </a:r>
            <a:endParaRPr lang="tr-TR"/>
          </a:p>
          <a:p>
            <a:endParaRPr lang="tr-TR"/>
          </a:p>
          <a:p>
            <a:r>
              <a:rPr lang="en-US"/>
              <a:t>Abstract The treatment for severe adenomyosis has usually been hysterectomy, because there is no line of demarcation between</a:t>
            </a:r>
          </a:p>
          <a:p>
            <a:r>
              <a:rPr lang="en-US"/>
              <a:t>diseased and normal tissue. Yet many such women wish to retain their uterus and some even wish to bear children. This report evaluates</a:t>
            </a:r>
          </a:p>
          <a:p>
            <a:r>
              <a:rPr lang="en-US"/>
              <a:t>the efficacy of a new method of adenomyomectomy, where adenomyotic tissues are radically excised and the uterine wall is</a:t>
            </a:r>
          </a:p>
          <a:p>
            <a:r>
              <a:rPr lang="en-US"/>
              <a:t>reconstructed by a triple-flap method, without overlapping suture lines, to prevent uterine rupture in subsequent pregnancies. This</a:t>
            </a:r>
          </a:p>
          <a:p>
            <a:r>
              <a:rPr lang="en-US"/>
              <a:t>is a prospective case series followed for 10 years from June 1998 to August 2008 of 104 women with severe adenomyosis verified</a:t>
            </a:r>
          </a:p>
          <a:p>
            <a:r>
              <a:rPr lang="en-US"/>
              <a:t>histologically and with magnetic resonance imaging. There was a dramatic reduction in both dysmenorrhoea and hypermenorrhoea</a:t>
            </a:r>
          </a:p>
          <a:p>
            <a:r>
              <a:rPr lang="en-US"/>
              <a:t>and all patients returned to having normal menstrual cycles. Of 26 women who wished to conceive, 16 became pregnant, 14 (53.8%)</a:t>
            </a:r>
          </a:p>
          <a:p>
            <a:r>
              <a:rPr lang="en-US"/>
              <a:t>went to term and delivered a healthy baby and there were no cases of uterine rupture. Adenomyosis symptoms recurred in only four</a:t>
            </a:r>
          </a:p>
          <a:p>
            <a:r>
              <a:rPr lang="en-US"/>
              <a:t>out of 104 cases. The procedure thus resulted in a dramatic reduction in symptoms and allowed over half of women who wished to</a:t>
            </a:r>
          </a:p>
          <a:p>
            <a:r>
              <a:rPr lang="en-US"/>
              <a:t>conceive to go to term without uterine rupture. RBMOnline</a:t>
            </a:r>
          </a:p>
        </p:txBody>
      </p:sp>
      <p:sp>
        <p:nvSpPr>
          <p:cNvPr id="4" name="Slide Number Placeholder 3"/>
          <p:cNvSpPr>
            <a:spLocks noGrp="1"/>
          </p:cNvSpPr>
          <p:nvPr>
            <p:ph type="sldNum" sz="quarter" idx="5"/>
          </p:nvPr>
        </p:nvSpPr>
        <p:spPr/>
        <p:txBody>
          <a:bodyPr/>
          <a:lstStyle/>
          <a:p>
            <a:pPr>
              <a:defRPr/>
            </a:pPr>
            <a:fld id="{B4127F72-3CAC-4AF9-85AE-8EAEFF94ADDD}" type="slidenum">
              <a:rPr lang="tr-TR" smtClean="0"/>
              <a:pPr>
                <a:defRPr/>
              </a:pPr>
              <a:t>98</a:t>
            </a:fld>
            <a:endParaRPr lang="tr-T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101</a:t>
            </a:fld>
            <a:endParaRPr lang="tr-T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lnSpcReduction="10000"/>
          </a:bodyPr>
          <a:lstStyle/>
          <a:p>
            <a:pPr>
              <a:defRPr/>
            </a:pPr>
            <a:r>
              <a:rPr lang="en-US" dirty="0"/>
              <a:t>The most promising medical therapy based on the literature is the LNG-IUS because of its ability to provide hormonal suppression to improve symptoms, with a low profile of adverse effects, while enabling women to maintain future fertility. The LNG-IUS releases 20 mcg of </a:t>
            </a:r>
            <a:r>
              <a:rPr lang="en-US" dirty="0" err="1"/>
              <a:t>levonorgestrel</a:t>
            </a:r>
            <a:r>
              <a:rPr lang="en-US" dirty="0"/>
              <a:t> daily and seems to be an effective treatment for </a:t>
            </a:r>
            <a:r>
              <a:rPr lang="en-US" dirty="0" err="1"/>
              <a:t>adenomyosis</a:t>
            </a:r>
            <a:r>
              <a:rPr lang="en-US" dirty="0"/>
              <a:t>. The LNG-IUS has proved to decrease symptoms of </a:t>
            </a:r>
            <a:r>
              <a:rPr lang="en-US" dirty="0" err="1"/>
              <a:t>dysmenorrhea</a:t>
            </a:r>
            <a:r>
              <a:rPr lang="en-US" dirty="0"/>
              <a:t> and </a:t>
            </a:r>
            <a:r>
              <a:rPr lang="en-US" dirty="0" err="1"/>
              <a:t>menorrhagia</a:t>
            </a:r>
            <a:r>
              <a:rPr lang="en-US" dirty="0"/>
              <a:t>, increasing the </a:t>
            </a:r>
            <a:r>
              <a:rPr lang="en-US" dirty="0" err="1"/>
              <a:t>hematocrit</a:t>
            </a:r>
            <a:r>
              <a:rPr lang="en-US" dirty="0"/>
              <a:t> concentration following 3 months of treatment. The use of LNG-IUS is associated with </a:t>
            </a:r>
            <a:r>
              <a:rPr lang="en-US" dirty="0" err="1"/>
              <a:t>decidualization</a:t>
            </a:r>
            <a:r>
              <a:rPr lang="en-US" dirty="0"/>
              <a:t> of the endometrium and is also thought to act directly on </a:t>
            </a:r>
            <a:r>
              <a:rPr lang="en-US" dirty="0" err="1"/>
              <a:t>adenomyotic</a:t>
            </a:r>
            <a:r>
              <a:rPr lang="en-US" dirty="0"/>
              <a:t> deposits by </a:t>
            </a:r>
            <a:r>
              <a:rPr lang="en-US" dirty="0" err="1"/>
              <a:t>downregulating</a:t>
            </a:r>
            <a:r>
              <a:rPr lang="en-US" dirty="0"/>
              <a:t> the estrogen receptors. This, in turn, reduces the size of </a:t>
            </a:r>
            <a:r>
              <a:rPr lang="en-US" dirty="0" err="1"/>
              <a:t>adenomyotic</a:t>
            </a:r>
            <a:r>
              <a:rPr lang="en-US" dirty="0"/>
              <a:t> foci, improves contractility of the uterus to decrease blood loss, and improves </a:t>
            </a:r>
            <a:r>
              <a:rPr lang="en-US" dirty="0" err="1"/>
              <a:t>dysmenorrhea</a:t>
            </a:r>
            <a:r>
              <a:rPr lang="en-US" dirty="0"/>
              <a:t> by reducing prostaglandin production within the endometrium. Studies have demonstrated that use of the LNG-IUS results in improvement of symptoms such as </a:t>
            </a:r>
            <a:r>
              <a:rPr lang="en-US" dirty="0" err="1"/>
              <a:t>menorrhagia</a:t>
            </a:r>
            <a:r>
              <a:rPr lang="en-US" dirty="0"/>
              <a:t> and </a:t>
            </a:r>
            <a:r>
              <a:rPr lang="en-US" dirty="0" err="1"/>
              <a:t>dysmenorrhea</a:t>
            </a:r>
            <a:r>
              <a:rPr lang="en-US" dirty="0"/>
              <a:t>, and radiologic changes in </a:t>
            </a:r>
            <a:r>
              <a:rPr lang="en-US" dirty="0" err="1"/>
              <a:t>adenomyotic</a:t>
            </a:r>
            <a:r>
              <a:rPr lang="en-US" dirty="0"/>
              <a:t> uterus. However, none of these studies were randomized controlled trials, and patients were not followed up after removal of the IUD. In a recent prospective randomized clinical trial, it has been reported that LNG-IUS demonstrates significant and comparable improvements in hemoglobin levels to hysterectomy in treating </a:t>
            </a:r>
            <a:r>
              <a:rPr lang="en-US" dirty="0" err="1"/>
              <a:t>adenomyosis</a:t>
            </a:r>
            <a:r>
              <a:rPr lang="en-US" dirty="0"/>
              <a:t>-associated </a:t>
            </a:r>
            <a:r>
              <a:rPr lang="en-US" dirty="0" err="1"/>
              <a:t>menorrhagia</a:t>
            </a:r>
            <a:r>
              <a:rPr lang="en-US" dirty="0"/>
              <a:t> during the first year. Although both treatments lead to improvements in health-related quality of life, LNG-IUS seems to have superior effects on psychological and social life {</a:t>
            </a:r>
            <a:r>
              <a:rPr lang="en-US" dirty="0" err="1"/>
              <a:t>Ozdegirmenci</a:t>
            </a:r>
            <a:r>
              <a:rPr lang="en-US" dirty="0"/>
              <a:t>, 2011 #40}. Therapy with the LNG-IUS may be beneficial in women who desire to conceive after removal of the IUD {Farquhar, 2006 #10;Sheng, 2009 #19;Bragheto, 2007 #21;Fedele, 2008 #20}. Adverse effects include breakthrough bleeding, headache, breast tenderness, acne, and weight gain {Garcia, 2011 #5}. </a:t>
            </a:r>
            <a:endParaRPr lang="tr-TR" dirty="0"/>
          </a:p>
          <a:p>
            <a:pPr>
              <a:defRPr/>
            </a:pPr>
            <a:endParaRPr lang="en-US" dirty="0"/>
          </a:p>
        </p:txBody>
      </p:sp>
      <p:sp>
        <p:nvSpPr>
          <p:cNvPr id="4" name="Slide Number Placeholder 3"/>
          <p:cNvSpPr>
            <a:spLocks noGrp="1"/>
          </p:cNvSpPr>
          <p:nvPr>
            <p:ph type="sldNum" sz="quarter" idx="5"/>
          </p:nvPr>
        </p:nvSpPr>
        <p:spPr/>
        <p:txBody>
          <a:bodyPr/>
          <a:lstStyle/>
          <a:p>
            <a:pPr>
              <a:defRPr/>
            </a:pPr>
            <a:fld id="{6CE4C6A1-E75F-4786-AC7E-653BB5714B87}" type="slidenum">
              <a:rPr lang="tr-TR" smtClean="0"/>
              <a:pPr>
                <a:defRPr/>
              </a:pPr>
              <a:t>106</a:t>
            </a:fld>
            <a:endParaRPr lang="tr-T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dirty="0"/>
              <a:t>Objective: To compare the </a:t>
            </a:r>
            <a:r>
              <a:rPr lang="en-US" dirty="0" err="1"/>
              <a:t>levonorgestrel</a:t>
            </a:r>
            <a:r>
              <a:rPr lang="en-US" dirty="0"/>
              <a:t> intrauterine system (LNG-IUS) with hysterectomy in patients with</a:t>
            </a:r>
          </a:p>
          <a:p>
            <a:pPr>
              <a:defRPr/>
            </a:pPr>
            <a:r>
              <a:rPr lang="en-US" dirty="0" err="1"/>
              <a:t>adenomyosis</a:t>
            </a:r>
            <a:r>
              <a:rPr lang="en-US" dirty="0"/>
              <a:t> and to study the effects of both treatments on quality of life (QOL).</a:t>
            </a:r>
          </a:p>
          <a:p>
            <a:pPr>
              <a:defRPr/>
            </a:pPr>
            <a:r>
              <a:rPr lang="en-US" dirty="0"/>
              <a:t>Design: Prospective randomized clinical trial.</a:t>
            </a:r>
          </a:p>
          <a:p>
            <a:pPr>
              <a:defRPr/>
            </a:pPr>
            <a:r>
              <a:rPr lang="en-US" dirty="0"/>
              <a:t>Setting: Women’s health teaching and research hospital.</a:t>
            </a:r>
          </a:p>
          <a:p>
            <a:pPr>
              <a:defRPr/>
            </a:pPr>
            <a:r>
              <a:rPr lang="en-US" dirty="0"/>
              <a:t>Patient(s): Eighty-six patients (43 patients for each group) were enrolled, but only 75 women continued the study.</a:t>
            </a:r>
          </a:p>
          <a:p>
            <a:pPr>
              <a:defRPr/>
            </a:pPr>
            <a:r>
              <a:rPr lang="en-US" dirty="0"/>
              <a:t>Intervention(s): Women interpreted as having </a:t>
            </a:r>
            <a:r>
              <a:rPr lang="en-US" dirty="0" err="1"/>
              <a:t>adenomyosis</a:t>
            </a:r>
            <a:r>
              <a:rPr lang="en-US" dirty="0"/>
              <a:t> on </a:t>
            </a:r>
            <a:r>
              <a:rPr lang="en-US" dirty="0" err="1"/>
              <a:t>transvaginal</a:t>
            </a:r>
            <a:r>
              <a:rPr lang="en-US" dirty="0"/>
              <a:t> ultrasound and magnetic resonance</a:t>
            </a:r>
          </a:p>
          <a:p>
            <a:pPr>
              <a:defRPr/>
            </a:pPr>
            <a:r>
              <a:rPr lang="en-US" dirty="0"/>
              <a:t>imaging were assigned to receive either LNG-IUS or hysterectomy.</a:t>
            </a:r>
          </a:p>
          <a:p>
            <a:pPr>
              <a:defRPr/>
            </a:pPr>
            <a:r>
              <a:rPr lang="en-US" dirty="0"/>
              <a:t>Main Outcome Measure(s): Clinical measures of menstrual bleeding as number of used pads/day during menstruation,</a:t>
            </a:r>
          </a:p>
          <a:p>
            <a:pPr>
              <a:defRPr/>
            </a:pPr>
            <a:r>
              <a:rPr lang="en-US" dirty="0"/>
              <a:t>hemoglobin levels, and health-related QOL variables were assessed. Each woman was followed up for 1 year</a:t>
            </a:r>
          </a:p>
          <a:p>
            <a:pPr>
              <a:defRPr/>
            </a:pPr>
            <a:r>
              <a:rPr lang="en-US" dirty="0"/>
              <a:t>after treatment.</a:t>
            </a:r>
          </a:p>
          <a:p>
            <a:pPr>
              <a:defRPr/>
            </a:pPr>
            <a:r>
              <a:rPr lang="en-US" dirty="0"/>
              <a:t>Result(s): LNG-IUS increased the hemoglobin levels at the sixth month and first year of the treatment to the comparable</a:t>
            </a:r>
          </a:p>
          <a:p>
            <a:pPr>
              <a:defRPr/>
            </a:pPr>
            <a:r>
              <a:rPr lang="en-US" dirty="0"/>
              <a:t>levels with hysterectomy. When pretreatment and post-treatment QOL scores of groups were compared,</a:t>
            </a:r>
          </a:p>
          <a:p>
            <a:pPr>
              <a:defRPr/>
            </a:pPr>
            <a:r>
              <a:rPr lang="en-US" dirty="0"/>
              <a:t>three of the five mean domain scores (physical, environmental, environmental-TR) were increased in patients</a:t>
            </a:r>
          </a:p>
          <a:p>
            <a:pPr>
              <a:defRPr/>
            </a:pPr>
            <a:r>
              <a:rPr lang="en-US" dirty="0"/>
              <a:t>treated with hysterectomy, while in patients managed with LNG-IUS, all five mean domain scores were increased.</a:t>
            </a:r>
          </a:p>
          <a:p>
            <a:pPr>
              <a:defRPr/>
            </a:pPr>
            <a:r>
              <a:rPr lang="en-US" dirty="0"/>
              <a:t>Conclusion(s): It seems that LNG-IUS demonstrates significant and comparable improvements in hemoglobin</a:t>
            </a:r>
          </a:p>
          <a:p>
            <a:pPr>
              <a:defRPr/>
            </a:pPr>
            <a:r>
              <a:rPr lang="en-US" dirty="0"/>
              <a:t>levels to hysterectomy in treating </a:t>
            </a:r>
            <a:r>
              <a:rPr lang="en-US" dirty="0" err="1"/>
              <a:t>adenomyosis</a:t>
            </a:r>
            <a:r>
              <a:rPr lang="en-US" dirty="0"/>
              <a:t>-associated </a:t>
            </a:r>
            <a:r>
              <a:rPr lang="en-US" dirty="0" err="1"/>
              <a:t>menorrhagia</a:t>
            </a:r>
            <a:r>
              <a:rPr lang="en-US" dirty="0"/>
              <a:t> during the first year. Although both</a:t>
            </a:r>
          </a:p>
          <a:p>
            <a:pPr>
              <a:defRPr/>
            </a:pPr>
            <a:r>
              <a:rPr lang="en-US" dirty="0"/>
              <a:t>treatments lead to improvements in health-related QOL, LNG-IUS seems to have superior effects on</a:t>
            </a:r>
          </a:p>
          <a:p>
            <a:pPr>
              <a:defRPr/>
            </a:pPr>
            <a:r>
              <a:rPr lang="en-US" dirty="0"/>
              <a:t>psychological and social life. It may be a promising alternative therapy to hysterectomy. (</a:t>
            </a:r>
            <a:r>
              <a:rPr lang="en-US" dirty="0" err="1"/>
              <a:t>Fertil</a:t>
            </a:r>
            <a:r>
              <a:rPr lang="en-US" dirty="0"/>
              <a:t> </a:t>
            </a:r>
            <a:r>
              <a:rPr lang="en-US" dirty="0" err="1"/>
              <a:t>Steril</a:t>
            </a:r>
            <a:r>
              <a:rPr lang="en-US" dirty="0"/>
              <a:t> 2011;95:</a:t>
            </a:r>
          </a:p>
          <a:p>
            <a:pPr>
              <a:defRPr/>
            </a:pPr>
            <a:r>
              <a:rPr lang="en-US" dirty="0"/>
              <a:t>497–502. 2011 by American Society for Reproductive Medicine.)</a:t>
            </a:r>
          </a:p>
          <a:p>
            <a:pPr>
              <a:defRPr/>
            </a:pPr>
            <a:endParaRPr lang="en-US" dirty="0"/>
          </a:p>
        </p:txBody>
      </p:sp>
      <p:sp>
        <p:nvSpPr>
          <p:cNvPr id="69636" name="Slide Number Placeholder 3"/>
          <p:cNvSpPr>
            <a:spLocks noGrp="1"/>
          </p:cNvSpPr>
          <p:nvPr>
            <p:ph type="sldNum" sz="quarter" idx="5"/>
          </p:nvPr>
        </p:nvSpPr>
        <p:spPr/>
        <p:txBody>
          <a:bodyPr/>
          <a:lstStyle/>
          <a:p>
            <a:pPr>
              <a:defRPr/>
            </a:pPr>
            <a:fld id="{71BA0D14-612C-4E9F-B64C-B08ED3D82333}" type="slidenum">
              <a:rPr lang="tr-TR" smtClean="0"/>
              <a:pPr>
                <a:defRPr/>
              </a:pPr>
              <a:t>107</a:t>
            </a:fld>
            <a:endParaRPr lang="tr-T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fontScale="77500" lnSpcReduction="20000"/>
          </a:bodyPr>
          <a:lstStyle/>
          <a:p>
            <a:pPr>
              <a:defRPr/>
            </a:pPr>
            <a:r>
              <a:rPr lang="en-US" dirty="0"/>
              <a:t>Objective: To compare the </a:t>
            </a:r>
            <a:r>
              <a:rPr lang="en-US" dirty="0" err="1"/>
              <a:t>levonorgestrel</a:t>
            </a:r>
            <a:r>
              <a:rPr lang="en-US" dirty="0"/>
              <a:t> intrauterine system (LNG-IUS) with hysterectomy in patients with</a:t>
            </a:r>
          </a:p>
          <a:p>
            <a:pPr>
              <a:defRPr/>
            </a:pPr>
            <a:r>
              <a:rPr lang="en-US" dirty="0" err="1"/>
              <a:t>adenomyosis</a:t>
            </a:r>
            <a:r>
              <a:rPr lang="en-US" dirty="0"/>
              <a:t> and to study the effects of both treatments on quality of life (QOL).</a:t>
            </a:r>
          </a:p>
          <a:p>
            <a:pPr>
              <a:defRPr/>
            </a:pPr>
            <a:r>
              <a:rPr lang="en-US" dirty="0"/>
              <a:t>Design: Prospective randomized clinical trial.</a:t>
            </a:r>
          </a:p>
          <a:p>
            <a:pPr>
              <a:defRPr/>
            </a:pPr>
            <a:r>
              <a:rPr lang="en-US" dirty="0"/>
              <a:t>Setting: Women’s health teaching and research hospital.</a:t>
            </a:r>
          </a:p>
          <a:p>
            <a:pPr>
              <a:defRPr/>
            </a:pPr>
            <a:r>
              <a:rPr lang="en-US" dirty="0"/>
              <a:t>Patient(s): Eighty-six patients (43 patients for each group) were enrolled, but only 75 women continued the study.</a:t>
            </a:r>
          </a:p>
          <a:p>
            <a:pPr>
              <a:defRPr/>
            </a:pPr>
            <a:r>
              <a:rPr lang="en-US" dirty="0"/>
              <a:t>Intervention(s): Women interpreted as having </a:t>
            </a:r>
            <a:r>
              <a:rPr lang="en-US" dirty="0" err="1"/>
              <a:t>adenomyosis</a:t>
            </a:r>
            <a:r>
              <a:rPr lang="en-US" dirty="0"/>
              <a:t> on </a:t>
            </a:r>
            <a:r>
              <a:rPr lang="en-US" dirty="0" err="1"/>
              <a:t>transvaginal</a:t>
            </a:r>
            <a:r>
              <a:rPr lang="en-US" dirty="0"/>
              <a:t> ultrasound and magnetic resonance</a:t>
            </a:r>
          </a:p>
          <a:p>
            <a:pPr>
              <a:defRPr/>
            </a:pPr>
            <a:r>
              <a:rPr lang="en-US" dirty="0"/>
              <a:t>imaging were assigned to receive either LNG-IUS or hysterectomy.</a:t>
            </a:r>
          </a:p>
          <a:p>
            <a:pPr>
              <a:defRPr/>
            </a:pPr>
            <a:r>
              <a:rPr lang="en-US" dirty="0"/>
              <a:t>Main Outcome Measure(s): Clinical measures of menstrual bleeding as number of used pads/day during menstruation,</a:t>
            </a:r>
          </a:p>
          <a:p>
            <a:pPr>
              <a:defRPr/>
            </a:pPr>
            <a:r>
              <a:rPr lang="en-US" dirty="0"/>
              <a:t>hemoglobin levels, and health-related QOL variables were assessed. Each woman was followed up for 1 year</a:t>
            </a:r>
          </a:p>
          <a:p>
            <a:pPr>
              <a:defRPr/>
            </a:pPr>
            <a:r>
              <a:rPr lang="en-US" dirty="0"/>
              <a:t>after treatment.</a:t>
            </a:r>
          </a:p>
          <a:p>
            <a:pPr>
              <a:defRPr/>
            </a:pPr>
            <a:r>
              <a:rPr lang="en-US" dirty="0"/>
              <a:t>Result(s): LNG-IUS increased the hemoglobin levels at the sixth month and first year of the treatment to the comparable</a:t>
            </a:r>
          </a:p>
          <a:p>
            <a:pPr>
              <a:defRPr/>
            </a:pPr>
            <a:r>
              <a:rPr lang="en-US" dirty="0"/>
              <a:t>levels with hysterectomy. When pretreatment and post-treatment QOL scores of groups were compared,</a:t>
            </a:r>
          </a:p>
          <a:p>
            <a:pPr>
              <a:defRPr/>
            </a:pPr>
            <a:r>
              <a:rPr lang="en-US" dirty="0"/>
              <a:t>three of the five mean domain scores (physical, environmental, environmental-TR) were increased in patients</a:t>
            </a:r>
          </a:p>
          <a:p>
            <a:pPr>
              <a:defRPr/>
            </a:pPr>
            <a:r>
              <a:rPr lang="en-US" dirty="0"/>
              <a:t>treated with hysterectomy, while in patients managed with LNG-IUS, all five mean domain scores were increased.</a:t>
            </a:r>
          </a:p>
          <a:p>
            <a:pPr>
              <a:defRPr/>
            </a:pPr>
            <a:r>
              <a:rPr lang="en-US" dirty="0"/>
              <a:t>Conclusion(s): It seems that LNG-IUS demonstrates significant and comparable improvements in hemoglobin</a:t>
            </a:r>
          </a:p>
          <a:p>
            <a:pPr>
              <a:defRPr/>
            </a:pPr>
            <a:r>
              <a:rPr lang="en-US" dirty="0"/>
              <a:t>levels to hysterectomy in treating </a:t>
            </a:r>
            <a:r>
              <a:rPr lang="en-US" dirty="0" err="1"/>
              <a:t>adenomyosis</a:t>
            </a:r>
            <a:r>
              <a:rPr lang="en-US" dirty="0"/>
              <a:t>-associated </a:t>
            </a:r>
            <a:r>
              <a:rPr lang="en-US" dirty="0" err="1"/>
              <a:t>menorrhagia</a:t>
            </a:r>
            <a:r>
              <a:rPr lang="en-US" dirty="0"/>
              <a:t> during the first year. Although both</a:t>
            </a:r>
          </a:p>
          <a:p>
            <a:pPr>
              <a:defRPr/>
            </a:pPr>
            <a:r>
              <a:rPr lang="en-US" dirty="0"/>
              <a:t>treatments lead to improvements in health-related QOL, LNG-IUS seems to have superior effects on</a:t>
            </a:r>
          </a:p>
          <a:p>
            <a:pPr>
              <a:defRPr/>
            </a:pPr>
            <a:r>
              <a:rPr lang="en-US" dirty="0"/>
              <a:t>psychological and social life. It may be a promising alternative therapy to hysterectomy. (</a:t>
            </a:r>
            <a:r>
              <a:rPr lang="en-US" dirty="0" err="1"/>
              <a:t>Fertil</a:t>
            </a:r>
            <a:r>
              <a:rPr lang="en-US" dirty="0"/>
              <a:t> </a:t>
            </a:r>
            <a:r>
              <a:rPr lang="en-US" dirty="0" err="1"/>
              <a:t>Steril</a:t>
            </a:r>
            <a:r>
              <a:rPr lang="en-US" dirty="0"/>
              <a:t> 2011;95:</a:t>
            </a:r>
          </a:p>
          <a:p>
            <a:pPr>
              <a:defRPr/>
            </a:pPr>
            <a:r>
              <a:rPr lang="en-US" dirty="0"/>
              <a:t>497–502. 2011 by American Society for Reproductive Medicine.)</a:t>
            </a:r>
          </a:p>
        </p:txBody>
      </p:sp>
      <p:sp>
        <p:nvSpPr>
          <p:cNvPr id="70660" name="Slide Number Placeholder 3"/>
          <p:cNvSpPr>
            <a:spLocks noGrp="1"/>
          </p:cNvSpPr>
          <p:nvPr>
            <p:ph type="sldNum" sz="quarter" idx="5"/>
          </p:nvPr>
        </p:nvSpPr>
        <p:spPr/>
        <p:txBody>
          <a:bodyPr/>
          <a:lstStyle/>
          <a:p>
            <a:pPr>
              <a:defRPr/>
            </a:pPr>
            <a:fld id="{8F4885D3-2A63-4A99-8AD4-966F7E9625A8}" type="slidenum">
              <a:rPr lang="tr-TR" smtClean="0"/>
              <a:pPr>
                <a:defRPr/>
              </a:pPr>
              <a:t>108</a:t>
            </a:fld>
            <a:endParaRPr lang="tr-T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Slide Image Placeholder 1"/>
          <p:cNvSpPr>
            <a:spLocks noGrp="1" noRot="1" noChangeAspect="1" noTextEdit="1"/>
          </p:cNvSpPr>
          <p:nvPr>
            <p:ph type="sldImg"/>
          </p:nvPr>
        </p:nvSpPr>
        <p:spPr>
          <a:ln/>
        </p:spPr>
      </p:sp>
      <p:sp>
        <p:nvSpPr>
          <p:cNvPr id="142339" name="Notes Placeholder 2"/>
          <p:cNvSpPr>
            <a:spLocks noGrp="1"/>
          </p:cNvSpPr>
          <p:nvPr>
            <p:ph type="body" idx="1"/>
          </p:nvPr>
        </p:nvSpPr>
        <p:spPr>
          <a:noFill/>
          <a:ln/>
        </p:spPr>
        <p:txBody>
          <a:bodyPr/>
          <a:lstStyle/>
          <a:p>
            <a:r>
              <a:rPr lang="en-US" dirty="0"/>
              <a:t>Magnetic resonance–guided focused ultrasound surgery is a new noninvasive technique for ablation of soft tissue that has been successfully used to treat </a:t>
            </a:r>
            <a:r>
              <a:rPr lang="en-US" dirty="0" err="1"/>
              <a:t>myomas</a:t>
            </a:r>
            <a:r>
              <a:rPr lang="en-US" dirty="0"/>
              <a:t> and experimentally to treat </a:t>
            </a:r>
            <a:r>
              <a:rPr lang="en-US" dirty="0" err="1"/>
              <a:t>adenomyosis</a:t>
            </a:r>
            <a:r>
              <a:rPr lang="en-US" dirty="0"/>
              <a:t>. In 2004, the procedure was approved by the US Food and Drug Administration for the treatment of </a:t>
            </a:r>
            <a:r>
              <a:rPr lang="en-US" dirty="0" err="1"/>
              <a:t>myomas</a:t>
            </a:r>
            <a:r>
              <a:rPr lang="en-US" dirty="0"/>
              <a:t>. Magnetic resonance–guided focused ultrasound surgery has helped to overcome problems in precisely focusing the </a:t>
            </a:r>
            <a:r>
              <a:rPr lang="en-US" dirty="0" err="1"/>
              <a:t>sonographic</a:t>
            </a:r>
            <a:r>
              <a:rPr lang="en-US" dirty="0"/>
              <a:t> waves on a specific target due to the excellent anatomic resolution and high thermal imaging sensitivity of MRI. This noninvasive procedure is now beginning to be used in patients with </a:t>
            </a:r>
            <a:r>
              <a:rPr lang="en-US" dirty="0" err="1"/>
              <a:t>adenomyosis</a:t>
            </a:r>
            <a:r>
              <a:rPr lang="en-US" dirty="0"/>
              <a:t>. Treatment of diffuse and generalized </a:t>
            </a:r>
            <a:r>
              <a:rPr lang="en-US" dirty="0" err="1"/>
              <a:t>adenomyosis</a:t>
            </a:r>
            <a:r>
              <a:rPr lang="en-US" dirty="0"/>
              <a:t> may be difficult, however, a case report demonstrated a successful outcome in focal disease, with marked reduction in bleeding, and followed by an uncomplicated pregnancy and delivery {</a:t>
            </a:r>
            <a:r>
              <a:rPr lang="en-US" dirty="0" err="1"/>
              <a:t>Rabinovici</a:t>
            </a:r>
            <a:r>
              <a:rPr lang="en-US" dirty="0"/>
              <a:t>, 2006 #42;Rabinovici, 2006 #43}. However, it will be wise to keep in mind that currently, hysterectomy remains the standard treatment for </a:t>
            </a:r>
            <a:r>
              <a:rPr lang="en-US" dirty="0" err="1"/>
              <a:t>adenomyosis</a:t>
            </a:r>
            <a:r>
              <a:rPr lang="en-US" dirty="0"/>
              <a:t> in women who have completed childbearing. </a:t>
            </a:r>
            <a:endParaRPr lang="tr-TR" dirty="0"/>
          </a:p>
          <a:p>
            <a:endParaRPr lang="en-US" dirty="0"/>
          </a:p>
        </p:txBody>
      </p:sp>
      <p:sp>
        <p:nvSpPr>
          <p:cNvPr id="4" name="Slide Number Placeholder 3"/>
          <p:cNvSpPr>
            <a:spLocks noGrp="1"/>
          </p:cNvSpPr>
          <p:nvPr>
            <p:ph type="sldNum" sz="quarter" idx="5"/>
          </p:nvPr>
        </p:nvSpPr>
        <p:spPr/>
        <p:txBody>
          <a:bodyPr/>
          <a:lstStyle/>
          <a:p>
            <a:pPr>
              <a:defRPr/>
            </a:pPr>
            <a:fld id="{95AB3593-A5B7-4577-B0D2-FA4D061CFA99}" type="slidenum">
              <a:rPr lang="tr-TR" smtClean="0"/>
              <a:pPr>
                <a:defRPr/>
              </a:pPr>
              <a:t>109</a:t>
            </a:fld>
            <a:endParaRPr lang="tr-T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a:t>Adenomyosis</a:t>
            </a:r>
            <a:r>
              <a:rPr lang="en-US" dirty="0"/>
              <a:t> may be present in diffuse or focal forms, such as </a:t>
            </a:r>
            <a:r>
              <a:rPr lang="en-US" dirty="0" err="1"/>
              <a:t>adenomyotic</a:t>
            </a:r>
            <a:r>
              <a:rPr lang="en-US" dirty="0"/>
              <a:t> cysts or </a:t>
            </a:r>
            <a:r>
              <a:rPr lang="en-US" dirty="0" err="1"/>
              <a:t>adenomyomas</a:t>
            </a:r>
            <a:r>
              <a:rPr lang="en-US" dirty="0"/>
              <a:t>. It affects 20% of women, but is most prevalent among those who are </a:t>
            </a:r>
            <a:r>
              <a:rPr lang="en-US" dirty="0" err="1"/>
              <a:t>perimenopausal</a:t>
            </a:r>
            <a:r>
              <a:rPr lang="en-US" dirty="0"/>
              <a:t> and </a:t>
            </a:r>
            <a:r>
              <a:rPr lang="en-US" dirty="0" err="1"/>
              <a:t>multiparous</a:t>
            </a:r>
            <a:r>
              <a:rPr lang="en-US" dirty="0"/>
              <a:t> {Dietrich, 2010 #1;Benagiano, 2006 #2;Benagiano, 2009 #3;Benagiano, 2012 #4}. </a:t>
            </a: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21</a:t>
            </a:fld>
            <a:endParaRPr lang="tr-T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a:t>Newer techniques such as uterine artery </a:t>
            </a:r>
            <a:r>
              <a:rPr lang="en-US" dirty="0" err="1"/>
              <a:t>embolization</a:t>
            </a:r>
            <a:r>
              <a:rPr lang="en-US" dirty="0"/>
              <a:t> (UAE) and “magnetic resonance–guided focused ultrasound surgery” need further study and are not appropriate currently for the patients seeking fertility {Kim, 2007 #38;Kim, 2011 #39}. Kim et al, published one of the largest long-term retrospective studies, which observed 54 women with an MRI diagnosis of </a:t>
            </a:r>
            <a:r>
              <a:rPr lang="en-US" dirty="0" err="1"/>
              <a:t>adenomyosis</a:t>
            </a:r>
            <a:r>
              <a:rPr lang="en-US" dirty="0"/>
              <a:t> without </a:t>
            </a:r>
            <a:r>
              <a:rPr lang="en-US" dirty="0" err="1"/>
              <a:t>myomas</a:t>
            </a:r>
            <a:r>
              <a:rPr lang="en-US" dirty="0"/>
              <a:t> who underwent UAE {Kim, 2007 #38}. Fifty-seven percent of patients reported decreased bleeding and pain after 4.9 years. In 4 patients, treatment failure was immediate, and 19 patients experienced relapse within 5 years, with 5 patients requiring hysterectomy for further treatment. Overall rate of patient satisfaction was 70% {Kim, 2007 #38}. </a:t>
            </a:r>
            <a:endParaRPr lang="tr-TR" dirty="0"/>
          </a:p>
          <a:p>
            <a:pPr>
              <a:defRPr/>
            </a:pPr>
            <a:endParaRPr lang="en-US" dirty="0"/>
          </a:p>
        </p:txBody>
      </p:sp>
      <p:sp>
        <p:nvSpPr>
          <p:cNvPr id="4" name="Slide Number Placeholder 3"/>
          <p:cNvSpPr>
            <a:spLocks noGrp="1"/>
          </p:cNvSpPr>
          <p:nvPr>
            <p:ph type="sldNum" sz="quarter" idx="5"/>
          </p:nvPr>
        </p:nvSpPr>
        <p:spPr/>
        <p:txBody>
          <a:bodyPr/>
          <a:lstStyle/>
          <a:p>
            <a:pPr>
              <a:defRPr/>
            </a:pPr>
            <a:fld id="{AD38B368-7DA4-41DC-89F4-1031217FCD28}" type="slidenum">
              <a:rPr lang="tr-TR" smtClean="0"/>
              <a:pPr>
                <a:defRPr/>
              </a:pPr>
              <a:t>110</a:t>
            </a:fld>
            <a:endParaRPr lang="tr-T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ayt Görüntüsü Yer Tutucusu 1"/>
          <p:cNvSpPr>
            <a:spLocks noGrp="1" noRot="1" noChangeAspect="1" noTextEdit="1"/>
          </p:cNvSpPr>
          <p:nvPr>
            <p:ph type="sldImg"/>
          </p:nvPr>
        </p:nvSpPr>
        <p:spPr>
          <a:ln/>
        </p:spPr>
      </p:sp>
      <p:sp>
        <p:nvSpPr>
          <p:cNvPr id="3" name="Not Yer Tutucusu 2"/>
          <p:cNvSpPr>
            <a:spLocks noGrp="1"/>
          </p:cNvSpPr>
          <p:nvPr>
            <p:ph type="body" idx="1"/>
          </p:nvPr>
        </p:nvSpPr>
        <p:spPr/>
        <p:txBody>
          <a:bodyPr/>
          <a:lstStyle/>
          <a:p>
            <a:pPr eaLnBrk="1" fontAlgn="auto" hangingPunct="1">
              <a:spcBef>
                <a:spcPts val="0"/>
              </a:spcBef>
              <a:spcAft>
                <a:spcPts val="0"/>
              </a:spcAft>
              <a:defRPr/>
            </a:pPr>
            <a:r>
              <a:rPr lang="tr-TR" dirty="0">
                <a:solidFill>
                  <a:schemeClr val="bg1"/>
                </a:solidFill>
                <a:effectLst>
                  <a:outerShdw blurRad="38100" dist="25500" dir="5400000" algn="tl" rotWithShape="0">
                    <a:srgbClr val="000000">
                      <a:satMod val="180000"/>
                      <a:alpha val="75000"/>
                    </a:srgbClr>
                  </a:outerShdw>
                </a:effectLst>
              </a:rPr>
              <a:t>LNG-IUD </a:t>
            </a:r>
            <a:r>
              <a:rPr lang="tr-TR" dirty="0" err="1">
                <a:solidFill>
                  <a:schemeClr val="bg1"/>
                </a:solidFill>
                <a:effectLst>
                  <a:outerShdw blurRad="38100" dist="25500" dir="5400000" algn="tl" rotWithShape="0">
                    <a:srgbClr val="000000">
                      <a:satMod val="180000"/>
                      <a:alpha val="75000"/>
                    </a:srgbClr>
                  </a:outerShdw>
                </a:effectLst>
              </a:rPr>
              <a:t>eksizyon</a:t>
            </a:r>
            <a:r>
              <a:rPr lang="tr-TR" dirty="0">
                <a:solidFill>
                  <a:schemeClr val="bg1"/>
                </a:solidFill>
                <a:effectLst>
                  <a:outerShdw blurRad="38100" dist="25500" dir="5400000" algn="tl" rotWithShape="0">
                    <a:srgbClr val="000000">
                      <a:satMod val="180000"/>
                      <a:alpha val="75000"/>
                    </a:srgbClr>
                  </a:outerShdw>
                </a:effectLst>
              </a:rPr>
              <a:t> sonrası semptomların giderilmesinde eklenmeli (Kombine tedavi)</a:t>
            </a:r>
          </a:p>
          <a:p>
            <a:pPr eaLnBrk="1" fontAlgn="auto" hangingPunct="1">
              <a:spcBef>
                <a:spcPts val="0"/>
              </a:spcBef>
              <a:spcAft>
                <a:spcPts val="0"/>
              </a:spcAft>
              <a:defRPr/>
            </a:pPr>
            <a:r>
              <a:rPr lang="tr-TR" dirty="0" err="1">
                <a:solidFill>
                  <a:schemeClr val="bg1"/>
                </a:solidFill>
                <a:effectLst>
                  <a:outerShdw blurRad="38100" dist="25500" dir="5400000" algn="tl" rotWithShape="0">
                    <a:srgbClr val="000000">
                      <a:satMod val="180000"/>
                      <a:alpha val="75000"/>
                    </a:srgbClr>
                  </a:outerShdw>
                </a:effectLst>
              </a:rPr>
              <a:t>Adenomyosisli</a:t>
            </a:r>
            <a:r>
              <a:rPr lang="tr-TR" dirty="0">
                <a:solidFill>
                  <a:schemeClr val="bg1"/>
                </a:solidFill>
                <a:effectLst>
                  <a:outerShdw blurRad="38100" dist="25500" dir="5400000" algn="tl" rotWithShape="0">
                    <a:srgbClr val="000000">
                      <a:satMod val="180000"/>
                      <a:alpha val="75000"/>
                    </a:srgbClr>
                  </a:outerShdw>
                </a:effectLst>
              </a:rPr>
              <a:t> </a:t>
            </a:r>
            <a:r>
              <a:rPr lang="tr-TR" dirty="0" err="1">
                <a:solidFill>
                  <a:schemeClr val="bg1"/>
                </a:solidFill>
                <a:effectLst>
                  <a:outerShdw blurRad="38100" dist="25500" dir="5400000" algn="tl" rotWithShape="0">
                    <a:srgbClr val="000000">
                      <a:satMod val="180000"/>
                      <a:alpha val="75000"/>
                    </a:srgbClr>
                  </a:outerShdw>
                </a:effectLst>
              </a:rPr>
              <a:t>uterusda</a:t>
            </a:r>
            <a:r>
              <a:rPr lang="tr-TR" dirty="0">
                <a:solidFill>
                  <a:schemeClr val="bg1"/>
                </a:solidFill>
                <a:effectLst>
                  <a:outerShdw blurRad="38100" dist="25500" dir="5400000" algn="tl" rotWithShape="0">
                    <a:srgbClr val="000000">
                      <a:satMod val="180000"/>
                      <a:alpha val="75000"/>
                    </a:srgbClr>
                  </a:outerShdw>
                </a:effectLst>
              </a:rPr>
              <a:t> </a:t>
            </a:r>
            <a:r>
              <a:rPr lang="tr-TR" dirty="0" err="1">
                <a:solidFill>
                  <a:schemeClr val="bg1"/>
                </a:solidFill>
                <a:effectLst>
                  <a:outerShdw blurRad="38100" dist="25500" dir="5400000" algn="tl" rotWithShape="0">
                    <a:srgbClr val="000000">
                      <a:satMod val="180000"/>
                      <a:alpha val="75000"/>
                    </a:srgbClr>
                  </a:outerShdw>
                </a:effectLst>
              </a:rPr>
              <a:t>vaginal</a:t>
            </a:r>
            <a:r>
              <a:rPr lang="tr-TR" dirty="0">
                <a:solidFill>
                  <a:schemeClr val="bg1"/>
                </a:solidFill>
                <a:effectLst>
                  <a:outerShdw blurRad="38100" dist="25500" dir="5400000" algn="tl" rotWithShape="0">
                    <a:srgbClr val="000000">
                      <a:satMod val="180000"/>
                      <a:alpha val="75000"/>
                    </a:srgbClr>
                  </a:outerShdw>
                </a:effectLst>
              </a:rPr>
              <a:t> </a:t>
            </a:r>
            <a:r>
              <a:rPr lang="tr-TR" dirty="0" err="1">
                <a:solidFill>
                  <a:schemeClr val="bg1"/>
                </a:solidFill>
                <a:effectLst>
                  <a:outerShdw blurRad="38100" dist="25500" dir="5400000" algn="tl" rotWithShape="0">
                    <a:srgbClr val="000000">
                      <a:satMod val="180000"/>
                      <a:alpha val="75000"/>
                    </a:srgbClr>
                  </a:outerShdw>
                </a:effectLst>
              </a:rPr>
              <a:t>histerektomimesane</a:t>
            </a:r>
            <a:r>
              <a:rPr lang="tr-TR" dirty="0">
                <a:solidFill>
                  <a:schemeClr val="bg1"/>
                </a:solidFill>
                <a:effectLst>
                  <a:outerShdw blurRad="38100" dist="25500" dir="5400000" algn="tl" rotWithShape="0">
                    <a:srgbClr val="000000">
                      <a:satMod val="180000"/>
                      <a:alpha val="75000"/>
                    </a:srgbClr>
                  </a:outerShdw>
                </a:effectLst>
              </a:rPr>
              <a:t> </a:t>
            </a:r>
            <a:r>
              <a:rPr lang="tr-TR" dirty="0" err="1">
                <a:solidFill>
                  <a:schemeClr val="bg1"/>
                </a:solidFill>
                <a:effectLst>
                  <a:outerShdw blurRad="38100" dist="25500" dir="5400000" algn="tl" rotWithShape="0">
                    <a:srgbClr val="000000">
                      <a:satMod val="180000"/>
                      <a:alpha val="75000"/>
                    </a:srgbClr>
                  </a:outerShdw>
                </a:effectLst>
              </a:rPr>
              <a:t>injurisi</a:t>
            </a:r>
            <a:r>
              <a:rPr lang="tr-TR" dirty="0">
                <a:solidFill>
                  <a:schemeClr val="bg1"/>
                </a:solidFill>
                <a:effectLst>
                  <a:outerShdw blurRad="38100" dist="25500" dir="5400000" algn="tl" rotWithShape="0">
                    <a:srgbClr val="000000">
                      <a:satMod val="180000"/>
                      <a:alpha val="75000"/>
                    </a:srgbClr>
                  </a:outerShdw>
                </a:effectLst>
              </a:rPr>
              <a:t> fazladır ve </a:t>
            </a:r>
            <a:r>
              <a:rPr lang="tr-TR" dirty="0" err="1">
                <a:solidFill>
                  <a:schemeClr val="bg1"/>
                </a:solidFill>
                <a:effectLst>
                  <a:outerShdw blurRad="38100" dist="25500" dir="5400000" algn="tl" rotWithShape="0">
                    <a:srgbClr val="000000">
                      <a:satMod val="180000"/>
                      <a:alpha val="75000"/>
                    </a:srgbClr>
                  </a:outerShdw>
                </a:effectLst>
              </a:rPr>
              <a:t>histerektomi</a:t>
            </a:r>
            <a:r>
              <a:rPr lang="tr-TR" dirty="0">
                <a:solidFill>
                  <a:schemeClr val="bg1"/>
                </a:solidFill>
                <a:effectLst>
                  <a:outerShdw blurRad="38100" dist="25500" dir="5400000" algn="tl" rotWithShape="0">
                    <a:srgbClr val="000000">
                      <a:satMod val="180000"/>
                      <a:alpha val="75000"/>
                    </a:srgbClr>
                  </a:outerShdw>
                </a:effectLst>
              </a:rPr>
              <a:t> daha zordur. Bu olgularda LAVH daha uygun</a:t>
            </a:r>
          </a:p>
          <a:p>
            <a:pPr>
              <a:defRPr/>
            </a:pPr>
            <a:endParaRPr lang="tr-TR" dirty="0"/>
          </a:p>
        </p:txBody>
      </p:sp>
      <p:sp>
        <p:nvSpPr>
          <p:cNvPr id="4" name="Slayt Numarası Yer Tutucusu 3"/>
          <p:cNvSpPr>
            <a:spLocks noGrp="1"/>
          </p:cNvSpPr>
          <p:nvPr>
            <p:ph type="sldNum" sz="quarter" idx="5"/>
          </p:nvPr>
        </p:nvSpPr>
        <p:spPr/>
        <p:txBody>
          <a:bodyPr/>
          <a:lstStyle/>
          <a:p>
            <a:pPr>
              <a:defRPr/>
            </a:pPr>
            <a:fld id="{91057707-2698-4F39-8823-D8548753725A}" type="slidenum">
              <a:rPr lang="tr-TR" smtClean="0"/>
              <a:pPr>
                <a:defRPr/>
              </a:pPr>
              <a:t>111</a:t>
            </a:fld>
            <a:endParaRPr lang="tr-TR"/>
          </a:p>
        </p:txBody>
      </p:sp>
    </p:spTree>
    <p:extLst>
      <p:ext uri="{BB962C8B-B14F-4D97-AF65-F5344CB8AC3E}">
        <p14:creationId xmlns:p14="http://schemas.microsoft.com/office/powerpoint/2010/main" val="174243649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ayt Görüntüsü Yer Tutucusu 1"/>
          <p:cNvSpPr>
            <a:spLocks noGrp="1" noRot="1" noChangeAspect="1" noTextEdit="1"/>
          </p:cNvSpPr>
          <p:nvPr>
            <p:ph type="sldImg"/>
          </p:nvPr>
        </p:nvSpPr>
        <p:spPr>
          <a:ln/>
        </p:spPr>
      </p:sp>
      <p:sp>
        <p:nvSpPr>
          <p:cNvPr id="3" name="Not Yer Tutucusu 2"/>
          <p:cNvSpPr>
            <a:spLocks noGrp="1"/>
          </p:cNvSpPr>
          <p:nvPr>
            <p:ph type="body" idx="1"/>
          </p:nvPr>
        </p:nvSpPr>
        <p:spPr/>
        <p:txBody>
          <a:bodyPr/>
          <a:lstStyle/>
          <a:p>
            <a:pPr eaLnBrk="1" fontAlgn="auto" hangingPunct="1">
              <a:spcBef>
                <a:spcPts val="0"/>
              </a:spcBef>
              <a:spcAft>
                <a:spcPts val="0"/>
              </a:spcAft>
              <a:defRPr/>
            </a:pPr>
            <a:r>
              <a:rPr lang="tr-TR" dirty="0">
                <a:solidFill>
                  <a:schemeClr val="bg1"/>
                </a:solidFill>
                <a:effectLst>
                  <a:outerShdw blurRad="38100" dist="25500" dir="5400000" algn="tl" rotWithShape="0">
                    <a:srgbClr val="000000">
                      <a:satMod val="180000"/>
                      <a:alpha val="75000"/>
                    </a:srgbClr>
                  </a:outerShdw>
                </a:effectLst>
              </a:rPr>
              <a:t>LNG-IUD </a:t>
            </a:r>
            <a:r>
              <a:rPr lang="tr-TR" dirty="0" err="1">
                <a:solidFill>
                  <a:schemeClr val="bg1"/>
                </a:solidFill>
                <a:effectLst>
                  <a:outerShdw blurRad="38100" dist="25500" dir="5400000" algn="tl" rotWithShape="0">
                    <a:srgbClr val="000000">
                      <a:satMod val="180000"/>
                      <a:alpha val="75000"/>
                    </a:srgbClr>
                  </a:outerShdw>
                </a:effectLst>
              </a:rPr>
              <a:t>eksizyon</a:t>
            </a:r>
            <a:r>
              <a:rPr lang="tr-TR" dirty="0">
                <a:solidFill>
                  <a:schemeClr val="bg1"/>
                </a:solidFill>
                <a:effectLst>
                  <a:outerShdw blurRad="38100" dist="25500" dir="5400000" algn="tl" rotWithShape="0">
                    <a:srgbClr val="000000">
                      <a:satMod val="180000"/>
                      <a:alpha val="75000"/>
                    </a:srgbClr>
                  </a:outerShdw>
                </a:effectLst>
              </a:rPr>
              <a:t> sonrası semptomların giderilmesinde eklenmeli (Kombine tedavi)</a:t>
            </a:r>
          </a:p>
          <a:p>
            <a:pPr eaLnBrk="1" fontAlgn="auto" hangingPunct="1">
              <a:spcBef>
                <a:spcPts val="0"/>
              </a:spcBef>
              <a:spcAft>
                <a:spcPts val="0"/>
              </a:spcAft>
              <a:defRPr/>
            </a:pPr>
            <a:r>
              <a:rPr lang="tr-TR" dirty="0" err="1">
                <a:solidFill>
                  <a:schemeClr val="bg1"/>
                </a:solidFill>
                <a:effectLst>
                  <a:outerShdw blurRad="38100" dist="25500" dir="5400000" algn="tl" rotWithShape="0">
                    <a:srgbClr val="000000">
                      <a:satMod val="180000"/>
                      <a:alpha val="75000"/>
                    </a:srgbClr>
                  </a:outerShdw>
                </a:effectLst>
              </a:rPr>
              <a:t>Adenomyosisli</a:t>
            </a:r>
            <a:r>
              <a:rPr lang="tr-TR" dirty="0">
                <a:solidFill>
                  <a:schemeClr val="bg1"/>
                </a:solidFill>
                <a:effectLst>
                  <a:outerShdw blurRad="38100" dist="25500" dir="5400000" algn="tl" rotWithShape="0">
                    <a:srgbClr val="000000">
                      <a:satMod val="180000"/>
                      <a:alpha val="75000"/>
                    </a:srgbClr>
                  </a:outerShdw>
                </a:effectLst>
              </a:rPr>
              <a:t> </a:t>
            </a:r>
            <a:r>
              <a:rPr lang="tr-TR" dirty="0" err="1">
                <a:solidFill>
                  <a:schemeClr val="bg1"/>
                </a:solidFill>
                <a:effectLst>
                  <a:outerShdw blurRad="38100" dist="25500" dir="5400000" algn="tl" rotWithShape="0">
                    <a:srgbClr val="000000">
                      <a:satMod val="180000"/>
                      <a:alpha val="75000"/>
                    </a:srgbClr>
                  </a:outerShdw>
                </a:effectLst>
              </a:rPr>
              <a:t>uterusda</a:t>
            </a:r>
            <a:r>
              <a:rPr lang="tr-TR" dirty="0">
                <a:solidFill>
                  <a:schemeClr val="bg1"/>
                </a:solidFill>
                <a:effectLst>
                  <a:outerShdw blurRad="38100" dist="25500" dir="5400000" algn="tl" rotWithShape="0">
                    <a:srgbClr val="000000">
                      <a:satMod val="180000"/>
                      <a:alpha val="75000"/>
                    </a:srgbClr>
                  </a:outerShdw>
                </a:effectLst>
              </a:rPr>
              <a:t> </a:t>
            </a:r>
            <a:r>
              <a:rPr lang="tr-TR" dirty="0" err="1">
                <a:solidFill>
                  <a:schemeClr val="bg1"/>
                </a:solidFill>
                <a:effectLst>
                  <a:outerShdw blurRad="38100" dist="25500" dir="5400000" algn="tl" rotWithShape="0">
                    <a:srgbClr val="000000">
                      <a:satMod val="180000"/>
                      <a:alpha val="75000"/>
                    </a:srgbClr>
                  </a:outerShdw>
                </a:effectLst>
              </a:rPr>
              <a:t>vaginal</a:t>
            </a:r>
            <a:r>
              <a:rPr lang="tr-TR" dirty="0">
                <a:solidFill>
                  <a:schemeClr val="bg1"/>
                </a:solidFill>
                <a:effectLst>
                  <a:outerShdw blurRad="38100" dist="25500" dir="5400000" algn="tl" rotWithShape="0">
                    <a:srgbClr val="000000">
                      <a:satMod val="180000"/>
                      <a:alpha val="75000"/>
                    </a:srgbClr>
                  </a:outerShdw>
                </a:effectLst>
              </a:rPr>
              <a:t> </a:t>
            </a:r>
            <a:r>
              <a:rPr lang="tr-TR" dirty="0" err="1">
                <a:solidFill>
                  <a:schemeClr val="bg1"/>
                </a:solidFill>
                <a:effectLst>
                  <a:outerShdw blurRad="38100" dist="25500" dir="5400000" algn="tl" rotWithShape="0">
                    <a:srgbClr val="000000">
                      <a:satMod val="180000"/>
                      <a:alpha val="75000"/>
                    </a:srgbClr>
                  </a:outerShdw>
                </a:effectLst>
              </a:rPr>
              <a:t>histerektomimesane</a:t>
            </a:r>
            <a:r>
              <a:rPr lang="tr-TR" dirty="0">
                <a:solidFill>
                  <a:schemeClr val="bg1"/>
                </a:solidFill>
                <a:effectLst>
                  <a:outerShdw blurRad="38100" dist="25500" dir="5400000" algn="tl" rotWithShape="0">
                    <a:srgbClr val="000000">
                      <a:satMod val="180000"/>
                      <a:alpha val="75000"/>
                    </a:srgbClr>
                  </a:outerShdw>
                </a:effectLst>
              </a:rPr>
              <a:t> </a:t>
            </a:r>
            <a:r>
              <a:rPr lang="tr-TR" dirty="0" err="1">
                <a:solidFill>
                  <a:schemeClr val="bg1"/>
                </a:solidFill>
                <a:effectLst>
                  <a:outerShdw blurRad="38100" dist="25500" dir="5400000" algn="tl" rotWithShape="0">
                    <a:srgbClr val="000000">
                      <a:satMod val="180000"/>
                      <a:alpha val="75000"/>
                    </a:srgbClr>
                  </a:outerShdw>
                </a:effectLst>
              </a:rPr>
              <a:t>injurisi</a:t>
            </a:r>
            <a:r>
              <a:rPr lang="tr-TR" dirty="0">
                <a:solidFill>
                  <a:schemeClr val="bg1"/>
                </a:solidFill>
                <a:effectLst>
                  <a:outerShdw blurRad="38100" dist="25500" dir="5400000" algn="tl" rotWithShape="0">
                    <a:srgbClr val="000000">
                      <a:satMod val="180000"/>
                      <a:alpha val="75000"/>
                    </a:srgbClr>
                  </a:outerShdw>
                </a:effectLst>
              </a:rPr>
              <a:t> fazladır ve </a:t>
            </a:r>
            <a:r>
              <a:rPr lang="tr-TR" dirty="0" err="1">
                <a:solidFill>
                  <a:schemeClr val="bg1"/>
                </a:solidFill>
                <a:effectLst>
                  <a:outerShdw blurRad="38100" dist="25500" dir="5400000" algn="tl" rotWithShape="0">
                    <a:srgbClr val="000000">
                      <a:satMod val="180000"/>
                      <a:alpha val="75000"/>
                    </a:srgbClr>
                  </a:outerShdw>
                </a:effectLst>
              </a:rPr>
              <a:t>histerektomi</a:t>
            </a:r>
            <a:r>
              <a:rPr lang="tr-TR" dirty="0">
                <a:solidFill>
                  <a:schemeClr val="bg1"/>
                </a:solidFill>
                <a:effectLst>
                  <a:outerShdw blurRad="38100" dist="25500" dir="5400000" algn="tl" rotWithShape="0">
                    <a:srgbClr val="000000">
                      <a:satMod val="180000"/>
                      <a:alpha val="75000"/>
                    </a:srgbClr>
                  </a:outerShdw>
                </a:effectLst>
              </a:rPr>
              <a:t> daha zordur. Bu olgularda LAVH daha uygun</a:t>
            </a:r>
          </a:p>
          <a:p>
            <a:pPr>
              <a:defRPr/>
            </a:pPr>
            <a:endParaRPr lang="tr-TR" dirty="0"/>
          </a:p>
        </p:txBody>
      </p:sp>
      <p:sp>
        <p:nvSpPr>
          <p:cNvPr id="4" name="Slayt Numarası Yer Tutucusu 3"/>
          <p:cNvSpPr>
            <a:spLocks noGrp="1"/>
          </p:cNvSpPr>
          <p:nvPr>
            <p:ph type="sldNum" sz="quarter" idx="5"/>
          </p:nvPr>
        </p:nvSpPr>
        <p:spPr/>
        <p:txBody>
          <a:bodyPr/>
          <a:lstStyle/>
          <a:p>
            <a:pPr>
              <a:defRPr/>
            </a:pPr>
            <a:fld id="{91057707-2698-4F39-8823-D8548753725A}" type="slidenum">
              <a:rPr lang="tr-TR" smtClean="0"/>
              <a:pPr>
                <a:defRPr/>
              </a:pPr>
              <a:t>112</a:t>
            </a:fld>
            <a:endParaRPr lang="tr-TR"/>
          </a:p>
        </p:txBody>
      </p:sp>
    </p:spTree>
    <p:extLst>
      <p:ext uri="{BB962C8B-B14F-4D97-AF65-F5344CB8AC3E}">
        <p14:creationId xmlns:p14="http://schemas.microsoft.com/office/powerpoint/2010/main" val="12211069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p:txBody>
          <a:bodyPr/>
          <a:lstStyle/>
          <a:p>
            <a:pPr>
              <a:defRPr/>
            </a:pPr>
            <a:fld id="{92DE719C-6274-4F02-8159-B1DD76DEC83E}" type="slidenum">
              <a:rPr lang="tr-TR" smtClean="0"/>
              <a:pPr>
                <a:defRPr/>
              </a:pPr>
              <a:t>113</a:t>
            </a:fld>
            <a:endParaRPr lang="tr-TR"/>
          </a:p>
        </p:txBody>
      </p:sp>
      <p:sp>
        <p:nvSpPr>
          <p:cNvPr id="93187" name="Rectangle 2"/>
          <p:cNvSpPr>
            <a:spLocks noGrp="1" noRot="1" noChangeAspect="1" noChangeArrowheads="1" noTextEdit="1"/>
          </p:cNvSpPr>
          <p:nvPr>
            <p:ph type="sldImg"/>
          </p:nvPr>
        </p:nvSpPr>
        <p:spPr>
          <a:solidFill>
            <a:srgbClr val="FFFFFF"/>
          </a:solidFill>
          <a:ln/>
        </p:spPr>
      </p:sp>
      <p:sp>
        <p:nvSpPr>
          <p:cNvPr id="93188" name="Rectangle 3"/>
          <p:cNvSpPr>
            <a:spLocks noGrp="1" noChangeArrowheads="1"/>
          </p:cNvSpPr>
          <p:nvPr>
            <p:ph type="body" idx="1"/>
          </p:nvPr>
        </p:nvSpPr>
        <p:spPr>
          <a:solidFill>
            <a:srgbClr val="FFFFFF"/>
          </a:solidFill>
          <a:ln>
            <a:solidFill>
              <a:srgbClr val="000000"/>
            </a:solidFill>
          </a:ln>
        </p:spPr>
        <p:txBody>
          <a:bodyPr/>
          <a:lstStyle/>
          <a:p>
            <a:endParaRPr lang="tr-TR"/>
          </a:p>
        </p:txBody>
      </p:sp>
    </p:spTree>
    <p:extLst>
      <p:ext uri="{BB962C8B-B14F-4D97-AF65-F5344CB8AC3E}">
        <p14:creationId xmlns:p14="http://schemas.microsoft.com/office/powerpoint/2010/main" val="214608462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Slide Image Placeholder 1"/>
          <p:cNvSpPr>
            <a:spLocks noGrp="1" noRot="1" noChangeAspect="1" noTextEdit="1"/>
          </p:cNvSpPr>
          <p:nvPr>
            <p:ph type="sldImg"/>
          </p:nvPr>
        </p:nvSpPr>
        <p:spPr>
          <a:ln/>
        </p:spPr>
      </p:sp>
      <p:sp>
        <p:nvSpPr>
          <p:cNvPr id="134147" name="Notes Placeholder 2"/>
          <p:cNvSpPr>
            <a:spLocks noGrp="1"/>
          </p:cNvSpPr>
          <p:nvPr>
            <p:ph type="body" idx="1"/>
          </p:nvPr>
        </p:nvSpPr>
        <p:spPr>
          <a:noFill/>
          <a:ln/>
        </p:spPr>
        <p:txBody>
          <a:bodyPr/>
          <a:lstStyle/>
          <a:p>
            <a:r>
              <a:rPr lang="tr-TR"/>
              <a:t>Dogru cevap b</a:t>
            </a:r>
            <a:endParaRPr lang="en-US"/>
          </a:p>
        </p:txBody>
      </p:sp>
      <p:sp>
        <p:nvSpPr>
          <p:cNvPr id="4" name="Slide Number Placeholder 3"/>
          <p:cNvSpPr>
            <a:spLocks noGrp="1"/>
          </p:cNvSpPr>
          <p:nvPr>
            <p:ph type="sldNum" sz="quarter" idx="5"/>
          </p:nvPr>
        </p:nvSpPr>
        <p:spPr/>
        <p:txBody>
          <a:bodyPr/>
          <a:lstStyle/>
          <a:p>
            <a:pPr>
              <a:defRPr/>
            </a:pPr>
            <a:fld id="{E4A34B81-1926-4122-8745-52EA6C5CAEC3}" type="slidenum">
              <a:rPr lang="tr-TR" smtClean="0"/>
              <a:pPr>
                <a:defRPr/>
              </a:pPr>
              <a:t>116</a:t>
            </a:fld>
            <a:endParaRPr lang="tr-T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lide Image Placeholder 1"/>
          <p:cNvSpPr>
            <a:spLocks noGrp="1" noRot="1" noChangeAspect="1" noTextEdit="1"/>
          </p:cNvSpPr>
          <p:nvPr>
            <p:ph type="sldImg"/>
          </p:nvPr>
        </p:nvSpPr>
        <p:spPr>
          <a:ln/>
        </p:spPr>
      </p:sp>
      <p:sp>
        <p:nvSpPr>
          <p:cNvPr id="135171" name="Notes Placeholder 2"/>
          <p:cNvSpPr>
            <a:spLocks noGrp="1"/>
          </p:cNvSpPr>
          <p:nvPr>
            <p:ph type="body" idx="1"/>
          </p:nvPr>
        </p:nvSpPr>
        <p:spPr>
          <a:noFill/>
          <a:ln/>
        </p:spPr>
        <p:txBody>
          <a:bodyPr/>
          <a:lstStyle/>
          <a:p>
            <a:r>
              <a:rPr lang="tr-TR"/>
              <a:t>Dogru cevap e</a:t>
            </a:r>
            <a:endParaRPr lang="en-US"/>
          </a:p>
        </p:txBody>
      </p:sp>
      <p:sp>
        <p:nvSpPr>
          <p:cNvPr id="4" name="Slide Number Placeholder 3"/>
          <p:cNvSpPr>
            <a:spLocks noGrp="1"/>
          </p:cNvSpPr>
          <p:nvPr>
            <p:ph type="sldNum" sz="quarter" idx="5"/>
          </p:nvPr>
        </p:nvSpPr>
        <p:spPr/>
        <p:txBody>
          <a:bodyPr/>
          <a:lstStyle/>
          <a:p>
            <a:pPr>
              <a:defRPr/>
            </a:pPr>
            <a:fld id="{1658F4FD-3987-46B4-ABED-C8745929C987}" type="slidenum">
              <a:rPr lang="tr-TR" smtClean="0"/>
              <a:pPr>
                <a:defRPr/>
              </a:pPr>
              <a:t>117</a:t>
            </a:fld>
            <a:endParaRPr lang="tr-T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Slide Image Placeholder 1"/>
          <p:cNvSpPr>
            <a:spLocks noGrp="1" noRot="1" noChangeAspect="1" noTextEdit="1"/>
          </p:cNvSpPr>
          <p:nvPr>
            <p:ph type="sldImg"/>
          </p:nvPr>
        </p:nvSpPr>
        <p:spPr>
          <a:ln/>
        </p:spPr>
      </p:sp>
      <p:sp>
        <p:nvSpPr>
          <p:cNvPr id="136195" name="Notes Placeholder 2"/>
          <p:cNvSpPr>
            <a:spLocks noGrp="1"/>
          </p:cNvSpPr>
          <p:nvPr>
            <p:ph type="body" idx="1"/>
          </p:nvPr>
        </p:nvSpPr>
        <p:spPr>
          <a:noFill/>
          <a:ln/>
        </p:spPr>
        <p:txBody>
          <a:bodyPr/>
          <a:lstStyle/>
          <a:p>
            <a:r>
              <a:rPr lang="tr-TR"/>
              <a:t>Dogru cevap d</a:t>
            </a:r>
            <a:endParaRPr lang="en-US"/>
          </a:p>
        </p:txBody>
      </p:sp>
      <p:sp>
        <p:nvSpPr>
          <p:cNvPr id="4" name="Slide Number Placeholder 3"/>
          <p:cNvSpPr>
            <a:spLocks noGrp="1"/>
          </p:cNvSpPr>
          <p:nvPr>
            <p:ph type="sldNum" sz="quarter" idx="5"/>
          </p:nvPr>
        </p:nvSpPr>
        <p:spPr/>
        <p:txBody>
          <a:bodyPr/>
          <a:lstStyle/>
          <a:p>
            <a:pPr>
              <a:defRPr/>
            </a:pPr>
            <a:fld id="{5A287806-56E3-4829-A633-893EF1ACD5ED}" type="slidenum">
              <a:rPr lang="tr-TR" smtClean="0"/>
              <a:pPr>
                <a:defRPr/>
              </a:pPr>
              <a:t>118</a:t>
            </a:fld>
            <a:endParaRPr lang="tr-T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Slide Image Placeholder 1"/>
          <p:cNvSpPr>
            <a:spLocks noGrp="1" noRot="1" noChangeAspect="1" noTextEdit="1"/>
          </p:cNvSpPr>
          <p:nvPr>
            <p:ph type="sldImg"/>
          </p:nvPr>
        </p:nvSpPr>
        <p:spPr>
          <a:ln/>
        </p:spPr>
      </p:sp>
      <p:sp>
        <p:nvSpPr>
          <p:cNvPr id="137219" name="Notes Placeholder 2"/>
          <p:cNvSpPr>
            <a:spLocks noGrp="1"/>
          </p:cNvSpPr>
          <p:nvPr>
            <p:ph type="body" idx="1"/>
          </p:nvPr>
        </p:nvSpPr>
        <p:spPr>
          <a:noFill/>
          <a:ln/>
        </p:spPr>
        <p:txBody>
          <a:bodyPr/>
          <a:lstStyle/>
          <a:p>
            <a:r>
              <a:rPr lang="tr-TR"/>
              <a:t>Dogru cevap e</a:t>
            </a:r>
            <a:endParaRPr lang="en-US"/>
          </a:p>
        </p:txBody>
      </p:sp>
      <p:sp>
        <p:nvSpPr>
          <p:cNvPr id="4" name="Slide Number Placeholder 3"/>
          <p:cNvSpPr>
            <a:spLocks noGrp="1"/>
          </p:cNvSpPr>
          <p:nvPr>
            <p:ph type="sldNum" sz="quarter" idx="5"/>
          </p:nvPr>
        </p:nvSpPr>
        <p:spPr/>
        <p:txBody>
          <a:bodyPr/>
          <a:lstStyle/>
          <a:p>
            <a:pPr>
              <a:defRPr/>
            </a:pPr>
            <a:fld id="{66672635-2DDA-4A7B-9528-72D05A5C8671}" type="slidenum">
              <a:rPr lang="tr-TR" smtClean="0"/>
              <a:pPr>
                <a:defRPr/>
              </a:pPr>
              <a:t>119</a:t>
            </a:fld>
            <a:endParaRPr lang="tr-T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ayt Görüntüsü Yer Tutucusu 1"/>
          <p:cNvSpPr>
            <a:spLocks noGrp="1" noRot="1" noChangeAspect="1" noTextEdit="1"/>
          </p:cNvSpPr>
          <p:nvPr>
            <p:ph type="sldImg"/>
          </p:nvPr>
        </p:nvSpPr>
        <p:spPr>
          <a:ln/>
        </p:spPr>
      </p:sp>
      <p:sp>
        <p:nvSpPr>
          <p:cNvPr id="95235" name="Not Yer Tutucusu 2"/>
          <p:cNvSpPr>
            <a:spLocks noGrp="1"/>
          </p:cNvSpPr>
          <p:nvPr>
            <p:ph type="body" idx="1"/>
          </p:nvPr>
        </p:nvSpPr>
        <p:spPr>
          <a:noFill/>
          <a:ln/>
        </p:spPr>
        <p:txBody>
          <a:bodyPr/>
          <a:lstStyle/>
          <a:p>
            <a:r>
              <a:rPr lang="tr-TR" dirty="0"/>
              <a:t> SE </a:t>
            </a:r>
            <a:r>
              <a:rPr lang="tr-TR" dirty="0" err="1"/>
              <a:t>superficial</a:t>
            </a:r>
            <a:r>
              <a:rPr lang="tr-TR" dirty="0"/>
              <a:t> endometrium- BE </a:t>
            </a:r>
            <a:r>
              <a:rPr lang="tr-TR" dirty="0" err="1"/>
              <a:t>basal</a:t>
            </a:r>
            <a:r>
              <a:rPr lang="tr-TR" dirty="0"/>
              <a:t> endometrium- M </a:t>
            </a:r>
            <a:r>
              <a:rPr lang="tr-TR" dirty="0" err="1"/>
              <a:t>myometrium</a:t>
            </a:r>
            <a:endParaRPr lang="tr-TR" dirty="0"/>
          </a:p>
          <a:p>
            <a:endParaRPr lang="tr-TR" dirty="0"/>
          </a:p>
          <a:p>
            <a:r>
              <a:rPr lang="en-US" dirty="0"/>
              <a:t>While the clinical findings of </a:t>
            </a:r>
            <a:r>
              <a:rPr lang="en-US" dirty="0" err="1"/>
              <a:t>menorrhagia</a:t>
            </a:r>
            <a:r>
              <a:rPr lang="en-US" dirty="0"/>
              <a:t> and </a:t>
            </a:r>
            <a:r>
              <a:rPr lang="en-US" dirty="0" err="1"/>
              <a:t>dysmenorrhea</a:t>
            </a:r>
            <a:r>
              <a:rPr lang="en-US" dirty="0"/>
              <a:t> with an enlarged uterus suggest </a:t>
            </a:r>
            <a:r>
              <a:rPr lang="en-US" dirty="0" err="1"/>
              <a:t>adenomyosis</a:t>
            </a:r>
            <a:r>
              <a:rPr lang="en-US" dirty="0"/>
              <a:t>, the diagnosis is made by </a:t>
            </a:r>
            <a:r>
              <a:rPr lang="en-US" dirty="0" err="1"/>
              <a:t>histologic</a:t>
            </a:r>
            <a:r>
              <a:rPr lang="en-US" dirty="0"/>
              <a:t> analysis. Because of the proliferative ectopic endometrial tissue in the </a:t>
            </a:r>
            <a:r>
              <a:rPr lang="en-US" dirty="0" err="1"/>
              <a:t>myometrium</a:t>
            </a:r>
            <a:r>
              <a:rPr lang="en-US" dirty="0"/>
              <a:t>, smooth muscle cell hyperplasia and hypertrophy occur, causing an enlarged globular uterus that can be observed macroscopically. </a:t>
            </a:r>
            <a:r>
              <a:rPr lang="en-US" dirty="0" err="1"/>
              <a:t>Adenomyosis</a:t>
            </a:r>
            <a:r>
              <a:rPr lang="en-US" dirty="0"/>
              <a:t> can also arise in focal forms of circumscribed nodular aggregates of smooth muscle, endometrial glands, and </a:t>
            </a:r>
            <a:r>
              <a:rPr lang="en-US" dirty="0" err="1"/>
              <a:t>stroma</a:t>
            </a:r>
            <a:r>
              <a:rPr lang="en-US" dirty="0"/>
              <a:t>, known as </a:t>
            </a:r>
            <a:r>
              <a:rPr lang="en-US" dirty="0" err="1"/>
              <a:t>adenomyomas</a:t>
            </a:r>
            <a:r>
              <a:rPr lang="en-US" dirty="0"/>
              <a:t> or present as a </a:t>
            </a:r>
            <a:r>
              <a:rPr lang="en-US" dirty="0" err="1"/>
              <a:t>polypoid</a:t>
            </a:r>
            <a:r>
              <a:rPr lang="en-US" dirty="0"/>
              <a:t> mass within the endometrial cavity {Bergeron, 2006 #4127}. </a:t>
            </a:r>
            <a:r>
              <a:rPr lang="en-US" dirty="0" err="1"/>
              <a:t>Adenomyosis</a:t>
            </a:r>
            <a:r>
              <a:rPr lang="en-US" dirty="0"/>
              <a:t> tends to be a diffuse process arising most frequently in the posterior wall, less frequently in the anterior wall, and rarely in the </a:t>
            </a:r>
            <a:r>
              <a:rPr lang="en-US" dirty="0" err="1"/>
              <a:t>cornua</a:t>
            </a:r>
            <a:r>
              <a:rPr lang="en-US" dirty="0"/>
              <a:t> or areas near the cervical </a:t>
            </a:r>
            <a:r>
              <a:rPr lang="en-US" dirty="0" err="1"/>
              <a:t>os</a:t>
            </a:r>
            <a:r>
              <a:rPr lang="en-US" dirty="0"/>
              <a:t> {Garcia, 2011 #5}. There is no agreement on the criteria for minimal depth of invasion; however, most studies use a cutoff of 2.5 mm below the </a:t>
            </a:r>
            <a:r>
              <a:rPr lang="en-US" dirty="0" err="1"/>
              <a:t>basalis</a:t>
            </a:r>
            <a:r>
              <a:rPr lang="en-US" dirty="0"/>
              <a:t> layer {Farquhar, 2006 #4126}. Diagnostic hysteroscopy does not provide </a:t>
            </a:r>
            <a:r>
              <a:rPr lang="en-US" dirty="0" err="1"/>
              <a:t>pathognomonic</a:t>
            </a:r>
            <a:r>
              <a:rPr lang="en-US" dirty="0"/>
              <a:t> signs of </a:t>
            </a:r>
            <a:r>
              <a:rPr lang="en-US" dirty="0" err="1"/>
              <a:t>adenomyosis</a:t>
            </a:r>
            <a:r>
              <a:rPr lang="en-US" dirty="0"/>
              <a:t>, although some evidence suggest that irregular endometrium with pitting endometrial defects, altered </a:t>
            </a:r>
            <a:r>
              <a:rPr lang="en-US" dirty="0" err="1"/>
              <a:t>vascularization</a:t>
            </a:r>
            <a:r>
              <a:rPr lang="en-US" dirty="0"/>
              <a:t>, and cystic hemorrhagic lesions may be associated with the process {Fernandez, 2007 #3063}.</a:t>
            </a:r>
            <a:endParaRPr lang="tr-TR" dirty="0"/>
          </a:p>
        </p:txBody>
      </p:sp>
      <p:sp>
        <p:nvSpPr>
          <p:cNvPr id="4" name="Slayt Numarası Yer Tutucusu 3"/>
          <p:cNvSpPr>
            <a:spLocks noGrp="1"/>
          </p:cNvSpPr>
          <p:nvPr>
            <p:ph type="sldNum" sz="quarter" idx="5"/>
          </p:nvPr>
        </p:nvSpPr>
        <p:spPr/>
        <p:txBody>
          <a:bodyPr/>
          <a:lstStyle/>
          <a:p>
            <a:pPr>
              <a:defRPr/>
            </a:pPr>
            <a:fld id="{5B832A7C-FBBA-4710-B390-BE8662BA4D01}" type="slidenum">
              <a:rPr lang="tr-TR" smtClean="0"/>
              <a:pPr>
                <a:defRPr/>
              </a:pPr>
              <a:t>22</a:t>
            </a:fld>
            <a:endParaRPr lang="tr-T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ayt Görüntüsü Yer Tutucusu 1"/>
          <p:cNvSpPr>
            <a:spLocks noGrp="1" noRot="1" noChangeAspect="1" noTextEdit="1"/>
          </p:cNvSpPr>
          <p:nvPr>
            <p:ph type="sldImg"/>
          </p:nvPr>
        </p:nvSpPr>
        <p:spPr>
          <a:ln/>
        </p:spPr>
      </p:sp>
      <p:sp>
        <p:nvSpPr>
          <p:cNvPr id="95235" name="Not Yer Tutucusu 2"/>
          <p:cNvSpPr>
            <a:spLocks noGrp="1"/>
          </p:cNvSpPr>
          <p:nvPr>
            <p:ph type="body" idx="1"/>
          </p:nvPr>
        </p:nvSpPr>
        <p:spPr>
          <a:noFill/>
          <a:ln/>
        </p:spPr>
        <p:txBody>
          <a:bodyPr/>
          <a:lstStyle/>
          <a:p>
            <a:r>
              <a:rPr lang="tr-TR" dirty="0"/>
              <a:t> SE </a:t>
            </a:r>
            <a:r>
              <a:rPr lang="tr-TR" dirty="0" err="1"/>
              <a:t>superficial</a:t>
            </a:r>
            <a:r>
              <a:rPr lang="tr-TR" dirty="0"/>
              <a:t> endometrium- BE </a:t>
            </a:r>
            <a:r>
              <a:rPr lang="tr-TR" dirty="0" err="1"/>
              <a:t>basal</a:t>
            </a:r>
            <a:r>
              <a:rPr lang="tr-TR" dirty="0"/>
              <a:t> endometrium- M </a:t>
            </a:r>
            <a:r>
              <a:rPr lang="tr-TR" dirty="0" err="1"/>
              <a:t>myometrium</a:t>
            </a:r>
            <a:endParaRPr lang="tr-TR" dirty="0"/>
          </a:p>
          <a:p>
            <a:endParaRPr lang="tr-TR" dirty="0"/>
          </a:p>
          <a:p>
            <a:r>
              <a:rPr lang="en-US" dirty="0"/>
              <a:t>While the clinical findings of </a:t>
            </a:r>
            <a:r>
              <a:rPr lang="en-US" dirty="0" err="1"/>
              <a:t>menorrhagia</a:t>
            </a:r>
            <a:r>
              <a:rPr lang="en-US" dirty="0"/>
              <a:t> and </a:t>
            </a:r>
            <a:r>
              <a:rPr lang="en-US" dirty="0" err="1"/>
              <a:t>dysmenorrhea</a:t>
            </a:r>
            <a:r>
              <a:rPr lang="en-US" dirty="0"/>
              <a:t> with an enlarged uterus suggest </a:t>
            </a:r>
            <a:r>
              <a:rPr lang="en-US" dirty="0" err="1"/>
              <a:t>adenomyosis</a:t>
            </a:r>
            <a:r>
              <a:rPr lang="en-US" dirty="0"/>
              <a:t>, the diagnosis is made by </a:t>
            </a:r>
            <a:r>
              <a:rPr lang="en-US" dirty="0" err="1"/>
              <a:t>histologic</a:t>
            </a:r>
            <a:r>
              <a:rPr lang="en-US" dirty="0"/>
              <a:t> analysis. Because of the proliferative ectopic endometrial tissue in the </a:t>
            </a:r>
            <a:r>
              <a:rPr lang="en-US" dirty="0" err="1"/>
              <a:t>myometrium</a:t>
            </a:r>
            <a:r>
              <a:rPr lang="en-US" dirty="0"/>
              <a:t>, smooth muscle cell hyperplasia and hypertrophy occur, causing an enlarged globular uterus that can be observed macroscopically. </a:t>
            </a:r>
            <a:r>
              <a:rPr lang="en-US" dirty="0" err="1"/>
              <a:t>Adenomyosis</a:t>
            </a:r>
            <a:r>
              <a:rPr lang="en-US" dirty="0"/>
              <a:t> can also arise in focal forms of circumscribed nodular aggregates of smooth muscle, endometrial glands, and </a:t>
            </a:r>
            <a:r>
              <a:rPr lang="en-US" dirty="0" err="1"/>
              <a:t>stroma</a:t>
            </a:r>
            <a:r>
              <a:rPr lang="en-US" dirty="0"/>
              <a:t>, known as </a:t>
            </a:r>
            <a:r>
              <a:rPr lang="en-US" dirty="0" err="1"/>
              <a:t>adenomyomas</a:t>
            </a:r>
            <a:r>
              <a:rPr lang="en-US" dirty="0"/>
              <a:t> or present as a </a:t>
            </a:r>
            <a:r>
              <a:rPr lang="en-US" dirty="0" err="1"/>
              <a:t>polypoid</a:t>
            </a:r>
            <a:r>
              <a:rPr lang="en-US" dirty="0"/>
              <a:t> mass within the endometrial cavity {Bergeron, 2006 #4127}. </a:t>
            </a:r>
            <a:r>
              <a:rPr lang="en-US" dirty="0" err="1"/>
              <a:t>Adenomyosis</a:t>
            </a:r>
            <a:r>
              <a:rPr lang="en-US" dirty="0"/>
              <a:t> tends to be a diffuse process arising most frequently in the posterior wall, less frequently in the anterior wall, and rarely in the </a:t>
            </a:r>
            <a:r>
              <a:rPr lang="en-US" dirty="0" err="1"/>
              <a:t>cornua</a:t>
            </a:r>
            <a:r>
              <a:rPr lang="en-US" dirty="0"/>
              <a:t> or areas near the cervical </a:t>
            </a:r>
            <a:r>
              <a:rPr lang="en-US" dirty="0" err="1"/>
              <a:t>os</a:t>
            </a:r>
            <a:r>
              <a:rPr lang="en-US" dirty="0"/>
              <a:t> {Garcia, 2011 #5}. There is no agreement on the criteria for minimal depth of invasion; however, most studies use a cutoff of 2.5 mm below the </a:t>
            </a:r>
            <a:r>
              <a:rPr lang="en-US" dirty="0" err="1"/>
              <a:t>basalis</a:t>
            </a:r>
            <a:r>
              <a:rPr lang="en-US" dirty="0"/>
              <a:t> layer {Farquhar, 2006 #4126}. Diagnostic hysteroscopy does not provide </a:t>
            </a:r>
            <a:r>
              <a:rPr lang="en-US" dirty="0" err="1"/>
              <a:t>pathognomonic</a:t>
            </a:r>
            <a:r>
              <a:rPr lang="en-US" dirty="0"/>
              <a:t> signs of </a:t>
            </a:r>
            <a:r>
              <a:rPr lang="en-US" dirty="0" err="1"/>
              <a:t>adenomyosis</a:t>
            </a:r>
            <a:r>
              <a:rPr lang="en-US" dirty="0"/>
              <a:t>, although some evidence suggest that irregular endometrium with pitting endometrial defects, altered </a:t>
            </a:r>
            <a:r>
              <a:rPr lang="en-US" dirty="0" err="1"/>
              <a:t>vascularization</a:t>
            </a:r>
            <a:r>
              <a:rPr lang="en-US" dirty="0"/>
              <a:t>, and cystic hemorrhagic lesions may be associated with the process {Fernandez, 2007 #3063}.</a:t>
            </a:r>
            <a:endParaRPr lang="tr-TR" dirty="0"/>
          </a:p>
        </p:txBody>
      </p:sp>
      <p:sp>
        <p:nvSpPr>
          <p:cNvPr id="4" name="Slayt Numarası Yer Tutucusu 3"/>
          <p:cNvSpPr>
            <a:spLocks noGrp="1"/>
          </p:cNvSpPr>
          <p:nvPr>
            <p:ph type="sldNum" sz="quarter" idx="5"/>
          </p:nvPr>
        </p:nvSpPr>
        <p:spPr/>
        <p:txBody>
          <a:bodyPr/>
          <a:lstStyle/>
          <a:p>
            <a:pPr>
              <a:defRPr/>
            </a:pPr>
            <a:fld id="{5B832A7C-FBBA-4710-B390-BE8662BA4D01}" type="slidenum">
              <a:rPr lang="tr-TR" smtClean="0"/>
              <a:pPr>
                <a:defRPr/>
              </a:pPr>
              <a:t>23</a:t>
            </a:fld>
            <a:endParaRPr lang="tr-TR"/>
          </a:p>
        </p:txBody>
      </p:sp>
    </p:spTree>
    <p:extLst>
      <p:ext uri="{BB962C8B-B14F-4D97-AF65-F5344CB8AC3E}">
        <p14:creationId xmlns:p14="http://schemas.microsoft.com/office/powerpoint/2010/main" val="188952323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3" name="Notes Placeholder 2"/>
          <p:cNvSpPr>
            <a:spLocks noGrp="1"/>
          </p:cNvSpPr>
          <p:nvPr>
            <p:ph type="body" idx="1"/>
          </p:nvPr>
        </p:nvSpPr>
        <p:spPr/>
        <p:txBody>
          <a:bodyPr>
            <a:normAutofit/>
          </a:bodyPr>
          <a:lstStyle/>
          <a:p>
            <a:pPr>
              <a:defRPr/>
            </a:pPr>
            <a:r>
              <a:rPr lang="en-US" dirty="0"/>
              <a:t>Although the exact etiopathogenesis of </a:t>
            </a:r>
            <a:r>
              <a:rPr lang="en-US" dirty="0" err="1"/>
              <a:t>adenomyosis</a:t>
            </a:r>
            <a:r>
              <a:rPr lang="en-US" dirty="0"/>
              <a:t> is unknown, various theories have been proposed. The first and most popular hypothesis is that </a:t>
            </a:r>
            <a:r>
              <a:rPr lang="en-US" dirty="0" err="1"/>
              <a:t>adenomyosis</a:t>
            </a:r>
            <a:r>
              <a:rPr lang="en-US" dirty="0"/>
              <a:t> develops from </a:t>
            </a:r>
            <a:r>
              <a:rPr lang="en-US" dirty="0" err="1"/>
              <a:t>invagination</a:t>
            </a:r>
            <a:r>
              <a:rPr lang="en-US" dirty="0"/>
              <a:t> of endometrium into the </a:t>
            </a:r>
            <a:r>
              <a:rPr lang="en-US" dirty="0" err="1"/>
              <a:t>myometrium</a:t>
            </a:r>
            <a:r>
              <a:rPr lang="en-US" dirty="0"/>
              <a:t>. </a:t>
            </a:r>
            <a:r>
              <a:rPr lang="en-US" dirty="0" err="1"/>
              <a:t>Invagination</a:t>
            </a:r>
            <a:r>
              <a:rPr lang="en-US" dirty="0"/>
              <a:t> may occur due to weakened </a:t>
            </a:r>
            <a:r>
              <a:rPr lang="en-US" dirty="0" err="1"/>
              <a:t>myometrium</a:t>
            </a:r>
            <a:r>
              <a:rPr lang="en-US" dirty="0"/>
              <a:t> from tissue trauma during previous pelvic surgery that enables the active endometrial tissue to grow into the injured lining {</a:t>
            </a:r>
            <a:r>
              <a:rPr lang="en-US" dirty="0" err="1"/>
              <a:t>Ferenczy</a:t>
            </a:r>
            <a:r>
              <a:rPr lang="en-US" dirty="0"/>
              <a:t>, 1998 #7}. A second theory is that </a:t>
            </a:r>
            <a:r>
              <a:rPr lang="en-US" dirty="0" err="1"/>
              <a:t>adenomyosis</a:t>
            </a:r>
            <a:r>
              <a:rPr lang="en-US" dirty="0"/>
              <a:t> develops de novo from embryologic misplaced </a:t>
            </a:r>
            <a:r>
              <a:rPr lang="en-US" dirty="0" err="1"/>
              <a:t>pleuripotent</a:t>
            </a:r>
            <a:r>
              <a:rPr lang="en-US" dirty="0"/>
              <a:t> </a:t>
            </a:r>
            <a:r>
              <a:rPr lang="en-US" dirty="0" err="1"/>
              <a:t>mullerian</a:t>
            </a:r>
            <a:r>
              <a:rPr lang="en-US" dirty="0"/>
              <a:t> remnants. A third theory suggests that </a:t>
            </a:r>
            <a:r>
              <a:rPr lang="en-US" dirty="0" err="1"/>
              <a:t>invagination</a:t>
            </a:r>
            <a:r>
              <a:rPr lang="en-US" dirty="0"/>
              <a:t> of the </a:t>
            </a:r>
            <a:r>
              <a:rPr lang="en-US" dirty="0" err="1"/>
              <a:t>basalis</a:t>
            </a:r>
            <a:r>
              <a:rPr lang="en-US" dirty="0"/>
              <a:t> proceeds along the </a:t>
            </a:r>
            <a:r>
              <a:rPr lang="en-US" dirty="0" err="1"/>
              <a:t>intramyometrial</a:t>
            </a:r>
            <a:r>
              <a:rPr lang="en-US" dirty="0"/>
              <a:t> lymphatic system, leading to </a:t>
            </a:r>
            <a:r>
              <a:rPr lang="en-US" dirty="0" err="1"/>
              <a:t>adenomyosis</a:t>
            </a:r>
            <a:r>
              <a:rPr lang="en-US" dirty="0"/>
              <a:t>. In addition to those, a recently proposed theory is that </a:t>
            </a:r>
            <a:r>
              <a:rPr lang="en-US" dirty="0" err="1"/>
              <a:t>adenomyosis</a:t>
            </a:r>
            <a:r>
              <a:rPr lang="en-US" dirty="0"/>
              <a:t> originates from bone marrow stem cells that are displaced through the vasculature {</a:t>
            </a:r>
            <a:r>
              <a:rPr lang="en-US" dirty="0" err="1"/>
              <a:t>Sasson</a:t>
            </a:r>
            <a:r>
              <a:rPr lang="en-US" dirty="0"/>
              <a:t>, 2008 #2604;Garcia, 2011 #5}. </a:t>
            </a:r>
          </a:p>
        </p:txBody>
      </p:sp>
      <p:sp>
        <p:nvSpPr>
          <p:cNvPr id="4" name="Slide Number Placeholder 3"/>
          <p:cNvSpPr>
            <a:spLocks noGrp="1"/>
          </p:cNvSpPr>
          <p:nvPr>
            <p:ph type="sldNum" sz="quarter" idx="5"/>
          </p:nvPr>
        </p:nvSpPr>
        <p:spPr/>
        <p:txBody>
          <a:bodyPr/>
          <a:lstStyle/>
          <a:p>
            <a:pPr>
              <a:defRPr/>
            </a:pPr>
            <a:fld id="{54EAC0B8-37AD-4501-9188-167A8B16C46B}" type="slidenum">
              <a:rPr lang="tr-TR" smtClean="0"/>
              <a:pPr>
                <a:defRPr/>
              </a:pPr>
              <a:t>24</a:t>
            </a:fld>
            <a:endParaRPr lang="tr-T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a:defRPr/>
            </a:pPr>
            <a:r>
              <a:rPr lang="en-US" dirty="0"/>
              <a:t>It affects 20% of women, but is most prevalent among those who are </a:t>
            </a:r>
            <a:r>
              <a:rPr lang="en-US" dirty="0" err="1"/>
              <a:t>perimenopausal</a:t>
            </a:r>
            <a:r>
              <a:rPr lang="en-US" dirty="0"/>
              <a:t> and </a:t>
            </a:r>
            <a:r>
              <a:rPr lang="en-US" dirty="0" err="1"/>
              <a:t>multiparous</a:t>
            </a:r>
            <a:r>
              <a:rPr lang="en-US" dirty="0"/>
              <a:t> {Dietrich, 2010 #1;Benagiano, 2006 #2;Benagiano, 2009 #3;Benagiano, 2012 #4}.</a:t>
            </a:r>
            <a:endParaRPr lang="tr-TR" dirty="0"/>
          </a:p>
          <a:p>
            <a:pPr>
              <a:defRPr/>
            </a:pPr>
            <a:r>
              <a:rPr lang="en-US" dirty="0"/>
              <a:t>Because the diagnosis of </a:t>
            </a:r>
            <a:r>
              <a:rPr lang="en-US" dirty="0" err="1"/>
              <a:t>adenomyosis</a:t>
            </a:r>
            <a:r>
              <a:rPr lang="en-US" dirty="0"/>
              <a:t> is made by </a:t>
            </a:r>
            <a:r>
              <a:rPr lang="en-US" dirty="0" err="1"/>
              <a:t>histologic</a:t>
            </a:r>
            <a:r>
              <a:rPr lang="en-US" dirty="0"/>
              <a:t> analysis, the exact incidence has not been accurately determined. In various studies, the prevalence has been reported to range from 5 to 70% {</a:t>
            </a:r>
            <a:r>
              <a:rPr lang="en-US" dirty="0" err="1"/>
              <a:t>Azziz</a:t>
            </a:r>
            <a:r>
              <a:rPr lang="en-US" dirty="0"/>
              <a:t>, 1989 #18}. Overall, the mean frequency of </a:t>
            </a:r>
            <a:r>
              <a:rPr lang="en-US" dirty="0" err="1"/>
              <a:t>adenomyosis</a:t>
            </a:r>
            <a:r>
              <a:rPr lang="en-US" dirty="0"/>
              <a:t> at hysterectomy is approximately 20 to 30% {</a:t>
            </a:r>
            <a:r>
              <a:rPr lang="en-US" dirty="0" err="1"/>
              <a:t>Parazzini</a:t>
            </a:r>
            <a:r>
              <a:rPr lang="en-US" dirty="0"/>
              <a:t>, 2009 #15;Vercellini, 2006 #16}. Clinical series have demonstrated an increased frequency of </a:t>
            </a:r>
            <a:r>
              <a:rPr lang="en-US" dirty="0" err="1"/>
              <a:t>adenomyosis</a:t>
            </a:r>
            <a:r>
              <a:rPr lang="en-US" dirty="0"/>
              <a:t> in </a:t>
            </a:r>
            <a:r>
              <a:rPr lang="en-US" dirty="0" err="1"/>
              <a:t>multiparous</a:t>
            </a:r>
            <a:r>
              <a:rPr lang="en-US" dirty="0"/>
              <a:t> patients {</a:t>
            </a:r>
            <a:r>
              <a:rPr lang="en-US" dirty="0" err="1"/>
              <a:t>Vercellini</a:t>
            </a:r>
            <a:r>
              <a:rPr lang="en-US" dirty="0"/>
              <a:t>, 2006 #16;Taran, 2010 #17}. Pregnancy may be a risk factor due to the invasive nature of the </a:t>
            </a:r>
            <a:r>
              <a:rPr lang="en-US" dirty="0" err="1"/>
              <a:t>trophoblasts</a:t>
            </a:r>
            <a:r>
              <a:rPr lang="en-US" dirty="0"/>
              <a:t> into the </a:t>
            </a:r>
            <a:r>
              <a:rPr lang="en-US" dirty="0" err="1"/>
              <a:t>myometrium</a:t>
            </a:r>
            <a:r>
              <a:rPr lang="en-US" dirty="0"/>
              <a:t> during implantation. </a:t>
            </a:r>
            <a:r>
              <a:rPr lang="en-US" dirty="0" err="1"/>
              <a:t>Vercellini</a:t>
            </a:r>
            <a:r>
              <a:rPr lang="en-US" dirty="0"/>
              <a:t> et al observed that the frequency of </a:t>
            </a:r>
            <a:r>
              <a:rPr lang="en-US" dirty="0" err="1"/>
              <a:t>adenomyosis</a:t>
            </a:r>
            <a:r>
              <a:rPr lang="en-US" dirty="0"/>
              <a:t> was directly associated with the number of pregnancies {</a:t>
            </a:r>
            <a:r>
              <a:rPr lang="en-US" dirty="0" err="1"/>
              <a:t>Vercellini</a:t>
            </a:r>
            <a:r>
              <a:rPr lang="en-US" dirty="0"/>
              <a:t>, 2006 #16}. Some studies have suggested that trauma from pelvic surgery may trigger </a:t>
            </a:r>
            <a:r>
              <a:rPr lang="en-US" dirty="0" err="1"/>
              <a:t>invagination</a:t>
            </a:r>
            <a:r>
              <a:rPr lang="en-US" dirty="0"/>
              <a:t> of the </a:t>
            </a:r>
            <a:r>
              <a:rPr lang="en-US" dirty="0" err="1"/>
              <a:t>adenomyotic</a:t>
            </a:r>
            <a:r>
              <a:rPr lang="en-US" dirty="0"/>
              <a:t> tissue. </a:t>
            </a:r>
            <a:r>
              <a:rPr lang="en-US" dirty="0" err="1"/>
              <a:t>Parazzini</a:t>
            </a:r>
            <a:r>
              <a:rPr lang="en-US" dirty="0"/>
              <a:t> et al also observed higher rates of </a:t>
            </a:r>
            <a:r>
              <a:rPr lang="en-US" dirty="0" err="1"/>
              <a:t>adenomyosis</a:t>
            </a:r>
            <a:r>
              <a:rPr lang="en-US" dirty="0"/>
              <a:t> in patients who had undergone dilation and curettage {</a:t>
            </a:r>
            <a:r>
              <a:rPr lang="en-US" dirty="0" err="1"/>
              <a:t>Parazzini</a:t>
            </a:r>
            <a:r>
              <a:rPr lang="en-US" dirty="0"/>
              <a:t>, 2009 #15}. Seventy to 80% of </a:t>
            </a:r>
            <a:r>
              <a:rPr lang="en-US" dirty="0" err="1"/>
              <a:t>adenomyosis</a:t>
            </a:r>
            <a:r>
              <a:rPr lang="en-US" dirty="0"/>
              <a:t> cases are reported in women in the fourth and fifth decades of life. Five to 25% of </a:t>
            </a:r>
            <a:r>
              <a:rPr lang="en-US" dirty="0" err="1"/>
              <a:t>adenomyosis</a:t>
            </a:r>
            <a:r>
              <a:rPr lang="en-US" dirty="0"/>
              <a:t> cases are observed in patients younger than 39 years, and only 5-10% occur in women older than 60 years {</a:t>
            </a:r>
            <a:r>
              <a:rPr lang="en-US" dirty="0" err="1"/>
              <a:t>Azziz</a:t>
            </a:r>
            <a:r>
              <a:rPr lang="en-US" dirty="0"/>
              <a:t>, 1989 #18;Garcia, 2011 #5}.</a:t>
            </a:r>
            <a:endParaRPr lang="tr-TR" dirty="0"/>
          </a:p>
          <a:p>
            <a:pPr>
              <a:defRPr/>
            </a:pPr>
            <a:r>
              <a:rPr lang="tr-TR" dirty="0"/>
              <a:t>	</a:t>
            </a:r>
            <a:r>
              <a:rPr lang="en-US" dirty="0"/>
              <a:t>Fifty percent of women with symptoms have </a:t>
            </a:r>
            <a:r>
              <a:rPr lang="en-US" dirty="0" err="1"/>
              <a:t>menorrhagia</a:t>
            </a:r>
            <a:r>
              <a:rPr lang="en-US" dirty="0"/>
              <a:t>, 30% have </a:t>
            </a:r>
            <a:r>
              <a:rPr lang="en-US" dirty="0" err="1"/>
              <a:t>dysmenorrhea</a:t>
            </a:r>
            <a:r>
              <a:rPr lang="en-US" dirty="0"/>
              <a:t>, and 20% have </a:t>
            </a:r>
            <a:r>
              <a:rPr lang="en-US" dirty="0" err="1"/>
              <a:t>metrorrhagia</a:t>
            </a:r>
            <a:r>
              <a:rPr lang="en-US" dirty="0"/>
              <a:t>. Less common symptoms include </a:t>
            </a:r>
            <a:r>
              <a:rPr lang="en-US" dirty="0" err="1"/>
              <a:t>dyspareunia</a:t>
            </a:r>
            <a:r>
              <a:rPr lang="en-US" dirty="0"/>
              <a:t> and chronic pelvic pain {</a:t>
            </a:r>
            <a:r>
              <a:rPr lang="en-US" dirty="0" err="1"/>
              <a:t>Ferenczy</a:t>
            </a:r>
            <a:r>
              <a:rPr lang="en-US" dirty="0"/>
              <a:t>, 1998 #7;Bergeron, 2006 #9}. Endometriosis is observed in 6 to 22% of patients with </a:t>
            </a:r>
            <a:r>
              <a:rPr lang="en-US" dirty="0" err="1"/>
              <a:t>adenomyosis</a:t>
            </a:r>
            <a:r>
              <a:rPr lang="en-US" dirty="0"/>
              <a:t>, and </a:t>
            </a:r>
            <a:r>
              <a:rPr lang="en-US" dirty="0" err="1"/>
              <a:t>myomas</a:t>
            </a:r>
            <a:r>
              <a:rPr lang="en-US" dirty="0"/>
              <a:t> are concurrently observed in 35 to 55% of patients {</a:t>
            </a:r>
            <a:r>
              <a:rPr lang="en-US" dirty="0" err="1"/>
              <a:t>Ferenczy</a:t>
            </a:r>
            <a:r>
              <a:rPr lang="en-US" dirty="0"/>
              <a:t>, 1998 #7}. In a retrospective case-control study comparing </a:t>
            </a:r>
            <a:r>
              <a:rPr lang="en-US" dirty="0" err="1"/>
              <a:t>leiomyoma</a:t>
            </a:r>
            <a:r>
              <a:rPr lang="en-US" dirty="0"/>
              <a:t> and </a:t>
            </a:r>
            <a:r>
              <a:rPr lang="en-US" dirty="0" err="1"/>
              <a:t>adenomyosis</a:t>
            </a:r>
            <a:r>
              <a:rPr lang="en-US" dirty="0"/>
              <a:t> cases, </a:t>
            </a:r>
            <a:r>
              <a:rPr lang="en-US" dirty="0" err="1"/>
              <a:t>Taran</a:t>
            </a:r>
            <a:r>
              <a:rPr lang="en-US" dirty="0"/>
              <a:t> et al have found that </a:t>
            </a:r>
            <a:r>
              <a:rPr lang="en-US" dirty="0" err="1"/>
              <a:t>adenomyosis</a:t>
            </a:r>
            <a:r>
              <a:rPr lang="en-US" dirty="0"/>
              <a:t> was independently associated with younger age (41.1 years vs. 44.3 years), history of depression (57.1% vs. 24.7%), </a:t>
            </a:r>
            <a:r>
              <a:rPr lang="en-US" dirty="0" err="1"/>
              <a:t>dysmenorrhea</a:t>
            </a:r>
            <a:r>
              <a:rPr lang="en-US" dirty="0"/>
              <a:t> (65.7% vs. 42.3%), and pelvic pain (52.9% vs. 21.1%) in a multivariable unconditional logistic regression analysis compared with women with </a:t>
            </a:r>
            <a:r>
              <a:rPr lang="en-US" dirty="0" err="1"/>
              <a:t>leiomyomas</a:t>
            </a:r>
            <a:r>
              <a:rPr lang="en-US" dirty="0"/>
              <a:t>. Furthermore, in a second multivariate model where all subjects had uteri weighing &gt;150 g, women with </a:t>
            </a:r>
            <a:r>
              <a:rPr lang="en-US" dirty="0" err="1"/>
              <a:t>adenomyosis</a:t>
            </a:r>
            <a:r>
              <a:rPr lang="en-US" dirty="0"/>
              <a:t> were more likely to have a history of depression (52.6% vs. 22.2%) and endometriosis (26.3% vs. 2.8%) compared with women with </a:t>
            </a:r>
            <a:r>
              <a:rPr lang="en-US" dirty="0" err="1"/>
              <a:t>leiomyomas</a:t>
            </a:r>
            <a:r>
              <a:rPr lang="en-US" dirty="0"/>
              <a:t> {</a:t>
            </a:r>
            <a:r>
              <a:rPr lang="en-US" dirty="0" err="1"/>
              <a:t>Taran</a:t>
            </a:r>
            <a:r>
              <a:rPr lang="en-US" dirty="0"/>
              <a:t>, 2010 #17}. </a:t>
            </a:r>
            <a:endParaRPr lang="tr-TR" dirty="0"/>
          </a:p>
          <a:p>
            <a:pPr>
              <a:defRPr/>
            </a:pPr>
            <a:endParaRPr lang="tr-TR" dirty="0"/>
          </a:p>
          <a:p>
            <a:pPr>
              <a:defRPr/>
            </a:pPr>
            <a:endParaRPr lang="en-US" dirty="0"/>
          </a:p>
          <a:p>
            <a:endParaRPr lang="en-US" dirty="0"/>
          </a:p>
        </p:txBody>
      </p:sp>
      <p:sp>
        <p:nvSpPr>
          <p:cNvPr id="4" name="Slide Number Placeholder 3"/>
          <p:cNvSpPr>
            <a:spLocks noGrp="1"/>
          </p:cNvSpPr>
          <p:nvPr>
            <p:ph type="sldNum" sz="quarter" idx="10"/>
          </p:nvPr>
        </p:nvSpPr>
        <p:spPr/>
        <p:txBody>
          <a:bodyPr/>
          <a:lstStyle/>
          <a:p>
            <a:pPr>
              <a:defRPr/>
            </a:pPr>
            <a:fld id="{4F56C3FB-BD28-479A-A521-E64F8393BD27}" type="slidenum">
              <a:rPr lang="tr-TR" smtClean="0"/>
              <a:pPr>
                <a:defRPr/>
              </a:pPr>
              <a:t>28</a:t>
            </a:fld>
            <a:endParaRPr lang="tr-T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b="0" i="0" u="none" strike="noStrike" kern="1200" baseline="0" dirty="0">
                <a:solidFill>
                  <a:schemeClr val="tx1"/>
                </a:solidFill>
                <a:latin typeface="Arial" charset="0"/>
                <a:ea typeface="Arial Unicode MS" pitchFamily="34" charset="-128"/>
                <a:cs typeface="Arial Unicode MS" pitchFamily="34" charset="-128"/>
              </a:rPr>
              <a:t>In the majority of patients, the common</a:t>
            </a:r>
            <a:r>
              <a:rPr lang="tr-TR" sz="1000" b="0" i="0" u="none" strike="noStrike" kern="1200" baseline="0" dirty="0">
                <a:solidFill>
                  <a:schemeClr val="tx1"/>
                </a:solidFill>
                <a:latin typeface="Arial" charset="0"/>
                <a:ea typeface="Arial Unicode MS" pitchFamily="34" charset="-128"/>
                <a:cs typeface="Arial Unicode MS" pitchFamily="34" charset="-128"/>
              </a:rPr>
              <a:t> triad of symptoms is dysmenorrhea, abnormal uterine bleeding, </a:t>
            </a:r>
            <a:r>
              <a:rPr lang="en-US" sz="1000" b="0" i="0" u="none" strike="noStrike" kern="1200" baseline="0" dirty="0">
                <a:solidFill>
                  <a:schemeClr val="tx1"/>
                </a:solidFill>
                <a:latin typeface="Arial" charset="0"/>
                <a:ea typeface="Arial Unicode MS" pitchFamily="34" charset="-128"/>
                <a:cs typeface="Arial Unicode MS" pitchFamily="34" charset="-128"/>
              </a:rPr>
              <a:t>and an enlarged, tender uterus. However, 35% of </a:t>
            </a:r>
            <a:r>
              <a:rPr lang="en-US" sz="1000" b="0" i="0" u="none" strike="noStrike" kern="1200" baseline="0" dirty="0" err="1">
                <a:solidFill>
                  <a:schemeClr val="tx1"/>
                </a:solidFill>
                <a:latin typeface="Arial" charset="0"/>
                <a:ea typeface="Arial Unicode MS" pitchFamily="34" charset="-128"/>
                <a:cs typeface="Arial Unicode MS" pitchFamily="34" charset="-128"/>
              </a:rPr>
              <a:t>adenomyotic</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cases are asymptomatic (1). Infertility is a less</a:t>
            </a:r>
          </a:p>
          <a:p>
            <a:r>
              <a:rPr lang="en-US" sz="1000" b="0" i="0" u="none" strike="noStrike" kern="1200" baseline="0" dirty="0">
                <a:solidFill>
                  <a:schemeClr val="tx1"/>
                </a:solidFill>
                <a:latin typeface="Arial" charset="0"/>
                <a:ea typeface="Arial Unicode MS" pitchFamily="34" charset="-128"/>
                <a:cs typeface="Arial Unicode MS" pitchFamily="34" charset="-128"/>
              </a:rPr>
              <a:t>common symptom but is increasingly observed in clinical</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practice, as more women delay their first pregnancy until later</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in life. Consequently, </a:t>
            </a:r>
            <a:r>
              <a:rPr lang="en-US" sz="1000" b="0" i="0" u="none" strike="noStrike" kern="1200" baseline="0" dirty="0" err="1">
                <a:solidFill>
                  <a:schemeClr val="tx1"/>
                </a:solidFill>
                <a:latin typeface="Arial" charset="0"/>
                <a:ea typeface="Arial Unicode MS" pitchFamily="34" charset="-128"/>
                <a:cs typeface="Arial Unicode MS" pitchFamily="34" charset="-128"/>
              </a:rPr>
              <a:t>adenomyosis</a:t>
            </a:r>
            <a:r>
              <a:rPr lang="en-US" sz="1000" b="0" i="0" u="none" strike="noStrike" kern="1200" baseline="0" dirty="0">
                <a:solidFill>
                  <a:schemeClr val="tx1"/>
                </a:solidFill>
                <a:latin typeface="Arial" charset="0"/>
                <a:ea typeface="Arial Unicode MS" pitchFamily="34" charset="-128"/>
                <a:cs typeface="Arial Unicode MS" pitchFamily="34" charset="-128"/>
              </a:rPr>
              <a:t> is more frequently encountered</a:t>
            </a:r>
            <a:r>
              <a:rPr lang="tr-TR" sz="1000" b="0" i="0" u="none" strike="noStrike" kern="1200" baseline="0" dirty="0">
                <a:solidFill>
                  <a:schemeClr val="tx1"/>
                </a:solidFill>
                <a:latin typeface="Arial" charset="0"/>
                <a:ea typeface="Arial Unicode MS" pitchFamily="34" charset="-128"/>
                <a:cs typeface="Arial Unicode MS" pitchFamily="34" charset="-128"/>
              </a:rPr>
              <a:t> </a:t>
            </a:r>
            <a:r>
              <a:rPr lang="en-US" sz="1000" b="0" i="0" u="none" strike="noStrike" kern="1200" baseline="0" dirty="0">
                <a:solidFill>
                  <a:schemeClr val="tx1"/>
                </a:solidFill>
                <a:latin typeface="Arial" charset="0"/>
                <a:ea typeface="Arial Unicode MS" pitchFamily="34" charset="-128"/>
                <a:cs typeface="Arial Unicode MS" pitchFamily="34" charset="-128"/>
              </a:rPr>
              <a:t>in the fertility clinic during diagnostic workup.</a:t>
            </a:r>
            <a:endParaRPr lang="tr-TR" dirty="0"/>
          </a:p>
        </p:txBody>
      </p:sp>
      <p:sp>
        <p:nvSpPr>
          <p:cNvPr id="4" name="Slide Number Placeholder 3"/>
          <p:cNvSpPr>
            <a:spLocks noGrp="1"/>
          </p:cNvSpPr>
          <p:nvPr>
            <p:ph type="sldNum" sz="quarter" idx="10"/>
          </p:nvPr>
        </p:nvSpPr>
        <p:spPr/>
        <p:txBody>
          <a:bodyPr/>
          <a:lstStyle/>
          <a:p>
            <a:fld id="{E202F5E9-732E-4330-A6A1-2DE496DDFB4C}" type="slidenum">
              <a:rPr lang="en-US" smtClean="0"/>
              <a:pPr/>
              <a:t>29</a:t>
            </a:fld>
            <a:endParaRPr lang="en-US"/>
          </a:p>
        </p:txBody>
      </p:sp>
    </p:spTree>
    <p:extLst>
      <p:ext uri="{BB962C8B-B14F-4D97-AF65-F5344CB8AC3E}">
        <p14:creationId xmlns:p14="http://schemas.microsoft.com/office/powerpoint/2010/main" val="7991200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reeform 5"/>
          <p:cNvSpPr>
            <a:spLocks/>
          </p:cNvSpPr>
          <p:nvPr/>
        </p:nvSpPr>
        <p:spPr bwMode="auto">
          <a:xfrm>
            <a:off x="690563" y="3340100"/>
            <a:ext cx="7654925" cy="487363"/>
          </a:xfrm>
          <a:custGeom>
            <a:avLst/>
            <a:gdLst/>
            <a:ahLst/>
            <a:cxnLst>
              <a:cxn ang="0">
                <a:pos x="190" y="127"/>
              </a:cxn>
              <a:cxn ang="0">
                <a:pos x="2398" y="0"/>
              </a:cxn>
              <a:cxn ang="0">
                <a:pos x="4821" y="127"/>
              </a:cxn>
              <a:cxn ang="0">
                <a:pos x="4821" y="200"/>
              </a:cxn>
              <a:cxn ang="0">
                <a:pos x="4821" y="274"/>
              </a:cxn>
              <a:cxn ang="0">
                <a:pos x="803" y="306"/>
              </a:cxn>
              <a:cxn ang="0">
                <a:pos x="0" y="281"/>
              </a:cxn>
              <a:cxn ang="0">
                <a:pos x="190" y="127"/>
              </a:cxn>
            </a:cxnLst>
            <a:rect l="0" t="0" r="r" b="b"/>
            <a:pathLst>
              <a:path w="4822" h="307">
                <a:moveTo>
                  <a:pt x="190" y="127"/>
                </a:moveTo>
                <a:lnTo>
                  <a:pt x="2398" y="0"/>
                </a:lnTo>
                <a:lnTo>
                  <a:pt x="4821" y="127"/>
                </a:lnTo>
                <a:lnTo>
                  <a:pt x="4821" y="200"/>
                </a:lnTo>
                <a:lnTo>
                  <a:pt x="4821" y="274"/>
                </a:lnTo>
                <a:lnTo>
                  <a:pt x="803" y="306"/>
                </a:lnTo>
                <a:lnTo>
                  <a:pt x="0" y="281"/>
                </a:lnTo>
                <a:lnTo>
                  <a:pt x="190" y="127"/>
                </a:lnTo>
              </a:path>
            </a:pathLst>
          </a:custGeom>
          <a:solidFill>
            <a:schemeClr val="hlink">
              <a:alpha val="50000"/>
            </a:schemeClr>
          </a:solidFill>
          <a:ln w="9525" cap="rnd">
            <a:noFill/>
            <a:round/>
            <a:headEnd/>
            <a:tailEnd/>
          </a:ln>
          <a:effectLst/>
        </p:spPr>
        <p:txBody>
          <a:bodyPr/>
          <a:lstStyle/>
          <a:p>
            <a:pPr eaLnBrk="0" hangingPunct="0">
              <a:defRPr/>
            </a:pPr>
            <a:endParaRPr lang="tr-TR">
              <a:effectLst>
                <a:outerShdw blurRad="38100" dist="38100" dir="2700000" algn="tl">
                  <a:srgbClr val="000000">
                    <a:alpha val="43137"/>
                  </a:srgbClr>
                </a:outerShdw>
              </a:effectLst>
              <a:cs typeface="+mn-cs"/>
            </a:endParaRPr>
          </a:p>
        </p:txBody>
      </p:sp>
      <p:sp>
        <p:nvSpPr>
          <p:cNvPr id="3078" name="Rectangle 6"/>
          <p:cNvSpPr>
            <a:spLocks noGrp="1" noChangeArrowheads="1"/>
          </p:cNvSpPr>
          <p:nvPr>
            <p:ph type="ctrTitle" sz="quarter"/>
          </p:nvPr>
        </p:nvSpPr>
        <p:spPr>
          <a:xfrm>
            <a:off x="685800" y="2286000"/>
            <a:ext cx="7772400" cy="1143000"/>
          </a:xfrm>
        </p:spPr>
        <p:txBody>
          <a:bodyPr/>
          <a:lstStyle>
            <a:lvl1pPr>
              <a:defRPr/>
            </a:lvl1pPr>
          </a:lstStyle>
          <a:p>
            <a:r>
              <a:rPr lang="en-US"/>
              <a:t>Click to edit Master title style</a:t>
            </a:r>
          </a:p>
        </p:txBody>
      </p:sp>
      <p:sp>
        <p:nvSpPr>
          <p:cNvPr id="3079" name="Rectangle 7"/>
          <p:cNvSpPr>
            <a:spLocks noGrp="1" noChangeArrowheads="1"/>
          </p:cNvSpPr>
          <p:nvPr>
            <p:ph type="subTitle" sz="quarter" idx="1"/>
          </p:nvPr>
        </p:nvSpPr>
        <p:spPr>
          <a:xfrm>
            <a:off x="1371600" y="3886200"/>
            <a:ext cx="6400800" cy="1752600"/>
          </a:xfrm>
        </p:spPr>
        <p:txBody>
          <a:bodyPr/>
          <a:lstStyle>
            <a:lvl1pPr marL="0" indent="0" algn="ctr">
              <a:buFontTx/>
              <a:buNone/>
              <a:defRPr/>
            </a:lvl1pPr>
          </a:lstStyle>
          <a:p>
            <a:r>
              <a:rPr lang="en-US"/>
              <a:t>Click to edit Master subtitle style</a:t>
            </a:r>
          </a:p>
        </p:txBody>
      </p:sp>
      <p:sp>
        <p:nvSpPr>
          <p:cNvPr id="5" name="Rectangle 2"/>
          <p:cNvSpPr>
            <a:spLocks noGrp="1" noChangeArrowheads="1"/>
          </p:cNvSpPr>
          <p:nvPr>
            <p:ph type="dt" sz="quarter" idx="10"/>
          </p:nvPr>
        </p:nvSpPr>
        <p:spPr/>
        <p:txBody>
          <a:bodyPr/>
          <a:lstStyle>
            <a:lvl1pPr>
              <a:defRPr/>
            </a:lvl1pPr>
          </a:lstStyle>
          <a:p>
            <a:pPr>
              <a:defRPr/>
            </a:pPr>
            <a:endParaRPr lang="tr-TR"/>
          </a:p>
        </p:txBody>
      </p:sp>
      <p:sp>
        <p:nvSpPr>
          <p:cNvPr id="6" name="Rectangle 3"/>
          <p:cNvSpPr>
            <a:spLocks noGrp="1" noChangeArrowheads="1"/>
          </p:cNvSpPr>
          <p:nvPr>
            <p:ph type="ftr" sz="quarter" idx="11"/>
          </p:nvPr>
        </p:nvSpPr>
        <p:spPr/>
        <p:txBody>
          <a:bodyPr/>
          <a:lstStyle>
            <a:lvl1pPr>
              <a:defRPr/>
            </a:lvl1pPr>
          </a:lstStyle>
          <a:p>
            <a:pPr>
              <a:defRPr/>
            </a:pPr>
            <a:endParaRPr lang="tr-TR"/>
          </a:p>
        </p:txBody>
      </p:sp>
      <p:sp>
        <p:nvSpPr>
          <p:cNvPr id="7" name="Rectangle 4"/>
          <p:cNvSpPr>
            <a:spLocks noGrp="1" noChangeArrowheads="1"/>
          </p:cNvSpPr>
          <p:nvPr>
            <p:ph type="sldNum" sz="quarter" idx="12"/>
          </p:nvPr>
        </p:nvSpPr>
        <p:spPr/>
        <p:txBody>
          <a:bodyPr/>
          <a:lstStyle>
            <a:lvl1pPr>
              <a:defRPr/>
            </a:lvl1pPr>
          </a:lstStyle>
          <a:p>
            <a:pPr>
              <a:defRPr/>
            </a:pPr>
            <a:fld id="{2DD2C76E-38FC-4FA2-836E-E682F334D0DC}" type="slidenum">
              <a:rPr lang="tr-TR"/>
              <a:pPr>
                <a:defRPr/>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69C4AEF2-7EEC-468D-AA98-34D833BC4AA3}" type="slidenum">
              <a:rPr lang="tr-TR"/>
              <a:pPr>
                <a:defRPr/>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457200"/>
            <a:ext cx="1943100" cy="5638800"/>
          </a:xfrm>
        </p:spPr>
        <p:txBody>
          <a:bodyPr vert="eaVert"/>
          <a:lstStyle/>
          <a:p>
            <a:r>
              <a:rPr lang="en-US"/>
              <a:t>Click to edit Master title style</a:t>
            </a:r>
            <a:endParaRPr lang="tr-TR"/>
          </a:p>
        </p:txBody>
      </p:sp>
      <p:sp>
        <p:nvSpPr>
          <p:cNvPr id="3" name="Vertical Text Placeholder 2"/>
          <p:cNvSpPr>
            <a:spLocks noGrp="1"/>
          </p:cNvSpPr>
          <p:nvPr>
            <p:ph type="body" orient="vert" idx="1"/>
          </p:nvPr>
        </p:nvSpPr>
        <p:spPr>
          <a:xfrm>
            <a:off x="685800" y="457200"/>
            <a:ext cx="5676900" cy="56388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0F477A1F-E4F6-486C-B40C-28FF8AD2737D}" type="slidenum">
              <a:rPr lang="tr-TR"/>
              <a:pPr>
                <a:defRPr/>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7772400" cy="1143000"/>
          </a:xfrm>
        </p:spPr>
        <p:txBody>
          <a:bodyPr/>
          <a:lstStyle/>
          <a:p>
            <a:r>
              <a:rPr lang="en-US"/>
              <a:t>Click to edit Master title style</a:t>
            </a:r>
            <a:endParaRPr lang="tr-TR"/>
          </a:p>
        </p:txBody>
      </p:sp>
      <p:sp>
        <p:nvSpPr>
          <p:cNvPr id="3" name="Text Placeholder 2"/>
          <p:cNvSpPr>
            <a:spLocks noGrp="1"/>
          </p:cNvSpPr>
          <p:nvPr>
            <p:ph type="body" sz="half" idx="1"/>
          </p:nvPr>
        </p:nvSpPr>
        <p:spPr>
          <a:xfrm>
            <a:off x="6858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4648200" y="1981200"/>
            <a:ext cx="3810000" cy="4114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8DA36CFC-7F71-40B4-A669-097AC524AB1E}" type="slidenum">
              <a:rPr lang="tr-TR"/>
              <a:pPr>
                <a:defRPr/>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B2A6FDF8-C565-4646-ABF1-CC7DCD2524D9}" type="slidenum">
              <a:rPr lang="tr-TR"/>
              <a:pPr>
                <a:defRPr/>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tr-T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2"/>
          <p:cNvSpPr>
            <a:spLocks noGrp="1" noChangeArrowheads="1"/>
          </p:cNvSpPr>
          <p:nvPr>
            <p:ph type="dt" sz="half" idx="10"/>
          </p:nvPr>
        </p:nvSpPr>
        <p:spPr>
          <a:ln/>
        </p:spPr>
        <p:txBody>
          <a:bodyPr/>
          <a:lstStyle>
            <a:lvl1pPr>
              <a:defRPr/>
            </a:lvl1pPr>
          </a:lstStyle>
          <a:p>
            <a:pPr>
              <a:defRPr/>
            </a:pPr>
            <a:endParaRPr lang="tr-TR"/>
          </a:p>
        </p:txBody>
      </p:sp>
      <p:sp>
        <p:nvSpPr>
          <p:cNvPr id="5" name="Rectangle 3"/>
          <p:cNvSpPr>
            <a:spLocks noGrp="1" noChangeArrowheads="1"/>
          </p:cNvSpPr>
          <p:nvPr>
            <p:ph type="ftr" sz="quarter" idx="11"/>
          </p:nvPr>
        </p:nvSpPr>
        <p:spPr>
          <a:ln/>
        </p:spPr>
        <p:txBody>
          <a:bodyPr/>
          <a:lstStyle>
            <a:lvl1pPr>
              <a:defRPr/>
            </a:lvl1pPr>
          </a:lstStyle>
          <a:p>
            <a:pPr>
              <a:defRPr/>
            </a:pPr>
            <a:endParaRPr lang="tr-TR"/>
          </a:p>
        </p:txBody>
      </p:sp>
      <p:sp>
        <p:nvSpPr>
          <p:cNvPr id="6" name="Rectangle 4"/>
          <p:cNvSpPr>
            <a:spLocks noGrp="1" noChangeArrowheads="1"/>
          </p:cNvSpPr>
          <p:nvPr>
            <p:ph type="sldNum" sz="quarter" idx="12"/>
          </p:nvPr>
        </p:nvSpPr>
        <p:spPr>
          <a:ln/>
        </p:spPr>
        <p:txBody>
          <a:bodyPr/>
          <a:lstStyle>
            <a:lvl1pPr>
              <a:defRPr/>
            </a:lvl1pPr>
          </a:lstStyle>
          <a:p>
            <a:pPr>
              <a:defRPr/>
            </a:pPr>
            <a:fld id="{5B8854A0-5CEB-49DB-AE55-472F755E236C}" type="slidenum">
              <a:rPr lang="tr-TR"/>
              <a:pPr>
                <a:defRPr/>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A10DC77E-F981-4B8B-8CF1-E7ADEA7E358A}" type="slidenum">
              <a:rPr lang="tr-TR"/>
              <a:pPr>
                <a:defRPr/>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tr-T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7" name="Rectangle 2"/>
          <p:cNvSpPr>
            <a:spLocks noGrp="1" noChangeArrowheads="1"/>
          </p:cNvSpPr>
          <p:nvPr>
            <p:ph type="dt" sz="half" idx="10"/>
          </p:nvPr>
        </p:nvSpPr>
        <p:spPr>
          <a:ln/>
        </p:spPr>
        <p:txBody>
          <a:bodyPr/>
          <a:lstStyle>
            <a:lvl1pPr>
              <a:defRPr/>
            </a:lvl1pPr>
          </a:lstStyle>
          <a:p>
            <a:pPr>
              <a:defRPr/>
            </a:pPr>
            <a:endParaRPr lang="tr-TR"/>
          </a:p>
        </p:txBody>
      </p:sp>
      <p:sp>
        <p:nvSpPr>
          <p:cNvPr id="8" name="Rectangle 3"/>
          <p:cNvSpPr>
            <a:spLocks noGrp="1" noChangeArrowheads="1"/>
          </p:cNvSpPr>
          <p:nvPr>
            <p:ph type="ftr" sz="quarter" idx="11"/>
          </p:nvPr>
        </p:nvSpPr>
        <p:spPr>
          <a:ln/>
        </p:spPr>
        <p:txBody>
          <a:bodyPr/>
          <a:lstStyle>
            <a:lvl1pPr>
              <a:defRPr/>
            </a:lvl1pPr>
          </a:lstStyle>
          <a:p>
            <a:pPr>
              <a:defRPr/>
            </a:pPr>
            <a:endParaRPr lang="tr-TR"/>
          </a:p>
        </p:txBody>
      </p:sp>
      <p:sp>
        <p:nvSpPr>
          <p:cNvPr id="9" name="Rectangle 4"/>
          <p:cNvSpPr>
            <a:spLocks noGrp="1" noChangeArrowheads="1"/>
          </p:cNvSpPr>
          <p:nvPr>
            <p:ph type="sldNum" sz="quarter" idx="12"/>
          </p:nvPr>
        </p:nvSpPr>
        <p:spPr>
          <a:ln/>
        </p:spPr>
        <p:txBody>
          <a:bodyPr/>
          <a:lstStyle>
            <a:lvl1pPr>
              <a:defRPr/>
            </a:lvl1pPr>
          </a:lstStyle>
          <a:p>
            <a:pPr>
              <a:defRPr/>
            </a:pPr>
            <a:fld id="{8B9B4BF3-D5AD-466B-8B42-E4070345407F}" type="slidenum">
              <a:rPr lang="tr-TR"/>
              <a:pPr>
                <a:defRPr/>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tr-TR"/>
          </a:p>
        </p:txBody>
      </p:sp>
      <p:sp>
        <p:nvSpPr>
          <p:cNvPr id="3" name="Rectangle 2"/>
          <p:cNvSpPr>
            <a:spLocks noGrp="1" noChangeArrowheads="1"/>
          </p:cNvSpPr>
          <p:nvPr>
            <p:ph type="dt" sz="half" idx="10"/>
          </p:nvPr>
        </p:nvSpPr>
        <p:spPr>
          <a:ln/>
        </p:spPr>
        <p:txBody>
          <a:bodyPr/>
          <a:lstStyle>
            <a:lvl1pPr>
              <a:defRPr/>
            </a:lvl1pPr>
          </a:lstStyle>
          <a:p>
            <a:pPr>
              <a:defRPr/>
            </a:pPr>
            <a:endParaRPr lang="tr-TR"/>
          </a:p>
        </p:txBody>
      </p:sp>
      <p:sp>
        <p:nvSpPr>
          <p:cNvPr id="4" name="Rectangle 3"/>
          <p:cNvSpPr>
            <a:spLocks noGrp="1" noChangeArrowheads="1"/>
          </p:cNvSpPr>
          <p:nvPr>
            <p:ph type="ftr" sz="quarter" idx="11"/>
          </p:nvPr>
        </p:nvSpPr>
        <p:spPr>
          <a:ln/>
        </p:spPr>
        <p:txBody>
          <a:bodyPr/>
          <a:lstStyle>
            <a:lvl1pPr>
              <a:defRPr/>
            </a:lvl1pPr>
          </a:lstStyle>
          <a:p>
            <a:pPr>
              <a:defRPr/>
            </a:pPr>
            <a:endParaRPr lang="tr-TR"/>
          </a:p>
        </p:txBody>
      </p:sp>
      <p:sp>
        <p:nvSpPr>
          <p:cNvPr id="5" name="Rectangle 4"/>
          <p:cNvSpPr>
            <a:spLocks noGrp="1" noChangeArrowheads="1"/>
          </p:cNvSpPr>
          <p:nvPr>
            <p:ph type="sldNum" sz="quarter" idx="12"/>
          </p:nvPr>
        </p:nvSpPr>
        <p:spPr>
          <a:ln/>
        </p:spPr>
        <p:txBody>
          <a:bodyPr/>
          <a:lstStyle>
            <a:lvl1pPr>
              <a:defRPr/>
            </a:lvl1pPr>
          </a:lstStyle>
          <a:p>
            <a:pPr>
              <a:defRPr/>
            </a:pPr>
            <a:fld id="{43CC8195-CBCC-4A98-81D5-266F5C3C67FF}" type="slidenum">
              <a:rPr lang="tr-TR"/>
              <a:pPr>
                <a:defRPr/>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2"/>
          <p:cNvSpPr>
            <a:spLocks noGrp="1" noChangeArrowheads="1"/>
          </p:cNvSpPr>
          <p:nvPr>
            <p:ph type="dt" sz="half" idx="10"/>
          </p:nvPr>
        </p:nvSpPr>
        <p:spPr>
          <a:ln/>
        </p:spPr>
        <p:txBody>
          <a:bodyPr/>
          <a:lstStyle>
            <a:lvl1pPr>
              <a:defRPr/>
            </a:lvl1pPr>
          </a:lstStyle>
          <a:p>
            <a:pPr>
              <a:defRPr/>
            </a:pPr>
            <a:endParaRPr lang="tr-TR"/>
          </a:p>
        </p:txBody>
      </p:sp>
      <p:sp>
        <p:nvSpPr>
          <p:cNvPr id="3" name="Rectangle 3"/>
          <p:cNvSpPr>
            <a:spLocks noGrp="1" noChangeArrowheads="1"/>
          </p:cNvSpPr>
          <p:nvPr>
            <p:ph type="ftr" sz="quarter" idx="11"/>
          </p:nvPr>
        </p:nvSpPr>
        <p:spPr>
          <a:ln/>
        </p:spPr>
        <p:txBody>
          <a:bodyPr/>
          <a:lstStyle>
            <a:lvl1pPr>
              <a:defRPr/>
            </a:lvl1pPr>
          </a:lstStyle>
          <a:p>
            <a:pPr>
              <a:defRPr/>
            </a:pPr>
            <a:endParaRPr lang="tr-TR"/>
          </a:p>
        </p:txBody>
      </p:sp>
      <p:sp>
        <p:nvSpPr>
          <p:cNvPr id="4" name="Rectangle 4"/>
          <p:cNvSpPr>
            <a:spLocks noGrp="1" noChangeArrowheads="1"/>
          </p:cNvSpPr>
          <p:nvPr>
            <p:ph type="sldNum" sz="quarter" idx="12"/>
          </p:nvPr>
        </p:nvSpPr>
        <p:spPr>
          <a:ln/>
        </p:spPr>
        <p:txBody>
          <a:bodyPr/>
          <a:lstStyle>
            <a:lvl1pPr>
              <a:defRPr/>
            </a:lvl1pPr>
          </a:lstStyle>
          <a:p>
            <a:pPr>
              <a:defRPr/>
            </a:pPr>
            <a:fld id="{D5B9CB7D-3C29-45F1-AB21-624E2E1348A5}" type="slidenum">
              <a:rPr lang="tr-TR"/>
              <a:pPr>
                <a:defRPr/>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t>Click to edit Master title style</a:t>
            </a:r>
            <a:endParaRPr lang="tr-T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tr-T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4F3C4E5D-E44A-4B68-936E-309D52621AD0}" type="slidenum">
              <a:rPr lang="tr-TR"/>
              <a:pPr>
                <a:defRPr/>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t>Click to edit Master title style</a:t>
            </a:r>
            <a:endParaRPr lang="tr-T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2"/>
          <p:cNvSpPr>
            <a:spLocks noGrp="1" noChangeArrowheads="1"/>
          </p:cNvSpPr>
          <p:nvPr>
            <p:ph type="dt" sz="half" idx="10"/>
          </p:nvPr>
        </p:nvSpPr>
        <p:spPr>
          <a:ln/>
        </p:spPr>
        <p:txBody>
          <a:bodyPr/>
          <a:lstStyle>
            <a:lvl1pPr>
              <a:defRPr/>
            </a:lvl1pPr>
          </a:lstStyle>
          <a:p>
            <a:pPr>
              <a:defRPr/>
            </a:pPr>
            <a:endParaRPr lang="tr-TR"/>
          </a:p>
        </p:txBody>
      </p:sp>
      <p:sp>
        <p:nvSpPr>
          <p:cNvPr id="6" name="Rectangle 3"/>
          <p:cNvSpPr>
            <a:spLocks noGrp="1" noChangeArrowheads="1"/>
          </p:cNvSpPr>
          <p:nvPr>
            <p:ph type="ftr" sz="quarter" idx="11"/>
          </p:nvPr>
        </p:nvSpPr>
        <p:spPr>
          <a:ln/>
        </p:spPr>
        <p:txBody>
          <a:bodyPr/>
          <a:lstStyle>
            <a:lvl1pPr>
              <a:defRPr/>
            </a:lvl1pPr>
          </a:lstStyle>
          <a:p>
            <a:pPr>
              <a:defRPr/>
            </a:pPr>
            <a:endParaRPr lang="tr-TR"/>
          </a:p>
        </p:txBody>
      </p:sp>
      <p:sp>
        <p:nvSpPr>
          <p:cNvPr id="7" name="Rectangle 4"/>
          <p:cNvSpPr>
            <a:spLocks noGrp="1" noChangeArrowheads="1"/>
          </p:cNvSpPr>
          <p:nvPr>
            <p:ph type="sldNum" sz="quarter" idx="12"/>
          </p:nvPr>
        </p:nvSpPr>
        <p:spPr>
          <a:ln/>
        </p:spPr>
        <p:txBody>
          <a:bodyPr/>
          <a:lstStyle>
            <a:lvl1pPr>
              <a:defRPr/>
            </a:lvl1pPr>
          </a:lstStyle>
          <a:p>
            <a:pPr>
              <a:defRPr/>
            </a:pPr>
            <a:fld id="{A80FC0A9-1ACD-40D1-BB76-D988A26BA8E3}" type="slidenum">
              <a:rPr lang="tr-TR"/>
              <a:pPr>
                <a:defRPr/>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000019"/>
            </a:gs>
            <a:gs pos="100000">
              <a:srgbClr val="000066"/>
            </a:gs>
          </a:gsLst>
          <a:lin ang="54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dt" sz="half" idx="2"/>
          </p:nvPr>
        </p:nvSpPr>
        <p:spPr bwMode="auto">
          <a:xfrm>
            <a:off x="685800" y="6248400"/>
            <a:ext cx="1905000" cy="457200"/>
          </a:xfrm>
          <a:prstGeom prst="rect">
            <a:avLst/>
          </a:prstGeom>
          <a:noFill/>
          <a:ln w="9525">
            <a:noFill/>
            <a:miter lim="800000"/>
            <a:headEnd/>
            <a:tailEnd/>
          </a:ln>
          <a:effectLst/>
        </p:spPr>
        <p:txBody>
          <a:bodyPr vert="horz" wrap="none" lIns="83475" tIns="41738" rIns="83475" bIns="41738" numCol="1" anchor="ctr" anchorCtr="0" compatLnSpc="1">
            <a:prstTxWarp prst="textNoShape">
              <a:avLst/>
            </a:prstTxWarp>
          </a:bodyPr>
          <a:lstStyle>
            <a:lvl1pPr eaLnBrk="0" hangingPunct="0">
              <a:defRPr sz="1300" b="0">
                <a:latin typeface="Times New Roman" pitchFamily="18" charset="0"/>
                <a:cs typeface="+mn-cs"/>
              </a:defRPr>
            </a:lvl1pPr>
          </a:lstStyle>
          <a:p>
            <a:pPr>
              <a:defRPr/>
            </a:pPr>
            <a:endParaRPr lang="tr-TR"/>
          </a:p>
        </p:txBody>
      </p:sp>
      <p:sp>
        <p:nvSpPr>
          <p:cNvPr id="1027" name="Rectangle 3"/>
          <p:cNvSpPr>
            <a:spLocks noGrp="1" noChangeArrowheads="1"/>
          </p:cNvSpPr>
          <p:nvPr>
            <p:ph type="ftr" sz="quarter" idx="3"/>
          </p:nvPr>
        </p:nvSpPr>
        <p:spPr bwMode="auto">
          <a:xfrm>
            <a:off x="3124200" y="6248400"/>
            <a:ext cx="2895600" cy="457200"/>
          </a:xfrm>
          <a:prstGeom prst="rect">
            <a:avLst/>
          </a:prstGeom>
          <a:noFill/>
          <a:ln w="9525">
            <a:noFill/>
            <a:miter lim="800000"/>
            <a:headEnd/>
            <a:tailEnd/>
          </a:ln>
          <a:effectLst/>
        </p:spPr>
        <p:txBody>
          <a:bodyPr vert="horz" wrap="none" lIns="83475" tIns="41738" rIns="83475" bIns="41738" numCol="1" anchor="ctr" anchorCtr="0" compatLnSpc="1">
            <a:prstTxWarp prst="textNoShape">
              <a:avLst/>
            </a:prstTxWarp>
          </a:bodyPr>
          <a:lstStyle>
            <a:lvl1pPr algn="ctr" eaLnBrk="0" hangingPunct="0">
              <a:defRPr sz="1300" b="0">
                <a:latin typeface="Times New Roman" pitchFamily="18" charset="0"/>
                <a:cs typeface="+mn-cs"/>
              </a:defRPr>
            </a:lvl1pPr>
          </a:lstStyle>
          <a:p>
            <a:pPr>
              <a:defRPr/>
            </a:pPr>
            <a:endParaRPr lang="tr-TR"/>
          </a:p>
        </p:txBody>
      </p:sp>
      <p:sp>
        <p:nvSpPr>
          <p:cNvPr id="1028" name="Rectangle 4"/>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a:effectLst/>
        </p:spPr>
        <p:txBody>
          <a:bodyPr vert="horz" wrap="none" lIns="83475" tIns="41738" rIns="83475" bIns="41738" numCol="1" anchor="ctr" anchorCtr="0" compatLnSpc="1">
            <a:prstTxWarp prst="textNoShape">
              <a:avLst/>
            </a:prstTxWarp>
          </a:bodyPr>
          <a:lstStyle>
            <a:lvl1pPr algn="r" eaLnBrk="0" hangingPunct="0">
              <a:defRPr sz="1300" b="0">
                <a:latin typeface="Times New Roman" pitchFamily="18" charset="0"/>
                <a:cs typeface="+mn-cs"/>
              </a:defRPr>
            </a:lvl1pPr>
          </a:lstStyle>
          <a:p>
            <a:pPr>
              <a:defRPr/>
            </a:pPr>
            <a:fld id="{41C847AD-2643-48BB-81D4-E22423895DDA}" type="slidenum">
              <a:rPr lang="tr-TR"/>
              <a:pPr>
                <a:defRPr/>
              </a:pPr>
              <a:t>‹#›</a:t>
            </a:fld>
            <a:endParaRPr lang="tr-TR"/>
          </a:p>
        </p:txBody>
      </p:sp>
      <p:sp>
        <p:nvSpPr>
          <p:cNvPr id="1029" name="Rectangle 5"/>
          <p:cNvSpPr>
            <a:spLocks noGrp="1" noChangeArrowheads="1"/>
          </p:cNvSpPr>
          <p:nvPr>
            <p:ph type="title"/>
          </p:nvPr>
        </p:nvSpPr>
        <p:spPr bwMode="auto">
          <a:xfrm>
            <a:off x="685800" y="457200"/>
            <a:ext cx="7772400" cy="1143000"/>
          </a:xfrm>
          <a:prstGeom prst="rect">
            <a:avLst/>
          </a:prstGeom>
          <a:noFill/>
          <a:ln w="9525">
            <a:noFill/>
            <a:miter lim="800000"/>
            <a:headEnd/>
            <a:tailEnd/>
          </a:ln>
        </p:spPr>
        <p:txBody>
          <a:bodyPr vert="horz" wrap="square" lIns="82036" tIns="40298" rIns="82036" bIns="40298" numCol="1" anchor="b" anchorCtr="0" compatLnSpc="1">
            <a:prstTxWarp prst="textNoShape">
              <a:avLst/>
            </a:prstTxWarp>
          </a:bodyPr>
          <a:lstStyle/>
          <a:p>
            <a:pPr lvl="0"/>
            <a:r>
              <a:rPr lang="en-US"/>
              <a:t>Click to edit Master title style</a:t>
            </a:r>
          </a:p>
        </p:txBody>
      </p:sp>
      <p:sp>
        <p:nvSpPr>
          <p:cNvPr id="1030" name="Rectangle 6"/>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82036" tIns="40298" rIns="82036" bIns="4029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 bg1="dk2" tx1="lt1" bg2="dk1" tx2="lt2" accent1="accent1" accent2="accent2" accent3="accent3" accent4="accent4" accent5="accent5" accent6="accent6" hlink="hlink" folHlink="folHlink"/>
  <p:sldLayoutIdLst>
    <p:sldLayoutId id="2147484626" r:id="rId1"/>
    <p:sldLayoutId id="2147484615" r:id="rId2"/>
    <p:sldLayoutId id="2147484616" r:id="rId3"/>
    <p:sldLayoutId id="2147484617" r:id="rId4"/>
    <p:sldLayoutId id="2147484618" r:id="rId5"/>
    <p:sldLayoutId id="2147484619" r:id="rId6"/>
    <p:sldLayoutId id="2147484620" r:id="rId7"/>
    <p:sldLayoutId id="2147484621" r:id="rId8"/>
    <p:sldLayoutId id="2147484622" r:id="rId9"/>
    <p:sldLayoutId id="2147484623" r:id="rId10"/>
    <p:sldLayoutId id="2147484624" r:id="rId11"/>
    <p:sldLayoutId id="2147484625" r:id="rId12"/>
  </p:sldLayoutIdLst>
  <p:txStyles>
    <p:titleStyle>
      <a:lvl1pPr algn="ctr" defTabSz="828675" rtl="0" eaLnBrk="0" fontAlgn="base" hangingPunct="0">
        <a:spcBef>
          <a:spcPct val="0"/>
        </a:spcBef>
        <a:spcAft>
          <a:spcPct val="0"/>
        </a:spcAft>
        <a:defRPr sz="4000" b="1">
          <a:solidFill>
            <a:schemeClr val="tx2"/>
          </a:solidFill>
          <a:latin typeface="+mj-lt"/>
          <a:ea typeface="+mj-ea"/>
          <a:cs typeface="+mj-cs"/>
        </a:defRPr>
      </a:lvl1pPr>
      <a:lvl2pPr algn="ctr" defTabSz="828675" rtl="0" eaLnBrk="0" fontAlgn="base" hangingPunct="0">
        <a:spcBef>
          <a:spcPct val="0"/>
        </a:spcBef>
        <a:spcAft>
          <a:spcPct val="0"/>
        </a:spcAft>
        <a:defRPr sz="4000" b="1">
          <a:solidFill>
            <a:schemeClr val="tx2"/>
          </a:solidFill>
          <a:latin typeface="Arial" charset="0"/>
        </a:defRPr>
      </a:lvl2pPr>
      <a:lvl3pPr algn="ctr" defTabSz="828675" rtl="0" eaLnBrk="0" fontAlgn="base" hangingPunct="0">
        <a:spcBef>
          <a:spcPct val="0"/>
        </a:spcBef>
        <a:spcAft>
          <a:spcPct val="0"/>
        </a:spcAft>
        <a:defRPr sz="4000" b="1">
          <a:solidFill>
            <a:schemeClr val="tx2"/>
          </a:solidFill>
          <a:latin typeface="Arial" charset="0"/>
        </a:defRPr>
      </a:lvl3pPr>
      <a:lvl4pPr algn="ctr" defTabSz="828675" rtl="0" eaLnBrk="0" fontAlgn="base" hangingPunct="0">
        <a:spcBef>
          <a:spcPct val="0"/>
        </a:spcBef>
        <a:spcAft>
          <a:spcPct val="0"/>
        </a:spcAft>
        <a:defRPr sz="4000" b="1">
          <a:solidFill>
            <a:schemeClr val="tx2"/>
          </a:solidFill>
          <a:latin typeface="Arial" charset="0"/>
        </a:defRPr>
      </a:lvl4pPr>
      <a:lvl5pPr algn="ctr" defTabSz="828675" rtl="0" eaLnBrk="0" fontAlgn="base" hangingPunct="0">
        <a:spcBef>
          <a:spcPct val="0"/>
        </a:spcBef>
        <a:spcAft>
          <a:spcPct val="0"/>
        </a:spcAft>
        <a:defRPr sz="4000" b="1">
          <a:solidFill>
            <a:schemeClr val="tx2"/>
          </a:solidFill>
          <a:latin typeface="Arial" charset="0"/>
        </a:defRPr>
      </a:lvl5pPr>
      <a:lvl6pPr marL="457200" algn="ctr" defTabSz="828675" rtl="0" eaLnBrk="0" fontAlgn="base" hangingPunct="0">
        <a:spcBef>
          <a:spcPct val="0"/>
        </a:spcBef>
        <a:spcAft>
          <a:spcPct val="0"/>
        </a:spcAft>
        <a:defRPr sz="4000" b="1">
          <a:solidFill>
            <a:schemeClr val="tx2"/>
          </a:solidFill>
          <a:latin typeface="Arial" charset="0"/>
        </a:defRPr>
      </a:lvl6pPr>
      <a:lvl7pPr marL="914400" algn="ctr" defTabSz="828675" rtl="0" eaLnBrk="0" fontAlgn="base" hangingPunct="0">
        <a:spcBef>
          <a:spcPct val="0"/>
        </a:spcBef>
        <a:spcAft>
          <a:spcPct val="0"/>
        </a:spcAft>
        <a:defRPr sz="4000" b="1">
          <a:solidFill>
            <a:schemeClr val="tx2"/>
          </a:solidFill>
          <a:latin typeface="Arial" charset="0"/>
        </a:defRPr>
      </a:lvl7pPr>
      <a:lvl8pPr marL="1371600" algn="ctr" defTabSz="828675" rtl="0" eaLnBrk="0" fontAlgn="base" hangingPunct="0">
        <a:spcBef>
          <a:spcPct val="0"/>
        </a:spcBef>
        <a:spcAft>
          <a:spcPct val="0"/>
        </a:spcAft>
        <a:defRPr sz="4000" b="1">
          <a:solidFill>
            <a:schemeClr val="tx2"/>
          </a:solidFill>
          <a:latin typeface="Arial" charset="0"/>
        </a:defRPr>
      </a:lvl8pPr>
      <a:lvl9pPr marL="1828800" algn="ctr" defTabSz="828675" rtl="0" eaLnBrk="0" fontAlgn="base" hangingPunct="0">
        <a:spcBef>
          <a:spcPct val="0"/>
        </a:spcBef>
        <a:spcAft>
          <a:spcPct val="0"/>
        </a:spcAft>
        <a:defRPr sz="4000" b="1">
          <a:solidFill>
            <a:schemeClr val="tx2"/>
          </a:solidFill>
          <a:latin typeface="Arial" charset="0"/>
        </a:defRPr>
      </a:lvl9pPr>
    </p:titleStyle>
    <p:bodyStyle>
      <a:lvl1pPr marL="311150" indent="-311150" algn="l" defTabSz="828675" rtl="0" eaLnBrk="0" fontAlgn="base" hangingPunct="0">
        <a:spcBef>
          <a:spcPct val="20000"/>
        </a:spcBef>
        <a:spcAft>
          <a:spcPct val="0"/>
        </a:spcAft>
        <a:buClr>
          <a:schemeClr val="tx1"/>
        </a:buClr>
        <a:buChar char="•"/>
        <a:defRPr sz="2500" b="1">
          <a:solidFill>
            <a:schemeClr val="tx1"/>
          </a:solidFill>
          <a:latin typeface="+mn-lt"/>
          <a:ea typeface="+mn-ea"/>
          <a:cs typeface="+mn-cs"/>
        </a:defRPr>
      </a:lvl1pPr>
      <a:lvl2pPr marL="673100" indent="-258763" algn="l" defTabSz="828675" rtl="0" eaLnBrk="0" fontAlgn="base" hangingPunct="0">
        <a:spcBef>
          <a:spcPct val="20000"/>
        </a:spcBef>
        <a:spcAft>
          <a:spcPct val="0"/>
        </a:spcAft>
        <a:buClr>
          <a:schemeClr val="tx1"/>
        </a:buClr>
        <a:buSzPct val="50000"/>
        <a:buChar char="•"/>
        <a:defRPr sz="2500">
          <a:solidFill>
            <a:schemeClr val="tx1"/>
          </a:solidFill>
          <a:latin typeface="Times New Roman" pitchFamily="18" charset="0"/>
        </a:defRPr>
      </a:lvl2pPr>
      <a:lvl3pPr marL="1036638" indent="-207963" algn="l" defTabSz="828675" rtl="0" eaLnBrk="0" fontAlgn="base" hangingPunct="0">
        <a:spcBef>
          <a:spcPct val="20000"/>
        </a:spcBef>
        <a:spcAft>
          <a:spcPct val="0"/>
        </a:spcAft>
        <a:buClr>
          <a:schemeClr val="tx1"/>
        </a:buClr>
        <a:buChar char="•"/>
        <a:defRPr sz="2200">
          <a:solidFill>
            <a:schemeClr val="tx1"/>
          </a:solidFill>
          <a:latin typeface="Times New Roman" pitchFamily="18" charset="0"/>
        </a:defRPr>
      </a:lvl3pPr>
      <a:lvl4pPr marL="1450975"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4pPr>
      <a:lvl5pPr marL="18653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5pPr>
      <a:lvl6pPr marL="23225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6pPr>
      <a:lvl7pPr marL="27797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7pPr>
      <a:lvl8pPr marL="32369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8pPr>
      <a:lvl9pPr marL="3694113" indent="-207963" algn="l" defTabSz="828675" rtl="0" eaLnBrk="0" fontAlgn="base" hangingPunct="0">
        <a:spcBef>
          <a:spcPct val="20000"/>
        </a:spcBef>
        <a:spcAft>
          <a:spcPct val="0"/>
        </a:spcAft>
        <a:buClr>
          <a:schemeClr val="tx1"/>
        </a:buClr>
        <a:buChar char="•"/>
        <a:defRPr>
          <a:solidFill>
            <a:schemeClr val="tx1"/>
          </a:solidFill>
          <a:latin typeface="Times New Roman" pitchFamily="18" charset="0"/>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110.png"/></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10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12.png"/></Relationships>
</file>

<file path=ppt/slides/_rels/slide108.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notesSlide" Target="../notesSlides/notesSlide38.xml"/><Relationship Id="rId1" Type="http://schemas.openxmlformats.org/officeDocument/2006/relationships/slideLayout" Target="../slideLayouts/slideLayout2.xml"/><Relationship Id="rId4" Type="http://schemas.openxmlformats.org/officeDocument/2006/relationships/image" Target="../media/image111.png"/></Relationships>
</file>

<file path=ppt/slides/_rels/slide109.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115.png"/></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2.png"/></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5.xml.rels><?xml version="1.0" encoding="UTF-8" standalone="yes"?>
<Relationships xmlns="http://schemas.openxmlformats.org/package/2006/relationships"><Relationship Id="rId3" Type="http://schemas.openxmlformats.org/officeDocument/2006/relationships/image" Target="../media/image118.png"/><Relationship Id="rId2" Type="http://schemas.openxmlformats.org/officeDocument/2006/relationships/image" Target="../media/image117.png"/><Relationship Id="rId1" Type="http://schemas.openxmlformats.org/officeDocument/2006/relationships/slideLayout" Target="../slideLayouts/slideLayout6.xml"/><Relationship Id="rId4" Type="http://schemas.openxmlformats.org/officeDocument/2006/relationships/image" Target="../media/image119.pn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jpeg"/></Relationships>
</file>

<file path=ppt/slides/_rels/slide3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46.jpg"/><Relationship Id="rId2" Type="http://schemas.openxmlformats.org/officeDocument/2006/relationships/image" Target="../media/image45.jpg"/><Relationship Id="rId1" Type="http://schemas.openxmlformats.org/officeDocument/2006/relationships/slideLayout" Target="../slideLayouts/slideLayout7.xml"/><Relationship Id="rId4" Type="http://schemas.openxmlformats.org/officeDocument/2006/relationships/image" Target="../media/image47.jpg"/></Relationships>
</file>

<file path=ppt/slides/_rels/slide42.xml.rels><?xml version="1.0" encoding="UTF-8" standalone="yes"?>
<Relationships xmlns="http://schemas.openxmlformats.org/package/2006/relationships"><Relationship Id="rId2" Type="http://schemas.openxmlformats.org/officeDocument/2006/relationships/image" Target="../media/image48.emf"/><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59.jpeg"/></Relationships>
</file>

<file path=ppt/slides/_rels/slide53.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jpeg"/><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image" Target="../media/image66.jpeg"/><Relationship Id="rId5" Type="http://schemas.openxmlformats.org/officeDocument/2006/relationships/image" Target="../media/image65.png"/><Relationship Id="rId4" Type="http://schemas.openxmlformats.org/officeDocument/2006/relationships/image" Target="../media/image64.jpeg"/></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71.png"/><Relationship Id="rId4" Type="http://schemas.openxmlformats.org/officeDocument/2006/relationships/image" Target="../media/image70.jpe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8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31.xml"/><Relationship Id="rId1" Type="http://schemas.openxmlformats.org/officeDocument/2006/relationships/slideLayout" Target="../slideLayouts/slideLayout2.xml"/><Relationship Id="rId5" Type="http://schemas.openxmlformats.org/officeDocument/2006/relationships/image" Target="../media/image87.jpeg"/><Relationship Id="rId4" Type="http://schemas.openxmlformats.org/officeDocument/2006/relationships/image" Target="../media/image86.jpeg"/></Relationships>
</file>

<file path=ppt/slides/_rels/slide8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 Id="rId4" Type="http://schemas.openxmlformats.org/officeDocument/2006/relationships/image" Target="../media/image90.jpeg"/></Relationships>
</file>

<file path=ppt/slides/_rels/slide83.xml.rels><?xml version="1.0" encoding="UTF-8" standalone="yes"?>
<Relationships xmlns="http://schemas.openxmlformats.org/package/2006/relationships"><Relationship Id="rId2" Type="http://schemas.openxmlformats.org/officeDocument/2006/relationships/image" Target="../media/image91.JP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03.png"/></Relationships>
</file>

<file path=ppt/slides/_rels/slide96.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04.png"/></Relationships>
</file>

<file path=ppt/slides/_rels/slide97.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7.xml"/><Relationship Id="rId4" Type="http://schemas.openxmlformats.org/officeDocument/2006/relationships/image" Target="../media/image103.png"/></Relationships>
</file>

<file path=ppt/slides/_rels/slide98.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F36931-615F-BA44-B5C7-F4DA65A10407}"/>
              </a:ext>
            </a:extLst>
          </p:cNvPr>
          <p:cNvPicPr>
            <a:picLocks noChangeAspect="1"/>
          </p:cNvPicPr>
          <p:nvPr/>
        </p:nvPicPr>
        <p:blipFill>
          <a:blip r:embed="rId3">
            <a:alphaModFix amt="80000"/>
            <a:extLst>
              <a:ext uri="{BEBA8EAE-BF5A-486C-A8C5-ECC9F3942E4B}">
                <a14:imgProps xmlns:a14="http://schemas.microsoft.com/office/drawing/2010/main">
                  <a14:imgLayer>
                    <a14:imgEffect>
                      <a14:brightnessContrast bright="1000"/>
                    </a14:imgEffect>
                  </a14:imgLayer>
                </a14:imgProps>
              </a:ext>
              <a:ext uri="{28A0092B-C50C-407E-A947-70E740481C1C}">
                <a14:useLocalDpi xmlns:a14="http://schemas.microsoft.com/office/drawing/2010/main" val="0"/>
              </a:ext>
            </a:extLst>
          </a:blip>
          <a:stretch>
            <a:fillRect/>
          </a:stretch>
        </p:blipFill>
        <p:spPr>
          <a:xfrm>
            <a:off x="1834723" y="0"/>
            <a:ext cx="5617597" cy="6858000"/>
          </a:xfrm>
          <a:prstGeom prst="rect">
            <a:avLst/>
          </a:prstGeom>
        </p:spPr>
      </p:pic>
      <p:sp>
        <p:nvSpPr>
          <p:cNvPr id="422914" name="Rectangle 2"/>
          <p:cNvSpPr>
            <a:spLocks noGrp="1" noChangeArrowheads="1"/>
          </p:cNvSpPr>
          <p:nvPr>
            <p:ph type="title"/>
          </p:nvPr>
        </p:nvSpPr>
        <p:spPr>
          <a:xfrm>
            <a:off x="-32" y="2852936"/>
            <a:ext cx="9144032" cy="2016224"/>
          </a:xfrm>
        </p:spPr>
        <p:txBody>
          <a:bodyPr/>
          <a:lstStyle/>
          <a:p>
            <a:pPr>
              <a:lnSpc>
                <a:spcPct val="90000"/>
              </a:lnSpc>
              <a:defRPr/>
            </a:pPr>
            <a:r>
              <a:rPr lang="tr-TR" sz="6600" dirty="0" err="1">
                <a:solidFill>
                  <a:srgbClr val="FF40FF"/>
                </a:solidFill>
                <a:effectLst>
                  <a:innerShdw blurRad="63500" dist="50800">
                    <a:prstClr val="black">
                      <a:alpha val="50000"/>
                    </a:prstClr>
                  </a:innerShdw>
                </a:effectLst>
              </a:rPr>
              <a:t>Endometriyoma</a:t>
            </a:r>
            <a:r>
              <a:rPr lang="tr-TR" sz="6600" dirty="0">
                <a:solidFill>
                  <a:srgbClr val="FF40FF"/>
                </a:solidFill>
                <a:effectLst>
                  <a:innerShdw blurRad="63500" dist="50800">
                    <a:prstClr val="black">
                      <a:alpha val="50000"/>
                    </a:prstClr>
                  </a:innerShdw>
                </a:effectLst>
              </a:rPr>
              <a:t> - DIE - </a:t>
            </a:r>
            <a:r>
              <a:rPr lang="tr-TR" sz="6600" dirty="0" err="1">
                <a:solidFill>
                  <a:srgbClr val="FF40FF"/>
                </a:solidFill>
                <a:effectLst>
                  <a:innerShdw blurRad="63500" dist="50800">
                    <a:prstClr val="black">
                      <a:alpha val="50000"/>
                    </a:prstClr>
                  </a:innerShdw>
                </a:effectLst>
              </a:rPr>
              <a:t>Adenomyozis</a:t>
            </a:r>
            <a:endParaRPr lang="en-US" sz="6600" dirty="0">
              <a:solidFill>
                <a:srgbClr val="FF40FF"/>
              </a:solidFill>
              <a:effectLst>
                <a:innerShdw blurRad="63500" dist="50800">
                  <a:prstClr val="black">
                    <a:alpha val="50000"/>
                  </a:prstClr>
                </a:innerShdw>
              </a:effectLst>
            </a:endParaRPr>
          </a:p>
        </p:txBody>
      </p:sp>
      <p:sp>
        <p:nvSpPr>
          <p:cNvPr id="9" name="Rectangle 3"/>
          <p:cNvSpPr>
            <a:spLocks noGrp="1" noChangeArrowheads="1"/>
          </p:cNvSpPr>
          <p:nvPr>
            <p:ph type="body" idx="1"/>
          </p:nvPr>
        </p:nvSpPr>
        <p:spPr>
          <a:xfrm>
            <a:off x="511203" y="5369768"/>
            <a:ext cx="8061325" cy="1371600"/>
          </a:xfrm>
        </p:spPr>
        <p:txBody>
          <a:bodyPr/>
          <a:lstStyle/>
          <a:p>
            <a:pPr algn="ctr">
              <a:lnSpc>
                <a:spcPct val="90000"/>
              </a:lnSpc>
              <a:buFontTx/>
              <a:buNone/>
              <a:defRPr/>
            </a:pPr>
            <a:r>
              <a:rPr lang="tr-TR" sz="2800" dirty="0">
                <a:solidFill>
                  <a:srgbClr val="FFFF00"/>
                </a:solidFill>
                <a:effectLst>
                  <a:outerShdw blurRad="38100" dist="38100" dir="2700000" algn="tl">
                    <a:srgbClr val="000000"/>
                  </a:outerShdw>
                </a:effectLst>
              </a:rPr>
              <a:t>Prof. Dr. Levent M. ŞENTÜRK</a:t>
            </a:r>
            <a:endParaRPr lang="tr-TR" sz="2000" dirty="0">
              <a:solidFill>
                <a:srgbClr val="FFFF00"/>
              </a:solidFill>
              <a:effectLst>
                <a:outerShdw blurRad="38100" dist="38100" dir="2700000" algn="tl">
                  <a:srgbClr val="000000"/>
                </a:outerShdw>
              </a:effectLst>
            </a:endParaRPr>
          </a:p>
          <a:p>
            <a:pPr algn="ctr">
              <a:lnSpc>
                <a:spcPct val="90000"/>
              </a:lnSpc>
              <a:buFontTx/>
              <a:buNone/>
              <a:defRPr/>
            </a:pPr>
            <a:r>
              <a:rPr lang="tr-TR" sz="2000" i="1" dirty="0" err="1">
                <a:effectLst>
                  <a:outerShdw blurRad="38100" dist="38100" dir="2700000" algn="tl">
                    <a:srgbClr val="000000"/>
                  </a:outerShdw>
                </a:effectLst>
              </a:rPr>
              <a:t>Istanbul</a:t>
            </a:r>
            <a:r>
              <a:rPr lang="tr-TR" sz="2000" i="1" dirty="0">
                <a:effectLst>
                  <a:outerShdw blurRad="38100" dist="38100" dir="2700000" algn="tl">
                    <a:srgbClr val="000000"/>
                  </a:outerShdw>
                </a:effectLst>
              </a:rPr>
              <a:t> </a:t>
            </a:r>
            <a:r>
              <a:rPr lang="tr-TR" sz="2000" i="1" dirty="0" err="1">
                <a:effectLst>
                  <a:outerShdw blurRad="38100" dist="38100" dir="2700000" algn="tl">
                    <a:srgbClr val="000000"/>
                  </a:outerShdw>
                </a:effectLst>
              </a:rPr>
              <a:t>Universitesi</a:t>
            </a:r>
            <a:r>
              <a:rPr lang="tr-TR" sz="2000" i="1" dirty="0">
                <a:effectLst>
                  <a:outerShdw blurRad="38100" dist="38100" dir="2700000" algn="tl">
                    <a:srgbClr val="000000"/>
                  </a:outerShdw>
                </a:effectLst>
              </a:rPr>
              <a:t> Cerrahpaşa Tıp Fakültesi</a:t>
            </a:r>
          </a:p>
          <a:p>
            <a:pPr algn="ctr">
              <a:lnSpc>
                <a:spcPct val="90000"/>
              </a:lnSpc>
              <a:buFontTx/>
              <a:buNone/>
              <a:defRPr/>
            </a:pPr>
            <a:r>
              <a:rPr lang="tr-TR" sz="2000" i="1" dirty="0">
                <a:effectLst>
                  <a:outerShdw blurRad="38100" dist="38100" dir="2700000" algn="tl">
                    <a:srgbClr val="000000"/>
                  </a:outerShdw>
                </a:effectLst>
              </a:rPr>
              <a:t>Kadın Hastalıkları ve Doğum Anabilim Dalı, </a:t>
            </a:r>
          </a:p>
          <a:p>
            <a:pPr algn="ctr">
              <a:lnSpc>
                <a:spcPct val="90000"/>
              </a:lnSpc>
              <a:buFontTx/>
              <a:buNone/>
              <a:defRPr/>
            </a:pPr>
            <a:r>
              <a:rPr lang="tr-TR" sz="2000" i="1" dirty="0" err="1">
                <a:effectLst>
                  <a:outerShdw blurRad="38100" dist="38100" dir="2700000" algn="tl">
                    <a:srgbClr val="000000"/>
                  </a:outerShdw>
                </a:effectLst>
              </a:rPr>
              <a:t>Reprodüktif</a:t>
            </a:r>
            <a:r>
              <a:rPr lang="tr-TR" sz="2000" i="1" dirty="0">
                <a:effectLst>
                  <a:outerShdw blurRad="38100" dist="38100" dir="2700000" algn="tl">
                    <a:srgbClr val="000000"/>
                  </a:outerShdw>
                </a:effectLst>
              </a:rPr>
              <a:t> Endokrinoloji Bilim Dalı, ÜYTEM</a:t>
            </a:r>
          </a:p>
          <a:p>
            <a:pPr algn="ctr">
              <a:lnSpc>
                <a:spcPct val="90000"/>
              </a:lnSpc>
              <a:buFontTx/>
              <a:buNone/>
              <a:defRPr/>
            </a:pPr>
            <a:endParaRPr lang="tr-TR" sz="2000" i="1" dirty="0">
              <a:effectLst>
                <a:outerShdw blurRad="38100" dist="38100" dir="2700000" algn="tl">
                  <a:srgbClr val="000000"/>
                </a:outerShdw>
              </a:effectLst>
            </a:endParaRPr>
          </a:p>
        </p:txBody>
      </p:sp>
      <p:pic>
        <p:nvPicPr>
          <p:cNvPr id="12" name="Picture 11" descr="Noname.bmp"/>
          <p:cNvPicPr>
            <a:picLocks noChangeAspect="1"/>
          </p:cNvPicPr>
          <p:nvPr/>
        </p:nvPicPr>
        <p:blipFill>
          <a:blip r:embed="rId4" cstate="print"/>
          <a:stretch>
            <a:fillRect/>
          </a:stretch>
        </p:blipFill>
        <p:spPr>
          <a:xfrm>
            <a:off x="0" y="0"/>
            <a:ext cx="1785918" cy="1582693"/>
          </a:xfrm>
          <a:prstGeom prst="rect">
            <a:avLst/>
          </a:prstGeom>
        </p:spPr>
      </p:pic>
    </p:spTree>
    <p:extLst>
      <p:ext uri="{BB962C8B-B14F-4D97-AF65-F5344CB8AC3E}">
        <p14:creationId xmlns:p14="http://schemas.microsoft.com/office/powerpoint/2010/main" val="2656650688"/>
      </p:ext>
    </p:extLst>
  </p:cSld>
  <p:clrMapOvr>
    <a:masterClrMapping/>
  </p:clrMapOvr>
  <p:transition>
    <p:rand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F9BD43EB-3D79-124D-93A5-FA20F621660A}"/>
              </a:ext>
            </a:extLst>
          </p:cNvPr>
          <p:cNvPicPr>
            <a:picLocks noChangeAspect="1"/>
          </p:cNvPicPr>
          <p:nvPr/>
        </p:nvPicPr>
        <p:blipFill>
          <a:blip r:embed="rId2"/>
          <a:stretch>
            <a:fillRect/>
          </a:stretch>
        </p:blipFill>
        <p:spPr>
          <a:xfrm>
            <a:off x="-27907" y="0"/>
            <a:ext cx="9246742" cy="6858000"/>
          </a:xfrm>
          <a:prstGeom prst="rect">
            <a:avLst/>
          </a:prstGeom>
        </p:spPr>
      </p:pic>
    </p:spTree>
    <p:extLst>
      <p:ext uri="{BB962C8B-B14F-4D97-AF65-F5344CB8AC3E}">
        <p14:creationId xmlns:p14="http://schemas.microsoft.com/office/powerpoint/2010/main" val="1138778890"/>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0" y="-24"/>
            <a:ext cx="9143999" cy="6783031"/>
          </a:xfrm>
          <a:prstGeom prst="rect">
            <a:avLst/>
          </a:prstGeom>
          <a:noFill/>
          <a:ln w="9525">
            <a:noFill/>
            <a:miter lim="800000"/>
            <a:headEnd/>
            <a:tailEnd/>
          </a:ln>
          <a:effectLst/>
        </p:spPr>
      </p:pic>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2226" name="Picture 2"/>
          <p:cNvPicPr>
            <a:picLocks noChangeAspect="1" noChangeArrowheads="1"/>
          </p:cNvPicPr>
          <p:nvPr/>
        </p:nvPicPr>
        <p:blipFill>
          <a:blip r:embed="rId3" cstate="print"/>
          <a:srcRect/>
          <a:stretch>
            <a:fillRect/>
          </a:stretch>
        </p:blipFill>
        <p:spPr bwMode="auto">
          <a:xfrm>
            <a:off x="1" y="0"/>
            <a:ext cx="9143999" cy="2546704"/>
          </a:xfrm>
          <a:prstGeom prst="rect">
            <a:avLst/>
          </a:prstGeom>
          <a:noFill/>
          <a:ln w="9525">
            <a:noFill/>
            <a:miter lim="800000"/>
            <a:headEnd/>
            <a:tailEnd/>
          </a:ln>
          <a:effectLst/>
        </p:spPr>
      </p:pic>
      <p:sp>
        <p:nvSpPr>
          <p:cNvPr id="5" name="TextBox 4"/>
          <p:cNvSpPr txBox="1"/>
          <p:nvPr/>
        </p:nvSpPr>
        <p:spPr>
          <a:xfrm>
            <a:off x="5500694" y="1885882"/>
            <a:ext cx="3643338" cy="400110"/>
          </a:xfrm>
          <a:prstGeom prst="rect">
            <a:avLst/>
          </a:prstGeom>
          <a:solidFill>
            <a:srgbClr val="FF0000"/>
          </a:solidFill>
        </p:spPr>
        <p:txBody>
          <a:bodyPr wrap="square" rtlCol="0">
            <a:spAutoFit/>
          </a:bodyPr>
          <a:lstStyle/>
          <a:p>
            <a:r>
              <a:rPr lang="en-US" sz="2000" dirty="0" err="1">
                <a:effectLst>
                  <a:outerShdw blurRad="38100" dist="38100" dir="2700000" algn="tl">
                    <a:srgbClr val="000000">
                      <a:alpha val="43137"/>
                    </a:srgbClr>
                  </a:outerShdw>
                </a:effectLst>
              </a:rPr>
              <a:t>Fertil</a:t>
            </a:r>
            <a:r>
              <a:rPr lang="tr-TR" sz="2000" dirty="0">
                <a:effectLst>
                  <a:outerShdw blurRad="38100" dist="38100" dir="2700000" algn="tl">
                    <a:srgbClr val="000000">
                      <a:alpha val="43137"/>
                    </a:srgbClr>
                  </a:outerShdw>
                </a:effectLst>
              </a:rPr>
              <a:t> </a:t>
            </a:r>
            <a:r>
              <a:rPr lang="en-US" sz="2000" dirty="0" err="1">
                <a:effectLst>
                  <a:outerShdw blurRad="38100" dist="38100" dir="2700000" algn="tl">
                    <a:srgbClr val="000000">
                      <a:alpha val="43137"/>
                    </a:srgbClr>
                  </a:outerShdw>
                </a:effectLst>
              </a:rPr>
              <a:t>Steri</a:t>
            </a:r>
            <a:r>
              <a:rPr lang="tr-TR" sz="2000" dirty="0">
                <a:effectLst>
                  <a:outerShdw blurRad="38100" dist="38100" dir="2700000" algn="tl">
                    <a:srgbClr val="000000">
                      <a:alpha val="43137"/>
                    </a:srgbClr>
                  </a:outerShdw>
                </a:effectLst>
              </a:rPr>
              <a:t>l 2014</a:t>
            </a:r>
            <a:r>
              <a:rPr lang="en-US" sz="2000" dirty="0">
                <a:effectLst>
                  <a:outerShdw blurRad="38100" dist="38100" dir="2700000" algn="tl">
                    <a:srgbClr val="000000">
                      <a:alpha val="43137"/>
                    </a:srgbClr>
                  </a:outerShdw>
                </a:effectLst>
              </a:rPr>
              <a:t>;102:802–7</a:t>
            </a:r>
          </a:p>
        </p:txBody>
      </p:sp>
      <p:pic>
        <p:nvPicPr>
          <p:cNvPr id="54274" name="Picture 2"/>
          <p:cNvPicPr>
            <a:picLocks noChangeAspect="1" noChangeArrowheads="1"/>
          </p:cNvPicPr>
          <p:nvPr/>
        </p:nvPicPr>
        <p:blipFill>
          <a:blip r:embed="rId4" cstate="print"/>
          <a:srcRect/>
          <a:stretch>
            <a:fillRect/>
          </a:stretch>
        </p:blipFill>
        <p:spPr bwMode="auto">
          <a:xfrm>
            <a:off x="124699" y="2571744"/>
            <a:ext cx="8876457" cy="4286256"/>
          </a:xfrm>
          <a:prstGeom prst="rect">
            <a:avLst/>
          </a:prstGeom>
          <a:noFill/>
          <a:ln w="9525">
            <a:noFill/>
            <a:miter lim="800000"/>
            <a:headEnd/>
            <a:tailEnd/>
          </a:ln>
          <a:effectLst/>
        </p:spPr>
      </p:pic>
      <p:sp>
        <p:nvSpPr>
          <p:cNvPr id="8" name="Rectangle 7"/>
          <p:cNvSpPr/>
          <p:nvPr/>
        </p:nvSpPr>
        <p:spPr bwMode="auto">
          <a:xfrm>
            <a:off x="0" y="4000504"/>
            <a:ext cx="9144000" cy="1214446"/>
          </a:xfrm>
          <a:prstGeom prst="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9" name="TextBox 8"/>
          <p:cNvSpPr txBox="1"/>
          <p:nvPr/>
        </p:nvSpPr>
        <p:spPr>
          <a:xfrm>
            <a:off x="2214546" y="4786322"/>
            <a:ext cx="1214446" cy="430887"/>
          </a:xfrm>
          <a:prstGeom prst="rect">
            <a:avLst/>
          </a:prstGeom>
          <a:solidFill>
            <a:srgbClr val="FF0000"/>
          </a:solidFill>
          <a:ln>
            <a:noFill/>
          </a:ln>
        </p:spPr>
        <p:txBody>
          <a:bodyPr wrap="square" rtlCol="0">
            <a:spAutoFit/>
          </a:bodyPr>
          <a:lstStyle/>
          <a:p>
            <a:r>
              <a:rPr lang="tr-TR" sz="2200" dirty="0">
                <a:effectLst>
                  <a:outerShdw blurRad="38100" dist="38100" dir="2700000" algn="tl">
                    <a:srgbClr val="000000">
                      <a:alpha val="43137"/>
                    </a:srgbClr>
                  </a:outerShdw>
                </a:effectLst>
                <a:sym typeface="Symbol"/>
              </a:rPr>
              <a:t></a:t>
            </a:r>
            <a:r>
              <a:rPr lang="tr-TR" sz="2200" dirty="0">
                <a:effectLst>
                  <a:outerShdw blurRad="38100" dist="38100" dir="2700000" algn="tl">
                    <a:srgbClr val="000000">
                      <a:alpha val="43137"/>
                    </a:srgbClr>
                  </a:outerShdw>
                </a:effectLst>
              </a:rPr>
              <a:t>39 </a:t>
            </a:r>
            <a:r>
              <a:rPr lang="tr-TR" sz="2200" dirty="0" err="1">
                <a:effectLst>
                  <a:outerShdw blurRad="38100" dist="38100" dir="2700000" algn="tl">
                    <a:srgbClr val="000000">
                      <a:alpha val="43137"/>
                    </a:srgbClr>
                  </a:outerShdw>
                </a:effectLst>
              </a:rPr>
              <a:t>yrs</a:t>
            </a:r>
            <a:endParaRPr lang="en-US" sz="2200" dirty="0">
              <a:effectLst>
                <a:outerShdw blurRad="38100" dist="38100" dir="2700000" algn="tl">
                  <a:srgbClr val="000000">
                    <a:alpha val="43137"/>
                  </a:srgbClr>
                </a:outerShdw>
              </a:effectLst>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800" dirty="0" err="1"/>
              <a:t>Adenomyosis</a:t>
            </a:r>
            <a:r>
              <a:rPr lang="tr-TR" sz="4800" dirty="0"/>
              <a:t> </a:t>
            </a:r>
            <a:r>
              <a:rPr lang="tr-TR" sz="4800" dirty="0" err="1"/>
              <a:t>Treatment</a:t>
            </a:r>
            <a:br>
              <a:rPr lang="tr-TR" dirty="0"/>
            </a:br>
            <a:r>
              <a:rPr lang="tr-TR" dirty="0" err="1">
                <a:solidFill>
                  <a:srgbClr val="00FFFF"/>
                </a:solidFill>
              </a:rPr>
              <a:t>Pain</a:t>
            </a:r>
            <a:r>
              <a:rPr lang="tr-TR" dirty="0">
                <a:solidFill>
                  <a:srgbClr val="00FFFF"/>
                </a:solidFill>
              </a:rPr>
              <a:t> </a:t>
            </a:r>
            <a:r>
              <a:rPr lang="tr-TR" dirty="0" err="1">
                <a:solidFill>
                  <a:srgbClr val="00FFFF"/>
                </a:solidFill>
              </a:rPr>
              <a:t>Reduction</a:t>
            </a:r>
            <a:endParaRPr lang="en-US" dirty="0">
              <a:solidFill>
                <a:srgbClr val="00FFFF"/>
              </a:solidFill>
            </a:endParaRPr>
          </a:p>
        </p:txBody>
      </p:sp>
      <p:sp>
        <p:nvSpPr>
          <p:cNvPr id="3" name="Content Placeholder 2"/>
          <p:cNvSpPr>
            <a:spLocks noGrp="1"/>
          </p:cNvSpPr>
          <p:nvPr>
            <p:ph idx="1"/>
          </p:nvPr>
        </p:nvSpPr>
        <p:spPr/>
        <p:txBody>
          <a:bodyPr/>
          <a:lstStyle/>
          <a:p>
            <a:pPr>
              <a:buNone/>
            </a:pPr>
            <a:r>
              <a:rPr lang="tr-TR" sz="3200" dirty="0"/>
              <a:t>								</a:t>
            </a:r>
            <a:r>
              <a:rPr lang="tr-TR" sz="3200" dirty="0">
                <a:solidFill>
                  <a:schemeClr val="tx2"/>
                </a:solidFill>
              </a:rPr>
              <a:t>%</a:t>
            </a:r>
          </a:p>
          <a:p>
            <a:pPr>
              <a:buNone/>
            </a:pPr>
            <a:r>
              <a:rPr lang="en-US" sz="3200" dirty="0"/>
              <a:t>Complete resection</a:t>
            </a:r>
            <a:r>
              <a:rPr lang="tr-TR" sz="3200" dirty="0"/>
              <a:t>			</a:t>
            </a:r>
            <a:r>
              <a:rPr lang="en-US" sz="3200" dirty="0"/>
              <a:t>82.0</a:t>
            </a:r>
            <a:endParaRPr lang="tr-TR" sz="3200" dirty="0"/>
          </a:p>
          <a:p>
            <a:pPr>
              <a:buNone/>
            </a:pPr>
            <a:r>
              <a:rPr lang="en-US" sz="3200" dirty="0"/>
              <a:t>Partial resection</a:t>
            </a:r>
            <a:r>
              <a:rPr lang="tr-TR" sz="3200" dirty="0"/>
              <a:t>				</a:t>
            </a:r>
            <a:r>
              <a:rPr lang="en-US" sz="3200" dirty="0"/>
              <a:t>81.8</a:t>
            </a:r>
            <a:endParaRPr lang="tr-TR" sz="3200" dirty="0"/>
          </a:p>
          <a:p>
            <a:pPr>
              <a:buNone/>
            </a:pPr>
            <a:r>
              <a:rPr lang="tr-TR" sz="3200" dirty="0"/>
              <a:t>C</a:t>
            </a:r>
            <a:r>
              <a:rPr lang="en-US" sz="3200" dirty="0" err="1"/>
              <a:t>ystic</a:t>
            </a:r>
            <a:r>
              <a:rPr lang="en-US" sz="3200" dirty="0"/>
              <a:t> </a:t>
            </a:r>
            <a:r>
              <a:rPr lang="en-US" sz="3200" dirty="0" err="1"/>
              <a:t>adenomyosis</a:t>
            </a:r>
            <a:r>
              <a:rPr lang="tr-TR" sz="3200" dirty="0"/>
              <a:t>			</a:t>
            </a:r>
            <a:r>
              <a:rPr lang="en-US" sz="3200" dirty="0"/>
              <a:t>86.1</a:t>
            </a:r>
            <a:endParaRPr lang="tr-TR" sz="3200" dirty="0"/>
          </a:p>
          <a:p>
            <a:pPr>
              <a:buNone/>
            </a:pPr>
            <a:r>
              <a:rPr lang="en-US" sz="3200" dirty="0"/>
              <a:t>Other technique</a:t>
            </a:r>
            <a:r>
              <a:rPr lang="tr-TR" sz="3200" dirty="0"/>
              <a:t>				</a:t>
            </a:r>
            <a:r>
              <a:rPr lang="en-US" sz="3200" dirty="0"/>
              <a:t>54.6 </a:t>
            </a:r>
          </a:p>
        </p:txBody>
      </p:sp>
      <p:sp>
        <p:nvSpPr>
          <p:cNvPr id="5" name="TextBox 4"/>
          <p:cNvSpPr txBox="1"/>
          <p:nvPr/>
        </p:nvSpPr>
        <p:spPr>
          <a:xfrm>
            <a:off x="4714876" y="6215082"/>
            <a:ext cx="4214842" cy="369332"/>
          </a:xfrm>
          <a:prstGeom prst="rect">
            <a:avLst/>
          </a:prstGeom>
          <a:noFill/>
        </p:spPr>
        <p:txBody>
          <a:bodyPr wrap="square" rtlCol="0">
            <a:spAutoFit/>
          </a:bodyPr>
          <a:lstStyle/>
          <a:p>
            <a:pPr algn="r"/>
            <a:r>
              <a:rPr lang="en-US" sz="1800" dirty="0" err="1">
                <a:solidFill>
                  <a:srgbClr val="FF0000"/>
                </a:solidFill>
              </a:rPr>
              <a:t>Grimbizis</a:t>
            </a:r>
            <a:r>
              <a:rPr lang="en-US" sz="1800" dirty="0">
                <a:solidFill>
                  <a:srgbClr val="FF0000"/>
                </a:solidFill>
              </a:rPr>
              <a:t> </a:t>
            </a:r>
            <a:r>
              <a:rPr lang="en-US" sz="1800" dirty="0" err="1">
                <a:solidFill>
                  <a:srgbClr val="FF0000"/>
                </a:solidFill>
              </a:rPr>
              <a:t>Fertil</a:t>
            </a:r>
            <a:r>
              <a:rPr lang="en-US" sz="1800" dirty="0">
                <a:solidFill>
                  <a:srgbClr val="FF0000"/>
                </a:solidFill>
              </a:rPr>
              <a:t> </a:t>
            </a:r>
            <a:r>
              <a:rPr lang="en-US" sz="1800" dirty="0" err="1">
                <a:solidFill>
                  <a:srgbClr val="FF0000"/>
                </a:solidFill>
              </a:rPr>
              <a:t>Steril</a:t>
            </a:r>
            <a:r>
              <a:rPr lang="en-US" sz="1800" dirty="0">
                <a:solidFill>
                  <a:srgbClr val="FF0000"/>
                </a:solidFill>
              </a:rPr>
              <a:t>, 2014</a:t>
            </a:r>
          </a:p>
        </p:txBody>
      </p:sp>
      <p:cxnSp>
        <p:nvCxnSpPr>
          <p:cNvPr id="7" name="Straight Connector 6"/>
          <p:cNvCxnSpPr/>
          <p:nvPr/>
        </p:nvCxnSpPr>
        <p:spPr bwMode="auto">
          <a:xfrm>
            <a:off x="500034" y="2571744"/>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8" name="Straight Connector 7"/>
          <p:cNvCxnSpPr/>
          <p:nvPr/>
        </p:nvCxnSpPr>
        <p:spPr bwMode="auto">
          <a:xfrm>
            <a:off x="500034" y="4929198"/>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9" name="Straight Connector 8"/>
          <p:cNvCxnSpPr/>
          <p:nvPr/>
        </p:nvCxnSpPr>
        <p:spPr bwMode="auto">
          <a:xfrm>
            <a:off x="500034" y="1928802"/>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4298"/>
            <a:ext cx="7772400" cy="1143000"/>
          </a:xfrm>
        </p:spPr>
        <p:txBody>
          <a:bodyPr/>
          <a:lstStyle/>
          <a:p>
            <a:r>
              <a:rPr lang="tr-TR" sz="4800" dirty="0" err="1"/>
              <a:t>Adenomyosis</a:t>
            </a:r>
            <a:r>
              <a:rPr lang="tr-TR" sz="4800" dirty="0"/>
              <a:t> </a:t>
            </a:r>
            <a:r>
              <a:rPr lang="tr-TR" sz="4800" dirty="0" err="1"/>
              <a:t>Treatment</a:t>
            </a:r>
            <a:br>
              <a:rPr lang="tr-TR" dirty="0"/>
            </a:br>
            <a:r>
              <a:rPr lang="tr-TR" dirty="0" err="1">
                <a:solidFill>
                  <a:srgbClr val="00FFFF"/>
                </a:solidFill>
              </a:rPr>
              <a:t>Fertility</a:t>
            </a:r>
            <a:endParaRPr lang="en-US" dirty="0">
              <a:solidFill>
                <a:srgbClr val="00FFFF"/>
              </a:solidFill>
            </a:endParaRPr>
          </a:p>
        </p:txBody>
      </p:sp>
      <p:sp>
        <p:nvSpPr>
          <p:cNvPr id="3" name="Content Placeholder 2"/>
          <p:cNvSpPr>
            <a:spLocks noGrp="1"/>
          </p:cNvSpPr>
          <p:nvPr>
            <p:ph idx="1"/>
          </p:nvPr>
        </p:nvSpPr>
        <p:spPr>
          <a:xfrm>
            <a:off x="714348" y="1428736"/>
            <a:ext cx="7772400" cy="4643470"/>
          </a:xfrm>
        </p:spPr>
        <p:txBody>
          <a:bodyPr/>
          <a:lstStyle/>
          <a:p>
            <a:pPr>
              <a:buNone/>
            </a:pPr>
            <a:r>
              <a:rPr lang="tr-TR" sz="3200" dirty="0"/>
              <a:t>								%</a:t>
            </a:r>
          </a:p>
          <a:p>
            <a:pPr>
              <a:buNone/>
            </a:pPr>
            <a:r>
              <a:rPr lang="tr-TR" sz="3200" dirty="0">
                <a:solidFill>
                  <a:srgbClr val="00FF00"/>
                </a:solidFill>
              </a:rPr>
              <a:t>Pregnancy rate </a:t>
            </a:r>
            <a:r>
              <a:rPr lang="tr-TR" sz="3200" dirty="0" err="1">
                <a:solidFill>
                  <a:srgbClr val="00FF00"/>
                </a:solidFill>
              </a:rPr>
              <a:t>improvement</a:t>
            </a:r>
            <a:endParaRPr lang="tr-TR" sz="3200" dirty="0">
              <a:solidFill>
                <a:srgbClr val="00FF00"/>
              </a:solidFill>
            </a:endParaRPr>
          </a:p>
          <a:p>
            <a:r>
              <a:rPr lang="tr-TR" sz="3200" dirty="0" err="1"/>
              <a:t>Partial</a:t>
            </a:r>
            <a:r>
              <a:rPr lang="tr-TR" sz="3200" dirty="0"/>
              <a:t> </a:t>
            </a:r>
            <a:r>
              <a:rPr lang="tr-TR" sz="3200" dirty="0" err="1"/>
              <a:t>resection</a:t>
            </a:r>
            <a:r>
              <a:rPr lang="tr-TR" sz="3200" dirty="0"/>
              <a:t>			46.8</a:t>
            </a:r>
          </a:p>
          <a:p>
            <a:r>
              <a:rPr lang="tr-TR" sz="3200" dirty="0" err="1"/>
              <a:t>Complete</a:t>
            </a:r>
            <a:r>
              <a:rPr lang="tr-TR" sz="3200" dirty="0"/>
              <a:t> </a:t>
            </a:r>
            <a:r>
              <a:rPr lang="tr-TR" sz="3200" dirty="0" err="1"/>
              <a:t>resection</a:t>
            </a:r>
            <a:r>
              <a:rPr lang="tr-TR" sz="3200" dirty="0"/>
              <a:t> 		50.8</a:t>
            </a:r>
          </a:p>
          <a:p>
            <a:endParaRPr lang="tr-TR" sz="3200" dirty="0"/>
          </a:p>
          <a:p>
            <a:pPr>
              <a:buNone/>
            </a:pPr>
            <a:r>
              <a:rPr lang="tr-TR" sz="3200" dirty="0" err="1">
                <a:solidFill>
                  <a:srgbClr val="FF9900"/>
                </a:solidFill>
              </a:rPr>
              <a:t>Abortion</a:t>
            </a:r>
            <a:endParaRPr lang="tr-TR" sz="3200" dirty="0">
              <a:solidFill>
                <a:srgbClr val="FF9900"/>
              </a:solidFill>
            </a:endParaRPr>
          </a:p>
          <a:p>
            <a:r>
              <a:rPr lang="tr-TR" sz="3200" dirty="0" err="1"/>
              <a:t>Partial</a:t>
            </a:r>
            <a:r>
              <a:rPr lang="tr-TR" sz="3200" dirty="0"/>
              <a:t> </a:t>
            </a:r>
            <a:r>
              <a:rPr lang="tr-TR" sz="3200" dirty="0" err="1"/>
              <a:t>resection</a:t>
            </a:r>
            <a:r>
              <a:rPr lang="tr-TR" sz="3200" dirty="0"/>
              <a:t>			26.7</a:t>
            </a:r>
          </a:p>
          <a:p>
            <a:r>
              <a:rPr lang="tr-TR" sz="3200" dirty="0" err="1"/>
              <a:t>Complete</a:t>
            </a:r>
            <a:r>
              <a:rPr lang="tr-TR" sz="3200" dirty="0"/>
              <a:t> </a:t>
            </a:r>
            <a:r>
              <a:rPr lang="tr-TR" sz="3200" dirty="0" err="1"/>
              <a:t>resection</a:t>
            </a:r>
            <a:r>
              <a:rPr lang="tr-TR" sz="3200" dirty="0"/>
              <a:t> 		16.9</a:t>
            </a:r>
          </a:p>
        </p:txBody>
      </p:sp>
      <p:sp>
        <p:nvSpPr>
          <p:cNvPr id="4" name="TextBox 3"/>
          <p:cNvSpPr txBox="1"/>
          <p:nvPr/>
        </p:nvSpPr>
        <p:spPr>
          <a:xfrm>
            <a:off x="4714876" y="6215082"/>
            <a:ext cx="4214842" cy="369332"/>
          </a:xfrm>
          <a:prstGeom prst="rect">
            <a:avLst/>
          </a:prstGeom>
          <a:noFill/>
        </p:spPr>
        <p:txBody>
          <a:bodyPr wrap="square" rtlCol="0">
            <a:spAutoFit/>
          </a:bodyPr>
          <a:lstStyle/>
          <a:p>
            <a:pPr algn="r"/>
            <a:r>
              <a:rPr lang="en-US" sz="1800" dirty="0" err="1">
                <a:solidFill>
                  <a:srgbClr val="FF0000"/>
                </a:solidFill>
              </a:rPr>
              <a:t>Grimbizis</a:t>
            </a:r>
            <a:r>
              <a:rPr lang="en-US" sz="1800" dirty="0">
                <a:solidFill>
                  <a:srgbClr val="FF0000"/>
                </a:solidFill>
              </a:rPr>
              <a:t> </a:t>
            </a:r>
            <a:r>
              <a:rPr lang="en-US" sz="1800" dirty="0" err="1">
                <a:solidFill>
                  <a:srgbClr val="FF0000"/>
                </a:solidFill>
              </a:rPr>
              <a:t>Fertil</a:t>
            </a:r>
            <a:r>
              <a:rPr lang="en-US" sz="1800" dirty="0">
                <a:solidFill>
                  <a:srgbClr val="FF0000"/>
                </a:solidFill>
              </a:rPr>
              <a:t> </a:t>
            </a:r>
            <a:r>
              <a:rPr lang="en-US" sz="1800" dirty="0" err="1">
                <a:solidFill>
                  <a:srgbClr val="FF0000"/>
                </a:solidFill>
              </a:rPr>
              <a:t>Steril</a:t>
            </a:r>
            <a:r>
              <a:rPr lang="en-US" sz="1800" dirty="0">
                <a:solidFill>
                  <a:srgbClr val="FF0000"/>
                </a:solidFill>
              </a:rPr>
              <a:t>, 2014</a:t>
            </a:r>
          </a:p>
        </p:txBody>
      </p:sp>
      <p:cxnSp>
        <p:nvCxnSpPr>
          <p:cNvPr id="5" name="Straight Connector 4"/>
          <p:cNvCxnSpPr/>
          <p:nvPr/>
        </p:nvCxnSpPr>
        <p:spPr bwMode="auto">
          <a:xfrm>
            <a:off x="500034" y="1428736"/>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6" name="Straight Connector 5"/>
          <p:cNvCxnSpPr/>
          <p:nvPr/>
        </p:nvCxnSpPr>
        <p:spPr bwMode="auto">
          <a:xfrm>
            <a:off x="500034" y="2000240"/>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cxnSp>
        <p:nvCxnSpPr>
          <p:cNvPr id="7" name="Straight Connector 6"/>
          <p:cNvCxnSpPr/>
          <p:nvPr/>
        </p:nvCxnSpPr>
        <p:spPr bwMode="auto">
          <a:xfrm>
            <a:off x="571472" y="6143644"/>
            <a:ext cx="7286676" cy="0"/>
          </a:xfrm>
          <a:prstGeom prst="line">
            <a:avLst/>
          </a:prstGeom>
          <a:solidFill>
            <a:schemeClr val="accent1"/>
          </a:solidFill>
          <a:ln w="12700" cap="flat" cmpd="sng" algn="ctr">
            <a:solidFill>
              <a:schemeClr val="tx2"/>
            </a:solidFill>
            <a:prstDash val="solid"/>
            <a:round/>
            <a:headEnd type="none" w="sm" len="sm"/>
            <a:tailEnd type="none" w="sm" len="sm"/>
          </a:ln>
          <a:effectLst/>
        </p:spPr>
      </p:cxn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3"/>
          <p:cNvSpPr>
            <a:spLocks noGrp="1"/>
          </p:cNvSpPr>
          <p:nvPr>
            <p:ph type="title"/>
          </p:nvPr>
        </p:nvSpPr>
        <p:spPr>
          <a:xfrm>
            <a:off x="457200" y="1638300"/>
            <a:ext cx="8218488" cy="2798763"/>
          </a:xfrm>
        </p:spPr>
        <p:txBody>
          <a:bodyPr/>
          <a:lstStyle/>
          <a:p>
            <a:r>
              <a:rPr lang="tr-TR"/>
              <a:t>Dismenore ve</a:t>
            </a:r>
            <a:br>
              <a:rPr lang="tr-TR"/>
            </a:br>
            <a:r>
              <a:rPr lang="tr-TR"/>
              <a:t>Kronik Pelvik Ağrıda</a:t>
            </a:r>
            <a:br>
              <a:rPr lang="tr-TR"/>
            </a:br>
            <a:r>
              <a:rPr lang="tr-TR"/>
              <a:t>Adenomyozise Yaklaşım</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itle 1"/>
          <p:cNvSpPr>
            <a:spLocks noGrp="1"/>
          </p:cNvSpPr>
          <p:nvPr>
            <p:ph type="title"/>
          </p:nvPr>
        </p:nvSpPr>
        <p:spPr/>
        <p:txBody>
          <a:bodyPr/>
          <a:lstStyle/>
          <a:p>
            <a:r>
              <a:rPr lang="tr-TR"/>
              <a:t>Medikal Tedavi</a:t>
            </a:r>
          </a:p>
        </p:txBody>
      </p:sp>
      <p:sp>
        <p:nvSpPr>
          <p:cNvPr id="67587" name="Content Placeholder 2"/>
          <p:cNvSpPr>
            <a:spLocks noGrp="1"/>
          </p:cNvSpPr>
          <p:nvPr>
            <p:ph idx="1"/>
          </p:nvPr>
        </p:nvSpPr>
        <p:spPr>
          <a:xfrm>
            <a:off x="357158" y="1643050"/>
            <a:ext cx="8429655" cy="4929222"/>
          </a:xfrm>
        </p:spPr>
        <p:txBody>
          <a:bodyPr/>
          <a:lstStyle/>
          <a:p>
            <a:r>
              <a:rPr lang="tr-TR" sz="2800" dirty="0" err="1">
                <a:solidFill>
                  <a:srgbClr val="00FF00"/>
                </a:solidFill>
              </a:rPr>
              <a:t>Histerektomi</a:t>
            </a:r>
            <a:r>
              <a:rPr lang="tr-TR" sz="2800" dirty="0">
                <a:solidFill>
                  <a:srgbClr val="00FF00"/>
                </a:solidFill>
              </a:rPr>
              <a:t> altın standart</a:t>
            </a:r>
          </a:p>
          <a:p>
            <a:r>
              <a:rPr lang="tr-TR" sz="2800" dirty="0"/>
              <a:t>Hem gebelik sağlayan hem de beraberinde </a:t>
            </a:r>
            <a:r>
              <a:rPr lang="tr-TR" sz="2800" dirty="0" err="1"/>
              <a:t>adenomyozis</a:t>
            </a:r>
            <a:r>
              <a:rPr lang="tr-TR" sz="2800" dirty="0"/>
              <a:t> semptomlarını gideren tıbbi tedavi henüz YOK</a:t>
            </a:r>
          </a:p>
          <a:p>
            <a:r>
              <a:rPr lang="tr-TR" sz="2800" dirty="0" err="1"/>
              <a:t>Medroksiprogesteron</a:t>
            </a:r>
            <a:r>
              <a:rPr lang="tr-TR" sz="2800" dirty="0"/>
              <a:t> asetat, NETA, </a:t>
            </a:r>
            <a:r>
              <a:rPr lang="tr-TR" sz="2800" i="1" dirty="0" err="1"/>
              <a:t>dienogest</a:t>
            </a:r>
            <a:r>
              <a:rPr lang="tr-TR" sz="2800" i="1" dirty="0"/>
              <a:t>??? </a:t>
            </a:r>
            <a:r>
              <a:rPr lang="tr-TR" sz="2000" i="1" dirty="0"/>
              <a:t>(</a:t>
            </a:r>
            <a:r>
              <a:rPr lang="tr-TR" sz="2000" i="1" dirty="0" err="1"/>
              <a:t>Visanne</a:t>
            </a:r>
            <a:r>
              <a:rPr lang="tr-TR" sz="2000" i="1" dirty="0"/>
              <a:t>, 2 mg)</a:t>
            </a:r>
            <a:endParaRPr lang="tr-TR" sz="2800" dirty="0"/>
          </a:p>
          <a:p>
            <a:r>
              <a:rPr lang="tr-TR" sz="2800" dirty="0" err="1"/>
              <a:t>Danazol</a:t>
            </a:r>
            <a:r>
              <a:rPr lang="tr-TR" sz="2800" dirty="0"/>
              <a:t> / </a:t>
            </a:r>
            <a:r>
              <a:rPr lang="tr-TR" sz="2800" dirty="0" err="1"/>
              <a:t>Danazol</a:t>
            </a:r>
            <a:r>
              <a:rPr lang="tr-TR" sz="2800" dirty="0"/>
              <a:t> IUD</a:t>
            </a:r>
          </a:p>
          <a:p>
            <a:r>
              <a:rPr lang="tr-TR" sz="2800" dirty="0"/>
              <a:t>LNG-IUS</a:t>
            </a:r>
          </a:p>
          <a:p>
            <a:r>
              <a:rPr lang="tr-TR" sz="2800" dirty="0"/>
              <a:t>Kombine oral </a:t>
            </a:r>
            <a:r>
              <a:rPr lang="tr-TR" sz="2800" dirty="0" err="1"/>
              <a:t>kontraseptifler</a:t>
            </a:r>
            <a:r>
              <a:rPr lang="tr-TR" sz="2800" dirty="0"/>
              <a:t> (Kont.)</a:t>
            </a:r>
          </a:p>
          <a:p>
            <a:r>
              <a:rPr lang="tr-TR" sz="2800" dirty="0" err="1"/>
              <a:t>Gn</a:t>
            </a:r>
            <a:r>
              <a:rPr lang="tr-TR" sz="2800" dirty="0"/>
              <a:t>-RH </a:t>
            </a:r>
            <a:r>
              <a:rPr lang="tr-TR" sz="2800" dirty="0" err="1"/>
              <a:t>agonistleri</a:t>
            </a:r>
            <a:endParaRPr lang="tr-TR"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7587">
                                            <p:txEl>
                                              <p:pRg st="0" end="0"/>
                                            </p:txEl>
                                          </p:spTgt>
                                        </p:tgtEl>
                                        <p:attrNameLst>
                                          <p:attrName>style.visibility</p:attrName>
                                        </p:attrNameLst>
                                      </p:cBhvr>
                                      <p:to>
                                        <p:strVal val="visible"/>
                                      </p:to>
                                    </p:set>
                                    <p:animEffect transition="in" filter="blinds(horizontal)">
                                      <p:cBhvr>
                                        <p:cTn id="7" dur="500"/>
                                        <p:tgtEl>
                                          <p:spTgt spid="6758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67587">
                                            <p:txEl>
                                              <p:pRg st="1" end="1"/>
                                            </p:txEl>
                                          </p:spTgt>
                                        </p:tgtEl>
                                        <p:attrNameLst>
                                          <p:attrName>style.visibility</p:attrName>
                                        </p:attrNameLst>
                                      </p:cBhvr>
                                      <p:to>
                                        <p:strVal val="visible"/>
                                      </p:to>
                                    </p:set>
                                    <p:animEffect transition="in" filter="blinds(horizontal)">
                                      <p:cBhvr>
                                        <p:cTn id="12" dur="500"/>
                                        <p:tgtEl>
                                          <p:spTgt spid="67587">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7587">
                                            <p:txEl>
                                              <p:pRg st="2" end="2"/>
                                            </p:txEl>
                                          </p:spTgt>
                                        </p:tgtEl>
                                        <p:attrNameLst>
                                          <p:attrName>style.visibility</p:attrName>
                                        </p:attrNameLst>
                                      </p:cBhvr>
                                      <p:to>
                                        <p:strVal val="visible"/>
                                      </p:to>
                                    </p:set>
                                    <p:animEffect transition="in" filter="blinds(horizontal)">
                                      <p:cBhvr>
                                        <p:cTn id="17" dur="500"/>
                                        <p:tgtEl>
                                          <p:spTgt spid="67587">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67587">
                                            <p:txEl>
                                              <p:pRg st="3" end="3"/>
                                            </p:txEl>
                                          </p:spTgt>
                                        </p:tgtEl>
                                        <p:attrNameLst>
                                          <p:attrName>style.visibility</p:attrName>
                                        </p:attrNameLst>
                                      </p:cBhvr>
                                      <p:to>
                                        <p:strVal val="visible"/>
                                      </p:to>
                                    </p:set>
                                    <p:animEffect transition="in" filter="blinds(horizontal)">
                                      <p:cBhvr>
                                        <p:cTn id="22" dur="500"/>
                                        <p:tgtEl>
                                          <p:spTgt spid="67587">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67587">
                                            <p:txEl>
                                              <p:pRg st="4" end="4"/>
                                            </p:txEl>
                                          </p:spTgt>
                                        </p:tgtEl>
                                        <p:attrNameLst>
                                          <p:attrName>style.visibility</p:attrName>
                                        </p:attrNameLst>
                                      </p:cBhvr>
                                      <p:to>
                                        <p:strVal val="visible"/>
                                      </p:to>
                                    </p:set>
                                    <p:animEffect transition="in" filter="blinds(horizontal)">
                                      <p:cBhvr>
                                        <p:cTn id="27" dur="500"/>
                                        <p:tgtEl>
                                          <p:spTgt spid="67587">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67587">
                                            <p:txEl>
                                              <p:pRg st="5" end="5"/>
                                            </p:txEl>
                                          </p:spTgt>
                                        </p:tgtEl>
                                        <p:attrNameLst>
                                          <p:attrName>style.visibility</p:attrName>
                                        </p:attrNameLst>
                                      </p:cBhvr>
                                      <p:to>
                                        <p:strVal val="visible"/>
                                      </p:to>
                                    </p:set>
                                    <p:animEffect transition="in" filter="blinds(horizontal)">
                                      <p:cBhvr>
                                        <p:cTn id="32" dur="500"/>
                                        <p:tgtEl>
                                          <p:spTgt spid="67587">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67587">
                                            <p:txEl>
                                              <p:pRg st="6" end="6"/>
                                            </p:txEl>
                                          </p:spTgt>
                                        </p:tgtEl>
                                        <p:attrNameLst>
                                          <p:attrName>style.visibility</p:attrName>
                                        </p:attrNameLst>
                                      </p:cBhvr>
                                      <p:to>
                                        <p:strVal val="visible"/>
                                      </p:to>
                                    </p:set>
                                    <p:animEffect transition="in" filter="blinds(horizontal)">
                                      <p:cBhvr>
                                        <p:cTn id="37" dur="500"/>
                                        <p:tgtEl>
                                          <p:spTgt spid="6758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build="p"/>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214313" y="-285750"/>
            <a:ext cx="8643937" cy="2286000"/>
          </a:xfrm>
        </p:spPr>
        <p:txBody>
          <a:bodyPr/>
          <a:lstStyle/>
          <a:p>
            <a:r>
              <a:rPr lang="tr-TR" sz="4800"/>
              <a:t>ADENOMYOSIS</a:t>
            </a:r>
            <a:br>
              <a:rPr lang="tr-TR" sz="4800"/>
            </a:br>
            <a:r>
              <a:rPr lang="tr-TR" sz="4800">
                <a:solidFill>
                  <a:srgbClr val="00FFFF"/>
                </a:solidFill>
              </a:rPr>
              <a:t>TREATMENT</a:t>
            </a:r>
            <a:br>
              <a:rPr lang="tr-TR" sz="4800">
                <a:solidFill>
                  <a:srgbClr val="00FFFF"/>
                </a:solidFill>
              </a:rPr>
            </a:br>
            <a:r>
              <a:rPr lang="tr-TR" sz="3200">
                <a:solidFill>
                  <a:srgbClr val="FF3399"/>
                </a:solidFill>
              </a:rPr>
              <a:t>Dysmenorrhea, pelvic pain</a:t>
            </a:r>
            <a:endParaRPr lang="en-US" sz="4800">
              <a:solidFill>
                <a:srgbClr val="FF3399"/>
              </a:solidFill>
            </a:endParaRPr>
          </a:p>
        </p:txBody>
      </p:sp>
      <p:sp>
        <p:nvSpPr>
          <p:cNvPr id="5" name="TextBox 4"/>
          <p:cNvSpPr txBox="1"/>
          <p:nvPr/>
        </p:nvSpPr>
        <p:spPr>
          <a:xfrm>
            <a:off x="-142875" y="1785938"/>
            <a:ext cx="9286875" cy="5324475"/>
          </a:xfrm>
          <a:prstGeom prst="rect">
            <a:avLst/>
          </a:prstGeom>
          <a:noFill/>
        </p:spPr>
        <p:txBody>
          <a:bodyPr>
            <a:spAutoFit/>
          </a:bodyPr>
          <a:lstStyle/>
          <a:p>
            <a:pPr indent="358775">
              <a:defRPr/>
            </a:pPr>
            <a:r>
              <a:rPr lang="tr-TR" sz="2800" dirty="0">
                <a:solidFill>
                  <a:srgbClr val="00FF00"/>
                </a:solidFill>
                <a:latin typeface="+mn-lt"/>
              </a:rPr>
              <a:t>LNG-IUS</a:t>
            </a:r>
          </a:p>
          <a:p>
            <a:pPr lvl="1" indent="358775">
              <a:buFont typeface="Arial" pitchFamily="34" charset="0"/>
              <a:buChar char="•"/>
              <a:defRPr/>
            </a:pPr>
            <a:r>
              <a:rPr lang="en-US" dirty="0">
                <a:solidFill>
                  <a:srgbClr val="00FFFF"/>
                </a:solidFill>
                <a:latin typeface="+mn-lt"/>
              </a:rPr>
              <a:t>The most promising medical therapy </a:t>
            </a:r>
            <a:r>
              <a:rPr lang="tr-TR" dirty="0">
                <a:solidFill>
                  <a:srgbClr val="00FFFF"/>
                </a:solidFill>
                <a:latin typeface="+mn-lt"/>
              </a:rPr>
              <a:t>in </a:t>
            </a:r>
            <a:r>
              <a:rPr lang="en-US" dirty="0">
                <a:solidFill>
                  <a:srgbClr val="00FFFF"/>
                </a:solidFill>
                <a:latin typeface="+mn-lt"/>
              </a:rPr>
              <a:t>the literature</a:t>
            </a:r>
            <a:endParaRPr lang="tr-TR" dirty="0">
              <a:solidFill>
                <a:srgbClr val="00FFFF"/>
              </a:solidFill>
              <a:latin typeface="+mn-lt"/>
              <a:cs typeface="Times New Roman" pitchFamily="18" charset="0"/>
            </a:endParaRPr>
          </a:p>
          <a:p>
            <a:pPr lvl="1" indent="358775">
              <a:buFont typeface="Arial" pitchFamily="34" charset="0"/>
              <a:buChar char="•"/>
              <a:defRPr/>
            </a:pPr>
            <a:r>
              <a:rPr lang="tr-TR" dirty="0">
                <a:solidFill>
                  <a:srgbClr val="00FF00"/>
                </a:solidFill>
                <a:latin typeface="+mn-lt"/>
              </a:rPr>
              <a:t>I</a:t>
            </a:r>
            <a:r>
              <a:rPr lang="en-US" dirty="0" err="1">
                <a:solidFill>
                  <a:srgbClr val="00FF00"/>
                </a:solidFill>
                <a:latin typeface="+mn-lt"/>
              </a:rPr>
              <a:t>mprovement</a:t>
            </a:r>
            <a:r>
              <a:rPr lang="en-US" dirty="0">
                <a:latin typeface="+mn-lt"/>
              </a:rPr>
              <a:t> of symptoms such as </a:t>
            </a:r>
            <a:r>
              <a:rPr lang="en-US" dirty="0" err="1">
                <a:solidFill>
                  <a:srgbClr val="FF0000"/>
                </a:solidFill>
                <a:latin typeface="+mn-lt"/>
              </a:rPr>
              <a:t>menorrhagia</a:t>
            </a:r>
            <a:r>
              <a:rPr lang="en-US" dirty="0">
                <a:latin typeface="+mn-lt"/>
              </a:rPr>
              <a:t> and </a:t>
            </a:r>
            <a:r>
              <a:rPr lang="en-US" dirty="0" err="1">
                <a:solidFill>
                  <a:srgbClr val="FF0000"/>
                </a:solidFill>
                <a:latin typeface="+mn-lt"/>
              </a:rPr>
              <a:t>dysmenorrhea</a:t>
            </a:r>
            <a:r>
              <a:rPr lang="en-US" dirty="0">
                <a:latin typeface="+mn-lt"/>
              </a:rPr>
              <a:t>, and </a:t>
            </a:r>
            <a:r>
              <a:rPr lang="en-US" dirty="0">
                <a:solidFill>
                  <a:schemeClr val="tx2"/>
                </a:solidFill>
                <a:latin typeface="+mn-lt"/>
              </a:rPr>
              <a:t>radiologic changes in </a:t>
            </a:r>
            <a:r>
              <a:rPr lang="en-US" dirty="0" err="1">
                <a:solidFill>
                  <a:schemeClr val="tx2"/>
                </a:solidFill>
                <a:latin typeface="+mn-lt"/>
              </a:rPr>
              <a:t>adenomyotic</a:t>
            </a:r>
            <a:r>
              <a:rPr lang="en-US" dirty="0">
                <a:solidFill>
                  <a:schemeClr val="tx2"/>
                </a:solidFill>
                <a:latin typeface="+mn-lt"/>
              </a:rPr>
              <a:t> uterus</a:t>
            </a:r>
            <a:endParaRPr lang="tr-TR" dirty="0">
              <a:solidFill>
                <a:schemeClr val="tx2"/>
              </a:solidFill>
              <a:latin typeface="+mn-lt"/>
              <a:cs typeface="Times New Roman" pitchFamily="18" charset="0"/>
            </a:endParaRPr>
          </a:p>
          <a:p>
            <a:pPr lvl="1" indent="358775">
              <a:buFont typeface="Arial" pitchFamily="34" charset="0"/>
              <a:buChar char="•"/>
              <a:defRPr/>
            </a:pPr>
            <a:r>
              <a:rPr lang="tr-TR" dirty="0">
                <a:latin typeface="+mn-lt"/>
              </a:rPr>
              <a:t>S</a:t>
            </a:r>
            <a:r>
              <a:rPr lang="en-US" dirty="0" err="1">
                <a:latin typeface="+mn-lt"/>
              </a:rPr>
              <a:t>ignificant</a:t>
            </a:r>
            <a:r>
              <a:rPr lang="en-US" dirty="0">
                <a:latin typeface="+mn-lt"/>
              </a:rPr>
              <a:t> and comparable improvements in </a:t>
            </a:r>
            <a:r>
              <a:rPr lang="tr-TR" dirty="0" err="1">
                <a:solidFill>
                  <a:srgbClr val="00FF00"/>
                </a:solidFill>
                <a:latin typeface="+mn-lt"/>
              </a:rPr>
              <a:t>Hb</a:t>
            </a:r>
            <a:r>
              <a:rPr lang="tr-TR" dirty="0">
                <a:solidFill>
                  <a:srgbClr val="00FF00"/>
                </a:solidFill>
                <a:latin typeface="+mn-lt"/>
              </a:rPr>
              <a:t> </a:t>
            </a:r>
            <a:r>
              <a:rPr lang="en-US" dirty="0">
                <a:solidFill>
                  <a:srgbClr val="00FF00"/>
                </a:solidFill>
                <a:latin typeface="+mn-lt"/>
              </a:rPr>
              <a:t>levels </a:t>
            </a:r>
            <a:r>
              <a:rPr lang="en-US" dirty="0">
                <a:latin typeface="+mn-lt"/>
              </a:rPr>
              <a:t>to hysterectomy in treating </a:t>
            </a:r>
            <a:r>
              <a:rPr lang="en-US" dirty="0" err="1">
                <a:latin typeface="+mn-lt"/>
              </a:rPr>
              <a:t>adenomyosis</a:t>
            </a:r>
            <a:r>
              <a:rPr lang="en-US" dirty="0">
                <a:latin typeface="+mn-lt"/>
              </a:rPr>
              <a:t>-associated </a:t>
            </a:r>
            <a:r>
              <a:rPr lang="en-US" dirty="0" err="1">
                <a:latin typeface="+mn-lt"/>
              </a:rPr>
              <a:t>menorrhagia</a:t>
            </a:r>
            <a:r>
              <a:rPr lang="en-US" dirty="0">
                <a:latin typeface="+mn-lt"/>
              </a:rPr>
              <a:t> during the first year. </a:t>
            </a:r>
            <a:endParaRPr lang="tr-TR" dirty="0">
              <a:latin typeface="+mn-lt"/>
            </a:endParaRPr>
          </a:p>
          <a:p>
            <a:pPr lvl="1" indent="358775">
              <a:buFont typeface="Arial" pitchFamily="34" charset="0"/>
              <a:buChar char="•"/>
              <a:defRPr/>
            </a:pPr>
            <a:r>
              <a:rPr lang="en-US" dirty="0">
                <a:latin typeface="+mn-lt"/>
              </a:rPr>
              <a:t>LNG-IUS seems to have superior effects on </a:t>
            </a:r>
            <a:r>
              <a:rPr lang="en-US" dirty="0">
                <a:solidFill>
                  <a:srgbClr val="00FF00"/>
                </a:solidFill>
                <a:latin typeface="+mn-lt"/>
              </a:rPr>
              <a:t>psychological and social life </a:t>
            </a:r>
            <a:r>
              <a:rPr lang="tr-TR" dirty="0">
                <a:latin typeface="+mn-lt"/>
              </a:rPr>
              <a:t>		</a:t>
            </a:r>
            <a:r>
              <a:rPr lang="en-US" sz="1800" dirty="0" err="1">
                <a:solidFill>
                  <a:srgbClr val="FF0000"/>
                </a:solidFill>
                <a:latin typeface="+mn-lt"/>
              </a:rPr>
              <a:t>Ozdegirmenci</a:t>
            </a:r>
            <a:r>
              <a:rPr lang="en-US" sz="1800" dirty="0">
                <a:solidFill>
                  <a:srgbClr val="FF0000"/>
                </a:solidFill>
                <a:latin typeface="+mn-lt"/>
              </a:rPr>
              <a:t>, 2011</a:t>
            </a:r>
            <a:endParaRPr lang="tr-TR" dirty="0">
              <a:solidFill>
                <a:srgbClr val="FF0000"/>
              </a:solidFill>
              <a:latin typeface="+mn-lt"/>
              <a:cs typeface="Times New Roman" pitchFamily="18" charset="0"/>
            </a:endParaRPr>
          </a:p>
          <a:p>
            <a:pPr lvl="1" indent="358775">
              <a:buFont typeface="Arial" pitchFamily="34" charset="0"/>
              <a:buChar char="•"/>
              <a:defRPr/>
            </a:pPr>
            <a:r>
              <a:rPr lang="tr-TR" dirty="0">
                <a:latin typeface="+mn-lt"/>
              </a:rPr>
              <a:t>L</a:t>
            </a:r>
            <a:r>
              <a:rPr lang="en-US" dirty="0" err="1">
                <a:latin typeface="+mn-lt"/>
              </a:rPr>
              <a:t>ow</a:t>
            </a:r>
            <a:r>
              <a:rPr lang="en-US" dirty="0">
                <a:latin typeface="+mn-lt"/>
              </a:rPr>
              <a:t> profile of adverse effects</a:t>
            </a:r>
            <a:r>
              <a:rPr lang="tr-TR" dirty="0">
                <a:latin typeface="+mn-lt"/>
              </a:rPr>
              <a:t>: </a:t>
            </a:r>
            <a:r>
              <a:rPr lang="en-US" sz="2000" dirty="0">
                <a:latin typeface="+mn-lt"/>
              </a:rPr>
              <a:t>breakthrough bleeding, headache, breast tenderness, acne, and weight gain</a:t>
            </a:r>
            <a:endParaRPr lang="tr-TR" dirty="0">
              <a:latin typeface="+mn-lt"/>
            </a:endParaRPr>
          </a:p>
          <a:p>
            <a:pPr lvl="1" indent="358775">
              <a:defRPr/>
            </a:pPr>
            <a:endParaRPr lang="tr-TR" dirty="0">
              <a:latin typeface="+mn-lt"/>
              <a:cs typeface="Times New Roman" pitchFamily="18" charset="0"/>
            </a:endParaRPr>
          </a:p>
          <a:p>
            <a:pPr lvl="1" indent="358775">
              <a:buFont typeface="Arial" pitchFamily="34" charset="0"/>
              <a:buChar char="•"/>
              <a:defRPr/>
            </a:pPr>
            <a:endParaRPr lang="en-US" dirty="0">
              <a:latin typeface="+mn-lt"/>
              <a:cs typeface="Times New Roman" pitchFamily="18" charset="0"/>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p:cNvPicPr>
            <a:picLocks noChangeAspect="1" noChangeArrowheads="1"/>
          </p:cNvPicPr>
          <p:nvPr/>
        </p:nvPicPr>
        <p:blipFill>
          <a:blip r:embed="rId3" cstate="print"/>
          <a:srcRect/>
          <a:stretch>
            <a:fillRect/>
          </a:stretch>
        </p:blipFill>
        <p:spPr bwMode="auto">
          <a:xfrm>
            <a:off x="103188" y="71438"/>
            <a:ext cx="8937625" cy="2714625"/>
          </a:xfrm>
          <a:prstGeom prst="rect">
            <a:avLst/>
          </a:prstGeom>
          <a:noFill/>
          <a:ln w="12700">
            <a:noFill/>
            <a:miter lim="800000"/>
            <a:headEnd type="none" w="sm" len="sm"/>
            <a:tailEnd type="none" w="sm" len="sm"/>
          </a:ln>
        </p:spPr>
      </p:pic>
      <p:pic>
        <p:nvPicPr>
          <p:cNvPr id="69635" name="Picture 2"/>
          <p:cNvPicPr>
            <a:picLocks noGrp="1" noChangeAspect="1" noChangeArrowheads="1"/>
          </p:cNvPicPr>
          <p:nvPr>
            <p:ph idx="1"/>
          </p:nvPr>
        </p:nvPicPr>
        <p:blipFill>
          <a:blip r:embed="rId4" cstate="print"/>
          <a:srcRect/>
          <a:stretch>
            <a:fillRect/>
          </a:stretch>
        </p:blipFill>
        <p:spPr>
          <a:xfrm>
            <a:off x="1285875" y="2857500"/>
            <a:ext cx="5857875" cy="3900488"/>
          </a:xfrm>
        </p:spPr>
      </p:pic>
      <p:sp>
        <p:nvSpPr>
          <p:cNvPr id="6" name="TextBox 5"/>
          <p:cNvSpPr txBox="1"/>
          <p:nvPr/>
        </p:nvSpPr>
        <p:spPr>
          <a:xfrm>
            <a:off x="4714875" y="928688"/>
            <a:ext cx="4357688" cy="769937"/>
          </a:xfrm>
          <a:prstGeom prst="rect">
            <a:avLst/>
          </a:prstGeom>
          <a:noFill/>
        </p:spPr>
        <p:txBody>
          <a:bodyPr>
            <a:spAutoFit/>
          </a:bodyPr>
          <a:lstStyle/>
          <a:p>
            <a:pPr algn="ctr" eaLnBrk="0" hangingPunct="0">
              <a:defRPr/>
            </a:pPr>
            <a:r>
              <a:rPr lang="en-US" dirty="0" err="1">
                <a:solidFill>
                  <a:srgbClr val="FF0000"/>
                </a:solidFill>
                <a:effectLst>
                  <a:outerShdw blurRad="38100" dist="38100" dir="2700000" algn="tl">
                    <a:srgbClr val="000000">
                      <a:alpha val="43137"/>
                    </a:srgbClr>
                  </a:outerShdw>
                </a:effectLst>
                <a:latin typeface="Arial" pitchFamily="34" charset="0"/>
                <a:cs typeface="+mn-cs"/>
              </a:rPr>
              <a:t>Fertil</a:t>
            </a:r>
            <a:r>
              <a:rPr lang="en-US" dirty="0">
                <a:solidFill>
                  <a:srgbClr val="FF0000"/>
                </a:solidFill>
                <a:effectLst>
                  <a:outerShdw blurRad="38100" dist="38100" dir="2700000" algn="tl">
                    <a:srgbClr val="000000">
                      <a:alpha val="43137"/>
                    </a:srgbClr>
                  </a:outerShdw>
                </a:effectLst>
                <a:latin typeface="Arial" pitchFamily="34" charset="0"/>
                <a:cs typeface="+mn-cs"/>
              </a:rPr>
              <a:t> </a:t>
            </a:r>
            <a:r>
              <a:rPr lang="en-US" dirty="0" err="1">
                <a:solidFill>
                  <a:srgbClr val="FF0000"/>
                </a:solidFill>
                <a:effectLst>
                  <a:outerShdw blurRad="38100" dist="38100" dir="2700000" algn="tl">
                    <a:srgbClr val="000000">
                      <a:alpha val="43137"/>
                    </a:srgbClr>
                  </a:outerShdw>
                </a:effectLst>
                <a:latin typeface="Arial" pitchFamily="34" charset="0"/>
                <a:cs typeface="+mn-cs"/>
              </a:rPr>
              <a:t>Steril</a:t>
            </a:r>
            <a:r>
              <a:rPr lang="en-US" dirty="0">
                <a:solidFill>
                  <a:srgbClr val="FF0000"/>
                </a:solidFill>
                <a:effectLst>
                  <a:outerShdw blurRad="38100" dist="38100" dir="2700000" algn="tl">
                    <a:srgbClr val="000000">
                      <a:alpha val="43137"/>
                    </a:srgbClr>
                  </a:outerShdw>
                </a:effectLst>
                <a:latin typeface="Arial" pitchFamily="34" charset="0"/>
                <a:cs typeface="+mn-cs"/>
              </a:rPr>
              <a:t> 2011;95:</a:t>
            </a:r>
            <a:r>
              <a:rPr lang="tr-TR" dirty="0">
                <a:solidFill>
                  <a:srgbClr val="FF0000"/>
                </a:solidFill>
                <a:effectLst>
                  <a:outerShdw blurRad="38100" dist="38100" dir="2700000" algn="tl">
                    <a:srgbClr val="000000">
                      <a:alpha val="43137"/>
                    </a:srgbClr>
                  </a:outerShdw>
                </a:effectLst>
                <a:latin typeface="Arial" pitchFamily="34" charset="0"/>
                <a:cs typeface="+mn-cs"/>
              </a:rPr>
              <a:t> </a:t>
            </a:r>
            <a:r>
              <a:rPr lang="en-US" dirty="0">
                <a:solidFill>
                  <a:srgbClr val="FF0000"/>
                </a:solidFill>
                <a:effectLst>
                  <a:outerShdw blurRad="38100" dist="38100" dir="2700000" algn="tl">
                    <a:srgbClr val="000000">
                      <a:alpha val="43137"/>
                    </a:srgbClr>
                  </a:outerShdw>
                </a:effectLst>
                <a:latin typeface="Arial" pitchFamily="34" charset="0"/>
                <a:cs typeface="+mn-cs"/>
              </a:rPr>
              <a:t>497–502</a:t>
            </a:r>
            <a:endParaRPr lang="tr-TR" dirty="0">
              <a:solidFill>
                <a:srgbClr val="FF0000"/>
              </a:solidFill>
              <a:effectLst>
                <a:outerShdw blurRad="38100" dist="38100" dir="2700000" algn="tl">
                  <a:srgbClr val="000000">
                    <a:alpha val="43137"/>
                  </a:srgbClr>
                </a:outerShdw>
              </a:effectLst>
              <a:latin typeface="Arial" pitchFamily="34" charset="0"/>
              <a:cs typeface="+mn-cs"/>
            </a:endParaRPr>
          </a:p>
          <a:p>
            <a:pPr algn="ctr" eaLnBrk="0" hangingPunct="0">
              <a:defRPr/>
            </a:pPr>
            <a:r>
              <a:rPr lang="tr-TR" sz="2000" dirty="0">
                <a:solidFill>
                  <a:srgbClr val="FF0000"/>
                </a:solidFill>
                <a:effectLst>
                  <a:outerShdw blurRad="38100" dist="38100" dir="2700000" algn="tl">
                    <a:srgbClr val="000000">
                      <a:alpha val="43137"/>
                    </a:srgbClr>
                  </a:outerShdw>
                </a:effectLst>
                <a:latin typeface="Arial" pitchFamily="34" charset="0"/>
                <a:cs typeface="+mn-cs"/>
              </a:rPr>
              <a:t>N=86 (43x2); PRKÇ</a:t>
            </a:r>
            <a:endParaRPr lang="en-US" sz="2000" dirty="0">
              <a:solidFill>
                <a:srgbClr val="FF0000"/>
              </a:solidFill>
              <a:effectLst>
                <a:outerShdw blurRad="38100" dist="38100" dir="2700000" algn="tl">
                  <a:srgbClr val="000000">
                    <a:alpha val="43137"/>
                  </a:srgbClr>
                </a:outerShdw>
              </a:effectLst>
              <a:latin typeface="Arial" pitchFamily="34" charset="0"/>
              <a:cs typeface="+mn-cs"/>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3"/>
          <p:cNvPicPr>
            <a:picLocks noChangeAspect="1" noChangeArrowheads="1"/>
          </p:cNvPicPr>
          <p:nvPr/>
        </p:nvPicPr>
        <p:blipFill>
          <a:blip r:embed="rId3" cstate="print"/>
          <a:srcRect/>
          <a:stretch>
            <a:fillRect/>
          </a:stretch>
        </p:blipFill>
        <p:spPr bwMode="auto">
          <a:xfrm>
            <a:off x="-47625" y="2786063"/>
            <a:ext cx="9191625" cy="4000500"/>
          </a:xfrm>
          <a:prstGeom prst="rect">
            <a:avLst/>
          </a:prstGeom>
          <a:noFill/>
          <a:ln w="9525">
            <a:noFill/>
            <a:miter lim="800000"/>
            <a:headEnd/>
            <a:tailEnd/>
          </a:ln>
        </p:spPr>
      </p:pic>
      <p:pic>
        <p:nvPicPr>
          <p:cNvPr id="70659" name="Picture 2"/>
          <p:cNvPicPr>
            <a:picLocks noChangeAspect="1" noChangeArrowheads="1"/>
          </p:cNvPicPr>
          <p:nvPr/>
        </p:nvPicPr>
        <p:blipFill>
          <a:blip r:embed="rId4" cstate="print"/>
          <a:srcRect/>
          <a:stretch>
            <a:fillRect/>
          </a:stretch>
        </p:blipFill>
        <p:spPr bwMode="auto">
          <a:xfrm>
            <a:off x="103188" y="0"/>
            <a:ext cx="8937625" cy="2714625"/>
          </a:xfrm>
          <a:prstGeom prst="rect">
            <a:avLst/>
          </a:prstGeom>
          <a:noFill/>
          <a:ln w="12700">
            <a:noFill/>
            <a:miter lim="800000"/>
            <a:headEnd type="none" w="sm" len="sm"/>
            <a:tailEnd type="none" w="sm" len="sm"/>
          </a:ln>
        </p:spPr>
      </p:pic>
      <p:sp>
        <p:nvSpPr>
          <p:cNvPr id="6" name="TextBox 5"/>
          <p:cNvSpPr txBox="1"/>
          <p:nvPr/>
        </p:nvSpPr>
        <p:spPr>
          <a:xfrm>
            <a:off x="4714875" y="857250"/>
            <a:ext cx="4357688" cy="769938"/>
          </a:xfrm>
          <a:prstGeom prst="rect">
            <a:avLst/>
          </a:prstGeom>
          <a:noFill/>
        </p:spPr>
        <p:txBody>
          <a:bodyPr>
            <a:spAutoFit/>
          </a:bodyPr>
          <a:lstStyle/>
          <a:p>
            <a:pPr algn="ctr" eaLnBrk="0" hangingPunct="0">
              <a:defRPr/>
            </a:pPr>
            <a:r>
              <a:rPr lang="en-US" dirty="0" err="1">
                <a:solidFill>
                  <a:srgbClr val="FF0000"/>
                </a:solidFill>
                <a:effectLst>
                  <a:outerShdw blurRad="38100" dist="38100" dir="2700000" algn="tl">
                    <a:srgbClr val="000000">
                      <a:alpha val="43137"/>
                    </a:srgbClr>
                  </a:outerShdw>
                </a:effectLst>
                <a:latin typeface="Arial" pitchFamily="34" charset="0"/>
                <a:cs typeface="+mn-cs"/>
              </a:rPr>
              <a:t>Fertil</a:t>
            </a:r>
            <a:r>
              <a:rPr lang="en-US" dirty="0">
                <a:solidFill>
                  <a:srgbClr val="FF0000"/>
                </a:solidFill>
                <a:effectLst>
                  <a:outerShdw blurRad="38100" dist="38100" dir="2700000" algn="tl">
                    <a:srgbClr val="000000">
                      <a:alpha val="43137"/>
                    </a:srgbClr>
                  </a:outerShdw>
                </a:effectLst>
                <a:latin typeface="Arial" pitchFamily="34" charset="0"/>
                <a:cs typeface="+mn-cs"/>
              </a:rPr>
              <a:t> </a:t>
            </a:r>
            <a:r>
              <a:rPr lang="en-US" dirty="0" err="1">
                <a:solidFill>
                  <a:srgbClr val="FF0000"/>
                </a:solidFill>
                <a:effectLst>
                  <a:outerShdw blurRad="38100" dist="38100" dir="2700000" algn="tl">
                    <a:srgbClr val="000000">
                      <a:alpha val="43137"/>
                    </a:srgbClr>
                  </a:outerShdw>
                </a:effectLst>
                <a:latin typeface="Arial" pitchFamily="34" charset="0"/>
                <a:cs typeface="+mn-cs"/>
              </a:rPr>
              <a:t>Steril</a:t>
            </a:r>
            <a:r>
              <a:rPr lang="en-US" dirty="0">
                <a:solidFill>
                  <a:srgbClr val="FF0000"/>
                </a:solidFill>
                <a:effectLst>
                  <a:outerShdw blurRad="38100" dist="38100" dir="2700000" algn="tl">
                    <a:srgbClr val="000000">
                      <a:alpha val="43137"/>
                    </a:srgbClr>
                  </a:outerShdw>
                </a:effectLst>
                <a:latin typeface="Arial" pitchFamily="34" charset="0"/>
                <a:cs typeface="+mn-cs"/>
              </a:rPr>
              <a:t> 2011;95:</a:t>
            </a:r>
            <a:r>
              <a:rPr lang="tr-TR" dirty="0">
                <a:solidFill>
                  <a:srgbClr val="FF0000"/>
                </a:solidFill>
                <a:effectLst>
                  <a:outerShdw blurRad="38100" dist="38100" dir="2700000" algn="tl">
                    <a:srgbClr val="000000">
                      <a:alpha val="43137"/>
                    </a:srgbClr>
                  </a:outerShdw>
                </a:effectLst>
                <a:latin typeface="Arial" pitchFamily="34" charset="0"/>
                <a:cs typeface="+mn-cs"/>
              </a:rPr>
              <a:t> </a:t>
            </a:r>
            <a:r>
              <a:rPr lang="en-US" dirty="0">
                <a:solidFill>
                  <a:srgbClr val="FF0000"/>
                </a:solidFill>
                <a:effectLst>
                  <a:outerShdw blurRad="38100" dist="38100" dir="2700000" algn="tl">
                    <a:srgbClr val="000000">
                      <a:alpha val="43137"/>
                    </a:srgbClr>
                  </a:outerShdw>
                </a:effectLst>
                <a:latin typeface="Arial" pitchFamily="34" charset="0"/>
                <a:cs typeface="+mn-cs"/>
              </a:rPr>
              <a:t>497–502</a:t>
            </a:r>
            <a:endParaRPr lang="tr-TR" dirty="0">
              <a:solidFill>
                <a:srgbClr val="FF0000"/>
              </a:solidFill>
              <a:effectLst>
                <a:outerShdw blurRad="38100" dist="38100" dir="2700000" algn="tl">
                  <a:srgbClr val="000000">
                    <a:alpha val="43137"/>
                  </a:srgbClr>
                </a:outerShdw>
              </a:effectLst>
              <a:latin typeface="Arial" pitchFamily="34" charset="0"/>
              <a:cs typeface="+mn-cs"/>
            </a:endParaRPr>
          </a:p>
          <a:p>
            <a:pPr algn="ctr" eaLnBrk="0" hangingPunct="0">
              <a:defRPr/>
            </a:pPr>
            <a:r>
              <a:rPr lang="tr-TR" sz="2000" dirty="0">
                <a:solidFill>
                  <a:srgbClr val="FF0000"/>
                </a:solidFill>
                <a:effectLst>
                  <a:outerShdw blurRad="38100" dist="38100" dir="2700000" algn="tl">
                    <a:srgbClr val="000000">
                      <a:alpha val="43137"/>
                    </a:srgbClr>
                  </a:outerShdw>
                </a:effectLst>
                <a:latin typeface="Arial" pitchFamily="34" charset="0"/>
                <a:cs typeface="+mn-cs"/>
              </a:rPr>
              <a:t>N=86 (43x2); PRKÇ</a:t>
            </a:r>
            <a:endParaRPr lang="en-US" sz="2000" dirty="0">
              <a:solidFill>
                <a:srgbClr val="FF0000"/>
              </a:solidFill>
              <a:effectLst>
                <a:outerShdw blurRad="38100" dist="38100" dir="2700000" algn="tl">
                  <a:srgbClr val="000000">
                    <a:alpha val="43137"/>
                  </a:srgbClr>
                </a:outerShdw>
              </a:effectLst>
              <a:latin typeface="Arial" pitchFamily="34" charset="0"/>
              <a:cs typeface="+mn-cs"/>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p:cNvSpPr>
            <a:spLocks noGrp="1"/>
          </p:cNvSpPr>
          <p:nvPr>
            <p:ph type="title"/>
          </p:nvPr>
        </p:nvSpPr>
        <p:spPr>
          <a:xfrm>
            <a:off x="685800" y="285750"/>
            <a:ext cx="7772400" cy="1143000"/>
          </a:xfrm>
        </p:spPr>
        <p:txBody>
          <a:bodyPr/>
          <a:lstStyle/>
          <a:p>
            <a:r>
              <a:rPr lang="tr-TR"/>
              <a:t>Adenomyosis</a:t>
            </a:r>
            <a:br>
              <a:rPr lang="tr-TR"/>
            </a:br>
            <a:r>
              <a:rPr lang="tr-TR" sz="3600">
                <a:solidFill>
                  <a:srgbClr val="00FFFF"/>
                </a:solidFill>
              </a:rPr>
              <a:t>New non-invasive techniques</a:t>
            </a:r>
            <a:endParaRPr lang="tr-TR">
              <a:solidFill>
                <a:srgbClr val="00FFFF"/>
              </a:solidFill>
            </a:endParaRPr>
          </a:p>
        </p:txBody>
      </p:sp>
      <p:sp>
        <p:nvSpPr>
          <p:cNvPr id="78851" name="Content Placeholder 2"/>
          <p:cNvSpPr>
            <a:spLocks noGrp="1"/>
          </p:cNvSpPr>
          <p:nvPr>
            <p:ph idx="1"/>
          </p:nvPr>
        </p:nvSpPr>
        <p:spPr>
          <a:xfrm>
            <a:off x="571500" y="1571625"/>
            <a:ext cx="8458200" cy="4114800"/>
          </a:xfrm>
        </p:spPr>
        <p:txBody>
          <a:bodyPr/>
          <a:lstStyle/>
          <a:p>
            <a:r>
              <a:rPr lang="tr-TR" i="1">
                <a:solidFill>
                  <a:srgbClr val="00FF00"/>
                </a:solidFill>
              </a:rPr>
              <a:t>High-intensity focused ultrasound (HIFU)</a:t>
            </a:r>
          </a:p>
          <a:p>
            <a:r>
              <a:rPr lang="en-US" i="1">
                <a:solidFill>
                  <a:srgbClr val="00FF00"/>
                </a:solidFill>
              </a:rPr>
              <a:t>MR-guided focused ultrasound surgery</a:t>
            </a:r>
            <a:r>
              <a:rPr lang="tr-TR" i="1">
                <a:solidFill>
                  <a:srgbClr val="00FF00"/>
                </a:solidFill>
              </a:rPr>
              <a:t> </a:t>
            </a:r>
            <a:r>
              <a:rPr lang="en-US" i="1">
                <a:solidFill>
                  <a:srgbClr val="00FF00"/>
                </a:solidFill>
              </a:rPr>
              <a:t>(MRgFUS)</a:t>
            </a:r>
            <a:endParaRPr lang="tr-TR" i="1">
              <a:solidFill>
                <a:srgbClr val="00FF00"/>
              </a:solidFill>
            </a:endParaRPr>
          </a:p>
        </p:txBody>
      </p:sp>
      <p:sp>
        <p:nvSpPr>
          <p:cNvPr id="78852" name="TextBox 3"/>
          <p:cNvSpPr txBox="1">
            <a:spLocks noChangeArrowheads="1"/>
          </p:cNvSpPr>
          <p:nvPr/>
        </p:nvSpPr>
        <p:spPr bwMode="auto">
          <a:xfrm>
            <a:off x="0" y="6300788"/>
            <a:ext cx="9144000" cy="368300"/>
          </a:xfrm>
          <a:prstGeom prst="rect">
            <a:avLst/>
          </a:prstGeom>
          <a:noFill/>
          <a:ln w="9525">
            <a:noFill/>
            <a:miter lim="800000"/>
            <a:headEnd/>
            <a:tailEnd/>
          </a:ln>
        </p:spPr>
        <p:txBody>
          <a:bodyPr>
            <a:spAutoFit/>
          </a:bodyPr>
          <a:lstStyle/>
          <a:p>
            <a:pPr eaLnBrk="0" hangingPunct="0"/>
            <a:r>
              <a:rPr lang="tr-TR" sz="1800">
                <a:solidFill>
                  <a:srgbClr val="FF0000"/>
                </a:solidFill>
              </a:rPr>
              <a:t>Dong, 2010, (</a:t>
            </a:r>
            <a:r>
              <a:rPr lang="en-US" sz="1800">
                <a:solidFill>
                  <a:srgbClr val="FF0000"/>
                </a:solidFill>
              </a:rPr>
              <a:t>Current Opinion in Obstetrics and Gynecology</a:t>
            </a:r>
            <a:r>
              <a:rPr lang="tr-TR" sz="1800">
                <a:solidFill>
                  <a:srgbClr val="FF0000"/>
                </a:solidFill>
              </a:rPr>
              <a:t> 2010, 22:326–330)</a:t>
            </a:r>
          </a:p>
        </p:txBody>
      </p:sp>
      <p:pic>
        <p:nvPicPr>
          <p:cNvPr id="78853" name="Picture 2"/>
          <p:cNvPicPr>
            <a:picLocks noChangeAspect="1" noChangeArrowheads="1"/>
          </p:cNvPicPr>
          <p:nvPr/>
        </p:nvPicPr>
        <p:blipFill>
          <a:blip r:embed="rId3" cstate="print"/>
          <a:srcRect/>
          <a:stretch>
            <a:fillRect/>
          </a:stretch>
        </p:blipFill>
        <p:spPr bwMode="auto">
          <a:xfrm>
            <a:off x="468313" y="3284538"/>
            <a:ext cx="2528887" cy="1873250"/>
          </a:xfrm>
          <a:prstGeom prst="rect">
            <a:avLst/>
          </a:prstGeom>
          <a:noFill/>
          <a:ln w="9525">
            <a:noFill/>
            <a:miter lim="800000"/>
            <a:headEnd/>
            <a:tailEnd/>
          </a:ln>
        </p:spPr>
      </p:pic>
      <p:pic>
        <p:nvPicPr>
          <p:cNvPr id="78854" name="Picture 3"/>
          <p:cNvPicPr>
            <a:picLocks noChangeAspect="1" noChangeArrowheads="1"/>
          </p:cNvPicPr>
          <p:nvPr/>
        </p:nvPicPr>
        <p:blipFill>
          <a:blip r:embed="rId4" cstate="print"/>
          <a:srcRect/>
          <a:stretch>
            <a:fillRect/>
          </a:stretch>
        </p:blipFill>
        <p:spPr bwMode="auto">
          <a:xfrm>
            <a:off x="4211638" y="2852738"/>
            <a:ext cx="4464050" cy="3240087"/>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89982A79-EB11-FA40-8146-A4F0BCAF60F1}"/>
              </a:ext>
            </a:extLst>
          </p:cNvPr>
          <p:cNvPicPr>
            <a:picLocks noChangeAspect="1"/>
          </p:cNvPicPr>
          <p:nvPr/>
        </p:nvPicPr>
        <p:blipFill>
          <a:blip r:embed="rId2"/>
          <a:stretch>
            <a:fillRect/>
          </a:stretch>
        </p:blipFill>
        <p:spPr>
          <a:xfrm>
            <a:off x="-25685" y="19156"/>
            <a:ext cx="9169685" cy="6838844"/>
          </a:xfrm>
          <a:prstGeom prst="rect">
            <a:avLst/>
          </a:prstGeom>
        </p:spPr>
      </p:pic>
    </p:spTree>
    <p:extLst>
      <p:ext uri="{BB962C8B-B14F-4D97-AF65-F5344CB8AC3E}">
        <p14:creationId xmlns:p14="http://schemas.microsoft.com/office/powerpoint/2010/main" val="373181049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Content Placeholder 2"/>
          <p:cNvSpPr>
            <a:spLocks noGrp="1"/>
          </p:cNvSpPr>
          <p:nvPr>
            <p:ph idx="1"/>
          </p:nvPr>
        </p:nvSpPr>
        <p:spPr>
          <a:xfrm>
            <a:off x="0" y="1243013"/>
            <a:ext cx="5429250" cy="4186237"/>
          </a:xfrm>
        </p:spPr>
        <p:txBody>
          <a:bodyPr/>
          <a:lstStyle/>
          <a:p>
            <a:pPr>
              <a:buFontTx/>
              <a:buNone/>
              <a:defRPr/>
            </a:pPr>
            <a:r>
              <a:rPr lang="tr-TR" kern="1200" dirty="0">
                <a:solidFill>
                  <a:srgbClr val="00FF00"/>
                </a:solidFill>
              </a:rPr>
              <a:t>U</a:t>
            </a:r>
            <a:r>
              <a:rPr lang="en-US" kern="1200" dirty="0" err="1">
                <a:solidFill>
                  <a:srgbClr val="00FF00"/>
                </a:solidFill>
              </a:rPr>
              <a:t>terine</a:t>
            </a:r>
            <a:r>
              <a:rPr lang="en-US" kern="1200" dirty="0">
                <a:solidFill>
                  <a:srgbClr val="00FF00"/>
                </a:solidFill>
              </a:rPr>
              <a:t> artery </a:t>
            </a:r>
            <a:r>
              <a:rPr lang="en-US" kern="1200" dirty="0" err="1">
                <a:solidFill>
                  <a:srgbClr val="00FF00"/>
                </a:solidFill>
              </a:rPr>
              <a:t>embolization</a:t>
            </a:r>
            <a:r>
              <a:rPr lang="en-US" kern="1200" dirty="0">
                <a:solidFill>
                  <a:srgbClr val="00FF00"/>
                </a:solidFill>
              </a:rPr>
              <a:t> (UAE)</a:t>
            </a:r>
            <a:endParaRPr lang="tr-TR" kern="1200" dirty="0">
              <a:solidFill>
                <a:srgbClr val="00FF00"/>
              </a:solidFill>
            </a:endParaRPr>
          </a:p>
          <a:p>
            <a:pPr>
              <a:defRPr/>
            </a:pPr>
            <a:r>
              <a:rPr lang="tr-TR" sz="2400" u="sng" kern="1200" dirty="0">
                <a:solidFill>
                  <a:srgbClr val="FF0000"/>
                </a:solidFill>
              </a:rPr>
              <a:t>N</a:t>
            </a:r>
            <a:r>
              <a:rPr lang="en-US" sz="2400" u="sng" kern="1200" dirty="0" err="1">
                <a:solidFill>
                  <a:srgbClr val="FF0000"/>
                </a:solidFill>
              </a:rPr>
              <a:t>ot</a:t>
            </a:r>
            <a:r>
              <a:rPr lang="en-US" sz="2400" u="sng" kern="1200" dirty="0">
                <a:solidFill>
                  <a:srgbClr val="FF0000"/>
                </a:solidFill>
              </a:rPr>
              <a:t> </a:t>
            </a:r>
            <a:r>
              <a:rPr lang="en-US" sz="2400" kern="1200" dirty="0">
                <a:solidFill>
                  <a:srgbClr val="FF0000"/>
                </a:solidFill>
              </a:rPr>
              <a:t>appropriate currently for the patients seeking </a:t>
            </a:r>
            <a:r>
              <a:rPr lang="en-US" sz="2400" u="sng" kern="1200" dirty="0">
                <a:solidFill>
                  <a:srgbClr val="FF0000"/>
                </a:solidFill>
              </a:rPr>
              <a:t>fertility</a:t>
            </a:r>
            <a:endParaRPr lang="tr-TR" sz="2400" u="sng" kern="1200" dirty="0">
              <a:solidFill>
                <a:srgbClr val="FF0000"/>
              </a:solidFill>
            </a:endParaRPr>
          </a:p>
          <a:p>
            <a:pPr>
              <a:defRPr/>
            </a:pPr>
            <a:r>
              <a:rPr lang="tr-TR" sz="2400" kern="1200" dirty="0"/>
              <a:t>57%</a:t>
            </a:r>
            <a:r>
              <a:rPr lang="en-US" sz="2400" kern="1200" dirty="0"/>
              <a:t> of </a:t>
            </a:r>
            <a:r>
              <a:rPr lang="tr-TR" sz="2400" kern="1200" dirty="0"/>
              <a:t>54 </a:t>
            </a:r>
            <a:r>
              <a:rPr lang="en-US" sz="2400" kern="1200" dirty="0"/>
              <a:t>patients reported decreased bleeding and pain after </a:t>
            </a:r>
            <a:r>
              <a:rPr lang="tr-TR" sz="2400" kern="1200" dirty="0"/>
              <a:t>5</a:t>
            </a:r>
            <a:r>
              <a:rPr lang="en-US" sz="2400" kern="1200" dirty="0"/>
              <a:t> years. </a:t>
            </a:r>
            <a:endParaRPr lang="tr-TR" sz="2400" kern="1200" dirty="0"/>
          </a:p>
          <a:p>
            <a:pPr>
              <a:defRPr/>
            </a:pPr>
            <a:r>
              <a:rPr lang="en-US" sz="2400" kern="1200" dirty="0"/>
              <a:t>In 4 patients, treatment failure was immediate, and 19 patients experienced relapse within 5 years, with 5 patients requiring hysterectomy for further </a:t>
            </a:r>
            <a:r>
              <a:rPr lang="tr-TR" sz="2400" kern="1200" dirty="0"/>
              <a:t>t</a:t>
            </a:r>
            <a:r>
              <a:rPr lang="en-US" sz="2400" kern="1200" dirty="0" err="1"/>
              <a:t>reatment</a:t>
            </a:r>
            <a:r>
              <a:rPr lang="en-US" sz="2400" kern="1200" dirty="0"/>
              <a:t>. </a:t>
            </a:r>
            <a:endParaRPr lang="tr-TR" sz="2400" kern="1200" dirty="0"/>
          </a:p>
          <a:p>
            <a:pPr>
              <a:defRPr/>
            </a:pPr>
            <a:r>
              <a:rPr lang="en-US" sz="2400" kern="1200" dirty="0">
                <a:solidFill>
                  <a:srgbClr val="00FF00"/>
                </a:solidFill>
              </a:rPr>
              <a:t>Overall patient satisfaction</a:t>
            </a:r>
            <a:r>
              <a:rPr lang="tr-TR" sz="2400" kern="1200" dirty="0">
                <a:solidFill>
                  <a:srgbClr val="00FF00"/>
                </a:solidFill>
              </a:rPr>
              <a:t>: </a:t>
            </a:r>
            <a:r>
              <a:rPr lang="en-US" sz="2400" kern="1200" dirty="0">
                <a:solidFill>
                  <a:srgbClr val="00FF00"/>
                </a:solidFill>
              </a:rPr>
              <a:t>70% </a:t>
            </a:r>
            <a:r>
              <a:rPr lang="tr-TR" sz="2400" kern="1200" dirty="0"/>
              <a:t>					</a:t>
            </a:r>
            <a:r>
              <a:rPr lang="en-US" sz="1800" kern="1200" dirty="0">
                <a:solidFill>
                  <a:srgbClr val="FF0000"/>
                </a:solidFill>
              </a:rPr>
              <a:t>Kim, 2007 </a:t>
            </a:r>
            <a:endParaRPr lang="tr-TR" sz="2400" dirty="0">
              <a:solidFill>
                <a:srgbClr val="FF0000"/>
              </a:solidFill>
            </a:endParaRPr>
          </a:p>
          <a:p>
            <a:pPr>
              <a:defRPr/>
            </a:pPr>
            <a:endParaRPr lang="tr-TR" sz="2400" dirty="0"/>
          </a:p>
        </p:txBody>
      </p:sp>
      <p:pic>
        <p:nvPicPr>
          <p:cNvPr id="79875" name="Picture 2"/>
          <p:cNvPicPr>
            <a:picLocks noChangeAspect="1" noChangeArrowheads="1"/>
          </p:cNvPicPr>
          <p:nvPr/>
        </p:nvPicPr>
        <p:blipFill>
          <a:blip r:embed="rId3" cstate="print"/>
          <a:srcRect/>
          <a:stretch>
            <a:fillRect/>
          </a:stretch>
        </p:blipFill>
        <p:spPr bwMode="auto">
          <a:xfrm>
            <a:off x="5465763" y="2128838"/>
            <a:ext cx="3678237" cy="4657725"/>
          </a:xfrm>
          <a:prstGeom prst="rect">
            <a:avLst/>
          </a:prstGeom>
          <a:noFill/>
          <a:ln w="9525">
            <a:noFill/>
            <a:miter lim="800000"/>
            <a:headEnd/>
            <a:tailEnd/>
          </a:ln>
        </p:spPr>
      </p:pic>
      <p:sp>
        <p:nvSpPr>
          <p:cNvPr id="79876" name="Title 1"/>
          <p:cNvSpPr>
            <a:spLocks noGrp="1"/>
          </p:cNvSpPr>
          <p:nvPr>
            <p:ph type="title"/>
          </p:nvPr>
        </p:nvSpPr>
        <p:spPr>
          <a:xfrm>
            <a:off x="685800" y="71438"/>
            <a:ext cx="7772400" cy="1143000"/>
          </a:xfrm>
        </p:spPr>
        <p:txBody>
          <a:bodyPr/>
          <a:lstStyle/>
          <a:p>
            <a:r>
              <a:rPr lang="tr-TR"/>
              <a:t>Adenomyosis / Adenomyoma</a:t>
            </a:r>
            <a:br>
              <a:rPr lang="tr-TR"/>
            </a:br>
            <a:r>
              <a:rPr lang="tr-TR" sz="3600">
                <a:solidFill>
                  <a:srgbClr val="00FFFF"/>
                </a:solidFill>
              </a:rPr>
              <a:t>New non-invasive techniques</a:t>
            </a:r>
            <a:endParaRPr lang="tr-TR">
              <a:solidFill>
                <a:srgbClr val="00FFFF"/>
              </a:solidFill>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Başlık 1"/>
          <p:cNvSpPr>
            <a:spLocks noGrp="1"/>
          </p:cNvSpPr>
          <p:nvPr>
            <p:ph type="title"/>
          </p:nvPr>
        </p:nvSpPr>
        <p:spPr>
          <a:xfrm>
            <a:off x="685800" y="71414"/>
            <a:ext cx="7772400" cy="785833"/>
          </a:xfrm>
        </p:spPr>
        <p:txBody>
          <a:bodyPr/>
          <a:lstStyle/>
          <a:p>
            <a:r>
              <a:rPr lang="tr-TR" sz="4800" dirty="0" err="1">
                <a:solidFill>
                  <a:srgbClr val="FFFF00"/>
                </a:solidFill>
              </a:rPr>
              <a:t>Adenomyozis</a:t>
            </a:r>
            <a:r>
              <a:rPr lang="tr-TR" sz="4800" dirty="0">
                <a:solidFill>
                  <a:srgbClr val="FFFF00"/>
                </a:solidFill>
              </a:rPr>
              <a:t> – </a:t>
            </a:r>
            <a:r>
              <a:rPr lang="tr-TR" dirty="0">
                <a:solidFill>
                  <a:srgbClr val="00FFFF"/>
                </a:solidFill>
              </a:rPr>
              <a:t>Özet </a:t>
            </a:r>
            <a:endParaRPr lang="tr-TR" sz="4800" dirty="0">
              <a:solidFill>
                <a:srgbClr val="00FFFF"/>
              </a:solidFill>
            </a:endParaRPr>
          </a:p>
        </p:txBody>
      </p:sp>
      <p:sp>
        <p:nvSpPr>
          <p:cNvPr id="3" name="İçerik Yer Tutucusu 2"/>
          <p:cNvSpPr>
            <a:spLocks noGrp="1"/>
          </p:cNvSpPr>
          <p:nvPr>
            <p:ph idx="1"/>
          </p:nvPr>
        </p:nvSpPr>
        <p:spPr>
          <a:xfrm>
            <a:off x="107504" y="836712"/>
            <a:ext cx="9144000" cy="6021288"/>
          </a:xfrm>
        </p:spPr>
        <p:txBody>
          <a:bodyPr>
            <a:noAutofit/>
          </a:bodyPr>
          <a:lstStyle/>
          <a:p>
            <a:pPr>
              <a:defRPr/>
            </a:pPr>
            <a:r>
              <a:rPr lang="tr-TR" sz="2400" i="1" dirty="0"/>
              <a:t>“</a:t>
            </a:r>
            <a:r>
              <a:rPr lang="tr-TR" sz="2400" i="1" dirty="0" err="1"/>
              <a:t>Junctional</a:t>
            </a:r>
            <a:r>
              <a:rPr lang="tr-TR" sz="2400" i="1" dirty="0"/>
              <a:t> </a:t>
            </a:r>
            <a:r>
              <a:rPr lang="tr-TR" sz="2400" i="1" dirty="0" err="1"/>
              <a:t>zone</a:t>
            </a:r>
            <a:r>
              <a:rPr lang="tr-TR" sz="2400" i="1" dirty="0"/>
              <a:t>” </a:t>
            </a:r>
            <a:r>
              <a:rPr lang="tr-TR" sz="2400" dirty="0"/>
              <a:t> → </a:t>
            </a:r>
            <a:r>
              <a:rPr lang="tr-TR" sz="2400" dirty="0">
                <a:solidFill>
                  <a:srgbClr val="FF3399"/>
                </a:solidFill>
              </a:rPr>
              <a:t>in(</a:t>
            </a:r>
            <a:r>
              <a:rPr lang="tr-TR" sz="2400" dirty="0" err="1">
                <a:solidFill>
                  <a:srgbClr val="FF3399"/>
                </a:solidFill>
              </a:rPr>
              <a:t>sub</a:t>
            </a:r>
            <a:r>
              <a:rPr lang="tr-TR" sz="2400" dirty="0">
                <a:solidFill>
                  <a:srgbClr val="FF3399"/>
                </a:solidFill>
              </a:rPr>
              <a:t>)</a:t>
            </a:r>
            <a:r>
              <a:rPr lang="tr-TR" sz="2400" dirty="0" err="1">
                <a:solidFill>
                  <a:srgbClr val="FF3399"/>
                </a:solidFill>
              </a:rPr>
              <a:t>fertilite</a:t>
            </a:r>
            <a:r>
              <a:rPr lang="tr-TR" sz="2400" dirty="0">
                <a:solidFill>
                  <a:srgbClr val="FF3399"/>
                </a:solidFill>
              </a:rPr>
              <a:t> </a:t>
            </a:r>
            <a:r>
              <a:rPr lang="tr-TR" sz="2400" dirty="0"/>
              <a:t>/ </a:t>
            </a:r>
            <a:r>
              <a:rPr lang="tr-TR" sz="2400" dirty="0">
                <a:solidFill>
                  <a:srgbClr val="FF6600"/>
                </a:solidFill>
              </a:rPr>
              <a:t>gebelik kaybı</a:t>
            </a:r>
            <a:r>
              <a:rPr lang="tr-TR" sz="2400" dirty="0"/>
              <a:t> / </a:t>
            </a:r>
            <a:r>
              <a:rPr lang="tr-TR" sz="2400" dirty="0">
                <a:solidFill>
                  <a:srgbClr val="FF0000"/>
                </a:solidFill>
              </a:rPr>
              <a:t>Gebelik komplikasyonları</a:t>
            </a:r>
            <a:r>
              <a:rPr lang="mr-IN" sz="2400" dirty="0"/>
              <a:t>…</a:t>
            </a:r>
            <a:endParaRPr lang="tr-TR" sz="2400" dirty="0"/>
          </a:p>
          <a:p>
            <a:pPr>
              <a:defRPr/>
            </a:pPr>
            <a:r>
              <a:rPr lang="tr-TR" sz="2400" dirty="0"/>
              <a:t>Tedavide kanıta dayalı net veri henüz yok</a:t>
            </a:r>
          </a:p>
          <a:p>
            <a:pPr>
              <a:defRPr/>
            </a:pPr>
            <a:r>
              <a:rPr lang="tr-TR" sz="2400" dirty="0"/>
              <a:t>Olgu serileri ve bazı </a:t>
            </a:r>
            <a:r>
              <a:rPr lang="tr-TR" sz="2400" dirty="0" err="1"/>
              <a:t>retrospekti</a:t>
            </a:r>
            <a:r>
              <a:rPr lang="tr-TR" sz="2400" dirty="0"/>
              <a:t> çalışmalar…</a:t>
            </a:r>
          </a:p>
          <a:p>
            <a:pPr>
              <a:defRPr/>
            </a:pPr>
            <a:r>
              <a:rPr lang="tr-TR" sz="2400" dirty="0">
                <a:solidFill>
                  <a:srgbClr val="00FF00"/>
                </a:solidFill>
                <a:effectLst>
                  <a:outerShdw blurRad="38100" dist="25500" dir="5400000" algn="tl" rotWithShape="0">
                    <a:srgbClr val="000000">
                      <a:satMod val="180000"/>
                      <a:alpha val="75000"/>
                    </a:srgbClr>
                  </a:outerShdw>
                </a:effectLst>
              </a:rPr>
              <a:t>LNG-IUS en başarılı medikal tedavi </a:t>
            </a:r>
          </a:p>
          <a:p>
            <a:r>
              <a:rPr lang="en-US" sz="2400" dirty="0" err="1"/>
              <a:t>Adenomyosis</a:t>
            </a:r>
            <a:r>
              <a:rPr lang="en-US" sz="2400" dirty="0"/>
              <a:t> appears to impact </a:t>
            </a:r>
            <a:r>
              <a:rPr lang="en-US" sz="2400" u="sng" dirty="0">
                <a:solidFill>
                  <a:srgbClr val="FF0000"/>
                </a:solidFill>
              </a:rPr>
              <a:t>negatively</a:t>
            </a:r>
            <a:r>
              <a:rPr lang="en-US" sz="2400" dirty="0">
                <a:solidFill>
                  <a:srgbClr val="FF0000"/>
                </a:solidFill>
              </a:rPr>
              <a:t> </a:t>
            </a:r>
            <a:r>
              <a:rPr lang="en-US" sz="2400" dirty="0"/>
              <a:t>on IVF/ICSI outcome owing to </a:t>
            </a:r>
            <a:endParaRPr lang="tr-TR" sz="2400" dirty="0"/>
          </a:p>
          <a:p>
            <a:pPr lvl="1"/>
            <a:r>
              <a:rPr lang="en-US" sz="2400" b="1" dirty="0">
                <a:solidFill>
                  <a:srgbClr val="FF6600"/>
                </a:solidFill>
              </a:rPr>
              <a:t>reduced likelihood</a:t>
            </a:r>
            <a:r>
              <a:rPr lang="tr-TR" sz="2400" b="1" dirty="0">
                <a:solidFill>
                  <a:srgbClr val="FF6600"/>
                </a:solidFill>
              </a:rPr>
              <a:t> </a:t>
            </a:r>
            <a:r>
              <a:rPr lang="en-US" sz="2400" b="1" dirty="0">
                <a:solidFill>
                  <a:srgbClr val="FF6600"/>
                </a:solidFill>
              </a:rPr>
              <a:t>of </a:t>
            </a:r>
            <a:r>
              <a:rPr lang="en-US" sz="2400" b="1" u="sng" dirty="0">
                <a:solidFill>
                  <a:srgbClr val="FF6600"/>
                </a:solidFill>
              </a:rPr>
              <a:t>clinical pregnancy </a:t>
            </a:r>
            <a:r>
              <a:rPr lang="en-US" sz="2400" b="1" dirty="0">
                <a:solidFill>
                  <a:srgbClr val="FF6600"/>
                </a:solidFill>
              </a:rPr>
              <a:t>and </a:t>
            </a:r>
            <a:r>
              <a:rPr lang="en-US" sz="2400" b="1" u="sng" dirty="0">
                <a:solidFill>
                  <a:srgbClr val="FF6600"/>
                </a:solidFill>
              </a:rPr>
              <a:t>implantation</a:t>
            </a:r>
            <a:r>
              <a:rPr lang="en-US" sz="2400" b="1" dirty="0">
                <a:solidFill>
                  <a:srgbClr val="FF0066"/>
                </a:solidFill>
              </a:rPr>
              <a:t>, </a:t>
            </a:r>
            <a:endParaRPr lang="tr-TR" sz="2400" b="1" dirty="0">
              <a:solidFill>
                <a:srgbClr val="FF0066"/>
              </a:solidFill>
            </a:endParaRPr>
          </a:p>
          <a:p>
            <a:pPr lvl="1"/>
            <a:r>
              <a:rPr lang="en-US" sz="2400" dirty="0"/>
              <a:t>and </a:t>
            </a:r>
            <a:r>
              <a:rPr lang="en-US" sz="2400" b="1" dirty="0">
                <a:solidFill>
                  <a:srgbClr val="FF0066"/>
                </a:solidFill>
              </a:rPr>
              <a:t>increased risk of </a:t>
            </a:r>
            <a:r>
              <a:rPr lang="en-US" sz="2400" b="1" u="sng" dirty="0">
                <a:solidFill>
                  <a:srgbClr val="FF0066"/>
                </a:solidFill>
              </a:rPr>
              <a:t>early pregnancy loss</a:t>
            </a:r>
            <a:r>
              <a:rPr lang="en-US" sz="2400" b="1" dirty="0">
                <a:solidFill>
                  <a:srgbClr val="FF0066"/>
                </a:solidFill>
              </a:rPr>
              <a:t>. </a:t>
            </a:r>
            <a:endParaRPr lang="tr-TR" sz="2400" dirty="0">
              <a:solidFill>
                <a:srgbClr val="00FF00"/>
              </a:solidFill>
              <a:effectLst>
                <a:outerShdw blurRad="38100" dist="25500" dir="5400000" algn="tl" rotWithShape="0">
                  <a:srgbClr val="000000">
                    <a:satMod val="180000"/>
                    <a:alpha val="75000"/>
                  </a:srgbClr>
                </a:outerShdw>
              </a:effectLst>
            </a:endParaRPr>
          </a:p>
          <a:p>
            <a:pPr>
              <a:defRPr/>
            </a:pPr>
            <a:r>
              <a:rPr lang="tr-TR" sz="2400" dirty="0">
                <a:solidFill>
                  <a:srgbClr val="00FF00"/>
                </a:solidFill>
                <a:effectLst>
                  <a:outerShdw blurRad="38100" dist="25500" dir="5400000" algn="tl" rotWithShape="0">
                    <a:srgbClr val="000000">
                      <a:satMod val="180000"/>
                      <a:alpha val="75000"/>
                    </a:srgbClr>
                  </a:outerShdw>
                </a:effectLst>
              </a:rPr>
              <a:t>Uzun dönem </a:t>
            </a:r>
            <a:r>
              <a:rPr lang="tr-TR" sz="2400" dirty="0" err="1">
                <a:solidFill>
                  <a:srgbClr val="00FF00"/>
                </a:solidFill>
                <a:effectLst>
                  <a:outerShdw blurRad="38100" dist="25500" dir="5400000" algn="tl" rotWithShape="0">
                    <a:srgbClr val="000000">
                      <a:satMod val="180000"/>
                      <a:alpha val="75000"/>
                    </a:srgbClr>
                  </a:outerShdw>
                </a:effectLst>
              </a:rPr>
              <a:t>GnRHa</a:t>
            </a:r>
            <a:r>
              <a:rPr lang="tr-TR" sz="2400" dirty="0">
                <a:solidFill>
                  <a:srgbClr val="00FF00"/>
                </a:solidFill>
                <a:effectLst>
                  <a:outerShdw blurRad="38100" dist="25500" dir="5400000" algn="tl" rotWithShape="0">
                    <a:srgbClr val="000000">
                      <a:satMod val="180000"/>
                      <a:alpha val="75000"/>
                    </a:srgbClr>
                  </a:outerShdw>
                </a:effectLst>
              </a:rPr>
              <a:t> ile IVF: başarılı sonuçlar!!! </a:t>
            </a:r>
            <a:r>
              <a:rPr lang="tr-TR" sz="2000" dirty="0">
                <a:solidFill>
                  <a:srgbClr val="00FF00"/>
                </a:solidFill>
                <a:effectLst>
                  <a:outerShdw blurRad="38100" dist="25500" dir="5400000" algn="tl" rotWithShape="0">
                    <a:srgbClr val="000000">
                      <a:satMod val="180000"/>
                      <a:alpha val="75000"/>
                    </a:srgbClr>
                  </a:outerShdw>
                </a:effectLst>
              </a:rPr>
              <a:t>(meta-analiz, 2014)</a:t>
            </a:r>
          </a:p>
          <a:p>
            <a:pPr>
              <a:defRPr/>
            </a:pPr>
            <a:r>
              <a:rPr lang="tr-TR" sz="2400" dirty="0">
                <a:effectLst>
                  <a:outerShdw blurRad="38100" dist="25500" dir="5400000" algn="tl" rotWithShape="0">
                    <a:srgbClr val="000000">
                      <a:satMod val="180000"/>
                      <a:alpha val="75000"/>
                    </a:srgbClr>
                  </a:outerShdw>
                </a:effectLst>
              </a:rPr>
              <a:t>L/T veya L/S </a:t>
            </a:r>
            <a:r>
              <a:rPr lang="tr-TR" sz="2400" dirty="0" err="1">
                <a:effectLst>
                  <a:outerShdw blurRad="38100" dist="25500" dir="5400000" algn="tl" rotWithShape="0">
                    <a:srgbClr val="000000">
                      <a:satMod val="180000"/>
                      <a:alpha val="75000"/>
                    </a:srgbClr>
                  </a:outerShdw>
                </a:effectLst>
              </a:rPr>
              <a:t>adenomyoma</a:t>
            </a:r>
            <a:r>
              <a:rPr lang="tr-TR" sz="2400" dirty="0">
                <a:effectLst>
                  <a:outerShdw blurRad="38100" dist="25500" dir="5400000" algn="tl" rotWithShape="0">
                    <a:srgbClr val="000000">
                      <a:satMod val="180000"/>
                      <a:alpha val="75000"/>
                    </a:srgbClr>
                  </a:outerShdw>
                </a:effectLst>
              </a:rPr>
              <a:t> </a:t>
            </a:r>
            <a:r>
              <a:rPr lang="tr-TR" sz="2400" dirty="0" err="1">
                <a:effectLst>
                  <a:outerShdw blurRad="38100" dist="25500" dir="5400000" algn="tl" rotWithShape="0">
                    <a:srgbClr val="000000">
                      <a:satMod val="180000"/>
                      <a:alpha val="75000"/>
                    </a:srgbClr>
                  </a:outerShdw>
                </a:effectLst>
              </a:rPr>
              <a:t>eksizyonu</a:t>
            </a:r>
            <a:endParaRPr lang="tr-TR" sz="2400" dirty="0">
              <a:effectLst>
                <a:outerShdw blurRad="38100" dist="25500" dir="5400000" algn="tl" rotWithShape="0">
                  <a:srgbClr val="000000">
                    <a:satMod val="180000"/>
                    <a:alpha val="75000"/>
                  </a:srgbClr>
                </a:outerShdw>
              </a:effectLst>
            </a:endParaRPr>
          </a:p>
          <a:p>
            <a:pPr>
              <a:defRPr/>
            </a:pPr>
            <a:r>
              <a:rPr lang="tr-TR" sz="2400" dirty="0">
                <a:effectLst>
                  <a:outerShdw blurRad="38100" dist="25500" dir="5400000" algn="tl" rotWithShape="0">
                    <a:srgbClr val="000000">
                      <a:satMod val="180000"/>
                      <a:alpha val="75000"/>
                    </a:srgbClr>
                  </a:outerShdw>
                </a:effectLst>
              </a:rPr>
              <a:t>LNG-IUS </a:t>
            </a:r>
            <a:r>
              <a:rPr lang="tr-TR" sz="2400" dirty="0" err="1">
                <a:effectLst>
                  <a:outerShdw blurRad="38100" dist="25500" dir="5400000" algn="tl" rotWithShape="0">
                    <a:srgbClr val="000000">
                      <a:satMod val="180000"/>
                      <a:alpha val="75000"/>
                    </a:srgbClr>
                  </a:outerShdw>
                </a:effectLst>
              </a:rPr>
              <a:t>adenomyoma</a:t>
            </a:r>
            <a:r>
              <a:rPr lang="tr-TR" sz="2400" dirty="0">
                <a:effectLst>
                  <a:outerShdw blurRad="38100" dist="25500" dir="5400000" algn="tl" rotWithShape="0">
                    <a:srgbClr val="000000">
                      <a:satMod val="180000"/>
                      <a:alpha val="75000"/>
                    </a:srgbClr>
                  </a:outerShdw>
                </a:effectLst>
              </a:rPr>
              <a:t> </a:t>
            </a:r>
            <a:r>
              <a:rPr lang="tr-TR" sz="2400" dirty="0" err="1">
                <a:effectLst>
                  <a:outerShdw blurRad="38100" dist="25500" dir="5400000" algn="tl" rotWithShape="0">
                    <a:srgbClr val="000000">
                      <a:satMod val="180000"/>
                      <a:alpha val="75000"/>
                    </a:srgbClr>
                  </a:outerShdw>
                </a:effectLst>
              </a:rPr>
              <a:t>eksizyon</a:t>
            </a:r>
            <a:r>
              <a:rPr lang="tr-TR" sz="2400" dirty="0">
                <a:effectLst>
                  <a:outerShdw blurRad="38100" dist="25500" dir="5400000" algn="tl" rotWithShape="0">
                    <a:srgbClr val="000000">
                      <a:satMod val="180000"/>
                      <a:alpha val="75000"/>
                    </a:srgbClr>
                  </a:outerShdw>
                </a:effectLst>
              </a:rPr>
              <a:t> sonrası kullanılabilir</a:t>
            </a:r>
          </a:p>
          <a:p>
            <a:pPr>
              <a:defRPr/>
            </a:pPr>
            <a:r>
              <a:rPr lang="tr-TR" sz="2400" dirty="0" err="1">
                <a:effectLst>
                  <a:outerShdw blurRad="38100" dist="25500" dir="5400000" algn="tl" rotWithShape="0">
                    <a:srgbClr val="000000">
                      <a:satMod val="180000"/>
                      <a:alpha val="75000"/>
                    </a:srgbClr>
                  </a:outerShdw>
                </a:effectLst>
              </a:rPr>
              <a:t>Histerektomi</a:t>
            </a:r>
            <a:r>
              <a:rPr lang="tr-TR" sz="2400" dirty="0">
                <a:effectLst>
                  <a:outerShdw blurRad="38100" dist="25500" dir="5400000" algn="tl" rotWithShape="0">
                    <a:srgbClr val="000000">
                      <a:satMod val="180000"/>
                      <a:alpha val="75000"/>
                    </a:srgbClr>
                  </a:outerShdw>
                </a:effectLst>
              </a:rPr>
              <a:t>  kesin tedavi  (VH daha zor: </a:t>
            </a:r>
            <a:r>
              <a:rPr lang="tr-TR" sz="1600" dirty="0">
                <a:effectLst>
                  <a:outerShdw blurRad="38100" dist="25500" dir="5400000" algn="tl" rotWithShape="0">
                    <a:srgbClr val="000000">
                      <a:satMod val="180000"/>
                      <a:alpha val="75000"/>
                    </a:srgbClr>
                  </a:outerShdw>
                </a:effectLst>
              </a:rPr>
              <a:t>mesane yaralanmaları</a:t>
            </a:r>
            <a:r>
              <a:rPr lang="tr-TR" sz="2400" dirty="0">
                <a:effectLst>
                  <a:outerShdw blurRad="38100" dist="25500" dir="5400000" algn="tl" rotWithShape="0">
                    <a:srgbClr val="000000">
                      <a:satMod val="180000"/>
                      <a:alpha val="75000"/>
                    </a:srgbClr>
                  </a:outerShdw>
                </a:effectLst>
              </a:rPr>
              <a:t>)</a:t>
            </a:r>
          </a:p>
          <a:p>
            <a:pPr>
              <a:defRPr/>
            </a:pPr>
            <a:endParaRPr lang="tr-TR" sz="2400" dirty="0">
              <a:effectLst>
                <a:outerShdw blurRad="38100" dist="25500" dir="5400000" algn="tl" rotWithShape="0">
                  <a:srgbClr val="000000">
                    <a:satMod val="180000"/>
                    <a:alpha val="75000"/>
                  </a:srgbClr>
                </a:outerShdw>
              </a:effectLst>
            </a:endParaRPr>
          </a:p>
          <a:p>
            <a:pPr>
              <a:defRPr/>
            </a:pPr>
            <a:endParaRPr lang="tr-TR" sz="2400" dirty="0"/>
          </a:p>
          <a:p>
            <a:pPr>
              <a:defRPr/>
            </a:pPr>
            <a:endParaRPr lang="tr-TR" sz="2400" dirty="0"/>
          </a:p>
        </p:txBody>
      </p:sp>
    </p:spTree>
    <p:extLst>
      <p:ext uri="{BB962C8B-B14F-4D97-AF65-F5344CB8AC3E}">
        <p14:creationId xmlns:p14="http://schemas.microsoft.com/office/powerpoint/2010/main" val="559405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 calcmode="lin" valueType="num">
                                      <p:cBhvr additive="base">
                                        <p:cTn id="43"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3">
                                            <p:txEl>
                                              <p:pRg st="7" end="7"/>
                                            </p:txEl>
                                          </p:spTgt>
                                        </p:tgtEl>
                                        <p:attrNameLst>
                                          <p:attrName>style.visibility</p:attrName>
                                        </p:attrNameLst>
                                      </p:cBhvr>
                                      <p:to>
                                        <p:strVal val="visible"/>
                                      </p:to>
                                    </p:set>
                                    <p:anim calcmode="lin" valueType="num">
                                      <p:cBhvr additive="base">
                                        <p:cTn id="49"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3">
                                            <p:txEl>
                                              <p:pRg st="8" end="8"/>
                                            </p:txEl>
                                          </p:spTgt>
                                        </p:tgtEl>
                                        <p:attrNameLst>
                                          <p:attrName>style.visibility</p:attrName>
                                        </p:attrNameLst>
                                      </p:cBhvr>
                                      <p:to>
                                        <p:strVal val="visible"/>
                                      </p:to>
                                    </p:set>
                                    <p:anim calcmode="lin" valueType="num">
                                      <p:cBhvr additive="base">
                                        <p:cTn id="55"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6"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3">
                                            <p:txEl>
                                              <p:pRg st="9" end="9"/>
                                            </p:txEl>
                                          </p:spTgt>
                                        </p:tgtEl>
                                        <p:attrNameLst>
                                          <p:attrName>style.visibility</p:attrName>
                                        </p:attrNameLst>
                                      </p:cBhvr>
                                      <p:to>
                                        <p:strVal val="visible"/>
                                      </p:to>
                                    </p:set>
                                    <p:anim calcmode="lin" valueType="num">
                                      <p:cBhvr additive="base">
                                        <p:cTn id="61"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62" dur="500" fill="hold"/>
                                        <p:tgtEl>
                                          <p:spTgt spid="3">
                                            <p:txEl>
                                              <p:pRg st="9" end="9"/>
                                            </p:txEl>
                                          </p:spTgt>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grpId="0" nodeType="clickEffect">
                                  <p:stCondLst>
                                    <p:cond delay="0"/>
                                  </p:stCondLst>
                                  <p:childTnLst>
                                    <p:set>
                                      <p:cBhvr>
                                        <p:cTn id="66" dur="1" fill="hold">
                                          <p:stCondLst>
                                            <p:cond delay="0"/>
                                          </p:stCondLst>
                                        </p:cTn>
                                        <p:tgtEl>
                                          <p:spTgt spid="3">
                                            <p:txEl>
                                              <p:pRg st="10" end="10"/>
                                            </p:txEl>
                                          </p:spTgt>
                                        </p:tgtEl>
                                        <p:attrNameLst>
                                          <p:attrName>style.visibility</p:attrName>
                                        </p:attrNameLst>
                                      </p:cBhvr>
                                      <p:to>
                                        <p:strVal val="visible"/>
                                      </p:to>
                                    </p:set>
                                    <p:anim calcmode="lin" valueType="num">
                                      <p:cBhvr additive="base">
                                        <p:cTn id="6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6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Başlık 1"/>
          <p:cNvSpPr>
            <a:spLocks noGrp="1"/>
          </p:cNvSpPr>
          <p:nvPr>
            <p:ph type="title"/>
          </p:nvPr>
        </p:nvSpPr>
        <p:spPr>
          <a:xfrm>
            <a:off x="53752" y="-65753"/>
            <a:ext cx="9036496" cy="1334513"/>
          </a:xfrm>
        </p:spPr>
        <p:txBody>
          <a:bodyPr/>
          <a:lstStyle/>
          <a:p>
            <a:r>
              <a:rPr lang="tr-TR" sz="4800" dirty="0" err="1">
                <a:solidFill>
                  <a:srgbClr val="FFFF00"/>
                </a:solidFill>
              </a:rPr>
              <a:t>Eoma</a:t>
            </a:r>
            <a:r>
              <a:rPr lang="tr-TR" sz="4800" dirty="0">
                <a:solidFill>
                  <a:srgbClr val="FFFF00"/>
                </a:solidFill>
              </a:rPr>
              <a:t> – </a:t>
            </a:r>
            <a:r>
              <a:rPr lang="tr-TR" sz="4800" dirty="0" err="1">
                <a:solidFill>
                  <a:srgbClr val="FFFF00"/>
                </a:solidFill>
              </a:rPr>
              <a:t>Adenomyozis</a:t>
            </a:r>
            <a:r>
              <a:rPr lang="tr-TR" sz="4800" dirty="0">
                <a:solidFill>
                  <a:srgbClr val="FFFF00"/>
                </a:solidFill>
              </a:rPr>
              <a:t> – DIE</a:t>
            </a:r>
            <a:br>
              <a:rPr lang="tr-TR" sz="4800" dirty="0">
                <a:solidFill>
                  <a:srgbClr val="FFFF00"/>
                </a:solidFill>
              </a:rPr>
            </a:br>
            <a:r>
              <a:rPr lang="tr-TR" dirty="0">
                <a:solidFill>
                  <a:srgbClr val="00FFFF"/>
                </a:solidFill>
              </a:rPr>
              <a:t>SONUÇ</a:t>
            </a:r>
            <a:endParaRPr lang="tr-TR" sz="4800" dirty="0">
              <a:solidFill>
                <a:srgbClr val="00FFFF"/>
              </a:solidFill>
            </a:endParaRPr>
          </a:p>
        </p:txBody>
      </p:sp>
      <p:sp>
        <p:nvSpPr>
          <p:cNvPr id="3" name="İçerik Yer Tutucusu 2"/>
          <p:cNvSpPr>
            <a:spLocks noGrp="1"/>
          </p:cNvSpPr>
          <p:nvPr>
            <p:ph idx="1"/>
          </p:nvPr>
        </p:nvSpPr>
        <p:spPr>
          <a:xfrm>
            <a:off x="179512" y="1412776"/>
            <a:ext cx="8982744" cy="5400600"/>
          </a:xfrm>
        </p:spPr>
        <p:txBody>
          <a:bodyPr>
            <a:noAutofit/>
          </a:bodyPr>
          <a:lstStyle/>
          <a:p>
            <a:pPr>
              <a:defRPr/>
            </a:pPr>
            <a:r>
              <a:rPr lang="tr-TR" sz="2800" dirty="0" err="1">
                <a:solidFill>
                  <a:srgbClr val="FF40FF"/>
                </a:solidFill>
              </a:rPr>
              <a:t>Adenomyozis</a:t>
            </a:r>
            <a:r>
              <a:rPr lang="tr-TR" sz="2800" dirty="0"/>
              <a:t> , </a:t>
            </a:r>
            <a:r>
              <a:rPr lang="tr-TR" sz="2800" dirty="0">
                <a:solidFill>
                  <a:srgbClr val="FF0066"/>
                </a:solidFill>
              </a:rPr>
              <a:t>DIE</a:t>
            </a:r>
            <a:r>
              <a:rPr lang="tr-TR" sz="2800" dirty="0"/>
              <a:t> (%73) ve </a:t>
            </a:r>
            <a:r>
              <a:rPr lang="tr-TR" sz="2800" dirty="0" err="1">
                <a:solidFill>
                  <a:srgbClr val="FF6600"/>
                </a:solidFill>
              </a:rPr>
              <a:t>Eoma</a:t>
            </a:r>
            <a:r>
              <a:rPr lang="tr-TR" sz="2800" dirty="0"/>
              <a:t> (%22) arasında ciddi bir birliktelik vardır. </a:t>
            </a:r>
          </a:p>
          <a:p>
            <a:pPr>
              <a:defRPr/>
            </a:pPr>
            <a:endParaRPr lang="tr-TR" sz="1000" dirty="0"/>
          </a:p>
          <a:p>
            <a:pPr>
              <a:defRPr/>
            </a:pPr>
            <a:r>
              <a:rPr lang="tr-TR" sz="2800" dirty="0">
                <a:solidFill>
                  <a:srgbClr val="FF0000"/>
                </a:solidFill>
              </a:rPr>
              <a:t>DIE</a:t>
            </a:r>
            <a:r>
              <a:rPr lang="tr-TR" sz="2800" dirty="0"/>
              <a:t> ve </a:t>
            </a:r>
            <a:r>
              <a:rPr lang="tr-TR" sz="2800" dirty="0" err="1">
                <a:solidFill>
                  <a:srgbClr val="FF6600"/>
                </a:solidFill>
              </a:rPr>
              <a:t>Eoma</a:t>
            </a:r>
            <a:r>
              <a:rPr lang="tr-TR" sz="2800" dirty="0"/>
              <a:t> arasında ciddi bir birliktelik var (%30-50)</a:t>
            </a:r>
          </a:p>
          <a:p>
            <a:pPr>
              <a:defRPr/>
            </a:pPr>
            <a:endParaRPr lang="tr-TR" sz="2400" dirty="0">
              <a:cs typeface="Times New Roman" pitchFamily="18" charset="0"/>
            </a:endParaRPr>
          </a:p>
          <a:p>
            <a:pPr>
              <a:defRPr/>
            </a:pPr>
            <a:r>
              <a:rPr lang="tr-TR" sz="2800" dirty="0">
                <a:cs typeface="Times New Roman" pitchFamily="18" charset="0"/>
              </a:rPr>
              <a:t>Özelikle </a:t>
            </a:r>
            <a:r>
              <a:rPr lang="tr-TR" sz="2800" dirty="0">
                <a:solidFill>
                  <a:srgbClr val="FF6600"/>
                </a:solidFill>
                <a:cs typeface="Times New Roman" pitchFamily="18" charset="0"/>
              </a:rPr>
              <a:t>SOL</a:t>
            </a:r>
            <a:r>
              <a:rPr lang="tr-TR" sz="2800" dirty="0">
                <a:cs typeface="Times New Roman" pitchFamily="18" charset="0"/>
              </a:rPr>
              <a:t> </a:t>
            </a:r>
            <a:r>
              <a:rPr lang="tr-TR" sz="2800" dirty="0" err="1">
                <a:solidFill>
                  <a:srgbClr val="FF6600"/>
                </a:solidFill>
                <a:cs typeface="Times New Roman" pitchFamily="18" charset="0"/>
              </a:rPr>
              <a:t>Eoma</a:t>
            </a:r>
            <a:r>
              <a:rPr lang="tr-TR" sz="2800" dirty="0">
                <a:cs typeface="Times New Roman" pitchFamily="18" charset="0"/>
              </a:rPr>
              <a:t>, </a:t>
            </a:r>
            <a:r>
              <a:rPr lang="tr-TR" sz="2800" dirty="0">
                <a:solidFill>
                  <a:srgbClr val="FF0000"/>
                </a:solidFill>
                <a:cs typeface="Times New Roman" pitchFamily="18" charset="0"/>
              </a:rPr>
              <a:t>DIE</a:t>
            </a:r>
            <a:r>
              <a:rPr lang="tr-TR" sz="2800" dirty="0">
                <a:cs typeface="Times New Roman" pitchFamily="18" charset="0"/>
              </a:rPr>
              <a:t> ve </a:t>
            </a:r>
            <a:r>
              <a:rPr lang="tr-TR" sz="2800" dirty="0">
                <a:solidFill>
                  <a:srgbClr val="FF3399"/>
                </a:solidFill>
                <a:cs typeface="Times New Roman" pitchFamily="18" charset="0"/>
              </a:rPr>
              <a:t>SOL</a:t>
            </a:r>
            <a:r>
              <a:rPr lang="tr-TR" sz="2800" dirty="0">
                <a:cs typeface="Times New Roman" pitchFamily="18" charset="0"/>
              </a:rPr>
              <a:t> </a:t>
            </a:r>
            <a:r>
              <a:rPr lang="tr-TR" sz="2800" dirty="0" err="1">
                <a:cs typeface="Times New Roman" pitchFamily="18" charset="0"/>
              </a:rPr>
              <a:t>uterosakral</a:t>
            </a:r>
            <a:r>
              <a:rPr lang="tr-TR" sz="2800" dirty="0">
                <a:cs typeface="Times New Roman" pitchFamily="18" charset="0"/>
              </a:rPr>
              <a:t> lig. lokalizasyon ile ilişkilidir.</a:t>
            </a:r>
            <a:r>
              <a:rPr lang="tr-TR" sz="2800" dirty="0">
                <a:solidFill>
                  <a:srgbClr val="FF0000"/>
                </a:solidFill>
              </a:rPr>
              <a:t> </a:t>
            </a:r>
            <a:r>
              <a:rPr lang="tr-TR" sz="2800" dirty="0" err="1">
                <a:solidFill>
                  <a:srgbClr val="FF6600"/>
                </a:solidFill>
                <a:cs typeface="Times New Roman" pitchFamily="18" charset="0"/>
              </a:rPr>
              <a:t>Eoma</a:t>
            </a:r>
            <a:r>
              <a:rPr lang="tr-TR" sz="2800" dirty="0">
                <a:solidFill>
                  <a:srgbClr val="FF6600"/>
                </a:solidFill>
                <a:cs typeface="Times New Roman" pitchFamily="18" charset="0"/>
              </a:rPr>
              <a:t>, </a:t>
            </a:r>
            <a:r>
              <a:rPr lang="tr-TR" sz="2800" dirty="0">
                <a:solidFill>
                  <a:srgbClr val="FF0000"/>
                </a:solidFill>
              </a:rPr>
              <a:t>DIE</a:t>
            </a:r>
            <a:r>
              <a:rPr lang="tr-TR" sz="2800" dirty="0"/>
              <a:t> şiddeti hakkında belirleyicidir .</a:t>
            </a:r>
          </a:p>
          <a:p>
            <a:pPr>
              <a:defRPr/>
            </a:pPr>
            <a:endParaRPr lang="tr-TR" sz="2400" dirty="0"/>
          </a:p>
          <a:p>
            <a:pPr>
              <a:defRPr/>
            </a:pPr>
            <a:r>
              <a:rPr lang="tr-TR" sz="2800" dirty="0"/>
              <a:t>Öz. </a:t>
            </a:r>
            <a:r>
              <a:rPr lang="tr-TR" sz="2800" dirty="0" err="1"/>
              <a:t>posterior</a:t>
            </a:r>
            <a:r>
              <a:rPr lang="tr-TR" sz="2800" dirty="0"/>
              <a:t> </a:t>
            </a:r>
            <a:r>
              <a:rPr lang="tr-TR" sz="2800" dirty="0" err="1"/>
              <a:t>fokal</a:t>
            </a:r>
            <a:r>
              <a:rPr lang="tr-TR" sz="2800" dirty="0"/>
              <a:t> </a:t>
            </a:r>
            <a:r>
              <a:rPr lang="tr-TR" sz="2800" dirty="0" err="1">
                <a:solidFill>
                  <a:srgbClr val="FF0066"/>
                </a:solidFill>
              </a:rPr>
              <a:t>adenomyozis</a:t>
            </a:r>
            <a:r>
              <a:rPr lang="tr-TR" sz="2800" dirty="0"/>
              <a:t> varlığı, </a:t>
            </a:r>
            <a:r>
              <a:rPr lang="tr-TR" sz="2800" dirty="0">
                <a:solidFill>
                  <a:srgbClr val="FF0000"/>
                </a:solidFill>
              </a:rPr>
              <a:t>DIE</a:t>
            </a:r>
            <a:r>
              <a:rPr lang="tr-TR" sz="2800" dirty="0"/>
              <a:t> şiddeti hakkında belirleyicidir </a:t>
            </a:r>
          </a:p>
        </p:txBody>
      </p:sp>
    </p:spTree>
    <p:extLst>
      <p:ext uri="{BB962C8B-B14F-4D97-AF65-F5344CB8AC3E}">
        <p14:creationId xmlns:p14="http://schemas.microsoft.com/office/powerpoint/2010/main" val="262783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1F36931-615F-BA44-B5C7-F4DA65A10407}"/>
              </a:ext>
            </a:extLst>
          </p:cNvPr>
          <p:cNvPicPr>
            <a:picLocks noChangeAspect="1"/>
          </p:cNvPicPr>
          <p:nvPr/>
        </p:nvPicPr>
        <p:blipFill>
          <a:blip r:embed="rId3">
            <a:alphaModFix amt="80000"/>
            <a:extLst>
              <a:ext uri="{BEBA8EAE-BF5A-486C-A8C5-ECC9F3942E4B}">
                <a14:imgProps xmlns:a14="http://schemas.microsoft.com/office/drawing/2010/main">
                  <a14:imgLayer>
                    <a14:imgEffect>
                      <a14:brightnessContrast bright="1000"/>
                    </a14:imgEffect>
                  </a14:imgLayer>
                </a14:imgProps>
              </a:ext>
              <a:ext uri="{28A0092B-C50C-407E-A947-70E740481C1C}">
                <a14:useLocalDpi xmlns:a14="http://schemas.microsoft.com/office/drawing/2010/main" val="0"/>
              </a:ext>
            </a:extLst>
          </a:blip>
          <a:stretch>
            <a:fillRect/>
          </a:stretch>
        </p:blipFill>
        <p:spPr>
          <a:xfrm>
            <a:off x="1834723" y="0"/>
            <a:ext cx="5617597" cy="6858000"/>
          </a:xfrm>
          <a:prstGeom prst="rect">
            <a:avLst/>
          </a:prstGeom>
        </p:spPr>
      </p:pic>
      <p:sp>
        <p:nvSpPr>
          <p:cNvPr id="422914" name="Rectangle 2"/>
          <p:cNvSpPr>
            <a:spLocks noGrp="1" noChangeArrowheads="1"/>
          </p:cNvSpPr>
          <p:nvPr>
            <p:ph type="title"/>
          </p:nvPr>
        </p:nvSpPr>
        <p:spPr>
          <a:xfrm>
            <a:off x="-32" y="2852936"/>
            <a:ext cx="9144032" cy="2016224"/>
          </a:xfrm>
        </p:spPr>
        <p:txBody>
          <a:bodyPr/>
          <a:lstStyle/>
          <a:p>
            <a:pPr>
              <a:lnSpc>
                <a:spcPct val="90000"/>
              </a:lnSpc>
              <a:defRPr/>
            </a:pPr>
            <a:r>
              <a:rPr lang="tr-TR" sz="6600" dirty="0" err="1">
                <a:solidFill>
                  <a:srgbClr val="FF40FF"/>
                </a:solidFill>
                <a:effectLst>
                  <a:innerShdw blurRad="63500" dist="50800">
                    <a:prstClr val="black">
                      <a:alpha val="50000"/>
                    </a:prstClr>
                  </a:innerShdw>
                </a:effectLst>
              </a:rPr>
              <a:t>Endometriyoma</a:t>
            </a:r>
            <a:r>
              <a:rPr lang="tr-TR" sz="6600" dirty="0">
                <a:solidFill>
                  <a:srgbClr val="FF40FF"/>
                </a:solidFill>
                <a:effectLst>
                  <a:innerShdw blurRad="63500" dist="50800">
                    <a:prstClr val="black">
                      <a:alpha val="50000"/>
                    </a:prstClr>
                  </a:innerShdw>
                </a:effectLst>
              </a:rPr>
              <a:t> - DIE - </a:t>
            </a:r>
            <a:r>
              <a:rPr lang="tr-TR" sz="6600" dirty="0" err="1">
                <a:solidFill>
                  <a:srgbClr val="FF40FF"/>
                </a:solidFill>
                <a:effectLst>
                  <a:innerShdw blurRad="63500" dist="50800">
                    <a:prstClr val="black">
                      <a:alpha val="50000"/>
                    </a:prstClr>
                  </a:innerShdw>
                </a:effectLst>
              </a:rPr>
              <a:t>Adenomyozis</a:t>
            </a:r>
            <a:endParaRPr lang="en-US" sz="6600" dirty="0">
              <a:solidFill>
                <a:srgbClr val="FF40FF"/>
              </a:solidFill>
              <a:effectLst>
                <a:innerShdw blurRad="63500" dist="50800">
                  <a:prstClr val="black">
                    <a:alpha val="50000"/>
                  </a:prstClr>
                </a:innerShdw>
              </a:effectLst>
            </a:endParaRPr>
          </a:p>
        </p:txBody>
      </p:sp>
      <p:sp>
        <p:nvSpPr>
          <p:cNvPr id="9" name="Rectangle 3"/>
          <p:cNvSpPr>
            <a:spLocks noGrp="1" noChangeArrowheads="1"/>
          </p:cNvSpPr>
          <p:nvPr>
            <p:ph type="body" idx="1"/>
          </p:nvPr>
        </p:nvSpPr>
        <p:spPr>
          <a:xfrm>
            <a:off x="511203" y="5369768"/>
            <a:ext cx="8061325" cy="1371600"/>
          </a:xfrm>
        </p:spPr>
        <p:txBody>
          <a:bodyPr/>
          <a:lstStyle/>
          <a:p>
            <a:pPr algn="ctr">
              <a:lnSpc>
                <a:spcPct val="90000"/>
              </a:lnSpc>
              <a:buFontTx/>
              <a:buNone/>
              <a:defRPr/>
            </a:pPr>
            <a:r>
              <a:rPr lang="tr-TR" sz="2800" dirty="0">
                <a:solidFill>
                  <a:srgbClr val="FFFF00"/>
                </a:solidFill>
                <a:effectLst>
                  <a:outerShdw blurRad="38100" dist="38100" dir="2700000" algn="tl">
                    <a:srgbClr val="000000"/>
                  </a:outerShdw>
                </a:effectLst>
              </a:rPr>
              <a:t>Prof. Dr. Levent M. ŞENTÜRK</a:t>
            </a:r>
            <a:endParaRPr lang="tr-TR" sz="2000" dirty="0">
              <a:solidFill>
                <a:srgbClr val="FFFF00"/>
              </a:solidFill>
              <a:effectLst>
                <a:outerShdw blurRad="38100" dist="38100" dir="2700000" algn="tl">
                  <a:srgbClr val="000000"/>
                </a:outerShdw>
              </a:effectLst>
            </a:endParaRPr>
          </a:p>
          <a:p>
            <a:pPr algn="ctr">
              <a:lnSpc>
                <a:spcPct val="90000"/>
              </a:lnSpc>
              <a:buFontTx/>
              <a:buNone/>
              <a:defRPr/>
            </a:pPr>
            <a:r>
              <a:rPr lang="tr-TR" sz="2000" i="1" dirty="0" err="1">
                <a:effectLst>
                  <a:outerShdw blurRad="38100" dist="38100" dir="2700000" algn="tl">
                    <a:srgbClr val="000000"/>
                  </a:outerShdw>
                </a:effectLst>
              </a:rPr>
              <a:t>Istanbul</a:t>
            </a:r>
            <a:r>
              <a:rPr lang="tr-TR" sz="2000" i="1" dirty="0">
                <a:effectLst>
                  <a:outerShdw blurRad="38100" dist="38100" dir="2700000" algn="tl">
                    <a:srgbClr val="000000"/>
                  </a:outerShdw>
                </a:effectLst>
              </a:rPr>
              <a:t> </a:t>
            </a:r>
            <a:r>
              <a:rPr lang="tr-TR" sz="2000" i="1" dirty="0" err="1">
                <a:effectLst>
                  <a:outerShdw blurRad="38100" dist="38100" dir="2700000" algn="tl">
                    <a:srgbClr val="000000"/>
                  </a:outerShdw>
                </a:effectLst>
              </a:rPr>
              <a:t>Universitesi</a:t>
            </a:r>
            <a:r>
              <a:rPr lang="tr-TR" sz="2000" i="1" dirty="0">
                <a:effectLst>
                  <a:outerShdw blurRad="38100" dist="38100" dir="2700000" algn="tl">
                    <a:srgbClr val="000000"/>
                  </a:outerShdw>
                </a:effectLst>
              </a:rPr>
              <a:t> Cerrahpaşa Tıp Fakültesi</a:t>
            </a:r>
          </a:p>
          <a:p>
            <a:pPr algn="ctr">
              <a:lnSpc>
                <a:spcPct val="90000"/>
              </a:lnSpc>
              <a:buFontTx/>
              <a:buNone/>
              <a:defRPr/>
            </a:pPr>
            <a:r>
              <a:rPr lang="tr-TR" sz="2000" i="1" dirty="0">
                <a:effectLst>
                  <a:outerShdw blurRad="38100" dist="38100" dir="2700000" algn="tl">
                    <a:srgbClr val="000000"/>
                  </a:outerShdw>
                </a:effectLst>
              </a:rPr>
              <a:t>Kadın Hastalıkları ve Doğum Anabilim Dalı, </a:t>
            </a:r>
          </a:p>
          <a:p>
            <a:pPr algn="ctr">
              <a:lnSpc>
                <a:spcPct val="90000"/>
              </a:lnSpc>
              <a:buFontTx/>
              <a:buNone/>
              <a:defRPr/>
            </a:pPr>
            <a:r>
              <a:rPr lang="tr-TR" sz="2000" i="1" dirty="0" err="1">
                <a:effectLst>
                  <a:outerShdw blurRad="38100" dist="38100" dir="2700000" algn="tl">
                    <a:srgbClr val="000000"/>
                  </a:outerShdw>
                </a:effectLst>
              </a:rPr>
              <a:t>Reprodüktif</a:t>
            </a:r>
            <a:r>
              <a:rPr lang="tr-TR" sz="2000" i="1" dirty="0">
                <a:effectLst>
                  <a:outerShdw blurRad="38100" dist="38100" dir="2700000" algn="tl">
                    <a:srgbClr val="000000"/>
                  </a:outerShdw>
                </a:effectLst>
              </a:rPr>
              <a:t> Endokrinoloji Bilim Dalı, ÜYTEM</a:t>
            </a:r>
          </a:p>
          <a:p>
            <a:pPr algn="ctr">
              <a:lnSpc>
                <a:spcPct val="90000"/>
              </a:lnSpc>
              <a:buFontTx/>
              <a:buNone/>
              <a:defRPr/>
            </a:pPr>
            <a:endParaRPr lang="tr-TR" sz="2000" i="1" dirty="0">
              <a:effectLst>
                <a:outerShdw blurRad="38100" dist="38100" dir="2700000" algn="tl">
                  <a:srgbClr val="000000"/>
                </a:outerShdw>
              </a:effectLst>
            </a:endParaRPr>
          </a:p>
        </p:txBody>
      </p:sp>
      <p:pic>
        <p:nvPicPr>
          <p:cNvPr id="12" name="Picture 11" descr="Noname.bmp"/>
          <p:cNvPicPr>
            <a:picLocks noChangeAspect="1"/>
          </p:cNvPicPr>
          <p:nvPr/>
        </p:nvPicPr>
        <p:blipFill>
          <a:blip r:embed="rId4" cstate="print"/>
          <a:stretch>
            <a:fillRect/>
          </a:stretch>
        </p:blipFill>
        <p:spPr>
          <a:xfrm>
            <a:off x="0" y="0"/>
            <a:ext cx="1785918" cy="1582693"/>
          </a:xfrm>
          <a:prstGeom prst="rect">
            <a:avLst/>
          </a:prstGeom>
        </p:spPr>
      </p:pic>
      <p:sp>
        <p:nvSpPr>
          <p:cNvPr id="4" name="TextBox 3">
            <a:extLst>
              <a:ext uri="{FF2B5EF4-FFF2-40B4-BE49-F238E27FC236}">
                <a16:creationId xmlns:a16="http://schemas.microsoft.com/office/drawing/2014/main" id="{4CE2A7B6-D539-D64D-9050-B62A0574DFFD}"/>
              </a:ext>
            </a:extLst>
          </p:cNvPr>
          <p:cNvSpPr txBox="1"/>
          <p:nvPr/>
        </p:nvSpPr>
        <p:spPr>
          <a:xfrm rot="20770547">
            <a:off x="-234296" y="52257"/>
            <a:ext cx="10630978" cy="2646878"/>
          </a:xfrm>
          <a:prstGeom prst="rect">
            <a:avLst/>
          </a:prstGeom>
          <a:noFill/>
        </p:spPr>
        <p:txBody>
          <a:bodyPr wrap="square" rtlCol="0">
            <a:spAutoFit/>
          </a:bodyPr>
          <a:lstStyle/>
          <a:p>
            <a:r>
              <a:rPr lang="tr-TR" sz="16000" dirty="0" err="1">
                <a:solidFill>
                  <a:srgbClr val="00FFFF"/>
                </a:solidFill>
                <a:effectLst>
                  <a:outerShdw blurRad="38100" dist="38100" dir="2700000" algn="tl">
                    <a:srgbClr val="000000">
                      <a:alpha val="43137"/>
                    </a:srgbClr>
                  </a:outerShdw>
                </a:effectLst>
                <a:latin typeface="Brush Script MT" pitchFamily="66" charset="0"/>
              </a:rPr>
              <a:t>Tesekkürler</a:t>
            </a:r>
            <a:r>
              <a:rPr lang="tr-TR" sz="16000" dirty="0">
                <a:solidFill>
                  <a:srgbClr val="00FFFF"/>
                </a:solidFill>
                <a:effectLst>
                  <a:outerShdw blurRad="38100" dist="38100" dir="2700000" algn="tl">
                    <a:srgbClr val="000000">
                      <a:alpha val="43137"/>
                    </a:srgbClr>
                  </a:outerShdw>
                </a:effectLst>
                <a:latin typeface="Brush Script MT" pitchFamily="66" charset="0"/>
              </a:rPr>
              <a:t>…</a:t>
            </a:r>
            <a:endParaRPr lang="en-US" sz="16000" dirty="0">
              <a:solidFill>
                <a:srgbClr val="00FFFF"/>
              </a:solidFill>
              <a:effectLst>
                <a:outerShdw blurRad="38100" dist="38100" dir="2700000" algn="tl">
                  <a:srgbClr val="000000">
                    <a:alpha val="43137"/>
                  </a:srgbClr>
                </a:outerShdw>
              </a:effectLst>
              <a:latin typeface="Brush Script MT" pitchFamily="66" charset="0"/>
            </a:endParaRPr>
          </a:p>
        </p:txBody>
      </p:sp>
    </p:spTree>
    <p:extLst>
      <p:ext uri="{BB962C8B-B14F-4D97-AF65-F5344CB8AC3E}">
        <p14:creationId xmlns:p14="http://schemas.microsoft.com/office/powerpoint/2010/main" val="3126167439"/>
      </p:ext>
    </p:extLst>
  </p:cSld>
  <p:clrMapOvr>
    <a:masterClrMapping/>
  </p:clrMapOvr>
  <p:transition>
    <p:random/>
  </p:transition>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C43AF-65FC-7A44-8FDC-FF61277131D7}"/>
              </a:ext>
            </a:extLst>
          </p:cNvPr>
          <p:cNvSpPr>
            <a:spLocks noGrp="1"/>
          </p:cNvSpPr>
          <p:nvPr>
            <p:ph type="title"/>
          </p:nvPr>
        </p:nvSpPr>
        <p:spPr/>
        <p:txBody>
          <a:bodyPr/>
          <a:lstStyle/>
          <a:p>
            <a:endParaRPr lang="tr-TR"/>
          </a:p>
        </p:txBody>
      </p:sp>
    </p:spTree>
    <p:extLst>
      <p:ext uri="{BB962C8B-B14F-4D97-AF65-F5344CB8AC3E}">
        <p14:creationId xmlns:p14="http://schemas.microsoft.com/office/powerpoint/2010/main" val="348366938"/>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5"/>
          <p:cNvGrpSpPr>
            <a:grpSpLocks/>
          </p:cNvGrpSpPr>
          <p:nvPr/>
        </p:nvGrpSpPr>
        <p:grpSpPr bwMode="auto">
          <a:xfrm>
            <a:off x="414338" y="142875"/>
            <a:ext cx="8229600" cy="1585913"/>
            <a:chOff x="214282" y="1285860"/>
            <a:chExt cx="8229600" cy="1585922"/>
          </a:xfrm>
        </p:grpSpPr>
        <p:pic>
          <p:nvPicPr>
            <p:cNvPr id="61444" name="Picture 2"/>
            <p:cNvPicPr>
              <a:picLocks noChangeAspect="1" noChangeArrowheads="1"/>
            </p:cNvPicPr>
            <p:nvPr/>
          </p:nvPicPr>
          <p:blipFill>
            <a:blip r:embed="rId2" cstate="print"/>
            <a:srcRect/>
            <a:stretch>
              <a:fillRect/>
            </a:stretch>
          </p:blipFill>
          <p:spPr bwMode="auto">
            <a:xfrm>
              <a:off x="214282" y="1285860"/>
              <a:ext cx="8229600" cy="1562100"/>
            </a:xfrm>
            <a:prstGeom prst="rect">
              <a:avLst/>
            </a:prstGeom>
            <a:noFill/>
            <a:ln w="9525">
              <a:noFill/>
              <a:miter lim="800000"/>
              <a:headEnd/>
              <a:tailEnd/>
            </a:ln>
          </p:spPr>
        </p:pic>
        <p:pic>
          <p:nvPicPr>
            <p:cNvPr id="61445" name="Picture 4"/>
            <p:cNvPicPr>
              <a:picLocks noChangeAspect="1" noChangeArrowheads="1"/>
            </p:cNvPicPr>
            <p:nvPr/>
          </p:nvPicPr>
          <p:blipFill>
            <a:blip r:embed="rId3" cstate="print"/>
            <a:srcRect/>
            <a:stretch>
              <a:fillRect/>
            </a:stretch>
          </p:blipFill>
          <p:spPr bwMode="auto">
            <a:xfrm>
              <a:off x="6429388" y="2500306"/>
              <a:ext cx="1996684" cy="371476"/>
            </a:xfrm>
            <a:prstGeom prst="rect">
              <a:avLst/>
            </a:prstGeom>
            <a:noFill/>
            <a:ln w="9525">
              <a:noFill/>
              <a:miter lim="800000"/>
              <a:headEnd/>
              <a:tailEnd/>
            </a:ln>
          </p:spPr>
        </p:pic>
      </p:grpSp>
      <p:pic>
        <p:nvPicPr>
          <p:cNvPr id="61443" name="Picture 5"/>
          <p:cNvPicPr>
            <a:picLocks noChangeAspect="1" noChangeArrowheads="1"/>
          </p:cNvPicPr>
          <p:nvPr/>
        </p:nvPicPr>
        <p:blipFill>
          <a:blip r:embed="rId4" cstate="print"/>
          <a:srcRect/>
          <a:stretch>
            <a:fillRect/>
          </a:stretch>
        </p:blipFill>
        <p:spPr bwMode="auto">
          <a:xfrm>
            <a:off x="1357313" y="1633538"/>
            <a:ext cx="6286500" cy="5153025"/>
          </a:xfrm>
          <a:prstGeom prst="rect">
            <a:avLst/>
          </a:prstGeom>
          <a:noFill/>
          <a:ln w="9525">
            <a:noFill/>
            <a:miter lim="800000"/>
            <a:headEnd/>
            <a:tailEnd/>
          </a:ln>
        </p:spPr>
      </p:pic>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9874" name="Title 1"/>
          <p:cNvSpPr>
            <a:spLocks noGrp="1"/>
          </p:cNvSpPr>
          <p:nvPr>
            <p:ph type="title"/>
          </p:nvPr>
        </p:nvSpPr>
        <p:spPr/>
        <p:txBody>
          <a:bodyPr/>
          <a:lstStyle/>
          <a:p>
            <a:r>
              <a:rPr lang="tr-TR" sz="3200"/>
              <a:t>Hangisi adenomyozis için </a:t>
            </a:r>
            <a:r>
              <a:rPr lang="tr-TR" sz="3200" u="sng"/>
              <a:t>yanlıştır</a:t>
            </a:r>
            <a:r>
              <a:rPr lang="tr-TR" sz="3200"/>
              <a:t> ? </a:t>
            </a:r>
            <a:endParaRPr lang="en-US" sz="3200"/>
          </a:p>
        </p:txBody>
      </p:sp>
      <p:sp>
        <p:nvSpPr>
          <p:cNvPr id="78851" name="Content Placeholder 2"/>
          <p:cNvSpPr>
            <a:spLocks noGrp="1"/>
          </p:cNvSpPr>
          <p:nvPr>
            <p:ph idx="1"/>
          </p:nvPr>
        </p:nvSpPr>
        <p:spPr/>
        <p:txBody>
          <a:bodyPr/>
          <a:lstStyle/>
          <a:p>
            <a:pPr marL="457200" indent="-457200">
              <a:lnSpc>
                <a:spcPct val="150000"/>
              </a:lnSpc>
              <a:buFontTx/>
              <a:buAutoNum type="alphaLcPeriod"/>
            </a:pPr>
            <a:r>
              <a:rPr lang="tr-TR" dirty="0" err="1"/>
              <a:t>Reprodüktif</a:t>
            </a:r>
            <a:r>
              <a:rPr lang="tr-TR" dirty="0"/>
              <a:t> çağdaki kadınlarda %1-20 oranında görülür</a:t>
            </a:r>
          </a:p>
          <a:p>
            <a:pPr marL="457200" indent="-457200">
              <a:lnSpc>
                <a:spcPct val="150000"/>
              </a:lnSpc>
              <a:buFontTx/>
              <a:buAutoNum type="alphaLcPeriod"/>
            </a:pPr>
            <a:r>
              <a:rPr lang="tr-TR" dirty="0" err="1"/>
              <a:t>Nulliparlarda</a:t>
            </a:r>
            <a:r>
              <a:rPr lang="tr-TR" dirty="0"/>
              <a:t> daha sıktır </a:t>
            </a:r>
          </a:p>
          <a:p>
            <a:pPr marL="457200" indent="-457200">
              <a:lnSpc>
                <a:spcPct val="150000"/>
              </a:lnSpc>
              <a:buFontTx/>
              <a:buAutoNum type="alphaLcPeriod"/>
            </a:pPr>
            <a:r>
              <a:rPr lang="tr-TR" dirty="0"/>
              <a:t>40-50 </a:t>
            </a:r>
            <a:r>
              <a:rPr lang="tr-TR" dirty="0" err="1"/>
              <a:t>li</a:t>
            </a:r>
            <a:r>
              <a:rPr lang="tr-TR" dirty="0"/>
              <a:t> yaşlarda daha sık rastlanır</a:t>
            </a:r>
          </a:p>
          <a:p>
            <a:pPr marL="457200" indent="-457200">
              <a:lnSpc>
                <a:spcPct val="150000"/>
              </a:lnSpc>
              <a:buFontTx/>
              <a:buAutoNum type="alphaLcPeriod"/>
            </a:pPr>
            <a:r>
              <a:rPr lang="tr-TR" dirty="0"/>
              <a:t>VKI </a:t>
            </a:r>
            <a:r>
              <a:rPr lang="tr-TR" i="1" dirty="0"/>
              <a:t>(BMI) </a:t>
            </a:r>
            <a:r>
              <a:rPr lang="tr-TR" dirty="0"/>
              <a:t>düşük olan kadınlarda daha sıktır</a:t>
            </a:r>
          </a:p>
          <a:p>
            <a:pPr marL="457200" indent="-457200">
              <a:lnSpc>
                <a:spcPct val="150000"/>
              </a:lnSpc>
              <a:buFontTx/>
              <a:buAutoNum type="alphaLcPeriod"/>
            </a:pPr>
            <a:r>
              <a:rPr lang="tr-TR" dirty="0" err="1"/>
              <a:t>Endometriyozisi</a:t>
            </a:r>
            <a:r>
              <a:rPr lang="tr-TR" dirty="0"/>
              <a:t> olanlarda daha sıktır</a:t>
            </a:r>
          </a:p>
          <a:p>
            <a:pPr marL="457200" indent="-457200">
              <a:lnSpc>
                <a:spcPct val="150000"/>
              </a:lnSpc>
              <a:buFontTx/>
              <a:buAutoNum type="alphaLcPeriod"/>
            </a:pPr>
            <a:endParaRPr lang="tr-TR" dirty="0"/>
          </a:p>
          <a:p>
            <a:pPr marL="457200" indent="-457200">
              <a:lnSpc>
                <a:spcPct val="150000"/>
              </a:lnSpc>
              <a:buFontTx/>
              <a:buAutoNum type="alphaLcPeriod"/>
            </a:pPr>
            <a:endParaRPr lang="tr-TR" dirty="0"/>
          </a:p>
          <a:p>
            <a:pPr marL="457200" indent="-457200">
              <a:lnSpc>
                <a:spcPct val="150000"/>
              </a:lnSpc>
              <a:buFontTx/>
              <a:buAutoNum type="alphaLcPeriod"/>
            </a:pPr>
            <a:endParaRPr lang="tr-TR" dirty="0"/>
          </a:p>
          <a:p>
            <a:pPr marL="457200" indent="-457200">
              <a:lnSpc>
                <a:spcPct val="150000"/>
              </a:lnSpc>
              <a:buFontTx/>
              <a:buAutoNum type="alphaLcPeriod"/>
            </a:pPr>
            <a:endParaRPr lang="tr-TR" dirty="0"/>
          </a:p>
          <a:p>
            <a:pPr marL="457200" indent="-457200">
              <a:lnSpc>
                <a:spcPct val="150000"/>
              </a:lnSpc>
              <a:buFontTx/>
              <a:buAutoNum type="alphaLcPeriod"/>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78851">
                                            <p:txEl>
                                              <p:pRg st="1" end="1"/>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0898" name="Title 1"/>
          <p:cNvSpPr>
            <a:spLocks noGrp="1"/>
          </p:cNvSpPr>
          <p:nvPr>
            <p:ph type="title"/>
          </p:nvPr>
        </p:nvSpPr>
        <p:spPr>
          <a:xfrm>
            <a:off x="214313" y="571500"/>
            <a:ext cx="8572500" cy="1143000"/>
          </a:xfrm>
        </p:spPr>
        <p:txBody>
          <a:bodyPr/>
          <a:lstStyle/>
          <a:p>
            <a:r>
              <a:rPr lang="tr-TR" sz="3600" dirty="0" err="1"/>
              <a:t>Adenomyozis</a:t>
            </a:r>
            <a:r>
              <a:rPr lang="tr-TR" sz="3600" dirty="0"/>
              <a:t> olgularında sadece </a:t>
            </a:r>
            <a:r>
              <a:rPr lang="tr-TR" sz="3600" dirty="0" err="1"/>
              <a:t>myom</a:t>
            </a:r>
            <a:r>
              <a:rPr lang="tr-TR" sz="3600" dirty="0"/>
              <a:t> bulunan kadınlara kıyasla hangisi </a:t>
            </a:r>
            <a:r>
              <a:rPr lang="tr-TR" sz="3600" u="sng" dirty="0"/>
              <a:t>daha az </a:t>
            </a:r>
            <a:r>
              <a:rPr lang="tr-TR" sz="3600" dirty="0"/>
              <a:t>gözlenir?</a:t>
            </a:r>
            <a:endParaRPr lang="en-US" sz="3600" dirty="0"/>
          </a:p>
        </p:txBody>
      </p:sp>
      <p:sp>
        <p:nvSpPr>
          <p:cNvPr id="79875"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dirty="0"/>
              <a:t>Depresyon</a:t>
            </a:r>
          </a:p>
          <a:p>
            <a:pPr marL="457200" indent="-457200">
              <a:lnSpc>
                <a:spcPct val="150000"/>
              </a:lnSpc>
              <a:buFontTx/>
              <a:buAutoNum type="alphaLcPeriod"/>
            </a:pPr>
            <a:r>
              <a:rPr lang="tr-TR" dirty="0" err="1"/>
              <a:t>Dismenore</a:t>
            </a:r>
            <a:endParaRPr lang="tr-TR" dirty="0"/>
          </a:p>
          <a:p>
            <a:pPr marL="457200" indent="-457200">
              <a:lnSpc>
                <a:spcPct val="150000"/>
              </a:lnSpc>
              <a:buFontTx/>
              <a:buAutoNum type="alphaLcPeriod"/>
            </a:pPr>
            <a:r>
              <a:rPr lang="tr-TR" dirty="0" err="1"/>
              <a:t>Disparoni</a:t>
            </a:r>
            <a:endParaRPr lang="tr-TR" dirty="0"/>
          </a:p>
          <a:p>
            <a:pPr marL="457200" indent="-457200">
              <a:lnSpc>
                <a:spcPct val="150000"/>
              </a:lnSpc>
              <a:buFontTx/>
              <a:buAutoNum type="alphaLcPeriod"/>
            </a:pPr>
            <a:r>
              <a:rPr lang="tr-TR" dirty="0"/>
              <a:t>Kronik </a:t>
            </a:r>
            <a:r>
              <a:rPr lang="tr-TR" dirty="0" err="1"/>
              <a:t>pelvik</a:t>
            </a:r>
            <a:r>
              <a:rPr lang="tr-TR" dirty="0"/>
              <a:t> ağrı</a:t>
            </a:r>
          </a:p>
          <a:p>
            <a:pPr marL="457200" indent="-457200">
              <a:lnSpc>
                <a:spcPct val="150000"/>
              </a:lnSpc>
              <a:buFontTx/>
              <a:buAutoNum type="alphaLcPeriod"/>
            </a:pPr>
            <a:r>
              <a:rPr lang="tr-TR" dirty="0" err="1"/>
              <a:t>Tiroid</a:t>
            </a:r>
            <a:r>
              <a:rPr lang="tr-TR" dirty="0"/>
              <a:t> hastalıkları</a:t>
            </a:r>
          </a:p>
          <a:p>
            <a:pPr marL="457200" indent="-457200">
              <a:lnSpc>
                <a:spcPct val="150000"/>
              </a:lnSpc>
              <a:buFontTx/>
              <a:buAutoNum type="alphaLcPeriod"/>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79875">
                                            <p:txEl>
                                              <p:pRg st="4" end="4"/>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1922" name="Title 1"/>
          <p:cNvSpPr>
            <a:spLocks noGrp="1"/>
          </p:cNvSpPr>
          <p:nvPr>
            <p:ph type="title"/>
          </p:nvPr>
        </p:nvSpPr>
        <p:spPr>
          <a:xfrm>
            <a:off x="214313" y="571500"/>
            <a:ext cx="8572500" cy="1143000"/>
          </a:xfrm>
        </p:spPr>
        <p:txBody>
          <a:bodyPr/>
          <a:lstStyle/>
          <a:p>
            <a:r>
              <a:rPr lang="tr-TR" sz="3600"/>
              <a:t>Adenomyozis tanısında hangisi </a:t>
            </a:r>
            <a:r>
              <a:rPr lang="tr-TR" sz="3600" u="sng"/>
              <a:t>en az </a:t>
            </a:r>
            <a:r>
              <a:rPr lang="tr-TR" sz="3600"/>
              <a:t>yardımcıdır?</a:t>
            </a:r>
            <a:endParaRPr lang="en-US" sz="3600"/>
          </a:p>
        </p:txBody>
      </p:sp>
      <p:sp>
        <p:nvSpPr>
          <p:cNvPr id="80899"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dirty="0"/>
              <a:t>2D-US</a:t>
            </a:r>
          </a:p>
          <a:p>
            <a:pPr marL="457200" indent="-457200">
              <a:lnSpc>
                <a:spcPct val="150000"/>
              </a:lnSpc>
              <a:buFontTx/>
              <a:buAutoNum type="alphaLcPeriod"/>
            </a:pPr>
            <a:r>
              <a:rPr lang="tr-TR" dirty="0"/>
              <a:t>3D-US</a:t>
            </a:r>
          </a:p>
          <a:p>
            <a:pPr marL="457200" indent="-457200">
              <a:lnSpc>
                <a:spcPct val="150000"/>
              </a:lnSpc>
              <a:buFontTx/>
              <a:buAutoNum type="alphaLcPeriod"/>
            </a:pPr>
            <a:r>
              <a:rPr lang="tr-TR" dirty="0" err="1"/>
              <a:t>Doppler</a:t>
            </a:r>
            <a:r>
              <a:rPr lang="tr-TR" dirty="0"/>
              <a:t> US</a:t>
            </a:r>
          </a:p>
          <a:p>
            <a:pPr marL="457200" indent="-457200">
              <a:lnSpc>
                <a:spcPct val="150000"/>
              </a:lnSpc>
              <a:buFontTx/>
              <a:buAutoNum type="alphaLcPeriod"/>
            </a:pPr>
            <a:r>
              <a:rPr lang="tr-TR" dirty="0"/>
              <a:t>BT</a:t>
            </a:r>
          </a:p>
          <a:p>
            <a:pPr marL="457200" indent="-457200">
              <a:lnSpc>
                <a:spcPct val="150000"/>
              </a:lnSpc>
              <a:buFontTx/>
              <a:buAutoNum type="alphaLcPeriod"/>
            </a:pPr>
            <a:r>
              <a:rPr lang="tr-TR" dirty="0"/>
              <a:t>CA 125</a:t>
            </a:r>
          </a:p>
          <a:p>
            <a:pPr marL="457200" indent="-457200">
              <a:lnSpc>
                <a:spcPct val="150000"/>
              </a:lnSpc>
              <a:buFontTx/>
              <a:buAutoNum type="alphaLcPeriod"/>
            </a:pPr>
            <a:endParaRPr 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80899">
                                            <p:txEl>
                                              <p:pRg st="3" end="3"/>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82946" name="Title 1"/>
          <p:cNvSpPr>
            <a:spLocks noGrp="1"/>
          </p:cNvSpPr>
          <p:nvPr>
            <p:ph type="title"/>
          </p:nvPr>
        </p:nvSpPr>
        <p:spPr>
          <a:xfrm>
            <a:off x="214313" y="571500"/>
            <a:ext cx="8572500" cy="1143000"/>
          </a:xfrm>
        </p:spPr>
        <p:txBody>
          <a:bodyPr/>
          <a:lstStyle/>
          <a:p>
            <a:r>
              <a:rPr lang="tr-TR" sz="3600"/>
              <a:t>Adenomyozis olduğu düşünülen ve gebelik isteyen infertil kadında hangisi </a:t>
            </a:r>
            <a:r>
              <a:rPr lang="tr-TR" sz="3600" u="sng"/>
              <a:t>en az </a:t>
            </a:r>
            <a:r>
              <a:rPr lang="tr-TR" sz="3600"/>
              <a:t>yardımcıdır?</a:t>
            </a:r>
            <a:endParaRPr lang="en-US" sz="3600"/>
          </a:p>
        </p:txBody>
      </p:sp>
      <p:sp>
        <p:nvSpPr>
          <p:cNvPr id="81923" name="Content Placeholder 2"/>
          <p:cNvSpPr>
            <a:spLocks noGrp="1"/>
          </p:cNvSpPr>
          <p:nvPr>
            <p:ph idx="1"/>
          </p:nvPr>
        </p:nvSpPr>
        <p:spPr>
          <a:xfrm>
            <a:off x="685800" y="1928813"/>
            <a:ext cx="7772400" cy="4167187"/>
          </a:xfrm>
        </p:spPr>
        <p:txBody>
          <a:bodyPr/>
          <a:lstStyle/>
          <a:p>
            <a:pPr marL="457200" indent="-457200">
              <a:lnSpc>
                <a:spcPct val="150000"/>
              </a:lnSpc>
              <a:buFontTx/>
              <a:buAutoNum type="alphaLcPeriod"/>
            </a:pPr>
            <a:r>
              <a:rPr lang="tr-TR" dirty="0"/>
              <a:t>Cerrahi yaklaşım (</a:t>
            </a:r>
            <a:r>
              <a:rPr lang="tr-TR" dirty="0" err="1"/>
              <a:t>adenomyomektomi</a:t>
            </a:r>
            <a:r>
              <a:rPr lang="tr-TR" dirty="0"/>
              <a:t>)</a:t>
            </a:r>
          </a:p>
          <a:p>
            <a:pPr marL="457200" indent="-457200">
              <a:lnSpc>
                <a:spcPct val="150000"/>
              </a:lnSpc>
              <a:buFontTx/>
              <a:buAutoNum type="alphaLcPeriod"/>
            </a:pPr>
            <a:r>
              <a:rPr lang="tr-TR" dirty="0"/>
              <a:t>3-6 ay kombine OK kullanımı </a:t>
            </a:r>
            <a:r>
              <a:rPr lang="tr-TR" dirty="0">
                <a:sym typeface="Wingdings" pitchFamily="2" charset="2"/>
              </a:rPr>
              <a:t> ART</a:t>
            </a:r>
            <a:endParaRPr lang="tr-TR" dirty="0"/>
          </a:p>
          <a:p>
            <a:pPr marL="457200" indent="-457200">
              <a:lnSpc>
                <a:spcPct val="150000"/>
              </a:lnSpc>
              <a:buFontTx/>
              <a:buAutoNum type="alphaLcPeriod"/>
            </a:pPr>
            <a:r>
              <a:rPr lang="tr-TR" dirty="0"/>
              <a:t>3-6 ay </a:t>
            </a:r>
            <a:r>
              <a:rPr lang="tr-TR" dirty="0" err="1"/>
              <a:t>Gn</a:t>
            </a:r>
            <a:r>
              <a:rPr lang="tr-TR" dirty="0"/>
              <a:t>-RH </a:t>
            </a:r>
            <a:r>
              <a:rPr lang="tr-TR" dirty="0" err="1"/>
              <a:t>agonist</a:t>
            </a:r>
            <a:r>
              <a:rPr lang="tr-TR" dirty="0"/>
              <a:t> kullanımı </a:t>
            </a:r>
            <a:r>
              <a:rPr lang="tr-TR" dirty="0">
                <a:sym typeface="Wingdings" pitchFamily="2" charset="2"/>
              </a:rPr>
              <a:t> ART</a:t>
            </a:r>
            <a:endParaRPr lang="tr-TR" dirty="0"/>
          </a:p>
          <a:p>
            <a:pPr marL="457200" indent="-457200">
              <a:lnSpc>
                <a:spcPct val="150000"/>
              </a:lnSpc>
              <a:buFontTx/>
              <a:buAutoNum type="alphaLcPeriod"/>
            </a:pPr>
            <a:r>
              <a:rPr lang="tr-TR" dirty="0" err="1"/>
              <a:t>Valproik</a:t>
            </a:r>
            <a:r>
              <a:rPr lang="tr-TR" dirty="0"/>
              <a:t> </a:t>
            </a:r>
            <a:r>
              <a:rPr lang="tr-TR" dirty="0" err="1"/>
              <a:t>asid</a:t>
            </a:r>
            <a:r>
              <a:rPr lang="tr-TR" dirty="0"/>
              <a:t> kullanımı</a:t>
            </a:r>
          </a:p>
          <a:p>
            <a:pPr marL="457200" indent="-457200">
              <a:lnSpc>
                <a:spcPct val="150000"/>
              </a:lnSpc>
              <a:buFontTx/>
              <a:buAutoNum type="alphaLcPeriod"/>
            </a:pPr>
            <a:r>
              <a:rPr lang="tr-TR" dirty="0" err="1"/>
              <a:t>Traneksamik</a:t>
            </a:r>
            <a:r>
              <a:rPr lang="tr-TR" dirty="0"/>
              <a:t> </a:t>
            </a:r>
            <a:r>
              <a:rPr lang="tr-TR" dirty="0" err="1"/>
              <a:t>asid</a:t>
            </a:r>
            <a:r>
              <a:rPr lang="tr-TR" dirty="0"/>
              <a:t> kullanımı</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mph" presetSubtype="2" fill="hold" nodeType="clickEffect">
                                  <p:stCondLst>
                                    <p:cond delay="0"/>
                                  </p:stCondLst>
                                  <p:childTnLst>
                                    <p:animClr clrSpc="rgb" dir="cw">
                                      <p:cBhvr override="childStyle">
                                        <p:cTn id="6" dur="2000" fill="hold"/>
                                        <p:tgtEl>
                                          <p:spTgt spid="81923">
                                            <p:txEl>
                                              <p:pRg st="4" end="4"/>
                                            </p:txEl>
                                          </p:spTgt>
                                        </p:tgtEl>
                                        <p:attrNameLst>
                                          <p:attrName>style.color</p:attrName>
                                        </p:attrNameLst>
                                      </p:cBhvr>
                                      <p:to>
                                        <a:srgbClr val="00CCFF"/>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84085AAB-DB2D-9A4D-846F-7F1985CC1614}"/>
              </a:ext>
            </a:extLst>
          </p:cNvPr>
          <p:cNvPicPr>
            <a:picLocks noChangeAspect="1"/>
          </p:cNvPicPr>
          <p:nvPr/>
        </p:nvPicPr>
        <p:blipFill>
          <a:blip r:embed="rId2"/>
          <a:stretch>
            <a:fillRect/>
          </a:stretch>
        </p:blipFill>
        <p:spPr>
          <a:xfrm>
            <a:off x="-25685" y="19156"/>
            <a:ext cx="9169685" cy="6838844"/>
          </a:xfrm>
          <a:prstGeom prst="rect">
            <a:avLst/>
          </a:prstGeom>
        </p:spPr>
      </p:pic>
    </p:spTree>
    <p:extLst>
      <p:ext uri="{BB962C8B-B14F-4D97-AF65-F5344CB8AC3E}">
        <p14:creationId xmlns:p14="http://schemas.microsoft.com/office/powerpoint/2010/main" val="33536453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FBB80D02-388C-F94C-A179-32579D312494}"/>
              </a:ext>
            </a:extLst>
          </p:cNvPr>
          <p:cNvPicPr>
            <a:picLocks noChangeAspect="1"/>
          </p:cNvPicPr>
          <p:nvPr/>
        </p:nvPicPr>
        <p:blipFill>
          <a:blip r:embed="rId2"/>
          <a:stretch>
            <a:fillRect/>
          </a:stretch>
        </p:blipFill>
        <p:spPr>
          <a:xfrm>
            <a:off x="-8530" y="6386"/>
            <a:ext cx="9152530" cy="6851614"/>
          </a:xfrm>
          <a:prstGeom prst="rect">
            <a:avLst/>
          </a:prstGeom>
        </p:spPr>
      </p:pic>
    </p:spTree>
    <p:extLst>
      <p:ext uri="{BB962C8B-B14F-4D97-AF65-F5344CB8AC3E}">
        <p14:creationId xmlns:p14="http://schemas.microsoft.com/office/powerpoint/2010/main" val="1575476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5E0DBC05-00B1-E044-8B46-503FF1CFB3C4}"/>
              </a:ext>
            </a:extLst>
          </p:cNvPr>
          <p:cNvPicPr>
            <a:picLocks noChangeAspect="1"/>
          </p:cNvPicPr>
          <p:nvPr/>
        </p:nvPicPr>
        <p:blipFill>
          <a:blip r:embed="rId2"/>
          <a:stretch>
            <a:fillRect/>
          </a:stretch>
        </p:blipFill>
        <p:spPr>
          <a:xfrm>
            <a:off x="35496" y="1"/>
            <a:ext cx="9108504" cy="6813376"/>
          </a:xfrm>
          <a:prstGeom prst="rect">
            <a:avLst/>
          </a:prstGeom>
        </p:spPr>
      </p:pic>
    </p:spTree>
    <p:extLst>
      <p:ext uri="{BB962C8B-B14F-4D97-AF65-F5344CB8AC3E}">
        <p14:creationId xmlns:p14="http://schemas.microsoft.com/office/powerpoint/2010/main" val="17049389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ACE0A4AB-D51E-6E4B-B3BC-548ED60F803F}"/>
              </a:ext>
            </a:extLst>
          </p:cNvPr>
          <p:cNvPicPr>
            <a:picLocks noChangeAspect="1"/>
          </p:cNvPicPr>
          <p:nvPr/>
        </p:nvPicPr>
        <p:blipFill>
          <a:blip r:embed="rId2"/>
          <a:stretch>
            <a:fillRect/>
          </a:stretch>
        </p:blipFill>
        <p:spPr>
          <a:xfrm>
            <a:off x="-8530" y="6386"/>
            <a:ext cx="9152530" cy="6851614"/>
          </a:xfrm>
          <a:prstGeom prst="rect">
            <a:avLst/>
          </a:prstGeom>
        </p:spPr>
      </p:pic>
    </p:spTree>
    <p:extLst>
      <p:ext uri="{BB962C8B-B14F-4D97-AF65-F5344CB8AC3E}">
        <p14:creationId xmlns:p14="http://schemas.microsoft.com/office/powerpoint/2010/main" val="35639790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E8C75878-514C-0845-88BF-A959D3785FA3}"/>
              </a:ext>
            </a:extLst>
          </p:cNvPr>
          <p:cNvPicPr>
            <a:picLocks noChangeAspect="1"/>
          </p:cNvPicPr>
          <p:nvPr/>
        </p:nvPicPr>
        <p:blipFill>
          <a:blip r:embed="rId2"/>
          <a:stretch>
            <a:fillRect/>
          </a:stretch>
        </p:blipFill>
        <p:spPr>
          <a:xfrm>
            <a:off x="35496" y="39084"/>
            <a:ext cx="9108504" cy="6774292"/>
          </a:xfrm>
          <a:prstGeom prst="rect">
            <a:avLst/>
          </a:prstGeom>
        </p:spPr>
      </p:pic>
    </p:spTree>
    <p:extLst>
      <p:ext uri="{BB962C8B-B14F-4D97-AF65-F5344CB8AC3E}">
        <p14:creationId xmlns:p14="http://schemas.microsoft.com/office/powerpoint/2010/main" val="416730779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4D1E01D2-A46C-A74B-96FC-7868C58AA148}"/>
              </a:ext>
            </a:extLst>
          </p:cNvPr>
          <p:cNvPicPr>
            <a:picLocks noChangeAspect="1"/>
          </p:cNvPicPr>
          <p:nvPr/>
        </p:nvPicPr>
        <p:blipFill>
          <a:blip r:embed="rId2"/>
          <a:stretch>
            <a:fillRect/>
          </a:stretch>
        </p:blipFill>
        <p:spPr>
          <a:xfrm>
            <a:off x="-8530" y="6386"/>
            <a:ext cx="9152530" cy="6851614"/>
          </a:xfrm>
          <a:prstGeom prst="rect">
            <a:avLst/>
          </a:prstGeom>
        </p:spPr>
      </p:pic>
    </p:spTree>
    <p:extLst>
      <p:ext uri="{BB962C8B-B14F-4D97-AF65-F5344CB8AC3E}">
        <p14:creationId xmlns:p14="http://schemas.microsoft.com/office/powerpoint/2010/main" val="34488444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9963D3-8419-A14D-8066-79490C9ED8B4}"/>
              </a:ext>
            </a:extLst>
          </p:cNvPr>
          <p:cNvSpPr>
            <a:spLocks noGrp="1"/>
          </p:cNvSpPr>
          <p:nvPr>
            <p:ph idx="1"/>
          </p:nvPr>
        </p:nvSpPr>
        <p:spPr>
          <a:xfrm>
            <a:off x="685800" y="1412776"/>
            <a:ext cx="7772400" cy="4683224"/>
          </a:xfrm>
        </p:spPr>
        <p:txBody>
          <a:bodyPr/>
          <a:lstStyle/>
          <a:p>
            <a:r>
              <a:rPr lang="tr-TR" sz="2400" dirty="0" err="1">
                <a:cs typeface="Times New Roman" pitchFamily="18" charset="0"/>
              </a:rPr>
              <a:t>Endometriozis</a:t>
            </a:r>
            <a:r>
              <a:rPr lang="tr-TR" sz="2400" dirty="0">
                <a:cs typeface="Times New Roman" pitchFamily="18" charset="0"/>
              </a:rPr>
              <a:t> lezyonlarının  </a:t>
            </a:r>
            <a:r>
              <a:rPr lang="tr-TR" sz="2400" dirty="0">
                <a:solidFill>
                  <a:srgbClr val="00FFFF"/>
                </a:solidFill>
                <a:cs typeface="Times New Roman" pitchFamily="18" charset="0"/>
              </a:rPr>
              <a:t>peritonun &gt; 5 mm  </a:t>
            </a:r>
            <a:r>
              <a:rPr lang="tr-TR" sz="2400" dirty="0">
                <a:cs typeface="Times New Roman" pitchFamily="18" charset="0"/>
              </a:rPr>
              <a:t>altında yerleşmesi olarak adlandırılır .</a:t>
            </a:r>
          </a:p>
          <a:p>
            <a:endParaRPr lang="tr-TR" sz="2400" dirty="0">
              <a:cs typeface="Times New Roman" pitchFamily="18" charset="0"/>
            </a:endParaRPr>
          </a:p>
          <a:p>
            <a:r>
              <a:rPr lang="tr-TR" sz="2400" dirty="0" err="1">
                <a:cs typeface="Times New Roman" pitchFamily="18" charset="0"/>
              </a:rPr>
              <a:t>Rektovaginal</a:t>
            </a:r>
            <a:r>
              <a:rPr lang="tr-TR" sz="2400" dirty="0">
                <a:cs typeface="Times New Roman" pitchFamily="18" charset="0"/>
              </a:rPr>
              <a:t> </a:t>
            </a:r>
            <a:r>
              <a:rPr lang="tr-TR" sz="2400" dirty="0" err="1">
                <a:cs typeface="Times New Roman" pitchFamily="18" charset="0"/>
              </a:rPr>
              <a:t>septum</a:t>
            </a:r>
            <a:r>
              <a:rPr lang="tr-TR" sz="2400" dirty="0">
                <a:cs typeface="Times New Roman" pitchFamily="18" charset="0"/>
              </a:rPr>
              <a:t>, rektum, </a:t>
            </a:r>
            <a:r>
              <a:rPr lang="tr-TR" sz="2400" dirty="0" err="1">
                <a:cs typeface="Times New Roman" pitchFamily="18" charset="0"/>
              </a:rPr>
              <a:t>rektosigmoid</a:t>
            </a:r>
            <a:r>
              <a:rPr lang="tr-TR" sz="2400" dirty="0">
                <a:cs typeface="Times New Roman" pitchFamily="18" charset="0"/>
              </a:rPr>
              <a:t> kolon, mesane,  </a:t>
            </a:r>
            <a:r>
              <a:rPr lang="tr-TR" sz="2400" dirty="0" err="1">
                <a:cs typeface="Times New Roman" pitchFamily="18" charset="0"/>
              </a:rPr>
              <a:t>üreterler</a:t>
            </a:r>
            <a:r>
              <a:rPr lang="tr-TR" sz="2400" dirty="0">
                <a:cs typeface="Times New Roman" pitchFamily="18" charset="0"/>
              </a:rPr>
              <a:t>, </a:t>
            </a:r>
            <a:r>
              <a:rPr lang="tr-TR" sz="2400" dirty="0" err="1">
                <a:cs typeface="Times New Roman" pitchFamily="18" charset="0"/>
              </a:rPr>
              <a:t>uterin</a:t>
            </a:r>
            <a:r>
              <a:rPr lang="tr-TR" sz="2400" dirty="0">
                <a:cs typeface="Times New Roman" pitchFamily="18" charset="0"/>
              </a:rPr>
              <a:t> </a:t>
            </a:r>
            <a:r>
              <a:rPr lang="tr-TR" sz="2400" dirty="0" err="1">
                <a:cs typeface="Times New Roman" pitchFamily="18" charset="0"/>
              </a:rPr>
              <a:t>ligamanlar</a:t>
            </a:r>
            <a:r>
              <a:rPr lang="tr-TR" sz="2400" dirty="0">
                <a:cs typeface="Times New Roman" pitchFamily="18" charset="0"/>
              </a:rPr>
              <a:t> ve </a:t>
            </a:r>
            <a:r>
              <a:rPr lang="tr-TR" sz="2400" dirty="0" err="1">
                <a:cs typeface="Times New Roman" pitchFamily="18" charset="0"/>
              </a:rPr>
              <a:t>vajen</a:t>
            </a:r>
            <a:r>
              <a:rPr lang="tr-TR" sz="2400" dirty="0">
                <a:cs typeface="Times New Roman" pitchFamily="18" charset="0"/>
              </a:rPr>
              <a:t>,… </a:t>
            </a:r>
          </a:p>
          <a:p>
            <a:endParaRPr lang="tr-TR" sz="2400" dirty="0">
              <a:cs typeface="Times New Roman" pitchFamily="18" charset="0"/>
            </a:endParaRPr>
          </a:p>
          <a:p>
            <a:r>
              <a:rPr lang="tr-TR" sz="2400" dirty="0">
                <a:cs typeface="Times New Roman" pitchFamily="18" charset="0"/>
              </a:rPr>
              <a:t>Rektum (% 13-53)</a:t>
            </a:r>
          </a:p>
          <a:p>
            <a:r>
              <a:rPr lang="tr-TR" sz="2400" dirty="0">
                <a:cs typeface="Times New Roman" pitchFamily="18" charset="0"/>
              </a:rPr>
              <a:t>Sigmoid kolon (% 18-47)</a:t>
            </a:r>
          </a:p>
          <a:p>
            <a:r>
              <a:rPr lang="tr-TR" sz="2400" dirty="0" err="1">
                <a:cs typeface="Times New Roman" pitchFamily="18" charset="0"/>
              </a:rPr>
              <a:t>İleum</a:t>
            </a:r>
            <a:r>
              <a:rPr lang="tr-TR" sz="2400" dirty="0">
                <a:cs typeface="Times New Roman" pitchFamily="18" charset="0"/>
              </a:rPr>
              <a:t> (% 2-5)</a:t>
            </a:r>
          </a:p>
          <a:p>
            <a:r>
              <a:rPr lang="tr-TR" sz="2400" dirty="0" err="1">
                <a:cs typeface="Times New Roman" pitchFamily="18" charset="0"/>
              </a:rPr>
              <a:t>Appendiks</a:t>
            </a:r>
            <a:r>
              <a:rPr lang="tr-TR" sz="2400" dirty="0">
                <a:cs typeface="Times New Roman" pitchFamily="18" charset="0"/>
              </a:rPr>
              <a:t> (% 3- 8)</a:t>
            </a:r>
          </a:p>
          <a:p>
            <a:endParaRPr lang="tr-TR" sz="2400" dirty="0">
              <a:cs typeface="Times New Roman" pitchFamily="18" charset="0"/>
            </a:endParaRPr>
          </a:p>
          <a:p>
            <a:endParaRPr lang="tr-TR" sz="2400" dirty="0">
              <a:cs typeface="Times New Roman" pitchFamily="18" charset="0"/>
            </a:endParaRPr>
          </a:p>
          <a:p>
            <a:endParaRPr lang="tr-TR" dirty="0"/>
          </a:p>
        </p:txBody>
      </p:sp>
      <p:sp>
        <p:nvSpPr>
          <p:cNvPr id="4" name="Title 1">
            <a:extLst>
              <a:ext uri="{FF2B5EF4-FFF2-40B4-BE49-F238E27FC236}">
                <a16:creationId xmlns:a16="http://schemas.microsoft.com/office/drawing/2014/main" id="{03E9C222-7F01-9F4E-8D4C-BF31ED7D839F}"/>
              </a:ext>
            </a:extLst>
          </p:cNvPr>
          <p:cNvSpPr>
            <a:spLocks noGrp="1"/>
          </p:cNvSpPr>
          <p:nvPr>
            <p:ph type="title"/>
          </p:nvPr>
        </p:nvSpPr>
        <p:spPr>
          <a:xfrm>
            <a:off x="0" y="44624"/>
            <a:ext cx="9144000" cy="1028700"/>
          </a:xfrm>
        </p:spPr>
        <p:txBody>
          <a:bodyPr/>
          <a:lstStyle/>
          <a:p>
            <a:r>
              <a:rPr lang="tr-TR" dirty="0"/>
              <a:t>Derin </a:t>
            </a:r>
            <a:r>
              <a:rPr lang="tr-TR" dirty="0" err="1"/>
              <a:t>İnfiltratif</a:t>
            </a:r>
            <a:r>
              <a:rPr lang="tr-TR" dirty="0"/>
              <a:t> </a:t>
            </a:r>
            <a:r>
              <a:rPr lang="tr-TR" dirty="0" err="1"/>
              <a:t>Endometriozis</a:t>
            </a:r>
            <a:r>
              <a:rPr lang="tr-TR" dirty="0"/>
              <a:t> (DIE)</a:t>
            </a:r>
          </a:p>
        </p:txBody>
      </p:sp>
      <p:pic>
        <p:nvPicPr>
          <p:cNvPr id="6" name="Picture 3" descr="C:\Users\doğumhane\Desktop\endo_deep_diagnosis_tv2.jpg">
            <a:extLst>
              <a:ext uri="{FF2B5EF4-FFF2-40B4-BE49-F238E27FC236}">
                <a16:creationId xmlns:a16="http://schemas.microsoft.com/office/drawing/2014/main" id="{83D21EA0-269A-8649-A8FD-97CF5BAE8F7B}"/>
              </a:ext>
            </a:extLst>
          </p:cNvPr>
          <p:cNvPicPr>
            <a:picLocks noChangeAspect="1" noChangeArrowheads="1"/>
          </p:cNvPicPr>
          <p:nvPr/>
        </p:nvPicPr>
        <p:blipFill>
          <a:blip r:embed="rId2" cstate="print"/>
          <a:srcRect/>
          <a:stretch>
            <a:fillRect/>
          </a:stretch>
        </p:blipFill>
        <p:spPr bwMode="auto">
          <a:xfrm>
            <a:off x="4572000" y="3506485"/>
            <a:ext cx="4601666" cy="3351515"/>
          </a:xfrm>
          <a:prstGeom prst="rect">
            <a:avLst/>
          </a:prstGeom>
          <a:noFill/>
        </p:spPr>
      </p:pic>
    </p:spTree>
    <p:extLst>
      <p:ext uri="{BB962C8B-B14F-4D97-AF65-F5344CB8AC3E}">
        <p14:creationId xmlns:p14="http://schemas.microsoft.com/office/powerpoint/2010/main" val="41909618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685800" y="142875"/>
            <a:ext cx="7772400" cy="1028700"/>
          </a:xfrm>
        </p:spPr>
        <p:txBody>
          <a:bodyPr/>
          <a:lstStyle/>
          <a:p>
            <a:r>
              <a:rPr lang="tr-TR" dirty="0" err="1"/>
              <a:t>Adenomyozis</a:t>
            </a:r>
            <a:endParaRPr lang="tr-TR" dirty="0"/>
          </a:p>
        </p:txBody>
      </p:sp>
      <p:sp>
        <p:nvSpPr>
          <p:cNvPr id="9219" name="Content Placeholder 2"/>
          <p:cNvSpPr>
            <a:spLocks noGrp="1"/>
          </p:cNvSpPr>
          <p:nvPr>
            <p:ph idx="1"/>
          </p:nvPr>
        </p:nvSpPr>
        <p:spPr>
          <a:xfrm>
            <a:off x="457200" y="1285875"/>
            <a:ext cx="4257675" cy="4710113"/>
          </a:xfrm>
        </p:spPr>
        <p:txBody>
          <a:bodyPr/>
          <a:lstStyle/>
          <a:p>
            <a:r>
              <a:rPr lang="tr-TR" sz="2800" dirty="0" err="1">
                <a:solidFill>
                  <a:srgbClr val="00FFFF"/>
                </a:solidFill>
              </a:rPr>
              <a:t>Ektopik</a:t>
            </a:r>
            <a:r>
              <a:rPr lang="tr-TR" sz="2800" dirty="0"/>
              <a:t> </a:t>
            </a:r>
            <a:r>
              <a:rPr lang="tr-TR" sz="2800" dirty="0" err="1">
                <a:solidFill>
                  <a:srgbClr val="00FFFF"/>
                </a:solidFill>
              </a:rPr>
              <a:t>endometriyum</a:t>
            </a:r>
            <a:r>
              <a:rPr lang="tr-TR" sz="2800" dirty="0">
                <a:solidFill>
                  <a:srgbClr val="00FFFF"/>
                </a:solidFill>
              </a:rPr>
              <a:t> </a:t>
            </a:r>
            <a:r>
              <a:rPr lang="tr-TR" sz="2800" dirty="0" err="1">
                <a:solidFill>
                  <a:srgbClr val="00FFFF"/>
                </a:solidFill>
              </a:rPr>
              <a:t>gland</a:t>
            </a:r>
            <a:r>
              <a:rPr lang="tr-TR" sz="2800" dirty="0">
                <a:solidFill>
                  <a:srgbClr val="00FFFF"/>
                </a:solidFill>
              </a:rPr>
              <a:t> ve </a:t>
            </a:r>
            <a:r>
              <a:rPr lang="tr-TR" sz="2800" dirty="0" err="1">
                <a:solidFill>
                  <a:srgbClr val="00FFFF"/>
                </a:solidFill>
              </a:rPr>
              <a:t>stromasının</a:t>
            </a:r>
            <a:r>
              <a:rPr lang="tr-TR" sz="2800" dirty="0">
                <a:solidFill>
                  <a:srgbClr val="00FFFF"/>
                </a:solidFill>
              </a:rPr>
              <a:t> </a:t>
            </a:r>
            <a:r>
              <a:rPr lang="tr-TR" sz="2800" dirty="0" err="1">
                <a:solidFill>
                  <a:srgbClr val="FF0066"/>
                </a:solidFill>
              </a:rPr>
              <a:t>myometriyum</a:t>
            </a:r>
            <a:r>
              <a:rPr lang="tr-TR" sz="2800" dirty="0">
                <a:solidFill>
                  <a:srgbClr val="00FFFF"/>
                </a:solidFill>
              </a:rPr>
              <a:t> içinde </a:t>
            </a:r>
            <a:r>
              <a:rPr lang="tr-TR" sz="2800" dirty="0"/>
              <a:t>bulunması ile karakterize </a:t>
            </a:r>
            <a:r>
              <a:rPr lang="tr-TR" sz="2800" dirty="0" err="1"/>
              <a:t>benign</a:t>
            </a:r>
            <a:r>
              <a:rPr lang="tr-TR" sz="2800" dirty="0"/>
              <a:t> bir durumdur.</a:t>
            </a:r>
          </a:p>
          <a:p>
            <a:r>
              <a:rPr lang="tr-TR" sz="2800" dirty="0"/>
              <a:t>Çevresindeki </a:t>
            </a:r>
            <a:r>
              <a:rPr lang="tr-TR" sz="2800" dirty="0" err="1"/>
              <a:t>myometriyumda</a:t>
            </a:r>
            <a:r>
              <a:rPr lang="tr-TR" sz="2800" dirty="0"/>
              <a:t> </a:t>
            </a:r>
            <a:r>
              <a:rPr lang="tr-TR" sz="2800" dirty="0">
                <a:solidFill>
                  <a:srgbClr val="00FFFF"/>
                </a:solidFill>
              </a:rPr>
              <a:t>düz kas hücre </a:t>
            </a:r>
            <a:r>
              <a:rPr lang="tr-TR" sz="2800" dirty="0" err="1">
                <a:solidFill>
                  <a:srgbClr val="00FFFF"/>
                </a:solidFill>
              </a:rPr>
              <a:t>hiperplazisi</a:t>
            </a:r>
            <a:r>
              <a:rPr lang="tr-TR" sz="2800" dirty="0">
                <a:solidFill>
                  <a:srgbClr val="00FFFF"/>
                </a:solidFill>
              </a:rPr>
              <a:t>  </a:t>
            </a:r>
            <a:r>
              <a:rPr lang="tr-TR" sz="2800" dirty="0"/>
              <a:t>mevcuttur</a:t>
            </a:r>
          </a:p>
          <a:p>
            <a:endParaRPr lang="tr-TR" sz="2800" dirty="0"/>
          </a:p>
          <a:p>
            <a:endParaRPr lang="tr-TR" sz="2800" dirty="0"/>
          </a:p>
        </p:txBody>
      </p:sp>
      <p:pic>
        <p:nvPicPr>
          <p:cNvPr id="9220" name="Picture 3"/>
          <p:cNvPicPr>
            <a:picLocks noChangeAspect="1" noChangeArrowheads="1"/>
          </p:cNvPicPr>
          <p:nvPr/>
        </p:nvPicPr>
        <p:blipFill>
          <a:blip r:embed="rId3" cstate="print"/>
          <a:srcRect/>
          <a:stretch>
            <a:fillRect/>
          </a:stretch>
        </p:blipFill>
        <p:spPr bwMode="auto">
          <a:xfrm>
            <a:off x="4876800" y="1571625"/>
            <a:ext cx="4124325" cy="4105275"/>
          </a:xfrm>
          <a:prstGeom prst="rect">
            <a:avLst/>
          </a:prstGeom>
          <a:noFill/>
          <a:ln w="9525">
            <a:noFill/>
            <a:miter lim="800000"/>
            <a:headEnd/>
            <a:tailEnd/>
          </a:ln>
        </p:spPr>
      </p:pic>
      <p:sp>
        <p:nvSpPr>
          <p:cNvPr id="9221" name="TextBox 4"/>
          <p:cNvSpPr txBox="1">
            <a:spLocks noChangeArrowheads="1"/>
          </p:cNvSpPr>
          <p:nvPr/>
        </p:nvSpPr>
        <p:spPr bwMode="auto">
          <a:xfrm>
            <a:off x="5072063" y="6357938"/>
            <a:ext cx="3643312" cy="400050"/>
          </a:xfrm>
          <a:prstGeom prst="rect">
            <a:avLst/>
          </a:prstGeom>
          <a:noFill/>
          <a:ln w="9525">
            <a:noFill/>
            <a:miter lim="800000"/>
            <a:headEnd/>
            <a:tailEnd/>
          </a:ln>
        </p:spPr>
        <p:txBody>
          <a:bodyPr>
            <a:spAutoFit/>
          </a:bodyPr>
          <a:lstStyle/>
          <a:p>
            <a:r>
              <a:rPr lang="tr-TR" sz="2000">
                <a:solidFill>
                  <a:srgbClr val="FF0000"/>
                </a:solidFill>
              </a:rPr>
              <a:t>Rokitansky, 1860</a:t>
            </a:r>
            <a:endParaRPr lang="en-US" sz="2000">
              <a:solidFill>
                <a:srgbClr val="FF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9963D3-8419-A14D-8066-79490C9ED8B4}"/>
              </a:ext>
            </a:extLst>
          </p:cNvPr>
          <p:cNvSpPr>
            <a:spLocks noGrp="1"/>
          </p:cNvSpPr>
          <p:nvPr>
            <p:ph idx="1"/>
          </p:nvPr>
        </p:nvSpPr>
        <p:spPr>
          <a:xfrm>
            <a:off x="685800" y="1412776"/>
            <a:ext cx="7772400" cy="4683224"/>
          </a:xfrm>
        </p:spPr>
        <p:txBody>
          <a:bodyPr/>
          <a:lstStyle/>
          <a:p>
            <a:r>
              <a:rPr lang="tr-TR" sz="2400" dirty="0" err="1">
                <a:cs typeface="Times New Roman" pitchFamily="18" charset="0"/>
              </a:rPr>
              <a:t>Endometrium</a:t>
            </a:r>
            <a:r>
              <a:rPr lang="tr-TR" sz="2400" dirty="0">
                <a:cs typeface="Times New Roman" pitchFamily="18" charset="0"/>
              </a:rPr>
              <a:t> </a:t>
            </a:r>
            <a:r>
              <a:rPr lang="tr-TR" sz="2400" i="1" dirty="0" err="1">
                <a:solidFill>
                  <a:srgbClr val="00FFFF"/>
                </a:solidFill>
                <a:cs typeface="Times New Roman" pitchFamily="18" charset="0"/>
              </a:rPr>
              <a:t>gland</a:t>
            </a:r>
            <a:r>
              <a:rPr lang="tr-TR" sz="2400" i="1" dirty="0">
                <a:solidFill>
                  <a:srgbClr val="FF0000"/>
                </a:solidFill>
                <a:cs typeface="Times New Roman" pitchFamily="18" charset="0"/>
              </a:rPr>
              <a:t> </a:t>
            </a:r>
            <a:r>
              <a:rPr lang="tr-TR" sz="2400" dirty="0">
                <a:cs typeface="Times New Roman" pitchFamily="18" charset="0"/>
              </a:rPr>
              <a:t>ve </a:t>
            </a:r>
            <a:r>
              <a:rPr lang="tr-TR" sz="2400" i="1" dirty="0" err="1">
                <a:solidFill>
                  <a:srgbClr val="00FFFF"/>
                </a:solidFill>
                <a:cs typeface="Times New Roman" pitchFamily="18" charset="0"/>
              </a:rPr>
              <a:t>stromasının</a:t>
            </a:r>
            <a:r>
              <a:rPr lang="tr-TR" sz="2400" i="1" dirty="0">
                <a:solidFill>
                  <a:srgbClr val="00FFFF"/>
                </a:solidFill>
                <a:cs typeface="Times New Roman" pitchFamily="18" charset="0"/>
              </a:rPr>
              <a:t>,</a:t>
            </a:r>
            <a:r>
              <a:rPr lang="tr-TR" sz="2400" i="1" dirty="0">
                <a:solidFill>
                  <a:srgbClr val="FF0000"/>
                </a:solidFill>
                <a:cs typeface="Times New Roman" pitchFamily="18" charset="0"/>
              </a:rPr>
              <a:t> </a:t>
            </a:r>
            <a:r>
              <a:rPr lang="tr-TR" sz="2400" dirty="0" err="1">
                <a:cs typeface="Times New Roman" pitchFamily="18" charset="0"/>
              </a:rPr>
              <a:t>uterus</a:t>
            </a:r>
            <a:r>
              <a:rPr lang="tr-TR" sz="2400" dirty="0">
                <a:cs typeface="Times New Roman" pitchFamily="18" charset="0"/>
              </a:rPr>
              <a:t> </a:t>
            </a:r>
            <a:r>
              <a:rPr lang="tr-TR" sz="2400" dirty="0" err="1">
                <a:cs typeface="Times New Roman" pitchFamily="18" charset="0"/>
              </a:rPr>
              <a:t>kavitesi</a:t>
            </a:r>
            <a:r>
              <a:rPr lang="tr-TR" sz="2400" dirty="0">
                <a:cs typeface="Times New Roman" pitchFamily="18" charset="0"/>
              </a:rPr>
              <a:t> dışında yerleşmesidir.</a:t>
            </a:r>
          </a:p>
          <a:p>
            <a:r>
              <a:rPr lang="tr-TR" sz="2400" dirty="0">
                <a:cs typeface="Times New Roman" pitchFamily="18" charset="0"/>
              </a:rPr>
              <a:t>Östrojene bağımlı, </a:t>
            </a:r>
            <a:r>
              <a:rPr lang="en-US" sz="2400" dirty="0">
                <a:cs typeface="Times New Roman" pitchFamily="18" charset="0"/>
              </a:rPr>
              <a:t> </a:t>
            </a:r>
            <a:r>
              <a:rPr lang="en-US" sz="2400" dirty="0">
                <a:solidFill>
                  <a:srgbClr val="00FF00"/>
                </a:solidFill>
                <a:cs typeface="Times New Roman" pitchFamily="18" charset="0"/>
              </a:rPr>
              <a:t>benign</a:t>
            </a:r>
            <a:r>
              <a:rPr lang="en-US" sz="2400" dirty="0">
                <a:cs typeface="Times New Roman" pitchFamily="18" charset="0"/>
              </a:rPr>
              <a:t>, </a:t>
            </a:r>
            <a:r>
              <a:rPr lang="en-US" sz="2400" dirty="0" err="1">
                <a:cs typeface="Times New Roman" pitchFamily="18" charset="0"/>
              </a:rPr>
              <a:t>inflam</a:t>
            </a:r>
            <a:r>
              <a:rPr lang="tr-TR" sz="2400" dirty="0" err="1">
                <a:cs typeface="Times New Roman" pitchFamily="18" charset="0"/>
              </a:rPr>
              <a:t>atuar</a:t>
            </a:r>
            <a:r>
              <a:rPr lang="tr-TR" sz="2400" dirty="0">
                <a:cs typeface="Times New Roman" pitchFamily="18" charset="0"/>
              </a:rPr>
              <a:t> bir hastalıktır.</a:t>
            </a:r>
          </a:p>
          <a:p>
            <a:r>
              <a:rPr lang="tr-TR" sz="2400" dirty="0" err="1">
                <a:cs typeface="Times New Roman" pitchFamily="18" charset="0"/>
              </a:rPr>
              <a:t>Premenarş</a:t>
            </a:r>
            <a:r>
              <a:rPr lang="tr-TR" sz="2400" dirty="0">
                <a:cs typeface="Times New Roman" pitchFamily="18" charset="0"/>
              </a:rPr>
              <a:t>, </a:t>
            </a:r>
            <a:r>
              <a:rPr lang="tr-TR" sz="2400" dirty="0" err="1">
                <a:solidFill>
                  <a:srgbClr val="FF0066"/>
                </a:solidFill>
                <a:cs typeface="Times New Roman" pitchFamily="18" charset="0"/>
              </a:rPr>
              <a:t>reprodüktif</a:t>
            </a:r>
            <a:r>
              <a:rPr lang="tr-TR" sz="2400" dirty="0">
                <a:cs typeface="Times New Roman" pitchFamily="18" charset="0"/>
              </a:rPr>
              <a:t> ve </a:t>
            </a:r>
            <a:r>
              <a:rPr lang="tr-TR" sz="2400" dirty="0" err="1">
                <a:cs typeface="Times New Roman" pitchFamily="18" charset="0"/>
              </a:rPr>
              <a:t>postmenopozal</a:t>
            </a:r>
            <a:r>
              <a:rPr lang="tr-TR" sz="2400" dirty="0">
                <a:cs typeface="Times New Roman" pitchFamily="18" charset="0"/>
              </a:rPr>
              <a:t> evrelerde gözükebilir </a:t>
            </a:r>
          </a:p>
          <a:p>
            <a:r>
              <a:rPr lang="tr-TR" sz="2400" dirty="0">
                <a:cs typeface="Times New Roman" pitchFamily="18" charset="0"/>
              </a:rPr>
              <a:t>Lezyonlar en çok </a:t>
            </a:r>
            <a:r>
              <a:rPr lang="tr-TR" sz="2400" i="1" dirty="0" err="1">
                <a:solidFill>
                  <a:srgbClr val="00FFFF"/>
                </a:solidFill>
                <a:cs typeface="Times New Roman" pitchFamily="18" charset="0"/>
              </a:rPr>
              <a:t>pelviste</a:t>
            </a:r>
            <a:r>
              <a:rPr lang="tr-TR" sz="2400" i="1" dirty="0">
                <a:solidFill>
                  <a:srgbClr val="FF0000"/>
                </a:solidFill>
                <a:cs typeface="Times New Roman" pitchFamily="18" charset="0"/>
              </a:rPr>
              <a:t> </a:t>
            </a:r>
            <a:r>
              <a:rPr lang="tr-TR" sz="2400" dirty="0">
                <a:cs typeface="Times New Roman" pitchFamily="18" charset="0"/>
              </a:rPr>
              <a:t>olmakla beraber ; bağırsaklar, </a:t>
            </a:r>
            <a:r>
              <a:rPr lang="tr-TR" sz="2400" dirty="0" err="1">
                <a:cs typeface="Times New Roman" pitchFamily="18" charset="0"/>
              </a:rPr>
              <a:t>diafram</a:t>
            </a:r>
            <a:r>
              <a:rPr lang="tr-TR" sz="2400" dirty="0">
                <a:cs typeface="Times New Roman" pitchFamily="18" charset="0"/>
              </a:rPr>
              <a:t> ve </a:t>
            </a:r>
            <a:r>
              <a:rPr lang="tr-TR" sz="2400" dirty="0" err="1">
                <a:cs typeface="Times New Roman" pitchFamily="18" charset="0"/>
              </a:rPr>
              <a:t>plevral</a:t>
            </a:r>
            <a:r>
              <a:rPr lang="tr-TR" sz="2400" dirty="0">
                <a:cs typeface="Times New Roman" pitchFamily="18" charset="0"/>
              </a:rPr>
              <a:t> </a:t>
            </a:r>
            <a:r>
              <a:rPr lang="tr-TR" sz="2400" dirty="0" err="1">
                <a:cs typeface="Times New Roman" pitchFamily="18" charset="0"/>
              </a:rPr>
              <a:t>kavitede</a:t>
            </a:r>
            <a:r>
              <a:rPr lang="tr-TR" sz="2400" dirty="0">
                <a:cs typeface="Times New Roman" pitchFamily="18" charset="0"/>
              </a:rPr>
              <a:t> ve </a:t>
            </a:r>
            <a:r>
              <a:rPr lang="tr-TR" sz="2400" dirty="0" err="1">
                <a:cs typeface="Times New Roman" pitchFamily="18" charset="0"/>
              </a:rPr>
              <a:t>ekstragential</a:t>
            </a:r>
            <a:r>
              <a:rPr lang="tr-TR" sz="2400" dirty="0">
                <a:cs typeface="Times New Roman" pitchFamily="18" charset="0"/>
              </a:rPr>
              <a:t> alanlarda görülebilir.</a:t>
            </a:r>
          </a:p>
          <a:p>
            <a:r>
              <a:rPr lang="tr-TR" sz="2400" dirty="0" err="1">
                <a:cs typeface="Times New Roman" pitchFamily="18" charset="0"/>
              </a:rPr>
              <a:t>Dismenore</a:t>
            </a:r>
            <a:r>
              <a:rPr lang="tr-TR" sz="2400" dirty="0">
                <a:cs typeface="Times New Roman" pitchFamily="18" charset="0"/>
              </a:rPr>
              <a:t>, </a:t>
            </a:r>
            <a:r>
              <a:rPr lang="tr-TR" sz="2400" dirty="0" err="1">
                <a:cs typeface="Times New Roman" pitchFamily="18" charset="0"/>
              </a:rPr>
              <a:t>disparoni</a:t>
            </a:r>
            <a:r>
              <a:rPr lang="tr-TR" sz="2400" dirty="0">
                <a:cs typeface="Times New Roman" pitchFamily="18" charset="0"/>
              </a:rPr>
              <a:t>, kronik </a:t>
            </a:r>
            <a:r>
              <a:rPr lang="tr-TR" sz="2400" dirty="0" err="1">
                <a:cs typeface="Times New Roman" pitchFamily="18" charset="0"/>
              </a:rPr>
              <a:t>pelvik</a:t>
            </a:r>
            <a:r>
              <a:rPr lang="tr-TR" sz="2400" dirty="0">
                <a:cs typeface="Times New Roman" pitchFamily="18" charset="0"/>
              </a:rPr>
              <a:t> ağrı ve </a:t>
            </a:r>
            <a:r>
              <a:rPr lang="tr-TR" sz="2400" dirty="0" err="1">
                <a:cs typeface="Times New Roman" pitchFamily="18" charset="0"/>
              </a:rPr>
              <a:t>infertiliteye</a:t>
            </a:r>
            <a:r>
              <a:rPr lang="tr-TR" sz="2400" dirty="0">
                <a:cs typeface="Times New Roman" pitchFamily="18" charset="0"/>
              </a:rPr>
              <a:t> yol açabilir.</a:t>
            </a:r>
          </a:p>
          <a:p>
            <a:endParaRPr lang="tr-TR" sz="2400" dirty="0">
              <a:cs typeface="Times New Roman" pitchFamily="18" charset="0"/>
            </a:endParaRPr>
          </a:p>
          <a:p>
            <a:endParaRPr lang="tr-TR" sz="2400" dirty="0">
              <a:cs typeface="Times New Roman" pitchFamily="18" charset="0"/>
            </a:endParaRPr>
          </a:p>
          <a:p>
            <a:endParaRPr lang="tr-TR" dirty="0"/>
          </a:p>
        </p:txBody>
      </p:sp>
      <p:sp>
        <p:nvSpPr>
          <p:cNvPr id="4" name="Title 1">
            <a:extLst>
              <a:ext uri="{FF2B5EF4-FFF2-40B4-BE49-F238E27FC236}">
                <a16:creationId xmlns:a16="http://schemas.microsoft.com/office/drawing/2014/main" id="{03E9C222-7F01-9F4E-8D4C-BF31ED7D839F}"/>
              </a:ext>
            </a:extLst>
          </p:cNvPr>
          <p:cNvSpPr>
            <a:spLocks noGrp="1"/>
          </p:cNvSpPr>
          <p:nvPr>
            <p:ph type="title"/>
          </p:nvPr>
        </p:nvSpPr>
        <p:spPr>
          <a:xfrm>
            <a:off x="685800" y="142875"/>
            <a:ext cx="7772400" cy="1028700"/>
          </a:xfrm>
        </p:spPr>
        <p:txBody>
          <a:bodyPr/>
          <a:lstStyle/>
          <a:p>
            <a:r>
              <a:rPr lang="tr-TR" dirty="0" err="1"/>
              <a:t>Endometriozis</a:t>
            </a:r>
            <a:endParaRPr lang="tr-TR" dirty="0"/>
          </a:p>
        </p:txBody>
      </p:sp>
    </p:spTree>
    <p:extLst>
      <p:ext uri="{BB962C8B-B14F-4D97-AF65-F5344CB8AC3E}">
        <p14:creationId xmlns:p14="http://schemas.microsoft.com/office/powerpoint/2010/main" val="3226622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endParaRPr lang="tr-TR"/>
          </a:p>
        </p:txBody>
      </p:sp>
      <p:sp>
        <p:nvSpPr>
          <p:cNvPr id="10243" name="Content Placeholder 2"/>
          <p:cNvSpPr>
            <a:spLocks noGrp="1"/>
          </p:cNvSpPr>
          <p:nvPr>
            <p:ph idx="1"/>
          </p:nvPr>
        </p:nvSpPr>
        <p:spPr/>
        <p:txBody>
          <a:bodyPr/>
          <a:lstStyle/>
          <a:p>
            <a:endParaRPr lang="tr-TR"/>
          </a:p>
        </p:txBody>
      </p:sp>
      <p:pic>
        <p:nvPicPr>
          <p:cNvPr id="10244" name="Picture 2"/>
          <p:cNvPicPr>
            <a:picLocks noChangeAspect="1" noChangeArrowheads="1"/>
          </p:cNvPicPr>
          <p:nvPr/>
        </p:nvPicPr>
        <p:blipFill>
          <a:blip r:embed="rId3" cstate="print"/>
          <a:srcRect/>
          <a:stretch>
            <a:fillRect/>
          </a:stretch>
        </p:blipFill>
        <p:spPr bwMode="auto">
          <a:xfrm>
            <a:off x="474663" y="0"/>
            <a:ext cx="8097837" cy="6858000"/>
          </a:xfrm>
          <a:prstGeom prst="rect">
            <a:avLst/>
          </a:prstGeom>
          <a:noFill/>
          <a:ln w="9525">
            <a:noFill/>
            <a:miter lim="800000"/>
            <a:headEnd/>
            <a:tailEnd/>
          </a:ln>
        </p:spPr>
      </p:pic>
      <p:sp>
        <p:nvSpPr>
          <p:cNvPr id="5" name="Rectangle 4"/>
          <p:cNvSpPr/>
          <p:nvPr/>
        </p:nvSpPr>
        <p:spPr bwMode="auto">
          <a:xfrm>
            <a:off x="4286248" y="3286124"/>
            <a:ext cx="421484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7" name="TextBox 6"/>
          <p:cNvSpPr txBox="1"/>
          <p:nvPr/>
        </p:nvSpPr>
        <p:spPr>
          <a:xfrm>
            <a:off x="6500826" y="714356"/>
            <a:ext cx="2071702" cy="523220"/>
          </a:xfrm>
          <a:prstGeom prst="rect">
            <a:avLst/>
          </a:prstGeom>
          <a:solidFill>
            <a:srgbClr val="FF0000"/>
          </a:solidFill>
        </p:spPr>
        <p:txBody>
          <a:bodyPr wrap="square" rtlCol="0">
            <a:spAutoFit/>
          </a:bodyPr>
          <a:lstStyle/>
          <a:p>
            <a:r>
              <a:rPr lang="tr-TR" sz="2800" dirty="0">
                <a:effectLst>
                  <a:outerShdw blurRad="38100" dist="38100" dir="2700000" algn="tl">
                    <a:srgbClr val="000000">
                      <a:alpha val="43137"/>
                    </a:srgbClr>
                  </a:outerShdw>
                </a:effectLst>
              </a:rPr>
              <a:t>10.09.1860</a:t>
            </a:r>
            <a:endParaRPr lang="en-US" sz="2800" dirty="0">
              <a:effectLst>
                <a:outerShdw blurRad="38100" dist="38100" dir="2700000" algn="tl">
                  <a:srgbClr val="000000">
                    <a:alpha val="43137"/>
                  </a:srgbClr>
                </a:outerShdw>
              </a:effectLst>
            </a:endParaRPr>
          </a:p>
        </p:txBody>
      </p:sp>
      <p:sp>
        <p:nvSpPr>
          <p:cNvPr id="8" name="TextBox 7"/>
          <p:cNvSpPr txBox="1"/>
          <p:nvPr/>
        </p:nvSpPr>
        <p:spPr>
          <a:xfrm>
            <a:off x="785786" y="5286388"/>
            <a:ext cx="1500198" cy="400110"/>
          </a:xfrm>
          <a:prstGeom prst="rect">
            <a:avLst/>
          </a:prstGeom>
          <a:solidFill>
            <a:srgbClr val="FF0000"/>
          </a:solidFill>
        </p:spPr>
        <p:txBody>
          <a:bodyPr wrap="square" rtlCol="0">
            <a:spAutoFit/>
          </a:bodyPr>
          <a:lstStyle/>
          <a:p>
            <a:r>
              <a:rPr lang="tr-TR" sz="2000" i="1" dirty="0">
                <a:effectLst>
                  <a:outerShdw blurRad="38100" dist="38100" dir="2700000" algn="tl">
                    <a:srgbClr val="000000">
                      <a:alpha val="43137"/>
                    </a:srgbClr>
                  </a:outerShdw>
                </a:effectLst>
              </a:rPr>
              <a:t>1804-1878</a:t>
            </a:r>
            <a:endParaRPr lang="en-US" sz="2000" i="1" dirty="0">
              <a:effectLst>
                <a:outerShdw blurRad="38100" dist="38100" dir="2700000" algn="tl">
                  <a:srgbClr val="000000">
                    <a:alpha val="43137"/>
                  </a:srgbClr>
                </a:outerShdw>
              </a:effectLst>
            </a:endParaRPr>
          </a:p>
        </p:txBody>
      </p:sp>
      <p:sp>
        <p:nvSpPr>
          <p:cNvPr id="9" name="TextBox 8"/>
          <p:cNvSpPr txBox="1"/>
          <p:nvPr/>
        </p:nvSpPr>
        <p:spPr>
          <a:xfrm>
            <a:off x="4214810" y="3687901"/>
            <a:ext cx="4357718" cy="2862322"/>
          </a:xfrm>
          <a:prstGeom prst="rect">
            <a:avLst/>
          </a:prstGeom>
          <a:solidFill>
            <a:srgbClr val="FF3399"/>
          </a:solidFill>
        </p:spPr>
        <p:txBody>
          <a:bodyPr wrap="square" rtlCol="0">
            <a:spAutoFit/>
          </a:bodyPr>
          <a:lstStyle/>
          <a:p>
            <a:r>
              <a:rPr lang="en-US" sz="2000" i="1" dirty="0">
                <a:effectLst>
                  <a:outerShdw blurRad="38100" dist="38100" dir="2700000" algn="tl">
                    <a:srgbClr val="000000">
                      <a:alpha val="43137"/>
                    </a:srgbClr>
                  </a:outerShdw>
                </a:effectLst>
              </a:rPr>
              <a:t>‘‘</a:t>
            </a:r>
            <a:r>
              <a:rPr lang="tr-TR" sz="2000" i="1" dirty="0">
                <a:effectLst>
                  <a:outerShdw blurRad="38100" dist="38100" dir="2700000" algn="tl">
                    <a:srgbClr val="000000">
                      <a:alpha val="43137"/>
                    </a:srgbClr>
                  </a:outerShdw>
                </a:effectLst>
              </a:rPr>
              <a:t>…</a:t>
            </a:r>
            <a:r>
              <a:rPr lang="en-US" sz="2000" i="1" dirty="0">
                <a:effectLst>
                  <a:outerShdw blurRad="38100" dist="38100" dir="2700000" algn="tl">
                    <a:srgbClr val="000000">
                      <a:alpha val="43137"/>
                    </a:srgbClr>
                  </a:outerShdw>
                </a:effectLst>
              </a:rPr>
              <a:t>Some fibrous tumors of the</a:t>
            </a:r>
            <a:r>
              <a:rPr lang="tr-TR" sz="2000" i="1" dirty="0">
                <a:effectLst>
                  <a:outerShdw blurRad="38100" dist="38100" dir="2700000" algn="tl">
                    <a:srgbClr val="000000">
                      <a:alpha val="43137"/>
                    </a:srgbClr>
                  </a:outerShdw>
                </a:effectLst>
              </a:rPr>
              <a:t> </a:t>
            </a:r>
            <a:r>
              <a:rPr lang="en-US" sz="2000" i="1" dirty="0">
                <a:effectLst>
                  <a:outerShdw blurRad="38100" dist="38100" dir="2700000" algn="tl">
                    <a:srgbClr val="000000">
                      <a:alpha val="43137"/>
                    </a:srgbClr>
                  </a:outerShdw>
                </a:effectLst>
              </a:rPr>
              <a:t>uterus contain gland‐like</a:t>
            </a:r>
            <a:r>
              <a:rPr lang="tr-TR" sz="2000" i="1" dirty="0">
                <a:effectLst>
                  <a:outerShdw blurRad="38100" dist="38100" dir="2700000" algn="tl">
                    <a:srgbClr val="000000">
                      <a:alpha val="43137"/>
                    </a:srgbClr>
                  </a:outerShdw>
                </a:effectLst>
              </a:rPr>
              <a:t> </a:t>
            </a:r>
            <a:r>
              <a:rPr lang="en-US" sz="2000" i="1" dirty="0">
                <a:effectLst>
                  <a:outerShdw blurRad="38100" dist="38100" dir="2700000" algn="tl">
                    <a:srgbClr val="000000">
                      <a:alpha val="43137"/>
                    </a:srgbClr>
                  </a:outerShdw>
                </a:effectLst>
              </a:rPr>
              <a:t>structures that resemble</a:t>
            </a:r>
            <a:r>
              <a:rPr lang="tr-TR" sz="2000" i="1" dirty="0">
                <a:effectLst>
                  <a:outerShdw blurRad="38100" dist="38100" dir="2700000" algn="tl">
                    <a:srgbClr val="000000">
                      <a:alpha val="43137"/>
                    </a:srgbClr>
                  </a:outerShdw>
                </a:effectLst>
              </a:rPr>
              <a:t> </a:t>
            </a:r>
            <a:r>
              <a:rPr lang="en-US" sz="2000" i="1" dirty="0">
                <a:effectLst>
                  <a:outerShdw blurRad="38100" dist="38100" dir="2700000" algn="tl">
                    <a:srgbClr val="000000">
                      <a:alpha val="43137"/>
                    </a:srgbClr>
                  </a:outerShdw>
                </a:effectLst>
              </a:rPr>
              <a:t>endometrial glands. These</a:t>
            </a:r>
            <a:r>
              <a:rPr lang="tr-TR" sz="2000" i="1" dirty="0">
                <a:effectLst>
                  <a:outerShdw blurRad="38100" dist="38100" dir="2700000" algn="tl">
                    <a:srgbClr val="000000">
                      <a:alpha val="43137"/>
                    </a:srgbClr>
                  </a:outerShdw>
                </a:effectLst>
              </a:rPr>
              <a:t> </a:t>
            </a:r>
            <a:r>
              <a:rPr lang="en-US" sz="2000" i="1" dirty="0">
                <a:effectLst>
                  <a:outerShdw blurRad="38100" dist="38100" dir="2700000" algn="tl">
                    <a:srgbClr val="000000">
                      <a:alpha val="43137"/>
                    </a:srgbClr>
                  </a:outerShdw>
                </a:effectLst>
              </a:rPr>
              <a:t>can be regarded as </a:t>
            </a:r>
            <a:r>
              <a:rPr lang="en-US" sz="2000" i="1" dirty="0">
                <a:solidFill>
                  <a:schemeClr val="tx2"/>
                </a:solidFill>
                <a:effectLst>
                  <a:outerShdw blurRad="38100" dist="38100" dir="2700000" algn="tl">
                    <a:srgbClr val="000000">
                      <a:alpha val="43137"/>
                    </a:srgbClr>
                  </a:outerShdw>
                </a:effectLst>
              </a:rPr>
              <a:t>sarcoma</a:t>
            </a:r>
            <a:r>
              <a:rPr lang="tr-TR" sz="2000" i="1" dirty="0">
                <a:solidFill>
                  <a:schemeClr val="tx2"/>
                </a:solidFill>
                <a:effectLst>
                  <a:outerShdw blurRad="38100" dist="38100" dir="2700000" algn="tl">
                    <a:srgbClr val="000000">
                      <a:alpha val="43137"/>
                    </a:srgbClr>
                  </a:outerShdw>
                </a:effectLst>
              </a:rPr>
              <a:t> </a:t>
            </a:r>
            <a:r>
              <a:rPr lang="en-US" sz="2000" i="1" dirty="0" err="1">
                <a:solidFill>
                  <a:schemeClr val="tx2"/>
                </a:solidFill>
                <a:effectLst>
                  <a:outerShdw blurRad="38100" dist="38100" dir="2700000" algn="tl">
                    <a:srgbClr val="000000">
                      <a:alpha val="43137"/>
                    </a:srgbClr>
                  </a:outerShdw>
                </a:effectLst>
              </a:rPr>
              <a:t>carcinoides</a:t>
            </a:r>
            <a:r>
              <a:rPr lang="en-US" sz="2000" i="1" dirty="0">
                <a:solidFill>
                  <a:schemeClr val="tx2"/>
                </a:solidFill>
                <a:effectLst>
                  <a:outerShdw blurRad="38100" dist="38100" dir="2700000" algn="tl">
                    <a:srgbClr val="000000">
                      <a:alpha val="43137"/>
                    </a:srgbClr>
                  </a:outerShdw>
                </a:effectLst>
              </a:rPr>
              <a:t> </a:t>
            </a:r>
            <a:r>
              <a:rPr lang="en-US" sz="2000" i="1" dirty="0" err="1">
                <a:solidFill>
                  <a:schemeClr val="tx2"/>
                </a:solidFill>
                <a:effectLst>
                  <a:outerShdw blurRad="38100" dist="38100" dir="2700000" algn="tl">
                    <a:srgbClr val="000000">
                      <a:alpha val="43137"/>
                    </a:srgbClr>
                  </a:outerShdw>
                </a:effectLst>
              </a:rPr>
              <a:t>uterinum</a:t>
            </a:r>
            <a:r>
              <a:rPr lang="en-US" sz="2000" i="1" dirty="0">
                <a:effectLst>
                  <a:outerShdw blurRad="38100" dist="38100" dir="2700000" algn="tl">
                    <a:srgbClr val="000000">
                      <a:alpha val="43137"/>
                    </a:srgbClr>
                  </a:outerShdw>
                </a:effectLst>
              </a:rPr>
              <a:t>. Cystic</a:t>
            </a:r>
            <a:r>
              <a:rPr lang="tr-TR" sz="2000" i="1" dirty="0">
                <a:effectLst>
                  <a:outerShdw blurRad="38100" dist="38100" dir="2700000" algn="tl">
                    <a:srgbClr val="000000">
                      <a:alpha val="43137"/>
                    </a:srgbClr>
                  </a:outerShdw>
                </a:effectLst>
              </a:rPr>
              <a:t> </a:t>
            </a:r>
            <a:r>
              <a:rPr lang="en-US" sz="2000" i="1" dirty="0">
                <a:effectLst>
                  <a:outerShdw blurRad="38100" dist="38100" dir="2700000" algn="tl">
                    <a:srgbClr val="000000">
                      <a:alpha val="43137"/>
                    </a:srgbClr>
                  </a:outerShdw>
                </a:effectLst>
              </a:rPr>
              <a:t>degeneration of these</a:t>
            </a:r>
            <a:r>
              <a:rPr lang="tr-TR" sz="2000" i="1" dirty="0">
                <a:effectLst>
                  <a:outerShdw blurRad="38100" dist="38100" dir="2700000" algn="tl">
                    <a:srgbClr val="000000">
                      <a:alpha val="43137"/>
                    </a:srgbClr>
                  </a:outerShdw>
                </a:effectLst>
              </a:rPr>
              <a:t> </a:t>
            </a:r>
            <a:r>
              <a:rPr lang="en-US" sz="2000" i="1" dirty="0">
                <a:effectLst>
                  <a:outerShdw blurRad="38100" dist="38100" dir="2700000" algn="tl">
                    <a:srgbClr val="000000">
                      <a:alpha val="43137"/>
                    </a:srgbClr>
                  </a:outerShdw>
                </a:effectLst>
              </a:rPr>
              <a:t>glands then leads to the</a:t>
            </a:r>
            <a:r>
              <a:rPr lang="tr-TR" sz="2000" i="1" dirty="0">
                <a:effectLst>
                  <a:outerShdw blurRad="38100" dist="38100" dir="2700000" algn="tl">
                    <a:srgbClr val="000000">
                      <a:alpha val="43137"/>
                    </a:srgbClr>
                  </a:outerShdw>
                </a:effectLst>
              </a:rPr>
              <a:t> </a:t>
            </a:r>
            <a:r>
              <a:rPr lang="en-US" sz="2000" i="1" dirty="0">
                <a:effectLst>
                  <a:outerShdw blurRad="38100" dist="38100" dir="2700000" algn="tl">
                    <a:srgbClr val="000000">
                      <a:alpha val="43137"/>
                    </a:srgbClr>
                  </a:outerShdw>
                </a:effectLst>
              </a:rPr>
              <a:t>appearance of a </a:t>
            </a:r>
            <a:r>
              <a:rPr lang="en-US" sz="2000" i="1" dirty="0" err="1">
                <a:solidFill>
                  <a:srgbClr val="00FF00"/>
                </a:solidFill>
                <a:effectLst>
                  <a:outerShdw blurRad="38100" dist="38100" dir="2700000" algn="tl">
                    <a:srgbClr val="000000">
                      <a:alpha val="43137"/>
                    </a:srgbClr>
                  </a:outerShdw>
                </a:effectLst>
              </a:rPr>
              <a:t>cystosarcoma</a:t>
            </a:r>
            <a:r>
              <a:rPr lang="tr-TR" sz="2000" i="1" dirty="0">
                <a:solidFill>
                  <a:srgbClr val="00FF00"/>
                </a:solidFill>
                <a:effectLst>
                  <a:outerShdw blurRad="38100" dist="38100" dir="2700000" algn="tl">
                    <a:srgbClr val="000000">
                      <a:alpha val="43137"/>
                    </a:srgbClr>
                  </a:outerShdw>
                </a:effectLst>
              </a:rPr>
              <a:t> </a:t>
            </a:r>
            <a:r>
              <a:rPr lang="en-US" sz="2000" i="1" dirty="0" err="1">
                <a:solidFill>
                  <a:srgbClr val="00FF00"/>
                </a:solidFill>
                <a:effectLst>
                  <a:outerShdw blurRad="38100" dist="38100" dir="2700000" algn="tl">
                    <a:srgbClr val="000000">
                      <a:alpha val="43137"/>
                    </a:srgbClr>
                  </a:outerShdw>
                </a:effectLst>
              </a:rPr>
              <a:t>adenoides</a:t>
            </a:r>
            <a:r>
              <a:rPr lang="en-US" sz="2000" i="1" dirty="0">
                <a:solidFill>
                  <a:srgbClr val="00FF00"/>
                </a:solidFill>
                <a:effectLst>
                  <a:outerShdw blurRad="38100" dist="38100" dir="2700000" algn="tl">
                    <a:srgbClr val="000000">
                      <a:alpha val="43137"/>
                    </a:srgbClr>
                  </a:outerShdw>
                </a:effectLst>
              </a:rPr>
              <a:t> </a:t>
            </a:r>
            <a:r>
              <a:rPr lang="en-US" sz="2000" i="1" dirty="0" err="1">
                <a:solidFill>
                  <a:srgbClr val="00FF00"/>
                </a:solidFill>
                <a:effectLst>
                  <a:outerShdw blurRad="38100" dist="38100" dir="2700000" algn="tl">
                    <a:srgbClr val="000000">
                      <a:alpha val="43137"/>
                    </a:srgbClr>
                  </a:outerShdw>
                </a:effectLst>
              </a:rPr>
              <a:t>uterinum</a:t>
            </a:r>
            <a:r>
              <a:rPr lang="en-US" sz="2000" i="1" dirty="0">
                <a:solidFill>
                  <a:srgbClr val="00FF00"/>
                </a:solidFill>
                <a:effectLst>
                  <a:outerShdw blurRad="38100" dist="38100" dir="2700000" algn="tl">
                    <a:srgbClr val="000000">
                      <a:alpha val="43137"/>
                    </a:srgbClr>
                  </a:outerShdw>
                </a:effectLst>
              </a:rPr>
              <a:t>…’’</a:t>
            </a:r>
            <a:endParaRPr lang="en-US" sz="2000" dirty="0">
              <a:solidFill>
                <a:srgbClr val="00FF00"/>
              </a:solidFill>
              <a:effectLst>
                <a:outerShdw blurRad="38100" dist="38100" dir="2700000" algn="tl">
                  <a:srgbClr val="000000">
                    <a:alpha val="43137"/>
                  </a:srgbClr>
                </a:outerShdw>
              </a:effectLs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3" cstate="print"/>
          <a:srcRect/>
          <a:stretch>
            <a:fillRect/>
          </a:stretch>
        </p:blipFill>
        <p:spPr bwMode="auto">
          <a:xfrm>
            <a:off x="4895850" y="0"/>
            <a:ext cx="4248150" cy="3987800"/>
          </a:xfrm>
          <a:prstGeom prst="rect">
            <a:avLst/>
          </a:prstGeom>
          <a:noFill/>
          <a:ln w="9525">
            <a:noFill/>
            <a:miter lim="800000"/>
            <a:headEnd/>
            <a:tailEnd/>
          </a:ln>
        </p:spPr>
      </p:pic>
      <p:sp>
        <p:nvSpPr>
          <p:cNvPr id="12291" name="Title 1"/>
          <p:cNvSpPr>
            <a:spLocks noGrp="1"/>
          </p:cNvSpPr>
          <p:nvPr>
            <p:ph type="title"/>
          </p:nvPr>
        </p:nvSpPr>
        <p:spPr>
          <a:xfrm>
            <a:off x="142875" y="142875"/>
            <a:ext cx="7772400" cy="1028700"/>
          </a:xfrm>
        </p:spPr>
        <p:txBody>
          <a:bodyPr/>
          <a:lstStyle/>
          <a:p>
            <a:pPr algn="l"/>
            <a:r>
              <a:rPr lang="tr-TR"/>
              <a:t>Adenomyozis</a:t>
            </a:r>
            <a:br>
              <a:rPr lang="tr-TR"/>
            </a:br>
            <a:r>
              <a:rPr lang="tr-TR">
                <a:solidFill>
                  <a:srgbClr val="00FFFF"/>
                </a:solidFill>
              </a:rPr>
              <a:t>Patoloji</a:t>
            </a:r>
          </a:p>
        </p:txBody>
      </p:sp>
      <p:sp>
        <p:nvSpPr>
          <p:cNvPr id="7" name="Content Placeholder 2"/>
          <p:cNvSpPr txBox="1">
            <a:spLocks/>
          </p:cNvSpPr>
          <p:nvPr/>
        </p:nvSpPr>
        <p:spPr bwMode="auto">
          <a:xfrm>
            <a:off x="500063" y="1214438"/>
            <a:ext cx="4043362" cy="4357687"/>
          </a:xfrm>
          <a:prstGeom prst="rect">
            <a:avLst/>
          </a:prstGeom>
          <a:noFill/>
          <a:ln w="9525">
            <a:noFill/>
            <a:miter lim="800000"/>
            <a:headEnd/>
            <a:tailEnd/>
          </a:ln>
        </p:spPr>
        <p:txBody>
          <a:bodyPr lIns="82036" tIns="40298" rIns="82036" bIns="40298"/>
          <a:lstStyle/>
          <a:p>
            <a:pPr marL="311150" indent="-311150" defTabSz="828675" eaLnBrk="0" hangingPunct="0">
              <a:spcBef>
                <a:spcPct val="20000"/>
              </a:spcBef>
              <a:buClr>
                <a:schemeClr val="tx1"/>
              </a:buClr>
              <a:defRPr/>
            </a:pPr>
            <a:r>
              <a:rPr lang="tr-TR" sz="2800" kern="0" dirty="0" err="1">
                <a:latin typeface="+mn-lt"/>
                <a:cs typeface="+mn-cs"/>
              </a:rPr>
              <a:t>Myometriyum</a:t>
            </a:r>
            <a:r>
              <a:rPr lang="tr-TR" sz="2800" kern="0" dirty="0">
                <a:latin typeface="+mn-lt"/>
                <a:cs typeface="+mn-cs"/>
              </a:rPr>
              <a:t> içinde</a:t>
            </a:r>
          </a:p>
          <a:p>
            <a:pPr marL="311150" indent="-311150" defTabSz="828675" eaLnBrk="0" hangingPunct="0">
              <a:spcBef>
                <a:spcPct val="20000"/>
              </a:spcBef>
              <a:buClr>
                <a:schemeClr val="tx1"/>
              </a:buClr>
              <a:buFontTx/>
              <a:buChar char="•"/>
              <a:defRPr/>
            </a:pPr>
            <a:r>
              <a:rPr lang="tr-TR" sz="2800" kern="0" dirty="0" err="1">
                <a:latin typeface="+mn-lt"/>
                <a:cs typeface="+mn-cs"/>
              </a:rPr>
              <a:t>Diffüz</a:t>
            </a: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p:txBody>
      </p:sp>
      <p:pic>
        <p:nvPicPr>
          <p:cNvPr id="12293" name="Picture 5"/>
          <p:cNvPicPr>
            <a:picLocks noChangeAspect="1" noChangeArrowheads="1"/>
          </p:cNvPicPr>
          <p:nvPr/>
        </p:nvPicPr>
        <p:blipFill>
          <a:blip r:embed="rId4" cstate="print"/>
          <a:srcRect/>
          <a:stretch>
            <a:fillRect/>
          </a:stretch>
        </p:blipFill>
        <p:spPr bwMode="auto">
          <a:xfrm>
            <a:off x="214313" y="2444750"/>
            <a:ext cx="3500437" cy="4413250"/>
          </a:xfrm>
          <a:prstGeom prst="rect">
            <a:avLst/>
          </a:prstGeom>
          <a:noFill/>
          <a:ln w="9525">
            <a:noFill/>
            <a:miter lim="800000"/>
            <a:headEnd/>
            <a:tailEnd/>
          </a:ln>
        </p:spPr>
      </p:pic>
      <p:sp>
        <p:nvSpPr>
          <p:cNvPr id="6" name="Content Placeholder 2"/>
          <p:cNvSpPr txBox="1">
            <a:spLocks/>
          </p:cNvSpPr>
          <p:nvPr/>
        </p:nvSpPr>
        <p:spPr bwMode="auto">
          <a:xfrm>
            <a:off x="4572000" y="4500563"/>
            <a:ext cx="4043363" cy="2143125"/>
          </a:xfrm>
          <a:prstGeom prst="rect">
            <a:avLst/>
          </a:prstGeom>
          <a:noFill/>
          <a:ln w="9525">
            <a:noFill/>
            <a:miter lim="800000"/>
            <a:headEnd/>
            <a:tailEnd/>
          </a:ln>
        </p:spPr>
        <p:txBody>
          <a:bodyPr lIns="82036" tIns="40298" rIns="82036" bIns="40298"/>
          <a:lstStyle/>
          <a:p>
            <a:pPr marL="311150" indent="-311150" defTabSz="828675" eaLnBrk="0" hangingPunct="0">
              <a:spcBef>
                <a:spcPct val="20000"/>
              </a:spcBef>
              <a:buClr>
                <a:schemeClr val="tx1"/>
              </a:buClr>
              <a:buFontTx/>
              <a:buChar char="•"/>
              <a:defRPr/>
            </a:pPr>
            <a:r>
              <a:rPr lang="tr-TR" sz="2800" kern="0" dirty="0" err="1">
                <a:latin typeface="+mn-lt"/>
                <a:cs typeface="+mn-cs"/>
              </a:rPr>
              <a:t>Fokal</a:t>
            </a:r>
            <a:endParaRPr lang="tr-TR" sz="2800" kern="0" dirty="0">
              <a:latin typeface="+mn-lt"/>
              <a:cs typeface="+mn-cs"/>
            </a:endParaRPr>
          </a:p>
          <a:p>
            <a:pPr marL="768350" lvl="1" indent="-311150" defTabSz="828675" eaLnBrk="0" hangingPunct="0">
              <a:spcBef>
                <a:spcPct val="20000"/>
              </a:spcBef>
              <a:buClr>
                <a:schemeClr val="tx1"/>
              </a:buClr>
              <a:buFontTx/>
              <a:buChar char="•"/>
              <a:defRPr/>
            </a:pPr>
            <a:r>
              <a:rPr lang="tr-TR" sz="2800" kern="0" dirty="0" err="1">
                <a:latin typeface="+mn-lt"/>
                <a:cs typeface="+mn-cs"/>
              </a:rPr>
              <a:t>Adenomyotik</a:t>
            </a:r>
            <a:r>
              <a:rPr lang="tr-TR" sz="2800" kern="0" dirty="0">
                <a:latin typeface="+mn-lt"/>
                <a:cs typeface="+mn-cs"/>
              </a:rPr>
              <a:t> kist</a:t>
            </a:r>
          </a:p>
          <a:p>
            <a:pPr marL="768350" lvl="1" indent="-311150" defTabSz="828675" eaLnBrk="0" hangingPunct="0">
              <a:spcBef>
                <a:spcPct val="20000"/>
              </a:spcBef>
              <a:buClr>
                <a:schemeClr val="tx1"/>
              </a:buClr>
              <a:buFontTx/>
              <a:buChar char="•"/>
              <a:defRPr/>
            </a:pPr>
            <a:r>
              <a:rPr lang="tr-TR" sz="2800" kern="0" dirty="0" err="1">
                <a:latin typeface="+mn-lt"/>
                <a:cs typeface="+mn-cs"/>
              </a:rPr>
              <a:t>Adenomyoma</a:t>
            </a: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a:p>
            <a:pPr marL="311150" indent="-311150" defTabSz="828675" eaLnBrk="0" hangingPunct="0">
              <a:spcBef>
                <a:spcPct val="20000"/>
              </a:spcBef>
              <a:buClr>
                <a:schemeClr val="tx1"/>
              </a:buClr>
              <a:buFontTx/>
              <a:buChar char="•"/>
              <a:defRPr/>
            </a:pPr>
            <a:endParaRPr lang="tr-TR" sz="2800" kern="0" dirty="0">
              <a:latin typeface="+mn-lt"/>
              <a:cs typeface="+mn-c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p:cNvPicPr>
            <a:picLocks noChangeAspect="1" noChangeArrowheads="1"/>
          </p:cNvPicPr>
          <p:nvPr/>
        </p:nvPicPr>
        <p:blipFill>
          <a:blip r:embed="rId3" cstate="print"/>
          <a:srcRect/>
          <a:stretch>
            <a:fillRect/>
          </a:stretch>
        </p:blipFill>
        <p:spPr bwMode="auto">
          <a:xfrm>
            <a:off x="-428625" y="385763"/>
            <a:ext cx="4075113" cy="2655887"/>
          </a:xfrm>
          <a:prstGeom prst="rect">
            <a:avLst/>
          </a:prstGeom>
          <a:noFill/>
          <a:ln w="9525">
            <a:noFill/>
            <a:miter lim="800000"/>
            <a:headEnd/>
            <a:tailEnd/>
          </a:ln>
        </p:spPr>
      </p:pic>
      <p:sp>
        <p:nvSpPr>
          <p:cNvPr id="5" name="8 Sağ Ayraç"/>
          <p:cNvSpPr/>
          <p:nvPr/>
        </p:nvSpPr>
        <p:spPr>
          <a:xfrm>
            <a:off x="3876675" y="249238"/>
            <a:ext cx="163513" cy="803275"/>
          </a:xfrm>
          <a:prstGeom prst="rightBrace">
            <a:avLst/>
          </a:prstGeom>
          <a:ln w="28575">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a:solidFill>
                <a:srgbClr val="FFFF00"/>
              </a:solidFill>
            </a:endParaRPr>
          </a:p>
        </p:txBody>
      </p:sp>
      <p:sp>
        <p:nvSpPr>
          <p:cNvPr id="6" name="9 Sağ Ayraç"/>
          <p:cNvSpPr/>
          <p:nvPr/>
        </p:nvSpPr>
        <p:spPr>
          <a:xfrm>
            <a:off x="3735388" y="1211263"/>
            <a:ext cx="46037" cy="730250"/>
          </a:xfrm>
          <a:prstGeom prst="rightBrace">
            <a:avLst/>
          </a:prstGeom>
          <a:ln w="28575">
            <a:solidFill>
              <a:srgbClr val="00B0F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a:solidFill>
                <a:srgbClr val="FFFF00"/>
              </a:solidFill>
            </a:endParaRPr>
          </a:p>
        </p:txBody>
      </p:sp>
      <p:sp>
        <p:nvSpPr>
          <p:cNvPr id="8" name="8 Sağ Ayraç"/>
          <p:cNvSpPr/>
          <p:nvPr/>
        </p:nvSpPr>
        <p:spPr>
          <a:xfrm>
            <a:off x="3727450" y="2047875"/>
            <a:ext cx="285750" cy="1057275"/>
          </a:xfrm>
          <a:prstGeom prst="rightBrace">
            <a:avLst/>
          </a:prstGeom>
          <a:ln w="28575">
            <a:solidFill>
              <a:srgbClr val="FFFF00"/>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tr-TR"/>
          </a:p>
        </p:txBody>
      </p:sp>
      <p:sp>
        <p:nvSpPr>
          <p:cNvPr id="9222" name="Dikdörtgen 8"/>
          <p:cNvSpPr>
            <a:spLocks noChangeArrowheads="1"/>
          </p:cNvSpPr>
          <p:nvPr/>
        </p:nvSpPr>
        <p:spPr bwMode="auto">
          <a:xfrm>
            <a:off x="4013200" y="450850"/>
            <a:ext cx="430213" cy="400050"/>
          </a:xfrm>
          <a:prstGeom prst="rect">
            <a:avLst/>
          </a:prstGeom>
          <a:noFill/>
          <a:ln w="9525">
            <a:noFill/>
            <a:miter lim="800000"/>
            <a:headEnd/>
            <a:tailEnd/>
          </a:ln>
        </p:spPr>
        <p:txBody>
          <a:bodyPr wrap="none">
            <a:spAutoFit/>
          </a:bodyPr>
          <a:lstStyle/>
          <a:p>
            <a:r>
              <a:rPr lang="tr-TR" sz="2000">
                <a:solidFill>
                  <a:srgbClr val="FFC000"/>
                </a:solidFill>
              </a:rPr>
              <a:t>SE</a:t>
            </a:r>
          </a:p>
        </p:txBody>
      </p:sp>
      <p:sp>
        <p:nvSpPr>
          <p:cNvPr id="9223" name="Dikdörtgen 9"/>
          <p:cNvSpPr>
            <a:spLocks noChangeArrowheads="1"/>
          </p:cNvSpPr>
          <p:nvPr/>
        </p:nvSpPr>
        <p:spPr bwMode="auto">
          <a:xfrm>
            <a:off x="3989388" y="1412875"/>
            <a:ext cx="454025" cy="401638"/>
          </a:xfrm>
          <a:prstGeom prst="rect">
            <a:avLst/>
          </a:prstGeom>
          <a:noFill/>
          <a:ln w="9525">
            <a:noFill/>
            <a:miter lim="800000"/>
            <a:headEnd/>
            <a:tailEnd/>
          </a:ln>
        </p:spPr>
        <p:txBody>
          <a:bodyPr wrap="none">
            <a:spAutoFit/>
          </a:bodyPr>
          <a:lstStyle/>
          <a:p>
            <a:r>
              <a:rPr lang="tr-TR" sz="2000">
                <a:solidFill>
                  <a:srgbClr val="FFC000"/>
                </a:solidFill>
              </a:rPr>
              <a:t>BE</a:t>
            </a:r>
          </a:p>
        </p:txBody>
      </p:sp>
      <p:sp>
        <p:nvSpPr>
          <p:cNvPr id="9224" name="Dikdörtgen 10"/>
          <p:cNvSpPr>
            <a:spLocks noChangeArrowheads="1"/>
          </p:cNvSpPr>
          <p:nvPr/>
        </p:nvSpPr>
        <p:spPr bwMode="auto">
          <a:xfrm>
            <a:off x="4024313" y="2343150"/>
            <a:ext cx="407987" cy="400050"/>
          </a:xfrm>
          <a:prstGeom prst="rect">
            <a:avLst/>
          </a:prstGeom>
          <a:noFill/>
          <a:ln w="9525">
            <a:noFill/>
            <a:miter lim="800000"/>
            <a:headEnd/>
            <a:tailEnd/>
          </a:ln>
        </p:spPr>
        <p:txBody>
          <a:bodyPr wrap="none">
            <a:spAutoFit/>
          </a:bodyPr>
          <a:lstStyle/>
          <a:p>
            <a:r>
              <a:rPr lang="tr-TR" sz="2000">
                <a:solidFill>
                  <a:srgbClr val="FFC000"/>
                </a:solidFill>
              </a:rPr>
              <a:t>M</a:t>
            </a:r>
          </a:p>
        </p:txBody>
      </p:sp>
      <p:sp>
        <p:nvSpPr>
          <p:cNvPr id="12" name="14 Sağ Ok"/>
          <p:cNvSpPr/>
          <p:nvPr/>
        </p:nvSpPr>
        <p:spPr>
          <a:xfrm>
            <a:off x="365125" y="1814513"/>
            <a:ext cx="360363" cy="214312"/>
          </a:xfrm>
          <a:prstGeom prst="rightArrow">
            <a:avLst/>
          </a:prstGeom>
          <a:solidFill>
            <a:srgbClr val="FFFF0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pic>
        <p:nvPicPr>
          <p:cNvPr id="9226" name="Picture 3"/>
          <p:cNvPicPr>
            <a:picLocks noChangeAspect="1" noChangeArrowheads="1"/>
          </p:cNvPicPr>
          <p:nvPr/>
        </p:nvPicPr>
        <p:blipFill>
          <a:blip r:embed="rId4" cstate="print"/>
          <a:srcRect/>
          <a:stretch>
            <a:fillRect/>
          </a:stretch>
        </p:blipFill>
        <p:spPr bwMode="auto">
          <a:xfrm>
            <a:off x="250825" y="3508375"/>
            <a:ext cx="8731250" cy="5349875"/>
          </a:xfrm>
          <a:prstGeom prst="rect">
            <a:avLst/>
          </a:prstGeom>
          <a:noFill/>
          <a:ln w="9525">
            <a:noFill/>
            <a:miter lim="800000"/>
            <a:headEnd/>
            <a:tailEnd/>
          </a:ln>
        </p:spPr>
      </p:pic>
      <p:sp>
        <p:nvSpPr>
          <p:cNvPr id="2" name="Dikdörtgen 1"/>
          <p:cNvSpPr/>
          <p:nvPr/>
        </p:nvSpPr>
        <p:spPr>
          <a:xfrm>
            <a:off x="250825" y="6823075"/>
            <a:ext cx="8731250" cy="24590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tr-TR"/>
          </a:p>
        </p:txBody>
      </p:sp>
      <p:sp>
        <p:nvSpPr>
          <p:cNvPr id="13" name="TextBox 12"/>
          <p:cNvSpPr txBox="1"/>
          <p:nvPr/>
        </p:nvSpPr>
        <p:spPr>
          <a:xfrm>
            <a:off x="4572000" y="71438"/>
            <a:ext cx="4643438" cy="3508375"/>
          </a:xfrm>
          <a:prstGeom prst="rect">
            <a:avLst/>
          </a:prstGeom>
          <a:noFill/>
        </p:spPr>
        <p:txBody>
          <a:bodyPr>
            <a:spAutoFit/>
          </a:bodyPr>
          <a:lstStyle/>
          <a:p>
            <a:pPr indent="261938">
              <a:buFont typeface="Arial" pitchFamily="34" charset="0"/>
              <a:buChar char="•"/>
              <a:defRPr/>
            </a:pPr>
            <a:r>
              <a:rPr lang="tr-TR" dirty="0">
                <a:latin typeface="+mj-lt"/>
              </a:rPr>
              <a:t>M</a:t>
            </a:r>
            <a:r>
              <a:rPr lang="en-US" dirty="0" err="1">
                <a:latin typeface="+mj-lt"/>
              </a:rPr>
              <a:t>ost</a:t>
            </a:r>
            <a:r>
              <a:rPr lang="en-US" dirty="0">
                <a:latin typeface="+mj-lt"/>
              </a:rPr>
              <a:t> frequently in the </a:t>
            </a:r>
            <a:r>
              <a:rPr lang="en-US" dirty="0">
                <a:solidFill>
                  <a:srgbClr val="00FF00"/>
                </a:solidFill>
                <a:latin typeface="+mj-lt"/>
              </a:rPr>
              <a:t>posterior wall</a:t>
            </a:r>
            <a:r>
              <a:rPr lang="en-US" dirty="0">
                <a:latin typeface="+mj-lt"/>
              </a:rPr>
              <a:t>, less frequently in the anterior wall, and rarely in the </a:t>
            </a:r>
            <a:r>
              <a:rPr lang="en-US" dirty="0" err="1">
                <a:latin typeface="+mj-lt"/>
              </a:rPr>
              <a:t>cornua</a:t>
            </a:r>
            <a:r>
              <a:rPr lang="en-US" dirty="0">
                <a:latin typeface="+mj-lt"/>
              </a:rPr>
              <a:t> or areas near the cervical </a:t>
            </a:r>
            <a:r>
              <a:rPr lang="en-US" dirty="0" err="1">
                <a:latin typeface="+mj-lt"/>
              </a:rPr>
              <a:t>os</a:t>
            </a:r>
            <a:endParaRPr lang="tr-TR" dirty="0">
              <a:latin typeface="+mj-lt"/>
            </a:endParaRPr>
          </a:p>
          <a:p>
            <a:pPr indent="261938">
              <a:buFont typeface="Arial" pitchFamily="34" charset="0"/>
              <a:buChar char="•"/>
              <a:defRPr/>
            </a:pPr>
            <a:r>
              <a:rPr lang="tr-TR" dirty="0">
                <a:latin typeface="+mn-lt"/>
              </a:rPr>
              <a:t>M</a:t>
            </a:r>
            <a:r>
              <a:rPr lang="en-US" dirty="0" err="1">
                <a:latin typeface="+mn-lt"/>
              </a:rPr>
              <a:t>inimal</a:t>
            </a:r>
            <a:r>
              <a:rPr lang="en-US" dirty="0">
                <a:latin typeface="+mn-lt"/>
              </a:rPr>
              <a:t> depth of invasion</a:t>
            </a:r>
            <a:r>
              <a:rPr lang="tr-TR" dirty="0">
                <a:latin typeface="+mn-lt"/>
              </a:rPr>
              <a:t>:  </a:t>
            </a:r>
            <a:r>
              <a:rPr lang="tr-TR" dirty="0"/>
              <a:t> </a:t>
            </a:r>
            <a:r>
              <a:rPr lang="tr-TR" sz="1800" dirty="0"/>
              <a:t>(</a:t>
            </a:r>
            <a:r>
              <a:rPr lang="tr-TR" sz="1800" dirty="0" err="1"/>
              <a:t>cut</a:t>
            </a:r>
            <a:r>
              <a:rPr lang="tr-TR" sz="1800" dirty="0"/>
              <a:t>-</a:t>
            </a:r>
            <a:r>
              <a:rPr lang="tr-TR" sz="1800" dirty="0" err="1"/>
              <a:t>off</a:t>
            </a:r>
            <a:r>
              <a:rPr lang="tr-TR" sz="1800" dirty="0"/>
              <a:t>) </a:t>
            </a:r>
          </a:p>
          <a:p>
            <a:pPr lvl="1" indent="261938">
              <a:buFont typeface="Arial" pitchFamily="34" charset="0"/>
              <a:buChar char="•"/>
              <a:defRPr/>
            </a:pPr>
            <a:r>
              <a:rPr lang="tr-TR" sz="2000" u="sng" dirty="0">
                <a:solidFill>
                  <a:srgbClr val="00FFFF"/>
                </a:solidFill>
                <a:latin typeface="+mn-lt"/>
              </a:rPr>
              <a:t>2.</a:t>
            </a:r>
            <a:r>
              <a:rPr lang="en-US" sz="2000" u="sng" dirty="0">
                <a:solidFill>
                  <a:srgbClr val="00FFFF"/>
                </a:solidFill>
                <a:latin typeface="+mn-lt"/>
              </a:rPr>
              <a:t>5 mm below the </a:t>
            </a:r>
            <a:r>
              <a:rPr lang="en-US" sz="2000" u="sng" dirty="0" err="1">
                <a:solidFill>
                  <a:srgbClr val="00FFFF"/>
                </a:solidFill>
                <a:latin typeface="+mn-lt"/>
              </a:rPr>
              <a:t>basalis</a:t>
            </a:r>
            <a:r>
              <a:rPr lang="en-US" sz="2000" u="sng" dirty="0">
                <a:solidFill>
                  <a:srgbClr val="00FFFF"/>
                </a:solidFill>
                <a:latin typeface="+mn-lt"/>
              </a:rPr>
              <a:t> layer</a:t>
            </a:r>
            <a:endParaRPr lang="tr-TR" sz="2000" u="sng" dirty="0">
              <a:solidFill>
                <a:srgbClr val="00FFFF"/>
              </a:solidFill>
              <a:latin typeface="+mn-lt"/>
            </a:endParaRPr>
          </a:p>
          <a:p>
            <a:pPr lvl="1" indent="261938">
              <a:buFont typeface="Arial" pitchFamily="34" charset="0"/>
              <a:buChar char="•"/>
              <a:defRPr/>
            </a:pPr>
            <a:r>
              <a:rPr lang="tr-TR" sz="2000" u="sng" dirty="0" err="1">
                <a:solidFill>
                  <a:srgbClr val="00FFFF"/>
                </a:solidFill>
                <a:latin typeface="+mn-lt"/>
              </a:rPr>
              <a:t>One</a:t>
            </a:r>
            <a:r>
              <a:rPr lang="tr-TR" sz="2000" u="sng" dirty="0">
                <a:solidFill>
                  <a:srgbClr val="00FFFF"/>
                </a:solidFill>
                <a:latin typeface="+mn-lt"/>
              </a:rPr>
              <a:t> HPF</a:t>
            </a:r>
          </a:p>
          <a:p>
            <a:pPr lvl="1" indent="261938">
              <a:buFont typeface="Arial" pitchFamily="34" charset="0"/>
              <a:buChar char="•"/>
              <a:defRPr/>
            </a:pPr>
            <a:r>
              <a:rPr lang="tr-TR" sz="2000" u="sng" dirty="0">
                <a:solidFill>
                  <a:srgbClr val="00FFFF"/>
                </a:solidFill>
                <a:latin typeface="+mn-lt"/>
              </a:rPr>
              <a:t>25% of </a:t>
            </a:r>
            <a:r>
              <a:rPr lang="tr-TR" sz="2000" u="sng" dirty="0" err="1">
                <a:solidFill>
                  <a:srgbClr val="00FFFF"/>
                </a:solidFill>
                <a:latin typeface="+mn-lt"/>
              </a:rPr>
              <a:t>myometrial</a:t>
            </a:r>
            <a:r>
              <a:rPr lang="tr-TR" sz="2000" u="sng" dirty="0">
                <a:solidFill>
                  <a:srgbClr val="00FFFF"/>
                </a:solidFill>
                <a:latin typeface="+mn-lt"/>
              </a:rPr>
              <a:t> </a:t>
            </a:r>
            <a:r>
              <a:rPr lang="tr-TR" sz="2000" u="sng" dirty="0" err="1">
                <a:solidFill>
                  <a:srgbClr val="00FFFF"/>
                </a:solidFill>
                <a:latin typeface="+mn-lt"/>
              </a:rPr>
              <a:t>thickness</a:t>
            </a:r>
            <a:endParaRPr lang="en-US" sz="2000" dirty="0">
              <a:latin typeface="+mn-lt"/>
            </a:endParaRP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a:extLst>
              <a:ext uri="{FF2B5EF4-FFF2-40B4-BE49-F238E27FC236}">
                <a16:creationId xmlns:a16="http://schemas.microsoft.com/office/drawing/2014/main" id="{9DB0C64F-39C1-A64C-9158-554454BCC509}"/>
              </a:ext>
            </a:extLst>
          </p:cNvPr>
          <p:cNvPicPr>
            <a:picLocks noChangeAspect="1" noChangeArrowheads="1"/>
          </p:cNvPicPr>
          <p:nvPr/>
        </p:nvPicPr>
        <p:blipFill>
          <a:blip r:embed="rId3" cstate="print"/>
          <a:srcRect/>
          <a:stretch>
            <a:fillRect/>
          </a:stretch>
        </p:blipFill>
        <p:spPr bwMode="auto">
          <a:xfrm>
            <a:off x="35496" y="4077072"/>
            <a:ext cx="4569269" cy="2736304"/>
          </a:xfrm>
          <a:prstGeom prst="rect">
            <a:avLst/>
          </a:prstGeom>
          <a:noFill/>
          <a:ln w="9525">
            <a:noFill/>
            <a:miter lim="800000"/>
            <a:headEnd/>
            <a:tailEnd/>
          </a:ln>
        </p:spPr>
      </p:pic>
      <p:pic>
        <p:nvPicPr>
          <p:cNvPr id="15" name="Picture 3">
            <a:extLst>
              <a:ext uri="{FF2B5EF4-FFF2-40B4-BE49-F238E27FC236}">
                <a16:creationId xmlns:a16="http://schemas.microsoft.com/office/drawing/2014/main" id="{CFC061B4-BAC4-E749-A5C7-C658588CD31B}"/>
              </a:ext>
            </a:extLst>
          </p:cNvPr>
          <p:cNvPicPr>
            <a:picLocks noChangeAspect="1" noChangeArrowheads="1"/>
          </p:cNvPicPr>
          <p:nvPr/>
        </p:nvPicPr>
        <p:blipFill>
          <a:blip r:embed="rId4" cstate="print"/>
          <a:srcRect/>
          <a:stretch>
            <a:fillRect/>
          </a:stretch>
        </p:blipFill>
        <p:spPr bwMode="auto">
          <a:xfrm>
            <a:off x="4345850" y="1872208"/>
            <a:ext cx="4806715" cy="2636912"/>
          </a:xfrm>
          <a:prstGeom prst="rect">
            <a:avLst/>
          </a:prstGeom>
          <a:noFill/>
          <a:ln w="9525">
            <a:noFill/>
            <a:miter lim="800000"/>
            <a:headEnd/>
            <a:tailEnd/>
          </a:ln>
        </p:spPr>
      </p:pic>
      <p:pic>
        <p:nvPicPr>
          <p:cNvPr id="16" name="Picture 2">
            <a:extLst>
              <a:ext uri="{FF2B5EF4-FFF2-40B4-BE49-F238E27FC236}">
                <a16:creationId xmlns:a16="http://schemas.microsoft.com/office/drawing/2014/main" id="{0734C2C3-CA76-594A-96AF-50FC1F4C22D1}"/>
              </a:ext>
            </a:extLst>
          </p:cNvPr>
          <p:cNvPicPr>
            <a:picLocks noChangeAspect="1" noChangeArrowheads="1"/>
          </p:cNvPicPr>
          <p:nvPr/>
        </p:nvPicPr>
        <p:blipFill>
          <a:blip r:embed="rId5" cstate="print"/>
          <a:srcRect/>
          <a:stretch>
            <a:fillRect/>
          </a:stretch>
        </p:blipFill>
        <p:spPr bwMode="auto">
          <a:xfrm>
            <a:off x="0" y="1"/>
            <a:ext cx="9144000" cy="1844824"/>
          </a:xfrm>
          <a:prstGeom prst="rect">
            <a:avLst/>
          </a:prstGeom>
          <a:noFill/>
          <a:ln w="9525">
            <a:noFill/>
            <a:miter lim="800000"/>
            <a:headEnd/>
            <a:tailEnd/>
          </a:ln>
        </p:spPr>
      </p:pic>
      <p:pic>
        <p:nvPicPr>
          <p:cNvPr id="17" name="Picture 2">
            <a:extLst>
              <a:ext uri="{FF2B5EF4-FFF2-40B4-BE49-F238E27FC236}">
                <a16:creationId xmlns:a16="http://schemas.microsoft.com/office/drawing/2014/main" id="{D841E90C-BB77-6041-A25C-14C2F4430E1D}"/>
              </a:ext>
            </a:extLst>
          </p:cNvPr>
          <p:cNvPicPr>
            <a:picLocks noChangeAspect="1" noChangeArrowheads="1"/>
          </p:cNvPicPr>
          <p:nvPr/>
        </p:nvPicPr>
        <p:blipFill>
          <a:blip r:embed="rId6" cstate="print"/>
          <a:srcRect/>
          <a:stretch>
            <a:fillRect/>
          </a:stretch>
        </p:blipFill>
        <p:spPr bwMode="auto">
          <a:xfrm>
            <a:off x="8566" y="1809656"/>
            <a:ext cx="4320480" cy="1886722"/>
          </a:xfrm>
          <a:prstGeom prst="rect">
            <a:avLst/>
          </a:prstGeom>
          <a:noFill/>
          <a:ln w="9525">
            <a:noFill/>
            <a:miter lim="800000"/>
            <a:headEnd/>
            <a:tailEnd/>
          </a:ln>
        </p:spPr>
      </p:pic>
      <p:pic>
        <p:nvPicPr>
          <p:cNvPr id="19" name="Picture 2">
            <a:extLst>
              <a:ext uri="{FF2B5EF4-FFF2-40B4-BE49-F238E27FC236}">
                <a16:creationId xmlns:a16="http://schemas.microsoft.com/office/drawing/2014/main" id="{2FBA7B05-333F-5E44-95C5-B5D380CA75FF}"/>
              </a:ext>
            </a:extLst>
          </p:cNvPr>
          <p:cNvPicPr>
            <a:picLocks noChangeAspect="1" noChangeArrowheads="1"/>
          </p:cNvPicPr>
          <p:nvPr/>
        </p:nvPicPr>
        <p:blipFill>
          <a:blip r:embed="rId3" cstate="print"/>
          <a:srcRect/>
          <a:stretch>
            <a:fillRect/>
          </a:stretch>
        </p:blipFill>
        <p:spPr bwMode="auto">
          <a:xfrm>
            <a:off x="107504" y="1565257"/>
            <a:ext cx="8883914" cy="5320127"/>
          </a:xfrm>
          <a:prstGeom prst="rect">
            <a:avLst/>
          </a:prstGeom>
          <a:noFill/>
          <a:ln w="9525">
            <a:noFill/>
            <a:miter lim="800000"/>
            <a:headEnd/>
            <a:tailEnd/>
          </a:ln>
        </p:spPr>
      </p:pic>
      <p:cxnSp>
        <p:nvCxnSpPr>
          <p:cNvPr id="7" name="Straight Connector 6">
            <a:extLst>
              <a:ext uri="{FF2B5EF4-FFF2-40B4-BE49-F238E27FC236}">
                <a16:creationId xmlns:a16="http://schemas.microsoft.com/office/drawing/2014/main" id="{756F2614-458D-4A48-81DB-6C91B668BE7E}"/>
              </a:ext>
            </a:extLst>
          </p:cNvPr>
          <p:cNvCxnSpPr>
            <a:cxnSpLocks/>
          </p:cNvCxnSpPr>
          <p:nvPr/>
        </p:nvCxnSpPr>
        <p:spPr bwMode="auto">
          <a:xfrm>
            <a:off x="2843808" y="5877272"/>
            <a:ext cx="4104456" cy="0"/>
          </a:xfrm>
          <a:prstGeom prst="line">
            <a:avLst/>
          </a:prstGeom>
          <a:solidFill>
            <a:schemeClr val="accent1"/>
          </a:solidFill>
          <a:ln w="38100" cap="flat" cmpd="sng" algn="ctr">
            <a:solidFill>
              <a:srgbClr val="FF0000"/>
            </a:solidFill>
            <a:prstDash val="solid"/>
            <a:round/>
            <a:headEnd type="none" w="sm" len="sm"/>
            <a:tailEnd type="none" w="sm" len="sm"/>
          </a:ln>
          <a:effectLst/>
        </p:spPr>
      </p:cxnSp>
      <p:sp>
        <p:nvSpPr>
          <p:cNvPr id="10" name="Oval 9">
            <a:extLst>
              <a:ext uri="{FF2B5EF4-FFF2-40B4-BE49-F238E27FC236}">
                <a16:creationId xmlns:a16="http://schemas.microsoft.com/office/drawing/2014/main" id="{A45C9E56-6F7D-6244-86D3-E4AB48170B3B}"/>
              </a:ext>
            </a:extLst>
          </p:cNvPr>
          <p:cNvSpPr/>
          <p:nvPr/>
        </p:nvSpPr>
        <p:spPr bwMode="auto">
          <a:xfrm>
            <a:off x="683568" y="2348880"/>
            <a:ext cx="5040560" cy="2840746"/>
          </a:xfrm>
          <a:prstGeom prst="ellipse">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291307660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250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000" fill="hold"/>
                                        <p:tgtEl>
                                          <p:spTgt spid="19"/>
                                        </p:tgtEl>
                                        <p:attrNameLst>
                                          <p:attrName>ppt_x</p:attrName>
                                        </p:attrNameLst>
                                      </p:cBhvr>
                                      <p:tavLst>
                                        <p:tav tm="0">
                                          <p:val>
                                            <p:strVal val="0-#ppt_w/2"/>
                                          </p:val>
                                        </p:tav>
                                        <p:tav tm="100000">
                                          <p:val>
                                            <p:strVal val="#ppt_x"/>
                                          </p:val>
                                        </p:tav>
                                      </p:tavLst>
                                    </p:anim>
                                    <p:anim calcmode="lin" valueType="num">
                                      <p:cBhvr additive="base">
                                        <p:cTn id="8" dur="1000" fill="hold"/>
                                        <p:tgtEl>
                                          <p:spTgt spid="19"/>
                                        </p:tgtEl>
                                        <p:attrNameLst>
                                          <p:attrName>ppt_y</p:attrName>
                                        </p:attrNameLst>
                                      </p:cBhvr>
                                      <p:tavLst>
                                        <p:tav tm="0">
                                          <p:val>
                                            <p:strVal val="1+#ppt_h/2"/>
                                          </p:val>
                                        </p:tav>
                                        <p:tav tm="100000">
                                          <p:val>
                                            <p:strVal val="#ppt_y"/>
                                          </p:val>
                                        </p:tav>
                                      </p:tavLst>
                                    </p:anim>
                                  </p:childTnLst>
                                </p:cTn>
                              </p:par>
                            </p:childTnLst>
                          </p:cTn>
                        </p:par>
                        <p:par>
                          <p:cTn id="9" fill="hold">
                            <p:stCondLst>
                              <p:cond delay="3500"/>
                            </p:stCondLst>
                            <p:childTnLst>
                              <p:par>
                                <p:cTn id="10" presetID="1" presetClass="entr" presetSubtype="0"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childTnLst>
                                </p:cTn>
                              </p:par>
                            </p:childTnLst>
                          </p:cTn>
                        </p:par>
                        <p:par>
                          <p:cTn id="12" fill="hold">
                            <p:stCondLst>
                              <p:cond delay="3500"/>
                            </p:stCondLst>
                            <p:childTnLst>
                              <p:par>
                                <p:cTn id="13" presetID="1"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Content Placeholder 2"/>
          <p:cNvSpPr>
            <a:spLocks noGrp="1"/>
          </p:cNvSpPr>
          <p:nvPr>
            <p:ph idx="1"/>
          </p:nvPr>
        </p:nvSpPr>
        <p:spPr>
          <a:xfrm>
            <a:off x="685800" y="1500188"/>
            <a:ext cx="8243888" cy="5572125"/>
          </a:xfrm>
        </p:spPr>
        <p:txBody>
          <a:bodyPr/>
          <a:lstStyle/>
          <a:p>
            <a:pPr marL="457200" indent="-457200">
              <a:buFontTx/>
              <a:buAutoNum type="arabicPeriod"/>
            </a:pPr>
            <a:r>
              <a:rPr lang="tr-TR" sz="2400" dirty="0">
                <a:solidFill>
                  <a:srgbClr val="00FF00"/>
                </a:solidFill>
              </a:rPr>
              <a:t>I</a:t>
            </a:r>
            <a:r>
              <a:rPr lang="en-US" sz="2400" dirty="0" err="1">
                <a:solidFill>
                  <a:srgbClr val="00FF00"/>
                </a:solidFill>
              </a:rPr>
              <a:t>nvagination</a:t>
            </a:r>
            <a:r>
              <a:rPr lang="en-US" sz="2400" dirty="0">
                <a:solidFill>
                  <a:srgbClr val="00FF00"/>
                </a:solidFill>
              </a:rPr>
              <a:t> of endometrium into the myometrium (TIAR: Tissue Injury And Repair)</a:t>
            </a:r>
            <a:endParaRPr lang="tr-TR" sz="2400" dirty="0">
              <a:solidFill>
                <a:srgbClr val="00FF00"/>
              </a:solidFill>
            </a:endParaRPr>
          </a:p>
          <a:p>
            <a:pPr marL="819150" lvl="1" indent="-457200">
              <a:buFontTx/>
              <a:buNone/>
            </a:pPr>
            <a:r>
              <a:rPr lang="tr-TR" sz="1800" dirty="0"/>
              <a:t>	</a:t>
            </a:r>
            <a:r>
              <a:rPr lang="en-US" sz="1800" dirty="0"/>
              <a:t>Invagination may occur due to weakened myometrium from tissue trauma during previous pelvic surgery that enables the active endometrial tissue to grow into the injured lining </a:t>
            </a:r>
            <a:r>
              <a:rPr lang="tr-TR" sz="1800" dirty="0"/>
              <a:t>			</a:t>
            </a:r>
            <a:r>
              <a:rPr lang="en-US" sz="1800" b="1" dirty="0" err="1">
                <a:solidFill>
                  <a:srgbClr val="FF0000"/>
                </a:solidFill>
                <a:latin typeface="Arial" charset="0"/>
              </a:rPr>
              <a:t>Ferenczy</a:t>
            </a:r>
            <a:r>
              <a:rPr lang="en-US" sz="1800" b="1" dirty="0">
                <a:solidFill>
                  <a:srgbClr val="FF0000"/>
                </a:solidFill>
                <a:latin typeface="Arial" charset="0"/>
              </a:rPr>
              <a:t>, 1998</a:t>
            </a:r>
            <a:endParaRPr lang="tr-TR" sz="2400" b="1" dirty="0">
              <a:solidFill>
                <a:srgbClr val="FF0000"/>
              </a:solidFill>
              <a:latin typeface="Arial" charset="0"/>
            </a:endParaRPr>
          </a:p>
          <a:p>
            <a:pPr marL="457200" indent="-457200">
              <a:buFontTx/>
              <a:buAutoNum type="arabicPeriod"/>
            </a:pPr>
            <a:r>
              <a:rPr lang="tr-TR" sz="2400" dirty="0"/>
              <a:t>A</a:t>
            </a:r>
            <a:r>
              <a:rPr lang="en-US" sz="2400" dirty="0" err="1"/>
              <a:t>denomyosis</a:t>
            </a:r>
            <a:r>
              <a:rPr lang="en-US" sz="2400" dirty="0"/>
              <a:t> develops </a:t>
            </a:r>
            <a:r>
              <a:rPr lang="en-US" sz="2400" i="1" dirty="0"/>
              <a:t>de novo </a:t>
            </a:r>
            <a:r>
              <a:rPr lang="en-US" sz="2400" dirty="0"/>
              <a:t>from embryologic misplaced </a:t>
            </a:r>
            <a:r>
              <a:rPr lang="en-US" sz="2400" dirty="0" err="1"/>
              <a:t>pleuripotent</a:t>
            </a:r>
            <a:r>
              <a:rPr lang="en-US" sz="2400" dirty="0"/>
              <a:t> </a:t>
            </a:r>
            <a:r>
              <a:rPr lang="en-US" sz="2400" i="1" dirty="0" err="1">
                <a:solidFill>
                  <a:srgbClr val="FF3399"/>
                </a:solidFill>
              </a:rPr>
              <a:t>mullerian</a:t>
            </a:r>
            <a:r>
              <a:rPr lang="en-US" sz="2400" dirty="0">
                <a:solidFill>
                  <a:srgbClr val="FF3399"/>
                </a:solidFill>
              </a:rPr>
              <a:t> remnants</a:t>
            </a:r>
            <a:endParaRPr lang="tr-TR" sz="2400" dirty="0">
              <a:solidFill>
                <a:srgbClr val="FF3399"/>
              </a:solidFill>
            </a:endParaRPr>
          </a:p>
          <a:p>
            <a:pPr marL="457200" indent="-457200">
              <a:buFontTx/>
              <a:buAutoNum type="arabicPeriod"/>
            </a:pPr>
            <a:r>
              <a:rPr lang="tr-TR" sz="2400" dirty="0"/>
              <a:t>I</a:t>
            </a:r>
            <a:r>
              <a:rPr lang="en-US" sz="2400" dirty="0" err="1"/>
              <a:t>nvagination</a:t>
            </a:r>
            <a:r>
              <a:rPr lang="en-US" sz="2400" dirty="0"/>
              <a:t> of the basalis proceeds along the </a:t>
            </a:r>
            <a:r>
              <a:rPr lang="en-US" sz="2400" dirty="0" err="1">
                <a:solidFill>
                  <a:srgbClr val="FF3399"/>
                </a:solidFill>
              </a:rPr>
              <a:t>intramyometrial</a:t>
            </a:r>
            <a:r>
              <a:rPr lang="en-US" sz="2400" dirty="0">
                <a:solidFill>
                  <a:srgbClr val="FF3399"/>
                </a:solidFill>
              </a:rPr>
              <a:t> lymphatic system</a:t>
            </a:r>
            <a:r>
              <a:rPr lang="en-US" sz="2400" dirty="0"/>
              <a:t>, leading to </a:t>
            </a:r>
            <a:r>
              <a:rPr lang="en-US" sz="2400" dirty="0" err="1"/>
              <a:t>adenomyosis</a:t>
            </a:r>
            <a:endParaRPr lang="tr-TR" sz="2400" dirty="0"/>
          </a:p>
          <a:p>
            <a:pPr marL="457200" indent="-457200">
              <a:buFontTx/>
              <a:buAutoNum type="arabicPeriod"/>
            </a:pPr>
            <a:r>
              <a:rPr lang="tr-TR" sz="2400" dirty="0"/>
              <a:t>A </a:t>
            </a:r>
            <a:r>
              <a:rPr lang="en-US" sz="2400" dirty="0"/>
              <a:t>recently proposed theory is that </a:t>
            </a:r>
            <a:r>
              <a:rPr lang="en-US" sz="2400" dirty="0" err="1"/>
              <a:t>adenomyosis</a:t>
            </a:r>
            <a:r>
              <a:rPr lang="en-US" sz="2400" dirty="0"/>
              <a:t> originates from </a:t>
            </a:r>
            <a:r>
              <a:rPr lang="en-US" sz="2400" dirty="0">
                <a:solidFill>
                  <a:srgbClr val="FF3399"/>
                </a:solidFill>
              </a:rPr>
              <a:t>bone marrow stem cells </a:t>
            </a:r>
            <a:r>
              <a:rPr lang="en-US" sz="2400" dirty="0"/>
              <a:t>that are displaced through the vasculature </a:t>
            </a:r>
            <a:r>
              <a:rPr lang="tr-TR" sz="2400" dirty="0"/>
              <a:t>									</a:t>
            </a:r>
            <a:r>
              <a:rPr lang="en-US" sz="1800" dirty="0" err="1">
                <a:solidFill>
                  <a:srgbClr val="FF0000"/>
                </a:solidFill>
              </a:rPr>
              <a:t>Sasson</a:t>
            </a:r>
            <a:r>
              <a:rPr lang="en-US" sz="1800" dirty="0">
                <a:solidFill>
                  <a:srgbClr val="FF0000"/>
                </a:solidFill>
              </a:rPr>
              <a:t>, 2008</a:t>
            </a:r>
            <a:r>
              <a:rPr lang="tr-TR" sz="1800" dirty="0">
                <a:solidFill>
                  <a:srgbClr val="FF0000"/>
                </a:solidFill>
              </a:rPr>
              <a:t>; </a:t>
            </a:r>
            <a:r>
              <a:rPr lang="en-US" sz="1800" dirty="0">
                <a:solidFill>
                  <a:srgbClr val="FF0000"/>
                </a:solidFill>
              </a:rPr>
              <a:t>Garcia, 2011</a:t>
            </a:r>
            <a:endParaRPr lang="tr-TR" sz="1600" dirty="0">
              <a:solidFill>
                <a:srgbClr val="FF0000"/>
              </a:solidFill>
            </a:endParaRPr>
          </a:p>
        </p:txBody>
      </p:sp>
      <p:sp>
        <p:nvSpPr>
          <p:cNvPr id="10243" name="Title 1"/>
          <p:cNvSpPr>
            <a:spLocks noGrp="1"/>
          </p:cNvSpPr>
          <p:nvPr>
            <p:ph type="title"/>
          </p:nvPr>
        </p:nvSpPr>
        <p:spPr>
          <a:xfrm>
            <a:off x="685800" y="71438"/>
            <a:ext cx="7772400" cy="1285875"/>
          </a:xfrm>
        </p:spPr>
        <p:txBody>
          <a:bodyPr/>
          <a:lstStyle/>
          <a:p>
            <a:r>
              <a:rPr lang="tr-TR"/>
              <a:t>Adenomyosis</a:t>
            </a:r>
            <a:br>
              <a:rPr lang="tr-TR"/>
            </a:br>
            <a:r>
              <a:rPr lang="tr-TR" sz="3200">
                <a:solidFill>
                  <a:srgbClr val="00FFFF"/>
                </a:solidFill>
              </a:rPr>
              <a:t>Etiopathogenesis</a:t>
            </a:r>
            <a:endParaRPr lang="tr-TR">
              <a:solidFill>
                <a:srgbClr val="00FFFF"/>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BE717BD-A504-BD45-93FC-3C84CDD5341D}"/>
              </a:ext>
            </a:extLst>
          </p:cNvPr>
          <p:cNvSpPr>
            <a:spLocks noGrp="1"/>
          </p:cNvSpPr>
          <p:nvPr>
            <p:ph idx="1"/>
          </p:nvPr>
        </p:nvSpPr>
        <p:spPr/>
        <p:txBody>
          <a:bodyPr/>
          <a:lstStyle/>
          <a:p>
            <a:endParaRPr lang="tr-TR"/>
          </a:p>
        </p:txBody>
      </p:sp>
      <p:sp>
        <p:nvSpPr>
          <p:cNvPr id="4" name="Title 1">
            <a:extLst>
              <a:ext uri="{FF2B5EF4-FFF2-40B4-BE49-F238E27FC236}">
                <a16:creationId xmlns:a16="http://schemas.microsoft.com/office/drawing/2014/main" id="{C9C1A064-1CAC-6843-93FA-8CA889A0BA07}"/>
              </a:ext>
            </a:extLst>
          </p:cNvPr>
          <p:cNvSpPr txBox="1">
            <a:spLocks/>
          </p:cNvSpPr>
          <p:nvPr/>
        </p:nvSpPr>
        <p:spPr bwMode="auto">
          <a:xfrm>
            <a:off x="0" y="-27384"/>
            <a:ext cx="9144000" cy="1582615"/>
          </a:xfrm>
          <a:prstGeom prst="rect">
            <a:avLst/>
          </a:prstGeom>
          <a:noFill/>
          <a:ln w="9525">
            <a:noFill/>
            <a:miter lim="800000"/>
            <a:headEnd/>
            <a:tailEnd/>
          </a:ln>
        </p:spPr>
        <p:txBody>
          <a:bodyPr vert="horz" wrap="square" lIns="82036" tIns="40298" rIns="82036" bIns="40298" numCol="1" anchor="b" anchorCtr="0" compatLnSpc="1">
            <a:prstTxWarp prst="textNoShape">
              <a:avLst/>
            </a:prstTxWarp>
            <a:noAutofit/>
          </a:bodyPr>
          <a:lstStyle>
            <a:lvl1pPr algn="ctr" defTabSz="828675" rtl="0" eaLnBrk="0" fontAlgn="base" hangingPunct="0">
              <a:spcBef>
                <a:spcPct val="0"/>
              </a:spcBef>
              <a:spcAft>
                <a:spcPct val="0"/>
              </a:spcAft>
              <a:defRPr sz="4000" b="1">
                <a:solidFill>
                  <a:schemeClr val="tx2"/>
                </a:solidFill>
                <a:latin typeface="+mj-lt"/>
                <a:ea typeface="+mj-ea"/>
                <a:cs typeface="+mj-cs"/>
              </a:defRPr>
            </a:lvl1pPr>
            <a:lvl2pPr algn="ctr" defTabSz="828675" rtl="0" eaLnBrk="0" fontAlgn="base" hangingPunct="0">
              <a:spcBef>
                <a:spcPct val="0"/>
              </a:spcBef>
              <a:spcAft>
                <a:spcPct val="0"/>
              </a:spcAft>
              <a:defRPr sz="4000" b="1">
                <a:solidFill>
                  <a:schemeClr val="tx2"/>
                </a:solidFill>
                <a:latin typeface="Arial" charset="0"/>
              </a:defRPr>
            </a:lvl2pPr>
            <a:lvl3pPr algn="ctr" defTabSz="828675" rtl="0" eaLnBrk="0" fontAlgn="base" hangingPunct="0">
              <a:spcBef>
                <a:spcPct val="0"/>
              </a:spcBef>
              <a:spcAft>
                <a:spcPct val="0"/>
              </a:spcAft>
              <a:defRPr sz="4000" b="1">
                <a:solidFill>
                  <a:schemeClr val="tx2"/>
                </a:solidFill>
                <a:latin typeface="Arial" charset="0"/>
              </a:defRPr>
            </a:lvl3pPr>
            <a:lvl4pPr algn="ctr" defTabSz="828675" rtl="0" eaLnBrk="0" fontAlgn="base" hangingPunct="0">
              <a:spcBef>
                <a:spcPct val="0"/>
              </a:spcBef>
              <a:spcAft>
                <a:spcPct val="0"/>
              </a:spcAft>
              <a:defRPr sz="4000" b="1">
                <a:solidFill>
                  <a:schemeClr val="tx2"/>
                </a:solidFill>
                <a:latin typeface="Arial" charset="0"/>
              </a:defRPr>
            </a:lvl4pPr>
            <a:lvl5pPr algn="ctr" defTabSz="828675" rtl="0" eaLnBrk="0" fontAlgn="base" hangingPunct="0">
              <a:spcBef>
                <a:spcPct val="0"/>
              </a:spcBef>
              <a:spcAft>
                <a:spcPct val="0"/>
              </a:spcAft>
              <a:defRPr sz="4000" b="1">
                <a:solidFill>
                  <a:schemeClr val="tx2"/>
                </a:solidFill>
                <a:latin typeface="Arial" charset="0"/>
              </a:defRPr>
            </a:lvl5pPr>
            <a:lvl6pPr marL="457200" algn="ctr" defTabSz="828675" rtl="0" eaLnBrk="0" fontAlgn="base" hangingPunct="0">
              <a:spcBef>
                <a:spcPct val="0"/>
              </a:spcBef>
              <a:spcAft>
                <a:spcPct val="0"/>
              </a:spcAft>
              <a:defRPr sz="4000" b="1">
                <a:solidFill>
                  <a:schemeClr val="tx2"/>
                </a:solidFill>
                <a:latin typeface="Arial" charset="0"/>
              </a:defRPr>
            </a:lvl6pPr>
            <a:lvl7pPr marL="914400" algn="ctr" defTabSz="828675" rtl="0" eaLnBrk="0" fontAlgn="base" hangingPunct="0">
              <a:spcBef>
                <a:spcPct val="0"/>
              </a:spcBef>
              <a:spcAft>
                <a:spcPct val="0"/>
              </a:spcAft>
              <a:defRPr sz="4000" b="1">
                <a:solidFill>
                  <a:schemeClr val="tx2"/>
                </a:solidFill>
                <a:latin typeface="Arial" charset="0"/>
              </a:defRPr>
            </a:lvl7pPr>
            <a:lvl8pPr marL="1371600" algn="ctr" defTabSz="828675" rtl="0" eaLnBrk="0" fontAlgn="base" hangingPunct="0">
              <a:spcBef>
                <a:spcPct val="0"/>
              </a:spcBef>
              <a:spcAft>
                <a:spcPct val="0"/>
              </a:spcAft>
              <a:defRPr sz="4000" b="1">
                <a:solidFill>
                  <a:schemeClr val="tx2"/>
                </a:solidFill>
                <a:latin typeface="Arial" charset="0"/>
              </a:defRPr>
            </a:lvl8pPr>
            <a:lvl9pPr marL="1828800" algn="ctr" defTabSz="828675" rtl="0" eaLnBrk="0" fontAlgn="base" hangingPunct="0">
              <a:spcBef>
                <a:spcPct val="0"/>
              </a:spcBef>
              <a:spcAft>
                <a:spcPct val="0"/>
              </a:spcAft>
              <a:defRPr sz="4000" b="1">
                <a:solidFill>
                  <a:schemeClr val="tx2"/>
                </a:solidFill>
                <a:latin typeface="Arial" charset="0"/>
              </a:defRPr>
            </a:lvl9pPr>
          </a:lstStyle>
          <a:p>
            <a:r>
              <a:rPr lang="en-US" sz="2400" kern="0" dirty="0">
                <a:solidFill>
                  <a:srgbClr val="FFFF00"/>
                </a:solidFill>
              </a:rPr>
              <a:t>Uterine auto-</a:t>
            </a:r>
            <a:r>
              <a:rPr lang="en-US" sz="2400" kern="0" dirty="0" err="1">
                <a:solidFill>
                  <a:srgbClr val="FFFF00"/>
                </a:solidFill>
              </a:rPr>
              <a:t>traumatisation</a:t>
            </a:r>
            <a:r>
              <a:rPr lang="en-US" sz="2400" kern="0" dirty="0">
                <a:solidFill>
                  <a:srgbClr val="FFFF00"/>
                </a:solidFill>
              </a:rPr>
              <a:t> by the mechanism of </a:t>
            </a:r>
            <a:r>
              <a:rPr lang="en-US" sz="2400" kern="0" dirty="0" err="1">
                <a:solidFill>
                  <a:srgbClr val="FFFF00"/>
                </a:solidFill>
              </a:rPr>
              <a:t>archimetral</a:t>
            </a:r>
            <a:r>
              <a:rPr lang="en-US" sz="2400" kern="0" dirty="0">
                <a:solidFill>
                  <a:srgbClr val="FFFF00"/>
                </a:solidFill>
              </a:rPr>
              <a:t> Compression due to </a:t>
            </a:r>
            <a:r>
              <a:rPr lang="en-US" sz="2400" kern="0" dirty="0" err="1">
                <a:solidFill>
                  <a:srgbClr val="FFFF00"/>
                </a:solidFill>
              </a:rPr>
              <a:t>neometral</a:t>
            </a:r>
            <a:r>
              <a:rPr lang="en-US" sz="2400" kern="0" dirty="0">
                <a:solidFill>
                  <a:srgbClr val="FFFF00"/>
                </a:solidFill>
              </a:rPr>
              <a:t> contraction:</a:t>
            </a:r>
            <a:br>
              <a:rPr lang="en-US" sz="2400" kern="0" dirty="0">
                <a:solidFill>
                  <a:srgbClr val="FFFF00"/>
                </a:solidFill>
              </a:rPr>
            </a:br>
            <a:r>
              <a:rPr lang="en-US" sz="2400" kern="0" dirty="0">
                <a:solidFill>
                  <a:srgbClr val="FF0000"/>
                </a:solidFill>
              </a:rPr>
              <a:t>N</a:t>
            </a:r>
            <a:r>
              <a:rPr lang="en-US" sz="2400" kern="0" dirty="0">
                <a:solidFill>
                  <a:srgbClr val="FFFF00"/>
                </a:solidFill>
              </a:rPr>
              <a:t>: </a:t>
            </a:r>
            <a:r>
              <a:rPr lang="en-US" sz="2400" kern="0" dirty="0" err="1">
                <a:solidFill>
                  <a:srgbClr val="FFFF00"/>
                </a:solidFill>
              </a:rPr>
              <a:t>Neometra</a:t>
            </a:r>
            <a:r>
              <a:rPr lang="en-US" sz="2400" kern="0" dirty="0">
                <a:solidFill>
                  <a:srgbClr val="FFFF00"/>
                </a:solidFill>
              </a:rPr>
              <a:t>,  </a:t>
            </a:r>
            <a:r>
              <a:rPr lang="en-US" sz="2400" kern="0" dirty="0">
                <a:solidFill>
                  <a:srgbClr val="FF0000"/>
                </a:solidFill>
              </a:rPr>
              <a:t>E</a:t>
            </a:r>
            <a:r>
              <a:rPr lang="en-US" sz="2400" kern="0" dirty="0">
                <a:solidFill>
                  <a:srgbClr val="FFFF00"/>
                </a:solidFill>
              </a:rPr>
              <a:t>: Endometrium,  </a:t>
            </a:r>
            <a:r>
              <a:rPr lang="en-US" sz="2400" kern="0" dirty="0">
                <a:solidFill>
                  <a:srgbClr val="FF0000"/>
                </a:solidFill>
              </a:rPr>
              <a:t>A</a:t>
            </a:r>
            <a:r>
              <a:rPr lang="en-US" sz="2400" kern="0" dirty="0">
                <a:solidFill>
                  <a:srgbClr val="FFFF00"/>
                </a:solidFill>
              </a:rPr>
              <a:t>: </a:t>
            </a:r>
            <a:r>
              <a:rPr lang="en-US" sz="2400" kern="0" dirty="0" err="1">
                <a:solidFill>
                  <a:srgbClr val="FFFF00"/>
                </a:solidFill>
              </a:rPr>
              <a:t>Archimyometrium</a:t>
            </a:r>
            <a:br>
              <a:rPr lang="en-US" sz="2400" kern="0" dirty="0">
                <a:solidFill>
                  <a:srgbClr val="FFFF00"/>
                </a:solidFill>
              </a:rPr>
            </a:br>
            <a:endParaRPr lang="en-US" sz="2400" kern="0" dirty="0">
              <a:solidFill>
                <a:srgbClr val="FFFF00"/>
              </a:solidFill>
            </a:endParaRPr>
          </a:p>
        </p:txBody>
      </p:sp>
      <p:pic>
        <p:nvPicPr>
          <p:cNvPr id="5" name="Content Placeholder 3">
            <a:extLst>
              <a:ext uri="{FF2B5EF4-FFF2-40B4-BE49-F238E27FC236}">
                <a16:creationId xmlns:a16="http://schemas.microsoft.com/office/drawing/2014/main" id="{68BA7152-4417-6549-8BDB-FAF2265A1730}"/>
              </a:ext>
            </a:extLst>
          </p:cNvPr>
          <p:cNvPicPr>
            <a:picLocks noChangeAspect="1"/>
          </p:cNvPicPr>
          <p:nvPr/>
        </p:nvPicPr>
        <p:blipFill>
          <a:blip r:embed="rId2"/>
          <a:srcRect l="-43243" r="-43243"/>
          <a:stretch>
            <a:fillRect/>
          </a:stretch>
        </p:blipFill>
        <p:spPr bwMode="auto">
          <a:xfrm>
            <a:off x="-3105578" y="1600200"/>
            <a:ext cx="15305008" cy="5257800"/>
          </a:xfrm>
          <a:prstGeom prst="rect">
            <a:avLst/>
          </a:prstGeom>
          <a:noFill/>
          <a:ln w="9525">
            <a:noFill/>
            <a:miter lim="800000"/>
            <a:headEnd/>
            <a:tailEnd/>
          </a:ln>
        </p:spPr>
      </p:pic>
    </p:spTree>
    <p:extLst>
      <p:ext uri="{BB962C8B-B14F-4D97-AF65-F5344CB8AC3E}">
        <p14:creationId xmlns:p14="http://schemas.microsoft.com/office/powerpoint/2010/main" val="3449667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2C86646C-259A-9F41-AB88-E9A5DCCD57CA}"/>
              </a:ext>
            </a:extLst>
          </p:cNvPr>
          <p:cNvPicPr>
            <a:picLocks noChangeAspect="1" noChangeArrowheads="1"/>
          </p:cNvPicPr>
          <p:nvPr/>
        </p:nvPicPr>
        <p:blipFill>
          <a:blip r:embed="rId2" cstate="print"/>
          <a:srcRect/>
          <a:stretch>
            <a:fillRect/>
          </a:stretch>
        </p:blipFill>
        <p:spPr bwMode="auto">
          <a:xfrm>
            <a:off x="4535902" y="1711350"/>
            <a:ext cx="4500594" cy="4525962"/>
          </a:xfrm>
          <a:prstGeom prst="rect">
            <a:avLst/>
          </a:prstGeom>
          <a:noFill/>
          <a:ln w="9525">
            <a:noFill/>
            <a:miter lim="800000"/>
            <a:headEnd/>
            <a:tailEnd/>
          </a:ln>
        </p:spPr>
      </p:pic>
      <p:sp>
        <p:nvSpPr>
          <p:cNvPr id="5" name="4 Metin kutusu">
            <a:extLst>
              <a:ext uri="{FF2B5EF4-FFF2-40B4-BE49-F238E27FC236}">
                <a16:creationId xmlns:a16="http://schemas.microsoft.com/office/drawing/2014/main" id="{71641C04-33F0-2440-94A1-0C4CADA2CDDA}"/>
              </a:ext>
            </a:extLst>
          </p:cNvPr>
          <p:cNvSpPr txBox="1"/>
          <p:nvPr/>
        </p:nvSpPr>
        <p:spPr>
          <a:xfrm>
            <a:off x="0" y="980728"/>
            <a:ext cx="4535902" cy="6370975"/>
          </a:xfrm>
          <a:prstGeom prst="rect">
            <a:avLst/>
          </a:prstGeom>
          <a:noFill/>
        </p:spPr>
        <p:txBody>
          <a:bodyPr wrap="square" rtlCol="0">
            <a:spAutoFit/>
          </a:bodyPr>
          <a:lstStyle/>
          <a:p>
            <a:endParaRPr lang="tr-TR" dirty="0">
              <a:latin typeface="+mn-lt"/>
              <a:cs typeface="Times New Roman" pitchFamily="18" charset="0"/>
            </a:endParaRPr>
          </a:p>
          <a:p>
            <a:r>
              <a:rPr lang="tr-TR" dirty="0" err="1">
                <a:solidFill>
                  <a:srgbClr val="00FFFF"/>
                </a:solidFill>
                <a:latin typeface="+mn-lt"/>
                <a:cs typeface="Times New Roman" pitchFamily="18" charset="0"/>
              </a:rPr>
              <a:t>Archimetral</a:t>
            </a:r>
            <a:r>
              <a:rPr lang="tr-TR" dirty="0">
                <a:solidFill>
                  <a:srgbClr val="00FFFF"/>
                </a:solidFill>
                <a:latin typeface="+mn-lt"/>
                <a:cs typeface="Times New Roman" pitchFamily="18" charset="0"/>
              </a:rPr>
              <a:t> </a:t>
            </a:r>
            <a:r>
              <a:rPr lang="tr-TR" dirty="0" err="1">
                <a:solidFill>
                  <a:srgbClr val="00FFFF"/>
                </a:solidFill>
                <a:latin typeface="+mn-lt"/>
                <a:cs typeface="Times New Roman" pitchFamily="18" charset="0"/>
              </a:rPr>
              <a:t>compression</a:t>
            </a:r>
            <a:r>
              <a:rPr lang="tr-TR" dirty="0">
                <a:solidFill>
                  <a:srgbClr val="00FFFF"/>
                </a:solidFill>
                <a:latin typeface="+mn-lt"/>
                <a:cs typeface="Times New Roman" pitchFamily="18" charset="0"/>
              </a:rPr>
              <a:t> </a:t>
            </a:r>
            <a:r>
              <a:rPr lang="tr-TR" dirty="0" err="1">
                <a:solidFill>
                  <a:srgbClr val="00FFFF"/>
                </a:solidFill>
                <a:latin typeface="+mn-lt"/>
                <a:cs typeface="Times New Roman" pitchFamily="18" charset="0"/>
              </a:rPr>
              <a:t>by</a:t>
            </a:r>
            <a:r>
              <a:rPr lang="tr-TR" dirty="0">
                <a:solidFill>
                  <a:srgbClr val="00FFFF"/>
                </a:solidFill>
                <a:latin typeface="+mn-lt"/>
                <a:cs typeface="Times New Roman" pitchFamily="18" charset="0"/>
              </a:rPr>
              <a:t> </a:t>
            </a:r>
            <a:r>
              <a:rPr lang="tr-TR" dirty="0" err="1">
                <a:solidFill>
                  <a:srgbClr val="00FFFF"/>
                </a:solidFill>
                <a:latin typeface="+mn-lt"/>
                <a:cs typeface="Times New Roman" pitchFamily="18" charset="0"/>
              </a:rPr>
              <a:t>neometral</a:t>
            </a:r>
            <a:r>
              <a:rPr lang="tr-TR" dirty="0">
                <a:solidFill>
                  <a:srgbClr val="00FFFF"/>
                </a:solidFill>
                <a:latin typeface="+mn-lt"/>
                <a:cs typeface="Times New Roman" pitchFamily="18" charset="0"/>
              </a:rPr>
              <a:t> </a:t>
            </a:r>
            <a:r>
              <a:rPr lang="tr-TR" dirty="0" err="1">
                <a:solidFill>
                  <a:srgbClr val="00FFFF"/>
                </a:solidFill>
                <a:latin typeface="+mn-lt"/>
                <a:cs typeface="Times New Roman" pitchFamily="18" charset="0"/>
              </a:rPr>
              <a:t>contraction</a:t>
            </a:r>
            <a:r>
              <a:rPr lang="tr-TR" dirty="0">
                <a:solidFill>
                  <a:srgbClr val="00FFFF"/>
                </a:solidFill>
                <a:latin typeface="+mn-lt"/>
                <a:cs typeface="Times New Roman" pitchFamily="18" charset="0"/>
              </a:rPr>
              <a:t> </a:t>
            </a:r>
            <a:r>
              <a:rPr lang="tr-TR" dirty="0" err="1">
                <a:solidFill>
                  <a:srgbClr val="00FFFF"/>
                </a:solidFill>
                <a:latin typeface="+mn-lt"/>
                <a:cs typeface="Times New Roman" pitchFamily="18" charset="0"/>
              </a:rPr>
              <a:t>by</a:t>
            </a:r>
            <a:r>
              <a:rPr lang="tr-TR" dirty="0">
                <a:solidFill>
                  <a:srgbClr val="00FFFF"/>
                </a:solidFill>
                <a:latin typeface="+mn-lt"/>
                <a:cs typeface="Times New Roman" pitchFamily="18" charset="0"/>
              </a:rPr>
              <a:t> </a:t>
            </a:r>
            <a:r>
              <a:rPr lang="tr-TR" dirty="0" err="1">
                <a:solidFill>
                  <a:srgbClr val="00FFFF"/>
                </a:solidFill>
                <a:latin typeface="+mn-lt"/>
                <a:cs typeface="Times New Roman" pitchFamily="18" charset="0"/>
              </a:rPr>
              <a:t>non</a:t>
            </a:r>
            <a:r>
              <a:rPr lang="tr-TR" dirty="0">
                <a:solidFill>
                  <a:srgbClr val="00FFFF"/>
                </a:solidFill>
                <a:latin typeface="+mn-lt"/>
                <a:cs typeface="Times New Roman" pitchFamily="18" charset="0"/>
              </a:rPr>
              <a:t> -</a:t>
            </a:r>
            <a:r>
              <a:rPr lang="tr-TR" dirty="0" err="1">
                <a:solidFill>
                  <a:srgbClr val="00FFFF"/>
                </a:solidFill>
                <a:latin typeface="+mn-lt"/>
                <a:cs typeface="Times New Roman" pitchFamily="18" charset="0"/>
              </a:rPr>
              <a:t>pregnant</a:t>
            </a:r>
            <a:r>
              <a:rPr lang="tr-TR" dirty="0">
                <a:solidFill>
                  <a:srgbClr val="00FFFF"/>
                </a:solidFill>
                <a:latin typeface="+mn-lt"/>
                <a:cs typeface="Times New Roman" pitchFamily="18" charset="0"/>
              </a:rPr>
              <a:t> </a:t>
            </a:r>
            <a:r>
              <a:rPr lang="tr-TR" dirty="0" err="1">
                <a:solidFill>
                  <a:srgbClr val="00FFFF"/>
                </a:solidFill>
                <a:latin typeface="+mn-lt"/>
                <a:cs typeface="Times New Roman" pitchFamily="18" charset="0"/>
              </a:rPr>
              <a:t>uterus</a:t>
            </a:r>
            <a:endParaRPr lang="tr-TR" dirty="0">
              <a:solidFill>
                <a:srgbClr val="00FFFF"/>
              </a:solidFill>
              <a:latin typeface="+mn-lt"/>
              <a:cs typeface="Times New Roman" pitchFamily="18" charset="0"/>
            </a:endParaRPr>
          </a:p>
          <a:p>
            <a:endParaRPr lang="tr-TR" dirty="0">
              <a:latin typeface="+mn-lt"/>
              <a:cs typeface="Times New Roman" pitchFamily="18" charset="0"/>
            </a:endParaRPr>
          </a:p>
          <a:p>
            <a:r>
              <a:rPr lang="tr-TR" dirty="0" err="1">
                <a:latin typeface="+mn-lt"/>
                <a:cs typeface="Times New Roman" pitchFamily="18" charset="0"/>
              </a:rPr>
              <a:t>Uterine</a:t>
            </a:r>
            <a:r>
              <a:rPr lang="tr-TR" dirty="0">
                <a:latin typeface="+mn-lt"/>
                <a:cs typeface="Times New Roman" pitchFamily="18" charset="0"/>
              </a:rPr>
              <a:t> </a:t>
            </a:r>
            <a:r>
              <a:rPr lang="tr-TR" dirty="0" err="1">
                <a:latin typeface="+mn-lt"/>
                <a:cs typeface="Times New Roman" pitchFamily="18" charset="0"/>
              </a:rPr>
              <a:t>hyperperistaltism</a:t>
            </a:r>
            <a:r>
              <a:rPr lang="tr-TR" dirty="0">
                <a:latin typeface="+mn-lt"/>
                <a:cs typeface="Times New Roman" pitchFamily="18" charset="0"/>
              </a:rPr>
              <a:t> </a:t>
            </a:r>
          </a:p>
          <a:p>
            <a:endParaRPr lang="tr-TR" dirty="0">
              <a:latin typeface="+mn-lt"/>
              <a:cs typeface="Times New Roman" pitchFamily="18" charset="0"/>
            </a:endParaRPr>
          </a:p>
          <a:p>
            <a:r>
              <a:rPr lang="tr-TR" dirty="0" err="1">
                <a:latin typeface="+mn-lt"/>
                <a:cs typeface="Times New Roman" pitchFamily="18" charset="0"/>
              </a:rPr>
              <a:t>Strongest</a:t>
            </a:r>
            <a:r>
              <a:rPr lang="tr-TR" dirty="0">
                <a:latin typeface="+mn-lt"/>
                <a:cs typeface="Times New Roman" pitchFamily="18" charset="0"/>
              </a:rPr>
              <a:t> </a:t>
            </a:r>
            <a:r>
              <a:rPr lang="tr-TR" dirty="0" err="1">
                <a:latin typeface="+mn-lt"/>
                <a:cs typeface="Times New Roman" pitchFamily="18" charset="0"/>
              </a:rPr>
              <a:t>power</a:t>
            </a:r>
            <a:r>
              <a:rPr lang="tr-TR" dirty="0">
                <a:latin typeface="+mn-lt"/>
                <a:cs typeface="Times New Roman" pitchFamily="18" charset="0"/>
              </a:rPr>
              <a:t> in </a:t>
            </a:r>
            <a:r>
              <a:rPr lang="tr-TR" dirty="0" err="1">
                <a:latin typeface="+mn-lt"/>
                <a:cs typeface="Times New Roman" pitchFamily="18" charset="0"/>
              </a:rPr>
              <a:t>the</a:t>
            </a:r>
            <a:r>
              <a:rPr lang="tr-TR" dirty="0">
                <a:latin typeface="+mn-lt"/>
                <a:cs typeface="Times New Roman" pitchFamily="18" charset="0"/>
              </a:rPr>
              <a:t> </a:t>
            </a:r>
            <a:r>
              <a:rPr lang="tr-TR" dirty="0" err="1">
                <a:latin typeface="+mn-lt"/>
                <a:cs typeface="Times New Roman" pitchFamily="18" charset="0"/>
              </a:rPr>
              <a:t>upper</a:t>
            </a:r>
            <a:r>
              <a:rPr lang="tr-TR" dirty="0">
                <a:latin typeface="+mn-lt"/>
                <a:cs typeface="Times New Roman" pitchFamily="18" charset="0"/>
              </a:rPr>
              <a:t> </a:t>
            </a:r>
            <a:r>
              <a:rPr lang="tr-TR" dirty="0" err="1">
                <a:latin typeface="+mn-lt"/>
                <a:cs typeface="Times New Roman" pitchFamily="18" charset="0"/>
              </a:rPr>
              <a:t>region</a:t>
            </a:r>
            <a:r>
              <a:rPr lang="tr-TR" dirty="0">
                <a:latin typeface="+mn-lt"/>
                <a:cs typeface="Times New Roman" pitchFamily="18" charset="0"/>
              </a:rPr>
              <a:t> of </a:t>
            </a:r>
            <a:r>
              <a:rPr lang="tr-TR" dirty="0" err="1">
                <a:latin typeface="+mn-lt"/>
                <a:cs typeface="Times New Roman" pitchFamily="18" charset="0"/>
              </a:rPr>
              <a:t>uterus</a:t>
            </a:r>
            <a:endParaRPr lang="tr-TR" dirty="0">
              <a:latin typeface="+mn-lt"/>
              <a:cs typeface="Times New Roman" pitchFamily="18" charset="0"/>
            </a:endParaRPr>
          </a:p>
          <a:p>
            <a:endParaRPr lang="tr-TR" dirty="0">
              <a:latin typeface="+mn-lt"/>
              <a:cs typeface="Times New Roman" pitchFamily="18" charset="0"/>
            </a:endParaRPr>
          </a:p>
          <a:p>
            <a:r>
              <a:rPr lang="tr-TR" dirty="0">
                <a:latin typeface="+mn-lt"/>
                <a:cs typeface="Times New Roman" pitchFamily="18" charset="0"/>
              </a:rPr>
              <a:t>TIAR ( </a:t>
            </a:r>
            <a:r>
              <a:rPr lang="tr-TR" dirty="0" err="1">
                <a:latin typeface="+mn-lt"/>
                <a:cs typeface="Times New Roman" pitchFamily="18" charset="0"/>
              </a:rPr>
              <a:t>Tissue</a:t>
            </a:r>
            <a:r>
              <a:rPr lang="tr-TR" dirty="0">
                <a:latin typeface="+mn-lt"/>
                <a:cs typeface="Times New Roman" pitchFamily="18" charset="0"/>
              </a:rPr>
              <a:t> </a:t>
            </a:r>
            <a:r>
              <a:rPr lang="tr-TR" dirty="0" err="1">
                <a:latin typeface="+mn-lt"/>
                <a:cs typeface="Times New Roman" pitchFamily="18" charset="0"/>
              </a:rPr>
              <a:t>injury</a:t>
            </a:r>
            <a:r>
              <a:rPr lang="tr-TR" dirty="0">
                <a:latin typeface="+mn-lt"/>
                <a:cs typeface="Times New Roman" pitchFamily="18" charset="0"/>
              </a:rPr>
              <a:t> </a:t>
            </a:r>
            <a:r>
              <a:rPr lang="tr-TR" dirty="0" err="1">
                <a:latin typeface="+mn-lt"/>
                <a:cs typeface="Times New Roman" pitchFamily="18" charset="0"/>
              </a:rPr>
              <a:t>and</a:t>
            </a:r>
            <a:r>
              <a:rPr lang="tr-TR" dirty="0">
                <a:latin typeface="+mn-lt"/>
                <a:cs typeface="Times New Roman" pitchFamily="18" charset="0"/>
              </a:rPr>
              <a:t> </a:t>
            </a:r>
            <a:r>
              <a:rPr lang="tr-TR" dirty="0" err="1">
                <a:latin typeface="+mn-lt"/>
                <a:cs typeface="Times New Roman" pitchFamily="18" charset="0"/>
              </a:rPr>
              <a:t>repair</a:t>
            </a:r>
            <a:r>
              <a:rPr lang="tr-TR" dirty="0">
                <a:latin typeface="+mn-lt"/>
                <a:cs typeface="Times New Roman" pitchFamily="18" charset="0"/>
              </a:rPr>
              <a:t>)</a:t>
            </a:r>
          </a:p>
          <a:p>
            <a:endParaRPr lang="tr-TR" dirty="0">
              <a:latin typeface="+mn-lt"/>
              <a:cs typeface="Times New Roman" pitchFamily="18" charset="0"/>
            </a:endParaRPr>
          </a:p>
          <a:p>
            <a:r>
              <a:rPr lang="tr-TR" dirty="0" err="1">
                <a:latin typeface="+mn-lt"/>
                <a:cs typeface="Times New Roman" pitchFamily="18" charset="0"/>
              </a:rPr>
              <a:t>Chronic</a:t>
            </a:r>
            <a:r>
              <a:rPr lang="tr-TR" dirty="0">
                <a:latin typeface="+mn-lt"/>
                <a:cs typeface="Times New Roman" pitchFamily="18" charset="0"/>
              </a:rPr>
              <a:t> </a:t>
            </a:r>
            <a:r>
              <a:rPr lang="tr-TR" dirty="0" err="1">
                <a:latin typeface="+mn-lt"/>
                <a:cs typeface="Times New Roman" pitchFamily="18" charset="0"/>
              </a:rPr>
              <a:t>proliferation</a:t>
            </a:r>
            <a:r>
              <a:rPr lang="tr-TR" dirty="0">
                <a:latin typeface="+mn-lt"/>
                <a:cs typeface="Times New Roman" pitchFamily="18" charset="0"/>
              </a:rPr>
              <a:t> </a:t>
            </a:r>
            <a:r>
              <a:rPr lang="tr-TR" dirty="0" err="1">
                <a:latin typeface="+mn-lt"/>
                <a:cs typeface="Times New Roman" pitchFamily="18" charset="0"/>
              </a:rPr>
              <a:t>and</a:t>
            </a:r>
            <a:r>
              <a:rPr lang="tr-TR" dirty="0">
                <a:latin typeface="+mn-lt"/>
                <a:cs typeface="Times New Roman" pitchFamily="18" charset="0"/>
              </a:rPr>
              <a:t> </a:t>
            </a:r>
            <a:r>
              <a:rPr lang="tr-TR" dirty="0" err="1">
                <a:latin typeface="+mn-lt"/>
                <a:cs typeface="Times New Roman" pitchFamily="18" charset="0"/>
              </a:rPr>
              <a:t>inflamation</a:t>
            </a:r>
            <a:r>
              <a:rPr lang="tr-TR" dirty="0">
                <a:latin typeface="+mn-lt"/>
                <a:cs typeface="Times New Roman" pitchFamily="18" charset="0"/>
              </a:rPr>
              <a:t> </a:t>
            </a:r>
          </a:p>
          <a:p>
            <a:endParaRPr lang="tr-TR" dirty="0">
              <a:latin typeface="+mn-lt"/>
              <a:cs typeface="Times New Roman" pitchFamily="18" charset="0"/>
            </a:endParaRPr>
          </a:p>
          <a:p>
            <a:endParaRPr lang="tr-TR" dirty="0">
              <a:latin typeface="+mn-lt"/>
              <a:cs typeface="Times New Roman" pitchFamily="18" charset="0"/>
            </a:endParaRPr>
          </a:p>
        </p:txBody>
      </p:sp>
      <p:pic>
        <p:nvPicPr>
          <p:cNvPr id="6" name="Picture 3">
            <a:extLst>
              <a:ext uri="{FF2B5EF4-FFF2-40B4-BE49-F238E27FC236}">
                <a16:creationId xmlns:a16="http://schemas.microsoft.com/office/drawing/2014/main" id="{D07631C5-8AA5-CB4C-932E-3271A3F657D6}"/>
              </a:ext>
            </a:extLst>
          </p:cNvPr>
          <p:cNvPicPr>
            <a:picLocks noChangeAspect="1" noChangeArrowheads="1"/>
          </p:cNvPicPr>
          <p:nvPr/>
        </p:nvPicPr>
        <p:blipFill>
          <a:blip r:embed="rId3" cstate="print"/>
          <a:srcRect/>
          <a:stretch>
            <a:fillRect/>
          </a:stretch>
        </p:blipFill>
        <p:spPr bwMode="auto">
          <a:xfrm>
            <a:off x="0" y="0"/>
            <a:ext cx="9144000" cy="1285860"/>
          </a:xfrm>
          <a:prstGeom prst="rect">
            <a:avLst/>
          </a:prstGeom>
          <a:noFill/>
          <a:ln w="9525">
            <a:noFill/>
            <a:miter lim="800000"/>
            <a:headEnd/>
            <a:tailEnd/>
          </a:ln>
        </p:spPr>
      </p:pic>
    </p:spTree>
    <p:extLst>
      <p:ext uri="{BB962C8B-B14F-4D97-AF65-F5344CB8AC3E}">
        <p14:creationId xmlns:p14="http://schemas.microsoft.com/office/powerpoint/2010/main" val="6505512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3E265E7B-CA25-1445-A976-618AD5DED43D}"/>
              </a:ext>
            </a:extLst>
          </p:cNvPr>
          <p:cNvPicPr>
            <a:picLocks noChangeAspect="1" noChangeArrowheads="1"/>
          </p:cNvPicPr>
          <p:nvPr/>
        </p:nvPicPr>
        <p:blipFill>
          <a:blip r:embed="rId2" cstate="print"/>
          <a:srcRect/>
          <a:stretch>
            <a:fillRect/>
          </a:stretch>
        </p:blipFill>
        <p:spPr bwMode="auto">
          <a:xfrm>
            <a:off x="39639" y="1844824"/>
            <a:ext cx="3956297" cy="4525962"/>
          </a:xfrm>
          <a:prstGeom prst="rect">
            <a:avLst/>
          </a:prstGeom>
          <a:noFill/>
          <a:ln w="9525">
            <a:noFill/>
            <a:miter lim="800000"/>
            <a:headEnd/>
            <a:tailEnd/>
          </a:ln>
        </p:spPr>
      </p:pic>
      <p:pic>
        <p:nvPicPr>
          <p:cNvPr id="5" name="Picture 3">
            <a:extLst>
              <a:ext uri="{FF2B5EF4-FFF2-40B4-BE49-F238E27FC236}">
                <a16:creationId xmlns:a16="http://schemas.microsoft.com/office/drawing/2014/main" id="{A68598CE-BCD0-E344-8BFF-18B7B8E9BDCA}"/>
              </a:ext>
            </a:extLst>
          </p:cNvPr>
          <p:cNvPicPr>
            <a:picLocks noChangeAspect="1" noChangeArrowheads="1"/>
          </p:cNvPicPr>
          <p:nvPr/>
        </p:nvPicPr>
        <p:blipFill>
          <a:blip r:embed="rId3" cstate="print"/>
          <a:srcRect/>
          <a:stretch>
            <a:fillRect/>
          </a:stretch>
        </p:blipFill>
        <p:spPr bwMode="auto">
          <a:xfrm>
            <a:off x="899592" y="0"/>
            <a:ext cx="7362825" cy="1484784"/>
          </a:xfrm>
          <a:prstGeom prst="rect">
            <a:avLst/>
          </a:prstGeom>
          <a:noFill/>
          <a:ln w="9525">
            <a:noFill/>
            <a:miter lim="800000"/>
            <a:headEnd/>
            <a:tailEnd/>
          </a:ln>
        </p:spPr>
      </p:pic>
      <p:sp>
        <p:nvSpPr>
          <p:cNvPr id="6" name="4 Metin kutusu">
            <a:extLst>
              <a:ext uri="{FF2B5EF4-FFF2-40B4-BE49-F238E27FC236}">
                <a16:creationId xmlns:a16="http://schemas.microsoft.com/office/drawing/2014/main" id="{727F9FA3-038B-B440-9E3F-035D4D87777A}"/>
              </a:ext>
            </a:extLst>
          </p:cNvPr>
          <p:cNvSpPr txBox="1"/>
          <p:nvPr/>
        </p:nvSpPr>
        <p:spPr>
          <a:xfrm>
            <a:off x="4067944" y="1522521"/>
            <a:ext cx="5076056" cy="6370975"/>
          </a:xfrm>
          <a:prstGeom prst="rect">
            <a:avLst/>
          </a:prstGeom>
          <a:noFill/>
        </p:spPr>
        <p:txBody>
          <a:bodyPr wrap="square" rtlCol="0">
            <a:spAutoFit/>
          </a:bodyPr>
          <a:lstStyle/>
          <a:p>
            <a:r>
              <a:rPr lang="tr-TR" dirty="0">
                <a:latin typeface="+mn-lt"/>
                <a:cs typeface="Times New Roman" pitchFamily="18" charset="0"/>
              </a:rPr>
              <a:t>n= 143 </a:t>
            </a:r>
            <a:r>
              <a:rPr lang="tr-TR" dirty="0" err="1">
                <a:latin typeface="+mn-lt"/>
                <a:cs typeface="Times New Roman" pitchFamily="18" charset="0"/>
              </a:rPr>
              <a:t>Adenomyosis</a:t>
            </a:r>
            <a:r>
              <a:rPr lang="tr-TR" dirty="0">
                <a:latin typeface="+mn-lt"/>
                <a:cs typeface="Times New Roman" pitchFamily="18" charset="0"/>
              </a:rPr>
              <a:t>;</a:t>
            </a:r>
          </a:p>
          <a:p>
            <a:endParaRPr lang="tr-TR" dirty="0">
              <a:latin typeface="+mn-lt"/>
              <a:cs typeface="Times New Roman" pitchFamily="18" charset="0"/>
            </a:endParaRPr>
          </a:p>
          <a:p>
            <a:r>
              <a:rPr lang="tr-TR" dirty="0">
                <a:latin typeface="+mn-lt"/>
                <a:cs typeface="Times New Roman" pitchFamily="18" charset="0"/>
              </a:rPr>
              <a:t>n= 127  (%80.6) </a:t>
            </a:r>
            <a:r>
              <a:rPr lang="tr-TR" dirty="0" err="1">
                <a:latin typeface="+mn-lt"/>
                <a:cs typeface="Times New Roman" pitchFamily="18" charset="0"/>
              </a:rPr>
              <a:t>Adenomyosis</a:t>
            </a:r>
            <a:r>
              <a:rPr lang="tr-TR" dirty="0">
                <a:latin typeface="+mn-lt"/>
                <a:cs typeface="Times New Roman" pitchFamily="18" charset="0"/>
              </a:rPr>
              <a:t> + </a:t>
            </a:r>
            <a:r>
              <a:rPr lang="tr-TR" dirty="0" err="1">
                <a:latin typeface="+mn-lt"/>
                <a:cs typeface="Times New Roman" pitchFamily="18" charset="0"/>
              </a:rPr>
              <a:t>Endometriosis</a:t>
            </a:r>
            <a:r>
              <a:rPr lang="tr-TR" dirty="0">
                <a:latin typeface="+mn-lt"/>
                <a:cs typeface="Times New Roman" pitchFamily="18" charset="0"/>
              </a:rPr>
              <a:t> </a:t>
            </a:r>
          </a:p>
          <a:p>
            <a:endParaRPr lang="tr-TR" dirty="0">
              <a:latin typeface="+mn-lt"/>
              <a:cs typeface="Times New Roman" pitchFamily="18" charset="0"/>
            </a:endParaRPr>
          </a:p>
          <a:p>
            <a:r>
              <a:rPr lang="tr-TR" dirty="0">
                <a:solidFill>
                  <a:srgbClr val="00FF00"/>
                </a:solidFill>
                <a:latin typeface="+mn-lt"/>
                <a:cs typeface="Times New Roman" pitchFamily="18" charset="0"/>
              </a:rPr>
              <a:t>→ Sperm transport yönü</a:t>
            </a:r>
          </a:p>
          <a:p>
            <a:r>
              <a:rPr lang="tr-TR" dirty="0">
                <a:cs typeface="Times New Roman" pitchFamily="18" charset="0"/>
              </a:rPr>
              <a:t>→ </a:t>
            </a:r>
            <a:r>
              <a:rPr lang="tr-TR" dirty="0">
                <a:solidFill>
                  <a:srgbClr val="FF0000"/>
                </a:solidFill>
                <a:cs typeface="Times New Roman" pitchFamily="18" charset="0"/>
              </a:rPr>
              <a:t>Bazal </a:t>
            </a:r>
            <a:r>
              <a:rPr lang="tr-TR" dirty="0" err="1">
                <a:solidFill>
                  <a:srgbClr val="FF0000"/>
                </a:solidFill>
                <a:cs typeface="Times New Roman" pitchFamily="18" charset="0"/>
              </a:rPr>
              <a:t>Stromal</a:t>
            </a:r>
            <a:r>
              <a:rPr lang="tr-TR" dirty="0">
                <a:solidFill>
                  <a:srgbClr val="FF0000"/>
                </a:solidFill>
                <a:cs typeface="Times New Roman" pitchFamily="18" charset="0"/>
              </a:rPr>
              <a:t> hücreler ve </a:t>
            </a:r>
            <a:r>
              <a:rPr lang="tr-TR" dirty="0" err="1">
                <a:solidFill>
                  <a:srgbClr val="FF0000"/>
                </a:solidFill>
                <a:cs typeface="Times New Roman" pitchFamily="18" charset="0"/>
              </a:rPr>
              <a:t>archimyometirum</a:t>
            </a:r>
            <a:r>
              <a:rPr lang="tr-TR" dirty="0">
                <a:solidFill>
                  <a:srgbClr val="FF0000"/>
                </a:solidFill>
                <a:cs typeface="Times New Roman" pitchFamily="18" charset="0"/>
              </a:rPr>
              <a:t> etkileşim yönü</a:t>
            </a:r>
          </a:p>
          <a:p>
            <a:endParaRPr lang="tr-TR" dirty="0">
              <a:latin typeface="+mn-lt"/>
              <a:cs typeface="Times New Roman" pitchFamily="18" charset="0"/>
            </a:endParaRPr>
          </a:p>
          <a:p>
            <a:r>
              <a:rPr lang="tr-TR" dirty="0" err="1">
                <a:solidFill>
                  <a:srgbClr val="00FFFF"/>
                </a:solidFill>
                <a:latin typeface="+mn-lt"/>
                <a:cs typeface="Times New Roman" pitchFamily="18" charset="0"/>
              </a:rPr>
              <a:t>Uterus</a:t>
            </a:r>
            <a:r>
              <a:rPr lang="tr-TR" dirty="0">
                <a:solidFill>
                  <a:srgbClr val="00FFFF"/>
                </a:solidFill>
                <a:latin typeface="+mn-lt"/>
                <a:cs typeface="Times New Roman" pitchFamily="18" charset="0"/>
              </a:rPr>
              <a:t> üst 2/3 te </a:t>
            </a:r>
            <a:r>
              <a:rPr lang="tr-TR" dirty="0" err="1">
                <a:solidFill>
                  <a:srgbClr val="00FFFF"/>
                </a:solidFill>
                <a:latin typeface="+mn-lt"/>
                <a:cs typeface="Times New Roman" pitchFamily="18" charset="0"/>
              </a:rPr>
              <a:t>adenomyotik</a:t>
            </a:r>
            <a:r>
              <a:rPr lang="tr-TR" dirty="0">
                <a:solidFill>
                  <a:srgbClr val="00FFFF"/>
                </a:solidFill>
                <a:latin typeface="+mn-lt"/>
                <a:cs typeface="Times New Roman" pitchFamily="18" charset="0"/>
              </a:rPr>
              <a:t>  lezyonlar saptandı</a:t>
            </a:r>
          </a:p>
          <a:p>
            <a:endParaRPr lang="tr-TR" dirty="0">
              <a:cs typeface="Times New Roman" pitchFamily="18" charset="0"/>
            </a:endParaRPr>
          </a:p>
          <a:p>
            <a:r>
              <a:rPr lang="tr-TR" dirty="0" err="1">
                <a:cs typeface="Times New Roman" pitchFamily="18" charset="0"/>
              </a:rPr>
              <a:t>Strongest</a:t>
            </a:r>
            <a:r>
              <a:rPr lang="tr-TR" dirty="0">
                <a:cs typeface="Times New Roman" pitchFamily="18" charset="0"/>
              </a:rPr>
              <a:t> </a:t>
            </a:r>
            <a:r>
              <a:rPr lang="tr-TR" dirty="0" err="1">
                <a:cs typeface="Times New Roman" pitchFamily="18" charset="0"/>
              </a:rPr>
              <a:t>power</a:t>
            </a:r>
            <a:r>
              <a:rPr lang="tr-TR" dirty="0">
                <a:cs typeface="Times New Roman" pitchFamily="18" charset="0"/>
              </a:rPr>
              <a:t> in </a:t>
            </a:r>
            <a:r>
              <a:rPr lang="tr-TR" dirty="0" err="1">
                <a:cs typeface="Times New Roman" pitchFamily="18" charset="0"/>
              </a:rPr>
              <a:t>the</a:t>
            </a:r>
            <a:r>
              <a:rPr lang="tr-TR" dirty="0">
                <a:cs typeface="Times New Roman" pitchFamily="18" charset="0"/>
              </a:rPr>
              <a:t> </a:t>
            </a:r>
            <a:r>
              <a:rPr lang="tr-TR" dirty="0" err="1">
                <a:cs typeface="Times New Roman" pitchFamily="18" charset="0"/>
              </a:rPr>
              <a:t>upper</a:t>
            </a:r>
            <a:r>
              <a:rPr lang="tr-TR" dirty="0">
                <a:cs typeface="Times New Roman" pitchFamily="18" charset="0"/>
              </a:rPr>
              <a:t> </a:t>
            </a:r>
            <a:r>
              <a:rPr lang="tr-TR" dirty="0" err="1">
                <a:cs typeface="Times New Roman" pitchFamily="18" charset="0"/>
              </a:rPr>
              <a:t>region</a:t>
            </a:r>
            <a:r>
              <a:rPr lang="tr-TR" dirty="0">
                <a:cs typeface="Times New Roman" pitchFamily="18" charset="0"/>
              </a:rPr>
              <a:t> of </a:t>
            </a:r>
            <a:r>
              <a:rPr lang="tr-TR" dirty="0" err="1">
                <a:cs typeface="Times New Roman" pitchFamily="18" charset="0"/>
              </a:rPr>
              <a:t>uterus</a:t>
            </a:r>
            <a:endParaRPr lang="tr-TR" dirty="0">
              <a:cs typeface="Times New Roman" pitchFamily="18" charset="0"/>
            </a:endParaRPr>
          </a:p>
          <a:p>
            <a:endParaRPr lang="tr-TR" dirty="0">
              <a:latin typeface="+mn-lt"/>
              <a:cs typeface="Times New Roman" pitchFamily="18" charset="0"/>
            </a:endParaRPr>
          </a:p>
          <a:p>
            <a:r>
              <a:rPr lang="tr-TR" dirty="0">
                <a:latin typeface="+mn-lt"/>
                <a:cs typeface="Times New Roman" pitchFamily="18" charset="0"/>
              </a:rPr>
              <a:t> </a:t>
            </a:r>
          </a:p>
          <a:p>
            <a:endParaRPr lang="tr-TR" dirty="0">
              <a:latin typeface="+mn-lt"/>
            </a:endParaRPr>
          </a:p>
        </p:txBody>
      </p:sp>
    </p:spTree>
    <p:extLst>
      <p:ext uri="{BB962C8B-B14F-4D97-AF65-F5344CB8AC3E}">
        <p14:creationId xmlns:p14="http://schemas.microsoft.com/office/powerpoint/2010/main" val="32927303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Content Placeholder 2"/>
          <p:cNvSpPr>
            <a:spLocks noGrp="1"/>
          </p:cNvSpPr>
          <p:nvPr>
            <p:ph idx="1"/>
          </p:nvPr>
        </p:nvSpPr>
        <p:spPr>
          <a:xfrm>
            <a:off x="685800" y="1571625"/>
            <a:ext cx="7772400" cy="4524375"/>
          </a:xfrm>
        </p:spPr>
        <p:txBody>
          <a:bodyPr/>
          <a:lstStyle/>
          <a:p>
            <a:r>
              <a:rPr lang="tr-TR" dirty="0" err="1"/>
              <a:t>Reprodüktif</a:t>
            </a:r>
            <a:r>
              <a:rPr lang="tr-TR" dirty="0"/>
              <a:t> çağdaki kadınların %1-20’sinde </a:t>
            </a:r>
            <a:r>
              <a:rPr lang="tr-TR" dirty="0" err="1"/>
              <a:t>adenomyozis</a:t>
            </a:r>
            <a:r>
              <a:rPr lang="tr-TR" dirty="0"/>
              <a:t> vardır.</a:t>
            </a:r>
          </a:p>
          <a:p>
            <a:pPr>
              <a:buFontTx/>
              <a:buNone/>
            </a:pPr>
            <a:r>
              <a:rPr lang="tr-TR" sz="1600" dirty="0"/>
              <a:t>		(</a:t>
            </a:r>
            <a:r>
              <a:rPr lang="tr-TR" sz="1600" dirty="0" err="1"/>
              <a:t>Garcia</a:t>
            </a:r>
            <a:r>
              <a:rPr lang="tr-TR" sz="1600" dirty="0"/>
              <a:t>, L: J Minim </a:t>
            </a:r>
            <a:r>
              <a:rPr lang="tr-TR" sz="1600" dirty="0" err="1"/>
              <a:t>Invasive</a:t>
            </a:r>
            <a:r>
              <a:rPr lang="tr-TR" sz="1600" dirty="0"/>
              <a:t> </a:t>
            </a:r>
            <a:r>
              <a:rPr lang="tr-TR" sz="1600" dirty="0" err="1"/>
              <a:t>Gynecol</a:t>
            </a:r>
            <a:r>
              <a:rPr lang="tr-TR" sz="1600" dirty="0"/>
              <a:t> 2011; 18: 428-437)</a:t>
            </a:r>
          </a:p>
          <a:p>
            <a:pPr>
              <a:buFontTx/>
              <a:buNone/>
            </a:pPr>
            <a:endParaRPr lang="tr-TR" dirty="0"/>
          </a:p>
          <a:p>
            <a:r>
              <a:rPr lang="tr-TR" dirty="0" err="1">
                <a:solidFill>
                  <a:srgbClr val="FF40FF"/>
                </a:solidFill>
              </a:rPr>
              <a:t>Endometriozisi</a:t>
            </a:r>
            <a:r>
              <a:rPr lang="tr-TR" dirty="0"/>
              <a:t> olan kadınlarda daha sık…</a:t>
            </a:r>
          </a:p>
          <a:p>
            <a:endParaRPr lang="tr-TR" dirty="0"/>
          </a:p>
          <a:p>
            <a:r>
              <a:rPr lang="tr-TR" dirty="0" err="1"/>
              <a:t>Histerektomi</a:t>
            </a:r>
            <a:r>
              <a:rPr lang="tr-TR" dirty="0"/>
              <a:t> piyeslerinde %5-70 </a:t>
            </a:r>
            <a:r>
              <a:rPr lang="tr-TR" sz="1600" dirty="0"/>
              <a:t>(</a:t>
            </a:r>
            <a:r>
              <a:rPr lang="tr-TR" sz="1600" dirty="0" err="1"/>
              <a:t>Azziz</a:t>
            </a:r>
            <a:r>
              <a:rPr lang="tr-TR" sz="1600" dirty="0"/>
              <a:t>, 1989)</a:t>
            </a:r>
            <a:endParaRPr lang="tr-TR" dirty="0"/>
          </a:p>
          <a:p>
            <a:pPr lvl="1"/>
            <a:r>
              <a:rPr lang="tr-TR" dirty="0"/>
              <a:t>3 kesit </a:t>
            </a:r>
            <a:r>
              <a:rPr lang="tr-TR" dirty="0">
                <a:sym typeface="Wingdings" pitchFamily="2" charset="2"/>
              </a:rPr>
              <a:t> </a:t>
            </a:r>
            <a:r>
              <a:rPr lang="tr-TR" dirty="0"/>
              <a:t>%31 ; 6 kesit </a:t>
            </a:r>
            <a:r>
              <a:rPr lang="tr-TR" dirty="0">
                <a:sym typeface="Wingdings" pitchFamily="2" charset="2"/>
              </a:rPr>
              <a:t> %61</a:t>
            </a:r>
            <a:endParaRPr lang="tr-TR" dirty="0"/>
          </a:p>
          <a:p>
            <a:r>
              <a:rPr lang="tr-TR" dirty="0" err="1">
                <a:solidFill>
                  <a:srgbClr val="00FF00"/>
                </a:solidFill>
              </a:rPr>
              <a:t>Multiparlarda</a:t>
            </a:r>
            <a:r>
              <a:rPr lang="tr-TR" dirty="0">
                <a:solidFill>
                  <a:srgbClr val="00FF00"/>
                </a:solidFill>
              </a:rPr>
              <a:t> </a:t>
            </a:r>
            <a:r>
              <a:rPr lang="tr-TR" dirty="0"/>
              <a:t>daha sık…</a:t>
            </a:r>
          </a:p>
          <a:p>
            <a:r>
              <a:rPr lang="tr-TR" dirty="0">
                <a:solidFill>
                  <a:srgbClr val="00FF00"/>
                </a:solidFill>
              </a:rPr>
              <a:t>40-50</a:t>
            </a:r>
            <a:r>
              <a:rPr lang="tr-TR" dirty="0">
                <a:solidFill>
                  <a:srgbClr val="00FFFF"/>
                </a:solidFill>
              </a:rPr>
              <a:t> </a:t>
            </a:r>
            <a:r>
              <a:rPr lang="tr-TR" dirty="0" err="1"/>
              <a:t>li</a:t>
            </a:r>
            <a:r>
              <a:rPr lang="tr-TR" dirty="0"/>
              <a:t> yaşlarda daha sık</a:t>
            </a:r>
          </a:p>
          <a:p>
            <a:r>
              <a:rPr lang="tr-TR" dirty="0">
                <a:solidFill>
                  <a:srgbClr val="00FF00"/>
                </a:solidFill>
              </a:rPr>
              <a:t>VKI </a:t>
            </a:r>
            <a:r>
              <a:rPr lang="tr-TR" i="1" dirty="0">
                <a:solidFill>
                  <a:srgbClr val="00FF00"/>
                </a:solidFill>
              </a:rPr>
              <a:t>(BMI) </a:t>
            </a:r>
            <a:r>
              <a:rPr lang="tr-TR" dirty="0">
                <a:solidFill>
                  <a:srgbClr val="00FF00"/>
                </a:solidFill>
              </a:rPr>
              <a:t>düşük </a:t>
            </a:r>
            <a:r>
              <a:rPr lang="tr-TR" dirty="0"/>
              <a:t>olan kadınlarda daha sık…</a:t>
            </a:r>
            <a:endParaRPr lang="tr-TR" i="1" dirty="0"/>
          </a:p>
          <a:p>
            <a:pPr>
              <a:buFontTx/>
              <a:buNone/>
            </a:pPr>
            <a:r>
              <a:rPr lang="tr-TR" sz="1600" dirty="0"/>
              <a:t>						(Hum </a:t>
            </a:r>
            <a:r>
              <a:rPr lang="tr-TR" sz="1600" dirty="0" err="1"/>
              <a:t>Reprod</a:t>
            </a:r>
            <a:r>
              <a:rPr lang="tr-TR" sz="1600" dirty="0"/>
              <a:t> 2010; 25:1325–1334)</a:t>
            </a:r>
          </a:p>
        </p:txBody>
      </p:sp>
      <p:sp>
        <p:nvSpPr>
          <p:cNvPr id="14339" name="Title 1"/>
          <p:cNvSpPr>
            <a:spLocks noGrp="1"/>
          </p:cNvSpPr>
          <p:nvPr>
            <p:ph type="title"/>
          </p:nvPr>
        </p:nvSpPr>
        <p:spPr>
          <a:xfrm>
            <a:off x="685800" y="214313"/>
            <a:ext cx="7772400" cy="1285875"/>
          </a:xfrm>
        </p:spPr>
        <p:txBody>
          <a:bodyPr/>
          <a:lstStyle/>
          <a:p>
            <a:r>
              <a:rPr lang="tr-TR"/>
              <a:t>Adenomyozis</a:t>
            </a:r>
            <a:br>
              <a:rPr lang="tr-TR"/>
            </a:br>
            <a:r>
              <a:rPr lang="tr-TR" sz="3200">
                <a:solidFill>
                  <a:srgbClr val="00FFFF"/>
                </a:solidFill>
              </a:rPr>
              <a:t>Epidemiyoloji</a:t>
            </a:r>
            <a:endParaRPr lang="tr-TR">
              <a:solidFill>
                <a:srgbClr val="00FFFF"/>
              </a:solidFil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000" dirty="0"/>
              <a:t>Semptomlar</a:t>
            </a:r>
            <a:endParaRPr lang="tr-TR" dirty="0"/>
          </a:p>
        </p:txBody>
      </p:sp>
      <p:sp>
        <p:nvSpPr>
          <p:cNvPr id="3" name="Content Placeholder 2"/>
          <p:cNvSpPr>
            <a:spLocks noGrp="1"/>
          </p:cNvSpPr>
          <p:nvPr>
            <p:ph idx="1"/>
          </p:nvPr>
        </p:nvSpPr>
        <p:spPr>
          <a:xfrm>
            <a:off x="251520" y="1916832"/>
            <a:ext cx="8458200" cy="4114800"/>
          </a:xfrm>
        </p:spPr>
        <p:txBody>
          <a:bodyPr/>
          <a:lstStyle/>
          <a:p>
            <a:endParaRPr lang="tr-TR" dirty="0"/>
          </a:p>
          <a:p>
            <a:r>
              <a:rPr lang="tr-TR" sz="3200" dirty="0" err="1"/>
              <a:t>Sekonder</a:t>
            </a:r>
            <a:r>
              <a:rPr lang="tr-TR" sz="3200" dirty="0"/>
              <a:t> </a:t>
            </a:r>
            <a:r>
              <a:rPr lang="tr-TR" sz="3200" dirty="0" err="1"/>
              <a:t>dismenore</a:t>
            </a:r>
            <a:r>
              <a:rPr lang="tr-TR" sz="3200" dirty="0"/>
              <a:t>, kronik </a:t>
            </a:r>
            <a:r>
              <a:rPr lang="tr-TR" sz="3200" dirty="0" err="1"/>
              <a:t>pelvik</a:t>
            </a:r>
            <a:r>
              <a:rPr lang="tr-TR" sz="3200" dirty="0"/>
              <a:t> ağrı</a:t>
            </a:r>
          </a:p>
          <a:p>
            <a:endParaRPr lang="tr-TR" sz="3200" dirty="0"/>
          </a:p>
          <a:p>
            <a:r>
              <a:rPr lang="tr-TR" sz="3200" dirty="0" err="1"/>
              <a:t>Menoraji</a:t>
            </a:r>
            <a:endParaRPr lang="tr-TR" sz="3200" dirty="0"/>
          </a:p>
          <a:p>
            <a:endParaRPr lang="tr-TR" sz="3200" dirty="0"/>
          </a:p>
          <a:p>
            <a:r>
              <a:rPr lang="tr-TR" sz="3200" dirty="0" err="1"/>
              <a:t>Sub</a:t>
            </a:r>
            <a:r>
              <a:rPr lang="tr-TR" sz="3200" dirty="0"/>
              <a:t>(in)</a:t>
            </a:r>
            <a:r>
              <a:rPr lang="tr-TR" sz="3200" dirty="0" err="1"/>
              <a:t>fertilite</a:t>
            </a:r>
            <a:r>
              <a:rPr lang="tr-TR" sz="3200" dirty="0"/>
              <a:t>?</a:t>
            </a:r>
          </a:p>
        </p:txBody>
      </p:sp>
    </p:spTree>
    <p:extLst>
      <p:ext uri="{BB962C8B-B14F-4D97-AF65-F5344CB8AC3E}">
        <p14:creationId xmlns:p14="http://schemas.microsoft.com/office/powerpoint/2010/main" val="48219833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descr="C:\Users\doğumhane\Desktop\afp19991015p1753-f1.jpg">
            <a:extLst>
              <a:ext uri="{FF2B5EF4-FFF2-40B4-BE49-F238E27FC236}">
                <a16:creationId xmlns:a16="http://schemas.microsoft.com/office/drawing/2014/main" id="{C993D4B5-7103-EC4F-9042-4AA8D9DC1DE0}"/>
              </a:ext>
            </a:extLst>
          </p:cNvPr>
          <p:cNvPicPr>
            <a:picLocks noGrp="1" noChangeAspect="1" noChangeArrowheads="1"/>
          </p:cNvPicPr>
          <p:nvPr>
            <p:ph idx="1"/>
          </p:nvPr>
        </p:nvPicPr>
        <p:blipFill>
          <a:blip r:embed="rId2" cstate="print"/>
          <a:srcRect/>
          <a:stretch>
            <a:fillRect/>
          </a:stretch>
        </p:blipFill>
        <p:spPr bwMode="auto">
          <a:xfrm>
            <a:off x="0" y="0"/>
            <a:ext cx="9540552" cy="6858002"/>
          </a:xfrm>
          <a:prstGeom prst="rect">
            <a:avLst/>
          </a:prstGeom>
          <a:noFill/>
        </p:spPr>
      </p:pic>
      <p:sp>
        <p:nvSpPr>
          <p:cNvPr id="4" name="Title 1">
            <a:extLst>
              <a:ext uri="{FF2B5EF4-FFF2-40B4-BE49-F238E27FC236}">
                <a16:creationId xmlns:a16="http://schemas.microsoft.com/office/drawing/2014/main" id="{03E9C222-7F01-9F4E-8D4C-BF31ED7D839F}"/>
              </a:ext>
            </a:extLst>
          </p:cNvPr>
          <p:cNvSpPr>
            <a:spLocks noGrp="1"/>
          </p:cNvSpPr>
          <p:nvPr>
            <p:ph type="title"/>
          </p:nvPr>
        </p:nvSpPr>
        <p:spPr>
          <a:xfrm>
            <a:off x="685800" y="5829300"/>
            <a:ext cx="7772400" cy="1028700"/>
          </a:xfrm>
        </p:spPr>
        <p:txBody>
          <a:bodyPr/>
          <a:lstStyle/>
          <a:p>
            <a:r>
              <a:rPr lang="tr-TR" dirty="0" err="1">
                <a:solidFill>
                  <a:srgbClr val="FF0066"/>
                </a:solidFill>
                <a:effectLst>
                  <a:outerShdw blurRad="38100" dist="38100" dir="2700000" algn="tl">
                    <a:srgbClr val="000000">
                      <a:alpha val="43137"/>
                    </a:srgbClr>
                  </a:outerShdw>
                </a:effectLst>
              </a:rPr>
              <a:t>Endometriozis</a:t>
            </a:r>
            <a:endParaRPr lang="tr-TR" dirty="0">
              <a:solidFill>
                <a:srgbClr val="FF0066"/>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406755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p:txBody>
          <a:bodyPr/>
          <a:lstStyle/>
          <a:p>
            <a:r>
              <a:rPr lang="tr-TR" sz="3200"/>
              <a:t>Transvaginal  ultrasonografi</a:t>
            </a:r>
          </a:p>
          <a:p>
            <a:pPr>
              <a:buFontTx/>
              <a:buNone/>
            </a:pPr>
            <a:r>
              <a:rPr lang="tr-TR" sz="3200"/>
              <a:t>      -2D US</a:t>
            </a:r>
          </a:p>
          <a:p>
            <a:pPr>
              <a:buFontTx/>
              <a:buNone/>
            </a:pPr>
            <a:r>
              <a:rPr lang="tr-TR" sz="3200"/>
              <a:t>      -3D US</a:t>
            </a:r>
          </a:p>
          <a:p>
            <a:pPr>
              <a:buFontTx/>
              <a:buNone/>
            </a:pPr>
            <a:r>
              <a:rPr lang="tr-TR" sz="3200"/>
              <a:t>      -Doppler US</a:t>
            </a:r>
          </a:p>
          <a:p>
            <a:endParaRPr lang="tr-TR" sz="3200"/>
          </a:p>
          <a:p>
            <a:r>
              <a:rPr lang="tr-TR" sz="3200"/>
              <a:t>MRI</a:t>
            </a:r>
          </a:p>
        </p:txBody>
      </p:sp>
      <p:sp>
        <p:nvSpPr>
          <p:cNvPr id="16387" name="Title 1"/>
          <p:cNvSpPr>
            <a:spLocks noGrp="1"/>
          </p:cNvSpPr>
          <p:nvPr>
            <p:ph type="title"/>
          </p:nvPr>
        </p:nvSpPr>
        <p:spPr>
          <a:xfrm>
            <a:off x="685800" y="142875"/>
            <a:ext cx="7772400" cy="1285875"/>
          </a:xfrm>
        </p:spPr>
        <p:txBody>
          <a:bodyPr/>
          <a:lstStyle/>
          <a:p>
            <a:r>
              <a:rPr lang="tr-TR"/>
              <a:t>Adenomyozis</a:t>
            </a:r>
            <a:br>
              <a:rPr lang="tr-TR"/>
            </a:br>
            <a:r>
              <a:rPr lang="tr-TR" sz="3200">
                <a:solidFill>
                  <a:srgbClr val="00FFFF"/>
                </a:solidFill>
              </a:rPr>
              <a:t>TANI </a:t>
            </a:r>
            <a:endParaRPr lang="tr-TR">
              <a:solidFill>
                <a:srgbClr val="00FFFF"/>
              </a:solidFil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Content Placeholder 2"/>
          <p:cNvSpPr>
            <a:spLocks noGrp="1"/>
          </p:cNvSpPr>
          <p:nvPr>
            <p:ph idx="1"/>
          </p:nvPr>
        </p:nvSpPr>
        <p:spPr>
          <a:xfrm>
            <a:off x="285750" y="1500188"/>
            <a:ext cx="8501063" cy="5000625"/>
          </a:xfrm>
        </p:spPr>
        <p:txBody>
          <a:bodyPr/>
          <a:lstStyle/>
          <a:p>
            <a:r>
              <a:rPr lang="tr-TR" dirty="0" err="1"/>
              <a:t>Globular</a:t>
            </a:r>
            <a:r>
              <a:rPr lang="tr-TR" dirty="0"/>
              <a:t> </a:t>
            </a:r>
            <a:r>
              <a:rPr lang="tr-TR" dirty="0" err="1"/>
              <a:t>uterus</a:t>
            </a:r>
            <a:endParaRPr lang="tr-TR" dirty="0"/>
          </a:p>
          <a:p>
            <a:r>
              <a:rPr lang="tr-TR" dirty="0" err="1"/>
              <a:t>Anterior</a:t>
            </a:r>
            <a:r>
              <a:rPr lang="tr-TR" dirty="0"/>
              <a:t> / </a:t>
            </a:r>
            <a:r>
              <a:rPr lang="tr-TR" dirty="0" err="1"/>
              <a:t>posterior</a:t>
            </a:r>
            <a:r>
              <a:rPr lang="tr-TR" dirty="0"/>
              <a:t>  </a:t>
            </a:r>
            <a:r>
              <a:rPr lang="tr-TR" dirty="0" err="1"/>
              <a:t>uterus</a:t>
            </a:r>
            <a:r>
              <a:rPr lang="tr-TR" dirty="0"/>
              <a:t> duvarında asimetrik kalınlaşma</a:t>
            </a:r>
          </a:p>
          <a:p>
            <a:r>
              <a:rPr lang="tr-TR" dirty="0" err="1"/>
              <a:t>Endometriyum</a:t>
            </a:r>
            <a:r>
              <a:rPr lang="tr-TR" dirty="0"/>
              <a:t>-</a:t>
            </a:r>
            <a:r>
              <a:rPr lang="tr-TR" dirty="0" err="1"/>
              <a:t>myometriyum</a:t>
            </a:r>
            <a:r>
              <a:rPr lang="tr-TR" dirty="0"/>
              <a:t>  bileşkesinin  zor seçilmesi</a:t>
            </a:r>
          </a:p>
          <a:p>
            <a:r>
              <a:rPr lang="tr-TR" dirty="0" err="1"/>
              <a:t>Fokal</a:t>
            </a:r>
            <a:r>
              <a:rPr lang="tr-TR" dirty="0"/>
              <a:t> veya </a:t>
            </a:r>
            <a:r>
              <a:rPr lang="tr-TR" dirty="0" err="1"/>
              <a:t>difüz</a:t>
            </a:r>
            <a:r>
              <a:rPr lang="tr-TR" dirty="0"/>
              <a:t> heterojen </a:t>
            </a:r>
            <a:r>
              <a:rPr lang="tr-TR" dirty="0" err="1"/>
              <a:t>myometriyum</a:t>
            </a:r>
            <a:r>
              <a:rPr lang="tr-TR" dirty="0"/>
              <a:t> </a:t>
            </a:r>
            <a:r>
              <a:rPr lang="tr-TR" dirty="0" err="1"/>
              <a:t>ekojenitesi</a:t>
            </a:r>
            <a:endParaRPr lang="tr-TR" dirty="0"/>
          </a:p>
          <a:p>
            <a:r>
              <a:rPr lang="tr-TR" dirty="0" err="1"/>
              <a:t>Myometriyumda</a:t>
            </a:r>
            <a:r>
              <a:rPr lang="tr-TR" dirty="0"/>
              <a:t> lineer </a:t>
            </a:r>
            <a:r>
              <a:rPr lang="tr-TR" dirty="0" err="1"/>
              <a:t>ekojenite</a:t>
            </a:r>
            <a:endParaRPr lang="tr-TR" dirty="0"/>
          </a:p>
          <a:p>
            <a:r>
              <a:rPr lang="tr-TR" dirty="0" err="1"/>
              <a:t>Myometriyumda</a:t>
            </a:r>
            <a:r>
              <a:rPr lang="tr-TR" dirty="0"/>
              <a:t> kist </a:t>
            </a:r>
          </a:p>
          <a:p>
            <a:r>
              <a:rPr lang="tr-TR" dirty="0" err="1"/>
              <a:t>Myom</a:t>
            </a:r>
            <a:r>
              <a:rPr lang="tr-TR" dirty="0"/>
              <a:t> gibi sınırları belli olmayan, ama anormal ekoda </a:t>
            </a:r>
            <a:r>
              <a:rPr lang="tr-TR" dirty="0" err="1"/>
              <a:t>myometriyum</a:t>
            </a:r>
            <a:endParaRPr lang="tr-TR" dirty="0"/>
          </a:p>
          <a:p>
            <a:r>
              <a:rPr lang="tr-TR" dirty="0" err="1"/>
              <a:t>Vaskülarizasyonda</a:t>
            </a:r>
            <a:r>
              <a:rPr lang="tr-TR" dirty="0"/>
              <a:t> artış ve farklılıklar</a:t>
            </a:r>
          </a:p>
        </p:txBody>
      </p:sp>
      <p:sp>
        <p:nvSpPr>
          <p:cNvPr id="17411" name="Title 1"/>
          <p:cNvSpPr>
            <a:spLocks noGrp="1"/>
          </p:cNvSpPr>
          <p:nvPr>
            <p:ph type="title"/>
          </p:nvPr>
        </p:nvSpPr>
        <p:spPr>
          <a:xfrm>
            <a:off x="685800" y="142875"/>
            <a:ext cx="7772400" cy="1285875"/>
          </a:xfrm>
        </p:spPr>
        <p:txBody>
          <a:bodyPr/>
          <a:lstStyle/>
          <a:p>
            <a:r>
              <a:rPr lang="tr-TR" dirty="0" err="1"/>
              <a:t>Adenomyozis</a:t>
            </a:r>
            <a:br>
              <a:rPr lang="tr-TR" dirty="0"/>
            </a:br>
            <a:r>
              <a:rPr lang="tr-TR" sz="3200" dirty="0">
                <a:solidFill>
                  <a:srgbClr val="00FFFF"/>
                </a:solidFill>
              </a:rPr>
              <a:t>TANI - US</a:t>
            </a:r>
            <a:endParaRPr lang="tr-TR" dirty="0">
              <a:solidFill>
                <a:srgbClr val="00FFFF"/>
              </a:solidFill>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Content Placeholder 2"/>
          <p:cNvSpPr>
            <a:spLocks noGrp="1"/>
          </p:cNvSpPr>
          <p:nvPr>
            <p:ph idx="1"/>
          </p:nvPr>
        </p:nvSpPr>
        <p:spPr>
          <a:xfrm>
            <a:off x="285750" y="1500188"/>
            <a:ext cx="8501063" cy="5000625"/>
          </a:xfrm>
        </p:spPr>
        <p:txBody>
          <a:bodyPr/>
          <a:lstStyle/>
          <a:p>
            <a:r>
              <a:rPr lang="tr-TR"/>
              <a:t>Globular uterus</a:t>
            </a:r>
          </a:p>
          <a:p>
            <a:r>
              <a:rPr lang="tr-TR"/>
              <a:t>Anterior / posterior  uterus duvarında asimetrik kalınlaşma</a:t>
            </a:r>
          </a:p>
          <a:p>
            <a:endParaRPr lang="tr-TR"/>
          </a:p>
        </p:txBody>
      </p:sp>
      <p:sp>
        <p:nvSpPr>
          <p:cNvPr id="18435" name="Title 1"/>
          <p:cNvSpPr>
            <a:spLocks noGrp="1"/>
          </p:cNvSpPr>
          <p:nvPr>
            <p:ph type="title"/>
          </p:nvPr>
        </p:nvSpPr>
        <p:spPr>
          <a:xfrm>
            <a:off x="685800" y="142875"/>
            <a:ext cx="7772400" cy="1285875"/>
          </a:xfrm>
        </p:spPr>
        <p:txBody>
          <a:bodyPr/>
          <a:lstStyle/>
          <a:p>
            <a:r>
              <a:rPr lang="tr-TR"/>
              <a:t>Adenomyozis</a:t>
            </a:r>
            <a:br>
              <a:rPr lang="tr-TR"/>
            </a:br>
            <a:r>
              <a:rPr lang="tr-TR" sz="3200">
                <a:solidFill>
                  <a:srgbClr val="00FFFF"/>
                </a:solidFill>
              </a:rPr>
              <a:t>TANI - US</a:t>
            </a:r>
            <a:endParaRPr lang="tr-TR">
              <a:solidFill>
                <a:srgbClr val="00FFFF"/>
              </a:solidFill>
            </a:endParaRPr>
          </a:p>
        </p:txBody>
      </p:sp>
      <p:pic>
        <p:nvPicPr>
          <p:cNvPr id="18436" name="Picture 3" descr="Noname.jpg"/>
          <p:cNvPicPr>
            <a:picLocks noChangeAspect="1"/>
          </p:cNvPicPr>
          <p:nvPr/>
        </p:nvPicPr>
        <p:blipFill>
          <a:blip r:embed="rId2" cstate="print"/>
          <a:srcRect/>
          <a:stretch>
            <a:fillRect/>
          </a:stretch>
        </p:blipFill>
        <p:spPr bwMode="auto">
          <a:xfrm>
            <a:off x="1500188" y="2911475"/>
            <a:ext cx="6143625" cy="3198813"/>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Content Placeholder 2"/>
          <p:cNvSpPr>
            <a:spLocks noGrp="1"/>
          </p:cNvSpPr>
          <p:nvPr>
            <p:ph idx="1"/>
          </p:nvPr>
        </p:nvSpPr>
        <p:spPr>
          <a:xfrm>
            <a:off x="0" y="1285875"/>
            <a:ext cx="9144000" cy="5000625"/>
          </a:xfrm>
        </p:spPr>
        <p:txBody>
          <a:bodyPr/>
          <a:lstStyle/>
          <a:p>
            <a:r>
              <a:rPr lang="tr-TR"/>
              <a:t>Endometriyum-myometriyum  bileşkesinin  zor seçilmesi</a:t>
            </a:r>
          </a:p>
          <a:p>
            <a:r>
              <a:rPr lang="tr-TR"/>
              <a:t>Fokal veya difüz heterojen myometriyum ekojenitesi</a:t>
            </a:r>
          </a:p>
        </p:txBody>
      </p:sp>
      <p:sp>
        <p:nvSpPr>
          <p:cNvPr id="19459" name="Title 1"/>
          <p:cNvSpPr>
            <a:spLocks noGrp="1"/>
          </p:cNvSpPr>
          <p:nvPr>
            <p:ph type="title"/>
          </p:nvPr>
        </p:nvSpPr>
        <p:spPr>
          <a:xfrm>
            <a:off x="685800" y="142875"/>
            <a:ext cx="7772400" cy="1285875"/>
          </a:xfrm>
        </p:spPr>
        <p:txBody>
          <a:bodyPr/>
          <a:lstStyle/>
          <a:p>
            <a:r>
              <a:rPr lang="tr-TR"/>
              <a:t>Adenomyozis</a:t>
            </a:r>
            <a:br>
              <a:rPr lang="tr-TR"/>
            </a:br>
            <a:r>
              <a:rPr lang="tr-TR" sz="3200">
                <a:solidFill>
                  <a:srgbClr val="00FFFF"/>
                </a:solidFill>
              </a:rPr>
              <a:t>TANI - US</a:t>
            </a:r>
            <a:endParaRPr lang="tr-TR">
              <a:solidFill>
                <a:srgbClr val="00FFFF"/>
              </a:solidFill>
            </a:endParaRPr>
          </a:p>
        </p:txBody>
      </p:sp>
      <p:pic>
        <p:nvPicPr>
          <p:cNvPr id="19460" name="Picture 3" descr="Noname.jpg"/>
          <p:cNvPicPr>
            <a:picLocks noChangeAspect="1"/>
          </p:cNvPicPr>
          <p:nvPr/>
        </p:nvPicPr>
        <p:blipFill>
          <a:blip r:embed="rId2" cstate="print"/>
          <a:srcRect/>
          <a:stretch>
            <a:fillRect/>
          </a:stretch>
        </p:blipFill>
        <p:spPr bwMode="auto">
          <a:xfrm>
            <a:off x="0" y="3286125"/>
            <a:ext cx="5062538" cy="2705100"/>
          </a:xfrm>
          <a:prstGeom prst="rect">
            <a:avLst/>
          </a:prstGeom>
          <a:noFill/>
          <a:ln w="9525">
            <a:noFill/>
            <a:miter lim="800000"/>
            <a:headEnd/>
            <a:tailEnd/>
          </a:ln>
        </p:spPr>
      </p:pic>
      <p:pic>
        <p:nvPicPr>
          <p:cNvPr id="19461" name="Picture 4" descr="Noname2.jpg"/>
          <p:cNvPicPr>
            <a:picLocks noChangeAspect="1"/>
          </p:cNvPicPr>
          <p:nvPr/>
        </p:nvPicPr>
        <p:blipFill>
          <a:blip r:embed="rId3" cstate="print"/>
          <a:srcRect/>
          <a:stretch>
            <a:fillRect/>
          </a:stretch>
        </p:blipFill>
        <p:spPr bwMode="auto">
          <a:xfrm>
            <a:off x="4857750" y="2284413"/>
            <a:ext cx="4286250" cy="4573587"/>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6" descr="6.jpg"/>
          <p:cNvPicPr>
            <a:picLocks noChangeAspect="1"/>
          </p:cNvPicPr>
          <p:nvPr/>
        </p:nvPicPr>
        <p:blipFill>
          <a:blip r:embed="rId2" cstate="print"/>
          <a:srcRect/>
          <a:stretch>
            <a:fillRect/>
          </a:stretch>
        </p:blipFill>
        <p:spPr bwMode="auto">
          <a:xfrm>
            <a:off x="4643438" y="1014413"/>
            <a:ext cx="4214812" cy="2895600"/>
          </a:xfrm>
          <a:prstGeom prst="rect">
            <a:avLst/>
          </a:prstGeom>
          <a:noFill/>
          <a:ln w="9525">
            <a:noFill/>
            <a:miter lim="800000"/>
            <a:headEnd/>
            <a:tailEnd/>
          </a:ln>
        </p:spPr>
      </p:pic>
      <p:pic>
        <p:nvPicPr>
          <p:cNvPr id="20483" name="Picture 3" descr="1.jpg"/>
          <p:cNvPicPr>
            <a:picLocks noChangeAspect="1"/>
          </p:cNvPicPr>
          <p:nvPr/>
        </p:nvPicPr>
        <p:blipFill>
          <a:blip r:embed="rId3" cstate="print"/>
          <a:srcRect/>
          <a:stretch>
            <a:fillRect/>
          </a:stretch>
        </p:blipFill>
        <p:spPr bwMode="auto">
          <a:xfrm>
            <a:off x="0" y="3895725"/>
            <a:ext cx="4786313" cy="2890838"/>
          </a:xfrm>
          <a:prstGeom prst="rect">
            <a:avLst/>
          </a:prstGeom>
          <a:noFill/>
          <a:ln w="9525">
            <a:noFill/>
            <a:miter lim="800000"/>
            <a:headEnd/>
            <a:tailEnd/>
          </a:ln>
        </p:spPr>
      </p:pic>
      <p:pic>
        <p:nvPicPr>
          <p:cNvPr id="20484" name="Picture 4" descr="2.jpg"/>
          <p:cNvPicPr>
            <a:picLocks noChangeAspect="1"/>
          </p:cNvPicPr>
          <p:nvPr/>
        </p:nvPicPr>
        <p:blipFill>
          <a:blip r:embed="rId4" cstate="print"/>
          <a:srcRect/>
          <a:stretch>
            <a:fillRect/>
          </a:stretch>
        </p:blipFill>
        <p:spPr bwMode="auto">
          <a:xfrm>
            <a:off x="4500563" y="3910013"/>
            <a:ext cx="4643437" cy="2947987"/>
          </a:xfrm>
          <a:prstGeom prst="rect">
            <a:avLst/>
          </a:prstGeom>
          <a:noFill/>
          <a:ln w="9525">
            <a:noFill/>
            <a:miter lim="800000"/>
            <a:headEnd/>
            <a:tailEnd/>
          </a:ln>
        </p:spPr>
      </p:pic>
      <p:pic>
        <p:nvPicPr>
          <p:cNvPr id="20485" name="Picture 5" descr="3.jpg"/>
          <p:cNvPicPr>
            <a:picLocks noChangeAspect="1"/>
          </p:cNvPicPr>
          <p:nvPr/>
        </p:nvPicPr>
        <p:blipFill>
          <a:blip r:embed="rId5" cstate="print"/>
          <a:srcRect/>
          <a:stretch>
            <a:fillRect/>
          </a:stretch>
        </p:blipFill>
        <p:spPr bwMode="auto">
          <a:xfrm>
            <a:off x="214313" y="741363"/>
            <a:ext cx="4143375" cy="3344862"/>
          </a:xfrm>
          <a:prstGeom prst="rect">
            <a:avLst/>
          </a:prstGeom>
          <a:noFill/>
          <a:ln w="9525">
            <a:noFill/>
            <a:miter lim="800000"/>
            <a:headEnd/>
            <a:tailEnd/>
          </a:ln>
        </p:spPr>
      </p:pic>
      <p:sp>
        <p:nvSpPr>
          <p:cNvPr id="10242" name="Content Placeholder 2"/>
          <p:cNvSpPr>
            <a:spLocks noGrp="1"/>
          </p:cNvSpPr>
          <p:nvPr>
            <p:ph idx="1"/>
          </p:nvPr>
        </p:nvSpPr>
        <p:spPr>
          <a:xfrm>
            <a:off x="285750" y="857250"/>
            <a:ext cx="8858250" cy="5643563"/>
          </a:xfrm>
        </p:spPr>
        <p:txBody>
          <a:bodyPr/>
          <a:lstStyle/>
          <a:p>
            <a:pPr>
              <a:buFontTx/>
              <a:buNone/>
              <a:defRPr/>
            </a:pPr>
            <a:r>
              <a:rPr lang="tr-TR" dirty="0" err="1">
                <a:effectLst>
                  <a:outerShdw blurRad="38100" dist="38100" dir="2700000" algn="tl">
                    <a:srgbClr val="000000">
                      <a:alpha val="43137"/>
                    </a:srgbClr>
                  </a:outerShdw>
                </a:effectLst>
              </a:rPr>
              <a:t>Myometriyumda</a:t>
            </a:r>
            <a:r>
              <a:rPr lang="tr-TR" dirty="0">
                <a:effectLst>
                  <a:outerShdw blurRad="38100" dist="38100" dir="2700000" algn="tl">
                    <a:srgbClr val="000000">
                      <a:alpha val="43137"/>
                    </a:srgbClr>
                  </a:outerShdw>
                </a:effectLst>
              </a:rPr>
              <a:t> lineer </a:t>
            </a:r>
            <a:r>
              <a:rPr lang="tr-TR" dirty="0" err="1">
                <a:effectLst>
                  <a:outerShdw blurRad="38100" dist="38100" dir="2700000" algn="tl">
                    <a:srgbClr val="000000">
                      <a:alpha val="43137"/>
                    </a:srgbClr>
                  </a:outerShdw>
                </a:effectLst>
              </a:rPr>
              <a:t>ekojenite</a:t>
            </a: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endParaRPr lang="tr-TR" dirty="0">
              <a:effectLst>
                <a:outerShdw blurRad="38100" dist="38100" dir="2700000" algn="tl">
                  <a:srgbClr val="000000">
                    <a:alpha val="43137"/>
                  </a:srgbClr>
                </a:outerShdw>
              </a:effectLst>
            </a:endParaRPr>
          </a:p>
          <a:p>
            <a:pPr>
              <a:buFontTx/>
              <a:buNone/>
              <a:defRPr/>
            </a:pPr>
            <a:r>
              <a:rPr lang="tr-TR" dirty="0" err="1">
                <a:effectLst>
                  <a:outerShdw blurRad="38100" dist="38100" dir="2700000" algn="tl">
                    <a:srgbClr val="000000">
                      <a:alpha val="43137"/>
                    </a:srgbClr>
                  </a:outerShdw>
                </a:effectLst>
              </a:rPr>
              <a:t>Myometriyumda</a:t>
            </a:r>
            <a:r>
              <a:rPr lang="tr-TR" dirty="0">
                <a:effectLst>
                  <a:outerShdw blurRad="38100" dist="38100" dir="2700000" algn="tl">
                    <a:srgbClr val="000000">
                      <a:alpha val="43137"/>
                    </a:srgbClr>
                  </a:outerShdw>
                </a:effectLst>
              </a:rPr>
              <a:t> kist (1-7 mm çapında </a:t>
            </a:r>
            <a:r>
              <a:rPr lang="tr-TR" dirty="0" err="1">
                <a:effectLst>
                  <a:outerShdw blurRad="38100" dist="38100" dir="2700000" algn="tl">
                    <a:srgbClr val="000000">
                      <a:alpha val="43137"/>
                    </a:srgbClr>
                  </a:outerShdw>
                </a:effectLst>
              </a:rPr>
              <a:t>anekoik</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alnlar</a:t>
            </a:r>
            <a:r>
              <a:rPr lang="tr-TR" dirty="0">
                <a:effectLst>
                  <a:outerShdw blurRad="38100" dist="38100" dir="2700000" algn="tl">
                    <a:srgbClr val="000000">
                      <a:alpha val="43137"/>
                    </a:srgbClr>
                  </a:outerShdw>
                </a:effectLst>
              </a:rPr>
              <a:t>, Olguların %50’sinde </a:t>
            </a:r>
            <a:r>
              <a:rPr lang="tr-TR" dirty="0" err="1">
                <a:effectLst>
                  <a:outerShdw blurRad="38100" dist="38100" dir="2700000" algn="tl">
                    <a:srgbClr val="000000">
                      <a:alpha val="43137"/>
                    </a:srgbClr>
                  </a:outerShdw>
                </a:effectLst>
              </a:rPr>
              <a:t>gorülür</a:t>
            </a:r>
            <a:r>
              <a:rPr lang="tr-TR" dirty="0">
                <a:effectLst>
                  <a:outerShdw blurRad="38100" dist="38100" dir="2700000" algn="tl">
                    <a:srgbClr val="000000">
                      <a:alpha val="43137"/>
                    </a:srgbClr>
                  </a:outerShdw>
                </a:effectLst>
              </a:rPr>
              <a:t>) </a:t>
            </a:r>
          </a:p>
        </p:txBody>
      </p:sp>
      <p:sp>
        <p:nvSpPr>
          <p:cNvPr id="20487" name="Title 1"/>
          <p:cNvSpPr>
            <a:spLocks noGrp="1"/>
          </p:cNvSpPr>
          <p:nvPr>
            <p:ph type="title"/>
          </p:nvPr>
        </p:nvSpPr>
        <p:spPr>
          <a:xfrm>
            <a:off x="571500" y="-214313"/>
            <a:ext cx="7772400" cy="1285876"/>
          </a:xfrm>
        </p:spPr>
        <p:txBody>
          <a:bodyPr/>
          <a:lstStyle/>
          <a:p>
            <a:r>
              <a:rPr lang="tr-TR"/>
              <a:t>Adenomyozis</a:t>
            </a:r>
            <a:br>
              <a:rPr lang="tr-TR"/>
            </a:br>
            <a:r>
              <a:rPr lang="tr-TR" sz="3200">
                <a:solidFill>
                  <a:srgbClr val="00FFFF"/>
                </a:solidFill>
              </a:rPr>
              <a:t>TANI - US</a:t>
            </a:r>
            <a:endParaRPr lang="tr-TR">
              <a:solidFill>
                <a:srgbClr val="00FFFF"/>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4" descr="4.jpg"/>
          <p:cNvPicPr>
            <a:picLocks noChangeAspect="1"/>
          </p:cNvPicPr>
          <p:nvPr/>
        </p:nvPicPr>
        <p:blipFill>
          <a:blip r:embed="rId2" cstate="print"/>
          <a:srcRect/>
          <a:stretch>
            <a:fillRect/>
          </a:stretch>
        </p:blipFill>
        <p:spPr bwMode="auto">
          <a:xfrm>
            <a:off x="4264025" y="1285875"/>
            <a:ext cx="4879975" cy="3000375"/>
          </a:xfrm>
          <a:prstGeom prst="rect">
            <a:avLst/>
          </a:prstGeom>
          <a:noFill/>
          <a:ln w="9525">
            <a:noFill/>
            <a:miter lim="800000"/>
            <a:headEnd/>
            <a:tailEnd/>
          </a:ln>
        </p:spPr>
      </p:pic>
      <p:sp>
        <p:nvSpPr>
          <p:cNvPr id="21507" name="Content Placeholder 2"/>
          <p:cNvSpPr>
            <a:spLocks noGrp="1"/>
          </p:cNvSpPr>
          <p:nvPr>
            <p:ph idx="1"/>
          </p:nvPr>
        </p:nvSpPr>
        <p:spPr>
          <a:xfrm>
            <a:off x="285750" y="1500188"/>
            <a:ext cx="4071938" cy="5000625"/>
          </a:xfrm>
        </p:spPr>
        <p:txBody>
          <a:bodyPr/>
          <a:lstStyle/>
          <a:p>
            <a:r>
              <a:rPr lang="tr-TR" dirty="0" err="1"/>
              <a:t>Myom</a:t>
            </a:r>
            <a:r>
              <a:rPr lang="tr-TR" dirty="0"/>
              <a:t> gibi sınırları belli olmayan, ama anormal ekoda </a:t>
            </a:r>
            <a:r>
              <a:rPr lang="tr-TR" dirty="0" err="1"/>
              <a:t>myometriyum</a:t>
            </a:r>
            <a:endParaRPr lang="tr-TR" dirty="0"/>
          </a:p>
          <a:p>
            <a:endParaRPr lang="tr-TR" dirty="0"/>
          </a:p>
          <a:p>
            <a:endParaRPr lang="tr-TR" dirty="0"/>
          </a:p>
          <a:p>
            <a:endParaRPr lang="tr-TR" dirty="0"/>
          </a:p>
          <a:p>
            <a:endParaRPr lang="tr-TR" dirty="0"/>
          </a:p>
          <a:p>
            <a:endParaRPr lang="tr-TR" dirty="0"/>
          </a:p>
          <a:p>
            <a:endParaRPr lang="tr-TR" dirty="0"/>
          </a:p>
          <a:p>
            <a:r>
              <a:rPr lang="tr-TR" dirty="0" err="1"/>
              <a:t>Vaskülarizasyonda</a:t>
            </a:r>
            <a:r>
              <a:rPr lang="tr-TR" dirty="0"/>
              <a:t> artış ve farklılıklar</a:t>
            </a:r>
          </a:p>
        </p:txBody>
      </p:sp>
      <p:sp>
        <p:nvSpPr>
          <p:cNvPr id="21508" name="Title 1"/>
          <p:cNvSpPr>
            <a:spLocks noGrp="1"/>
          </p:cNvSpPr>
          <p:nvPr>
            <p:ph type="title"/>
          </p:nvPr>
        </p:nvSpPr>
        <p:spPr>
          <a:xfrm>
            <a:off x="685800" y="142875"/>
            <a:ext cx="7772400" cy="1285875"/>
          </a:xfrm>
        </p:spPr>
        <p:txBody>
          <a:bodyPr/>
          <a:lstStyle/>
          <a:p>
            <a:r>
              <a:rPr lang="tr-TR"/>
              <a:t>Adenomyozis</a:t>
            </a:r>
            <a:br>
              <a:rPr lang="tr-TR"/>
            </a:br>
            <a:r>
              <a:rPr lang="tr-TR" sz="3200">
                <a:solidFill>
                  <a:srgbClr val="00FFFF"/>
                </a:solidFill>
              </a:rPr>
              <a:t>TANI - US</a:t>
            </a:r>
            <a:endParaRPr lang="tr-TR">
              <a:solidFill>
                <a:srgbClr val="00FFFF"/>
              </a:solidFill>
            </a:endParaRPr>
          </a:p>
        </p:txBody>
      </p:sp>
      <p:pic>
        <p:nvPicPr>
          <p:cNvPr id="21509" name="Picture 5" descr="5.jpg"/>
          <p:cNvPicPr>
            <a:picLocks noChangeAspect="1"/>
          </p:cNvPicPr>
          <p:nvPr/>
        </p:nvPicPr>
        <p:blipFill>
          <a:blip r:embed="rId3" cstate="print"/>
          <a:srcRect/>
          <a:stretch>
            <a:fillRect/>
          </a:stretch>
        </p:blipFill>
        <p:spPr bwMode="auto">
          <a:xfrm>
            <a:off x="4267200" y="4419600"/>
            <a:ext cx="4876800" cy="2438400"/>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p:txBody>
          <a:bodyPr/>
          <a:lstStyle/>
          <a:p>
            <a:endParaRPr lang="tr-TR"/>
          </a:p>
        </p:txBody>
      </p:sp>
      <p:pic>
        <p:nvPicPr>
          <p:cNvPr id="22531" name="Content Placeholder 3" descr="9.jpg"/>
          <p:cNvPicPr>
            <a:picLocks noGrp="1" noChangeAspect="1"/>
          </p:cNvPicPr>
          <p:nvPr>
            <p:ph idx="1"/>
          </p:nvPr>
        </p:nvPicPr>
        <p:blipFill>
          <a:blip r:embed="rId2" cstate="print"/>
          <a:srcRect/>
          <a:stretch>
            <a:fillRect/>
          </a:stretch>
        </p:blipFill>
        <p:spPr>
          <a:xfrm>
            <a:off x="71438" y="0"/>
            <a:ext cx="6858000" cy="3441700"/>
          </a:xfrm>
        </p:spPr>
      </p:pic>
      <p:pic>
        <p:nvPicPr>
          <p:cNvPr id="22532" name="Picture 4" descr="99.jpg"/>
          <p:cNvPicPr>
            <a:picLocks noChangeAspect="1"/>
          </p:cNvPicPr>
          <p:nvPr/>
        </p:nvPicPr>
        <p:blipFill>
          <a:blip r:embed="rId3" cstate="print"/>
          <a:srcRect/>
          <a:stretch>
            <a:fillRect/>
          </a:stretch>
        </p:blipFill>
        <p:spPr bwMode="auto">
          <a:xfrm>
            <a:off x="3924300" y="2971800"/>
            <a:ext cx="5219700" cy="3886200"/>
          </a:xfrm>
          <a:prstGeom prst="rect">
            <a:avLst/>
          </a:prstGeom>
          <a:noFill/>
          <a:ln w="9525">
            <a:noFill/>
            <a:miter lim="800000"/>
            <a:headEnd/>
            <a:tailEnd/>
          </a:ln>
        </p:spPr>
      </p:pic>
      <p:sp>
        <p:nvSpPr>
          <p:cNvPr id="6" name="Title 1"/>
          <p:cNvSpPr txBox="1">
            <a:spLocks/>
          </p:cNvSpPr>
          <p:nvPr/>
        </p:nvSpPr>
        <p:spPr bwMode="auto">
          <a:xfrm>
            <a:off x="357188" y="4429125"/>
            <a:ext cx="7772400" cy="1285875"/>
          </a:xfrm>
          <a:prstGeom prst="rect">
            <a:avLst/>
          </a:prstGeom>
          <a:noFill/>
          <a:ln w="9525">
            <a:noFill/>
            <a:miter lim="800000"/>
            <a:headEnd/>
            <a:tailEnd/>
          </a:ln>
        </p:spPr>
        <p:txBody>
          <a:bodyPr lIns="82036" tIns="40298" rIns="82036" bIns="40298" anchor="b"/>
          <a:lstStyle/>
          <a:p>
            <a:pPr defTabSz="828675" eaLnBrk="0" hangingPunct="0">
              <a:defRPr/>
            </a:pPr>
            <a:r>
              <a:rPr lang="tr-TR" sz="4000" kern="0" dirty="0" err="1">
                <a:solidFill>
                  <a:schemeClr val="tx2"/>
                </a:solidFill>
                <a:latin typeface="+mj-lt"/>
                <a:ea typeface="+mj-ea"/>
                <a:cs typeface="+mj-cs"/>
              </a:rPr>
              <a:t>Adenomyozis</a:t>
            </a:r>
            <a:endParaRPr lang="tr-TR" sz="4000" kern="0" dirty="0">
              <a:solidFill>
                <a:schemeClr val="tx2"/>
              </a:solidFill>
              <a:latin typeface="+mj-lt"/>
              <a:ea typeface="+mj-ea"/>
              <a:cs typeface="+mj-cs"/>
            </a:endParaRPr>
          </a:p>
          <a:p>
            <a:pPr defTabSz="828675" eaLnBrk="0" hangingPunct="0">
              <a:defRPr/>
            </a:pPr>
            <a:r>
              <a:rPr lang="tr-TR" sz="4000" kern="0" dirty="0">
                <a:solidFill>
                  <a:schemeClr val="tx2"/>
                </a:solidFill>
                <a:latin typeface="+mj-lt"/>
                <a:ea typeface="+mj-ea"/>
                <a:cs typeface="+mj-cs"/>
              </a:rPr>
              <a:t>Ve </a:t>
            </a:r>
            <a:r>
              <a:rPr lang="tr-TR" sz="4000" kern="0" dirty="0" err="1">
                <a:solidFill>
                  <a:schemeClr val="tx2"/>
                </a:solidFill>
                <a:latin typeface="+mj-lt"/>
                <a:ea typeface="+mj-ea"/>
                <a:cs typeface="+mj-cs"/>
              </a:rPr>
              <a:t>Myom</a:t>
            </a:r>
            <a:br>
              <a:rPr lang="tr-TR" sz="4000" kern="0" dirty="0">
                <a:solidFill>
                  <a:schemeClr val="tx2"/>
                </a:solidFill>
                <a:latin typeface="+mj-lt"/>
                <a:ea typeface="+mj-ea"/>
                <a:cs typeface="+mj-cs"/>
              </a:rPr>
            </a:br>
            <a:r>
              <a:rPr lang="tr-TR" sz="3200" kern="0" dirty="0">
                <a:solidFill>
                  <a:srgbClr val="00FFFF"/>
                </a:solidFill>
                <a:latin typeface="+mj-lt"/>
                <a:ea typeface="+mj-ea"/>
                <a:cs typeface="+mj-cs"/>
              </a:rPr>
              <a:t>TANI – US</a:t>
            </a:r>
          </a:p>
          <a:p>
            <a:pPr defTabSz="828675" eaLnBrk="0" hangingPunct="0">
              <a:defRPr/>
            </a:pPr>
            <a:r>
              <a:rPr lang="tr-TR" kern="0" dirty="0">
                <a:solidFill>
                  <a:srgbClr val="00FF00"/>
                </a:solidFill>
                <a:latin typeface="+mj-lt"/>
                <a:ea typeface="+mj-ea"/>
                <a:cs typeface="+mj-cs"/>
              </a:rPr>
              <a:t>Damar dizilimi !!!</a:t>
            </a:r>
            <a:endParaRPr lang="tr-TR" sz="3200" kern="0" dirty="0">
              <a:solidFill>
                <a:srgbClr val="00FF00"/>
              </a:solidFill>
              <a:latin typeface="+mj-lt"/>
              <a:ea typeface="+mj-ea"/>
              <a:cs typeface="+mj-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p:cNvPicPr>
            <a:picLocks noChangeAspect="1" noChangeArrowheads="1"/>
          </p:cNvPicPr>
          <p:nvPr/>
        </p:nvPicPr>
        <p:blipFill>
          <a:blip r:embed="rId2" cstate="print"/>
          <a:srcRect/>
          <a:stretch>
            <a:fillRect/>
          </a:stretch>
        </p:blipFill>
        <p:spPr bwMode="auto">
          <a:xfrm>
            <a:off x="0" y="14858"/>
            <a:ext cx="9144000" cy="6843142"/>
          </a:xfrm>
          <a:prstGeom prst="rect">
            <a:avLst/>
          </a:prstGeom>
          <a:noFill/>
          <a:ln w="9525">
            <a:noFill/>
            <a:miter lim="800000"/>
            <a:headEnd/>
            <a:tailEnd/>
          </a:ln>
          <a:effectLst/>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8610" name="Picture 2"/>
          <p:cNvPicPr>
            <a:picLocks noChangeAspect="1" noChangeArrowheads="1"/>
          </p:cNvPicPr>
          <p:nvPr/>
        </p:nvPicPr>
        <p:blipFill>
          <a:blip r:embed="rId2" cstate="print"/>
          <a:srcRect/>
          <a:stretch>
            <a:fillRect/>
          </a:stretch>
        </p:blipFill>
        <p:spPr bwMode="auto">
          <a:xfrm>
            <a:off x="0" y="0"/>
            <a:ext cx="9144000" cy="6782081"/>
          </a:xfrm>
          <a:prstGeom prst="rect">
            <a:avLst/>
          </a:prstGeom>
          <a:noFill/>
          <a:ln w="9525">
            <a:noFill/>
            <a:miter lim="800000"/>
            <a:headEnd/>
            <a:tailEnd/>
          </a:ln>
          <a:effectLst/>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A13830-B687-1C41-A5B0-024B270E6E7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50553"/>
          </a:xfrm>
          <a:prstGeom prst="rect">
            <a:avLst/>
          </a:prstGeom>
        </p:spPr>
      </p:pic>
      <p:sp>
        <p:nvSpPr>
          <p:cNvPr id="9" name="TextBox 8">
            <a:extLst>
              <a:ext uri="{FF2B5EF4-FFF2-40B4-BE49-F238E27FC236}">
                <a16:creationId xmlns:a16="http://schemas.microsoft.com/office/drawing/2014/main" id="{5FC69DE1-D539-1740-A75C-E26797F2745D}"/>
              </a:ext>
            </a:extLst>
          </p:cNvPr>
          <p:cNvSpPr txBox="1"/>
          <p:nvPr/>
        </p:nvSpPr>
        <p:spPr>
          <a:xfrm>
            <a:off x="611560" y="0"/>
            <a:ext cx="1584176" cy="369332"/>
          </a:xfrm>
          <a:prstGeom prst="rect">
            <a:avLst/>
          </a:prstGeom>
          <a:solidFill>
            <a:srgbClr val="000000"/>
          </a:solidFill>
        </p:spPr>
        <p:txBody>
          <a:bodyPr wrap="square" rtlCol="0">
            <a:spAutoFit/>
          </a:bodyPr>
          <a:lstStyle/>
          <a:p>
            <a:pPr algn="ctr"/>
            <a:r>
              <a:rPr lang="tr-TR" sz="1800" dirty="0"/>
              <a:t>YK</a:t>
            </a:r>
          </a:p>
        </p:txBody>
      </p:sp>
    </p:spTree>
    <p:extLst>
      <p:ext uri="{BB962C8B-B14F-4D97-AF65-F5344CB8AC3E}">
        <p14:creationId xmlns:p14="http://schemas.microsoft.com/office/powerpoint/2010/main" val="2340138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9963D3-8419-A14D-8066-79490C9ED8B4}"/>
              </a:ext>
            </a:extLst>
          </p:cNvPr>
          <p:cNvSpPr>
            <a:spLocks noGrp="1"/>
          </p:cNvSpPr>
          <p:nvPr>
            <p:ph idx="1"/>
          </p:nvPr>
        </p:nvSpPr>
        <p:spPr>
          <a:xfrm>
            <a:off x="685800" y="1412776"/>
            <a:ext cx="7772400" cy="4683224"/>
          </a:xfrm>
        </p:spPr>
        <p:txBody>
          <a:bodyPr/>
          <a:lstStyle/>
          <a:p>
            <a:r>
              <a:rPr lang="tr-TR" sz="2400" dirty="0">
                <a:cs typeface="Times New Roman" pitchFamily="18" charset="0"/>
              </a:rPr>
              <a:t>Kadınlarda </a:t>
            </a:r>
            <a:r>
              <a:rPr lang="tr-TR" sz="2400" dirty="0" err="1">
                <a:cs typeface="Times New Roman" pitchFamily="18" charset="0"/>
              </a:rPr>
              <a:t>myoma</a:t>
            </a:r>
            <a:r>
              <a:rPr lang="tr-TR" sz="2400" dirty="0">
                <a:cs typeface="Times New Roman" pitchFamily="18" charset="0"/>
              </a:rPr>
              <a:t> </a:t>
            </a:r>
            <a:r>
              <a:rPr lang="tr-TR" sz="2400" dirty="0" err="1">
                <a:cs typeface="Times New Roman" pitchFamily="18" charset="0"/>
              </a:rPr>
              <a:t>uteri’den</a:t>
            </a:r>
            <a:r>
              <a:rPr lang="tr-TR" sz="2400" dirty="0">
                <a:cs typeface="Times New Roman" pitchFamily="18" charset="0"/>
              </a:rPr>
              <a:t> sonra en sık görülen </a:t>
            </a:r>
            <a:r>
              <a:rPr lang="tr-TR" sz="2400" dirty="0" err="1">
                <a:cs typeface="Times New Roman" pitchFamily="18" charset="0"/>
              </a:rPr>
              <a:t>benign</a:t>
            </a:r>
            <a:r>
              <a:rPr lang="tr-TR" sz="2400" dirty="0">
                <a:cs typeface="Times New Roman" pitchFamily="18" charset="0"/>
              </a:rPr>
              <a:t> patolojidir.</a:t>
            </a:r>
          </a:p>
          <a:p>
            <a:endParaRPr lang="tr-TR" sz="2400" dirty="0">
              <a:cs typeface="Times New Roman" pitchFamily="18" charset="0"/>
            </a:endParaRPr>
          </a:p>
          <a:p>
            <a:pPr lvl="1"/>
            <a:endParaRPr lang="tr-TR" sz="1000" dirty="0">
              <a:cs typeface="Times New Roman" pitchFamily="18" charset="0"/>
            </a:endParaRPr>
          </a:p>
          <a:p>
            <a:pPr marL="0" indent="0">
              <a:buNone/>
            </a:pPr>
            <a:r>
              <a:rPr lang="tr-TR" sz="2400" dirty="0">
                <a:cs typeface="Times New Roman" pitchFamily="18" charset="0"/>
              </a:rPr>
              <a:t>							</a:t>
            </a:r>
            <a:r>
              <a:rPr lang="tr-TR" sz="2400" dirty="0">
                <a:solidFill>
                  <a:schemeClr val="tx2"/>
                </a:solidFill>
                <a:cs typeface="Times New Roman" pitchFamily="18" charset="0"/>
              </a:rPr>
              <a:t>    %	</a:t>
            </a:r>
          </a:p>
          <a:p>
            <a:pPr marL="0" indent="0">
              <a:buNone/>
            </a:pPr>
            <a:r>
              <a:rPr lang="tr-TR" sz="2400" dirty="0">
                <a:cs typeface="Times New Roman" pitchFamily="18" charset="0"/>
              </a:rPr>
              <a:t>	Genel </a:t>
            </a:r>
            <a:r>
              <a:rPr lang="tr-TR" sz="2400" dirty="0" err="1">
                <a:cs typeface="Times New Roman" pitchFamily="18" charset="0"/>
              </a:rPr>
              <a:t>prevalans</a:t>
            </a:r>
            <a:r>
              <a:rPr lang="tr-TR" sz="2400" dirty="0">
                <a:cs typeface="Times New Roman" pitchFamily="18" charset="0"/>
              </a:rPr>
              <a:t> 				  5-15</a:t>
            </a:r>
          </a:p>
          <a:p>
            <a:pPr marL="0" indent="0">
              <a:buNone/>
            </a:pPr>
            <a:r>
              <a:rPr lang="tr-TR" sz="2400" dirty="0">
                <a:cs typeface="Times New Roman" pitchFamily="18" charset="0"/>
              </a:rPr>
              <a:t>	</a:t>
            </a:r>
            <a:r>
              <a:rPr lang="tr-TR" sz="2400" dirty="0" err="1">
                <a:cs typeface="Times New Roman" pitchFamily="18" charset="0"/>
              </a:rPr>
              <a:t>Tubal</a:t>
            </a:r>
            <a:r>
              <a:rPr lang="tr-TR" sz="2400" dirty="0">
                <a:cs typeface="Times New Roman" pitchFamily="18" charset="0"/>
              </a:rPr>
              <a:t> sterilizasyon			    4</a:t>
            </a:r>
          </a:p>
          <a:p>
            <a:pPr marL="0" indent="0">
              <a:buNone/>
            </a:pPr>
            <a:r>
              <a:rPr lang="tr-TR" sz="2400" dirty="0">
                <a:cs typeface="Times New Roman" pitchFamily="18" charset="0"/>
              </a:rPr>
              <a:t>	</a:t>
            </a:r>
            <a:r>
              <a:rPr lang="tr-TR" sz="2400" dirty="0" err="1">
                <a:solidFill>
                  <a:srgbClr val="FF0066"/>
                </a:solidFill>
                <a:cs typeface="Times New Roman" pitchFamily="18" charset="0"/>
              </a:rPr>
              <a:t>Semptomatik</a:t>
            </a:r>
            <a:r>
              <a:rPr lang="tr-TR" sz="2400" dirty="0">
                <a:solidFill>
                  <a:srgbClr val="FF0066"/>
                </a:solidFill>
                <a:cs typeface="Times New Roman" pitchFamily="18" charset="0"/>
              </a:rPr>
              <a:t> </a:t>
            </a:r>
            <a:r>
              <a:rPr lang="tr-TR" sz="2400" dirty="0">
                <a:cs typeface="Times New Roman" pitchFamily="18" charset="0"/>
              </a:rPr>
              <a:t>kadınlarda		35-100</a:t>
            </a:r>
          </a:p>
          <a:p>
            <a:pPr marL="0" indent="0">
              <a:buNone/>
            </a:pPr>
            <a:r>
              <a:rPr lang="tr-TR" sz="2400" dirty="0">
                <a:cs typeface="Times New Roman" pitchFamily="18" charset="0"/>
              </a:rPr>
              <a:t>	</a:t>
            </a:r>
            <a:r>
              <a:rPr lang="tr-TR" sz="2400" dirty="0" err="1">
                <a:solidFill>
                  <a:srgbClr val="FF9900"/>
                </a:solidFill>
                <a:cs typeface="Times New Roman" pitchFamily="18" charset="0"/>
              </a:rPr>
              <a:t>İnfertil</a:t>
            </a:r>
            <a:r>
              <a:rPr lang="tr-TR" sz="2400" dirty="0">
                <a:cs typeface="Times New Roman" pitchFamily="18" charset="0"/>
              </a:rPr>
              <a:t> kadınlarda			  5-50</a:t>
            </a:r>
          </a:p>
          <a:p>
            <a:pPr marL="0" indent="0">
              <a:buNone/>
            </a:pPr>
            <a:r>
              <a:rPr lang="tr-TR" sz="2400" dirty="0">
                <a:cs typeface="Times New Roman" pitchFamily="18" charset="0"/>
              </a:rPr>
              <a:t>	</a:t>
            </a:r>
            <a:r>
              <a:rPr lang="tr-TR" sz="2400" dirty="0" err="1">
                <a:solidFill>
                  <a:srgbClr val="00FF00"/>
                </a:solidFill>
                <a:cs typeface="Times New Roman" pitchFamily="18" charset="0"/>
              </a:rPr>
              <a:t>Adolesan</a:t>
            </a:r>
            <a:r>
              <a:rPr lang="tr-TR" sz="2400" dirty="0">
                <a:cs typeface="Times New Roman" pitchFamily="18" charset="0"/>
              </a:rPr>
              <a:t> (</a:t>
            </a:r>
            <a:r>
              <a:rPr lang="tr-TR" sz="2400" dirty="0">
                <a:solidFill>
                  <a:schemeClr val="tx1">
                    <a:lumMod val="95000"/>
                  </a:schemeClr>
                </a:solidFill>
                <a:cs typeface="Times New Roman" pitchFamily="18" charset="0"/>
              </a:rPr>
              <a:t>⬆ ⬆ </a:t>
            </a:r>
            <a:r>
              <a:rPr lang="tr-TR" sz="2400" u="sng" dirty="0" err="1">
                <a:cs typeface="Times New Roman" pitchFamily="18" charset="0"/>
              </a:rPr>
              <a:t>Dismenore</a:t>
            </a:r>
            <a:r>
              <a:rPr lang="tr-TR" sz="2400" dirty="0">
                <a:cs typeface="Times New Roman" pitchFamily="18" charset="0"/>
              </a:rPr>
              <a:t>)		50-70</a:t>
            </a:r>
          </a:p>
        </p:txBody>
      </p:sp>
      <p:sp>
        <p:nvSpPr>
          <p:cNvPr id="4" name="Title 1">
            <a:extLst>
              <a:ext uri="{FF2B5EF4-FFF2-40B4-BE49-F238E27FC236}">
                <a16:creationId xmlns:a16="http://schemas.microsoft.com/office/drawing/2014/main" id="{03E9C222-7F01-9F4E-8D4C-BF31ED7D839F}"/>
              </a:ext>
            </a:extLst>
          </p:cNvPr>
          <p:cNvSpPr>
            <a:spLocks noGrp="1"/>
          </p:cNvSpPr>
          <p:nvPr>
            <p:ph type="title"/>
          </p:nvPr>
        </p:nvSpPr>
        <p:spPr>
          <a:xfrm>
            <a:off x="685800" y="142875"/>
            <a:ext cx="7772400" cy="1028700"/>
          </a:xfrm>
        </p:spPr>
        <p:txBody>
          <a:bodyPr/>
          <a:lstStyle/>
          <a:p>
            <a:r>
              <a:rPr lang="tr-TR" dirty="0" err="1"/>
              <a:t>Endometriozis</a:t>
            </a:r>
            <a:endParaRPr lang="tr-TR" dirty="0"/>
          </a:p>
        </p:txBody>
      </p:sp>
      <p:cxnSp>
        <p:nvCxnSpPr>
          <p:cNvPr id="5" name="Straight Connector 4">
            <a:extLst>
              <a:ext uri="{FF2B5EF4-FFF2-40B4-BE49-F238E27FC236}">
                <a16:creationId xmlns:a16="http://schemas.microsoft.com/office/drawing/2014/main" id="{E83779A0-52E7-304D-A2CF-AFAF6F79BE42}"/>
              </a:ext>
            </a:extLst>
          </p:cNvPr>
          <p:cNvCxnSpPr/>
          <p:nvPr/>
        </p:nvCxnSpPr>
        <p:spPr bwMode="auto">
          <a:xfrm>
            <a:off x="971600" y="3284984"/>
            <a:ext cx="7200800" cy="0"/>
          </a:xfrm>
          <a:prstGeom prst="line">
            <a:avLst/>
          </a:prstGeom>
          <a:solidFill>
            <a:schemeClr val="accent1"/>
          </a:solidFill>
          <a:ln w="38100" cap="flat" cmpd="sng" algn="ctr">
            <a:solidFill>
              <a:srgbClr val="FFFF00"/>
            </a:solidFill>
            <a:prstDash val="solid"/>
            <a:round/>
            <a:headEnd type="none" w="sm" len="sm"/>
            <a:tailEnd type="none" w="sm" len="sm"/>
          </a:ln>
          <a:effectLst/>
        </p:spPr>
      </p:cxnSp>
      <p:cxnSp>
        <p:nvCxnSpPr>
          <p:cNvPr id="6" name="Straight Connector 5">
            <a:extLst>
              <a:ext uri="{FF2B5EF4-FFF2-40B4-BE49-F238E27FC236}">
                <a16:creationId xmlns:a16="http://schemas.microsoft.com/office/drawing/2014/main" id="{F251C02F-B96E-CC44-9DCE-8BD4109412DB}"/>
              </a:ext>
            </a:extLst>
          </p:cNvPr>
          <p:cNvCxnSpPr/>
          <p:nvPr/>
        </p:nvCxnSpPr>
        <p:spPr bwMode="auto">
          <a:xfrm>
            <a:off x="971600" y="2780928"/>
            <a:ext cx="7200800" cy="0"/>
          </a:xfrm>
          <a:prstGeom prst="line">
            <a:avLst/>
          </a:prstGeom>
          <a:solidFill>
            <a:schemeClr val="accent1"/>
          </a:solidFill>
          <a:ln w="38100" cap="flat" cmpd="sng" algn="ctr">
            <a:solidFill>
              <a:srgbClr val="FFFF00"/>
            </a:solidFill>
            <a:prstDash val="solid"/>
            <a:round/>
            <a:headEnd type="none" w="sm" len="sm"/>
            <a:tailEnd type="none" w="sm" len="sm"/>
          </a:ln>
          <a:effectLst/>
        </p:spPr>
      </p:cxnSp>
      <p:cxnSp>
        <p:nvCxnSpPr>
          <p:cNvPr id="7" name="Straight Connector 6">
            <a:extLst>
              <a:ext uri="{FF2B5EF4-FFF2-40B4-BE49-F238E27FC236}">
                <a16:creationId xmlns:a16="http://schemas.microsoft.com/office/drawing/2014/main" id="{3A20CFA1-265B-584D-BACB-5E248DFFF717}"/>
              </a:ext>
            </a:extLst>
          </p:cNvPr>
          <p:cNvCxnSpPr/>
          <p:nvPr/>
        </p:nvCxnSpPr>
        <p:spPr bwMode="auto">
          <a:xfrm>
            <a:off x="971600" y="5589240"/>
            <a:ext cx="7200800" cy="0"/>
          </a:xfrm>
          <a:prstGeom prst="line">
            <a:avLst/>
          </a:prstGeom>
          <a:solidFill>
            <a:schemeClr val="accent1"/>
          </a:solidFill>
          <a:ln w="38100" cap="flat" cmpd="sng" algn="ctr">
            <a:solidFill>
              <a:srgbClr val="FFFF00"/>
            </a:solidFill>
            <a:prstDash val="solid"/>
            <a:round/>
            <a:headEnd type="none" w="sm" len="sm"/>
            <a:tailEnd type="none" w="sm" len="sm"/>
          </a:ln>
          <a:effectLst/>
        </p:spPr>
      </p:cxnSp>
    </p:spTree>
    <p:extLst>
      <p:ext uri="{BB962C8B-B14F-4D97-AF65-F5344CB8AC3E}">
        <p14:creationId xmlns:p14="http://schemas.microsoft.com/office/powerpoint/2010/main" val="28634155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6A8466C-FBB6-A746-89D6-8DA47DD839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9623" y="1"/>
            <a:ext cx="9094377" cy="6813376"/>
          </a:xfrm>
          <a:prstGeom prst="rect">
            <a:avLst/>
          </a:prstGeom>
        </p:spPr>
      </p:pic>
      <p:sp>
        <p:nvSpPr>
          <p:cNvPr id="2" name="TextBox 1">
            <a:extLst>
              <a:ext uri="{FF2B5EF4-FFF2-40B4-BE49-F238E27FC236}">
                <a16:creationId xmlns:a16="http://schemas.microsoft.com/office/drawing/2014/main" id="{188B0668-9C3B-234F-8621-AB4217C7EE7B}"/>
              </a:ext>
            </a:extLst>
          </p:cNvPr>
          <p:cNvSpPr txBox="1"/>
          <p:nvPr/>
        </p:nvSpPr>
        <p:spPr>
          <a:xfrm>
            <a:off x="611560" y="0"/>
            <a:ext cx="1584176" cy="369332"/>
          </a:xfrm>
          <a:prstGeom prst="rect">
            <a:avLst/>
          </a:prstGeom>
          <a:solidFill>
            <a:srgbClr val="000000"/>
          </a:solidFill>
        </p:spPr>
        <p:txBody>
          <a:bodyPr wrap="square" rtlCol="0">
            <a:spAutoFit/>
          </a:bodyPr>
          <a:lstStyle/>
          <a:p>
            <a:pPr algn="ctr"/>
            <a:r>
              <a:rPr lang="tr-TR" sz="1800" dirty="0"/>
              <a:t>YK</a:t>
            </a:r>
          </a:p>
        </p:txBody>
      </p:sp>
    </p:spTree>
    <p:extLst>
      <p:ext uri="{BB962C8B-B14F-4D97-AF65-F5344CB8AC3E}">
        <p14:creationId xmlns:p14="http://schemas.microsoft.com/office/powerpoint/2010/main" val="38813181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59508FF-53EC-B84F-B8CB-8E2E710ECE0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1460"/>
            <a:ext cx="9144000" cy="3459892"/>
          </a:xfrm>
          <a:prstGeom prst="rect">
            <a:avLst/>
          </a:prstGeom>
        </p:spPr>
      </p:pic>
      <p:pic>
        <p:nvPicPr>
          <p:cNvPr id="6" name="Picture 5">
            <a:extLst>
              <a:ext uri="{FF2B5EF4-FFF2-40B4-BE49-F238E27FC236}">
                <a16:creationId xmlns:a16="http://schemas.microsoft.com/office/drawing/2014/main" id="{8DDDC8B3-9DAF-A641-9609-D604A12CE4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20" y="3429000"/>
            <a:ext cx="4762500" cy="3441700"/>
          </a:xfrm>
          <a:prstGeom prst="rect">
            <a:avLst/>
          </a:prstGeom>
        </p:spPr>
      </p:pic>
      <p:pic>
        <p:nvPicPr>
          <p:cNvPr id="8" name="Picture 7">
            <a:extLst>
              <a:ext uri="{FF2B5EF4-FFF2-40B4-BE49-F238E27FC236}">
                <a16:creationId xmlns:a16="http://schemas.microsoft.com/office/drawing/2014/main" id="{21CB132B-7218-1549-8847-A65512D7A5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0" y="3413924"/>
            <a:ext cx="5112268" cy="3471460"/>
          </a:xfrm>
          <a:prstGeom prst="rect">
            <a:avLst/>
          </a:prstGeom>
        </p:spPr>
      </p:pic>
    </p:spTree>
    <p:extLst>
      <p:ext uri="{BB962C8B-B14F-4D97-AF65-F5344CB8AC3E}">
        <p14:creationId xmlns:p14="http://schemas.microsoft.com/office/powerpoint/2010/main" val="28296290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63C8614-7092-1A40-8D03-DE388EA96E5E}"/>
              </a:ext>
            </a:extLst>
          </p:cNvPr>
          <p:cNvPicPr>
            <a:picLocks noChangeAspect="1"/>
          </p:cNvPicPr>
          <p:nvPr/>
        </p:nvPicPr>
        <p:blipFill>
          <a:blip r:embed="rId2"/>
          <a:stretch>
            <a:fillRect/>
          </a:stretch>
        </p:blipFill>
        <p:spPr>
          <a:xfrm>
            <a:off x="0" y="37302"/>
            <a:ext cx="9235440" cy="6820698"/>
          </a:xfrm>
          <a:prstGeom prst="rect">
            <a:avLst/>
          </a:prstGeom>
        </p:spPr>
      </p:pic>
    </p:spTree>
    <p:extLst>
      <p:ext uri="{BB962C8B-B14F-4D97-AF65-F5344CB8AC3E}">
        <p14:creationId xmlns:p14="http://schemas.microsoft.com/office/powerpoint/2010/main" val="254521564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1" name="Picture 3"/>
          <p:cNvPicPr>
            <a:picLocks noChangeAspect="1" noChangeArrowheads="1"/>
          </p:cNvPicPr>
          <p:nvPr/>
        </p:nvPicPr>
        <p:blipFill>
          <a:blip r:embed="rId2" cstate="print"/>
          <a:srcRect/>
          <a:stretch>
            <a:fillRect/>
          </a:stretch>
        </p:blipFill>
        <p:spPr bwMode="auto">
          <a:xfrm>
            <a:off x="0" y="0"/>
            <a:ext cx="9144000" cy="6750149"/>
          </a:xfrm>
          <a:prstGeom prst="rect">
            <a:avLst/>
          </a:prstGeom>
          <a:noFill/>
          <a:ln w="9525">
            <a:noFill/>
            <a:miter lim="800000"/>
            <a:headEnd/>
            <a:tailEnd/>
          </a:ln>
          <a:effectLst/>
        </p:spPr>
      </p:pic>
      <p:sp>
        <p:nvSpPr>
          <p:cNvPr id="6" name="Rectangle 5"/>
          <p:cNvSpPr/>
          <p:nvPr/>
        </p:nvSpPr>
        <p:spPr bwMode="auto">
          <a:xfrm>
            <a:off x="3571868" y="4000504"/>
            <a:ext cx="5072098" cy="1928826"/>
          </a:xfrm>
          <a:prstGeom prst="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4" name="Rounded Rectangle 3"/>
          <p:cNvSpPr/>
          <p:nvPr/>
        </p:nvSpPr>
        <p:spPr bwMode="auto">
          <a:xfrm>
            <a:off x="3923928" y="5229200"/>
            <a:ext cx="4392488" cy="504056"/>
          </a:xfrm>
          <a:prstGeom prst="roundRect">
            <a:avLst/>
          </a:prstGeom>
          <a:noFill/>
          <a:ln w="76200" cap="flat" cmpd="sng" algn="ctr">
            <a:solidFill>
              <a:srgbClr val="00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3490" name="Picture 2"/>
          <p:cNvPicPr>
            <a:picLocks noChangeAspect="1" noChangeArrowheads="1"/>
          </p:cNvPicPr>
          <p:nvPr/>
        </p:nvPicPr>
        <p:blipFill>
          <a:blip r:embed="rId2" cstate="print"/>
          <a:srcRect/>
          <a:stretch>
            <a:fillRect/>
          </a:stretch>
        </p:blipFill>
        <p:spPr bwMode="auto">
          <a:xfrm>
            <a:off x="0" y="20100"/>
            <a:ext cx="9143999" cy="6837900"/>
          </a:xfrm>
          <a:prstGeom prst="rect">
            <a:avLst/>
          </a:prstGeom>
          <a:noFill/>
          <a:ln w="9525">
            <a:noFill/>
            <a:miter lim="800000"/>
            <a:headEnd/>
            <a:tailEnd/>
          </a:ln>
          <a:effectLst/>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4514" name="Picture 2"/>
          <p:cNvPicPr>
            <a:picLocks noChangeAspect="1" noChangeArrowheads="1"/>
          </p:cNvPicPr>
          <p:nvPr/>
        </p:nvPicPr>
        <p:blipFill>
          <a:blip r:embed="rId2" cstate="print"/>
          <a:srcRect/>
          <a:stretch>
            <a:fillRect/>
          </a:stretch>
        </p:blipFill>
        <p:spPr bwMode="auto">
          <a:xfrm>
            <a:off x="0" y="0"/>
            <a:ext cx="9143999" cy="6894786"/>
          </a:xfrm>
          <a:prstGeom prst="rect">
            <a:avLst/>
          </a:prstGeom>
          <a:noFill/>
          <a:ln w="9525">
            <a:noFill/>
            <a:miter lim="800000"/>
            <a:headEnd/>
            <a:tailEnd/>
          </a:ln>
          <a:effectLst/>
        </p:spPr>
      </p:pic>
      <p:sp>
        <p:nvSpPr>
          <p:cNvPr id="5" name="Title 1">
            <a:extLst>
              <a:ext uri="{FF2B5EF4-FFF2-40B4-BE49-F238E27FC236}">
                <a16:creationId xmlns:a16="http://schemas.microsoft.com/office/drawing/2014/main" id="{246387A0-BADC-234C-9384-C9BF68DF9D17}"/>
              </a:ext>
            </a:extLst>
          </p:cNvPr>
          <p:cNvSpPr txBox="1">
            <a:spLocks/>
          </p:cNvSpPr>
          <p:nvPr/>
        </p:nvSpPr>
        <p:spPr bwMode="auto">
          <a:xfrm>
            <a:off x="838200" y="-450304"/>
            <a:ext cx="7772400" cy="1143000"/>
          </a:xfrm>
          <a:prstGeom prst="rect">
            <a:avLst/>
          </a:prstGeom>
          <a:noFill/>
          <a:ln w="9525">
            <a:noFill/>
            <a:miter lim="800000"/>
            <a:headEnd/>
            <a:tailEnd/>
          </a:ln>
        </p:spPr>
        <p:txBody>
          <a:bodyPr vert="horz" wrap="square" lIns="82036" tIns="40298" rIns="82036" bIns="40298" numCol="1" anchor="b" anchorCtr="0" compatLnSpc="1">
            <a:prstTxWarp prst="textNoShape">
              <a:avLst/>
            </a:prstTxWarp>
          </a:bodyPr>
          <a:lstStyle>
            <a:lvl1pPr algn="ctr" defTabSz="828675" rtl="0" eaLnBrk="0" fontAlgn="base" hangingPunct="0">
              <a:spcBef>
                <a:spcPct val="0"/>
              </a:spcBef>
              <a:spcAft>
                <a:spcPct val="0"/>
              </a:spcAft>
              <a:defRPr sz="4000" b="1">
                <a:solidFill>
                  <a:schemeClr val="tx2"/>
                </a:solidFill>
                <a:latin typeface="+mj-lt"/>
                <a:ea typeface="+mj-ea"/>
                <a:cs typeface="+mj-cs"/>
              </a:defRPr>
            </a:lvl1pPr>
            <a:lvl2pPr algn="ctr" defTabSz="828675" rtl="0" eaLnBrk="0" fontAlgn="base" hangingPunct="0">
              <a:spcBef>
                <a:spcPct val="0"/>
              </a:spcBef>
              <a:spcAft>
                <a:spcPct val="0"/>
              </a:spcAft>
              <a:defRPr sz="4000" b="1">
                <a:solidFill>
                  <a:schemeClr val="tx2"/>
                </a:solidFill>
                <a:latin typeface="Arial" charset="0"/>
              </a:defRPr>
            </a:lvl2pPr>
            <a:lvl3pPr algn="ctr" defTabSz="828675" rtl="0" eaLnBrk="0" fontAlgn="base" hangingPunct="0">
              <a:spcBef>
                <a:spcPct val="0"/>
              </a:spcBef>
              <a:spcAft>
                <a:spcPct val="0"/>
              </a:spcAft>
              <a:defRPr sz="4000" b="1">
                <a:solidFill>
                  <a:schemeClr val="tx2"/>
                </a:solidFill>
                <a:latin typeface="Arial" charset="0"/>
              </a:defRPr>
            </a:lvl3pPr>
            <a:lvl4pPr algn="ctr" defTabSz="828675" rtl="0" eaLnBrk="0" fontAlgn="base" hangingPunct="0">
              <a:spcBef>
                <a:spcPct val="0"/>
              </a:spcBef>
              <a:spcAft>
                <a:spcPct val="0"/>
              </a:spcAft>
              <a:defRPr sz="4000" b="1">
                <a:solidFill>
                  <a:schemeClr val="tx2"/>
                </a:solidFill>
                <a:latin typeface="Arial" charset="0"/>
              </a:defRPr>
            </a:lvl4pPr>
            <a:lvl5pPr algn="ctr" defTabSz="828675" rtl="0" eaLnBrk="0" fontAlgn="base" hangingPunct="0">
              <a:spcBef>
                <a:spcPct val="0"/>
              </a:spcBef>
              <a:spcAft>
                <a:spcPct val="0"/>
              </a:spcAft>
              <a:defRPr sz="4000" b="1">
                <a:solidFill>
                  <a:schemeClr val="tx2"/>
                </a:solidFill>
                <a:latin typeface="Arial" charset="0"/>
              </a:defRPr>
            </a:lvl5pPr>
            <a:lvl6pPr marL="457200" algn="ctr" defTabSz="828675" rtl="0" eaLnBrk="0" fontAlgn="base" hangingPunct="0">
              <a:spcBef>
                <a:spcPct val="0"/>
              </a:spcBef>
              <a:spcAft>
                <a:spcPct val="0"/>
              </a:spcAft>
              <a:defRPr sz="4000" b="1">
                <a:solidFill>
                  <a:schemeClr val="tx2"/>
                </a:solidFill>
                <a:latin typeface="Arial" charset="0"/>
              </a:defRPr>
            </a:lvl6pPr>
            <a:lvl7pPr marL="914400" algn="ctr" defTabSz="828675" rtl="0" eaLnBrk="0" fontAlgn="base" hangingPunct="0">
              <a:spcBef>
                <a:spcPct val="0"/>
              </a:spcBef>
              <a:spcAft>
                <a:spcPct val="0"/>
              </a:spcAft>
              <a:defRPr sz="4000" b="1">
                <a:solidFill>
                  <a:schemeClr val="tx2"/>
                </a:solidFill>
                <a:latin typeface="Arial" charset="0"/>
              </a:defRPr>
            </a:lvl7pPr>
            <a:lvl8pPr marL="1371600" algn="ctr" defTabSz="828675" rtl="0" eaLnBrk="0" fontAlgn="base" hangingPunct="0">
              <a:spcBef>
                <a:spcPct val="0"/>
              </a:spcBef>
              <a:spcAft>
                <a:spcPct val="0"/>
              </a:spcAft>
              <a:defRPr sz="4000" b="1">
                <a:solidFill>
                  <a:schemeClr val="tx2"/>
                </a:solidFill>
                <a:latin typeface="Arial" charset="0"/>
              </a:defRPr>
            </a:lvl8pPr>
            <a:lvl9pPr marL="1828800" algn="ctr" defTabSz="828675" rtl="0" eaLnBrk="0" fontAlgn="base" hangingPunct="0">
              <a:spcBef>
                <a:spcPct val="0"/>
              </a:spcBef>
              <a:spcAft>
                <a:spcPct val="0"/>
              </a:spcAft>
              <a:defRPr sz="4000" b="1">
                <a:solidFill>
                  <a:schemeClr val="tx2"/>
                </a:solidFill>
                <a:latin typeface="Arial" charset="0"/>
              </a:defRPr>
            </a:lvl9pPr>
          </a:lstStyle>
          <a:p>
            <a:r>
              <a:rPr lang="tr-TR" kern="0" dirty="0"/>
              <a:t>3D TV-US        -  </a:t>
            </a:r>
            <a:r>
              <a:rPr lang="tr-TR" kern="0" dirty="0" err="1">
                <a:solidFill>
                  <a:srgbClr val="00FFFF"/>
                </a:solidFill>
              </a:rPr>
              <a:t>Adenomyozis</a:t>
            </a:r>
            <a:endParaRPr lang="tr-TR" kern="0" dirty="0">
              <a:solidFill>
                <a:srgbClr val="00FFFF"/>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357166"/>
            <a:ext cx="8391525" cy="5929354"/>
          </a:xfrm>
        </p:spPr>
        <p:txBody>
          <a:bodyPr/>
          <a:lstStyle/>
          <a:p>
            <a:pPr marL="741362" lvl="2" indent="0">
              <a:buNone/>
            </a:pPr>
            <a:r>
              <a:rPr lang="tr-TR" sz="3600" dirty="0"/>
              <a:t>					</a:t>
            </a:r>
            <a:r>
              <a:rPr lang="tr-TR" sz="3600" b="1" dirty="0"/>
              <a:t>2D%		</a:t>
            </a:r>
            <a:r>
              <a:rPr lang="tr-TR" sz="3600" b="1" dirty="0">
                <a:solidFill>
                  <a:schemeClr val="tx2"/>
                </a:solidFill>
              </a:rPr>
              <a:t>3D</a:t>
            </a:r>
            <a:r>
              <a:rPr lang="tr-TR" sz="3600" dirty="0">
                <a:solidFill>
                  <a:schemeClr val="tx2"/>
                </a:solidFill>
              </a:rPr>
              <a:t>%</a:t>
            </a:r>
            <a:r>
              <a:rPr lang="tr-TR" sz="3600" dirty="0"/>
              <a:t>	</a:t>
            </a:r>
          </a:p>
          <a:p>
            <a:pPr marL="741362" lvl="2" indent="0">
              <a:buNone/>
            </a:pPr>
            <a:r>
              <a:rPr lang="tr-TR" sz="2800" b="1" dirty="0" err="1"/>
              <a:t>Accuracy</a:t>
            </a:r>
            <a:r>
              <a:rPr lang="tr-TR" sz="2800" b="1" dirty="0"/>
              <a:t>			83			</a:t>
            </a:r>
            <a:r>
              <a:rPr lang="tr-TR" sz="2800" b="1" dirty="0">
                <a:solidFill>
                  <a:schemeClr val="tx2"/>
                </a:solidFill>
              </a:rPr>
              <a:t>89</a:t>
            </a:r>
          </a:p>
          <a:p>
            <a:pPr marL="741362" lvl="2" indent="0">
              <a:buNone/>
            </a:pPr>
            <a:endParaRPr lang="tr-TR" sz="2800" b="1" dirty="0"/>
          </a:p>
          <a:p>
            <a:pPr marL="741362" lvl="2" indent="0">
              <a:buNone/>
            </a:pPr>
            <a:r>
              <a:rPr lang="tr-TR" sz="2800" b="1" dirty="0"/>
              <a:t>Sensitivity			75			</a:t>
            </a:r>
            <a:r>
              <a:rPr lang="tr-TR" sz="2800" b="1" dirty="0">
                <a:solidFill>
                  <a:schemeClr val="tx2"/>
                </a:solidFill>
              </a:rPr>
              <a:t>91</a:t>
            </a:r>
          </a:p>
          <a:p>
            <a:pPr marL="741362" lvl="2" indent="0">
              <a:buNone/>
            </a:pPr>
            <a:endParaRPr lang="tr-TR" sz="2800" b="1" dirty="0"/>
          </a:p>
          <a:p>
            <a:pPr marL="741362" lvl="2" indent="0">
              <a:buNone/>
            </a:pPr>
            <a:r>
              <a:rPr lang="tr-TR" sz="2800" b="1" dirty="0"/>
              <a:t>Specificity			90			</a:t>
            </a:r>
            <a:r>
              <a:rPr lang="tr-TR" sz="2800" b="1" dirty="0">
                <a:solidFill>
                  <a:schemeClr val="tx2"/>
                </a:solidFill>
              </a:rPr>
              <a:t>88</a:t>
            </a:r>
          </a:p>
          <a:p>
            <a:pPr marL="741362" lvl="2" indent="0">
              <a:buNone/>
            </a:pPr>
            <a:endParaRPr lang="tr-TR" sz="2800" b="1" dirty="0"/>
          </a:p>
          <a:p>
            <a:pPr marL="741362" lvl="2" indent="0">
              <a:buNone/>
            </a:pPr>
            <a:r>
              <a:rPr lang="tr-TR" sz="2800" b="1" dirty="0"/>
              <a:t>PPV				86			</a:t>
            </a:r>
            <a:r>
              <a:rPr lang="tr-TR" sz="2800" b="1" dirty="0">
                <a:solidFill>
                  <a:schemeClr val="tx2"/>
                </a:solidFill>
              </a:rPr>
              <a:t>85</a:t>
            </a:r>
          </a:p>
          <a:p>
            <a:pPr marL="741362" lvl="2" indent="0">
              <a:buNone/>
            </a:pPr>
            <a:endParaRPr lang="tr-TR" sz="2800" b="1" dirty="0"/>
          </a:p>
          <a:p>
            <a:pPr marL="741362" lvl="2" indent="0">
              <a:buNone/>
            </a:pPr>
            <a:r>
              <a:rPr lang="tr-TR" sz="2800" b="1" dirty="0"/>
              <a:t>NPV				82			</a:t>
            </a:r>
            <a:r>
              <a:rPr lang="tr-TR" sz="2800" b="1" dirty="0">
                <a:solidFill>
                  <a:schemeClr val="tx2"/>
                </a:solidFill>
              </a:rPr>
              <a:t>92</a:t>
            </a:r>
          </a:p>
          <a:p>
            <a:pPr marL="741362" lvl="2" indent="0">
              <a:buNone/>
            </a:pPr>
            <a:endParaRPr lang="tr-TR" sz="3600" dirty="0"/>
          </a:p>
          <a:p>
            <a:pPr marL="741362" lvl="2" indent="0">
              <a:buNone/>
            </a:pPr>
            <a:endParaRPr lang="tr-TR" sz="3600" dirty="0"/>
          </a:p>
          <a:p>
            <a:pPr marL="741362" lvl="2" indent="0">
              <a:buNone/>
            </a:pPr>
            <a:endParaRPr lang="tr-TR" sz="3600" dirty="0"/>
          </a:p>
          <a:p>
            <a:pPr marL="741362" lvl="2" indent="0">
              <a:buNone/>
            </a:pPr>
            <a:endParaRPr lang="tr-TR" sz="3600" dirty="0"/>
          </a:p>
          <a:p>
            <a:pPr marL="741362" lvl="2" indent="0">
              <a:buNone/>
            </a:pPr>
            <a:endParaRPr lang="tr-TR" sz="3600" dirty="0"/>
          </a:p>
        </p:txBody>
      </p:sp>
      <p:sp>
        <p:nvSpPr>
          <p:cNvPr id="4" name="TextBox 3"/>
          <p:cNvSpPr txBox="1"/>
          <p:nvPr/>
        </p:nvSpPr>
        <p:spPr>
          <a:xfrm>
            <a:off x="1785918" y="6417254"/>
            <a:ext cx="7404847" cy="369332"/>
          </a:xfrm>
          <a:prstGeom prst="rect">
            <a:avLst/>
          </a:prstGeom>
          <a:noFill/>
        </p:spPr>
        <p:txBody>
          <a:bodyPr wrap="square" rtlCol="0">
            <a:spAutoFit/>
          </a:bodyPr>
          <a:lstStyle/>
          <a:p>
            <a:pPr algn="r"/>
            <a:r>
              <a:rPr lang="tr-TR" sz="1800" dirty="0">
                <a:solidFill>
                  <a:srgbClr val="FF0000"/>
                </a:solidFill>
                <a:effectLst>
                  <a:outerShdw blurRad="38100" dist="38100" dir="2700000" algn="tl">
                    <a:srgbClr val="000000">
                      <a:alpha val="43137"/>
                    </a:srgbClr>
                  </a:outerShdw>
                </a:effectLst>
              </a:rPr>
              <a:t>Exacoustos C, et Ultrasound Obstet Gynecol 2011</a:t>
            </a:r>
          </a:p>
        </p:txBody>
      </p:sp>
      <p:cxnSp>
        <p:nvCxnSpPr>
          <p:cNvPr id="6" name="Straight Connector 5"/>
          <p:cNvCxnSpPr/>
          <p:nvPr/>
        </p:nvCxnSpPr>
        <p:spPr bwMode="auto">
          <a:xfrm>
            <a:off x="285720" y="1357298"/>
            <a:ext cx="8572560" cy="0"/>
          </a:xfrm>
          <a:prstGeom prst="line">
            <a:avLst/>
          </a:prstGeom>
          <a:solidFill>
            <a:srgbClr val="00457C"/>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Straight Connector 8"/>
          <p:cNvCxnSpPr/>
          <p:nvPr/>
        </p:nvCxnSpPr>
        <p:spPr bwMode="auto">
          <a:xfrm>
            <a:off x="285720" y="6286520"/>
            <a:ext cx="8572560" cy="0"/>
          </a:xfrm>
          <a:prstGeom prst="line">
            <a:avLst/>
          </a:prstGeom>
          <a:solidFill>
            <a:srgbClr val="00457C"/>
          </a:solidFill>
          <a:ln w="762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Rectangle 6"/>
          <p:cNvSpPr/>
          <p:nvPr/>
        </p:nvSpPr>
        <p:spPr bwMode="auto">
          <a:xfrm>
            <a:off x="428596" y="1500174"/>
            <a:ext cx="8358246" cy="714380"/>
          </a:xfrm>
          <a:prstGeom prst="rect">
            <a:avLst/>
          </a:prstGeom>
          <a:solidFill>
            <a:srgbClr val="00FF00">
              <a:alpha val="38000"/>
            </a:srgbClr>
          </a:solidFill>
          <a:ln w="12700" cap="flat" cmpd="sng" algn="ctr">
            <a:noFill/>
            <a:prstDash val="solid"/>
            <a:round/>
            <a:headEnd type="none" w="sm" len="sm"/>
            <a:tailEnd type="none" w="sm" len="sm"/>
          </a:ln>
          <a:effectLst/>
          <a:scene3d>
            <a:camera prst="orthographicFront"/>
            <a:lightRig rig="threePt" dir="t"/>
          </a:scene3d>
          <a:sp3d>
            <a:bevelT w="165100" prst="coolSlant"/>
          </a:sp3d>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570319348"/>
      </p:ext>
    </p:extLst>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Content Placeholder 2"/>
          <p:cNvSpPr>
            <a:spLocks noGrp="1"/>
          </p:cNvSpPr>
          <p:nvPr>
            <p:ph idx="1"/>
          </p:nvPr>
        </p:nvSpPr>
        <p:spPr>
          <a:xfrm>
            <a:off x="323850" y="1214422"/>
            <a:ext cx="8362950" cy="5094303"/>
          </a:xfrm>
        </p:spPr>
        <p:txBody>
          <a:bodyPr/>
          <a:lstStyle/>
          <a:p>
            <a:r>
              <a:rPr lang="tr-TR" dirty="0"/>
              <a:t>JZ da </a:t>
            </a:r>
            <a:r>
              <a:rPr lang="tr-TR" dirty="0" err="1"/>
              <a:t>fokal</a:t>
            </a:r>
            <a:r>
              <a:rPr lang="tr-TR" dirty="0"/>
              <a:t> veya </a:t>
            </a:r>
            <a:r>
              <a:rPr lang="tr-TR" dirty="0" err="1"/>
              <a:t>difüz</a:t>
            </a:r>
            <a:r>
              <a:rPr lang="tr-TR" dirty="0"/>
              <a:t> kalınlaşma </a:t>
            </a:r>
            <a:r>
              <a:rPr lang="tr-TR" dirty="0">
                <a:solidFill>
                  <a:srgbClr val="00FFFF"/>
                </a:solidFill>
              </a:rPr>
              <a:t>(en az 12 mm)</a:t>
            </a:r>
          </a:p>
          <a:p>
            <a:r>
              <a:rPr lang="tr-TR" dirty="0"/>
              <a:t>Beraberinde </a:t>
            </a:r>
            <a:r>
              <a:rPr lang="tr-TR" dirty="0" err="1">
                <a:solidFill>
                  <a:srgbClr val="00FFFF"/>
                </a:solidFill>
              </a:rPr>
              <a:t>myometriyal</a:t>
            </a:r>
            <a:r>
              <a:rPr lang="tr-TR" dirty="0">
                <a:solidFill>
                  <a:srgbClr val="00FFFF"/>
                </a:solidFill>
              </a:rPr>
              <a:t> kistleri</a:t>
            </a:r>
            <a:r>
              <a:rPr lang="tr-TR" dirty="0"/>
              <a:t> gösteren sinyal yoğunluğu </a:t>
            </a:r>
          </a:p>
          <a:p>
            <a:r>
              <a:rPr lang="tr-TR" dirty="0"/>
              <a:t>JZ / Total </a:t>
            </a:r>
            <a:r>
              <a:rPr lang="tr-TR" dirty="0" err="1"/>
              <a:t>Myometrium</a:t>
            </a:r>
            <a:r>
              <a:rPr lang="tr-TR" dirty="0"/>
              <a:t> </a:t>
            </a:r>
            <a:r>
              <a:rPr lang="tr-TR" dirty="0">
                <a:sym typeface="Symbol"/>
              </a:rPr>
              <a:t> %50</a:t>
            </a:r>
            <a:endParaRPr lang="tr-TR" dirty="0"/>
          </a:p>
          <a:p>
            <a:endParaRPr lang="tr-TR" dirty="0"/>
          </a:p>
        </p:txBody>
      </p:sp>
      <p:pic>
        <p:nvPicPr>
          <p:cNvPr id="31747" name="Picture 2"/>
          <p:cNvPicPr>
            <a:picLocks noChangeAspect="1" noChangeArrowheads="1"/>
          </p:cNvPicPr>
          <p:nvPr/>
        </p:nvPicPr>
        <p:blipFill>
          <a:blip r:embed="rId2" cstate="print"/>
          <a:srcRect/>
          <a:stretch>
            <a:fillRect/>
          </a:stretch>
        </p:blipFill>
        <p:spPr bwMode="auto">
          <a:xfrm>
            <a:off x="107950" y="3071813"/>
            <a:ext cx="8964613" cy="3333750"/>
          </a:xfrm>
          <a:prstGeom prst="rect">
            <a:avLst/>
          </a:prstGeom>
          <a:noFill/>
          <a:ln w="9525">
            <a:noFill/>
            <a:miter lim="800000"/>
            <a:headEnd/>
            <a:tailEnd/>
          </a:ln>
        </p:spPr>
      </p:pic>
      <p:sp>
        <p:nvSpPr>
          <p:cNvPr id="31748" name="TextBox 3"/>
          <p:cNvSpPr txBox="1">
            <a:spLocks noChangeArrowheads="1"/>
          </p:cNvSpPr>
          <p:nvPr/>
        </p:nvSpPr>
        <p:spPr bwMode="auto">
          <a:xfrm>
            <a:off x="142875" y="6416675"/>
            <a:ext cx="9144000" cy="369888"/>
          </a:xfrm>
          <a:prstGeom prst="rect">
            <a:avLst/>
          </a:prstGeom>
          <a:noFill/>
          <a:ln w="9525">
            <a:noFill/>
            <a:miter lim="800000"/>
            <a:headEnd/>
            <a:tailEnd/>
          </a:ln>
        </p:spPr>
        <p:txBody>
          <a:bodyPr>
            <a:spAutoFit/>
          </a:bodyPr>
          <a:lstStyle/>
          <a:p>
            <a:pPr algn="just" eaLnBrk="0" hangingPunct="0"/>
            <a:r>
              <a:rPr lang="en-US" sz="1800">
                <a:solidFill>
                  <a:srgbClr val="FF0000"/>
                </a:solidFill>
              </a:rPr>
              <a:t>Dietrich</a:t>
            </a:r>
            <a:r>
              <a:rPr lang="tr-TR" sz="1800">
                <a:solidFill>
                  <a:srgbClr val="FF0000"/>
                </a:solidFill>
              </a:rPr>
              <a:t> JE, </a:t>
            </a:r>
            <a:r>
              <a:rPr lang="en-US" sz="1800">
                <a:solidFill>
                  <a:srgbClr val="FF0000"/>
                </a:solidFill>
              </a:rPr>
              <a:t>Current Opinion in Obstetrics and</a:t>
            </a:r>
            <a:r>
              <a:rPr lang="tr-TR" sz="1800">
                <a:solidFill>
                  <a:srgbClr val="FF0000"/>
                </a:solidFill>
              </a:rPr>
              <a:t> G</a:t>
            </a:r>
            <a:r>
              <a:rPr lang="en-US" sz="1800">
                <a:solidFill>
                  <a:srgbClr val="FF0000"/>
                </a:solidFill>
              </a:rPr>
              <a:t>ynecology</a:t>
            </a:r>
            <a:r>
              <a:rPr lang="tr-TR" sz="1800">
                <a:solidFill>
                  <a:srgbClr val="FF0000"/>
                </a:solidFill>
              </a:rPr>
              <a:t>, </a:t>
            </a:r>
            <a:r>
              <a:rPr lang="en-US" sz="1800">
                <a:solidFill>
                  <a:srgbClr val="FF0000"/>
                </a:solidFill>
              </a:rPr>
              <a:t>2010, 22:388–392</a:t>
            </a:r>
          </a:p>
        </p:txBody>
      </p:sp>
      <p:sp>
        <p:nvSpPr>
          <p:cNvPr id="31749" name="Title 1"/>
          <p:cNvSpPr>
            <a:spLocks noGrp="1"/>
          </p:cNvSpPr>
          <p:nvPr>
            <p:ph type="title"/>
          </p:nvPr>
        </p:nvSpPr>
        <p:spPr>
          <a:xfrm>
            <a:off x="357188" y="71438"/>
            <a:ext cx="7772400" cy="1285875"/>
          </a:xfrm>
        </p:spPr>
        <p:txBody>
          <a:bodyPr/>
          <a:lstStyle/>
          <a:p>
            <a:r>
              <a:rPr lang="tr-TR"/>
              <a:t>Adenomyozis</a:t>
            </a:r>
            <a:br>
              <a:rPr lang="tr-TR"/>
            </a:br>
            <a:r>
              <a:rPr lang="tr-TR" sz="3200">
                <a:solidFill>
                  <a:srgbClr val="00FFFF"/>
                </a:solidFill>
              </a:rPr>
              <a:t>TANI - MRI</a:t>
            </a:r>
            <a:endParaRPr lang="tr-TR">
              <a:solidFill>
                <a:srgbClr val="00FFFF"/>
              </a:solidFil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p:cNvPicPr>
            <a:picLocks noGrp="1" noChangeAspect="1" noChangeArrowheads="1"/>
          </p:cNvPicPr>
          <p:nvPr>
            <p:ph idx="1"/>
          </p:nvPr>
        </p:nvPicPr>
        <p:blipFill>
          <a:blip r:embed="rId3" cstate="print"/>
          <a:srcRect/>
          <a:stretch>
            <a:fillRect/>
          </a:stretch>
        </p:blipFill>
        <p:spPr>
          <a:xfrm>
            <a:off x="34925" y="2093913"/>
            <a:ext cx="4962525" cy="4648200"/>
          </a:xfrm>
        </p:spPr>
      </p:pic>
      <p:pic>
        <p:nvPicPr>
          <p:cNvPr id="32771" name="Picture 3"/>
          <p:cNvPicPr>
            <a:picLocks noChangeAspect="1" noChangeArrowheads="1"/>
          </p:cNvPicPr>
          <p:nvPr/>
        </p:nvPicPr>
        <p:blipFill>
          <a:blip r:embed="rId4" cstate="print"/>
          <a:srcRect/>
          <a:stretch>
            <a:fillRect/>
          </a:stretch>
        </p:blipFill>
        <p:spPr bwMode="auto">
          <a:xfrm>
            <a:off x="4222750" y="115888"/>
            <a:ext cx="4886325" cy="4638675"/>
          </a:xfrm>
          <a:prstGeom prst="rect">
            <a:avLst/>
          </a:prstGeom>
          <a:noFill/>
          <a:ln w="9525">
            <a:noFill/>
            <a:miter lim="800000"/>
            <a:headEnd/>
            <a:tailEnd/>
          </a:ln>
        </p:spPr>
      </p:pic>
      <p:sp>
        <p:nvSpPr>
          <p:cNvPr id="5" name="Rectangle 4"/>
          <p:cNvSpPr/>
          <p:nvPr/>
        </p:nvSpPr>
        <p:spPr>
          <a:xfrm>
            <a:off x="468313" y="1412875"/>
            <a:ext cx="2808287" cy="576263"/>
          </a:xfrm>
          <a:prstGeom prst="rect">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tr-TR" sz="3600" dirty="0">
                <a:solidFill>
                  <a:srgbClr val="FFFF00"/>
                </a:solidFill>
                <a:effectLst>
                  <a:outerShdw blurRad="38100" dist="38100" dir="2700000" algn="tl">
                    <a:srgbClr val="000000">
                      <a:alpha val="43137"/>
                    </a:srgbClr>
                  </a:outerShdw>
                </a:effectLst>
              </a:rPr>
              <a:t>T2</a:t>
            </a:r>
          </a:p>
        </p:txBody>
      </p:sp>
      <p:sp>
        <p:nvSpPr>
          <p:cNvPr id="6" name="Rectangle 5"/>
          <p:cNvSpPr/>
          <p:nvPr/>
        </p:nvSpPr>
        <p:spPr>
          <a:xfrm>
            <a:off x="5724525" y="4868863"/>
            <a:ext cx="2808288" cy="576262"/>
          </a:xfrm>
          <a:prstGeom prst="rect">
            <a:avLst/>
          </a:prstGeom>
          <a:solidFill>
            <a:srgbClr val="00CC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r>
              <a:rPr lang="tr-TR" sz="3600" dirty="0">
                <a:solidFill>
                  <a:srgbClr val="FFFF00"/>
                </a:solidFill>
                <a:effectLst>
                  <a:outerShdw blurRad="38100" dist="38100" dir="2700000" algn="tl">
                    <a:srgbClr val="000000">
                      <a:alpha val="43137"/>
                    </a:srgbClr>
                  </a:outerShdw>
                </a:effectLst>
              </a:rPr>
              <a:t>T1</a:t>
            </a:r>
          </a:p>
        </p:txBody>
      </p:sp>
      <p:sp>
        <p:nvSpPr>
          <p:cNvPr id="32774" name="Title 1"/>
          <p:cNvSpPr>
            <a:spLocks noGrp="1"/>
          </p:cNvSpPr>
          <p:nvPr>
            <p:ph type="title"/>
          </p:nvPr>
        </p:nvSpPr>
        <p:spPr>
          <a:xfrm>
            <a:off x="357188" y="71438"/>
            <a:ext cx="7772400" cy="1285875"/>
          </a:xfrm>
        </p:spPr>
        <p:txBody>
          <a:bodyPr/>
          <a:lstStyle/>
          <a:p>
            <a:pPr algn="l"/>
            <a:r>
              <a:rPr lang="tr-TR"/>
              <a:t>Adenomyozis</a:t>
            </a:r>
            <a:br>
              <a:rPr lang="tr-TR"/>
            </a:br>
            <a:r>
              <a:rPr lang="tr-TR" sz="3200">
                <a:solidFill>
                  <a:srgbClr val="00FFFF"/>
                </a:solidFill>
              </a:rPr>
              <a:t>TANI - MRI</a:t>
            </a:r>
            <a:endParaRPr lang="tr-TR">
              <a:solidFill>
                <a:srgbClr val="00FFFF"/>
              </a:solidFill>
            </a:endParaRPr>
          </a:p>
        </p:txBody>
      </p:sp>
      <p:sp>
        <p:nvSpPr>
          <p:cNvPr id="32775" name="TextBox 6"/>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a:xfrm>
            <a:off x="357188" y="71438"/>
            <a:ext cx="7772400" cy="1285875"/>
          </a:xfrm>
        </p:spPr>
        <p:txBody>
          <a:bodyPr/>
          <a:lstStyle/>
          <a:p>
            <a:r>
              <a:rPr lang="tr-TR"/>
              <a:t>Adenomyozis</a:t>
            </a:r>
            <a:br>
              <a:rPr lang="tr-TR"/>
            </a:br>
            <a:r>
              <a:rPr lang="tr-TR" sz="3200">
                <a:solidFill>
                  <a:srgbClr val="00FFFF"/>
                </a:solidFill>
              </a:rPr>
              <a:t>TANI - MRI</a:t>
            </a:r>
            <a:endParaRPr lang="tr-TR">
              <a:solidFill>
                <a:srgbClr val="00FFFF"/>
              </a:solidFill>
            </a:endParaRPr>
          </a:p>
        </p:txBody>
      </p:sp>
      <p:pic>
        <p:nvPicPr>
          <p:cNvPr id="33795" name="Picture 4"/>
          <p:cNvPicPr>
            <a:picLocks noChangeAspect="1" noChangeArrowheads="1"/>
          </p:cNvPicPr>
          <p:nvPr/>
        </p:nvPicPr>
        <p:blipFill>
          <a:blip r:embed="rId3" cstate="print"/>
          <a:srcRect/>
          <a:stretch>
            <a:fillRect/>
          </a:stretch>
        </p:blipFill>
        <p:spPr bwMode="auto">
          <a:xfrm>
            <a:off x="-28575" y="1727200"/>
            <a:ext cx="9172575" cy="4130675"/>
          </a:xfrm>
          <a:prstGeom prst="rect">
            <a:avLst/>
          </a:prstGeom>
          <a:noFill/>
          <a:ln w="12700">
            <a:noFill/>
            <a:miter lim="800000"/>
            <a:headEnd type="none" w="sm" len="sm"/>
            <a:tailEnd type="none" w="sm" len="sm"/>
          </a:ln>
        </p:spPr>
      </p:pic>
      <p:sp>
        <p:nvSpPr>
          <p:cNvPr id="33796" name="TextBox 7"/>
          <p:cNvSpPr txBox="1">
            <a:spLocks noChangeArrowheads="1"/>
          </p:cNvSpPr>
          <p:nvPr/>
        </p:nvSpPr>
        <p:spPr bwMode="auto">
          <a:xfrm>
            <a:off x="5500688" y="6315075"/>
            <a:ext cx="3571875" cy="400050"/>
          </a:xfrm>
          <a:prstGeom prst="rect">
            <a:avLst/>
          </a:prstGeom>
          <a:noFill/>
          <a:ln w="9525">
            <a:noFill/>
            <a:miter lim="800000"/>
            <a:headEnd/>
            <a:tailEnd/>
          </a:ln>
        </p:spPr>
        <p:txBody>
          <a:bodyPr>
            <a:spAutoFit/>
          </a:bodyPr>
          <a:lstStyle/>
          <a:p>
            <a:pPr algn="r" eaLnBrk="0" hangingPunct="0"/>
            <a:r>
              <a:rPr lang="en-US" sz="2000">
                <a:solidFill>
                  <a:srgbClr val="FF0000"/>
                </a:solidFill>
              </a:rPr>
              <a:t>Takeuchi</a:t>
            </a:r>
            <a:r>
              <a:rPr lang="tr-TR" sz="2000">
                <a:solidFill>
                  <a:srgbClr val="FF0000"/>
                </a:solidFill>
              </a:rPr>
              <a:t>, </a:t>
            </a:r>
            <a:r>
              <a:rPr lang="en-US" sz="2000">
                <a:solidFill>
                  <a:srgbClr val="FF0000"/>
                </a:solidFill>
              </a:rPr>
              <a:t>2011</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9963D3-8419-A14D-8066-79490C9ED8B4}"/>
              </a:ext>
            </a:extLst>
          </p:cNvPr>
          <p:cNvSpPr>
            <a:spLocks noGrp="1"/>
          </p:cNvSpPr>
          <p:nvPr>
            <p:ph idx="1"/>
          </p:nvPr>
        </p:nvSpPr>
        <p:spPr>
          <a:xfrm>
            <a:off x="685800" y="1412776"/>
            <a:ext cx="8062664" cy="5112568"/>
          </a:xfrm>
        </p:spPr>
        <p:txBody>
          <a:bodyPr/>
          <a:lstStyle/>
          <a:p>
            <a:r>
              <a:rPr lang="tr-TR" sz="2400" dirty="0" err="1">
                <a:cs typeface="Times New Roman" pitchFamily="18" charset="0"/>
              </a:rPr>
              <a:t>Superficial</a:t>
            </a:r>
            <a:r>
              <a:rPr lang="tr-TR" sz="2400" dirty="0">
                <a:cs typeface="Times New Roman" pitchFamily="18" charset="0"/>
              </a:rPr>
              <a:t> </a:t>
            </a:r>
            <a:r>
              <a:rPr lang="tr-TR" sz="2400" dirty="0" err="1">
                <a:cs typeface="Times New Roman" pitchFamily="18" charset="0"/>
              </a:rPr>
              <a:t>Endometriosis</a:t>
            </a:r>
            <a:r>
              <a:rPr lang="tr-TR" sz="2400" dirty="0">
                <a:cs typeface="Times New Roman" pitchFamily="18" charset="0"/>
              </a:rPr>
              <a:t>:  </a:t>
            </a:r>
          </a:p>
          <a:p>
            <a:pPr lvl="1"/>
            <a:r>
              <a:rPr lang="tr-TR" sz="2400" dirty="0" err="1">
                <a:cs typeface="Times New Roman" pitchFamily="18" charset="0"/>
              </a:rPr>
              <a:t>Peritoneal</a:t>
            </a:r>
            <a:r>
              <a:rPr lang="tr-TR" sz="2400" dirty="0">
                <a:cs typeface="Times New Roman" pitchFamily="18" charset="0"/>
              </a:rPr>
              <a:t> </a:t>
            </a:r>
            <a:r>
              <a:rPr lang="tr-TR" sz="2400" dirty="0" err="1">
                <a:cs typeface="Times New Roman" pitchFamily="18" charset="0"/>
              </a:rPr>
              <a:t>endometriosis</a:t>
            </a:r>
            <a:endParaRPr lang="tr-TR" sz="2400" dirty="0">
              <a:cs typeface="Times New Roman" pitchFamily="18" charset="0"/>
            </a:endParaRPr>
          </a:p>
          <a:p>
            <a:pPr lvl="1"/>
            <a:r>
              <a:rPr lang="tr-TR" sz="2400" dirty="0" err="1">
                <a:cs typeface="Times New Roman" pitchFamily="18" charset="0"/>
              </a:rPr>
              <a:t>Ovarian</a:t>
            </a:r>
            <a:r>
              <a:rPr lang="tr-TR" sz="2400" dirty="0">
                <a:cs typeface="Times New Roman" pitchFamily="18" charset="0"/>
              </a:rPr>
              <a:t> </a:t>
            </a:r>
            <a:r>
              <a:rPr lang="tr-TR" sz="2400" dirty="0" err="1">
                <a:cs typeface="Times New Roman" pitchFamily="18" charset="0"/>
              </a:rPr>
              <a:t>superficial</a:t>
            </a:r>
            <a:r>
              <a:rPr lang="tr-TR" sz="2400" dirty="0">
                <a:cs typeface="Times New Roman" pitchFamily="18" charset="0"/>
              </a:rPr>
              <a:t> </a:t>
            </a:r>
            <a:r>
              <a:rPr lang="tr-TR" sz="2400" dirty="0" err="1">
                <a:cs typeface="Times New Roman" pitchFamily="18" charset="0"/>
              </a:rPr>
              <a:t>endometriosis</a:t>
            </a:r>
            <a:r>
              <a:rPr lang="tr-TR" sz="2400" dirty="0">
                <a:cs typeface="Times New Roman" pitchFamily="18" charset="0"/>
              </a:rPr>
              <a:t> </a:t>
            </a:r>
          </a:p>
          <a:p>
            <a:r>
              <a:rPr lang="tr-TR" sz="2400" dirty="0">
                <a:cs typeface="Times New Roman" pitchFamily="18" charset="0"/>
              </a:rPr>
              <a:t> </a:t>
            </a:r>
          </a:p>
          <a:p>
            <a:r>
              <a:rPr lang="tr-TR" sz="2400" dirty="0" err="1">
                <a:cs typeface="Times New Roman" pitchFamily="18" charset="0"/>
              </a:rPr>
              <a:t>Ovarian</a:t>
            </a:r>
            <a:r>
              <a:rPr lang="tr-TR" sz="2400" dirty="0">
                <a:cs typeface="Times New Roman" pitchFamily="18" charset="0"/>
              </a:rPr>
              <a:t> </a:t>
            </a:r>
            <a:r>
              <a:rPr lang="tr-TR" sz="2400" dirty="0" err="1">
                <a:cs typeface="Times New Roman" pitchFamily="18" charset="0"/>
              </a:rPr>
              <a:t>Endometriomas</a:t>
            </a:r>
            <a:endParaRPr lang="tr-TR" sz="2400" dirty="0">
              <a:cs typeface="Times New Roman" pitchFamily="18" charset="0"/>
            </a:endParaRPr>
          </a:p>
          <a:p>
            <a:endParaRPr lang="tr-TR" sz="2400" dirty="0">
              <a:cs typeface="Times New Roman" pitchFamily="18" charset="0"/>
            </a:endParaRPr>
          </a:p>
          <a:p>
            <a:r>
              <a:rPr lang="tr-TR" sz="2400" dirty="0" err="1">
                <a:cs typeface="Times New Roman" pitchFamily="18" charset="0"/>
              </a:rPr>
              <a:t>Deeply</a:t>
            </a:r>
            <a:r>
              <a:rPr lang="tr-TR" sz="2400" dirty="0">
                <a:cs typeface="Times New Roman" pitchFamily="18" charset="0"/>
              </a:rPr>
              <a:t> </a:t>
            </a:r>
            <a:r>
              <a:rPr lang="tr-TR" sz="2400" dirty="0" err="1">
                <a:cs typeface="Times New Roman" pitchFamily="18" charset="0"/>
              </a:rPr>
              <a:t>Infiltrating</a:t>
            </a:r>
            <a:r>
              <a:rPr lang="tr-TR" sz="2400" dirty="0">
                <a:cs typeface="Times New Roman" pitchFamily="18" charset="0"/>
              </a:rPr>
              <a:t> </a:t>
            </a:r>
            <a:r>
              <a:rPr lang="tr-TR" sz="2400" dirty="0" err="1">
                <a:cs typeface="Times New Roman" pitchFamily="18" charset="0"/>
              </a:rPr>
              <a:t>Endometriosis</a:t>
            </a:r>
            <a:r>
              <a:rPr lang="tr-TR" sz="2400" dirty="0">
                <a:cs typeface="Times New Roman" pitchFamily="18" charset="0"/>
              </a:rPr>
              <a:t> (DIE)</a:t>
            </a:r>
          </a:p>
          <a:p>
            <a:pPr marL="0" indent="0">
              <a:buNone/>
            </a:pPr>
            <a:endParaRPr lang="tr-TR" sz="2400" dirty="0">
              <a:cs typeface="Times New Roman" pitchFamily="18" charset="0"/>
            </a:endParaRPr>
          </a:p>
          <a:p>
            <a:r>
              <a:rPr lang="tr-TR" sz="2400" dirty="0">
                <a:cs typeface="Times New Roman" pitchFamily="18" charset="0"/>
              </a:rPr>
              <a:t>ADENOMYOSIS</a:t>
            </a:r>
          </a:p>
          <a:p>
            <a:endParaRPr lang="tr-TR" sz="2400" dirty="0">
              <a:cs typeface="Times New Roman" pitchFamily="18" charset="0"/>
            </a:endParaRPr>
          </a:p>
          <a:p>
            <a:r>
              <a:rPr lang="tr-TR" sz="2400" dirty="0">
                <a:cs typeface="Times New Roman" pitchFamily="18" charset="0"/>
              </a:rPr>
              <a:t>(</a:t>
            </a:r>
            <a:r>
              <a:rPr lang="tr-TR" sz="2400" dirty="0" err="1">
                <a:cs typeface="Times New Roman" pitchFamily="18" charset="0"/>
              </a:rPr>
              <a:t>Extragenital</a:t>
            </a:r>
            <a:r>
              <a:rPr lang="tr-TR" sz="2400" dirty="0">
                <a:cs typeface="Times New Roman" pitchFamily="18" charset="0"/>
              </a:rPr>
              <a:t> </a:t>
            </a:r>
            <a:r>
              <a:rPr lang="tr-TR" sz="2400" dirty="0" err="1">
                <a:cs typeface="Times New Roman" pitchFamily="18" charset="0"/>
              </a:rPr>
              <a:t>Endometriosis</a:t>
            </a:r>
            <a:r>
              <a:rPr lang="tr-TR" sz="2400" dirty="0">
                <a:cs typeface="Times New Roman" pitchFamily="18" charset="0"/>
              </a:rPr>
              <a:t>)</a:t>
            </a:r>
          </a:p>
          <a:p>
            <a:endParaRPr lang="tr-TR" sz="2400" dirty="0">
              <a:cs typeface="Times New Roman" pitchFamily="18" charset="0"/>
            </a:endParaRPr>
          </a:p>
        </p:txBody>
      </p:sp>
      <p:sp>
        <p:nvSpPr>
          <p:cNvPr id="4" name="Title 1">
            <a:extLst>
              <a:ext uri="{FF2B5EF4-FFF2-40B4-BE49-F238E27FC236}">
                <a16:creationId xmlns:a16="http://schemas.microsoft.com/office/drawing/2014/main" id="{03E9C222-7F01-9F4E-8D4C-BF31ED7D839F}"/>
              </a:ext>
            </a:extLst>
          </p:cNvPr>
          <p:cNvSpPr>
            <a:spLocks noGrp="1"/>
          </p:cNvSpPr>
          <p:nvPr>
            <p:ph type="title"/>
          </p:nvPr>
        </p:nvSpPr>
        <p:spPr>
          <a:xfrm>
            <a:off x="685800" y="142875"/>
            <a:ext cx="7772400" cy="1028700"/>
          </a:xfrm>
        </p:spPr>
        <p:txBody>
          <a:bodyPr/>
          <a:lstStyle/>
          <a:p>
            <a:r>
              <a:rPr lang="tr-TR" dirty="0" err="1"/>
              <a:t>Types</a:t>
            </a:r>
            <a:r>
              <a:rPr lang="tr-TR" dirty="0"/>
              <a:t> of </a:t>
            </a:r>
            <a:r>
              <a:rPr lang="tr-TR" dirty="0" err="1"/>
              <a:t>Endometriosis</a:t>
            </a:r>
            <a:endParaRPr lang="tr-TR" dirty="0"/>
          </a:p>
        </p:txBody>
      </p:sp>
    </p:spTree>
    <p:extLst>
      <p:ext uri="{BB962C8B-B14F-4D97-AF65-F5344CB8AC3E}">
        <p14:creationId xmlns:p14="http://schemas.microsoft.com/office/powerpoint/2010/main" val="14723897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cstate="print"/>
          <a:srcRect/>
          <a:stretch>
            <a:fillRect/>
          </a:stretch>
        </p:blipFill>
        <p:spPr bwMode="auto">
          <a:xfrm>
            <a:off x="0" y="0"/>
            <a:ext cx="7500938" cy="6858000"/>
          </a:xfrm>
          <a:prstGeom prst="rect">
            <a:avLst/>
          </a:prstGeom>
          <a:noFill/>
          <a:ln w="9525">
            <a:noFill/>
            <a:miter lim="800000"/>
            <a:headEnd/>
            <a:tailEnd/>
          </a:ln>
        </p:spPr>
      </p:pic>
      <p:sp>
        <p:nvSpPr>
          <p:cNvPr id="26626" name="Title 1"/>
          <p:cNvSpPr>
            <a:spLocks noGrp="1"/>
          </p:cNvSpPr>
          <p:nvPr>
            <p:ph type="title"/>
          </p:nvPr>
        </p:nvSpPr>
        <p:spPr>
          <a:xfrm>
            <a:off x="1300163" y="71438"/>
            <a:ext cx="7772400" cy="1285875"/>
          </a:xfrm>
        </p:spPr>
        <p:txBody>
          <a:bodyPr/>
          <a:lstStyle/>
          <a:p>
            <a:pPr algn="r">
              <a:defRPr/>
            </a:pPr>
            <a:r>
              <a:rPr lang="tr-TR" dirty="0" err="1">
                <a:effectLst>
                  <a:outerShdw blurRad="38100" dist="38100" dir="2700000" algn="tl">
                    <a:srgbClr val="000000">
                      <a:alpha val="43137"/>
                    </a:srgbClr>
                  </a:outerShdw>
                </a:effectLst>
              </a:rPr>
              <a:t>Adenomyozis</a:t>
            </a:r>
            <a:br>
              <a:rPr lang="tr-TR" dirty="0">
                <a:effectLst>
                  <a:outerShdw blurRad="38100" dist="38100" dir="2700000" algn="tl">
                    <a:srgbClr val="000000">
                      <a:alpha val="43137"/>
                    </a:srgbClr>
                  </a:outerShdw>
                </a:effectLst>
              </a:rPr>
            </a:br>
            <a:r>
              <a:rPr lang="tr-TR" sz="3200" dirty="0">
                <a:solidFill>
                  <a:srgbClr val="00FFFF"/>
                </a:solidFill>
                <a:effectLst>
                  <a:outerShdw blurRad="38100" dist="38100" dir="2700000" algn="tl">
                    <a:srgbClr val="000000">
                      <a:alpha val="43137"/>
                    </a:srgbClr>
                  </a:outerShdw>
                </a:effectLst>
              </a:rPr>
              <a:t>TANI - MRI</a:t>
            </a:r>
            <a:endParaRPr lang="tr-TR" dirty="0">
              <a:solidFill>
                <a:srgbClr val="00FFFF"/>
              </a:solidFill>
              <a:effectLst>
                <a:outerShdw blurRad="38100" dist="38100" dir="2700000" algn="tl">
                  <a:srgbClr val="000000">
                    <a:alpha val="43137"/>
                  </a:srgbClr>
                </a:outerShdw>
              </a:effectLst>
            </a:endParaRPr>
          </a:p>
        </p:txBody>
      </p:sp>
      <p:sp>
        <p:nvSpPr>
          <p:cNvPr id="34820" name="TextBox 7"/>
          <p:cNvSpPr txBox="1">
            <a:spLocks noChangeArrowheads="1"/>
          </p:cNvSpPr>
          <p:nvPr/>
        </p:nvSpPr>
        <p:spPr bwMode="auto">
          <a:xfrm>
            <a:off x="5572125" y="6386513"/>
            <a:ext cx="3571875" cy="400050"/>
          </a:xfrm>
          <a:prstGeom prst="rect">
            <a:avLst/>
          </a:prstGeom>
          <a:noFill/>
          <a:ln w="9525">
            <a:noFill/>
            <a:miter lim="800000"/>
            <a:headEnd/>
            <a:tailEnd/>
          </a:ln>
        </p:spPr>
        <p:txBody>
          <a:bodyPr>
            <a:spAutoFit/>
          </a:bodyPr>
          <a:lstStyle/>
          <a:p>
            <a:pPr algn="r" eaLnBrk="0" hangingPunct="0"/>
            <a:r>
              <a:rPr lang="tr-TR" sz="2000">
                <a:solidFill>
                  <a:srgbClr val="FF0000"/>
                </a:solidFill>
              </a:rPr>
              <a:t>Benagiano, </a:t>
            </a:r>
            <a:r>
              <a:rPr lang="en-US" sz="2000">
                <a:solidFill>
                  <a:srgbClr val="FF0000"/>
                </a:solidFill>
              </a:rPr>
              <a:t>20</a:t>
            </a:r>
            <a:r>
              <a:rPr lang="tr-TR" sz="2000">
                <a:solidFill>
                  <a:srgbClr val="FF0000"/>
                </a:solidFill>
              </a:rPr>
              <a:t>09</a:t>
            </a:r>
            <a:endParaRPr lang="en-US" sz="2000">
              <a:solidFill>
                <a:srgbClr val="FF0000"/>
              </a:solidFill>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6146" name="Picture 2"/>
          <p:cNvPicPr>
            <a:picLocks noChangeAspect="1" noChangeArrowheads="1"/>
          </p:cNvPicPr>
          <p:nvPr/>
        </p:nvPicPr>
        <p:blipFill>
          <a:blip r:embed="rId2" cstate="print"/>
          <a:srcRect/>
          <a:stretch>
            <a:fillRect/>
          </a:stretch>
        </p:blipFill>
        <p:spPr bwMode="auto">
          <a:xfrm>
            <a:off x="0" y="0"/>
            <a:ext cx="9144000" cy="6972682"/>
          </a:xfrm>
          <a:prstGeom prst="rect">
            <a:avLst/>
          </a:prstGeom>
          <a:noFill/>
          <a:ln w="9525">
            <a:noFill/>
            <a:miter lim="800000"/>
            <a:headEnd/>
            <a:tailEnd/>
          </a:ln>
          <a:effectLst/>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p:cNvSpPr>
            <a:spLocks noGrp="1"/>
          </p:cNvSpPr>
          <p:nvPr>
            <p:ph type="title"/>
          </p:nvPr>
        </p:nvSpPr>
        <p:spPr/>
        <p:txBody>
          <a:bodyPr/>
          <a:lstStyle/>
          <a:p>
            <a:r>
              <a:rPr lang="tr-TR"/>
              <a:t>Adenomyotik kist</a:t>
            </a:r>
            <a:br>
              <a:rPr lang="tr-TR"/>
            </a:br>
            <a:r>
              <a:rPr lang="tr-TR">
                <a:solidFill>
                  <a:srgbClr val="00FFFF"/>
                </a:solidFill>
              </a:rPr>
              <a:t> TANI - MRI</a:t>
            </a:r>
            <a:endParaRPr lang="tr-TR"/>
          </a:p>
        </p:txBody>
      </p:sp>
      <p:pic>
        <p:nvPicPr>
          <p:cNvPr id="37891" name="Picture 2"/>
          <p:cNvPicPr>
            <a:picLocks noGrp="1" noChangeAspect="1" noChangeArrowheads="1"/>
          </p:cNvPicPr>
          <p:nvPr>
            <p:ph idx="1"/>
          </p:nvPr>
        </p:nvPicPr>
        <p:blipFill>
          <a:blip r:embed="rId3" cstate="print"/>
          <a:srcRect/>
          <a:stretch>
            <a:fillRect/>
          </a:stretch>
        </p:blipFill>
        <p:spPr>
          <a:xfrm>
            <a:off x="142875" y="1600200"/>
            <a:ext cx="4735513" cy="4708525"/>
          </a:xfrm>
        </p:spPr>
      </p:pic>
      <p:pic>
        <p:nvPicPr>
          <p:cNvPr id="37892" name="Picture 2"/>
          <p:cNvPicPr>
            <a:picLocks noChangeAspect="1" noChangeArrowheads="1"/>
          </p:cNvPicPr>
          <p:nvPr/>
        </p:nvPicPr>
        <p:blipFill>
          <a:blip r:embed="rId4" cstate="print"/>
          <a:srcRect/>
          <a:stretch>
            <a:fillRect/>
          </a:stretch>
        </p:blipFill>
        <p:spPr bwMode="auto">
          <a:xfrm>
            <a:off x="5105400" y="3667125"/>
            <a:ext cx="4038600" cy="3190875"/>
          </a:xfrm>
          <a:prstGeom prst="rect">
            <a:avLst/>
          </a:prstGeom>
          <a:noFill/>
          <a:ln w="12700">
            <a:noFill/>
            <a:miter lim="800000"/>
            <a:headEnd type="none" w="sm" len="sm"/>
            <a:tailEnd type="none" w="sm" len="sm"/>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5602" name="Picture 2"/>
          <p:cNvPicPr>
            <a:picLocks noChangeAspect="1" noChangeArrowheads="1"/>
          </p:cNvPicPr>
          <p:nvPr/>
        </p:nvPicPr>
        <p:blipFill>
          <a:blip r:embed="rId2" cstate="print"/>
          <a:srcRect/>
          <a:stretch>
            <a:fillRect/>
          </a:stretch>
        </p:blipFill>
        <p:spPr bwMode="auto">
          <a:xfrm>
            <a:off x="1" y="-24"/>
            <a:ext cx="9253370" cy="6858024"/>
          </a:xfrm>
          <a:prstGeom prst="rect">
            <a:avLst/>
          </a:prstGeom>
          <a:noFill/>
          <a:ln w="9525">
            <a:noFill/>
            <a:miter lim="800000"/>
            <a:headEnd/>
            <a:tailEnd/>
          </a:ln>
          <a:effectLst/>
        </p:spPr>
      </p:pic>
      <p:sp>
        <p:nvSpPr>
          <p:cNvPr id="5" name="Rectangle 4"/>
          <p:cNvSpPr/>
          <p:nvPr/>
        </p:nvSpPr>
        <p:spPr bwMode="auto">
          <a:xfrm>
            <a:off x="3500430" y="3786190"/>
            <a:ext cx="5429288" cy="1857388"/>
          </a:xfrm>
          <a:prstGeom prst="rect">
            <a:avLst/>
          </a:prstGeom>
          <a:noFill/>
          <a:ln w="762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6" name="Rounded Rectangle 5"/>
          <p:cNvSpPr/>
          <p:nvPr/>
        </p:nvSpPr>
        <p:spPr bwMode="auto">
          <a:xfrm>
            <a:off x="3491880" y="4725144"/>
            <a:ext cx="4032448" cy="504056"/>
          </a:xfrm>
          <a:prstGeom prst="roundRect">
            <a:avLst/>
          </a:prstGeom>
          <a:noFill/>
          <a:ln w="76200" cap="flat" cmpd="sng" algn="ctr">
            <a:solidFill>
              <a:srgbClr val="00FFFF"/>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C:\Users\Vedat\Pictures\Adenomyoma divertikül.jpg"/>
          <p:cNvPicPr>
            <a:picLocks noChangeAspect="1" noChangeArrowheads="1"/>
          </p:cNvPicPr>
          <p:nvPr/>
        </p:nvPicPr>
        <p:blipFill>
          <a:blip r:embed="rId3" cstate="print"/>
          <a:srcRect/>
          <a:stretch>
            <a:fillRect/>
          </a:stretch>
        </p:blipFill>
        <p:spPr bwMode="auto">
          <a:xfrm>
            <a:off x="665163" y="0"/>
            <a:ext cx="7813675" cy="6858000"/>
          </a:xfrm>
          <a:prstGeom prst="rect">
            <a:avLst/>
          </a:prstGeom>
          <a:noFill/>
          <a:ln w="9525">
            <a:noFill/>
            <a:miter lim="800000"/>
            <a:headEnd/>
            <a:tailEnd/>
          </a:ln>
        </p:spPr>
      </p:pic>
      <p:sp>
        <p:nvSpPr>
          <p:cNvPr id="3" name="Title 1"/>
          <p:cNvSpPr txBox="1">
            <a:spLocks/>
          </p:cNvSpPr>
          <p:nvPr/>
        </p:nvSpPr>
        <p:spPr>
          <a:xfrm>
            <a:off x="0" y="-71438"/>
            <a:ext cx="9144000" cy="1143001"/>
          </a:xfrm>
          <a:prstGeom prst="rect">
            <a:avLst/>
          </a:prstGeom>
        </p:spPr>
        <p:txBody>
          <a:bodyPr>
            <a:normAutofit fontScale="97500"/>
          </a:bodyPr>
          <a:lstStyle/>
          <a:p>
            <a:pPr algn="ctr" defTabSz="828675" eaLnBrk="0" hangingPunct="0">
              <a:defRPr/>
            </a:pPr>
            <a:r>
              <a:rPr lang="tr-TR" sz="4000" kern="0" dirty="0" err="1">
                <a:solidFill>
                  <a:schemeClr val="tx2"/>
                </a:solidFill>
                <a:effectLst>
                  <a:outerShdw blurRad="38100" dist="38100" dir="2700000" algn="tl">
                    <a:srgbClr val="000000">
                      <a:alpha val="43137"/>
                    </a:srgbClr>
                  </a:outerShdw>
                </a:effectLst>
                <a:latin typeface="+mj-lt"/>
                <a:ea typeface="+mj-ea"/>
                <a:cs typeface="+mj-cs"/>
              </a:rPr>
              <a:t>Adenomyozis</a:t>
            </a:r>
            <a:r>
              <a:rPr lang="tr-TR" sz="4000" kern="0" dirty="0">
                <a:solidFill>
                  <a:schemeClr val="tx2"/>
                </a:solidFill>
                <a:effectLst>
                  <a:outerShdw blurRad="38100" dist="38100" dir="2700000" algn="tl">
                    <a:srgbClr val="000000">
                      <a:alpha val="43137"/>
                    </a:srgbClr>
                  </a:outerShdw>
                </a:effectLst>
                <a:latin typeface="+mj-lt"/>
                <a:ea typeface="+mj-ea"/>
                <a:cs typeface="+mj-cs"/>
              </a:rPr>
              <a:t> - HSG</a:t>
            </a:r>
          </a:p>
        </p:txBody>
      </p:sp>
      <p:sp>
        <p:nvSpPr>
          <p:cNvPr id="4" name="TextBox 3"/>
          <p:cNvSpPr txBox="1"/>
          <p:nvPr/>
        </p:nvSpPr>
        <p:spPr>
          <a:xfrm>
            <a:off x="785813" y="5072074"/>
            <a:ext cx="7929562" cy="1938338"/>
          </a:xfrm>
          <a:prstGeom prst="rect">
            <a:avLst/>
          </a:prstGeom>
          <a:noFill/>
        </p:spPr>
        <p:txBody>
          <a:bodyPr>
            <a:spAutoFit/>
          </a:bodyPr>
          <a:lstStyle/>
          <a:p>
            <a:pPr indent="358775">
              <a:buFont typeface="Arial" pitchFamily="34" charset="0"/>
              <a:buChar char="•"/>
              <a:defRPr/>
            </a:pPr>
            <a:r>
              <a:rPr lang="tr-TR" dirty="0" err="1">
                <a:effectLst>
                  <a:outerShdw blurRad="38100" dist="38100" dir="2700000" algn="tl">
                    <a:srgbClr val="000000">
                      <a:alpha val="43137"/>
                    </a:srgbClr>
                  </a:outerShdw>
                </a:effectLst>
              </a:rPr>
              <a:t>Multiple</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small</a:t>
            </a:r>
            <a:r>
              <a:rPr lang="tr-TR" dirty="0">
                <a:effectLst>
                  <a:outerShdw blurRad="38100" dist="38100" dir="2700000" algn="tl">
                    <a:srgbClr val="000000">
                      <a:alpha val="43137"/>
                    </a:srgbClr>
                  </a:outerShdw>
                </a:effectLst>
              </a:rPr>
              <a:t> (1-4mm) </a:t>
            </a:r>
            <a:r>
              <a:rPr lang="tr-TR" dirty="0" err="1">
                <a:effectLst>
                  <a:outerShdw blurRad="38100" dist="38100" dir="2700000" algn="tl">
                    <a:srgbClr val="000000">
                      <a:alpha val="43137"/>
                    </a:srgbClr>
                  </a:outerShdw>
                </a:effectLst>
              </a:rPr>
              <a:t>spicula</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with</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saccular</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lollipop</a:t>
            </a:r>
            <a:r>
              <a:rPr lang="tr-TR" dirty="0">
                <a:effectLst>
                  <a:outerShdw blurRad="38100" dist="38100" dir="2700000" algn="tl">
                    <a:srgbClr val="000000">
                      <a:alpha val="43137"/>
                    </a:srgbClr>
                  </a:outerShdw>
                </a:effectLst>
              </a:rPr>
              <a:t>-</a:t>
            </a:r>
            <a:r>
              <a:rPr lang="tr-TR" dirty="0" err="1">
                <a:effectLst>
                  <a:outerShdw blurRad="38100" dist="38100" dir="2700000" algn="tl">
                    <a:srgbClr val="000000">
                      <a:alpha val="43137"/>
                    </a:srgbClr>
                  </a:outerShdw>
                </a:effectLst>
              </a:rPr>
              <a:t>like</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endings</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extending</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from</a:t>
            </a:r>
            <a:r>
              <a:rPr lang="tr-TR" dirty="0">
                <a:effectLst>
                  <a:outerShdw blurRad="38100" dist="38100" dir="2700000" algn="tl">
                    <a:srgbClr val="000000">
                      <a:alpha val="43137"/>
                    </a:srgbClr>
                  </a:outerShdw>
                </a:effectLst>
              </a:rPr>
              <a:t> endometrium </a:t>
            </a:r>
            <a:r>
              <a:rPr lang="tr-TR" dirty="0" err="1">
                <a:effectLst>
                  <a:outerShdw blurRad="38100" dist="38100" dir="2700000" algn="tl">
                    <a:srgbClr val="000000">
                      <a:alpha val="43137"/>
                    </a:srgbClr>
                  </a:outerShdw>
                </a:effectLst>
              </a:rPr>
              <a:t>into</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the</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myometrium</a:t>
            </a:r>
            <a:endParaRPr lang="tr-TR" dirty="0">
              <a:effectLst>
                <a:outerShdw blurRad="38100" dist="38100" dir="2700000" algn="tl">
                  <a:srgbClr val="000000">
                    <a:alpha val="43137"/>
                  </a:srgbClr>
                </a:outerShdw>
              </a:effectLst>
            </a:endParaRPr>
          </a:p>
          <a:p>
            <a:pPr indent="358775">
              <a:buFont typeface="Arial" pitchFamily="34" charset="0"/>
              <a:buChar char="•"/>
              <a:defRPr/>
            </a:pPr>
            <a:r>
              <a:rPr lang="tr-TR" dirty="0" err="1">
                <a:effectLst>
                  <a:outerShdw blurRad="38100" dist="38100" dir="2700000" algn="tl">
                    <a:srgbClr val="000000">
                      <a:alpha val="43137"/>
                    </a:srgbClr>
                  </a:outerShdw>
                </a:effectLst>
              </a:rPr>
              <a:t>Low</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sensitivity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low</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specificity</a:t>
            </a:r>
            <a:r>
              <a:rPr lang="tr-TR" dirty="0">
                <a:effectLst>
                  <a:outerShdw blurRad="38100" dist="38100" dir="2700000" algn="tl">
                    <a:srgbClr val="000000">
                      <a:alpha val="43137"/>
                    </a:srgbClr>
                  </a:outerShdw>
                </a:effectLst>
              </a:rPr>
              <a:t> </a:t>
            </a:r>
          </a:p>
          <a:p>
            <a:pPr>
              <a:defRPr/>
            </a:pPr>
            <a:endParaRPr lang="en-US" dirty="0">
              <a:effectLst>
                <a:outerShdw blurRad="38100" dist="38100" dir="2700000" algn="tl">
                  <a:srgbClr val="000000">
                    <a:alpha val="43137"/>
                  </a:srgbClr>
                </a:outerShdw>
              </a:effectLst>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00_DATA\7PATIENT\0Lvnt_MUA\N\Nihan Salepciler\Nihan Salepciler_20140113_US_02.JPG"/>
          <p:cNvPicPr>
            <a:picLocks noChangeAspect="1" noChangeArrowheads="1"/>
          </p:cNvPicPr>
          <p:nvPr/>
        </p:nvPicPr>
        <p:blipFill>
          <a:blip r:embed="rId3" cstate="print">
            <a:lum bright="20000" contrast="10000"/>
          </a:blip>
          <a:srcRect/>
          <a:stretch>
            <a:fillRect/>
          </a:stretch>
        </p:blipFill>
        <p:spPr bwMode="auto">
          <a:xfrm>
            <a:off x="0" y="0"/>
            <a:ext cx="9146479" cy="6858000"/>
          </a:xfrm>
          <a:prstGeom prst="rect">
            <a:avLst/>
          </a:prstGeom>
          <a:noFill/>
        </p:spPr>
      </p:pic>
      <p:sp>
        <p:nvSpPr>
          <p:cNvPr id="3" name="TextBox 2"/>
          <p:cNvSpPr txBox="1"/>
          <p:nvPr/>
        </p:nvSpPr>
        <p:spPr>
          <a:xfrm>
            <a:off x="642910" y="18612"/>
            <a:ext cx="2357454" cy="338554"/>
          </a:xfrm>
          <a:prstGeom prst="rect">
            <a:avLst/>
          </a:prstGeom>
          <a:solidFill>
            <a:srgbClr val="000000"/>
          </a:solidFill>
        </p:spPr>
        <p:txBody>
          <a:bodyPr wrap="square" rtlCol="0">
            <a:spAutoFit/>
          </a:bodyPr>
          <a:lstStyle/>
          <a:p>
            <a:r>
              <a:rPr lang="tr-TR" sz="1600" dirty="0"/>
              <a:t>NS</a:t>
            </a:r>
            <a:endParaRPr lang="en-US" sz="1600"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p:cNvSpPr>
          <p:nvPr>
            <p:ph type="title" idx="4294967295"/>
          </p:nvPr>
        </p:nvSpPr>
        <p:spPr>
          <a:xfrm>
            <a:off x="457200" y="-428652"/>
            <a:ext cx="8229600" cy="1143000"/>
          </a:xfrm>
        </p:spPr>
        <p:txBody>
          <a:bodyPr tIns="45720" rIns="91440" bIns="45720">
            <a:scene3d>
              <a:camera prst="orthographicFront"/>
              <a:lightRig rig="soft" dir="t">
                <a:rot lat="0" lon="0" rev="2400000"/>
              </a:lightRig>
            </a:scene3d>
            <a:sp3d>
              <a:bevelT w="19050" h="12700"/>
            </a:sp3d>
          </a:bodyPr>
          <a:lstStyle/>
          <a:p>
            <a:pPr marL="53975" indent="-53975">
              <a:defRPr/>
            </a:pPr>
            <a:r>
              <a:rPr lang="tr-TR" sz="4600" dirty="0">
                <a:solidFill>
                  <a:srgbClr val="FFFF00"/>
                </a:solidFill>
              </a:rPr>
              <a:t>Ofis H\S ve </a:t>
            </a:r>
            <a:r>
              <a:rPr lang="tr-TR" sz="4600" dirty="0" err="1">
                <a:solidFill>
                  <a:srgbClr val="FFFF00"/>
                </a:solidFill>
              </a:rPr>
              <a:t>Adenomyozis</a:t>
            </a:r>
            <a:endParaRPr lang="tr-TR" sz="4600" dirty="0">
              <a:solidFill>
                <a:srgbClr val="FFFF00"/>
              </a:solidFill>
            </a:endParaRPr>
          </a:p>
        </p:txBody>
      </p:sp>
      <p:pic>
        <p:nvPicPr>
          <p:cNvPr id="44035" name="Picture 4"/>
          <p:cNvPicPr>
            <a:picLocks noChangeAspect="1" noChangeArrowheads="1"/>
          </p:cNvPicPr>
          <p:nvPr/>
        </p:nvPicPr>
        <p:blipFill>
          <a:blip r:embed="rId3" cstate="print"/>
          <a:srcRect/>
          <a:stretch>
            <a:fillRect/>
          </a:stretch>
        </p:blipFill>
        <p:spPr bwMode="auto">
          <a:xfrm>
            <a:off x="468313" y="714375"/>
            <a:ext cx="2143125" cy="2009775"/>
          </a:xfrm>
          <a:prstGeom prst="rect">
            <a:avLst/>
          </a:prstGeom>
          <a:noFill/>
          <a:ln w="9525">
            <a:noFill/>
            <a:miter lim="800000"/>
            <a:headEnd/>
            <a:tailEnd/>
          </a:ln>
        </p:spPr>
      </p:pic>
      <p:pic>
        <p:nvPicPr>
          <p:cNvPr id="44036" name="Picture 5"/>
          <p:cNvPicPr>
            <a:picLocks noChangeAspect="1" noChangeArrowheads="1"/>
          </p:cNvPicPr>
          <p:nvPr/>
        </p:nvPicPr>
        <p:blipFill>
          <a:blip r:embed="rId4" cstate="print"/>
          <a:srcRect/>
          <a:stretch>
            <a:fillRect/>
          </a:stretch>
        </p:blipFill>
        <p:spPr bwMode="auto">
          <a:xfrm>
            <a:off x="3130550" y="714375"/>
            <a:ext cx="2089150" cy="1962150"/>
          </a:xfrm>
          <a:prstGeom prst="rect">
            <a:avLst/>
          </a:prstGeom>
          <a:noFill/>
          <a:ln w="9525">
            <a:noFill/>
            <a:miter lim="800000"/>
            <a:headEnd/>
            <a:tailEnd/>
          </a:ln>
        </p:spPr>
      </p:pic>
      <p:pic>
        <p:nvPicPr>
          <p:cNvPr id="44037" name="Picture 6"/>
          <p:cNvPicPr>
            <a:picLocks noChangeAspect="1" noChangeArrowheads="1"/>
          </p:cNvPicPr>
          <p:nvPr/>
        </p:nvPicPr>
        <p:blipFill>
          <a:blip r:embed="rId5" cstate="print"/>
          <a:srcRect/>
          <a:stretch>
            <a:fillRect/>
          </a:stretch>
        </p:blipFill>
        <p:spPr bwMode="auto">
          <a:xfrm>
            <a:off x="5580063" y="714375"/>
            <a:ext cx="2592387" cy="1916113"/>
          </a:xfrm>
          <a:prstGeom prst="rect">
            <a:avLst/>
          </a:prstGeom>
          <a:noFill/>
          <a:ln w="9525">
            <a:noFill/>
            <a:miter lim="800000"/>
            <a:headEnd/>
            <a:tailEnd/>
          </a:ln>
        </p:spPr>
      </p:pic>
      <p:pic>
        <p:nvPicPr>
          <p:cNvPr id="44038" name="Picture 5" descr="adenomyosis%20marked%20to%20show"/>
          <p:cNvPicPr>
            <a:picLocks noChangeAspect="1" noChangeArrowheads="1"/>
          </p:cNvPicPr>
          <p:nvPr/>
        </p:nvPicPr>
        <p:blipFill>
          <a:blip r:embed="rId6" cstate="print"/>
          <a:srcRect/>
          <a:stretch>
            <a:fillRect/>
          </a:stretch>
        </p:blipFill>
        <p:spPr bwMode="auto">
          <a:xfrm>
            <a:off x="827088" y="3090863"/>
            <a:ext cx="2979737" cy="1985962"/>
          </a:xfrm>
          <a:prstGeom prst="rect">
            <a:avLst/>
          </a:prstGeom>
          <a:noFill/>
          <a:ln w="9525">
            <a:noFill/>
            <a:miter lim="800000"/>
            <a:headEnd/>
            <a:tailEnd/>
          </a:ln>
        </p:spPr>
      </p:pic>
      <p:pic>
        <p:nvPicPr>
          <p:cNvPr id="44039" name="Picture 7" descr="adenomyosis%20hanging%20for%20the%20net"/>
          <p:cNvPicPr>
            <a:picLocks noChangeAspect="1" noChangeArrowheads="1"/>
          </p:cNvPicPr>
          <p:nvPr/>
        </p:nvPicPr>
        <p:blipFill>
          <a:blip r:embed="rId7" cstate="print"/>
          <a:srcRect/>
          <a:stretch>
            <a:fillRect/>
          </a:stretch>
        </p:blipFill>
        <p:spPr bwMode="auto">
          <a:xfrm>
            <a:off x="4787900" y="3090863"/>
            <a:ext cx="3335338" cy="2063750"/>
          </a:xfrm>
          <a:prstGeom prst="rect">
            <a:avLst/>
          </a:prstGeom>
          <a:noFill/>
          <a:ln w="9525">
            <a:noFill/>
            <a:miter lim="800000"/>
            <a:headEnd/>
            <a:tailEnd/>
          </a:ln>
        </p:spPr>
      </p:pic>
      <p:sp>
        <p:nvSpPr>
          <p:cNvPr id="39944" name="Rectangle 9"/>
          <p:cNvSpPr>
            <a:spLocks noChangeArrowheads="1"/>
          </p:cNvSpPr>
          <p:nvPr/>
        </p:nvSpPr>
        <p:spPr bwMode="auto">
          <a:xfrm>
            <a:off x="827088" y="4818063"/>
            <a:ext cx="935037" cy="215900"/>
          </a:xfrm>
          <a:prstGeom prst="rect">
            <a:avLst/>
          </a:prstGeom>
          <a:solidFill>
            <a:schemeClr val="tx1">
              <a:lumMod val="95000"/>
              <a:lumOff val="5000"/>
            </a:schemeClr>
          </a:solidFill>
          <a:ln w="9525">
            <a:solidFill>
              <a:schemeClr val="tx1">
                <a:lumMod val="95000"/>
                <a:lumOff val="5000"/>
              </a:schemeClr>
            </a:solidFill>
            <a:miter lim="800000"/>
            <a:headEnd/>
            <a:tailEnd/>
          </a:ln>
        </p:spPr>
        <p:txBody>
          <a:bodyPr wrap="none" anchor="ctr"/>
          <a:lstStyle/>
          <a:p>
            <a:pPr>
              <a:defRPr/>
            </a:pPr>
            <a:endParaRPr lang="tr-TR">
              <a:solidFill>
                <a:schemeClr val="tx1">
                  <a:lumMod val="95000"/>
                  <a:lumOff val="5000"/>
                </a:schemeClr>
              </a:solidFill>
            </a:endParaRPr>
          </a:p>
        </p:txBody>
      </p:sp>
      <p:sp>
        <p:nvSpPr>
          <p:cNvPr id="39945" name="Rectangle 10"/>
          <p:cNvSpPr>
            <a:spLocks noChangeArrowheads="1"/>
          </p:cNvSpPr>
          <p:nvPr/>
        </p:nvSpPr>
        <p:spPr bwMode="auto">
          <a:xfrm>
            <a:off x="6829425" y="4835525"/>
            <a:ext cx="1223963" cy="241300"/>
          </a:xfrm>
          <a:prstGeom prst="rect">
            <a:avLst/>
          </a:prstGeom>
          <a:solidFill>
            <a:schemeClr val="tx1">
              <a:lumMod val="95000"/>
              <a:lumOff val="5000"/>
            </a:schemeClr>
          </a:solidFill>
          <a:ln w="9525">
            <a:solidFill>
              <a:schemeClr val="tx1"/>
            </a:solidFill>
            <a:miter lim="800000"/>
            <a:headEnd/>
            <a:tailEnd/>
          </a:ln>
        </p:spPr>
        <p:txBody>
          <a:bodyPr wrap="none" anchor="ctr"/>
          <a:lstStyle/>
          <a:p>
            <a:pPr>
              <a:defRPr/>
            </a:pPr>
            <a:endParaRPr lang="tr-TR"/>
          </a:p>
        </p:txBody>
      </p:sp>
      <p:sp>
        <p:nvSpPr>
          <p:cNvPr id="44042" name="TextBox 9"/>
          <p:cNvSpPr txBox="1">
            <a:spLocks noChangeArrowheads="1"/>
          </p:cNvSpPr>
          <p:nvPr/>
        </p:nvSpPr>
        <p:spPr bwMode="auto">
          <a:xfrm>
            <a:off x="0" y="5072063"/>
            <a:ext cx="9358313" cy="1938337"/>
          </a:xfrm>
          <a:prstGeom prst="rect">
            <a:avLst/>
          </a:prstGeom>
          <a:noFill/>
          <a:ln w="9525">
            <a:noFill/>
            <a:miter lim="800000"/>
            <a:headEnd/>
            <a:tailEnd/>
          </a:ln>
        </p:spPr>
        <p:txBody>
          <a:bodyPr>
            <a:spAutoFit/>
          </a:bodyPr>
          <a:lstStyle/>
          <a:p>
            <a:pPr>
              <a:buFont typeface="Arial" charset="0"/>
              <a:buChar char="•"/>
            </a:pPr>
            <a:r>
              <a:rPr lang="tr-TR"/>
              <a:t>kaviteye açılan pencereler </a:t>
            </a:r>
          </a:p>
          <a:p>
            <a:pPr>
              <a:buFont typeface="Arial" charset="0"/>
              <a:buChar char="•"/>
            </a:pPr>
            <a:r>
              <a:rPr lang="tr-TR"/>
              <a:t>üzeri damarlı olabilen kaviteye protubere subendometrial kist </a:t>
            </a:r>
          </a:p>
          <a:p>
            <a:pPr>
              <a:buFont typeface="Arial" charset="0"/>
              <a:buChar char="•"/>
            </a:pPr>
            <a:r>
              <a:rPr lang="tr-TR"/>
              <a:t> hipervasküler odaklar </a:t>
            </a:r>
          </a:p>
          <a:p>
            <a:pPr>
              <a:buFont typeface="Arial" charset="0"/>
              <a:buChar char="•"/>
            </a:pPr>
            <a:r>
              <a:rPr lang="tr-TR"/>
              <a:t>kaviteyle ilişkili adenomyotik nodül </a:t>
            </a:r>
          </a:p>
          <a:p>
            <a:pPr>
              <a:buFont typeface="Arial" charset="0"/>
              <a:buChar char="•"/>
            </a:pPr>
            <a:endParaRPr lang="en-US"/>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14290"/>
            <a:ext cx="7772400" cy="1143000"/>
          </a:xfrm>
        </p:spPr>
        <p:txBody>
          <a:bodyPr/>
          <a:lstStyle/>
          <a:p>
            <a:r>
              <a:rPr lang="tr-TR" dirty="0"/>
              <a:t>Endometriozis – Adenomyozis Birlikteliği</a:t>
            </a:r>
          </a:p>
        </p:txBody>
      </p:sp>
      <p:sp>
        <p:nvSpPr>
          <p:cNvPr id="3" name="Content Placeholder 2"/>
          <p:cNvSpPr>
            <a:spLocks noGrp="1"/>
          </p:cNvSpPr>
          <p:nvPr>
            <p:ph idx="1"/>
          </p:nvPr>
        </p:nvSpPr>
        <p:spPr>
          <a:xfrm>
            <a:off x="214282" y="1357298"/>
            <a:ext cx="8929718" cy="5500702"/>
          </a:xfrm>
        </p:spPr>
        <p:txBody>
          <a:bodyPr/>
          <a:lstStyle/>
          <a:p>
            <a:r>
              <a:rPr lang="tr-TR" dirty="0" err="1">
                <a:solidFill>
                  <a:srgbClr val="FF40FF"/>
                </a:solidFill>
              </a:rPr>
              <a:t>Endometriozisli</a:t>
            </a:r>
            <a:r>
              <a:rPr lang="tr-TR" dirty="0"/>
              <a:t> kadınların % 27 sinde eş zamanlı </a:t>
            </a:r>
            <a:r>
              <a:rPr lang="tr-TR" dirty="0">
                <a:solidFill>
                  <a:srgbClr val="FF40FF"/>
                </a:solidFill>
              </a:rPr>
              <a:t>adenomyozis</a:t>
            </a:r>
            <a:r>
              <a:rPr lang="tr-TR" dirty="0"/>
              <a:t> mevcuttur </a:t>
            </a:r>
          </a:p>
          <a:p>
            <a:pPr marL="344488" lvl="1" indent="0">
              <a:buNone/>
            </a:pPr>
            <a:r>
              <a:rPr lang="tr-TR" dirty="0"/>
              <a:t>		(</a:t>
            </a:r>
            <a:r>
              <a:rPr lang="tr-TR" dirty="0" err="1"/>
              <a:t>Bazot</a:t>
            </a:r>
            <a:r>
              <a:rPr lang="tr-TR" dirty="0"/>
              <a:t> M, HR 2006)</a:t>
            </a:r>
          </a:p>
          <a:p>
            <a:pPr marL="344488" lvl="1" indent="0">
              <a:buNone/>
            </a:pPr>
            <a:endParaRPr lang="tr-TR" dirty="0"/>
          </a:p>
          <a:p>
            <a:r>
              <a:rPr lang="tr-TR" u="sng" dirty="0" err="1">
                <a:solidFill>
                  <a:srgbClr val="FF3399"/>
                </a:solidFill>
              </a:rPr>
              <a:t>Endometriozisi</a:t>
            </a:r>
            <a:r>
              <a:rPr lang="tr-TR" u="sng" dirty="0">
                <a:solidFill>
                  <a:srgbClr val="FF3399"/>
                </a:solidFill>
              </a:rPr>
              <a:t> </a:t>
            </a:r>
            <a:r>
              <a:rPr lang="tr-TR" u="sng" dirty="0"/>
              <a:t>olan </a:t>
            </a:r>
            <a:r>
              <a:rPr lang="tr-TR" u="sng" dirty="0">
                <a:solidFill>
                  <a:srgbClr val="FF3399"/>
                </a:solidFill>
              </a:rPr>
              <a:t>infertil</a:t>
            </a:r>
            <a:r>
              <a:rPr lang="tr-TR" u="sng" dirty="0"/>
              <a:t> </a:t>
            </a:r>
            <a:r>
              <a:rPr lang="tr-TR" dirty="0"/>
              <a:t>bir hasta grubunda adenomyozis oranı </a:t>
            </a:r>
            <a:r>
              <a:rPr lang="tr-TR" dirty="0">
                <a:solidFill>
                  <a:srgbClr val="FF3399"/>
                </a:solidFill>
              </a:rPr>
              <a:t>% 70 </a:t>
            </a:r>
            <a:r>
              <a:rPr lang="tr-TR" dirty="0"/>
              <a:t>dir</a:t>
            </a:r>
          </a:p>
          <a:p>
            <a:pPr marL="344488" lvl="1" indent="0">
              <a:buNone/>
            </a:pPr>
            <a:r>
              <a:rPr lang="tr-TR" dirty="0"/>
              <a:t>		(Kunz G, HR 2005)</a:t>
            </a:r>
          </a:p>
          <a:p>
            <a:pPr marL="344488" lvl="1" indent="0">
              <a:buNone/>
            </a:pPr>
            <a:endParaRPr lang="tr-TR" dirty="0"/>
          </a:p>
          <a:p>
            <a:r>
              <a:rPr lang="tr-TR" dirty="0">
                <a:solidFill>
                  <a:srgbClr val="FF6600"/>
                </a:solidFill>
              </a:rPr>
              <a:t>Şiddetli dismenore </a:t>
            </a:r>
            <a:r>
              <a:rPr lang="tr-TR" dirty="0"/>
              <a:t>ve </a:t>
            </a:r>
            <a:r>
              <a:rPr lang="tr-TR" dirty="0">
                <a:solidFill>
                  <a:srgbClr val="FF6600"/>
                </a:solidFill>
              </a:rPr>
              <a:t>derin </a:t>
            </a:r>
            <a:r>
              <a:rPr lang="tr-TR" dirty="0" err="1">
                <a:solidFill>
                  <a:srgbClr val="FF6600"/>
                </a:solidFill>
              </a:rPr>
              <a:t>disparoni</a:t>
            </a:r>
            <a:r>
              <a:rPr lang="tr-TR" dirty="0">
                <a:solidFill>
                  <a:srgbClr val="FF6600"/>
                </a:solidFill>
              </a:rPr>
              <a:t> </a:t>
            </a:r>
            <a:r>
              <a:rPr lang="tr-TR" dirty="0"/>
              <a:t>tarifleyen endometriozisli hastaların % 42.7 sinde adenomyozis de bulunmaktadır </a:t>
            </a:r>
          </a:p>
          <a:p>
            <a:pPr marL="344488" lvl="1" indent="0">
              <a:buNone/>
            </a:pPr>
            <a:r>
              <a:rPr lang="tr-TR" dirty="0"/>
              <a:t>		(Gonzales M, Gynecol Surgery 2012)</a:t>
            </a:r>
          </a:p>
          <a:p>
            <a:pPr marL="344488" lvl="1" indent="0">
              <a:buNone/>
            </a:pPr>
            <a:r>
              <a:rPr lang="tr-TR" dirty="0"/>
              <a:t>		</a:t>
            </a:r>
          </a:p>
        </p:txBody>
      </p:sp>
    </p:spTree>
    <p:extLst>
      <p:ext uri="{BB962C8B-B14F-4D97-AF65-F5344CB8AC3E}">
        <p14:creationId xmlns:p14="http://schemas.microsoft.com/office/powerpoint/2010/main" val="373716533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059FE76-1C8B-3040-AB83-2EABE308A352}"/>
              </a:ext>
            </a:extLst>
          </p:cNvPr>
          <p:cNvSpPr>
            <a:spLocks noGrp="1"/>
          </p:cNvSpPr>
          <p:nvPr>
            <p:ph idx="1"/>
          </p:nvPr>
        </p:nvSpPr>
        <p:spPr>
          <a:xfrm>
            <a:off x="251520" y="1981200"/>
            <a:ext cx="8206680" cy="4114800"/>
          </a:xfrm>
        </p:spPr>
        <p:txBody>
          <a:bodyPr/>
          <a:lstStyle/>
          <a:p>
            <a:r>
              <a:rPr lang="tr-TR" sz="2800" dirty="0" err="1">
                <a:cs typeface="Times New Roman" pitchFamily="18" charset="0"/>
              </a:rPr>
              <a:t>Endometrioma</a:t>
            </a:r>
            <a:r>
              <a:rPr lang="tr-TR" sz="2800" dirty="0">
                <a:cs typeface="Times New Roman" pitchFamily="18" charset="0"/>
              </a:rPr>
              <a:t> ve DIE </a:t>
            </a:r>
            <a:r>
              <a:rPr lang="tr-TR" sz="2800" dirty="0">
                <a:solidFill>
                  <a:srgbClr val="00FFFF"/>
                </a:solidFill>
                <a:cs typeface="Times New Roman" pitchFamily="18" charset="0"/>
              </a:rPr>
              <a:t>: % 17-44 </a:t>
            </a:r>
          </a:p>
          <a:p>
            <a:endParaRPr lang="tr-TR" sz="2800" dirty="0">
              <a:solidFill>
                <a:srgbClr val="00FFFF"/>
              </a:solidFill>
              <a:cs typeface="Times New Roman" pitchFamily="18" charset="0"/>
            </a:endParaRPr>
          </a:p>
          <a:p>
            <a:r>
              <a:rPr lang="en-US" sz="2800" dirty="0">
                <a:cs typeface="Times New Roman" pitchFamily="18" charset="0"/>
              </a:rPr>
              <a:t>Endometrioma + ↑ </a:t>
            </a:r>
            <a:r>
              <a:rPr lang="en-US" sz="2800" dirty="0" err="1">
                <a:cs typeface="Times New Roman" pitchFamily="18" charset="0"/>
              </a:rPr>
              <a:t>pelvik</a:t>
            </a:r>
            <a:r>
              <a:rPr lang="en-US" sz="2800" dirty="0">
                <a:cs typeface="Times New Roman" pitchFamily="18" charset="0"/>
              </a:rPr>
              <a:t> </a:t>
            </a:r>
            <a:r>
              <a:rPr lang="en-US" sz="2800" dirty="0" err="1">
                <a:cs typeface="Times New Roman" pitchFamily="18" charset="0"/>
              </a:rPr>
              <a:t>ağrı</a:t>
            </a:r>
            <a:r>
              <a:rPr lang="en-US" sz="2800" dirty="0">
                <a:cs typeface="Times New Roman" pitchFamily="18" charset="0"/>
              </a:rPr>
              <a:t> → DIE !!! </a:t>
            </a:r>
          </a:p>
          <a:p>
            <a:endParaRPr lang="en-US" sz="2800" dirty="0">
              <a:cs typeface="Times New Roman" pitchFamily="18" charset="0"/>
            </a:endParaRPr>
          </a:p>
          <a:p>
            <a:r>
              <a:rPr lang="en-US" sz="2800" dirty="0" err="1">
                <a:cs typeface="Times New Roman" pitchFamily="18" charset="0"/>
              </a:rPr>
              <a:t>Disparoni</a:t>
            </a:r>
            <a:r>
              <a:rPr lang="en-US" sz="2800" dirty="0">
                <a:cs typeface="Times New Roman" pitchFamily="18" charset="0"/>
              </a:rPr>
              <a:t> : DIE (</a:t>
            </a:r>
            <a:r>
              <a:rPr lang="en-US" sz="2800" dirty="0" err="1">
                <a:cs typeface="Times New Roman" pitchFamily="18" charset="0"/>
              </a:rPr>
              <a:t>Uterosakral</a:t>
            </a:r>
            <a:r>
              <a:rPr lang="en-US" sz="2800" dirty="0">
                <a:cs typeface="Times New Roman" pitchFamily="18" charset="0"/>
              </a:rPr>
              <a:t> </a:t>
            </a:r>
            <a:r>
              <a:rPr lang="en-US" sz="2800" dirty="0" err="1">
                <a:cs typeface="Times New Roman" pitchFamily="18" charset="0"/>
              </a:rPr>
              <a:t>lig</a:t>
            </a:r>
            <a:r>
              <a:rPr lang="en-US" sz="2800" dirty="0">
                <a:cs typeface="Times New Roman" pitchFamily="18" charset="0"/>
              </a:rPr>
              <a:t>.)</a:t>
            </a:r>
          </a:p>
          <a:p>
            <a:endParaRPr lang="en-US" sz="2800" dirty="0">
              <a:cs typeface="Times New Roman" pitchFamily="18" charset="0"/>
            </a:endParaRPr>
          </a:p>
          <a:p>
            <a:r>
              <a:rPr lang="en-US" sz="2800" dirty="0">
                <a:cs typeface="Times New Roman" pitchFamily="18" charset="0"/>
              </a:rPr>
              <a:t>DIE + Endometrioma </a:t>
            </a:r>
            <a:r>
              <a:rPr lang="en-US" sz="2400" dirty="0">
                <a:cs typeface="Times New Roman" pitchFamily="18" charset="0"/>
              </a:rPr>
              <a:t>→ %50 </a:t>
            </a:r>
            <a:r>
              <a:rPr lang="en-US" sz="2400" dirty="0" err="1">
                <a:cs typeface="Times New Roman" pitchFamily="18" charset="0"/>
              </a:rPr>
              <a:t>Rectovag</a:t>
            </a:r>
            <a:r>
              <a:rPr lang="en-US" sz="2400" dirty="0">
                <a:cs typeface="Times New Roman" pitchFamily="18" charset="0"/>
              </a:rPr>
              <a:t>. </a:t>
            </a:r>
            <a:r>
              <a:rPr lang="en-US" sz="2400" dirty="0" err="1">
                <a:cs typeface="Times New Roman" pitchFamily="18" charset="0"/>
              </a:rPr>
              <a:t>nodul</a:t>
            </a:r>
            <a:r>
              <a:rPr lang="en-US" sz="2400" dirty="0">
                <a:cs typeface="Times New Roman" pitchFamily="18" charset="0"/>
              </a:rPr>
              <a:t>							</a:t>
            </a:r>
            <a:r>
              <a:rPr lang="en-US" sz="2000" dirty="0" err="1">
                <a:solidFill>
                  <a:srgbClr val="FF0000"/>
                </a:solidFill>
                <a:cs typeface="Times New Roman" pitchFamily="18" charset="0"/>
              </a:rPr>
              <a:t>Somigliana</a:t>
            </a:r>
            <a:r>
              <a:rPr lang="en-US" sz="2000" dirty="0">
                <a:solidFill>
                  <a:srgbClr val="FF0000"/>
                </a:solidFill>
                <a:cs typeface="Times New Roman" pitchFamily="18" charset="0"/>
              </a:rPr>
              <a:t>, et al, 2004</a:t>
            </a:r>
          </a:p>
          <a:p>
            <a:endParaRPr lang="tr-TR" dirty="0">
              <a:solidFill>
                <a:srgbClr val="FF0000"/>
              </a:solidFill>
            </a:endParaRPr>
          </a:p>
        </p:txBody>
      </p:sp>
      <p:sp>
        <p:nvSpPr>
          <p:cNvPr id="5" name="Title 4">
            <a:extLst>
              <a:ext uri="{FF2B5EF4-FFF2-40B4-BE49-F238E27FC236}">
                <a16:creationId xmlns:a16="http://schemas.microsoft.com/office/drawing/2014/main" id="{134F2392-8DB4-0649-8D59-4B101C9330A2}"/>
              </a:ext>
            </a:extLst>
          </p:cNvPr>
          <p:cNvSpPr>
            <a:spLocks noGrp="1"/>
          </p:cNvSpPr>
          <p:nvPr>
            <p:ph type="title"/>
          </p:nvPr>
        </p:nvSpPr>
        <p:spPr>
          <a:xfrm>
            <a:off x="685800" y="332656"/>
            <a:ext cx="7772400" cy="1143000"/>
          </a:xfrm>
        </p:spPr>
        <p:txBody>
          <a:bodyPr/>
          <a:lstStyle/>
          <a:p>
            <a:r>
              <a:rPr lang="tr-TR" dirty="0" err="1"/>
              <a:t>Eoma</a:t>
            </a:r>
            <a:r>
              <a:rPr lang="tr-TR" dirty="0"/>
              <a:t> - DIE</a:t>
            </a:r>
          </a:p>
        </p:txBody>
      </p:sp>
    </p:spTree>
    <p:extLst>
      <p:ext uri="{BB962C8B-B14F-4D97-AF65-F5344CB8AC3E}">
        <p14:creationId xmlns:p14="http://schemas.microsoft.com/office/powerpoint/2010/main" val="183816856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B68894F-4537-3444-8BB9-93EF1F6E5BE7}"/>
              </a:ext>
            </a:extLst>
          </p:cNvPr>
          <p:cNvSpPr/>
          <p:nvPr/>
        </p:nvSpPr>
        <p:spPr>
          <a:xfrm>
            <a:off x="755576" y="2204864"/>
            <a:ext cx="7441706" cy="3785652"/>
          </a:xfrm>
          <a:prstGeom prst="rect">
            <a:avLst/>
          </a:prstGeom>
        </p:spPr>
        <p:txBody>
          <a:bodyPr wrap="square">
            <a:spAutoFit/>
          </a:bodyPr>
          <a:lstStyle/>
          <a:p>
            <a:r>
              <a:rPr lang="tr-TR" dirty="0">
                <a:latin typeface="+mn-lt"/>
                <a:cs typeface="Times New Roman" pitchFamily="18" charset="0"/>
              </a:rPr>
              <a:t>Eşlik eden </a:t>
            </a:r>
            <a:r>
              <a:rPr lang="en-US" i="1" dirty="0" err="1">
                <a:solidFill>
                  <a:srgbClr val="FF3399"/>
                </a:solidFill>
                <a:latin typeface="+mn-lt"/>
                <a:cs typeface="Times New Roman" pitchFamily="18" charset="0"/>
              </a:rPr>
              <a:t>Eoma</a:t>
            </a:r>
            <a:r>
              <a:rPr lang="tr-TR" dirty="0">
                <a:latin typeface="+mn-lt"/>
                <a:cs typeface="Times New Roman" pitchFamily="18" charset="0"/>
              </a:rPr>
              <a:t> </a:t>
            </a:r>
            <a:r>
              <a:rPr lang="tr-TR" u="sng" dirty="0" err="1">
                <a:latin typeface="+mn-lt"/>
                <a:cs typeface="Times New Roman" pitchFamily="18" charset="0"/>
              </a:rPr>
              <a:t>varlğında</a:t>
            </a:r>
            <a:r>
              <a:rPr lang="tr-TR" dirty="0">
                <a:latin typeface="+mn-lt"/>
                <a:cs typeface="Times New Roman" pitchFamily="18" charset="0"/>
              </a:rPr>
              <a:t>   </a:t>
            </a:r>
          </a:p>
          <a:p>
            <a:pPr marL="342900" indent="-342900">
              <a:buFont typeface="Arial" panose="020B0604020202020204" pitchFamily="34" charset="0"/>
              <a:buChar char="•"/>
            </a:pPr>
            <a:endParaRPr lang="tr-TR" i="1" dirty="0">
              <a:solidFill>
                <a:srgbClr val="FF0000"/>
              </a:solidFill>
              <a:latin typeface="+mn-lt"/>
              <a:cs typeface="Times New Roman" pitchFamily="18" charset="0"/>
            </a:endParaRPr>
          </a:p>
          <a:p>
            <a:pPr marL="342900" indent="-342900">
              <a:buFont typeface="Arial" panose="020B0604020202020204" pitchFamily="34" charset="0"/>
              <a:buChar char="•"/>
            </a:pPr>
            <a:r>
              <a:rPr lang="tr-TR" i="1" dirty="0">
                <a:solidFill>
                  <a:srgbClr val="FF3399"/>
                </a:solidFill>
                <a:latin typeface="+mn-lt"/>
                <a:cs typeface="Times New Roman" pitchFamily="18" charset="0"/>
              </a:rPr>
              <a:t>DIE</a:t>
            </a:r>
            <a:r>
              <a:rPr lang="tr-TR" i="1" dirty="0">
                <a:solidFill>
                  <a:srgbClr val="FF0000"/>
                </a:solidFill>
                <a:latin typeface="+mn-lt"/>
                <a:cs typeface="Times New Roman" pitchFamily="18" charset="0"/>
              </a:rPr>
              <a:t> </a:t>
            </a:r>
            <a:r>
              <a:rPr lang="tr-TR" dirty="0">
                <a:latin typeface="+mn-lt"/>
                <a:cs typeface="Times New Roman" pitchFamily="18" charset="0"/>
              </a:rPr>
              <a:t>lezyonları </a:t>
            </a:r>
            <a:r>
              <a:rPr lang="tr-TR" dirty="0" err="1">
                <a:latin typeface="+mn-lt"/>
                <a:cs typeface="Times New Roman" pitchFamily="18" charset="0"/>
              </a:rPr>
              <a:t>multifokal</a:t>
            </a:r>
            <a:r>
              <a:rPr lang="tr-TR" dirty="0">
                <a:latin typeface="+mn-lt"/>
                <a:cs typeface="Times New Roman" pitchFamily="18" charset="0"/>
              </a:rPr>
              <a:t> ve daha ciddi</a:t>
            </a:r>
          </a:p>
          <a:p>
            <a:pPr marL="342900" indent="-342900">
              <a:buFont typeface="Arial" panose="020B0604020202020204" pitchFamily="34" charset="0"/>
              <a:buChar char="•"/>
            </a:pPr>
            <a:endParaRPr lang="tr-TR" dirty="0">
              <a:latin typeface="+mn-lt"/>
              <a:cs typeface="Times New Roman" pitchFamily="18" charset="0"/>
            </a:endParaRPr>
          </a:p>
          <a:p>
            <a:pPr marL="342900" indent="-342900">
              <a:buFont typeface="Arial" panose="020B0604020202020204" pitchFamily="34" charset="0"/>
              <a:buChar char="•"/>
            </a:pPr>
            <a:r>
              <a:rPr lang="tr-TR" i="1" dirty="0">
                <a:solidFill>
                  <a:srgbClr val="FF3399"/>
                </a:solidFill>
                <a:latin typeface="+mn-lt"/>
                <a:cs typeface="Times New Roman" pitchFamily="18" charset="0"/>
              </a:rPr>
              <a:t>DIE</a:t>
            </a:r>
            <a:r>
              <a:rPr lang="tr-TR" i="1" dirty="0">
                <a:latin typeface="+mn-lt"/>
                <a:cs typeface="Times New Roman" pitchFamily="18" charset="0"/>
              </a:rPr>
              <a:t> </a:t>
            </a:r>
            <a:r>
              <a:rPr lang="tr-TR" dirty="0">
                <a:latin typeface="+mn-lt"/>
                <a:cs typeface="Times New Roman" pitchFamily="18" charset="0"/>
              </a:rPr>
              <a:t>lezyonlarının bağırsak, </a:t>
            </a:r>
            <a:r>
              <a:rPr lang="tr-TR" dirty="0" err="1">
                <a:latin typeface="+mn-lt"/>
                <a:cs typeface="Times New Roman" pitchFamily="18" charset="0"/>
              </a:rPr>
              <a:t>üreter</a:t>
            </a:r>
            <a:r>
              <a:rPr lang="tr-TR" dirty="0">
                <a:latin typeface="+mn-lt"/>
                <a:cs typeface="Times New Roman" pitchFamily="18" charset="0"/>
              </a:rPr>
              <a:t> ve </a:t>
            </a:r>
            <a:r>
              <a:rPr lang="tr-TR" dirty="0" err="1">
                <a:latin typeface="+mn-lt"/>
                <a:cs typeface="Times New Roman" pitchFamily="18" charset="0"/>
              </a:rPr>
              <a:t>vajen</a:t>
            </a:r>
            <a:r>
              <a:rPr lang="tr-TR" dirty="0">
                <a:latin typeface="+mn-lt"/>
                <a:cs typeface="Times New Roman" pitchFamily="18" charset="0"/>
              </a:rPr>
              <a:t> tutulumları daha fazla </a:t>
            </a:r>
          </a:p>
          <a:p>
            <a:pPr marL="342900" indent="-342900">
              <a:buFont typeface="Arial" panose="020B0604020202020204" pitchFamily="34" charset="0"/>
              <a:buChar char="•"/>
            </a:pPr>
            <a:endParaRPr lang="tr-TR" i="1" dirty="0">
              <a:solidFill>
                <a:srgbClr val="FF0000"/>
              </a:solidFill>
              <a:latin typeface="+mn-lt"/>
              <a:cs typeface="Times New Roman" pitchFamily="18" charset="0"/>
            </a:endParaRPr>
          </a:p>
          <a:p>
            <a:pPr marL="342900" indent="-342900">
              <a:buFont typeface="Arial" panose="020B0604020202020204" pitchFamily="34" charset="0"/>
              <a:buChar char="•"/>
            </a:pPr>
            <a:r>
              <a:rPr lang="tr-TR" i="1" dirty="0">
                <a:solidFill>
                  <a:srgbClr val="FF3399"/>
                </a:solidFill>
                <a:latin typeface="+mn-lt"/>
                <a:cs typeface="Times New Roman" pitchFamily="18" charset="0"/>
              </a:rPr>
              <a:t>DIE</a:t>
            </a:r>
            <a:r>
              <a:rPr lang="tr-TR" i="1" dirty="0">
                <a:solidFill>
                  <a:srgbClr val="FF0000"/>
                </a:solidFill>
                <a:latin typeface="+mn-lt"/>
                <a:cs typeface="Times New Roman" pitchFamily="18" charset="0"/>
              </a:rPr>
              <a:t> </a:t>
            </a:r>
            <a:r>
              <a:rPr lang="tr-TR" i="1" dirty="0">
                <a:latin typeface="+mn-lt"/>
                <a:cs typeface="Times New Roman" pitchFamily="18" charset="0"/>
              </a:rPr>
              <a:t> </a:t>
            </a:r>
            <a:r>
              <a:rPr lang="tr-TR" dirty="0">
                <a:latin typeface="+mn-lt"/>
                <a:cs typeface="Times New Roman" pitchFamily="18" charset="0"/>
              </a:rPr>
              <a:t>lezyonlarının  daha fazla  </a:t>
            </a:r>
            <a:r>
              <a:rPr lang="tr-TR" dirty="0" err="1">
                <a:latin typeface="+mn-lt"/>
                <a:cs typeface="Times New Roman" pitchFamily="18" charset="0"/>
              </a:rPr>
              <a:t>dens</a:t>
            </a:r>
            <a:r>
              <a:rPr lang="tr-TR" dirty="0">
                <a:latin typeface="+mn-lt"/>
                <a:cs typeface="Times New Roman" pitchFamily="18" charset="0"/>
              </a:rPr>
              <a:t>  adezyonlar saptandı  ve  buna </a:t>
            </a:r>
            <a:r>
              <a:rPr lang="tr-TR" dirty="0" err="1">
                <a:latin typeface="+mn-lt"/>
                <a:cs typeface="Times New Roman" pitchFamily="18" charset="0"/>
              </a:rPr>
              <a:t>sekonder</a:t>
            </a:r>
            <a:r>
              <a:rPr lang="tr-TR" dirty="0">
                <a:latin typeface="+mn-lt"/>
                <a:cs typeface="Times New Roman" pitchFamily="18" charset="0"/>
              </a:rPr>
              <a:t> daha komplike </a:t>
            </a:r>
            <a:r>
              <a:rPr lang="tr-TR" dirty="0" err="1">
                <a:latin typeface="+mn-lt"/>
                <a:cs typeface="Times New Roman" pitchFamily="18" charset="0"/>
              </a:rPr>
              <a:t>endometriosis</a:t>
            </a:r>
            <a:r>
              <a:rPr lang="tr-TR" dirty="0">
                <a:latin typeface="+mn-lt"/>
                <a:cs typeface="Times New Roman" pitchFamily="18" charset="0"/>
              </a:rPr>
              <a:t> cerrahisi gereksinimi arttı. </a:t>
            </a:r>
          </a:p>
        </p:txBody>
      </p:sp>
      <p:pic>
        <p:nvPicPr>
          <p:cNvPr id="6" name="Picture 5">
            <a:extLst>
              <a:ext uri="{FF2B5EF4-FFF2-40B4-BE49-F238E27FC236}">
                <a16:creationId xmlns:a16="http://schemas.microsoft.com/office/drawing/2014/main" id="{E65442D8-4D9C-6A47-8157-04BF33148870}"/>
              </a:ext>
            </a:extLst>
          </p:cNvPr>
          <p:cNvPicPr>
            <a:picLocks noChangeAspect="1" noChangeArrowheads="1"/>
          </p:cNvPicPr>
          <p:nvPr/>
        </p:nvPicPr>
        <p:blipFill>
          <a:blip r:embed="rId2" cstate="print"/>
          <a:srcRect/>
          <a:stretch>
            <a:fillRect/>
          </a:stretch>
        </p:blipFill>
        <p:spPr bwMode="auto">
          <a:xfrm>
            <a:off x="0" y="0"/>
            <a:ext cx="9144000" cy="1556792"/>
          </a:xfrm>
          <a:prstGeom prst="rect">
            <a:avLst/>
          </a:prstGeom>
          <a:noFill/>
          <a:ln w="9525">
            <a:noFill/>
            <a:miter lim="800000"/>
            <a:headEnd/>
            <a:tailEnd/>
          </a:ln>
        </p:spPr>
      </p:pic>
      <p:cxnSp>
        <p:nvCxnSpPr>
          <p:cNvPr id="7" name="Straight Connector 6">
            <a:extLst>
              <a:ext uri="{FF2B5EF4-FFF2-40B4-BE49-F238E27FC236}">
                <a16:creationId xmlns:a16="http://schemas.microsoft.com/office/drawing/2014/main" id="{B7D0ADA9-32A2-5F43-9EBB-1FC513FB4900}"/>
              </a:ext>
            </a:extLst>
          </p:cNvPr>
          <p:cNvCxnSpPr/>
          <p:nvPr/>
        </p:nvCxnSpPr>
        <p:spPr bwMode="auto">
          <a:xfrm>
            <a:off x="2411760" y="476672"/>
            <a:ext cx="3024336" cy="0"/>
          </a:xfrm>
          <a:prstGeom prst="line">
            <a:avLst/>
          </a:prstGeom>
          <a:solidFill>
            <a:schemeClr val="accent1"/>
          </a:solidFill>
          <a:ln w="38100" cap="flat" cmpd="sng" algn="ctr">
            <a:solidFill>
              <a:srgbClr val="FF0000"/>
            </a:solidFill>
            <a:prstDash val="solid"/>
            <a:round/>
            <a:headEnd type="none" w="sm" len="sm"/>
            <a:tailEnd type="none" w="sm" len="sm"/>
          </a:ln>
          <a:effectLst/>
        </p:spPr>
      </p:cxnSp>
      <p:cxnSp>
        <p:nvCxnSpPr>
          <p:cNvPr id="8" name="Straight Connector 7">
            <a:extLst>
              <a:ext uri="{FF2B5EF4-FFF2-40B4-BE49-F238E27FC236}">
                <a16:creationId xmlns:a16="http://schemas.microsoft.com/office/drawing/2014/main" id="{AC707A5C-CD60-BF43-AE82-C9B07B1237F7}"/>
              </a:ext>
            </a:extLst>
          </p:cNvPr>
          <p:cNvCxnSpPr>
            <a:cxnSpLocks/>
          </p:cNvCxnSpPr>
          <p:nvPr/>
        </p:nvCxnSpPr>
        <p:spPr bwMode="auto">
          <a:xfrm>
            <a:off x="1907704" y="692696"/>
            <a:ext cx="5832648" cy="0"/>
          </a:xfrm>
          <a:prstGeom prst="line">
            <a:avLst/>
          </a:prstGeom>
          <a:solidFill>
            <a:schemeClr val="accent1"/>
          </a:solidFill>
          <a:ln w="38100" cap="flat" cmpd="sng" algn="ctr">
            <a:solidFill>
              <a:srgbClr val="FF0000"/>
            </a:solidFill>
            <a:prstDash val="solid"/>
            <a:round/>
            <a:headEnd type="none" w="sm" len="sm"/>
            <a:tailEnd type="none" w="sm" len="sm"/>
          </a:ln>
          <a:effectLst/>
        </p:spPr>
      </p:cxnSp>
      <p:sp>
        <p:nvSpPr>
          <p:cNvPr id="9" name="Rounded Rectangle 8">
            <a:extLst>
              <a:ext uri="{FF2B5EF4-FFF2-40B4-BE49-F238E27FC236}">
                <a16:creationId xmlns:a16="http://schemas.microsoft.com/office/drawing/2014/main" id="{547D7BD4-DF98-D846-A47F-EFDADAF16F28}"/>
              </a:ext>
            </a:extLst>
          </p:cNvPr>
          <p:cNvSpPr/>
          <p:nvPr/>
        </p:nvSpPr>
        <p:spPr bwMode="auto">
          <a:xfrm>
            <a:off x="5796136" y="116632"/>
            <a:ext cx="2088232" cy="360040"/>
          </a:xfrm>
          <a:prstGeom prst="roundRect">
            <a:avLst/>
          </a:prstGeom>
          <a:solidFill>
            <a:srgbClr val="FF40FF">
              <a:alpha val="38000"/>
            </a:srgb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tr-TR"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extLst>
      <p:ext uri="{BB962C8B-B14F-4D97-AF65-F5344CB8AC3E}">
        <p14:creationId xmlns:p14="http://schemas.microsoft.com/office/powerpoint/2010/main" val="17254827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59963D3-8419-A14D-8066-79490C9ED8B4}"/>
              </a:ext>
            </a:extLst>
          </p:cNvPr>
          <p:cNvSpPr>
            <a:spLocks noGrp="1"/>
          </p:cNvSpPr>
          <p:nvPr>
            <p:ph idx="1"/>
          </p:nvPr>
        </p:nvSpPr>
        <p:spPr>
          <a:xfrm>
            <a:off x="685800" y="1412776"/>
            <a:ext cx="7772400" cy="4683224"/>
          </a:xfrm>
        </p:spPr>
        <p:txBody>
          <a:bodyPr/>
          <a:lstStyle/>
          <a:p>
            <a:r>
              <a:rPr lang="tr-TR" sz="2400" dirty="0" err="1">
                <a:solidFill>
                  <a:srgbClr val="FF40FF"/>
                </a:solidFill>
                <a:cs typeface="Times New Roman" pitchFamily="18" charset="0"/>
              </a:rPr>
              <a:t>Endometrioma</a:t>
            </a:r>
            <a:r>
              <a:rPr lang="tr-TR" sz="2400" dirty="0">
                <a:solidFill>
                  <a:srgbClr val="FF40FF"/>
                </a:solidFill>
                <a:cs typeface="Times New Roman" pitchFamily="18" charset="0"/>
              </a:rPr>
              <a:t> </a:t>
            </a:r>
            <a:r>
              <a:rPr lang="tr-TR" sz="2000" i="1" dirty="0">
                <a:solidFill>
                  <a:srgbClr val="FF40FF"/>
                </a:solidFill>
                <a:cs typeface="Times New Roman" pitchFamily="18" charset="0"/>
              </a:rPr>
              <a:t>(=Çikolata kisti): </a:t>
            </a:r>
            <a:r>
              <a:rPr lang="tr-TR" sz="2400" dirty="0" err="1">
                <a:cs typeface="Times New Roman" pitchFamily="18" charset="0"/>
              </a:rPr>
              <a:t>Endometrial</a:t>
            </a:r>
            <a:r>
              <a:rPr lang="tr-TR" sz="2400" dirty="0">
                <a:cs typeface="Times New Roman" pitchFamily="18" charset="0"/>
              </a:rPr>
              <a:t> doku </a:t>
            </a:r>
            <a:r>
              <a:rPr lang="tr-TR" sz="2400" dirty="0" err="1">
                <a:cs typeface="Times New Roman" pitchFamily="18" charset="0"/>
              </a:rPr>
              <a:t>overin</a:t>
            </a:r>
            <a:r>
              <a:rPr lang="tr-TR" sz="2400" dirty="0">
                <a:cs typeface="Times New Roman" pitchFamily="18" charset="0"/>
              </a:rPr>
              <a:t> içerisinde gelişip kist oluşturursa </a:t>
            </a:r>
            <a:r>
              <a:rPr lang="tr-TR" sz="2400" u="sng" dirty="0" err="1">
                <a:cs typeface="Times New Roman" pitchFamily="18" charset="0"/>
              </a:rPr>
              <a:t>endometrioma</a:t>
            </a:r>
            <a:r>
              <a:rPr lang="tr-TR" sz="2400" dirty="0">
                <a:cs typeface="Times New Roman" pitchFamily="18" charset="0"/>
              </a:rPr>
              <a:t> olarak adlandırılır.</a:t>
            </a:r>
          </a:p>
          <a:p>
            <a:endParaRPr lang="tr-TR" sz="2400" dirty="0">
              <a:cs typeface="Times New Roman" pitchFamily="18" charset="0"/>
            </a:endParaRPr>
          </a:p>
          <a:p>
            <a:r>
              <a:rPr lang="tr-TR" sz="2400" dirty="0">
                <a:cs typeface="Times New Roman" pitchFamily="18" charset="0"/>
              </a:rPr>
              <a:t>Olguların 1/3’ünde her iki </a:t>
            </a:r>
            <a:r>
              <a:rPr lang="tr-TR" sz="2400" dirty="0" err="1">
                <a:cs typeface="Times New Roman" pitchFamily="18" charset="0"/>
              </a:rPr>
              <a:t>over</a:t>
            </a:r>
            <a:r>
              <a:rPr lang="tr-TR" sz="2400" dirty="0">
                <a:cs typeface="Times New Roman" pitchFamily="18" charset="0"/>
              </a:rPr>
              <a:t> tutulumu gözükür</a:t>
            </a:r>
          </a:p>
          <a:p>
            <a:endParaRPr lang="tr-TR" sz="2400" dirty="0">
              <a:cs typeface="Times New Roman" pitchFamily="18" charset="0"/>
            </a:endParaRPr>
          </a:p>
          <a:p>
            <a:endParaRPr lang="tr-TR" sz="2400" dirty="0">
              <a:cs typeface="Times New Roman" pitchFamily="18" charset="0"/>
            </a:endParaRPr>
          </a:p>
          <a:p>
            <a:endParaRPr lang="tr-TR" dirty="0"/>
          </a:p>
        </p:txBody>
      </p:sp>
      <p:sp>
        <p:nvSpPr>
          <p:cNvPr id="4" name="Title 1">
            <a:extLst>
              <a:ext uri="{FF2B5EF4-FFF2-40B4-BE49-F238E27FC236}">
                <a16:creationId xmlns:a16="http://schemas.microsoft.com/office/drawing/2014/main" id="{03E9C222-7F01-9F4E-8D4C-BF31ED7D839F}"/>
              </a:ext>
            </a:extLst>
          </p:cNvPr>
          <p:cNvSpPr>
            <a:spLocks noGrp="1"/>
          </p:cNvSpPr>
          <p:nvPr>
            <p:ph type="title"/>
          </p:nvPr>
        </p:nvSpPr>
        <p:spPr>
          <a:xfrm>
            <a:off x="685800" y="142875"/>
            <a:ext cx="7772400" cy="1028700"/>
          </a:xfrm>
        </p:spPr>
        <p:txBody>
          <a:bodyPr/>
          <a:lstStyle/>
          <a:p>
            <a:r>
              <a:rPr lang="tr-TR" dirty="0" err="1"/>
              <a:t>Endometrioma</a:t>
            </a:r>
            <a:endParaRPr lang="tr-TR" dirty="0"/>
          </a:p>
        </p:txBody>
      </p:sp>
    </p:spTree>
    <p:extLst>
      <p:ext uri="{BB962C8B-B14F-4D97-AF65-F5344CB8AC3E}">
        <p14:creationId xmlns:p14="http://schemas.microsoft.com/office/powerpoint/2010/main" val="42305964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FF2E08-82C7-A843-87C3-899DAF514E4A}"/>
              </a:ext>
            </a:extLst>
          </p:cNvPr>
          <p:cNvSpPr>
            <a:spLocks noGrp="1"/>
          </p:cNvSpPr>
          <p:nvPr>
            <p:ph idx="1"/>
          </p:nvPr>
        </p:nvSpPr>
        <p:spPr>
          <a:xfrm>
            <a:off x="612676" y="1600200"/>
            <a:ext cx="7918648" cy="4997152"/>
          </a:xfrm>
        </p:spPr>
        <p:txBody>
          <a:bodyPr/>
          <a:lstStyle/>
          <a:p>
            <a:r>
              <a:rPr lang="tr-TR" sz="2400" dirty="0" err="1">
                <a:cs typeface="Times New Roman" pitchFamily="18" charset="0"/>
              </a:rPr>
              <a:t>Eoma</a:t>
            </a:r>
            <a:r>
              <a:rPr lang="tr-TR" sz="2400" dirty="0">
                <a:cs typeface="Times New Roman" pitchFamily="18" charset="0"/>
              </a:rPr>
              <a:t> / </a:t>
            </a:r>
            <a:r>
              <a:rPr lang="tr-TR" sz="2400" dirty="0" err="1">
                <a:cs typeface="Times New Roman" pitchFamily="18" charset="0"/>
              </a:rPr>
              <a:t>Over</a:t>
            </a:r>
            <a:r>
              <a:rPr lang="tr-TR" sz="2400" dirty="0">
                <a:cs typeface="Times New Roman" pitchFamily="18" charset="0"/>
              </a:rPr>
              <a:t> dışı lezyonlar (DIE, </a:t>
            </a:r>
            <a:r>
              <a:rPr lang="tr-TR" sz="2400" dirty="0" err="1">
                <a:cs typeface="Times New Roman" pitchFamily="18" charset="0"/>
              </a:rPr>
              <a:t>adenomyozis</a:t>
            </a:r>
            <a:r>
              <a:rPr lang="tr-TR" sz="2400" dirty="0">
                <a:cs typeface="Times New Roman" pitchFamily="18" charset="0"/>
              </a:rPr>
              <a:t>, adezyonlar)</a:t>
            </a:r>
          </a:p>
          <a:p>
            <a:r>
              <a:rPr lang="tr-TR" sz="2400" dirty="0">
                <a:cs typeface="Times New Roman" pitchFamily="18" charset="0"/>
              </a:rPr>
              <a:t>N= 255</a:t>
            </a:r>
            <a:r>
              <a:rPr lang="tr-TR" sz="2400" dirty="0">
                <a:solidFill>
                  <a:srgbClr val="FF3399"/>
                </a:solidFill>
                <a:cs typeface="Times New Roman" pitchFamily="18" charset="0"/>
              </a:rPr>
              <a:t>, USG  en az bir </a:t>
            </a:r>
            <a:r>
              <a:rPr lang="tr-TR" sz="2400" dirty="0" err="1">
                <a:solidFill>
                  <a:srgbClr val="FF3399"/>
                </a:solidFill>
                <a:cs typeface="Times New Roman" pitchFamily="18" charset="0"/>
              </a:rPr>
              <a:t>Eoma</a:t>
            </a:r>
            <a:endParaRPr lang="tr-TR" sz="2400" dirty="0">
              <a:cs typeface="Times New Roman" pitchFamily="18" charset="0"/>
            </a:endParaRPr>
          </a:p>
          <a:p>
            <a:pPr marL="0" indent="0">
              <a:buNone/>
            </a:pPr>
            <a:endParaRPr lang="tr-TR" sz="2800" dirty="0">
              <a:solidFill>
                <a:srgbClr val="00FF00"/>
              </a:solidFill>
              <a:cs typeface="Times New Roman" pitchFamily="18" charset="0"/>
            </a:endParaRPr>
          </a:p>
          <a:p>
            <a:pPr marL="0" indent="0">
              <a:buNone/>
            </a:pPr>
            <a:r>
              <a:rPr lang="tr-TR" sz="2800" dirty="0">
                <a:solidFill>
                  <a:srgbClr val="00FF00"/>
                </a:solidFill>
                <a:cs typeface="Times New Roman" pitchFamily="18" charset="0"/>
              </a:rPr>
              <a:t>→ → → L/S                 </a:t>
            </a:r>
          </a:p>
          <a:p>
            <a:r>
              <a:rPr lang="tr-TR" sz="2400" dirty="0" err="1">
                <a:cs typeface="Times New Roman" pitchFamily="18" charset="0"/>
              </a:rPr>
              <a:t>Bilateral</a:t>
            </a:r>
            <a:r>
              <a:rPr lang="tr-TR" sz="2400" dirty="0">
                <a:cs typeface="Times New Roman" pitchFamily="18" charset="0"/>
              </a:rPr>
              <a:t> </a:t>
            </a:r>
            <a:r>
              <a:rPr lang="tr-TR" sz="2400" dirty="0" err="1">
                <a:cs typeface="Times New Roman" pitchFamily="18" charset="0"/>
              </a:rPr>
              <a:t>Eoma</a:t>
            </a:r>
            <a:r>
              <a:rPr lang="tr-TR" sz="2400" dirty="0">
                <a:cs typeface="Times New Roman" pitchFamily="18" charset="0"/>
              </a:rPr>
              <a:t>					% 25</a:t>
            </a:r>
          </a:p>
          <a:p>
            <a:r>
              <a:rPr lang="tr-TR" sz="2400" dirty="0">
                <a:cs typeface="Times New Roman" pitchFamily="18" charset="0"/>
              </a:rPr>
              <a:t>DIE							% 21</a:t>
            </a:r>
          </a:p>
          <a:p>
            <a:r>
              <a:rPr lang="tr-TR" sz="2400" dirty="0">
                <a:cs typeface="Times New Roman" pitchFamily="18" charset="0"/>
              </a:rPr>
              <a:t>En az bir </a:t>
            </a:r>
            <a:r>
              <a:rPr lang="tr-TR" sz="2400" dirty="0" err="1">
                <a:cs typeface="Times New Roman" pitchFamily="18" charset="0"/>
              </a:rPr>
              <a:t>uterosakral</a:t>
            </a:r>
            <a:r>
              <a:rPr lang="tr-TR" sz="2400" dirty="0">
                <a:cs typeface="Times New Roman" pitchFamily="18" charset="0"/>
              </a:rPr>
              <a:t> lig. kalınlaşma 	%  3</a:t>
            </a:r>
          </a:p>
          <a:p>
            <a:r>
              <a:rPr lang="tr-TR" sz="2400" dirty="0">
                <a:cs typeface="Times New Roman" pitchFamily="18" charset="0"/>
              </a:rPr>
              <a:t>Adezyon 					%73  </a:t>
            </a:r>
          </a:p>
          <a:p>
            <a:r>
              <a:rPr lang="tr-TR" sz="2400" dirty="0" err="1">
                <a:cs typeface="Times New Roman" pitchFamily="18" charset="0"/>
              </a:rPr>
              <a:t>Myometrial</a:t>
            </a:r>
            <a:r>
              <a:rPr lang="tr-TR" sz="2400" dirty="0">
                <a:cs typeface="Times New Roman" pitchFamily="18" charset="0"/>
              </a:rPr>
              <a:t> adezyon 				% 53</a:t>
            </a:r>
          </a:p>
          <a:p>
            <a:r>
              <a:rPr lang="tr-TR" sz="2400" u="sng" dirty="0">
                <a:solidFill>
                  <a:srgbClr val="00FFFF"/>
                </a:solidFill>
                <a:cs typeface="Times New Roman" pitchFamily="18" charset="0"/>
              </a:rPr>
              <a:t>Tek mobil izole </a:t>
            </a:r>
            <a:r>
              <a:rPr lang="tr-TR" sz="2400" u="sng" dirty="0" err="1">
                <a:solidFill>
                  <a:srgbClr val="00FFFF"/>
                </a:solidFill>
                <a:cs typeface="Times New Roman" pitchFamily="18" charset="0"/>
              </a:rPr>
              <a:t>Eoma</a:t>
            </a:r>
            <a:r>
              <a:rPr lang="tr-TR" sz="2400" dirty="0">
                <a:solidFill>
                  <a:srgbClr val="00FFFF"/>
                </a:solidFill>
                <a:cs typeface="Times New Roman" pitchFamily="18" charset="0"/>
              </a:rPr>
              <a:t>			% 15</a:t>
            </a:r>
            <a:endParaRPr lang="tr-TR" sz="2400" u="sng" dirty="0">
              <a:solidFill>
                <a:srgbClr val="00FFFF"/>
              </a:solidFill>
              <a:cs typeface="Times New Roman" pitchFamily="18" charset="0"/>
            </a:endParaRPr>
          </a:p>
          <a:p>
            <a:endParaRPr lang="tr-TR" sz="2400" dirty="0"/>
          </a:p>
        </p:txBody>
      </p:sp>
      <p:sp>
        <p:nvSpPr>
          <p:cNvPr id="4" name="2 Başlık">
            <a:extLst>
              <a:ext uri="{FF2B5EF4-FFF2-40B4-BE49-F238E27FC236}">
                <a16:creationId xmlns:a16="http://schemas.microsoft.com/office/drawing/2014/main" id="{6376E438-CA3B-9C4C-B8F4-7025BC0E2EB2}"/>
              </a:ext>
            </a:extLst>
          </p:cNvPr>
          <p:cNvSpPr>
            <a:spLocks noGrp="1"/>
          </p:cNvSpPr>
          <p:nvPr>
            <p:ph type="title"/>
          </p:nvPr>
        </p:nvSpPr>
        <p:spPr>
          <a:xfrm>
            <a:off x="179512" y="188640"/>
            <a:ext cx="8964488" cy="1411560"/>
          </a:xfrm>
        </p:spPr>
        <p:txBody>
          <a:bodyPr>
            <a:noAutofit/>
          </a:bodyPr>
          <a:lstStyle/>
          <a:p>
            <a:r>
              <a:rPr lang="en-US" sz="3200" dirty="0">
                <a:latin typeface="+mn-lt"/>
                <a:cs typeface="Times New Roman" pitchFamily="18" charset="0"/>
              </a:rPr>
              <a:t>The </a:t>
            </a:r>
            <a:r>
              <a:rPr lang="en-US" sz="3200" dirty="0">
                <a:solidFill>
                  <a:srgbClr val="00FFFF"/>
                </a:solidFill>
                <a:latin typeface="+mn-lt"/>
                <a:cs typeface="Times New Roman" pitchFamily="18" charset="0"/>
              </a:rPr>
              <a:t>Isolated</a:t>
            </a:r>
            <a:r>
              <a:rPr lang="en-US" sz="3200" dirty="0">
                <a:latin typeface="+mn-lt"/>
                <a:cs typeface="Times New Roman" pitchFamily="18" charset="0"/>
              </a:rPr>
              <a:t> Ovarian Endometrioma: </a:t>
            </a:r>
            <a:br>
              <a:rPr lang="en-US" sz="3200" dirty="0">
                <a:latin typeface="+mn-lt"/>
                <a:cs typeface="Times New Roman" pitchFamily="18" charset="0"/>
              </a:rPr>
            </a:br>
            <a:r>
              <a:rPr lang="en-US" sz="3200" dirty="0">
                <a:latin typeface="+mn-lt"/>
                <a:cs typeface="Times New Roman" pitchFamily="18" charset="0"/>
              </a:rPr>
              <a:t>a History between Myth and Reality</a:t>
            </a:r>
            <a:r>
              <a:rPr lang="tr-TR" sz="3200" dirty="0">
                <a:latin typeface="+mn-lt"/>
                <a:cs typeface="Times New Roman" pitchFamily="18" charset="0"/>
              </a:rPr>
              <a:t> ?</a:t>
            </a:r>
            <a:br>
              <a:rPr lang="tr-TR" sz="2800" dirty="0">
                <a:latin typeface="+mn-lt"/>
                <a:cs typeface="Times New Roman" pitchFamily="18" charset="0"/>
              </a:rPr>
            </a:br>
            <a:r>
              <a:rPr lang="tr-TR" sz="2400" dirty="0" err="1">
                <a:solidFill>
                  <a:srgbClr val="00FFFF"/>
                </a:solidFill>
                <a:latin typeface="+mn-lt"/>
                <a:cs typeface="Times New Roman" pitchFamily="18" charset="0"/>
              </a:rPr>
              <a:t>Exacoutos</a:t>
            </a:r>
            <a:r>
              <a:rPr lang="tr-TR" sz="2400" dirty="0">
                <a:solidFill>
                  <a:srgbClr val="00FFFF"/>
                </a:solidFill>
                <a:latin typeface="+mn-lt"/>
                <a:cs typeface="Times New Roman" pitchFamily="18" charset="0"/>
              </a:rPr>
              <a:t>,  </a:t>
            </a:r>
            <a:r>
              <a:rPr lang="tr-TR" sz="2400" i="1" dirty="0">
                <a:solidFill>
                  <a:srgbClr val="00FFFF"/>
                </a:solidFill>
                <a:latin typeface="+mn-lt"/>
                <a:cs typeface="Times New Roman" pitchFamily="18" charset="0"/>
              </a:rPr>
              <a:t>et al, </a:t>
            </a:r>
            <a:r>
              <a:rPr lang="tr-TR" sz="2400" dirty="0">
                <a:solidFill>
                  <a:srgbClr val="00FFFF"/>
                </a:solidFill>
                <a:latin typeface="+mn-lt"/>
                <a:cs typeface="Times New Roman" pitchFamily="18" charset="0"/>
              </a:rPr>
              <a:t>JMIG, 2018 </a:t>
            </a:r>
            <a:endParaRPr lang="tr-TR" sz="2800" dirty="0">
              <a:solidFill>
                <a:srgbClr val="00FFFF"/>
              </a:solidFill>
              <a:latin typeface="+mn-lt"/>
              <a:cs typeface="Times New Roman" pitchFamily="18" charset="0"/>
            </a:endParaRPr>
          </a:p>
        </p:txBody>
      </p:sp>
    </p:spTree>
    <p:extLst>
      <p:ext uri="{BB962C8B-B14F-4D97-AF65-F5344CB8AC3E}">
        <p14:creationId xmlns:p14="http://schemas.microsoft.com/office/powerpoint/2010/main" val="348734799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0FF2E08-82C7-A843-87C3-899DAF514E4A}"/>
              </a:ext>
            </a:extLst>
          </p:cNvPr>
          <p:cNvSpPr>
            <a:spLocks noGrp="1"/>
          </p:cNvSpPr>
          <p:nvPr>
            <p:ph idx="1"/>
          </p:nvPr>
        </p:nvSpPr>
        <p:spPr>
          <a:xfrm>
            <a:off x="395536" y="2266528"/>
            <a:ext cx="8424936" cy="4402832"/>
          </a:xfrm>
        </p:spPr>
        <p:txBody>
          <a:bodyPr/>
          <a:lstStyle/>
          <a:p>
            <a:r>
              <a:rPr lang="tr-TR" dirty="0" err="1">
                <a:cs typeface="Times New Roman" pitchFamily="18" charset="0"/>
              </a:rPr>
              <a:t>Eoma</a:t>
            </a:r>
            <a:r>
              <a:rPr lang="tr-TR" dirty="0">
                <a:cs typeface="Times New Roman" pitchFamily="18" charset="0"/>
              </a:rPr>
              <a:t>,   </a:t>
            </a:r>
            <a:r>
              <a:rPr lang="tr-TR" dirty="0" err="1">
                <a:cs typeface="Times New Roman" pitchFamily="18" charset="0"/>
              </a:rPr>
              <a:t>pelvik</a:t>
            </a:r>
            <a:r>
              <a:rPr lang="tr-TR" dirty="0">
                <a:cs typeface="Times New Roman" pitchFamily="18" charset="0"/>
              </a:rPr>
              <a:t> </a:t>
            </a:r>
            <a:r>
              <a:rPr lang="tr-TR" dirty="0" err="1">
                <a:cs typeface="Times New Roman" pitchFamily="18" charset="0"/>
              </a:rPr>
              <a:t>endometriozis</a:t>
            </a:r>
            <a:r>
              <a:rPr lang="tr-TR" dirty="0">
                <a:cs typeface="Times New Roman" pitchFamily="18" charset="0"/>
              </a:rPr>
              <a:t> için iyi bir indikatördür  ve nadiren izoledir.</a:t>
            </a:r>
          </a:p>
          <a:p>
            <a:endParaRPr lang="tr-TR" dirty="0">
              <a:cs typeface="Times New Roman" pitchFamily="18" charset="0"/>
            </a:endParaRPr>
          </a:p>
          <a:p>
            <a:r>
              <a:rPr lang="tr-TR" dirty="0">
                <a:cs typeface="Times New Roman" pitchFamily="18" charset="0"/>
              </a:rPr>
              <a:t>Özelikle </a:t>
            </a:r>
            <a:r>
              <a:rPr lang="tr-TR" dirty="0">
                <a:solidFill>
                  <a:srgbClr val="FF3399"/>
                </a:solidFill>
                <a:cs typeface="Times New Roman" pitchFamily="18" charset="0"/>
              </a:rPr>
              <a:t>SOL</a:t>
            </a:r>
            <a:r>
              <a:rPr lang="tr-TR" dirty="0">
                <a:cs typeface="Times New Roman" pitchFamily="18" charset="0"/>
              </a:rPr>
              <a:t> </a:t>
            </a:r>
            <a:r>
              <a:rPr lang="tr-TR" dirty="0" err="1">
                <a:cs typeface="Times New Roman" pitchFamily="18" charset="0"/>
              </a:rPr>
              <a:t>Eoma</a:t>
            </a:r>
            <a:r>
              <a:rPr lang="tr-TR" dirty="0">
                <a:cs typeface="Times New Roman" pitchFamily="18" charset="0"/>
              </a:rPr>
              <a:t>, DIE ve </a:t>
            </a:r>
            <a:r>
              <a:rPr lang="tr-TR" dirty="0">
                <a:solidFill>
                  <a:srgbClr val="FF3399"/>
                </a:solidFill>
                <a:cs typeface="Times New Roman" pitchFamily="18" charset="0"/>
              </a:rPr>
              <a:t>SOL</a:t>
            </a:r>
            <a:r>
              <a:rPr lang="tr-TR" dirty="0">
                <a:cs typeface="Times New Roman" pitchFamily="18" charset="0"/>
              </a:rPr>
              <a:t> </a:t>
            </a:r>
            <a:r>
              <a:rPr lang="tr-TR" dirty="0" err="1">
                <a:cs typeface="Times New Roman" pitchFamily="18" charset="0"/>
              </a:rPr>
              <a:t>uterosakral</a:t>
            </a:r>
            <a:r>
              <a:rPr lang="tr-TR" dirty="0">
                <a:cs typeface="Times New Roman" pitchFamily="18" charset="0"/>
              </a:rPr>
              <a:t> lig. lokalizasyon ile ilişkilidir</a:t>
            </a:r>
          </a:p>
          <a:p>
            <a:endParaRPr lang="tr-TR" dirty="0">
              <a:cs typeface="Times New Roman" pitchFamily="18" charset="0"/>
            </a:endParaRPr>
          </a:p>
          <a:p>
            <a:r>
              <a:rPr lang="tr-TR" dirty="0" err="1">
                <a:solidFill>
                  <a:srgbClr val="FF6600"/>
                </a:solidFill>
                <a:cs typeface="Times New Roman" pitchFamily="18" charset="0"/>
              </a:rPr>
              <a:t>Bilateral</a:t>
            </a:r>
            <a:r>
              <a:rPr lang="tr-TR" dirty="0">
                <a:solidFill>
                  <a:srgbClr val="FF6600"/>
                </a:solidFill>
                <a:cs typeface="Times New Roman" pitchFamily="18" charset="0"/>
              </a:rPr>
              <a:t> </a:t>
            </a:r>
            <a:r>
              <a:rPr lang="tr-TR" dirty="0" err="1">
                <a:solidFill>
                  <a:srgbClr val="FF6600"/>
                </a:solidFill>
                <a:cs typeface="Times New Roman" pitchFamily="18" charset="0"/>
              </a:rPr>
              <a:t>Eoma</a:t>
            </a:r>
            <a:r>
              <a:rPr lang="tr-TR" dirty="0">
                <a:cs typeface="Times New Roman" pitchFamily="18" charset="0"/>
              </a:rPr>
              <a:t>, Douglas </a:t>
            </a:r>
            <a:r>
              <a:rPr lang="tr-TR" dirty="0" err="1">
                <a:cs typeface="Times New Roman" pitchFamily="18" charset="0"/>
              </a:rPr>
              <a:t>obliterasyonu</a:t>
            </a:r>
            <a:r>
              <a:rPr lang="tr-TR" dirty="0">
                <a:cs typeface="Times New Roman" pitchFamily="18" charset="0"/>
              </a:rPr>
              <a:t> ve adezyonla ilişkilidir</a:t>
            </a:r>
          </a:p>
          <a:p>
            <a:endParaRPr lang="tr-TR" dirty="0">
              <a:cs typeface="Times New Roman" pitchFamily="18" charset="0"/>
            </a:endParaRPr>
          </a:p>
          <a:p>
            <a:r>
              <a:rPr lang="tr-TR" dirty="0" err="1">
                <a:cs typeface="Times New Roman" pitchFamily="18" charset="0"/>
              </a:rPr>
              <a:t>Eoma</a:t>
            </a:r>
            <a:r>
              <a:rPr lang="tr-TR" dirty="0">
                <a:cs typeface="Times New Roman" pitchFamily="18" charset="0"/>
              </a:rPr>
              <a:t> büyüklüğü ve DIE arasında bağlantı </a:t>
            </a:r>
            <a:r>
              <a:rPr lang="tr-TR" dirty="0">
                <a:solidFill>
                  <a:srgbClr val="FF0066"/>
                </a:solidFill>
                <a:cs typeface="Times New Roman" pitchFamily="18" charset="0"/>
              </a:rPr>
              <a:t>YOK</a:t>
            </a:r>
            <a:r>
              <a:rPr lang="tr-TR" dirty="0">
                <a:cs typeface="Times New Roman" pitchFamily="18" charset="0"/>
              </a:rPr>
              <a:t> </a:t>
            </a:r>
          </a:p>
          <a:p>
            <a:endParaRPr lang="tr-TR" dirty="0"/>
          </a:p>
        </p:txBody>
      </p:sp>
      <p:sp>
        <p:nvSpPr>
          <p:cNvPr id="2" name="TextBox 1">
            <a:extLst>
              <a:ext uri="{FF2B5EF4-FFF2-40B4-BE49-F238E27FC236}">
                <a16:creationId xmlns:a16="http://schemas.microsoft.com/office/drawing/2014/main" id="{D8658B98-EC7E-5E44-9289-C89945479C01}"/>
              </a:ext>
            </a:extLst>
          </p:cNvPr>
          <p:cNvSpPr txBox="1"/>
          <p:nvPr/>
        </p:nvSpPr>
        <p:spPr>
          <a:xfrm>
            <a:off x="2987824" y="1700808"/>
            <a:ext cx="3168352" cy="523220"/>
          </a:xfrm>
          <a:prstGeom prst="rect">
            <a:avLst/>
          </a:prstGeom>
          <a:solidFill>
            <a:srgbClr val="FF0000"/>
          </a:solidFill>
        </p:spPr>
        <p:txBody>
          <a:bodyPr wrap="square" rtlCol="0">
            <a:spAutoFit/>
          </a:bodyPr>
          <a:lstStyle/>
          <a:p>
            <a:pPr algn="ctr"/>
            <a:r>
              <a:rPr lang="tr-TR" sz="2800" dirty="0">
                <a:effectLst>
                  <a:innerShdw blurRad="63500" dist="50800" dir="10800000">
                    <a:prstClr val="black">
                      <a:alpha val="50000"/>
                    </a:prstClr>
                  </a:innerShdw>
                </a:effectLst>
              </a:rPr>
              <a:t>CONCLUSION</a:t>
            </a:r>
          </a:p>
        </p:txBody>
      </p:sp>
      <p:sp>
        <p:nvSpPr>
          <p:cNvPr id="7" name="2 Başlık">
            <a:extLst>
              <a:ext uri="{FF2B5EF4-FFF2-40B4-BE49-F238E27FC236}">
                <a16:creationId xmlns:a16="http://schemas.microsoft.com/office/drawing/2014/main" id="{2CC41D62-FC56-8741-ABD1-5190200006F9}"/>
              </a:ext>
            </a:extLst>
          </p:cNvPr>
          <p:cNvSpPr>
            <a:spLocks noGrp="1"/>
          </p:cNvSpPr>
          <p:nvPr>
            <p:ph type="title"/>
          </p:nvPr>
        </p:nvSpPr>
        <p:spPr>
          <a:xfrm>
            <a:off x="179512" y="188640"/>
            <a:ext cx="8964488" cy="1411560"/>
          </a:xfrm>
        </p:spPr>
        <p:txBody>
          <a:bodyPr>
            <a:noAutofit/>
          </a:bodyPr>
          <a:lstStyle/>
          <a:p>
            <a:r>
              <a:rPr lang="en-US" sz="3200" dirty="0">
                <a:latin typeface="+mn-lt"/>
                <a:cs typeface="Times New Roman" pitchFamily="18" charset="0"/>
              </a:rPr>
              <a:t>The </a:t>
            </a:r>
            <a:r>
              <a:rPr lang="en-US" sz="3200" dirty="0">
                <a:solidFill>
                  <a:srgbClr val="00FFFF"/>
                </a:solidFill>
                <a:latin typeface="+mn-lt"/>
                <a:cs typeface="Times New Roman" pitchFamily="18" charset="0"/>
              </a:rPr>
              <a:t>Isolated</a:t>
            </a:r>
            <a:r>
              <a:rPr lang="en-US" sz="3200" dirty="0">
                <a:latin typeface="+mn-lt"/>
                <a:cs typeface="Times New Roman" pitchFamily="18" charset="0"/>
              </a:rPr>
              <a:t> Ovarian Endometrioma: </a:t>
            </a:r>
            <a:br>
              <a:rPr lang="en-US" sz="3200" dirty="0">
                <a:latin typeface="+mn-lt"/>
                <a:cs typeface="Times New Roman" pitchFamily="18" charset="0"/>
              </a:rPr>
            </a:br>
            <a:r>
              <a:rPr lang="en-US" sz="3200" dirty="0">
                <a:latin typeface="+mn-lt"/>
                <a:cs typeface="Times New Roman" pitchFamily="18" charset="0"/>
              </a:rPr>
              <a:t>a History between Myth and Reality</a:t>
            </a:r>
            <a:r>
              <a:rPr lang="tr-TR" sz="3200" dirty="0">
                <a:latin typeface="+mn-lt"/>
                <a:cs typeface="Times New Roman" pitchFamily="18" charset="0"/>
              </a:rPr>
              <a:t> ?</a:t>
            </a:r>
            <a:br>
              <a:rPr lang="tr-TR" sz="2800" dirty="0">
                <a:latin typeface="+mn-lt"/>
                <a:cs typeface="Times New Roman" pitchFamily="18" charset="0"/>
              </a:rPr>
            </a:br>
            <a:r>
              <a:rPr lang="tr-TR" sz="2400" dirty="0" err="1">
                <a:solidFill>
                  <a:srgbClr val="00FFFF"/>
                </a:solidFill>
                <a:latin typeface="+mn-lt"/>
                <a:cs typeface="Times New Roman" pitchFamily="18" charset="0"/>
              </a:rPr>
              <a:t>Exacoutos</a:t>
            </a:r>
            <a:r>
              <a:rPr lang="tr-TR" sz="2400" dirty="0">
                <a:solidFill>
                  <a:srgbClr val="00FFFF"/>
                </a:solidFill>
                <a:latin typeface="+mn-lt"/>
                <a:cs typeface="Times New Roman" pitchFamily="18" charset="0"/>
              </a:rPr>
              <a:t>,  </a:t>
            </a:r>
            <a:r>
              <a:rPr lang="tr-TR" sz="2400" i="1" dirty="0">
                <a:solidFill>
                  <a:srgbClr val="00FFFF"/>
                </a:solidFill>
                <a:latin typeface="+mn-lt"/>
                <a:cs typeface="Times New Roman" pitchFamily="18" charset="0"/>
              </a:rPr>
              <a:t>et al, </a:t>
            </a:r>
            <a:r>
              <a:rPr lang="tr-TR" sz="2400" dirty="0">
                <a:solidFill>
                  <a:srgbClr val="00FFFF"/>
                </a:solidFill>
                <a:latin typeface="+mn-lt"/>
                <a:cs typeface="Times New Roman" pitchFamily="18" charset="0"/>
              </a:rPr>
              <a:t>JMIG, 2018 </a:t>
            </a:r>
            <a:endParaRPr lang="tr-TR" sz="2800" dirty="0">
              <a:solidFill>
                <a:srgbClr val="00FFFF"/>
              </a:solidFill>
              <a:latin typeface="+mn-lt"/>
              <a:cs typeface="Times New Roman" pitchFamily="18" charset="0"/>
            </a:endParaRPr>
          </a:p>
        </p:txBody>
      </p:sp>
    </p:spTree>
    <p:extLst>
      <p:ext uri="{BB962C8B-B14F-4D97-AF65-F5344CB8AC3E}">
        <p14:creationId xmlns:p14="http://schemas.microsoft.com/office/powerpoint/2010/main" val="351395630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2071688"/>
            <a:ext cx="7772400" cy="2214562"/>
          </a:xfrm>
        </p:spPr>
        <p:txBody>
          <a:bodyPr/>
          <a:lstStyle/>
          <a:p>
            <a:pPr algn="ctr">
              <a:defRPr/>
            </a:pPr>
            <a:r>
              <a:rPr lang="tr-TR" sz="6000" dirty="0"/>
              <a:t>ADENOMYOZIS</a:t>
            </a:r>
            <a:br>
              <a:rPr lang="tr-TR" sz="6000" dirty="0"/>
            </a:br>
            <a:r>
              <a:rPr lang="tr-TR" sz="6000" dirty="0">
                <a:solidFill>
                  <a:srgbClr val="00FFFF"/>
                </a:solidFill>
              </a:rPr>
              <a:t>INFERTILITE</a:t>
            </a:r>
            <a:endParaRPr lang="en-US" sz="6000" dirty="0">
              <a:solidFill>
                <a:srgbClr val="00FFFF"/>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Content Placeholder 2"/>
          <p:cNvSpPr>
            <a:spLocks noGrp="1"/>
          </p:cNvSpPr>
          <p:nvPr>
            <p:ph idx="1"/>
          </p:nvPr>
        </p:nvSpPr>
        <p:spPr>
          <a:xfrm>
            <a:off x="0" y="857232"/>
            <a:ext cx="9143999" cy="6000768"/>
          </a:xfrm>
        </p:spPr>
        <p:txBody>
          <a:bodyPr/>
          <a:lstStyle/>
          <a:p>
            <a:r>
              <a:rPr lang="en-US" sz="2400" i="1" dirty="0">
                <a:solidFill>
                  <a:srgbClr val="FF0000"/>
                </a:solidFill>
              </a:rPr>
              <a:t>Some </a:t>
            </a:r>
            <a:r>
              <a:rPr lang="en-US" sz="2400" i="1" u="sng" dirty="0">
                <a:solidFill>
                  <a:srgbClr val="FF0000"/>
                </a:solidFill>
              </a:rPr>
              <a:t>observational</a:t>
            </a:r>
            <a:r>
              <a:rPr lang="tr-TR" sz="2400" i="1" u="sng" dirty="0">
                <a:solidFill>
                  <a:srgbClr val="FF0000"/>
                </a:solidFill>
              </a:rPr>
              <a:t> </a:t>
            </a:r>
            <a:r>
              <a:rPr lang="en-US" sz="2400" i="1" u="sng" dirty="0">
                <a:solidFill>
                  <a:srgbClr val="FF0000"/>
                </a:solidFill>
              </a:rPr>
              <a:t>studies </a:t>
            </a:r>
            <a:r>
              <a:rPr lang="en-US" sz="2400" i="1" dirty="0">
                <a:solidFill>
                  <a:srgbClr val="FF0000"/>
                </a:solidFill>
              </a:rPr>
              <a:t>have shown a negative effect on implantation rates and</a:t>
            </a:r>
            <a:r>
              <a:rPr lang="tr-TR" sz="2400" i="1" dirty="0">
                <a:solidFill>
                  <a:srgbClr val="FF0000"/>
                </a:solidFill>
              </a:rPr>
              <a:t> </a:t>
            </a:r>
            <a:r>
              <a:rPr lang="en-US" sz="2400" i="1" dirty="0">
                <a:solidFill>
                  <a:srgbClr val="FF0000"/>
                </a:solidFill>
              </a:rPr>
              <a:t>increase in miscarriage risk </a:t>
            </a:r>
            <a:endParaRPr lang="tr-TR" sz="2400" i="1" dirty="0">
              <a:solidFill>
                <a:srgbClr val="FF0000"/>
              </a:solidFill>
            </a:endParaRPr>
          </a:p>
          <a:p>
            <a:pPr lvl="1" algn="r">
              <a:buFontTx/>
              <a:buNone/>
            </a:pPr>
            <a:r>
              <a:rPr lang="en-US" sz="2400" dirty="0">
                <a:solidFill>
                  <a:srgbClr val="00FFFF"/>
                </a:solidFill>
              </a:rPr>
              <a:t>Kunz et al., 2005; </a:t>
            </a:r>
            <a:r>
              <a:rPr lang="en-US" sz="2400" dirty="0" err="1">
                <a:solidFill>
                  <a:srgbClr val="00FFFF"/>
                </a:solidFill>
              </a:rPr>
              <a:t>Piver</a:t>
            </a:r>
            <a:r>
              <a:rPr lang="en-US" sz="2400" dirty="0">
                <a:solidFill>
                  <a:srgbClr val="00FFFF"/>
                </a:solidFill>
              </a:rPr>
              <a:t>, 2005; </a:t>
            </a:r>
            <a:r>
              <a:rPr lang="en-US" sz="2400" dirty="0" err="1">
                <a:solidFill>
                  <a:srgbClr val="00FFFF"/>
                </a:solidFill>
              </a:rPr>
              <a:t>Maubon</a:t>
            </a:r>
            <a:r>
              <a:rPr lang="tr-TR" sz="2400" dirty="0">
                <a:solidFill>
                  <a:srgbClr val="00FFFF"/>
                </a:solidFill>
              </a:rPr>
              <a:t> </a:t>
            </a:r>
            <a:r>
              <a:rPr lang="en-US" sz="2400" dirty="0">
                <a:solidFill>
                  <a:srgbClr val="00FFFF"/>
                </a:solidFill>
              </a:rPr>
              <a:t>et al., 2010; Martinez-</a:t>
            </a:r>
            <a:r>
              <a:rPr lang="en-US" sz="2400" dirty="0" err="1">
                <a:solidFill>
                  <a:srgbClr val="00FFFF"/>
                </a:solidFill>
              </a:rPr>
              <a:t>Conejero</a:t>
            </a:r>
            <a:r>
              <a:rPr lang="en-US" sz="2400" dirty="0">
                <a:solidFill>
                  <a:srgbClr val="00FFFF"/>
                </a:solidFill>
              </a:rPr>
              <a:t> et al., 2011; </a:t>
            </a:r>
            <a:r>
              <a:rPr lang="en-US" sz="2400" dirty="0" err="1">
                <a:solidFill>
                  <a:srgbClr val="00FFFF"/>
                </a:solidFill>
              </a:rPr>
              <a:t>Tremellen</a:t>
            </a:r>
            <a:r>
              <a:rPr lang="en-US" sz="2400" dirty="0">
                <a:solidFill>
                  <a:srgbClr val="00FFFF"/>
                </a:solidFill>
              </a:rPr>
              <a:t> and Russell,</a:t>
            </a:r>
            <a:r>
              <a:rPr lang="tr-TR" sz="2400" dirty="0">
                <a:solidFill>
                  <a:srgbClr val="00FFFF"/>
                </a:solidFill>
              </a:rPr>
              <a:t> </a:t>
            </a:r>
            <a:r>
              <a:rPr lang="da-DK" sz="2400" dirty="0">
                <a:solidFill>
                  <a:srgbClr val="00FFFF"/>
                </a:solidFill>
              </a:rPr>
              <a:t>2011; Youm et al., 2011; Ballester et al., 2012 </a:t>
            </a:r>
            <a:endParaRPr lang="tr-TR" sz="2400" dirty="0">
              <a:solidFill>
                <a:srgbClr val="00FFFF"/>
              </a:solidFill>
            </a:endParaRPr>
          </a:p>
          <a:p>
            <a:r>
              <a:rPr lang="tr-TR" sz="2400" i="1" dirty="0">
                <a:solidFill>
                  <a:srgbClr val="66FF33"/>
                </a:solidFill>
              </a:rPr>
              <a:t>Ot</a:t>
            </a:r>
            <a:r>
              <a:rPr lang="da-DK" sz="2400" i="1" dirty="0">
                <a:solidFill>
                  <a:srgbClr val="66FF33"/>
                </a:solidFill>
              </a:rPr>
              <a:t>hers</a:t>
            </a:r>
            <a:r>
              <a:rPr lang="tr-TR" sz="2400" i="1" dirty="0">
                <a:solidFill>
                  <a:srgbClr val="66FF33"/>
                </a:solidFill>
              </a:rPr>
              <a:t> </a:t>
            </a:r>
            <a:r>
              <a:rPr lang="en-US" sz="2400" i="1" dirty="0">
                <a:solidFill>
                  <a:srgbClr val="66FF33"/>
                </a:solidFill>
              </a:rPr>
              <a:t>have shown no reproductive deficit at all</a:t>
            </a:r>
            <a:r>
              <a:rPr lang="tr-TR" sz="2400" i="1" dirty="0">
                <a:solidFill>
                  <a:srgbClr val="66FF33"/>
                </a:solidFill>
              </a:rPr>
              <a:t>!!!</a:t>
            </a:r>
          </a:p>
          <a:p>
            <a:pPr lvl="1" algn="r">
              <a:buFontTx/>
              <a:buNone/>
            </a:pPr>
            <a:r>
              <a:rPr lang="en-US" sz="2400" dirty="0"/>
              <a:t> </a:t>
            </a:r>
            <a:r>
              <a:rPr lang="en-US" sz="2400" dirty="0" err="1">
                <a:solidFill>
                  <a:srgbClr val="00FFFF"/>
                </a:solidFill>
              </a:rPr>
              <a:t>Camargo</a:t>
            </a:r>
            <a:r>
              <a:rPr lang="en-US" sz="2400" dirty="0">
                <a:solidFill>
                  <a:srgbClr val="00FFFF"/>
                </a:solidFill>
              </a:rPr>
              <a:t> et al., 2001;</a:t>
            </a:r>
            <a:r>
              <a:rPr lang="tr-TR" sz="2400" dirty="0">
                <a:solidFill>
                  <a:srgbClr val="00FFFF"/>
                </a:solidFill>
              </a:rPr>
              <a:t> </a:t>
            </a:r>
            <a:r>
              <a:rPr lang="en-US" sz="2400" dirty="0">
                <a:solidFill>
                  <a:srgbClr val="00FFFF"/>
                </a:solidFill>
              </a:rPr>
              <a:t>Shimizu et al., 2002; </a:t>
            </a:r>
            <a:r>
              <a:rPr lang="en-US" sz="2400" dirty="0" err="1">
                <a:solidFill>
                  <a:srgbClr val="00FFFF"/>
                </a:solidFill>
              </a:rPr>
              <a:t>Mijatovic</a:t>
            </a:r>
            <a:r>
              <a:rPr lang="en-US" sz="2400" dirty="0">
                <a:solidFill>
                  <a:srgbClr val="00FFFF"/>
                </a:solidFill>
              </a:rPr>
              <a:t> et al., 2010; Costello et al., 2011 </a:t>
            </a:r>
            <a:endParaRPr lang="tr-TR" sz="2400" dirty="0">
              <a:solidFill>
                <a:srgbClr val="00FFFF"/>
              </a:solidFill>
            </a:endParaRPr>
          </a:p>
          <a:p>
            <a:r>
              <a:rPr lang="en-US" sz="2400" i="1" dirty="0">
                <a:solidFill>
                  <a:schemeClr val="tx2"/>
                </a:solidFill>
              </a:rPr>
              <a:t>A</a:t>
            </a:r>
            <a:r>
              <a:rPr lang="tr-TR" sz="2400" i="1" dirty="0">
                <a:solidFill>
                  <a:schemeClr val="tx2"/>
                </a:solidFill>
              </a:rPr>
              <a:t> </a:t>
            </a:r>
            <a:r>
              <a:rPr lang="en-US" sz="2400" i="1" dirty="0">
                <a:solidFill>
                  <a:schemeClr val="tx2"/>
                </a:solidFill>
              </a:rPr>
              <a:t>recent systematic review </a:t>
            </a:r>
            <a:r>
              <a:rPr lang="tr-TR" sz="2400" i="1" dirty="0">
                <a:solidFill>
                  <a:schemeClr val="tx2"/>
                </a:solidFill>
              </a:rPr>
              <a:t>has </a:t>
            </a:r>
            <a:r>
              <a:rPr lang="tr-TR" sz="2400" i="1" dirty="0" err="1">
                <a:solidFill>
                  <a:schemeClr val="tx2"/>
                </a:solidFill>
              </a:rPr>
              <a:t>revealed</a:t>
            </a:r>
            <a:r>
              <a:rPr lang="en-US" sz="2400" i="1" dirty="0">
                <a:solidFill>
                  <a:schemeClr val="tx2"/>
                </a:solidFill>
              </a:rPr>
              <a:t> that further studies </a:t>
            </a:r>
            <a:r>
              <a:rPr lang="en-US" sz="2400" i="1" u="sng" dirty="0">
                <a:solidFill>
                  <a:schemeClr val="tx2"/>
                </a:solidFill>
              </a:rPr>
              <a:t>are still</a:t>
            </a:r>
            <a:r>
              <a:rPr lang="tr-TR" sz="2400" i="1" u="sng" dirty="0">
                <a:solidFill>
                  <a:schemeClr val="tx2"/>
                </a:solidFill>
              </a:rPr>
              <a:t> </a:t>
            </a:r>
            <a:r>
              <a:rPr lang="en-US" sz="2400" i="1" u="sng" dirty="0">
                <a:solidFill>
                  <a:schemeClr val="tx2"/>
                </a:solidFill>
              </a:rPr>
              <a:t>required </a:t>
            </a:r>
            <a:r>
              <a:rPr lang="en-US" sz="2400" i="1" dirty="0">
                <a:solidFill>
                  <a:schemeClr val="tx2"/>
                </a:solidFill>
              </a:rPr>
              <a:t>to determine the true impact of </a:t>
            </a:r>
            <a:r>
              <a:rPr lang="en-US" sz="2400" i="1" dirty="0" err="1">
                <a:solidFill>
                  <a:schemeClr val="tx2"/>
                </a:solidFill>
              </a:rPr>
              <a:t>adenomyosis</a:t>
            </a:r>
            <a:r>
              <a:rPr lang="en-US" sz="2400" i="1" dirty="0">
                <a:solidFill>
                  <a:schemeClr val="tx2"/>
                </a:solidFill>
              </a:rPr>
              <a:t> on IVF</a:t>
            </a:r>
            <a:r>
              <a:rPr lang="tr-TR" sz="2400" i="1" dirty="0">
                <a:solidFill>
                  <a:schemeClr val="tx2"/>
                </a:solidFill>
              </a:rPr>
              <a:t> </a:t>
            </a:r>
            <a:r>
              <a:rPr lang="en-US" sz="2400" i="1" dirty="0">
                <a:solidFill>
                  <a:schemeClr val="tx2"/>
                </a:solidFill>
              </a:rPr>
              <a:t>success rates</a:t>
            </a:r>
            <a:r>
              <a:rPr lang="tr-TR" sz="2000" dirty="0">
                <a:solidFill>
                  <a:srgbClr val="00FFFF"/>
                </a:solidFill>
              </a:rPr>
              <a:t>	</a:t>
            </a:r>
            <a:r>
              <a:rPr lang="en-US" sz="2400" b="0" dirty="0" err="1">
                <a:solidFill>
                  <a:srgbClr val="00FFFF"/>
                </a:solidFill>
                <a:latin typeface="Times New Roman" pitchFamily="18" charset="0"/>
                <a:cs typeface="Times New Roman" pitchFamily="18" charset="0"/>
              </a:rPr>
              <a:t>Maheshwari</a:t>
            </a:r>
            <a:r>
              <a:rPr lang="en-US" sz="2400" b="0" dirty="0">
                <a:solidFill>
                  <a:srgbClr val="00FFFF"/>
                </a:solidFill>
                <a:latin typeface="Times New Roman" pitchFamily="18" charset="0"/>
                <a:cs typeface="Times New Roman" pitchFamily="18" charset="0"/>
              </a:rPr>
              <a:t> et al., 2012</a:t>
            </a:r>
            <a:endParaRPr lang="tr-TR" sz="2400" b="0" dirty="0">
              <a:solidFill>
                <a:srgbClr val="00FFFF"/>
              </a:solidFill>
              <a:latin typeface="Times New Roman" pitchFamily="18" charset="0"/>
              <a:cs typeface="Times New Roman" pitchFamily="18" charset="0"/>
            </a:endParaRPr>
          </a:p>
          <a:p>
            <a:endParaRPr lang="tr-TR" sz="2400" i="1" dirty="0">
              <a:solidFill>
                <a:srgbClr val="00FF00"/>
              </a:solidFill>
            </a:endParaRPr>
          </a:p>
          <a:p>
            <a:r>
              <a:rPr lang="en-US" sz="2400" i="1" dirty="0">
                <a:solidFill>
                  <a:srgbClr val="00FF00"/>
                </a:solidFill>
              </a:rPr>
              <a:t>A</a:t>
            </a:r>
            <a:r>
              <a:rPr lang="tr-TR" sz="2400" i="1" dirty="0">
                <a:solidFill>
                  <a:srgbClr val="00FF00"/>
                </a:solidFill>
              </a:rPr>
              <a:t> </a:t>
            </a:r>
            <a:r>
              <a:rPr lang="en-US" sz="2400" i="1" dirty="0">
                <a:solidFill>
                  <a:srgbClr val="00FF00"/>
                </a:solidFill>
              </a:rPr>
              <a:t>recent</a:t>
            </a:r>
            <a:r>
              <a:rPr lang="tr-TR" sz="2400" i="1" dirty="0">
                <a:solidFill>
                  <a:srgbClr val="00FF00"/>
                </a:solidFill>
              </a:rPr>
              <a:t> meta-</a:t>
            </a:r>
            <a:r>
              <a:rPr lang="tr-TR" sz="2400" i="1" dirty="0" err="1">
                <a:solidFill>
                  <a:srgbClr val="00FF00"/>
                </a:solidFill>
              </a:rPr>
              <a:t>analysis</a:t>
            </a:r>
            <a:r>
              <a:rPr lang="tr-TR" sz="2400" i="1" dirty="0">
                <a:solidFill>
                  <a:srgbClr val="00FF00"/>
                </a:solidFill>
              </a:rPr>
              <a:t> has </a:t>
            </a:r>
            <a:r>
              <a:rPr lang="tr-TR" sz="2400" i="1" dirty="0" err="1">
                <a:solidFill>
                  <a:srgbClr val="00FF00"/>
                </a:solidFill>
              </a:rPr>
              <a:t>shown</a:t>
            </a:r>
            <a:r>
              <a:rPr lang="tr-TR" sz="2400" i="1" dirty="0">
                <a:solidFill>
                  <a:srgbClr val="00FF00"/>
                </a:solidFill>
              </a:rPr>
              <a:t> </a:t>
            </a:r>
            <a:r>
              <a:rPr lang="tr-TR" sz="2400" i="1" dirty="0" err="1">
                <a:solidFill>
                  <a:srgbClr val="00FF00"/>
                </a:solidFill>
              </a:rPr>
              <a:t>that</a:t>
            </a:r>
            <a:r>
              <a:rPr lang="tr-TR" sz="2400" i="1" dirty="0">
                <a:solidFill>
                  <a:srgbClr val="00FF00"/>
                </a:solidFill>
              </a:rPr>
              <a:t> </a:t>
            </a:r>
            <a:r>
              <a:rPr lang="tr-TR" sz="2400" i="1" dirty="0">
                <a:solidFill>
                  <a:srgbClr val="FFC000"/>
                </a:solidFill>
              </a:rPr>
              <a:t>s</a:t>
            </a:r>
            <a:r>
              <a:rPr lang="en-US" sz="2400" i="1" dirty="0" err="1">
                <a:solidFill>
                  <a:srgbClr val="FFC000"/>
                </a:solidFill>
              </a:rPr>
              <a:t>creening</a:t>
            </a:r>
            <a:r>
              <a:rPr lang="en-US" sz="2400" i="1" dirty="0">
                <a:solidFill>
                  <a:srgbClr val="FFC000"/>
                </a:solidFill>
              </a:rPr>
              <a:t> </a:t>
            </a:r>
            <a:r>
              <a:rPr lang="tr-TR" sz="2400" i="1" dirty="0">
                <a:solidFill>
                  <a:srgbClr val="FFC000"/>
                </a:solidFill>
              </a:rPr>
              <a:t> </a:t>
            </a:r>
            <a:r>
              <a:rPr lang="en-US" sz="2400" i="1" dirty="0">
                <a:solidFill>
                  <a:srgbClr val="FFC000"/>
                </a:solidFill>
              </a:rPr>
              <a:t>for</a:t>
            </a:r>
            <a:r>
              <a:rPr lang="tr-TR" sz="2400" i="1" dirty="0">
                <a:solidFill>
                  <a:srgbClr val="FFC000"/>
                </a:solidFill>
              </a:rPr>
              <a:t> </a:t>
            </a:r>
            <a:r>
              <a:rPr lang="en-US" sz="2400" i="1" dirty="0" err="1">
                <a:solidFill>
                  <a:srgbClr val="FFC000"/>
                </a:solidFill>
              </a:rPr>
              <a:t>adenomyosis</a:t>
            </a:r>
            <a:r>
              <a:rPr lang="en-US" sz="2400" i="1" dirty="0">
                <a:solidFill>
                  <a:srgbClr val="FFC000"/>
                </a:solidFill>
              </a:rPr>
              <a:t> </a:t>
            </a:r>
            <a:r>
              <a:rPr lang="en-US" sz="2400" i="1" dirty="0"/>
              <a:t>before assisted reproductive procedures </a:t>
            </a:r>
            <a:r>
              <a:rPr lang="en-US" sz="2400" i="1" u="sng" dirty="0">
                <a:solidFill>
                  <a:srgbClr val="FF9900"/>
                </a:solidFill>
              </a:rPr>
              <a:t>should be encouraged</a:t>
            </a:r>
            <a:r>
              <a:rPr lang="en-US" sz="2400" i="1" dirty="0">
                <a:solidFill>
                  <a:srgbClr val="FF9900"/>
                </a:solidFill>
              </a:rPr>
              <a:t>. </a:t>
            </a:r>
            <a:r>
              <a:rPr lang="tr-TR" sz="2400" dirty="0">
                <a:solidFill>
                  <a:srgbClr val="FF9900"/>
                </a:solidFill>
              </a:rPr>
              <a:t>			</a:t>
            </a:r>
            <a:r>
              <a:rPr lang="tr-TR" sz="2400" b="0" dirty="0" err="1">
                <a:solidFill>
                  <a:srgbClr val="00FFFF"/>
                </a:solidFill>
                <a:latin typeface="Times New Roman" pitchFamily="18" charset="0"/>
                <a:cs typeface="Times New Roman" pitchFamily="18" charset="0"/>
              </a:rPr>
              <a:t>Vercellini</a:t>
            </a:r>
            <a:r>
              <a:rPr lang="en-US" sz="2400" b="0" dirty="0">
                <a:solidFill>
                  <a:srgbClr val="00FFFF"/>
                </a:solidFill>
                <a:latin typeface="Times New Roman" pitchFamily="18" charset="0"/>
                <a:cs typeface="Times New Roman" pitchFamily="18" charset="0"/>
              </a:rPr>
              <a:t> et al., 201</a:t>
            </a:r>
            <a:r>
              <a:rPr lang="tr-TR" sz="2400" b="0" dirty="0">
                <a:solidFill>
                  <a:srgbClr val="00FFFF"/>
                </a:solidFill>
                <a:latin typeface="Times New Roman" pitchFamily="18" charset="0"/>
                <a:cs typeface="Times New Roman" pitchFamily="18" charset="0"/>
              </a:rPr>
              <a:t>4</a:t>
            </a:r>
            <a:endParaRPr lang="tr-TR" sz="2000" b="0" dirty="0">
              <a:solidFill>
                <a:srgbClr val="00FFFF"/>
              </a:solidFill>
              <a:latin typeface="Times New Roman" pitchFamily="18" charset="0"/>
              <a:cs typeface="Times New Roman" pitchFamily="18" charset="0"/>
            </a:endParaRPr>
          </a:p>
          <a:p>
            <a:endParaRPr lang="tr-TR" sz="2400" b="0" dirty="0">
              <a:solidFill>
                <a:srgbClr val="00FFFF"/>
              </a:solidFill>
              <a:latin typeface="Times New Roman" pitchFamily="18" charset="0"/>
              <a:cs typeface="Times New Roman" pitchFamily="18" charset="0"/>
            </a:endParaRPr>
          </a:p>
          <a:p>
            <a:endParaRPr lang="en-US" sz="2400" b="0" dirty="0">
              <a:solidFill>
                <a:srgbClr val="00FFFF"/>
              </a:solidFill>
              <a:latin typeface="Times New Roman" pitchFamily="18" charset="0"/>
              <a:cs typeface="Times New Roman" pitchFamily="18" charset="0"/>
            </a:endParaRPr>
          </a:p>
        </p:txBody>
      </p:sp>
      <p:sp>
        <p:nvSpPr>
          <p:cNvPr id="43011" name="Title 1"/>
          <p:cNvSpPr>
            <a:spLocks noGrp="1"/>
          </p:cNvSpPr>
          <p:nvPr>
            <p:ph type="title"/>
          </p:nvPr>
        </p:nvSpPr>
        <p:spPr>
          <a:xfrm>
            <a:off x="0" y="-24"/>
            <a:ext cx="9143999" cy="857271"/>
          </a:xfrm>
        </p:spPr>
        <p:txBody>
          <a:bodyPr/>
          <a:lstStyle/>
          <a:p>
            <a:r>
              <a:rPr lang="tr-TR" dirty="0"/>
              <a:t>ADENOMYOSIS - </a:t>
            </a:r>
            <a:r>
              <a:rPr lang="tr-TR" dirty="0">
                <a:solidFill>
                  <a:srgbClr val="00FFFF"/>
                </a:solidFill>
              </a:rPr>
              <a:t>INFERTILITY - ART</a:t>
            </a:r>
            <a:endParaRPr lang="en-US" dirty="0">
              <a:solidFill>
                <a:srgbClr val="00FFFF"/>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idx="4294967295"/>
          </p:nvPr>
        </p:nvSpPr>
        <p:spPr>
          <a:xfrm>
            <a:off x="-285752" y="253536"/>
            <a:ext cx="9501222" cy="583176"/>
          </a:xfrm>
        </p:spPr>
        <p:txBody>
          <a:bodyPr rIns="91440">
            <a:normAutofit fontScale="90000"/>
            <a:scene3d>
              <a:camera prst="orthographicFront"/>
              <a:lightRig rig="soft" dir="t">
                <a:rot lat="0" lon="0" rev="2400000"/>
              </a:lightRig>
            </a:scene3d>
            <a:sp3d>
              <a:bevelT w="19050" h="12700"/>
            </a:sp3d>
          </a:bodyPr>
          <a:lstStyle/>
          <a:p>
            <a:pPr marL="54864" eaLnBrk="1" fontAlgn="auto" hangingPunct="1">
              <a:spcAft>
                <a:spcPts val="0"/>
              </a:spcAft>
              <a:defRPr/>
            </a:pPr>
            <a:r>
              <a:rPr lang="tr-TR" sz="4400" i="1" dirty="0">
                <a:solidFill>
                  <a:srgbClr val="FFFF00"/>
                </a:solidFill>
                <a:effectLst>
                  <a:outerShdw blurRad="38100" dist="25500" dir="5400000" algn="tl" rotWithShape="0">
                    <a:srgbClr val="000000">
                      <a:satMod val="180000"/>
                      <a:alpha val="75000"/>
                    </a:srgbClr>
                  </a:outerShdw>
                </a:effectLst>
              </a:rPr>
              <a:t>‘</a:t>
            </a:r>
            <a:r>
              <a:rPr lang="tr-TR" sz="4400" i="1" dirty="0" err="1">
                <a:solidFill>
                  <a:srgbClr val="FFFF00"/>
                </a:solidFill>
                <a:effectLst>
                  <a:outerShdw blurRad="38100" dist="25500" dir="5400000" algn="tl" rotWithShape="0">
                    <a:srgbClr val="000000">
                      <a:satMod val="180000"/>
                      <a:alpha val="75000"/>
                    </a:srgbClr>
                  </a:outerShdw>
                </a:effectLst>
              </a:rPr>
              <a:t>Junctional</a:t>
            </a:r>
            <a:r>
              <a:rPr lang="tr-TR" sz="4400" i="1" dirty="0">
                <a:solidFill>
                  <a:srgbClr val="FFFF00"/>
                </a:solidFill>
                <a:effectLst>
                  <a:outerShdw blurRad="38100" dist="25500" dir="5400000" algn="tl" rotWithShape="0">
                    <a:srgbClr val="000000">
                      <a:satMod val="180000"/>
                      <a:alpha val="75000"/>
                    </a:srgbClr>
                  </a:outerShdw>
                </a:effectLst>
              </a:rPr>
              <a:t> </a:t>
            </a:r>
            <a:r>
              <a:rPr lang="tr-TR" sz="4400" i="1" dirty="0" err="1">
                <a:solidFill>
                  <a:srgbClr val="FFFF00"/>
                </a:solidFill>
                <a:effectLst>
                  <a:outerShdw blurRad="38100" dist="25500" dir="5400000" algn="tl" rotWithShape="0">
                    <a:srgbClr val="000000">
                      <a:satMod val="180000"/>
                      <a:alpha val="75000"/>
                    </a:srgbClr>
                  </a:outerShdw>
                </a:effectLst>
              </a:rPr>
              <a:t>Zone</a:t>
            </a:r>
            <a:r>
              <a:rPr lang="tr-TR" sz="4400" i="1" dirty="0">
                <a:solidFill>
                  <a:srgbClr val="FFFF00"/>
                </a:solidFill>
                <a:effectLst>
                  <a:outerShdw blurRad="38100" dist="25500" dir="5400000" algn="tl" rotWithShape="0">
                    <a:srgbClr val="000000">
                      <a:satMod val="180000"/>
                      <a:alpha val="75000"/>
                    </a:srgbClr>
                  </a:outerShdw>
                </a:effectLst>
              </a:rPr>
              <a:t> </a:t>
            </a:r>
            <a:r>
              <a:rPr lang="tr-TR" sz="2800" i="1" dirty="0">
                <a:solidFill>
                  <a:srgbClr val="FFFF00"/>
                </a:solidFill>
                <a:effectLst>
                  <a:outerShdw blurRad="38100" dist="25500" dir="5400000" algn="tl" rotWithShape="0">
                    <a:srgbClr val="000000">
                      <a:satMod val="180000"/>
                      <a:alpha val="75000"/>
                    </a:srgbClr>
                  </a:outerShdw>
                </a:effectLst>
              </a:rPr>
              <a:t>(</a:t>
            </a:r>
            <a:r>
              <a:rPr lang="tr-TR" sz="2800" i="1" dirty="0" err="1">
                <a:solidFill>
                  <a:srgbClr val="FFFF00"/>
                </a:solidFill>
                <a:effectLst>
                  <a:outerShdw blurRad="38100" dist="25500" dir="5400000" algn="tl" rotWithShape="0">
                    <a:srgbClr val="000000">
                      <a:satMod val="180000"/>
                      <a:alpha val="75000"/>
                    </a:srgbClr>
                  </a:outerShdw>
                </a:effectLst>
              </a:rPr>
              <a:t>inner</a:t>
            </a:r>
            <a:r>
              <a:rPr lang="tr-TR" sz="2800" i="1" dirty="0">
                <a:solidFill>
                  <a:srgbClr val="FFFF00"/>
                </a:solidFill>
                <a:effectLst>
                  <a:outerShdw blurRad="38100" dist="25500" dir="5400000" algn="tl" rotWithShape="0">
                    <a:srgbClr val="000000">
                      <a:satMod val="180000"/>
                      <a:alpha val="75000"/>
                    </a:srgbClr>
                  </a:outerShdw>
                </a:effectLst>
              </a:rPr>
              <a:t> </a:t>
            </a:r>
            <a:r>
              <a:rPr lang="tr-TR" sz="2800" i="1" dirty="0" err="1">
                <a:solidFill>
                  <a:srgbClr val="FFFF00"/>
                </a:solidFill>
                <a:effectLst>
                  <a:outerShdw blurRad="38100" dist="25500" dir="5400000" algn="tl" rotWithShape="0">
                    <a:srgbClr val="000000">
                      <a:satMod val="180000"/>
                      <a:alpha val="75000"/>
                    </a:srgbClr>
                  </a:outerShdw>
                </a:effectLst>
              </a:rPr>
              <a:t>myometrium</a:t>
            </a:r>
            <a:r>
              <a:rPr lang="tr-TR" sz="2800" i="1" dirty="0">
                <a:solidFill>
                  <a:srgbClr val="FFFF00"/>
                </a:solidFill>
                <a:effectLst>
                  <a:outerShdw blurRad="38100" dist="25500" dir="5400000" algn="tl" rotWithShape="0">
                    <a:srgbClr val="000000">
                      <a:satMod val="180000"/>
                      <a:alpha val="75000"/>
                    </a:srgbClr>
                  </a:outerShdw>
                </a:effectLst>
              </a:rPr>
              <a:t>)</a:t>
            </a:r>
            <a:r>
              <a:rPr lang="tr-TR" sz="4400" i="1" dirty="0">
                <a:solidFill>
                  <a:srgbClr val="FFFF00"/>
                </a:solidFill>
                <a:effectLst>
                  <a:outerShdw blurRad="38100" dist="25500" dir="5400000" algn="tl" rotWithShape="0">
                    <a:srgbClr val="000000">
                      <a:satMod val="180000"/>
                      <a:alpha val="75000"/>
                    </a:srgbClr>
                  </a:outerShdw>
                </a:effectLst>
              </a:rPr>
              <a:t>’ </a:t>
            </a:r>
            <a:r>
              <a:rPr lang="tr-TR" sz="4400" dirty="0" err="1">
                <a:solidFill>
                  <a:srgbClr val="FFFF00"/>
                </a:solidFill>
                <a:effectLst>
                  <a:outerShdw blurRad="38100" dist="25500" dir="5400000" algn="tl" rotWithShape="0">
                    <a:srgbClr val="000000">
                      <a:satMod val="180000"/>
                      <a:alpha val="75000"/>
                    </a:srgbClr>
                  </a:outerShdw>
                </a:effectLst>
              </a:rPr>
              <a:t>Defekti</a:t>
            </a:r>
            <a:endParaRPr lang="tr-TR" sz="4600" dirty="0">
              <a:solidFill>
                <a:srgbClr val="FFFF00"/>
              </a:solidFill>
              <a:effectLst>
                <a:outerShdw blurRad="38100" dist="25500" dir="5400000" algn="tl" rotWithShape="0">
                  <a:srgbClr val="000000">
                    <a:satMod val="180000"/>
                    <a:alpha val="75000"/>
                  </a:srgbClr>
                </a:outerShdw>
              </a:effectLst>
            </a:endParaRPr>
          </a:p>
        </p:txBody>
      </p:sp>
      <p:sp>
        <p:nvSpPr>
          <p:cNvPr id="46083" name="2 İçerik Yer Tutucusu"/>
          <p:cNvSpPr>
            <a:spLocks noGrp="1"/>
          </p:cNvSpPr>
          <p:nvPr>
            <p:ph idx="4294967295"/>
          </p:nvPr>
        </p:nvSpPr>
        <p:spPr>
          <a:xfrm>
            <a:off x="0" y="765199"/>
            <a:ext cx="9144000" cy="6021387"/>
          </a:xfrm>
        </p:spPr>
        <p:txBody>
          <a:bodyPr lIns="91440" tIns="45720"/>
          <a:lstStyle/>
          <a:p>
            <a:pPr marL="0" indent="0" eaLnBrk="1" hangingPunct="1">
              <a:lnSpc>
                <a:spcPct val="150000"/>
              </a:lnSpc>
              <a:buFontTx/>
              <a:buNone/>
            </a:pPr>
            <a:r>
              <a:rPr lang="tr-TR" sz="2400" dirty="0">
                <a:solidFill>
                  <a:srgbClr val="00FFFF"/>
                </a:solidFill>
              </a:rPr>
              <a:t> *</a:t>
            </a:r>
            <a:r>
              <a:rPr lang="tr-TR" sz="2400" dirty="0" err="1">
                <a:solidFill>
                  <a:srgbClr val="00FFFF"/>
                </a:solidFill>
              </a:rPr>
              <a:t>Uterin</a:t>
            </a:r>
            <a:r>
              <a:rPr lang="tr-TR" sz="2400" dirty="0">
                <a:solidFill>
                  <a:srgbClr val="00FFFF"/>
                </a:solidFill>
              </a:rPr>
              <a:t> </a:t>
            </a:r>
            <a:r>
              <a:rPr lang="tr-TR" sz="2400" dirty="0" err="1">
                <a:solidFill>
                  <a:srgbClr val="00FFFF"/>
                </a:solidFill>
              </a:rPr>
              <a:t>peristaltik</a:t>
            </a:r>
            <a:r>
              <a:rPr lang="tr-TR" sz="2400" dirty="0">
                <a:solidFill>
                  <a:srgbClr val="00FFFF"/>
                </a:solidFill>
              </a:rPr>
              <a:t> aktiviteyi yönetir </a:t>
            </a:r>
          </a:p>
          <a:p>
            <a:pPr marL="0" indent="0" eaLnBrk="1" hangingPunct="1">
              <a:lnSpc>
                <a:spcPct val="150000"/>
              </a:lnSpc>
              <a:buFontTx/>
              <a:buNone/>
            </a:pPr>
            <a:r>
              <a:rPr lang="tr-TR" sz="2400" dirty="0">
                <a:solidFill>
                  <a:srgbClr val="00FFFF"/>
                </a:solidFill>
              </a:rPr>
              <a:t>  Sperm transportu,  </a:t>
            </a:r>
            <a:r>
              <a:rPr lang="tr-TR" sz="2400" dirty="0" err="1">
                <a:solidFill>
                  <a:srgbClr val="00FFFF"/>
                </a:solidFill>
              </a:rPr>
              <a:t>implantasyon</a:t>
            </a:r>
            <a:r>
              <a:rPr lang="tr-TR" sz="2400" dirty="0">
                <a:solidFill>
                  <a:srgbClr val="00FFFF"/>
                </a:solidFill>
              </a:rPr>
              <a:t>  ve </a:t>
            </a:r>
            <a:r>
              <a:rPr lang="tr-TR" sz="2400" dirty="0" err="1">
                <a:solidFill>
                  <a:srgbClr val="00FFFF"/>
                </a:solidFill>
              </a:rPr>
              <a:t>menstruasyonda</a:t>
            </a:r>
            <a:r>
              <a:rPr lang="tr-TR" sz="2400" dirty="0">
                <a:solidFill>
                  <a:srgbClr val="00FFFF"/>
                </a:solidFill>
              </a:rPr>
              <a:t> rol oynar</a:t>
            </a:r>
          </a:p>
          <a:p>
            <a:pPr marL="0" indent="0" eaLnBrk="1" hangingPunct="1">
              <a:lnSpc>
                <a:spcPct val="150000"/>
              </a:lnSpc>
              <a:buFontTx/>
              <a:buNone/>
            </a:pPr>
            <a:endParaRPr lang="tr-TR" sz="2400" dirty="0">
              <a:solidFill>
                <a:srgbClr val="00FFFF"/>
              </a:solidFill>
            </a:endParaRPr>
          </a:p>
          <a:p>
            <a:pPr marL="0" indent="0" eaLnBrk="1" hangingPunct="1">
              <a:lnSpc>
                <a:spcPct val="150000"/>
              </a:lnSpc>
              <a:buFontTx/>
              <a:buNone/>
            </a:pPr>
            <a:endParaRPr lang="tr-TR" sz="2400" dirty="0">
              <a:solidFill>
                <a:srgbClr val="00FFFF"/>
              </a:solidFill>
            </a:endParaRPr>
          </a:p>
          <a:p>
            <a:pPr marL="0" indent="0" eaLnBrk="1" hangingPunct="1">
              <a:lnSpc>
                <a:spcPct val="150000"/>
              </a:lnSpc>
              <a:buFontTx/>
              <a:buNone/>
            </a:pPr>
            <a:endParaRPr lang="tr-TR" sz="2400" dirty="0">
              <a:solidFill>
                <a:srgbClr val="00FFFF"/>
              </a:solidFill>
            </a:endParaRPr>
          </a:p>
          <a:p>
            <a:pPr marL="0" indent="0" eaLnBrk="1" hangingPunct="1">
              <a:lnSpc>
                <a:spcPct val="150000"/>
              </a:lnSpc>
              <a:buFontTx/>
              <a:buNone/>
            </a:pPr>
            <a:r>
              <a:rPr lang="tr-TR" sz="2400" dirty="0">
                <a:solidFill>
                  <a:srgbClr val="00FFFF"/>
                </a:solidFill>
              </a:rPr>
              <a:t>*</a:t>
            </a:r>
            <a:r>
              <a:rPr lang="tr-TR" sz="2400" dirty="0" err="1">
                <a:solidFill>
                  <a:srgbClr val="00FFFF"/>
                </a:solidFill>
              </a:rPr>
              <a:t>Nidasyon</a:t>
            </a:r>
            <a:r>
              <a:rPr lang="tr-TR" sz="2400" dirty="0">
                <a:solidFill>
                  <a:srgbClr val="00FFFF"/>
                </a:solidFill>
              </a:rPr>
              <a:t> ve </a:t>
            </a:r>
            <a:r>
              <a:rPr lang="tr-TR" sz="2400" dirty="0" err="1">
                <a:solidFill>
                  <a:srgbClr val="00FFFF"/>
                </a:solidFill>
              </a:rPr>
              <a:t>plasentasyonda</a:t>
            </a:r>
            <a:r>
              <a:rPr lang="tr-TR" sz="2400" dirty="0">
                <a:solidFill>
                  <a:srgbClr val="00FFFF"/>
                </a:solidFill>
              </a:rPr>
              <a:t> önemli</a:t>
            </a:r>
            <a:r>
              <a:rPr lang="tr-TR" sz="2400" dirty="0">
                <a:solidFill>
                  <a:srgbClr val="00FFFF"/>
                </a:solidFill>
                <a:sym typeface="Symbol" pitchFamily="18" charset="2"/>
              </a:rPr>
              <a:t>  </a:t>
            </a:r>
            <a:r>
              <a:rPr lang="tr-TR" sz="2400" dirty="0" err="1">
                <a:solidFill>
                  <a:srgbClr val="00FFFF"/>
                </a:solidFill>
                <a:sym typeface="Symbol" pitchFamily="18" charset="2"/>
              </a:rPr>
              <a:t>preeklampsi</a:t>
            </a:r>
            <a:r>
              <a:rPr lang="tr-TR" sz="2400" dirty="0">
                <a:solidFill>
                  <a:srgbClr val="00FFFF"/>
                </a:solidFill>
                <a:sym typeface="Symbol" pitchFamily="18" charset="2"/>
              </a:rPr>
              <a:t> , RPL , </a:t>
            </a:r>
            <a:r>
              <a:rPr lang="tr-TR" sz="2400" dirty="0" err="1">
                <a:solidFill>
                  <a:srgbClr val="00FFFF"/>
                </a:solidFill>
                <a:sym typeface="Symbol" pitchFamily="18" charset="2"/>
              </a:rPr>
              <a:t>preterm</a:t>
            </a:r>
            <a:r>
              <a:rPr lang="tr-TR" sz="2400" dirty="0">
                <a:solidFill>
                  <a:srgbClr val="00FFFF"/>
                </a:solidFill>
                <a:sym typeface="Symbol" pitchFamily="18" charset="2"/>
              </a:rPr>
              <a:t> doğum ,</a:t>
            </a:r>
            <a:endParaRPr lang="tr-TR" sz="2400" dirty="0">
              <a:solidFill>
                <a:srgbClr val="00FFFF"/>
              </a:solidFill>
            </a:endParaRPr>
          </a:p>
          <a:p>
            <a:pPr marL="0" indent="0" eaLnBrk="1" hangingPunct="1">
              <a:lnSpc>
                <a:spcPct val="150000"/>
              </a:lnSpc>
              <a:buFontTx/>
              <a:buNone/>
            </a:pPr>
            <a:endParaRPr lang="tr-TR" sz="2000" dirty="0">
              <a:solidFill>
                <a:srgbClr val="00FFFF"/>
              </a:solidFill>
            </a:endParaRPr>
          </a:p>
        </p:txBody>
      </p:sp>
      <p:pic>
        <p:nvPicPr>
          <p:cNvPr id="46084" name="Picture 8"/>
          <p:cNvPicPr>
            <a:picLocks noChangeAspect="1" noChangeArrowheads="1"/>
          </p:cNvPicPr>
          <p:nvPr/>
        </p:nvPicPr>
        <p:blipFill>
          <a:blip r:embed="rId3" cstate="print"/>
          <a:srcRect l="6104" t="22440" r="4346" b="13477"/>
          <a:stretch>
            <a:fillRect/>
          </a:stretch>
        </p:blipFill>
        <p:spPr bwMode="auto">
          <a:xfrm>
            <a:off x="131763" y="2517775"/>
            <a:ext cx="5232400" cy="2054225"/>
          </a:xfrm>
          <a:prstGeom prst="rect">
            <a:avLst/>
          </a:prstGeom>
          <a:noFill/>
          <a:ln w="9525">
            <a:noFill/>
            <a:miter lim="800000"/>
            <a:headEnd/>
            <a:tailEnd/>
          </a:ln>
        </p:spPr>
      </p:pic>
      <p:pic>
        <p:nvPicPr>
          <p:cNvPr id="46085" name="Picture 2"/>
          <p:cNvPicPr>
            <a:picLocks noChangeAspect="1" noChangeArrowheads="1"/>
          </p:cNvPicPr>
          <p:nvPr/>
        </p:nvPicPr>
        <p:blipFill>
          <a:blip r:embed="rId4" cstate="print"/>
          <a:srcRect/>
          <a:stretch>
            <a:fillRect/>
          </a:stretch>
        </p:blipFill>
        <p:spPr bwMode="auto">
          <a:xfrm>
            <a:off x="6227763" y="2589213"/>
            <a:ext cx="1744662" cy="2054225"/>
          </a:xfrm>
          <a:prstGeom prst="rect">
            <a:avLst/>
          </a:prstGeom>
          <a:noFill/>
          <a:ln w="9525">
            <a:noFill/>
            <a:miter lim="800000"/>
            <a:headEnd/>
            <a:tailEnd/>
          </a:ln>
        </p:spPr>
      </p:pic>
      <p:pic>
        <p:nvPicPr>
          <p:cNvPr id="46086" name="Picture 2"/>
          <p:cNvPicPr>
            <a:picLocks noChangeAspect="1" noChangeArrowheads="1"/>
          </p:cNvPicPr>
          <p:nvPr/>
        </p:nvPicPr>
        <p:blipFill>
          <a:blip r:embed="rId5" cstate="print"/>
          <a:srcRect l="30469" t="22705" r="15039" b="56787"/>
          <a:stretch>
            <a:fillRect/>
          </a:stretch>
        </p:blipFill>
        <p:spPr bwMode="auto">
          <a:xfrm>
            <a:off x="214282" y="5522937"/>
            <a:ext cx="5954713" cy="1406525"/>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428736"/>
            <a:ext cx="8215370" cy="5000660"/>
          </a:xfrm>
        </p:spPr>
        <p:txBody>
          <a:bodyPr/>
          <a:lstStyle/>
          <a:p>
            <a:pPr>
              <a:buNone/>
            </a:pPr>
            <a:r>
              <a:rPr lang="en-US" dirty="0"/>
              <a:t>In 262 pregnancies (248 patients) with </a:t>
            </a:r>
            <a:r>
              <a:rPr lang="en-US" dirty="0" err="1"/>
              <a:t>adenomyosis</a:t>
            </a:r>
            <a:r>
              <a:rPr lang="en-US" dirty="0"/>
              <a:t>,</a:t>
            </a:r>
            <a:r>
              <a:rPr lang="tr-TR" dirty="0"/>
              <a:t> </a:t>
            </a:r>
            <a:r>
              <a:rPr lang="en-US" dirty="0"/>
              <a:t>189 pregnancies (72.1%) showed pregnancy complications</a:t>
            </a:r>
            <a:r>
              <a:rPr lang="tr-TR" dirty="0"/>
              <a:t>:</a:t>
            </a:r>
          </a:p>
          <a:p>
            <a:pPr>
              <a:buNone/>
            </a:pPr>
            <a:endParaRPr lang="en-US" dirty="0"/>
          </a:p>
          <a:p>
            <a:r>
              <a:rPr lang="en-US" dirty="0"/>
              <a:t>abortion before 12 weeks of pregnancy</a:t>
            </a:r>
            <a:r>
              <a:rPr lang="tr-TR" dirty="0"/>
              <a:t> </a:t>
            </a:r>
            <a:r>
              <a:rPr lang="en-US" dirty="0"/>
              <a:t>(14.8%)</a:t>
            </a:r>
            <a:endParaRPr lang="tr-TR" dirty="0"/>
          </a:p>
          <a:p>
            <a:r>
              <a:rPr lang="en-US" dirty="0"/>
              <a:t>abortion after 12 weeks (9.9%)</a:t>
            </a:r>
            <a:endParaRPr lang="tr-TR" dirty="0"/>
          </a:p>
          <a:p>
            <a:r>
              <a:rPr lang="tr-TR" dirty="0"/>
              <a:t>t</a:t>
            </a:r>
            <a:r>
              <a:rPr lang="en-US" dirty="0" err="1"/>
              <a:t>hreatened</a:t>
            </a:r>
            <a:r>
              <a:rPr lang="tr-TR" dirty="0"/>
              <a:t> </a:t>
            </a:r>
            <a:r>
              <a:rPr lang="en-US" dirty="0"/>
              <a:t>abortion (16.4%)</a:t>
            </a:r>
            <a:endParaRPr lang="tr-TR" dirty="0"/>
          </a:p>
          <a:p>
            <a:r>
              <a:rPr lang="en-US" dirty="0"/>
              <a:t>preterm delivery (24.4%)</a:t>
            </a:r>
            <a:endParaRPr lang="tr-TR" dirty="0"/>
          </a:p>
          <a:p>
            <a:r>
              <a:rPr lang="tr-TR" dirty="0"/>
              <a:t>t</a:t>
            </a:r>
            <a:r>
              <a:rPr lang="en-US" dirty="0" err="1"/>
              <a:t>hreatened</a:t>
            </a:r>
            <a:r>
              <a:rPr lang="tr-TR" dirty="0"/>
              <a:t> </a:t>
            </a:r>
            <a:r>
              <a:rPr lang="en-US" dirty="0"/>
              <a:t>preterm delivery (22.5%)</a:t>
            </a:r>
            <a:endParaRPr lang="tr-TR" dirty="0"/>
          </a:p>
          <a:p>
            <a:r>
              <a:rPr lang="en-US" dirty="0"/>
              <a:t>fetal growth restriction</a:t>
            </a:r>
            <a:r>
              <a:rPr lang="tr-TR" dirty="0"/>
              <a:t> </a:t>
            </a:r>
            <a:r>
              <a:rPr lang="en-US" dirty="0"/>
              <a:t>(11.8%)</a:t>
            </a:r>
            <a:endParaRPr lang="tr-TR" dirty="0"/>
          </a:p>
          <a:p>
            <a:r>
              <a:rPr lang="en-US" dirty="0"/>
              <a:t>pregnancy-induced hypertension (9.9%)</a:t>
            </a:r>
            <a:endParaRPr lang="tr-TR" dirty="0"/>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dirty="0" err="1">
                <a:solidFill>
                  <a:srgbClr val="FF0000"/>
                </a:solidFill>
                <a:effectLst>
                  <a:outerShdw blurRad="38100" dist="38100" dir="2700000" algn="tl">
                    <a:srgbClr val="000000">
                      <a:alpha val="43137"/>
                    </a:srgbClr>
                  </a:outerShdw>
                </a:effectLst>
              </a:rPr>
              <a:t>Minegishi</a:t>
            </a:r>
            <a:r>
              <a:rPr lang="tr-TR" sz="1800" dirty="0">
                <a:solidFill>
                  <a:srgbClr val="FF0000"/>
                </a:solidFill>
                <a:effectLst>
                  <a:outerShdw blurRad="38100" dist="38100" dir="2700000" algn="tl">
                    <a:srgbClr val="000000">
                      <a:alpha val="43137"/>
                    </a:srgbClr>
                  </a:outerShdw>
                </a:effectLst>
              </a:rPr>
              <a:t>, </a:t>
            </a:r>
            <a:r>
              <a:rPr lang="tr-TR" sz="1800" i="1" dirty="0">
                <a:solidFill>
                  <a:srgbClr val="FF0000"/>
                </a:solidFill>
                <a:effectLst>
                  <a:outerShdw blurRad="38100" dist="38100" dir="2700000" algn="tl">
                    <a:srgbClr val="000000">
                      <a:alpha val="43137"/>
                    </a:srgbClr>
                  </a:outerShdw>
                </a:effectLst>
              </a:rPr>
              <a:t>et al.,</a:t>
            </a:r>
            <a:r>
              <a:rPr lang="tr-TR" sz="1800" dirty="0">
                <a:solidFill>
                  <a:srgbClr val="FF0000"/>
                </a:solidFill>
                <a:effectLst>
                  <a:outerShdw blurRad="38100" dist="38100" dir="2700000" algn="tl">
                    <a:srgbClr val="000000">
                      <a:alpha val="43137"/>
                    </a:srgbClr>
                  </a:outerShdw>
                </a:effectLst>
              </a:rPr>
              <a:t> 2014</a:t>
            </a:r>
            <a:endParaRPr lang="en-US" sz="1800" dirty="0">
              <a:solidFill>
                <a:srgbClr val="FF0000"/>
              </a:solidFill>
              <a:effectLst>
                <a:outerShdw blurRad="38100" dist="38100" dir="2700000" algn="tl">
                  <a:srgbClr val="000000">
                    <a:alpha val="43137"/>
                  </a:srgbClr>
                </a:outerShdw>
              </a:effectLst>
            </a:endParaRPr>
          </a:p>
        </p:txBody>
      </p:sp>
      <p:sp>
        <p:nvSpPr>
          <p:cNvPr id="6" name="Title 1"/>
          <p:cNvSpPr>
            <a:spLocks noGrp="1"/>
          </p:cNvSpPr>
          <p:nvPr>
            <p:ph type="title"/>
          </p:nvPr>
        </p:nvSpPr>
        <p:spPr>
          <a:xfrm>
            <a:off x="642910" y="-24"/>
            <a:ext cx="7772400" cy="1143000"/>
          </a:xfrm>
        </p:spPr>
        <p:txBody>
          <a:bodyPr/>
          <a:lstStyle/>
          <a:p>
            <a:r>
              <a:rPr lang="tr-TR" dirty="0" err="1"/>
              <a:t>Adenomyosis</a:t>
            </a:r>
            <a:br>
              <a:rPr lang="tr-TR" dirty="0"/>
            </a:br>
            <a:r>
              <a:rPr lang="tr-TR" sz="3200" dirty="0" err="1">
                <a:solidFill>
                  <a:srgbClr val="00FFFF"/>
                </a:solidFill>
              </a:rPr>
              <a:t>Pregnancy</a:t>
            </a:r>
            <a:r>
              <a:rPr lang="tr-TR" sz="3200" dirty="0">
                <a:solidFill>
                  <a:srgbClr val="00FFFF"/>
                </a:solidFill>
              </a:rPr>
              <a:t> </a:t>
            </a:r>
            <a:r>
              <a:rPr lang="tr-TR" sz="3200" dirty="0" err="1">
                <a:solidFill>
                  <a:srgbClr val="00FFFF"/>
                </a:solidFill>
              </a:rPr>
              <a:t>complications</a:t>
            </a:r>
            <a:endParaRPr lang="en-US" dirty="0">
              <a:solidFill>
                <a:srgbClr val="00FFFF"/>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500034" y="1285860"/>
            <a:ext cx="8215370" cy="4786346"/>
          </a:xfrm>
        </p:spPr>
        <p:txBody>
          <a:bodyPr/>
          <a:lstStyle/>
          <a:p>
            <a:endParaRPr lang="tr-TR" dirty="0"/>
          </a:p>
          <a:p>
            <a:r>
              <a:rPr lang="en-US" dirty="0"/>
              <a:t>intrauterine infection (7.3%)</a:t>
            </a:r>
            <a:endParaRPr lang="tr-TR" dirty="0"/>
          </a:p>
          <a:p>
            <a:r>
              <a:rPr lang="en-US" dirty="0"/>
              <a:t>cervical incompetency</a:t>
            </a:r>
            <a:r>
              <a:rPr lang="tr-TR" dirty="0"/>
              <a:t> </a:t>
            </a:r>
            <a:r>
              <a:rPr lang="en-US" dirty="0"/>
              <a:t>(5.3%)</a:t>
            </a:r>
            <a:endParaRPr lang="tr-TR" dirty="0"/>
          </a:p>
          <a:p>
            <a:r>
              <a:rPr lang="en-US" dirty="0"/>
              <a:t>preterm rupture of membranes (4.6%),</a:t>
            </a:r>
            <a:endParaRPr lang="tr-TR" dirty="0"/>
          </a:p>
          <a:p>
            <a:r>
              <a:rPr lang="tr-TR" dirty="0"/>
              <a:t>p</a:t>
            </a:r>
            <a:r>
              <a:rPr lang="en-US" dirty="0" err="1"/>
              <a:t>lacenta</a:t>
            </a:r>
            <a:r>
              <a:rPr lang="tr-TR" dirty="0"/>
              <a:t> </a:t>
            </a:r>
            <a:r>
              <a:rPr lang="en-US" dirty="0" err="1"/>
              <a:t>previa</a:t>
            </a:r>
            <a:r>
              <a:rPr lang="en-US" dirty="0"/>
              <a:t> (2.7%)</a:t>
            </a:r>
            <a:r>
              <a:rPr lang="tr-TR" dirty="0"/>
              <a:t> </a:t>
            </a:r>
          </a:p>
          <a:p>
            <a:r>
              <a:rPr lang="en-US" dirty="0" err="1"/>
              <a:t>atonic</a:t>
            </a:r>
            <a:r>
              <a:rPr lang="en-US" dirty="0"/>
              <a:t> bleeding (1.5%)</a:t>
            </a:r>
            <a:endParaRPr lang="tr-TR" dirty="0"/>
          </a:p>
          <a:p>
            <a:r>
              <a:rPr lang="en-US" dirty="0"/>
              <a:t>intrauterine fetal</a:t>
            </a:r>
            <a:r>
              <a:rPr lang="tr-TR" dirty="0"/>
              <a:t> </a:t>
            </a:r>
            <a:r>
              <a:rPr lang="en-US" dirty="0"/>
              <a:t>death (1.5%)</a:t>
            </a:r>
            <a:endParaRPr lang="tr-TR" dirty="0"/>
          </a:p>
          <a:p>
            <a:r>
              <a:rPr lang="en-US" dirty="0"/>
              <a:t>uterine rupture (0.4%)</a:t>
            </a:r>
            <a:endParaRPr lang="tr-TR" dirty="0"/>
          </a:p>
          <a:p>
            <a:r>
              <a:rPr lang="en-US" dirty="0" err="1"/>
              <a:t>abruptio</a:t>
            </a:r>
            <a:r>
              <a:rPr lang="en-US" dirty="0"/>
              <a:t> </a:t>
            </a:r>
            <a:r>
              <a:rPr lang="en-US" dirty="0" err="1"/>
              <a:t>placentae</a:t>
            </a:r>
            <a:r>
              <a:rPr lang="tr-TR" dirty="0"/>
              <a:t> </a:t>
            </a:r>
            <a:r>
              <a:rPr lang="en-US" dirty="0"/>
              <a:t>(0.4%)</a:t>
            </a:r>
            <a:endParaRPr lang="tr-TR" dirty="0"/>
          </a:p>
          <a:p>
            <a:endParaRPr lang="tr-TR" dirty="0"/>
          </a:p>
          <a:p>
            <a:pPr>
              <a:buNone/>
            </a:pPr>
            <a:endParaRPr lang="tr-TR" dirty="0"/>
          </a:p>
          <a:p>
            <a:endParaRPr lang="en-US" dirty="0"/>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dirty="0" err="1">
                <a:solidFill>
                  <a:srgbClr val="FF0000"/>
                </a:solidFill>
                <a:effectLst>
                  <a:outerShdw blurRad="38100" dist="38100" dir="2700000" algn="tl">
                    <a:srgbClr val="000000">
                      <a:alpha val="43137"/>
                    </a:srgbClr>
                  </a:outerShdw>
                </a:effectLst>
              </a:rPr>
              <a:t>Minegishi</a:t>
            </a:r>
            <a:r>
              <a:rPr lang="tr-TR" sz="1800" dirty="0">
                <a:solidFill>
                  <a:srgbClr val="FF0000"/>
                </a:solidFill>
                <a:effectLst>
                  <a:outerShdw blurRad="38100" dist="38100" dir="2700000" algn="tl">
                    <a:srgbClr val="000000">
                      <a:alpha val="43137"/>
                    </a:srgbClr>
                  </a:outerShdw>
                </a:effectLst>
              </a:rPr>
              <a:t>, </a:t>
            </a:r>
            <a:r>
              <a:rPr lang="tr-TR" sz="1800" i="1" dirty="0">
                <a:solidFill>
                  <a:srgbClr val="FF0000"/>
                </a:solidFill>
                <a:effectLst>
                  <a:outerShdw blurRad="38100" dist="38100" dir="2700000" algn="tl">
                    <a:srgbClr val="000000">
                      <a:alpha val="43137"/>
                    </a:srgbClr>
                  </a:outerShdw>
                </a:effectLst>
              </a:rPr>
              <a:t>et al.,</a:t>
            </a:r>
            <a:r>
              <a:rPr lang="tr-TR" sz="1800" dirty="0">
                <a:solidFill>
                  <a:srgbClr val="FF0000"/>
                </a:solidFill>
                <a:effectLst>
                  <a:outerShdw blurRad="38100" dist="38100" dir="2700000" algn="tl">
                    <a:srgbClr val="000000">
                      <a:alpha val="43137"/>
                    </a:srgbClr>
                  </a:outerShdw>
                </a:effectLst>
              </a:rPr>
              <a:t> 2014</a:t>
            </a:r>
            <a:endParaRPr lang="en-US" sz="1800" dirty="0">
              <a:solidFill>
                <a:srgbClr val="FF0000"/>
              </a:solidFill>
              <a:effectLst>
                <a:outerShdw blurRad="38100" dist="38100" dir="2700000" algn="tl">
                  <a:srgbClr val="000000">
                    <a:alpha val="43137"/>
                  </a:srgbClr>
                </a:outerShdw>
              </a:effectLst>
            </a:endParaRPr>
          </a:p>
        </p:txBody>
      </p:sp>
      <p:sp>
        <p:nvSpPr>
          <p:cNvPr id="6" name="Title 1"/>
          <p:cNvSpPr>
            <a:spLocks noGrp="1"/>
          </p:cNvSpPr>
          <p:nvPr>
            <p:ph type="title"/>
          </p:nvPr>
        </p:nvSpPr>
        <p:spPr>
          <a:xfrm>
            <a:off x="642910" y="-24"/>
            <a:ext cx="7772400" cy="1143000"/>
          </a:xfrm>
        </p:spPr>
        <p:txBody>
          <a:bodyPr/>
          <a:lstStyle/>
          <a:p>
            <a:r>
              <a:rPr lang="tr-TR" dirty="0" err="1"/>
              <a:t>Adenomyosis</a:t>
            </a:r>
            <a:br>
              <a:rPr lang="tr-TR" dirty="0"/>
            </a:br>
            <a:r>
              <a:rPr lang="tr-TR" sz="3200" dirty="0" err="1">
                <a:solidFill>
                  <a:srgbClr val="00FFFF"/>
                </a:solidFill>
              </a:rPr>
              <a:t>Pregnancy</a:t>
            </a:r>
            <a:r>
              <a:rPr lang="tr-TR" sz="3200" dirty="0">
                <a:solidFill>
                  <a:srgbClr val="00FFFF"/>
                </a:solidFill>
              </a:rPr>
              <a:t> </a:t>
            </a:r>
            <a:r>
              <a:rPr lang="tr-TR" sz="3200" dirty="0" err="1">
                <a:solidFill>
                  <a:srgbClr val="00FFFF"/>
                </a:solidFill>
              </a:rPr>
              <a:t>complications</a:t>
            </a:r>
            <a:endParaRPr lang="en-US" dirty="0">
              <a:solidFill>
                <a:srgbClr val="00FFFF"/>
              </a:solidFill>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2910" y="-24"/>
            <a:ext cx="7772400" cy="1143000"/>
          </a:xfrm>
        </p:spPr>
        <p:txBody>
          <a:bodyPr/>
          <a:lstStyle/>
          <a:p>
            <a:r>
              <a:rPr lang="tr-TR" dirty="0" err="1"/>
              <a:t>Adenomyosis</a:t>
            </a:r>
            <a:br>
              <a:rPr lang="tr-TR" dirty="0"/>
            </a:br>
            <a:r>
              <a:rPr lang="tr-TR" sz="3200" dirty="0" err="1">
                <a:solidFill>
                  <a:srgbClr val="00FFFF"/>
                </a:solidFill>
              </a:rPr>
              <a:t>Pregnancy</a:t>
            </a:r>
            <a:r>
              <a:rPr lang="tr-TR" sz="3200" dirty="0">
                <a:solidFill>
                  <a:srgbClr val="00FFFF"/>
                </a:solidFill>
              </a:rPr>
              <a:t> </a:t>
            </a:r>
            <a:r>
              <a:rPr lang="tr-TR" sz="3200" dirty="0" err="1">
                <a:solidFill>
                  <a:srgbClr val="00FFFF"/>
                </a:solidFill>
              </a:rPr>
              <a:t>complications</a:t>
            </a:r>
            <a:endParaRPr lang="en-US" dirty="0">
              <a:solidFill>
                <a:srgbClr val="00FFFF"/>
              </a:solidFill>
            </a:endParaRPr>
          </a:p>
        </p:txBody>
      </p:sp>
      <p:sp>
        <p:nvSpPr>
          <p:cNvPr id="3" name="Content Placeholder 2"/>
          <p:cNvSpPr>
            <a:spLocks noGrp="1"/>
          </p:cNvSpPr>
          <p:nvPr>
            <p:ph idx="1"/>
          </p:nvPr>
        </p:nvSpPr>
        <p:spPr>
          <a:xfrm>
            <a:off x="500034" y="1142984"/>
            <a:ext cx="8215370" cy="5572140"/>
          </a:xfrm>
        </p:spPr>
        <p:txBody>
          <a:bodyPr/>
          <a:lstStyle/>
          <a:p>
            <a:r>
              <a:rPr lang="tr-TR" sz="2400" dirty="0">
                <a:solidFill>
                  <a:srgbClr val="00FF00"/>
                </a:solidFill>
              </a:rPr>
              <a:t>T</a:t>
            </a:r>
            <a:r>
              <a:rPr lang="en-US" sz="2400" dirty="0">
                <a:solidFill>
                  <a:srgbClr val="00FF00"/>
                </a:solidFill>
              </a:rPr>
              <a:t>he rates of pregnancy complications</a:t>
            </a:r>
            <a:r>
              <a:rPr lang="tr-TR" sz="2400" dirty="0">
                <a:solidFill>
                  <a:srgbClr val="00FF00"/>
                </a:solidFill>
              </a:rPr>
              <a:t> </a:t>
            </a:r>
            <a:r>
              <a:rPr lang="en-US" sz="2400" dirty="0">
                <a:solidFill>
                  <a:srgbClr val="00FF00"/>
                </a:solidFill>
              </a:rPr>
              <a:t>were </a:t>
            </a:r>
            <a:r>
              <a:rPr lang="en-US" sz="2400" u="sng" dirty="0">
                <a:solidFill>
                  <a:schemeClr val="tx2"/>
                </a:solidFill>
              </a:rPr>
              <a:t>higher</a:t>
            </a:r>
            <a:r>
              <a:rPr lang="en-US" sz="2400" dirty="0">
                <a:solidFill>
                  <a:srgbClr val="00FF00"/>
                </a:solidFill>
              </a:rPr>
              <a:t> in the </a:t>
            </a:r>
            <a:r>
              <a:rPr lang="en-US" sz="2400" u="sng" dirty="0">
                <a:solidFill>
                  <a:schemeClr val="tx2"/>
                </a:solidFill>
              </a:rPr>
              <a:t>diffuse type </a:t>
            </a:r>
            <a:r>
              <a:rPr lang="en-US" sz="2400" dirty="0"/>
              <a:t>of </a:t>
            </a:r>
            <a:r>
              <a:rPr lang="en-US" sz="2400" dirty="0" err="1"/>
              <a:t>adenomyosis</a:t>
            </a:r>
            <a:r>
              <a:rPr lang="en-US" sz="2400" dirty="0"/>
              <a:t> compared</a:t>
            </a:r>
            <a:r>
              <a:rPr lang="tr-TR" sz="2400" dirty="0"/>
              <a:t> </a:t>
            </a:r>
            <a:r>
              <a:rPr lang="en-US" sz="2400" dirty="0"/>
              <a:t>with the focal type, especially </a:t>
            </a:r>
            <a:endParaRPr lang="tr-TR" sz="2400" dirty="0"/>
          </a:p>
          <a:p>
            <a:pPr lvl="1"/>
            <a:r>
              <a:rPr lang="tr-TR" sz="2400" dirty="0"/>
              <a:t>p</a:t>
            </a:r>
            <a:r>
              <a:rPr lang="en-US" sz="2400" dirty="0" err="1"/>
              <a:t>regnancy</a:t>
            </a:r>
            <a:r>
              <a:rPr lang="tr-TR" sz="2400" dirty="0"/>
              <a:t> </a:t>
            </a:r>
            <a:r>
              <a:rPr lang="en-US" sz="2400" dirty="0"/>
              <a:t>induced</a:t>
            </a:r>
            <a:r>
              <a:rPr lang="tr-TR" sz="2400" dirty="0"/>
              <a:t> </a:t>
            </a:r>
            <a:r>
              <a:rPr lang="de-DE" sz="2400" dirty="0" err="1"/>
              <a:t>hypertension</a:t>
            </a:r>
            <a:r>
              <a:rPr lang="de-DE" sz="2400" dirty="0"/>
              <a:t> (13.8% </a:t>
            </a:r>
            <a:r>
              <a:rPr lang="de-DE" sz="2400" dirty="0" err="1"/>
              <a:t>vs</a:t>
            </a:r>
            <a:r>
              <a:rPr lang="de-DE" sz="2400" dirty="0"/>
              <a:t> 5.1%)</a:t>
            </a:r>
            <a:endParaRPr lang="tr-TR" sz="2400" dirty="0"/>
          </a:p>
          <a:p>
            <a:pPr lvl="1"/>
            <a:r>
              <a:rPr lang="de-DE" sz="2400" dirty="0"/>
              <a:t>intrauterine</a:t>
            </a:r>
            <a:r>
              <a:rPr lang="tr-TR" sz="2400" dirty="0"/>
              <a:t> </a:t>
            </a:r>
            <a:r>
              <a:rPr lang="en-US" sz="2400" dirty="0"/>
              <a:t>infection (10.9% </a:t>
            </a:r>
            <a:r>
              <a:rPr lang="en-US" sz="2400" dirty="0" err="1"/>
              <a:t>vs</a:t>
            </a:r>
            <a:r>
              <a:rPr lang="en-US" sz="2400" dirty="0"/>
              <a:t> 2.0%).</a:t>
            </a:r>
            <a:endParaRPr lang="tr-TR" sz="2400" dirty="0"/>
          </a:p>
          <a:p>
            <a:endParaRPr lang="tr-TR" sz="2400" dirty="0"/>
          </a:p>
          <a:p>
            <a:r>
              <a:rPr lang="en-US" sz="2400" dirty="0">
                <a:solidFill>
                  <a:srgbClr val="FFC000"/>
                </a:solidFill>
              </a:rPr>
              <a:t>In the focal type</a:t>
            </a:r>
            <a:r>
              <a:rPr lang="en-US" sz="2400" dirty="0"/>
              <a:t>, the rates of</a:t>
            </a:r>
            <a:r>
              <a:rPr lang="tr-TR" sz="2400" dirty="0"/>
              <a:t> </a:t>
            </a:r>
            <a:r>
              <a:rPr lang="en-US" sz="2400" dirty="0"/>
              <a:t>pregnancy complications </a:t>
            </a:r>
            <a:r>
              <a:rPr lang="en-US" sz="2400" dirty="0">
                <a:solidFill>
                  <a:srgbClr val="FF0000"/>
                </a:solidFill>
              </a:rPr>
              <a:t>were not affected </a:t>
            </a:r>
            <a:r>
              <a:rPr lang="en-US" sz="2400" dirty="0"/>
              <a:t>by pretreatment</a:t>
            </a:r>
            <a:r>
              <a:rPr lang="tr-TR" sz="2400" dirty="0"/>
              <a:t> </a:t>
            </a:r>
            <a:r>
              <a:rPr lang="en-US" sz="2400" dirty="0"/>
              <a:t>for </a:t>
            </a:r>
            <a:r>
              <a:rPr lang="en-US" sz="2400" dirty="0" err="1"/>
              <a:t>adenomyosis</a:t>
            </a:r>
            <a:r>
              <a:rPr lang="en-US" sz="2400" dirty="0"/>
              <a:t>.</a:t>
            </a:r>
            <a:r>
              <a:rPr lang="tr-TR" sz="2400" dirty="0"/>
              <a:t> </a:t>
            </a:r>
          </a:p>
          <a:p>
            <a:r>
              <a:rPr lang="en-US" sz="2400" dirty="0">
                <a:solidFill>
                  <a:srgbClr val="00FFFF"/>
                </a:solidFill>
              </a:rPr>
              <a:t>In the </a:t>
            </a:r>
            <a:r>
              <a:rPr lang="en-US" sz="2400" u="sng" dirty="0">
                <a:solidFill>
                  <a:schemeClr val="tx2"/>
                </a:solidFill>
              </a:rPr>
              <a:t>diffuse type</a:t>
            </a:r>
            <a:r>
              <a:rPr lang="en-US" sz="2400" dirty="0">
                <a:solidFill>
                  <a:srgbClr val="00FFFF"/>
                </a:solidFill>
              </a:rPr>
              <a:t>,</a:t>
            </a:r>
            <a:r>
              <a:rPr lang="tr-TR" sz="2400" dirty="0">
                <a:solidFill>
                  <a:srgbClr val="00FFFF"/>
                </a:solidFill>
              </a:rPr>
              <a:t> </a:t>
            </a:r>
            <a:r>
              <a:rPr lang="en-US" sz="2400" dirty="0"/>
              <a:t>rates of abortion after 12 weeks, preterm</a:t>
            </a:r>
            <a:r>
              <a:rPr lang="tr-TR" sz="2400" dirty="0"/>
              <a:t>  d</a:t>
            </a:r>
            <a:r>
              <a:rPr lang="en-US" sz="2400" dirty="0" err="1"/>
              <a:t>elivery</a:t>
            </a:r>
            <a:r>
              <a:rPr lang="en-US" sz="2400" dirty="0"/>
              <a:t>, threatened preterm delivery, fetal growth</a:t>
            </a:r>
            <a:r>
              <a:rPr lang="tr-TR" sz="2400" dirty="0"/>
              <a:t> </a:t>
            </a:r>
            <a:r>
              <a:rPr lang="en-US" sz="2400" dirty="0"/>
              <a:t>restriction, pregnancy-induced hypertension and</a:t>
            </a:r>
            <a:r>
              <a:rPr lang="tr-TR" sz="2400" dirty="0"/>
              <a:t> </a:t>
            </a:r>
            <a:r>
              <a:rPr lang="en-US" sz="2400" dirty="0"/>
              <a:t>intrauterine infection </a:t>
            </a:r>
            <a:r>
              <a:rPr lang="en-US" sz="2400" dirty="0">
                <a:solidFill>
                  <a:srgbClr val="00FFFF"/>
                </a:solidFill>
              </a:rPr>
              <a:t>were decreased after surgical</a:t>
            </a:r>
            <a:r>
              <a:rPr lang="tr-TR" sz="2400" dirty="0">
                <a:solidFill>
                  <a:srgbClr val="00FFFF"/>
                </a:solidFill>
              </a:rPr>
              <a:t> </a:t>
            </a:r>
            <a:r>
              <a:rPr lang="en-US" sz="2400" dirty="0">
                <a:solidFill>
                  <a:srgbClr val="00FFFF"/>
                </a:solidFill>
              </a:rPr>
              <a:t>pre-treatment for </a:t>
            </a:r>
            <a:r>
              <a:rPr lang="en-US" sz="2400" dirty="0" err="1">
                <a:solidFill>
                  <a:srgbClr val="00FFFF"/>
                </a:solidFill>
              </a:rPr>
              <a:t>adenomyosis</a:t>
            </a:r>
            <a:r>
              <a:rPr lang="en-US" sz="2400" dirty="0">
                <a:solidFill>
                  <a:srgbClr val="00FFFF"/>
                </a:solidFill>
              </a:rPr>
              <a:t>.</a:t>
            </a:r>
            <a:endParaRPr lang="tr-TR" sz="2400" dirty="0">
              <a:solidFill>
                <a:srgbClr val="00FFFF"/>
              </a:solidFill>
            </a:endParaRPr>
          </a:p>
          <a:p>
            <a:endParaRPr lang="en-US" sz="2400" dirty="0"/>
          </a:p>
        </p:txBody>
      </p:sp>
      <p:sp>
        <p:nvSpPr>
          <p:cNvPr id="4" name="TextBox 3"/>
          <p:cNvSpPr txBox="1"/>
          <p:nvPr/>
        </p:nvSpPr>
        <p:spPr>
          <a:xfrm>
            <a:off x="6429388" y="6500834"/>
            <a:ext cx="2786082" cy="369332"/>
          </a:xfrm>
          <a:prstGeom prst="rect">
            <a:avLst/>
          </a:prstGeom>
          <a:noFill/>
        </p:spPr>
        <p:txBody>
          <a:bodyPr wrap="square" rtlCol="0">
            <a:spAutoFit/>
          </a:bodyPr>
          <a:lstStyle/>
          <a:p>
            <a:pPr algn="r"/>
            <a:r>
              <a:rPr lang="tr-TR" sz="1800" dirty="0" err="1">
                <a:solidFill>
                  <a:srgbClr val="FF0000"/>
                </a:solidFill>
                <a:effectLst>
                  <a:outerShdw blurRad="38100" dist="38100" dir="2700000" algn="tl">
                    <a:srgbClr val="000000">
                      <a:alpha val="43137"/>
                    </a:srgbClr>
                  </a:outerShdw>
                </a:effectLst>
              </a:rPr>
              <a:t>Minegishi</a:t>
            </a:r>
            <a:r>
              <a:rPr lang="tr-TR" sz="1800" dirty="0">
                <a:solidFill>
                  <a:srgbClr val="FF0000"/>
                </a:solidFill>
                <a:effectLst>
                  <a:outerShdw blurRad="38100" dist="38100" dir="2700000" algn="tl">
                    <a:srgbClr val="000000">
                      <a:alpha val="43137"/>
                    </a:srgbClr>
                  </a:outerShdw>
                </a:effectLst>
              </a:rPr>
              <a:t>, </a:t>
            </a:r>
            <a:r>
              <a:rPr lang="tr-TR" sz="1800" i="1" dirty="0">
                <a:solidFill>
                  <a:srgbClr val="FF0000"/>
                </a:solidFill>
                <a:effectLst>
                  <a:outerShdw blurRad="38100" dist="38100" dir="2700000" algn="tl">
                    <a:srgbClr val="000000">
                      <a:alpha val="43137"/>
                    </a:srgbClr>
                  </a:outerShdw>
                </a:effectLst>
              </a:rPr>
              <a:t>et al.,</a:t>
            </a:r>
            <a:r>
              <a:rPr lang="tr-TR" sz="1800" dirty="0">
                <a:solidFill>
                  <a:srgbClr val="FF0000"/>
                </a:solidFill>
                <a:effectLst>
                  <a:outerShdw blurRad="38100" dist="38100" dir="2700000" algn="tl">
                    <a:srgbClr val="000000">
                      <a:alpha val="43137"/>
                    </a:srgbClr>
                  </a:outerShdw>
                </a:effectLst>
              </a:rPr>
              <a:t> 2014</a:t>
            </a:r>
            <a:endParaRPr lang="en-US" sz="1800" dirty="0">
              <a:solidFill>
                <a:srgbClr val="FF0000"/>
              </a:solidFill>
              <a:effectLst>
                <a:outerShdw blurRad="38100" dist="38100" dir="2700000" algn="tl">
                  <a:srgbClr val="000000">
                    <a:alpha val="43137"/>
                  </a:srgbClr>
                </a:outerShdw>
              </a:effectLst>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Content Placeholder 2"/>
          <p:cNvSpPr>
            <a:spLocks noGrp="1"/>
          </p:cNvSpPr>
          <p:nvPr>
            <p:ph idx="1"/>
          </p:nvPr>
        </p:nvSpPr>
        <p:spPr>
          <a:xfrm>
            <a:off x="500063" y="2262188"/>
            <a:ext cx="7929562" cy="3952875"/>
          </a:xfrm>
        </p:spPr>
        <p:txBody>
          <a:bodyPr/>
          <a:lstStyle/>
          <a:p>
            <a:r>
              <a:rPr lang="en-US" sz="2400" i="1" u="sng" dirty="0">
                <a:solidFill>
                  <a:srgbClr val="00FF00"/>
                </a:solidFill>
              </a:rPr>
              <a:t>No significant differences </a:t>
            </a:r>
            <a:r>
              <a:rPr lang="en-US" sz="2400" i="1" dirty="0"/>
              <a:t>were found for any of the IVF/ICSI outcomes between women with and without </a:t>
            </a:r>
            <a:r>
              <a:rPr lang="en-US" sz="2400" i="1" dirty="0" err="1"/>
              <a:t>adenomyosis</a:t>
            </a:r>
            <a:r>
              <a:rPr lang="en-US" sz="2400" i="1" dirty="0"/>
              <a:t>. </a:t>
            </a:r>
            <a:endParaRPr lang="tr-TR" sz="2400" i="1" dirty="0"/>
          </a:p>
          <a:p>
            <a:endParaRPr lang="tr-TR" sz="2400" i="1" dirty="0"/>
          </a:p>
          <a:p>
            <a:r>
              <a:rPr lang="en-US" sz="2400" i="1" dirty="0"/>
              <a:t>CONCLUSIONS: </a:t>
            </a:r>
            <a:r>
              <a:rPr lang="en-US" sz="2400" i="1" dirty="0" err="1"/>
              <a:t>Adenomyosis</a:t>
            </a:r>
            <a:r>
              <a:rPr lang="en-US" sz="2400" i="1" dirty="0"/>
              <a:t> </a:t>
            </a:r>
            <a:r>
              <a:rPr lang="en-US" sz="2400" i="1" dirty="0">
                <a:solidFill>
                  <a:srgbClr val="00FF00"/>
                </a:solidFill>
              </a:rPr>
              <a:t>had no adverse effects </a:t>
            </a:r>
            <a:r>
              <a:rPr lang="en-US" sz="2400" i="1" dirty="0"/>
              <a:t>on IVF/ICSI outcomes in infertile women </a:t>
            </a:r>
            <a:r>
              <a:rPr lang="en-US" sz="2400" i="1" u="sng" dirty="0"/>
              <a:t>with proven endometriosis who were </a:t>
            </a:r>
            <a:r>
              <a:rPr lang="en-US" sz="2400" i="1" u="sng" dirty="0">
                <a:solidFill>
                  <a:srgbClr val="FF3399"/>
                </a:solidFill>
              </a:rPr>
              <a:t>pretreated with long-term </a:t>
            </a:r>
            <a:r>
              <a:rPr lang="en-US" sz="2400" i="1" u="sng" dirty="0" err="1">
                <a:solidFill>
                  <a:srgbClr val="FF3399"/>
                </a:solidFill>
              </a:rPr>
              <a:t>GnRH</a:t>
            </a:r>
            <a:r>
              <a:rPr lang="en-US" sz="2400" i="1" u="sng" dirty="0">
                <a:solidFill>
                  <a:srgbClr val="FF3399"/>
                </a:solidFill>
              </a:rPr>
              <a:t>-agonist.</a:t>
            </a:r>
          </a:p>
        </p:txBody>
      </p:sp>
      <p:pic>
        <p:nvPicPr>
          <p:cNvPr id="53251" name="Picture 2"/>
          <p:cNvPicPr>
            <a:picLocks noChangeAspect="1" noChangeArrowheads="1"/>
          </p:cNvPicPr>
          <p:nvPr/>
        </p:nvPicPr>
        <p:blipFill>
          <a:blip r:embed="rId2" cstate="print"/>
          <a:srcRect/>
          <a:stretch>
            <a:fillRect/>
          </a:stretch>
        </p:blipFill>
        <p:spPr bwMode="auto">
          <a:xfrm>
            <a:off x="0" y="0"/>
            <a:ext cx="9144000" cy="1285875"/>
          </a:xfrm>
          <a:prstGeom prst="rect">
            <a:avLst/>
          </a:prstGeom>
          <a:noFill/>
          <a:ln w="12700">
            <a:noFill/>
            <a:miter lim="800000"/>
            <a:headEnd type="none" w="sm" len="sm"/>
            <a:tailEnd type="none" w="sm" len="sm"/>
          </a:ln>
        </p:spPr>
      </p:pic>
      <p:pic>
        <p:nvPicPr>
          <p:cNvPr id="53252" name="Picture 3"/>
          <p:cNvPicPr>
            <a:picLocks noChangeAspect="1" noChangeArrowheads="1"/>
          </p:cNvPicPr>
          <p:nvPr/>
        </p:nvPicPr>
        <p:blipFill>
          <a:blip r:embed="rId3" cstate="print"/>
          <a:srcRect/>
          <a:stretch>
            <a:fillRect/>
          </a:stretch>
        </p:blipFill>
        <p:spPr bwMode="auto">
          <a:xfrm>
            <a:off x="0" y="1285875"/>
            <a:ext cx="9144000" cy="563563"/>
          </a:xfrm>
          <a:prstGeom prst="rect">
            <a:avLst/>
          </a:prstGeom>
          <a:noFill/>
          <a:ln w="12700">
            <a:noFill/>
            <a:miter lim="800000"/>
            <a:headEnd type="none" w="sm" len="sm"/>
            <a:tailEnd type="none" w="sm" len="sm"/>
          </a:ln>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0" y="-71438"/>
            <a:ext cx="9144000" cy="1143001"/>
          </a:xfrm>
        </p:spPr>
        <p:txBody>
          <a:bodyPr/>
          <a:lstStyle/>
          <a:p>
            <a:pPr>
              <a:defRPr/>
            </a:pPr>
            <a:r>
              <a:rPr lang="en-US" sz="3600" dirty="0" err="1">
                <a:solidFill>
                  <a:srgbClr val="FFFF00"/>
                </a:solidFill>
                <a:latin typeface="+mn-lt"/>
                <a:cs typeface="Times New Roman" pitchFamily="18" charset="0"/>
              </a:rPr>
              <a:t>GnRH</a:t>
            </a:r>
            <a:r>
              <a:rPr lang="en-US" sz="3600" dirty="0">
                <a:solidFill>
                  <a:srgbClr val="FFFF00"/>
                </a:solidFill>
                <a:latin typeface="+mn-lt"/>
                <a:cs typeface="Times New Roman" pitchFamily="18" charset="0"/>
              </a:rPr>
              <a:t> agonist </a:t>
            </a:r>
            <a:r>
              <a:rPr lang="tr-TR" sz="3600" i="1" dirty="0">
                <a:solidFill>
                  <a:srgbClr val="FFFF00"/>
                </a:solidFill>
                <a:latin typeface="+mn-lt"/>
                <a:cs typeface="Times New Roman" pitchFamily="18" charset="0"/>
              </a:rPr>
              <a:t>vs</a:t>
            </a:r>
            <a:r>
              <a:rPr lang="en-US" sz="3600" dirty="0">
                <a:solidFill>
                  <a:srgbClr val="FFFF00"/>
                </a:solidFill>
                <a:latin typeface="+mn-lt"/>
                <a:cs typeface="Times New Roman" pitchFamily="18" charset="0"/>
              </a:rPr>
              <a:t> no agonist before IVF</a:t>
            </a:r>
            <a:br>
              <a:rPr lang="en-US" sz="3600" dirty="0">
                <a:solidFill>
                  <a:srgbClr val="FFFF00"/>
                </a:solidFill>
                <a:latin typeface="+mn-lt"/>
                <a:cs typeface="Times New Roman" pitchFamily="18" charset="0"/>
              </a:rPr>
            </a:br>
            <a:r>
              <a:rPr lang="en-US" sz="3200" dirty="0">
                <a:solidFill>
                  <a:srgbClr val="00FFFF"/>
                </a:solidFill>
                <a:latin typeface="+mn-lt"/>
                <a:cs typeface="Times New Roman" pitchFamily="18" charset="0"/>
              </a:rPr>
              <a:t>(Clinical pregnancy rate per woman)</a:t>
            </a:r>
          </a:p>
        </p:txBody>
      </p:sp>
      <p:pic>
        <p:nvPicPr>
          <p:cNvPr id="48131" name="Picture 3" descr="GNRH BEFORE IVF IN ENDOMETRIOSIS - CPR"/>
          <p:cNvPicPr>
            <a:picLocks noGrp="1" noChangeAspect="1" noChangeArrowheads="1"/>
          </p:cNvPicPr>
          <p:nvPr>
            <p:ph idx="1"/>
          </p:nvPr>
        </p:nvPicPr>
        <p:blipFill>
          <a:blip r:embed="rId3" cstate="print"/>
          <a:srcRect/>
          <a:stretch>
            <a:fillRect/>
          </a:stretch>
        </p:blipFill>
        <p:spPr>
          <a:xfrm>
            <a:off x="0" y="1290638"/>
            <a:ext cx="9144000" cy="3352800"/>
          </a:xfrm>
        </p:spPr>
      </p:pic>
      <p:sp>
        <p:nvSpPr>
          <p:cNvPr id="48132" name="Text Box 4"/>
          <p:cNvSpPr txBox="1">
            <a:spLocks noChangeArrowheads="1"/>
          </p:cNvSpPr>
          <p:nvPr/>
        </p:nvSpPr>
        <p:spPr bwMode="auto">
          <a:xfrm>
            <a:off x="428625" y="928688"/>
            <a:ext cx="8534400" cy="400050"/>
          </a:xfrm>
          <a:prstGeom prst="rect">
            <a:avLst/>
          </a:prstGeom>
          <a:noFill/>
          <a:ln w="9525">
            <a:noFill/>
            <a:miter lim="800000"/>
            <a:headEnd/>
            <a:tailEnd/>
          </a:ln>
        </p:spPr>
        <p:txBody>
          <a:bodyPr>
            <a:spAutoFit/>
          </a:bodyPr>
          <a:lstStyle/>
          <a:p>
            <a:pPr algn="ctr">
              <a:spcBef>
                <a:spcPct val="50000"/>
              </a:spcBef>
            </a:pPr>
            <a:r>
              <a:rPr lang="en-US" sz="2000" i="1">
                <a:solidFill>
                  <a:srgbClr val="FF0000"/>
                </a:solidFill>
              </a:rPr>
              <a:t>Sallam et al, Cochrane Database Syst Rev 25;(1):CD004635, 2006</a:t>
            </a:r>
            <a:r>
              <a:rPr lang="en-US" sz="2000">
                <a:solidFill>
                  <a:srgbClr val="FF0000"/>
                </a:solidFill>
              </a:rPr>
              <a:t> </a:t>
            </a:r>
          </a:p>
        </p:txBody>
      </p:sp>
      <p:sp>
        <p:nvSpPr>
          <p:cNvPr id="48133" name="TextBox 5"/>
          <p:cNvSpPr txBox="1">
            <a:spLocks noChangeArrowheads="1"/>
          </p:cNvSpPr>
          <p:nvPr/>
        </p:nvSpPr>
        <p:spPr bwMode="auto">
          <a:xfrm>
            <a:off x="142875" y="4572000"/>
            <a:ext cx="9144000" cy="3046413"/>
          </a:xfrm>
          <a:prstGeom prst="rect">
            <a:avLst/>
          </a:prstGeom>
          <a:noFill/>
          <a:ln w="9525">
            <a:noFill/>
            <a:miter lim="800000"/>
            <a:headEnd/>
            <a:tailEnd/>
          </a:ln>
        </p:spPr>
        <p:txBody>
          <a:bodyPr>
            <a:spAutoFit/>
          </a:bodyPr>
          <a:lstStyle/>
          <a:p>
            <a:r>
              <a:rPr lang="tr-TR"/>
              <a:t>Live birth rate 			</a:t>
            </a:r>
            <a:r>
              <a:rPr lang="en-US"/>
              <a:t>OR 9.19, </a:t>
            </a:r>
            <a:r>
              <a:rPr lang="tr-TR" sz="1800"/>
              <a:t>(</a:t>
            </a:r>
            <a:r>
              <a:rPr lang="en-US" sz="1800"/>
              <a:t>95% CI 1.08 to 78.22)</a:t>
            </a:r>
            <a:endParaRPr lang="tr-TR"/>
          </a:p>
          <a:p>
            <a:r>
              <a:rPr lang="tr-TR">
                <a:solidFill>
                  <a:srgbClr val="00FFFF"/>
                </a:solidFill>
              </a:rPr>
              <a:t>Clinical pregnancy rate		</a:t>
            </a:r>
            <a:r>
              <a:rPr lang="en-US">
                <a:solidFill>
                  <a:srgbClr val="00FFFF"/>
                </a:solidFill>
              </a:rPr>
              <a:t>OR 4.28, </a:t>
            </a:r>
            <a:r>
              <a:rPr lang="tr-TR" sz="1800">
                <a:solidFill>
                  <a:srgbClr val="00FFFF"/>
                </a:solidFill>
              </a:rPr>
              <a:t>(</a:t>
            </a:r>
            <a:r>
              <a:rPr lang="en-US" sz="1800">
                <a:solidFill>
                  <a:srgbClr val="00FFFF"/>
                </a:solidFill>
              </a:rPr>
              <a:t>95% CI 2.00 to 9.15</a:t>
            </a:r>
            <a:r>
              <a:rPr lang="tr-TR" sz="1800">
                <a:solidFill>
                  <a:srgbClr val="00FFFF"/>
                </a:solidFill>
              </a:rPr>
              <a:t>)</a:t>
            </a:r>
          </a:p>
          <a:p>
            <a:endParaRPr lang="tr-TR" sz="1800">
              <a:solidFill>
                <a:srgbClr val="00FFFF"/>
              </a:solidFill>
            </a:endParaRPr>
          </a:p>
          <a:p>
            <a:r>
              <a:rPr lang="en-US" sz="1800"/>
              <a:t>CONCLUSIONS: The administration of GnRH agonists for a period of </a:t>
            </a:r>
            <a:r>
              <a:rPr lang="en-US" sz="1800">
                <a:solidFill>
                  <a:srgbClr val="00FF00"/>
                </a:solidFill>
              </a:rPr>
              <a:t>three to six months</a:t>
            </a:r>
            <a:r>
              <a:rPr lang="en-US" sz="1800"/>
              <a:t> </a:t>
            </a:r>
            <a:r>
              <a:rPr lang="en-US" sz="1800">
                <a:solidFill>
                  <a:srgbClr val="00FF00"/>
                </a:solidFill>
              </a:rPr>
              <a:t>prior to IVF or ICSI </a:t>
            </a:r>
            <a:r>
              <a:rPr lang="en-US" sz="1800"/>
              <a:t>in women with endometriosis increases the odds of </a:t>
            </a:r>
            <a:r>
              <a:rPr lang="en-US" sz="1800">
                <a:solidFill>
                  <a:srgbClr val="00FF00"/>
                </a:solidFill>
              </a:rPr>
              <a:t>clinical pregnancy by fourfold</a:t>
            </a:r>
            <a:r>
              <a:rPr lang="en-US" sz="1800"/>
              <a:t>. Data regarding adverse effects of this therapy on the mother or fetus are not available at present</a:t>
            </a:r>
            <a:r>
              <a:rPr lang="en-US"/>
              <a:t>.</a:t>
            </a:r>
            <a:endParaRPr lang="tr-TR"/>
          </a:p>
          <a:p>
            <a:endParaRPr lang="tr-TR">
              <a:solidFill>
                <a:srgbClr val="00FFFF"/>
              </a:solidFill>
            </a:endParaRPr>
          </a:p>
          <a:p>
            <a:endParaRPr lang="en-US"/>
          </a:p>
        </p:txBody>
      </p:sp>
      <p:sp>
        <p:nvSpPr>
          <p:cNvPr id="7" name="Rectangle 6"/>
          <p:cNvSpPr/>
          <p:nvPr/>
        </p:nvSpPr>
        <p:spPr bwMode="auto">
          <a:xfrm>
            <a:off x="5429250" y="3214688"/>
            <a:ext cx="3286125" cy="500062"/>
          </a:xfrm>
          <a:prstGeom prst="rect">
            <a:avLst/>
          </a:prstGeom>
          <a:noFill/>
          <a:ln w="38100" cap="flat" cmpd="sng" algn="ctr">
            <a:solidFill>
              <a:srgbClr val="FF0000"/>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48135" name="TextBox 7"/>
          <p:cNvSpPr txBox="1">
            <a:spLocks noChangeArrowheads="1"/>
          </p:cNvSpPr>
          <p:nvPr/>
        </p:nvSpPr>
        <p:spPr bwMode="auto">
          <a:xfrm>
            <a:off x="4143375" y="3263900"/>
            <a:ext cx="857250" cy="307975"/>
          </a:xfrm>
          <a:prstGeom prst="rect">
            <a:avLst/>
          </a:prstGeom>
          <a:noFill/>
          <a:ln w="9525">
            <a:noFill/>
            <a:miter lim="800000"/>
            <a:headEnd/>
            <a:tailEnd/>
          </a:ln>
        </p:spPr>
        <p:txBody>
          <a:bodyPr>
            <a:spAutoFit/>
          </a:bodyPr>
          <a:lstStyle/>
          <a:p>
            <a:r>
              <a:rPr lang="tr-TR" sz="1400">
                <a:solidFill>
                  <a:srgbClr val="FF0000"/>
                </a:solidFill>
              </a:rPr>
              <a:t>N=165</a:t>
            </a:r>
            <a:endParaRPr lang="en-US" sz="140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A9A9DEE3-7A8B-B843-9D1F-AA68C7BE8318}"/>
              </a:ext>
            </a:extLst>
          </p:cNvPr>
          <p:cNvPicPr>
            <a:picLocks noChangeAspect="1"/>
          </p:cNvPicPr>
          <p:nvPr/>
        </p:nvPicPr>
        <p:blipFill>
          <a:blip r:embed="rId2"/>
          <a:stretch>
            <a:fillRect/>
          </a:stretch>
        </p:blipFill>
        <p:spPr>
          <a:xfrm>
            <a:off x="-38527" y="1"/>
            <a:ext cx="9182527" cy="6829344"/>
          </a:xfrm>
          <a:prstGeom prst="rect">
            <a:avLst/>
          </a:prstGeom>
        </p:spPr>
      </p:pic>
    </p:spTree>
    <p:extLst>
      <p:ext uri="{BB962C8B-B14F-4D97-AF65-F5344CB8AC3E}">
        <p14:creationId xmlns:p14="http://schemas.microsoft.com/office/powerpoint/2010/main" val="427611852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endParaRPr lang="tr-TR"/>
          </a:p>
        </p:txBody>
      </p:sp>
      <p:sp>
        <p:nvSpPr>
          <p:cNvPr id="55299" name="Content Placeholder 2"/>
          <p:cNvSpPr>
            <a:spLocks noGrp="1"/>
          </p:cNvSpPr>
          <p:nvPr>
            <p:ph idx="1"/>
          </p:nvPr>
        </p:nvSpPr>
        <p:spPr>
          <a:xfrm>
            <a:off x="214313" y="2714625"/>
            <a:ext cx="8929687" cy="4143375"/>
          </a:xfrm>
        </p:spPr>
        <p:txBody>
          <a:bodyPr/>
          <a:lstStyle/>
          <a:p>
            <a:r>
              <a:rPr lang="en-US" sz="2400">
                <a:solidFill>
                  <a:srgbClr val="00FFFF"/>
                </a:solidFill>
              </a:rPr>
              <a:t>Four</a:t>
            </a:r>
            <a:r>
              <a:rPr lang="en-US" sz="2400"/>
              <a:t> women, multiple unsuccessful </a:t>
            </a:r>
            <a:r>
              <a:rPr lang="tr-TR" sz="2400"/>
              <a:t>I</a:t>
            </a:r>
            <a:r>
              <a:rPr lang="en-US" sz="2400"/>
              <a:t>VF cycles</a:t>
            </a:r>
            <a:r>
              <a:rPr lang="tr-TR" sz="2400"/>
              <a:t>; </a:t>
            </a:r>
          </a:p>
          <a:p>
            <a:r>
              <a:rPr lang="en-US" sz="2400">
                <a:solidFill>
                  <a:srgbClr val="00FFFF"/>
                </a:solidFill>
              </a:rPr>
              <a:t>implantation </a:t>
            </a:r>
            <a:r>
              <a:rPr lang="tr-TR" sz="2400">
                <a:solidFill>
                  <a:srgbClr val="00FFFF"/>
                </a:solidFill>
              </a:rPr>
              <a:t>failure </a:t>
            </a:r>
            <a:r>
              <a:rPr lang="tr-TR" sz="2400"/>
              <a:t>(≈</a:t>
            </a:r>
            <a:r>
              <a:rPr lang="tr-TR" sz="2400">
                <a:sym typeface="Symbol" pitchFamily="18" charset="2"/>
              </a:rPr>
              <a:t></a:t>
            </a:r>
            <a:r>
              <a:rPr lang="tr-TR" sz="2400"/>
              <a:t> 15 </a:t>
            </a:r>
            <a:r>
              <a:rPr lang="en-US" sz="2400"/>
              <a:t>good quality embryos</a:t>
            </a:r>
            <a:r>
              <a:rPr lang="tr-TR" sz="2400"/>
              <a:t>…)</a:t>
            </a:r>
          </a:p>
          <a:p>
            <a:r>
              <a:rPr lang="tr-TR" sz="2400">
                <a:sym typeface="Wingdings" pitchFamily="2" charset="2"/>
              </a:rPr>
              <a:t> c</a:t>
            </a:r>
            <a:r>
              <a:rPr lang="en-US" sz="2400"/>
              <a:t>oexisting uterine </a:t>
            </a:r>
            <a:r>
              <a:rPr lang="en-US" sz="2400">
                <a:solidFill>
                  <a:srgbClr val="FF3399"/>
                </a:solidFill>
              </a:rPr>
              <a:t>adenomyosis</a:t>
            </a:r>
            <a:r>
              <a:rPr lang="en-US" sz="2400"/>
              <a:t>. </a:t>
            </a:r>
            <a:endParaRPr lang="tr-TR" sz="2400"/>
          </a:p>
          <a:p>
            <a:r>
              <a:rPr lang="en-US" sz="2400"/>
              <a:t>Endometrial biopsies</a:t>
            </a:r>
            <a:r>
              <a:rPr lang="tr-TR" sz="2400"/>
              <a:t>: </a:t>
            </a:r>
            <a:r>
              <a:rPr lang="en-US" sz="2400">
                <a:solidFill>
                  <a:srgbClr val="FF3399"/>
                </a:solidFill>
              </a:rPr>
              <a:t>adenomyosis</a:t>
            </a:r>
            <a:r>
              <a:rPr lang="en-US" sz="2400"/>
              <a:t> was associated with a prominent aggregation of macrophages within the superficial endometrial</a:t>
            </a:r>
            <a:r>
              <a:rPr lang="tr-TR" sz="2400"/>
              <a:t> </a:t>
            </a:r>
            <a:r>
              <a:rPr lang="en-US" sz="2400"/>
              <a:t>glands, potentially interfering with embryo implantation. </a:t>
            </a:r>
            <a:endParaRPr lang="tr-TR" sz="2400"/>
          </a:p>
          <a:p>
            <a:r>
              <a:rPr lang="en-US" sz="2400"/>
              <a:t>The </a:t>
            </a:r>
            <a:r>
              <a:rPr lang="en-US" sz="2400">
                <a:solidFill>
                  <a:srgbClr val="FF3399"/>
                </a:solidFill>
              </a:rPr>
              <a:t>inactivation of adenomyosis </a:t>
            </a:r>
            <a:r>
              <a:rPr lang="en-US" sz="2400"/>
              <a:t>by an </a:t>
            </a:r>
            <a:r>
              <a:rPr lang="en-US" sz="2400">
                <a:solidFill>
                  <a:srgbClr val="66FF33"/>
                </a:solidFill>
              </a:rPr>
              <a:t>ultra-long pituitary</a:t>
            </a:r>
            <a:r>
              <a:rPr lang="tr-TR" sz="2400">
                <a:solidFill>
                  <a:srgbClr val="66FF33"/>
                </a:solidFill>
              </a:rPr>
              <a:t> </a:t>
            </a:r>
            <a:r>
              <a:rPr lang="en-US" sz="2400">
                <a:solidFill>
                  <a:srgbClr val="66FF33"/>
                </a:solidFill>
              </a:rPr>
              <a:t>down</a:t>
            </a:r>
            <a:r>
              <a:rPr lang="tr-TR" sz="2400">
                <a:solidFill>
                  <a:srgbClr val="66FF33"/>
                </a:solidFill>
              </a:rPr>
              <a:t> </a:t>
            </a:r>
            <a:r>
              <a:rPr lang="en-US" sz="2400">
                <a:solidFill>
                  <a:srgbClr val="66FF33"/>
                </a:solidFill>
              </a:rPr>
              <a:t>regulation </a:t>
            </a:r>
            <a:r>
              <a:rPr lang="en-US" sz="2400"/>
              <a:t>regime promptly resulted in </a:t>
            </a:r>
            <a:r>
              <a:rPr lang="en-US" sz="2400" u="sng">
                <a:solidFill>
                  <a:srgbClr val="66FF33"/>
                </a:solidFill>
              </a:rPr>
              <a:t>successful pregnancy for all </a:t>
            </a:r>
            <a:r>
              <a:rPr lang="tr-TR" sz="2400" u="sng">
                <a:solidFill>
                  <a:srgbClr val="66FF33"/>
                </a:solidFill>
              </a:rPr>
              <a:t>4 </a:t>
            </a:r>
            <a:r>
              <a:rPr lang="en-US" sz="2400" u="sng">
                <a:solidFill>
                  <a:srgbClr val="66FF33"/>
                </a:solidFill>
              </a:rPr>
              <a:t>women</a:t>
            </a:r>
            <a:r>
              <a:rPr lang="en-US" sz="2400"/>
              <a:t> in this case series.</a:t>
            </a:r>
          </a:p>
        </p:txBody>
      </p:sp>
      <p:pic>
        <p:nvPicPr>
          <p:cNvPr id="55300" name="Picture 2"/>
          <p:cNvPicPr>
            <a:picLocks noChangeAspect="1" noChangeArrowheads="1"/>
          </p:cNvPicPr>
          <p:nvPr/>
        </p:nvPicPr>
        <p:blipFill>
          <a:blip r:embed="rId3" cstate="print"/>
          <a:srcRect/>
          <a:stretch>
            <a:fillRect/>
          </a:stretch>
        </p:blipFill>
        <p:spPr bwMode="auto">
          <a:xfrm>
            <a:off x="0" y="0"/>
            <a:ext cx="9144000" cy="2713038"/>
          </a:xfrm>
          <a:prstGeom prst="rect">
            <a:avLst/>
          </a:prstGeom>
          <a:noFill/>
          <a:ln w="9525">
            <a:noFill/>
            <a:miter lim="800000"/>
            <a:headEnd/>
            <a:tailEnd/>
          </a:ln>
        </p:spPr>
      </p:pic>
      <p:sp>
        <p:nvSpPr>
          <p:cNvPr id="5" name="Rectangle 4"/>
          <p:cNvSpPr/>
          <p:nvPr/>
        </p:nvSpPr>
        <p:spPr bwMode="auto">
          <a:xfrm>
            <a:off x="4572000" y="1000108"/>
            <a:ext cx="3786214" cy="571504"/>
          </a:xfrm>
          <a:prstGeom prst="rect">
            <a:avLst/>
          </a:prstGeom>
          <a:noFill/>
          <a:ln w="63500" cap="flat" cmpd="sng" algn="ctr">
            <a:solidFill>
              <a:srgbClr val="FF3399"/>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endParaRPr lang="tr-TR"/>
          </a:p>
        </p:txBody>
      </p:sp>
      <p:sp>
        <p:nvSpPr>
          <p:cNvPr id="52227" name="Content Placeholder 2"/>
          <p:cNvSpPr>
            <a:spLocks noGrp="1"/>
          </p:cNvSpPr>
          <p:nvPr>
            <p:ph idx="1"/>
          </p:nvPr>
        </p:nvSpPr>
        <p:spPr>
          <a:xfrm>
            <a:off x="428625" y="3143250"/>
            <a:ext cx="8358188" cy="3714750"/>
          </a:xfrm>
        </p:spPr>
        <p:txBody>
          <a:bodyPr/>
          <a:lstStyle/>
          <a:p>
            <a:pPr>
              <a:buFontTx/>
              <a:buNone/>
            </a:pPr>
            <a:r>
              <a:rPr lang="tr-TR" sz="2800" u="sng"/>
              <a:t>“…A</a:t>
            </a:r>
            <a:r>
              <a:rPr lang="en-US" sz="2800" u="sng"/>
              <a:t>ll women with </a:t>
            </a:r>
            <a:r>
              <a:rPr lang="en-US" sz="2800" u="sng">
                <a:solidFill>
                  <a:srgbClr val="FFFF00"/>
                </a:solidFill>
              </a:rPr>
              <a:t>implantation failure </a:t>
            </a:r>
            <a:r>
              <a:rPr lang="tr-TR" sz="2800" u="sng">
                <a:solidFill>
                  <a:srgbClr val="FFFF00"/>
                </a:solidFill>
              </a:rPr>
              <a:t>in IVF </a:t>
            </a:r>
            <a:r>
              <a:rPr lang="en-US" sz="2800" u="sng">
                <a:solidFill>
                  <a:srgbClr val="FF0000"/>
                </a:solidFill>
              </a:rPr>
              <a:t>should have a pelvic</a:t>
            </a:r>
            <a:r>
              <a:rPr lang="tr-TR" sz="2800" u="sng">
                <a:solidFill>
                  <a:srgbClr val="FF0000"/>
                </a:solidFill>
              </a:rPr>
              <a:t> </a:t>
            </a:r>
            <a:r>
              <a:rPr lang="en-US" sz="2800" u="sng">
                <a:solidFill>
                  <a:srgbClr val="FF0000"/>
                </a:solidFill>
              </a:rPr>
              <a:t>MRI</a:t>
            </a:r>
            <a:r>
              <a:rPr lang="en-US" sz="2800" u="sng"/>
              <a:t>, followed by a trial of </a:t>
            </a:r>
            <a:r>
              <a:rPr lang="en-US" sz="2800" u="sng">
                <a:solidFill>
                  <a:srgbClr val="FF3399"/>
                </a:solidFill>
              </a:rPr>
              <a:t>ultra-long pituitary</a:t>
            </a:r>
            <a:r>
              <a:rPr lang="tr-TR" sz="2800" u="sng">
                <a:solidFill>
                  <a:srgbClr val="FF3399"/>
                </a:solidFill>
              </a:rPr>
              <a:t> d</a:t>
            </a:r>
            <a:r>
              <a:rPr lang="en-US" sz="2800" u="sng">
                <a:solidFill>
                  <a:srgbClr val="FF3399"/>
                </a:solidFill>
              </a:rPr>
              <a:t>own</a:t>
            </a:r>
            <a:r>
              <a:rPr lang="tr-TR" sz="2800" u="sng">
                <a:solidFill>
                  <a:srgbClr val="FF3399"/>
                </a:solidFill>
              </a:rPr>
              <a:t>-</a:t>
            </a:r>
            <a:r>
              <a:rPr lang="en-US" sz="2800" u="sng">
                <a:solidFill>
                  <a:srgbClr val="FF3399"/>
                </a:solidFill>
              </a:rPr>
              <a:t>regulation if </a:t>
            </a:r>
            <a:r>
              <a:rPr lang="en-US" sz="2800" u="sng">
                <a:solidFill>
                  <a:srgbClr val="FF0000"/>
                </a:solidFill>
              </a:rPr>
              <a:t>adenomyosis is identified</a:t>
            </a:r>
            <a:r>
              <a:rPr lang="en-US" sz="2800" u="sng"/>
              <a:t>, because the</a:t>
            </a:r>
            <a:r>
              <a:rPr lang="tr-TR" sz="2800" u="sng"/>
              <a:t> </a:t>
            </a:r>
            <a:r>
              <a:rPr lang="en-US" sz="2800" u="sng"/>
              <a:t>continuation of standard IVF treatment is unlikely to be of a</a:t>
            </a:r>
            <a:r>
              <a:rPr lang="tr-TR" sz="2800" u="sng"/>
              <a:t> </a:t>
            </a:r>
            <a:r>
              <a:rPr lang="en-US" sz="2800" u="sng"/>
              <a:t>significant </a:t>
            </a:r>
            <a:r>
              <a:rPr lang="tr-TR" sz="2800" u="sng"/>
              <a:t> </a:t>
            </a:r>
            <a:r>
              <a:rPr lang="en-US" sz="2800" u="sng"/>
              <a:t>benefit…</a:t>
            </a:r>
            <a:r>
              <a:rPr lang="tr-TR" sz="2800" u="sng"/>
              <a:t>”</a:t>
            </a:r>
            <a:endParaRPr lang="en-US" sz="2800" u="sng"/>
          </a:p>
        </p:txBody>
      </p:sp>
      <p:pic>
        <p:nvPicPr>
          <p:cNvPr id="52228" name="Picture 2"/>
          <p:cNvPicPr>
            <a:picLocks noChangeAspect="1" noChangeArrowheads="1"/>
          </p:cNvPicPr>
          <p:nvPr/>
        </p:nvPicPr>
        <p:blipFill>
          <a:blip r:embed="rId3" cstate="print"/>
          <a:srcRect/>
          <a:stretch>
            <a:fillRect/>
          </a:stretch>
        </p:blipFill>
        <p:spPr bwMode="auto">
          <a:xfrm>
            <a:off x="0" y="0"/>
            <a:ext cx="9144000" cy="2713038"/>
          </a:xfrm>
          <a:prstGeom prst="rect">
            <a:avLst/>
          </a:prstGeom>
          <a:noFill/>
          <a:ln w="9525">
            <a:noFill/>
            <a:miter lim="800000"/>
            <a:headEnd/>
            <a:tailEnd/>
          </a:ln>
        </p:spPr>
      </p:pic>
      <p:sp>
        <p:nvSpPr>
          <p:cNvPr id="5" name="Rectangle 4"/>
          <p:cNvSpPr/>
          <p:nvPr/>
        </p:nvSpPr>
        <p:spPr bwMode="auto">
          <a:xfrm>
            <a:off x="4572000" y="1000108"/>
            <a:ext cx="3786214" cy="571504"/>
          </a:xfrm>
          <a:prstGeom prst="rect">
            <a:avLst/>
          </a:prstGeom>
          <a:noFill/>
          <a:ln w="63500" cap="flat" cmpd="sng" algn="ctr">
            <a:solidFill>
              <a:srgbClr val="FF3399"/>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0" y="2285992"/>
            <a:ext cx="9144000" cy="2214578"/>
          </a:xfrm>
          <a:prstGeom prst="rect">
            <a:avLst/>
          </a:prstGeom>
          <a:solidFill>
            <a:schemeClr val="accent1">
              <a:lumMod val="50000"/>
              <a:alpha val="36000"/>
            </a:schemeClr>
          </a:solidFill>
          <a:ln w="12700" cap="flat" cmpd="sng" algn="ctr">
            <a:noFill/>
            <a:prstDash val="solid"/>
            <a:round/>
            <a:headEnd type="none" w="sm" len="sm"/>
            <a:tailEnd type="none" w="sm" len="sm"/>
          </a:ln>
          <a:effectLst/>
        </p:spPr>
        <p:txBody>
          <a:bodyPr/>
          <a:lstStyle/>
          <a:p>
            <a:pPr eaLnBrk="0" hangingPunct="0">
              <a:defRPr/>
            </a:pPr>
            <a:endParaRPr lang="en-US">
              <a:effectLst>
                <a:outerShdw blurRad="38100" dist="38100" dir="2700000" algn="tl">
                  <a:srgbClr val="000000">
                    <a:alpha val="43137"/>
                  </a:srgbClr>
                </a:outerShdw>
              </a:effectLst>
              <a:cs typeface="+mn-cs"/>
            </a:endParaRPr>
          </a:p>
        </p:txBody>
      </p:sp>
      <p:sp>
        <p:nvSpPr>
          <p:cNvPr id="54275" name="Başlık 1"/>
          <p:cNvSpPr>
            <a:spLocks noGrp="1"/>
          </p:cNvSpPr>
          <p:nvPr>
            <p:ph type="title"/>
          </p:nvPr>
        </p:nvSpPr>
        <p:spPr>
          <a:xfrm>
            <a:off x="0" y="-142875"/>
            <a:ext cx="9144000" cy="1428750"/>
          </a:xfrm>
        </p:spPr>
        <p:txBody>
          <a:bodyPr/>
          <a:lstStyle/>
          <a:p>
            <a:r>
              <a:rPr lang="en-GB" sz="2800">
                <a:solidFill>
                  <a:srgbClr val="FFFF00"/>
                </a:solidFill>
              </a:rPr>
              <a:t>Use of oral contraceptives in women with</a:t>
            </a:r>
            <a:br>
              <a:rPr lang="en-GB" sz="2800">
                <a:solidFill>
                  <a:srgbClr val="FFFF00"/>
                </a:solidFill>
              </a:rPr>
            </a:br>
            <a:r>
              <a:rPr lang="en-GB" sz="2800">
                <a:solidFill>
                  <a:srgbClr val="FFFF00"/>
                </a:solidFill>
              </a:rPr>
              <a:t>endometriosis before assisted reproduction</a:t>
            </a:r>
            <a:r>
              <a:rPr lang="tr-TR" sz="2800">
                <a:solidFill>
                  <a:srgbClr val="FFFF00"/>
                </a:solidFill>
              </a:rPr>
              <a:t> t</a:t>
            </a:r>
            <a:r>
              <a:rPr lang="en-GB" sz="2800">
                <a:solidFill>
                  <a:srgbClr val="FFFF00"/>
                </a:solidFill>
              </a:rPr>
              <a:t>reatment improves</a:t>
            </a:r>
            <a:r>
              <a:rPr lang="tr-TR" sz="2800">
                <a:solidFill>
                  <a:srgbClr val="FFFF00"/>
                </a:solidFill>
              </a:rPr>
              <a:t> </a:t>
            </a:r>
            <a:r>
              <a:rPr lang="en-GB" sz="2800">
                <a:solidFill>
                  <a:srgbClr val="FFFF00"/>
                </a:solidFill>
              </a:rPr>
              <a:t>outcomes</a:t>
            </a:r>
          </a:p>
        </p:txBody>
      </p:sp>
      <p:sp>
        <p:nvSpPr>
          <p:cNvPr id="54276" name="İçerik Yer Tutucusu 2"/>
          <p:cNvSpPr>
            <a:spLocks noGrp="1"/>
          </p:cNvSpPr>
          <p:nvPr>
            <p:ph idx="1"/>
          </p:nvPr>
        </p:nvSpPr>
        <p:spPr>
          <a:xfrm>
            <a:off x="0" y="2428868"/>
            <a:ext cx="9144000" cy="4114800"/>
          </a:xfrm>
        </p:spPr>
        <p:txBody>
          <a:bodyPr/>
          <a:lstStyle/>
          <a:p>
            <a:r>
              <a:rPr lang="en-US" sz="2800" dirty="0"/>
              <a:t>Our data indicate that </a:t>
            </a:r>
            <a:r>
              <a:rPr lang="en-US" sz="2800" dirty="0">
                <a:solidFill>
                  <a:srgbClr val="00FF00"/>
                </a:solidFill>
              </a:rPr>
              <a:t>6 to 8 weeks of continuous OC use before</a:t>
            </a:r>
            <a:r>
              <a:rPr lang="tr-TR" sz="2800" dirty="0">
                <a:solidFill>
                  <a:srgbClr val="00FF00"/>
                </a:solidFill>
              </a:rPr>
              <a:t> </a:t>
            </a:r>
            <a:r>
              <a:rPr lang="en-US" sz="2800" dirty="0">
                <a:solidFill>
                  <a:srgbClr val="00FF00"/>
                </a:solidFill>
              </a:rPr>
              <a:t>ART </a:t>
            </a:r>
            <a:r>
              <a:rPr lang="en-US" sz="2800" dirty="0"/>
              <a:t>not only improves outcomes in endometriosis but possibly is</a:t>
            </a:r>
            <a:r>
              <a:rPr lang="tr-TR" sz="2800" dirty="0"/>
              <a:t> </a:t>
            </a:r>
            <a:r>
              <a:rPr lang="en-US" sz="2800" dirty="0">
                <a:solidFill>
                  <a:srgbClr val="00FF00"/>
                </a:solidFill>
              </a:rPr>
              <a:t>as effective as 3 months of </a:t>
            </a:r>
            <a:r>
              <a:rPr lang="en-US" sz="2800" dirty="0" err="1">
                <a:solidFill>
                  <a:srgbClr val="00FF00"/>
                </a:solidFill>
              </a:rPr>
              <a:t>GnRH</a:t>
            </a:r>
            <a:r>
              <a:rPr lang="en-US" sz="2800" dirty="0">
                <a:solidFill>
                  <a:srgbClr val="00FF00"/>
                </a:solidFill>
              </a:rPr>
              <a:t>-agonist treatment </a:t>
            </a:r>
            <a:r>
              <a:rPr lang="tr-TR" sz="2800" dirty="0">
                <a:solidFill>
                  <a:srgbClr val="00FF00"/>
                </a:solidFill>
              </a:rPr>
              <a:t> </a:t>
            </a:r>
            <a:r>
              <a:rPr lang="en-US" sz="2800" dirty="0">
                <a:solidFill>
                  <a:srgbClr val="00FF00"/>
                </a:solidFill>
              </a:rPr>
              <a:t>before ART</a:t>
            </a:r>
            <a:endParaRPr lang="en-GB" sz="2800" dirty="0">
              <a:solidFill>
                <a:srgbClr val="00FF00"/>
              </a:solidFill>
            </a:endParaRPr>
          </a:p>
          <a:p>
            <a:endParaRPr lang="tr-TR" sz="2800" dirty="0"/>
          </a:p>
        </p:txBody>
      </p:sp>
      <p:sp>
        <p:nvSpPr>
          <p:cNvPr id="54277" name="Metin kutusu 3"/>
          <p:cNvSpPr txBox="1">
            <a:spLocks noChangeArrowheads="1"/>
          </p:cNvSpPr>
          <p:nvPr/>
        </p:nvSpPr>
        <p:spPr bwMode="auto">
          <a:xfrm>
            <a:off x="5786438" y="6457950"/>
            <a:ext cx="3035300" cy="400050"/>
          </a:xfrm>
          <a:prstGeom prst="rect">
            <a:avLst/>
          </a:prstGeom>
          <a:noFill/>
          <a:ln w="9525">
            <a:noFill/>
            <a:miter lim="800000"/>
            <a:headEnd/>
            <a:tailEnd/>
          </a:ln>
        </p:spPr>
        <p:txBody>
          <a:bodyPr wrap="none">
            <a:spAutoFit/>
          </a:bodyPr>
          <a:lstStyle/>
          <a:p>
            <a:pPr eaLnBrk="0" hangingPunct="0"/>
            <a:r>
              <a:rPr lang="en-GB" sz="2000">
                <a:solidFill>
                  <a:srgbClr val="FF0000"/>
                </a:solidFill>
              </a:rPr>
              <a:t>Dominique de Ziegler, 2010</a:t>
            </a:r>
          </a:p>
        </p:txBody>
      </p:sp>
    </p:spTree>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1" y="500042"/>
            <a:ext cx="9144000" cy="5099921"/>
          </a:xfrm>
          <a:prstGeom prst="rect">
            <a:avLst/>
          </a:prstGeom>
          <a:noFill/>
          <a:ln w="9525">
            <a:noFill/>
            <a:miter lim="800000"/>
            <a:headEnd/>
            <a:tailEnd/>
          </a:ln>
          <a:effectLst/>
        </p:spPr>
      </p:pic>
      <p:sp>
        <p:nvSpPr>
          <p:cNvPr id="3" name="Content Placeholder 2"/>
          <p:cNvSpPr>
            <a:spLocks noGrp="1"/>
          </p:cNvSpPr>
          <p:nvPr>
            <p:ph idx="1"/>
          </p:nvPr>
        </p:nvSpPr>
        <p:spPr>
          <a:xfrm>
            <a:off x="285720" y="5572140"/>
            <a:ext cx="8858280" cy="857256"/>
          </a:xfrm>
        </p:spPr>
        <p:txBody>
          <a:bodyPr/>
          <a:lstStyle/>
          <a:p>
            <a:r>
              <a:rPr lang="tr-TR" sz="2400" dirty="0">
                <a:solidFill>
                  <a:srgbClr val="00FFFF"/>
                </a:solidFill>
              </a:rPr>
              <a:t>1998 - 2013 </a:t>
            </a:r>
            <a:r>
              <a:rPr lang="tr-TR" sz="1800" dirty="0"/>
              <a:t>(</a:t>
            </a:r>
            <a:r>
              <a:rPr lang="en-US" sz="1800" dirty="0">
                <a:solidFill>
                  <a:srgbClr val="00FFFF"/>
                </a:solidFill>
              </a:rPr>
              <a:t>17</a:t>
            </a:r>
            <a:r>
              <a:rPr lang="en-US" sz="1800" dirty="0"/>
              <a:t> articles assessed</a:t>
            </a:r>
            <a:r>
              <a:rPr lang="tr-TR" sz="1800" dirty="0"/>
              <a:t>; </a:t>
            </a:r>
            <a:r>
              <a:rPr lang="en-US" sz="1800" dirty="0">
                <a:solidFill>
                  <a:srgbClr val="00FFFF"/>
                </a:solidFill>
              </a:rPr>
              <a:t>9</a:t>
            </a:r>
            <a:r>
              <a:rPr lang="en-US" sz="1800" dirty="0"/>
              <a:t> </a:t>
            </a:r>
            <a:r>
              <a:rPr lang="tr-TR" sz="1800" dirty="0"/>
              <a:t>(1999 - 2012) </a:t>
            </a:r>
            <a:r>
              <a:rPr lang="en-US" sz="1800" dirty="0"/>
              <a:t>were finally selected based on diagnosis of </a:t>
            </a:r>
            <a:r>
              <a:rPr lang="en-US" sz="1800" dirty="0" err="1"/>
              <a:t>adenomyosis</a:t>
            </a:r>
            <a:r>
              <a:rPr lang="en-US" sz="1800" dirty="0"/>
              <a:t> at</a:t>
            </a:r>
            <a:r>
              <a:rPr lang="tr-TR" sz="1800" dirty="0"/>
              <a:t> MRI </a:t>
            </a:r>
            <a:r>
              <a:rPr lang="en-US" sz="1800" dirty="0"/>
              <a:t>or </a:t>
            </a:r>
            <a:r>
              <a:rPr lang="tr-TR" sz="1800" dirty="0"/>
              <a:t>TV-US)</a:t>
            </a:r>
          </a:p>
          <a:p>
            <a:r>
              <a:rPr lang="en-US" sz="2400" dirty="0">
                <a:solidFill>
                  <a:srgbClr val="00FFFF"/>
                </a:solidFill>
              </a:rPr>
              <a:t>1865</a:t>
            </a:r>
            <a:r>
              <a:rPr lang="en-US" sz="2400" dirty="0"/>
              <a:t> women</a:t>
            </a:r>
            <a:r>
              <a:rPr lang="tr-TR" sz="2400" dirty="0"/>
              <a:t> </a:t>
            </a:r>
            <a:r>
              <a:rPr lang="tr-TR" sz="1800" dirty="0"/>
              <a:t>(</a:t>
            </a:r>
            <a:r>
              <a:rPr lang="en-US" sz="1800" dirty="0">
                <a:solidFill>
                  <a:srgbClr val="00FFFF"/>
                </a:solidFill>
              </a:rPr>
              <a:t>4</a:t>
            </a:r>
            <a:r>
              <a:rPr lang="en-US" sz="1800" dirty="0"/>
              <a:t> prospective observational </a:t>
            </a:r>
            <a:r>
              <a:rPr lang="tr-TR" sz="1800" dirty="0"/>
              <a:t>, </a:t>
            </a:r>
            <a:r>
              <a:rPr lang="tr-TR" sz="1800" dirty="0">
                <a:solidFill>
                  <a:srgbClr val="00FFFF"/>
                </a:solidFill>
              </a:rPr>
              <a:t>5</a:t>
            </a:r>
            <a:r>
              <a:rPr lang="en-US" sz="1800" dirty="0"/>
              <a:t> retrospective</a:t>
            </a:r>
            <a:r>
              <a:rPr lang="tr-TR" sz="1800" dirty="0"/>
              <a:t> </a:t>
            </a:r>
            <a:r>
              <a:rPr lang="tr-TR" sz="1800" dirty="0" err="1"/>
              <a:t>studies</a:t>
            </a:r>
            <a:r>
              <a:rPr lang="tr-TR" sz="1800" dirty="0"/>
              <a:t>)</a:t>
            </a:r>
            <a:endParaRPr lang="en-US" dirty="0"/>
          </a:p>
        </p:txBody>
      </p:sp>
      <p:sp>
        <p:nvSpPr>
          <p:cNvPr id="5" name="TextBox 4"/>
          <p:cNvSpPr txBox="1"/>
          <p:nvPr/>
        </p:nvSpPr>
        <p:spPr>
          <a:xfrm>
            <a:off x="1643042" y="-24"/>
            <a:ext cx="5500726" cy="646331"/>
          </a:xfrm>
          <a:prstGeom prst="rect">
            <a:avLst/>
          </a:prstGeom>
          <a:noFill/>
        </p:spPr>
        <p:txBody>
          <a:bodyPr wrap="square" rtlCol="0">
            <a:spAutoFit/>
          </a:bodyPr>
          <a:lstStyle/>
          <a:p>
            <a:pPr algn="ctr"/>
            <a:r>
              <a:rPr lang="tr-TR" sz="3600" dirty="0" err="1">
                <a:solidFill>
                  <a:schemeClr val="tx2"/>
                </a:solidFill>
              </a:rPr>
              <a:t>Adenomyosis</a:t>
            </a:r>
            <a:r>
              <a:rPr lang="tr-TR" sz="3600" dirty="0">
                <a:solidFill>
                  <a:schemeClr val="tx2"/>
                </a:solidFill>
              </a:rPr>
              <a:t> - ART</a:t>
            </a:r>
          </a:p>
        </p:txBody>
      </p:sp>
      <p:sp>
        <p:nvSpPr>
          <p:cNvPr id="6" name="TextBox 5"/>
          <p:cNvSpPr txBox="1"/>
          <p:nvPr/>
        </p:nvSpPr>
        <p:spPr>
          <a:xfrm>
            <a:off x="6643702" y="2753021"/>
            <a:ext cx="1928826" cy="461665"/>
          </a:xfrm>
          <a:prstGeom prst="rect">
            <a:avLst/>
          </a:prstGeom>
          <a:solidFill>
            <a:srgbClr val="FF0000"/>
          </a:solidFill>
        </p:spPr>
        <p:txBody>
          <a:bodyPr wrap="square" rtlCol="0">
            <a:spAutoFit/>
          </a:bodyPr>
          <a:lstStyle/>
          <a:p>
            <a:pPr algn="ctr"/>
            <a:r>
              <a:rPr lang="tr-TR" dirty="0">
                <a:effectLst>
                  <a:outerShdw blurRad="38100" dist="38100" dir="2700000" algn="tl">
                    <a:srgbClr val="000000">
                      <a:alpha val="43137"/>
                    </a:srgbClr>
                  </a:outerShdw>
                </a:effectLst>
              </a:rPr>
              <a:t>1998 - 2013</a:t>
            </a:r>
            <a:endParaRPr lang="en-US" dirty="0">
              <a:effectLst>
                <a:outerShdw blurRad="38100" dist="38100" dir="2700000" algn="tl">
                  <a:srgbClr val="000000">
                    <a:alpha val="43137"/>
                  </a:srgbClr>
                </a:outerShdw>
              </a:effectLst>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1571636"/>
            <a:ext cx="9186311" cy="5214950"/>
          </a:xfrm>
          <a:prstGeom prst="rect">
            <a:avLst/>
          </a:prstGeom>
          <a:noFill/>
          <a:ln w="9525">
            <a:noFill/>
            <a:miter lim="800000"/>
            <a:headEnd/>
            <a:tailEnd/>
          </a:ln>
          <a:effectLst/>
        </p:spPr>
      </p:pic>
      <p:sp>
        <p:nvSpPr>
          <p:cNvPr id="5" name="TextBox 4"/>
          <p:cNvSpPr txBox="1"/>
          <p:nvPr/>
        </p:nvSpPr>
        <p:spPr>
          <a:xfrm>
            <a:off x="1643042" y="208642"/>
            <a:ext cx="5500726" cy="1077218"/>
          </a:xfrm>
          <a:prstGeom prst="rect">
            <a:avLst/>
          </a:prstGeom>
          <a:noFill/>
        </p:spPr>
        <p:txBody>
          <a:bodyPr wrap="square" rtlCol="0">
            <a:spAutoFit/>
          </a:bodyPr>
          <a:lstStyle/>
          <a:p>
            <a:pPr algn="ctr"/>
            <a:r>
              <a:rPr lang="tr-TR" sz="3200" dirty="0" err="1">
                <a:solidFill>
                  <a:schemeClr val="tx2"/>
                </a:solidFill>
              </a:rPr>
              <a:t>Adenomyosis</a:t>
            </a:r>
            <a:r>
              <a:rPr lang="tr-TR" sz="3200" dirty="0">
                <a:solidFill>
                  <a:schemeClr val="tx2"/>
                </a:solidFill>
              </a:rPr>
              <a:t> - ART</a:t>
            </a:r>
          </a:p>
          <a:p>
            <a:pPr algn="ctr"/>
            <a:r>
              <a:rPr lang="tr-TR" sz="3200" dirty="0" err="1">
                <a:solidFill>
                  <a:srgbClr val="00FF00"/>
                </a:solidFill>
              </a:rPr>
              <a:t>Clinical</a:t>
            </a:r>
            <a:r>
              <a:rPr lang="tr-TR" sz="3200" dirty="0">
                <a:solidFill>
                  <a:srgbClr val="00FF00"/>
                </a:solidFill>
              </a:rPr>
              <a:t> Pregnancy Rate</a:t>
            </a:r>
            <a:endParaRPr lang="en-US" sz="3200" dirty="0">
              <a:solidFill>
                <a:srgbClr val="00FF00"/>
              </a:solidFill>
            </a:endParaRPr>
          </a:p>
        </p:txBody>
      </p:sp>
      <p:sp>
        <p:nvSpPr>
          <p:cNvPr id="6" name="TextBox 5"/>
          <p:cNvSpPr txBox="1"/>
          <p:nvPr/>
        </p:nvSpPr>
        <p:spPr>
          <a:xfrm>
            <a:off x="5429256" y="5026895"/>
            <a:ext cx="1571636" cy="830997"/>
          </a:xfrm>
          <a:prstGeom prst="rect">
            <a:avLst/>
          </a:prstGeom>
          <a:solidFill>
            <a:srgbClr val="FF0000"/>
          </a:solidFill>
        </p:spPr>
        <p:txBody>
          <a:bodyPr wrap="square" rtlCol="0">
            <a:spAutoFit/>
          </a:bodyPr>
          <a:lstStyle/>
          <a:p>
            <a:pPr algn="ctr"/>
            <a:r>
              <a:rPr lang="tr-TR" dirty="0">
                <a:effectLst>
                  <a:outerShdw blurRad="38100" dist="38100" dir="2700000" algn="tl">
                    <a:srgbClr val="000000">
                      <a:alpha val="43137"/>
                    </a:srgbClr>
                  </a:outerShdw>
                </a:effectLst>
              </a:rPr>
              <a:t>RR: 0.72</a:t>
            </a:r>
          </a:p>
          <a:p>
            <a:pPr algn="ctr"/>
            <a:r>
              <a:rPr lang="tr-TR" dirty="0">
                <a:effectLst>
                  <a:outerShdw blurRad="38100" dist="38100" dir="2700000" algn="tl">
                    <a:srgbClr val="000000">
                      <a:alpha val="43137"/>
                    </a:srgbClr>
                  </a:outerShdw>
                </a:effectLst>
              </a:rPr>
              <a:t>28% </a:t>
            </a:r>
            <a:r>
              <a:rPr lang="tr-TR" dirty="0">
                <a:effectLst>
                  <a:outerShdw blurRad="38100" dist="38100" dir="2700000" algn="tl">
                    <a:srgbClr val="000000">
                      <a:alpha val="43137"/>
                    </a:srgbClr>
                  </a:outerShdw>
                </a:effectLst>
                <a:sym typeface="Symbol"/>
              </a:rPr>
              <a:t></a:t>
            </a:r>
            <a:endParaRPr lang="en-US" dirty="0">
              <a:effectLst>
                <a:outerShdw blurRad="38100" dist="38100" dir="2700000" algn="tl">
                  <a:srgbClr val="000000">
                    <a:alpha val="43137"/>
                  </a:srgbClr>
                </a:outerShdw>
              </a:effectLst>
            </a:endParaRPr>
          </a:p>
        </p:txBody>
      </p:sp>
      <p:sp>
        <p:nvSpPr>
          <p:cNvPr id="7" name="Rounded Rectangle 6"/>
          <p:cNvSpPr/>
          <p:nvPr/>
        </p:nvSpPr>
        <p:spPr bwMode="auto">
          <a:xfrm>
            <a:off x="3195082" y="4669717"/>
            <a:ext cx="1187624" cy="559483"/>
          </a:xfrm>
          <a:prstGeom prst="roundRect">
            <a:avLst/>
          </a:prstGeom>
          <a:gradFill>
            <a:gsLst>
              <a:gs pos="0">
                <a:schemeClr val="accent1">
                  <a:lumMod val="89000"/>
                  <a:alpha val="37000"/>
                </a:schemeClr>
              </a:gs>
              <a:gs pos="100000">
                <a:schemeClr val="accent1">
                  <a:lumMod val="89000"/>
                  <a:alpha val="58000"/>
                </a:schemeClr>
              </a:gs>
            </a:gsLst>
            <a:path path="circle">
              <a:fillToRect l="50000" t="50000" r="50000" b="50000"/>
            </a:path>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0" y="1631646"/>
            <a:ext cx="9144000" cy="5226378"/>
          </a:xfrm>
          <a:prstGeom prst="rect">
            <a:avLst/>
          </a:prstGeom>
          <a:noFill/>
          <a:ln w="9525">
            <a:noFill/>
            <a:miter lim="800000"/>
            <a:headEnd/>
            <a:tailEnd/>
          </a:ln>
          <a:effectLst/>
        </p:spPr>
      </p:pic>
      <p:sp>
        <p:nvSpPr>
          <p:cNvPr id="7" name="TextBox 6"/>
          <p:cNvSpPr txBox="1"/>
          <p:nvPr/>
        </p:nvSpPr>
        <p:spPr>
          <a:xfrm>
            <a:off x="1643042" y="208642"/>
            <a:ext cx="5500726" cy="1077218"/>
          </a:xfrm>
          <a:prstGeom prst="rect">
            <a:avLst/>
          </a:prstGeom>
          <a:noFill/>
        </p:spPr>
        <p:txBody>
          <a:bodyPr wrap="square" rtlCol="0">
            <a:spAutoFit/>
          </a:bodyPr>
          <a:lstStyle/>
          <a:p>
            <a:pPr algn="ctr"/>
            <a:r>
              <a:rPr lang="tr-TR" sz="3200" dirty="0" err="1">
                <a:solidFill>
                  <a:schemeClr val="tx2"/>
                </a:solidFill>
              </a:rPr>
              <a:t>Adenomyosis</a:t>
            </a:r>
            <a:r>
              <a:rPr lang="tr-TR" sz="3200" dirty="0">
                <a:solidFill>
                  <a:schemeClr val="tx2"/>
                </a:solidFill>
              </a:rPr>
              <a:t> - ART</a:t>
            </a:r>
          </a:p>
          <a:p>
            <a:pPr algn="ctr"/>
            <a:r>
              <a:rPr lang="tr-TR" sz="3200" dirty="0" err="1">
                <a:solidFill>
                  <a:srgbClr val="FF0000"/>
                </a:solidFill>
              </a:rPr>
              <a:t>Miscarriage</a:t>
            </a:r>
            <a:r>
              <a:rPr lang="tr-TR" sz="3200" dirty="0">
                <a:solidFill>
                  <a:srgbClr val="FF0000"/>
                </a:solidFill>
              </a:rPr>
              <a:t> Rate</a:t>
            </a:r>
            <a:endParaRPr lang="en-US" sz="3200" dirty="0">
              <a:solidFill>
                <a:srgbClr val="FF0000"/>
              </a:solidFill>
            </a:endParaRPr>
          </a:p>
        </p:txBody>
      </p:sp>
      <p:sp>
        <p:nvSpPr>
          <p:cNvPr id="5" name="TextBox 4"/>
          <p:cNvSpPr txBox="1"/>
          <p:nvPr/>
        </p:nvSpPr>
        <p:spPr>
          <a:xfrm>
            <a:off x="5357818" y="5098333"/>
            <a:ext cx="1571636" cy="830997"/>
          </a:xfrm>
          <a:prstGeom prst="rect">
            <a:avLst/>
          </a:prstGeom>
          <a:solidFill>
            <a:srgbClr val="FF0000"/>
          </a:solidFill>
        </p:spPr>
        <p:txBody>
          <a:bodyPr wrap="square" rtlCol="0">
            <a:spAutoFit/>
          </a:bodyPr>
          <a:lstStyle/>
          <a:p>
            <a:pPr algn="ctr"/>
            <a:r>
              <a:rPr lang="tr-TR" dirty="0">
                <a:effectLst>
                  <a:outerShdw blurRad="38100" dist="38100" dir="2700000" algn="tl">
                    <a:srgbClr val="000000">
                      <a:alpha val="43137"/>
                    </a:srgbClr>
                  </a:outerShdw>
                </a:effectLst>
              </a:rPr>
              <a:t>RR: 2.12</a:t>
            </a:r>
          </a:p>
          <a:p>
            <a:pPr algn="ctr"/>
            <a:r>
              <a:rPr lang="tr-TR" dirty="0">
                <a:effectLst>
                  <a:outerShdw blurRad="38100" dist="38100" dir="2700000" algn="tl">
                    <a:srgbClr val="000000">
                      <a:alpha val="43137"/>
                    </a:srgbClr>
                  </a:outerShdw>
                </a:effectLst>
              </a:rPr>
              <a:t>112% </a:t>
            </a:r>
            <a:r>
              <a:rPr lang="tr-TR" dirty="0">
                <a:effectLst>
                  <a:outerShdw blurRad="38100" dist="38100" dir="2700000" algn="tl">
                    <a:srgbClr val="000000">
                      <a:alpha val="43137"/>
                    </a:srgbClr>
                  </a:outerShdw>
                </a:effectLst>
                <a:sym typeface="Symbol"/>
              </a:rPr>
              <a:t></a:t>
            </a:r>
            <a:endParaRPr lang="tr-TR" dirty="0">
              <a:effectLst>
                <a:outerShdw blurRad="38100" dist="38100" dir="2700000" algn="tl">
                  <a:srgbClr val="000000">
                    <a:alpha val="43137"/>
                  </a:srgbClr>
                </a:outerShdw>
              </a:effectLst>
            </a:endParaRPr>
          </a:p>
        </p:txBody>
      </p:sp>
      <p:sp>
        <p:nvSpPr>
          <p:cNvPr id="6" name="Rounded Rectangle 5"/>
          <p:cNvSpPr/>
          <p:nvPr/>
        </p:nvSpPr>
        <p:spPr bwMode="auto">
          <a:xfrm>
            <a:off x="3600400" y="4669717"/>
            <a:ext cx="1187624" cy="559483"/>
          </a:xfrm>
          <a:prstGeom prst="roundRect">
            <a:avLst/>
          </a:prstGeom>
          <a:gradFill>
            <a:gsLst>
              <a:gs pos="0">
                <a:schemeClr val="accent1">
                  <a:lumMod val="89000"/>
                  <a:alpha val="37000"/>
                </a:schemeClr>
              </a:gs>
              <a:gs pos="100000">
                <a:schemeClr val="accent1">
                  <a:lumMod val="89000"/>
                  <a:alpha val="58000"/>
                </a:schemeClr>
              </a:gs>
            </a:gsLst>
            <a:path path="circle">
              <a:fillToRect l="50000" t="50000" r="50000" b="50000"/>
            </a:path>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cstate="print"/>
          <a:srcRect/>
          <a:stretch>
            <a:fillRect/>
          </a:stretch>
        </p:blipFill>
        <p:spPr bwMode="auto">
          <a:xfrm>
            <a:off x="-32" y="539962"/>
            <a:ext cx="9144032" cy="6318062"/>
          </a:xfrm>
          <a:prstGeom prst="rect">
            <a:avLst/>
          </a:prstGeom>
          <a:noFill/>
          <a:ln w="9525">
            <a:noFill/>
            <a:miter lim="800000"/>
            <a:headEnd/>
            <a:tailEnd/>
          </a:ln>
          <a:effectLst/>
        </p:spPr>
      </p:pic>
      <p:sp>
        <p:nvSpPr>
          <p:cNvPr id="5" name="TextBox 4"/>
          <p:cNvSpPr txBox="1"/>
          <p:nvPr/>
        </p:nvSpPr>
        <p:spPr>
          <a:xfrm>
            <a:off x="1500166" y="-24"/>
            <a:ext cx="6357982" cy="1077218"/>
          </a:xfrm>
          <a:prstGeom prst="rect">
            <a:avLst/>
          </a:prstGeom>
          <a:noFill/>
        </p:spPr>
        <p:txBody>
          <a:bodyPr wrap="square" rtlCol="0">
            <a:spAutoFit/>
          </a:bodyPr>
          <a:lstStyle/>
          <a:p>
            <a:pPr algn="ctr"/>
            <a:r>
              <a:rPr lang="tr-TR" sz="3200" dirty="0" err="1">
                <a:solidFill>
                  <a:schemeClr val="tx2"/>
                </a:solidFill>
                <a:effectLst>
                  <a:outerShdw blurRad="38100" dist="38100" dir="2700000" algn="tl">
                    <a:srgbClr val="000000">
                      <a:alpha val="43137"/>
                    </a:srgbClr>
                  </a:outerShdw>
                </a:effectLst>
              </a:rPr>
              <a:t>Adenomyosis</a:t>
            </a:r>
            <a:r>
              <a:rPr lang="tr-TR" sz="3200" dirty="0">
                <a:solidFill>
                  <a:schemeClr val="tx2"/>
                </a:solidFill>
                <a:effectLst>
                  <a:outerShdw blurRad="38100" dist="38100" dir="2700000" algn="tl">
                    <a:srgbClr val="000000">
                      <a:alpha val="43137"/>
                    </a:srgbClr>
                  </a:outerShdw>
                </a:effectLst>
              </a:rPr>
              <a:t> – ART - </a:t>
            </a:r>
            <a:r>
              <a:rPr lang="tr-TR" sz="3200" i="1" dirty="0" err="1">
                <a:solidFill>
                  <a:srgbClr val="FF3399"/>
                </a:solidFill>
                <a:effectLst>
                  <a:outerShdw blurRad="38100" dist="38100" dir="2700000" algn="tl">
                    <a:srgbClr val="000000">
                      <a:alpha val="43137"/>
                    </a:srgbClr>
                  </a:outerShdw>
                </a:effectLst>
              </a:rPr>
              <a:t>Protocols</a:t>
            </a:r>
            <a:endParaRPr lang="tr-TR" sz="3200" i="1" dirty="0">
              <a:solidFill>
                <a:srgbClr val="FF3399"/>
              </a:solidFill>
              <a:effectLst>
                <a:outerShdw blurRad="38100" dist="38100" dir="2700000" algn="tl">
                  <a:srgbClr val="000000">
                    <a:alpha val="43137"/>
                  </a:srgbClr>
                </a:outerShdw>
              </a:effectLst>
            </a:endParaRPr>
          </a:p>
          <a:p>
            <a:pPr algn="ctr"/>
            <a:r>
              <a:rPr lang="tr-TR" sz="3200" dirty="0" err="1">
                <a:solidFill>
                  <a:srgbClr val="00FF00"/>
                </a:solidFill>
                <a:effectLst>
                  <a:outerShdw blurRad="38100" dist="38100" dir="2700000" algn="tl">
                    <a:srgbClr val="000000">
                      <a:alpha val="43137"/>
                    </a:srgbClr>
                  </a:outerShdw>
                </a:effectLst>
              </a:rPr>
              <a:t>Clinical</a:t>
            </a:r>
            <a:r>
              <a:rPr lang="tr-TR" sz="3200" dirty="0">
                <a:solidFill>
                  <a:srgbClr val="00FF00"/>
                </a:solidFill>
                <a:effectLst>
                  <a:outerShdw blurRad="38100" dist="38100" dir="2700000" algn="tl">
                    <a:srgbClr val="000000">
                      <a:alpha val="43137"/>
                    </a:srgbClr>
                  </a:outerShdw>
                </a:effectLst>
              </a:rPr>
              <a:t> Pregnancy Rate</a:t>
            </a:r>
            <a:endParaRPr lang="en-US" sz="3200" dirty="0">
              <a:solidFill>
                <a:srgbClr val="00FF00"/>
              </a:solidFill>
              <a:effectLst>
                <a:outerShdw blurRad="38100" dist="38100" dir="2700000" algn="tl">
                  <a:srgbClr val="000000">
                    <a:alpha val="43137"/>
                  </a:srgbClr>
                </a:outerShdw>
              </a:effectLst>
            </a:endParaRPr>
          </a:p>
        </p:txBody>
      </p:sp>
      <p:sp>
        <p:nvSpPr>
          <p:cNvPr id="6" name="Rectangle 5"/>
          <p:cNvSpPr/>
          <p:nvPr/>
        </p:nvSpPr>
        <p:spPr bwMode="auto">
          <a:xfrm>
            <a:off x="785786" y="1142984"/>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7" name="Rectangle 6"/>
          <p:cNvSpPr/>
          <p:nvPr/>
        </p:nvSpPr>
        <p:spPr bwMode="auto">
          <a:xfrm>
            <a:off x="785786" y="2285992"/>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8" name="Rectangle 7"/>
          <p:cNvSpPr/>
          <p:nvPr/>
        </p:nvSpPr>
        <p:spPr bwMode="auto">
          <a:xfrm>
            <a:off x="785786" y="3857628"/>
            <a:ext cx="1000132" cy="285752"/>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3" name="Rounded Rectangle 2"/>
          <p:cNvSpPr/>
          <p:nvPr/>
        </p:nvSpPr>
        <p:spPr bwMode="auto">
          <a:xfrm>
            <a:off x="0" y="908720"/>
            <a:ext cx="9144000" cy="1377272"/>
          </a:xfrm>
          <a:prstGeom prst="roundRect">
            <a:avLst/>
          </a:prstGeom>
          <a:gradFill>
            <a:gsLst>
              <a:gs pos="0">
                <a:schemeClr val="accent1">
                  <a:lumMod val="89000"/>
                  <a:alpha val="37000"/>
                </a:schemeClr>
              </a:gs>
              <a:gs pos="100000">
                <a:schemeClr val="accent1">
                  <a:lumMod val="89000"/>
                  <a:alpha val="58000"/>
                </a:schemeClr>
              </a:gs>
            </a:gsLst>
            <a:path path="circle">
              <a:fillToRect l="50000" t="50000" r="50000" b="50000"/>
            </a:path>
          </a:gra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3" cstate="print"/>
          <a:srcRect/>
          <a:stretch>
            <a:fillRect/>
          </a:stretch>
        </p:blipFill>
        <p:spPr bwMode="auto">
          <a:xfrm>
            <a:off x="1214414" y="1"/>
            <a:ext cx="6500858" cy="3216897"/>
          </a:xfrm>
          <a:prstGeom prst="rect">
            <a:avLst/>
          </a:prstGeom>
          <a:noFill/>
          <a:ln w="9525">
            <a:noFill/>
            <a:miter lim="800000"/>
            <a:headEnd/>
            <a:tailEnd/>
          </a:ln>
          <a:effectLst/>
        </p:spPr>
      </p:pic>
      <p:sp>
        <p:nvSpPr>
          <p:cNvPr id="3" name="Content Placeholder 2"/>
          <p:cNvSpPr>
            <a:spLocks noGrp="1"/>
          </p:cNvSpPr>
          <p:nvPr>
            <p:ph idx="1"/>
          </p:nvPr>
        </p:nvSpPr>
        <p:spPr>
          <a:xfrm>
            <a:off x="0" y="3143272"/>
            <a:ext cx="9144000" cy="3786190"/>
          </a:xfrm>
        </p:spPr>
        <p:txBody>
          <a:bodyPr/>
          <a:lstStyle/>
          <a:p>
            <a:r>
              <a:rPr lang="en-US" dirty="0" err="1"/>
              <a:t>Adenomyosis</a:t>
            </a:r>
            <a:r>
              <a:rPr lang="en-US" dirty="0"/>
              <a:t> appears to impact </a:t>
            </a:r>
            <a:r>
              <a:rPr lang="en-US" u="sng" dirty="0"/>
              <a:t>negatively</a:t>
            </a:r>
            <a:r>
              <a:rPr lang="en-US" dirty="0"/>
              <a:t> on IVF/ICSI outcome owing to </a:t>
            </a:r>
            <a:endParaRPr lang="tr-TR" dirty="0"/>
          </a:p>
          <a:p>
            <a:pPr lvl="1"/>
            <a:r>
              <a:rPr lang="en-US" b="1" dirty="0">
                <a:solidFill>
                  <a:srgbClr val="FF0066"/>
                </a:solidFill>
              </a:rPr>
              <a:t>reduced likelihood</a:t>
            </a:r>
            <a:r>
              <a:rPr lang="tr-TR" b="1" dirty="0">
                <a:solidFill>
                  <a:srgbClr val="FF0066"/>
                </a:solidFill>
              </a:rPr>
              <a:t> </a:t>
            </a:r>
            <a:r>
              <a:rPr lang="en-US" b="1" dirty="0">
                <a:solidFill>
                  <a:srgbClr val="FF0066"/>
                </a:solidFill>
              </a:rPr>
              <a:t>of </a:t>
            </a:r>
            <a:r>
              <a:rPr lang="en-US" b="1" u="sng" dirty="0">
                <a:solidFill>
                  <a:srgbClr val="FF0066"/>
                </a:solidFill>
              </a:rPr>
              <a:t>clinical pregnancy </a:t>
            </a:r>
            <a:r>
              <a:rPr lang="en-US" b="1" dirty="0">
                <a:solidFill>
                  <a:srgbClr val="FF0066"/>
                </a:solidFill>
              </a:rPr>
              <a:t>and </a:t>
            </a:r>
            <a:r>
              <a:rPr lang="en-US" b="1" u="sng" dirty="0">
                <a:solidFill>
                  <a:srgbClr val="FF0066"/>
                </a:solidFill>
              </a:rPr>
              <a:t>implantation</a:t>
            </a:r>
            <a:r>
              <a:rPr lang="en-US" b="1" dirty="0">
                <a:solidFill>
                  <a:srgbClr val="FF0066"/>
                </a:solidFill>
              </a:rPr>
              <a:t>, </a:t>
            </a:r>
            <a:endParaRPr lang="tr-TR" b="1" dirty="0">
              <a:solidFill>
                <a:srgbClr val="FF0066"/>
              </a:solidFill>
            </a:endParaRPr>
          </a:p>
          <a:p>
            <a:pPr lvl="1"/>
            <a:r>
              <a:rPr lang="en-US" dirty="0"/>
              <a:t>and </a:t>
            </a:r>
            <a:r>
              <a:rPr lang="en-US" b="1" dirty="0">
                <a:solidFill>
                  <a:srgbClr val="FF0066"/>
                </a:solidFill>
              </a:rPr>
              <a:t>increased risk of </a:t>
            </a:r>
            <a:r>
              <a:rPr lang="en-US" b="1" u="sng" dirty="0">
                <a:solidFill>
                  <a:srgbClr val="FF0066"/>
                </a:solidFill>
              </a:rPr>
              <a:t>early pregnancy loss</a:t>
            </a:r>
            <a:r>
              <a:rPr lang="en-US" b="1" dirty="0">
                <a:solidFill>
                  <a:srgbClr val="FF0066"/>
                </a:solidFill>
              </a:rPr>
              <a:t>. </a:t>
            </a:r>
            <a:endParaRPr lang="tr-TR" b="1" dirty="0">
              <a:solidFill>
                <a:srgbClr val="FF0066"/>
              </a:solidFill>
            </a:endParaRPr>
          </a:p>
          <a:p>
            <a:r>
              <a:rPr lang="en-US" dirty="0">
                <a:solidFill>
                  <a:srgbClr val="FFC000"/>
                </a:solidFill>
              </a:rPr>
              <a:t>Screening </a:t>
            </a:r>
            <a:r>
              <a:rPr lang="tr-TR" dirty="0">
                <a:solidFill>
                  <a:srgbClr val="FFC000"/>
                </a:solidFill>
              </a:rPr>
              <a:t> </a:t>
            </a:r>
            <a:r>
              <a:rPr lang="en-US" dirty="0">
                <a:solidFill>
                  <a:srgbClr val="FFC000"/>
                </a:solidFill>
              </a:rPr>
              <a:t>for</a:t>
            </a:r>
            <a:r>
              <a:rPr lang="tr-TR" dirty="0">
                <a:solidFill>
                  <a:srgbClr val="FFC000"/>
                </a:solidFill>
              </a:rPr>
              <a:t> </a:t>
            </a:r>
            <a:r>
              <a:rPr lang="en-US" dirty="0" err="1">
                <a:solidFill>
                  <a:srgbClr val="FFC000"/>
                </a:solidFill>
              </a:rPr>
              <a:t>adenomyosis</a:t>
            </a:r>
            <a:r>
              <a:rPr lang="en-US" dirty="0">
                <a:solidFill>
                  <a:srgbClr val="FFC000"/>
                </a:solidFill>
              </a:rPr>
              <a:t> </a:t>
            </a:r>
            <a:r>
              <a:rPr lang="en-US" dirty="0"/>
              <a:t>before embarking on medically</a:t>
            </a:r>
            <a:r>
              <a:rPr lang="tr-TR" dirty="0"/>
              <a:t> </a:t>
            </a:r>
            <a:r>
              <a:rPr lang="en-US" dirty="0"/>
              <a:t>assisted reproductive procedures </a:t>
            </a:r>
            <a:r>
              <a:rPr lang="en-US" dirty="0">
                <a:solidFill>
                  <a:srgbClr val="FF9900"/>
                </a:solidFill>
              </a:rPr>
              <a:t>should be encouraged. </a:t>
            </a:r>
            <a:endParaRPr lang="tr-TR" dirty="0">
              <a:solidFill>
                <a:srgbClr val="FF9900"/>
              </a:solidFill>
            </a:endParaRPr>
          </a:p>
          <a:p>
            <a:r>
              <a:rPr lang="en-US" dirty="0"/>
              <a:t>The potentially protective role of </a:t>
            </a:r>
            <a:r>
              <a:rPr lang="en-US" dirty="0">
                <a:solidFill>
                  <a:srgbClr val="00FF00"/>
                </a:solidFill>
              </a:rPr>
              <a:t>long down-regulation protocols</a:t>
            </a:r>
            <a:r>
              <a:rPr lang="en-US" dirty="0"/>
              <a:t> needs further evaluation.</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457200"/>
            <a:ext cx="9144000" cy="1143000"/>
          </a:xfrm>
        </p:spPr>
        <p:txBody>
          <a:bodyPr/>
          <a:lstStyle/>
          <a:p>
            <a:r>
              <a:rPr lang="en-US" sz="3400" dirty="0"/>
              <a:t>Long‐term </a:t>
            </a:r>
            <a:r>
              <a:rPr lang="en-US" sz="3400" dirty="0" err="1"/>
              <a:t>GnRH</a:t>
            </a:r>
            <a:r>
              <a:rPr lang="tr-TR" sz="3400" baseline="-25000" dirty="0"/>
              <a:t>a</a:t>
            </a:r>
            <a:r>
              <a:rPr lang="tr-TR" sz="3400" dirty="0"/>
              <a:t> T</a:t>
            </a:r>
            <a:r>
              <a:rPr lang="en-US" sz="3400" dirty="0" err="1"/>
              <a:t>herapy</a:t>
            </a:r>
            <a:r>
              <a:rPr lang="en-US" sz="3400" dirty="0"/>
              <a:t> </a:t>
            </a:r>
            <a:r>
              <a:rPr lang="tr-TR" sz="3400" dirty="0"/>
              <a:t>B</a:t>
            </a:r>
            <a:r>
              <a:rPr lang="en-US" sz="3400" dirty="0" err="1"/>
              <a:t>efore</a:t>
            </a:r>
            <a:r>
              <a:rPr lang="en-US" sz="3400" dirty="0"/>
              <a:t> IVF/ICSI </a:t>
            </a:r>
            <a:br>
              <a:rPr lang="tr-TR" sz="3600" dirty="0"/>
            </a:br>
            <a:r>
              <a:rPr lang="en-US" sz="3600" dirty="0">
                <a:solidFill>
                  <a:srgbClr val="00FFFF"/>
                </a:solidFill>
              </a:rPr>
              <a:t> </a:t>
            </a:r>
            <a:r>
              <a:rPr lang="en-US" sz="3200" dirty="0">
                <a:solidFill>
                  <a:srgbClr val="00FFFF"/>
                </a:solidFill>
              </a:rPr>
              <a:t>Benefits‐Mechanisms of action</a:t>
            </a:r>
            <a:endParaRPr lang="en-US" dirty="0">
              <a:solidFill>
                <a:srgbClr val="00FFFF"/>
              </a:solidFill>
            </a:endParaRPr>
          </a:p>
        </p:txBody>
      </p:sp>
      <p:sp>
        <p:nvSpPr>
          <p:cNvPr id="3" name="Content Placeholder 2"/>
          <p:cNvSpPr>
            <a:spLocks noGrp="1"/>
          </p:cNvSpPr>
          <p:nvPr>
            <p:ph idx="1"/>
          </p:nvPr>
        </p:nvSpPr>
        <p:spPr>
          <a:xfrm>
            <a:off x="71438" y="1857364"/>
            <a:ext cx="8786842" cy="5286388"/>
          </a:xfrm>
        </p:spPr>
        <p:txBody>
          <a:bodyPr/>
          <a:lstStyle/>
          <a:p>
            <a:r>
              <a:rPr lang="en-US" dirty="0"/>
              <a:t>Hypo‐estrogenic state</a:t>
            </a:r>
            <a:endParaRPr lang="tr-TR" dirty="0"/>
          </a:p>
          <a:p>
            <a:r>
              <a:rPr lang="en-US" dirty="0"/>
              <a:t>Normalization of increased expression of cP450 in</a:t>
            </a:r>
            <a:r>
              <a:rPr lang="tr-TR" dirty="0"/>
              <a:t> e</a:t>
            </a:r>
            <a:r>
              <a:rPr lang="en-US" dirty="0" err="1"/>
              <a:t>utopic</a:t>
            </a:r>
            <a:r>
              <a:rPr lang="tr-TR" dirty="0"/>
              <a:t> </a:t>
            </a:r>
            <a:r>
              <a:rPr lang="en-US" dirty="0"/>
              <a:t>endometrium </a:t>
            </a:r>
            <a:r>
              <a:rPr lang="tr-TR" dirty="0"/>
              <a:t>		</a:t>
            </a:r>
            <a:r>
              <a:rPr lang="en-US" sz="2000" dirty="0" err="1">
                <a:solidFill>
                  <a:srgbClr val="FF0000"/>
                </a:solidFill>
              </a:rPr>
              <a:t>Hishihara</a:t>
            </a:r>
            <a:r>
              <a:rPr lang="tr-TR" sz="2000" dirty="0">
                <a:solidFill>
                  <a:srgbClr val="FF0000"/>
                </a:solidFill>
              </a:rPr>
              <a:t>, </a:t>
            </a:r>
            <a:r>
              <a:rPr lang="en-US" sz="2000" i="1" dirty="0">
                <a:solidFill>
                  <a:srgbClr val="FF0000"/>
                </a:solidFill>
              </a:rPr>
              <a:t>et al</a:t>
            </a:r>
            <a:r>
              <a:rPr lang="tr-TR" sz="2000" i="1" dirty="0">
                <a:solidFill>
                  <a:srgbClr val="FF0000"/>
                </a:solidFill>
              </a:rPr>
              <a:t>., </a:t>
            </a:r>
            <a:r>
              <a:rPr lang="en-US" sz="2000" dirty="0">
                <a:solidFill>
                  <a:srgbClr val="FF0000"/>
                </a:solidFill>
              </a:rPr>
              <a:t>2003</a:t>
            </a:r>
            <a:endParaRPr lang="tr-TR" dirty="0">
              <a:solidFill>
                <a:srgbClr val="FF0000"/>
              </a:solidFill>
            </a:endParaRPr>
          </a:p>
          <a:p>
            <a:r>
              <a:rPr lang="en-US" dirty="0"/>
              <a:t>Direct anti‐proliferative effect</a:t>
            </a:r>
            <a:r>
              <a:rPr lang="tr-TR" dirty="0"/>
              <a:t>	</a:t>
            </a:r>
            <a:r>
              <a:rPr lang="en-US" sz="2000" dirty="0">
                <a:solidFill>
                  <a:srgbClr val="FF0000"/>
                </a:solidFill>
              </a:rPr>
              <a:t>Khan</a:t>
            </a:r>
            <a:r>
              <a:rPr lang="tr-TR" sz="2000" dirty="0">
                <a:solidFill>
                  <a:srgbClr val="FF0000"/>
                </a:solidFill>
              </a:rPr>
              <a:t>,</a:t>
            </a:r>
            <a:r>
              <a:rPr lang="en-US" sz="2000" dirty="0">
                <a:solidFill>
                  <a:srgbClr val="FF0000"/>
                </a:solidFill>
              </a:rPr>
              <a:t> </a:t>
            </a:r>
            <a:r>
              <a:rPr lang="en-US" sz="2000" i="1" dirty="0">
                <a:solidFill>
                  <a:srgbClr val="FF0000"/>
                </a:solidFill>
              </a:rPr>
              <a:t>et al</a:t>
            </a:r>
            <a:r>
              <a:rPr lang="tr-TR" sz="2000" i="1" dirty="0">
                <a:solidFill>
                  <a:srgbClr val="FF0000"/>
                </a:solidFill>
              </a:rPr>
              <a:t>., </a:t>
            </a:r>
            <a:r>
              <a:rPr lang="en-US" sz="2000" dirty="0">
                <a:solidFill>
                  <a:srgbClr val="FF0000"/>
                </a:solidFill>
              </a:rPr>
              <a:t>2010</a:t>
            </a:r>
            <a:endParaRPr lang="tr-TR" dirty="0">
              <a:solidFill>
                <a:srgbClr val="FF0000"/>
              </a:solidFill>
            </a:endParaRPr>
          </a:p>
          <a:p>
            <a:r>
              <a:rPr lang="en-US" dirty="0"/>
              <a:t>Decrease in endometrial macrophages and MCP‐1 </a:t>
            </a:r>
            <a:endParaRPr lang="tr-TR" dirty="0"/>
          </a:p>
          <a:p>
            <a:pPr>
              <a:buNone/>
            </a:pPr>
            <a:r>
              <a:rPr lang="tr-TR" dirty="0"/>
              <a:t>							</a:t>
            </a:r>
            <a:r>
              <a:rPr lang="en-US" sz="2000" dirty="0">
                <a:solidFill>
                  <a:srgbClr val="FF0000"/>
                </a:solidFill>
              </a:rPr>
              <a:t>Khan</a:t>
            </a:r>
            <a:r>
              <a:rPr lang="tr-TR" sz="2000" dirty="0">
                <a:solidFill>
                  <a:srgbClr val="FF0000"/>
                </a:solidFill>
              </a:rPr>
              <a:t>,</a:t>
            </a:r>
            <a:r>
              <a:rPr lang="en-US" sz="2000" dirty="0">
                <a:solidFill>
                  <a:srgbClr val="FF0000"/>
                </a:solidFill>
              </a:rPr>
              <a:t> </a:t>
            </a:r>
            <a:r>
              <a:rPr lang="en-US" sz="2000" i="1" dirty="0">
                <a:solidFill>
                  <a:srgbClr val="FF0000"/>
                </a:solidFill>
              </a:rPr>
              <a:t>et al</a:t>
            </a:r>
            <a:r>
              <a:rPr lang="tr-TR" sz="2000" i="1" dirty="0">
                <a:solidFill>
                  <a:srgbClr val="FF0000"/>
                </a:solidFill>
              </a:rPr>
              <a:t>., </a:t>
            </a:r>
            <a:r>
              <a:rPr lang="en-US" sz="2000" dirty="0">
                <a:solidFill>
                  <a:srgbClr val="FF0000"/>
                </a:solidFill>
              </a:rPr>
              <a:t>2010</a:t>
            </a:r>
            <a:endParaRPr lang="tr-TR" dirty="0">
              <a:solidFill>
                <a:srgbClr val="FF0000"/>
              </a:solidFill>
            </a:endParaRPr>
          </a:p>
          <a:p>
            <a:r>
              <a:rPr lang="en-US" dirty="0"/>
              <a:t>Decrease in local production of </a:t>
            </a:r>
            <a:r>
              <a:rPr lang="en-US" dirty="0" err="1"/>
              <a:t>embryotoxic</a:t>
            </a:r>
            <a:r>
              <a:rPr lang="tr-TR" dirty="0"/>
              <a:t> </a:t>
            </a:r>
            <a:r>
              <a:rPr lang="en-US" dirty="0"/>
              <a:t>cytokines, ROS, </a:t>
            </a:r>
            <a:r>
              <a:rPr lang="en-US" dirty="0" err="1"/>
              <a:t>rea</a:t>
            </a:r>
            <a:r>
              <a:rPr lang="tr-TR" dirty="0"/>
              <a:t>c</a:t>
            </a:r>
            <a:r>
              <a:rPr lang="en-US" dirty="0" err="1"/>
              <a:t>tive</a:t>
            </a:r>
            <a:r>
              <a:rPr lang="tr-TR" dirty="0"/>
              <a:t> n</a:t>
            </a:r>
            <a:r>
              <a:rPr lang="en-US" dirty="0" err="1"/>
              <a:t>itrogen</a:t>
            </a:r>
            <a:r>
              <a:rPr lang="tr-TR" dirty="0"/>
              <a:t> </a:t>
            </a:r>
            <a:r>
              <a:rPr lang="en-US" dirty="0"/>
              <a:t>species and PGF2</a:t>
            </a:r>
            <a:r>
              <a:rPr lang="el-GR" dirty="0"/>
              <a:t>α</a:t>
            </a:r>
            <a:endParaRPr lang="tr-TR" dirty="0"/>
          </a:p>
          <a:p>
            <a:r>
              <a:rPr lang="en-US" dirty="0"/>
              <a:t>Decrease in endometrial capillary density </a:t>
            </a:r>
            <a:r>
              <a:rPr lang="tr-TR" dirty="0"/>
              <a:t>								</a:t>
            </a:r>
            <a:r>
              <a:rPr lang="en-US" sz="2800" dirty="0">
                <a:solidFill>
                  <a:srgbClr val="FF0000"/>
                </a:solidFill>
              </a:rPr>
              <a:t> </a:t>
            </a:r>
            <a:r>
              <a:rPr lang="en-US" sz="2000" dirty="0">
                <a:solidFill>
                  <a:srgbClr val="FF0000"/>
                </a:solidFill>
              </a:rPr>
              <a:t>Khan</a:t>
            </a:r>
            <a:r>
              <a:rPr lang="tr-TR" sz="2000" dirty="0">
                <a:solidFill>
                  <a:srgbClr val="FF0000"/>
                </a:solidFill>
              </a:rPr>
              <a:t>,</a:t>
            </a:r>
            <a:r>
              <a:rPr lang="en-US" sz="2000" dirty="0">
                <a:solidFill>
                  <a:srgbClr val="FF0000"/>
                </a:solidFill>
              </a:rPr>
              <a:t> </a:t>
            </a:r>
            <a:r>
              <a:rPr lang="en-US" sz="2000" i="1" dirty="0">
                <a:solidFill>
                  <a:srgbClr val="FF0000"/>
                </a:solidFill>
              </a:rPr>
              <a:t>et al</a:t>
            </a:r>
            <a:r>
              <a:rPr lang="tr-TR" sz="2000" i="1" dirty="0">
                <a:solidFill>
                  <a:srgbClr val="FF0000"/>
                </a:solidFill>
              </a:rPr>
              <a:t>., </a:t>
            </a:r>
            <a:r>
              <a:rPr lang="en-US" sz="2000" dirty="0">
                <a:solidFill>
                  <a:srgbClr val="FF0000"/>
                </a:solidFill>
              </a:rPr>
              <a:t>2010</a:t>
            </a:r>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D:\00_DATA\7PATIENT\0Lvnt_MUA\C\Cigdem Kadioglu\Cigdem Kadioglu_20120330_US_01.JPG"/>
          <p:cNvPicPr>
            <a:picLocks noChangeAspect="1" noChangeArrowheads="1"/>
          </p:cNvPicPr>
          <p:nvPr/>
        </p:nvPicPr>
        <p:blipFill>
          <a:blip r:embed="rId2" cstate="print"/>
          <a:srcRect/>
          <a:stretch>
            <a:fillRect/>
          </a:stretch>
        </p:blipFill>
        <p:spPr bwMode="auto">
          <a:xfrm>
            <a:off x="0" y="0"/>
            <a:ext cx="7335838" cy="5500688"/>
          </a:xfrm>
          <a:prstGeom prst="rect">
            <a:avLst/>
          </a:prstGeom>
          <a:noFill/>
          <a:ln w="9525">
            <a:noFill/>
            <a:miter lim="800000"/>
            <a:headEnd/>
            <a:tailEnd/>
          </a:ln>
        </p:spPr>
      </p:pic>
      <p:pic>
        <p:nvPicPr>
          <p:cNvPr id="53251" name="Picture 3" descr="D:\00_DATA\7PATIENT\0Lvnt_MUA\C\Cigdem Kadioglu\Cigdem Kadioglu_20120330_US_06.JPG"/>
          <p:cNvPicPr>
            <a:picLocks noChangeAspect="1" noChangeArrowheads="1"/>
          </p:cNvPicPr>
          <p:nvPr/>
        </p:nvPicPr>
        <p:blipFill>
          <a:blip r:embed="rId3" cstate="print"/>
          <a:srcRect/>
          <a:stretch>
            <a:fillRect/>
          </a:stretch>
        </p:blipFill>
        <p:spPr bwMode="auto">
          <a:xfrm>
            <a:off x="4643438" y="3482975"/>
            <a:ext cx="4500562" cy="3375025"/>
          </a:xfrm>
          <a:prstGeom prst="rect">
            <a:avLst/>
          </a:prstGeom>
          <a:noFill/>
          <a:ln w="9525">
            <a:noFill/>
            <a:miter lim="800000"/>
            <a:headEnd/>
            <a:tailEnd/>
          </a:ln>
        </p:spPr>
      </p:pic>
      <p:sp>
        <p:nvSpPr>
          <p:cNvPr id="6" name="TextBox 5"/>
          <p:cNvSpPr txBox="1"/>
          <p:nvPr/>
        </p:nvSpPr>
        <p:spPr>
          <a:xfrm>
            <a:off x="0" y="-71438"/>
            <a:ext cx="7715250" cy="830263"/>
          </a:xfrm>
          <a:prstGeom prst="rect">
            <a:avLst/>
          </a:prstGeom>
          <a:noFill/>
        </p:spPr>
        <p:txBody>
          <a:bodyPr>
            <a:spAutoFit/>
          </a:bodyPr>
          <a:lstStyle/>
          <a:p>
            <a:pPr>
              <a:defRPr/>
            </a:pPr>
            <a:r>
              <a:rPr lang="tr-TR" dirty="0">
                <a:effectLst>
                  <a:outerShdw blurRad="38100" dist="38100" dir="2700000" algn="tl">
                    <a:srgbClr val="000000">
                      <a:alpha val="43137"/>
                    </a:srgbClr>
                  </a:outerShdw>
                </a:effectLst>
              </a:rPr>
              <a:t>CK, 35yrs, 4yrs </a:t>
            </a:r>
            <a:r>
              <a:rPr lang="tr-TR" dirty="0" err="1">
                <a:effectLst>
                  <a:outerShdw blurRad="38100" dist="38100" dir="2700000" algn="tl">
                    <a:srgbClr val="000000">
                      <a:alpha val="43137"/>
                    </a:srgbClr>
                  </a:outerShdw>
                </a:effectLst>
              </a:rPr>
              <a:t>pr</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infertility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Male</a:t>
            </a:r>
            <a:r>
              <a:rPr lang="tr-TR" dirty="0">
                <a:effectLst>
                  <a:outerShdw blurRad="38100" dist="38100" dir="2700000" algn="tl">
                    <a:srgbClr val="000000">
                      <a:alpha val="43137"/>
                    </a:srgbClr>
                  </a:outerShdw>
                </a:effectLst>
              </a:rPr>
              <a:t> F</a:t>
            </a:r>
            <a:r>
              <a:rPr lang="tr-TR" dirty="0">
                <a:effectLst>
                  <a:outerShdw blurRad="38100" dist="38100" dir="2700000" algn="tl">
                    <a:srgbClr val="000000">
                      <a:alpha val="43137"/>
                    </a:srgbClr>
                  </a:outerShdw>
                </a:effectLst>
                <a:sym typeface="Symbol"/>
              </a:rPr>
              <a:t></a:t>
            </a:r>
            <a:r>
              <a:rPr lang="tr-TR" dirty="0">
                <a:effectLst>
                  <a:outerShdw blurRad="38100" dist="38100" dir="2700000" algn="tl">
                    <a:srgbClr val="000000">
                      <a:alpha val="43137"/>
                    </a:srgbClr>
                  </a:outerShdw>
                </a:effectLst>
              </a:rPr>
              <a:t>,</a:t>
            </a:r>
          </a:p>
          <a:p>
            <a:pPr>
              <a:defRPr/>
            </a:pPr>
            <a:r>
              <a:rPr lang="tr-TR" dirty="0">
                <a:effectLst>
                  <a:outerShdw blurRad="38100" dist="38100" dir="2700000" algn="tl">
                    <a:srgbClr val="000000">
                      <a:alpha val="43137"/>
                    </a:srgbClr>
                  </a:outerShdw>
                </a:effectLst>
              </a:rPr>
              <a:t>PCO, AMH: 4.0</a:t>
            </a:r>
            <a:endParaRPr lang="en-US" dirty="0">
              <a:effectLst>
                <a:outerShdw blurRad="38100" dist="38100" dir="2700000" algn="tl">
                  <a:srgbClr val="000000">
                    <a:alpha val="43137"/>
                  </a:srgbClr>
                </a:outerShdw>
              </a:effectLs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5" name="Picture 4">
            <a:extLst>
              <a:ext uri="{FF2B5EF4-FFF2-40B4-BE49-F238E27FC236}">
                <a16:creationId xmlns:a16="http://schemas.microsoft.com/office/drawing/2014/main" id="{00D4227E-0325-3E48-A675-FF7D27D0612B}"/>
              </a:ext>
            </a:extLst>
          </p:cNvPr>
          <p:cNvPicPr>
            <a:picLocks noChangeAspect="1"/>
          </p:cNvPicPr>
          <p:nvPr/>
        </p:nvPicPr>
        <p:blipFill>
          <a:blip r:embed="rId2"/>
          <a:stretch>
            <a:fillRect/>
          </a:stretch>
        </p:blipFill>
        <p:spPr>
          <a:xfrm>
            <a:off x="0" y="35218"/>
            <a:ext cx="9144000" cy="6787564"/>
          </a:xfrm>
          <a:prstGeom prst="rect">
            <a:avLst/>
          </a:prstGeom>
        </p:spPr>
      </p:pic>
    </p:spTree>
    <p:extLst>
      <p:ext uri="{BB962C8B-B14F-4D97-AF65-F5344CB8AC3E}">
        <p14:creationId xmlns:p14="http://schemas.microsoft.com/office/powerpoint/2010/main" val="260972442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p:cNvSpPr>
            <a:spLocks noGrp="1"/>
          </p:cNvSpPr>
          <p:nvPr>
            <p:ph type="title"/>
          </p:nvPr>
        </p:nvSpPr>
        <p:spPr/>
        <p:txBody>
          <a:bodyPr/>
          <a:lstStyle/>
          <a:p>
            <a:endParaRPr lang="tr-TR"/>
          </a:p>
        </p:txBody>
      </p:sp>
      <p:sp>
        <p:nvSpPr>
          <p:cNvPr id="54275" name="Content Placeholder 2"/>
          <p:cNvSpPr>
            <a:spLocks noGrp="1"/>
          </p:cNvSpPr>
          <p:nvPr>
            <p:ph idx="1"/>
          </p:nvPr>
        </p:nvSpPr>
        <p:spPr/>
        <p:txBody>
          <a:bodyPr/>
          <a:lstStyle/>
          <a:p>
            <a:endParaRPr lang="tr-TR"/>
          </a:p>
        </p:txBody>
      </p:sp>
      <p:pic>
        <p:nvPicPr>
          <p:cNvPr id="54276" name="Picture 2" descr="D:\00_DATA\7PATIENT\0Lvnt_MUA\C\Cigdem Kadioglu\Cigdem Kadioglu_20120921_US_02.JPG"/>
          <p:cNvPicPr>
            <a:picLocks noChangeAspect="1" noChangeArrowheads="1"/>
          </p:cNvPicPr>
          <p:nvPr/>
        </p:nvPicPr>
        <p:blipFill>
          <a:blip r:embed="rId2" cstate="print"/>
          <a:srcRect/>
          <a:stretch>
            <a:fillRect/>
          </a:stretch>
        </p:blipFill>
        <p:spPr bwMode="auto">
          <a:xfrm>
            <a:off x="0" y="0"/>
            <a:ext cx="7431088" cy="5572125"/>
          </a:xfrm>
          <a:prstGeom prst="rect">
            <a:avLst/>
          </a:prstGeom>
          <a:noFill/>
          <a:ln w="9525">
            <a:noFill/>
            <a:miter lim="800000"/>
            <a:headEnd/>
            <a:tailEnd/>
          </a:ln>
        </p:spPr>
      </p:pic>
      <p:pic>
        <p:nvPicPr>
          <p:cNvPr id="54277" name="Picture 3" descr="D:\00_DATA\7PATIENT\0Lvnt_MUA\C\Cigdem Kadioglu\Cigdem Kadioglu_20120921_US_03.JPG"/>
          <p:cNvPicPr>
            <a:picLocks noChangeAspect="1" noChangeArrowheads="1"/>
          </p:cNvPicPr>
          <p:nvPr/>
        </p:nvPicPr>
        <p:blipFill>
          <a:blip r:embed="rId3" cstate="print"/>
          <a:srcRect/>
          <a:stretch>
            <a:fillRect/>
          </a:stretch>
        </p:blipFill>
        <p:spPr bwMode="auto">
          <a:xfrm>
            <a:off x="4094163" y="3071813"/>
            <a:ext cx="5049837" cy="3786187"/>
          </a:xfrm>
          <a:prstGeom prst="rect">
            <a:avLst/>
          </a:prstGeom>
          <a:noFill/>
          <a:ln w="9525">
            <a:noFill/>
            <a:miter lim="800000"/>
            <a:headEnd/>
            <a:tailEnd/>
          </a:ln>
        </p:spPr>
      </p:pic>
      <p:sp>
        <p:nvSpPr>
          <p:cNvPr id="6" name="TextBox 5"/>
          <p:cNvSpPr txBox="1"/>
          <p:nvPr/>
        </p:nvSpPr>
        <p:spPr>
          <a:xfrm>
            <a:off x="0" y="-71438"/>
            <a:ext cx="9072563" cy="830263"/>
          </a:xfrm>
          <a:prstGeom prst="rect">
            <a:avLst/>
          </a:prstGeom>
          <a:noFill/>
        </p:spPr>
        <p:txBody>
          <a:bodyPr>
            <a:spAutoFit/>
          </a:bodyPr>
          <a:lstStyle/>
          <a:p>
            <a:pPr>
              <a:defRPr/>
            </a:pPr>
            <a:r>
              <a:rPr lang="tr-TR" dirty="0">
                <a:effectLst>
                  <a:outerShdw blurRad="38100" dist="38100" dir="2700000" algn="tl">
                    <a:srgbClr val="000000">
                      <a:alpha val="43137"/>
                    </a:srgbClr>
                  </a:outerShdw>
                </a:effectLst>
              </a:rPr>
              <a:t>CK, 35yrs, 4yrs </a:t>
            </a:r>
            <a:r>
              <a:rPr lang="tr-TR" dirty="0" err="1">
                <a:effectLst>
                  <a:outerShdw blurRad="38100" dist="38100" dir="2700000" algn="tl">
                    <a:srgbClr val="000000">
                      <a:alpha val="43137"/>
                    </a:srgbClr>
                  </a:outerShdw>
                </a:effectLst>
              </a:rPr>
              <a:t>pr</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infertility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Male</a:t>
            </a:r>
            <a:r>
              <a:rPr lang="tr-TR" dirty="0">
                <a:effectLst>
                  <a:outerShdw blurRad="38100" dist="38100" dir="2700000" algn="tl">
                    <a:srgbClr val="000000">
                      <a:alpha val="43137"/>
                    </a:srgbClr>
                  </a:outerShdw>
                </a:effectLst>
              </a:rPr>
              <a:t> F</a:t>
            </a:r>
          </a:p>
          <a:p>
            <a:pPr>
              <a:defRPr/>
            </a:pPr>
            <a:r>
              <a:rPr lang="tr-TR" dirty="0">
                <a:effectLst>
                  <a:outerShdw blurRad="38100" dist="38100" dir="2700000" algn="tl">
                    <a:srgbClr val="000000">
                      <a:alpha val="43137"/>
                    </a:srgbClr>
                  </a:outerShdw>
                </a:effectLst>
                <a:sym typeface="Symbol"/>
              </a:rPr>
              <a:t> </a:t>
            </a:r>
            <a:r>
              <a:rPr lang="tr-TR" dirty="0">
                <a:effectLst>
                  <a:outerShdw blurRad="38100" dist="38100" dir="2700000" algn="tl">
                    <a:srgbClr val="000000">
                      <a:alpha val="43137"/>
                    </a:srgbClr>
                  </a:outerShdw>
                </a:effectLst>
              </a:rPr>
              <a:t>3 </a:t>
            </a:r>
            <a:r>
              <a:rPr lang="tr-TR" dirty="0" err="1">
                <a:effectLst>
                  <a:outerShdw blurRad="38100" dist="38100" dir="2700000" algn="tl">
                    <a:srgbClr val="000000">
                      <a:alpha val="43137"/>
                    </a:srgbClr>
                  </a:outerShdw>
                </a:effectLst>
              </a:rPr>
              <a:t>mo</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GnRHa</a:t>
            </a:r>
            <a:r>
              <a:rPr lang="tr-TR" dirty="0">
                <a:effectLst>
                  <a:outerShdw blurRad="38100" dist="38100" dir="2700000" algn="tl">
                    <a:srgbClr val="000000">
                      <a:alpha val="43137"/>
                    </a:srgbClr>
                  </a:outerShdw>
                </a:effectLst>
              </a:rPr>
              <a:t> </a:t>
            </a:r>
            <a:r>
              <a:rPr lang="tr-TR" dirty="0">
                <a:effectLst>
                  <a:outerShdw blurRad="38100" dist="38100" dir="2700000" algn="tl">
                    <a:srgbClr val="000000">
                      <a:alpha val="43137"/>
                    </a:srgbClr>
                  </a:outerShdw>
                </a:effectLst>
                <a:sym typeface="Symbol"/>
              </a:rPr>
              <a:t>  ICSI (16oo, 9em, ET: 2)</a:t>
            </a:r>
            <a:endParaRPr lang="en-US" dirty="0">
              <a:effectLst>
                <a:outerShdw blurRad="38100" dist="38100" dir="2700000" algn="tl">
                  <a:srgbClr val="000000">
                    <a:alpha val="43137"/>
                  </a:srgbClr>
                </a:outerShdw>
              </a:effectLst>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p:txBody>
          <a:bodyPr/>
          <a:lstStyle/>
          <a:p>
            <a:endParaRPr lang="tr-TR"/>
          </a:p>
        </p:txBody>
      </p:sp>
      <p:sp>
        <p:nvSpPr>
          <p:cNvPr id="55299" name="Content Placeholder 2"/>
          <p:cNvSpPr>
            <a:spLocks noGrp="1"/>
          </p:cNvSpPr>
          <p:nvPr>
            <p:ph idx="1"/>
          </p:nvPr>
        </p:nvSpPr>
        <p:spPr/>
        <p:txBody>
          <a:bodyPr/>
          <a:lstStyle/>
          <a:p>
            <a:endParaRPr lang="tr-TR"/>
          </a:p>
        </p:txBody>
      </p:sp>
      <p:pic>
        <p:nvPicPr>
          <p:cNvPr id="158722" name="Picture 2" descr="D:\00_DATA\7PATIENT\0Lvnt_MUA\C\Cigdem Kadioglu\Cigdem Kadioglu_20121012_Fetus Kadioglu_US_01.JPG"/>
          <p:cNvPicPr>
            <a:picLocks noChangeAspect="1" noChangeArrowheads="1"/>
          </p:cNvPicPr>
          <p:nvPr/>
        </p:nvPicPr>
        <p:blipFill>
          <a:blip r:embed="rId3" cstate="print"/>
          <a:srcRect/>
          <a:stretch>
            <a:fillRect/>
          </a:stretch>
        </p:blipFill>
        <p:spPr bwMode="auto">
          <a:xfrm>
            <a:off x="0" y="0"/>
            <a:ext cx="6383338" cy="4786313"/>
          </a:xfrm>
          <a:prstGeom prst="rect">
            <a:avLst/>
          </a:prstGeom>
          <a:noFill/>
          <a:ln w="9525">
            <a:noFill/>
            <a:miter lim="800000"/>
            <a:headEnd/>
            <a:tailEnd/>
          </a:ln>
        </p:spPr>
      </p:pic>
      <p:pic>
        <p:nvPicPr>
          <p:cNvPr id="158723" name="Picture 3" descr="D:\00_DATA\7PATIENT\0Lvnt_MUA\C\Cigdem Kadioglu\Cigdem Kadioglu_20121012_Fetus Kadioglu_US_03.JPG"/>
          <p:cNvPicPr>
            <a:picLocks noChangeAspect="1" noChangeArrowheads="1"/>
          </p:cNvPicPr>
          <p:nvPr/>
        </p:nvPicPr>
        <p:blipFill>
          <a:blip r:embed="rId4" cstate="print"/>
          <a:srcRect/>
          <a:stretch>
            <a:fillRect/>
          </a:stretch>
        </p:blipFill>
        <p:spPr bwMode="auto">
          <a:xfrm>
            <a:off x="3522663" y="2643188"/>
            <a:ext cx="5621337" cy="4214812"/>
          </a:xfrm>
          <a:prstGeom prst="rect">
            <a:avLst/>
          </a:prstGeom>
          <a:noFill/>
          <a:ln w="9525">
            <a:noFill/>
            <a:miter lim="800000"/>
            <a:headEnd/>
            <a:tailEnd/>
          </a:ln>
        </p:spPr>
      </p:pic>
      <p:pic>
        <p:nvPicPr>
          <p:cNvPr id="158724" name="Picture 4" descr="D:\00_DATA\7PATIENT\0Lvnt_MUA\C\Cigdem Kadioglu\Cigdem Kadioglu_20121030_Fetus Kadioglu_US.JPG"/>
          <p:cNvPicPr>
            <a:picLocks noChangeAspect="1" noChangeArrowheads="1"/>
          </p:cNvPicPr>
          <p:nvPr/>
        </p:nvPicPr>
        <p:blipFill>
          <a:blip r:embed="rId5" cstate="print"/>
          <a:srcRect/>
          <a:stretch>
            <a:fillRect/>
          </a:stretch>
        </p:blipFill>
        <p:spPr bwMode="auto">
          <a:xfrm>
            <a:off x="3214688" y="0"/>
            <a:ext cx="5929312" cy="4445000"/>
          </a:xfrm>
          <a:prstGeom prst="rect">
            <a:avLst/>
          </a:prstGeom>
          <a:noFill/>
          <a:ln w="9525">
            <a:noFill/>
            <a:miter lim="800000"/>
            <a:headEnd/>
            <a:tailEnd/>
          </a:ln>
        </p:spPr>
      </p:pic>
      <p:sp>
        <p:nvSpPr>
          <p:cNvPr id="7" name="TextBox 6"/>
          <p:cNvSpPr txBox="1"/>
          <p:nvPr/>
        </p:nvSpPr>
        <p:spPr>
          <a:xfrm>
            <a:off x="0" y="-71438"/>
            <a:ext cx="9072563" cy="830263"/>
          </a:xfrm>
          <a:prstGeom prst="rect">
            <a:avLst/>
          </a:prstGeom>
          <a:noFill/>
        </p:spPr>
        <p:txBody>
          <a:bodyPr>
            <a:spAutoFit/>
          </a:bodyPr>
          <a:lstStyle/>
          <a:p>
            <a:pPr>
              <a:defRPr/>
            </a:pPr>
            <a:r>
              <a:rPr lang="tr-TR" dirty="0">
                <a:effectLst>
                  <a:outerShdw blurRad="38100" dist="38100" dir="2700000" algn="tl">
                    <a:srgbClr val="000000">
                      <a:alpha val="43137"/>
                    </a:srgbClr>
                  </a:outerShdw>
                </a:effectLst>
              </a:rPr>
              <a:t>CK, 35yrs, 4yrs </a:t>
            </a:r>
            <a:r>
              <a:rPr lang="tr-TR" dirty="0" err="1">
                <a:effectLst>
                  <a:outerShdw blurRad="38100" dist="38100" dir="2700000" algn="tl">
                    <a:srgbClr val="000000">
                      <a:alpha val="43137"/>
                    </a:srgbClr>
                  </a:outerShdw>
                </a:effectLst>
              </a:rPr>
              <a:t>pr</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infertility</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Male</a:t>
            </a:r>
            <a:r>
              <a:rPr lang="tr-TR" dirty="0">
                <a:effectLst>
                  <a:outerShdw blurRad="38100" dist="38100" dir="2700000" algn="tl">
                    <a:srgbClr val="000000">
                      <a:alpha val="43137"/>
                    </a:srgbClr>
                  </a:outerShdw>
                </a:effectLst>
              </a:rPr>
              <a:t> F</a:t>
            </a:r>
          </a:p>
          <a:p>
            <a:pPr>
              <a:defRPr/>
            </a:pPr>
            <a:r>
              <a:rPr lang="tr-TR" dirty="0">
                <a:effectLst>
                  <a:outerShdw blurRad="38100" dist="38100" dir="2700000" algn="tl">
                    <a:srgbClr val="000000">
                      <a:alpha val="43137"/>
                    </a:srgbClr>
                  </a:outerShdw>
                </a:effectLst>
                <a:sym typeface="Symbol"/>
              </a:rPr>
              <a:t> </a:t>
            </a:r>
            <a:r>
              <a:rPr lang="tr-TR" dirty="0">
                <a:effectLst>
                  <a:outerShdw blurRad="38100" dist="38100" dir="2700000" algn="tl">
                    <a:srgbClr val="000000">
                      <a:alpha val="43137"/>
                    </a:srgbClr>
                  </a:outerShdw>
                </a:effectLst>
              </a:rPr>
              <a:t>3 </a:t>
            </a:r>
            <a:r>
              <a:rPr lang="tr-TR" dirty="0" err="1">
                <a:effectLst>
                  <a:outerShdw blurRad="38100" dist="38100" dir="2700000" algn="tl">
                    <a:srgbClr val="000000">
                      <a:alpha val="43137"/>
                    </a:srgbClr>
                  </a:outerShdw>
                </a:effectLst>
              </a:rPr>
              <a:t>mo</a:t>
            </a:r>
            <a:r>
              <a:rPr lang="tr-TR" dirty="0">
                <a:effectLst>
                  <a:outerShdw blurRad="38100" dist="38100" dir="2700000" algn="tl">
                    <a:srgbClr val="000000">
                      <a:alpha val="43137"/>
                    </a:srgbClr>
                  </a:outerShdw>
                </a:effectLst>
              </a:rPr>
              <a:t> </a:t>
            </a:r>
            <a:r>
              <a:rPr lang="tr-TR" dirty="0" err="1">
                <a:effectLst>
                  <a:outerShdw blurRad="38100" dist="38100" dir="2700000" algn="tl">
                    <a:srgbClr val="000000">
                      <a:alpha val="43137"/>
                    </a:srgbClr>
                  </a:outerShdw>
                </a:effectLst>
              </a:rPr>
              <a:t>GnRHa</a:t>
            </a:r>
            <a:r>
              <a:rPr lang="tr-TR" dirty="0">
                <a:effectLst>
                  <a:outerShdw blurRad="38100" dist="38100" dir="2700000" algn="tl">
                    <a:srgbClr val="000000">
                      <a:alpha val="43137"/>
                    </a:srgbClr>
                  </a:outerShdw>
                </a:effectLst>
              </a:rPr>
              <a:t> </a:t>
            </a:r>
            <a:r>
              <a:rPr lang="tr-TR" dirty="0">
                <a:effectLst>
                  <a:outerShdw blurRad="38100" dist="38100" dir="2700000" algn="tl">
                    <a:srgbClr val="000000">
                      <a:alpha val="43137"/>
                    </a:srgbClr>
                  </a:outerShdw>
                </a:effectLst>
                <a:sym typeface="Symbol"/>
              </a:rPr>
              <a:t>  ICSI (16oo, 9em, ET: 2, P=1)</a:t>
            </a:r>
            <a:endParaRPr lang="en-US"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nodeType="afterEffect">
                                  <p:stCondLst>
                                    <p:cond delay="0"/>
                                  </p:stCondLst>
                                  <p:childTnLst>
                                    <p:set>
                                      <p:cBhvr>
                                        <p:cTn id="6" dur="1" fill="hold">
                                          <p:stCondLst>
                                            <p:cond delay="0"/>
                                          </p:stCondLst>
                                        </p:cTn>
                                        <p:tgtEl>
                                          <p:spTgt spid="158722"/>
                                        </p:tgtEl>
                                        <p:attrNameLst>
                                          <p:attrName>style.visibility</p:attrName>
                                        </p:attrNameLst>
                                      </p:cBhvr>
                                      <p:to>
                                        <p:strVal val="visible"/>
                                      </p:to>
                                    </p:set>
                                    <p:anim calcmode="lin" valueType="num">
                                      <p:cBhvr>
                                        <p:cTn id="7" dur="1000" fill="hold"/>
                                        <p:tgtEl>
                                          <p:spTgt spid="158722"/>
                                        </p:tgtEl>
                                        <p:attrNameLst>
                                          <p:attrName>ppt_w</p:attrName>
                                        </p:attrNameLst>
                                      </p:cBhvr>
                                      <p:tavLst>
                                        <p:tav tm="0">
                                          <p:val>
                                            <p:fltVal val="0"/>
                                          </p:val>
                                        </p:tav>
                                        <p:tav tm="100000">
                                          <p:val>
                                            <p:strVal val="#ppt_w"/>
                                          </p:val>
                                        </p:tav>
                                      </p:tavLst>
                                    </p:anim>
                                    <p:anim calcmode="lin" valueType="num">
                                      <p:cBhvr>
                                        <p:cTn id="8" dur="1000" fill="hold"/>
                                        <p:tgtEl>
                                          <p:spTgt spid="158722"/>
                                        </p:tgtEl>
                                        <p:attrNameLst>
                                          <p:attrName>ppt_h</p:attrName>
                                        </p:attrNameLst>
                                      </p:cBhvr>
                                      <p:tavLst>
                                        <p:tav tm="0">
                                          <p:val>
                                            <p:fltVal val="0"/>
                                          </p:val>
                                        </p:tav>
                                        <p:tav tm="100000">
                                          <p:val>
                                            <p:strVal val="#ppt_h"/>
                                          </p:val>
                                        </p:tav>
                                      </p:tavLst>
                                    </p:anim>
                                    <p:anim calcmode="lin" valueType="num">
                                      <p:cBhvr>
                                        <p:cTn id="9" dur="1000" fill="hold"/>
                                        <p:tgtEl>
                                          <p:spTgt spid="15872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58722"/>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000"/>
                            </p:stCondLst>
                            <p:childTnLst>
                              <p:par>
                                <p:cTn id="12" presetID="9" presetClass="entr" presetSubtype="0" fill="hold" nodeType="afterEffect">
                                  <p:stCondLst>
                                    <p:cond delay="0"/>
                                  </p:stCondLst>
                                  <p:childTnLst>
                                    <p:set>
                                      <p:cBhvr>
                                        <p:cTn id="13" dur="1" fill="hold">
                                          <p:stCondLst>
                                            <p:cond delay="0"/>
                                          </p:stCondLst>
                                        </p:cTn>
                                        <p:tgtEl>
                                          <p:spTgt spid="158723"/>
                                        </p:tgtEl>
                                        <p:attrNameLst>
                                          <p:attrName>style.visibility</p:attrName>
                                        </p:attrNameLst>
                                      </p:cBhvr>
                                      <p:to>
                                        <p:strVal val="visible"/>
                                      </p:to>
                                    </p:set>
                                    <p:animEffect transition="in" filter="dissolve">
                                      <p:cBhvr>
                                        <p:cTn id="14" dur="500"/>
                                        <p:tgtEl>
                                          <p:spTgt spid="158723"/>
                                        </p:tgtEl>
                                      </p:cBhvr>
                                    </p:animEffect>
                                  </p:childTnLst>
                                </p:cTn>
                              </p:par>
                            </p:childTnLst>
                          </p:cTn>
                        </p:par>
                        <p:par>
                          <p:cTn id="15" fill="hold">
                            <p:stCondLst>
                              <p:cond delay="1500"/>
                            </p:stCondLst>
                            <p:childTnLst>
                              <p:par>
                                <p:cTn id="16" presetID="15" presetClass="entr" presetSubtype="0" fill="hold" nodeType="afterEffect">
                                  <p:stCondLst>
                                    <p:cond delay="0"/>
                                  </p:stCondLst>
                                  <p:childTnLst>
                                    <p:set>
                                      <p:cBhvr>
                                        <p:cTn id="17" dur="1" fill="hold">
                                          <p:stCondLst>
                                            <p:cond delay="0"/>
                                          </p:stCondLst>
                                        </p:cTn>
                                        <p:tgtEl>
                                          <p:spTgt spid="158724"/>
                                        </p:tgtEl>
                                        <p:attrNameLst>
                                          <p:attrName>style.visibility</p:attrName>
                                        </p:attrNameLst>
                                      </p:cBhvr>
                                      <p:to>
                                        <p:strVal val="visible"/>
                                      </p:to>
                                    </p:set>
                                    <p:anim calcmode="lin" valueType="num">
                                      <p:cBhvr>
                                        <p:cTn id="18" dur="1000" fill="hold"/>
                                        <p:tgtEl>
                                          <p:spTgt spid="158724"/>
                                        </p:tgtEl>
                                        <p:attrNameLst>
                                          <p:attrName>ppt_w</p:attrName>
                                        </p:attrNameLst>
                                      </p:cBhvr>
                                      <p:tavLst>
                                        <p:tav tm="0">
                                          <p:val>
                                            <p:fltVal val="0"/>
                                          </p:val>
                                        </p:tav>
                                        <p:tav tm="100000">
                                          <p:val>
                                            <p:strVal val="#ppt_w"/>
                                          </p:val>
                                        </p:tav>
                                      </p:tavLst>
                                    </p:anim>
                                    <p:anim calcmode="lin" valueType="num">
                                      <p:cBhvr>
                                        <p:cTn id="19" dur="1000" fill="hold"/>
                                        <p:tgtEl>
                                          <p:spTgt spid="158724"/>
                                        </p:tgtEl>
                                        <p:attrNameLst>
                                          <p:attrName>ppt_h</p:attrName>
                                        </p:attrNameLst>
                                      </p:cBhvr>
                                      <p:tavLst>
                                        <p:tav tm="0">
                                          <p:val>
                                            <p:fltVal val="0"/>
                                          </p:val>
                                        </p:tav>
                                        <p:tav tm="100000">
                                          <p:val>
                                            <p:strVal val="#ppt_h"/>
                                          </p:val>
                                        </p:tav>
                                      </p:tavLst>
                                    </p:anim>
                                    <p:anim calcmode="lin" valueType="num">
                                      <p:cBhvr>
                                        <p:cTn id="20" dur="1000" fill="hold"/>
                                        <p:tgtEl>
                                          <p:spTgt spid="158724"/>
                                        </p:tgtEl>
                                        <p:attrNameLst>
                                          <p:attrName>ppt_x</p:attrName>
                                        </p:attrNameLst>
                                      </p:cBhvr>
                                      <p:tavLst>
                                        <p:tav tm="0" fmla="#ppt_x+(cos(-2*pi*(1-$))*-#ppt_x-sin(-2*pi*(1-$))*(1-#ppt_y))*(1-$)">
                                          <p:val>
                                            <p:fltVal val="0"/>
                                          </p:val>
                                        </p:tav>
                                        <p:tav tm="100000">
                                          <p:val>
                                            <p:fltVal val="1"/>
                                          </p:val>
                                        </p:tav>
                                      </p:tavLst>
                                    </p:anim>
                                    <p:anim calcmode="lin" valueType="num">
                                      <p:cBhvr>
                                        <p:cTn id="21" dur="1000" fill="hold"/>
                                        <p:tgtEl>
                                          <p:spTgt spid="1587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0" y="0"/>
            <a:ext cx="9144000" cy="6858000"/>
            <a:chOff x="0" y="0"/>
            <a:chExt cx="4214810" cy="3160251"/>
          </a:xfrm>
        </p:grpSpPr>
        <p:pic>
          <p:nvPicPr>
            <p:cNvPr id="156675" name="Picture 3" descr="D:\00_DATA\0levant\Lvnt_Uludag Jin Ob Kis Gunleri, 11._Bursa_20130307\Deniz Kaleli Durman_20120416_US_02.JPG"/>
            <p:cNvPicPr>
              <a:picLocks noChangeAspect="1" noChangeArrowheads="1"/>
            </p:cNvPicPr>
            <p:nvPr/>
          </p:nvPicPr>
          <p:blipFill>
            <a:blip r:embed="rId2" cstate="print"/>
            <a:srcRect/>
            <a:stretch>
              <a:fillRect/>
            </a:stretch>
          </p:blipFill>
          <p:spPr bwMode="auto">
            <a:xfrm>
              <a:off x="0" y="0"/>
              <a:ext cx="4214810" cy="3160251"/>
            </a:xfrm>
            <a:prstGeom prst="rect">
              <a:avLst/>
            </a:prstGeom>
            <a:noFill/>
          </p:spPr>
        </p:pic>
        <p:sp>
          <p:nvSpPr>
            <p:cNvPr id="8" name="Rectangle 7"/>
            <p:cNvSpPr/>
            <p:nvPr/>
          </p:nvSpPr>
          <p:spPr bwMode="auto">
            <a:xfrm>
              <a:off x="285720" y="0"/>
              <a:ext cx="928694" cy="142876"/>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grpSp>
      <p:grpSp>
        <p:nvGrpSpPr>
          <p:cNvPr id="12" name="Group 11"/>
          <p:cNvGrpSpPr/>
          <p:nvPr/>
        </p:nvGrpSpPr>
        <p:grpSpPr>
          <a:xfrm>
            <a:off x="0" y="0"/>
            <a:ext cx="9144000" cy="6572272"/>
            <a:chOff x="5786446" y="0"/>
            <a:chExt cx="3715751" cy="2786058"/>
          </a:xfrm>
        </p:grpSpPr>
        <p:pic>
          <p:nvPicPr>
            <p:cNvPr id="156674" name="Picture 2" descr="D:\00_DATA\0levant\Lvnt_Uludag Jin Ob Kis Gunleri, 11._Bursa_20130307\Deniz Kaleli Durman_20120416_US_01.JPG"/>
            <p:cNvPicPr>
              <a:picLocks noChangeAspect="1" noChangeArrowheads="1"/>
            </p:cNvPicPr>
            <p:nvPr/>
          </p:nvPicPr>
          <p:blipFill>
            <a:blip r:embed="rId3" cstate="print"/>
            <a:srcRect/>
            <a:stretch>
              <a:fillRect/>
            </a:stretch>
          </p:blipFill>
          <p:spPr bwMode="auto">
            <a:xfrm>
              <a:off x="5786446" y="0"/>
              <a:ext cx="3715751" cy="2786058"/>
            </a:xfrm>
            <a:prstGeom prst="rect">
              <a:avLst/>
            </a:prstGeom>
            <a:noFill/>
          </p:spPr>
        </p:pic>
        <p:sp>
          <p:nvSpPr>
            <p:cNvPr id="9" name="Rectangle 8"/>
            <p:cNvSpPr/>
            <p:nvPr/>
          </p:nvSpPr>
          <p:spPr bwMode="auto">
            <a:xfrm>
              <a:off x="6072197" y="0"/>
              <a:ext cx="928694" cy="142876"/>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grpSp>
      <p:grpSp>
        <p:nvGrpSpPr>
          <p:cNvPr id="10" name="Group 9"/>
          <p:cNvGrpSpPr/>
          <p:nvPr/>
        </p:nvGrpSpPr>
        <p:grpSpPr>
          <a:xfrm>
            <a:off x="0" y="0"/>
            <a:ext cx="9144000" cy="6858000"/>
            <a:chOff x="2643174" y="4214818"/>
            <a:chExt cx="3500462" cy="2643181"/>
          </a:xfrm>
        </p:grpSpPr>
        <p:pic>
          <p:nvPicPr>
            <p:cNvPr id="156676" name="Picture 4" descr="D:\00_DATA\0levant\Lvnt_Uludag Jin Ob Kis Gunleri, 11._Bursa_20130307\Deniz Kaleli Durman_20130227_Fetus Durman_US_02.JPG"/>
            <p:cNvPicPr>
              <a:picLocks noChangeAspect="1" noChangeArrowheads="1"/>
            </p:cNvPicPr>
            <p:nvPr/>
          </p:nvPicPr>
          <p:blipFill>
            <a:blip r:embed="rId4" cstate="print"/>
            <a:srcRect/>
            <a:stretch>
              <a:fillRect/>
            </a:stretch>
          </p:blipFill>
          <p:spPr bwMode="auto">
            <a:xfrm>
              <a:off x="2643174" y="4232652"/>
              <a:ext cx="3500462" cy="2625347"/>
            </a:xfrm>
            <a:prstGeom prst="rect">
              <a:avLst/>
            </a:prstGeom>
            <a:noFill/>
          </p:spPr>
        </p:pic>
        <p:sp>
          <p:nvSpPr>
            <p:cNvPr id="7" name="Rectangle 6"/>
            <p:cNvSpPr/>
            <p:nvPr/>
          </p:nvSpPr>
          <p:spPr bwMode="auto">
            <a:xfrm>
              <a:off x="2928926" y="4214818"/>
              <a:ext cx="928694" cy="142876"/>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grpSp>
      <p:sp>
        <p:nvSpPr>
          <p:cNvPr id="14" name="TextBox 13"/>
          <p:cNvSpPr txBox="1"/>
          <p:nvPr/>
        </p:nvSpPr>
        <p:spPr>
          <a:xfrm>
            <a:off x="357190" y="632882"/>
            <a:ext cx="7858148" cy="707886"/>
          </a:xfrm>
          <a:prstGeom prst="rect">
            <a:avLst/>
          </a:prstGeom>
          <a:noFill/>
        </p:spPr>
        <p:txBody>
          <a:bodyPr wrap="square" rtlCol="0">
            <a:spAutoFit/>
          </a:bodyPr>
          <a:lstStyle/>
          <a:p>
            <a:r>
              <a:rPr lang="tr-TR" sz="2000" dirty="0">
                <a:effectLst>
                  <a:outerShdw blurRad="38100" dist="38100" dir="2700000" algn="tl">
                    <a:srgbClr val="000000">
                      <a:alpha val="43137"/>
                    </a:srgbClr>
                  </a:outerShdw>
                </a:effectLst>
              </a:rPr>
              <a:t>DKD, 34y, Male F, 1 </a:t>
            </a:r>
            <a:r>
              <a:rPr lang="tr-TR" sz="2000" dirty="0" err="1">
                <a:effectLst>
                  <a:outerShdw blurRad="38100" dist="38100" dir="2700000" algn="tl">
                    <a:srgbClr val="000000">
                      <a:alpha val="43137"/>
                    </a:srgbClr>
                  </a:outerShdw>
                </a:effectLst>
              </a:rPr>
              <a:t>Sp+IUI</a:t>
            </a:r>
            <a:r>
              <a:rPr lang="tr-TR" sz="2000" dirty="0">
                <a:effectLst>
                  <a:outerShdw blurRad="38100" dist="38100" dir="2700000" algn="tl">
                    <a:srgbClr val="000000">
                      <a:alpha val="43137"/>
                    </a:srgbClr>
                  </a:outerShdw>
                </a:effectLst>
              </a:rPr>
              <a:t>, 2xGn+IUI, </a:t>
            </a:r>
          </a:p>
          <a:p>
            <a:r>
              <a:rPr lang="tr-TR" sz="2000" dirty="0">
                <a:effectLst>
                  <a:outerShdw blurRad="38100" dist="38100" dir="2700000" algn="tl">
                    <a:srgbClr val="000000">
                      <a:alpha val="43137"/>
                    </a:srgbClr>
                  </a:outerShdw>
                </a:effectLst>
              </a:rPr>
              <a:t>3xICSI (3. ICSI: 3 ay </a:t>
            </a:r>
            <a:r>
              <a:rPr lang="tr-TR" sz="2000" dirty="0" err="1">
                <a:effectLst>
                  <a:outerShdw blurRad="38100" dist="38100" dir="2700000" algn="tl">
                    <a:srgbClr val="000000">
                      <a:alpha val="43137"/>
                    </a:srgbClr>
                  </a:outerShdw>
                </a:effectLst>
              </a:rPr>
              <a:t>GnRHa</a:t>
            </a:r>
            <a:r>
              <a:rPr lang="tr-TR" sz="2000" dirty="0" err="1">
                <a:effectLst>
                  <a:outerShdw blurRad="38100" dist="38100" dir="2700000" algn="tl">
                    <a:srgbClr val="000000">
                      <a:alpha val="43137"/>
                    </a:srgbClr>
                  </a:outerShdw>
                </a:effectLst>
                <a:sym typeface="Symbol"/>
              </a:rPr>
              <a:t>ICSI</a:t>
            </a:r>
            <a:r>
              <a:rPr lang="tr-TR" sz="2000" dirty="0">
                <a:effectLst>
                  <a:outerShdw blurRad="38100" dist="38100" dir="2700000" algn="tl">
                    <a:srgbClr val="000000">
                      <a:alpha val="43137"/>
                    </a:srgbClr>
                  </a:outerShdw>
                </a:effectLst>
                <a:sym typeface="Symbol"/>
              </a:rPr>
              <a:t> Pr=+</a:t>
            </a:r>
            <a:r>
              <a:rPr lang="tr-TR" sz="2000" dirty="0">
                <a:effectLst>
                  <a:outerShdw blurRad="38100" dist="38100" dir="2700000" algn="tl">
                    <a:srgbClr val="000000">
                      <a:alpha val="43137"/>
                    </a:srgbClr>
                  </a:outerShdw>
                </a:effectLst>
              </a:rPr>
              <a:t> )</a:t>
            </a:r>
            <a:endParaRPr lang="en-US" sz="2000" dirty="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linds(horizont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716" y="-31275"/>
            <a:ext cx="9152715" cy="6864536"/>
          </a:xfrm>
        </p:spPr>
      </p:pic>
      <p:sp>
        <p:nvSpPr>
          <p:cNvPr id="5" name="Rectangle 4"/>
          <p:cNvSpPr/>
          <p:nvPr/>
        </p:nvSpPr>
        <p:spPr bwMode="auto">
          <a:xfrm>
            <a:off x="685800" y="-31275"/>
            <a:ext cx="1869976" cy="219915"/>
          </a:xfrm>
          <a:prstGeom prst="rect">
            <a:avLst/>
          </a:prstGeom>
          <a:solidFill>
            <a:srgbClr val="000000"/>
          </a:solidFill>
          <a:ln w="12700" cap="flat" cmpd="sng" algn="ctr">
            <a:no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outerShdw blurRad="38100" dist="38100" dir="2700000" algn="tl">
                  <a:srgbClr val="000000">
                    <a:alpha val="43137"/>
                  </a:srgbClr>
                </a:outerShdw>
              </a:effectLst>
              <a:latin typeface="Arial" charset="0"/>
            </a:endParaRPr>
          </a:p>
        </p:txBody>
      </p:sp>
      <p:sp>
        <p:nvSpPr>
          <p:cNvPr id="6" name="TextBox 5"/>
          <p:cNvSpPr txBox="1"/>
          <p:nvPr/>
        </p:nvSpPr>
        <p:spPr>
          <a:xfrm>
            <a:off x="357190" y="476672"/>
            <a:ext cx="7858148" cy="830997"/>
          </a:xfrm>
          <a:prstGeom prst="rect">
            <a:avLst/>
          </a:prstGeom>
          <a:noFill/>
        </p:spPr>
        <p:txBody>
          <a:bodyPr wrap="square" rtlCol="0">
            <a:spAutoFit/>
          </a:bodyPr>
          <a:lstStyle/>
          <a:p>
            <a:r>
              <a:rPr lang="tr-TR" sz="2000" dirty="0">
                <a:effectLst>
                  <a:outerShdw blurRad="38100" dist="38100" dir="2700000" algn="tl">
                    <a:srgbClr val="000000">
                      <a:alpha val="43137"/>
                    </a:srgbClr>
                  </a:outerShdw>
                </a:effectLst>
              </a:rPr>
              <a:t>DKD, 38y, Male F, 1 </a:t>
            </a:r>
            <a:r>
              <a:rPr lang="tr-TR" sz="2000" dirty="0" err="1">
                <a:effectLst>
                  <a:outerShdw blurRad="38100" dist="38100" dir="2700000" algn="tl">
                    <a:srgbClr val="000000">
                      <a:alpha val="43137"/>
                    </a:srgbClr>
                  </a:outerShdw>
                </a:effectLst>
              </a:rPr>
              <a:t>Sp+IUI</a:t>
            </a:r>
            <a:r>
              <a:rPr lang="tr-TR" sz="2000" dirty="0">
                <a:effectLst>
                  <a:outerShdw blurRad="38100" dist="38100" dir="2700000" algn="tl">
                    <a:srgbClr val="000000">
                      <a:alpha val="43137"/>
                    </a:srgbClr>
                  </a:outerShdw>
                </a:effectLst>
              </a:rPr>
              <a:t>, 2xGn+IUI, </a:t>
            </a:r>
          </a:p>
          <a:p>
            <a:r>
              <a:rPr lang="tr-TR" sz="2000" dirty="0">
                <a:effectLst>
                  <a:outerShdw blurRad="38100" dist="38100" dir="2700000" algn="tl">
                    <a:srgbClr val="000000">
                      <a:alpha val="43137"/>
                    </a:srgbClr>
                  </a:outerShdw>
                </a:effectLst>
              </a:rPr>
              <a:t>3xICSI (3. ICSI: 3 ay </a:t>
            </a:r>
            <a:r>
              <a:rPr lang="tr-TR" sz="2000" dirty="0" err="1">
                <a:effectLst>
                  <a:outerShdw blurRad="38100" dist="38100" dir="2700000" algn="tl">
                    <a:srgbClr val="000000">
                      <a:alpha val="43137"/>
                    </a:srgbClr>
                  </a:outerShdw>
                </a:effectLst>
              </a:rPr>
              <a:t>GnRHa</a:t>
            </a:r>
            <a:r>
              <a:rPr lang="tr-TR" sz="2000" dirty="0" err="1">
                <a:effectLst>
                  <a:outerShdw blurRad="38100" dist="38100" dir="2700000" algn="tl">
                    <a:srgbClr val="000000">
                      <a:alpha val="43137"/>
                    </a:srgbClr>
                  </a:outerShdw>
                </a:effectLst>
                <a:sym typeface="Symbol"/>
              </a:rPr>
              <a:t>ICSI</a:t>
            </a:r>
            <a:r>
              <a:rPr lang="tr-TR" sz="2000" dirty="0">
                <a:effectLst>
                  <a:outerShdw blurRad="38100" dist="38100" dir="2700000" algn="tl">
                    <a:srgbClr val="000000">
                      <a:alpha val="43137"/>
                    </a:srgbClr>
                  </a:outerShdw>
                </a:effectLst>
                <a:sym typeface="Symbol"/>
              </a:rPr>
              <a:t> Pr=+</a:t>
            </a:r>
            <a:r>
              <a:rPr lang="tr-TR" sz="2000" dirty="0">
                <a:effectLst>
                  <a:outerShdw blurRad="38100" dist="38100" dir="2700000" algn="tl">
                    <a:srgbClr val="000000">
                      <a:alpha val="43137"/>
                    </a:srgbClr>
                  </a:outerShdw>
                </a:effectLst>
              </a:rPr>
              <a:t> </a:t>
            </a:r>
            <a:r>
              <a:rPr lang="tr-TR" sz="2000" dirty="0">
                <a:effectLst>
                  <a:outerShdw blurRad="38100" dist="38100" dir="2700000" algn="tl">
                    <a:srgbClr val="000000">
                      <a:alpha val="43137"/>
                    </a:srgbClr>
                  </a:outerShdw>
                </a:effectLst>
                <a:sym typeface="Symbol"/>
              </a:rPr>
              <a:t>C/S</a:t>
            </a:r>
            <a:r>
              <a:rPr lang="tr-TR" sz="2000" dirty="0">
                <a:effectLst>
                  <a:outerShdw blurRad="38100" dist="38100" dir="2700000" algn="tl">
                    <a:srgbClr val="000000">
                      <a:alpha val="43137"/>
                    </a:srgbClr>
                  </a:outerShdw>
                </a:effectLst>
              </a:rPr>
              <a:t>); </a:t>
            </a:r>
            <a:r>
              <a:rPr lang="tr-TR" sz="2800" dirty="0" err="1">
                <a:solidFill>
                  <a:schemeClr val="tx2"/>
                </a:solidFill>
                <a:effectLst>
                  <a:outerShdw blurRad="38100" dist="38100" dir="2700000" algn="tl">
                    <a:srgbClr val="000000">
                      <a:alpha val="43137"/>
                    </a:srgbClr>
                  </a:outerShdw>
                </a:effectLst>
              </a:rPr>
              <a:t>Sp</a:t>
            </a:r>
            <a:r>
              <a:rPr lang="tr-TR" sz="2800" dirty="0">
                <a:solidFill>
                  <a:schemeClr val="tx2"/>
                </a:solidFill>
                <a:effectLst>
                  <a:outerShdw blurRad="38100" dist="38100" dir="2700000" algn="tl">
                    <a:srgbClr val="000000">
                      <a:alpha val="43137"/>
                    </a:srgbClr>
                  </a:outerShdw>
                </a:effectLst>
              </a:rPr>
              <a:t> Pr!!!</a:t>
            </a:r>
            <a:endParaRPr lang="en-US" sz="2800" dirty="0">
              <a:solidFill>
                <a:schemeClr val="tx2"/>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39617936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Content Placeholder 3" descr="Noname.jpg"/>
          <p:cNvPicPr>
            <a:picLocks noGrp="1" noChangeAspect="1"/>
          </p:cNvPicPr>
          <p:nvPr>
            <p:ph idx="1"/>
          </p:nvPr>
        </p:nvPicPr>
        <p:blipFill>
          <a:blip r:embed="rId2" cstate="print"/>
          <a:srcRect/>
          <a:stretch>
            <a:fillRect/>
          </a:stretch>
        </p:blipFill>
        <p:spPr>
          <a:xfrm>
            <a:off x="155575" y="3779838"/>
            <a:ext cx="8837613" cy="2363787"/>
          </a:xfrm>
        </p:spPr>
      </p:pic>
      <p:sp>
        <p:nvSpPr>
          <p:cNvPr id="57347" name="Title 1"/>
          <p:cNvSpPr>
            <a:spLocks noGrp="1"/>
          </p:cNvSpPr>
          <p:nvPr>
            <p:ph type="title"/>
          </p:nvPr>
        </p:nvSpPr>
        <p:spPr>
          <a:xfrm>
            <a:off x="722313" y="1643063"/>
            <a:ext cx="7772400" cy="2214562"/>
          </a:xfrm>
        </p:spPr>
        <p:txBody>
          <a:bodyPr/>
          <a:lstStyle/>
          <a:p>
            <a:r>
              <a:rPr lang="tr-TR" sz="6000"/>
              <a:t>ADENOMYOZIS</a:t>
            </a:r>
            <a:br>
              <a:rPr lang="tr-TR" sz="6000"/>
            </a:br>
            <a:r>
              <a:rPr lang="tr-TR" sz="6000">
                <a:solidFill>
                  <a:srgbClr val="00FFFF"/>
                </a:solidFill>
              </a:rPr>
              <a:t>INFERTILITE</a:t>
            </a:r>
            <a:br>
              <a:rPr lang="tr-TR" sz="6000">
                <a:solidFill>
                  <a:srgbClr val="00FFFF"/>
                </a:solidFill>
              </a:rPr>
            </a:br>
            <a:r>
              <a:rPr lang="tr-TR" sz="6000">
                <a:solidFill>
                  <a:srgbClr val="FF3399"/>
                </a:solidFill>
              </a:rPr>
              <a:t>CERRAHI</a:t>
            </a:r>
            <a:endParaRPr lang="en-US" sz="6000">
              <a:solidFill>
                <a:srgbClr val="FF3399"/>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4338" name="Picture 2"/>
          <p:cNvPicPr>
            <a:picLocks noChangeAspect="1" noChangeArrowheads="1"/>
          </p:cNvPicPr>
          <p:nvPr/>
        </p:nvPicPr>
        <p:blipFill>
          <a:blip r:embed="rId2" cstate="print"/>
          <a:srcRect/>
          <a:stretch>
            <a:fillRect/>
          </a:stretch>
        </p:blipFill>
        <p:spPr bwMode="auto">
          <a:xfrm>
            <a:off x="-1" y="1"/>
            <a:ext cx="9293997" cy="6858000"/>
          </a:xfrm>
          <a:prstGeom prst="rect">
            <a:avLst/>
          </a:prstGeom>
          <a:noFill/>
          <a:ln w="9525">
            <a:noFill/>
            <a:miter lim="800000"/>
            <a:headEnd/>
            <a:tailEnd/>
          </a:ln>
          <a:effectLst/>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12290" name="Picture 2"/>
          <p:cNvPicPr>
            <a:picLocks noChangeAspect="1" noChangeArrowheads="1"/>
          </p:cNvPicPr>
          <p:nvPr/>
        </p:nvPicPr>
        <p:blipFill>
          <a:blip r:embed="rId2" cstate="print"/>
          <a:srcRect/>
          <a:stretch>
            <a:fillRect/>
          </a:stretch>
        </p:blipFill>
        <p:spPr bwMode="auto">
          <a:xfrm>
            <a:off x="1" y="0"/>
            <a:ext cx="9197130" cy="6858000"/>
          </a:xfrm>
          <a:prstGeom prst="rect">
            <a:avLst/>
          </a:prstGeom>
          <a:noFill/>
          <a:ln w="9525">
            <a:noFill/>
            <a:miter lim="800000"/>
            <a:headEnd/>
            <a:tailEnd/>
          </a:ln>
          <a:effectLst/>
        </p:spPr>
      </p:pic>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z="4800" dirty="0" err="1"/>
              <a:t>Adenomyosis</a:t>
            </a:r>
            <a:r>
              <a:rPr lang="tr-TR" sz="4800" dirty="0"/>
              <a:t> </a:t>
            </a:r>
            <a:r>
              <a:rPr lang="tr-TR" sz="4800" dirty="0" err="1"/>
              <a:t>Treatment</a:t>
            </a:r>
            <a:br>
              <a:rPr lang="tr-TR" dirty="0"/>
            </a:br>
            <a:r>
              <a:rPr lang="en-US" sz="3600" dirty="0" err="1">
                <a:solidFill>
                  <a:srgbClr val="00FFFF"/>
                </a:solidFill>
              </a:rPr>
              <a:t>Nonexcisional</a:t>
            </a:r>
            <a:r>
              <a:rPr lang="en-US" sz="3600" dirty="0">
                <a:solidFill>
                  <a:srgbClr val="00FFFF"/>
                </a:solidFill>
              </a:rPr>
              <a:t> Techniques</a:t>
            </a:r>
            <a:endParaRPr lang="en-US" dirty="0">
              <a:solidFill>
                <a:srgbClr val="00FFFF"/>
              </a:solidFill>
            </a:endParaRPr>
          </a:p>
        </p:txBody>
      </p:sp>
      <p:sp>
        <p:nvSpPr>
          <p:cNvPr id="3" name="Content Placeholder 2"/>
          <p:cNvSpPr>
            <a:spLocks noGrp="1"/>
          </p:cNvSpPr>
          <p:nvPr>
            <p:ph idx="1"/>
          </p:nvPr>
        </p:nvSpPr>
        <p:spPr/>
        <p:txBody>
          <a:bodyPr/>
          <a:lstStyle/>
          <a:p>
            <a:r>
              <a:rPr lang="en-US" dirty="0" err="1"/>
              <a:t>Electrocoagulation</a:t>
            </a:r>
            <a:endParaRPr lang="tr-TR" dirty="0"/>
          </a:p>
          <a:p>
            <a:r>
              <a:rPr lang="en-US" dirty="0" err="1"/>
              <a:t>Hyster</a:t>
            </a:r>
            <a:r>
              <a:rPr lang="tr-TR" dirty="0"/>
              <a:t>o</a:t>
            </a:r>
            <a:r>
              <a:rPr lang="en-US" dirty="0" err="1"/>
              <a:t>scopic</a:t>
            </a:r>
            <a:r>
              <a:rPr lang="en-US" dirty="0"/>
              <a:t> surgery</a:t>
            </a:r>
            <a:endParaRPr lang="tr-TR" dirty="0"/>
          </a:p>
          <a:p>
            <a:r>
              <a:rPr lang="en-US" dirty="0"/>
              <a:t>High frequency</a:t>
            </a:r>
            <a:endParaRPr lang="tr-TR" dirty="0"/>
          </a:p>
          <a:p>
            <a:r>
              <a:rPr lang="en-US" dirty="0"/>
              <a:t>Alcohol instillation</a:t>
            </a:r>
            <a:endParaRPr lang="tr-TR" dirty="0"/>
          </a:p>
          <a:p>
            <a:r>
              <a:rPr lang="en-US" dirty="0"/>
              <a:t>Radiofrequency ablation</a:t>
            </a:r>
            <a:endParaRPr lang="tr-TR" dirty="0"/>
          </a:p>
          <a:p>
            <a:r>
              <a:rPr lang="en-US" dirty="0"/>
              <a:t>Microwave ablation</a:t>
            </a:r>
            <a:endParaRPr lang="tr-TR" dirty="0"/>
          </a:p>
          <a:p>
            <a:r>
              <a:rPr lang="en-US" dirty="0" err="1"/>
              <a:t>Ballon</a:t>
            </a:r>
            <a:r>
              <a:rPr lang="en-US" dirty="0"/>
              <a:t> </a:t>
            </a:r>
            <a:r>
              <a:rPr lang="en-US" dirty="0" err="1"/>
              <a:t>thermoablation</a:t>
            </a:r>
            <a:endParaRPr lang="tr-TR" dirty="0"/>
          </a:p>
          <a:p>
            <a:r>
              <a:rPr lang="en-US" dirty="0"/>
              <a:t>High density ultrasound</a:t>
            </a:r>
          </a:p>
        </p:txBody>
      </p:sp>
      <p:sp>
        <p:nvSpPr>
          <p:cNvPr id="4" name="TextBox 3"/>
          <p:cNvSpPr txBox="1"/>
          <p:nvPr/>
        </p:nvSpPr>
        <p:spPr>
          <a:xfrm>
            <a:off x="4286248" y="6072206"/>
            <a:ext cx="4214842" cy="369332"/>
          </a:xfrm>
          <a:prstGeom prst="rect">
            <a:avLst/>
          </a:prstGeom>
          <a:noFill/>
        </p:spPr>
        <p:txBody>
          <a:bodyPr wrap="square" rtlCol="0">
            <a:spAutoFit/>
          </a:bodyPr>
          <a:lstStyle/>
          <a:p>
            <a:pPr algn="r"/>
            <a:r>
              <a:rPr lang="en-US" sz="1800" dirty="0" err="1">
                <a:solidFill>
                  <a:srgbClr val="FF0000"/>
                </a:solidFill>
              </a:rPr>
              <a:t>Grimbizis</a:t>
            </a:r>
            <a:r>
              <a:rPr lang="en-US" sz="1800" dirty="0">
                <a:solidFill>
                  <a:srgbClr val="FF0000"/>
                </a:solidFill>
              </a:rPr>
              <a:t> </a:t>
            </a:r>
            <a:r>
              <a:rPr lang="en-US" sz="1800" dirty="0" err="1">
                <a:solidFill>
                  <a:srgbClr val="FF0000"/>
                </a:solidFill>
              </a:rPr>
              <a:t>Fertil</a:t>
            </a:r>
            <a:r>
              <a:rPr lang="en-US" sz="1800" dirty="0">
                <a:solidFill>
                  <a:srgbClr val="FF0000"/>
                </a:solidFill>
              </a:rPr>
              <a:t> </a:t>
            </a:r>
            <a:r>
              <a:rPr lang="en-US" sz="1800" dirty="0" err="1">
                <a:solidFill>
                  <a:srgbClr val="FF0000"/>
                </a:solidFill>
              </a:rPr>
              <a:t>Steril</a:t>
            </a:r>
            <a:r>
              <a:rPr lang="en-US" sz="1800" dirty="0">
                <a:solidFill>
                  <a:srgbClr val="FF0000"/>
                </a:solidFill>
              </a:rPr>
              <a:t>, 2014</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51202" name="Picture 2"/>
          <p:cNvPicPr>
            <a:picLocks noChangeAspect="1" noChangeArrowheads="1"/>
          </p:cNvPicPr>
          <p:nvPr/>
        </p:nvPicPr>
        <p:blipFill>
          <a:blip r:embed="rId2" cstate="print"/>
          <a:srcRect/>
          <a:stretch>
            <a:fillRect/>
          </a:stretch>
        </p:blipFill>
        <p:spPr bwMode="auto">
          <a:xfrm>
            <a:off x="0" y="0"/>
            <a:ext cx="9144000" cy="6950260"/>
          </a:xfrm>
          <a:prstGeom prst="rect">
            <a:avLst/>
          </a:prstGeom>
          <a:noFill/>
          <a:ln w="9525">
            <a:noFill/>
            <a:miter lim="800000"/>
            <a:headEnd/>
            <a:tailEnd/>
          </a:ln>
          <a:effectLst/>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6626" name="Picture 2"/>
          <p:cNvPicPr>
            <a:picLocks noChangeAspect="1" noChangeArrowheads="1"/>
          </p:cNvPicPr>
          <p:nvPr/>
        </p:nvPicPr>
        <p:blipFill>
          <a:blip r:embed="rId2" cstate="print"/>
          <a:srcRect/>
          <a:stretch>
            <a:fillRect/>
          </a:stretch>
        </p:blipFill>
        <p:spPr bwMode="auto">
          <a:xfrm>
            <a:off x="1" y="0"/>
            <a:ext cx="9219581" cy="6857999"/>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55F6C8-2806-FE43-9A6A-30B8BC2D8B51}"/>
              </a:ext>
            </a:extLst>
          </p:cNvPr>
          <p:cNvSpPr>
            <a:spLocks noGrp="1"/>
          </p:cNvSpPr>
          <p:nvPr>
            <p:ph type="title"/>
          </p:nvPr>
        </p:nvSpPr>
        <p:spPr/>
        <p:txBody>
          <a:bodyPr/>
          <a:lstStyle/>
          <a:p>
            <a:endParaRPr lang="tr-TR"/>
          </a:p>
        </p:txBody>
      </p:sp>
      <p:sp>
        <p:nvSpPr>
          <p:cNvPr id="3" name="Content Placeholder 2">
            <a:extLst>
              <a:ext uri="{FF2B5EF4-FFF2-40B4-BE49-F238E27FC236}">
                <a16:creationId xmlns:a16="http://schemas.microsoft.com/office/drawing/2014/main" id="{ED774587-AFF7-6F42-A57D-324CDD1DBEBE}"/>
              </a:ext>
            </a:extLst>
          </p:cNvPr>
          <p:cNvSpPr>
            <a:spLocks noGrp="1"/>
          </p:cNvSpPr>
          <p:nvPr>
            <p:ph idx="1"/>
          </p:nvPr>
        </p:nvSpPr>
        <p:spPr/>
        <p:txBody>
          <a:bodyPr/>
          <a:lstStyle/>
          <a:p>
            <a:endParaRPr lang="tr-TR"/>
          </a:p>
        </p:txBody>
      </p:sp>
      <p:pic>
        <p:nvPicPr>
          <p:cNvPr id="4" name="Picture 3">
            <a:extLst>
              <a:ext uri="{FF2B5EF4-FFF2-40B4-BE49-F238E27FC236}">
                <a16:creationId xmlns:a16="http://schemas.microsoft.com/office/drawing/2014/main" id="{DB68219B-1A3F-3E40-A5EB-89479137F870}"/>
              </a:ext>
            </a:extLst>
          </p:cNvPr>
          <p:cNvPicPr>
            <a:picLocks noChangeAspect="1"/>
          </p:cNvPicPr>
          <p:nvPr/>
        </p:nvPicPr>
        <p:blipFill>
          <a:blip r:embed="rId2"/>
          <a:stretch>
            <a:fillRect/>
          </a:stretch>
        </p:blipFill>
        <p:spPr>
          <a:xfrm>
            <a:off x="-25685" y="19156"/>
            <a:ext cx="9169685" cy="6838844"/>
          </a:xfrm>
          <a:prstGeom prst="rect">
            <a:avLst/>
          </a:prstGeom>
        </p:spPr>
      </p:pic>
    </p:spTree>
    <p:extLst>
      <p:ext uri="{BB962C8B-B14F-4D97-AF65-F5344CB8AC3E}">
        <p14:creationId xmlns:p14="http://schemas.microsoft.com/office/powerpoint/2010/main" val="12306888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7651" name="Picture 3"/>
          <p:cNvPicPr>
            <a:picLocks noChangeAspect="1" noChangeArrowheads="1"/>
          </p:cNvPicPr>
          <p:nvPr/>
        </p:nvPicPr>
        <p:blipFill>
          <a:blip r:embed="rId2" cstate="print"/>
          <a:srcRect/>
          <a:stretch>
            <a:fillRect/>
          </a:stretch>
        </p:blipFill>
        <p:spPr bwMode="auto">
          <a:xfrm>
            <a:off x="-48274" y="1"/>
            <a:ext cx="9192274" cy="6857999"/>
          </a:xfrm>
          <a:prstGeom prst="rect">
            <a:avLst/>
          </a:prstGeom>
          <a:noFill/>
          <a:ln w="9525">
            <a:noFill/>
            <a:miter lim="800000"/>
            <a:headEnd/>
            <a:tailEnd/>
          </a:ln>
          <a:effectLst/>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3794" name="Picture 2"/>
          <p:cNvPicPr>
            <a:picLocks noChangeAspect="1" noChangeArrowheads="1"/>
          </p:cNvPicPr>
          <p:nvPr/>
        </p:nvPicPr>
        <p:blipFill>
          <a:blip r:embed="rId2" cstate="print"/>
          <a:srcRect/>
          <a:stretch>
            <a:fillRect/>
          </a:stretch>
        </p:blipFill>
        <p:spPr bwMode="auto">
          <a:xfrm>
            <a:off x="0" y="-1"/>
            <a:ext cx="9144000" cy="6819687"/>
          </a:xfrm>
          <a:prstGeom prst="rect">
            <a:avLst/>
          </a:prstGeom>
          <a:noFill/>
          <a:ln w="9525">
            <a:noFill/>
            <a:miter lim="800000"/>
            <a:headEnd/>
            <a:tailEnd/>
          </a:ln>
          <a:effectLst/>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4818" name="Picture 2"/>
          <p:cNvPicPr>
            <a:picLocks noChangeAspect="1" noChangeArrowheads="1"/>
          </p:cNvPicPr>
          <p:nvPr/>
        </p:nvPicPr>
        <p:blipFill>
          <a:blip r:embed="rId2" cstate="print"/>
          <a:srcRect/>
          <a:stretch>
            <a:fillRect/>
          </a:stretch>
        </p:blipFill>
        <p:spPr bwMode="auto">
          <a:xfrm>
            <a:off x="0" y="0"/>
            <a:ext cx="9144000" cy="6784806"/>
          </a:xfrm>
          <a:prstGeom prst="rect">
            <a:avLst/>
          </a:prstGeom>
          <a:noFill/>
          <a:ln w="9525">
            <a:noFill/>
            <a:miter lim="800000"/>
            <a:headEnd/>
            <a:tailEnd/>
          </a:ln>
          <a:effectLst/>
        </p:spPr>
      </p:pic>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5842" name="Picture 2"/>
          <p:cNvPicPr>
            <a:picLocks noChangeAspect="1" noChangeArrowheads="1"/>
          </p:cNvPicPr>
          <p:nvPr/>
        </p:nvPicPr>
        <p:blipFill>
          <a:blip r:embed="rId2" cstate="print"/>
          <a:srcRect/>
          <a:stretch>
            <a:fillRect/>
          </a:stretch>
        </p:blipFill>
        <p:spPr bwMode="auto">
          <a:xfrm>
            <a:off x="-1" y="0"/>
            <a:ext cx="9242645" cy="6858000"/>
          </a:xfrm>
          <a:prstGeom prst="rect">
            <a:avLst/>
          </a:prstGeom>
          <a:noFill/>
          <a:ln w="9525">
            <a:noFill/>
            <a:miter lim="800000"/>
            <a:headEnd/>
            <a:tailEnd/>
          </a:ln>
          <a:effectLst/>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36866" name="Picture 2"/>
          <p:cNvPicPr>
            <a:picLocks noChangeAspect="1" noChangeArrowheads="1"/>
          </p:cNvPicPr>
          <p:nvPr/>
        </p:nvPicPr>
        <p:blipFill>
          <a:blip r:embed="rId2" cstate="print"/>
          <a:srcRect/>
          <a:stretch>
            <a:fillRect/>
          </a:stretch>
        </p:blipFill>
        <p:spPr bwMode="auto">
          <a:xfrm>
            <a:off x="0" y="28775"/>
            <a:ext cx="9144000" cy="6829225"/>
          </a:xfrm>
          <a:prstGeom prst="rect">
            <a:avLst/>
          </a:prstGeom>
          <a:noFill/>
          <a:ln w="9525">
            <a:noFill/>
            <a:miter lim="800000"/>
            <a:headEnd/>
            <a:tailEnd/>
          </a:ln>
          <a:effectLst/>
        </p:spPr>
      </p:pic>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itle 1"/>
          <p:cNvSpPr>
            <a:spLocks noGrp="1"/>
          </p:cNvSpPr>
          <p:nvPr>
            <p:ph type="title"/>
          </p:nvPr>
        </p:nvSpPr>
        <p:spPr/>
        <p:txBody>
          <a:bodyPr/>
          <a:lstStyle/>
          <a:p>
            <a:endParaRPr lang="tr-TR"/>
          </a:p>
        </p:txBody>
      </p:sp>
      <p:sp>
        <p:nvSpPr>
          <p:cNvPr id="59395" name="Content Placeholder 2"/>
          <p:cNvSpPr>
            <a:spLocks noGrp="1"/>
          </p:cNvSpPr>
          <p:nvPr>
            <p:ph idx="1"/>
          </p:nvPr>
        </p:nvSpPr>
        <p:spPr/>
        <p:txBody>
          <a:bodyPr/>
          <a:lstStyle/>
          <a:p>
            <a:endParaRPr lang="tr-TR"/>
          </a:p>
        </p:txBody>
      </p:sp>
      <p:pic>
        <p:nvPicPr>
          <p:cNvPr id="59396" name="Picture 2"/>
          <p:cNvPicPr>
            <a:picLocks noChangeAspect="1" noChangeArrowheads="1"/>
          </p:cNvPicPr>
          <p:nvPr/>
        </p:nvPicPr>
        <p:blipFill>
          <a:blip r:embed="rId3" cstate="print"/>
          <a:srcRect/>
          <a:stretch>
            <a:fillRect/>
          </a:stretch>
        </p:blipFill>
        <p:spPr bwMode="auto">
          <a:xfrm>
            <a:off x="1000125" y="1520825"/>
            <a:ext cx="7286625" cy="5480050"/>
          </a:xfrm>
          <a:prstGeom prst="rect">
            <a:avLst/>
          </a:prstGeom>
          <a:noFill/>
          <a:ln w="9525">
            <a:noFill/>
            <a:miter lim="800000"/>
            <a:headEnd/>
            <a:tailEnd/>
          </a:ln>
        </p:spPr>
      </p:pic>
      <p:pic>
        <p:nvPicPr>
          <p:cNvPr id="59397" name="Picture 2"/>
          <p:cNvPicPr>
            <a:picLocks noChangeAspect="1" noChangeArrowheads="1"/>
          </p:cNvPicPr>
          <p:nvPr/>
        </p:nvPicPr>
        <p:blipFill>
          <a:blip r:embed="rId4" cstate="print"/>
          <a:srcRect/>
          <a:stretch>
            <a:fillRect/>
          </a:stretch>
        </p:blipFill>
        <p:spPr bwMode="auto">
          <a:xfrm>
            <a:off x="1214438" y="0"/>
            <a:ext cx="6715125" cy="1857375"/>
          </a:xfrm>
          <a:prstGeom prst="rect">
            <a:avLst/>
          </a:prstGeom>
          <a:noFill/>
          <a:ln w="9525">
            <a:noFill/>
            <a:miter lim="800000"/>
            <a:headEnd/>
            <a:tailEnd/>
          </a:ln>
        </p:spPr>
      </p:pic>
      <p:sp>
        <p:nvSpPr>
          <p:cNvPr id="6" name="TextBox 5"/>
          <p:cNvSpPr txBox="1"/>
          <p:nvPr/>
        </p:nvSpPr>
        <p:spPr>
          <a:xfrm>
            <a:off x="2571750" y="1857375"/>
            <a:ext cx="3857625" cy="461963"/>
          </a:xfrm>
          <a:prstGeom prst="rect">
            <a:avLst/>
          </a:prstGeom>
          <a:solidFill>
            <a:srgbClr val="FF0000"/>
          </a:solidFill>
        </p:spPr>
        <p:txBody>
          <a:bodyPr>
            <a:spAutoFit/>
          </a:bodyPr>
          <a:lstStyle/>
          <a:p>
            <a:pPr algn="ctr">
              <a:defRPr/>
            </a:pPr>
            <a:r>
              <a:rPr lang="en-US" dirty="0">
                <a:effectLst>
                  <a:outerShdw blurRad="38100" dist="38100" dir="2700000" algn="tl">
                    <a:srgbClr val="000000">
                      <a:alpha val="43137"/>
                    </a:srgbClr>
                  </a:outerShdw>
                </a:effectLst>
              </a:rPr>
              <a:t>the triple-flap method</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itle 1"/>
          <p:cNvSpPr>
            <a:spLocks noGrp="1"/>
          </p:cNvSpPr>
          <p:nvPr>
            <p:ph type="title"/>
          </p:nvPr>
        </p:nvSpPr>
        <p:spPr/>
        <p:txBody>
          <a:bodyPr/>
          <a:lstStyle/>
          <a:p>
            <a:endParaRPr lang="tr-TR"/>
          </a:p>
        </p:txBody>
      </p:sp>
      <p:sp>
        <p:nvSpPr>
          <p:cNvPr id="60419" name="Content Placeholder 2"/>
          <p:cNvSpPr>
            <a:spLocks noGrp="1"/>
          </p:cNvSpPr>
          <p:nvPr>
            <p:ph idx="1"/>
          </p:nvPr>
        </p:nvSpPr>
        <p:spPr/>
        <p:txBody>
          <a:bodyPr/>
          <a:lstStyle/>
          <a:p>
            <a:endParaRPr lang="tr-TR"/>
          </a:p>
        </p:txBody>
      </p:sp>
      <p:pic>
        <p:nvPicPr>
          <p:cNvPr id="60420" name="Picture 2"/>
          <p:cNvPicPr>
            <a:picLocks noChangeAspect="1" noChangeArrowheads="1"/>
          </p:cNvPicPr>
          <p:nvPr/>
        </p:nvPicPr>
        <p:blipFill>
          <a:blip r:embed="rId3" cstate="print"/>
          <a:srcRect/>
          <a:stretch>
            <a:fillRect/>
          </a:stretch>
        </p:blipFill>
        <p:spPr bwMode="auto">
          <a:xfrm>
            <a:off x="1214438" y="0"/>
            <a:ext cx="6715125" cy="1857375"/>
          </a:xfrm>
          <a:prstGeom prst="rect">
            <a:avLst/>
          </a:prstGeom>
          <a:noFill/>
          <a:ln w="9525">
            <a:noFill/>
            <a:miter lim="800000"/>
            <a:headEnd/>
            <a:tailEnd/>
          </a:ln>
        </p:spPr>
      </p:pic>
      <p:pic>
        <p:nvPicPr>
          <p:cNvPr id="60421" name="Picture 2"/>
          <p:cNvPicPr>
            <a:picLocks noChangeAspect="1" noChangeArrowheads="1"/>
          </p:cNvPicPr>
          <p:nvPr/>
        </p:nvPicPr>
        <p:blipFill>
          <a:blip r:embed="rId4" cstate="print"/>
          <a:srcRect/>
          <a:stretch>
            <a:fillRect/>
          </a:stretch>
        </p:blipFill>
        <p:spPr bwMode="auto">
          <a:xfrm>
            <a:off x="0" y="2214563"/>
            <a:ext cx="9144000" cy="4589462"/>
          </a:xfrm>
          <a:prstGeom prst="rect">
            <a:avLst/>
          </a:prstGeom>
          <a:noFill/>
          <a:ln w="9525">
            <a:noFill/>
            <a:miter lim="800000"/>
            <a:headEnd/>
            <a:tailEnd/>
          </a:ln>
        </p:spPr>
      </p:pic>
      <p:sp>
        <p:nvSpPr>
          <p:cNvPr id="7" name="TextBox 6"/>
          <p:cNvSpPr txBox="1"/>
          <p:nvPr/>
        </p:nvSpPr>
        <p:spPr>
          <a:xfrm>
            <a:off x="2571750" y="1857375"/>
            <a:ext cx="3857625" cy="461963"/>
          </a:xfrm>
          <a:prstGeom prst="rect">
            <a:avLst/>
          </a:prstGeom>
          <a:solidFill>
            <a:srgbClr val="FF0000"/>
          </a:solidFill>
        </p:spPr>
        <p:txBody>
          <a:bodyPr>
            <a:spAutoFit/>
          </a:bodyPr>
          <a:lstStyle/>
          <a:p>
            <a:pPr algn="ctr">
              <a:defRPr/>
            </a:pPr>
            <a:r>
              <a:rPr lang="en-US" dirty="0">
                <a:effectLst>
                  <a:outerShdw blurRad="38100" dist="38100" dir="2700000" algn="tl">
                    <a:srgbClr val="000000">
                      <a:alpha val="43137"/>
                    </a:srgbClr>
                  </a:outerShdw>
                </a:effectLst>
              </a:rPr>
              <a:t>the triple-flap method</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3" descr="C:\Users\Vedat\Desktop\adenomyosis-uterus007.jpg"/>
          <p:cNvPicPr>
            <a:picLocks noChangeAspect="1" noChangeArrowheads="1"/>
          </p:cNvPicPr>
          <p:nvPr/>
        </p:nvPicPr>
        <p:blipFill>
          <a:blip r:embed="rId2" cstate="print"/>
          <a:srcRect/>
          <a:stretch>
            <a:fillRect/>
          </a:stretch>
        </p:blipFill>
        <p:spPr bwMode="auto">
          <a:xfrm>
            <a:off x="65088" y="2970237"/>
            <a:ext cx="4146550" cy="3887787"/>
          </a:xfrm>
          <a:prstGeom prst="rect">
            <a:avLst/>
          </a:prstGeom>
          <a:noFill/>
          <a:ln w="9525">
            <a:noFill/>
            <a:miter lim="800000"/>
            <a:headEnd/>
            <a:tailEnd/>
          </a:ln>
        </p:spPr>
      </p:pic>
      <p:pic>
        <p:nvPicPr>
          <p:cNvPr id="64515" name="Picture 2" descr="C:\Users\Vedat\Desktop\adenomyosis-morcellation008.jpg"/>
          <p:cNvPicPr>
            <a:picLocks noChangeAspect="1" noChangeArrowheads="1"/>
          </p:cNvPicPr>
          <p:nvPr/>
        </p:nvPicPr>
        <p:blipFill>
          <a:blip r:embed="rId3" cstate="print"/>
          <a:srcRect/>
          <a:stretch>
            <a:fillRect/>
          </a:stretch>
        </p:blipFill>
        <p:spPr bwMode="auto">
          <a:xfrm>
            <a:off x="4643438" y="2970237"/>
            <a:ext cx="4500562" cy="3887787"/>
          </a:xfrm>
          <a:prstGeom prst="rect">
            <a:avLst/>
          </a:prstGeom>
          <a:noFill/>
          <a:ln w="9525">
            <a:noFill/>
            <a:miter lim="800000"/>
            <a:headEnd/>
            <a:tailEnd/>
          </a:ln>
        </p:spPr>
      </p:pic>
      <p:pic>
        <p:nvPicPr>
          <p:cNvPr id="4" name="Picture 2"/>
          <p:cNvPicPr>
            <a:picLocks noChangeAspect="1" noChangeArrowheads="1"/>
          </p:cNvPicPr>
          <p:nvPr/>
        </p:nvPicPr>
        <p:blipFill>
          <a:blip r:embed="rId4" cstate="print"/>
          <a:srcRect/>
          <a:stretch>
            <a:fillRect/>
          </a:stretch>
        </p:blipFill>
        <p:spPr bwMode="auto">
          <a:xfrm>
            <a:off x="714375" y="0"/>
            <a:ext cx="7715250" cy="3000372"/>
          </a:xfrm>
          <a:prstGeom prst="rect">
            <a:avLst/>
          </a:prstGeom>
          <a:noFill/>
          <a:ln w="9525">
            <a:noFill/>
            <a:miter lim="800000"/>
            <a:headEnd/>
            <a:tailEnd/>
          </a:ln>
        </p:spPr>
      </p:pic>
      <p:sp>
        <p:nvSpPr>
          <p:cNvPr id="5" name="TextBox 4"/>
          <p:cNvSpPr txBox="1"/>
          <p:nvPr/>
        </p:nvSpPr>
        <p:spPr>
          <a:xfrm>
            <a:off x="642910" y="6027003"/>
            <a:ext cx="8501090" cy="830997"/>
          </a:xfrm>
          <a:prstGeom prst="rect">
            <a:avLst/>
          </a:prstGeom>
          <a:noFill/>
        </p:spPr>
        <p:txBody>
          <a:bodyPr wrap="square" rtlCol="0">
            <a:spAutoFit/>
          </a:bodyPr>
          <a:lstStyle/>
          <a:p>
            <a:r>
              <a:rPr lang="tr-TR" dirty="0" err="1">
                <a:solidFill>
                  <a:schemeClr val="tx2"/>
                </a:solidFill>
                <a:effectLst>
                  <a:outerShdw blurRad="38100" dist="38100" dir="2700000" algn="tl">
                    <a:srgbClr val="000000">
                      <a:alpha val="43137"/>
                    </a:srgbClr>
                  </a:outerShdw>
                </a:effectLst>
              </a:rPr>
              <a:t>YouTube</a:t>
            </a:r>
            <a:r>
              <a:rPr lang="tr-TR" dirty="0">
                <a:solidFill>
                  <a:schemeClr val="tx2"/>
                </a:solidFill>
                <a:effectLst>
                  <a:outerShdw blurRad="38100" dist="38100" dir="2700000" algn="tl">
                    <a:srgbClr val="000000">
                      <a:alpha val="43137"/>
                    </a:srgbClr>
                  </a:outerShdw>
                </a:effectLst>
              </a:rPr>
              <a:t>: </a:t>
            </a:r>
            <a:r>
              <a:rPr lang="tr-TR" dirty="0" err="1">
                <a:solidFill>
                  <a:schemeClr val="tx2"/>
                </a:solidFill>
                <a:effectLst>
                  <a:outerShdw blurRad="38100" dist="38100" dir="2700000" algn="tl">
                    <a:srgbClr val="000000">
                      <a:alpha val="43137"/>
                    </a:srgbClr>
                  </a:outerShdw>
                </a:effectLst>
              </a:rPr>
              <a:t>Osada</a:t>
            </a:r>
            <a:r>
              <a:rPr lang="tr-TR" dirty="0">
                <a:solidFill>
                  <a:schemeClr val="tx2"/>
                </a:solidFill>
                <a:effectLst>
                  <a:outerShdw blurRad="38100" dist="38100" dir="2700000" algn="tl">
                    <a:srgbClr val="000000">
                      <a:alpha val="43137"/>
                    </a:srgbClr>
                  </a:outerShdw>
                </a:effectLst>
              </a:rPr>
              <a:t> </a:t>
            </a:r>
            <a:r>
              <a:rPr lang="tr-TR" dirty="0" err="1">
                <a:solidFill>
                  <a:schemeClr val="tx2"/>
                </a:solidFill>
                <a:effectLst>
                  <a:outerShdw blurRad="38100" dist="38100" dir="2700000" algn="tl">
                    <a:srgbClr val="000000">
                      <a:alpha val="43137"/>
                    </a:srgbClr>
                  </a:outerShdw>
                </a:effectLst>
              </a:rPr>
              <a:t>Procedure</a:t>
            </a:r>
            <a:r>
              <a:rPr lang="tr-TR" dirty="0">
                <a:solidFill>
                  <a:schemeClr val="tx2"/>
                </a:solidFill>
                <a:effectLst>
                  <a:outerShdw blurRad="38100" dist="38100" dir="2700000" algn="tl">
                    <a:srgbClr val="000000">
                      <a:alpha val="43137"/>
                    </a:srgbClr>
                  </a:outerShdw>
                </a:effectLst>
              </a:rPr>
              <a:t> </a:t>
            </a:r>
            <a:r>
              <a:rPr lang="tr-TR" dirty="0" err="1">
                <a:solidFill>
                  <a:schemeClr val="tx2"/>
                </a:solidFill>
                <a:effectLst>
                  <a:outerShdw blurRad="38100" dist="38100" dir="2700000" algn="tl">
                    <a:srgbClr val="000000">
                      <a:alpha val="43137"/>
                    </a:srgbClr>
                  </a:outerShdw>
                </a:effectLst>
              </a:rPr>
              <a:t>for</a:t>
            </a:r>
            <a:r>
              <a:rPr lang="tr-TR" dirty="0">
                <a:solidFill>
                  <a:schemeClr val="tx2"/>
                </a:solidFill>
                <a:effectLst>
                  <a:outerShdw blurRad="38100" dist="38100" dir="2700000" algn="tl">
                    <a:srgbClr val="000000">
                      <a:alpha val="43137"/>
                    </a:srgbClr>
                  </a:outerShdw>
                </a:effectLst>
              </a:rPr>
              <a:t> </a:t>
            </a:r>
            <a:r>
              <a:rPr lang="tr-TR" dirty="0" err="1">
                <a:solidFill>
                  <a:schemeClr val="tx2"/>
                </a:solidFill>
                <a:effectLst>
                  <a:outerShdw blurRad="38100" dist="38100" dir="2700000" algn="tl">
                    <a:srgbClr val="000000">
                      <a:alpha val="43137"/>
                    </a:srgbClr>
                  </a:outerShdw>
                </a:effectLst>
              </a:rPr>
              <a:t>Massive</a:t>
            </a:r>
            <a:r>
              <a:rPr lang="tr-TR" dirty="0">
                <a:solidFill>
                  <a:schemeClr val="tx2"/>
                </a:solidFill>
                <a:effectLst>
                  <a:outerShdw blurRad="38100" dist="38100" dir="2700000" algn="tl">
                    <a:srgbClr val="000000">
                      <a:alpha val="43137"/>
                    </a:srgbClr>
                  </a:outerShdw>
                </a:effectLst>
              </a:rPr>
              <a:t> </a:t>
            </a:r>
            <a:r>
              <a:rPr lang="tr-TR" dirty="0" err="1">
                <a:solidFill>
                  <a:schemeClr val="tx2"/>
                </a:solidFill>
                <a:effectLst>
                  <a:outerShdw blurRad="38100" dist="38100" dir="2700000" algn="tl">
                    <a:srgbClr val="000000">
                      <a:alpha val="43137"/>
                    </a:srgbClr>
                  </a:outerShdw>
                </a:effectLst>
              </a:rPr>
              <a:t>Adenomyosis</a:t>
            </a:r>
            <a:r>
              <a:rPr lang="tr-TR" dirty="0">
                <a:solidFill>
                  <a:schemeClr val="tx2"/>
                </a:solidFill>
                <a:effectLst>
                  <a:outerShdw blurRad="38100" dist="38100" dir="2700000" algn="tl">
                    <a:srgbClr val="000000">
                      <a:alpha val="43137"/>
                    </a:srgbClr>
                  </a:outerShdw>
                </a:effectLst>
              </a:rPr>
              <a:t> </a:t>
            </a:r>
            <a:r>
              <a:rPr lang="tr-TR" dirty="0" err="1">
                <a:solidFill>
                  <a:schemeClr val="tx2"/>
                </a:solidFill>
                <a:effectLst>
                  <a:outerShdw blurRad="38100" dist="38100" dir="2700000" algn="tl">
                    <a:srgbClr val="000000">
                      <a:alpha val="43137"/>
                    </a:srgbClr>
                  </a:outerShdw>
                </a:effectLst>
              </a:rPr>
              <a:t>Preserving</a:t>
            </a:r>
            <a:r>
              <a:rPr lang="tr-TR" dirty="0">
                <a:solidFill>
                  <a:schemeClr val="tx2"/>
                </a:solidFill>
                <a:effectLst>
                  <a:outerShdw blurRad="38100" dist="38100" dir="2700000" algn="tl">
                    <a:srgbClr val="000000">
                      <a:alpha val="43137"/>
                    </a:srgbClr>
                  </a:outerShdw>
                </a:effectLst>
              </a:rPr>
              <a:t> </a:t>
            </a:r>
            <a:r>
              <a:rPr lang="tr-TR" dirty="0" err="1">
                <a:solidFill>
                  <a:schemeClr val="tx2"/>
                </a:solidFill>
                <a:effectLst>
                  <a:outerShdw blurRad="38100" dist="38100" dir="2700000" algn="tl">
                    <a:srgbClr val="000000">
                      <a:alpha val="43137"/>
                    </a:srgbClr>
                  </a:outerShdw>
                </a:effectLst>
              </a:rPr>
              <a:t>Uterus</a:t>
            </a:r>
            <a:r>
              <a:rPr lang="tr-TR" dirty="0">
                <a:solidFill>
                  <a:schemeClr val="tx2"/>
                </a:solidFill>
                <a:effectLst>
                  <a:outerShdw blurRad="38100" dist="38100" dir="2700000" algn="tl">
                    <a:srgbClr val="000000">
                      <a:alpha val="43137"/>
                    </a:srgbClr>
                  </a:outerShdw>
                </a:effectLst>
              </a:rPr>
              <a:t> </a:t>
            </a:r>
            <a:r>
              <a:rPr lang="tr-TR" dirty="0">
                <a:solidFill>
                  <a:srgbClr val="00FF00"/>
                </a:solidFill>
                <a:effectLst>
                  <a:outerShdw blurRad="38100" dist="38100" dir="2700000" algn="tl">
                    <a:srgbClr val="000000">
                      <a:alpha val="43137"/>
                    </a:srgbClr>
                  </a:outerShdw>
                </a:effectLst>
              </a:rPr>
              <a:t>(</a:t>
            </a:r>
            <a:r>
              <a:rPr lang="tr-TR" dirty="0" err="1">
                <a:solidFill>
                  <a:srgbClr val="00FF00"/>
                </a:solidFill>
                <a:effectLst>
                  <a:outerShdw blurRad="38100" dist="38100" dir="2700000" algn="tl">
                    <a:srgbClr val="000000">
                      <a:alpha val="43137"/>
                    </a:srgbClr>
                  </a:outerShdw>
                </a:effectLst>
              </a:rPr>
              <a:t>Sherman</a:t>
            </a:r>
            <a:r>
              <a:rPr lang="tr-TR" dirty="0">
                <a:solidFill>
                  <a:srgbClr val="00FF00"/>
                </a:solidFill>
                <a:effectLst>
                  <a:outerShdw blurRad="38100" dist="38100" dir="2700000" algn="tl">
                    <a:srgbClr val="000000">
                      <a:alpha val="43137"/>
                    </a:srgbClr>
                  </a:outerShdw>
                </a:effectLst>
              </a:rPr>
              <a:t> </a:t>
            </a:r>
            <a:r>
              <a:rPr lang="tr-TR" dirty="0" err="1">
                <a:solidFill>
                  <a:srgbClr val="00FF00"/>
                </a:solidFill>
                <a:effectLst>
                  <a:outerShdw blurRad="38100" dist="38100" dir="2700000" algn="tl">
                    <a:srgbClr val="000000">
                      <a:alpha val="43137"/>
                    </a:srgbClr>
                  </a:outerShdw>
                </a:effectLst>
              </a:rPr>
              <a:t>Silber</a:t>
            </a:r>
            <a:r>
              <a:rPr lang="tr-TR" dirty="0">
                <a:solidFill>
                  <a:srgbClr val="00FF00"/>
                </a:solidFill>
                <a:effectLst>
                  <a:outerShdw blurRad="38100" dist="38100" dir="2700000" algn="tl">
                    <a:srgbClr val="000000">
                      <a:alpha val="43137"/>
                    </a:srgbClr>
                  </a:outerShdw>
                </a:effectLst>
              </a:rPr>
              <a:t>, </a:t>
            </a:r>
            <a:r>
              <a:rPr lang="tr-TR" dirty="0" err="1">
                <a:solidFill>
                  <a:srgbClr val="00FF00"/>
                </a:solidFill>
                <a:effectLst>
                  <a:outerShdw blurRad="38100" dist="38100" dir="2700000" algn="tl">
                    <a:srgbClr val="000000">
                      <a:alpha val="43137"/>
                    </a:srgbClr>
                  </a:outerShdw>
                </a:effectLst>
              </a:rPr>
              <a:t>Hisao</a:t>
            </a:r>
            <a:r>
              <a:rPr lang="tr-TR" dirty="0">
                <a:solidFill>
                  <a:srgbClr val="00FF00"/>
                </a:solidFill>
                <a:effectLst>
                  <a:outerShdw blurRad="38100" dist="38100" dir="2700000" algn="tl">
                    <a:srgbClr val="000000">
                      <a:alpha val="43137"/>
                    </a:srgbClr>
                  </a:outerShdw>
                </a:effectLst>
              </a:rPr>
              <a:t> </a:t>
            </a:r>
            <a:r>
              <a:rPr lang="tr-TR" dirty="0" err="1">
                <a:solidFill>
                  <a:srgbClr val="00FF00"/>
                </a:solidFill>
                <a:effectLst>
                  <a:outerShdw blurRad="38100" dist="38100" dir="2700000" algn="tl">
                    <a:srgbClr val="000000">
                      <a:alpha val="43137"/>
                    </a:srgbClr>
                  </a:outerShdw>
                </a:effectLst>
              </a:rPr>
              <a:t>Osada</a:t>
            </a:r>
            <a:r>
              <a:rPr lang="tr-TR" dirty="0">
                <a:solidFill>
                  <a:srgbClr val="00FF00"/>
                </a:solidFill>
                <a:effectLst>
                  <a:outerShdw blurRad="38100" dist="38100" dir="2700000" algn="tl">
                    <a:srgbClr val="000000">
                      <a:alpha val="43137"/>
                    </a:srgbClr>
                  </a:outerShdw>
                </a:effectLst>
              </a:rPr>
              <a:t>…)</a:t>
            </a:r>
            <a:endParaRPr lang="en-US" dirty="0">
              <a:solidFill>
                <a:schemeClr val="tx2"/>
              </a:solidFill>
              <a:effectLst>
                <a:outerShdw blurRad="38100" dist="38100" dir="2700000" algn="tl">
                  <a:srgbClr val="000000">
                    <a:alpha val="43137"/>
                  </a:srgbClr>
                </a:outerShdw>
              </a:effectLst>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p:cNvSpPr>
            <a:spLocks noGrp="1"/>
          </p:cNvSpPr>
          <p:nvPr>
            <p:ph type="title"/>
          </p:nvPr>
        </p:nvSpPr>
        <p:spPr/>
        <p:txBody>
          <a:bodyPr/>
          <a:lstStyle/>
          <a:p>
            <a:endParaRPr lang="tr-TR"/>
          </a:p>
        </p:txBody>
      </p:sp>
      <p:sp>
        <p:nvSpPr>
          <p:cNvPr id="3" name="Content Placeholder 2"/>
          <p:cNvSpPr>
            <a:spLocks noGrp="1"/>
          </p:cNvSpPr>
          <p:nvPr>
            <p:ph idx="1"/>
          </p:nvPr>
        </p:nvSpPr>
        <p:spPr>
          <a:xfrm>
            <a:off x="214313" y="3529013"/>
            <a:ext cx="8929687" cy="3257550"/>
          </a:xfrm>
        </p:spPr>
        <p:txBody>
          <a:bodyPr/>
          <a:lstStyle/>
          <a:p>
            <a:pPr>
              <a:defRPr/>
            </a:pPr>
            <a:r>
              <a:rPr lang="en-US" sz="2400" kern="1200" dirty="0"/>
              <a:t>1998</a:t>
            </a:r>
            <a:r>
              <a:rPr lang="tr-TR" sz="2400" kern="1200" dirty="0"/>
              <a:t>-</a:t>
            </a:r>
            <a:r>
              <a:rPr lang="en-US" sz="2400" kern="1200" dirty="0"/>
              <a:t>2008</a:t>
            </a:r>
            <a:r>
              <a:rPr lang="tr-TR" sz="2400" kern="1200" dirty="0"/>
              <a:t>; </a:t>
            </a:r>
            <a:r>
              <a:rPr lang="en-US" sz="2400" kern="1200" dirty="0"/>
              <a:t>104 women with severe </a:t>
            </a:r>
            <a:r>
              <a:rPr lang="en-US" sz="2400" kern="1200" dirty="0" err="1"/>
              <a:t>adenomyosis</a:t>
            </a:r>
            <a:r>
              <a:rPr lang="tr-TR" sz="2400" kern="1200" dirty="0"/>
              <a:t> (MRI)</a:t>
            </a:r>
          </a:p>
          <a:p>
            <a:pPr>
              <a:defRPr/>
            </a:pPr>
            <a:r>
              <a:rPr lang="en-US" sz="2400" kern="1200" dirty="0" err="1">
                <a:latin typeface="+mj-lt"/>
              </a:rPr>
              <a:t>Adenomyomectomy</a:t>
            </a:r>
            <a:r>
              <a:rPr lang="tr-TR" sz="2400" kern="1200" dirty="0">
                <a:latin typeface="+mj-lt"/>
              </a:rPr>
              <a:t> + </a:t>
            </a:r>
            <a:r>
              <a:rPr lang="en-US" sz="2400" kern="1200" dirty="0">
                <a:latin typeface="+mj-lt"/>
              </a:rPr>
              <a:t>the uterine wall is</a:t>
            </a:r>
            <a:r>
              <a:rPr lang="tr-TR" sz="2400" kern="1200" dirty="0">
                <a:latin typeface="+mj-lt"/>
              </a:rPr>
              <a:t> </a:t>
            </a:r>
            <a:r>
              <a:rPr lang="en-US" sz="2400" kern="1200" dirty="0">
                <a:latin typeface="+mj-lt"/>
              </a:rPr>
              <a:t>reconstructed by </a:t>
            </a:r>
            <a:r>
              <a:rPr lang="en-US" sz="2400" kern="1200" dirty="0">
                <a:solidFill>
                  <a:srgbClr val="00FFFF"/>
                </a:solidFill>
                <a:latin typeface="+mj-lt"/>
              </a:rPr>
              <a:t>a triple-flap method</a:t>
            </a:r>
            <a:r>
              <a:rPr lang="en-US" sz="2400" kern="1200" dirty="0">
                <a:latin typeface="+mj-lt"/>
              </a:rPr>
              <a:t>, without overlapping suture lines, to prevent uterine rupture in subsequent </a:t>
            </a:r>
            <a:r>
              <a:rPr lang="tr-TR" sz="2400" kern="1200" dirty="0">
                <a:latin typeface="+mj-lt"/>
              </a:rPr>
              <a:t> </a:t>
            </a:r>
            <a:r>
              <a:rPr lang="en-US" sz="2400" kern="1200" dirty="0">
                <a:latin typeface="+mj-lt"/>
              </a:rPr>
              <a:t>pregnancies</a:t>
            </a:r>
            <a:r>
              <a:rPr lang="tr-TR" sz="2400" kern="1200" dirty="0">
                <a:latin typeface="+mj-lt"/>
              </a:rPr>
              <a:t>.</a:t>
            </a:r>
          </a:p>
          <a:p>
            <a:pPr>
              <a:defRPr/>
            </a:pPr>
            <a:r>
              <a:rPr lang="tr-TR" sz="2400" kern="1200" dirty="0" err="1">
                <a:latin typeface="+mj-lt"/>
              </a:rPr>
              <a:t>D</a:t>
            </a:r>
            <a:r>
              <a:rPr lang="en-US" sz="2400" kern="1200" dirty="0" err="1">
                <a:latin typeface="+mj-lt"/>
              </a:rPr>
              <a:t>ysmenorrhoea</a:t>
            </a:r>
            <a:r>
              <a:rPr lang="en-US" sz="2400" kern="1200" dirty="0">
                <a:latin typeface="+mj-lt"/>
              </a:rPr>
              <a:t> and </a:t>
            </a:r>
            <a:r>
              <a:rPr lang="en-US" sz="2400" kern="1200" dirty="0" err="1">
                <a:latin typeface="+mj-lt"/>
              </a:rPr>
              <a:t>hypermenorrhoea</a:t>
            </a:r>
            <a:r>
              <a:rPr lang="tr-TR" sz="2400" kern="1200" dirty="0">
                <a:latin typeface="+mj-lt"/>
              </a:rPr>
              <a:t>  </a:t>
            </a:r>
            <a:r>
              <a:rPr lang="tr-TR" sz="2400" kern="1200" dirty="0">
                <a:latin typeface="+mj-lt"/>
                <a:sym typeface="Symbol"/>
              </a:rPr>
              <a:t></a:t>
            </a:r>
            <a:r>
              <a:rPr lang="tr-TR" sz="2400" kern="1200" dirty="0">
                <a:sym typeface="Symbol"/>
              </a:rPr>
              <a:t>.  </a:t>
            </a:r>
            <a:r>
              <a:rPr lang="tr-TR" sz="2400" kern="1200" dirty="0" err="1">
                <a:sym typeface="Symbol"/>
              </a:rPr>
              <a:t>Recurr</a:t>
            </a:r>
            <a:r>
              <a:rPr lang="tr-TR" sz="2400" kern="1200" dirty="0">
                <a:sym typeface="Symbol"/>
              </a:rPr>
              <a:t>: 4/104</a:t>
            </a:r>
            <a:endParaRPr lang="tr-TR" sz="2400" kern="1200" dirty="0">
              <a:latin typeface="+mj-lt"/>
            </a:endParaRPr>
          </a:p>
          <a:p>
            <a:pPr>
              <a:defRPr/>
            </a:pPr>
            <a:r>
              <a:rPr lang="en-US" sz="2400" kern="1200" dirty="0">
                <a:solidFill>
                  <a:schemeClr val="tx2"/>
                </a:solidFill>
                <a:latin typeface="+mj-lt"/>
              </a:rPr>
              <a:t>26 women</a:t>
            </a:r>
            <a:r>
              <a:rPr lang="en-US" sz="2400" kern="1200" dirty="0">
                <a:solidFill>
                  <a:srgbClr val="66FF33"/>
                </a:solidFill>
                <a:latin typeface="+mj-lt"/>
              </a:rPr>
              <a:t> wished to conceive, 16 </a:t>
            </a:r>
            <a:r>
              <a:rPr lang="tr-TR" sz="2400" kern="1200" dirty="0">
                <a:solidFill>
                  <a:srgbClr val="66FF33"/>
                </a:solidFill>
                <a:latin typeface="+mj-lt"/>
              </a:rPr>
              <a:t>(</a:t>
            </a:r>
            <a:r>
              <a:rPr lang="tr-TR" sz="2400" kern="1200" dirty="0">
                <a:solidFill>
                  <a:schemeClr val="tx2"/>
                </a:solidFill>
                <a:latin typeface="+mj-lt"/>
              </a:rPr>
              <a:t>62%) </a:t>
            </a:r>
            <a:r>
              <a:rPr lang="en-US" sz="2400" kern="1200" dirty="0">
                <a:solidFill>
                  <a:srgbClr val="66FF33"/>
                </a:solidFill>
                <a:latin typeface="+mj-lt"/>
              </a:rPr>
              <a:t>became </a:t>
            </a:r>
            <a:r>
              <a:rPr lang="en-US" sz="2400" kern="1200" dirty="0">
                <a:solidFill>
                  <a:schemeClr val="tx2"/>
                </a:solidFill>
                <a:latin typeface="+mj-lt"/>
              </a:rPr>
              <a:t>pregnant</a:t>
            </a:r>
            <a:r>
              <a:rPr lang="en-US" sz="2400" kern="1200" dirty="0">
                <a:solidFill>
                  <a:srgbClr val="66FF33"/>
                </a:solidFill>
                <a:latin typeface="+mj-lt"/>
              </a:rPr>
              <a:t>, 14 (</a:t>
            </a:r>
            <a:r>
              <a:rPr lang="en-US" sz="2400" kern="1200" dirty="0">
                <a:solidFill>
                  <a:srgbClr val="FF6600"/>
                </a:solidFill>
                <a:latin typeface="+mj-lt"/>
              </a:rPr>
              <a:t>53.8%</a:t>
            </a:r>
            <a:r>
              <a:rPr lang="en-US" sz="2400" kern="1200" dirty="0">
                <a:solidFill>
                  <a:srgbClr val="66FF33"/>
                </a:solidFill>
                <a:latin typeface="+mj-lt"/>
              </a:rPr>
              <a:t>)</a:t>
            </a:r>
            <a:r>
              <a:rPr lang="tr-TR" sz="2400" kern="1200" dirty="0">
                <a:solidFill>
                  <a:srgbClr val="66FF33"/>
                </a:solidFill>
                <a:latin typeface="+mj-lt"/>
              </a:rPr>
              <a:t> </a:t>
            </a:r>
            <a:r>
              <a:rPr lang="en-US" sz="2400" kern="1200" dirty="0">
                <a:solidFill>
                  <a:srgbClr val="FF6600"/>
                </a:solidFill>
                <a:latin typeface="+mj-lt"/>
              </a:rPr>
              <a:t>delivered </a:t>
            </a:r>
            <a:r>
              <a:rPr lang="en-US" sz="2400" kern="1200" dirty="0">
                <a:solidFill>
                  <a:srgbClr val="66FF33"/>
                </a:solidFill>
                <a:latin typeface="+mj-lt"/>
              </a:rPr>
              <a:t>a healthy baby</a:t>
            </a:r>
            <a:r>
              <a:rPr lang="tr-TR" sz="2400" kern="1200" dirty="0">
                <a:solidFill>
                  <a:srgbClr val="66FF33"/>
                </a:solidFill>
                <a:latin typeface="+mj-lt"/>
              </a:rPr>
              <a:t>, </a:t>
            </a:r>
            <a:r>
              <a:rPr lang="en-US" sz="2400" kern="1200" dirty="0">
                <a:solidFill>
                  <a:srgbClr val="66FF33"/>
                </a:solidFill>
                <a:latin typeface="+mj-lt"/>
              </a:rPr>
              <a:t>no cases of uterine rupture</a:t>
            </a:r>
            <a:r>
              <a:rPr lang="tr-TR" sz="2400" kern="1200" dirty="0">
                <a:solidFill>
                  <a:srgbClr val="66FF33"/>
                </a:solidFill>
                <a:latin typeface="+mj-lt"/>
              </a:rPr>
              <a:t>…</a:t>
            </a:r>
          </a:p>
          <a:p>
            <a:pPr>
              <a:defRPr/>
            </a:pPr>
            <a:endParaRPr lang="en-US" sz="2400" dirty="0">
              <a:latin typeface="+mj-lt"/>
            </a:endParaRPr>
          </a:p>
        </p:txBody>
      </p:sp>
      <p:pic>
        <p:nvPicPr>
          <p:cNvPr id="62468" name="Picture 2"/>
          <p:cNvPicPr>
            <a:picLocks noChangeAspect="1" noChangeArrowheads="1"/>
          </p:cNvPicPr>
          <p:nvPr/>
        </p:nvPicPr>
        <p:blipFill>
          <a:blip r:embed="rId3" cstate="print"/>
          <a:srcRect/>
          <a:stretch>
            <a:fillRect/>
          </a:stretch>
        </p:blipFill>
        <p:spPr bwMode="auto">
          <a:xfrm>
            <a:off x="714375" y="0"/>
            <a:ext cx="7715250" cy="3429000"/>
          </a:xfrm>
          <a:prstGeom prst="rect">
            <a:avLst/>
          </a:prstGeom>
          <a:noFill/>
          <a:ln w="9525">
            <a:noFill/>
            <a:miter lim="800000"/>
            <a:headEnd/>
            <a:tailEnd/>
          </a:ln>
        </p:spPr>
      </p:pic>
      <p:sp>
        <p:nvSpPr>
          <p:cNvPr id="5" name="TextBox 4"/>
          <p:cNvSpPr txBox="1"/>
          <p:nvPr/>
        </p:nvSpPr>
        <p:spPr>
          <a:xfrm>
            <a:off x="2571750" y="1395413"/>
            <a:ext cx="3857625" cy="461962"/>
          </a:xfrm>
          <a:prstGeom prst="rect">
            <a:avLst/>
          </a:prstGeom>
          <a:solidFill>
            <a:srgbClr val="FF0000"/>
          </a:solidFill>
        </p:spPr>
        <p:txBody>
          <a:bodyPr>
            <a:spAutoFit/>
          </a:bodyPr>
          <a:lstStyle/>
          <a:p>
            <a:pPr algn="ctr">
              <a:defRPr/>
            </a:pPr>
            <a:r>
              <a:rPr lang="en-US" dirty="0">
                <a:effectLst>
                  <a:outerShdw blurRad="38100" dist="38100" dir="2700000" algn="tl">
                    <a:srgbClr val="000000">
                      <a:alpha val="43137"/>
                    </a:srgbClr>
                  </a:outerShdw>
                </a:effectLst>
              </a:rPr>
              <a:t>the triple-flap method</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0" y="-24"/>
            <a:ext cx="9144000" cy="6745921"/>
          </a:xfrm>
          <a:prstGeom prst="rect">
            <a:avLst/>
          </a:prstGeom>
          <a:noFill/>
          <a:ln w="9525">
            <a:noFill/>
            <a:miter lim="800000"/>
            <a:headEnd/>
            <a:tailEnd/>
          </a:ln>
          <a:effectLst/>
        </p:spPr>
      </p:pic>
    </p:spTree>
  </p:cSld>
  <p:clrMapOvr>
    <a:masterClrMapping/>
  </p:clrMapOvr>
</p:sld>
</file>

<file path=ppt/theme/theme1.xml><?xml version="1.0" encoding="utf-8"?>
<a:theme xmlns:a="http://schemas.openxmlformats.org/drawingml/2006/main" name="Serene">
  <a:themeElements>
    <a:clrScheme name="">
      <a:dk1>
        <a:srgbClr val="578963"/>
      </a:dk1>
      <a:lt1>
        <a:srgbClr val="FFFFFF"/>
      </a:lt1>
      <a:dk2>
        <a:srgbClr val="00007E"/>
      </a:dk2>
      <a:lt2>
        <a:srgbClr val="FFFF00"/>
      </a:lt2>
      <a:accent1>
        <a:srgbClr val="FFCCCC"/>
      </a:accent1>
      <a:accent2>
        <a:srgbClr val="B3E1B3"/>
      </a:accent2>
      <a:accent3>
        <a:srgbClr val="AAAAC0"/>
      </a:accent3>
      <a:accent4>
        <a:srgbClr val="DADADA"/>
      </a:accent4>
      <a:accent5>
        <a:srgbClr val="FFE2E2"/>
      </a:accent5>
      <a:accent6>
        <a:srgbClr val="A2CCA2"/>
      </a:accent6>
      <a:hlink>
        <a:srgbClr val="BDD7E5"/>
      </a:hlink>
      <a:folHlink>
        <a:srgbClr val="D2AAD2"/>
      </a:folHlink>
    </a:clrScheme>
    <a:fontScheme name="Seren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Seren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eren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Seren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eren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eren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eren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Seren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Office\Templates\Presentation Designs\SERENE.POT</Template>
  <TotalTime>1354</TotalTime>
  <Words>10652</Words>
  <Application>Microsoft Macintosh PowerPoint</Application>
  <PresentationFormat>On-screen Show (4:3)</PresentationFormat>
  <Paragraphs>881</Paragraphs>
  <Slides>119</Slides>
  <Notes>47</Notes>
  <HiddenSlides>4</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119</vt:i4>
      </vt:variant>
    </vt:vector>
  </HeadingPairs>
  <TitlesOfParts>
    <vt:vector size="126" baseType="lpstr">
      <vt:lpstr>Arial Unicode MS</vt:lpstr>
      <vt:lpstr>Brush Script MT</vt:lpstr>
      <vt:lpstr>Arial</vt:lpstr>
      <vt:lpstr>Symbol</vt:lpstr>
      <vt:lpstr>Times New Roman</vt:lpstr>
      <vt:lpstr>Wingdings</vt:lpstr>
      <vt:lpstr>Serene</vt:lpstr>
      <vt:lpstr>Endometriyoma - DIE - Adenomyozis</vt:lpstr>
      <vt:lpstr>Endometriozis</vt:lpstr>
      <vt:lpstr>Endometriozis</vt:lpstr>
      <vt:lpstr>Endometriozis</vt:lpstr>
      <vt:lpstr>Types of Endometriosis</vt:lpstr>
      <vt:lpstr>Endometrioma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Derin İnfiltratif Endometriozis (DIE)</vt:lpstr>
      <vt:lpstr>Adenomyozis</vt:lpstr>
      <vt:lpstr>PowerPoint Presentation</vt:lpstr>
      <vt:lpstr>Adenomyozis Patoloji</vt:lpstr>
      <vt:lpstr>PowerPoint Presentation</vt:lpstr>
      <vt:lpstr>PowerPoint Presentation</vt:lpstr>
      <vt:lpstr>Adenomyosis Etiopathogenesis</vt:lpstr>
      <vt:lpstr>PowerPoint Presentation</vt:lpstr>
      <vt:lpstr>PowerPoint Presentation</vt:lpstr>
      <vt:lpstr>PowerPoint Presentation</vt:lpstr>
      <vt:lpstr>Adenomyozis Epidemiyoloji</vt:lpstr>
      <vt:lpstr>Semptomlar</vt:lpstr>
      <vt:lpstr>Adenomyozis TANI </vt:lpstr>
      <vt:lpstr>Adenomyozis TANI - US</vt:lpstr>
      <vt:lpstr>Adenomyozis TANI - US</vt:lpstr>
      <vt:lpstr>Adenomyozis TANI - US</vt:lpstr>
      <vt:lpstr>Adenomyozis TANI - US</vt:lpstr>
      <vt:lpstr>Adenomyozis TANI - US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Adenomyozis TANI - MRI</vt:lpstr>
      <vt:lpstr>Adenomyozis TANI - MRI</vt:lpstr>
      <vt:lpstr>Adenomyozis TANI - MRI</vt:lpstr>
      <vt:lpstr>Adenomyozis TANI - MRI</vt:lpstr>
      <vt:lpstr>PowerPoint Presentation</vt:lpstr>
      <vt:lpstr>Adenomyotik kist  TANI - MRI</vt:lpstr>
      <vt:lpstr>PowerPoint Presentation</vt:lpstr>
      <vt:lpstr>PowerPoint Presentation</vt:lpstr>
      <vt:lpstr>PowerPoint Presentation</vt:lpstr>
      <vt:lpstr>Ofis H\S ve Adenomyozis</vt:lpstr>
      <vt:lpstr>Endometriozis – Adenomyozis Birlikteliği</vt:lpstr>
      <vt:lpstr>Eoma - DIE</vt:lpstr>
      <vt:lpstr>PowerPoint Presentation</vt:lpstr>
      <vt:lpstr>The Isolated Ovarian Endometrioma:  a History between Myth and Reality ? Exacoutos,  et al, JMIG, 2018 </vt:lpstr>
      <vt:lpstr>The Isolated Ovarian Endometrioma:  a History between Myth and Reality ? Exacoutos,  et al, JMIG, 2018 </vt:lpstr>
      <vt:lpstr>ADENOMYOZIS INFERTILITE</vt:lpstr>
      <vt:lpstr>ADENOMYOSIS - INFERTILITY - ART</vt:lpstr>
      <vt:lpstr>‘Junctional Zone (inner myometrium)’ Defekti</vt:lpstr>
      <vt:lpstr>Adenomyosis Pregnancy complications</vt:lpstr>
      <vt:lpstr>Adenomyosis Pregnancy complications</vt:lpstr>
      <vt:lpstr>Adenomyosis Pregnancy complications</vt:lpstr>
      <vt:lpstr>PowerPoint Presentation</vt:lpstr>
      <vt:lpstr>GnRH agonist vs no agonist before IVF (Clinical pregnancy rate per woman)</vt:lpstr>
      <vt:lpstr>PowerPoint Presentation</vt:lpstr>
      <vt:lpstr>PowerPoint Presentation</vt:lpstr>
      <vt:lpstr>Use of oral contraceptives in women with endometriosis before assisted reproduction treatment improves outcomes</vt:lpstr>
      <vt:lpstr>PowerPoint Presentation</vt:lpstr>
      <vt:lpstr>PowerPoint Presentation</vt:lpstr>
      <vt:lpstr>PowerPoint Presentation</vt:lpstr>
      <vt:lpstr>PowerPoint Presentation</vt:lpstr>
      <vt:lpstr>PowerPoint Presentation</vt:lpstr>
      <vt:lpstr>Long‐term GnRHa Therapy Before IVF/ICSI   Benefits‐Mechanisms of action</vt:lpstr>
      <vt:lpstr>PowerPoint Presentation</vt:lpstr>
      <vt:lpstr>PowerPoint Presentation</vt:lpstr>
      <vt:lpstr>PowerPoint Presentation</vt:lpstr>
      <vt:lpstr>PowerPoint Presentation</vt:lpstr>
      <vt:lpstr>PowerPoint Presentation</vt:lpstr>
      <vt:lpstr>ADENOMYOZIS INFERTILITE CERRAHI</vt:lpstr>
      <vt:lpstr>PowerPoint Presentation</vt:lpstr>
      <vt:lpstr>PowerPoint Presentation</vt:lpstr>
      <vt:lpstr>Adenomyosis Treatment Nonexcisional Techniques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Adenomyosis Treatment Pain Reduction</vt:lpstr>
      <vt:lpstr>Adenomyosis Treatment Fertility</vt:lpstr>
      <vt:lpstr>Dismenore ve Kronik Pelvik Ağrıda Adenomyozise Yaklaşım</vt:lpstr>
      <vt:lpstr>Medikal Tedavi</vt:lpstr>
      <vt:lpstr>ADENOMYOSIS TREATMENT Dysmenorrhea, pelvic pain</vt:lpstr>
      <vt:lpstr>PowerPoint Presentation</vt:lpstr>
      <vt:lpstr>PowerPoint Presentation</vt:lpstr>
      <vt:lpstr>Adenomyosis New non-invasive techniques</vt:lpstr>
      <vt:lpstr>Adenomyosis / Adenomyoma New non-invasive techniques</vt:lpstr>
      <vt:lpstr>Adenomyozis – Özet </vt:lpstr>
      <vt:lpstr>Eoma – Adenomyozis – DIE SONUÇ</vt:lpstr>
      <vt:lpstr>Endometriyoma - DIE - Adenomyozis</vt:lpstr>
      <vt:lpstr>PowerPoint Presentation</vt:lpstr>
      <vt:lpstr>PowerPoint Presentation</vt:lpstr>
      <vt:lpstr>Hangisi adenomyozis için yanlıştır ? </vt:lpstr>
      <vt:lpstr>Adenomyozis olgularında sadece myom bulunan kadınlara kıyasla hangisi daha az gözlenir?</vt:lpstr>
      <vt:lpstr>Adenomyozis tanısında hangisi en az yardımcıdır?</vt:lpstr>
      <vt:lpstr>Adenomyozis olduğu düşünülen ve gebelik isteyen infertil kadında hangisi en az yardımcıdır?</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LEVENT_slide_master</dc:title>
  <dc:creator>Senturk LM</dc:creator>
  <dc:description>1i versionun biraz slidelarin HIDE edilmisidir,_x000d_
Sunu zaman problemi nedeniyle kisaltildi</dc:description>
  <cp:lastModifiedBy>Levent M. Senturk</cp:lastModifiedBy>
  <cp:revision>1715</cp:revision>
  <cp:lastPrinted>1999-12-16T05:43:26Z</cp:lastPrinted>
  <dcterms:created xsi:type="dcterms:W3CDTF">1997-11-01T15:07:12Z</dcterms:created>
  <dcterms:modified xsi:type="dcterms:W3CDTF">2018-09-09T03:33:18Z</dcterms:modified>
</cp:coreProperties>
</file>