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m4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2"/>
  </p:notesMasterIdLst>
  <p:handoutMasterIdLst>
    <p:handoutMasterId r:id="rId63"/>
  </p:handoutMasterIdLst>
  <p:sldIdLst>
    <p:sldId id="256" r:id="rId2"/>
    <p:sldId id="314" r:id="rId3"/>
    <p:sldId id="310" r:id="rId4"/>
    <p:sldId id="296" r:id="rId5"/>
    <p:sldId id="259" r:id="rId6"/>
    <p:sldId id="263" r:id="rId7"/>
    <p:sldId id="286" r:id="rId8"/>
    <p:sldId id="308" r:id="rId9"/>
    <p:sldId id="279" r:id="rId10"/>
    <p:sldId id="281" r:id="rId11"/>
    <p:sldId id="282" r:id="rId12"/>
    <p:sldId id="284" r:id="rId13"/>
    <p:sldId id="288" r:id="rId14"/>
    <p:sldId id="293" r:id="rId15"/>
    <p:sldId id="294" r:id="rId16"/>
    <p:sldId id="319" r:id="rId17"/>
    <p:sldId id="258" r:id="rId18"/>
    <p:sldId id="276" r:id="rId19"/>
    <p:sldId id="289" r:id="rId20"/>
    <p:sldId id="292" r:id="rId21"/>
    <p:sldId id="321" r:id="rId22"/>
    <p:sldId id="261" r:id="rId23"/>
    <p:sldId id="290" r:id="rId24"/>
    <p:sldId id="291" r:id="rId25"/>
    <p:sldId id="323" r:id="rId26"/>
    <p:sldId id="280" r:id="rId27"/>
    <p:sldId id="285" r:id="rId28"/>
    <p:sldId id="272" r:id="rId29"/>
    <p:sldId id="320" r:id="rId30"/>
    <p:sldId id="311" r:id="rId31"/>
    <p:sldId id="268" r:id="rId32"/>
    <p:sldId id="313" r:id="rId33"/>
    <p:sldId id="312" r:id="rId34"/>
    <p:sldId id="271" r:id="rId35"/>
    <p:sldId id="303" r:id="rId36"/>
    <p:sldId id="277" r:id="rId37"/>
    <p:sldId id="265" r:id="rId38"/>
    <p:sldId id="266" r:id="rId39"/>
    <p:sldId id="274" r:id="rId40"/>
    <p:sldId id="269" r:id="rId41"/>
    <p:sldId id="270" r:id="rId42"/>
    <p:sldId id="304" r:id="rId43"/>
    <p:sldId id="315" r:id="rId44"/>
    <p:sldId id="316" r:id="rId45"/>
    <p:sldId id="317" r:id="rId46"/>
    <p:sldId id="299" r:id="rId47"/>
    <p:sldId id="300" r:id="rId48"/>
    <p:sldId id="301" r:id="rId49"/>
    <p:sldId id="275" r:id="rId50"/>
    <p:sldId id="278" r:id="rId51"/>
    <p:sldId id="297" r:id="rId52"/>
    <p:sldId id="298" r:id="rId53"/>
    <p:sldId id="260" r:id="rId54"/>
    <p:sldId id="306" r:id="rId55"/>
    <p:sldId id="305" r:id="rId56"/>
    <p:sldId id="287" r:id="rId57"/>
    <p:sldId id="309" r:id="rId58"/>
    <p:sldId id="318" r:id="rId59"/>
    <p:sldId id="322" r:id="rId60"/>
    <p:sldId id="307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7" d="100"/>
          <a:sy n="97" d="100"/>
        </p:scale>
        <p:origin x="-13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handoutMaster" Target="handoutMasters/handoutMaster1.xml"/><Relationship Id="rId64" Type="http://schemas.openxmlformats.org/officeDocument/2006/relationships/printerSettings" Target="printerSettings/printerSettings1.bin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20143-3ACA-3F49-B616-38736B28BAB2}" type="datetimeFigureOut">
              <a:rPr lang="en-US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2E794D-44E7-3346-B014-AA463018E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103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B6855-4E71-BE4C-B738-DA52003E02BC}" type="datetimeFigureOut">
              <a:rPr lang="en-US" smtClean="0"/>
              <a:t>28.01.18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FC451-F18F-8C42-AEA1-0EF085FCB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2328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FAD63-6471-1043-B273-B7135CAE6BBF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BF2D-2F6F-9F48-9DD0-9AAFB5C7FA14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CF2FD-9AAB-B24E-A3F2-6BD98160906B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E5B6E-23A7-334A-BBC1-EC8D42928F92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DA54C-4EB1-C049-AF18-8368AC8E5F30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57E7-50CF-D346-8EA5-943BBDBEE549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10C6-3D2C-EA4A-B610-5B86EEAEE01F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7A608-9A44-AA4B-968A-C2CD19409BCD}" type="datetime1">
              <a:rPr lang="tr-TR" smtClean="0"/>
              <a:t>28.01.18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CA25D-7169-7D48-B799-BE57C2860FA2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882-BE05-364A-B475-8CD8BDD7E16D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tr-TR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5B94-B3FE-1349-B13C-917BF3897BD1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98C7-22E1-FB47-B2D5-8A1004E0BF23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6AB2-93E0-3C46-8D8C-6A1517AE16DE}" type="datetime1">
              <a:rPr lang="tr-TR" smtClean="0"/>
              <a:t>28.01.18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6885-5456-2A43-9F89-C6475935987D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2834-95D0-834B-845A-4C5E6A03717C}" type="datetime1">
              <a:rPr lang="tr-TR" smtClean="0"/>
              <a:t>28.01.18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66277-8C61-4449-AABA-71939BC71E2F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2.png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73922C-7B0E-3244-BB0C-042242BA51AC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6.jpeg"/><Relationship Id="rId3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1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2.png"/><Relationship Id="rId1" Type="http://schemas.microsoft.com/office/2007/relationships/media" Target="../media/media2.m4v"/><Relationship Id="rId2" Type="http://schemas.openxmlformats.org/officeDocument/2006/relationships/video" Target="../media/media2.m4v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7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8.png"/><Relationship Id="rId3" Type="http://schemas.openxmlformats.org/officeDocument/2006/relationships/image" Target="../media/image6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4" y="2679407"/>
            <a:ext cx="7302769" cy="901500"/>
          </a:xfrm>
        </p:spPr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dolescent </a:t>
            </a:r>
            <a:r>
              <a:rPr lang="en-US" dirty="0" err="1" smtClean="0"/>
              <a:t>endometrioma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4" y="3809999"/>
            <a:ext cx="3723166" cy="2016021"/>
          </a:xfrm>
        </p:spPr>
        <p:txBody>
          <a:bodyPr>
            <a:normAutofit fontScale="92500"/>
          </a:bodyPr>
          <a:lstStyle/>
          <a:p>
            <a:r>
              <a:rPr lang="en-US" sz="2400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Doç.Dr</a:t>
            </a:r>
            <a:r>
              <a:rPr lang="en-US" sz="2400" b="1" dirty="0">
                <a:solidFill>
                  <a:schemeClr val="tx1"/>
                </a:solidFill>
                <a:latin typeface="American Typewriter"/>
                <a:cs typeface="American Typewriter"/>
              </a:rPr>
              <a:t>. </a:t>
            </a:r>
            <a:r>
              <a:rPr lang="en-US" sz="2400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Barış</a:t>
            </a:r>
            <a:r>
              <a:rPr lang="en-US" sz="2400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Mülayim</a:t>
            </a:r>
            <a:r>
              <a:rPr lang="en-US" sz="2400" b="1" dirty="0">
                <a:solidFill>
                  <a:schemeClr val="tx1"/>
                </a:solidFill>
                <a:latin typeface="American Typewriter"/>
                <a:cs typeface="American Typewriter"/>
              </a:rPr>
              <a:t>.</a:t>
            </a:r>
          </a:p>
          <a:p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Sağlık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Bilimleri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Üniversitesi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,</a:t>
            </a:r>
          </a:p>
          <a:p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Antalya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Eğitim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ve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Araştırma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Hastanesi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,</a:t>
            </a:r>
          </a:p>
          <a:p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Kadın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Hastalıkları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ve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merican Typewriter"/>
                <a:cs typeface="American Typewriter"/>
              </a:rPr>
              <a:t>Doğum</a:t>
            </a:r>
            <a:r>
              <a:rPr lang="en-US" b="1" dirty="0">
                <a:solidFill>
                  <a:schemeClr val="tx1"/>
                </a:solidFill>
                <a:latin typeface="American Typewriter"/>
                <a:cs typeface="American Typewriter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American Typewriter"/>
                <a:cs typeface="American Typewriter"/>
              </a:rPr>
              <a:t>Bölümü</a:t>
            </a:r>
            <a:endParaRPr lang="en-US" b="1" dirty="0">
              <a:solidFill>
                <a:srgbClr val="FF0000"/>
              </a:solidFill>
              <a:latin typeface="American Typewriter"/>
              <a:cs typeface="American Typewriter"/>
            </a:endParaRPr>
          </a:p>
        </p:txBody>
      </p:sp>
      <p:pic>
        <p:nvPicPr>
          <p:cNvPr id="4" name="Picture 3" descr="Ekran Resmi 2017-05-01 12.04.4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666" y="3628947"/>
            <a:ext cx="3579603" cy="2540255"/>
          </a:xfrm>
          <a:prstGeom prst="rect">
            <a:avLst/>
          </a:prstGeom>
        </p:spPr>
      </p:pic>
      <p:pic>
        <p:nvPicPr>
          <p:cNvPr id="5" name="Picture 4" descr="Ekran Resmi 2017-07-21 10.02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555" y="285075"/>
            <a:ext cx="1984080" cy="2549827"/>
          </a:xfrm>
          <a:prstGeom prst="rect">
            <a:avLst/>
          </a:prstGeom>
        </p:spPr>
      </p:pic>
      <p:pic>
        <p:nvPicPr>
          <p:cNvPr id="6" name="Picture 5" descr="Ekran Resmi 2018-01-08 10.04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606" y="285075"/>
            <a:ext cx="2355754" cy="2549827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576AB-BE31-5A4F-85F0-F471ACF29938}" type="datetime1">
              <a:rPr lang="tr-TR" smtClean="0"/>
              <a:t>28.01.18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57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3 10.12.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092167"/>
          </a:xfrm>
          <a:prstGeom prst="rect">
            <a:avLst/>
          </a:prstGeom>
        </p:spPr>
      </p:pic>
      <p:pic>
        <p:nvPicPr>
          <p:cNvPr id="3" name="Picture 2" descr="Ekran Resmi 2018-01-03 10.04.4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418" y="2092167"/>
            <a:ext cx="4419600" cy="3479800"/>
          </a:xfrm>
          <a:prstGeom prst="rect">
            <a:avLst/>
          </a:prstGeom>
        </p:spPr>
      </p:pic>
      <p:pic>
        <p:nvPicPr>
          <p:cNvPr id="4" name="Picture 3" descr="Ekran Resmi 2018-01-03 10.02.0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01" y="2357439"/>
            <a:ext cx="4189551" cy="13843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37836-AD63-8A42-A802-DCDF5B91A3CE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82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3 10.17.5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35" y="301163"/>
            <a:ext cx="8624718" cy="1754818"/>
          </a:xfrm>
          <a:prstGeom prst="rect">
            <a:avLst/>
          </a:prstGeom>
        </p:spPr>
      </p:pic>
      <p:pic>
        <p:nvPicPr>
          <p:cNvPr id="3" name="Picture 2" descr="Ekran Resmi 2018-01-03 10.18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35" y="2055981"/>
            <a:ext cx="8624719" cy="4522949"/>
          </a:xfrm>
          <a:prstGeom prst="rect">
            <a:avLst/>
          </a:prstGeom>
        </p:spPr>
      </p:pic>
      <p:pic>
        <p:nvPicPr>
          <p:cNvPr id="4" name="Picture 3" descr="Ekran Resmi 2018-01-03 10.22.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914" y="1087431"/>
            <a:ext cx="4593939" cy="96855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9537E-C396-0F4F-A2F0-C5B843D042A5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82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Those patients not wishing to conceive were advised to take </a:t>
            </a:r>
            <a:r>
              <a:rPr lang="en-US" dirty="0" smtClean="0"/>
              <a:t>hormonal </a:t>
            </a:r>
            <a:r>
              <a:rPr lang="en-US" dirty="0"/>
              <a:t>treatment (</a:t>
            </a:r>
            <a:r>
              <a:rPr lang="en-US" dirty="0" err="1"/>
              <a:t>Progestagen</a:t>
            </a:r>
            <a:r>
              <a:rPr lang="en-US" dirty="0"/>
              <a:t>, Oral Contraceptive (OC), </a:t>
            </a:r>
            <a:r>
              <a:rPr lang="en-US" dirty="0" err="1"/>
              <a:t>Levonorgestrel</a:t>
            </a:r>
            <a:r>
              <a:rPr lang="en-US" dirty="0"/>
              <a:t> releasing intra </a:t>
            </a:r>
            <a:r>
              <a:rPr lang="en-US" dirty="0" smtClean="0"/>
              <a:t>uterine device).</a:t>
            </a:r>
          </a:p>
          <a:p>
            <a:r>
              <a:rPr lang="en-US" dirty="0"/>
              <a:t>Five patients (9 %) were lost to follow-up immediately following </a:t>
            </a:r>
            <a:r>
              <a:rPr lang="en-US" dirty="0" smtClean="0"/>
              <a:t>surgery .The </a:t>
            </a:r>
            <a:r>
              <a:rPr lang="en-US" dirty="0"/>
              <a:t>mean </a:t>
            </a:r>
            <a:r>
              <a:rPr lang="en-US" dirty="0" smtClean="0"/>
              <a:t>duration of </a:t>
            </a:r>
            <a:r>
              <a:rPr lang="en-US" dirty="0"/>
              <a:t>follow-up for the other 50 patients was 97.5 months (5-315 months)</a:t>
            </a:r>
            <a:r>
              <a:rPr lang="en-US" dirty="0" smtClean="0"/>
              <a:t>:</a:t>
            </a:r>
          </a:p>
          <a:p>
            <a:r>
              <a:rPr lang="en-US" dirty="0"/>
              <a:t>During the follow-</a:t>
            </a:r>
            <a:r>
              <a:rPr lang="en-US" dirty="0" smtClean="0"/>
              <a:t>up period</a:t>
            </a:r>
            <a:r>
              <a:rPr lang="en-US" dirty="0"/>
              <a:t>, 12 patients developed ovarian </a:t>
            </a:r>
            <a:r>
              <a:rPr lang="en-US" dirty="0" err="1"/>
              <a:t>endometriomas</a:t>
            </a:r>
            <a:r>
              <a:rPr lang="en-US" dirty="0"/>
              <a:t>: 5 new cases and 7 </a:t>
            </a:r>
            <a:r>
              <a:rPr lang="en-US" dirty="0" smtClean="0"/>
              <a:t>recurrences (</a:t>
            </a:r>
            <a:r>
              <a:rPr lang="en-US" dirty="0"/>
              <a:t>recurrence rate 36.84%) and 12 DIE: 9 new cases and 3 recurrent DIE (recurrence rate </a:t>
            </a:r>
            <a:r>
              <a:rPr lang="en-US" dirty="0" smtClean="0"/>
              <a:t>of </a:t>
            </a:r>
            <a:r>
              <a:rPr lang="is-IS" dirty="0" smtClean="0"/>
              <a:t>50</a:t>
            </a:r>
            <a:r>
              <a:rPr lang="is-IS" dirty="0"/>
              <a:t>%).</a:t>
            </a:r>
            <a:endParaRPr lang="en-US" dirty="0"/>
          </a:p>
        </p:txBody>
      </p:sp>
      <p:pic>
        <p:nvPicPr>
          <p:cNvPr id="4" name="Picture 3" descr="Ekran Resmi 2018-01-03 10.17.5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599765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BAFFF-FB40-CC46-8E17-58556F2EFCE3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43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3 10.52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80" y="209504"/>
            <a:ext cx="8654638" cy="2235200"/>
          </a:xfrm>
          <a:prstGeom prst="rect">
            <a:avLst/>
          </a:prstGeom>
        </p:spPr>
      </p:pic>
      <p:pic>
        <p:nvPicPr>
          <p:cNvPr id="3" name="Picture 2" descr="Ekran Resmi 2018-01-03 10.52.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80" y="2444704"/>
            <a:ext cx="4713569" cy="39862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9DCD-AA22-DA4D-AE2E-30D18FAC77FF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794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5 19.06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5" y="340445"/>
            <a:ext cx="8602267" cy="4870980"/>
          </a:xfrm>
          <a:prstGeom prst="rect">
            <a:avLst/>
          </a:prstGeom>
        </p:spPr>
      </p:pic>
      <p:pic>
        <p:nvPicPr>
          <p:cNvPr id="3" name="Picture 2" descr="Ekran Resmi 2018-01-05 19.06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5" y="5159049"/>
            <a:ext cx="8477670" cy="142725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F6F5-D3AB-7E4B-BA28-005E5053031E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471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5 19.07.4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45" y="1204650"/>
            <a:ext cx="8432054" cy="514595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7369D-0D83-A642-8C42-BD77E1591253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92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dirty="0" smtClean="0"/>
              <a:t>SBÜ ANTALYA EĞİTİM VE ARAŞTIRMA HASTANESİ </a:t>
            </a:r>
            <a:br>
              <a:rPr lang="en-US" sz="2400" dirty="0" smtClean="0"/>
            </a:br>
            <a:r>
              <a:rPr lang="en-US" sz="2400" dirty="0" smtClean="0"/>
              <a:t>KADIN HASTALIKLARI VE DOĞUM</a:t>
            </a:r>
            <a:br>
              <a:rPr lang="en-US" sz="2400" dirty="0" smtClean="0"/>
            </a:br>
            <a:r>
              <a:rPr lang="en-US" sz="2400" dirty="0" smtClean="0"/>
              <a:t>2015-2016-2017</a:t>
            </a: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7495300"/>
              </p:ext>
            </p:extLst>
          </p:nvPr>
        </p:nvGraphicFramePr>
        <p:xfrm>
          <a:off x="415925" y="2770188"/>
          <a:ext cx="83089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4488"/>
                <a:gridCol w="41544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BUTUN YAŞLARDA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TOPLAM KISTEKTOMI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10-23 YAS KISTEKTOMI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10-23 YAS ENDOMETRİOMA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6C1F3-A9AF-4E43-995B-A6E3F091D9D1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154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theorized pathogenesis of </a:t>
            </a:r>
            <a:r>
              <a:rPr lang="en-US" dirty="0" err="1"/>
              <a:t>endometrioma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/>
              <a:t> The first was described by </a:t>
            </a:r>
            <a:r>
              <a:rPr lang="en-US" dirty="0" err="1">
                <a:solidFill>
                  <a:srgbClr val="FF0000"/>
                </a:solidFill>
              </a:rPr>
              <a:t>Hughesdon</a:t>
            </a:r>
            <a:r>
              <a:rPr lang="en-US" dirty="0"/>
              <a:t> in 1957 in which </a:t>
            </a:r>
            <a:r>
              <a:rPr lang="en-US" dirty="0" smtClean="0"/>
              <a:t>he suggested </a:t>
            </a:r>
            <a:r>
              <a:rPr lang="en-US" dirty="0"/>
              <a:t>that there is an invagination of the ovarian </a:t>
            </a:r>
            <a:r>
              <a:rPr lang="en-US" dirty="0" smtClean="0"/>
              <a:t>cortex after </a:t>
            </a:r>
            <a:r>
              <a:rPr lang="en-US" dirty="0"/>
              <a:t>accumulation of menstrual debris from bleeding </a:t>
            </a:r>
            <a:r>
              <a:rPr lang="en-US" dirty="0" smtClean="0"/>
              <a:t>of endometrial </a:t>
            </a:r>
            <a:r>
              <a:rPr lang="en-US" dirty="0"/>
              <a:t>implants which results in a </a:t>
            </a:r>
            <a:r>
              <a:rPr lang="en-US" dirty="0" err="1" smtClean="0"/>
              <a:t>pseudocyst</a:t>
            </a:r>
            <a:r>
              <a:rPr lang="en-US" dirty="0" smtClean="0"/>
              <a:t> (inversion </a:t>
            </a:r>
            <a:r>
              <a:rPr lang="en-US" dirty="0"/>
              <a:t>and subsequent progressive invagination </a:t>
            </a:r>
            <a:r>
              <a:rPr lang="en-US" dirty="0" smtClean="0"/>
              <a:t>of ovarian cortex)</a:t>
            </a:r>
          </a:p>
          <a:p>
            <a:pPr algn="just"/>
            <a:r>
              <a:rPr lang="en-US" dirty="0" err="1">
                <a:solidFill>
                  <a:srgbClr val="FF0000"/>
                </a:solidFill>
              </a:rPr>
              <a:t>Nisolle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used the theory </a:t>
            </a:r>
            <a:r>
              <a:rPr lang="en-US" dirty="0" smtClean="0"/>
              <a:t>of </a:t>
            </a:r>
            <a:r>
              <a:rPr lang="en-US" dirty="0" err="1" smtClean="0"/>
              <a:t>coelomic</a:t>
            </a:r>
            <a:r>
              <a:rPr lang="en-US" dirty="0" smtClean="0"/>
              <a:t> </a:t>
            </a:r>
            <a:r>
              <a:rPr lang="en-US" dirty="0"/>
              <a:t>epithelial metaplasia </a:t>
            </a:r>
            <a:r>
              <a:rPr lang="en-US" dirty="0" smtClean="0"/>
              <a:t>to propose </a:t>
            </a:r>
            <a:r>
              <a:rPr lang="en-US" dirty="0"/>
              <a:t>that the </a:t>
            </a:r>
            <a:r>
              <a:rPr lang="en-US" dirty="0" err="1"/>
              <a:t>invaginated</a:t>
            </a:r>
            <a:r>
              <a:rPr lang="en-US" dirty="0"/>
              <a:t> ovarian </a:t>
            </a:r>
            <a:r>
              <a:rPr lang="en-US" dirty="0" err="1"/>
              <a:t>coelomic</a:t>
            </a:r>
            <a:r>
              <a:rPr lang="en-US" dirty="0"/>
              <a:t> </a:t>
            </a:r>
            <a:r>
              <a:rPr lang="en-US" dirty="0" smtClean="0"/>
              <a:t>epithelium undergoes </a:t>
            </a:r>
            <a:r>
              <a:rPr lang="en-US" dirty="0"/>
              <a:t>metaplasia to create active endometrial </a:t>
            </a:r>
            <a:r>
              <a:rPr lang="en-US" dirty="0" smtClean="0"/>
              <a:t>tissue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Sampson</a:t>
            </a:r>
            <a:r>
              <a:rPr lang="en-US" dirty="0" smtClean="0"/>
              <a:t>, </a:t>
            </a:r>
            <a:r>
              <a:rPr lang="en-US" dirty="0"/>
              <a:t>in his original theory of endometriosis, </a:t>
            </a:r>
            <a:r>
              <a:rPr lang="en-US" dirty="0" smtClean="0"/>
              <a:t>suggested ovarian follicular </a:t>
            </a:r>
            <a:r>
              <a:rPr lang="en-US" dirty="0"/>
              <a:t>fluid induces endometrial cell </a:t>
            </a:r>
            <a:r>
              <a:rPr lang="en-US" dirty="0" smtClean="0"/>
              <a:t>growth,</a:t>
            </a:r>
          </a:p>
          <a:p>
            <a:pPr algn="just"/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Nezhat</a:t>
            </a:r>
            <a:r>
              <a:rPr lang="en-US" dirty="0">
                <a:solidFill>
                  <a:srgbClr val="FF0000"/>
                </a:solidFill>
              </a:rPr>
              <a:t> et al</a:t>
            </a:r>
            <a:r>
              <a:rPr lang="en-US" dirty="0"/>
              <a:t>. have postulated that </a:t>
            </a:r>
            <a:r>
              <a:rPr lang="en-US" dirty="0" smtClean="0"/>
              <a:t>large </a:t>
            </a:r>
            <a:r>
              <a:rPr lang="en-US" dirty="0" err="1" smtClean="0"/>
              <a:t>endometriomas</a:t>
            </a:r>
            <a:r>
              <a:rPr lang="en-US" dirty="0" smtClean="0"/>
              <a:t> may </a:t>
            </a:r>
            <a:r>
              <a:rPr lang="en-US" dirty="0"/>
              <a:t>develop as a result of secondary </a:t>
            </a:r>
            <a:r>
              <a:rPr lang="en-US" dirty="0" smtClean="0"/>
              <a:t>involvement of </a:t>
            </a:r>
            <a:r>
              <a:rPr lang="en-US" dirty="0"/>
              <a:t>functional ovarian cysts by endometrial </a:t>
            </a:r>
            <a:r>
              <a:rPr lang="en-US" dirty="0" smtClean="0"/>
              <a:t>implants located </a:t>
            </a:r>
            <a:r>
              <a:rPr lang="en-US" dirty="0"/>
              <a:t>on the ovarian </a:t>
            </a:r>
            <a:r>
              <a:rPr lang="en-US" dirty="0" smtClean="0"/>
              <a:t>surface,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0FFDC-AB5A-F04C-BCB1-FD11060E9FAD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33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2 19.44.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11" y="276271"/>
            <a:ext cx="8682160" cy="3924300"/>
          </a:xfrm>
          <a:prstGeom prst="rect">
            <a:avLst/>
          </a:prstGeom>
        </p:spPr>
      </p:pic>
      <p:pic>
        <p:nvPicPr>
          <p:cNvPr id="3" name="Picture 2" descr="Ekran Resmi 2018-01-02 19.45.5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223" y="2463219"/>
            <a:ext cx="4524048" cy="415670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94C6-388E-0947-862F-F52C71285389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617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search for </a:t>
            </a:r>
            <a:r>
              <a:rPr lang="en-US" dirty="0" smtClean="0"/>
              <a:t>the pathogenesis </a:t>
            </a:r>
            <a:r>
              <a:rPr lang="en-US" dirty="0"/>
              <a:t>of endometriosis suggests the possibility </a:t>
            </a:r>
            <a:r>
              <a:rPr lang="en-US" dirty="0" smtClean="0"/>
              <a:t>of hemorrhage </a:t>
            </a:r>
            <a:r>
              <a:rPr lang="en-US" dirty="0"/>
              <a:t>into the pelvic area in women who have </a:t>
            </a:r>
            <a:r>
              <a:rPr lang="en-US" dirty="0" smtClean="0"/>
              <a:t>never menstruated</a:t>
            </a:r>
            <a:r>
              <a:rPr lang="en-US" dirty="0"/>
              <a:t>, or even in patients after </a:t>
            </a:r>
            <a:r>
              <a:rPr lang="en-US" dirty="0" smtClean="0"/>
              <a:t>menopause</a:t>
            </a:r>
          </a:p>
          <a:p>
            <a:r>
              <a:rPr lang="en-US" dirty="0"/>
              <a:t>endometriosis may result from </a:t>
            </a:r>
            <a:r>
              <a:rPr lang="en-US" dirty="0" err="1"/>
              <a:t>coelomic</a:t>
            </a:r>
            <a:r>
              <a:rPr lang="en-US" dirty="0"/>
              <a:t> metaplasia.</a:t>
            </a:r>
          </a:p>
          <a:p>
            <a:r>
              <a:rPr lang="en-US" dirty="0"/>
              <a:t>The precursor </a:t>
            </a:r>
            <a:r>
              <a:rPr lang="en-US" dirty="0" smtClean="0"/>
              <a:t>of pelvic </a:t>
            </a:r>
            <a:r>
              <a:rPr lang="en-US" dirty="0"/>
              <a:t>endometriosis may be embryonic remains of </a:t>
            </a:r>
            <a:r>
              <a:rPr lang="en-US" dirty="0" smtClean="0"/>
              <a:t>the </a:t>
            </a:r>
            <a:r>
              <a:rPr lang="en-US" dirty="0" err="1" smtClean="0"/>
              <a:t>Mullerian</a:t>
            </a:r>
            <a:r>
              <a:rPr lang="en-US" dirty="0" smtClean="0"/>
              <a:t> </a:t>
            </a:r>
            <a:r>
              <a:rPr lang="en-US" dirty="0"/>
              <a:t>system in the pelvis</a:t>
            </a:r>
            <a:r>
              <a:rPr lang="en-US" dirty="0" smtClean="0"/>
              <a:t>,</a:t>
            </a:r>
          </a:p>
          <a:p>
            <a:r>
              <a:rPr lang="en-US" dirty="0"/>
              <a:t>Other theories, for example, Sampson’s </a:t>
            </a:r>
            <a:r>
              <a:rPr lang="en-US" dirty="0" smtClean="0"/>
              <a:t>retrograde menstruation </a:t>
            </a:r>
            <a:r>
              <a:rPr lang="en-US" dirty="0"/>
              <a:t>or metastasizing endometrial tissue </a:t>
            </a:r>
            <a:r>
              <a:rPr lang="en-US" dirty="0" smtClean="0"/>
              <a:t>through lymphatic </a:t>
            </a:r>
            <a:r>
              <a:rPr lang="en-US" dirty="0"/>
              <a:t>and vascular vessels and deficiency of </a:t>
            </a:r>
            <a:r>
              <a:rPr lang="en-US" dirty="0" smtClean="0"/>
              <a:t>cellular immunity</a:t>
            </a:r>
            <a:r>
              <a:rPr lang="en-US" dirty="0"/>
              <a:t>, should also be </a:t>
            </a:r>
            <a:r>
              <a:rPr lang="en-US" dirty="0" smtClean="0"/>
              <a:t>considered</a:t>
            </a:r>
            <a:endParaRPr lang="en-US" dirty="0"/>
          </a:p>
        </p:txBody>
      </p:sp>
      <p:pic>
        <p:nvPicPr>
          <p:cNvPr id="4" name="Picture 3" descr="Ekran Resmi 2018-01-03 11.11.5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8" y="183594"/>
            <a:ext cx="8510692" cy="2586594"/>
          </a:xfrm>
          <a:prstGeom prst="rect">
            <a:avLst/>
          </a:prstGeom>
        </p:spPr>
      </p:pic>
      <p:pic>
        <p:nvPicPr>
          <p:cNvPr id="5" name="Picture 4" descr="Ekran Resmi 2018-01-03 11.12.3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855" y="841471"/>
            <a:ext cx="2457774" cy="1758293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1E5E-17F4-AE44-BBF3-0578174D044E}" type="datetime1">
              <a:rPr lang="tr-TR" smtClean="0"/>
              <a:t>28.01.18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927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know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656" y="310991"/>
            <a:ext cx="4115124" cy="5831082"/>
          </a:xfrm>
          <a:prstGeom prst="rect">
            <a:avLst/>
          </a:prstGeom>
        </p:spPr>
      </p:pic>
      <p:pic>
        <p:nvPicPr>
          <p:cNvPr id="5" name="Picture 4" descr="unidentifi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97" y="517749"/>
            <a:ext cx="4303059" cy="539108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F8387-53B5-B142-B82F-46C33F7EE2DC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122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5 18.55.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42" y="301162"/>
            <a:ext cx="8625886" cy="1990589"/>
          </a:xfrm>
          <a:prstGeom prst="rect">
            <a:avLst/>
          </a:prstGeom>
        </p:spPr>
      </p:pic>
      <p:pic>
        <p:nvPicPr>
          <p:cNvPr id="3" name="Picture 2" descr="Ekran Resmi 2018-01-05 18.57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42" y="3837994"/>
            <a:ext cx="8502194" cy="2636231"/>
          </a:xfrm>
          <a:prstGeom prst="rect">
            <a:avLst/>
          </a:prstGeom>
        </p:spPr>
      </p:pic>
      <p:pic>
        <p:nvPicPr>
          <p:cNvPr id="4" name="Picture 3" descr="Ekran Resmi 2018-01-05 18.56.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2291752"/>
            <a:ext cx="8636336" cy="1546242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30195-B635-2441-AB7C-07836ADF37A2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19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Taking history</a:t>
            </a:r>
          </a:p>
          <a:p>
            <a:r>
              <a:rPr lang="en-US" dirty="0" smtClean="0"/>
              <a:t>Examination</a:t>
            </a:r>
          </a:p>
          <a:p>
            <a:r>
              <a:rPr lang="en-US" smtClean="0"/>
              <a:t>imaging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FCD8-FB49-D64A-87D5-27A5F1B1675E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124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7-12-31 10.32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750"/>
            <a:ext cx="9055100" cy="1714500"/>
          </a:xfrm>
          <a:prstGeom prst="rect">
            <a:avLst/>
          </a:prstGeom>
        </p:spPr>
      </p:pic>
      <p:pic>
        <p:nvPicPr>
          <p:cNvPr id="3" name="Picture 2" descr="Ekran Resmi 2017-12-31 10.27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00" y="1873250"/>
            <a:ext cx="2794000" cy="4603750"/>
          </a:xfrm>
          <a:prstGeom prst="rect">
            <a:avLst/>
          </a:prstGeom>
        </p:spPr>
      </p:pic>
      <p:pic>
        <p:nvPicPr>
          <p:cNvPr id="4" name="Picture 3" descr="Ekran Resmi 2017-12-31 10.25.3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2579525"/>
            <a:ext cx="5791200" cy="3365165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5E448-80EF-864A-889A-DEA38F12E341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621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3 18.08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80" y="260090"/>
            <a:ext cx="6638274" cy="2432621"/>
          </a:xfrm>
          <a:prstGeom prst="rect">
            <a:avLst/>
          </a:prstGeom>
        </p:spPr>
      </p:pic>
      <p:pic>
        <p:nvPicPr>
          <p:cNvPr id="3" name="Picture 2" descr="Ekran Resmi 2018-01-03 18.10.5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81" y="1315757"/>
            <a:ext cx="4903082" cy="4253548"/>
          </a:xfrm>
          <a:prstGeom prst="rect">
            <a:avLst/>
          </a:prstGeom>
        </p:spPr>
      </p:pic>
      <p:pic>
        <p:nvPicPr>
          <p:cNvPr id="5" name="Picture 4" descr="Ekran Resmi 2018-01-03 18.14.5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20" y="5569305"/>
            <a:ext cx="7823200" cy="698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70112-769C-1B4A-9FAE-2A616FBAB5D6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429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3 18.46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36" y="1126087"/>
            <a:ext cx="8723031" cy="532927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84ED7-7F38-DA49-9916-BD97FF10BD23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35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2834-95D0-834B-845A-4C5E6A03717C}" type="datetime1">
              <a:rPr lang="tr-TR" smtClean="0"/>
              <a:t>28.01.18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25</a:t>
            </a:fld>
            <a:endParaRPr lang="en-US"/>
          </a:p>
        </p:txBody>
      </p:sp>
      <p:pic>
        <p:nvPicPr>
          <p:cNvPr id="5" name="Picture 4" descr="Ekran Resmi 2018-01-22 11.13.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75" y="1047522"/>
            <a:ext cx="6481159" cy="529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4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Laufer</a:t>
            </a:r>
            <a:r>
              <a:rPr lang="en-US" dirty="0"/>
              <a:t> et </a:t>
            </a:r>
            <a:r>
              <a:rPr lang="en-US" dirty="0" smtClean="0"/>
              <a:t>al </a:t>
            </a:r>
            <a:r>
              <a:rPr lang="en-US" dirty="0"/>
              <a:t>noted that pelvic pain in these </a:t>
            </a:r>
            <a:r>
              <a:rPr lang="en-US" dirty="0" smtClean="0"/>
              <a:t>patients tends </a:t>
            </a:r>
            <a:r>
              <a:rPr lang="en-US" dirty="0"/>
              <a:t>to have a random pattern in relation to </a:t>
            </a:r>
            <a:r>
              <a:rPr lang="en-US" dirty="0" smtClean="0"/>
              <a:t>the menstrual </a:t>
            </a:r>
            <a:r>
              <a:rPr lang="en-US" dirty="0"/>
              <a:t>cycle, with 63% of patients reporting both </a:t>
            </a:r>
            <a:r>
              <a:rPr lang="en-US" dirty="0" smtClean="0"/>
              <a:t>cyclic and </a:t>
            </a:r>
            <a:r>
              <a:rPr lang="en-US" dirty="0"/>
              <a:t>acyclic pain, 28% reporting only acyclic pain, and 9</a:t>
            </a:r>
            <a:r>
              <a:rPr lang="en-US" dirty="0" smtClean="0"/>
              <a:t>% reporting </a:t>
            </a:r>
            <a:r>
              <a:rPr lang="en-US" dirty="0"/>
              <a:t>only cyclic pain, similar to the prevalent </a:t>
            </a:r>
            <a:r>
              <a:rPr lang="en-US" dirty="0" smtClean="0"/>
              <a:t>symptom in </a:t>
            </a:r>
            <a:r>
              <a:rPr lang="en-US" dirty="0"/>
              <a:t>adult patients with endometriosis</a:t>
            </a:r>
          </a:p>
        </p:txBody>
      </p:sp>
      <p:pic>
        <p:nvPicPr>
          <p:cNvPr id="4" name="Picture 3" descr="Ekran Resmi 2018-01-03 10.12.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605"/>
            <a:ext cx="9144000" cy="2092167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786B6-A0FD-3D4B-9E2C-91A889AD711E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284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3378260"/>
            <a:ext cx="8308975" cy="2870139"/>
          </a:xfrm>
        </p:spPr>
        <p:txBody>
          <a:bodyPr/>
          <a:lstStyle/>
          <a:p>
            <a:r>
              <a:rPr lang="en-US" dirty="0" smtClean="0"/>
              <a:t>Clinical </a:t>
            </a:r>
            <a:r>
              <a:rPr lang="en-US" dirty="0"/>
              <a:t>characteristics of </a:t>
            </a:r>
            <a:r>
              <a:rPr lang="en-US" dirty="0" err="1"/>
              <a:t>endometriomas</a:t>
            </a:r>
            <a:r>
              <a:rPr lang="en-US" dirty="0"/>
              <a:t> in adolescents are similar to </a:t>
            </a:r>
            <a:r>
              <a:rPr lang="en-US" dirty="0" smtClean="0"/>
              <a:t>those found </a:t>
            </a:r>
            <a:r>
              <a:rPr lang="en-US" dirty="0"/>
              <a:t>in adults, but appears to be more frequently associated </a:t>
            </a:r>
            <a:r>
              <a:rPr lang="en-US" dirty="0">
                <a:solidFill>
                  <a:srgbClr val="FFFF00"/>
                </a:solidFill>
              </a:rPr>
              <a:t>with </a:t>
            </a:r>
            <a:r>
              <a:rPr lang="en-US" dirty="0" smtClean="0">
                <a:solidFill>
                  <a:srgbClr val="FFFF00"/>
                </a:solidFill>
              </a:rPr>
              <a:t>pain</a:t>
            </a:r>
            <a:r>
              <a:rPr lang="en-US" dirty="0" smtClean="0"/>
              <a:t>,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Markers</a:t>
            </a:r>
            <a:r>
              <a:rPr lang="en-US" dirty="0" smtClean="0"/>
              <a:t>----young </a:t>
            </a:r>
            <a:r>
              <a:rPr lang="en-US" dirty="0"/>
              <a:t>age </a:t>
            </a:r>
            <a:r>
              <a:rPr lang="en-US" dirty="0" smtClean="0"/>
              <a:t>at menarche</a:t>
            </a:r>
            <a:r>
              <a:rPr lang="en-US" dirty="0"/>
              <a:t>, absenteeism from school during menstruation, early and prolonged use of OC </a:t>
            </a:r>
            <a:r>
              <a:rPr lang="en-US" dirty="0" smtClean="0"/>
              <a:t>for treating </a:t>
            </a:r>
            <a:r>
              <a:rPr lang="en-US" dirty="0"/>
              <a:t>primary </a:t>
            </a:r>
            <a:r>
              <a:rPr lang="en-US" dirty="0" smtClean="0"/>
              <a:t>dysmenorrhea,</a:t>
            </a:r>
            <a:endParaRPr lang="en-US" dirty="0"/>
          </a:p>
        </p:txBody>
      </p:sp>
      <p:pic>
        <p:nvPicPr>
          <p:cNvPr id="4" name="Picture 3" descr="Ekran Resmi 2018-01-03 10.17.5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260414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509EC-28D6-0F4E-A98C-E48C70302A57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80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elay 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interval was </a:t>
            </a:r>
            <a:r>
              <a:rPr lang="en-US" dirty="0"/>
              <a:t>dependent on the primary symptom since women </a:t>
            </a:r>
            <a:r>
              <a:rPr lang="en-US" dirty="0" smtClean="0"/>
              <a:t>with </a:t>
            </a:r>
            <a:r>
              <a:rPr lang="en-US" dirty="0" smtClean="0">
                <a:solidFill>
                  <a:srgbClr val="FFFF00"/>
                </a:solidFill>
              </a:rPr>
              <a:t>infertility </a:t>
            </a:r>
            <a:r>
              <a:rPr lang="en-US" dirty="0"/>
              <a:t>took </a:t>
            </a:r>
            <a:r>
              <a:rPr lang="en-US" dirty="0">
                <a:solidFill>
                  <a:srgbClr val="FFFF00"/>
                </a:solidFill>
              </a:rPr>
              <a:t>4 years to be diagnosed </a:t>
            </a:r>
            <a:r>
              <a:rPr lang="en-US" dirty="0"/>
              <a:t>with endometriosis</a:t>
            </a:r>
            <a:r>
              <a:rPr lang="en-US" dirty="0" smtClean="0"/>
              <a:t>, whereas </a:t>
            </a:r>
            <a:r>
              <a:rPr lang="en-US" dirty="0">
                <a:solidFill>
                  <a:srgbClr val="FFFF00"/>
                </a:solidFill>
              </a:rPr>
              <a:t>7.4 years elapsed</a:t>
            </a:r>
            <a:r>
              <a:rPr lang="en-US" dirty="0"/>
              <a:t> from symptoms to diagnosis </a:t>
            </a:r>
            <a:r>
              <a:rPr lang="en-US" dirty="0" smtClean="0"/>
              <a:t>in patients </a:t>
            </a:r>
            <a:r>
              <a:rPr lang="en-US" dirty="0">
                <a:solidFill>
                  <a:srgbClr val="FFFF00"/>
                </a:solidFill>
              </a:rPr>
              <a:t>with pelvic pain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Not </a:t>
            </a:r>
            <a:r>
              <a:rPr lang="en-US" dirty="0"/>
              <a:t>only the </a:t>
            </a:r>
            <a:r>
              <a:rPr lang="en-US" dirty="0">
                <a:solidFill>
                  <a:srgbClr val="FFFF00"/>
                </a:solidFill>
              </a:rPr>
              <a:t>patient</a:t>
            </a:r>
            <a:r>
              <a:rPr lang="en-US" dirty="0"/>
              <a:t> </a:t>
            </a:r>
            <a:r>
              <a:rPr lang="en-US" dirty="0" smtClean="0"/>
              <a:t>herself </a:t>
            </a:r>
            <a:r>
              <a:rPr lang="en-US" dirty="0" smtClean="0">
                <a:solidFill>
                  <a:srgbClr val="FFFF00"/>
                </a:solidFill>
              </a:rPr>
              <a:t>is </a:t>
            </a:r>
            <a:r>
              <a:rPr lang="en-US" dirty="0">
                <a:solidFill>
                  <a:srgbClr val="FFFF00"/>
                </a:solidFill>
              </a:rPr>
              <a:t>unaware </a:t>
            </a:r>
            <a:r>
              <a:rPr lang="en-US" dirty="0"/>
              <a:t>of objective symptoms like severe </a:t>
            </a:r>
            <a:r>
              <a:rPr lang="en-US" dirty="0" smtClean="0"/>
              <a:t>dysmenorrhea and </a:t>
            </a:r>
            <a:r>
              <a:rPr lang="en-US" dirty="0"/>
              <a:t>superfluous or frequent menstruation resulting in a </a:t>
            </a:r>
            <a:r>
              <a:rPr lang="en-US" dirty="0" smtClean="0"/>
              <a:t>late medical </a:t>
            </a:r>
            <a:r>
              <a:rPr lang="en-US" dirty="0"/>
              <a:t>advice but also the </a:t>
            </a:r>
            <a:r>
              <a:rPr lang="en-US" dirty="0">
                <a:solidFill>
                  <a:srgbClr val="FFFF00"/>
                </a:solidFill>
              </a:rPr>
              <a:t>general practitioners or </a:t>
            </a:r>
            <a:r>
              <a:rPr lang="en-US" dirty="0" smtClean="0">
                <a:solidFill>
                  <a:srgbClr val="FFFF00"/>
                </a:solidFill>
              </a:rPr>
              <a:t>gynecologist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is </a:t>
            </a:r>
            <a:r>
              <a:rPr lang="en-US" dirty="0"/>
              <a:t>not sufficiently sensitized for the importance of </a:t>
            </a:r>
            <a:r>
              <a:rPr lang="en-US" dirty="0" smtClean="0"/>
              <a:t>the symptoms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29801-55B3-734F-AC53-410B6F7CA7AB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44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22 11.04.2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10" y="1348685"/>
            <a:ext cx="8078536" cy="468766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347F2-7AEC-B44A-A3BB-38780B64876D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748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rder of my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dolescent definition,</a:t>
            </a:r>
          </a:p>
          <a:p>
            <a:r>
              <a:rPr lang="en-US" dirty="0" smtClean="0"/>
              <a:t>incidence &amp; prevalence of adolescent  </a:t>
            </a:r>
            <a:r>
              <a:rPr lang="en-US" dirty="0" err="1"/>
              <a:t>endometrioma</a:t>
            </a:r>
            <a:r>
              <a:rPr lang="en-US" dirty="0" smtClean="0"/>
              <a:t>,</a:t>
            </a:r>
          </a:p>
          <a:p>
            <a:r>
              <a:rPr lang="en-US" dirty="0"/>
              <a:t>p</a:t>
            </a:r>
            <a:r>
              <a:rPr lang="en-US" dirty="0" smtClean="0"/>
              <a:t>athogenesis of </a:t>
            </a:r>
            <a:r>
              <a:rPr lang="en-US" dirty="0" err="1" smtClean="0"/>
              <a:t>endometrioma</a:t>
            </a:r>
            <a:r>
              <a:rPr lang="en-US" dirty="0" smtClean="0"/>
              <a:t>,</a:t>
            </a:r>
          </a:p>
          <a:p>
            <a:r>
              <a:rPr lang="en-US" dirty="0"/>
              <a:t>c</a:t>
            </a:r>
            <a:r>
              <a:rPr lang="en-US" dirty="0" smtClean="0"/>
              <a:t>linical  characteristics </a:t>
            </a:r>
            <a:r>
              <a:rPr lang="en-US" dirty="0"/>
              <a:t>of adolescent </a:t>
            </a:r>
            <a:r>
              <a:rPr lang="en-US" dirty="0" err="1" smtClean="0"/>
              <a:t>endometrioma</a:t>
            </a:r>
            <a:r>
              <a:rPr lang="en-US" dirty="0" smtClean="0"/>
              <a:t>,</a:t>
            </a:r>
          </a:p>
          <a:p>
            <a:r>
              <a:rPr lang="en-US" dirty="0" smtClean="0"/>
              <a:t>algorithm of </a:t>
            </a:r>
            <a:r>
              <a:rPr lang="en-US" dirty="0"/>
              <a:t>of adolescent  </a:t>
            </a:r>
            <a:r>
              <a:rPr lang="en-US" dirty="0" err="1" smtClean="0"/>
              <a:t>endometrioma</a:t>
            </a:r>
            <a:r>
              <a:rPr lang="en-US" dirty="0" smtClean="0"/>
              <a:t>,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16BE-1884-E640-888E-AFAD069B9B01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315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Imaging diagnosis of ovarian </a:t>
            </a:r>
            <a:r>
              <a:rPr lang="en-US" dirty="0" err="1"/>
              <a:t>endometrioma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Transabdominal</a:t>
            </a:r>
            <a:r>
              <a:rPr lang="en-US" dirty="0" smtClean="0"/>
              <a:t> ultrasound ,</a:t>
            </a:r>
          </a:p>
          <a:p>
            <a:r>
              <a:rPr lang="en-US" dirty="0" err="1" smtClean="0"/>
              <a:t>Transvaginal</a:t>
            </a:r>
            <a:r>
              <a:rPr lang="en-US" smtClean="0"/>
              <a:t> ultrasound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Transrectal</a:t>
            </a:r>
            <a:r>
              <a:rPr lang="en-US" dirty="0" smtClean="0"/>
              <a:t> ultrasound,</a:t>
            </a:r>
            <a:endParaRPr lang="en-US" dirty="0"/>
          </a:p>
          <a:p>
            <a:r>
              <a:rPr lang="en-US" dirty="0" smtClean="0"/>
              <a:t>MRI,</a:t>
            </a:r>
          </a:p>
          <a:p>
            <a:r>
              <a:rPr lang="en-US" dirty="0"/>
              <a:t>Two </a:t>
            </a:r>
            <a:r>
              <a:rPr lang="en-US" dirty="0" smtClean="0"/>
              <a:t>techniques are </a:t>
            </a:r>
            <a:r>
              <a:rPr lang="en-US" dirty="0"/>
              <a:t>today the most frequently used: TVS and MRI. Both can </a:t>
            </a:r>
            <a:r>
              <a:rPr lang="en-US" dirty="0" smtClean="0"/>
              <a:t>identify and </a:t>
            </a:r>
            <a:r>
              <a:rPr lang="en-US" dirty="0"/>
              <a:t>characterize severe </a:t>
            </a:r>
            <a:r>
              <a:rPr lang="en-US" dirty="0" err="1"/>
              <a:t>endometriotic</a:t>
            </a:r>
            <a:r>
              <a:rPr lang="en-US" dirty="0"/>
              <a:t> lesions, but unfortunately, </a:t>
            </a:r>
            <a:r>
              <a:rPr lang="en-US" dirty="0" smtClean="0"/>
              <a:t>virtually no </a:t>
            </a:r>
            <a:r>
              <a:rPr lang="en-US" dirty="0"/>
              <a:t>information is available on their application in adolescents</a:t>
            </a:r>
            <a:r>
              <a:rPr lang="en-US" dirty="0" smtClean="0"/>
              <a:t>.</a:t>
            </a:r>
          </a:p>
          <a:p>
            <a:r>
              <a:rPr lang="en-US" dirty="0"/>
              <a:t>To determine progression of disease through interstitial </a:t>
            </a:r>
            <a:r>
              <a:rPr lang="en-US" dirty="0" smtClean="0"/>
              <a:t>fibrosis and </a:t>
            </a:r>
            <a:r>
              <a:rPr lang="en-US" dirty="0" err="1"/>
              <a:t>microvascular</a:t>
            </a:r>
            <a:r>
              <a:rPr lang="en-US" dirty="0"/>
              <a:t> injuries associated with ovarian </a:t>
            </a:r>
            <a:r>
              <a:rPr lang="en-US" dirty="0" err="1"/>
              <a:t>endometriotic</a:t>
            </a:r>
            <a:r>
              <a:rPr lang="en-US" dirty="0"/>
              <a:t> cysts</a:t>
            </a:r>
            <a:r>
              <a:rPr lang="en-US" dirty="0" smtClean="0"/>
              <a:t>, </a:t>
            </a:r>
            <a:r>
              <a:rPr lang="en-US" dirty="0" err="1" smtClean="0"/>
              <a:t>Qiu</a:t>
            </a:r>
            <a:r>
              <a:rPr lang="en-US" dirty="0" smtClean="0"/>
              <a:t> </a:t>
            </a:r>
            <a:r>
              <a:rPr lang="en-US" dirty="0"/>
              <a:t>et al. (2012) used </a:t>
            </a:r>
            <a:r>
              <a:rPr lang="en-US" dirty="0" err="1"/>
              <a:t>transvaginal</a:t>
            </a:r>
            <a:r>
              <a:rPr lang="en-US" dirty="0"/>
              <a:t> </a:t>
            </a:r>
            <a:r>
              <a:rPr lang="en-US" dirty="0" err="1"/>
              <a:t>colour</a:t>
            </a:r>
            <a:r>
              <a:rPr lang="en-US" dirty="0"/>
              <a:t> Doppler </a:t>
            </a:r>
            <a:r>
              <a:rPr lang="en-US" dirty="0" err="1"/>
              <a:t>sonography</a:t>
            </a:r>
            <a:r>
              <a:rPr lang="en-US" dirty="0"/>
              <a:t> </a:t>
            </a:r>
            <a:r>
              <a:rPr lang="en-US" dirty="0" smtClean="0"/>
              <a:t>and evaluated </a:t>
            </a:r>
            <a:r>
              <a:rPr lang="en-US" dirty="0"/>
              <a:t>ovarian interstitial blood flow, finding that changes in </a:t>
            </a:r>
            <a:r>
              <a:rPr lang="en-US" dirty="0" smtClean="0"/>
              <a:t>resistance indices </a:t>
            </a:r>
            <a:r>
              <a:rPr lang="en-US" dirty="0"/>
              <a:t>in ovaries with endometriosis were related </a:t>
            </a:r>
            <a:r>
              <a:rPr lang="en-US" dirty="0" smtClean="0"/>
              <a:t>to interstitial </a:t>
            </a:r>
            <a:r>
              <a:rPr lang="en-US" dirty="0"/>
              <a:t>fibrosis and </a:t>
            </a:r>
            <a:r>
              <a:rPr lang="en-US" dirty="0" err="1"/>
              <a:t>devascularization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4604-387E-4E4F-BE8E-0E22E78445C6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613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Imaging diagnosis of ovarian </a:t>
            </a:r>
            <a:r>
              <a:rPr lang="en-US" dirty="0" err="1"/>
              <a:t>endometrioma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/>
              <a:t>Transvaginal</a:t>
            </a:r>
            <a:r>
              <a:rPr lang="en-US" dirty="0"/>
              <a:t> ultrasound is the first choice for monitoring </a:t>
            </a:r>
            <a:r>
              <a:rPr lang="en-US" dirty="0" smtClean="0"/>
              <a:t>the ovaries </a:t>
            </a:r>
            <a:r>
              <a:rPr lang="en-US" dirty="0"/>
              <a:t>for early-stage development of a </a:t>
            </a:r>
            <a:r>
              <a:rPr lang="en-US" dirty="0" err="1"/>
              <a:t>uni</a:t>
            </a:r>
            <a:r>
              <a:rPr lang="en-US" dirty="0"/>
              <a:t>- or </a:t>
            </a:r>
            <a:r>
              <a:rPr lang="en-US" dirty="0" smtClean="0"/>
              <a:t>bilateral </a:t>
            </a:r>
            <a:r>
              <a:rPr lang="en-US" dirty="0" err="1" smtClean="0"/>
              <a:t>endometrioma</a:t>
            </a:r>
            <a:r>
              <a:rPr lang="en-US" dirty="0" smtClean="0"/>
              <a:t>,</a:t>
            </a:r>
          </a:p>
          <a:p>
            <a:r>
              <a:rPr lang="en-US" dirty="0"/>
              <a:t>the </a:t>
            </a:r>
            <a:r>
              <a:rPr lang="en-US" dirty="0" smtClean="0"/>
              <a:t>sensitivity and </a:t>
            </a:r>
            <a:r>
              <a:rPr lang="en-US" dirty="0"/>
              <a:t>specificity of preoperative ultrasound for the </a:t>
            </a:r>
            <a:r>
              <a:rPr lang="en-US" dirty="0" smtClean="0"/>
              <a:t>detection of </a:t>
            </a:r>
            <a:r>
              <a:rPr lang="en-US" dirty="0"/>
              <a:t>ovarian </a:t>
            </a:r>
            <a:r>
              <a:rPr lang="en-US" dirty="0" err="1"/>
              <a:t>endometrioma</a:t>
            </a:r>
            <a:r>
              <a:rPr lang="en-US" dirty="0"/>
              <a:t> are, respectively, </a:t>
            </a:r>
            <a:r>
              <a:rPr lang="en-US" dirty="0">
                <a:solidFill>
                  <a:srgbClr val="FFFF00"/>
                </a:solidFill>
              </a:rPr>
              <a:t>84.0</a:t>
            </a:r>
            <a:r>
              <a:rPr lang="en-US" dirty="0"/>
              <a:t> (95 % </a:t>
            </a:r>
            <a:r>
              <a:rPr lang="en-US" dirty="0" smtClean="0"/>
              <a:t>CI</a:t>
            </a:r>
            <a:r>
              <a:rPr lang="is-IS" dirty="0" smtClean="0"/>
              <a:t> </a:t>
            </a:r>
            <a:r>
              <a:rPr lang="en-US" dirty="0" smtClean="0"/>
              <a:t>73.7</a:t>
            </a:r>
            <a:r>
              <a:rPr lang="en-US" dirty="0"/>
              <a:t>–91.4) and </a:t>
            </a:r>
            <a:r>
              <a:rPr lang="en-US" dirty="0">
                <a:solidFill>
                  <a:srgbClr val="FFFF00"/>
                </a:solidFill>
              </a:rPr>
              <a:t>95.6</a:t>
            </a:r>
            <a:r>
              <a:rPr lang="en-US" dirty="0"/>
              <a:t> (95 % CI 92.8–97.6</a:t>
            </a:r>
            <a:r>
              <a:rPr lang="en-US" dirty="0" smtClean="0"/>
              <a:t>)</a:t>
            </a:r>
          </a:p>
          <a:p>
            <a:r>
              <a:rPr lang="en-US" dirty="0"/>
              <a:t>Generally, these different </a:t>
            </a:r>
            <a:r>
              <a:rPr lang="en-US" dirty="0" smtClean="0"/>
              <a:t>ultrasound criteria </a:t>
            </a:r>
            <a:r>
              <a:rPr lang="en-US" dirty="0"/>
              <a:t>proposed have a sensitivity ranging from 62 to 73%</a:t>
            </a:r>
            <a:r>
              <a:rPr lang="en-US" dirty="0" smtClean="0"/>
              <a:t>, a </a:t>
            </a:r>
            <a:r>
              <a:rPr lang="en-US" dirty="0"/>
              <a:t>specificity of 94 to 98%, and a PPV of 76 to 89%</a:t>
            </a:r>
          </a:p>
          <a:p>
            <a:r>
              <a:rPr lang="en-US" dirty="0" smtClean="0"/>
              <a:t>routine preoperative  </a:t>
            </a:r>
            <a:r>
              <a:rPr lang="en-US" dirty="0" err="1" smtClean="0"/>
              <a:t>transvaginal</a:t>
            </a:r>
            <a:r>
              <a:rPr lang="en-US" dirty="0" smtClean="0"/>
              <a:t> </a:t>
            </a:r>
            <a:r>
              <a:rPr lang="en-US" dirty="0"/>
              <a:t>ı</a:t>
            </a:r>
            <a:r>
              <a:rPr lang="en-US" dirty="0" smtClean="0"/>
              <a:t>n </a:t>
            </a:r>
            <a:r>
              <a:rPr lang="en-US" dirty="0"/>
              <a:t>experienced hands, the technique allows reliably the </a:t>
            </a:r>
            <a:r>
              <a:rPr lang="en-US" dirty="0" smtClean="0"/>
              <a:t>diagnosis of </a:t>
            </a:r>
            <a:r>
              <a:rPr lang="en-US" dirty="0"/>
              <a:t>an </a:t>
            </a:r>
            <a:r>
              <a:rPr lang="en-US" dirty="0" err="1"/>
              <a:t>endometrioma</a:t>
            </a:r>
            <a:r>
              <a:rPr lang="en-US" dirty="0"/>
              <a:t> with a size of more than </a:t>
            </a:r>
            <a:r>
              <a:rPr lang="en-US" dirty="0">
                <a:solidFill>
                  <a:srgbClr val="FFFF00"/>
                </a:solidFill>
              </a:rPr>
              <a:t>1–2 </a:t>
            </a:r>
            <a:r>
              <a:rPr lang="en-US" dirty="0" smtClean="0">
                <a:solidFill>
                  <a:srgbClr val="FFFF00"/>
                </a:solidFill>
              </a:rPr>
              <a:t>cm </a:t>
            </a:r>
            <a:r>
              <a:rPr lang="en-US" dirty="0" smtClean="0"/>
              <a:t>in diameter.</a:t>
            </a:r>
          </a:p>
          <a:p>
            <a:r>
              <a:rPr lang="en-US" dirty="0" smtClean="0"/>
              <a:t>ultrasound </a:t>
            </a:r>
            <a:r>
              <a:rPr lang="en-US" dirty="0"/>
              <a:t>only </a:t>
            </a:r>
            <a:r>
              <a:rPr lang="en-US" dirty="0">
                <a:solidFill>
                  <a:srgbClr val="FFFF00"/>
                </a:solidFill>
              </a:rPr>
              <a:t>detected 45% </a:t>
            </a:r>
            <a:r>
              <a:rPr lang="en-US" dirty="0"/>
              <a:t>of </a:t>
            </a:r>
            <a:r>
              <a:rPr lang="en-US" dirty="0" err="1" smtClean="0"/>
              <a:t>endometriomas</a:t>
            </a:r>
            <a:r>
              <a:rPr lang="en-US" dirty="0"/>
              <a:t> </a:t>
            </a:r>
            <a:r>
              <a:rPr lang="en-US" dirty="0" smtClean="0">
                <a:solidFill>
                  <a:srgbClr val="FFFF00"/>
                </a:solidFill>
              </a:rPr>
              <a:t>smaller </a:t>
            </a:r>
            <a:r>
              <a:rPr lang="en-US" dirty="0">
                <a:solidFill>
                  <a:srgbClr val="FFFF00"/>
                </a:solidFill>
              </a:rPr>
              <a:t>than 15 mm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793D-4974-5F4C-9A9D-2C87BC6EDC80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71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9 09.54.3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970" y="336906"/>
            <a:ext cx="3447632" cy="2876667"/>
          </a:xfrm>
          <a:prstGeom prst="rect">
            <a:avLst/>
          </a:prstGeom>
        </p:spPr>
      </p:pic>
      <p:pic>
        <p:nvPicPr>
          <p:cNvPr id="3" name="Picture 2" descr="Ekran Resmi 2018-01-09 10.00.5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55" y="3161741"/>
            <a:ext cx="8606118" cy="347273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21F38-A2D6-2F49-AFB8-B7FF29F75E34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317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8 15.24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71" y="1030198"/>
            <a:ext cx="8097350" cy="402495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42254-31AD-7D46-94DA-D8D31266FC8A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788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7-12-31 12.23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5" y="2082799"/>
            <a:ext cx="8602267" cy="4595157"/>
          </a:xfrm>
          <a:prstGeom prst="rect">
            <a:avLst/>
          </a:prstGeom>
        </p:spPr>
      </p:pic>
      <p:pic>
        <p:nvPicPr>
          <p:cNvPr id="3" name="Picture 2" descr="Ekran Resmi 2017-12-31 12.24.2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8600" cy="20828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633AE-2351-8B43-9623-F9F66ECFA8C9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043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7 09.51.4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13" y="222600"/>
            <a:ext cx="7269093" cy="1990292"/>
          </a:xfrm>
          <a:prstGeom prst="rect">
            <a:avLst/>
          </a:prstGeom>
        </p:spPr>
      </p:pic>
      <p:pic>
        <p:nvPicPr>
          <p:cNvPr id="4" name="Picture 3" descr="Ekran Resmi 2018-01-08 14.24.2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14" y="1990293"/>
            <a:ext cx="8496850" cy="465196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C255C-D7D3-2E4C-AB48-D89E5B03C531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71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2 19.52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06" y="4288496"/>
            <a:ext cx="4229100" cy="2138258"/>
          </a:xfrm>
          <a:prstGeom prst="rect">
            <a:avLst/>
          </a:prstGeom>
        </p:spPr>
      </p:pic>
      <p:pic>
        <p:nvPicPr>
          <p:cNvPr id="3" name="Picture 2" descr="Ekran Resmi 2018-01-02 19.52.3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81" y="2086247"/>
            <a:ext cx="4229100" cy="2202249"/>
          </a:xfrm>
          <a:prstGeom prst="rect">
            <a:avLst/>
          </a:prstGeom>
        </p:spPr>
      </p:pic>
      <p:pic>
        <p:nvPicPr>
          <p:cNvPr id="4" name="Picture 3" descr="Ekran Resmi 2018-01-02 19.55.0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81" y="383329"/>
            <a:ext cx="8813800" cy="1702918"/>
          </a:xfrm>
          <a:prstGeom prst="rect">
            <a:avLst/>
          </a:prstGeom>
        </p:spPr>
      </p:pic>
      <p:pic>
        <p:nvPicPr>
          <p:cNvPr id="5" name="Picture 4" descr="Ekran Resmi 2018-01-08 14.30.2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306" y="1724982"/>
            <a:ext cx="4011044" cy="4558024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688FE-A301-204D-A505-FF9E1228FAA1}" type="datetime1">
              <a:rPr lang="tr-TR" smtClean="0"/>
              <a:t>28.01.18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127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Cortical and interstitial changes in the </a:t>
            </a:r>
            <a:r>
              <a:rPr lang="en-US" sz="2800" dirty="0" err="1"/>
              <a:t>endometriotic</a:t>
            </a:r>
            <a:r>
              <a:rPr lang="en-US" sz="2800" dirty="0"/>
              <a:t> </a:t>
            </a:r>
            <a:r>
              <a:rPr lang="en-US" sz="2800" dirty="0" smtClean="0"/>
              <a:t>cyst--smooth </a:t>
            </a:r>
            <a:r>
              <a:rPr lang="en-US" sz="2800" dirty="0"/>
              <a:t>muscle cell metaplasia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Long-standing presence of ovarian </a:t>
            </a:r>
            <a:r>
              <a:rPr lang="en-US" dirty="0" err="1"/>
              <a:t>endometriotic</a:t>
            </a:r>
            <a:r>
              <a:rPr lang="en-US" dirty="0"/>
              <a:t> cysts results in SMM and fibrosis of the ovarian cortex, impairing the ovarian </a:t>
            </a:r>
            <a:r>
              <a:rPr lang="en-US" dirty="0" smtClean="0"/>
              <a:t>reserve,</a:t>
            </a:r>
            <a:endParaRPr lang="en-US" dirty="0"/>
          </a:p>
          <a:p>
            <a:r>
              <a:rPr lang="en-US" dirty="0" smtClean="0"/>
              <a:t>main </a:t>
            </a:r>
            <a:r>
              <a:rPr lang="en-US" dirty="0"/>
              <a:t>features of disruption and disorganization of the </a:t>
            </a:r>
            <a:r>
              <a:rPr lang="en-US" dirty="0" smtClean="0"/>
              <a:t>cortical wall </a:t>
            </a:r>
            <a:r>
              <a:rPr lang="en-US" dirty="0"/>
              <a:t>and loss of identity of the inner cortex by </a:t>
            </a:r>
            <a:r>
              <a:rPr lang="en-US" dirty="0">
                <a:solidFill>
                  <a:srgbClr val="FFFF00"/>
                </a:solidFill>
              </a:rPr>
              <a:t>smooth </a:t>
            </a:r>
            <a:r>
              <a:rPr lang="en-US" dirty="0" smtClean="0">
                <a:solidFill>
                  <a:srgbClr val="FFFF00"/>
                </a:solidFill>
              </a:rPr>
              <a:t>muscle cell </a:t>
            </a:r>
            <a:r>
              <a:rPr lang="en-US" dirty="0">
                <a:solidFill>
                  <a:srgbClr val="FFFF00"/>
                </a:solidFill>
              </a:rPr>
              <a:t>metaplasia </a:t>
            </a:r>
            <a:r>
              <a:rPr lang="en-US" dirty="0"/>
              <a:t>occurring in any of its layer in </a:t>
            </a:r>
            <a:r>
              <a:rPr lang="en-US" dirty="0">
                <a:solidFill>
                  <a:srgbClr val="FFFF00"/>
                </a:solidFill>
              </a:rPr>
              <a:t>86 % of </a:t>
            </a:r>
            <a:r>
              <a:rPr lang="en-US" dirty="0" smtClean="0">
                <a:solidFill>
                  <a:srgbClr val="FFFF00"/>
                </a:solidFill>
              </a:rPr>
              <a:t>the chocolate cys</a:t>
            </a:r>
            <a:r>
              <a:rPr lang="en-US" dirty="0" smtClean="0"/>
              <a:t>ts,</a:t>
            </a:r>
          </a:p>
          <a:p>
            <a:r>
              <a:rPr lang="en-US" dirty="0"/>
              <a:t>Focal inflammation results in the structural alteration of the ovarian cortex, with massive fibrosis and loss of cortex-specific </a:t>
            </a:r>
            <a:r>
              <a:rPr lang="en-US" dirty="0" err="1"/>
              <a:t>stroma</a:t>
            </a:r>
            <a:r>
              <a:rPr lang="en-US" dirty="0" smtClean="0"/>
              <a:t>.</a:t>
            </a:r>
          </a:p>
          <a:p>
            <a:r>
              <a:rPr lang="en-US" dirty="0"/>
              <a:t>As a result, the inner </a:t>
            </a:r>
            <a:r>
              <a:rPr lang="en-US" dirty="0" smtClean="0"/>
              <a:t>cortex may </a:t>
            </a:r>
            <a:r>
              <a:rPr lang="en-US" dirty="0"/>
              <a:t>become </a:t>
            </a:r>
            <a:r>
              <a:rPr lang="en-US" dirty="0" smtClean="0"/>
              <a:t>quite unrecognizable </a:t>
            </a:r>
            <a:r>
              <a:rPr lang="en-US" dirty="0"/>
              <a:t>by stretching and muscular metaplasia, and </a:t>
            </a:r>
            <a:r>
              <a:rPr lang="en-US" dirty="0" smtClean="0"/>
              <a:t>in addition</a:t>
            </a:r>
            <a:r>
              <a:rPr lang="en-US" dirty="0"/>
              <a:t>, there is </a:t>
            </a:r>
            <a:r>
              <a:rPr lang="en-US" dirty="0">
                <a:solidFill>
                  <a:srgbClr val="FFFF00"/>
                </a:solidFill>
              </a:rPr>
              <a:t>no cleavage plane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therefore likely </a:t>
            </a:r>
            <a:r>
              <a:rPr lang="en-US" dirty="0" smtClean="0"/>
              <a:t>that the </a:t>
            </a:r>
            <a:r>
              <a:rPr lang="en-US" dirty="0">
                <a:solidFill>
                  <a:srgbClr val="FFFF00"/>
                </a:solidFill>
              </a:rPr>
              <a:t>main risk of late diagnosis and treatment of the </a:t>
            </a:r>
            <a:r>
              <a:rPr lang="en-US" dirty="0" smtClean="0">
                <a:solidFill>
                  <a:srgbClr val="FFFF00"/>
                </a:solidFill>
              </a:rPr>
              <a:t>ovarian </a:t>
            </a:r>
            <a:r>
              <a:rPr lang="en-US" dirty="0" err="1" smtClean="0">
                <a:solidFill>
                  <a:srgbClr val="FFFF00"/>
                </a:solidFill>
              </a:rPr>
              <a:t>endometrioma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is the progressive structural disorganization </a:t>
            </a:r>
            <a:r>
              <a:rPr lang="en-US" dirty="0" smtClean="0">
                <a:solidFill>
                  <a:srgbClr val="FFFF00"/>
                </a:solidFill>
              </a:rPr>
              <a:t>of the </a:t>
            </a:r>
            <a:r>
              <a:rPr lang="en-US" dirty="0">
                <a:solidFill>
                  <a:srgbClr val="FFFF00"/>
                </a:solidFill>
              </a:rPr>
              <a:t>inner cortex</a:t>
            </a:r>
            <a:r>
              <a:rPr lang="en-US" dirty="0"/>
              <a:t>. In the absence of a cleavage plane, </a:t>
            </a:r>
            <a:r>
              <a:rPr lang="en-US" dirty="0" smtClean="0"/>
              <a:t>surgical reconstruction </a:t>
            </a:r>
            <a:r>
              <a:rPr lang="en-US" dirty="0"/>
              <a:t>of the ovary is becoming critically </a:t>
            </a:r>
            <a:r>
              <a:rPr lang="en-US" dirty="0" smtClean="0"/>
              <a:t>difficult.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19265-AB37-F44D-AD93-60D85A15F8F3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52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Loss of follicle reserve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ovarian </a:t>
            </a:r>
            <a:r>
              <a:rPr lang="en-US" dirty="0" err="1"/>
              <a:t>endometriomas</a:t>
            </a:r>
            <a:r>
              <a:rPr lang="en-US" dirty="0"/>
              <a:t> have a </a:t>
            </a:r>
            <a:r>
              <a:rPr lang="en-US" dirty="0" smtClean="0"/>
              <a:t>detrimental impact </a:t>
            </a:r>
            <a:r>
              <a:rPr lang="en-US" dirty="0"/>
              <a:t>on follicle reserve in younger patients, </a:t>
            </a:r>
            <a:r>
              <a:rPr lang="en-US" dirty="0" smtClean="0"/>
              <a:t>and furthermore</a:t>
            </a:r>
            <a:r>
              <a:rPr lang="en-US" dirty="0"/>
              <a:t>, that laparoscopic cystectomy for </a:t>
            </a:r>
            <a:r>
              <a:rPr lang="en-US" dirty="0" err="1" smtClean="0"/>
              <a:t>endometriomas</a:t>
            </a:r>
            <a:r>
              <a:rPr lang="en-US" dirty="0"/>
              <a:t> </a:t>
            </a:r>
            <a:r>
              <a:rPr lang="en-US" dirty="0" smtClean="0"/>
              <a:t>may </a:t>
            </a:r>
            <a:r>
              <a:rPr lang="en-US" dirty="0"/>
              <a:t>accelerate the rate of oocytes loss associated with </a:t>
            </a:r>
            <a:r>
              <a:rPr lang="en-US" dirty="0" smtClean="0"/>
              <a:t>aging.</a:t>
            </a:r>
          </a:p>
          <a:p>
            <a:r>
              <a:rPr lang="en-US" dirty="0" smtClean="0"/>
              <a:t>The data </a:t>
            </a:r>
            <a:r>
              <a:rPr lang="en-US" dirty="0"/>
              <a:t>support the recommendation of early-stage ablation of </a:t>
            </a:r>
            <a:r>
              <a:rPr lang="en-US" dirty="0" smtClean="0"/>
              <a:t>the </a:t>
            </a:r>
            <a:r>
              <a:rPr lang="en-US" dirty="0" err="1"/>
              <a:t>endometriotic</a:t>
            </a:r>
            <a:r>
              <a:rPr lang="en-US" dirty="0"/>
              <a:t> implant and avoid both delay of surgery as </a:t>
            </a:r>
            <a:r>
              <a:rPr lang="en-US" dirty="0" smtClean="0"/>
              <a:t>well as excision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90EE-6BBA-B942-B5E7-DE7FE2283FCC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422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Decisions to </a:t>
            </a:r>
            <a:r>
              <a:rPr lang="en-US" dirty="0"/>
              <a:t>operate should be carefully balanced against </a:t>
            </a:r>
            <a:r>
              <a:rPr lang="en-US" dirty="0" smtClean="0"/>
              <a:t>the growing </a:t>
            </a:r>
            <a:r>
              <a:rPr lang="en-US" dirty="0"/>
              <a:t>concern of potential damage of surgery upon </a:t>
            </a:r>
            <a:r>
              <a:rPr lang="en-US" dirty="0" smtClean="0"/>
              <a:t>the ovarian reserve,</a:t>
            </a:r>
          </a:p>
          <a:p>
            <a:r>
              <a:rPr lang="en-US" dirty="0"/>
              <a:t>The purpose of an early intervention is the treatment </a:t>
            </a:r>
            <a:r>
              <a:rPr lang="en-US" dirty="0" smtClean="0"/>
              <a:t>of pain</a:t>
            </a:r>
            <a:r>
              <a:rPr lang="en-US" dirty="0"/>
              <a:t>, prevention of the progression, and protection of the </a:t>
            </a:r>
            <a:r>
              <a:rPr lang="en-US" dirty="0" smtClean="0"/>
              <a:t>fertility,</a:t>
            </a:r>
          </a:p>
          <a:p>
            <a:r>
              <a:rPr lang="en-US" dirty="0"/>
              <a:t>Early diagnosis of endometriosis in the adolescent deserves </a:t>
            </a:r>
            <a:r>
              <a:rPr lang="en-US" dirty="0" smtClean="0"/>
              <a:t>our full </a:t>
            </a:r>
            <a:r>
              <a:rPr lang="en-US" dirty="0"/>
              <a:t>attention. Early ablative surgery can contribute to a </a:t>
            </a:r>
            <a:r>
              <a:rPr lang="en-US" dirty="0" smtClean="0"/>
              <a:t>lower morbidity</a:t>
            </a:r>
            <a:r>
              <a:rPr lang="en-US" dirty="0"/>
              <a:t>, a relief of symptoms, and a better quality of life.</a:t>
            </a:r>
          </a:p>
          <a:p>
            <a:r>
              <a:rPr lang="en-US" dirty="0"/>
              <a:t>Treatment in early stage will result in less damage to the </a:t>
            </a:r>
            <a:r>
              <a:rPr lang="en-US" dirty="0" smtClean="0"/>
              <a:t>ovary caused </a:t>
            </a:r>
            <a:r>
              <a:rPr lang="en-US" dirty="0"/>
              <a:t>by the disease itself and by a less invasive surgical procedure.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0F921-8469-FA4C-A825-C865FA269AEA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60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adolescents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Adolescence </a:t>
            </a:r>
            <a:r>
              <a:rPr lang="en-US" dirty="0"/>
              <a:t>represents a period of transition from childhood to adulthood, with the </a:t>
            </a:r>
            <a:r>
              <a:rPr lang="en-US" dirty="0" smtClean="0"/>
              <a:t>WHO (</a:t>
            </a:r>
            <a:r>
              <a:rPr lang="en-US" dirty="0"/>
              <a:t>World Health </a:t>
            </a:r>
            <a:r>
              <a:rPr lang="en-US" dirty="0" err="1"/>
              <a:t>Organisation</a:t>
            </a:r>
            <a:r>
              <a:rPr lang="en-US" dirty="0"/>
              <a:t>) </a:t>
            </a:r>
            <a:r>
              <a:rPr lang="en-US" dirty="0">
                <a:solidFill>
                  <a:srgbClr val="FFFF00"/>
                </a:solidFill>
              </a:rPr>
              <a:t>defining 10-19 years </a:t>
            </a:r>
            <a:r>
              <a:rPr lang="en-US" dirty="0"/>
              <a:t>as the recommended age </a:t>
            </a:r>
            <a:r>
              <a:rPr lang="en-US" dirty="0" smtClean="0"/>
              <a:t>range,</a:t>
            </a:r>
          </a:p>
          <a:p>
            <a:r>
              <a:rPr lang="en-US" dirty="0"/>
              <a:t>WHO definition, however, has not always been </a:t>
            </a:r>
            <a:r>
              <a:rPr lang="en-US" dirty="0" smtClean="0"/>
              <a:t>strictly applied </a:t>
            </a:r>
            <a:r>
              <a:rPr lang="en-US" dirty="0"/>
              <a:t>in these patient series of adolescent endometriosis, with </a:t>
            </a:r>
            <a:r>
              <a:rPr lang="en-US" dirty="0">
                <a:solidFill>
                  <a:srgbClr val="FFFF00"/>
                </a:solidFill>
              </a:rPr>
              <a:t>patients up to 20 or 21 </a:t>
            </a:r>
            <a:r>
              <a:rPr lang="en-US" dirty="0" smtClean="0"/>
              <a:t>years of </a:t>
            </a:r>
            <a:r>
              <a:rPr lang="en-US" dirty="0"/>
              <a:t>age and older also being included</a:t>
            </a:r>
            <a:r>
              <a:rPr lang="en-US" dirty="0" smtClean="0"/>
              <a:t>.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Teenagers </a:t>
            </a:r>
            <a:r>
              <a:rPr lang="en-US" dirty="0">
                <a:solidFill>
                  <a:srgbClr val="FFFF00"/>
                </a:solidFill>
              </a:rPr>
              <a:t>and adolescents</a:t>
            </a:r>
            <a:r>
              <a:rPr lang="en-US" dirty="0"/>
              <a:t>, defined as those patients aged </a:t>
            </a:r>
            <a:r>
              <a:rPr lang="en-US" dirty="0">
                <a:solidFill>
                  <a:srgbClr val="FFFF00"/>
                </a:solidFill>
              </a:rPr>
              <a:t>21 years or less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AC41D-76BC-7C47-809B-A72518B7771F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7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place of </a:t>
            </a:r>
            <a:r>
              <a:rPr lang="en-US" dirty="0" err="1"/>
              <a:t>transvaginal</a:t>
            </a:r>
            <a:r>
              <a:rPr lang="en-US" dirty="0"/>
              <a:t> endoscopic surgery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Atraumatic</a:t>
            </a:r>
            <a:r>
              <a:rPr lang="en-US" dirty="0"/>
              <a:t> ovarian surgery, to avoid loss of ovarian reserve, is  based on early-stage diagnosis when cystectomy can be </a:t>
            </a:r>
            <a:r>
              <a:rPr lang="en-US" dirty="0" smtClean="0"/>
              <a:t>avoided</a:t>
            </a:r>
          </a:p>
          <a:p>
            <a:r>
              <a:rPr lang="en-US" dirty="0" smtClean="0"/>
              <a:t>Although </a:t>
            </a:r>
            <a:r>
              <a:rPr lang="en-US" dirty="0"/>
              <a:t>laparoscopy is traditionally recommended</a:t>
            </a:r>
            <a:r>
              <a:rPr lang="en-US" dirty="0" smtClean="0"/>
              <a:t>, </a:t>
            </a:r>
            <a:r>
              <a:rPr lang="en-US" dirty="0" err="1" smtClean="0"/>
              <a:t>transvaginal</a:t>
            </a:r>
            <a:r>
              <a:rPr lang="en-US" dirty="0" smtClean="0"/>
              <a:t> </a:t>
            </a:r>
            <a:r>
              <a:rPr lang="en-US" dirty="0"/>
              <a:t>endoscopy has been shown to be safe and </a:t>
            </a:r>
            <a:r>
              <a:rPr lang="en-US" dirty="0" smtClean="0"/>
              <a:t>most effective </a:t>
            </a:r>
            <a:r>
              <a:rPr lang="en-US" dirty="0"/>
              <a:t>in ablating ovarian </a:t>
            </a:r>
            <a:r>
              <a:rPr lang="en-US" dirty="0" err="1"/>
              <a:t>endometriomas</a:t>
            </a:r>
            <a:r>
              <a:rPr lang="en-US" dirty="0"/>
              <a:t> that are not </a:t>
            </a:r>
            <a:r>
              <a:rPr lang="en-US" dirty="0" smtClean="0"/>
              <a:t>larger than </a:t>
            </a:r>
            <a:r>
              <a:rPr lang="en-US" dirty="0"/>
              <a:t>3 cm in </a:t>
            </a:r>
            <a:r>
              <a:rPr lang="en-US" dirty="0" smtClean="0"/>
              <a:t>diameter (</a:t>
            </a:r>
            <a:r>
              <a:rPr lang="en-US" dirty="0"/>
              <a:t>In the absence of contraindications for a vaginal </a:t>
            </a:r>
            <a:r>
              <a:rPr lang="en-US" dirty="0" smtClean="0"/>
              <a:t>access)</a:t>
            </a:r>
          </a:p>
          <a:p>
            <a:r>
              <a:rPr lang="en-US" dirty="0"/>
              <a:t>At THL, the anterior </a:t>
            </a:r>
            <a:r>
              <a:rPr lang="en-US" dirty="0" err="1"/>
              <a:t>cul</a:t>
            </a:r>
            <a:r>
              <a:rPr lang="en-US" dirty="0"/>
              <a:t> de </a:t>
            </a:r>
            <a:r>
              <a:rPr lang="en-US" dirty="0" smtClean="0"/>
              <a:t>sac cannot </a:t>
            </a:r>
            <a:r>
              <a:rPr lang="en-US" dirty="0"/>
              <a:t>be </a:t>
            </a:r>
            <a:r>
              <a:rPr lang="en-US" dirty="0" smtClean="0"/>
              <a:t>visualized,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6113F-CF5B-1F46-A0CC-CECD43D93D32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03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7-12-31 12.16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527049"/>
            <a:ext cx="8140700" cy="528670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94A09-C745-BB44-B3B7-37445B16990F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293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7 09.51.1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06" y="386560"/>
            <a:ext cx="8832594" cy="618497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3A49A-4AEC-934E-836B-B946A495FCA7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81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endometriosis over cortex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0248" y="971984"/>
            <a:ext cx="8769042" cy="5442342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A954-37ED-4848-9A9F-894359888018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72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bilateral endo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5926" y="958890"/>
            <a:ext cx="8308974" cy="5312762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2AAEC-8A44-EA49-B953-51BDA8584D0C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646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19 10.47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23" y="362822"/>
            <a:ext cx="8585200" cy="606337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CB66-335E-C949-9B69-BE63FA64EF23}" type="datetime1">
              <a:rPr lang="tr-TR" smtClean="0"/>
              <a:t>28.01.18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908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6 13.05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36" y="235693"/>
            <a:ext cx="8643296" cy="1973226"/>
          </a:xfrm>
          <a:prstGeom prst="rect">
            <a:avLst/>
          </a:prstGeom>
        </p:spPr>
      </p:pic>
      <p:pic>
        <p:nvPicPr>
          <p:cNvPr id="3" name="Picture 2" descr="Ekran Resmi 2018-01-06 13.07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36" y="2245157"/>
            <a:ext cx="4826000" cy="4321603"/>
          </a:xfrm>
          <a:prstGeom prst="rect">
            <a:avLst/>
          </a:prstGeom>
        </p:spPr>
      </p:pic>
      <p:pic>
        <p:nvPicPr>
          <p:cNvPr id="4" name="Picture 3" descr="Ekran Resmi 2018-01-06 13.14.5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836" y="2245157"/>
            <a:ext cx="3817296" cy="2692400"/>
          </a:xfrm>
          <a:prstGeom prst="rect">
            <a:avLst/>
          </a:prstGeom>
        </p:spPr>
      </p:pic>
      <p:pic>
        <p:nvPicPr>
          <p:cNvPr id="5" name="Picture 4" descr="Ekran Resmi 2018-01-06 13.08.3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836" y="5030060"/>
            <a:ext cx="3817296" cy="1536700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E3825-3C76-8540-AFE5-ABC90F111554}" type="datetime1">
              <a:rPr lang="tr-TR" smtClean="0"/>
              <a:t>28.01.18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606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6 13.20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62" y="274975"/>
            <a:ext cx="4813300" cy="6289602"/>
          </a:xfrm>
          <a:prstGeom prst="rect">
            <a:avLst/>
          </a:prstGeom>
        </p:spPr>
      </p:pic>
      <p:pic>
        <p:nvPicPr>
          <p:cNvPr id="3" name="Picture 2" descr="Ekran Resmi 2018-01-06 13.21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2089818"/>
            <a:ext cx="4204018" cy="36068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FE0D9-AEE4-3042-BA5A-D1A3A2B6B252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226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6 13.22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40" y="331338"/>
            <a:ext cx="5105400" cy="6184900"/>
          </a:xfrm>
          <a:prstGeom prst="rect">
            <a:avLst/>
          </a:prstGeom>
        </p:spPr>
      </p:pic>
      <p:pic>
        <p:nvPicPr>
          <p:cNvPr id="3" name="Picture 2" descr="Ekran Resmi 2018-01-06 13.23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840" y="579841"/>
            <a:ext cx="3601943" cy="4161717"/>
          </a:xfrm>
          <a:prstGeom prst="rect">
            <a:avLst/>
          </a:prstGeom>
        </p:spPr>
      </p:pic>
      <p:pic>
        <p:nvPicPr>
          <p:cNvPr id="4" name="Picture 3" descr="Ekran Resmi 2018-01-06 13.40.5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792" y="4745099"/>
            <a:ext cx="4124991" cy="13335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62F80-4864-ED4C-9E36-DDD632CA7901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133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2 19.41.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4" y="248786"/>
            <a:ext cx="4490985" cy="6321145"/>
          </a:xfrm>
          <a:prstGeom prst="rect">
            <a:avLst/>
          </a:prstGeom>
        </p:spPr>
      </p:pic>
      <p:pic>
        <p:nvPicPr>
          <p:cNvPr id="3" name="Picture 2" descr="Ekran Resmi 2018-01-02 19.40.5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571" y="248787"/>
            <a:ext cx="4255308" cy="632114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5A1D4-74FB-504E-8587-722F16171F37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499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ncidence &amp; prevalence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Endometriosis </a:t>
            </a:r>
            <a:r>
              <a:rPr lang="en-US" dirty="0"/>
              <a:t>effecting adolescent girls has been described as early as the </a:t>
            </a:r>
            <a:r>
              <a:rPr lang="en-US" dirty="0" smtClean="0"/>
              <a:t>1940s</a:t>
            </a:r>
            <a:r>
              <a:rPr lang="is-IS" dirty="0" smtClean="0"/>
              <a:t>…</a:t>
            </a:r>
          </a:p>
          <a:p>
            <a:r>
              <a:rPr lang="en-US" dirty="0"/>
              <a:t>The true incidence of this disease among teenagers and adolescents remains </a:t>
            </a:r>
            <a:r>
              <a:rPr lang="en-US" dirty="0" smtClean="0"/>
              <a:t>unknown,</a:t>
            </a:r>
          </a:p>
          <a:p>
            <a:r>
              <a:rPr lang="en-US" dirty="0"/>
              <a:t> The prevalence of endometriosis has been reported to </a:t>
            </a:r>
            <a:r>
              <a:rPr lang="en-US" dirty="0" smtClean="0"/>
              <a:t>be between </a:t>
            </a:r>
            <a:r>
              <a:rPr lang="en-US" dirty="0"/>
              <a:t>17 and 73% in adolescents with </a:t>
            </a:r>
            <a:r>
              <a:rPr lang="en-US" i="1" u="sng" dirty="0"/>
              <a:t>chronic pelvic </a:t>
            </a:r>
            <a:r>
              <a:rPr lang="en-US" i="1" u="sng" dirty="0" smtClean="0"/>
              <a:t>pain</a:t>
            </a:r>
            <a:r>
              <a:rPr lang="en-US" dirty="0" smtClean="0"/>
              <a:t>   </a:t>
            </a:r>
            <a:r>
              <a:rPr lang="en-US" dirty="0"/>
              <a:t>and between 69.6 and 73% in those </a:t>
            </a:r>
            <a:r>
              <a:rPr lang="en-US" i="1" u="sng" dirty="0"/>
              <a:t>unresponsive </a:t>
            </a:r>
            <a:r>
              <a:rPr lang="en-US" i="1" u="sng" dirty="0" smtClean="0"/>
              <a:t>to NSAIDs </a:t>
            </a:r>
            <a:r>
              <a:rPr lang="en-US" i="1" u="sng" dirty="0"/>
              <a:t>and </a:t>
            </a:r>
            <a:r>
              <a:rPr lang="en-US" i="1" u="sng" dirty="0" smtClean="0"/>
              <a:t>OCP</a:t>
            </a:r>
            <a:r>
              <a:rPr lang="en-US" dirty="0" smtClean="0"/>
              <a:t>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E2272-0889-3A4B-B2F2-8D1E321511C4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41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2 20.26.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6" y="4491254"/>
            <a:ext cx="8572151" cy="2124330"/>
          </a:xfrm>
          <a:prstGeom prst="rect">
            <a:avLst/>
          </a:prstGeom>
        </p:spPr>
      </p:pic>
      <p:pic>
        <p:nvPicPr>
          <p:cNvPr id="3" name="Picture 2" descr="Ekran Resmi 2018-01-02 20.24.2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6" y="209505"/>
            <a:ext cx="8721322" cy="428174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0ECB5-3034-AD42-8033-762B00689E96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41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6 09.28.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92" y="235693"/>
            <a:ext cx="4360053" cy="2470231"/>
          </a:xfrm>
          <a:prstGeom prst="rect">
            <a:avLst/>
          </a:prstGeom>
        </p:spPr>
      </p:pic>
      <p:pic>
        <p:nvPicPr>
          <p:cNvPr id="3" name="Picture 2" descr="Ekran Resmi 2018-01-06 12.39.0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92" y="2705924"/>
            <a:ext cx="4381500" cy="3821805"/>
          </a:xfrm>
          <a:prstGeom prst="rect">
            <a:avLst/>
          </a:prstGeom>
        </p:spPr>
      </p:pic>
      <p:pic>
        <p:nvPicPr>
          <p:cNvPr id="4" name="Picture 3" descr="Ekran Resmi 2018-01-06 12.39.2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545" y="379727"/>
            <a:ext cx="4292600" cy="2326197"/>
          </a:xfrm>
          <a:prstGeom prst="rect">
            <a:avLst/>
          </a:prstGeom>
        </p:spPr>
      </p:pic>
      <p:pic>
        <p:nvPicPr>
          <p:cNvPr id="5" name="Picture 4" descr="Ekran Resmi 2018-01-06 12.44.3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545" y="2832029"/>
            <a:ext cx="4292600" cy="3695700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4E2C2-DBE2-2B41-820A-EDC9E8F2A09F}" type="datetime1">
              <a:rPr lang="tr-TR" smtClean="0"/>
              <a:t>28.01.18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348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6 12.44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71" y="3474999"/>
            <a:ext cx="3341849" cy="2794000"/>
          </a:xfrm>
          <a:prstGeom prst="rect">
            <a:avLst/>
          </a:prstGeom>
        </p:spPr>
      </p:pic>
      <p:pic>
        <p:nvPicPr>
          <p:cNvPr id="3" name="Picture 2" descr="Ekran Resmi 2018-01-06 12.44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71" y="457107"/>
            <a:ext cx="4254500" cy="3017892"/>
          </a:xfrm>
          <a:prstGeom prst="rect">
            <a:avLst/>
          </a:prstGeom>
        </p:spPr>
      </p:pic>
      <p:pic>
        <p:nvPicPr>
          <p:cNvPr id="4" name="Picture 3" descr="Ekran Resmi 2018-01-06 12.44.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545" y="3685178"/>
            <a:ext cx="4571675" cy="2730500"/>
          </a:xfrm>
          <a:prstGeom prst="rect">
            <a:avLst/>
          </a:prstGeom>
        </p:spPr>
      </p:pic>
      <p:pic>
        <p:nvPicPr>
          <p:cNvPr id="5" name="Picture 4" descr="Ekran Resmi 2018-01-06 12.44.4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471" y="457107"/>
            <a:ext cx="3867749" cy="3345917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C0981-2B77-6D47-AED9-EBAE52B101C1}" type="datetime1">
              <a:rPr lang="tr-TR" smtClean="0"/>
              <a:t>28.01.18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04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dolescent endometriosis: laparoscopy findings;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Contrary to typical endometriosis </a:t>
            </a:r>
            <a:r>
              <a:rPr lang="en-US" dirty="0" smtClean="0"/>
              <a:t>lesions (powder burn)  in adults, </a:t>
            </a:r>
            <a:r>
              <a:rPr lang="en-US" dirty="0"/>
              <a:t>which tend to be red, clear, or white, </a:t>
            </a:r>
            <a:r>
              <a:rPr lang="en-US" dirty="0" smtClean="0"/>
              <a:t>lesions </a:t>
            </a:r>
            <a:r>
              <a:rPr lang="en-US" dirty="0"/>
              <a:t>are commonly seen in </a:t>
            </a:r>
            <a:r>
              <a:rPr lang="en-US" dirty="0" smtClean="0"/>
              <a:t>adolescents,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A9764-27E6-C74A-8277-1E2E23575C44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211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7 10.25.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19" y="376740"/>
            <a:ext cx="8474590" cy="1447800"/>
          </a:xfrm>
          <a:prstGeom prst="rect">
            <a:avLst/>
          </a:prstGeom>
        </p:spPr>
      </p:pic>
      <p:pic>
        <p:nvPicPr>
          <p:cNvPr id="3" name="Picture 2" descr="Ekran Resmi 2018-01-07 10.25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19" y="1824540"/>
            <a:ext cx="5523158" cy="4763347"/>
          </a:xfrm>
          <a:prstGeom prst="rect">
            <a:avLst/>
          </a:prstGeom>
        </p:spPr>
      </p:pic>
      <p:pic>
        <p:nvPicPr>
          <p:cNvPr id="4" name="Picture 3" descr="Ekran Resmi 2018-01-07 10.26.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577" y="1824540"/>
            <a:ext cx="2951432" cy="49657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39973-569B-D948-8AC1-359D08DABB60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77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7 10.18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95" y="386561"/>
            <a:ext cx="7894895" cy="1656688"/>
          </a:xfrm>
          <a:prstGeom prst="rect">
            <a:avLst/>
          </a:prstGeom>
        </p:spPr>
      </p:pic>
      <p:pic>
        <p:nvPicPr>
          <p:cNvPr id="3" name="Picture 2" descr="Ekran Resmi 2018-01-07 10.17.4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17" y="2043250"/>
            <a:ext cx="2476500" cy="4434988"/>
          </a:xfrm>
          <a:prstGeom prst="rect">
            <a:avLst/>
          </a:prstGeom>
        </p:spPr>
      </p:pic>
      <p:pic>
        <p:nvPicPr>
          <p:cNvPr id="4" name="Picture 3" descr="Ekran Resmi 2018-01-07 10.18.0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398" y="2237446"/>
            <a:ext cx="2552700" cy="1765300"/>
          </a:xfrm>
          <a:prstGeom prst="rect">
            <a:avLst/>
          </a:prstGeom>
        </p:spPr>
      </p:pic>
      <p:pic>
        <p:nvPicPr>
          <p:cNvPr id="5" name="Picture 4" descr="Ekran Resmi 2018-01-07 10.18.1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127" y="2681790"/>
            <a:ext cx="2654300" cy="3251200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D536-7654-7A47-ACA1-D4C4077D73B3}" type="datetime1">
              <a:rPr lang="tr-TR" smtClean="0"/>
              <a:t>28.01.18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899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3 10.47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92" y="170222"/>
            <a:ext cx="8654640" cy="2508091"/>
          </a:xfrm>
          <a:prstGeom prst="rect">
            <a:avLst/>
          </a:prstGeom>
        </p:spPr>
      </p:pic>
      <p:pic>
        <p:nvPicPr>
          <p:cNvPr id="3" name="Picture 2" descr="Ekran Resmi 2018-01-03 10.47.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50" y="2212892"/>
            <a:ext cx="8560481" cy="3616001"/>
          </a:xfrm>
          <a:prstGeom prst="rect">
            <a:avLst/>
          </a:prstGeom>
        </p:spPr>
      </p:pic>
      <p:pic>
        <p:nvPicPr>
          <p:cNvPr id="4" name="Picture 3" descr="Ekran Resmi 2018-01-03 10.47.3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8" y="5795409"/>
            <a:ext cx="7784477" cy="843266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B97A-C219-A745-ACF0-859DD66198C6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966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,,,take home message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endometriosis has been reported to be between 17 and 73% in adolescents with </a:t>
            </a:r>
            <a:r>
              <a:rPr lang="en-US" i="1" u="sng" dirty="0"/>
              <a:t>chronic pelvic pain</a:t>
            </a:r>
            <a:r>
              <a:rPr lang="en-US" dirty="0"/>
              <a:t>   and between 69.6 and 73% in those </a:t>
            </a:r>
            <a:r>
              <a:rPr lang="en-US" i="1" u="sng" dirty="0"/>
              <a:t>unresponsive to NSAIDs and </a:t>
            </a:r>
            <a:r>
              <a:rPr lang="en-US" i="1" u="sng" dirty="0" smtClean="0"/>
              <a:t>OCP</a:t>
            </a:r>
            <a:r>
              <a:rPr lang="en-US" dirty="0" smtClean="0"/>
              <a:t>s,</a:t>
            </a:r>
          </a:p>
          <a:p>
            <a:r>
              <a:rPr lang="en-US" dirty="0" err="1"/>
              <a:t>Endometriomas</a:t>
            </a:r>
            <a:r>
              <a:rPr lang="en-US" dirty="0"/>
              <a:t> are found in </a:t>
            </a:r>
            <a:r>
              <a:rPr lang="en-US" dirty="0" smtClean="0"/>
              <a:t>16%–32% </a:t>
            </a:r>
            <a:r>
              <a:rPr lang="en-US" dirty="0"/>
              <a:t>of all patients with endometriosis  in </a:t>
            </a:r>
            <a:r>
              <a:rPr lang="en-US" dirty="0" smtClean="0"/>
              <a:t>adolescent </a:t>
            </a:r>
            <a:r>
              <a:rPr lang="en-US" dirty="0"/>
              <a:t>studies. </a:t>
            </a:r>
            <a:endParaRPr lang="en-US" dirty="0" smtClean="0"/>
          </a:p>
          <a:p>
            <a:r>
              <a:rPr lang="en-US" dirty="0" err="1" smtClean="0"/>
              <a:t>endometriomas</a:t>
            </a:r>
            <a:r>
              <a:rPr lang="en-US" dirty="0" smtClean="0"/>
              <a:t> </a:t>
            </a:r>
            <a:r>
              <a:rPr lang="en-US" dirty="0"/>
              <a:t>comprised 4.7% of adnexal masses in adolescents</a:t>
            </a:r>
            <a:r>
              <a:rPr lang="en-US" dirty="0" smtClean="0"/>
              <a:t>,</a:t>
            </a:r>
          </a:p>
          <a:p>
            <a:r>
              <a:rPr lang="en-US" dirty="0"/>
              <a:t>p</a:t>
            </a:r>
            <a:r>
              <a:rPr lang="en-US" dirty="0" smtClean="0"/>
              <a:t>resence of </a:t>
            </a:r>
            <a:r>
              <a:rPr lang="en-US" dirty="0" err="1" smtClean="0"/>
              <a:t>endometrioma</a:t>
            </a:r>
            <a:r>
              <a:rPr lang="en-US" dirty="0" smtClean="0"/>
              <a:t> alone is not an indication for surgery, especially in adolescents,</a:t>
            </a:r>
          </a:p>
          <a:p>
            <a:r>
              <a:rPr lang="en-US" dirty="0" smtClean="0"/>
              <a:t>the purpose of an early intervention is the treatment of pain, prevention of the progression, and protection of the fertility,</a:t>
            </a:r>
          </a:p>
          <a:p>
            <a:r>
              <a:rPr lang="en-US" dirty="0" smtClean="0"/>
              <a:t>treatment </a:t>
            </a:r>
            <a:r>
              <a:rPr lang="en-US" dirty="0"/>
              <a:t>in early stage will result in less damage to the ovary caused by the disease itself and by a less invasive surgical </a:t>
            </a:r>
            <a:r>
              <a:rPr lang="en-US" dirty="0" smtClean="0"/>
              <a:t>procedure,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B5A4D-797E-1644-A3C9-8F76ACC44F2B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95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7-12-31 12.23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5" y="2082799"/>
            <a:ext cx="8602267" cy="4595157"/>
          </a:xfrm>
          <a:prstGeom prst="rect">
            <a:avLst/>
          </a:prstGeom>
        </p:spPr>
      </p:pic>
      <p:pic>
        <p:nvPicPr>
          <p:cNvPr id="3" name="Picture 2" descr="Ekran Resmi 2017-12-31 12.24.2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8600" cy="20828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DF3FF-10A6-BA46-9123-360A705823AB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674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7 09.51.4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13" y="222600"/>
            <a:ext cx="7269093" cy="1990292"/>
          </a:xfrm>
          <a:prstGeom prst="rect">
            <a:avLst/>
          </a:prstGeom>
        </p:spPr>
      </p:pic>
      <p:pic>
        <p:nvPicPr>
          <p:cNvPr id="4" name="Picture 3" descr="Ekran Resmi 2018-01-08 14.24.2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14" y="1990293"/>
            <a:ext cx="8496850" cy="465196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9DC50-1187-FB45-BB18-E055768EC7EF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420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incidence &amp; prevalence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a study of </a:t>
            </a:r>
            <a:r>
              <a:rPr lang="en-US" dirty="0" err="1"/>
              <a:t>Laufer</a:t>
            </a:r>
            <a:r>
              <a:rPr lang="en-US" dirty="0"/>
              <a:t> et al. </a:t>
            </a:r>
            <a:r>
              <a:rPr lang="en-US" dirty="0" smtClean="0"/>
              <a:t>, </a:t>
            </a:r>
            <a:r>
              <a:rPr lang="en-US" dirty="0"/>
              <a:t>the prevalence </a:t>
            </a:r>
            <a:r>
              <a:rPr lang="en-US" dirty="0" smtClean="0"/>
              <a:t>of endometriosis </a:t>
            </a:r>
            <a:r>
              <a:rPr lang="en-US" dirty="0"/>
              <a:t>in adolescents with chronic pelvic pain </a:t>
            </a:r>
            <a:r>
              <a:rPr lang="en-US" dirty="0" smtClean="0"/>
              <a:t>not responding </a:t>
            </a:r>
            <a:r>
              <a:rPr lang="en-US" dirty="0"/>
              <a:t>to medical therapy was 69.6 %</a:t>
            </a:r>
            <a:r>
              <a:rPr lang="en-US" dirty="0" smtClean="0"/>
              <a:t>.</a:t>
            </a:r>
          </a:p>
          <a:p>
            <a:r>
              <a:rPr lang="en-US" dirty="0"/>
              <a:t>Goldstein et </a:t>
            </a:r>
            <a:r>
              <a:rPr lang="en-US" dirty="0" smtClean="0"/>
              <a:t>al </a:t>
            </a:r>
            <a:r>
              <a:rPr lang="en-US" dirty="0"/>
              <a:t>reported a 47% prevalence of </a:t>
            </a:r>
            <a:r>
              <a:rPr lang="en-US" dirty="0" smtClean="0"/>
              <a:t>endometriosis in </a:t>
            </a:r>
            <a:r>
              <a:rPr lang="en-US" dirty="0"/>
              <a:t>adolescents (10.5-19 y old) undergoing laparoscopy </a:t>
            </a:r>
            <a:r>
              <a:rPr lang="en-US" dirty="0" smtClean="0"/>
              <a:t>for pelvic pain,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12E31-E5D3-C748-8368-8A83C2BB8C98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26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 descr="C:\Users\user\Desktop\oc\Thanks-for-Listening-682x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925" y="249485"/>
            <a:ext cx="8451585" cy="6131843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4294967295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598F887D-4D01-8945-90B0-F006CA1F8212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454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More </a:t>
            </a:r>
            <a:r>
              <a:rPr lang="en-US" dirty="0"/>
              <a:t>recently, indirect information gathered by the ACOG (2005</a:t>
            </a:r>
            <a:r>
              <a:rPr lang="en-US" dirty="0" smtClean="0"/>
              <a:t>) suggests </a:t>
            </a:r>
            <a:r>
              <a:rPr lang="en-US" dirty="0"/>
              <a:t>widespread occurrence, since in 60% of adult patients </a:t>
            </a:r>
            <a:r>
              <a:rPr lang="en-US" dirty="0" smtClean="0"/>
              <a:t>with endometriosis</a:t>
            </a:r>
            <a:r>
              <a:rPr lang="en-US" dirty="0"/>
              <a:t>, symptoms started before these women reached </a:t>
            </a:r>
            <a:r>
              <a:rPr lang="en-US" dirty="0" smtClean="0"/>
              <a:t>20 years.</a:t>
            </a:r>
          </a:p>
          <a:p>
            <a:r>
              <a:rPr lang="en-US" dirty="0"/>
              <a:t>The Endometriosis Association registry reports that 38% of women with endometriosis had symptoms starting before age 15 years, </a:t>
            </a:r>
          </a:p>
          <a:p>
            <a:endParaRPr lang="en-US" dirty="0"/>
          </a:p>
        </p:txBody>
      </p:sp>
      <p:pic>
        <p:nvPicPr>
          <p:cNvPr id="4" name="Picture 3" descr="Ekran Resmi 2018-01-03 10.47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823457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331D-1B2D-5D4B-8779-C0F4C7B941BD}" type="datetime1">
              <a:rPr lang="tr-TR" smtClean="0"/>
              <a:t>28.01.18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407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adolescent  </a:t>
            </a:r>
            <a:r>
              <a:rPr lang="en-US" dirty="0" err="1" smtClean="0"/>
              <a:t>endometrioma</a:t>
            </a:r>
            <a:r>
              <a:rPr lang="en-US" dirty="0" smtClean="0"/>
              <a:t> ;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incidence </a:t>
            </a:r>
            <a:r>
              <a:rPr lang="en-US" dirty="0"/>
              <a:t>&amp; prevalence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 little is known about the incidence of </a:t>
            </a:r>
            <a:r>
              <a:rPr lang="en-US" dirty="0" err="1"/>
              <a:t>endometriomas</a:t>
            </a:r>
            <a:r>
              <a:rPr lang="en-US" dirty="0"/>
              <a:t> in </a:t>
            </a:r>
            <a:r>
              <a:rPr lang="en-US" dirty="0" smtClean="0"/>
              <a:t>adolescents,</a:t>
            </a:r>
          </a:p>
          <a:p>
            <a:r>
              <a:rPr lang="en-US" dirty="0" err="1"/>
              <a:t>Endometriomas</a:t>
            </a:r>
            <a:r>
              <a:rPr lang="en-US" dirty="0"/>
              <a:t> are found in 17%–44% of all patients with endometriosis  in adult studies. They account for 35% of all benign ovarian cysts, </a:t>
            </a:r>
            <a:r>
              <a:rPr lang="en-US" dirty="0" smtClean="0"/>
              <a:t>but </a:t>
            </a:r>
            <a:r>
              <a:rPr lang="en-US" dirty="0"/>
              <a:t>the frequency is not reported in adolescent studies of ovarian cysts</a:t>
            </a:r>
            <a:r>
              <a:rPr lang="en-US" dirty="0" smtClean="0"/>
              <a:t>.</a:t>
            </a:r>
          </a:p>
          <a:p>
            <a:r>
              <a:rPr lang="en-US" dirty="0"/>
              <a:t>A study by Moore et al found that </a:t>
            </a:r>
            <a:r>
              <a:rPr lang="en-US" dirty="0" err="1"/>
              <a:t>endometriomas</a:t>
            </a:r>
            <a:r>
              <a:rPr lang="en-US" dirty="0"/>
              <a:t> comprised 4.7% of adnexal masses in adolescents,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9EC3C-9AE0-F749-BB02-AB234E44E2EC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582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kran Resmi 2018-01-03 09.54.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10" y="325995"/>
            <a:ext cx="8690721" cy="4870306"/>
          </a:xfrm>
          <a:prstGeom prst="rect">
            <a:avLst/>
          </a:prstGeom>
        </p:spPr>
      </p:pic>
      <p:pic>
        <p:nvPicPr>
          <p:cNvPr id="3" name="Picture 2" descr="Ekran Resmi 2018-01-03 09.59.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515" y="1435797"/>
            <a:ext cx="4457700" cy="120514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B8CDB-162B-A146-B2F9-32BC9ECB1D2B}" type="datetime1">
              <a:rPr lang="tr-TR" smtClean="0"/>
              <a:t>28.01.18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Doç.Dr.Barış Mülayim/SBÜ Antalya EAH/Kad Hast ve Doğ.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po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Expo">
      <a:maj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Expo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Expo.thmx</Template>
  <TotalTime>1400</TotalTime>
  <Words>2577</Words>
  <Application>Microsoft Macintosh PowerPoint</Application>
  <PresentationFormat>On-screen Show (4:3)</PresentationFormat>
  <Paragraphs>280</Paragraphs>
  <Slides>60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Expo</vt:lpstr>
      <vt:lpstr>adolescent endometrioma</vt:lpstr>
      <vt:lpstr>PowerPoint Presentation</vt:lpstr>
      <vt:lpstr>order of my talk</vt:lpstr>
      <vt:lpstr>adolescents</vt:lpstr>
      <vt:lpstr>incidence &amp; prevalence</vt:lpstr>
      <vt:lpstr>incidence &amp; prevalence</vt:lpstr>
      <vt:lpstr>PowerPoint Presentation</vt:lpstr>
      <vt:lpstr>adolescent  endometrioma ;  incidence &amp; prevalence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SBÜ ANTALYA EĞİTİM VE ARAŞTIRMA HASTANESİ  KADIN HASTALIKLARI VE DOĞUM 2015-2016-2017</vt:lpstr>
      <vt:lpstr>theorized pathogenesis of endometrioma</vt:lpstr>
      <vt:lpstr>PowerPoint Presentation</vt:lpstr>
      <vt:lpstr>PowerPoint Presentation</vt:lpstr>
      <vt:lpstr>PowerPoint Presentation</vt:lpstr>
      <vt:lpstr>first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delay diagnosis</vt:lpstr>
      <vt:lpstr>PowerPoint Presentation</vt:lpstr>
      <vt:lpstr>Imaging diagnosis of ovarian endometrioma</vt:lpstr>
      <vt:lpstr>Imaging diagnosis of ovarian endometrioma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Cortical and interstitial changes in the endometriotic cyst--smooth muscle cell metaplasia </vt:lpstr>
      <vt:lpstr>Loss of follicle reserve</vt:lpstr>
      <vt:lpstr>operate</vt:lpstr>
      <vt:lpstr>The place of transvaginal endoscopic surgery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adolescent endometriosis: laparoscopy findings;</vt:lpstr>
      <vt:lpstr>PowerPoint Presentation</vt:lpstr>
      <vt:lpstr>PowerPoint Presentation</vt:lpstr>
      <vt:lpstr>PowerPoint Presentation</vt:lpstr>
      <vt:lpstr>Conclusion ,,,take home message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adolescent endometrioma</dc:title>
  <dc:creator>Baris</dc:creator>
  <cp:lastModifiedBy>Baris</cp:lastModifiedBy>
  <cp:revision>104</cp:revision>
  <dcterms:created xsi:type="dcterms:W3CDTF">2017-12-31T07:54:49Z</dcterms:created>
  <dcterms:modified xsi:type="dcterms:W3CDTF">2018-01-27T23:22:10Z</dcterms:modified>
</cp:coreProperties>
</file>