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charts/chart1.xml" ContentType="application/vnd.openxmlformats-officedocument.drawingml.chart+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7"/>
  </p:notesMasterIdLst>
  <p:sldIdLst>
    <p:sldId id="1139" r:id="rId2"/>
    <p:sldId id="1588" r:id="rId3"/>
    <p:sldId id="1111" r:id="rId4"/>
    <p:sldId id="1566" r:id="rId5"/>
    <p:sldId id="830" r:id="rId6"/>
    <p:sldId id="1576" r:id="rId7"/>
    <p:sldId id="1059" r:id="rId8"/>
    <p:sldId id="1556" r:id="rId9"/>
    <p:sldId id="1586" r:id="rId10"/>
    <p:sldId id="1567" r:id="rId11"/>
    <p:sldId id="1587" r:id="rId12"/>
    <p:sldId id="1570" r:id="rId13"/>
    <p:sldId id="1568" r:id="rId14"/>
    <p:sldId id="1561" r:id="rId15"/>
    <p:sldId id="1562" r:id="rId16"/>
    <p:sldId id="1571" r:id="rId17"/>
    <p:sldId id="1558" r:id="rId18"/>
    <p:sldId id="1557" r:id="rId19"/>
    <p:sldId id="1565" r:id="rId20"/>
    <p:sldId id="1564" r:id="rId21"/>
    <p:sldId id="1559" r:id="rId22"/>
    <p:sldId id="1560" r:id="rId23"/>
    <p:sldId id="1552" r:id="rId24"/>
    <p:sldId id="1331" r:id="rId25"/>
    <p:sldId id="1291" r:id="rId26"/>
    <p:sldId id="903" r:id="rId27"/>
    <p:sldId id="900" r:id="rId28"/>
    <p:sldId id="1554" r:id="rId29"/>
    <p:sldId id="892" r:id="rId30"/>
    <p:sldId id="1274" r:id="rId31"/>
    <p:sldId id="1275" r:id="rId32"/>
    <p:sldId id="1273" r:id="rId33"/>
    <p:sldId id="914" r:id="rId34"/>
    <p:sldId id="1097" r:id="rId35"/>
    <p:sldId id="915" r:id="rId36"/>
    <p:sldId id="1126" r:id="rId37"/>
    <p:sldId id="829" r:id="rId38"/>
    <p:sldId id="1336" r:id="rId39"/>
    <p:sldId id="1337" r:id="rId40"/>
    <p:sldId id="1344" r:id="rId41"/>
    <p:sldId id="1297" r:id="rId42"/>
    <p:sldId id="1298" r:id="rId43"/>
    <p:sldId id="1315" r:id="rId44"/>
    <p:sldId id="1265" r:id="rId45"/>
    <p:sldId id="1302" r:id="rId46"/>
    <p:sldId id="1309" r:id="rId47"/>
    <p:sldId id="1267" r:id="rId48"/>
    <p:sldId id="1321" r:id="rId49"/>
    <p:sldId id="1322" r:id="rId50"/>
    <p:sldId id="1320" r:id="rId51"/>
    <p:sldId id="1584" r:id="rId52"/>
    <p:sldId id="1313" r:id="rId53"/>
    <p:sldId id="1572" r:id="rId54"/>
    <p:sldId id="1574" r:id="rId55"/>
    <p:sldId id="1354" r:id="rId56"/>
    <p:sldId id="1355" r:id="rId57"/>
    <p:sldId id="1347" r:id="rId58"/>
    <p:sldId id="1348" r:id="rId59"/>
    <p:sldId id="1349" r:id="rId60"/>
    <p:sldId id="1351" r:id="rId61"/>
    <p:sldId id="1352" r:id="rId62"/>
    <p:sldId id="1583" r:id="rId63"/>
    <p:sldId id="1359" r:id="rId64"/>
    <p:sldId id="1353" r:id="rId65"/>
    <p:sldId id="1325" r:id="rId66"/>
    <p:sldId id="1326" r:id="rId67"/>
    <p:sldId id="1582" r:id="rId68"/>
    <p:sldId id="1279" r:id="rId69"/>
    <p:sldId id="1281" r:id="rId70"/>
    <p:sldId id="1284" r:id="rId71"/>
    <p:sldId id="1286" r:id="rId72"/>
    <p:sldId id="1289" r:id="rId73"/>
    <p:sldId id="1287" r:id="rId74"/>
    <p:sldId id="1288" r:id="rId75"/>
    <p:sldId id="1338" r:id="rId76"/>
    <p:sldId id="1345" r:id="rId77"/>
    <p:sldId id="1110" r:id="rId78"/>
    <p:sldId id="1339" r:id="rId79"/>
    <p:sldId id="1178" r:id="rId80"/>
    <p:sldId id="1356" r:id="rId81"/>
    <p:sldId id="1585" r:id="rId82"/>
    <p:sldId id="1578" r:id="rId83"/>
    <p:sldId id="1580" r:id="rId84"/>
    <p:sldId id="1127" r:id="rId85"/>
    <p:sldId id="1160" r:id="rId86"/>
    <p:sldId id="1581" r:id="rId87"/>
    <p:sldId id="1108" r:id="rId88"/>
    <p:sldId id="1109" r:id="rId89"/>
    <p:sldId id="1442" r:id="rId90"/>
    <p:sldId id="1533" r:id="rId91"/>
    <p:sldId id="1549" r:id="rId92"/>
    <p:sldId id="1543" r:id="rId93"/>
    <p:sldId id="1546" r:id="rId94"/>
    <p:sldId id="1547" r:id="rId95"/>
    <p:sldId id="1485" r:id="rId96"/>
  </p:sldIdLst>
  <p:sldSz cx="9144000" cy="6858000" type="screen4x3"/>
  <p:notesSz cx="6858000" cy="9144000"/>
  <p:defaultTextStyle>
    <a:defPPr>
      <a:defRPr lang="tr-TR"/>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Orta Stil 4 - Vurgu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1" autoAdjust="0"/>
    <p:restoredTop sz="80836" autoAdjust="0"/>
  </p:normalViewPr>
  <p:slideViewPr>
    <p:cSldViewPr>
      <p:cViewPr>
        <p:scale>
          <a:sx n="66" d="100"/>
          <a:sy n="66" d="100"/>
        </p:scale>
        <p:origin x="-2088" y="-264"/>
      </p:cViewPr>
      <p:guideLst>
        <p:guide orient="horz" pos="2160"/>
        <p:guide pos="2880"/>
      </p:guideLst>
    </p:cSldViewPr>
  </p:slideViewPr>
  <p:notesTextViewPr>
    <p:cViewPr>
      <p:scale>
        <a:sx n="100" d="100"/>
        <a:sy n="100" d="100"/>
      </p:scale>
      <p:origin x="0" y="0"/>
    </p:cViewPr>
  </p:notesTextViewPr>
  <p:sorterViewPr>
    <p:cViewPr>
      <p:scale>
        <a:sx n="120" d="100"/>
        <a:sy n="120"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viewProps" Target="viewProps.xml"/><Relationship Id="rId10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presProps" Target="presProps.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1" Type="http://schemas.openxmlformats.org/officeDocument/2006/relationships/oleObject" Target="Chart%20in%20Microsoft%20PowerPoint"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tr-T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invertIfNegative val="0"/>
          <c:dLbls>
            <c:delete val="1"/>
          </c:dLbls>
          <c:val>
            <c:numRef>
              <c:f>'[Chart in Microsoft PowerPoint]Tabelle1'!$P$25:$P$27</c:f>
              <c:numCache>
                <c:formatCode>General</c:formatCode>
                <c:ptCount val="3"/>
                <c:pt idx="0" formatCode="0.00">
                  <c:v>0</c:v>
                </c:pt>
                <c:pt idx="1">
                  <c:v>0</c:v>
                </c:pt>
              </c:numCache>
            </c:numRef>
          </c:val>
        </c:ser>
        <c:ser>
          <c:idx val="1"/>
          <c:order val="1"/>
          <c:invertIfNegative val="0"/>
          <c:dPt>
            <c:idx val="0"/>
            <c:invertIfNegative val="0"/>
            <c:bubble3D val="0"/>
            <c:spPr>
              <a:solidFill>
                <a:srgbClr val="008CCA"/>
              </a:solidFill>
            </c:spPr>
          </c:dPt>
          <c:dPt>
            <c:idx val="1"/>
            <c:invertIfNegative val="0"/>
            <c:bubble3D val="0"/>
            <c:spPr>
              <a:solidFill>
                <a:srgbClr val="6BC200"/>
              </a:solidFill>
            </c:spPr>
          </c:dPt>
          <c:dPt>
            <c:idx val="2"/>
            <c:invertIfNegative val="0"/>
            <c:bubble3D val="0"/>
            <c:spPr>
              <a:solidFill>
                <a:srgbClr val="6BC200"/>
              </a:solidFill>
            </c:spPr>
          </c:dPt>
          <c:dLbls>
            <c:dLbl>
              <c:idx val="0"/>
              <c:layout>
                <c:manualLayout>
                  <c:x val="-2.680225653895921E-3"/>
                  <c:y val="9.1157071446745733E-3"/>
                </c:manualLayout>
              </c:layout>
              <c:tx>
                <c:rich>
                  <a:bodyPr/>
                  <a:lstStyle/>
                  <a:p>
                    <a:pPr>
                      <a:defRPr/>
                    </a:pPr>
                    <a:r>
                      <a:rPr lang="en-US"/>
                      <a:t>-1.2% </a:t>
                    </a:r>
                  </a:p>
                </c:rich>
              </c:tx>
              <c:spPr>
                <a:solidFill>
                  <a:schemeClr val="bg1"/>
                </a:solidFill>
              </c:spPr>
              <c:dLblPos val="outEnd"/>
              <c:showLegendKey val="0"/>
              <c:showVal val="1"/>
              <c:showCatName val="0"/>
              <c:showSerName val="0"/>
              <c:showPercent val="0"/>
              <c:showBubbleSize val="0"/>
            </c:dLbl>
            <c:dLbl>
              <c:idx val="1"/>
              <c:layout>
                <c:manualLayout>
                  <c:x val="0"/>
                  <c:y val="9.3353367959694497E-3"/>
                </c:manualLayout>
              </c:layout>
              <c:tx>
                <c:rich>
                  <a:bodyPr/>
                  <a:lstStyle/>
                  <a:p>
                    <a:pPr>
                      <a:defRPr/>
                    </a:pPr>
                    <a:r>
                      <a:rPr lang="en-US"/>
                      <a:t>-2.3%</a:t>
                    </a:r>
                  </a:p>
                  <a:p>
                    <a:pPr>
                      <a:defRPr/>
                    </a:pPr>
                    <a:endParaRPr lang="en-US"/>
                  </a:p>
                </c:rich>
              </c:tx>
              <c:spPr>
                <a:solidFill>
                  <a:schemeClr val="bg1"/>
                </a:solidFill>
              </c:spPr>
              <c:dLblPos val="outEnd"/>
              <c:showLegendKey val="0"/>
              <c:showVal val="1"/>
              <c:showCatName val="0"/>
              <c:showSerName val="0"/>
              <c:showPercent val="0"/>
              <c:showBubbleSize val="0"/>
            </c:dLbl>
            <c:dLbl>
              <c:idx val="2"/>
              <c:delete val="1"/>
            </c:dLbl>
            <c:dLblPos val="outEnd"/>
            <c:showLegendKey val="0"/>
            <c:showVal val="1"/>
            <c:showCatName val="0"/>
            <c:showSerName val="0"/>
            <c:showPercent val="0"/>
            <c:showBubbleSize val="0"/>
            <c:showLeaderLines val="0"/>
          </c:dLbls>
          <c:val>
            <c:numRef>
              <c:f>'[Chart in Microsoft PowerPoint]Tabelle1'!$Q$25:$Q$27</c:f>
              <c:numCache>
                <c:formatCode>General</c:formatCode>
                <c:ptCount val="3"/>
                <c:pt idx="0">
                  <c:v>-1.2</c:v>
                </c:pt>
                <c:pt idx="1">
                  <c:v>-2.2999999999999998</c:v>
                </c:pt>
                <c:pt idx="2">
                  <c:v>-0.60000000000000031</c:v>
                </c:pt>
              </c:numCache>
            </c:numRef>
          </c:val>
        </c:ser>
        <c:dLbls>
          <c:showLegendKey val="0"/>
          <c:showVal val="1"/>
          <c:showCatName val="0"/>
          <c:showSerName val="0"/>
          <c:showPercent val="0"/>
          <c:showBubbleSize val="0"/>
        </c:dLbls>
        <c:gapWidth val="0"/>
        <c:overlap val="42"/>
        <c:axId val="145064960"/>
        <c:axId val="143790016"/>
      </c:barChart>
      <c:catAx>
        <c:axId val="145064960"/>
        <c:scaling>
          <c:orientation val="minMax"/>
        </c:scaling>
        <c:delete val="1"/>
        <c:axPos val="b"/>
        <c:majorTickMark val="out"/>
        <c:minorTickMark val="none"/>
        <c:tickLblPos val="none"/>
        <c:crossAx val="143790016"/>
        <c:crosses val="autoZero"/>
        <c:auto val="1"/>
        <c:lblAlgn val="ctr"/>
        <c:lblOffset val="100"/>
        <c:noMultiLvlLbl val="0"/>
      </c:catAx>
      <c:valAx>
        <c:axId val="143790016"/>
        <c:scaling>
          <c:orientation val="minMax"/>
          <c:min val="-3"/>
        </c:scaling>
        <c:delete val="0"/>
        <c:axPos val="l"/>
        <c:majorGridlines/>
        <c:numFmt formatCode="0.00" sourceLinked="1"/>
        <c:majorTickMark val="out"/>
        <c:minorTickMark val="none"/>
        <c:tickLblPos val="nextTo"/>
        <c:crossAx val="145064960"/>
        <c:crosses val="autoZero"/>
        <c:crossBetween val="between"/>
      </c:valAx>
    </c:plotArea>
    <c:plotVisOnly val="1"/>
    <c:dispBlanksAs val="gap"/>
    <c:showDLblsOverMax val="0"/>
  </c:chart>
  <c:txPr>
    <a:bodyPr/>
    <a:lstStyle/>
    <a:p>
      <a:pPr>
        <a:defRPr>
          <a:solidFill>
            <a:srgbClr val="FFC000"/>
          </a:solidFill>
        </a:defRPr>
      </a:pPr>
      <a:endParaRPr lang="tr-TR"/>
    </a:p>
  </c:txPr>
  <c:externalData r:id="rId1">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035ED64D-16D6-417C-97FF-9268AF14E533}" type="datetimeFigureOut">
              <a:rPr lang="tr-TR"/>
              <a:pPr>
                <a:defRPr/>
              </a:pPr>
              <a:t>21.1.2018</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tr-TR" noProof="0"/>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noProof="0" smtClean="0"/>
              <a:t>Asıl metin stillerini düzenlemek için tıklatın</a:t>
            </a:r>
          </a:p>
          <a:p>
            <a:pPr lvl="1"/>
            <a:r>
              <a:rPr lang="tr-TR" noProof="0" smtClean="0"/>
              <a:t>İkinci düzey</a:t>
            </a:r>
          </a:p>
          <a:p>
            <a:pPr lvl="2"/>
            <a:r>
              <a:rPr lang="tr-TR" noProof="0" smtClean="0"/>
              <a:t>Üçüncü düzey</a:t>
            </a:r>
          </a:p>
          <a:p>
            <a:pPr lvl="3"/>
            <a:r>
              <a:rPr lang="tr-TR" noProof="0" smtClean="0"/>
              <a:t>Dördüncü düzey</a:t>
            </a:r>
          </a:p>
          <a:p>
            <a:pPr lvl="4"/>
            <a:r>
              <a:rPr lang="tr-TR" noProof="0" smtClean="0"/>
              <a:t>Beşinci düzey</a:t>
            </a:r>
            <a:endParaRPr lang="tr-TR" noProof="0"/>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EB7F68A3-05D6-41F2-A999-958AE05F3943}" type="slidenum">
              <a:rPr lang="tr-TR"/>
              <a:pPr>
                <a:defRPr/>
              </a:pPr>
              <a:t>‹#›</a:t>
            </a:fld>
            <a:endParaRPr lang="tr-TR"/>
          </a:p>
        </p:txBody>
      </p:sp>
    </p:spTree>
    <p:extLst>
      <p:ext uri="{BB962C8B-B14F-4D97-AF65-F5344CB8AC3E}">
        <p14:creationId xmlns:p14="http://schemas.microsoft.com/office/powerpoint/2010/main" val="58442110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ncbi-nlm-nih-gov.ucsf.idm.oclc.org/pubmed/?term=Becker%20CM%5bAuthor%5d&amp;cauthor=true&amp;cauthor_uid=28668150" TargetMode="External"/><Relationship Id="rId7" Type="http://schemas.openxmlformats.org/officeDocument/2006/relationships/hyperlink" Target="https://www-ncbi-nlm-nih-gov.ucsf.idm.oclc.org/pubmed/28668150" TargetMode="External"/><Relationship Id="rId2" Type="http://schemas.openxmlformats.org/officeDocument/2006/relationships/slide" Target="../slides/slide6.xml"/><Relationship Id="rId1" Type="http://schemas.openxmlformats.org/officeDocument/2006/relationships/notesMaster" Target="../notesMasters/notesMaster1.xml"/><Relationship Id="rId6" Type="http://schemas.openxmlformats.org/officeDocument/2006/relationships/hyperlink" Target="https://www-ncbi-nlm-nih-gov.ucsf.idm.oclc.org/pubmed/?term=Singh%20SS%5bAuthor%5d&amp;cauthor=true&amp;cauthor_uid=28668150" TargetMode="External"/><Relationship Id="rId5" Type="http://schemas.openxmlformats.org/officeDocument/2006/relationships/hyperlink" Target="https://www-ncbi-nlm-nih-gov.ucsf.idm.oclc.org/pubmed/?term=Gude%20K%5bAuthor%5d&amp;cauthor=true&amp;cauthor_uid=28668150" TargetMode="External"/><Relationship Id="rId4" Type="http://schemas.openxmlformats.org/officeDocument/2006/relationships/hyperlink" Target="https://www-ncbi-nlm-nih-gov.ucsf.idm.oclc.org/pubmed/?term=Gattrell%20WT%5bAuthor%5d&amp;cauthor=true&amp;cauthor_uid=28668150" TargetMode="Externa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96C9A498-0026-442F-A9E6-6561DC1C1659}" type="slidenum">
              <a:rPr lang="en-US"/>
              <a:pPr eaLnBrk="1" hangingPunct="1"/>
              <a:t>3</a:t>
            </a:fld>
            <a:endParaRPr lang="en-US"/>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p:spPr>
        <p:txBody>
          <a:bodyPr/>
          <a:lstStyle/>
          <a:p>
            <a:pPr eaLnBrk="1" hangingPunct="1"/>
            <a:r>
              <a:rPr lang="en-US" smtClean="0">
                <a:solidFill>
                  <a:srgbClr val="4D4D4D"/>
                </a:solidFill>
              </a:rPr>
              <a:t>Weir E, Mustard C, Cohen M, et al. Endometriosis: what is the risk of hospital admission, readmission, and major surgical intervention? J Minim Invasive Gynecol 2005;12:486-93</a:t>
            </a:r>
          </a:p>
          <a:p>
            <a:pPr eaLnBrk="1" hangingPunct="1"/>
            <a:r>
              <a:rPr lang="en-US" smtClean="0"/>
              <a:t>Cheong Y, Tay P, Luk F, et al. Laparoscopic surgery for endometriosis: how often do we need to re-operate? J Obstet Gynaecol 2008;28:82-5</a:t>
            </a:r>
          </a:p>
          <a:p>
            <a:r>
              <a:rPr lang="en-US" smtClean="0"/>
              <a:t>Shakiba K, Bena JF, McGill KM, Minger J, Falcone T. Surgical treatment of endometriosis: a 7-year follow-up on the requirement for further surgery. Obstet Gynecol 2008;111:1285–1292.</a:t>
            </a:r>
          </a:p>
          <a:p>
            <a:r>
              <a:rPr lang="en-US" smtClean="0"/>
              <a:t>Abbott J, Hawe J, Hunter D, Holmes M, Finn P, Garry R. Laparoscopic excision of endometriosis: a randomized, placebo-controlled trial. Fertil Steril 2004;82:878–884.</a:t>
            </a:r>
          </a:p>
          <a:p>
            <a:pPr eaLnBrk="1" hangingPunct="1">
              <a:spcBef>
                <a:spcPct val="0"/>
              </a:spcBef>
            </a:pPr>
            <a:r>
              <a:rPr lang="pt-BR" smtClean="0">
                <a:solidFill>
                  <a:srgbClr val="4D4D4D"/>
                </a:solidFill>
              </a:rPr>
              <a:t>Johnson NP &amp; Hummelsoj L. Hum Reprod 2013. 28(6):1552-68.</a:t>
            </a:r>
            <a:endParaRPr lang="en-US" smtClean="0">
              <a:solidFill>
                <a:srgbClr val="4D4D4D"/>
              </a:solidFill>
            </a:endParaRPr>
          </a:p>
          <a:p>
            <a:endParaRPr lang="en-US" smtClean="0"/>
          </a:p>
        </p:txBody>
      </p:sp>
    </p:spTree>
    <p:extLst>
      <p:ext uri="{BB962C8B-B14F-4D97-AF65-F5344CB8AC3E}">
        <p14:creationId xmlns:p14="http://schemas.microsoft.com/office/powerpoint/2010/main" val="30221465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Slide Image Placeholder 1"/>
          <p:cNvSpPr>
            <a:spLocks noGrp="1" noRot="1" noChangeAspect="1" noTextEdit="1"/>
          </p:cNvSpPr>
          <p:nvPr>
            <p:ph type="sldImg"/>
          </p:nvPr>
        </p:nvSpPr>
        <p:spPr>
          <a:xfrm>
            <a:off x="1287463" y="790575"/>
            <a:ext cx="4281487" cy="3209925"/>
          </a:xfrm>
          <a:ln/>
        </p:spPr>
      </p:sp>
      <p:sp>
        <p:nvSpPr>
          <p:cNvPr id="1669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tr-TR" smtClean="0"/>
              <a:t>Objectives: Low dose oral contraceptive pills (OCPs) that contain synthetic estrogen and progestin are often used to relieve chronic pelvic pain associated with endometriosis. We sought to evaluate the efficacy of drospirenone/ethinylestradiol (DRSP/EE) with low-dose estrogen in treating endometrioma. Study design: A prospective clinical study in six hospitals and one clinic in Japan was conducted. Forty-nine 23- to 45-year-old patients who suffered from endometriosis-associated dysmenorrhea were included in the study. The primary endpoint was the change in size of ovarian endometrioma as measured by transvaginal ultrasonography. The secondary endpoint was the change in dysmenorrhea as evaluated by VAS (visual analog scale) scores before treatment and at 3 and 6 cycles of treatment. In addition, serum CA125, anti-mullerian hormone (AMH), interleukin (IL)-6, and IL-8 were evaluated after 6 cycles of treatment. Results: The maximum diameter and volume of the ovarian endometrioma significantly decreased after 3 and 6 cycles compared with pretreatment. VAS scores of dysmenorrhea pain were also reduced after 1, 3 and 6 cycles. A significant correlation between the reduced size of the endometrioma and the decline of VAS scores was found. The levels of serum CA125 and AMH concentration were decreased after 6 cycles. No significant changes were observed in serum IL-6 and IL-8. Conclusion: Low dose DRSP/EE therapy is a promising treatment not only to reduce the size of endometrioma but also for dysmenorrhea </a:t>
            </a:r>
          </a:p>
        </p:txBody>
      </p:sp>
      <p:sp>
        <p:nvSpPr>
          <p:cNvPr id="1669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5988" eaLnBrk="0" hangingPunct="0">
              <a:spcBef>
                <a:spcPct val="30000"/>
              </a:spcBef>
              <a:defRPr sz="1000">
                <a:solidFill>
                  <a:schemeClr val="tx1"/>
                </a:solidFill>
                <a:latin typeface="Arial" pitchFamily="34" charset="0"/>
                <a:ea typeface="MS PGothic" pitchFamily="34" charset="-128"/>
              </a:defRPr>
            </a:lvl1pPr>
            <a:lvl2pPr marL="742950" indent="-285750" defTabSz="915988" eaLnBrk="0" hangingPunct="0">
              <a:spcBef>
                <a:spcPct val="30000"/>
              </a:spcBef>
              <a:defRPr sz="1000">
                <a:solidFill>
                  <a:schemeClr val="tx1"/>
                </a:solidFill>
                <a:latin typeface="Arial" pitchFamily="34" charset="0"/>
                <a:ea typeface="MS PGothic" pitchFamily="34" charset="-128"/>
              </a:defRPr>
            </a:lvl2pPr>
            <a:lvl3pPr marL="1143000" indent="-228600" defTabSz="915988" eaLnBrk="0" hangingPunct="0">
              <a:spcBef>
                <a:spcPct val="30000"/>
              </a:spcBef>
              <a:defRPr sz="1000">
                <a:solidFill>
                  <a:schemeClr val="tx1"/>
                </a:solidFill>
                <a:latin typeface="Arial" pitchFamily="34" charset="0"/>
                <a:ea typeface="MS PGothic" pitchFamily="34" charset="-128"/>
              </a:defRPr>
            </a:lvl3pPr>
            <a:lvl4pPr marL="1600200" indent="-228600" defTabSz="915988" eaLnBrk="0" hangingPunct="0">
              <a:spcBef>
                <a:spcPct val="30000"/>
              </a:spcBef>
              <a:defRPr sz="1000">
                <a:solidFill>
                  <a:schemeClr val="tx1"/>
                </a:solidFill>
                <a:latin typeface="Arial" pitchFamily="34" charset="0"/>
                <a:ea typeface="MS PGothic" pitchFamily="34" charset="-128"/>
              </a:defRPr>
            </a:lvl4pPr>
            <a:lvl5pPr marL="2057400" indent="-228600" defTabSz="915988" eaLnBrk="0" hangingPunct="0">
              <a:spcBef>
                <a:spcPct val="30000"/>
              </a:spcBef>
              <a:defRPr sz="1000">
                <a:solidFill>
                  <a:schemeClr val="tx1"/>
                </a:solidFill>
                <a:latin typeface="Arial" pitchFamily="34" charset="0"/>
                <a:ea typeface="MS PGothic" pitchFamily="34" charset="-128"/>
              </a:defRPr>
            </a:lvl5pPr>
            <a:lvl6pPr marL="2514600" indent="-228600" defTabSz="915988" eaLnBrk="0" fontAlgn="base" hangingPunct="0">
              <a:spcBef>
                <a:spcPct val="30000"/>
              </a:spcBef>
              <a:spcAft>
                <a:spcPct val="0"/>
              </a:spcAft>
              <a:defRPr sz="1000">
                <a:solidFill>
                  <a:schemeClr val="tx1"/>
                </a:solidFill>
                <a:latin typeface="Arial" pitchFamily="34" charset="0"/>
                <a:ea typeface="MS PGothic" pitchFamily="34" charset="-128"/>
              </a:defRPr>
            </a:lvl6pPr>
            <a:lvl7pPr marL="2971800" indent="-228600" defTabSz="915988" eaLnBrk="0" fontAlgn="base" hangingPunct="0">
              <a:spcBef>
                <a:spcPct val="30000"/>
              </a:spcBef>
              <a:spcAft>
                <a:spcPct val="0"/>
              </a:spcAft>
              <a:defRPr sz="1000">
                <a:solidFill>
                  <a:schemeClr val="tx1"/>
                </a:solidFill>
                <a:latin typeface="Arial" pitchFamily="34" charset="0"/>
                <a:ea typeface="MS PGothic" pitchFamily="34" charset="-128"/>
              </a:defRPr>
            </a:lvl7pPr>
            <a:lvl8pPr marL="3429000" indent="-228600" defTabSz="915988" eaLnBrk="0" fontAlgn="base" hangingPunct="0">
              <a:spcBef>
                <a:spcPct val="30000"/>
              </a:spcBef>
              <a:spcAft>
                <a:spcPct val="0"/>
              </a:spcAft>
              <a:defRPr sz="1000">
                <a:solidFill>
                  <a:schemeClr val="tx1"/>
                </a:solidFill>
                <a:latin typeface="Arial" pitchFamily="34" charset="0"/>
                <a:ea typeface="MS PGothic" pitchFamily="34" charset="-128"/>
              </a:defRPr>
            </a:lvl8pPr>
            <a:lvl9pPr marL="3886200" indent="-228600" defTabSz="915988" eaLnBrk="0" fontAlgn="base" hangingPunct="0">
              <a:spcBef>
                <a:spcPct val="30000"/>
              </a:spcBef>
              <a:spcAft>
                <a:spcPct val="0"/>
              </a:spcAft>
              <a:defRPr sz="1000">
                <a:solidFill>
                  <a:schemeClr val="tx1"/>
                </a:solidFill>
                <a:latin typeface="Arial" pitchFamily="34" charset="0"/>
                <a:ea typeface="MS PGothic" pitchFamily="34" charset="-128"/>
              </a:defRPr>
            </a:lvl9pPr>
          </a:lstStyle>
          <a:p>
            <a:pPr>
              <a:spcBef>
                <a:spcPct val="0"/>
              </a:spcBef>
            </a:pPr>
            <a:fld id="{E3C9C082-0778-440E-80F6-BFED243F471F}" type="slidenum">
              <a:rPr lang="en-US" altLang="tr-TR" smtClean="0">
                <a:latin typeface="Times New Roman" pitchFamily="18" charset="0"/>
              </a:rPr>
              <a:pPr>
                <a:spcBef>
                  <a:spcPct val="0"/>
                </a:spcBef>
              </a:pPr>
              <a:t>15</a:t>
            </a:fld>
            <a:endParaRPr lang="en-US" altLang="tr-TR" smtClean="0">
              <a:latin typeface="Times New Roman" pitchFamily="18"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3988FA46-A572-434F-BE1D-6B4ED88124E8}" type="slidenum">
              <a:rPr lang="de-DE" smtClean="0">
                <a:solidFill>
                  <a:prstClr val="black"/>
                </a:solidFill>
                <a:latin typeface="Calibri"/>
              </a:rPr>
              <a:pPr/>
              <a:t>16</a:t>
            </a:fld>
            <a:endParaRPr lang="de-DE" dirty="0">
              <a:solidFill>
                <a:prstClr val="black"/>
              </a:solidFill>
              <a:latin typeface="Calibri"/>
            </a:endParaRPr>
          </a:p>
        </p:txBody>
      </p:sp>
    </p:spTree>
    <p:extLst>
      <p:ext uri="{BB962C8B-B14F-4D97-AF65-F5344CB8AC3E}">
        <p14:creationId xmlns:p14="http://schemas.microsoft.com/office/powerpoint/2010/main" val="16031938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Slide Image Placeholder 1"/>
          <p:cNvSpPr>
            <a:spLocks noGrp="1" noRot="1" noChangeAspect="1" noTextEdit="1"/>
          </p:cNvSpPr>
          <p:nvPr>
            <p:ph type="sldImg"/>
          </p:nvPr>
        </p:nvSpPr>
        <p:spPr>
          <a:xfrm>
            <a:off x="1287463" y="790575"/>
            <a:ext cx="4281487" cy="3209925"/>
          </a:xfrm>
          <a:ln/>
        </p:spPr>
      </p:sp>
      <p:sp>
        <p:nvSpPr>
          <p:cNvPr id="3" name="Notes Placeholder 2"/>
          <p:cNvSpPr>
            <a:spLocks noGrp="1"/>
          </p:cNvSpPr>
          <p:nvPr>
            <p:ph type="body" idx="1"/>
          </p:nvPr>
        </p:nvSpPr>
        <p:spPr/>
        <p:txBody>
          <a:bodyPr>
            <a:normAutofit fontScale="92500" lnSpcReduction="10000"/>
          </a:bodyPr>
          <a:lstStyle/>
          <a:p>
            <a:pPr>
              <a:defRPr/>
            </a:pPr>
            <a:r>
              <a:rPr lang="en-US" sz="1200" dirty="0" smtClean="0">
                <a:latin typeface="+mn-lt"/>
                <a:ea typeface="+mn-ea"/>
              </a:rPr>
              <a:t>Objective: To evaluate the efficacy of continuous oral contraceptive (OC) use versus the usual cyclic fashion in the recurrence of</a:t>
            </a:r>
          </a:p>
          <a:p>
            <a:pPr>
              <a:defRPr/>
            </a:pPr>
            <a:r>
              <a:rPr lang="tr-TR" sz="1200" dirty="0" smtClean="0">
                <a:latin typeface="+mn-lt"/>
                <a:ea typeface="+mn-ea"/>
              </a:rPr>
              <a:t>endometriosis-related symptoms after surgery.</a:t>
            </a:r>
          </a:p>
          <a:p>
            <a:pPr>
              <a:defRPr/>
            </a:pPr>
            <a:r>
              <a:rPr lang="en-US" sz="1200" dirty="0" smtClean="0">
                <a:latin typeface="+mn-lt"/>
                <a:ea typeface="+mn-ea"/>
              </a:rPr>
              <a:t>Design: Prospective cohort trial involving patients in two tertiary care units.</a:t>
            </a:r>
          </a:p>
          <a:p>
            <a:pPr>
              <a:defRPr/>
            </a:pPr>
            <a:r>
              <a:rPr lang="en-US" sz="1200" dirty="0" smtClean="0">
                <a:latin typeface="+mn-lt"/>
                <a:ea typeface="+mn-ea"/>
              </a:rPr>
              <a:t>Setting: Academic institution in collaboration with a private hospital.</a:t>
            </a:r>
          </a:p>
          <a:p>
            <a:pPr>
              <a:defRPr/>
            </a:pPr>
            <a:r>
              <a:rPr lang="en-US" sz="1200" dirty="0" smtClean="0">
                <a:latin typeface="+mn-lt"/>
                <a:ea typeface="+mn-ea"/>
              </a:rPr>
              <a:t>Patient(s): 356 patients underwent surgical treatment by laparoscopy for symptomatic endometriosis.</a:t>
            </a:r>
          </a:p>
          <a:p>
            <a:pPr>
              <a:defRPr/>
            </a:pPr>
            <a:r>
              <a:rPr lang="en-US" sz="1200" dirty="0" smtClean="0">
                <a:latin typeface="+mn-lt"/>
                <a:ea typeface="+mn-ea"/>
              </a:rPr>
              <a:t>Intervention(s): After surgical treatment for endometriosis, patients offered 6-month course of cyclic OC (including a 7-day pill-free</a:t>
            </a:r>
          </a:p>
          <a:p>
            <a:pPr>
              <a:defRPr/>
            </a:pPr>
            <a:r>
              <a:rPr lang="tr-TR" sz="1200" dirty="0" smtClean="0">
                <a:latin typeface="+mn-lt"/>
                <a:ea typeface="+mn-ea"/>
              </a:rPr>
              <a:t>period) or continuous OC.</a:t>
            </a:r>
          </a:p>
          <a:p>
            <a:pPr>
              <a:defRPr/>
            </a:pPr>
            <a:r>
              <a:rPr lang="en-US" sz="1200" dirty="0" smtClean="0">
                <a:latin typeface="+mn-lt"/>
                <a:ea typeface="+mn-ea"/>
              </a:rPr>
              <a:t>Main Outcome Measure(s): Recurrence rate of endometriosis-related symptoms and </a:t>
            </a:r>
            <a:r>
              <a:rPr lang="en-US" sz="1200" dirty="0" err="1" smtClean="0">
                <a:latin typeface="+mn-lt"/>
                <a:ea typeface="+mn-ea"/>
              </a:rPr>
              <a:t>endometriomas</a:t>
            </a:r>
            <a:r>
              <a:rPr lang="en-US" sz="1200" dirty="0" smtClean="0">
                <a:latin typeface="+mn-lt"/>
                <a:ea typeface="+mn-ea"/>
              </a:rPr>
              <a:t> after fertility-sparing surgery.</a:t>
            </a:r>
          </a:p>
          <a:p>
            <a:pPr>
              <a:defRPr/>
            </a:pPr>
            <a:r>
              <a:rPr lang="en-US" sz="1200" dirty="0" smtClean="0">
                <a:latin typeface="+mn-lt"/>
                <a:ea typeface="+mn-ea"/>
              </a:rPr>
              <a:t>Result(s): Out of 356 patients, 167 were placed on the usual cyclic OC course and 85 on continuous OC for a minimum of 6 months. The</a:t>
            </a:r>
          </a:p>
          <a:p>
            <a:pPr>
              <a:defRPr/>
            </a:pPr>
            <a:r>
              <a:rPr lang="en-US" sz="1200" dirty="0" smtClean="0">
                <a:latin typeface="+mn-lt"/>
                <a:ea typeface="+mn-ea"/>
              </a:rPr>
              <a:t>continuous OC group experienced a statistically significant reduction in recurrence rates for </a:t>
            </a:r>
            <a:r>
              <a:rPr lang="en-US" sz="1200" dirty="0" err="1" smtClean="0">
                <a:latin typeface="+mn-lt"/>
                <a:ea typeface="+mn-ea"/>
              </a:rPr>
              <a:t>endometrioma</a:t>
            </a:r>
            <a:r>
              <a:rPr lang="en-US" sz="1200" dirty="0" smtClean="0">
                <a:latin typeface="+mn-lt"/>
                <a:ea typeface="+mn-ea"/>
              </a:rPr>
              <a:t>, dysmenorrhea, and </a:t>
            </a:r>
            <a:r>
              <a:rPr lang="en-US" sz="1200" dirty="0" err="1" smtClean="0">
                <a:latin typeface="+mn-lt"/>
                <a:ea typeface="+mn-ea"/>
              </a:rPr>
              <a:t>nonmenstrual</a:t>
            </a:r>
            <a:endParaRPr lang="en-US" sz="1200" dirty="0" smtClean="0">
              <a:latin typeface="+mn-lt"/>
              <a:ea typeface="+mn-ea"/>
            </a:endParaRPr>
          </a:p>
          <a:p>
            <a:pPr>
              <a:defRPr/>
            </a:pPr>
            <a:r>
              <a:rPr lang="en-US" sz="1200" dirty="0" smtClean="0">
                <a:latin typeface="+mn-lt"/>
                <a:ea typeface="+mn-ea"/>
              </a:rPr>
              <a:t>pelvic pain as compared with the cyclic OC group. There was no reduction in the recurrence of dyspareunia between the two</a:t>
            </a:r>
          </a:p>
          <a:p>
            <a:pPr>
              <a:defRPr/>
            </a:pPr>
            <a:r>
              <a:rPr lang="tr-TR" sz="1200" dirty="0" smtClean="0">
                <a:latin typeface="+mn-lt"/>
                <a:ea typeface="+mn-ea"/>
              </a:rPr>
              <a:t>groups.</a:t>
            </a:r>
          </a:p>
          <a:p>
            <a:pPr>
              <a:defRPr/>
            </a:pPr>
            <a:r>
              <a:rPr lang="en-US" sz="1200" dirty="0" smtClean="0">
                <a:latin typeface="+mn-lt"/>
                <a:ea typeface="+mn-ea"/>
              </a:rPr>
              <a:t>Conclusion(s): After surgical treatment of endometriosis, the use of both cyclic and continuous OC improves pain symptoms when</a:t>
            </a:r>
          </a:p>
          <a:p>
            <a:pPr>
              <a:defRPr/>
            </a:pPr>
            <a:r>
              <a:rPr lang="en-US" sz="1200" dirty="0" smtClean="0">
                <a:latin typeface="+mn-lt"/>
                <a:ea typeface="+mn-ea"/>
              </a:rPr>
              <a:t>compared with preoperative scores. Continuous OC appears to be associated with a reduced recurrence rate for dysmenorrhea, </a:t>
            </a:r>
            <a:r>
              <a:rPr lang="en-US" sz="1200" dirty="0" err="1" smtClean="0">
                <a:latin typeface="+mn-lt"/>
                <a:ea typeface="+mn-ea"/>
              </a:rPr>
              <a:t>nonmenstrual</a:t>
            </a:r>
            <a:endParaRPr lang="en-US" sz="1200" dirty="0" smtClean="0">
              <a:latin typeface="+mn-lt"/>
              <a:ea typeface="+mn-ea"/>
            </a:endParaRPr>
          </a:p>
          <a:p>
            <a:pPr>
              <a:defRPr/>
            </a:pPr>
            <a:r>
              <a:rPr lang="en-US" sz="1200" dirty="0" smtClean="0">
                <a:latin typeface="+mn-lt"/>
                <a:ea typeface="+mn-ea"/>
              </a:rPr>
              <a:t>pelvic pain, and </a:t>
            </a:r>
            <a:r>
              <a:rPr lang="en-US" sz="1200" dirty="0" err="1" smtClean="0">
                <a:latin typeface="+mn-lt"/>
                <a:ea typeface="+mn-ea"/>
              </a:rPr>
              <a:t>endometrioma</a:t>
            </a:r>
            <a:r>
              <a:rPr lang="en-US" sz="1200" dirty="0" smtClean="0">
                <a:latin typeface="+mn-lt"/>
                <a:ea typeface="+mn-ea"/>
              </a:rPr>
              <a:t> but not for dyspareunia as compared with cyclic</a:t>
            </a:r>
          </a:p>
          <a:p>
            <a:pPr>
              <a:defRPr/>
            </a:pPr>
            <a:r>
              <a:rPr lang="tr-TR" sz="1200" dirty="0" smtClean="0">
                <a:latin typeface="+mn-lt"/>
                <a:ea typeface="+mn-ea"/>
              </a:rPr>
              <a:t>OC.</a:t>
            </a:r>
            <a:endParaRPr lang="tr-TR" dirty="0"/>
          </a:p>
        </p:txBody>
      </p:sp>
      <p:sp>
        <p:nvSpPr>
          <p:cNvPr id="1433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5988" eaLnBrk="0" hangingPunct="0">
              <a:spcBef>
                <a:spcPct val="30000"/>
              </a:spcBef>
              <a:defRPr sz="1000">
                <a:solidFill>
                  <a:schemeClr val="tx1"/>
                </a:solidFill>
                <a:latin typeface="Arial" pitchFamily="34" charset="0"/>
                <a:ea typeface="MS PGothic" pitchFamily="34" charset="-128"/>
              </a:defRPr>
            </a:lvl1pPr>
            <a:lvl2pPr marL="742950" indent="-285750" defTabSz="915988" eaLnBrk="0" hangingPunct="0">
              <a:spcBef>
                <a:spcPct val="30000"/>
              </a:spcBef>
              <a:defRPr sz="1000">
                <a:solidFill>
                  <a:schemeClr val="tx1"/>
                </a:solidFill>
                <a:latin typeface="Arial" pitchFamily="34" charset="0"/>
                <a:ea typeface="MS PGothic" pitchFamily="34" charset="-128"/>
              </a:defRPr>
            </a:lvl2pPr>
            <a:lvl3pPr marL="1143000" indent="-228600" defTabSz="915988" eaLnBrk="0" hangingPunct="0">
              <a:spcBef>
                <a:spcPct val="30000"/>
              </a:spcBef>
              <a:defRPr sz="1000">
                <a:solidFill>
                  <a:schemeClr val="tx1"/>
                </a:solidFill>
                <a:latin typeface="Arial" pitchFamily="34" charset="0"/>
                <a:ea typeface="MS PGothic" pitchFamily="34" charset="-128"/>
              </a:defRPr>
            </a:lvl3pPr>
            <a:lvl4pPr marL="1600200" indent="-228600" defTabSz="915988" eaLnBrk="0" hangingPunct="0">
              <a:spcBef>
                <a:spcPct val="30000"/>
              </a:spcBef>
              <a:defRPr sz="1000">
                <a:solidFill>
                  <a:schemeClr val="tx1"/>
                </a:solidFill>
                <a:latin typeface="Arial" pitchFamily="34" charset="0"/>
                <a:ea typeface="MS PGothic" pitchFamily="34" charset="-128"/>
              </a:defRPr>
            </a:lvl4pPr>
            <a:lvl5pPr marL="2057400" indent="-228600" defTabSz="915988" eaLnBrk="0" hangingPunct="0">
              <a:spcBef>
                <a:spcPct val="30000"/>
              </a:spcBef>
              <a:defRPr sz="1000">
                <a:solidFill>
                  <a:schemeClr val="tx1"/>
                </a:solidFill>
                <a:latin typeface="Arial" pitchFamily="34" charset="0"/>
                <a:ea typeface="MS PGothic" pitchFamily="34" charset="-128"/>
              </a:defRPr>
            </a:lvl5pPr>
            <a:lvl6pPr marL="2514600" indent="-228600" defTabSz="915988" eaLnBrk="0" fontAlgn="base" hangingPunct="0">
              <a:spcBef>
                <a:spcPct val="30000"/>
              </a:spcBef>
              <a:spcAft>
                <a:spcPct val="0"/>
              </a:spcAft>
              <a:defRPr sz="1000">
                <a:solidFill>
                  <a:schemeClr val="tx1"/>
                </a:solidFill>
                <a:latin typeface="Arial" pitchFamily="34" charset="0"/>
                <a:ea typeface="MS PGothic" pitchFamily="34" charset="-128"/>
              </a:defRPr>
            </a:lvl6pPr>
            <a:lvl7pPr marL="2971800" indent="-228600" defTabSz="915988" eaLnBrk="0" fontAlgn="base" hangingPunct="0">
              <a:spcBef>
                <a:spcPct val="30000"/>
              </a:spcBef>
              <a:spcAft>
                <a:spcPct val="0"/>
              </a:spcAft>
              <a:defRPr sz="1000">
                <a:solidFill>
                  <a:schemeClr val="tx1"/>
                </a:solidFill>
                <a:latin typeface="Arial" pitchFamily="34" charset="0"/>
                <a:ea typeface="MS PGothic" pitchFamily="34" charset="-128"/>
              </a:defRPr>
            </a:lvl7pPr>
            <a:lvl8pPr marL="3429000" indent="-228600" defTabSz="915988" eaLnBrk="0" fontAlgn="base" hangingPunct="0">
              <a:spcBef>
                <a:spcPct val="30000"/>
              </a:spcBef>
              <a:spcAft>
                <a:spcPct val="0"/>
              </a:spcAft>
              <a:defRPr sz="1000">
                <a:solidFill>
                  <a:schemeClr val="tx1"/>
                </a:solidFill>
                <a:latin typeface="Arial" pitchFamily="34" charset="0"/>
                <a:ea typeface="MS PGothic" pitchFamily="34" charset="-128"/>
              </a:defRPr>
            </a:lvl8pPr>
            <a:lvl9pPr marL="3886200" indent="-228600" defTabSz="915988" eaLnBrk="0" fontAlgn="base" hangingPunct="0">
              <a:spcBef>
                <a:spcPct val="30000"/>
              </a:spcBef>
              <a:spcAft>
                <a:spcPct val="0"/>
              </a:spcAft>
              <a:defRPr sz="1000">
                <a:solidFill>
                  <a:schemeClr val="tx1"/>
                </a:solidFill>
                <a:latin typeface="Arial" pitchFamily="34" charset="0"/>
                <a:ea typeface="MS PGothic" pitchFamily="34" charset="-128"/>
              </a:defRPr>
            </a:lvl9pPr>
          </a:lstStyle>
          <a:p>
            <a:pPr>
              <a:spcBef>
                <a:spcPct val="0"/>
              </a:spcBef>
            </a:pPr>
            <a:fld id="{F0F4D461-A072-4DC5-A5C1-A7CC49E1C894}" type="slidenum">
              <a:rPr lang="tr-TR" altLang="tr-TR" smtClean="0">
                <a:latin typeface="Times New Roman" pitchFamily="18" charset="0"/>
              </a:rPr>
              <a:pPr>
                <a:spcBef>
                  <a:spcPct val="0"/>
                </a:spcBef>
              </a:pPr>
              <a:t>17</a:t>
            </a:fld>
            <a:endParaRPr lang="tr-TR" altLang="tr-TR" smtClean="0">
              <a:latin typeface="Times New Roman" pitchFamily="18"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Slide Image Placeholder 1"/>
          <p:cNvSpPr>
            <a:spLocks noGrp="1" noRot="1" noChangeAspect="1" noTextEdit="1"/>
          </p:cNvSpPr>
          <p:nvPr>
            <p:ph type="sldImg"/>
          </p:nvPr>
        </p:nvSpPr>
        <p:spPr>
          <a:xfrm>
            <a:off x="1287463" y="790575"/>
            <a:ext cx="4281487" cy="3209925"/>
          </a:xfrm>
          <a:ln/>
        </p:spPr>
      </p:sp>
      <p:sp>
        <p:nvSpPr>
          <p:cNvPr id="3" name="Notes Placeholder 2"/>
          <p:cNvSpPr>
            <a:spLocks noGrp="1"/>
          </p:cNvSpPr>
          <p:nvPr>
            <p:ph type="body" idx="1"/>
          </p:nvPr>
        </p:nvSpPr>
        <p:spPr/>
        <p:txBody>
          <a:bodyPr>
            <a:normAutofit fontScale="92500"/>
          </a:bodyPr>
          <a:lstStyle/>
          <a:p>
            <a:pPr>
              <a:defRPr/>
            </a:pPr>
            <a:r>
              <a:rPr lang="en-US" sz="1200" dirty="0" smtClean="0">
                <a:latin typeface="+mn-lt"/>
                <a:ea typeface="+mn-ea"/>
              </a:rPr>
              <a:t>To assess the effects of oral contraceptive pills (OCPs) for endometriosis in women after</a:t>
            </a:r>
          </a:p>
          <a:p>
            <a:pPr>
              <a:defRPr/>
            </a:pPr>
            <a:r>
              <a:rPr lang="en-US" sz="1200" dirty="0" smtClean="0">
                <a:latin typeface="+mn-lt"/>
                <a:ea typeface="+mn-ea"/>
              </a:rPr>
              <a:t>conservative surgery, we performed a search of PubMed, </a:t>
            </a:r>
            <a:r>
              <a:rPr lang="en-US" sz="1200" dirty="0" err="1" smtClean="0">
                <a:latin typeface="+mn-lt"/>
                <a:ea typeface="+mn-ea"/>
              </a:rPr>
              <a:t>Embase</a:t>
            </a:r>
            <a:r>
              <a:rPr lang="en-US" sz="1200" dirty="0" smtClean="0">
                <a:latin typeface="+mn-lt"/>
                <a:ea typeface="+mn-ea"/>
              </a:rPr>
              <a:t>, ISI Web of Science, Cochrane</a:t>
            </a:r>
          </a:p>
          <a:p>
            <a:pPr>
              <a:defRPr/>
            </a:pPr>
            <a:r>
              <a:rPr lang="en-US" sz="1200" dirty="0" smtClean="0">
                <a:latin typeface="+mn-lt"/>
                <a:ea typeface="+mn-ea"/>
              </a:rPr>
              <a:t>Library, </a:t>
            </a:r>
            <a:r>
              <a:rPr lang="en-US" sz="1200" dirty="0" err="1" smtClean="0">
                <a:latin typeface="+mn-lt"/>
                <a:ea typeface="+mn-ea"/>
              </a:rPr>
              <a:t>Scidirect</a:t>
            </a:r>
            <a:r>
              <a:rPr lang="en-US" sz="1200" dirty="0" smtClean="0">
                <a:latin typeface="+mn-lt"/>
                <a:ea typeface="+mn-ea"/>
              </a:rPr>
              <a:t>, Chinese VIP, CNKI and WANGFANG database. Randomized controlled trials</a:t>
            </a:r>
          </a:p>
          <a:p>
            <a:pPr>
              <a:defRPr/>
            </a:pPr>
            <a:r>
              <a:rPr lang="en-US" sz="1200" dirty="0" smtClean="0">
                <a:latin typeface="+mn-lt"/>
                <a:ea typeface="+mn-ea"/>
              </a:rPr>
              <a:t>(RCTs) of OCPs in postoperative medical therapy for endometriosis were collected. Articles</a:t>
            </a:r>
          </a:p>
          <a:p>
            <a:pPr>
              <a:defRPr/>
            </a:pPr>
            <a:r>
              <a:rPr lang="en-US" sz="1200" dirty="0" smtClean="0">
                <a:latin typeface="+mn-lt"/>
                <a:ea typeface="+mn-ea"/>
              </a:rPr>
              <a:t>published as of January 2013 with no language restriction were identified using defined</a:t>
            </a:r>
          </a:p>
          <a:p>
            <a:pPr>
              <a:defRPr/>
            </a:pPr>
            <a:r>
              <a:rPr lang="en-US" sz="1200" dirty="0" smtClean="0">
                <a:latin typeface="+mn-lt"/>
                <a:ea typeface="+mn-ea"/>
              </a:rPr>
              <a:t>keywords, and 15 studies comprising 1850 patients were included. There was a significantly</a:t>
            </a:r>
          </a:p>
          <a:p>
            <a:pPr>
              <a:defRPr/>
            </a:pPr>
            <a:r>
              <a:rPr lang="en-US" sz="1200" dirty="0" smtClean="0">
                <a:latin typeface="+mn-lt"/>
                <a:ea typeface="+mn-ea"/>
              </a:rPr>
              <a:t>higher rate of total endometriosis remission [OR¼2.55, 95% CI (1.68, 3.86), p50.00001] and a</a:t>
            </a:r>
          </a:p>
          <a:p>
            <a:pPr>
              <a:defRPr/>
            </a:pPr>
            <a:r>
              <a:rPr lang="en-US" sz="1200" dirty="0" smtClean="0">
                <a:latin typeface="+mn-lt"/>
                <a:ea typeface="+mn-ea"/>
              </a:rPr>
              <a:t>lower rate of recurrence [OR¼0.31, 95% CI (0.22, 0.45), p50.00001] in the OCPs group</a:t>
            </a:r>
          </a:p>
          <a:p>
            <a:pPr>
              <a:defRPr/>
            </a:pPr>
            <a:r>
              <a:rPr lang="en-US" sz="1200" dirty="0" smtClean="0">
                <a:latin typeface="+mn-lt"/>
                <a:ea typeface="+mn-ea"/>
              </a:rPr>
              <a:t>compared with surgery alone. There appears to be no statistical difference in pregnancy rates</a:t>
            </a:r>
          </a:p>
          <a:p>
            <a:pPr>
              <a:defRPr/>
            </a:pPr>
            <a:r>
              <a:rPr lang="en-US" sz="1200" dirty="0" smtClean="0">
                <a:latin typeface="+mn-lt"/>
                <a:ea typeface="+mn-ea"/>
              </a:rPr>
              <a:t>between the OCPs group as compared with surgery alone or other hormonal drug treatments</a:t>
            </a:r>
          </a:p>
          <a:p>
            <a:pPr>
              <a:defRPr/>
            </a:pPr>
            <a:r>
              <a:rPr lang="en-US" sz="1200" dirty="0" smtClean="0">
                <a:latin typeface="+mn-lt"/>
                <a:ea typeface="+mn-ea"/>
              </a:rPr>
              <a:t>in infertility patients. As for the rate of recurrence and complete remission, there were no</a:t>
            </a:r>
          </a:p>
          <a:p>
            <a:pPr>
              <a:defRPr/>
            </a:pPr>
            <a:r>
              <a:rPr lang="en-US" sz="1200" dirty="0" smtClean="0">
                <a:latin typeface="+mn-lt"/>
                <a:ea typeface="+mn-ea"/>
              </a:rPr>
              <a:t>statistical differences among OCPs and </a:t>
            </a:r>
            <a:r>
              <a:rPr lang="en-US" sz="1200" dirty="0" err="1" smtClean="0">
                <a:latin typeface="+mn-lt"/>
                <a:ea typeface="+mn-ea"/>
              </a:rPr>
              <a:t>gestrinone</a:t>
            </a:r>
            <a:r>
              <a:rPr lang="en-US" sz="1200" dirty="0" smtClean="0">
                <a:latin typeface="+mn-lt"/>
                <a:ea typeface="+mn-ea"/>
              </a:rPr>
              <a:t>, mifepristone or GnRH-a groups. However,</a:t>
            </a:r>
          </a:p>
          <a:p>
            <a:pPr>
              <a:defRPr/>
            </a:pPr>
            <a:r>
              <a:rPr lang="en-US" sz="1200" dirty="0" smtClean="0">
                <a:latin typeface="+mn-lt"/>
                <a:ea typeface="+mn-ea"/>
              </a:rPr>
              <a:t>OCPs users had less side effects that were more mild as compared with patients using other</a:t>
            </a:r>
          </a:p>
          <a:p>
            <a:pPr>
              <a:defRPr/>
            </a:pPr>
            <a:r>
              <a:rPr lang="tr-TR" sz="1200" dirty="0" smtClean="0">
                <a:latin typeface="+mn-lt"/>
                <a:ea typeface="+mn-ea"/>
              </a:rPr>
              <a:t>hormonal treatments.</a:t>
            </a:r>
            <a:endParaRPr lang="tr-TR" dirty="0"/>
          </a:p>
        </p:txBody>
      </p:sp>
      <p:sp>
        <p:nvSpPr>
          <p:cNvPr id="1423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5988" eaLnBrk="0" hangingPunct="0">
              <a:spcBef>
                <a:spcPct val="30000"/>
              </a:spcBef>
              <a:defRPr sz="1000">
                <a:solidFill>
                  <a:schemeClr val="tx1"/>
                </a:solidFill>
                <a:latin typeface="Arial" pitchFamily="34" charset="0"/>
                <a:ea typeface="MS PGothic" pitchFamily="34" charset="-128"/>
              </a:defRPr>
            </a:lvl1pPr>
            <a:lvl2pPr marL="742950" indent="-285750" defTabSz="915988" eaLnBrk="0" hangingPunct="0">
              <a:spcBef>
                <a:spcPct val="30000"/>
              </a:spcBef>
              <a:defRPr sz="1000">
                <a:solidFill>
                  <a:schemeClr val="tx1"/>
                </a:solidFill>
                <a:latin typeface="Arial" pitchFamily="34" charset="0"/>
                <a:ea typeface="MS PGothic" pitchFamily="34" charset="-128"/>
              </a:defRPr>
            </a:lvl2pPr>
            <a:lvl3pPr marL="1143000" indent="-228600" defTabSz="915988" eaLnBrk="0" hangingPunct="0">
              <a:spcBef>
                <a:spcPct val="30000"/>
              </a:spcBef>
              <a:defRPr sz="1000">
                <a:solidFill>
                  <a:schemeClr val="tx1"/>
                </a:solidFill>
                <a:latin typeface="Arial" pitchFamily="34" charset="0"/>
                <a:ea typeface="MS PGothic" pitchFamily="34" charset="-128"/>
              </a:defRPr>
            </a:lvl3pPr>
            <a:lvl4pPr marL="1600200" indent="-228600" defTabSz="915988" eaLnBrk="0" hangingPunct="0">
              <a:spcBef>
                <a:spcPct val="30000"/>
              </a:spcBef>
              <a:defRPr sz="1000">
                <a:solidFill>
                  <a:schemeClr val="tx1"/>
                </a:solidFill>
                <a:latin typeface="Arial" pitchFamily="34" charset="0"/>
                <a:ea typeface="MS PGothic" pitchFamily="34" charset="-128"/>
              </a:defRPr>
            </a:lvl4pPr>
            <a:lvl5pPr marL="2057400" indent="-228600" defTabSz="915988" eaLnBrk="0" hangingPunct="0">
              <a:spcBef>
                <a:spcPct val="30000"/>
              </a:spcBef>
              <a:defRPr sz="1000">
                <a:solidFill>
                  <a:schemeClr val="tx1"/>
                </a:solidFill>
                <a:latin typeface="Arial" pitchFamily="34" charset="0"/>
                <a:ea typeface="MS PGothic" pitchFamily="34" charset="-128"/>
              </a:defRPr>
            </a:lvl5pPr>
            <a:lvl6pPr marL="2514600" indent="-228600" defTabSz="915988" eaLnBrk="0" fontAlgn="base" hangingPunct="0">
              <a:spcBef>
                <a:spcPct val="30000"/>
              </a:spcBef>
              <a:spcAft>
                <a:spcPct val="0"/>
              </a:spcAft>
              <a:defRPr sz="1000">
                <a:solidFill>
                  <a:schemeClr val="tx1"/>
                </a:solidFill>
                <a:latin typeface="Arial" pitchFamily="34" charset="0"/>
                <a:ea typeface="MS PGothic" pitchFamily="34" charset="-128"/>
              </a:defRPr>
            </a:lvl6pPr>
            <a:lvl7pPr marL="2971800" indent="-228600" defTabSz="915988" eaLnBrk="0" fontAlgn="base" hangingPunct="0">
              <a:spcBef>
                <a:spcPct val="30000"/>
              </a:spcBef>
              <a:spcAft>
                <a:spcPct val="0"/>
              </a:spcAft>
              <a:defRPr sz="1000">
                <a:solidFill>
                  <a:schemeClr val="tx1"/>
                </a:solidFill>
                <a:latin typeface="Arial" pitchFamily="34" charset="0"/>
                <a:ea typeface="MS PGothic" pitchFamily="34" charset="-128"/>
              </a:defRPr>
            </a:lvl7pPr>
            <a:lvl8pPr marL="3429000" indent="-228600" defTabSz="915988" eaLnBrk="0" fontAlgn="base" hangingPunct="0">
              <a:spcBef>
                <a:spcPct val="30000"/>
              </a:spcBef>
              <a:spcAft>
                <a:spcPct val="0"/>
              </a:spcAft>
              <a:defRPr sz="1000">
                <a:solidFill>
                  <a:schemeClr val="tx1"/>
                </a:solidFill>
                <a:latin typeface="Arial" pitchFamily="34" charset="0"/>
                <a:ea typeface="MS PGothic" pitchFamily="34" charset="-128"/>
              </a:defRPr>
            </a:lvl8pPr>
            <a:lvl9pPr marL="3886200" indent="-228600" defTabSz="915988" eaLnBrk="0" fontAlgn="base" hangingPunct="0">
              <a:spcBef>
                <a:spcPct val="30000"/>
              </a:spcBef>
              <a:spcAft>
                <a:spcPct val="0"/>
              </a:spcAft>
              <a:defRPr sz="1000">
                <a:solidFill>
                  <a:schemeClr val="tx1"/>
                </a:solidFill>
                <a:latin typeface="Arial" pitchFamily="34" charset="0"/>
                <a:ea typeface="MS PGothic" pitchFamily="34" charset="-128"/>
              </a:defRPr>
            </a:lvl9pPr>
          </a:lstStyle>
          <a:p>
            <a:pPr>
              <a:spcBef>
                <a:spcPct val="0"/>
              </a:spcBef>
            </a:pPr>
            <a:fld id="{C9412C07-2218-4E0B-A000-B095B588DCD5}" type="slidenum">
              <a:rPr lang="tr-TR" altLang="tr-TR" smtClean="0">
                <a:latin typeface="Times New Roman" pitchFamily="18" charset="0"/>
              </a:rPr>
              <a:pPr>
                <a:spcBef>
                  <a:spcPct val="0"/>
                </a:spcBef>
              </a:pPr>
              <a:t>18</a:t>
            </a:fld>
            <a:endParaRPr lang="tr-TR" altLang="tr-TR" smtClean="0">
              <a:latin typeface="Times New Roman" pitchFamily="18"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US" sz="1200" b="0" i="0" u="none" strike="noStrike" kern="1200" baseline="0" dirty="0" smtClean="0">
                <a:solidFill>
                  <a:schemeClr val="tx1"/>
                </a:solidFill>
                <a:latin typeface="+mn-lt"/>
                <a:ea typeface="+mn-ea"/>
                <a:cs typeface="+mn-cs"/>
              </a:rPr>
              <a:t>Although surgical excision of endometriosis both improves pain and enhances fertility, recurrence can further exacerbate pain and</a:t>
            </a:r>
          </a:p>
          <a:p>
            <a:r>
              <a:rPr lang="en-US" sz="1200" b="0" i="0" u="none" strike="noStrike" kern="1200" baseline="0" dirty="0" smtClean="0">
                <a:solidFill>
                  <a:schemeClr val="tx1"/>
                </a:solidFill>
                <a:latin typeface="+mn-lt"/>
                <a:ea typeface="+mn-ea"/>
                <a:cs typeface="+mn-cs"/>
              </a:rPr>
              <a:t>reduce fertility, which in turn impacts the quality of life and increases personal as well as social costs. Therefore, it is crucial to prevent</a:t>
            </a:r>
          </a:p>
          <a:p>
            <a:r>
              <a:rPr lang="en-US" sz="1200" b="0" i="0" u="none" strike="noStrike" kern="1200" baseline="0" dirty="0" smtClean="0">
                <a:solidFill>
                  <a:schemeClr val="tx1"/>
                </a:solidFill>
                <a:latin typeface="+mn-lt"/>
                <a:ea typeface="+mn-ea"/>
                <a:cs typeface="+mn-cs"/>
              </a:rPr>
              <a:t>the recurrence of symptoms and lesions after conservative surgery. This article reviews evidence regarding the prevention of postoperative</a:t>
            </a:r>
          </a:p>
          <a:p>
            <a:r>
              <a:rPr lang="en-US" sz="1200" b="0" i="0" u="none" strike="noStrike" kern="1200" baseline="0" dirty="0" smtClean="0">
                <a:solidFill>
                  <a:schemeClr val="tx1"/>
                </a:solidFill>
                <a:latin typeface="+mn-lt"/>
                <a:ea typeface="+mn-ea"/>
                <a:cs typeface="+mn-cs"/>
              </a:rPr>
              <a:t>recurrence of endometriosis reported since the 1990s. Over the past 5 years, many new studies have been conducted and have</a:t>
            </a:r>
          </a:p>
          <a:p>
            <a:r>
              <a:rPr lang="en-US" sz="1200" b="0" i="0" u="none" strike="noStrike" kern="1200" baseline="0" dirty="0" smtClean="0">
                <a:solidFill>
                  <a:schemeClr val="tx1"/>
                </a:solidFill>
                <a:latin typeface="+mn-lt"/>
                <a:ea typeface="+mn-ea"/>
                <a:cs typeface="+mn-cs"/>
              </a:rPr>
              <a:t>demonstrated that long-term postoperative medication markedly reduces the recurrence. Most of these studies used oral contraceptives</a:t>
            </a:r>
          </a:p>
          <a:p>
            <a:r>
              <a:rPr lang="en-US" sz="1200" b="0" i="0" u="none" strike="noStrike" kern="1200" baseline="0" dirty="0" smtClean="0">
                <a:solidFill>
                  <a:schemeClr val="tx1"/>
                </a:solidFill>
                <a:latin typeface="+mn-lt"/>
                <a:ea typeface="+mn-ea"/>
                <a:cs typeface="+mn-cs"/>
              </a:rPr>
              <a:t>(OC), with either the cyclic or continuous regimen, while some used oral or intrauterine progestin. Continuous OC is more efficacious</a:t>
            </a:r>
          </a:p>
          <a:p>
            <a:r>
              <a:rPr lang="en-US" sz="1200" b="0" i="0" u="none" strike="noStrike" kern="1200" baseline="0" dirty="0" smtClean="0">
                <a:solidFill>
                  <a:schemeClr val="tx1"/>
                </a:solidFill>
                <a:latin typeface="+mn-lt"/>
                <a:ea typeface="+mn-ea"/>
                <a:cs typeface="+mn-cs"/>
              </a:rPr>
              <a:t>than cyclic OC, especially for dysmenorrhea. The </a:t>
            </a:r>
            <a:r>
              <a:rPr lang="en-US" sz="1200" b="0" i="0" u="none" strike="noStrike" kern="1200" baseline="0" dirty="0" err="1" smtClean="0">
                <a:solidFill>
                  <a:schemeClr val="tx1"/>
                </a:solidFill>
                <a:latin typeface="+mn-lt"/>
                <a:ea typeface="+mn-ea"/>
                <a:cs typeface="+mn-cs"/>
              </a:rPr>
              <a:t>levonorgestrel</a:t>
            </a:r>
            <a:r>
              <a:rPr lang="en-US" sz="1200" b="0" i="0" u="none" strike="noStrike" kern="1200" baseline="0" dirty="0" smtClean="0">
                <a:solidFill>
                  <a:schemeClr val="tx1"/>
                </a:solidFill>
                <a:latin typeface="+mn-lt"/>
                <a:ea typeface="+mn-ea"/>
                <a:cs typeface="+mn-cs"/>
              </a:rPr>
              <a:t>-releasing intrauterine system is also shown to prevent recurrence of</a:t>
            </a:r>
          </a:p>
          <a:p>
            <a:r>
              <a:rPr lang="en-US" sz="1200" b="0" i="0" u="none" strike="noStrike" kern="1200" baseline="0" dirty="0" smtClean="0">
                <a:solidFill>
                  <a:schemeClr val="tx1"/>
                </a:solidFill>
                <a:latin typeface="+mn-lt"/>
                <a:ea typeface="+mn-ea"/>
                <a:cs typeface="+mn-cs"/>
              </a:rPr>
              <a:t>dysmenorrhea and possibly endometriosis lesions.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a new progestin, is shown to reduce the recurrence of </a:t>
            </a:r>
            <a:r>
              <a:rPr lang="en-US" sz="1200" b="0" i="0" u="none" strike="noStrike" kern="1200" baseline="0" dirty="0" err="1" smtClean="0">
                <a:solidFill>
                  <a:schemeClr val="tx1"/>
                </a:solidFill>
                <a:latin typeface="+mn-lt"/>
                <a:ea typeface="+mn-ea"/>
                <a:cs typeface="+mn-cs"/>
              </a:rPr>
              <a:t>endometrioma</a:t>
            </a:r>
            <a:r>
              <a:rPr lang="en-US" sz="1200" b="0" i="0" u="none" strike="noStrike" kern="1200" baseline="0" dirty="0" smtClean="0">
                <a:solidFill>
                  <a:schemeClr val="tx1"/>
                </a:solidFill>
                <a:latin typeface="+mn-lt"/>
                <a:ea typeface="+mn-ea"/>
                <a:cs typeface="+mn-cs"/>
              </a:rPr>
              <a:t>.</a:t>
            </a:r>
          </a:p>
          <a:p>
            <a:r>
              <a:rPr lang="en-US" sz="1200" b="0" i="0" u="none" strike="noStrike" kern="1200" baseline="0" dirty="0" smtClean="0">
                <a:solidFill>
                  <a:schemeClr val="tx1"/>
                </a:solidFill>
                <a:latin typeface="+mn-lt"/>
                <a:ea typeface="+mn-ea"/>
                <a:cs typeface="+mn-cs"/>
              </a:rPr>
              <a:t>Similar to the case of ovarian endometriosis, long-term postoperative medication after conservative surgery for deep infiltrating or </a:t>
            </a:r>
            <a:r>
              <a:rPr lang="en-US" sz="1200" b="0" i="0" u="none" strike="noStrike" kern="1200" baseline="0" dirty="0" err="1" smtClean="0">
                <a:solidFill>
                  <a:schemeClr val="tx1"/>
                </a:solidFill>
                <a:latin typeface="+mn-lt"/>
                <a:ea typeface="+mn-ea"/>
                <a:cs typeface="+mn-cs"/>
              </a:rPr>
              <a:t>extragenital</a:t>
            </a:r>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endometriosis seems important, although data are limited. Regardless of the lesion and the medication type, patients who</a:t>
            </a:r>
          </a:p>
          <a:p>
            <a:r>
              <a:rPr lang="en-US" sz="1200" b="0" i="0" u="none" strike="noStrike" kern="1200" baseline="0" dirty="0" smtClean="0">
                <a:solidFill>
                  <a:schemeClr val="tx1"/>
                </a:solidFill>
                <a:latin typeface="+mn-lt"/>
                <a:ea typeface="+mn-ea"/>
                <a:cs typeface="+mn-cs"/>
              </a:rPr>
              <a:t>discontinued medication experienced a higher incidence of recurrence, indicating that the protective effect of these medications seems</a:t>
            </a:r>
          </a:p>
          <a:p>
            <a:r>
              <a:rPr lang="en-US" sz="1200" b="0" i="0" u="none" strike="noStrike" kern="1200" baseline="0" dirty="0" smtClean="0">
                <a:solidFill>
                  <a:schemeClr val="tx1"/>
                </a:solidFill>
                <a:latin typeface="+mn-lt"/>
                <a:ea typeface="+mn-ea"/>
                <a:cs typeface="+mn-cs"/>
              </a:rPr>
              <a:t>to vanish rapidly after the discontinuation. On the basis of these facts, together with the pathogenesis of recurrence (retrograde menstruation</a:t>
            </a:r>
          </a:p>
          <a:p>
            <a:r>
              <a:rPr lang="en-US" sz="1200" b="0" i="0" u="none" strike="noStrike" kern="1200" baseline="0" dirty="0" smtClean="0">
                <a:solidFill>
                  <a:schemeClr val="tx1"/>
                </a:solidFill>
                <a:latin typeface="+mn-lt"/>
                <a:ea typeface="+mn-ea"/>
                <a:cs typeface="+mn-cs"/>
              </a:rPr>
              <a:t>and ovulation), regular and prolonged medication until the patient wishes to conceive is</a:t>
            </a:r>
          </a:p>
          <a:p>
            <a:r>
              <a:rPr lang="en-US" sz="1200" b="0" i="0" u="none" strike="noStrike" kern="1200" baseline="0" dirty="0" smtClean="0">
                <a:solidFill>
                  <a:schemeClr val="tx1"/>
                </a:solidFill>
                <a:latin typeface="+mn-lt"/>
                <a:ea typeface="+mn-ea"/>
                <a:cs typeface="+mn-cs"/>
              </a:rPr>
              <a:t>highly recommended to prevent the postoperative recurrence of endometriosis</a:t>
            </a:r>
            <a:endParaRPr lang="tr-TR" dirty="0" smtClean="0"/>
          </a:p>
          <a:p>
            <a:endParaRPr lang="tr-TR" dirty="0"/>
          </a:p>
        </p:txBody>
      </p:sp>
      <p:sp>
        <p:nvSpPr>
          <p:cNvPr id="4" name="Slide Number Placeholder 3"/>
          <p:cNvSpPr>
            <a:spLocks noGrp="1"/>
          </p:cNvSpPr>
          <p:nvPr>
            <p:ph type="sldNum" sz="quarter" idx="10"/>
          </p:nvPr>
        </p:nvSpPr>
        <p:spPr/>
        <p:txBody>
          <a:bodyPr/>
          <a:lstStyle/>
          <a:p>
            <a:pPr>
              <a:defRPr/>
            </a:pPr>
            <a:fld id="{EB7F68A3-05D6-41F2-A999-958AE05F3943}" type="slidenum">
              <a:rPr lang="tr-TR" smtClean="0"/>
              <a:pPr>
                <a:defRPr/>
              </a:pPr>
              <a:t>19</a:t>
            </a:fld>
            <a:endParaRPr lang="tr-TR"/>
          </a:p>
        </p:txBody>
      </p:sp>
    </p:spTree>
    <p:extLst>
      <p:ext uri="{BB962C8B-B14F-4D97-AF65-F5344CB8AC3E}">
        <p14:creationId xmlns:p14="http://schemas.microsoft.com/office/powerpoint/2010/main" val="33813034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Slide Image Placeholder 1"/>
          <p:cNvSpPr>
            <a:spLocks noGrp="1" noRot="1" noChangeAspect="1" noTextEdit="1"/>
          </p:cNvSpPr>
          <p:nvPr>
            <p:ph type="sldImg"/>
          </p:nvPr>
        </p:nvSpPr>
        <p:spPr>
          <a:xfrm>
            <a:off x="1287463" y="790575"/>
            <a:ext cx="4281487" cy="3209925"/>
          </a:xfrm>
          <a:ln/>
        </p:spPr>
      </p:sp>
      <p:sp>
        <p:nvSpPr>
          <p:cNvPr id="3" name="Notes Placeholder 2"/>
          <p:cNvSpPr>
            <a:spLocks noGrp="1"/>
          </p:cNvSpPr>
          <p:nvPr>
            <p:ph type="body" idx="1"/>
          </p:nvPr>
        </p:nvSpPr>
        <p:spPr/>
        <p:txBody>
          <a:bodyPr>
            <a:normAutofit fontScale="92500"/>
          </a:bodyPr>
          <a:lstStyle/>
          <a:p>
            <a:pPr>
              <a:defRPr/>
            </a:pPr>
            <a:r>
              <a:rPr lang="en-US" sz="1200" dirty="0" smtClean="0">
                <a:latin typeface="+mn-lt"/>
                <a:ea typeface="+mn-ea"/>
              </a:rPr>
              <a:t>Pain is the most evident clinical manifestation of deep infiltrating endometriosis (DIE). Several hormonal and immunologic mechanisms</a:t>
            </a:r>
          </a:p>
          <a:p>
            <a:pPr>
              <a:defRPr/>
            </a:pPr>
            <a:r>
              <a:rPr lang="en-US" sz="1200" dirty="0" smtClean="0">
                <a:latin typeface="+mn-lt"/>
                <a:ea typeface="+mn-ea"/>
              </a:rPr>
              <a:t>are markedly altered in DIE compared with superficial peritoneal and ovarian endometriosis, and may explain its most aggressive</a:t>
            </a:r>
          </a:p>
          <a:p>
            <a:pPr>
              <a:defRPr/>
            </a:pPr>
            <a:r>
              <a:rPr lang="en-US" sz="1200" dirty="0" smtClean="0">
                <a:latin typeface="+mn-lt"/>
                <a:ea typeface="+mn-ea"/>
              </a:rPr>
              <a:t>behavior and the presence of severe pain symptoms. Hormonal therapies, such as combined hormonal contraceptives and progestogens,</a:t>
            </a:r>
          </a:p>
          <a:p>
            <a:pPr>
              <a:defRPr/>
            </a:pPr>
            <a:r>
              <a:rPr lang="en-US" sz="1200" dirty="0" smtClean="0">
                <a:latin typeface="+mn-lt"/>
                <a:ea typeface="+mn-ea"/>
              </a:rPr>
              <a:t>should be regarded as first-line treatment, as they are efficacious, safe, and well tolerated. Gonadotropin-releasing hormone agonists</a:t>
            </a:r>
          </a:p>
          <a:p>
            <a:pPr>
              <a:defRPr/>
            </a:pPr>
            <a:r>
              <a:rPr lang="en-US" sz="1200" dirty="0" smtClean="0">
                <a:latin typeface="+mn-lt"/>
                <a:ea typeface="+mn-ea"/>
              </a:rPr>
              <a:t>may be used in patients with symptoms persisting after the administration of first-line therapies. Scanty literature is available for </a:t>
            </a:r>
            <a:r>
              <a:rPr lang="en-US" sz="1200" dirty="0" err="1" smtClean="0">
                <a:latin typeface="+mn-lt"/>
                <a:ea typeface="+mn-ea"/>
              </a:rPr>
              <a:t>danazol</a:t>
            </a:r>
            <a:endParaRPr lang="en-US" sz="1200" dirty="0" smtClean="0">
              <a:latin typeface="+mn-lt"/>
              <a:ea typeface="+mn-ea"/>
            </a:endParaRPr>
          </a:p>
          <a:p>
            <a:pPr>
              <a:defRPr/>
            </a:pPr>
            <a:r>
              <a:rPr lang="en-US" sz="1200" dirty="0" smtClean="0">
                <a:latin typeface="+mn-lt"/>
                <a:ea typeface="+mn-ea"/>
              </a:rPr>
              <a:t>treatment in patients with DIE and, however, it has become less popular due to the high rates of androgenic adverse events (AEs).</a:t>
            </a:r>
          </a:p>
          <a:p>
            <a:pPr>
              <a:defRPr/>
            </a:pPr>
            <a:r>
              <a:rPr lang="en-US" sz="1200" dirty="0" smtClean="0">
                <a:latin typeface="+mn-lt"/>
                <a:ea typeface="+mn-ea"/>
              </a:rPr>
              <a:t>The partial relief of pain that often is achieved with available therapies and its recurrence after the suspension of the treatment have</a:t>
            </a:r>
          </a:p>
          <a:p>
            <a:pPr>
              <a:defRPr/>
            </a:pPr>
            <a:r>
              <a:rPr lang="en-US" sz="1200" dirty="0" smtClean="0">
                <a:latin typeface="+mn-lt"/>
                <a:ea typeface="+mn-ea"/>
              </a:rPr>
              <a:t>brought to the development of new therapies (such as aromatase inhibitors, oral GnRH antagonists) that are currently under investigation.</a:t>
            </a:r>
          </a:p>
          <a:p>
            <a:pPr>
              <a:defRPr/>
            </a:pPr>
            <a:r>
              <a:rPr lang="en-US" sz="1200" dirty="0" smtClean="0">
                <a:latin typeface="+mn-lt"/>
                <a:ea typeface="+mn-ea"/>
              </a:rPr>
              <a:t>Surgical excision of DIE should be considered in patients with pain symptoms persisting after first-line hormonal therapies.</a:t>
            </a:r>
          </a:p>
          <a:p>
            <a:pPr>
              <a:defRPr/>
            </a:pPr>
            <a:r>
              <a:rPr lang="en-US" sz="1200" dirty="0" smtClean="0">
                <a:latin typeface="+mn-lt"/>
                <a:ea typeface="+mn-ea"/>
              </a:rPr>
              <a:t>The benefits of surgery in terms of pain improvement should be always balanced with the risk of intraoperative complications and</a:t>
            </a:r>
          </a:p>
          <a:p>
            <a:pPr>
              <a:defRPr/>
            </a:pPr>
            <a:r>
              <a:rPr lang="en-US" sz="1200" dirty="0" smtClean="0">
                <a:latin typeface="+mn-lt"/>
                <a:ea typeface="+mn-ea"/>
              </a:rPr>
              <a:t>for this reason surgical cases should be referred to tertiary centers for the treatment of DIE. A</a:t>
            </a:r>
          </a:p>
          <a:p>
            <a:pPr>
              <a:defRPr/>
            </a:pPr>
            <a:r>
              <a:rPr lang="en-US" sz="1200" dirty="0" smtClean="0">
                <a:latin typeface="+mn-lt"/>
                <a:ea typeface="+mn-ea"/>
              </a:rPr>
              <a:t>multidisciplinary approach is mandatory in patients with DIE involving the bowel and/or the</a:t>
            </a:r>
          </a:p>
          <a:p>
            <a:pPr>
              <a:defRPr/>
            </a:pPr>
            <a:r>
              <a:rPr lang="tr-TR" sz="1200" dirty="0" smtClean="0">
                <a:latin typeface="+mn-lt"/>
                <a:ea typeface="+mn-ea"/>
              </a:rPr>
              <a:t>urinary tract.</a:t>
            </a:r>
            <a:endParaRPr lang="tr-TR" dirty="0"/>
          </a:p>
        </p:txBody>
      </p:sp>
      <p:sp>
        <p:nvSpPr>
          <p:cNvPr id="1443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5988" eaLnBrk="0" hangingPunct="0">
              <a:spcBef>
                <a:spcPct val="30000"/>
              </a:spcBef>
              <a:defRPr sz="1000">
                <a:solidFill>
                  <a:schemeClr val="tx1"/>
                </a:solidFill>
                <a:latin typeface="Arial" pitchFamily="34" charset="0"/>
                <a:ea typeface="MS PGothic" pitchFamily="34" charset="-128"/>
              </a:defRPr>
            </a:lvl1pPr>
            <a:lvl2pPr marL="742950" indent="-285750" defTabSz="915988" eaLnBrk="0" hangingPunct="0">
              <a:spcBef>
                <a:spcPct val="30000"/>
              </a:spcBef>
              <a:defRPr sz="1000">
                <a:solidFill>
                  <a:schemeClr val="tx1"/>
                </a:solidFill>
                <a:latin typeface="Arial" pitchFamily="34" charset="0"/>
                <a:ea typeface="MS PGothic" pitchFamily="34" charset="-128"/>
              </a:defRPr>
            </a:lvl2pPr>
            <a:lvl3pPr marL="1143000" indent="-228600" defTabSz="915988" eaLnBrk="0" hangingPunct="0">
              <a:spcBef>
                <a:spcPct val="30000"/>
              </a:spcBef>
              <a:defRPr sz="1000">
                <a:solidFill>
                  <a:schemeClr val="tx1"/>
                </a:solidFill>
                <a:latin typeface="Arial" pitchFamily="34" charset="0"/>
                <a:ea typeface="MS PGothic" pitchFamily="34" charset="-128"/>
              </a:defRPr>
            </a:lvl3pPr>
            <a:lvl4pPr marL="1600200" indent="-228600" defTabSz="915988" eaLnBrk="0" hangingPunct="0">
              <a:spcBef>
                <a:spcPct val="30000"/>
              </a:spcBef>
              <a:defRPr sz="1000">
                <a:solidFill>
                  <a:schemeClr val="tx1"/>
                </a:solidFill>
                <a:latin typeface="Arial" pitchFamily="34" charset="0"/>
                <a:ea typeface="MS PGothic" pitchFamily="34" charset="-128"/>
              </a:defRPr>
            </a:lvl4pPr>
            <a:lvl5pPr marL="2057400" indent="-228600" defTabSz="915988" eaLnBrk="0" hangingPunct="0">
              <a:spcBef>
                <a:spcPct val="30000"/>
              </a:spcBef>
              <a:defRPr sz="1000">
                <a:solidFill>
                  <a:schemeClr val="tx1"/>
                </a:solidFill>
                <a:latin typeface="Arial" pitchFamily="34" charset="0"/>
                <a:ea typeface="MS PGothic" pitchFamily="34" charset="-128"/>
              </a:defRPr>
            </a:lvl5pPr>
            <a:lvl6pPr marL="2514600" indent="-228600" defTabSz="915988" eaLnBrk="0" fontAlgn="base" hangingPunct="0">
              <a:spcBef>
                <a:spcPct val="30000"/>
              </a:spcBef>
              <a:spcAft>
                <a:spcPct val="0"/>
              </a:spcAft>
              <a:defRPr sz="1000">
                <a:solidFill>
                  <a:schemeClr val="tx1"/>
                </a:solidFill>
                <a:latin typeface="Arial" pitchFamily="34" charset="0"/>
                <a:ea typeface="MS PGothic" pitchFamily="34" charset="-128"/>
              </a:defRPr>
            </a:lvl6pPr>
            <a:lvl7pPr marL="2971800" indent="-228600" defTabSz="915988" eaLnBrk="0" fontAlgn="base" hangingPunct="0">
              <a:spcBef>
                <a:spcPct val="30000"/>
              </a:spcBef>
              <a:spcAft>
                <a:spcPct val="0"/>
              </a:spcAft>
              <a:defRPr sz="1000">
                <a:solidFill>
                  <a:schemeClr val="tx1"/>
                </a:solidFill>
                <a:latin typeface="Arial" pitchFamily="34" charset="0"/>
                <a:ea typeface="MS PGothic" pitchFamily="34" charset="-128"/>
              </a:defRPr>
            </a:lvl7pPr>
            <a:lvl8pPr marL="3429000" indent="-228600" defTabSz="915988" eaLnBrk="0" fontAlgn="base" hangingPunct="0">
              <a:spcBef>
                <a:spcPct val="30000"/>
              </a:spcBef>
              <a:spcAft>
                <a:spcPct val="0"/>
              </a:spcAft>
              <a:defRPr sz="1000">
                <a:solidFill>
                  <a:schemeClr val="tx1"/>
                </a:solidFill>
                <a:latin typeface="Arial" pitchFamily="34" charset="0"/>
                <a:ea typeface="MS PGothic" pitchFamily="34" charset="-128"/>
              </a:defRPr>
            </a:lvl8pPr>
            <a:lvl9pPr marL="3886200" indent="-228600" defTabSz="915988" eaLnBrk="0" fontAlgn="base" hangingPunct="0">
              <a:spcBef>
                <a:spcPct val="30000"/>
              </a:spcBef>
              <a:spcAft>
                <a:spcPct val="0"/>
              </a:spcAft>
              <a:defRPr sz="1000">
                <a:solidFill>
                  <a:schemeClr val="tx1"/>
                </a:solidFill>
                <a:latin typeface="Arial" pitchFamily="34" charset="0"/>
                <a:ea typeface="MS PGothic" pitchFamily="34" charset="-128"/>
              </a:defRPr>
            </a:lvl9pPr>
          </a:lstStyle>
          <a:p>
            <a:pPr>
              <a:spcBef>
                <a:spcPct val="0"/>
              </a:spcBef>
            </a:pPr>
            <a:fld id="{9B482A94-4B29-4126-B41A-9D6065ACD256}" type="slidenum">
              <a:rPr lang="tr-TR" altLang="tr-TR" smtClean="0">
                <a:latin typeface="Times New Roman" pitchFamily="18" charset="0"/>
              </a:rPr>
              <a:pPr>
                <a:spcBef>
                  <a:spcPct val="0"/>
                </a:spcBef>
              </a:pPr>
              <a:t>21</a:t>
            </a:fld>
            <a:endParaRPr lang="tr-TR" altLang="tr-TR" smtClean="0">
              <a:latin typeface="Times New Roman" pitchFamily="18"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Slide Image Placeholder 1"/>
          <p:cNvSpPr>
            <a:spLocks noGrp="1" noRot="1" noChangeAspect="1" noTextEdit="1"/>
          </p:cNvSpPr>
          <p:nvPr>
            <p:ph type="sldImg"/>
          </p:nvPr>
        </p:nvSpPr>
        <p:spPr>
          <a:xfrm>
            <a:off x="1287463" y="790575"/>
            <a:ext cx="4281487" cy="3209925"/>
          </a:xfrm>
          <a:ln/>
        </p:spPr>
      </p:sp>
      <p:sp>
        <p:nvSpPr>
          <p:cNvPr id="3" name="Notes Placeholder 2"/>
          <p:cNvSpPr>
            <a:spLocks noGrp="1"/>
          </p:cNvSpPr>
          <p:nvPr>
            <p:ph type="body" idx="1"/>
          </p:nvPr>
        </p:nvSpPr>
        <p:spPr/>
        <p:txBody>
          <a:bodyPr>
            <a:normAutofit fontScale="92500" lnSpcReduction="20000"/>
          </a:bodyPr>
          <a:lstStyle/>
          <a:p>
            <a:pPr>
              <a:defRPr/>
            </a:pPr>
            <a:r>
              <a:rPr lang="en-US" sz="1200" dirty="0" smtClean="0">
                <a:latin typeface="+mn-lt"/>
                <a:ea typeface="+mn-ea"/>
              </a:rPr>
              <a:t>Uterine </a:t>
            </a:r>
            <a:r>
              <a:rPr lang="en-US" sz="1200" dirty="0" err="1" smtClean="0">
                <a:latin typeface="+mn-lt"/>
                <a:ea typeface="+mn-ea"/>
              </a:rPr>
              <a:t>adenomyosis</a:t>
            </a:r>
            <a:r>
              <a:rPr lang="en-US" sz="1200" dirty="0" smtClean="0">
                <a:latin typeface="+mn-lt"/>
                <a:ea typeface="+mn-ea"/>
              </a:rPr>
              <a:t> and/or </a:t>
            </a:r>
            <a:r>
              <a:rPr lang="en-US" sz="1200" dirty="0" err="1" smtClean="0">
                <a:latin typeface="+mn-lt"/>
                <a:ea typeface="+mn-ea"/>
              </a:rPr>
              <a:t>adenomyoma</a:t>
            </a:r>
            <a:r>
              <a:rPr lang="en-US" sz="1200" dirty="0" smtClean="0">
                <a:latin typeface="+mn-lt"/>
                <a:ea typeface="+mn-ea"/>
              </a:rPr>
              <a:t> is characterized by the presence of heterotopic endometrial</a:t>
            </a:r>
          </a:p>
          <a:p>
            <a:pPr>
              <a:defRPr/>
            </a:pPr>
            <a:r>
              <a:rPr lang="en-US" sz="1200" dirty="0" smtClean="0">
                <a:latin typeface="+mn-lt"/>
                <a:ea typeface="+mn-ea"/>
              </a:rPr>
              <a:t>glands and stroma within the myometrium, &gt;2.5 mm in depth in the myometrium or more than one</a:t>
            </a:r>
          </a:p>
          <a:p>
            <a:pPr>
              <a:defRPr/>
            </a:pPr>
            <a:r>
              <a:rPr lang="en-US" sz="1200" dirty="0" smtClean="0">
                <a:latin typeface="+mn-lt"/>
                <a:ea typeface="+mn-ea"/>
              </a:rPr>
              <a:t>microscopic field at 10 times magnification from the </a:t>
            </a:r>
            <a:r>
              <a:rPr lang="en-US" sz="1200" dirty="0" err="1" smtClean="0">
                <a:latin typeface="+mn-lt"/>
                <a:ea typeface="+mn-ea"/>
              </a:rPr>
              <a:t>endometriumemyometrium</a:t>
            </a:r>
            <a:r>
              <a:rPr lang="en-US" sz="1200" dirty="0" smtClean="0">
                <a:latin typeface="+mn-lt"/>
                <a:ea typeface="+mn-ea"/>
              </a:rPr>
              <a:t> junction, and a variable</a:t>
            </a:r>
          </a:p>
          <a:p>
            <a:pPr>
              <a:defRPr/>
            </a:pPr>
            <a:r>
              <a:rPr lang="en-US" sz="1200" dirty="0" smtClean="0">
                <a:latin typeface="+mn-lt"/>
                <a:ea typeface="+mn-ea"/>
              </a:rPr>
              <a:t>degree of adjacent myometrial hyperplasia, causing globular and cystic enlargement of the myometrium,</a:t>
            </a:r>
          </a:p>
          <a:p>
            <a:pPr>
              <a:defRPr/>
            </a:pPr>
            <a:r>
              <a:rPr lang="en-US" sz="1200" dirty="0" smtClean="0">
                <a:latin typeface="+mn-lt"/>
                <a:ea typeface="+mn-ea"/>
              </a:rPr>
              <a:t>with some cysts filled with </a:t>
            </a:r>
            <a:r>
              <a:rPr lang="en-US" sz="1200" dirty="0" err="1" smtClean="0">
                <a:latin typeface="+mn-lt"/>
                <a:ea typeface="+mn-ea"/>
              </a:rPr>
              <a:t>extravasated</a:t>
            </a:r>
            <a:r>
              <a:rPr lang="en-US" sz="1200" dirty="0" smtClean="0">
                <a:latin typeface="+mn-lt"/>
                <a:ea typeface="+mn-ea"/>
              </a:rPr>
              <a:t>, </a:t>
            </a:r>
            <a:r>
              <a:rPr lang="en-US" sz="1200" dirty="0" err="1" smtClean="0">
                <a:latin typeface="+mn-lt"/>
                <a:ea typeface="+mn-ea"/>
              </a:rPr>
              <a:t>hemolyzed</a:t>
            </a:r>
            <a:r>
              <a:rPr lang="en-US" sz="1200" dirty="0" smtClean="0">
                <a:latin typeface="+mn-lt"/>
                <a:ea typeface="+mn-ea"/>
              </a:rPr>
              <a:t> red blood cells, and </a:t>
            </a:r>
            <a:r>
              <a:rPr lang="en-US" sz="1200" dirty="0" err="1" smtClean="0">
                <a:latin typeface="+mn-lt"/>
                <a:ea typeface="+mn-ea"/>
              </a:rPr>
              <a:t>siderophages</a:t>
            </a:r>
            <a:r>
              <a:rPr lang="en-US" sz="1200" dirty="0" smtClean="0">
                <a:latin typeface="+mn-lt"/>
                <a:ea typeface="+mn-ea"/>
              </a:rPr>
              <a:t>.</a:t>
            </a:r>
          </a:p>
          <a:p>
            <a:pPr>
              <a:defRPr/>
            </a:pPr>
            <a:r>
              <a:rPr lang="en-US" sz="1200" dirty="0" smtClean="0">
                <a:latin typeface="+mn-lt"/>
                <a:ea typeface="+mn-ea"/>
              </a:rPr>
              <a:t>Hysterectomy is a “gold standard” and definitive therapy for uterine </a:t>
            </a:r>
            <a:r>
              <a:rPr lang="en-US" sz="1200" dirty="0" err="1" smtClean="0">
                <a:latin typeface="+mn-lt"/>
                <a:ea typeface="+mn-ea"/>
              </a:rPr>
              <a:t>adenomyosis</a:t>
            </a:r>
            <a:r>
              <a:rPr lang="en-US" sz="1200" dirty="0" smtClean="0">
                <a:latin typeface="+mn-lt"/>
                <a:ea typeface="+mn-ea"/>
              </a:rPr>
              <a:t>, and many cases of</a:t>
            </a:r>
          </a:p>
          <a:p>
            <a:pPr>
              <a:defRPr/>
            </a:pPr>
            <a:r>
              <a:rPr lang="en-US" sz="1200" dirty="0" err="1" smtClean="0">
                <a:latin typeface="+mn-lt"/>
                <a:ea typeface="+mn-ea"/>
              </a:rPr>
              <a:t>adenomyosis</a:t>
            </a:r>
            <a:r>
              <a:rPr lang="en-US" sz="1200" dirty="0" smtClean="0">
                <a:latin typeface="+mn-lt"/>
                <a:ea typeface="+mn-ea"/>
              </a:rPr>
              <a:t> have been diagnosed by pathological review retrospectively. As such, the diagnosis of</a:t>
            </a:r>
          </a:p>
          <a:p>
            <a:pPr>
              <a:defRPr/>
            </a:pPr>
            <a:r>
              <a:rPr lang="en-US" sz="1200" dirty="0" err="1" smtClean="0">
                <a:latin typeface="+mn-lt"/>
                <a:ea typeface="+mn-ea"/>
              </a:rPr>
              <a:t>adenomyosis</a:t>
            </a:r>
            <a:r>
              <a:rPr lang="en-US" sz="1200" dirty="0" smtClean="0">
                <a:latin typeface="+mn-lt"/>
                <a:ea typeface="+mn-ea"/>
              </a:rPr>
              <a:t> is difficult, and this subsequently results in difficulty in the management of these patients,</a:t>
            </a:r>
          </a:p>
          <a:p>
            <a:pPr>
              <a:defRPr/>
            </a:pPr>
            <a:r>
              <a:rPr lang="en-US" sz="1200" dirty="0" smtClean="0">
                <a:latin typeface="+mn-lt"/>
                <a:ea typeface="+mn-ea"/>
              </a:rPr>
              <a:t>especially those who are symptomatic but have a strong desire to preserve their uterus. In our previous</a:t>
            </a:r>
          </a:p>
          <a:p>
            <a:pPr>
              <a:defRPr/>
            </a:pPr>
            <a:r>
              <a:rPr lang="en-US" sz="1200" dirty="0" smtClean="0">
                <a:latin typeface="+mn-lt"/>
                <a:ea typeface="+mn-ea"/>
              </a:rPr>
              <a:t>review, we found that the use of uterine-sparing surgery in the management of uterine </a:t>
            </a:r>
            <a:r>
              <a:rPr lang="en-US" sz="1200" dirty="0" err="1" smtClean="0">
                <a:latin typeface="+mn-lt"/>
                <a:ea typeface="+mn-ea"/>
              </a:rPr>
              <a:t>adenomyosis</a:t>
            </a:r>
            <a:endParaRPr lang="en-US" sz="1200" dirty="0" smtClean="0">
              <a:latin typeface="+mn-lt"/>
              <a:ea typeface="+mn-ea"/>
            </a:endParaRPr>
          </a:p>
          <a:p>
            <a:pPr>
              <a:defRPr/>
            </a:pPr>
            <a:r>
              <a:rPr lang="en-US" sz="1200" dirty="0" smtClean="0">
                <a:latin typeface="+mn-lt"/>
                <a:ea typeface="+mn-ea"/>
              </a:rPr>
              <a:t>and/or </a:t>
            </a:r>
            <a:r>
              <a:rPr lang="en-US" sz="1200" dirty="0" err="1" smtClean="0">
                <a:latin typeface="+mn-lt"/>
                <a:ea typeface="+mn-ea"/>
              </a:rPr>
              <a:t>adenomyoma</a:t>
            </a:r>
            <a:r>
              <a:rPr lang="en-US" sz="1200" dirty="0" smtClean="0">
                <a:latin typeface="+mn-lt"/>
                <a:ea typeface="+mn-ea"/>
              </a:rPr>
              <a:t> is still controversial, although some data support its feasibility. Conservative</a:t>
            </a:r>
          </a:p>
          <a:p>
            <a:pPr>
              <a:defRPr/>
            </a:pPr>
            <a:r>
              <a:rPr lang="en-US" sz="1200" dirty="0" smtClean="0">
                <a:latin typeface="+mn-lt"/>
                <a:ea typeface="+mn-ea"/>
              </a:rPr>
              <a:t>treatment is still needed in the group of patients that requires preservation of fertility and improvement</a:t>
            </a:r>
          </a:p>
          <a:p>
            <a:pPr>
              <a:defRPr/>
            </a:pPr>
            <a:r>
              <a:rPr lang="en-US" sz="1200" dirty="0" smtClean="0">
                <a:latin typeface="+mn-lt"/>
                <a:ea typeface="+mn-ea"/>
              </a:rPr>
              <a:t>of quality of life. However, studies focusing on the topic of medical treatment for </a:t>
            </a:r>
            <a:r>
              <a:rPr lang="en-US" sz="1200" dirty="0" err="1" smtClean="0">
                <a:latin typeface="+mn-lt"/>
                <a:ea typeface="+mn-ea"/>
              </a:rPr>
              <a:t>adenomyosis</a:t>
            </a:r>
            <a:r>
              <a:rPr lang="en-US" sz="1200" dirty="0" smtClean="0">
                <a:latin typeface="+mn-lt"/>
                <a:ea typeface="+mn-ea"/>
              </a:rPr>
              <a:t> are rare. In</a:t>
            </a:r>
          </a:p>
          <a:p>
            <a:pPr>
              <a:defRPr/>
            </a:pPr>
            <a:r>
              <a:rPr lang="en-US" sz="1200" dirty="0" smtClean="0">
                <a:latin typeface="+mn-lt"/>
                <a:ea typeface="+mn-ea"/>
              </a:rPr>
              <a:t>this article, current knowledge regarding the use of medical therapy for uterine </a:t>
            </a:r>
            <a:r>
              <a:rPr lang="en-US" sz="1200" dirty="0" err="1" smtClean="0">
                <a:latin typeface="+mn-lt"/>
                <a:ea typeface="+mn-ea"/>
              </a:rPr>
              <a:t>adenomyosis</a:t>
            </a:r>
            <a:r>
              <a:rPr lang="en-US" sz="1200" dirty="0" smtClean="0">
                <a:latin typeface="+mn-lt"/>
                <a:ea typeface="+mn-ea"/>
              </a:rPr>
              <a:t>, partly</a:t>
            </a:r>
          </a:p>
          <a:p>
            <a:pPr>
              <a:defRPr/>
            </a:pPr>
            <a:r>
              <a:rPr lang="en-US" sz="1200" dirty="0" smtClean="0">
                <a:latin typeface="+mn-lt"/>
                <a:ea typeface="+mn-ea"/>
              </a:rPr>
              <a:t>based on the understanding of endometriosis, is reviewed.</a:t>
            </a:r>
            <a:endParaRPr lang="tr-TR" dirty="0"/>
          </a:p>
        </p:txBody>
      </p:sp>
      <p:sp>
        <p:nvSpPr>
          <p:cNvPr id="1454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5988" eaLnBrk="0" hangingPunct="0">
              <a:spcBef>
                <a:spcPct val="30000"/>
              </a:spcBef>
              <a:defRPr sz="1000">
                <a:solidFill>
                  <a:schemeClr val="tx1"/>
                </a:solidFill>
                <a:latin typeface="Arial" pitchFamily="34" charset="0"/>
                <a:ea typeface="MS PGothic" pitchFamily="34" charset="-128"/>
              </a:defRPr>
            </a:lvl1pPr>
            <a:lvl2pPr marL="742950" indent="-285750" defTabSz="915988" eaLnBrk="0" hangingPunct="0">
              <a:spcBef>
                <a:spcPct val="30000"/>
              </a:spcBef>
              <a:defRPr sz="1000">
                <a:solidFill>
                  <a:schemeClr val="tx1"/>
                </a:solidFill>
                <a:latin typeface="Arial" pitchFamily="34" charset="0"/>
                <a:ea typeface="MS PGothic" pitchFamily="34" charset="-128"/>
              </a:defRPr>
            </a:lvl2pPr>
            <a:lvl3pPr marL="1143000" indent="-228600" defTabSz="915988" eaLnBrk="0" hangingPunct="0">
              <a:spcBef>
                <a:spcPct val="30000"/>
              </a:spcBef>
              <a:defRPr sz="1000">
                <a:solidFill>
                  <a:schemeClr val="tx1"/>
                </a:solidFill>
                <a:latin typeface="Arial" pitchFamily="34" charset="0"/>
                <a:ea typeface="MS PGothic" pitchFamily="34" charset="-128"/>
              </a:defRPr>
            </a:lvl3pPr>
            <a:lvl4pPr marL="1600200" indent="-228600" defTabSz="915988" eaLnBrk="0" hangingPunct="0">
              <a:spcBef>
                <a:spcPct val="30000"/>
              </a:spcBef>
              <a:defRPr sz="1000">
                <a:solidFill>
                  <a:schemeClr val="tx1"/>
                </a:solidFill>
                <a:latin typeface="Arial" pitchFamily="34" charset="0"/>
                <a:ea typeface="MS PGothic" pitchFamily="34" charset="-128"/>
              </a:defRPr>
            </a:lvl4pPr>
            <a:lvl5pPr marL="2057400" indent="-228600" defTabSz="915988" eaLnBrk="0" hangingPunct="0">
              <a:spcBef>
                <a:spcPct val="30000"/>
              </a:spcBef>
              <a:defRPr sz="1000">
                <a:solidFill>
                  <a:schemeClr val="tx1"/>
                </a:solidFill>
                <a:latin typeface="Arial" pitchFamily="34" charset="0"/>
                <a:ea typeface="MS PGothic" pitchFamily="34" charset="-128"/>
              </a:defRPr>
            </a:lvl5pPr>
            <a:lvl6pPr marL="2514600" indent="-228600" defTabSz="915988" eaLnBrk="0" fontAlgn="base" hangingPunct="0">
              <a:spcBef>
                <a:spcPct val="30000"/>
              </a:spcBef>
              <a:spcAft>
                <a:spcPct val="0"/>
              </a:spcAft>
              <a:defRPr sz="1000">
                <a:solidFill>
                  <a:schemeClr val="tx1"/>
                </a:solidFill>
                <a:latin typeface="Arial" pitchFamily="34" charset="0"/>
                <a:ea typeface="MS PGothic" pitchFamily="34" charset="-128"/>
              </a:defRPr>
            </a:lvl6pPr>
            <a:lvl7pPr marL="2971800" indent="-228600" defTabSz="915988" eaLnBrk="0" fontAlgn="base" hangingPunct="0">
              <a:spcBef>
                <a:spcPct val="30000"/>
              </a:spcBef>
              <a:spcAft>
                <a:spcPct val="0"/>
              </a:spcAft>
              <a:defRPr sz="1000">
                <a:solidFill>
                  <a:schemeClr val="tx1"/>
                </a:solidFill>
                <a:latin typeface="Arial" pitchFamily="34" charset="0"/>
                <a:ea typeface="MS PGothic" pitchFamily="34" charset="-128"/>
              </a:defRPr>
            </a:lvl7pPr>
            <a:lvl8pPr marL="3429000" indent="-228600" defTabSz="915988" eaLnBrk="0" fontAlgn="base" hangingPunct="0">
              <a:spcBef>
                <a:spcPct val="30000"/>
              </a:spcBef>
              <a:spcAft>
                <a:spcPct val="0"/>
              </a:spcAft>
              <a:defRPr sz="1000">
                <a:solidFill>
                  <a:schemeClr val="tx1"/>
                </a:solidFill>
                <a:latin typeface="Arial" pitchFamily="34" charset="0"/>
                <a:ea typeface="MS PGothic" pitchFamily="34" charset="-128"/>
              </a:defRPr>
            </a:lvl8pPr>
            <a:lvl9pPr marL="3886200" indent="-228600" defTabSz="915988" eaLnBrk="0" fontAlgn="base" hangingPunct="0">
              <a:spcBef>
                <a:spcPct val="30000"/>
              </a:spcBef>
              <a:spcAft>
                <a:spcPct val="0"/>
              </a:spcAft>
              <a:defRPr sz="1000">
                <a:solidFill>
                  <a:schemeClr val="tx1"/>
                </a:solidFill>
                <a:latin typeface="Arial" pitchFamily="34" charset="0"/>
                <a:ea typeface="MS PGothic" pitchFamily="34" charset="-128"/>
              </a:defRPr>
            </a:lvl9pPr>
          </a:lstStyle>
          <a:p>
            <a:pPr>
              <a:spcBef>
                <a:spcPct val="0"/>
              </a:spcBef>
            </a:pPr>
            <a:fld id="{7865D2C0-7961-4890-A033-2B18D8A01D09}" type="slidenum">
              <a:rPr lang="tr-TR" altLang="tr-TR" smtClean="0">
                <a:latin typeface="Times New Roman" pitchFamily="18" charset="0"/>
              </a:rPr>
              <a:pPr>
                <a:spcBef>
                  <a:spcPct val="0"/>
                </a:spcBef>
              </a:pPr>
              <a:t>22</a:t>
            </a:fld>
            <a:endParaRPr lang="tr-TR" altLang="tr-TR" smtClean="0">
              <a:latin typeface="Times New Roman" pitchFamily="18"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1 Slayt Görüntüsü Yer Tutucusu"/>
          <p:cNvSpPr>
            <a:spLocks noGrp="1" noRot="1" noChangeAspect="1" noTextEdit="1"/>
          </p:cNvSpPr>
          <p:nvPr>
            <p:ph type="sldImg"/>
          </p:nvPr>
        </p:nvSpPr>
        <p:spPr>
          <a:xfrm>
            <a:off x="1287463" y="790575"/>
            <a:ext cx="4281487" cy="3209925"/>
          </a:xfrm>
          <a:ln/>
        </p:spPr>
      </p:sp>
      <p:sp>
        <p:nvSpPr>
          <p:cNvPr id="144387"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tr-TR" altLang="tr-TR" smtClean="0"/>
          </a:p>
        </p:txBody>
      </p:sp>
      <p:sp>
        <p:nvSpPr>
          <p:cNvPr id="144388"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5988" eaLnBrk="0" hangingPunct="0">
              <a:spcBef>
                <a:spcPct val="30000"/>
              </a:spcBef>
              <a:defRPr sz="1000">
                <a:solidFill>
                  <a:schemeClr val="tx1"/>
                </a:solidFill>
                <a:latin typeface="Arial" pitchFamily="34" charset="0"/>
                <a:ea typeface="MS PGothic" pitchFamily="34" charset="-128"/>
              </a:defRPr>
            </a:lvl1pPr>
            <a:lvl2pPr marL="742950" indent="-285750" defTabSz="915988" eaLnBrk="0" hangingPunct="0">
              <a:spcBef>
                <a:spcPct val="30000"/>
              </a:spcBef>
              <a:defRPr sz="1000">
                <a:solidFill>
                  <a:schemeClr val="tx1"/>
                </a:solidFill>
                <a:latin typeface="Arial" pitchFamily="34" charset="0"/>
                <a:ea typeface="MS PGothic" pitchFamily="34" charset="-128"/>
              </a:defRPr>
            </a:lvl2pPr>
            <a:lvl3pPr marL="1143000" indent="-228600" defTabSz="915988" eaLnBrk="0" hangingPunct="0">
              <a:spcBef>
                <a:spcPct val="30000"/>
              </a:spcBef>
              <a:defRPr sz="1000">
                <a:solidFill>
                  <a:schemeClr val="tx1"/>
                </a:solidFill>
                <a:latin typeface="Arial" pitchFamily="34" charset="0"/>
                <a:ea typeface="MS PGothic" pitchFamily="34" charset="-128"/>
              </a:defRPr>
            </a:lvl3pPr>
            <a:lvl4pPr marL="1600200" indent="-228600" defTabSz="915988" eaLnBrk="0" hangingPunct="0">
              <a:spcBef>
                <a:spcPct val="30000"/>
              </a:spcBef>
              <a:defRPr sz="1000">
                <a:solidFill>
                  <a:schemeClr val="tx1"/>
                </a:solidFill>
                <a:latin typeface="Arial" pitchFamily="34" charset="0"/>
                <a:ea typeface="MS PGothic" pitchFamily="34" charset="-128"/>
              </a:defRPr>
            </a:lvl4pPr>
            <a:lvl5pPr marL="2057400" indent="-228600" defTabSz="915988" eaLnBrk="0" hangingPunct="0">
              <a:spcBef>
                <a:spcPct val="30000"/>
              </a:spcBef>
              <a:defRPr sz="1000">
                <a:solidFill>
                  <a:schemeClr val="tx1"/>
                </a:solidFill>
                <a:latin typeface="Arial" pitchFamily="34" charset="0"/>
                <a:ea typeface="MS PGothic" pitchFamily="34" charset="-128"/>
              </a:defRPr>
            </a:lvl5pPr>
            <a:lvl6pPr marL="2514600" indent="-228600" defTabSz="915988" eaLnBrk="0" fontAlgn="base" hangingPunct="0">
              <a:spcBef>
                <a:spcPct val="30000"/>
              </a:spcBef>
              <a:spcAft>
                <a:spcPct val="0"/>
              </a:spcAft>
              <a:defRPr sz="1000">
                <a:solidFill>
                  <a:schemeClr val="tx1"/>
                </a:solidFill>
                <a:latin typeface="Arial" pitchFamily="34" charset="0"/>
                <a:ea typeface="MS PGothic" pitchFamily="34" charset="-128"/>
              </a:defRPr>
            </a:lvl6pPr>
            <a:lvl7pPr marL="2971800" indent="-228600" defTabSz="915988" eaLnBrk="0" fontAlgn="base" hangingPunct="0">
              <a:spcBef>
                <a:spcPct val="30000"/>
              </a:spcBef>
              <a:spcAft>
                <a:spcPct val="0"/>
              </a:spcAft>
              <a:defRPr sz="1000">
                <a:solidFill>
                  <a:schemeClr val="tx1"/>
                </a:solidFill>
                <a:latin typeface="Arial" pitchFamily="34" charset="0"/>
                <a:ea typeface="MS PGothic" pitchFamily="34" charset="-128"/>
              </a:defRPr>
            </a:lvl7pPr>
            <a:lvl8pPr marL="3429000" indent="-228600" defTabSz="915988" eaLnBrk="0" fontAlgn="base" hangingPunct="0">
              <a:spcBef>
                <a:spcPct val="30000"/>
              </a:spcBef>
              <a:spcAft>
                <a:spcPct val="0"/>
              </a:spcAft>
              <a:defRPr sz="1000">
                <a:solidFill>
                  <a:schemeClr val="tx1"/>
                </a:solidFill>
                <a:latin typeface="Arial" pitchFamily="34" charset="0"/>
                <a:ea typeface="MS PGothic" pitchFamily="34" charset="-128"/>
              </a:defRPr>
            </a:lvl8pPr>
            <a:lvl9pPr marL="3886200" indent="-228600" defTabSz="915988" eaLnBrk="0" fontAlgn="base" hangingPunct="0">
              <a:spcBef>
                <a:spcPct val="30000"/>
              </a:spcBef>
              <a:spcAft>
                <a:spcPct val="0"/>
              </a:spcAft>
              <a:defRPr sz="1000">
                <a:solidFill>
                  <a:schemeClr val="tx1"/>
                </a:solidFill>
                <a:latin typeface="Arial" pitchFamily="34" charset="0"/>
                <a:ea typeface="MS PGothic" pitchFamily="34" charset="-128"/>
              </a:defRPr>
            </a:lvl9pPr>
          </a:lstStyle>
          <a:p>
            <a:pPr>
              <a:spcBef>
                <a:spcPct val="0"/>
              </a:spcBef>
            </a:pPr>
            <a:fld id="{157D5B06-2D9D-4011-BD65-06D084480D89}" type="slidenum">
              <a:rPr lang="tr-TR" altLang="tr-TR" smtClean="0">
                <a:latin typeface="Times New Roman" pitchFamily="18" charset="0"/>
              </a:rPr>
              <a:pPr>
                <a:spcBef>
                  <a:spcPct val="0"/>
                </a:spcBef>
              </a:pPr>
              <a:t>24</a:t>
            </a:fld>
            <a:endParaRPr lang="tr-TR" altLang="tr-TR" smtClean="0">
              <a:latin typeface="Times New Roman" pitchFamily="18"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1 Slayt Görüntüsü Yer Tutucusu"/>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3" name="2 Not Yer Tutucusu"/>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4" name="3 Slayt Numarası Yer Tutucusu"/>
          <p:cNvSpPr>
            <a:spLocks noGrp="1"/>
          </p:cNvSpPr>
          <p:nvPr>
            <p:ph type="sldNum" sz="quarter" idx="5"/>
          </p:nvPr>
        </p:nvSpPr>
        <p:spPr/>
        <p:txBody>
          <a:bodyPr/>
          <a:lstStyle/>
          <a:p>
            <a:pPr>
              <a:defRPr/>
            </a:pPr>
            <a:fld id="{EED30574-ED60-4D43-82CE-D382B91A131E}" type="slidenum">
              <a:rPr lang="tr-TR" smtClean="0"/>
              <a:pPr>
                <a:defRPr/>
              </a:pPr>
              <a:t>29</a:t>
            </a:fld>
            <a:endParaRPr lang="tr-T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r" eaLnBrk="1" hangingPunct="1">
              <a:buSzPct val="100000"/>
            </a:pPr>
            <a:fld id="{3DB0F1FE-D2D1-45C8-9DD3-565027C55186}" type="slidenum">
              <a:rPr lang="en-US" sz="1200">
                <a:solidFill>
                  <a:srgbClr val="333333"/>
                </a:solidFill>
                <a:sym typeface="Arial" charset="0"/>
              </a:rPr>
              <a:pPr algn="r" eaLnBrk="1" hangingPunct="1">
                <a:buSzPct val="100000"/>
              </a:pPr>
              <a:t>33</a:t>
            </a:fld>
            <a:endParaRPr lang="en-US" sz="1200">
              <a:solidFill>
                <a:srgbClr val="333333"/>
              </a:solidFill>
              <a:sym typeface="Arial" charset="0"/>
            </a:endParaRPr>
          </a:p>
        </p:txBody>
      </p:sp>
      <p:sp>
        <p:nvSpPr>
          <p:cNvPr id="89091" name="Rectangle 2"/>
          <p:cNvSpPr>
            <a:spLocks noGrp="1" noRot="1" noChangeAspect="1" noChangeArrowheads="1" noTextEdit="1"/>
          </p:cNvSpPr>
          <p:nvPr>
            <p:ph type="sldImg"/>
          </p:nvPr>
        </p:nvSpPr>
        <p:spPr bwMode="auto">
          <a:xfrm>
            <a:off x="1169988" y="309563"/>
            <a:ext cx="4518025" cy="3389312"/>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9092" name="Rectangle 3"/>
          <p:cNvSpPr>
            <a:spLocks noGrp="1" noChangeArrowheads="1"/>
          </p:cNvSpPr>
          <p:nvPr>
            <p:ph type="body" idx="1"/>
          </p:nvPr>
        </p:nvSpPr>
        <p:spPr bwMode="auto">
          <a:xfrm>
            <a:off x="871538" y="4157663"/>
            <a:ext cx="5110162" cy="4540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numCol="1" anchor="t" anchorCtr="0" compatLnSpc="1">
            <a:prstTxWarp prst="textNoShape">
              <a:avLst/>
            </a:prstTxWarp>
          </a:bodyPr>
          <a:lstStyle/>
          <a:p>
            <a:pPr indent="95250" eaLnBrk="1" hangingPunct="1">
              <a:spcBef>
                <a:spcPct val="0"/>
              </a:spcBef>
            </a:pPr>
            <a:r>
              <a:rPr lang="en-US" b="1" smtClean="0">
                <a:latin typeface="Arial" charset="0"/>
              </a:rPr>
              <a:t>References</a:t>
            </a:r>
          </a:p>
          <a:p>
            <a:pPr indent="95250" eaLnBrk="1" hangingPunct="1"/>
            <a:r>
              <a:rPr lang="en-US" smtClean="0">
                <a:latin typeface="Arial" charset="0"/>
              </a:rPr>
              <a:t>Oettel M, Carol W, Elger W. A 19-norprogestin without 17</a:t>
            </a:r>
            <a:r>
              <a:rPr lang="el-GR" smtClean="0">
                <a:latin typeface="Arial" charset="0"/>
                <a:cs typeface="Arial" charset="0"/>
              </a:rPr>
              <a:t>α</a:t>
            </a:r>
            <a:r>
              <a:rPr lang="en-US" smtClean="0">
                <a:latin typeface="Arial" charset="0"/>
              </a:rPr>
              <a:t>-ethinyl group II: dienogest from a pharmacodynamic point of view. </a:t>
            </a:r>
            <a:r>
              <a:rPr lang="da-DK" i="1" smtClean="0">
                <a:latin typeface="Arial" charset="0"/>
              </a:rPr>
              <a:t>Drugs Today</a:t>
            </a:r>
            <a:r>
              <a:rPr lang="da-DK" smtClean="0">
                <a:latin typeface="Arial" charset="0"/>
              </a:rPr>
              <a:t> 1995:31:517</a:t>
            </a:r>
            <a:r>
              <a:rPr lang="da-DK" smtClean="0">
                <a:latin typeface="Arial" charset="0"/>
                <a:cs typeface="Arial" charset="0"/>
              </a:rPr>
              <a:t>–</a:t>
            </a:r>
            <a:r>
              <a:rPr lang="da-DK" smtClean="0">
                <a:latin typeface="Arial" charset="0"/>
              </a:rPr>
              <a:t>536.</a:t>
            </a:r>
            <a:r>
              <a:rPr lang="en-US" smtClean="0">
                <a:latin typeface="Arial" charset="0"/>
              </a:rPr>
              <a:t> </a:t>
            </a:r>
          </a:p>
          <a:p>
            <a:pPr indent="95250" eaLnBrk="1" hangingPunct="1"/>
            <a:r>
              <a:rPr lang="en-US" smtClean="0">
                <a:latin typeface="Arial" charset="0"/>
              </a:rPr>
              <a:t>Sasagawa S, Shimizu Y, Kami H </a:t>
            </a:r>
            <a:r>
              <a:rPr lang="en-US" i="1" smtClean="0">
                <a:latin typeface="Arial" charset="0"/>
              </a:rPr>
              <a:t>et al</a:t>
            </a:r>
            <a:r>
              <a:rPr lang="en-US" smtClean="0">
                <a:latin typeface="Arial" charset="0"/>
              </a:rPr>
              <a:t>. Dienogest is a selective progesterone receptor agonist in transactivation analysis with potent oral endometrial activity due to its efficient pharmacokinetic profile. </a:t>
            </a:r>
            <a:r>
              <a:rPr lang="en-US" i="1" smtClean="0">
                <a:latin typeface="Arial" charset="0"/>
              </a:rPr>
              <a:t>Steroids</a:t>
            </a:r>
            <a:r>
              <a:rPr lang="en-US" smtClean="0">
                <a:latin typeface="Arial" charset="0"/>
              </a:rPr>
              <a:t> 2008;73:222</a:t>
            </a:r>
            <a:r>
              <a:rPr lang="da-DK" smtClean="0">
                <a:latin typeface="Arial" charset="0"/>
                <a:cs typeface="Arial" charset="0"/>
              </a:rPr>
              <a:t>–</a:t>
            </a:r>
            <a:r>
              <a:rPr lang="en-US" smtClean="0">
                <a:latin typeface="Arial" charset="0"/>
              </a:rPr>
              <a:t>231. </a:t>
            </a:r>
          </a:p>
          <a:p>
            <a:pPr indent="95250" eaLnBrk="1" hangingPunct="1"/>
            <a:endParaRPr lang="en-US" smtClean="0">
              <a:latin typeface="Arial" charset="0"/>
            </a:endParaRPr>
          </a:p>
          <a:p>
            <a:pPr indent="95250" eaLnBrk="1" hangingPunct="1"/>
            <a:r>
              <a:rPr lang="en-GB" b="1" smtClean="0">
                <a:latin typeface="Arial" charset="0"/>
              </a:rPr>
              <a:t>Further information</a:t>
            </a:r>
            <a:endParaRPr lang="en-US" smtClean="0">
              <a:latin typeface="Arial" charset="0"/>
            </a:endParaRPr>
          </a:p>
          <a:p>
            <a:pPr indent="95250" eaLnBrk="1" hangingPunct="1"/>
            <a:r>
              <a:rPr lang="en-GB" smtClean="0">
                <a:latin typeface="Arial" charset="0"/>
              </a:rPr>
              <a:t>Advantages that dienogest shares with other 19-nortestosterone derivatives include: a strong progestational effect on the endometrium, a relatively short plasma half-life of approximately 10 hours and high oral bioavailability &gt;90%.</a:t>
            </a:r>
          </a:p>
          <a:p>
            <a:pPr indent="95250" eaLnBrk="1" hangingPunct="1"/>
            <a:r>
              <a:rPr lang="en-GB" smtClean="0">
                <a:latin typeface="Arial" charset="0"/>
              </a:rPr>
              <a:t>The progesterone-like properties demonstrated by dienogest include a good tolerability profile, anti-androgenic activity and relatively moderate inhibition of gonadotropin secretion [Oettel </a:t>
            </a:r>
            <a:r>
              <a:rPr lang="en-GB" i="1" smtClean="0">
                <a:latin typeface="Arial" charset="0"/>
              </a:rPr>
              <a:t>et al,</a:t>
            </a:r>
            <a:r>
              <a:rPr lang="en-GB" smtClean="0">
                <a:latin typeface="Arial" charset="0"/>
              </a:rPr>
              <a:t> 1999; Sasagawa </a:t>
            </a:r>
            <a:r>
              <a:rPr lang="en-GB" i="1" smtClean="0">
                <a:latin typeface="Arial" charset="0"/>
              </a:rPr>
              <a:t>et al,</a:t>
            </a:r>
            <a:r>
              <a:rPr lang="en-GB" smtClean="0">
                <a:latin typeface="Arial" charset="0"/>
              </a:rPr>
              <a:t> 2008].</a:t>
            </a:r>
          </a:p>
          <a:p>
            <a:pPr indent="95250" eaLnBrk="1" hangingPunct="1"/>
            <a:r>
              <a:rPr lang="en-US" smtClean="0">
                <a:latin typeface="Arial" charset="0"/>
              </a:rPr>
              <a:t>The anti-</a:t>
            </a:r>
            <a:r>
              <a:rPr lang="en-GB" smtClean="0">
                <a:latin typeface="Arial" charset="0"/>
              </a:rPr>
              <a:t>androgenic activity of dienogest is a significant characteristic. In contrast, many other progestins are characterised by adverse effects that are androgenic in nature. </a:t>
            </a:r>
          </a:p>
          <a:p>
            <a:pPr indent="95250" eaLnBrk="1" hangingPunct="1"/>
            <a:endParaRPr lang="en-GB" smtClean="0">
              <a:latin typeface="Arial" charset="0"/>
            </a:endParaRPr>
          </a:p>
          <a:p>
            <a:pPr indent="95250" eaLnBrk="1" hangingPunct="1"/>
            <a:endParaRPr lang="en-GB" smtClean="0">
              <a:latin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txBox="1">
            <a:spLocks noGrp="1" noChangeArrowheads="1"/>
          </p:cNvSpPr>
          <p:nvPr/>
        </p:nvSpPr>
        <p:spPr bwMode="auto">
          <a:xfrm>
            <a:off x="3886200" y="8688388"/>
            <a:ext cx="2971800" cy="455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r"/>
            <a:fld id="{9BE1D301-B376-4FBB-8DB0-490AB0651587}" type="slidenum">
              <a:rPr lang="en-US" sz="1200">
                <a:ea typeface="MS PGothic" pitchFamily="34" charset="-128"/>
              </a:rPr>
              <a:pPr algn="r"/>
              <a:t>4</a:t>
            </a:fld>
            <a:endParaRPr lang="en-US" sz="1200">
              <a:ea typeface="MS PGothic" pitchFamily="34" charset="-128"/>
            </a:endParaRPr>
          </a:p>
        </p:txBody>
      </p:sp>
      <p:sp>
        <p:nvSpPr>
          <p:cNvPr id="79875" name="Rectangle 2"/>
          <p:cNvSpPr>
            <a:spLocks noGrp="1" noRot="1" noChangeAspect="1" noChangeArrowheads="1" noTextEdit="1"/>
          </p:cNvSpPr>
          <p:nvPr>
            <p:ph type="sldImg"/>
          </p:nvPr>
        </p:nvSpPr>
        <p:spPr bwMode="auto">
          <a:xfrm>
            <a:off x="1143000" y="685800"/>
            <a:ext cx="4573588" cy="343058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9876" name="Rectangle 3"/>
          <p:cNvSpPr>
            <a:spLocks noGrp="1" noChangeArrowheads="1"/>
          </p:cNvSpPr>
          <p:nvPr>
            <p:ph type="body" idx="1"/>
          </p:nvPr>
        </p:nvSpPr>
        <p:spPr bwMode="auto">
          <a:xfrm>
            <a:off x="788988" y="4133850"/>
            <a:ext cx="5029200" cy="41132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b="1" smtClean="0">
                <a:latin typeface="Arial" charset="0"/>
              </a:rPr>
              <a:t>Reference</a:t>
            </a:r>
          </a:p>
          <a:p>
            <a:pPr eaLnBrk="1" hangingPunct="1">
              <a:spcBef>
                <a:spcPts val="438"/>
              </a:spcBef>
            </a:pPr>
            <a:r>
              <a:rPr lang="en-US" smtClean="0">
                <a:latin typeface="Arial" charset="0"/>
              </a:rPr>
              <a:t>Practice Committee of the American Society for Reproductive Medicine. Treatment of pelvic pain associated with endometriozis. </a:t>
            </a:r>
            <a:r>
              <a:rPr lang="en-US" i="1" smtClean="0">
                <a:latin typeface="Arial" charset="0"/>
              </a:rPr>
              <a:t>Fertil Steril</a:t>
            </a:r>
            <a:r>
              <a:rPr lang="en-US" smtClean="0">
                <a:latin typeface="Arial" charset="0"/>
              </a:rPr>
              <a:t> 2008;90:(Suppl 3):S260</a:t>
            </a:r>
            <a:r>
              <a:rPr lang="en-GB" altLang="zh-CN" smtClean="0">
                <a:latin typeface="Arial" charset="0"/>
              </a:rPr>
              <a:t>–</a:t>
            </a:r>
            <a:r>
              <a:rPr lang="en-US" smtClean="0">
                <a:latin typeface="Arial" charset="0"/>
              </a:rPr>
              <a:t>S269.</a:t>
            </a:r>
            <a:endParaRPr lang="en-US" altLang="zh-CN" smtClean="0">
              <a:latin typeface="Arial" charset="0"/>
            </a:endParaRPr>
          </a:p>
          <a:p>
            <a:pPr eaLnBrk="1" hangingPunct="1"/>
            <a:endParaRPr lang="en-US" altLang="zh-CN" smtClean="0">
              <a:latin typeface="Arial" charset="0"/>
            </a:endParaRPr>
          </a:p>
          <a:p>
            <a:pPr eaLnBrk="1" hangingPunct="1"/>
            <a:r>
              <a:rPr lang="en-US" altLang="zh-CN" b="1" smtClean="0">
                <a:latin typeface="Arial" charset="0"/>
              </a:rPr>
              <a:t>Further information</a:t>
            </a:r>
          </a:p>
          <a:p>
            <a:pPr eaLnBrk="1" hangingPunct="1"/>
            <a:r>
              <a:rPr lang="en-US" altLang="zh-CN" smtClean="0">
                <a:latin typeface="Arial" charset="0"/>
              </a:rPr>
              <a:t>A recent review from the </a:t>
            </a:r>
            <a:r>
              <a:rPr lang="en-US" smtClean="0">
                <a:latin typeface="Arial" charset="0"/>
              </a:rPr>
              <a:t>Practice Committee of the American Society for Reproductive Medicine included the clear-stated summary quoted above in relation to the treatment aims in endometriozis. </a:t>
            </a:r>
          </a:p>
          <a:p>
            <a:pPr eaLnBrk="1" hangingPunct="1"/>
            <a:r>
              <a:rPr lang="tr-TR" smtClean="0"/>
              <a:t>Doktorlar hafif Endometriozisi olan genç kadınlara gebe kalmalarını</a:t>
            </a:r>
          </a:p>
          <a:p>
            <a:pPr eaLnBrk="1" hangingPunct="1"/>
            <a:r>
              <a:rPr lang="tr-TR" smtClean="0"/>
              <a:t>Yaşı biraz ileri olanlara ise menapoza girene kadar beklemelerini önerebilirler</a:t>
            </a:r>
          </a:p>
          <a:p>
            <a:pPr eaLnBrk="1" hangingPunct="1"/>
            <a:r>
              <a:rPr lang="tr-TR" smtClean="0"/>
              <a:t>Ancak her ikisi de geçici ve tedavi edici olmayan yöntemlerdir</a:t>
            </a:r>
            <a:endParaRPr lang="en-US" smtClean="0">
              <a:latin typeface="Arial"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3"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18971AF-3605-4796-8CDF-B78B236BD866}" type="slidenum">
              <a:rPr lang="en-US">
                <a:solidFill>
                  <a:srgbClr val="000000"/>
                </a:solidFill>
                <a:ea typeface="MS PGothic"/>
                <a:cs typeface="MS PGothic"/>
              </a:rPr>
              <a:pPr fontAlgn="base">
                <a:spcBef>
                  <a:spcPct val="0"/>
                </a:spcBef>
                <a:spcAft>
                  <a:spcPct val="0"/>
                </a:spcAft>
                <a:defRPr/>
              </a:pPr>
              <a:t>34</a:t>
            </a:fld>
            <a:endParaRPr lang="en-US">
              <a:solidFill>
                <a:srgbClr val="000000"/>
              </a:solidFill>
              <a:ea typeface="MS PGothic"/>
              <a:cs typeface="MS PGothic"/>
            </a:endParaRPr>
          </a:p>
        </p:txBody>
      </p:sp>
      <p:sp>
        <p:nvSpPr>
          <p:cNvPr id="137218" name="Rectangle 7"/>
          <p:cNvSpPr txBox="1">
            <a:spLocks noGrp="1" noChangeArrowheads="1"/>
          </p:cNvSpPr>
          <p:nvPr/>
        </p:nvSpPr>
        <p:spPr bwMode="auto">
          <a:xfrm>
            <a:off x="3886200" y="8688388"/>
            <a:ext cx="2971800" cy="455612"/>
          </a:xfrm>
          <a:prstGeom prst="rect">
            <a:avLst/>
          </a:prstGeom>
          <a:noFill/>
          <a:ln w="9525">
            <a:noFill/>
            <a:miter lim="800000"/>
            <a:headEnd/>
            <a:tailEnd/>
          </a:ln>
        </p:spPr>
        <p:txBody>
          <a:bodyPr anchor="b"/>
          <a:lstStyle/>
          <a:p>
            <a:pPr algn="r" eaLnBrk="0" hangingPunct="0"/>
            <a:fld id="{5DA17608-69C0-4318-B94C-CC43C2F7009B}" type="slidenum">
              <a:rPr lang="en-US" sz="1200">
                <a:solidFill>
                  <a:srgbClr val="000000"/>
                </a:solidFill>
              </a:rPr>
              <a:pPr algn="r" eaLnBrk="0" hangingPunct="0"/>
              <a:t>34</a:t>
            </a:fld>
            <a:endParaRPr lang="en-US" sz="1200">
              <a:solidFill>
                <a:srgbClr val="000000"/>
              </a:solidFill>
            </a:endParaRPr>
          </a:p>
        </p:txBody>
      </p:sp>
      <p:sp>
        <p:nvSpPr>
          <p:cNvPr id="137219" name="Rectangle 2"/>
          <p:cNvSpPr>
            <a:spLocks noGrp="1" noRot="1" noChangeAspect="1" noChangeArrowheads="1" noTextEdit="1"/>
          </p:cNvSpPr>
          <p:nvPr>
            <p:ph type="sldImg"/>
          </p:nvPr>
        </p:nvSpPr>
        <p:spPr bwMode="auto">
          <a:xfrm>
            <a:off x="1143000" y="687388"/>
            <a:ext cx="4572000" cy="3429000"/>
          </a:xfrm>
          <a:noFill/>
          <a:ln>
            <a:solidFill>
              <a:srgbClr val="000000"/>
            </a:solidFill>
            <a:miter lim="800000"/>
            <a:headEnd/>
            <a:tailEnd/>
          </a:ln>
        </p:spPr>
      </p:sp>
      <p:sp>
        <p:nvSpPr>
          <p:cNvPr id="137220" name="Rectangle 3"/>
          <p:cNvSpPr>
            <a:spLocks noGrp="1" noChangeArrowheads="1"/>
          </p:cNvSpPr>
          <p:nvPr>
            <p:ph type="body" idx="1"/>
          </p:nvPr>
        </p:nvSpPr>
        <p:spPr bwMode="auto">
          <a:xfrm>
            <a:off x="914400" y="4343400"/>
            <a:ext cx="5029200" cy="4113213"/>
          </a:xfrm>
          <a:noFill/>
        </p:spPr>
        <p:txBody>
          <a:bodyPr wrap="square" lIns="91577" tIns="45789" rIns="91577" bIns="45789" numCol="1" anchor="t" anchorCtr="0" compatLnSpc="1">
            <a:prstTxWarp prst="textNoShape">
              <a:avLst/>
            </a:prstTxWarp>
          </a:bodyPr>
          <a:lstStyle/>
          <a:p>
            <a:pPr eaLnBrk="1" hangingPunct="1">
              <a:spcBef>
                <a:spcPct val="0"/>
              </a:spcBef>
            </a:pPr>
            <a:endParaRPr lang="en-GB"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Arial" pitchFamily="34" charset="0"/>
                <a:cs typeface="Arial" pitchFamily="34" charset="0"/>
              </a:defRPr>
            </a:lvl1pPr>
            <a:lvl2pPr marL="742950" indent="-285750">
              <a:defRPr sz="1200">
                <a:solidFill>
                  <a:schemeClr val="tx1"/>
                </a:solidFill>
                <a:latin typeface="Arial" pitchFamily="34" charset="0"/>
                <a:cs typeface="Arial" pitchFamily="34" charset="0"/>
              </a:defRPr>
            </a:lvl2pPr>
            <a:lvl3pPr marL="1143000" indent="-228600">
              <a:defRPr sz="1200">
                <a:solidFill>
                  <a:schemeClr val="tx1"/>
                </a:solidFill>
                <a:latin typeface="Arial" pitchFamily="34" charset="0"/>
                <a:cs typeface="Arial" pitchFamily="34" charset="0"/>
              </a:defRPr>
            </a:lvl3pPr>
            <a:lvl4pPr marL="1600200" indent="-228600">
              <a:defRPr sz="1200">
                <a:solidFill>
                  <a:schemeClr val="tx1"/>
                </a:solidFill>
                <a:latin typeface="Arial" pitchFamily="34" charset="0"/>
                <a:cs typeface="Arial" pitchFamily="34" charset="0"/>
              </a:defRPr>
            </a:lvl4pPr>
            <a:lvl5pPr marL="2057400" indent="-228600">
              <a:defRPr sz="1200">
                <a:solidFill>
                  <a:schemeClr val="tx1"/>
                </a:solidFill>
                <a:latin typeface="Arial" pitchFamily="34" charset="0"/>
                <a:cs typeface="Arial" pitchFamily="34" charset="0"/>
              </a:defRPr>
            </a:lvl5pPr>
            <a:lvl6pPr marL="2514600" indent="-228600" eaLnBrk="0" fontAlgn="base" hangingPunct="0">
              <a:spcBef>
                <a:spcPct val="30000"/>
              </a:spcBef>
              <a:spcAft>
                <a:spcPct val="0"/>
              </a:spcAft>
              <a:defRPr sz="1200">
                <a:solidFill>
                  <a:schemeClr val="tx1"/>
                </a:solidFill>
                <a:latin typeface="Arial" pitchFamily="34" charset="0"/>
                <a:cs typeface="Arial" pitchFamily="34" charset="0"/>
              </a:defRPr>
            </a:lvl6pPr>
            <a:lvl7pPr marL="2971800" indent="-228600" eaLnBrk="0" fontAlgn="base" hangingPunct="0">
              <a:spcBef>
                <a:spcPct val="30000"/>
              </a:spcBef>
              <a:spcAft>
                <a:spcPct val="0"/>
              </a:spcAft>
              <a:defRPr sz="1200">
                <a:solidFill>
                  <a:schemeClr val="tx1"/>
                </a:solidFill>
                <a:latin typeface="Arial" pitchFamily="34" charset="0"/>
                <a:cs typeface="Arial" pitchFamily="34" charset="0"/>
              </a:defRPr>
            </a:lvl7pPr>
            <a:lvl8pPr marL="3429000" indent="-228600" eaLnBrk="0" fontAlgn="base" hangingPunct="0">
              <a:spcBef>
                <a:spcPct val="30000"/>
              </a:spcBef>
              <a:spcAft>
                <a:spcPct val="0"/>
              </a:spcAft>
              <a:defRPr sz="1200">
                <a:solidFill>
                  <a:schemeClr val="tx1"/>
                </a:solidFill>
                <a:latin typeface="Arial" pitchFamily="34" charset="0"/>
                <a:cs typeface="Arial" pitchFamily="34" charset="0"/>
              </a:defRPr>
            </a:lvl8pPr>
            <a:lvl9pPr marL="3886200" indent="-228600" eaLnBrk="0" fontAlgn="base" hangingPunct="0">
              <a:spcBef>
                <a:spcPct val="30000"/>
              </a:spcBef>
              <a:spcAft>
                <a:spcPct val="0"/>
              </a:spcAft>
              <a:defRPr sz="1200">
                <a:solidFill>
                  <a:schemeClr val="tx1"/>
                </a:solidFill>
                <a:latin typeface="Arial" pitchFamily="34" charset="0"/>
                <a:cs typeface="Arial" pitchFamily="34" charset="0"/>
              </a:defRPr>
            </a:lvl9pPr>
          </a:lstStyle>
          <a:p>
            <a:fld id="{4695AE9C-4BFD-4854-AF2B-A7FF4E45934C}" type="slidenum">
              <a:rPr lang="en-US" altLang="it-IT" smtClean="0"/>
              <a:pPr/>
              <a:t>36</a:t>
            </a:fld>
            <a:endParaRPr lang="en-US" altLang="it-IT" smtClean="0"/>
          </a:p>
        </p:txBody>
      </p:sp>
      <p:sp>
        <p:nvSpPr>
          <p:cNvPr id="23555" name="Slide Image Placeholder 1"/>
          <p:cNvSpPr>
            <a:spLocks noGrp="1" noRot="1" noChangeAspect="1" noTextEdit="1"/>
          </p:cNvSpPr>
          <p:nvPr>
            <p:ph type="sldImg"/>
          </p:nvPr>
        </p:nvSpPr>
        <p:spPr>
          <a:xfrm>
            <a:off x="1144588" y="688975"/>
            <a:ext cx="4570412" cy="3427413"/>
          </a:xfrm>
          <a:ln/>
        </p:spPr>
      </p:sp>
      <p:sp>
        <p:nvSpPr>
          <p:cNvPr id="23556" name="Notes Placeholder 2"/>
          <p:cNvSpPr>
            <a:spLocks noGrp="1"/>
          </p:cNvSpPr>
          <p:nvPr>
            <p:ph type="body" idx="1"/>
          </p:nvPr>
        </p:nvSpPr>
        <p:spPr>
          <a:xfrm>
            <a:off x="685800" y="4159250"/>
            <a:ext cx="5486400" cy="41163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575" tIns="46288" rIns="92575" bIns="46288"/>
          <a:lstStyle/>
          <a:p>
            <a:pPr eaLnBrk="1" hangingPunct="1">
              <a:spcBef>
                <a:spcPct val="10000"/>
              </a:spcBef>
            </a:pPr>
            <a:r>
              <a:rPr lang="en-US" altLang="it-IT" sz="600" b="1" dirty="0" smtClean="0"/>
              <a:t>Image</a:t>
            </a:r>
          </a:p>
          <a:p>
            <a:pPr eaLnBrk="1" hangingPunct="1">
              <a:spcBef>
                <a:spcPct val="10000"/>
              </a:spcBef>
            </a:pPr>
            <a:r>
              <a:rPr lang="en-US" altLang="it-IT" sz="600" dirty="0" smtClean="0"/>
              <a:t>Image rights, Bayer Global</a:t>
            </a:r>
          </a:p>
          <a:p>
            <a:pPr eaLnBrk="1" hangingPunct="1">
              <a:spcBef>
                <a:spcPct val="10000"/>
              </a:spcBef>
            </a:pPr>
            <a:endParaRPr lang="en-US" altLang="it-IT" sz="600" b="1" dirty="0" smtClean="0"/>
          </a:p>
          <a:p>
            <a:pPr eaLnBrk="1" hangingPunct="1">
              <a:spcBef>
                <a:spcPct val="10000"/>
              </a:spcBef>
            </a:pPr>
            <a:r>
              <a:rPr lang="en-US" altLang="it-IT" sz="600" b="1" dirty="0" smtClean="0"/>
              <a:t>References</a:t>
            </a:r>
          </a:p>
          <a:p>
            <a:pPr eaLnBrk="1" hangingPunct="1"/>
            <a:r>
              <a:rPr lang="en-US" altLang="it-IT" sz="1000" dirty="0" err="1" smtClean="0"/>
              <a:t>Klipping</a:t>
            </a:r>
            <a:r>
              <a:rPr lang="en-US" altLang="it-IT" sz="1000" dirty="0" smtClean="0"/>
              <a:t> C, </a:t>
            </a:r>
            <a:r>
              <a:rPr lang="en-US" altLang="it-IT" sz="1000" i="1" dirty="0" smtClean="0"/>
              <a:t>et al. J </a:t>
            </a:r>
            <a:r>
              <a:rPr lang="en-US" altLang="it-IT" sz="1000" i="1" dirty="0" err="1" smtClean="0"/>
              <a:t>Clin</a:t>
            </a:r>
            <a:r>
              <a:rPr lang="en-US" altLang="it-IT" sz="1000" i="1" dirty="0" smtClean="0"/>
              <a:t> </a:t>
            </a:r>
            <a:r>
              <a:rPr lang="en-US" altLang="it-IT" sz="1000" i="1" dirty="0" err="1" smtClean="0"/>
              <a:t>Pharmacol</a:t>
            </a:r>
            <a:r>
              <a:rPr lang="en-US" altLang="it-IT" sz="1000" dirty="0" smtClean="0"/>
              <a:t> 2012 </a:t>
            </a:r>
          </a:p>
          <a:p>
            <a:pPr eaLnBrk="1" hangingPunct="1"/>
            <a:r>
              <a:rPr lang="en-GB" altLang="it-IT" sz="1000" dirty="0" smtClean="0"/>
              <a:t>McCormack PL. Drugs 2010; 70: 2073-2088.</a:t>
            </a:r>
          </a:p>
          <a:p>
            <a:pPr eaLnBrk="1" hangingPunct="1"/>
            <a:r>
              <a:rPr lang="en-GB" altLang="it-IT" sz="1000" dirty="0" err="1" smtClean="0"/>
              <a:t>Sasagawa</a:t>
            </a:r>
            <a:r>
              <a:rPr lang="en-GB" altLang="it-IT" sz="1000" dirty="0" smtClean="0"/>
              <a:t> S, Shimizu Y, Kami H et al. Steroids 2008; 73: 222-231.</a:t>
            </a:r>
          </a:p>
          <a:p>
            <a:pPr eaLnBrk="1" hangingPunct="1"/>
            <a:r>
              <a:rPr lang="en-US" altLang="it-IT" sz="1000" dirty="0" smtClean="0"/>
              <a:t>Shimizu Y, </a:t>
            </a:r>
            <a:r>
              <a:rPr lang="en-US" altLang="it-IT" sz="1000" dirty="0" err="1" smtClean="0"/>
              <a:t>Mita</a:t>
            </a:r>
            <a:r>
              <a:rPr lang="en-US" altLang="it-IT" sz="1000" dirty="0" smtClean="0"/>
              <a:t> S, Takeuchi T et al. Steroids 2011; 76: 60-67.</a:t>
            </a:r>
          </a:p>
          <a:p>
            <a:pPr eaLnBrk="1" hangingPunct="1"/>
            <a:r>
              <a:rPr lang="en-US" altLang="it-IT" sz="1000" dirty="0" smtClean="0"/>
              <a:t>Katayama H, Katayama T, </a:t>
            </a:r>
            <a:r>
              <a:rPr lang="en-US" altLang="it-IT" sz="1000" dirty="0" err="1" smtClean="0"/>
              <a:t>Uematsu</a:t>
            </a:r>
            <a:r>
              <a:rPr lang="en-US" altLang="it-IT" sz="1000" dirty="0" smtClean="0"/>
              <a:t> K et al. Hum </a:t>
            </a:r>
            <a:r>
              <a:rPr lang="en-US" altLang="it-IT" sz="1000" dirty="0" err="1" smtClean="0"/>
              <a:t>Reprod</a:t>
            </a:r>
            <a:r>
              <a:rPr lang="en-US" altLang="it-IT" sz="1000" dirty="0" smtClean="0"/>
              <a:t> 2010; 25: 2851-2858.</a:t>
            </a:r>
          </a:p>
          <a:p>
            <a:pPr eaLnBrk="1" hangingPunct="1"/>
            <a:endParaRPr lang="en-US" altLang="it-IT" sz="1000" dirty="0" smtClean="0"/>
          </a:p>
          <a:p>
            <a:pPr eaLnBrk="1" hangingPunct="1">
              <a:spcBef>
                <a:spcPct val="0"/>
              </a:spcBef>
              <a:buClr>
                <a:schemeClr val="tx1"/>
              </a:buClr>
            </a:pPr>
            <a:endParaRPr lang="en-US" altLang="it-IT" sz="600" dirty="0" smtClean="0"/>
          </a:p>
          <a:p>
            <a:pPr eaLnBrk="1" hangingPunct="1">
              <a:spcBef>
                <a:spcPct val="10000"/>
              </a:spcBef>
            </a:pPr>
            <a:r>
              <a:rPr lang="en-GB" altLang="it-IT" sz="600" b="1" dirty="0" smtClean="0"/>
              <a:t>Further information</a:t>
            </a:r>
          </a:p>
          <a:p>
            <a:pPr eaLnBrk="1" hangingPunct="1">
              <a:spcBef>
                <a:spcPct val="10000"/>
              </a:spcBef>
            </a:pPr>
            <a:endParaRPr lang="en-GB" altLang="it-IT" sz="600" b="1" dirty="0" smtClean="0"/>
          </a:p>
          <a:p>
            <a:pPr eaLnBrk="1" hangingPunct="1">
              <a:spcBef>
                <a:spcPct val="10000"/>
              </a:spcBef>
            </a:pPr>
            <a:r>
              <a:rPr lang="en-GB" altLang="it-IT" sz="600" b="1" dirty="0" smtClean="0"/>
              <a:t>Key point: The mechanism of action of </a:t>
            </a:r>
            <a:r>
              <a:rPr lang="en-GB" altLang="it-IT" sz="600" b="1" dirty="0" err="1" smtClean="0"/>
              <a:t>dienogest</a:t>
            </a:r>
            <a:r>
              <a:rPr lang="en-GB" altLang="it-IT" sz="600" b="1" dirty="0" smtClean="0"/>
              <a:t> can be described in terms of central, hormonal mechanisms, and local specific actions on the endometrium, including anti-proliferative, anti-inflammatory and anti-</a:t>
            </a:r>
            <a:r>
              <a:rPr lang="en-GB" altLang="it-IT" sz="600" b="1" dirty="0" err="1" smtClean="0"/>
              <a:t>angiogenic</a:t>
            </a:r>
            <a:r>
              <a:rPr lang="en-GB" altLang="it-IT" sz="600" b="1" dirty="0" smtClean="0"/>
              <a:t> effects.</a:t>
            </a:r>
          </a:p>
          <a:p>
            <a:pPr eaLnBrk="1" hangingPunct="1">
              <a:spcBef>
                <a:spcPct val="10000"/>
              </a:spcBef>
            </a:pPr>
            <a:endParaRPr lang="en-US" altLang="it-IT" sz="600" dirty="0" smtClean="0"/>
          </a:p>
          <a:p>
            <a:pPr eaLnBrk="1" hangingPunct="1">
              <a:spcBef>
                <a:spcPct val="10000"/>
              </a:spcBef>
            </a:pPr>
            <a:r>
              <a:rPr lang="en-GB" altLang="it-IT" sz="600" dirty="0" err="1" smtClean="0"/>
              <a:t>Dienogest</a:t>
            </a:r>
            <a:r>
              <a:rPr lang="en-GB" altLang="it-IT" sz="600" dirty="0" smtClean="0"/>
              <a:t> is associated with moderate inhibition of gonadotropin secretion, reducing the endogenous production of </a:t>
            </a:r>
            <a:r>
              <a:rPr lang="en-GB" altLang="it-IT" sz="600" dirty="0" err="1" smtClean="0"/>
              <a:t>estradiol</a:t>
            </a:r>
            <a:r>
              <a:rPr lang="en-GB" altLang="it-IT" sz="600" dirty="0" smtClean="0"/>
              <a:t> and thereby suppressing the trophic effects of </a:t>
            </a:r>
            <a:r>
              <a:rPr lang="en-GB" altLang="it-IT" sz="600" dirty="0" err="1" smtClean="0"/>
              <a:t>estradiol</a:t>
            </a:r>
            <a:r>
              <a:rPr lang="en-GB" altLang="it-IT" sz="600" dirty="0" smtClean="0"/>
              <a:t> on both </a:t>
            </a:r>
            <a:r>
              <a:rPr lang="en-GB" altLang="it-IT" sz="600" dirty="0" err="1" smtClean="0"/>
              <a:t>eutopic</a:t>
            </a:r>
            <a:r>
              <a:rPr lang="en-GB" altLang="it-IT" sz="600" dirty="0" smtClean="0"/>
              <a:t> and ectopic endometrium. When given continuously, </a:t>
            </a:r>
            <a:r>
              <a:rPr lang="en-GB" altLang="it-IT" sz="600" dirty="0" err="1" smtClean="0"/>
              <a:t>dienogest</a:t>
            </a:r>
            <a:r>
              <a:rPr lang="en-GB" altLang="it-IT" sz="600" dirty="0" smtClean="0"/>
              <a:t> leads to a </a:t>
            </a:r>
            <a:r>
              <a:rPr lang="en-GB" altLang="it-IT" sz="600" dirty="0" err="1" smtClean="0"/>
              <a:t>hyperprogestogenic</a:t>
            </a:r>
            <a:r>
              <a:rPr lang="en-GB" altLang="it-IT" sz="600" dirty="0" smtClean="0"/>
              <a:t> and moderately </a:t>
            </a:r>
            <a:r>
              <a:rPr lang="en-GB" altLang="it-IT" sz="600" dirty="0" err="1" smtClean="0"/>
              <a:t>hypoestrogenic</a:t>
            </a:r>
            <a:r>
              <a:rPr lang="en-GB" altLang="it-IT" sz="600" dirty="0" smtClean="0"/>
              <a:t> endocrine environment, causing </a:t>
            </a:r>
            <a:r>
              <a:rPr lang="en-GB" altLang="it-IT" sz="600" dirty="0" err="1" smtClean="0"/>
              <a:t>decidualisation</a:t>
            </a:r>
            <a:r>
              <a:rPr lang="en-GB" altLang="it-IT" sz="600" dirty="0" smtClean="0"/>
              <a:t> of endometrial tissue. </a:t>
            </a:r>
          </a:p>
          <a:p>
            <a:pPr eaLnBrk="1" hangingPunct="1">
              <a:spcBef>
                <a:spcPct val="10000"/>
              </a:spcBef>
            </a:pPr>
            <a:r>
              <a:rPr lang="en-GB" altLang="it-IT" sz="600" dirty="0" smtClean="0"/>
              <a:t>In addition, </a:t>
            </a:r>
            <a:r>
              <a:rPr lang="en-GB" altLang="it-IT" sz="600" dirty="0" err="1" smtClean="0"/>
              <a:t>dienogest</a:t>
            </a:r>
            <a:r>
              <a:rPr lang="en-GB" altLang="it-IT" sz="600" dirty="0" smtClean="0"/>
              <a:t> also has direct </a:t>
            </a:r>
            <a:r>
              <a:rPr lang="en-GB" altLang="it-IT" sz="600" dirty="0" err="1" smtClean="0"/>
              <a:t>antiproliferative</a:t>
            </a:r>
            <a:r>
              <a:rPr lang="en-GB" altLang="it-IT" sz="600" dirty="0" smtClean="0"/>
              <a:t>, immunologic and anti-</a:t>
            </a:r>
            <a:r>
              <a:rPr lang="en-GB" altLang="it-IT" sz="600" dirty="0" err="1" smtClean="0"/>
              <a:t>angiogenic</a:t>
            </a:r>
            <a:r>
              <a:rPr lang="en-GB" altLang="it-IT" sz="600" dirty="0" smtClean="0"/>
              <a:t> effects that contribute to the reduction of endometriosis-associated symptoms. </a:t>
            </a:r>
          </a:p>
          <a:p>
            <a:pPr eaLnBrk="1" hangingPunct="1">
              <a:lnSpc>
                <a:spcPct val="90000"/>
              </a:lnSpc>
              <a:spcBef>
                <a:spcPct val="0"/>
              </a:spcBef>
            </a:pPr>
            <a:endParaRPr lang="en-US" altLang="it-IT" sz="600" b="1" dirty="0" smtClean="0"/>
          </a:p>
          <a:p>
            <a:pPr eaLnBrk="1" hangingPunct="1">
              <a:lnSpc>
                <a:spcPct val="90000"/>
              </a:lnSpc>
              <a:spcBef>
                <a:spcPct val="0"/>
              </a:spcBef>
            </a:pPr>
            <a:r>
              <a:rPr lang="en-US" altLang="it-IT" sz="600" b="1" dirty="0" smtClean="0"/>
              <a:t>Additional references</a:t>
            </a:r>
          </a:p>
          <a:p>
            <a:pPr eaLnBrk="1" hangingPunct="1">
              <a:spcBef>
                <a:spcPts val="38"/>
              </a:spcBef>
            </a:pPr>
            <a:r>
              <a:rPr lang="en-US" altLang="it-IT" sz="600" dirty="0" smtClean="0"/>
              <a:t>McCormack PL. </a:t>
            </a:r>
            <a:r>
              <a:rPr lang="en-US" altLang="it-IT" sz="600" dirty="0" err="1" smtClean="0"/>
              <a:t>Dienogest</a:t>
            </a:r>
            <a:r>
              <a:rPr lang="en-US" altLang="it-IT" sz="600" dirty="0" smtClean="0"/>
              <a:t>: a review of its use in the treatment of endometriosis. </a:t>
            </a:r>
            <a:r>
              <a:rPr lang="en-US" altLang="it-IT" sz="600" i="1" dirty="0" smtClean="0"/>
              <a:t>Drugs</a:t>
            </a:r>
            <a:r>
              <a:rPr lang="en-US" altLang="it-IT" sz="600" dirty="0" smtClean="0"/>
              <a:t> 2010; 70: 2073-2088.</a:t>
            </a:r>
          </a:p>
          <a:p>
            <a:pPr eaLnBrk="1" hangingPunct="1">
              <a:spcBef>
                <a:spcPts val="38"/>
              </a:spcBef>
            </a:pPr>
            <a:r>
              <a:rPr lang="en-US" altLang="it-IT" sz="600" dirty="0" err="1" smtClean="0"/>
              <a:t>Sasagawa</a:t>
            </a:r>
            <a:r>
              <a:rPr lang="en-US" altLang="it-IT" sz="600" dirty="0" smtClean="0"/>
              <a:t> S, Shimizu Y, Kami H </a:t>
            </a:r>
            <a:r>
              <a:rPr lang="en-US" altLang="it-IT" sz="600" i="1" dirty="0" smtClean="0"/>
              <a:t>et al</a:t>
            </a:r>
            <a:r>
              <a:rPr lang="en-US" altLang="it-IT" sz="600" dirty="0" smtClean="0"/>
              <a:t>. </a:t>
            </a:r>
            <a:r>
              <a:rPr lang="en-GB" altLang="it-IT" sz="600" dirty="0" err="1" smtClean="0"/>
              <a:t>Dienogest</a:t>
            </a:r>
            <a:r>
              <a:rPr lang="en-GB" altLang="it-IT" sz="600" dirty="0" smtClean="0"/>
              <a:t> is a selective progesterone receptor agonist in transactivation analysis with potent oral endometrial activity due to its efficient pharmacokinetic profile</a:t>
            </a:r>
            <a:r>
              <a:rPr lang="en-US" altLang="it-IT" sz="600" dirty="0" smtClean="0"/>
              <a:t>. </a:t>
            </a:r>
            <a:r>
              <a:rPr lang="en-US" altLang="it-IT" sz="600" i="1" dirty="0" smtClean="0"/>
              <a:t>Steroids </a:t>
            </a:r>
            <a:r>
              <a:rPr lang="en-US" altLang="it-IT" sz="600" dirty="0" smtClean="0"/>
              <a:t>2008; 73: 222-231.</a:t>
            </a:r>
            <a:endParaRPr lang="en-GB" altLang="it-IT" sz="600" dirty="0" smtClean="0"/>
          </a:p>
          <a:p>
            <a:pPr eaLnBrk="1" hangingPunct="1">
              <a:spcBef>
                <a:spcPts val="38"/>
              </a:spcBef>
            </a:pPr>
            <a:r>
              <a:rPr lang="en-US" altLang="it-IT" sz="600" dirty="0" smtClean="0"/>
              <a:t>Fischer OM, Kaufmann-</a:t>
            </a:r>
            <a:r>
              <a:rPr lang="en-US" altLang="it-IT" sz="600" dirty="0" err="1" smtClean="0"/>
              <a:t>Reiche</a:t>
            </a:r>
            <a:r>
              <a:rPr lang="en-US" altLang="it-IT" sz="600" dirty="0" smtClean="0"/>
              <a:t> U, Moeller C </a:t>
            </a:r>
            <a:r>
              <a:rPr lang="en-US" altLang="it-IT" sz="600" i="1" dirty="0" smtClean="0"/>
              <a:t>et al</a:t>
            </a:r>
            <a:r>
              <a:rPr lang="en-US" altLang="it-IT" sz="600" dirty="0" smtClean="0"/>
              <a:t>. Effects of </a:t>
            </a:r>
            <a:r>
              <a:rPr lang="en-US" altLang="it-IT" sz="600" dirty="0" err="1" smtClean="0"/>
              <a:t>dienogest</a:t>
            </a:r>
            <a:r>
              <a:rPr lang="en-US" altLang="it-IT" sz="600" dirty="0" smtClean="0"/>
              <a:t> on surgically induced endometriosis in rats after repeated oral administration. </a:t>
            </a:r>
            <a:r>
              <a:rPr lang="en-US" altLang="it-IT" sz="600" i="1" dirty="0" err="1" smtClean="0"/>
              <a:t>Gynecol</a:t>
            </a:r>
            <a:r>
              <a:rPr lang="en-US" altLang="it-IT" sz="600" i="1" dirty="0" smtClean="0"/>
              <a:t> </a:t>
            </a:r>
            <a:r>
              <a:rPr lang="en-US" altLang="it-IT" sz="600" i="1" dirty="0" err="1" smtClean="0"/>
              <a:t>Obstet</a:t>
            </a:r>
            <a:r>
              <a:rPr lang="en-US" altLang="it-IT" sz="600" i="1" dirty="0" smtClean="0"/>
              <a:t> Invest </a:t>
            </a:r>
            <a:r>
              <a:rPr lang="en-US" altLang="it-IT" sz="600" dirty="0" smtClean="0"/>
              <a:t>2011; 72: 145-151.</a:t>
            </a:r>
            <a:endParaRPr lang="en-GB" altLang="it-IT" sz="600" dirty="0" smtClean="0"/>
          </a:p>
          <a:p>
            <a:pPr eaLnBrk="1" hangingPunct="1">
              <a:spcBef>
                <a:spcPts val="38"/>
              </a:spcBef>
            </a:pPr>
            <a:r>
              <a:rPr lang="en-US" altLang="it-IT" sz="600" dirty="0" smtClean="0"/>
              <a:t>Shimizu Y, </a:t>
            </a:r>
            <a:r>
              <a:rPr lang="en-US" altLang="it-IT" sz="600" dirty="0" err="1" smtClean="0"/>
              <a:t>Mita</a:t>
            </a:r>
            <a:r>
              <a:rPr lang="en-US" altLang="it-IT" sz="600" dirty="0" smtClean="0"/>
              <a:t> S, Takeuchi T </a:t>
            </a:r>
            <a:r>
              <a:rPr lang="en-US" altLang="it-IT" sz="600" i="1" dirty="0" smtClean="0"/>
              <a:t>et al</a:t>
            </a:r>
            <a:r>
              <a:rPr lang="en-US" altLang="it-IT" sz="600" dirty="0" smtClean="0"/>
              <a:t>. </a:t>
            </a:r>
            <a:r>
              <a:rPr lang="en-US" altLang="it-IT" sz="600" dirty="0" err="1" smtClean="0"/>
              <a:t>Dienogest</a:t>
            </a:r>
            <a:r>
              <a:rPr lang="en-US" altLang="it-IT" sz="600" dirty="0" smtClean="0"/>
              <a:t>, a synthetic progestin, inhibits prostaglandin E2 production and aromatase expression by human endometrial epithelial cells in a spheroid culture system. </a:t>
            </a:r>
            <a:r>
              <a:rPr lang="en-US" altLang="it-IT" sz="600" i="1" dirty="0" smtClean="0"/>
              <a:t>Steroids </a:t>
            </a:r>
            <a:r>
              <a:rPr lang="en-US" altLang="it-IT" sz="600" dirty="0" smtClean="0"/>
              <a:t>2011; 76: 60-67.</a:t>
            </a:r>
            <a:endParaRPr lang="en-GB" altLang="it-IT" sz="600" dirty="0" smtClean="0"/>
          </a:p>
          <a:p>
            <a:pPr eaLnBrk="1" hangingPunct="1">
              <a:spcBef>
                <a:spcPts val="38"/>
              </a:spcBef>
            </a:pPr>
            <a:r>
              <a:rPr lang="en-US" altLang="it-IT" sz="600" dirty="0" err="1" smtClean="0"/>
              <a:t>Horie</a:t>
            </a:r>
            <a:r>
              <a:rPr lang="en-US" altLang="it-IT" sz="600" dirty="0" smtClean="0"/>
              <a:t> S, Harada T, </a:t>
            </a:r>
            <a:r>
              <a:rPr lang="en-US" altLang="it-IT" sz="600" dirty="0" err="1" smtClean="0"/>
              <a:t>Mitsunari</a:t>
            </a:r>
            <a:r>
              <a:rPr lang="en-US" altLang="it-IT" sz="600" dirty="0" smtClean="0"/>
              <a:t> M </a:t>
            </a:r>
            <a:r>
              <a:rPr lang="en-US" altLang="it-IT" sz="600" i="1" dirty="0" smtClean="0"/>
              <a:t>et al</a:t>
            </a:r>
            <a:r>
              <a:rPr lang="en-US" altLang="it-IT" sz="600" dirty="0" smtClean="0"/>
              <a:t>. Progesterone and </a:t>
            </a:r>
            <a:r>
              <a:rPr lang="en-US" altLang="it-IT" sz="600" dirty="0" err="1" smtClean="0"/>
              <a:t>progestational</a:t>
            </a:r>
            <a:r>
              <a:rPr lang="en-US" altLang="it-IT" sz="600" dirty="0" smtClean="0"/>
              <a:t> compounds attenuate tumor necrosis factor alpha-induced interleukin-8 production via nuclear factor kappa B inactivation in </a:t>
            </a:r>
            <a:r>
              <a:rPr lang="en-US" altLang="it-IT" sz="600" dirty="0" err="1" smtClean="0"/>
              <a:t>endometriotic</a:t>
            </a:r>
            <a:r>
              <a:rPr lang="en-US" altLang="it-IT" sz="600" dirty="0" smtClean="0"/>
              <a:t> stromal cells. </a:t>
            </a:r>
            <a:r>
              <a:rPr lang="en-US" altLang="it-IT" sz="600" i="1" dirty="0" err="1" smtClean="0"/>
              <a:t>Fertil</a:t>
            </a:r>
            <a:r>
              <a:rPr lang="en-US" altLang="it-IT" sz="600" i="1" dirty="0" smtClean="0"/>
              <a:t> </a:t>
            </a:r>
            <a:r>
              <a:rPr lang="en-US" altLang="it-IT" sz="600" i="1" dirty="0" err="1" smtClean="0"/>
              <a:t>Steril</a:t>
            </a:r>
            <a:r>
              <a:rPr lang="en-US" altLang="it-IT" sz="600" i="1" dirty="0" smtClean="0"/>
              <a:t> </a:t>
            </a:r>
            <a:r>
              <a:rPr lang="en-US" altLang="it-IT" sz="600" dirty="0" smtClean="0"/>
              <a:t>2005; 83: 1530-1535.</a:t>
            </a:r>
            <a:endParaRPr lang="en-GB" altLang="it-IT" sz="600" dirty="0" smtClean="0"/>
          </a:p>
          <a:p>
            <a:pPr eaLnBrk="1" hangingPunct="1">
              <a:spcBef>
                <a:spcPts val="38"/>
              </a:spcBef>
            </a:pPr>
            <a:r>
              <a:rPr lang="en-US" altLang="it-IT" sz="600" dirty="0" err="1" smtClean="0"/>
              <a:t>Mita</a:t>
            </a:r>
            <a:r>
              <a:rPr lang="en-US" altLang="it-IT" sz="600" dirty="0" smtClean="0"/>
              <a:t> S, Shimizu Y, </a:t>
            </a:r>
            <a:r>
              <a:rPr lang="en-US" altLang="it-IT" sz="600" dirty="0" err="1" smtClean="0"/>
              <a:t>Notsu</a:t>
            </a:r>
            <a:r>
              <a:rPr lang="en-US" altLang="it-IT" sz="600" dirty="0" smtClean="0"/>
              <a:t> T </a:t>
            </a:r>
            <a:r>
              <a:rPr lang="en-US" altLang="it-IT" sz="600" i="1" dirty="0" smtClean="0"/>
              <a:t>et al</a:t>
            </a:r>
            <a:r>
              <a:rPr lang="en-US" altLang="it-IT" sz="600" dirty="0" smtClean="0"/>
              <a:t>. </a:t>
            </a:r>
            <a:r>
              <a:rPr lang="en-US" altLang="it-IT" sz="600" dirty="0" err="1" smtClean="0"/>
              <a:t>Dienogest</a:t>
            </a:r>
            <a:r>
              <a:rPr lang="en-US" altLang="it-IT" sz="600" dirty="0" smtClean="0"/>
              <a:t> inhibits Toll-like receptor 4 expression induced by </a:t>
            </a:r>
            <a:r>
              <a:rPr lang="en-US" altLang="it-IT" sz="600" dirty="0" err="1" smtClean="0"/>
              <a:t>costimulation</a:t>
            </a:r>
            <a:r>
              <a:rPr lang="en-US" altLang="it-IT" sz="600" dirty="0" smtClean="0"/>
              <a:t> of lipopolysaccharide and high-mobility group box 1 in endometrial epithelial cells. </a:t>
            </a:r>
            <a:r>
              <a:rPr lang="en-US" altLang="it-IT" sz="600" i="1" dirty="0" err="1" smtClean="0"/>
              <a:t>Fertil</a:t>
            </a:r>
            <a:r>
              <a:rPr lang="en-US" altLang="it-IT" sz="600" i="1" dirty="0" smtClean="0"/>
              <a:t> </a:t>
            </a:r>
            <a:r>
              <a:rPr lang="en-US" altLang="it-IT" sz="600" i="1" dirty="0" err="1" smtClean="0"/>
              <a:t>Steril</a:t>
            </a:r>
            <a:r>
              <a:rPr lang="en-US" altLang="it-IT" sz="600" i="1" dirty="0" smtClean="0"/>
              <a:t> </a:t>
            </a:r>
            <a:r>
              <a:rPr lang="en-US" altLang="it-IT" sz="600" dirty="0" smtClean="0"/>
              <a:t>2011; 96: 1485-1489.</a:t>
            </a:r>
            <a:endParaRPr lang="en-GB" altLang="it-IT" sz="600" dirty="0" smtClean="0"/>
          </a:p>
          <a:p>
            <a:pPr eaLnBrk="1" hangingPunct="1">
              <a:spcBef>
                <a:spcPts val="38"/>
              </a:spcBef>
            </a:pPr>
            <a:r>
              <a:rPr lang="en-US" altLang="it-IT" sz="600" dirty="0" smtClean="0"/>
              <a:t>May K, Becker CM. Endometriosis and angiogenesis. </a:t>
            </a:r>
            <a:r>
              <a:rPr lang="en-US" altLang="it-IT" sz="600" i="1" dirty="0" smtClean="0"/>
              <a:t>Minerva </a:t>
            </a:r>
            <a:r>
              <a:rPr lang="en-US" altLang="it-IT" sz="600" i="1" dirty="0" err="1" smtClean="0"/>
              <a:t>Ginecol</a:t>
            </a:r>
            <a:r>
              <a:rPr lang="en-US" altLang="it-IT" sz="600" i="1" dirty="0" smtClean="0"/>
              <a:t> </a:t>
            </a:r>
            <a:r>
              <a:rPr lang="en-US" altLang="it-IT" sz="600" dirty="0" smtClean="0"/>
              <a:t>2008; 60: 245-254.</a:t>
            </a:r>
            <a:endParaRPr lang="en-GB" altLang="it-IT" sz="600" dirty="0" smtClean="0"/>
          </a:p>
          <a:p>
            <a:pPr eaLnBrk="1" hangingPunct="1">
              <a:spcBef>
                <a:spcPts val="38"/>
              </a:spcBef>
            </a:pPr>
            <a:r>
              <a:rPr lang="en-US" altLang="it-IT" sz="600" dirty="0" smtClean="0"/>
              <a:t>Katayama H, Katayama T, </a:t>
            </a:r>
            <a:r>
              <a:rPr lang="en-US" altLang="it-IT" sz="600" dirty="0" err="1" smtClean="0"/>
              <a:t>Uematsu</a:t>
            </a:r>
            <a:r>
              <a:rPr lang="en-US" altLang="it-IT" sz="600" dirty="0" smtClean="0"/>
              <a:t> K </a:t>
            </a:r>
            <a:r>
              <a:rPr lang="en-US" altLang="it-IT" sz="600" i="1" dirty="0" smtClean="0"/>
              <a:t>et al</a:t>
            </a:r>
            <a:r>
              <a:rPr lang="en-US" altLang="it-IT" sz="600" dirty="0" smtClean="0"/>
              <a:t>. Effect of </a:t>
            </a:r>
            <a:r>
              <a:rPr lang="en-US" altLang="it-IT" sz="600" dirty="0" err="1" smtClean="0"/>
              <a:t>dienogest</a:t>
            </a:r>
            <a:r>
              <a:rPr lang="en-US" altLang="it-IT" sz="600" dirty="0" smtClean="0"/>
              <a:t> administration on angiogenesis and hemodynamics in a rat endometrial </a:t>
            </a:r>
            <a:r>
              <a:rPr lang="en-US" altLang="it-IT" sz="600" dirty="0" err="1" smtClean="0"/>
              <a:t>autograft</a:t>
            </a:r>
            <a:r>
              <a:rPr lang="en-US" altLang="it-IT" sz="600" dirty="0" smtClean="0"/>
              <a:t> model. </a:t>
            </a:r>
            <a:r>
              <a:rPr lang="en-US" altLang="it-IT" sz="600" i="1" dirty="0" smtClean="0"/>
              <a:t>Hum </a:t>
            </a:r>
            <a:r>
              <a:rPr lang="en-US" altLang="it-IT" sz="600" i="1" dirty="0" err="1" smtClean="0"/>
              <a:t>Reprod</a:t>
            </a:r>
            <a:r>
              <a:rPr lang="en-US" altLang="it-IT" sz="600" i="1" dirty="0" smtClean="0"/>
              <a:t> </a:t>
            </a:r>
            <a:r>
              <a:rPr lang="en-US" altLang="it-IT" sz="600" dirty="0" smtClean="0"/>
              <a:t>2010; 25: 2851-2858.</a:t>
            </a:r>
            <a:endParaRPr lang="en-GB" altLang="it-IT" sz="600" dirty="0" smtClean="0"/>
          </a:p>
          <a:p>
            <a:pPr eaLnBrk="1" hangingPunct="1">
              <a:spcBef>
                <a:spcPts val="38"/>
              </a:spcBef>
            </a:pPr>
            <a:r>
              <a:rPr lang="en-US" altLang="it-IT" sz="600" dirty="0" smtClean="0"/>
              <a:t>Sacco K, </a:t>
            </a:r>
            <a:r>
              <a:rPr lang="en-US" altLang="it-IT" sz="600" dirty="0" err="1" smtClean="0"/>
              <a:t>Portelli</a:t>
            </a:r>
            <a:r>
              <a:rPr lang="en-US" altLang="it-IT" sz="600" dirty="0" smtClean="0"/>
              <a:t> M, </a:t>
            </a:r>
            <a:r>
              <a:rPr lang="en-US" altLang="it-IT" sz="600" dirty="0" err="1" smtClean="0"/>
              <a:t>Pollacco</a:t>
            </a:r>
            <a:r>
              <a:rPr lang="en-US" altLang="it-IT" sz="600" dirty="0" smtClean="0"/>
              <a:t> J </a:t>
            </a:r>
            <a:r>
              <a:rPr lang="en-US" altLang="it-IT" sz="600" i="1" dirty="0" smtClean="0"/>
              <a:t>et al</a:t>
            </a:r>
            <a:r>
              <a:rPr lang="en-US" altLang="it-IT" sz="600" dirty="0" smtClean="0"/>
              <a:t>. The role of prostaglandin E(2) in endometriosis. </a:t>
            </a:r>
            <a:r>
              <a:rPr lang="en-US" altLang="it-IT" sz="600" i="1" dirty="0" err="1" smtClean="0"/>
              <a:t>Gynecol</a:t>
            </a:r>
            <a:r>
              <a:rPr lang="en-US" altLang="it-IT" sz="600" i="1" dirty="0" smtClean="0"/>
              <a:t> </a:t>
            </a:r>
            <a:r>
              <a:rPr lang="en-US" altLang="it-IT" sz="600" i="1" dirty="0" err="1" smtClean="0"/>
              <a:t>Endocrinol</a:t>
            </a:r>
            <a:r>
              <a:rPr lang="en-US" altLang="it-IT" sz="600" i="1" dirty="0" smtClean="0"/>
              <a:t> </a:t>
            </a:r>
            <a:r>
              <a:rPr lang="en-US" altLang="it-IT" sz="600" dirty="0" smtClean="0"/>
              <a:t>2012; 28: 134-138.</a:t>
            </a:r>
            <a:r>
              <a:rPr lang="en-GB" altLang="it-IT" sz="600" dirty="0" smtClean="0"/>
              <a:t> </a:t>
            </a:r>
          </a:p>
          <a:p>
            <a:pPr eaLnBrk="1" hangingPunct="1">
              <a:spcBef>
                <a:spcPts val="38"/>
              </a:spcBef>
            </a:pPr>
            <a:r>
              <a:rPr lang="en-US" altLang="it-IT" sz="600" dirty="0" smtClean="0"/>
              <a:t>Becker CM, D'Amato RJ. Angiogenesis and </a:t>
            </a:r>
            <a:r>
              <a:rPr lang="en-US" altLang="it-IT" sz="600" dirty="0" err="1" smtClean="0"/>
              <a:t>antiangiogenic</a:t>
            </a:r>
            <a:r>
              <a:rPr lang="en-US" altLang="it-IT" sz="600" dirty="0" smtClean="0"/>
              <a:t> therapy in endometriosis. </a:t>
            </a:r>
            <a:r>
              <a:rPr lang="en-US" altLang="it-IT" sz="600" i="1" dirty="0" err="1" smtClean="0"/>
              <a:t>Microvascular</a:t>
            </a:r>
            <a:r>
              <a:rPr lang="en-US" altLang="it-IT" sz="600" i="1" dirty="0" smtClean="0"/>
              <a:t> Research </a:t>
            </a:r>
            <a:r>
              <a:rPr lang="en-US" altLang="it-IT" sz="600" dirty="0" smtClean="0"/>
              <a:t>2007; 74: 121-130.</a:t>
            </a:r>
          </a:p>
          <a:p>
            <a:pPr eaLnBrk="1" hangingPunct="1">
              <a:lnSpc>
                <a:spcPct val="90000"/>
              </a:lnSpc>
            </a:pPr>
            <a:endParaRPr lang="en-GB" altLang="it-IT" sz="600" b="1" dirty="0" smtClean="0"/>
          </a:p>
          <a:p>
            <a:pPr eaLnBrk="1" hangingPunct="1"/>
            <a:endParaRPr lang="en-US" altLang="it-IT" sz="600" dirty="0" smtClean="0"/>
          </a:p>
        </p:txBody>
      </p:sp>
      <p:sp>
        <p:nvSpPr>
          <p:cNvPr id="23557" name="Slide Number Placeholder 3"/>
          <p:cNvSpPr txBox="1">
            <a:spLocks noGrp="1"/>
          </p:cNvSpPr>
          <p:nvPr/>
        </p:nvSpPr>
        <p:spPr bwMode="auto">
          <a:xfrm>
            <a:off x="3884613" y="8686800"/>
            <a:ext cx="2971800" cy="455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870" tIns="45935" rIns="91870" bIns="45935" anchor="b"/>
          <a:lstStyle>
            <a:lvl1pPr defTabSz="966788">
              <a:defRPr sz="1200">
                <a:solidFill>
                  <a:schemeClr val="tx1"/>
                </a:solidFill>
                <a:latin typeface="Arial" pitchFamily="34" charset="0"/>
                <a:cs typeface="Arial" pitchFamily="34" charset="0"/>
              </a:defRPr>
            </a:lvl1pPr>
            <a:lvl2pPr marL="742950" indent="-285750" defTabSz="966788">
              <a:defRPr sz="1200">
                <a:solidFill>
                  <a:schemeClr val="tx1"/>
                </a:solidFill>
                <a:latin typeface="Arial" pitchFamily="34" charset="0"/>
                <a:cs typeface="Arial" pitchFamily="34" charset="0"/>
              </a:defRPr>
            </a:lvl2pPr>
            <a:lvl3pPr marL="1143000" indent="-228600" defTabSz="966788">
              <a:defRPr sz="1200">
                <a:solidFill>
                  <a:schemeClr val="tx1"/>
                </a:solidFill>
                <a:latin typeface="Arial" pitchFamily="34" charset="0"/>
                <a:cs typeface="Arial" pitchFamily="34" charset="0"/>
              </a:defRPr>
            </a:lvl3pPr>
            <a:lvl4pPr marL="1600200" indent="-228600" defTabSz="966788">
              <a:defRPr sz="1200">
                <a:solidFill>
                  <a:schemeClr val="tx1"/>
                </a:solidFill>
                <a:latin typeface="Arial" pitchFamily="34" charset="0"/>
                <a:cs typeface="Arial" pitchFamily="34" charset="0"/>
              </a:defRPr>
            </a:lvl4pPr>
            <a:lvl5pPr marL="2057400" indent="-228600" defTabSz="966788">
              <a:defRPr sz="1200">
                <a:solidFill>
                  <a:schemeClr val="tx1"/>
                </a:solidFill>
                <a:latin typeface="Arial" pitchFamily="34" charset="0"/>
                <a:cs typeface="Arial" pitchFamily="34" charset="0"/>
              </a:defRPr>
            </a:lvl5pPr>
            <a:lvl6pPr marL="2514600" indent="-228600" defTabSz="966788" eaLnBrk="0" fontAlgn="base" hangingPunct="0">
              <a:spcBef>
                <a:spcPct val="30000"/>
              </a:spcBef>
              <a:spcAft>
                <a:spcPct val="0"/>
              </a:spcAft>
              <a:defRPr sz="1200">
                <a:solidFill>
                  <a:schemeClr val="tx1"/>
                </a:solidFill>
                <a:latin typeface="Arial" pitchFamily="34" charset="0"/>
                <a:cs typeface="Arial" pitchFamily="34" charset="0"/>
              </a:defRPr>
            </a:lvl6pPr>
            <a:lvl7pPr marL="2971800" indent="-228600" defTabSz="966788" eaLnBrk="0" fontAlgn="base" hangingPunct="0">
              <a:spcBef>
                <a:spcPct val="30000"/>
              </a:spcBef>
              <a:spcAft>
                <a:spcPct val="0"/>
              </a:spcAft>
              <a:defRPr sz="1200">
                <a:solidFill>
                  <a:schemeClr val="tx1"/>
                </a:solidFill>
                <a:latin typeface="Arial" pitchFamily="34" charset="0"/>
                <a:cs typeface="Arial" pitchFamily="34" charset="0"/>
              </a:defRPr>
            </a:lvl7pPr>
            <a:lvl8pPr marL="3429000" indent="-228600" defTabSz="966788" eaLnBrk="0" fontAlgn="base" hangingPunct="0">
              <a:spcBef>
                <a:spcPct val="30000"/>
              </a:spcBef>
              <a:spcAft>
                <a:spcPct val="0"/>
              </a:spcAft>
              <a:defRPr sz="1200">
                <a:solidFill>
                  <a:schemeClr val="tx1"/>
                </a:solidFill>
                <a:latin typeface="Arial" pitchFamily="34" charset="0"/>
                <a:cs typeface="Arial" pitchFamily="34" charset="0"/>
              </a:defRPr>
            </a:lvl8pPr>
            <a:lvl9pPr marL="3886200" indent="-228600" defTabSz="966788" eaLnBrk="0" fontAlgn="base" hangingPunct="0">
              <a:spcBef>
                <a:spcPct val="30000"/>
              </a:spcBef>
              <a:spcAft>
                <a:spcPct val="0"/>
              </a:spcAft>
              <a:defRPr sz="1200">
                <a:solidFill>
                  <a:schemeClr val="tx1"/>
                </a:solidFill>
                <a:latin typeface="Arial" pitchFamily="34" charset="0"/>
                <a:cs typeface="Arial" pitchFamily="34" charset="0"/>
              </a:defRPr>
            </a:lvl9pPr>
          </a:lstStyle>
          <a:p>
            <a:pPr algn="r"/>
            <a:fld id="{571BE7B9-931E-4207-8E98-BAEBF2F7D96C}" type="slidenum">
              <a:rPr lang="en-US" altLang="it-IT" sz="1300">
                <a:solidFill>
                  <a:srgbClr val="000000"/>
                </a:solidFill>
                <a:ea typeface="ＭＳ Ｐゴシック" pitchFamily="34" charset="-128"/>
              </a:rPr>
              <a:pPr algn="r"/>
              <a:t>36</a:t>
            </a:fld>
            <a:endParaRPr lang="en-US" altLang="it-IT" sz="1300">
              <a:solidFill>
                <a:srgbClr val="000000"/>
              </a:solidFill>
              <a:ea typeface="ＭＳ Ｐゴシック" pitchFamily="34" charset="-128"/>
            </a:endParaRPr>
          </a:p>
        </p:txBody>
      </p:sp>
    </p:spTree>
    <p:extLst>
      <p:ext uri="{BB962C8B-B14F-4D97-AF65-F5344CB8AC3E}">
        <p14:creationId xmlns:p14="http://schemas.microsoft.com/office/powerpoint/2010/main" val="391410515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sz="1200" b="0" i="0" u="none" strike="noStrike" kern="1200" baseline="0" dirty="0" smtClean="0">
                <a:solidFill>
                  <a:schemeClr val="tx1"/>
                </a:solidFill>
                <a:latin typeface="+mn-lt"/>
                <a:ea typeface="+mn-ea"/>
                <a:cs typeface="+mn-cs"/>
              </a:rPr>
              <a:t>Purpose Endometriosis is a prevalent disease that affects</a:t>
            </a:r>
          </a:p>
          <a:p>
            <a:r>
              <a:rPr lang="en-US" sz="1200" b="0" i="0" u="none" strike="noStrike" kern="1200" baseline="0" dirty="0" smtClean="0">
                <a:solidFill>
                  <a:schemeClr val="tx1"/>
                </a:solidFill>
                <a:latin typeface="+mn-lt"/>
                <a:ea typeface="+mn-ea"/>
                <a:cs typeface="+mn-cs"/>
              </a:rPr>
              <a:t>5–15 % of women of reproductive age. The aim of this</a:t>
            </a:r>
          </a:p>
          <a:p>
            <a:r>
              <a:rPr lang="en-US" sz="1200" b="0" i="0" u="none" strike="noStrike" kern="1200" baseline="0" dirty="0" smtClean="0">
                <a:solidFill>
                  <a:schemeClr val="tx1"/>
                </a:solidFill>
                <a:latin typeface="+mn-lt"/>
                <a:ea typeface="+mn-ea"/>
                <a:cs typeface="+mn-cs"/>
              </a:rPr>
              <a:t>study is to assess the effect of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in the treatment of</a:t>
            </a:r>
          </a:p>
          <a:p>
            <a:r>
              <a:rPr lang="tr-TR" sz="1200" b="0" i="0" u="none" strike="noStrike" kern="1200" baseline="0" dirty="0" smtClean="0">
                <a:solidFill>
                  <a:schemeClr val="tx1"/>
                </a:solidFill>
                <a:latin typeface="+mn-lt"/>
                <a:ea typeface="+mn-ea"/>
                <a:cs typeface="+mn-cs"/>
              </a:rPr>
              <a:t>endometriosis.</a:t>
            </a:r>
          </a:p>
          <a:p>
            <a:r>
              <a:rPr lang="en-US" sz="1200" b="0" i="0" u="none" strike="noStrike" kern="1200" baseline="0" dirty="0" smtClean="0">
                <a:solidFill>
                  <a:schemeClr val="tx1"/>
                </a:solidFill>
                <a:latin typeface="+mn-lt"/>
                <a:ea typeface="+mn-ea"/>
                <a:cs typeface="+mn-cs"/>
              </a:rPr>
              <a:t>Methods The search was applied to electronic databases</a:t>
            </a:r>
          </a:p>
          <a:p>
            <a:r>
              <a:rPr lang="en-US" sz="1200" b="0" i="0" u="none" strike="noStrike" kern="1200" baseline="0" dirty="0" smtClean="0">
                <a:solidFill>
                  <a:schemeClr val="tx1"/>
                </a:solidFill>
                <a:latin typeface="+mn-lt"/>
                <a:ea typeface="+mn-ea"/>
                <a:cs typeface="+mn-cs"/>
              </a:rPr>
              <a:t>PubMed, Cochrane, EMBASE and Lilacs until September</a:t>
            </a:r>
          </a:p>
          <a:p>
            <a:r>
              <a:rPr lang="en-US" sz="1200" b="0" i="0" u="none" strike="noStrike" kern="1200" baseline="0" dirty="0" smtClean="0">
                <a:solidFill>
                  <a:schemeClr val="tx1"/>
                </a:solidFill>
                <a:latin typeface="+mn-lt"/>
                <a:ea typeface="+mn-ea"/>
                <a:cs typeface="+mn-cs"/>
              </a:rPr>
              <a:t>2014, in a public tertiary hospital. We performed a systematic</a:t>
            </a:r>
          </a:p>
          <a:p>
            <a:r>
              <a:rPr lang="en-US" sz="1200" b="0" i="0" u="none" strike="noStrike" kern="1200" baseline="0" dirty="0" smtClean="0">
                <a:solidFill>
                  <a:schemeClr val="tx1"/>
                </a:solidFill>
                <a:latin typeface="+mn-lt"/>
                <a:ea typeface="+mn-ea"/>
                <a:cs typeface="+mn-cs"/>
              </a:rPr>
              <a:t>literature search of randomized trials comparing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to</a:t>
            </a:r>
          </a:p>
          <a:p>
            <a:r>
              <a:rPr lang="en-US" sz="1200" b="0" i="0" u="none" strike="noStrike" kern="1200" baseline="0" dirty="0" smtClean="0">
                <a:solidFill>
                  <a:schemeClr val="tx1"/>
                </a:solidFill>
                <a:latin typeface="+mn-lt"/>
                <a:ea typeface="+mn-ea"/>
                <a:cs typeface="+mn-cs"/>
              </a:rPr>
              <a:t>other medical therapies in the treatment of endometriosis, as</a:t>
            </a:r>
          </a:p>
          <a:p>
            <a:r>
              <a:rPr lang="en-US" sz="1200" b="0" i="0" u="none" strike="noStrike" kern="1200" baseline="0" dirty="0" smtClean="0">
                <a:solidFill>
                  <a:schemeClr val="tx1"/>
                </a:solidFill>
                <a:latin typeface="+mn-lt"/>
                <a:ea typeface="+mn-ea"/>
                <a:cs typeface="+mn-cs"/>
              </a:rPr>
              <a:t>well as their references list, using the keywords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a:t>
            </a:r>
          </a:p>
          <a:p>
            <a:r>
              <a:rPr lang="en-US" sz="1200" b="0" i="0" u="none" strike="noStrike" kern="1200" baseline="0" dirty="0" smtClean="0">
                <a:solidFill>
                  <a:schemeClr val="tx1"/>
                </a:solidFill>
                <a:latin typeface="+mn-lt"/>
                <a:ea typeface="+mn-ea"/>
                <a:cs typeface="+mn-cs"/>
              </a:rPr>
              <a:t>and ‘‘endometriosis’’ by two independent authors. The data</a:t>
            </a:r>
          </a:p>
          <a:p>
            <a:r>
              <a:rPr lang="en-US" sz="1200" b="0" i="0" u="none" strike="noStrike" kern="1200" baseline="0" dirty="0" smtClean="0">
                <a:solidFill>
                  <a:schemeClr val="tx1"/>
                </a:solidFill>
                <a:latin typeface="+mn-lt"/>
                <a:ea typeface="+mn-ea"/>
                <a:cs typeface="+mn-cs"/>
              </a:rPr>
              <a:t>extraction were performed by two authors using predefined</a:t>
            </a:r>
          </a:p>
          <a:p>
            <a:r>
              <a:rPr lang="en-US" sz="1200" b="0" i="0" u="none" strike="noStrike" kern="1200" baseline="0" dirty="0" smtClean="0">
                <a:solidFill>
                  <a:schemeClr val="tx1"/>
                </a:solidFill>
                <a:latin typeface="+mn-lt"/>
                <a:ea typeface="+mn-ea"/>
                <a:cs typeface="+mn-cs"/>
              </a:rPr>
              <a:t>data fields. Nine randomized trials were included. </a:t>
            </a:r>
            <a:r>
              <a:rPr lang="en-US" sz="1200" b="0" i="0" u="none" strike="noStrike" kern="1200" baseline="0" dirty="0" err="1" smtClean="0">
                <a:solidFill>
                  <a:schemeClr val="tx1"/>
                </a:solidFill>
                <a:latin typeface="+mn-lt"/>
                <a:ea typeface="+mn-ea"/>
                <a:cs typeface="+mn-cs"/>
              </a:rPr>
              <a:t>Dienogest</a:t>
            </a:r>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2 mg/day was superior to placebo in reducing pelvic pain</a:t>
            </a:r>
          </a:p>
          <a:p>
            <a:r>
              <a:rPr lang="en-US" sz="1200" b="0" i="0" u="none" strike="noStrike" kern="1200" baseline="0" dirty="0" smtClean="0">
                <a:solidFill>
                  <a:schemeClr val="tx1"/>
                </a:solidFill>
                <a:latin typeface="+mn-lt"/>
                <a:ea typeface="+mn-ea"/>
                <a:cs typeface="+mn-cs"/>
              </a:rPr>
              <a:t>(27.4 versus 15.1 mm, P\0.0001), with similar results to</a:t>
            </a:r>
          </a:p>
          <a:p>
            <a:r>
              <a:rPr lang="tr-TR" sz="1200" b="0" i="0" u="none" strike="noStrike" kern="1200" baseline="0" dirty="0" smtClean="0">
                <a:solidFill>
                  <a:schemeClr val="tx1"/>
                </a:solidFill>
                <a:latin typeface="+mn-lt"/>
                <a:ea typeface="+mn-ea"/>
                <a:cs typeface="+mn-cs"/>
              </a:rPr>
              <a:t>buserelin, leuprorelin, leuprolide acetate and triptorelin, in</a:t>
            </a:r>
          </a:p>
          <a:p>
            <a:r>
              <a:rPr lang="en-US" sz="1200" b="0" i="0" u="none" strike="noStrike" kern="1200" baseline="0" dirty="0" smtClean="0">
                <a:solidFill>
                  <a:schemeClr val="tx1"/>
                </a:solidFill>
                <a:latin typeface="+mn-lt"/>
                <a:ea typeface="+mn-ea"/>
                <a:cs typeface="+mn-cs"/>
              </a:rPr>
              <a:t>controlling symptoms associated with endometriosis. </a:t>
            </a:r>
            <a:r>
              <a:rPr lang="en-US" sz="1200" b="0" i="0" u="none" strike="noStrike" kern="1200" baseline="0" dirty="0" err="1" smtClean="0">
                <a:solidFill>
                  <a:schemeClr val="tx1"/>
                </a:solidFill>
                <a:latin typeface="+mn-lt"/>
                <a:ea typeface="+mn-ea"/>
                <a:cs typeface="+mn-cs"/>
              </a:rPr>
              <a:t>Dienogest</a:t>
            </a:r>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2 mg/day was effective in reducing </a:t>
            </a:r>
            <a:r>
              <a:rPr lang="en-US" sz="1200" b="0" i="0" u="none" strike="noStrike" kern="1200" baseline="0" dirty="0" err="1" smtClean="0">
                <a:solidFill>
                  <a:schemeClr val="tx1"/>
                </a:solidFill>
                <a:latin typeface="+mn-lt"/>
                <a:ea typeface="+mn-ea"/>
                <a:cs typeface="+mn-cs"/>
              </a:rPr>
              <a:t>endometriotic</a:t>
            </a:r>
            <a:r>
              <a:rPr lang="en-US" sz="1200" b="0" i="0" u="none" strike="noStrike" kern="1200" baseline="0" dirty="0" smtClean="0">
                <a:solidFill>
                  <a:schemeClr val="tx1"/>
                </a:solidFill>
                <a:latin typeface="+mn-lt"/>
                <a:ea typeface="+mn-ea"/>
                <a:cs typeface="+mn-cs"/>
              </a:rPr>
              <a:t> lesions</a:t>
            </a:r>
          </a:p>
          <a:p>
            <a:r>
              <a:rPr lang="en-US" sz="1200" b="0" i="0" u="none" strike="noStrike" kern="1200" baseline="0" dirty="0" smtClean="0">
                <a:solidFill>
                  <a:schemeClr val="tx1"/>
                </a:solidFill>
                <a:latin typeface="+mn-lt"/>
                <a:ea typeface="+mn-ea"/>
                <a:cs typeface="+mn-cs"/>
              </a:rPr>
              <a:t>(11.4 ± 1.71–3.6 ± 0.95, P\0.001). The extended therapy</a:t>
            </a:r>
          </a:p>
          <a:p>
            <a:r>
              <a:rPr lang="en-US" sz="1200" b="0" i="0" u="none" strike="noStrike" kern="1200" baseline="0" dirty="0" smtClean="0">
                <a:solidFill>
                  <a:schemeClr val="tx1"/>
                </a:solidFill>
                <a:latin typeface="+mn-lt"/>
                <a:ea typeface="+mn-ea"/>
                <a:cs typeface="+mn-cs"/>
              </a:rPr>
              <a:t>with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2 mg/day also showed an improvement in</a:t>
            </a:r>
          </a:p>
          <a:p>
            <a:r>
              <a:rPr lang="en-US" sz="1200" b="0" i="0" u="none" strike="noStrike" kern="1200" baseline="0" dirty="0" smtClean="0">
                <a:solidFill>
                  <a:schemeClr val="tx1"/>
                </a:solidFill>
                <a:latin typeface="+mn-lt"/>
                <a:ea typeface="+mn-ea"/>
                <a:cs typeface="+mn-cs"/>
              </a:rPr>
              <a:t>pelvic pain after 24–52 weeks (-22.5 ± 32.1 and -28.4 ±</a:t>
            </a:r>
          </a:p>
          <a:p>
            <a:r>
              <a:rPr lang="en-US" sz="1200" b="0" i="0" u="none" strike="noStrike" kern="1200" baseline="0" dirty="0" smtClean="0">
                <a:solidFill>
                  <a:schemeClr val="tx1"/>
                </a:solidFill>
                <a:latin typeface="+mn-lt"/>
                <a:ea typeface="+mn-ea"/>
                <a:cs typeface="+mn-cs"/>
              </a:rPr>
              <a:t>29.9 mm, respectively) with tolerable side effects.</a:t>
            </a:r>
            <a:endParaRPr lang="tr-TR"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Conclusion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should be considered as an alternative</a:t>
            </a:r>
          </a:p>
          <a:p>
            <a:r>
              <a:rPr lang="en-US" sz="1200" b="0" i="0" u="none" strike="noStrike" kern="1200" baseline="0" dirty="0" smtClean="0">
                <a:solidFill>
                  <a:schemeClr val="tx1"/>
                </a:solidFill>
                <a:latin typeface="+mn-lt"/>
                <a:ea typeface="+mn-ea"/>
                <a:cs typeface="+mn-cs"/>
              </a:rPr>
              <a:t>for controlling symptoms related to endometriosis.</a:t>
            </a:r>
          </a:p>
          <a:p>
            <a:r>
              <a:rPr lang="en-US" sz="1200" b="0" i="0" u="none" strike="noStrike" kern="1200" baseline="0" dirty="0" smtClean="0">
                <a:solidFill>
                  <a:schemeClr val="tx1"/>
                </a:solidFill>
                <a:latin typeface="+mn-lt"/>
                <a:ea typeface="+mn-ea"/>
                <a:cs typeface="+mn-cs"/>
              </a:rPr>
              <a:t>Nevertheless, in this systematic review, no studies were</a:t>
            </a:r>
          </a:p>
          <a:p>
            <a:r>
              <a:rPr lang="en-US" sz="1200" b="0" i="0" u="none" strike="noStrike" kern="1200" baseline="0" dirty="0" smtClean="0">
                <a:solidFill>
                  <a:schemeClr val="tx1"/>
                </a:solidFill>
                <a:latin typeface="+mn-lt"/>
                <a:ea typeface="+mn-ea"/>
                <a:cs typeface="+mn-cs"/>
              </a:rPr>
              <a:t>found comparing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with first-line therapy, such as</a:t>
            </a:r>
          </a:p>
          <a:p>
            <a:r>
              <a:rPr lang="en-US" sz="1200" b="0" i="0" u="none" strike="noStrike" kern="1200" baseline="0" dirty="0" err="1" smtClean="0">
                <a:solidFill>
                  <a:schemeClr val="tx1"/>
                </a:solidFill>
                <a:latin typeface="+mn-lt"/>
                <a:ea typeface="+mn-ea"/>
                <a:cs typeface="+mn-cs"/>
              </a:rPr>
              <a:t>progestins</a:t>
            </a:r>
            <a:r>
              <a:rPr lang="en-US" sz="1200" b="0" i="0" u="none" strike="noStrike" kern="1200" baseline="0" dirty="0" smtClean="0">
                <a:solidFill>
                  <a:schemeClr val="tx1"/>
                </a:solidFill>
                <a:latin typeface="+mn-lt"/>
                <a:ea typeface="+mn-ea"/>
                <a:cs typeface="+mn-cs"/>
              </a:rPr>
              <a:t> and estrogen–progestogen combinations, which</a:t>
            </a:r>
          </a:p>
          <a:p>
            <a:r>
              <a:rPr lang="en-US" sz="1200" b="0" i="0" u="none" strike="noStrike" kern="1200" baseline="0" dirty="0" smtClean="0">
                <a:solidFill>
                  <a:schemeClr val="tx1"/>
                </a:solidFill>
                <a:latin typeface="+mn-lt"/>
                <a:ea typeface="+mn-ea"/>
                <a:cs typeface="+mn-cs"/>
              </a:rPr>
              <a:t>are proved to be effective in the treatment of endometriosis,</a:t>
            </a:r>
          </a:p>
          <a:p>
            <a:r>
              <a:rPr lang="en-US" sz="1200" b="0" i="0" u="none" strike="noStrike" kern="1200" baseline="0" dirty="0" smtClean="0">
                <a:solidFill>
                  <a:schemeClr val="tx1"/>
                </a:solidFill>
                <a:latin typeface="+mn-lt"/>
                <a:ea typeface="+mn-ea"/>
                <a:cs typeface="+mn-cs"/>
              </a:rPr>
              <a:t>are less expensive, and also can be used for</a:t>
            </a:r>
          </a:p>
          <a:p>
            <a:r>
              <a:rPr lang="tr-TR" sz="1200" b="0" i="0" u="none" strike="noStrike" kern="1200" baseline="0" dirty="0" smtClean="0">
                <a:solidFill>
                  <a:schemeClr val="tx1"/>
                </a:solidFill>
                <a:latin typeface="+mn-lt"/>
                <a:ea typeface="+mn-ea"/>
                <a:cs typeface="+mn-cs"/>
              </a:rPr>
              <a:t>contraception.</a:t>
            </a:r>
            <a:endParaRPr lang="tr-TR" dirty="0"/>
          </a:p>
        </p:txBody>
      </p:sp>
      <p:sp>
        <p:nvSpPr>
          <p:cNvPr id="4" name="Slide Number Placeholder 3"/>
          <p:cNvSpPr>
            <a:spLocks noGrp="1"/>
          </p:cNvSpPr>
          <p:nvPr>
            <p:ph type="sldNum" sz="quarter" idx="10"/>
          </p:nvPr>
        </p:nvSpPr>
        <p:spPr/>
        <p:txBody>
          <a:bodyPr/>
          <a:lstStyle/>
          <a:p>
            <a:pPr>
              <a:defRPr/>
            </a:pPr>
            <a:fld id="{EB7F68A3-05D6-41F2-A999-958AE05F3943}" type="slidenum">
              <a:rPr lang="tr-TR" smtClean="0"/>
              <a:pPr>
                <a:defRPr/>
              </a:pPr>
              <a:t>40</a:t>
            </a:fld>
            <a:endParaRPr lang="tr-TR"/>
          </a:p>
        </p:txBody>
      </p:sp>
    </p:spTree>
    <p:extLst>
      <p:ext uri="{BB962C8B-B14F-4D97-AF65-F5344CB8AC3E}">
        <p14:creationId xmlns:p14="http://schemas.microsoft.com/office/powerpoint/2010/main" val="156092419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endParaRPr lang="tr-TR"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 </a:t>
            </a:r>
            <a:r>
              <a:rPr lang="en-US" sz="1200" b="1" i="0" u="none" strike="noStrike" kern="1200" baseline="0" dirty="0" smtClean="0">
                <a:solidFill>
                  <a:schemeClr val="tx1"/>
                </a:solidFill>
                <a:latin typeface="+mn-lt"/>
                <a:ea typeface="+mn-ea"/>
                <a:cs typeface="+mn-cs"/>
              </a:rPr>
              <a:t>Objective: </a:t>
            </a:r>
            <a:r>
              <a:rPr lang="en-US" sz="1200" b="0" i="0" u="none" strike="noStrike" kern="1200" baseline="0" dirty="0" smtClean="0">
                <a:solidFill>
                  <a:schemeClr val="tx1"/>
                </a:solidFill>
                <a:latin typeface="+mn-lt"/>
                <a:ea typeface="+mn-ea"/>
                <a:cs typeface="+mn-cs"/>
              </a:rPr>
              <a:t>To evaluate the efficacy and safety of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treatment in patients who had received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for 12 months or more to treat endometriosis. </a:t>
            </a:r>
          </a:p>
          <a:p>
            <a:r>
              <a:rPr lang="en-US" sz="1200" b="1" i="0" u="none" strike="noStrike" kern="1200" baseline="0" dirty="0" smtClean="0">
                <a:solidFill>
                  <a:schemeClr val="tx1"/>
                </a:solidFill>
                <a:latin typeface="+mn-lt"/>
                <a:ea typeface="+mn-ea"/>
                <a:cs typeface="+mn-cs"/>
              </a:rPr>
              <a:t>Methods: </a:t>
            </a:r>
            <a:r>
              <a:rPr lang="en-US" sz="1200" b="0" i="0" u="none" strike="noStrike" kern="1200" baseline="0" dirty="0" smtClean="0">
                <a:solidFill>
                  <a:schemeClr val="tx1"/>
                </a:solidFill>
                <a:latin typeface="+mn-lt"/>
                <a:ea typeface="+mn-ea"/>
                <a:cs typeface="+mn-cs"/>
              </a:rPr>
              <a:t>We analyzed the clinical data of 188 women with endometriosis who had been treated with 2 mg of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once a day for 12 months or more at a single institute. We evaluated changes in endometriosis-associated pain and </a:t>
            </a:r>
            <a:r>
              <a:rPr lang="en-US" sz="1200" b="0" i="0" u="none" strike="noStrike" kern="1200" baseline="0" dirty="0" err="1" smtClean="0">
                <a:solidFill>
                  <a:schemeClr val="tx1"/>
                </a:solidFill>
                <a:latin typeface="+mn-lt"/>
                <a:ea typeface="+mn-ea"/>
                <a:cs typeface="+mn-cs"/>
              </a:rPr>
              <a:t>endometrioma</a:t>
            </a:r>
            <a:r>
              <a:rPr lang="en-US" sz="1200" b="0" i="0" u="none" strike="noStrike" kern="1200" baseline="0" dirty="0" smtClean="0">
                <a:solidFill>
                  <a:schemeClr val="tx1"/>
                </a:solidFill>
                <a:latin typeface="+mn-lt"/>
                <a:ea typeface="+mn-ea"/>
                <a:cs typeface="+mn-cs"/>
              </a:rPr>
              <a:t> size, recurrence rate, and adverse events following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administration. Bone mineral density (BMD) was measured in patients who were prescribed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for more than 18 months. </a:t>
            </a:r>
          </a:p>
          <a:p>
            <a:r>
              <a:rPr lang="en-US" sz="1200" b="1" i="0" u="none" strike="noStrike" kern="1200" baseline="0" dirty="0" smtClean="0">
                <a:solidFill>
                  <a:schemeClr val="tx1"/>
                </a:solidFill>
                <a:latin typeface="+mn-lt"/>
                <a:ea typeface="+mn-ea"/>
                <a:cs typeface="+mn-cs"/>
              </a:rPr>
              <a:t>Results: </a:t>
            </a:r>
            <a:r>
              <a:rPr lang="en-US" sz="1200" b="0" i="0" u="none" strike="noStrike" kern="1200" baseline="0" dirty="0" smtClean="0">
                <a:solidFill>
                  <a:schemeClr val="tx1"/>
                </a:solidFill>
                <a:latin typeface="+mn-lt"/>
                <a:ea typeface="+mn-ea"/>
                <a:cs typeface="+mn-cs"/>
              </a:rPr>
              <a:t>Pain was significantly reduced at 12 months after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medication. In those treated with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due to recurrent </a:t>
            </a:r>
            <a:r>
              <a:rPr lang="en-US" sz="1200" b="0" i="0" u="none" strike="noStrike" kern="1200" baseline="0" dirty="0" err="1" smtClean="0">
                <a:solidFill>
                  <a:schemeClr val="tx1"/>
                </a:solidFill>
                <a:latin typeface="+mn-lt"/>
                <a:ea typeface="+mn-ea"/>
                <a:cs typeface="+mn-cs"/>
              </a:rPr>
              <a:t>endometrioma</a:t>
            </a:r>
            <a:r>
              <a:rPr lang="en-US" sz="1200" b="0" i="0" u="none" strike="noStrike" kern="1200" baseline="0" dirty="0" smtClean="0">
                <a:solidFill>
                  <a:schemeClr val="tx1"/>
                </a:solidFill>
                <a:latin typeface="+mn-lt"/>
                <a:ea typeface="+mn-ea"/>
                <a:cs typeface="+mn-cs"/>
              </a:rPr>
              <a:t>, the size of the </a:t>
            </a:r>
            <a:r>
              <a:rPr lang="en-US" sz="1200" b="0" i="0" u="none" strike="noStrike" kern="1200" baseline="0" dirty="0" err="1" smtClean="0">
                <a:solidFill>
                  <a:schemeClr val="tx1"/>
                </a:solidFill>
                <a:latin typeface="+mn-lt"/>
                <a:ea typeface="+mn-ea"/>
                <a:cs typeface="+mn-cs"/>
              </a:rPr>
              <a:t>endometrioma</a:t>
            </a:r>
            <a:r>
              <a:rPr lang="en-US" sz="1200" b="0" i="0" u="none" strike="noStrike" kern="1200" baseline="0" dirty="0" smtClean="0">
                <a:solidFill>
                  <a:schemeClr val="tx1"/>
                </a:solidFill>
                <a:latin typeface="+mn-lt"/>
                <a:ea typeface="+mn-ea"/>
                <a:cs typeface="+mn-cs"/>
              </a:rPr>
              <a:t> was significantly decreased at the 12-month and 18-month follow-ups. We found only one case of sonographic recurrence during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administration among those who were treated postoperatively to prevent recurrence (1 of 114, 0.9%). The most common adverse drug reaction was uterine bleeding (3.2%), and other adverse events were generally tolerable and associated with low discontinuation rates (5.2%). Among the 50 patients in whom BMD was measured, 10 patients (20%) had a Z-score below the expected range for age. </a:t>
            </a:r>
          </a:p>
          <a:p>
            <a:r>
              <a:rPr lang="en-US" sz="1200" b="1" i="0" u="none" strike="noStrike" kern="1200" baseline="0" dirty="0" smtClean="0">
                <a:solidFill>
                  <a:schemeClr val="tx1"/>
                </a:solidFill>
                <a:latin typeface="+mn-lt"/>
                <a:ea typeface="+mn-ea"/>
                <a:cs typeface="+mn-cs"/>
              </a:rPr>
              <a:t>Conclusion: </a:t>
            </a:r>
            <a:r>
              <a:rPr lang="en-US" sz="1200" b="0" i="0" u="none" strike="noStrike" kern="1200" baseline="0" dirty="0" smtClean="0">
                <a:solidFill>
                  <a:schemeClr val="tx1"/>
                </a:solidFill>
                <a:latin typeface="+mn-lt"/>
                <a:ea typeface="+mn-ea"/>
                <a:cs typeface="+mn-cs"/>
              </a:rPr>
              <a:t>The administration of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for a year or more seems to be highly effective in preventing recurrence after surgery, reducing endometriosis-associated pain, and decreasing the size of recurrent </a:t>
            </a:r>
            <a:r>
              <a:rPr lang="en-US" sz="1200" b="0" i="0" u="none" strike="noStrike" kern="1200" baseline="0" dirty="0" err="1" smtClean="0">
                <a:solidFill>
                  <a:schemeClr val="tx1"/>
                </a:solidFill>
                <a:latin typeface="+mn-lt"/>
                <a:ea typeface="+mn-ea"/>
                <a:cs typeface="+mn-cs"/>
              </a:rPr>
              <a:t>endometrioma</a:t>
            </a:r>
            <a:r>
              <a:rPr lang="en-US" sz="1200" b="0" i="0" u="none" strike="noStrike" kern="1200" baseline="0" dirty="0" smtClean="0">
                <a:solidFill>
                  <a:schemeClr val="tx1"/>
                </a:solidFill>
                <a:latin typeface="+mn-lt"/>
                <a:ea typeface="+mn-ea"/>
                <a:cs typeface="+mn-cs"/>
              </a:rPr>
              <a:t>, with a favorable safety and tolerability profile. However, BMD should be checked in patients on long-term medication due to possible bone loss in some women. </a:t>
            </a:r>
            <a:endParaRPr lang="tr-TR" dirty="0"/>
          </a:p>
        </p:txBody>
      </p:sp>
      <p:sp>
        <p:nvSpPr>
          <p:cNvPr id="4" name="Slide Number Placeholder 3"/>
          <p:cNvSpPr>
            <a:spLocks noGrp="1"/>
          </p:cNvSpPr>
          <p:nvPr>
            <p:ph type="sldNum" sz="quarter" idx="10"/>
          </p:nvPr>
        </p:nvSpPr>
        <p:spPr/>
        <p:txBody>
          <a:bodyPr/>
          <a:lstStyle/>
          <a:p>
            <a:pPr>
              <a:defRPr/>
            </a:pPr>
            <a:fld id="{EB7F68A3-05D6-41F2-A999-958AE05F3943}" type="slidenum">
              <a:rPr lang="tr-TR" smtClean="0"/>
              <a:pPr>
                <a:defRPr/>
              </a:pPr>
              <a:t>41</a:t>
            </a:fld>
            <a:endParaRPr lang="tr-TR"/>
          </a:p>
        </p:txBody>
      </p:sp>
    </p:spTree>
    <p:extLst>
      <p:ext uri="{BB962C8B-B14F-4D97-AF65-F5344CB8AC3E}">
        <p14:creationId xmlns:p14="http://schemas.microsoft.com/office/powerpoint/2010/main" val="253434963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sz="1200" b="0" i="0" u="none" strike="noStrike" kern="1200" baseline="0" dirty="0" smtClean="0">
                <a:solidFill>
                  <a:schemeClr val="tx1"/>
                </a:solidFill>
                <a:latin typeface="+mn-lt"/>
                <a:ea typeface="+mn-ea"/>
                <a:cs typeface="+mn-cs"/>
              </a:rPr>
              <a:t>Aim: Although there are various hormone therapies, including gonadotropin-releasing hormone agonist, </a:t>
            </a:r>
            <a:r>
              <a:rPr lang="en-US" sz="1200" b="0" i="0" u="none" strike="noStrike" kern="1200" baseline="0" dirty="0" err="1" smtClean="0">
                <a:solidFill>
                  <a:schemeClr val="tx1"/>
                </a:solidFill>
                <a:latin typeface="+mn-lt"/>
                <a:ea typeface="+mn-ea"/>
                <a:cs typeface="+mn-cs"/>
              </a:rPr>
              <a:t>danazol</a:t>
            </a:r>
            <a:r>
              <a:rPr lang="en-US" sz="1200" b="0" i="0" u="none" strike="noStrike" kern="1200" baseline="0" dirty="0" smtClean="0">
                <a:solidFill>
                  <a:schemeClr val="tx1"/>
                </a:solidFill>
                <a:latin typeface="+mn-lt"/>
                <a:ea typeface="+mn-ea"/>
                <a:cs typeface="+mn-cs"/>
              </a:rPr>
              <a:t>,</a:t>
            </a:r>
          </a:p>
          <a:p>
            <a:r>
              <a:rPr lang="tr-TR" sz="1200" b="0" i="0" u="none" strike="noStrike" kern="1200" baseline="0" dirty="0" smtClean="0">
                <a:solidFill>
                  <a:schemeClr val="tx1"/>
                </a:solidFill>
                <a:latin typeface="+mn-lt"/>
                <a:ea typeface="+mn-ea"/>
                <a:cs typeface="+mn-cs"/>
              </a:rPr>
              <a:t>levonorgestrel-releasing intrauterine system, dienogest, and low-dose estrogen progestin, no consensus opinion</a:t>
            </a:r>
          </a:p>
          <a:p>
            <a:r>
              <a:rPr lang="en-US" sz="1200" b="0" i="0" u="none" strike="noStrike" kern="1200" baseline="0" dirty="0" smtClean="0">
                <a:solidFill>
                  <a:schemeClr val="tx1"/>
                </a:solidFill>
                <a:latin typeface="+mn-lt"/>
                <a:ea typeface="+mn-ea"/>
                <a:cs typeface="+mn-cs"/>
              </a:rPr>
              <a:t>has been reached in terms of which medication should be used and for how long it should be administered.</a:t>
            </a:r>
          </a:p>
          <a:p>
            <a:r>
              <a:rPr lang="en-US" sz="1200" b="0" i="0" u="none" strike="noStrike" kern="1200" baseline="0" dirty="0" smtClean="0">
                <a:solidFill>
                  <a:schemeClr val="tx1"/>
                </a:solidFill>
                <a:latin typeface="+mn-lt"/>
                <a:ea typeface="+mn-ea"/>
                <a:cs typeface="+mn-cs"/>
              </a:rPr>
              <a:t>We aimed to determine whether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or </a:t>
            </a:r>
            <a:r>
              <a:rPr lang="en-US" sz="1200" b="0" i="0" u="none" strike="noStrike" kern="1200" baseline="0" dirty="0" err="1" smtClean="0">
                <a:solidFill>
                  <a:schemeClr val="tx1"/>
                </a:solidFill>
                <a:latin typeface="+mn-lt"/>
                <a:ea typeface="+mn-ea"/>
                <a:cs typeface="+mn-cs"/>
              </a:rPr>
              <a:t>goserelin</a:t>
            </a:r>
            <a:r>
              <a:rPr lang="en-US" sz="1200" b="0" i="0" u="none" strike="noStrike" kern="1200" baseline="0" dirty="0" smtClean="0">
                <a:solidFill>
                  <a:schemeClr val="tx1"/>
                </a:solidFill>
                <a:latin typeface="+mn-lt"/>
                <a:ea typeface="+mn-ea"/>
                <a:cs typeface="+mn-cs"/>
              </a:rPr>
              <a:t> is the better postoperative therapy to prevent recurrence</a:t>
            </a:r>
          </a:p>
          <a:p>
            <a:r>
              <a:rPr lang="tr-TR" sz="1200" b="0" i="0" u="none" strike="noStrike" kern="1200" baseline="0" dirty="0" smtClean="0">
                <a:solidFill>
                  <a:schemeClr val="tx1"/>
                </a:solidFill>
                <a:latin typeface="+mn-lt"/>
                <a:ea typeface="+mn-ea"/>
                <a:cs typeface="+mn-cs"/>
              </a:rPr>
              <a:t>of endometriosis.</a:t>
            </a:r>
          </a:p>
          <a:p>
            <a:r>
              <a:rPr lang="en-US" sz="1200" b="0" i="0" u="none" strike="noStrike" kern="1200" baseline="0" dirty="0" smtClean="0">
                <a:solidFill>
                  <a:schemeClr val="tx1"/>
                </a:solidFill>
                <a:latin typeface="+mn-lt"/>
                <a:ea typeface="+mn-ea"/>
                <a:cs typeface="+mn-cs"/>
              </a:rPr>
              <a:t>Methods: A prospective cohort randomized study were conducted, including 198 patients diagnosed as having</a:t>
            </a:r>
          </a:p>
          <a:p>
            <a:r>
              <a:rPr lang="en-US" sz="1200" b="0" i="0" u="none" strike="noStrike" kern="1200" baseline="0" dirty="0" smtClean="0">
                <a:solidFill>
                  <a:schemeClr val="tx1"/>
                </a:solidFill>
                <a:latin typeface="+mn-lt"/>
                <a:ea typeface="+mn-ea"/>
                <a:cs typeface="+mn-cs"/>
              </a:rPr>
              <a:t>endometriosis. A total of 111 patients were randomly assigned into two groups: the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-administered</a:t>
            </a:r>
          </a:p>
          <a:p>
            <a:r>
              <a:rPr lang="en-US" sz="1200" b="0" i="0" u="none" strike="noStrike" kern="1200" baseline="0" dirty="0" smtClean="0">
                <a:solidFill>
                  <a:schemeClr val="tx1"/>
                </a:solidFill>
                <a:latin typeface="+mn-lt"/>
                <a:ea typeface="+mn-ea"/>
                <a:cs typeface="+mn-cs"/>
              </a:rPr>
              <a:t>group (n = 56) and the </a:t>
            </a:r>
            <a:r>
              <a:rPr lang="en-US" sz="1200" b="0" i="0" u="none" strike="noStrike" kern="1200" baseline="0" dirty="0" err="1" smtClean="0">
                <a:solidFill>
                  <a:schemeClr val="tx1"/>
                </a:solidFill>
                <a:latin typeface="+mn-lt"/>
                <a:ea typeface="+mn-ea"/>
                <a:cs typeface="+mn-cs"/>
              </a:rPr>
              <a:t>goserelin</a:t>
            </a:r>
            <a:r>
              <a:rPr lang="en-US" sz="1200" b="0" i="0" u="none" strike="noStrike" kern="1200" baseline="0" dirty="0" smtClean="0">
                <a:solidFill>
                  <a:schemeClr val="tx1"/>
                </a:solidFill>
                <a:latin typeface="+mn-lt"/>
                <a:ea typeface="+mn-ea"/>
                <a:cs typeface="+mn-cs"/>
              </a:rPr>
              <a:t>-administered group (n = 55). Patients were followed for 24 months after</a:t>
            </a:r>
          </a:p>
          <a:p>
            <a:r>
              <a:rPr lang="en-US" sz="1200" b="0" i="0" u="none" strike="noStrike" kern="1200" baseline="0" dirty="0" smtClean="0">
                <a:solidFill>
                  <a:schemeClr val="tx1"/>
                </a:solidFill>
                <a:latin typeface="+mn-lt"/>
                <a:ea typeface="+mn-ea"/>
                <a:cs typeface="+mn-cs"/>
              </a:rPr>
              <a:t>laparoscopic surgery. Those who gave consent but desired no postoperative therapy were assigned to the</a:t>
            </a:r>
          </a:p>
          <a:p>
            <a:r>
              <a:rPr lang="en-US" sz="1200" b="0" i="0" u="none" strike="noStrike" kern="1200" baseline="0" dirty="0" smtClean="0">
                <a:solidFill>
                  <a:schemeClr val="tx1"/>
                </a:solidFill>
                <a:latin typeface="+mn-lt"/>
                <a:ea typeface="+mn-ea"/>
                <a:cs typeface="+mn-cs"/>
              </a:rPr>
              <a:t>non-treatment group (n = 79). Recurrence, side-effects, degrees of menstrual pain and chronic pelvic pain</a:t>
            </a:r>
          </a:p>
          <a:p>
            <a:r>
              <a:rPr lang="en-US" sz="1200" b="0" i="0" u="none" strike="noStrike" kern="1200" baseline="0" dirty="0" smtClean="0">
                <a:solidFill>
                  <a:schemeClr val="tx1"/>
                </a:solidFill>
                <a:latin typeface="+mn-lt"/>
                <a:ea typeface="+mn-ea"/>
                <a:cs typeface="+mn-cs"/>
              </a:rPr>
              <a:t>measured by the Visual Analogue Scale were compared among the three groups: the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goserelin</a:t>
            </a:r>
            <a:r>
              <a:rPr lang="en-US" sz="1200" b="0" i="0" u="none" strike="noStrike" kern="1200" baseline="0" dirty="0" smtClean="0">
                <a:solidFill>
                  <a:schemeClr val="tx1"/>
                </a:solidFill>
                <a:latin typeface="+mn-lt"/>
                <a:ea typeface="+mn-ea"/>
                <a:cs typeface="+mn-cs"/>
              </a:rPr>
              <a:t>, and</a:t>
            </a:r>
          </a:p>
          <a:p>
            <a:r>
              <a:rPr lang="tr-TR" sz="1200" b="0" i="0" u="none" strike="noStrike" kern="1200" baseline="0" dirty="0" smtClean="0">
                <a:solidFill>
                  <a:schemeClr val="tx1"/>
                </a:solidFill>
                <a:latin typeface="+mn-lt"/>
                <a:ea typeface="+mn-ea"/>
                <a:cs typeface="+mn-cs"/>
              </a:rPr>
              <a:t>non-treatment groups.</a:t>
            </a:r>
          </a:p>
          <a:p>
            <a:r>
              <a:rPr lang="en-US" sz="1200" b="0" i="0" u="none" strike="noStrike" kern="1200" baseline="0" dirty="0" smtClean="0">
                <a:solidFill>
                  <a:schemeClr val="tx1"/>
                </a:solidFill>
                <a:latin typeface="+mn-lt"/>
                <a:ea typeface="+mn-ea"/>
                <a:cs typeface="+mn-cs"/>
              </a:rPr>
              <a:t>Results: No significant difference was observed in the postoperative recurrence rate between the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and</a:t>
            </a:r>
          </a:p>
          <a:p>
            <a:r>
              <a:rPr lang="en-US" sz="1200" b="0" i="0" u="none" strike="noStrike" kern="1200" baseline="0" dirty="0" err="1" smtClean="0">
                <a:solidFill>
                  <a:schemeClr val="tx1"/>
                </a:solidFill>
                <a:latin typeface="+mn-lt"/>
                <a:ea typeface="+mn-ea"/>
                <a:cs typeface="+mn-cs"/>
              </a:rPr>
              <a:t>goserelin</a:t>
            </a:r>
            <a:r>
              <a:rPr lang="en-US" sz="1200" b="0" i="0" u="none" strike="noStrike" kern="1200" baseline="0" dirty="0" smtClean="0">
                <a:solidFill>
                  <a:schemeClr val="tx1"/>
                </a:solidFill>
                <a:latin typeface="+mn-lt"/>
                <a:ea typeface="+mn-ea"/>
                <a:cs typeface="+mn-cs"/>
              </a:rPr>
              <a:t> groups. No significant difference was found in the recurrence rate between the </a:t>
            </a:r>
            <a:r>
              <a:rPr lang="en-US" sz="1200" b="0" i="0" u="none" strike="noStrike" kern="1200" baseline="0" dirty="0" err="1" smtClean="0">
                <a:solidFill>
                  <a:schemeClr val="tx1"/>
                </a:solidFill>
                <a:latin typeface="+mn-lt"/>
                <a:ea typeface="+mn-ea"/>
                <a:cs typeface="+mn-cs"/>
              </a:rPr>
              <a:t>goserelin</a:t>
            </a:r>
            <a:r>
              <a:rPr lang="en-US" sz="1200" b="0" i="0" u="none" strike="noStrike" kern="1200" baseline="0" dirty="0" smtClean="0">
                <a:solidFill>
                  <a:schemeClr val="tx1"/>
                </a:solidFill>
                <a:latin typeface="+mn-lt"/>
                <a:ea typeface="+mn-ea"/>
                <a:cs typeface="+mn-cs"/>
              </a:rPr>
              <a:t> group and </a:t>
            </a:r>
            <a:r>
              <a:rPr lang="en-US" sz="1200" b="0" i="0" u="none" strike="noStrike" kern="1200" baseline="0" dirty="0" err="1" smtClean="0">
                <a:solidFill>
                  <a:schemeClr val="tx1"/>
                </a:solidFill>
                <a:latin typeface="+mn-lt"/>
                <a:ea typeface="+mn-ea"/>
                <a:cs typeface="+mn-cs"/>
              </a:rPr>
              <a:t>nontreatment</a:t>
            </a:r>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group; however, a significant difference was found in the recurrence rate between the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group</a:t>
            </a:r>
          </a:p>
          <a:p>
            <a:r>
              <a:rPr lang="en-US" sz="1200" b="0" i="0" u="none" strike="noStrike" kern="1200" baseline="0" dirty="0" smtClean="0">
                <a:solidFill>
                  <a:schemeClr val="tx1"/>
                </a:solidFill>
                <a:latin typeface="+mn-lt"/>
                <a:ea typeface="+mn-ea"/>
                <a:cs typeface="+mn-cs"/>
              </a:rPr>
              <a:t>and the non-treatment group (P = 0.027). Menstrual pain and chronic pelvic pain were significantly improved in</a:t>
            </a:r>
          </a:p>
          <a:p>
            <a:r>
              <a:rPr lang="en-US" sz="1200" b="0" i="0" u="none" strike="noStrike" kern="1200" baseline="0" dirty="0" smtClean="0">
                <a:solidFill>
                  <a:schemeClr val="tx1"/>
                </a:solidFill>
                <a:latin typeface="+mn-lt"/>
                <a:ea typeface="+mn-ea"/>
                <a:cs typeface="+mn-cs"/>
              </a:rPr>
              <a:t>both treatment groups. Side-effects were markedly observed in the </a:t>
            </a:r>
            <a:r>
              <a:rPr lang="en-US" sz="1200" b="0" i="0" u="none" strike="noStrike" kern="1200" baseline="0" dirty="0" err="1" smtClean="0">
                <a:solidFill>
                  <a:schemeClr val="tx1"/>
                </a:solidFill>
                <a:latin typeface="+mn-lt"/>
                <a:ea typeface="+mn-ea"/>
                <a:cs typeface="+mn-cs"/>
              </a:rPr>
              <a:t>goserelin</a:t>
            </a:r>
            <a:r>
              <a:rPr lang="en-US" sz="1200" b="0" i="0" u="none" strike="noStrike" kern="1200" baseline="0" dirty="0" smtClean="0">
                <a:solidFill>
                  <a:schemeClr val="tx1"/>
                </a:solidFill>
                <a:latin typeface="+mn-lt"/>
                <a:ea typeface="+mn-ea"/>
                <a:cs typeface="+mn-cs"/>
              </a:rPr>
              <a:t> group as compared with the</a:t>
            </a:r>
          </a:p>
          <a:p>
            <a:r>
              <a:rPr lang="tr-TR" sz="1200" b="0" i="0" u="none" strike="noStrike" kern="1200" baseline="0" dirty="0" smtClean="0">
                <a:solidFill>
                  <a:schemeClr val="tx1"/>
                </a:solidFill>
                <a:latin typeface="+mn-lt"/>
                <a:ea typeface="+mn-ea"/>
                <a:cs typeface="+mn-cs"/>
              </a:rPr>
              <a:t>dienogest group.</a:t>
            </a:r>
          </a:p>
          <a:p>
            <a:r>
              <a:rPr lang="en-US" sz="1200" b="0" i="0" u="none" strike="noStrike" kern="1200" baseline="0" dirty="0" smtClean="0">
                <a:solidFill>
                  <a:schemeClr val="tx1"/>
                </a:solidFill>
                <a:latin typeface="+mn-lt"/>
                <a:ea typeface="+mn-ea"/>
                <a:cs typeface="+mn-cs"/>
              </a:rPr>
              <a:t>Conclusion: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is available for prolonged administration of more than 6 months, so it is more useful than</a:t>
            </a:r>
          </a:p>
          <a:p>
            <a:r>
              <a:rPr lang="en-US" sz="1200" b="0" i="0" u="none" strike="noStrike" kern="1200" baseline="0" dirty="0" err="1" smtClean="0">
                <a:solidFill>
                  <a:schemeClr val="tx1"/>
                </a:solidFill>
                <a:latin typeface="+mn-lt"/>
                <a:ea typeface="+mn-ea"/>
                <a:cs typeface="+mn-cs"/>
              </a:rPr>
              <a:t>goserelin</a:t>
            </a:r>
            <a:r>
              <a:rPr lang="en-US" sz="1200" b="0" i="0" u="none" strike="noStrike" kern="1200" baseline="0" dirty="0" smtClean="0">
                <a:solidFill>
                  <a:schemeClr val="tx1"/>
                </a:solidFill>
                <a:latin typeface="+mn-lt"/>
                <a:ea typeface="+mn-ea"/>
                <a:cs typeface="+mn-cs"/>
              </a:rPr>
              <a:t>, which is available only for short-term administration.</a:t>
            </a:r>
            <a:endParaRPr lang="tr-TR" dirty="0"/>
          </a:p>
        </p:txBody>
      </p:sp>
      <p:sp>
        <p:nvSpPr>
          <p:cNvPr id="4" name="Slide Number Placeholder 3"/>
          <p:cNvSpPr>
            <a:spLocks noGrp="1"/>
          </p:cNvSpPr>
          <p:nvPr>
            <p:ph type="sldNum" sz="quarter" idx="10"/>
          </p:nvPr>
        </p:nvSpPr>
        <p:spPr/>
        <p:txBody>
          <a:bodyPr/>
          <a:lstStyle/>
          <a:p>
            <a:pPr>
              <a:defRPr/>
            </a:pPr>
            <a:fld id="{EB7F68A3-05D6-41F2-A999-958AE05F3943}" type="slidenum">
              <a:rPr lang="tr-TR" smtClean="0"/>
              <a:pPr>
                <a:defRPr/>
              </a:pPr>
              <a:t>45</a:t>
            </a:fld>
            <a:endParaRPr lang="tr-TR"/>
          </a:p>
        </p:txBody>
      </p:sp>
    </p:spTree>
    <p:extLst>
      <p:ext uri="{BB962C8B-B14F-4D97-AF65-F5344CB8AC3E}">
        <p14:creationId xmlns:p14="http://schemas.microsoft.com/office/powerpoint/2010/main" val="392553769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sz="1200" b="1" i="0" u="none" strike="noStrike" kern="1200" baseline="0" dirty="0" smtClean="0">
                <a:solidFill>
                  <a:schemeClr val="tx1"/>
                </a:solidFill>
                <a:latin typeface="+mn-lt"/>
                <a:ea typeface="+mn-ea"/>
                <a:cs typeface="+mn-cs"/>
              </a:rPr>
              <a:t>Background: </a:t>
            </a:r>
            <a:r>
              <a:rPr lang="en-US" sz="1200" b="0" i="0" u="none" strike="noStrike" kern="1200" baseline="0" dirty="0" smtClean="0">
                <a:solidFill>
                  <a:schemeClr val="tx1"/>
                </a:solidFill>
                <a:latin typeface="+mn-lt"/>
                <a:ea typeface="+mn-ea"/>
                <a:cs typeface="+mn-cs"/>
              </a:rPr>
              <a:t>Pain-relieving effects of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against endometriosis are comparable to leuprolide acetate for</a:t>
            </a:r>
          </a:p>
          <a:p>
            <a:r>
              <a:rPr lang="en-US" sz="1200" b="0" i="0" u="none" strike="noStrike" kern="1200" baseline="0" dirty="0" smtClean="0">
                <a:solidFill>
                  <a:schemeClr val="tx1"/>
                </a:solidFill>
                <a:latin typeface="+mn-lt"/>
                <a:ea typeface="+mn-ea"/>
                <a:cs typeface="+mn-cs"/>
              </a:rPr>
              <a:t>24 weeks. We assessed whether long-term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administration reduces recurrence after </a:t>
            </a:r>
            <a:r>
              <a:rPr lang="en-US" sz="1200" b="0" i="0" u="none" strike="noStrike" kern="1200" baseline="0" dirty="0" err="1" smtClean="0">
                <a:solidFill>
                  <a:schemeClr val="tx1"/>
                </a:solidFill>
                <a:latin typeface="+mn-lt"/>
                <a:ea typeface="+mn-ea"/>
                <a:cs typeface="+mn-cs"/>
              </a:rPr>
              <a:t>endometrioma</a:t>
            </a:r>
            <a:endParaRPr lang="en-US" sz="1200" b="0" i="0" u="none" strike="noStrike" kern="1200" baseline="0" dirty="0" smtClean="0">
              <a:solidFill>
                <a:schemeClr val="tx1"/>
              </a:solidFill>
              <a:latin typeface="+mn-lt"/>
              <a:ea typeface="+mn-ea"/>
              <a:cs typeface="+mn-cs"/>
            </a:endParaRPr>
          </a:p>
          <a:p>
            <a:r>
              <a:rPr lang="tr-TR" sz="1200" b="0" i="0" u="none" strike="noStrike" kern="1200" baseline="0" dirty="0" smtClean="0">
                <a:solidFill>
                  <a:schemeClr val="tx1"/>
                </a:solidFill>
                <a:latin typeface="+mn-lt"/>
                <a:ea typeface="+mn-ea"/>
                <a:cs typeface="+mn-cs"/>
              </a:rPr>
              <a:t>excision.</a:t>
            </a:r>
          </a:p>
          <a:p>
            <a:r>
              <a:rPr lang="en-US" sz="1200" b="1" i="0" u="none" strike="noStrike" kern="1200" baseline="0" dirty="0" smtClean="0">
                <a:solidFill>
                  <a:schemeClr val="tx1"/>
                </a:solidFill>
                <a:latin typeface="+mn-lt"/>
                <a:ea typeface="+mn-ea"/>
                <a:cs typeface="+mn-cs"/>
              </a:rPr>
              <a:t>Methods: </a:t>
            </a:r>
            <a:r>
              <a:rPr lang="en-US" sz="1200" b="0" i="0" u="none" strike="noStrike" kern="1200" baseline="0" dirty="0" smtClean="0">
                <a:solidFill>
                  <a:schemeClr val="tx1"/>
                </a:solidFill>
                <a:latin typeface="+mn-lt"/>
                <a:ea typeface="+mn-ea"/>
                <a:cs typeface="+mn-cs"/>
              </a:rPr>
              <a:t>In this retrospective cohort study, 568 women with MRI-based diagnosis of ovarian </a:t>
            </a:r>
            <a:r>
              <a:rPr lang="en-US" sz="1200" b="0" i="0" u="none" strike="noStrike" kern="1200" baseline="0" dirty="0" err="1" smtClean="0">
                <a:solidFill>
                  <a:schemeClr val="tx1"/>
                </a:solidFill>
                <a:latin typeface="+mn-lt"/>
                <a:ea typeface="+mn-ea"/>
                <a:cs typeface="+mn-cs"/>
              </a:rPr>
              <a:t>endometrioma</a:t>
            </a:r>
            <a:r>
              <a:rPr lang="en-US" sz="1200" b="0" i="0" u="none" strike="noStrike" kern="1200" baseline="0" dirty="0" smtClean="0">
                <a:solidFill>
                  <a:schemeClr val="tx1"/>
                </a:solidFill>
                <a:latin typeface="+mn-lt"/>
                <a:ea typeface="+mn-ea"/>
                <a:cs typeface="+mn-cs"/>
              </a:rPr>
              <a:t>,</a:t>
            </a:r>
          </a:p>
          <a:p>
            <a:r>
              <a:rPr lang="en-US" sz="1200" b="0" i="0" u="none" strike="noStrike" kern="1200" baseline="0" dirty="0" smtClean="0">
                <a:solidFill>
                  <a:schemeClr val="tx1"/>
                </a:solidFill>
                <a:latin typeface="+mn-lt"/>
                <a:ea typeface="+mn-ea"/>
                <a:cs typeface="+mn-cs"/>
              </a:rPr>
              <a:t>who underwent laparoscopic stripping between 2008 and 2013, were studied. Recurrence rates and side effects</a:t>
            </a:r>
          </a:p>
          <a:p>
            <a:r>
              <a:rPr lang="en-US" sz="1200" b="0" i="0" u="none" strike="noStrike" kern="1200" baseline="0" dirty="0" smtClean="0">
                <a:solidFill>
                  <a:schemeClr val="tx1"/>
                </a:solidFill>
                <a:latin typeface="+mn-lt"/>
                <a:ea typeface="+mn-ea"/>
                <a:cs typeface="+mn-cs"/>
              </a:rPr>
              <a:t>over 5 years were investigated in 417 without postoperative medication and 151 who received </a:t>
            </a:r>
            <a:r>
              <a:rPr lang="en-US" sz="1200" b="0" i="0" u="none" strike="noStrike" kern="1200" baseline="0" dirty="0" err="1" smtClean="0">
                <a:solidFill>
                  <a:schemeClr val="tx1"/>
                </a:solidFill>
                <a:latin typeface="+mn-lt"/>
                <a:ea typeface="+mn-ea"/>
                <a:cs typeface="+mn-cs"/>
              </a:rPr>
              <a:t>dienogest</a:t>
            </a:r>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postoperatively at 2 mg. Transvaginal sonography was performed every 3 months, and when cystic lesions ≥2 cm</a:t>
            </a:r>
          </a:p>
          <a:p>
            <a:r>
              <a:rPr lang="en-US" sz="1200" b="0" i="0" u="none" strike="noStrike" kern="1200" baseline="0" dirty="0" smtClean="0">
                <a:solidFill>
                  <a:schemeClr val="tx1"/>
                </a:solidFill>
                <a:latin typeface="+mn-lt"/>
                <a:ea typeface="+mn-ea"/>
                <a:cs typeface="+mn-cs"/>
              </a:rPr>
              <a:t>were observed, diagnostic MRI was conducted. Recurrence was defined as a lesion previously diagnosed as </a:t>
            </a:r>
            <a:r>
              <a:rPr lang="en-US" sz="1200" b="0" i="0" u="none" strike="noStrike" kern="1200" baseline="0" dirty="0" err="1" smtClean="0">
                <a:solidFill>
                  <a:schemeClr val="tx1"/>
                </a:solidFill>
                <a:latin typeface="+mn-lt"/>
                <a:ea typeface="+mn-ea"/>
                <a:cs typeface="+mn-cs"/>
              </a:rPr>
              <a:t>endometrioma</a:t>
            </a:r>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by MRI, equal in size or larger 3 months later on ultrasonography. Cumulative recurrence rates were</a:t>
            </a:r>
          </a:p>
          <a:p>
            <a:r>
              <a:rPr lang="en-US" sz="1200" b="0" i="0" u="none" strike="noStrike" kern="1200" baseline="0" dirty="0" smtClean="0">
                <a:solidFill>
                  <a:schemeClr val="tx1"/>
                </a:solidFill>
                <a:latin typeface="+mn-lt"/>
                <a:ea typeface="+mn-ea"/>
                <a:cs typeface="+mn-cs"/>
              </a:rPr>
              <a:t>calculated with the Kaplan-Meier method, and group comparison involved log-rank tests. Blood examinations</a:t>
            </a:r>
          </a:p>
          <a:p>
            <a:r>
              <a:rPr lang="en-US" sz="1200" b="0" i="0" u="none" strike="noStrike" kern="1200" baseline="0" dirty="0" smtClean="0">
                <a:solidFill>
                  <a:schemeClr val="tx1"/>
                </a:solidFill>
                <a:latin typeface="+mn-lt"/>
                <a:ea typeface="+mn-ea"/>
                <a:cs typeface="+mn-cs"/>
              </a:rPr>
              <a:t>were completed every 3 months, and bone mineral density was measured with DEXA every 6 months.</a:t>
            </a:r>
          </a:p>
          <a:p>
            <a:r>
              <a:rPr lang="en-US" sz="1200" b="1" i="0" u="none" strike="noStrike" kern="1200" baseline="0" dirty="0" smtClean="0">
                <a:solidFill>
                  <a:schemeClr val="tx1"/>
                </a:solidFill>
                <a:latin typeface="+mn-lt"/>
                <a:ea typeface="+mn-ea"/>
                <a:cs typeface="+mn-cs"/>
              </a:rPr>
              <a:t>Results: </a:t>
            </a:r>
            <a:r>
              <a:rPr lang="en-US" sz="1200" b="0" i="0" u="none" strike="noStrike" kern="1200" baseline="0" dirty="0" smtClean="0">
                <a:solidFill>
                  <a:schemeClr val="tx1"/>
                </a:solidFill>
                <a:latin typeface="+mn-lt"/>
                <a:ea typeface="+mn-ea"/>
                <a:cs typeface="+mn-cs"/>
              </a:rPr>
              <a:t>Cumulative recurrence rates at the 5th postoperative year in the no-postoperative-medication and 2-mg</a:t>
            </a:r>
          </a:p>
          <a:p>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groups were 69 and 4%, respectively, showing significant decreases (odd ratio [OR] = 0.09, 95% confidence</a:t>
            </a:r>
          </a:p>
          <a:p>
            <a:r>
              <a:rPr lang="en-US" sz="1200" b="0" i="0" u="none" strike="noStrike" kern="1200" baseline="0" dirty="0" smtClean="0">
                <a:solidFill>
                  <a:schemeClr val="tx1"/>
                </a:solidFill>
                <a:latin typeface="+mn-lt"/>
                <a:ea typeface="+mn-ea"/>
                <a:cs typeface="+mn-cs"/>
              </a:rPr>
              <a:t>interval, 0.03-0.26). Anemia occurred in 4% due to </a:t>
            </a:r>
            <a:r>
              <a:rPr lang="en-US" sz="1200" b="0" i="0" u="none" strike="noStrike" kern="1200" baseline="0" dirty="0" err="1" smtClean="0">
                <a:solidFill>
                  <a:schemeClr val="tx1"/>
                </a:solidFill>
                <a:latin typeface="+mn-lt"/>
                <a:ea typeface="+mn-ea"/>
                <a:cs typeface="+mn-cs"/>
              </a:rPr>
              <a:t>metrorrhagia</a:t>
            </a:r>
            <a:r>
              <a:rPr lang="en-US" sz="1200" b="0" i="0" u="none" strike="noStrike" kern="1200" baseline="0" dirty="0" smtClean="0">
                <a:solidFill>
                  <a:schemeClr val="tx1"/>
                </a:solidFill>
                <a:latin typeface="+mn-lt"/>
                <a:ea typeface="+mn-ea"/>
                <a:cs typeface="+mn-cs"/>
              </a:rPr>
              <a:t> directly after administration, </a:t>
            </a:r>
            <a:r>
              <a:rPr lang="en-US" sz="1200" b="0" i="0" u="none" strike="noStrike" kern="1200" baseline="0" dirty="0" err="1" smtClean="0">
                <a:solidFill>
                  <a:schemeClr val="tx1"/>
                </a:solidFill>
                <a:latin typeface="+mn-lt"/>
                <a:ea typeface="+mn-ea"/>
                <a:cs typeface="+mn-cs"/>
              </a:rPr>
              <a:t>metrorrhagia</a:t>
            </a:r>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including spotting was observed in 20% at 1 year and decreases in bone mineral density and depression were</a:t>
            </a:r>
          </a:p>
          <a:p>
            <a:r>
              <a:rPr lang="en-US" sz="1200" b="0" i="0" u="none" strike="noStrike" kern="1200" baseline="0" dirty="0" smtClean="0">
                <a:solidFill>
                  <a:schemeClr val="tx1"/>
                </a:solidFill>
                <a:latin typeface="+mn-lt"/>
                <a:ea typeface="+mn-ea"/>
                <a:cs typeface="+mn-cs"/>
              </a:rPr>
              <a:t>observed in 4 and 2.6%, respectively, in the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group.</a:t>
            </a:r>
          </a:p>
          <a:p>
            <a:r>
              <a:rPr lang="en-US" sz="1200" b="1" i="0" u="none" strike="noStrike" kern="1200" baseline="0" dirty="0" smtClean="0">
                <a:solidFill>
                  <a:schemeClr val="tx1"/>
                </a:solidFill>
                <a:latin typeface="+mn-lt"/>
                <a:ea typeface="+mn-ea"/>
                <a:cs typeface="+mn-cs"/>
              </a:rPr>
              <a:t>Conclusions: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significantly prevented postoperative </a:t>
            </a:r>
            <a:r>
              <a:rPr lang="en-US" sz="1200" b="0" i="0" u="none" strike="noStrike" kern="1200" baseline="0" dirty="0" err="1" smtClean="0">
                <a:solidFill>
                  <a:schemeClr val="tx1"/>
                </a:solidFill>
                <a:latin typeface="+mn-lt"/>
                <a:ea typeface="+mn-ea"/>
                <a:cs typeface="+mn-cs"/>
              </a:rPr>
              <a:t>endometrioma</a:t>
            </a:r>
            <a:r>
              <a:rPr lang="en-US" sz="1200" b="0" i="0" u="none" strike="noStrike" kern="1200" baseline="0" dirty="0" smtClean="0">
                <a:solidFill>
                  <a:schemeClr val="tx1"/>
                </a:solidFill>
                <a:latin typeface="+mn-lt"/>
                <a:ea typeface="+mn-ea"/>
                <a:cs typeface="+mn-cs"/>
              </a:rPr>
              <a:t> recurrence. However, side effects</a:t>
            </a:r>
          </a:p>
          <a:p>
            <a:r>
              <a:rPr lang="en-US" sz="1200" b="0" i="0" u="none" strike="noStrike" kern="1200" baseline="0" dirty="0" smtClean="0">
                <a:solidFill>
                  <a:schemeClr val="tx1"/>
                </a:solidFill>
                <a:latin typeface="+mn-lt"/>
                <a:ea typeface="+mn-ea"/>
                <a:cs typeface="+mn-cs"/>
              </a:rPr>
              <a:t>such as </a:t>
            </a:r>
            <a:r>
              <a:rPr lang="en-US" sz="1200" b="0" i="0" u="none" strike="noStrike" kern="1200" baseline="0" dirty="0" err="1" smtClean="0">
                <a:solidFill>
                  <a:schemeClr val="tx1"/>
                </a:solidFill>
                <a:latin typeface="+mn-lt"/>
                <a:ea typeface="+mn-ea"/>
                <a:cs typeface="+mn-cs"/>
              </a:rPr>
              <a:t>metrorrhagia</a:t>
            </a:r>
            <a:r>
              <a:rPr lang="en-US" sz="1200" b="0" i="0" u="none" strike="noStrike" kern="1200" baseline="0" dirty="0" smtClean="0">
                <a:solidFill>
                  <a:schemeClr val="tx1"/>
                </a:solidFill>
                <a:latin typeface="+mn-lt"/>
                <a:ea typeface="+mn-ea"/>
                <a:cs typeface="+mn-cs"/>
              </a:rPr>
              <a:t> and a decreased bone mineral density were observed. Therefore, careful long-term </a:t>
            </a:r>
            <a:r>
              <a:rPr lang="en-US" sz="1200" b="0" i="0" u="none" strike="noStrike" kern="1200" baseline="0" dirty="0" err="1" smtClean="0">
                <a:solidFill>
                  <a:schemeClr val="tx1"/>
                </a:solidFill>
                <a:latin typeface="+mn-lt"/>
                <a:ea typeface="+mn-ea"/>
                <a:cs typeface="+mn-cs"/>
              </a:rPr>
              <a:t>followup</a:t>
            </a:r>
            <a:endParaRPr lang="en-US" sz="1200" b="0" i="0" u="none" strike="noStrike" kern="1200" baseline="0" dirty="0" smtClean="0">
              <a:solidFill>
                <a:schemeClr val="tx1"/>
              </a:solidFill>
              <a:latin typeface="+mn-lt"/>
              <a:ea typeface="+mn-ea"/>
              <a:cs typeface="+mn-cs"/>
            </a:endParaRPr>
          </a:p>
          <a:p>
            <a:r>
              <a:rPr lang="tr-TR" sz="1200" b="0" i="0" u="none" strike="noStrike" kern="1200" baseline="0" dirty="0" smtClean="0">
                <a:solidFill>
                  <a:schemeClr val="tx1"/>
                </a:solidFill>
                <a:latin typeface="+mn-lt"/>
                <a:ea typeface="+mn-ea"/>
                <a:cs typeface="+mn-cs"/>
              </a:rPr>
              <a:t>is necessary.</a:t>
            </a:r>
            <a:endParaRPr lang="tr-TR" dirty="0"/>
          </a:p>
        </p:txBody>
      </p:sp>
      <p:sp>
        <p:nvSpPr>
          <p:cNvPr id="4" name="Slide Number Placeholder 3"/>
          <p:cNvSpPr>
            <a:spLocks noGrp="1"/>
          </p:cNvSpPr>
          <p:nvPr>
            <p:ph type="sldNum" sz="quarter" idx="10"/>
          </p:nvPr>
        </p:nvSpPr>
        <p:spPr/>
        <p:txBody>
          <a:bodyPr/>
          <a:lstStyle/>
          <a:p>
            <a:pPr>
              <a:defRPr/>
            </a:pPr>
            <a:fld id="{EB7F68A3-05D6-41F2-A999-958AE05F3943}" type="slidenum">
              <a:rPr lang="tr-TR" smtClean="0"/>
              <a:pPr>
                <a:defRPr/>
              </a:pPr>
              <a:t>46</a:t>
            </a:fld>
            <a:endParaRPr lang="tr-TR"/>
          </a:p>
        </p:txBody>
      </p:sp>
    </p:spTree>
    <p:extLst>
      <p:ext uri="{BB962C8B-B14F-4D97-AF65-F5344CB8AC3E}">
        <p14:creationId xmlns:p14="http://schemas.microsoft.com/office/powerpoint/2010/main" val="210266675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Objective: To evaluate patient satisfaction at 6-months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(DNG) treatment in women with symptomatic rectovaginal endometriosis who had pain persistence and were unsatisfied after 6-months of </a:t>
            </a:r>
            <a:r>
              <a:rPr lang="en-US" sz="1200" b="0" i="0" u="none" strike="noStrike" kern="1200" baseline="0" dirty="0" err="1" smtClean="0">
                <a:solidFill>
                  <a:schemeClr val="tx1"/>
                </a:solidFill>
                <a:latin typeface="+mn-lt"/>
                <a:ea typeface="+mn-ea"/>
                <a:cs typeface="+mn-cs"/>
              </a:rPr>
              <a:t>norethisterone</a:t>
            </a:r>
            <a:r>
              <a:rPr lang="en-US" sz="1200" b="0" i="0" u="none" strike="noStrike" kern="1200" baseline="0" dirty="0" smtClean="0">
                <a:solidFill>
                  <a:schemeClr val="tx1"/>
                </a:solidFill>
                <a:latin typeface="+mn-lt"/>
                <a:ea typeface="+mn-ea"/>
                <a:cs typeface="+mn-cs"/>
              </a:rPr>
              <a:t> acetate (NETA) therapy. Study design: This 24-weeks pilot open-label prospective study enrolled 25 women. The main outcome was the degree of patient satisfaction measured by using a Likert scale. Secondary outcomes were to evaluate differences in endometriosis-related pain, quality of life, sexual function changes and volumetric nodules changes during DNG compared to NETA treatment. Results: Patient satisfaction improved at 3- and 6-months (p &lt; 0.001, respectively) treatment with DNG compared with baseline treatment with NETA. Six months DNG treatment decreased the intensity of all the endometriosis-associated pain (chronic pelvic pain, dyspareunia, </a:t>
            </a:r>
            <a:r>
              <a:rPr lang="en-US" sz="1200" b="0" i="0" u="none" strike="noStrike" kern="1200" baseline="0" dirty="0" err="1" smtClean="0">
                <a:solidFill>
                  <a:schemeClr val="tx1"/>
                </a:solidFill>
                <a:latin typeface="+mn-lt"/>
                <a:ea typeface="+mn-ea"/>
                <a:cs typeface="+mn-cs"/>
              </a:rPr>
              <a:t>dyschezia</a:t>
            </a:r>
            <a:r>
              <a:rPr lang="en-US" sz="1200" b="0" i="0" u="none" strike="noStrike" kern="1200" baseline="0" dirty="0" smtClean="0">
                <a:solidFill>
                  <a:schemeClr val="tx1"/>
                </a:solidFill>
                <a:latin typeface="+mn-lt"/>
                <a:ea typeface="+mn-ea"/>
                <a:cs typeface="+mn-cs"/>
              </a:rPr>
              <a:t>) compared to baseline (p &lt; 0.001 for all comparisons). Quality of life and quality of sexual life evaluated with the EHP-30 and FSFI, respectively, increased after 6 months treatment. The volume of the </a:t>
            </a:r>
            <a:r>
              <a:rPr lang="en-US" sz="1200" b="0" i="0" u="none" strike="noStrike" kern="1200" baseline="0" dirty="0" err="1" smtClean="0">
                <a:solidFill>
                  <a:schemeClr val="tx1"/>
                </a:solidFill>
                <a:latin typeface="+mn-lt"/>
                <a:ea typeface="+mn-ea"/>
                <a:cs typeface="+mn-cs"/>
              </a:rPr>
              <a:t>endometriotic</a:t>
            </a:r>
            <a:r>
              <a:rPr lang="en-US" sz="1200" b="0" i="0" u="none" strike="noStrike" kern="1200" baseline="0" dirty="0" smtClean="0">
                <a:solidFill>
                  <a:schemeClr val="tx1"/>
                </a:solidFill>
                <a:latin typeface="+mn-lt"/>
                <a:ea typeface="+mn-ea"/>
                <a:cs typeface="+mn-cs"/>
              </a:rPr>
              <a:t> nodules did not significantly change during treatment. Conclusions: This study confirms the efficacy of DNG in treating symptomatic women with rectovaginal endometriosis even in a particular </a:t>
            </a:r>
            <a:r>
              <a:rPr lang="en-US" sz="1200" b="0" i="0" u="none" strike="noStrike" kern="1200" baseline="0" dirty="0" err="1" smtClean="0">
                <a:solidFill>
                  <a:schemeClr val="tx1"/>
                </a:solidFill>
                <a:latin typeface="+mn-lt"/>
                <a:ea typeface="+mn-ea"/>
                <a:cs typeface="+mn-cs"/>
              </a:rPr>
              <a:t>endometriotic</a:t>
            </a:r>
            <a:r>
              <a:rPr lang="en-US" sz="1200" b="0" i="0" u="none" strike="noStrike" kern="1200" baseline="0" dirty="0" smtClean="0">
                <a:solidFill>
                  <a:schemeClr val="tx1"/>
                </a:solidFill>
                <a:latin typeface="+mn-lt"/>
                <a:ea typeface="+mn-ea"/>
                <a:cs typeface="+mn-cs"/>
              </a:rPr>
              <a:t> subpopulation of NETA ‘‘resistant’’ patients. Further randomized clinical trials comparing these two </a:t>
            </a:r>
            <a:r>
              <a:rPr lang="en-US" sz="1200" b="0" i="0" u="none" strike="noStrike" kern="1200" baseline="0" dirty="0" err="1" smtClean="0">
                <a:solidFill>
                  <a:schemeClr val="tx1"/>
                </a:solidFill>
                <a:latin typeface="+mn-lt"/>
                <a:ea typeface="+mn-ea"/>
                <a:cs typeface="+mn-cs"/>
              </a:rPr>
              <a:t>progestins</a:t>
            </a:r>
            <a:r>
              <a:rPr lang="en-US" sz="1200" b="0" i="0" u="none" strike="noStrike" kern="1200" baseline="0" dirty="0" smtClean="0">
                <a:solidFill>
                  <a:schemeClr val="tx1"/>
                </a:solidFill>
                <a:latin typeface="+mn-lt"/>
                <a:ea typeface="+mn-ea"/>
                <a:cs typeface="+mn-cs"/>
              </a:rPr>
              <a:t> both in first than second line are warranted. </a:t>
            </a:r>
            <a:endParaRPr lang="tr-TR" dirty="0"/>
          </a:p>
        </p:txBody>
      </p:sp>
      <p:sp>
        <p:nvSpPr>
          <p:cNvPr id="4" name="Slide Number Placeholder 3"/>
          <p:cNvSpPr>
            <a:spLocks noGrp="1"/>
          </p:cNvSpPr>
          <p:nvPr>
            <p:ph type="sldNum" sz="quarter" idx="10"/>
          </p:nvPr>
        </p:nvSpPr>
        <p:spPr/>
        <p:txBody>
          <a:bodyPr/>
          <a:lstStyle/>
          <a:p>
            <a:pPr>
              <a:defRPr/>
            </a:pPr>
            <a:fld id="{EB7F68A3-05D6-41F2-A999-958AE05F3943}" type="slidenum">
              <a:rPr lang="tr-TR" smtClean="0"/>
              <a:pPr>
                <a:defRPr/>
              </a:pPr>
              <a:t>48</a:t>
            </a:fld>
            <a:endParaRPr lang="tr-TR"/>
          </a:p>
        </p:txBody>
      </p:sp>
    </p:spTree>
    <p:extLst>
      <p:ext uri="{BB962C8B-B14F-4D97-AF65-F5344CB8AC3E}">
        <p14:creationId xmlns:p14="http://schemas.microsoft.com/office/powerpoint/2010/main" val="149626550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There are also some limitations.</a:t>
            </a:r>
            <a:endParaRPr lang="tr-TR" sz="1200" dirty="0" smtClean="0"/>
          </a:p>
          <a:p>
            <a:r>
              <a:rPr lang="en-US" sz="1200" dirty="0" smtClean="0"/>
              <a:t> First, this study was not a randomized controlled trial and</a:t>
            </a:r>
            <a:r>
              <a:rPr lang="tr-TR" sz="1200" dirty="0" smtClean="0"/>
              <a:t> had no control group</a:t>
            </a:r>
          </a:p>
          <a:p>
            <a:r>
              <a:rPr lang="en-US" sz="1200" dirty="0" smtClean="0"/>
              <a:t>Second, some factors that could influence bone density, such as physical</a:t>
            </a:r>
            <a:r>
              <a:rPr lang="tr-TR" sz="1200" dirty="0" smtClean="0"/>
              <a:t> </a:t>
            </a:r>
            <a:r>
              <a:rPr lang="en-US" sz="1200" dirty="0" smtClean="0"/>
              <a:t>activity, diet, or family history, were not assessed</a:t>
            </a:r>
            <a:endParaRPr lang="tr-TR" sz="1200" dirty="0" smtClean="0"/>
          </a:p>
          <a:p>
            <a:r>
              <a:rPr lang="en-US" sz="1200" dirty="0" smtClean="0"/>
              <a:t>The present study included women who were young and healthy</a:t>
            </a:r>
            <a:r>
              <a:rPr lang="tr-TR" sz="1200" dirty="0" smtClean="0"/>
              <a:t> </a:t>
            </a:r>
            <a:r>
              <a:rPr lang="en-US" sz="1200" dirty="0" smtClean="0"/>
              <a:t>with very low risk for clinical fractures, and BMDs were still within the normal range for age</a:t>
            </a:r>
            <a:r>
              <a:rPr lang="tr-TR" sz="1200" dirty="0" smtClean="0"/>
              <a:t> </a:t>
            </a:r>
            <a:r>
              <a:rPr lang="en-US" sz="1200" dirty="0" smtClean="0"/>
              <a:t>after long-term DNG treatment. Considering the benefit of this medication to prevent</a:t>
            </a:r>
            <a:r>
              <a:rPr lang="tr-TR" sz="1200" dirty="0" smtClean="0"/>
              <a:t> </a:t>
            </a:r>
            <a:r>
              <a:rPr lang="en-US" sz="1200" dirty="0" smtClean="0"/>
              <a:t>endometriosis recurrence and avoid repetitive surgeries, the use of DNG should not be decided</a:t>
            </a:r>
            <a:r>
              <a:rPr lang="tr-TR" sz="1200" dirty="0" smtClean="0"/>
              <a:t> </a:t>
            </a:r>
            <a:r>
              <a:rPr lang="en-US" sz="1200" dirty="0" smtClean="0"/>
              <a:t>solely based on BMD changes in clinical practice</a:t>
            </a:r>
            <a:endParaRPr lang="tr-TR" sz="1200" dirty="0" smtClean="0"/>
          </a:p>
          <a:p>
            <a:endParaRPr lang="tr-TR" dirty="0"/>
          </a:p>
        </p:txBody>
      </p:sp>
      <p:sp>
        <p:nvSpPr>
          <p:cNvPr id="4" name="Slide Number Placeholder 3"/>
          <p:cNvSpPr>
            <a:spLocks noGrp="1"/>
          </p:cNvSpPr>
          <p:nvPr>
            <p:ph type="sldNum" sz="quarter" idx="10"/>
          </p:nvPr>
        </p:nvSpPr>
        <p:spPr/>
        <p:txBody>
          <a:bodyPr/>
          <a:lstStyle/>
          <a:p>
            <a:pPr>
              <a:defRPr/>
            </a:pPr>
            <a:fld id="{EB7F68A3-05D6-41F2-A999-958AE05F3943}" type="slidenum">
              <a:rPr lang="tr-TR" smtClean="0"/>
              <a:pPr>
                <a:defRPr/>
              </a:pPr>
              <a:t>52</a:t>
            </a:fld>
            <a:endParaRPr lang="tr-TR"/>
          </a:p>
        </p:txBody>
      </p:sp>
    </p:spTree>
    <p:extLst>
      <p:ext uri="{BB962C8B-B14F-4D97-AF65-F5344CB8AC3E}">
        <p14:creationId xmlns:p14="http://schemas.microsoft.com/office/powerpoint/2010/main" val="211697558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en-US" altLang="ja-JP" dirty="0" smtClean="0"/>
              <a:t>This is a </a:t>
            </a:r>
            <a:r>
              <a:rPr lang="en-US" altLang="ja-JP" sz="1800" dirty="0" smtClean="0">
                <a:latin typeface="+mn-lt"/>
              </a:rPr>
              <a:t>Phase III, randomized, double-blind, multicenter, placebo-controlled study.</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ja-JP" sz="1800" dirty="0" smtClean="0">
                <a:latin typeface="+mn-lt"/>
              </a:rPr>
              <a:t>This</a:t>
            </a:r>
            <a:r>
              <a:rPr lang="en-US" altLang="ja-JP" sz="1800" baseline="0" dirty="0" smtClean="0">
                <a:latin typeface="+mn-lt"/>
              </a:rPr>
              <a:t> is inclusion criteria.</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ja-JP" sz="1800" baseline="0" dirty="0" smtClean="0">
                <a:latin typeface="+mn-lt"/>
              </a:rPr>
              <a:t>As shown here, we excluded patients with endometriosis or uterine fibroid, with severe anemia, and with marked uterine enlargement. In cases of mild or moderate anemia, we included them after the treatment of anemia.</a:t>
            </a:r>
            <a:endParaRPr lang="en-US" altLang="ja-JP" sz="1800" dirty="0" smtClean="0">
              <a:latin typeface="+mn-lt"/>
            </a:endParaRPr>
          </a:p>
          <a:p>
            <a:r>
              <a:rPr lang="en-US" b="1" dirty="0" smtClean="0"/>
              <a:t>OBJECTIVE: </a:t>
            </a:r>
          </a:p>
          <a:p>
            <a:r>
              <a:rPr lang="en-US" dirty="0" smtClean="0"/>
              <a:t>To evaluate the efficacy and safety of </a:t>
            </a:r>
            <a:r>
              <a:rPr lang="en-US" dirty="0" err="1" smtClean="0"/>
              <a:t>dienogest</a:t>
            </a:r>
            <a:r>
              <a:rPr lang="en-US" dirty="0" smtClean="0"/>
              <a:t> (DNG), a </a:t>
            </a:r>
            <a:r>
              <a:rPr lang="en-US" dirty="0" err="1" smtClean="0"/>
              <a:t>progestational</a:t>
            </a:r>
            <a:r>
              <a:rPr lang="en-US" dirty="0" smtClean="0"/>
              <a:t> 19-norsteroid, in patients with symptomatic </a:t>
            </a:r>
            <a:r>
              <a:rPr lang="en-US" dirty="0" err="1" smtClean="0"/>
              <a:t>adenomyosis</a:t>
            </a:r>
            <a:r>
              <a:rPr lang="en-US" dirty="0" smtClean="0"/>
              <a:t>.</a:t>
            </a:r>
          </a:p>
          <a:p>
            <a:r>
              <a:rPr lang="en-US" b="1" dirty="0" smtClean="0"/>
              <a:t>DESIGN: </a:t>
            </a:r>
          </a:p>
          <a:p>
            <a:r>
              <a:rPr lang="en-US" dirty="0" smtClean="0"/>
              <a:t>Phase III, randomized, double-blind, multicenter, placebo-controlled study.</a:t>
            </a:r>
          </a:p>
          <a:p>
            <a:r>
              <a:rPr lang="en-US" b="1" dirty="0" smtClean="0"/>
              <a:t>SETTING: </a:t>
            </a:r>
          </a:p>
          <a:p>
            <a:r>
              <a:rPr lang="en-US" dirty="0" smtClean="0"/>
              <a:t>Clinical study sites in Japan.</a:t>
            </a:r>
          </a:p>
          <a:p>
            <a:r>
              <a:rPr lang="en-US" b="1" dirty="0" smtClean="0"/>
              <a:t>PATIENT(S): </a:t>
            </a:r>
          </a:p>
          <a:p>
            <a:r>
              <a:rPr lang="en-US" dirty="0" smtClean="0"/>
              <a:t>Sixty-seven patients with </a:t>
            </a:r>
            <a:r>
              <a:rPr lang="en-US" dirty="0" err="1" smtClean="0"/>
              <a:t>adenomyosis</a:t>
            </a:r>
            <a:r>
              <a:rPr lang="en-US" dirty="0" smtClean="0"/>
              <a:t>.</a:t>
            </a:r>
          </a:p>
          <a:p>
            <a:r>
              <a:rPr lang="en-US" b="1" dirty="0" smtClean="0"/>
              <a:t>INTERVENTION(S): </a:t>
            </a:r>
          </a:p>
          <a:p>
            <a:r>
              <a:rPr lang="en-US" dirty="0" smtClean="0"/>
              <a:t>Patients were randomly assigned to receive DNG (2 mg/d, orally) or placebo for 16 weeks. In cases of complicated anemia, patients were treated for anemia before randomization.</a:t>
            </a:r>
          </a:p>
          <a:p>
            <a:r>
              <a:rPr lang="en-US" b="1" dirty="0" smtClean="0"/>
              <a:t>MAIN OUTCOME MEASURE(S): </a:t>
            </a:r>
          </a:p>
          <a:p>
            <a:r>
              <a:rPr lang="en-US" dirty="0" smtClean="0"/>
              <a:t>The primary end point was the change from baseline to after treatment pain score, using zero- to three-point verbal rating scales that defined pain severity according to limited ability to work and need for analgesics. The visual analogue scale was used as another pain parameter.</a:t>
            </a:r>
          </a:p>
          <a:p>
            <a:r>
              <a:rPr lang="en-US" b="1" dirty="0" smtClean="0"/>
              <a:t>RESULT(S): </a:t>
            </a:r>
          </a:p>
          <a:p>
            <a:r>
              <a:rPr lang="en-US" dirty="0" smtClean="0"/>
              <a:t>Decreases from baseline in the pain score and the visual analogue scale at the end of treatment were significantly more in the DNG group than in the placebo group (P&lt;.001). During the treatment period, almost all of the patients treated with DNG experienced irregular uterine bleeding and one patient had mild anemia. No severe cases of anemia were observed.</a:t>
            </a:r>
          </a:p>
          <a:p>
            <a:r>
              <a:rPr lang="en-US" b="1" dirty="0" smtClean="0"/>
              <a:t>CONCLUSION(S): </a:t>
            </a:r>
          </a:p>
          <a:p>
            <a:r>
              <a:rPr lang="en-US" dirty="0" smtClean="0"/>
              <a:t>These results suggest that DNG is effective and well tolerated in the treatment for painful symptoms associated with </a:t>
            </a:r>
            <a:r>
              <a:rPr lang="en-US" dirty="0" err="1" smtClean="0"/>
              <a:t>adenomyosis</a:t>
            </a:r>
            <a:r>
              <a:rPr lang="en-US" dirty="0" smtClean="0"/>
              <a:t> not complicated by severe uterine enlargement or severe anemia.</a:t>
            </a:r>
          </a:p>
          <a:p>
            <a:endParaRPr kumimoji="1" lang="ja-JP" altLang="en-US" dirty="0"/>
          </a:p>
        </p:txBody>
      </p:sp>
      <p:sp>
        <p:nvSpPr>
          <p:cNvPr id="4" name="スライド番号プレースホルダー 3"/>
          <p:cNvSpPr>
            <a:spLocks noGrp="1"/>
          </p:cNvSpPr>
          <p:nvPr>
            <p:ph type="sldNum" sz="quarter" idx="10"/>
          </p:nvPr>
        </p:nvSpPr>
        <p:spPr/>
        <p:txBody>
          <a:bodyPr/>
          <a:lstStyle/>
          <a:p>
            <a:fld id="{C0F4B811-6E39-420F-980D-5492A40AAA1D}" type="slidenum">
              <a:rPr lang="ja-JP" altLang="en-US" smtClean="0"/>
              <a:pPr/>
              <a:t>53</a:t>
            </a:fld>
            <a:endParaRPr lang="ja-JP" altLang="en-US"/>
          </a:p>
        </p:txBody>
      </p:sp>
    </p:spTree>
    <p:extLst>
      <p:ext uri="{BB962C8B-B14F-4D97-AF65-F5344CB8AC3E}">
        <p14:creationId xmlns:p14="http://schemas.microsoft.com/office/powerpoint/2010/main" val="32791381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smtClean="0"/>
              <a:t>This is the result.</a:t>
            </a:r>
            <a:r>
              <a:rPr kumimoji="1" lang="en-US" altLang="ja-JP" baseline="0" dirty="0" smtClean="0"/>
              <a:t> In all parameters, namely pain score, pain-severity score, analgesics-usage score, and visual analog scale, </a:t>
            </a:r>
            <a:r>
              <a:rPr kumimoji="1" lang="en-US" altLang="ja-JP" baseline="0" dirty="0" err="1" smtClean="0"/>
              <a:t>dienogest</a:t>
            </a:r>
            <a:r>
              <a:rPr kumimoji="1" lang="en-US" altLang="ja-JP" baseline="0" dirty="0" smtClean="0"/>
              <a:t> treatment decreased the values from baseline in four weeks, and the decrease was maintained up to 16 weeks. The values were significantly lower than those of controls.</a:t>
            </a:r>
            <a:endParaRPr kumimoji="1" lang="ja-JP" altLang="en-US" dirty="0"/>
          </a:p>
        </p:txBody>
      </p:sp>
      <p:sp>
        <p:nvSpPr>
          <p:cNvPr id="4" name="スライド番号プレースホルダー 3"/>
          <p:cNvSpPr>
            <a:spLocks noGrp="1"/>
          </p:cNvSpPr>
          <p:nvPr>
            <p:ph type="sldNum" sz="quarter" idx="10"/>
          </p:nvPr>
        </p:nvSpPr>
        <p:spPr/>
        <p:txBody>
          <a:bodyPr/>
          <a:lstStyle/>
          <a:p>
            <a:fld id="{C0F4B811-6E39-420F-980D-5492A40AAA1D}" type="slidenum">
              <a:rPr lang="ja-JP" altLang="en-US" smtClean="0"/>
              <a:pPr/>
              <a:t>54</a:t>
            </a:fld>
            <a:endParaRPr lang="ja-JP" altLang="en-US"/>
          </a:p>
        </p:txBody>
      </p:sp>
    </p:spTree>
    <p:extLst>
      <p:ext uri="{BB962C8B-B14F-4D97-AF65-F5344CB8AC3E}">
        <p14:creationId xmlns:p14="http://schemas.microsoft.com/office/powerpoint/2010/main" val="7135282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1 Slayt Görüntüsü Yer Tutucusu"/>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0899" name="2 Not Yer Tutucusu"/>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211972" name="3 Slayt Numarası Yer Tutucusu"/>
          <p:cNvSpPr>
            <a:spLocks noGrp="1"/>
          </p:cNvSpPr>
          <p:nvPr>
            <p:ph type="sldNum" sz="quarter" idx="5"/>
          </p:nvPr>
        </p:nvSpPr>
        <p:spPr bwMode="auto">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F62922A2-D82D-44C0-B1A1-1225C3379719}" type="slidenum">
              <a:rPr lang="tr-TR" smtClean="0"/>
              <a:pPr fontAlgn="base">
                <a:spcBef>
                  <a:spcPct val="0"/>
                </a:spcBef>
                <a:spcAft>
                  <a:spcPct val="0"/>
                </a:spcAft>
                <a:defRPr/>
              </a:pPr>
              <a:t>5</a:t>
            </a:fld>
            <a:endParaRPr lang="tr-TR"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sz="1200" b="0" i="0" u="none" strike="noStrike" kern="1200" baseline="0" dirty="0" smtClean="0">
                <a:solidFill>
                  <a:schemeClr val="tx1"/>
                </a:solidFill>
                <a:latin typeface="+mn-lt"/>
                <a:ea typeface="+mn-ea"/>
                <a:cs typeface="+mn-cs"/>
              </a:rPr>
              <a:t>Objective: This study assessed the relief of uterine bleeding and clinical symptoms during cyclic</a:t>
            </a:r>
          </a:p>
          <a:p>
            <a:r>
              <a:rPr lang="en-US" sz="1200" b="0" i="0" u="none" strike="noStrike" kern="1200" baseline="0" dirty="0" smtClean="0">
                <a:solidFill>
                  <a:schemeClr val="tx1"/>
                </a:solidFill>
                <a:latin typeface="+mn-lt"/>
                <a:ea typeface="+mn-ea"/>
                <a:cs typeface="+mn-cs"/>
              </a:rPr>
              <a:t>administration of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for the treatment of endometriosis.</a:t>
            </a:r>
          </a:p>
          <a:p>
            <a:r>
              <a:rPr lang="en-US" sz="1200" b="0" i="0" u="none" strike="noStrike" kern="1200" baseline="0" dirty="0" smtClean="0">
                <a:solidFill>
                  <a:schemeClr val="tx1"/>
                </a:solidFill>
                <a:latin typeface="+mn-lt"/>
                <a:ea typeface="+mn-ea"/>
                <a:cs typeface="+mn-cs"/>
              </a:rPr>
              <a:t>Methods: In total, 25 patients undergoing ovarian cyst enucleation and given </a:t>
            </a:r>
            <a:r>
              <a:rPr lang="en-US" sz="1200" b="0" i="0" u="none" strike="noStrike" kern="1200" baseline="0" dirty="0" err="1" smtClean="0">
                <a:solidFill>
                  <a:schemeClr val="tx1"/>
                </a:solidFill>
                <a:latin typeface="+mn-lt"/>
                <a:ea typeface="+mn-ea"/>
                <a:cs typeface="+mn-cs"/>
              </a:rPr>
              <a:t>dienogest</a:t>
            </a:r>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participated in this study.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2 mg/day was administered for 3 weeks, and the drug was</a:t>
            </a:r>
          </a:p>
          <a:p>
            <a:r>
              <a:rPr lang="en-US" sz="1200" b="0" i="0" u="none" strike="noStrike" kern="1200" baseline="0" dirty="0" smtClean="0">
                <a:solidFill>
                  <a:schemeClr val="tx1"/>
                </a:solidFill>
                <a:latin typeface="+mn-lt"/>
                <a:ea typeface="+mn-ea"/>
                <a:cs typeface="+mn-cs"/>
              </a:rPr>
              <a:t>then withdrawn for 1 week (cyclic administration of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This 4-week cycle was repeated</a:t>
            </a:r>
          </a:p>
          <a:p>
            <a:r>
              <a:rPr lang="en-US" sz="1200" b="0" i="0" u="none" strike="noStrike" kern="1200" baseline="0" dirty="0" smtClean="0">
                <a:solidFill>
                  <a:schemeClr val="tx1"/>
                </a:solidFill>
                <a:latin typeface="+mn-lt"/>
                <a:ea typeface="+mn-ea"/>
                <a:cs typeface="+mn-cs"/>
              </a:rPr>
              <a:t>six times. Patients’ records were prospectively analyzed for the number of days on which any</a:t>
            </a:r>
          </a:p>
          <a:p>
            <a:r>
              <a:rPr lang="en-US" sz="1200" b="0" i="0" u="none" strike="noStrike" kern="1200" baseline="0" dirty="0" smtClean="0">
                <a:solidFill>
                  <a:schemeClr val="tx1"/>
                </a:solidFill>
                <a:latin typeface="+mn-lt"/>
                <a:ea typeface="+mn-ea"/>
                <a:cs typeface="+mn-cs"/>
              </a:rPr>
              <a:t>uterine bleeding occurred, as well as menstrual pain before and after the start of </a:t>
            </a:r>
            <a:r>
              <a:rPr lang="en-US" sz="1200" b="0" i="0" u="none" strike="noStrike" kern="1200" baseline="0" dirty="0" err="1" smtClean="0">
                <a:solidFill>
                  <a:schemeClr val="tx1"/>
                </a:solidFill>
                <a:latin typeface="+mn-lt"/>
                <a:ea typeface="+mn-ea"/>
                <a:cs typeface="+mn-cs"/>
              </a:rPr>
              <a:t>dienogest</a:t>
            </a:r>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administration were evaluated with a view to using the data obtained herein as the basis.</a:t>
            </a:r>
          </a:p>
          <a:p>
            <a:r>
              <a:rPr lang="en-US" sz="1200" b="0" i="0" u="none" strike="noStrike" kern="1200" baseline="0" dirty="0" smtClean="0">
                <a:solidFill>
                  <a:schemeClr val="tx1"/>
                </a:solidFill>
                <a:latin typeface="+mn-lt"/>
                <a:ea typeface="+mn-ea"/>
                <a:cs typeface="+mn-cs"/>
              </a:rPr>
              <a:t>Results: During the period of cyclic administration of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uterine bleeding occurred on</a:t>
            </a:r>
          </a:p>
          <a:p>
            <a:r>
              <a:rPr lang="en-US" sz="1200" b="0" i="0" u="none" strike="noStrike" kern="1200" baseline="0" dirty="0" smtClean="0">
                <a:solidFill>
                  <a:schemeClr val="tx1"/>
                </a:solidFill>
                <a:latin typeface="+mn-lt"/>
                <a:ea typeface="+mn-ea"/>
                <a:cs typeface="+mn-cs"/>
              </a:rPr>
              <a:t>5.8 to 7.7 days per 4-week period on an average through cycles. Of uterine bleeding episodes,</a:t>
            </a:r>
          </a:p>
          <a:p>
            <a:r>
              <a:rPr lang="en-US" sz="1200" b="0" i="0" u="none" strike="noStrike" kern="1200" baseline="0" dirty="0" smtClean="0">
                <a:solidFill>
                  <a:schemeClr val="tx1"/>
                </a:solidFill>
                <a:latin typeface="+mn-lt"/>
                <a:ea typeface="+mn-ea"/>
                <a:cs typeface="+mn-cs"/>
              </a:rPr>
              <a:t>menstruation-like uterine bleeding was present in about 80% of patients. The visual analog</a:t>
            </a:r>
          </a:p>
          <a:p>
            <a:r>
              <a:rPr lang="en-US" sz="1200" b="0" i="0" u="none" strike="noStrike" kern="1200" baseline="0" dirty="0" smtClean="0">
                <a:solidFill>
                  <a:schemeClr val="tx1"/>
                </a:solidFill>
                <a:latin typeface="+mn-lt"/>
                <a:ea typeface="+mn-ea"/>
                <a:cs typeface="+mn-cs"/>
              </a:rPr>
              <a:t>scale (VAS) value for menstrual pain significantly decreased from 3.8 before </a:t>
            </a:r>
            <a:r>
              <a:rPr lang="en-US" sz="1200" b="0" i="0" u="none" strike="noStrike" kern="1200" baseline="0" dirty="0" err="1" smtClean="0">
                <a:solidFill>
                  <a:schemeClr val="tx1"/>
                </a:solidFill>
                <a:latin typeface="+mn-lt"/>
                <a:ea typeface="+mn-ea"/>
                <a:cs typeface="+mn-cs"/>
              </a:rPr>
              <a:t>dienogest</a:t>
            </a:r>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administration after surgery to 1.5 at the completion of cycle 1, VAS remained low thereafter.</a:t>
            </a:r>
          </a:p>
          <a:p>
            <a:r>
              <a:rPr lang="en-US" sz="1200" b="0" i="0" u="none" strike="noStrike" kern="1200" baseline="0" dirty="0" smtClean="0">
                <a:solidFill>
                  <a:schemeClr val="tx1"/>
                </a:solidFill>
                <a:latin typeface="+mn-lt"/>
                <a:ea typeface="+mn-ea"/>
                <a:cs typeface="+mn-cs"/>
              </a:rPr>
              <a:t>Conclusion: These results raise the possibility that cyclic administration of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may relieve</a:t>
            </a:r>
          </a:p>
          <a:p>
            <a:r>
              <a:rPr lang="en-US" sz="1200" b="0" i="0" u="none" strike="noStrike" kern="1200" baseline="0" dirty="0" smtClean="0">
                <a:solidFill>
                  <a:schemeClr val="tx1"/>
                </a:solidFill>
                <a:latin typeface="+mn-lt"/>
                <a:ea typeface="+mn-ea"/>
                <a:cs typeface="+mn-cs"/>
              </a:rPr>
              <a:t>lessen uterine bleeding, a major adverse event and menstrual pain.</a:t>
            </a:r>
            <a:endParaRPr lang="tr-TR" dirty="0"/>
          </a:p>
        </p:txBody>
      </p:sp>
      <p:sp>
        <p:nvSpPr>
          <p:cNvPr id="4" name="Slide Number Placeholder 3"/>
          <p:cNvSpPr>
            <a:spLocks noGrp="1"/>
          </p:cNvSpPr>
          <p:nvPr>
            <p:ph type="sldNum" sz="quarter" idx="10"/>
          </p:nvPr>
        </p:nvSpPr>
        <p:spPr/>
        <p:txBody>
          <a:bodyPr/>
          <a:lstStyle/>
          <a:p>
            <a:pPr>
              <a:defRPr/>
            </a:pPr>
            <a:fld id="{EB7F68A3-05D6-41F2-A999-958AE05F3943}" type="slidenum">
              <a:rPr lang="tr-TR" smtClean="0"/>
              <a:pPr>
                <a:defRPr/>
              </a:pPr>
              <a:t>55</a:t>
            </a:fld>
            <a:endParaRPr lang="tr-TR"/>
          </a:p>
        </p:txBody>
      </p:sp>
    </p:spTree>
    <p:extLst>
      <p:ext uri="{BB962C8B-B14F-4D97-AF65-F5344CB8AC3E}">
        <p14:creationId xmlns:p14="http://schemas.microsoft.com/office/powerpoint/2010/main" val="272704390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sz="1200" b="0" i="0" u="none" strike="noStrike" kern="1200" baseline="0" dirty="0" smtClean="0">
                <a:solidFill>
                  <a:schemeClr val="tx1"/>
                </a:solidFill>
                <a:latin typeface="+mn-lt"/>
                <a:ea typeface="+mn-ea"/>
                <a:cs typeface="+mn-cs"/>
              </a:rPr>
              <a:t>To evaluate the outcomes of patients treated with cyclic administration of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after</a:t>
            </a:r>
          </a:p>
          <a:p>
            <a:r>
              <a:rPr lang="en-US" sz="1200" b="0" i="0" u="none" strike="noStrike" kern="1200" baseline="0" dirty="0" smtClean="0">
                <a:solidFill>
                  <a:schemeClr val="tx1"/>
                </a:solidFill>
                <a:latin typeface="+mn-lt"/>
                <a:ea typeface="+mn-ea"/>
                <a:cs typeface="+mn-cs"/>
              </a:rPr>
              <a:t>ovarian </a:t>
            </a:r>
            <a:r>
              <a:rPr lang="en-US" sz="1200" b="0" i="0" u="none" strike="noStrike" kern="1200" baseline="0" dirty="0" err="1" smtClean="0">
                <a:solidFill>
                  <a:schemeClr val="tx1"/>
                </a:solidFill>
                <a:latin typeface="+mn-lt"/>
                <a:ea typeface="+mn-ea"/>
                <a:cs typeface="+mn-cs"/>
              </a:rPr>
              <a:t>endometriotic</a:t>
            </a:r>
            <a:r>
              <a:rPr lang="en-US" sz="1200" b="0" i="0" u="none" strike="noStrike" kern="1200" baseline="0" dirty="0" smtClean="0">
                <a:solidFill>
                  <a:schemeClr val="tx1"/>
                </a:solidFill>
                <a:latin typeface="+mn-lt"/>
                <a:ea typeface="+mn-ea"/>
                <a:cs typeface="+mn-cs"/>
              </a:rPr>
              <a:t> cystectomy, following the completion of treatment. We retrospectively</a:t>
            </a:r>
          </a:p>
          <a:p>
            <a:r>
              <a:rPr lang="en-US" sz="1200" b="0" i="0" u="none" strike="noStrike" kern="1200" baseline="0" dirty="0" smtClean="0">
                <a:solidFill>
                  <a:schemeClr val="tx1"/>
                </a:solidFill>
                <a:latin typeface="+mn-lt"/>
                <a:ea typeface="+mn-ea"/>
                <a:cs typeface="+mn-cs"/>
              </a:rPr>
              <a:t>evaluated 26 patients treated with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(2 mg/day) after cystectomy (revised American</a:t>
            </a:r>
          </a:p>
          <a:p>
            <a:r>
              <a:rPr lang="en-US" sz="1200" b="0" i="0" u="none" strike="noStrike" kern="1200" baseline="0" dirty="0" smtClean="0">
                <a:solidFill>
                  <a:schemeClr val="tx1"/>
                </a:solidFill>
                <a:latin typeface="+mn-lt"/>
                <a:ea typeface="+mn-ea"/>
                <a:cs typeface="+mn-cs"/>
              </a:rPr>
              <a:t>Society for Reproductive Medicine [r-ASRM] stage III–IV) in a pilot study.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was</a:t>
            </a:r>
          </a:p>
          <a:p>
            <a:r>
              <a:rPr lang="en-US" sz="1200" b="0" i="0" u="none" strike="noStrike" kern="1200" baseline="0" dirty="0" smtClean="0">
                <a:solidFill>
                  <a:schemeClr val="tx1"/>
                </a:solidFill>
                <a:latin typeface="+mn-lt"/>
                <a:ea typeface="+mn-ea"/>
                <a:cs typeface="+mn-cs"/>
              </a:rPr>
              <a:t>administered cyclically, for a total of six cycles, each comprising three weeks on and one week</a:t>
            </a:r>
          </a:p>
          <a:p>
            <a:r>
              <a:rPr lang="en-US" sz="1200" b="0" i="0" u="none" strike="noStrike" kern="1200" baseline="0" dirty="0" smtClean="0">
                <a:solidFill>
                  <a:schemeClr val="tx1"/>
                </a:solidFill>
                <a:latin typeface="+mn-lt"/>
                <a:ea typeface="+mn-ea"/>
                <a:cs typeface="+mn-cs"/>
              </a:rPr>
              <a:t>off. Outcomes of interest included severity of menstrual pain and recurrence of cysts at</a:t>
            </a:r>
          </a:p>
          <a:p>
            <a:r>
              <a:rPr lang="en-US" sz="1200" b="0" i="0" u="none" strike="noStrike" kern="1200" baseline="0" dirty="0" smtClean="0">
                <a:solidFill>
                  <a:schemeClr val="tx1"/>
                </a:solidFill>
                <a:latin typeface="+mn-lt"/>
                <a:ea typeface="+mn-ea"/>
                <a:cs typeface="+mn-cs"/>
              </a:rPr>
              <a:t>baseline, during the immediate post-treatment period and at the final outpatient follow-up.</a:t>
            </a:r>
          </a:p>
          <a:p>
            <a:r>
              <a:rPr lang="en-US" sz="1200" b="0" i="0" u="none" strike="noStrike" kern="1200" baseline="0" dirty="0" smtClean="0">
                <a:solidFill>
                  <a:schemeClr val="tx1"/>
                </a:solidFill>
                <a:latin typeface="+mn-lt"/>
                <a:ea typeface="+mn-ea"/>
                <a:cs typeface="+mn-cs"/>
              </a:rPr>
              <a:t>The mean outpatient follow-up period was 45.0 months. The visual analog scale score for</a:t>
            </a:r>
          </a:p>
          <a:p>
            <a:r>
              <a:rPr lang="en-US" sz="1200" b="0" i="0" u="none" strike="noStrike" kern="1200" baseline="0" dirty="0" smtClean="0">
                <a:solidFill>
                  <a:schemeClr val="tx1"/>
                </a:solidFill>
                <a:latin typeface="+mn-lt"/>
                <a:ea typeface="+mn-ea"/>
                <a:cs typeface="+mn-cs"/>
              </a:rPr>
              <a:t>menstrual pain following 6 cycles of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treatment was significantly lower than that at</a:t>
            </a:r>
          </a:p>
          <a:p>
            <a:r>
              <a:rPr lang="en-US" sz="1200" b="0" i="0" u="none" strike="noStrike" kern="1200" baseline="0" dirty="0" smtClean="0">
                <a:solidFill>
                  <a:schemeClr val="tx1"/>
                </a:solidFill>
                <a:latin typeface="+mn-lt"/>
                <a:ea typeface="+mn-ea"/>
                <a:cs typeface="+mn-cs"/>
              </a:rPr>
              <a:t>baseline; it remained low at the final follow-up. The recurrence rates of cysts were 4% and 21%</a:t>
            </a:r>
          </a:p>
          <a:p>
            <a:r>
              <a:rPr lang="en-US" sz="1200" b="0" i="0" u="none" strike="noStrike" kern="1200" baseline="0" dirty="0" smtClean="0">
                <a:solidFill>
                  <a:schemeClr val="tx1"/>
                </a:solidFill>
                <a:latin typeface="+mn-lt"/>
                <a:ea typeface="+mn-ea"/>
                <a:cs typeface="+mn-cs"/>
              </a:rPr>
              <a:t>at 24 and 48 months after the completion of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treatment, respectively. Six patients</a:t>
            </a:r>
          </a:p>
          <a:p>
            <a:r>
              <a:rPr lang="en-US" sz="1200" b="0" i="0" u="none" strike="noStrike" kern="1200" baseline="0" dirty="0" smtClean="0">
                <a:solidFill>
                  <a:schemeClr val="tx1"/>
                </a:solidFill>
                <a:latin typeface="+mn-lt"/>
                <a:ea typeface="+mn-ea"/>
                <a:cs typeface="+mn-cs"/>
              </a:rPr>
              <a:t>with recurrent disease were all classified as having r-ASRM stage IV. Our results suggest that</a:t>
            </a:r>
          </a:p>
          <a:p>
            <a:r>
              <a:rPr lang="en-US" sz="1200" b="0" i="0" u="none" strike="noStrike" kern="1200" baseline="0" dirty="0" smtClean="0">
                <a:solidFill>
                  <a:schemeClr val="tx1"/>
                </a:solidFill>
                <a:latin typeface="+mn-lt"/>
                <a:ea typeface="+mn-ea"/>
                <a:cs typeface="+mn-cs"/>
              </a:rPr>
              <a:t>cyclic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for six months after cystectomy could relieve menstrual pain and reduce the</a:t>
            </a:r>
          </a:p>
          <a:p>
            <a:r>
              <a:rPr lang="en-US" sz="1200" b="0" i="0" u="none" strike="noStrike" kern="1200" baseline="0" dirty="0" smtClean="0">
                <a:solidFill>
                  <a:schemeClr val="tx1"/>
                </a:solidFill>
                <a:latin typeface="+mn-lt"/>
                <a:ea typeface="+mn-ea"/>
                <a:cs typeface="+mn-cs"/>
              </a:rPr>
              <a:t>recurrence of cysts, for approximately four years. The necessary treatment period for patients</a:t>
            </a:r>
          </a:p>
          <a:p>
            <a:r>
              <a:rPr lang="en-US" sz="1200" b="0" i="0" u="none" strike="noStrike" kern="1200" baseline="0" dirty="0" smtClean="0">
                <a:solidFill>
                  <a:schemeClr val="tx1"/>
                </a:solidFill>
                <a:latin typeface="+mn-lt"/>
                <a:ea typeface="+mn-ea"/>
                <a:cs typeface="+mn-cs"/>
              </a:rPr>
              <a:t>with r-ASRM stage IV disease requires further study.</a:t>
            </a:r>
            <a:endParaRPr lang="tr-TR" dirty="0"/>
          </a:p>
        </p:txBody>
      </p:sp>
      <p:sp>
        <p:nvSpPr>
          <p:cNvPr id="4" name="Slide Number Placeholder 3"/>
          <p:cNvSpPr>
            <a:spLocks noGrp="1"/>
          </p:cNvSpPr>
          <p:nvPr>
            <p:ph type="sldNum" sz="quarter" idx="10"/>
          </p:nvPr>
        </p:nvSpPr>
        <p:spPr/>
        <p:txBody>
          <a:bodyPr/>
          <a:lstStyle/>
          <a:p>
            <a:pPr>
              <a:defRPr/>
            </a:pPr>
            <a:fld id="{EB7F68A3-05D6-41F2-A999-958AE05F3943}" type="slidenum">
              <a:rPr lang="tr-TR" smtClean="0"/>
              <a:pPr>
                <a:defRPr/>
              </a:pPr>
              <a:t>56</a:t>
            </a:fld>
            <a:endParaRPr lang="tr-TR"/>
          </a:p>
        </p:txBody>
      </p:sp>
    </p:spTree>
    <p:extLst>
      <p:ext uri="{BB962C8B-B14F-4D97-AF65-F5344CB8AC3E}">
        <p14:creationId xmlns:p14="http://schemas.microsoft.com/office/powerpoint/2010/main" val="220530138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Deep endometriosis involvement of the bladder is uncommon but it is symptomatic in most of</a:t>
            </a:r>
          </a:p>
          <a:p>
            <a:r>
              <a:rPr lang="en-US" sz="1200" b="0" i="0" u="none" strike="noStrike" kern="1200" baseline="0" dirty="0" smtClean="0">
                <a:solidFill>
                  <a:schemeClr val="tx1"/>
                </a:solidFill>
                <a:latin typeface="+mn-lt"/>
                <a:ea typeface="+mn-ea"/>
                <a:cs typeface="+mn-cs"/>
              </a:rPr>
              <a:t>the cases. Although laparoscopic excision is very effective, some patients with no pregnancy</a:t>
            </a:r>
          </a:p>
          <a:p>
            <a:r>
              <a:rPr lang="en-US" sz="1200" b="0" i="0" u="none" strike="noStrike" kern="1200" baseline="0" dirty="0" smtClean="0">
                <a:solidFill>
                  <a:schemeClr val="tx1"/>
                </a:solidFill>
                <a:latin typeface="+mn-lt"/>
                <a:ea typeface="+mn-ea"/>
                <a:cs typeface="+mn-cs"/>
              </a:rPr>
              <a:t>desire require a medical approach. We performed a pilot study on the effect of a new progestin</a:t>
            </a:r>
          </a:p>
          <a:p>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on bladder endometriosis. Six patients were treated for 12 months with </a:t>
            </a:r>
            <a:r>
              <a:rPr lang="en-US" sz="1200" b="0" i="0" u="none" strike="noStrike" kern="1200" baseline="0" dirty="0" err="1" smtClean="0">
                <a:solidFill>
                  <a:schemeClr val="tx1"/>
                </a:solidFill>
                <a:latin typeface="+mn-lt"/>
                <a:ea typeface="+mn-ea"/>
                <a:cs typeface="+mn-cs"/>
              </a:rPr>
              <a:t>dienogest</a:t>
            </a:r>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2 mg/daily. Pain, urinary symptoms, quality of life, nodule volume and side effects were</a:t>
            </a:r>
          </a:p>
          <a:p>
            <a:r>
              <a:rPr lang="en-US" sz="1200" b="0" i="0" u="none" strike="noStrike" kern="1200" baseline="0" dirty="0" smtClean="0">
                <a:solidFill>
                  <a:schemeClr val="tx1"/>
                </a:solidFill>
                <a:latin typeface="+mn-lt"/>
                <a:ea typeface="+mn-ea"/>
                <a:cs typeface="+mn-cs"/>
              </a:rPr>
              <a:t>recorded. During treatment, symptoms improved very quickly and the nodules exhibit a</a:t>
            </a:r>
          </a:p>
          <a:p>
            <a:r>
              <a:rPr lang="en-US" sz="1200" b="0" i="0" u="none" strike="noStrike" kern="1200" baseline="0" dirty="0" smtClean="0">
                <a:solidFill>
                  <a:schemeClr val="tx1"/>
                </a:solidFill>
                <a:latin typeface="+mn-lt"/>
                <a:ea typeface="+mn-ea"/>
                <a:cs typeface="+mn-cs"/>
              </a:rPr>
              <a:t>remarkable reduction in size.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may be an alternative approach to bladder</a:t>
            </a:r>
          </a:p>
          <a:p>
            <a:r>
              <a:rPr lang="tr-TR" sz="1200" b="0" i="0" u="none" strike="noStrike" kern="1200" baseline="0" dirty="0" smtClean="0">
                <a:solidFill>
                  <a:schemeClr val="tx1"/>
                </a:solidFill>
                <a:latin typeface="+mn-lt"/>
                <a:ea typeface="+mn-ea"/>
                <a:cs typeface="+mn-cs"/>
              </a:rPr>
              <a:t>endometriosis.</a:t>
            </a:r>
            <a:endParaRPr lang="tr-TR" dirty="0"/>
          </a:p>
        </p:txBody>
      </p:sp>
      <p:sp>
        <p:nvSpPr>
          <p:cNvPr id="4" name="Slide Number Placeholder 3"/>
          <p:cNvSpPr>
            <a:spLocks noGrp="1"/>
          </p:cNvSpPr>
          <p:nvPr>
            <p:ph type="sldNum" sz="quarter" idx="10"/>
          </p:nvPr>
        </p:nvSpPr>
        <p:spPr/>
        <p:txBody>
          <a:bodyPr/>
          <a:lstStyle/>
          <a:p>
            <a:pPr>
              <a:defRPr/>
            </a:pPr>
            <a:fld id="{EB7F68A3-05D6-41F2-A999-958AE05F3943}" type="slidenum">
              <a:rPr lang="tr-TR" smtClean="0"/>
              <a:pPr>
                <a:defRPr/>
              </a:pPr>
              <a:t>59</a:t>
            </a:fld>
            <a:endParaRPr lang="tr-TR"/>
          </a:p>
        </p:txBody>
      </p:sp>
    </p:spTree>
    <p:extLst>
      <p:ext uri="{BB962C8B-B14F-4D97-AF65-F5344CB8AC3E}">
        <p14:creationId xmlns:p14="http://schemas.microsoft.com/office/powerpoint/2010/main" val="29831362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sz="1200" b="1" i="0" u="none" strike="noStrike" kern="1200" baseline="0" dirty="0" smtClean="0">
                <a:solidFill>
                  <a:schemeClr val="tx1"/>
                </a:solidFill>
                <a:latin typeface="+mn-lt"/>
                <a:ea typeface="+mn-ea"/>
                <a:cs typeface="+mn-cs"/>
              </a:rPr>
              <a:t>Background: </a:t>
            </a:r>
            <a:r>
              <a:rPr lang="en-US" sz="1200" b="0" i="0" u="none" strike="noStrike" kern="1200" baseline="0" dirty="0" smtClean="0">
                <a:solidFill>
                  <a:schemeClr val="tx1"/>
                </a:solidFill>
                <a:latin typeface="+mn-lt"/>
                <a:ea typeface="+mn-ea"/>
                <a:cs typeface="+mn-cs"/>
              </a:rPr>
              <a:t>The aim of this study was to evaluate treatment with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in women with deep infiltrating</a:t>
            </a:r>
          </a:p>
          <a:p>
            <a:r>
              <a:rPr lang="tr-TR" sz="1200" b="0" i="0" u="none" strike="noStrike" kern="1200" baseline="0" dirty="0" smtClean="0">
                <a:solidFill>
                  <a:schemeClr val="tx1"/>
                </a:solidFill>
                <a:latin typeface="+mn-lt"/>
                <a:ea typeface="+mn-ea"/>
                <a:cs typeface="+mn-cs"/>
              </a:rPr>
              <a:t>endometriosis (DIE).</a:t>
            </a:r>
          </a:p>
          <a:p>
            <a:r>
              <a:rPr lang="en-US" sz="1200" b="1" i="0" u="none" strike="noStrike" kern="1200" baseline="0" dirty="0" smtClean="0">
                <a:solidFill>
                  <a:schemeClr val="tx1"/>
                </a:solidFill>
                <a:latin typeface="+mn-lt"/>
                <a:ea typeface="+mn-ea"/>
                <a:cs typeface="+mn-cs"/>
              </a:rPr>
              <a:t>Methods: </a:t>
            </a:r>
            <a:r>
              <a:rPr lang="en-US" sz="1200" b="0" i="0" u="none" strike="noStrike" kern="1200" baseline="0" dirty="0" smtClean="0">
                <a:solidFill>
                  <a:schemeClr val="tx1"/>
                </a:solidFill>
                <a:latin typeface="+mn-lt"/>
                <a:ea typeface="+mn-ea"/>
                <a:cs typeface="+mn-cs"/>
              </a:rPr>
              <a:t>A prospective cohort study was conducted at the Department of Gynecology and Obstetrics in the</a:t>
            </a:r>
          </a:p>
          <a:p>
            <a:r>
              <a:rPr lang="en-US" sz="1200" b="0" i="0" u="none" strike="noStrike" kern="1200" baseline="0" dirty="0" smtClean="0">
                <a:solidFill>
                  <a:schemeClr val="tx1"/>
                </a:solidFill>
                <a:latin typeface="+mn-lt"/>
                <a:ea typeface="+mn-ea"/>
                <a:cs typeface="+mn-cs"/>
              </a:rPr>
              <a:t>University of Campinas (UNICAMP), Brazil. The study included 16 women with DIE and pain which was not</a:t>
            </a:r>
          </a:p>
          <a:p>
            <a:r>
              <a:rPr lang="en-US" sz="1200" b="0" i="0" u="none" strike="noStrike" kern="1200" baseline="0" dirty="0" smtClean="0">
                <a:solidFill>
                  <a:schemeClr val="tx1"/>
                </a:solidFill>
                <a:latin typeface="+mn-lt"/>
                <a:ea typeface="+mn-ea"/>
                <a:cs typeface="+mn-cs"/>
              </a:rPr>
              <a:t>responsive to treatment with other </a:t>
            </a:r>
            <a:r>
              <a:rPr lang="en-US" sz="1200" b="0" i="0" u="none" strike="noStrike" kern="1200" baseline="0" dirty="0" err="1" smtClean="0">
                <a:solidFill>
                  <a:schemeClr val="tx1"/>
                </a:solidFill>
                <a:latin typeface="+mn-lt"/>
                <a:ea typeface="+mn-ea"/>
                <a:cs typeface="+mn-cs"/>
              </a:rPr>
              <a:t>progestins</a:t>
            </a:r>
            <a:r>
              <a:rPr lang="en-US" sz="1200" b="0" i="0" u="none" strike="noStrike" kern="1200" baseline="0" dirty="0" smtClean="0">
                <a:solidFill>
                  <a:schemeClr val="tx1"/>
                </a:solidFill>
                <a:latin typeface="+mn-lt"/>
                <a:ea typeface="+mn-ea"/>
                <a:cs typeface="+mn-cs"/>
              </a:rPr>
              <a:t>, who were treated with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and who attend a tertiary university</a:t>
            </a:r>
          </a:p>
          <a:p>
            <a:r>
              <a:rPr lang="en-US" sz="1200" b="0" i="0" u="none" strike="noStrike" kern="1200" baseline="0" dirty="0" smtClean="0">
                <a:solidFill>
                  <a:schemeClr val="tx1"/>
                </a:solidFill>
                <a:latin typeface="+mn-lt"/>
                <a:ea typeface="+mn-ea"/>
                <a:cs typeface="+mn-cs"/>
              </a:rPr>
              <a:t>hospital in 2013. Scores for pain complaints, quality of life, sexuality and extent of </a:t>
            </a:r>
            <a:r>
              <a:rPr lang="en-US" sz="1200" b="0" i="0" u="none" strike="noStrike" kern="1200" baseline="0" dirty="0" err="1" smtClean="0">
                <a:solidFill>
                  <a:schemeClr val="tx1"/>
                </a:solidFill>
                <a:latin typeface="+mn-lt"/>
                <a:ea typeface="+mn-ea"/>
                <a:cs typeface="+mn-cs"/>
              </a:rPr>
              <a:t>endometriotic</a:t>
            </a:r>
            <a:r>
              <a:rPr lang="en-US" sz="1200" b="0" i="0" u="none" strike="noStrike" kern="1200" baseline="0" dirty="0" smtClean="0">
                <a:solidFill>
                  <a:schemeClr val="tx1"/>
                </a:solidFill>
                <a:latin typeface="+mn-lt"/>
                <a:ea typeface="+mn-ea"/>
                <a:cs typeface="+mn-cs"/>
              </a:rPr>
              <a:t> lesions</a:t>
            </a:r>
          </a:p>
          <a:p>
            <a:r>
              <a:rPr lang="en-US" sz="1200" b="0" i="0" u="none" strike="noStrike" kern="1200" baseline="0" dirty="0" smtClean="0">
                <a:solidFill>
                  <a:schemeClr val="tx1"/>
                </a:solidFill>
                <a:latin typeface="+mn-lt"/>
                <a:ea typeface="+mn-ea"/>
                <a:cs typeface="+mn-cs"/>
              </a:rPr>
              <a:t>were evaluated before and 6 months after treatment. Statistical methods included the Wilcoxon matched-pairs</a:t>
            </a:r>
          </a:p>
          <a:p>
            <a:r>
              <a:rPr lang="en-US" sz="1200" b="0" i="0" u="none" strike="noStrike" kern="1200" baseline="0" dirty="0" smtClean="0">
                <a:solidFill>
                  <a:schemeClr val="tx1"/>
                </a:solidFill>
                <a:latin typeface="+mn-lt"/>
                <a:ea typeface="+mn-ea"/>
                <a:cs typeface="+mn-cs"/>
              </a:rPr>
              <a:t>test, which was used for the analysis of the quantitative data, and the relationship between them was tested by</a:t>
            </a:r>
          </a:p>
          <a:p>
            <a:r>
              <a:rPr lang="tr-TR" sz="1200" b="0" i="0" u="none" strike="noStrike" kern="1200" baseline="0" dirty="0" smtClean="0">
                <a:solidFill>
                  <a:schemeClr val="tx1"/>
                </a:solidFill>
                <a:latin typeface="+mn-lt"/>
                <a:ea typeface="+mn-ea"/>
                <a:cs typeface="+mn-cs"/>
              </a:rPr>
              <a:t>the Spearman correlation index.</a:t>
            </a:r>
          </a:p>
          <a:p>
            <a:r>
              <a:rPr lang="en-US" sz="1200" b="1" i="0" u="none" strike="noStrike" kern="1200" baseline="0" dirty="0" smtClean="0">
                <a:solidFill>
                  <a:schemeClr val="tx1"/>
                </a:solidFill>
                <a:latin typeface="+mn-lt"/>
                <a:ea typeface="+mn-ea"/>
                <a:cs typeface="+mn-cs"/>
              </a:rPr>
              <a:t>Results: </a:t>
            </a:r>
            <a:r>
              <a:rPr lang="en-US" sz="1200" b="0" i="0" u="none" strike="noStrike" kern="1200" baseline="0" dirty="0" smtClean="0">
                <a:solidFill>
                  <a:schemeClr val="tx1"/>
                </a:solidFill>
                <a:latin typeface="+mn-lt"/>
                <a:ea typeface="+mn-ea"/>
                <a:cs typeface="+mn-cs"/>
              </a:rPr>
              <a:t>Women were a mean 36 ± 6.2 years old and reported onset of painful symptoms at a mean 29.9 ±</a:t>
            </a:r>
          </a:p>
          <a:p>
            <a:r>
              <a:rPr lang="en-US" sz="1200" b="0" i="0" u="none" strike="noStrike" kern="1200" baseline="0" dirty="0" smtClean="0">
                <a:solidFill>
                  <a:schemeClr val="tx1"/>
                </a:solidFill>
                <a:latin typeface="+mn-lt"/>
                <a:ea typeface="+mn-ea"/>
                <a:cs typeface="+mn-cs"/>
              </a:rPr>
              <a:t>8.6 years of age. A significant reduction in dysmenorrhea, acyclic pelvic pain, dyspareunia and defecation</a:t>
            </a:r>
          </a:p>
          <a:p>
            <a:r>
              <a:rPr lang="en-US" sz="1200" b="0" i="0" u="none" strike="noStrike" kern="1200" baseline="0" dirty="0" smtClean="0">
                <a:solidFill>
                  <a:schemeClr val="tx1"/>
                </a:solidFill>
                <a:latin typeface="+mn-lt"/>
                <a:ea typeface="+mn-ea"/>
                <a:cs typeface="+mn-cs"/>
              </a:rPr>
              <a:t>pain was reported after treatment. There was no significant change in the assessment of quality of life or the</a:t>
            </a:r>
          </a:p>
          <a:p>
            <a:r>
              <a:rPr lang="en-US" sz="1200" b="0" i="0" u="none" strike="noStrike" kern="1200" baseline="0" dirty="0" smtClean="0">
                <a:solidFill>
                  <a:schemeClr val="tx1"/>
                </a:solidFill>
                <a:latin typeface="+mn-lt"/>
                <a:ea typeface="+mn-ea"/>
                <a:cs typeface="+mn-cs"/>
              </a:rPr>
              <a:t>Female Sexual Function Index. Intestinal lesions, which had an initial 3.4 ± 4.2 cc average size, decreased to</a:t>
            </a:r>
          </a:p>
          <a:p>
            <a:r>
              <a:rPr lang="en-US" sz="1200" b="0" i="0" u="none" strike="noStrike" kern="1200" baseline="0" dirty="0" smtClean="0">
                <a:solidFill>
                  <a:schemeClr val="tx1"/>
                </a:solidFill>
                <a:latin typeface="+mn-lt"/>
                <a:ea typeface="+mn-ea"/>
                <a:cs typeface="+mn-cs"/>
              </a:rPr>
              <a:t>1.6 ± 1.8 cc, but this reduction was not statistically significant. The most common side effects were headaches</a:t>
            </a:r>
          </a:p>
          <a:p>
            <a:r>
              <a:rPr lang="tr-TR" sz="1200" b="0" i="0" u="none" strike="noStrike" kern="1200" baseline="0" dirty="0" smtClean="0">
                <a:solidFill>
                  <a:schemeClr val="tx1"/>
                </a:solidFill>
                <a:latin typeface="+mn-lt"/>
                <a:ea typeface="+mn-ea"/>
                <a:cs typeface="+mn-cs"/>
              </a:rPr>
              <a:t>and acne.</a:t>
            </a:r>
          </a:p>
          <a:p>
            <a:r>
              <a:rPr lang="en-US" sz="1200" b="1" i="0" u="none" strike="noStrike" kern="1200" baseline="0" dirty="0" smtClean="0">
                <a:solidFill>
                  <a:schemeClr val="tx1"/>
                </a:solidFill>
                <a:latin typeface="+mn-lt"/>
                <a:ea typeface="+mn-ea"/>
                <a:cs typeface="+mn-cs"/>
              </a:rPr>
              <a:t>Conclusions: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can be used for clinical pain control in DIE.</a:t>
            </a:r>
            <a:endParaRPr lang="tr-TR" dirty="0"/>
          </a:p>
        </p:txBody>
      </p:sp>
      <p:sp>
        <p:nvSpPr>
          <p:cNvPr id="4" name="Slide Number Placeholder 3"/>
          <p:cNvSpPr>
            <a:spLocks noGrp="1"/>
          </p:cNvSpPr>
          <p:nvPr>
            <p:ph type="sldNum" sz="quarter" idx="10"/>
          </p:nvPr>
        </p:nvSpPr>
        <p:spPr/>
        <p:txBody>
          <a:bodyPr/>
          <a:lstStyle/>
          <a:p>
            <a:pPr>
              <a:defRPr/>
            </a:pPr>
            <a:fld id="{EB7F68A3-05D6-41F2-A999-958AE05F3943}" type="slidenum">
              <a:rPr lang="tr-TR" smtClean="0"/>
              <a:pPr>
                <a:defRPr/>
              </a:pPr>
              <a:t>60</a:t>
            </a:fld>
            <a:endParaRPr lang="tr-TR"/>
          </a:p>
        </p:txBody>
      </p:sp>
    </p:spTree>
    <p:extLst>
      <p:ext uri="{BB962C8B-B14F-4D97-AF65-F5344CB8AC3E}">
        <p14:creationId xmlns:p14="http://schemas.microsoft.com/office/powerpoint/2010/main" val="228271612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US" sz="1200" b="0" i="0" u="none" strike="noStrike" kern="1200" baseline="0" dirty="0" smtClean="0">
                <a:solidFill>
                  <a:schemeClr val="tx1"/>
                </a:solidFill>
                <a:latin typeface="+mn-lt"/>
                <a:ea typeface="+mn-ea"/>
                <a:cs typeface="+mn-cs"/>
              </a:rPr>
              <a:t>STUDY QUESTION: What is the degree of patient satisfaction in women with symptomatic colorectal endometriosis who choose medical</a:t>
            </a:r>
          </a:p>
          <a:p>
            <a:r>
              <a:rPr lang="en-US" sz="1200" b="0" i="0" u="none" strike="noStrike" kern="1200" baseline="0" dirty="0" smtClean="0">
                <a:solidFill>
                  <a:schemeClr val="tx1"/>
                </a:solidFill>
                <a:latin typeface="+mn-lt"/>
                <a:ea typeface="+mn-ea"/>
                <a:cs typeface="+mn-cs"/>
              </a:rPr>
              <a:t>or surgical treatment after a shared decision-making (SDM) process?</a:t>
            </a:r>
          </a:p>
          <a:p>
            <a:r>
              <a:rPr lang="en-US" sz="1200" b="0" i="0" u="none" strike="noStrike" kern="1200" baseline="0" dirty="0" smtClean="0">
                <a:solidFill>
                  <a:schemeClr val="tx1"/>
                </a:solidFill>
                <a:latin typeface="+mn-lt"/>
                <a:ea typeface="+mn-ea"/>
                <a:cs typeface="+mn-cs"/>
              </a:rPr>
              <a:t>SUMMARY ANSWER: The degree of satisfaction with treatment was high both in women who chose medical treatment with a low-dose</a:t>
            </a:r>
          </a:p>
          <a:p>
            <a:r>
              <a:rPr lang="en-US" sz="1200" b="0" i="0" u="none" strike="noStrike" kern="1200" baseline="0" dirty="0" smtClean="0">
                <a:solidFill>
                  <a:schemeClr val="tx1"/>
                </a:solidFill>
                <a:latin typeface="+mn-lt"/>
                <a:ea typeface="+mn-ea"/>
                <a:cs typeface="+mn-cs"/>
              </a:rPr>
              <a:t>oral contraceptive (OCP) or a progestin, and in those who chose to undergo surgical resection of bowel endometriosis.</a:t>
            </a:r>
          </a:p>
          <a:p>
            <a:r>
              <a:rPr lang="en-US" sz="1200" b="0" i="0" u="none" strike="noStrike" kern="1200" baseline="0" dirty="0" smtClean="0">
                <a:solidFill>
                  <a:schemeClr val="tx1"/>
                </a:solidFill>
                <a:latin typeface="+mn-lt"/>
                <a:ea typeface="+mn-ea"/>
                <a:cs typeface="+mn-cs"/>
              </a:rPr>
              <a:t>WHAT IS KNOWN ALREADY: Hormonal therapies and surgery for colorectal endometriosis have been investigated in </a:t>
            </a:r>
            <a:r>
              <a:rPr lang="en-US" sz="1200" b="0" i="0" u="none" strike="noStrike" kern="1200" baseline="0" dirty="0" err="1" smtClean="0">
                <a:solidFill>
                  <a:schemeClr val="tx1"/>
                </a:solidFill>
                <a:latin typeface="+mn-lt"/>
                <a:ea typeface="+mn-ea"/>
                <a:cs typeface="+mn-cs"/>
              </a:rPr>
              <a:t>noncomparative</a:t>
            </a:r>
            <a:endParaRPr lang="en-US" sz="1200" b="0" i="0" u="none" strike="noStrike" kern="1200" baseline="0" dirty="0" smtClean="0">
              <a:solidFill>
                <a:schemeClr val="tx1"/>
              </a:solidFill>
              <a:latin typeface="+mn-lt"/>
              <a:ea typeface="+mn-ea"/>
              <a:cs typeface="+mn-cs"/>
            </a:endParaRPr>
          </a:p>
          <a:p>
            <a:r>
              <a:rPr lang="tr-TR" sz="1200" b="0" i="0" u="none" strike="noStrike" kern="1200" baseline="0" dirty="0" smtClean="0">
                <a:solidFill>
                  <a:schemeClr val="tx1"/>
                </a:solidFill>
                <a:latin typeface="+mn-lt"/>
                <a:ea typeface="+mn-ea"/>
                <a:cs typeface="+mn-cs"/>
              </a:rPr>
              <a:t>studies with inconsistent results.</a:t>
            </a:r>
          </a:p>
          <a:p>
            <a:r>
              <a:rPr lang="en-US" sz="1200" b="0" i="0" u="none" strike="noStrike" kern="1200" baseline="0" dirty="0" smtClean="0">
                <a:solidFill>
                  <a:schemeClr val="tx1"/>
                </a:solidFill>
                <a:latin typeface="+mn-lt"/>
                <a:ea typeface="+mn-ea"/>
                <a:cs typeface="+mn-cs"/>
              </a:rPr>
              <a:t>STUDY DESIGN, SIZE, DURATION: Parallel cohort study conducted on 87 women referring to our </a:t>
            </a:r>
            <a:r>
              <a:rPr lang="en-US" sz="1200" b="0" i="0" u="none" strike="noStrike" kern="1200" baseline="0" dirty="0" err="1" smtClean="0">
                <a:solidFill>
                  <a:schemeClr val="tx1"/>
                </a:solidFill>
                <a:latin typeface="+mn-lt"/>
                <a:ea typeface="+mn-ea"/>
                <a:cs typeface="+mn-cs"/>
              </a:rPr>
              <a:t>centre</a:t>
            </a:r>
            <a:r>
              <a:rPr lang="en-US" sz="1200" b="0" i="0" u="none" strike="noStrike" kern="1200" baseline="0" dirty="0" smtClean="0">
                <a:solidFill>
                  <a:schemeClr val="tx1"/>
                </a:solidFill>
                <a:latin typeface="+mn-lt"/>
                <a:ea typeface="+mn-ea"/>
                <a:cs typeface="+mn-cs"/>
              </a:rPr>
              <a:t> with an indication to surgery</a:t>
            </a:r>
          </a:p>
          <a:p>
            <a:r>
              <a:rPr lang="en-US" sz="1200" b="0" i="0" u="none" strike="noStrike" kern="1200" baseline="0" dirty="0" smtClean="0">
                <a:solidFill>
                  <a:schemeClr val="tx1"/>
                </a:solidFill>
                <a:latin typeface="+mn-lt"/>
                <a:ea typeface="+mn-ea"/>
                <a:cs typeface="+mn-cs"/>
              </a:rPr>
              <a:t>for colorectal endometriosis. A </a:t>
            </a:r>
            <a:r>
              <a:rPr lang="en-US" sz="1200" b="0" i="0" u="none" strike="noStrike" kern="1200" baseline="0" dirty="0" err="1" smtClean="0">
                <a:solidFill>
                  <a:schemeClr val="tx1"/>
                </a:solidFill>
                <a:latin typeface="+mn-lt"/>
                <a:ea typeface="+mn-ea"/>
                <a:cs typeface="+mn-cs"/>
              </a:rPr>
              <a:t>standardised</a:t>
            </a:r>
            <a:r>
              <a:rPr lang="en-US" sz="1200" b="0" i="0" u="none" strike="noStrike" kern="1200" baseline="0" dirty="0" smtClean="0">
                <a:solidFill>
                  <a:schemeClr val="tx1"/>
                </a:solidFill>
                <a:latin typeface="+mn-lt"/>
                <a:ea typeface="+mn-ea"/>
                <a:cs typeface="+mn-cs"/>
              </a:rPr>
              <a:t> SDM process was adopted, allowing women to choose their preferred treatment. Median</a:t>
            </a:r>
          </a:p>
          <a:p>
            <a:r>
              <a:rPr lang="en-US" sz="1200" b="0" i="0" u="none" strike="noStrike" kern="1200" baseline="0" dirty="0" smtClean="0">
                <a:solidFill>
                  <a:schemeClr val="tx1"/>
                </a:solidFill>
                <a:latin typeface="+mn-lt"/>
                <a:ea typeface="+mn-ea"/>
                <a:cs typeface="+mn-cs"/>
              </a:rPr>
              <a:t>follow-up was 40 [18–60] months in the medical therapy group and 45 [30–67] in the surgery group.</a:t>
            </a:r>
          </a:p>
          <a:p>
            <a:r>
              <a:rPr lang="en-US" sz="1200" b="0" i="0" u="none" strike="noStrike" kern="1200" baseline="0" dirty="0" smtClean="0">
                <a:solidFill>
                  <a:schemeClr val="tx1"/>
                </a:solidFill>
                <a:latin typeface="+mn-lt"/>
                <a:ea typeface="+mn-ea"/>
                <a:cs typeface="+mn-cs"/>
              </a:rPr>
              <a:t>PARTICIPANTS/MATERIALS, SETTING, METHODS: Patients with endometriosis infiltrating the proximal rectum, the </a:t>
            </a:r>
            <a:r>
              <a:rPr lang="en-US" sz="1200" b="0" i="0" u="none" strike="noStrike" kern="1200" baseline="0" dirty="0" err="1" smtClean="0">
                <a:solidFill>
                  <a:schemeClr val="tx1"/>
                </a:solidFill>
                <a:latin typeface="+mn-lt"/>
                <a:ea typeface="+mn-ea"/>
                <a:cs typeface="+mn-cs"/>
              </a:rPr>
              <a:t>rectosigmoid</a:t>
            </a:r>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junction, and the sigmoid, not causing severe sub-occlusive symptoms were </a:t>
            </a:r>
            <a:r>
              <a:rPr lang="en-US" sz="1200" b="0" i="0" u="none" strike="noStrike" kern="1200" baseline="0" dirty="0" err="1" smtClean="0">
                <a:solidFill>
                  <a:schemeClr val="tx1"/>
                </a:solidFill>
                <a:latin typeface="+mn-lt"/>
                <a:ea typeface="+mn-ea"/>
                <a:cs typeface="+mn-cs"/>
              </a:rPr>
              <a:t>enroled</a:t>
            </a:r>
            <a:r>
              <a:rPr lang="en-US" sz="1200" b="0" i="0" u="none" strike="noStrike" kern="1200" baseline="0" dirty="0" smtClean="0">
                <a:solidFill>
                  <a:schemeClr val="tx1"/>
                </a:solidFill>
                <a:latin typeface="+mn-lt"/>
                <a:ea typeface="+mn-ea"/>
                <a:cs typeface="+mn-cs"/>
              </a:rPr>
              <a:t>. A total of 50 patients chose treatment with an OCP (n = 12)</a:t>
            </a:r>
          </a:p>
          <a:p>
            <a:r>
              <a:rPr lang="en-US" sz="1200" b="0" i="0" u="none" strike="noStrike" kern="1200" baseline="0" dirty="0" smtClean="0">
                <a:solidFill>
                  <a:schemeClr val="tx1"/>
                </a:solidFill>
                <a:latin typeface="+mn-lt"/>
                <a:ea typeface="+mn-ea"/>
                <a:cs typeface="+mn-cs"/>
              </a:rPr>
              <a:t>or a progestin (n = 38), whereas 37 women confirmed their previous indication to surgery. Patient satisfaction was graded according to a</a:t>
            </a:r>
          </a:p>
          <a:p>
            <a:r>
              <a:rPr lang="en-US" sz="1200" b="0" i="0" u="none" strike="noStrike" kern="1200" baseline="0" dirty="0" smtClean="0">
                <a:solidFill>
                  <a:schemeClr val="tx1"/>
                </a:solidFill>
                <a:latin typeface="+mn-lt"/>
                <a:ea typeface="+mn-ea"/>
                <a:cs typeface="+mn-cs"/>
              </a:rPr>
              <a:t>5-category scale. Variations in bowel and pain symptoms were measured by means of a 0–10 numeric rating scale. Constipation was assessed with</a:t>
            </a:r>
          </a:p>
          <a:p>
            <a:r>
              <a:rPr lang="en-US" sz="1200" b="0" i="0" u="none" strike="noStrike" kern="1200" baseline="0" dirty="0" smtClean="0">
                <a:solidFill>
                  <a:schemeClr val="tx1"/>
                </a:solidFill>
                <a:latin typeface="+mn-lt"/>
                <a:ea typeface="+mn-ea"/>
                <a:cs typeface="+mn-cs"/>
              </a:rPr>
              <a:t>the Knowles–</a:t>
            </a:r>
            <a:r>
              <a:rPr lang="en-US" sz="1200" b="0" i="0" u="none" strike="noStrike" kern="1200" baseline="0" dirty="0" err="1" smtClean="0">
                <a:solidFill>
                  <a:schemeClr val="tx1"/>
                </a:solidFill>
                <a:latin typeface="+mn-lt"/>
                <a:ea typeface="+mn-ea"/>
                <a:cs typeface="+mn-cs"/>
              </a:rPr>
              <a:t>Eccersley</a:t>
            </a:r>
            <a:r>
              <a:rPr lang="en-US" sz="1200" b="0" i="0" u="none" strike="noStrike" kern="1200" baseline="0" dirty="0" smtClean="0">
                <a:solidFill>
                  <a:schemeClr val="tx1"/>
                </a:solidFill>
                <a:latin typeface="+mn-lt"/>
                <a:ea typeface="+mn-ea"/>
                <a:cs typeface="+mn-cs"/>
              </a:rPr>
              <a:t>–Scott Symptom Questionnaire (KESS), health-related quality of life with the Short Form-12 questionnaire (SF-12), psychological</a:t>
            </a:r>
          </a:p>
          <a:p>
            <a:r>
              <a:rPr lang="en-US" sz="1200" b="0" i="0" u="none" strike="noStrike" kern="1200" baseline="0" dirty="0" smtClean="0">
                <a:solidFill>
                  <a:schemeClr val="tx1"/>
                </a:solidFill>
                <a:latin typeface="+mn-lt"/>
                <a:ea typeface="+mn-ea"/>
                <a:cs typeface="+mn-cs"/>
              </a:rPr>
              <a:t>status with the Hospital Anxiety and Depression scale (HADS) and sexual functioning with the Female Sexual Function Index (FSFI).</a:t>
            </a:r>
          </a:p>
          <a:p>
            <a:r>
              <a:rPr lang="en-US" sz="1200" b="0" i="0" u="none" strike="noStrike" kern="1200" baseline="0" dirty="0" smtClean="0">
                <a:solidFill>
                  <a:schemeClr val="tx1"/>
                </a:solidFill>
                <a:latin typeface="+mn-lt"/>
                <a:ea typeface="+mn-ea"/>
                <a:cs typeface="+mn-cs"/>
              </a:rPr>
              <a:t>MAIN RESULTS AND THE ROLE OF CHANCE: Six women in the medical therapy group requested surgery because of drug inefficacy</a:t>
            </a:r>
          </a:p>
          <a:p>
            <a:r>
              <a:rPr lang="en-US" sz="1200" b="0" i="0" u="none" strike="noStrike" kern="1200" baseline="0" dirty="0" smtClean="0">
                <a:solidFill>
                  <a:schemeClr val="tx1"/>
                </a:solidFill>
                <a:latin typeface="+mn-lt"/>
                <a:ea typeface="+mn-ea"/>
                <a:cs typeface="+mn-cs"/>
              </a:rPr>
              <a:t>(n = 3) or intolerance (n = 3). Seven major complications were observed in the surgery group (19%). At 12-month follow-up, 39 (78%) women</a:t>
            </a:r>
          </a:p>
          <a:p>
            <a:r>
              <a:rPr lang="en-US" sz="1200" b="0" i="0" u="none" strike="noStrike" kern="1200" baseline="0" dirty="0" smtClean="0">
                <a:solidFill>
                  <a:schemeClr val="tx1"/>
                </a:solidFill>
                <a:latin typeface="+mn-lt"/>
                <a:ea typeface="+mn-ea"/>
                <a:cs typeface="+mn-cs"/>
              </a:rPr>
              <a:t>in the medical therapy group were satisfied with their treatment, compared with 28 (76%) in the surgery group (adjusted odds ratio (OR),</a:t>
            </a:r>
          </a:p>
          <a:p>
            <a:r>
              <a:rPr lang="en-US" sz="1200" b="0" i="0" u="none" strike="noStrike" kern="1200" baseline="0" dirty="0" smtClean="0">
                <a:solidFill>
                  <a:schemeClr val="tx1"/>
                </a:solidFill>
                <a:latin typeface="+mn-lt"/>
                <a:ea typeface="+mn-ea"/>
                <a:cs typeface="+mn-cs"/>
              </a:rPr>
              <a:t>1.37; 95% confidence interval (CI), 0.45–4.15; intention-to-treat analysis). Corresponding figures at final follow-up assessment were 72% in the</a:t>
            </a:r>
          </a:p>
          <a:p>
            <a:r>
              <a:rPr lang="en-US" sz="1200" b="0" i="0" u="none" strike="noStrike" kern="1200" baseline="0" dirty="0" smtClean="0">
                <a:solidFill>
                  <a:schemeClr val="tx1"/>
                </a:solidFill>
                <a:latin typeface="+mn-lt"/>
                <a:ea typeface="+mn-ea"/>
                <a:cs typeface="+mn-cs"/>
              </a:rPr>
              <a:t>former group and 65% in the latter one (adjusted OR, 1.74; 95% CI, 0.62–4.85). The 60-month cumulative proportion of dissatisfaction-free</a:t>
            </a:r>
          </a:p>
          <a:p>
            <a:r>
              <a:rPr lang="en-US" sz="1200" b="0" i="0" u="none" strike="noStrike" kern="1200" baseline="0" dirty="0" smtClean="0">
                <a:solidFill>
                  <a:schemeClr val="tx1"/>
                </a:solidFill>
                <a:latin typeface="+mn-lt"/>
                <a:ea typeface="+mn-ea"/>
                <a:cs typeface="+mn-cs"/>
              </a:rPr>
              <a:t>participants was 71% in the medical therapy group compared with 61% in the surgery group (P = 0.61); the Hazard incidence rate ratio was</a:t>
            </a:r>
          </a:p>
          <a:p>
            <a:r>
              <a:rPr lang="en-US" sz="1200" b="0" i="0" u="none" strike="noStrike" kern="1200" baseline="0" dirty="0" smtClean="0">
                <a:solidFill>
                  <a:schemeClr val="tx1"/>
                </a:solidFill>
                <a:latin typeface="+mn-lt"/>
                <a:ea typeface="+mn-ea"/>
                <a:cs typeface="+mn-cs"/>
              </a:rPr>
              <a:t>1.21 (95% CI, 0.57–2.62). Intestinal complaints were ameliorated by both treatments. Significant between-group differences in </a:t>
            </a:r>
            <a:r>
              <a:rPr lang="en-US" sz="1200" b="0" i="0" u="none" strike="noStrike" kern="1200" baseline="0" dirty="0" err="1" smtClean="0">
                <a:solidFill>
                  <a:schemeClr val="tx1"/>
                </a:solidFill>
                <a:latin typeface="+mn-lt"/>
                <a:ea typeface="+mn-ea"/>
                <a:cs typeface="+mn-cs"/>
              </a:rPr>
              <a:t>favour</a:t>
            </a:r>
            <a:r>
              <a:rPr lang="en-US" sz="1200" b="0" i="0" u="none" strike="noStrike" kern="1200" baseline="0" dirty="0" smtClean="0">
                <a:solidFill>
                  <a:schemeClr val="tx1"/>
                </a:solidFill>
                <a:latin typeface="+mn-lt"/>
                <a:ea typeface="+mn-ea"/>
                <a:cs typeface="+mn-cs"/>
              </a:rPr>
              <a:t> of medical</a:t>
            </a:r>
          </a:p>
          <a:p>
            <a:r>
              <a:rPr lang="en-US" sz="1200" b="0" i="0" u="none" strike="noStrike" kern="1200" baseline="0" dirty="0" smtClean="0">
                <a:solidFill>
                  <a:schemeClr val="tx1"/>
                </a:solidFill>
                <a:latin typeface="+mn-lt"/>
                <a:ea typeface="+mn-ea"/>
                <a:cs typeface="+mn-cs"/>
              </a:rPr>
              <a:t>treatment were observed at 12-month follow-up in </a:t>
            </a:r>
            <a:r>
              <a:rPr lang="en-US" sz="1200" b="0" i="0" u="none" strike="noStrike" kern="1200" baseline="0" dirty="0" err="1" smtClean="0">
                <a:solidFill>
                  <a:schemeClr val="tx1"/>
                </a:solidFill>
                <a:latin typeface="+mn-lt"/>
                <a:ea typeface="+mn-ea"/>
                <a:cs typeface="+mn-cs"/>
              </a:rPr>
              <a:t>diarrhoea</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dysmenorrhoea</a:t>
            </a:r>
            <a:r>
              <a:rPr lang="en-US" sz="1200" b="0" i="0" u="none" strike="noStrike" kern="1200" baseline="0" dirty="0" smtClean="0">
                <a:solidFill>
                  <a:schemeClr val="tx1"/>
                </a:solidFill>
                <a:latin typeface="+mn-lt"/>
                <a:ea typeface="+mn-ea"/>
                <a:cs typeface="+mn-cs"/>
              </a:rPr>
              <a:t>, non-menstrual pelvic pain and SF-12 physical component</a:t>
            </a:r>
          </a:p>
          <a:p>
            <a:r>
              <a:rPr lang="en-US" sz="1200" b="0" i="0" u="none" strike="noStrike" kern="1200" baseline="0" dirty="0" smtClean="0">
                <a:solidFill>
                  <a:schemeClr val="tx1"/>
                </a:solidFill>
                <a:latin typeface="+mn-lt"/>
                <a:ea typeface="+mn-ea"/>
                <a:cs typeface="+mn-cs"/>
              </a:rPr>
              <a:t>scores. The total HADS score improved significantly in both groups, whereas the total FSFI score improved only in women who chose medical</a:t>
            </a:r>
          </a:p>
          <a:p>
            <a:r>
              <a:rPr lang="tr-TR" sz="1200" b="0" i="0" u="none" strike="noStrike" kern="1200" baseline="0" dirty="0" smtClean="0">
                <a:solidFill>
                  <a:schemeClr val="tx1"/>
                </a:solidFill>
                <a:latin typeface="+mn-lt"/>
                <a:ea typeface="+mn-ea"/>
                <a:cs typeface="+mn-cs"/>
              </a:rPr>
              <a:t>therapy.</a:t>
            </a:r>
            <a:endParaRPr lang="tr-TR" dirty="0"/>
          </a:p>
        </p:txBody>
      </p:sp>
      <p:sp>
        <p:nvSpPr>
          <p:cNvPr id="4" name="Slide Number Placeholder 3"/>
          <p:cNvSpPr>
            <a:spLocks noGrp="1"/>
          </p:cNvSpPr>
          <p:nvPr>
            <p:ph type="sldNum" sz="quarter" idx="10"/>
          </p:nvPr>
        </p:nvSpPr>
        <p:spPr/>
        <p:txBody>
          <a:bodyPr/>
          <a:lstStyle/>
          <a:p>
            <a:pPr>
              <a:defRPr/>
            </a:pPr>
            <a:fld id="{EB7F68A3-05D6-41F2-A999-958AE05F3943}" type="slidenum">
              <a:rPr lang="tr-TR" smtClean="0"/>
              <a:pPr>
                <a:defRPr/>
              </a:pPr>
              <a:t>62</a:t>
            </a:fld>
            <a:endParaRPr lang="tr-TR"/>
          </a:p>
        </p:txBody>
      </p:sp>
    </p:spTree>
    <p:extLst>
      <p:ext uri="{BB962C8B-B14F-4D97-AF65-F5344CB8AC3E}">
        <p14:creationId xmlns:p14="http://schemas.microsoft.com/office/powerpoint/2010/main" val="77946807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US" sz="1200" b="1" i="0" u="none" strike="noStrike" kern="1200" baseline="0" dirty="0" smtClean="0">
                <a:solidFill>
                  <a:schemeClr val="tx1"/>
                </a:solidFill>
                <a:latin typeface="+mn-lt"/>
                <a:ea typeface="+mn-ea"/>
                <a:cs typeface="+mn-cs"/>
              </a:rPr>
              <a:t>Background: </a:t>
            </a:r>
            <a:r>
              <a:rPr lang="en-US" sz="1200" b="0" i="0" u="none" strike="noStrike" kern="1200" baseline="0" dirty="0" smtClean="0">
                <a:solidFill>
                  <a:schemeClr val="tx1"/>
                </a:solidFill>
                <a:latin typeface="+mn-lt"/>
                <a:ea typeface="+mn-ea"/>
                <a:cs typeface="+mn-cs"/>
              </a:rPr>
              <a:t>The aim of this study was to assess the efficacy of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treatment in improving quality of life</a:t>
            </a:r>
          </a:p>
          <a:p>
            <a:r>
              <a:rPr lang="tr-TR" sz="1200" b="0" i="0" u="none" strike="noStrike" kern="1200" baseline="0" dirty="0" smtClean="0">
                <a:solidFill>
                  <a:schemeClr val="tx1"/>
                </a:solidFill>
                <a:latin typeface="+mn-lt"/>
                <a:ea typeface="+mn-ea"/>
                <a:cs typeface="+mn-cs"/>
              </a:rPr>
              <a:t>in women with endometriosis.</a:t>
            </a:r>
          </a:p>
          <a:p>
            <a:r>
              <a:rPr lang="en-US" sz="1200" b="1" i="0" u="none" strike="noStrike" kern="1200" baseline="0" dirty="0" smtClean="0">
                <a:solidFill>
                  <a:schemeClr val="tx1"/>
                </a:solidFill>
                <a:latin typeface="+mn-lt"/>
                <a:ea typeface="+mn-ea"/>
                <a:cs typeface="+mn-cs"/>
              </a:rPr>
              <a:t>Methods: </a:t>
            </a:r>
            <a:r>
              <a:rPr lang="en-US" sz="1200" b="0" i="0" u="none" strike="noStrike" kern="1200" baseline="0" dirty="0" smtClean="0">
                <a:solidFill>
                  <a:schemeClr val="tx1"/>
                </a:solidFill>
                <a:latin typeface="+mn-lt"/>
                <a:ea typeface="+mn-ea"/>
                <a:cs typeface="+mn-cs"/>
              </a:rPr>
              <a:t>This was a prospective observational multicenter study at the universities of Siena, Milano, Cagliari,</a:t>
            </a:r>
          </a:p>
          <a:p>
            <a:r>
              <a:rPr lang="it-IT" sz="1200" b="0" i="0" u="none" strike="noStrike" kern="1200" baseline="0" dirty="0" smtClean="0">
                <a:solidFill>
                  <a:schemeClr val="tx1"/>
                </a:solidFill>
                <a:latin typeface="+mn-lt"/>
                <a:ea typeface="+mn-ea"/>
                <a:cs typeface="+mn-cs"/>
              </a:rPr>
              <a:t>Perugia, Busto Arstizio, Pisa, Padova, Palermo, Foggia, Roma, Pescara and Catanzaro, including 142 patients with a</a:t>
            </a:r>
          </a:p>
          <a:p>
            <a:r>
              <a:rPr lang="en-US" sz="1200" b="0" i="0" u="none" strike="noStrike" kern="1200" baseline="0" dirty="0" smtClean="0">
                <a:solidFill>
                  <a:schemeClr val="tx1"/>
                </a:solidFill>
                <a:latin typeface="+mn-lt"/>
                <a:ea typeface="+mn-ea"/>
                <a:cs typeface="+mn-cs"/>
              </a:rPr>
              <a:t>diagnosis of endometriosis who received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2 mg once daily, for up to 90 days. Each patient underwent an</a:t>
            </a:r>
          </a:p>
          <a:p>
            <a:r>
              <a:rPr lang="en-US" sz="1200" b="0" i="0" u="none" strike="noStrike" kern="1200" baseline="0" dirty="0" smtClean="0">
                <a:solidFill>
                  <a:schemeClr val="tx1"/>
                </a:solidFill>
                <a:latin typeface="+mn-lt"/>
                <a:ea typeface="+mn-ea"/>
                <a:cs typeface="+mn-cs"/>
              </a:rPr>
              <a:t>evaluation of pelvic pain measured by visual analogue scale (VAS) from 0 to 10 points, and of quality of life measured</a:t>
            </a:r>
          </a:p>
          <a:p>
            <a:r>
              <a:rPr lang="en-US" sz="1200" b="0" i="0" u="none" strike="noStrike" kern="1200" baseline="0" dirty="0" smtClean="0">
                <a:solidFill>
                  <a:schemeClr val="tx1"/>
                </a:solidFill>
                <a:latin typeface="+mn-lt"/>
                <a:ea typeface="+mn-ea"/>
                <a:cs typeface="+mn-cs"/>
              </a:rPr>
              <a:t>by a mental and physical index before and after treatment.</a:t>
            </a:r>
          </a:p>
          <a:p>
            <a:r>
              <a:rPr lang="en-US" sz="1200" b="1" i="0" u="none" strike="noStrike" kern="1200" baseline="0" dirty="0" smtClean="0">
                <a:solidFill>
                  <a:schemeClr val="tx1"/>
                </a:solidFill>
                <a:latin typeface="+mn-lt"/>
                <a:ea typeface="+mn-ea"/>
                <a:cs typeface="+mn-cs"/>
              </a:rPr>
              <a:t>Results: </a:t>
            </a:r>
            <a:r>
              <a:rPr lang="en-US" sz="1200" b="0" i="0" u="none" strike="noStrike" kern="1200" baseline="0" dirty="0" smtClean="0">
                <a:solidFill>
                  <a:schemeClr val="tx1"/>
                </a:solidFill>
                <a:latin typeface="+mn-lt"/>
                <a:ea typeface="+mn-ea"/>
                <a:cs typeface="+mn-cs"/>
              </a:rPr>
              <a:t>The mean ± SD of VAS was 8.2 ± 1.6 in women with endometriosis, and this progressively and significantly</a:t>
            </a:r>
          </a:p>
          <a:p>
            <a:r>
              <a:rPr lang="en-US" sz="1200" b="0" i="0" u="none" strike="noStrike" kern="1200" baseline="0" dirty="0" smtClean="0">
                <a:solidFill>
                  <a:schemeClr val="tx1"/>
                </a:solidFill>
                <a:latin typeface="+mn-lt"/>
                <a:ea typeface="+mn-ea"/>
                <a:cs typeface="+mn-cs"/>
              </a:rPr>
              <a:t>decreased to 5.9 ± 2.6 at the end of the study. Mental index score values increased from 39.0 ± 9.8 to 46.0 ±</a:t>
            </a:r>
          </a:p>
          <a:p>
            <a:r>
              <a:rPr lang="en-US" sz="1200" b="0" i="0" u="none" strike="noStrike" kern="1200" baseline="0" dirty="0" smtClean="0">
                <a:solidFill>
                  <a:schemeClr val="tx1"/>
                </a:solidFill>
                <a:latin typeface="+mn-lt"/>
                <a:ea typeface="+mn-ea"/>
                <a:cs typeface="+mn-cs"/>
              </a:rPr>
              <a:t>9.1 (p&lt;0.001); likewise, the physical index increased from 39.6 ± 9.6 to 47.7 ± 8.5 (p&lt;0.001). During the treatment</a:t>
            </a:r>
          </a:p>
          <a:p>
            <a:r>
              <a:rPr lang="en-US" sz="1200" b="0" i="0" u="none" strike="noStrike" kern="1200" baseline="0" dirty="0" smtClean="0">
                <a:solidFill>
                  <a:schemeClr val="tx1"/>
                </a:solidFill>
                <a:latin typeface="+mn-lt"/>
                <a:ea typeface="+mn-ea"/>
                <a:cs typeface="+mn-cs"/>
              </a:rPr>
              <a:t>period, the most frequent adverse events (AEs) were headache (30.8%), followed by bleeding (29.4%), depression</a:t>
            </a:r>
          </a:p>
          <a:p>
            <a:r>
              <a:rPr lang="en-US" sz="1200" b="0" i="0" u="none" strike="noStrike" kern="1200" baseline="0" dirty="0" smtClean="0">
                <a:solidFill>
                  <a:schemeClr val="tx1"/>
                </a:solidFill>
                <a:latin typeface="+mn-lt"/>
                <a:ea typeface="+mn-ea"/>
                <a:cs typeface="+mn-cs"/>
              </a:rPr>
              <a:t>(26.6%), breast tenderness (23.8%) and acne (2.0%), but these were transitory, and none led to withdrawal</a:t>
            </a:r>
          </a:p>
          <a:p>
            <a:r>
              <a:rPr lang="tr-TR" sz="1200" b="0" i="0" u="none" strike="noStrike" kern="1200" baseline="0" dirty="0" smtClean="0">
                <a:solidFill>
                  <a:schemeClr val="tx1"/>
                </a:solidFill>
                <a:latin typeface="+mn-lt"/>
                <a:ea typeface="+mn-ea"/>
                <a:cs typeface="+mn-cs"/>
              </a:rPr>
              <a:t>from the study.</a:t>
            </a:r>
          </a:p>
          <a:p>
            <a:r>
              <a:rPr lang="en-US" sz="1200" b="1" i="0" u="none" strike="noStrike" kern="1200" baseline="0" dirty="0" smtClean="0">
                <a:solidFill>
                  <a:schemeClr val="tx1"/>
                </a:solidFill>
                <a:latin typeface="+mn-lt"/>
                <a:ea typeface="+mn-ea"/>
                <a:cs typeface="+mn-cs"/>
              </a:rPr>
              <a:t>Conclusions: </a:t>
            </a:r>
            <a:r>
              <a:rPr lang="en-US" sz="1200" b="0" i="0" u="none" strike="noStrike" kern="1200" baseline="0" dirty="0" smtClean="0">
                <a:solidFill>
                  <a:schemeClr val="tx1"/>
                </a:solidFill>
                <a:latin typeface="+mn-lt"/>
                <a:ea typeface="+mn-ea"/>
                <a:cs typeface="+mn-cs"/>
              </a:rPr>
              <a:t>The present prospective study showed that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is an effective and well-tolerated treatment</a:t>
            </a:r>
          </a:p>
          <a:p>
            <a:r>
              <a:rPr lang="en-US" sz="1200" b="0" i="0" u="none" strike="noStrike" kern="1200" baseline="0" dirty="0" smtClean="0">
                <a:solidFill>
                  <a:schemeClr val="tx1"/>
                </a:solidFill>
                <a:latin typeface="+mn-lt"/>
                <a:ea typeface="+mn-ea"/>
                <a:cs typeface="+mn-cs"/>
              </a:rPr>
              <a:t>improving the quality of life in </a:t>
            </a:r>
            <a:r>
              <a:rPr lang="en-US" sz="1200" b="0" i="0" u="none" strike="noStrike" kern="1200" baseline="0" dirty="0" err="1" smtClean="0">
                <a:solidFill>
                  <a:schemeClr val="tx1"/>
                </a:solidFill>
                <a:latin typeface="+mn-lt"/>
                <a:ea typeface="+mn-ea"/>
                <a:cs typeface="+mn-cs"/>
              </a:rPr>
              <a:t>endometriotic</a:t>
            </a:r>
            <a:r>
              <a:rPr lang="en-US" sz="1200" b="0" i="0" u="none" strike="noStrike" kern="1200" baseline="0" dirty="0" smtClean="0">
                <a:solidFill>
                  <a:schemeClr val="tx1"/>
                </a:solidFill>
                <a:latin typeface="+mn-lt"/>
                <a:ea typeface="+mn-ea"/>
                <a:cs typeface="+mn-cs"/>
              </a:rPr>
              <a:t> women.</a:t>
            </a:r>
            <a:endParaRPr lang="tr-TR" dirty="0"/>
          </a:p>
        </p:txBody>
      </p:sp>
      <p:sp>
        <p:nvSpPr>
          <p:cNvPr id="4" name="Slide Number Placeholder 3"/>
          <p:cNvSpPr>
            <a:spLocks noGrp="1"/>
          </p:cNvSpPr>
          <p:nvPr>
            <p:ph type="sldNum" sz="quarter" idx="10"/>
          </p:nvPr>
        </p:nvSpPr>
        <p:spPr/>
        <p:txBody>
          <a:bodyPr/>
          <a:lstStyle/>
          <a:p>
            <a:pPr>
              <a:defRPr/>
            </a:pPr>
            <a:fld id="{EB7F68A3-05D6-41F2-A999-958AE05F3943}" type="slidenum">
              <a:rPr lang="tr-TR" smtClean="0"/>
              <a:pPr>
                <a:defRPr/>
              </a:pPr>
              <a:t>64</a:t>
            </a:fld>
            <a:endParaRPr lang="tr-TR"/>
          </a:p>
        </p:txBody>
      </p:sp>
    </p:spTree>
    <p:extLst>
      <p:ext uri="{BB962C8B-B14F-4D97-AF65-F5344CB8AC3E}">
        <p14:creationId xmlns:p14="http://schemas.microsoft.com/office/powerpoint/2010/main" val="215678449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sz="1200" b="0" i="1" u="none" strike="noStrike" kern="1200" baseline="0" dirty="0" smtClean="0">
                <a:solidFill>
                  <a:schemeClr val="tx1"/>
                </a:solidFill>
                <a:latin typeface="+mn-lt"/>
                <a:ea typeface="+mn-ea"/>
                <a:cs typeface="+mn-cs"/>
              </a:rPr>
              <a:t>Purpose </a:t>
            </a:r>
            <a:r>
              <a:rPr lang="en-US" sz="1200" b="0" i="0" u="none" strike="noStrike" kern="1200" baseline="0" dirty="0" smtClean="0">
                <a:solidFill>
                  <a:schemeClr val="tx1"/>
                </a:solidFill>
                <a:latin typeface="+mn-lt"/>
                <a:ea typeface="+mn-ea"/>
                <a:cs typeface="+mn-cs"/>
              </a:rPr>
              <a:t>The aim of the study was to evaluate the effects</a:t>
            </a:r>
          </a:p>
          <a:p>
            <a:r>
              <a:rPr lang="en-US" sz="1200" b="0" i="0" u="none" strike="noStrike" kern="1200" baseline="0" dirty="0" smtClean="0">
                <a:solidFill>
                  <a:schemeClr val="tx1"/>
                </a:solidFill>
                <a:latin typeface="+mn-lt"/>
                <a:ea typeface="+mn-ea"/>
                <a:cs typeface="+mn-cs"/>
              </a:rPr>
              <a:t>of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(DNG) on quality of life (</a:t>
            </a:r>
            <a:r>
              <a:rPr lang="en-US" sz="1200" b="0" i="0" u="none" strike="noStrike" kern="1200" baseline="0" dirty="0" err="1" smtClean="0">
                <a:solidFill>
                  <a:schemeClr val="tx1"/>
                </a:solidFill>
                <a:latin typeface="+mn-lt"/>
                <a:ea typeface="+mn-ea"/>
                <a:cs typeface="+mn-cs"/>
              </a:rPr>
              <a:t>QoL</a:t>
            </a:r>
            <a:r>
              <a:rPr lang="en-US" sz="1200" b="0" i="0" u="none" strike="noStrike" kern="1200" baseline="0" dirty="0" smtClean="0">
                <a:solidFill>
                  <a:schemeClr val="tx1"/>
                </a:solidFill>
                <a:latin typeface="+mn-lt"/>
                <a:ea typeface="+mn-ea"/>
                <a:cs typeface="+mn-cs"/>
              </a:rPr>
              <a:t>) and sexual</a:t>
            </a:r>
          </a:p>
          <a:p>
            <a:r>
              <a:rPr lang="en-US" sz="1200" b="0" i="0" u="none" strike="noStrike" kern="1200" baseline="0" dirty="0" smtClean="0">
                <a:solidFill>
                  <a:schemeClr val="tx1"/>
                </a:solidFill>
                <a:latin typeface="+mn-lt"/>
                <a:ea typeface="+mn-ea"/>
                <a:cs typeface="+mn-cs"/>
              </a:rPr>
              <a:t>function of women affected by endometriosis pain.</a:t>
            </a:r>
          </a:p>
          <a:p>
            <a:r>
              <a:rPr lang="en-US" sz="1200" b="0" i="1" u="none" strike="noStrike" kern="1200" baseline="0" dirty="0" smtClean="0">
                <a:solidFill>
                  <a:schemeClr val="tx1"/>
                </a:solidFill>
                <a:latin typeface="+mn-lt"/>
                <a:ea typeface="+mn-ea"/>
                <a:cs typeface="+mn-cs"/>
              </a:rPr>
              <a:t>Methods </a:t>
            </a:r>
            <a:r>
              <a:rPr lang="en-US" sz="1200" b="0" i="0" u="none" strike="noStrike" kern="1200" baseline="0" dirty="0" smtClean="0">
                <a:solidFill>
                  <a:schemeClr val="tx1"/>
                </a:solidFill>
                <a:latin typeface="+mn-lt"/>
                <a:ea typeface="+mn-ea"/>
                <a:cs typeface="+mn-cs"/>
              </a:rPr>
              <a:t>Fifty-four women constituted the study group</a:t>
            </a:r>
          </a:p>
          <a:p>
            <a:r>
              <a:rPr lang="en-US" sz="1200" b="0" i="0" u="none" strike="noStrike" kern="1200" baseline="0" dirty="0" smtClean="0">
                <a:solidFill>
                  <a:schemeClr val="tx1"/>
                </a:solidFill>
                <a:latin typeface="+mn-lt"/>
                <a:ea typeface="+mn-ea"/>
                <a:cs typeface="+mn-cs"/>
              </a:rPr>
              <a:t>and were given 2 mg/daily DNG; 48 women were given</a:t>
            </a:r>
          </a:p>
          <a:p>
            <a:r>
              <a:rPr lang="en-US" sz="1200" b="0" i="0" u="none" strike="noStrike" kern="1200" baseline="0" dirty="0" smtClean="0">
                <a:solidFill>
                  <a:schemeClr val="tx1"/>
                </a:solidFill>
                <a:latin typeface="+mn-lt"/>
                <a:ea typeface="+mn-ea"/>
                <a:cs typeface="+mn-cs"/>
              </a:rPr>
              <a:t>non-steroidal anti-inflammatory drugs and constituted the</a:t>
            </a:r>
          </a:p>
          <a:p>
            <a:r>
              <a:rPr lang="en-US" sz="1200" b="0" i="0" u="none" strike="noStrike" kern="1200" baseline="0" dirty="0" smtClean="0">
                <a:solidFill>
                  <a:schemeClr val="tx1"/>
                </a:solidFill>
                <a:latin typeface="+mn-lt"/>
                <a:ea typeface="+mn-ea"/>
                <a:cs typeface="+mn-cs"/>
              </a:rPr>
              <a:t>control group. To define the endometriosis-associated pelvic</a:t>
            </a:r>
          </a:p>
          <a:p>
            <a:r>
              <a:rPr lang="en-US" sz="1200" b="0" i="0" u="none" strike="noStrike" kern="1200" baseline="0" dirty="0" smtClean="0">
                <a:solidFill>
                  <a:schemeClr val="tx1"/>
                </a:solidFill>
                <a:latin typeface="+mn-lt"/>
                <a:ea typeface="+mn-ea"/>
                <a:cs typeface="+mn-cs"/>
              </a:rPr>
              <a:t>pain, the Visual Analogic Scale (VAS) was used. The</a:t>
            </a:r>
          </a:p>
          <a:p>
            <a:r>
              <a:rPr lang="en-US" sz="1200" b="0" i="0" u="none" strike="noStrike" kern="1200" baseline="0" dirty="0" smtClean="0">
                <a:solidFill>
                  <a:schemeClr val="tx1"/>
                </a:solidFill>
                <a:latin typeface="+mn-lt"/>
                <a:ea typeface="+mn-ea"/>
                <a:cs typeface="+mn-cs"/>
              </a:rPr>
              <a:t>Short Form-36 (SF-36), the Female Sexual Function Index</a:t>
            </a:r>
          </a:p>
          <a:p>
            <a:r>
              <a:rPr lang="en-US" sz="1200" b="0" i="0" u="none" strike="noStrike" kern="1200" baseline="0" dirty="0" smtClean="0">
                <a:solidFill>
                  <a:schemeClr val="tx1"/>
                </a:solidFill>
                <a:latin typeface="+mn-lt"/>
                <a:ea typeface="+mn-ea"/>
                <a:cs typeface="+mn-cs"/>
              </a:rPr>
              <a:t>(FSFI) and the Female Sexual Distress Scale (FSDS) were</a:t>
            </a:r>
          </a:p>
          <a:p>
            <a:r>
              <a:rPr lang="en-US" sz="1200" b="0" i="0" u="none" strike="noStrike" kern="1200" baseline="0" dirty="0" smtClean="0">
                <a:solidFill>
                  <a:schemeClr val="tx1"/>
                </a:solidFill>
                <a:latin typeface="+mn-lt"/>
                <a:ea typeface="+mn-ea"/>
                <a:cs typeface="+mn-cs"/>
              </a:rPr>
              <a:t>used to assess the </a:t>
            </a:r>
            <a:r>
              <a:rPr lang="en-US" sz="1200" b="0" i="0" u="none" strike="noStrike" kern="1200" baseline="0" dirty="0" err="1" smtClean="0">
                <a:solidFill>
                  <a:schemeClr val="tx1"/>
                </a:solidFill>
                <a:latin typeface="+mn-lt"/>
                <a:ea typeface="+mn-ea"/>
                <a:cs typeface="+mn-cs"/>
              </a:rPr>
              <a:t>QoL</a:t>
            </a:r>
            <a:r>
              <a:rPr lang="en-US" sz="1200" b="0" i="0" u="none" strike="noStrike" kern="1200" baseline="0" dirty="0" smtClean="0">
                <a:solidFill>
                  <a:schemeClr val="tx1"/>
                </a:solidFill>
                <a:latin typeface="+mn-lt"/>
                <a:ea typeface="+mn-ea"/>
                <a:cs typeface="+mn-cs"/>
              </a:rPr>
              <a:t>, the sexual function and the sexual</a:t>
            </a:r>
          </a:p>
          <a:p>
            <a:r>
              <a:rPr lang="en-US" sz="1200" b="0" i="0" u="none" strike="noStrike" kern="1200" baseline="0" dirty="0" smtClean="0">
                <a:solidFill>
                  <a:schemeClr val="tx1"/>
                </a:solidFill>
                <a:latin typeface="+mn-lt"/>
                <a:ea typeface="+mn-ea"/>
                <a:cs typeface="+mn-cs"/>
              </a:rPr>
              <a:t>distress, respectively. The study included two follow-ups at</a:t>
            </a:r>
          </a:p>
          <a:p>
            <a:r>
              <a:rPr lang="tr-TR" sz="1200" b="0" i="0" u="none" strike="noStrike" kern="1200" baseline="0" dirty="0" smtClean="0">
                <a:solidFill>
                  <a:schemeClr val="tx1"/>
                </a:solidFill>
                <a:latin typeface="+mn-lt"/>
                <a:ea typeface="+mn-ea"/>
                <a:cs typeface="+mn-cs"/>
              </a:rPr>
              <a:t>3 and 6 months.</a:t>
            </a:r>
          </a:p>
          <a:p>
            <a:r>
              <a:rPr lang="en-US" sz="1200" b="0" i="1" u="none" strike="noStrike" kern="1200" baseline="0" dirty="0" smtClean="0">
                <a:solidFill>
                  <a:schemeClr val="tx1"/>
                </a:solidFill>
                <a:latin typeface="+mn-lt"/>
                <a:ea typeface="+mn-ea"/>
                <a:cs typeface="+mn-cs"/>
              </a:rPr>
              <a:t>Results </a:t>
            </a:r>
            <a:r>
              <a:rPr lang="en-US" sz="1200" b="0" i="0" u="none" strike="noStrike" kern="1200" baseline="0" dirty="0" smtClean="0">
                <a:solidFill>
                  <a:schemeClr val="tx1"/>
                </a:solidFill>
                <a:latin typeface="+mn-lt"/>
                <a:ea typeface="+mn-ea"/>
                <a:cs typeface="+mn-cs"/>
              </a:rPr>
              <a:t>Pain improvement was observed in the study</a:t>
            </a:r>
          </a:p>
          <a:p>
            <a:r>
              <a:rPr lang="en-US" sz="1200" b="0" i="0" u="none" strike="noStrike" kern="1200" baseline="0" dirty="0" smtClean="0">
                <a:solidFill>
                  <a:schemeClr val="tx1"/>
                </a:solidFill>
                <a:latin typeface="+mn-lt"/>
                <a:ea typeface="+mn-ea"/>
                <a:cs typeface="+mn-cs"/>
              </a:rPr>
              <a:t>group at 3 (</a:t>
            </a:r>
            <a:r>
              <a:rPr lang="en-US" sz="1200" b="0" i="1" u="none" strike="noStrike" kern="1200" baseline="0" dirty="0" smtClean="0">
                <a:solidFill>
                  <a:schemeClr val="tx1"/>
                </a:solidFill>
                <a:latin typeface="+mn-lt"/>
                <a:ea typeface="+mn-ea"/>
                <a:cs typeface="+mn-cs"/>
              </a:rPr>
              <a:t>p </a:t>
            </a:r>
            <a:r>
              <a:rPr lang="en-US" sz="1200" b="0" i="0" u="none" strike="noStrike" kern="1200" baseline="0" dirty="0" smtClean="0">
                <a:solidFill>
                  <a:schemeClr val="tx1"/>
                </a:solidFill>
                <a:latin typeface="+mn-lt"/>
                <a:ea typeface="+mn-ea"/>
                <a:cs typeface="+mn-cs"/>
              </a:rPr>
              <a:t>&lt; 0.05) and 6 months (</a:t>
            </a:r>
            <a:r>
              <a:rPr lang="en-US" sz="1200" b="0" i="1" u="none" strike="noStrike" kern="1200" baseline="0" dirty="0" smtClean="0">
                <a:solidFill>
                  <a:schemeClr val="tx1"/>
                </a:solidFill>
                <a:latin typeface="+mn-lt"/>
                <a:ea typeface="+mn-ea"/>
                <a:cs typeface="+mn-cs"/>
              </a:rPr>
              <a:t>p </a:t>
            </a:r>
            <a:r>
              <a:rPr lang="en-US" sz="1200" b="0" i="0" u="none" strike="noStrike" kern="1200" baseline="0" dirty="0" smtClean="0">
                <a:solidFill>
                  <a:schemeClr val="tx1"/>
                </a:solidFill>
                <a:latin typeface="+mn-lt"/>
                <a:ea typeface="+mn-ea"/>
                <a:cs typeface="+mn-cs"/>
              </a:rPr>
              <a:t>&lt; 0.001) of treatment.</a:t>
            </a:r>
          </a:p>
          <a:p>
            <a:r>
              <a:rPr lang="en-US" sz="1200" b="0" i="0" u="none" strike="noStrike" kern="1200" baseline="0" dirty="0" smtClean="0">
                <a:solidFill>
                  <a:schemeClr val="tx1"/>
                </a:solidFill>
                <a:latin typeface="+mn-lt"/>
                <a:ea typeface="+mn-ea"/>
                <a:cs typeface="+mn-cs"/>
              </a:rPr>
              <a:t>At the 1st follow-up, women reported </a:t>
            </a:r>
            <a:r>
              <a:rPr lang="en-US" sz="1200" b="0" i="0" u="none" strike="noStrike" kern="1200" baseline="0" dirty="0" err="1" smtClean="0">
                <a:solidFill>
                  <a:schemeClr val="tx1"/>
                </a:solidFill>
                <a:latin typeface="+mn-lt"/>
                <a:ea typeface="+mn-ea"/>
                <a:cs typeface="+mn-cs"/>
              </a:rPr>
              <a:t>QoL</a:t>
            </a:r>
            <a:r>
              <a:rPr lang="en-US" sz="1200" b="0" i="0" u="none" strike="noStrike" kern="1200" baseline="0" dirty="0" smtClean="0">
                <a:solidFill>
                  <a:schemeClr val="tx1"/>
                </a:solidFill>
                <a:latin typeface="+mn-lt"/>
                <a:ea typeface="+mn-ea"/>
                <a:cs typeface="+mn-cs"/>
              </a:rPr>
              <a:t> improvements</a:t>
            </a:r>
          </a:p>
          <a:p>
            <a:r>
              <a:rPr lang="en-US" sz="1200" b="0" i="0" u="none" strike="noStrike" kern="1200" baseline="0" dirty="0" smtClean="0">
                <a:solidFill>
                  <a:schemeClr val="tx1"/>
                </a:solidFill>
                <a:latin typeface="+mn-lt"/>
                <a:ea typeface="+mn-ea"/>
                <a:cs typeface="+mn-cs"/>
              </a:rPr>
              <a:t>in some functions (</a:t>
            </a:r>
            <a:r>
              <a:rPr lang="en-US" sz="1200" b="0" i="1" u="none" strike="noStrike" kern="1200" baseline="0" dirty="0" smtClean="0">
                <a:solidFill>
                  <a:schemeClr val="tx1"/>
                </a:solidFill>
                <a:latin typeface="+mn-lt"/>
                <a:ea typeface="+mn-ea"/>
                <a:cs typeface="+mn-cs"/>
              </a:rPr>
              <a:t>p </a:t>
            </a:r>
            <a:r>
              <a:rPr lang="en-US" sz="1200" b="0" i="0" u="none" strike="noStrike" kern="1200" baseline="0" dirty="0" smtClean="0">
                <a:solidFill>
                  <a:schemeClr val="tx1"/>
                </a:solidFill>
                <a:latin typeface="+mn-lt"/>
                <a:ea typeface="+mn-ea"/>
                <a:cs typeface="+mn-cs"/>
              </a:rPr>
              <a:t>&lt; 0.05); at the 2nd follow-up, they</a:t>
            </a:r>
          </a:p>
          <a:p>
            <a:r>
              <a:rPr lang="en-US" sz="1200" b="0" i="0" u="none" strike="noStrike" kern="1200" baseline="0" dirty="0" smtClean="0">
                <a:solidFill>
                  <a:schemeClr val="tx1"/>
                </a:solidFill>
                <a:latin typeface="+mn-lt"/>
                <a:ea typeface="+mn-ea"/>
                <a:cs typeface="+mn-cs"/>
              </a:rPr>
              <a:t>reported improvement in all categories (</a:t>
            </a:r>
            <a:r>
              <a:rPr lang="en-US" sz="1200" b="0" i="1" u="none" strike="noStrike" kern="1200" baseline="0" dirty="0" smtClean="0">
                <a:solidFill>
                  <a:schemeClr val="tx1"/>
                </a:solidFill>
                <a:latin typeface="+mn-lt"/>
                <a:ea typeface="+mn-ea"/>
                <a:cs typeface="+mn-cs"/>
              </a:rPr>
              <a:t>p </a:t>
            </a:r>
            <a:r>
              <a:rPr lang="en-US" sz="1200" b="0" i="0" u="none" strike="noStrike" kern="1200" baseline="0" dirty="0" smtClean="0">
                <a:solidFill>
                  <a:schemeClr val="tx1"/>
                </a:solidFill>
                <a:latin typeface="+mn-lt"/>
                <a:ea typeface="+mn-ea"/>
                <a:cs typeface="+mn-cs"/>
              </a:rPr>
              <a:t>&lt; 0.001). The</a:t>
            </a:r>
          </a:p>
          <a:p>
            <a:r>
              <a:rPr lang="en-US" sz="1200" b="0" i="0" u="none" strike="noStrike" kern="1200" baseline="0" dirty="0" smtClean="0">
                <a:solidFill>
                  <a:schemeClr val="tx1"/>
                </a:solidFill>
                <a:latin typeface="+mn-lt"/>
                <a:ea typeface="+mn-ea"/>
                <a:cs typeface="+mn-cs"/>
              </a:rPr>
              <a:t>FSFI score did not change at the 1st follow-up (</a:t>
            </a:r>
            <a:r>
              <a:rPr lang="en-US" sz="1200" b="0" i="1" u="none" strike="noStrike" kern="1200" baseline="0" dirty="0" smtClean="0">
                <a:solidFill>
                  <a:schemeClr val="tx1"/>
                </a:solidFill>
                <a:latin typeface="+mn-lt"/>
                <a:ea typeface="+mn-ea"/>
                <a:cs typeface="+mn-cs"/>
              </a:rPr>
              <a:t>p </a:t>
            </a:r>
            <a:r>
              <a:rPr lang="en-US" sz="1200" b="0" i="0" u="none" strike="noStrike" kern="1200" baseline="0" dirty="0" smtClean="0">
                <a:solidFill>
                  <a:schemeClr val="tx1"/>
                </a:solidFill>
                <a:latin typeface="+mn-lt"/>
                <a:ea typeface="+mn-ea"/>
                <a:cs typeface="+mn-cs"/>
              </a:rPr>
              <a:t>= NS).</a:t>
            </a:r>
          </a:p>
          <a:p>
            <a:r>
              <a:rPr lang="en-US" sz="1200" b="0" i="0" u="none" strike="noStrike" kern="1200" baseline="0" dirty="0" smtClean="0">
                <a:solidFill>
                  <a:schemeClr val="tx1"/>
                </a:solidFill>
                <a:latin typeface="+mn-lt"/>
                <a:ea typeface="+mn-ea"/>
                <a:cs typeface="+mn-cs"/>
              </a:rPr>
              <a:t>On the contrary, at the 2nd follow-up, it improved with</a:t>
            </a:r>
          </a:p>
          <a:p>
            <a:r>
              <a:rPr lang="en-US" sz="1200" b="0" i="0" u="none" strike="noStrike" kern="1200" baseline="0" dirty="0" smtClean="0">
                <a:solidFill>
                  <a:schemeClr val="tx1"/>
                </a:solidFill>
                <a:latin typeface="+mn-lt"/>
                <a:ea typeface="+mn-ea"/>
                <a:cs typeface="+mn-cs"/>
              </a:rPr>
              <a:t>respect to the baseline (</a:t>
            </a:r>
            <a:r>
              <a:rPr lang="en-US" sz="1200" b="0" i="1" u="none" strike="noStrike" kern="1200" baseline="0" dirty="0" smtClean="0">
                <a:solidFill>
                  <a:schemeClr val="tx1"/>
                </a:solidFill>
                <a:latin typeface="+mn-lt"/>
                <a:ea typeface="+mn-ea"/>
                <a:cs typeface="+mn-cs"/>
              </a:rPr>
              <a:t>p </a:t>
            </a:r>
            <a:r>
              <a:rPr lang="en-US" sz="1200" b="0" i="0" u="none" strike="noStrike" kern="1200" baseline="0" dirty="0" smtClean="0">
                <a:solidFill>
                  <a:schemeClr val="tx1"/>
                </a:solidFill>
                <a:latin typeface="+mn-lt"/>
                <a:ea typeface="+mn-ea"/>
                <a:cs typeface="+mn-cs"/>
              </a:rPr>
              <a:t>&lt; 0.05). At the 2nd follow-up,</a:t>
            </a:r>
          </a:p>
          <a:p>
            <a:r>
              <a:rPr lang="en-US" sz="1200" b="0" i="0" u="none" strike="noStrike" kern="1200" baseline="0" dirty="0" smtClean="0">
                <a:solidFill>
                  <a:schemeClr val="tx1"/>
                </a:solidFill>
                <a:latin typeface="+mn-lt"/>
                <a:ea typeface="+mn-ea"/>
                <a:cs typeface="+mn-cs"/>
              </a:rPr>
              <a:t>the FSFI score had risen to 27.8 (</a:t>
            </a:r>
            <a:r>
              <a:rPr lang="en-US" sz="1200" b="0" i="1" u="none" strike="noStrike" kern="1200" baseline="0" dirty="0" smtClean="0">
                <a:solidFill>
                  <a:schemeClr val="tx1"/>
                </a:solidFill>
                <a:latin typeface="+mn-lt"/>
                <a:ea typeface="+mn-ea"/>
                <a:cs typeface="+mn-cs"/>
              </a:rPr>
              <a:t>p </a:t>
            </a:r>
            <a:r>
              <a:rPr lang="en-US" sz="1200" b="0" i="0" u="none" strike="noStrike" kern="1200" baseline="0" dirty="0" smtClean="0">
                <a:solidFill>
                  <a:schemeClr val="tx1"/>
                </a:solidFill>
                <a:latin typeface="+mn-lt"/>
                <a:ea typeface="+mn-ea"/>
                <a:cs typeface="+mn-cs"/>
              </a:rPr>
              <a:t>&lt; 0.001) and the FSDS</a:t>
            </a:r>
          </a:p>
          <a:p>
            <a:r>
              <a:rPr lang="en-US" sz="1200" b="0" i="0" u="none" strike="noStrike" kern="1200" baseline="0" dirty="0" smtClean="0">
                <a:solidFill>
                  <a:schemeClr val="tx1"/>
                </a:solidFill>
                <a:latin typeface="+mn-lt"/>
                <a:ea typeface="+mn-ea"/>
                <a:cs typeface="+mn-cs"/>
              </a:rPr>
              <a:t>score had dropped to 11.3 (</a:t>
            </a:r>
            <a:r>
              <a:rPr lang="en-US" sz="1200" b="0" i="1" u="none" strike="noStrike" kern="1200" baseline="0" dirty="0" smtClean="0">
                <a:solidFill>
                  <a:schemeClr val="tx1"/>
                </a:solidFill>
                <a:latin typeface="+mn-lt"/>
                <a:ea typeface="+mn-ea"/>
                <a:cs typeface="+mn-cs"/>
              </a:rPr>
              <a:t>p </a:t>
            </a:r>
            <a:r>
              <a:rPr lang="en-US" sz="1200" b="0" i="0" u="none" strike="noStrike" kern="1200" baseline="0" dirty="0" smtClean="0">
                <a:solidFill>
                  <a:schemeClr val="tx1"/>
                </a:solidFill>
                <a:latin typeface="+mn-lt"/>
                <a:ea typeface="+mn-ea"/>
                <a:cs typeface="+mn-cs"/>
              </a:rPr>
              <a:t>&lt; 0.001). No change was</a:t>
            </a:r>
          </a:p>
          <a:p>
            <a:r>
              <a:rPr lang="en-US" sz="1200" b="0" i="0" u="none" strike="noStrike" kern="1200" baseline="0" dirty="0" smtClean="0">
                <a:solidFill>
                  <a:schemeClr val="tx1"/>
                </a:solidFill>
                <a:latin typeface="+mn-lt"/>
                <a:ea typeface="+mn-ea"/>
                <a:cs typeface="+mn-cs"/>
              </a:rPr>
              <a:t>observed in the control group (</a:t>
            </a:r>
            <a:r>
              <a:rPr lang="en-US" sz="1200" b="0" i="1" u="none" strike="noStrike" kern="1200" baseline="0" dirty="0" smtClean="0">
                <a:solidFill>
                  <a:schemeClr val="tx1"/>
                </a:solidFill>
                <a:latin typeface="+mn-lt"/>
                <a:ea typeface="+mn-ea"/>
                <a:cs typeface="+mn-cs"/>
              </a:rPr>
              <a:t>p </a:t>
            </a:r>
            <a:r>
              <a:rPr lang="en-US" sz="1200" b="0" i="0" u="none" strike="noStrike" kern="1200" baseline="0" dirty="0" smtClean="0">
                <a:solidFill>
                  <a:schemeClr val="tx1"/>
                </a:solidFill>
                <a:latin typeface="+mn-lt"/>
                <a:ea typeface="+mn-ea"/>
                <a:cs typeface="+mn-cs"/>
              </a:rPr>
              <a:t>= NS).</a:t>
            </a:r>
          </a:p>
          <a:p>
            <a:r>
              <a:rPr lang="en-US" sz="1200" b="0" i="1" u="none" strike="noStrike" kern="1200" baseline="0" dirty="0" smtClean="0">
                <a:solidFill>
                  <a:schemeClr val="tx1"/>
                </a:solidFill>
                <a:latin typeface="+mn-lt"/>
                <a:ea typeface="+mn-ea"/>
                <a:cs typeface="+mn-cs"/>
              </a:rPr>
              <a:t>Conclusions </a:t>
            </a:r>
            <a:r>
              <a:rPr lang="en-US" sz="1200" b="0" i="0" u="none" strike="noStrike" kern="1200" baseline="0" dirty="0" smtClean="0">
                <a:solidFill>
                  <a:schemeClr val="tx1"/>
                </a:solidFill>
                <a:latin typeface="+mn-lt"/>
                <a:ea typeface="+mn-ea"/>
                <a:cs typeface="+mn-cs"/>
              </a:rPr>
              <a:t>The progressive reduction of the pain syndrome</a:t>
            </a:r>
          </a:p>
          <a:p>
            <a:r>
              <a:rPr lang="en-US" sz="1200" b="0" i="0" u="none" strike="noStrike" kern="1200" baseline="0" dirty="0" smtClean="0">
                <a:solidFill>
                  <a:schemeClr val="tx1"/>
                </a:solidFill>
                <a:latin typeface="+mn-lt"/>
                <a:ea typeface="+mn-ea"/>
                <a:cs typeface="+mn-cs"/>
              </a:rPr>
              <a:t>reported by women over the treatment period could</a:t>
            </a:r>
            <a:r>
              <a:rPr lang="tr-TR" sz="1200" b="0" i="0" u="none" strike="noStrike" kern="1200" baseline="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contribute to improve the </a:t>
            </a:r>
            <a:r>
              <a:rPr lang="en-US" sz="1200" b="0" i="0" u="none" strike="noStrike" kern="1200" baseline="0" dirty="0" err="1" smtClean="0">
                <a:solidFill>
                  <a:schemeClr val="tx1"/>
                </a:solidFill>
                <a:latin typeface="+mn-lt"/>
                <a:ea typeface="+mn-ea"/>
                <a:cs typeface="+mn-cs"/>
              </a:rPr>
              <a:t>QoL</a:t>
            </a:r>
            <a:r>
              <a:rPr lang="en-US" sz="1200" b="0" i="0" u="none" strike="noStrike" kern="1200" baseline="0" dirty="0" smtClean="0">
                <a:solidFill>
                  <a:schemeClr val="tx1"/>
                </a:solidFill>
                <a:latin typeface="+mn-lt"/>
                <a:ea typeface="+mn-ea"/>
                <a:cs typeface="+mn-cs"/>
              </a:rPr>
              <a:t> and sexual life of women on</a:t>
            </a:r>
          </a:p>
          <a:p>
            <a:r>
              <a:rPr lang="tr-TR" sz="1200" b="0" i="0" u="none" strike="noStrike" kern="1200" baseline="0" dirty="0" smtClean="0">
                <a:solidFill>
                  <a:schemeClr val="tx1"/>
                </a:solidFill>
                <a:latin typeface="+mn-lt"/>
                <a:ea typeface="+mn-ea"/>
                <a:cs typeface="+mn-cs"/>
              </a:rPr>
              <a:t>DNG.</a:t>
            </a:r>
            <a:endParaRPr lang="tr-TR" dirty="0"/>
          </a:p>
        </p:txBody>
      </p:sp>
      <p:sp>
        <p:nvSpPr>
          <p:cNvPr id="4" name="Slide Number Placeholder 3"/>
          <p:cNvSpPr>
            <a:spLocks noGrp="1"/>
          </p:cNvSpPr>
          <p:nvPr>
            <p:ph type="sldNum" sz="quarter" idx="10"/>
          </p:nvPr>
        </p:nvSpPr>
        <p:spPr/>
        <p:txBody>
          <a:bodyPr/>
          <a:lstStyle/>
          <a:p>
            <a:pPr>
              <a:defRPr/>
            </a:pPr>
            <a:fld id="{EB7F68A3-05D6-41F2-A999-958AE05F3943}" type="slidenum">
              <a:rPr lang="tr-TR" smtClean="0"/>
              <a:pPr>
                <a:defRPr/>
              </a:pPr>
              <a:t>65</a:t>
            </a:fld>
            <a:endParaRPr lang="tr-TR"/>
          </a:p>
        </p:txBody>
      </p:sp>
    </p:spTree>
    <p:extLst>
      <p:ext uri="{BB962C8B-B14F-4D97-AF65-F5344CB8AC3E}">
        <p14:creationId xmlns:p14="http://schemas.microsoft.com/office/powerpoint/2010/main" val="262395743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r>
              <a:rPr lang="tr-TR" sz="1200" b="0" i="0" u="none" strike="noStrike" kern="1200" baseline="0" dirty="0" smtClean="0">
                <a:solidFill>
                  <a:schemeClr val="tx1"/>
                </a:solidFill>
                <a:latin typeface="+mn-lt"/>
                <a:ea typeface="+mn-ea"/>
                <a:cs typeface="+mn-cs"/>
              </a:rPr>
              <a:t>ABSTRACT</a:t>
            </a:r>
          </a:p>
          <a:p>
            <a:r>
              <a:rPr lang="en-US" sz="1200" b="0" i="0" u="none" strike="noStrike" kern="1200" baseline="0" dirty="0" smtClean="0">
                <a:solidFill>
                  <a:schemeClr val="tx1"/>
                </a:solidFill>
                <a:latin typeface="+mn-lt"/>
                <a:ea typeface="+mn-ea"/>
                <a:cs typeface="+mn-cs"/>
              </a:rPr>
              <a:t>Background: Severe forms of genital endometriosis are known to be associated with infertility and its</a:t>
            </a:r>
          </a:p>
          <a:p>
            <a:r>
              <a:rPr lang="en-US" sz="1200" b="0" i="0" u="none" strike="noStrike" kern="1200" baseline="0" dirty="0" smtClean="0">
                <a:solidFill>
                  <a:schemeClr val="tx1"/>
                </a:solidFill>
                <a:latin typeface="+mn-lt"/>
                <a:ea typeface="+mn-ea"/>
                <a:cs typeface="+mn-cs"/>
              </a:rPr>
              <a:t>subsequent treatment failure. Both gonadotropin-releasing hormone analogs (a-GnRH) and </a:t>
            </a:r>
            <a:r>
              <a:rPr lang="en-US" sz="1200" b="0" i="0" u="none" strike="noStrike" kern="1200" baseline="0" dirty="0" err="1" smtClean="0">
                <a:solidFill>
                  <a:schemeClr val="tx1"/>
                </a:solidFill>
                <a:latin typeface="+mn-lt"/>
                <a:ea typeface="+mn-ea"/>
                <a:cs typeface="+mn-cs"/>
              </a:rPr>
              <a:t>dienogest</a:t>
            </a:r>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have been suggested as additional hormone therapy for patients with </a:t>
            </a:r>
            <a:r>
              <a:rPr lang="en-US" sz="1200" b="0" i="0" u="none" strike="noStrike" kern="1200" baseline="0" dirty="0" err="1" smtClean="0">
                <a:solidFill>
                  <a:schemeClr val="tx1"/>
                </a:solidFill>
                <a:latin typeface="+mn-lt"/>
                <a:ea typeface="+mn-ea"/>
                <a:cs typeface="+mn-cs"/>
              </a:rPr>
              <a:t>endometriomas</a:t>
            </a:r>
            <a:r>
              <a:rPr lang="en-US" sz="1200" b="0" i="0" u="none" strike="noStrike" kern="1200" baseline="0" dirty="0" smtClean="0">
                <a:solidFill>
                  <a:schemeClr val="tx1"/>
                </a:solidFill>
                <a:latin typeface="+mn-lt"/>
                <a:ea typeface="+mn-ea"/>
                <a:cs typeface="+mn-cs"/>
              </a:rPr>
              <a:t>. However, the</a:t>
            </a:r>
          </a:p>
          <a:p>
            <a:r>
              <a:rPr lang="en-US" sz="1200" b="0" i="0" u="none" strike="noStrike" kern="1200" baseline="0" dirty="0" smtClean="0">
                <a:solidFill>
                  <a:schemeClr val="tx1"/>
                </a:solidFill>
                <a:latin typeface="+mn-lt"/>
                <a:ea typeface="+mn-ea"/>
                <a:cs typeface="+mn-cs"/>
              </a:rPr>
              <a:t>result of hormonal suppression before an in vitro fertilization (IVF) cycle remains undetermined.</a:t>
            </a:r>
          </a:p>
          <a:p>
            <a:r>
              <a:rPr lang="en-US" sz="1200" b="0" i="0" u="none" strike="noStrike" kern="1200" baseline="0" dirty="0" smtClean="0">
                <a:solidFill>
                  <a:schemeClr val="tx1"/>
                </a:solidFill>
                <a:latin typeface="+mn-lt"/>
                <a:ea typeface="+mn-ea"/>
                <a:cs typeface="+mn-cs"/>
              </a:rPr>
              <a:t>Materials and methods: A prospective cohort study of 144 infertile women planning IVF after laparoscopic</a:t>
            </a:r>
          </a:p>
          <a:p>
            <a:r>
              <a:rPr lang="en-US" sz="1200" b="0" i="0" u="none" strike="noStrike" kern="1200" baseline="0" dirty="0" smtClean="0">
                <a:solidFill>
                  <a:schemeClr val="tx1"/>
                </a:solidFill>
                <a:latin typeface="+mn-lt"/>
                <a:ea typeface="+mn-ea"/>
                <a:cs typeface="+mn-cs"/>
              </a:rPr>
              <a:t>surgery of ovarian </a:t>
            </a:r>
            <a:r>
              <a:rPr lang="en-US" sz="1200" b="0" i="0" u="none" strike="noStrike" kern="1200" baseline="0" dirty="0" err="1" smtClean="0">
                <a:solidFill>
                  <a:schemeClr val="tx1"/>
                </a:solidFill>
                <a:latin typeface="+mn-lt"/>
                <a:ea typeface="+mn-ea"/>
                <a:cs typeface="+mn-cs"/>
              </a:rPr>
              <a:t>endometriomas</a:t>
            </a:r>
            <a:r>
              <a:rPr lang="en-US" sz="1200" b="0" i="0" u="none" strike="noStrike" kern="1200" baseline="0" dirty="0" smtClean="0">
                <a:solidFill>
                  <a:schemeClr val="tx1"/>
                </a:solidFill>
                <a:latin typeface="+mn-lt"/>
                <a:ea typeface="+mn-ea"/>
                <a:cs typeface="+mn-cs"/>
              </a:rPr>
              <a:t> was conducted at our department in 2012–2015. Patients were</a:t>
            </a:r>
          </a:p>
          <a:p>
            <a:r>
              <a:rPr lang="en-US" sz="1200" b="0" i="0" u="none" strike="noStrike" kern="1200" baseline="0" dirty="0" smtClean="0">
                <a:solidFill>
                  <a:schemeClr val="tx1"/>
                </a:solidFill>
                <a:latin typeface="+mn-lt"/>
                <a:ea typeface="+mn-ea"/>
                <a:cs typeface="+mn-cs"/>
              </a:rPr>
              <a:t>divided into three groups: group I (N¼38) with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course, group II (N¼70) with a-GnRH group III</a:t>
            </a:r>
          </a:p>
          <a:p>
            <a:r>
              <a:rPr lang="en-US" sz="1200" b="0" i="0" u="none" strike="noStrike" kern="1200" baseline="0" dirty="0" smtClean="0">
                <a:solidFill>
                  <a:schemeClr val="tx1"/>
                </a:solidFill>
                <a:latin typeface="+mn-lt"/>
                <a:ea typeface="+mn-ea"/>
                <a:cs typeface="+mn-cs"/>
              </a:rPr>
              <a:t>(N¼70) without any hormonal therapy within 6 months preceding IVF.</a:t>
            </a:r>
          </a:p>
          <a:p>
            <a:r>
              <a:rPr lang="en-US" sz="1200" b="0" i="0" u="none" strike="noStrike" kern="1200" baseline="0" dirty="0" smtClean="0">
                <a:solidFill>
                  <a:schemeClr val="tx1"/>
                </a:solidFill>
                <a:latin typeface="+mn-lt"/>
                <a:ea typeface="+mn-ea"/>
                <a:cs typeface="+mn-cs"/>
              </a:rPr>
              <a:t>Results: The study groups did not differ by removed </a:t>
            </a:r>
            <a:r>
              <a:rPr lang="en-US" sz="1200" b="0" i="0" u="none" strike="noStrike" kern="1200" baseline="0" dirty="0" err="1" smtClean="0">
                <a:solidFill>
                  <a:schemeClr val="tx1"/>
                </a:solidFill>
                <a:latin typeface="+mn-lt"/>
                <a:ea typeface="+mn-ea"/>
                <a:cs typeface="+mn-cs"/>
              </a:rPr>
              <a:t>endometriomas</a:t>
            </a:r>
            <a:r>
              <a:rPr lang="en-US" sz="1200" b="0" i="0" u="none" strike="noStrike" kern="1200" baseline="0" dirty="0" smtClean="0">
                <a:solidFill>
                  <a:schemeClr val="tx1"/>
                </a:solidFill>
                <a:latin typeface="+mn-lt"/>
                <a:ea typeface="+mn-ea"/>
                <a:cs typeface="+mn-cs"/>
              </a:rPr>
              <a:t> size and ovarian reserve indicators.</a:t>
            </a:r>
          </a:p>
          <a:p>
            <a:r>
              <a:rPr lang="en-US" sz="1200" b="0" i="0" u="none" strike="noStrike" kern="1200" baseline="0" dirty="0" smtClean="0">
                <a:solidFill>
                  <a:schemeClr val="tx1"/>
                </a:solidFill>
                <a:latin typeface="+mn-lt"/>
                <a:ea typeface="+mn-ea"/>
                <a:cs typeface="+mn-cs"/>
              </a:rPr>
              <a:t>The gonadotropin dose per Cycle was higher, while the number of retrieved oocytes was lower in group</a:t>
            </a:r>
          </a:p>
          <a:p>
            <a:r>
              <a:rPr lang="en-US" sz="1200" b="0" i="0" u="none" strike="noStrike" kern="1200" baseline="0" dirty="0" smtClean="0">
                <a:solidFill>
                  <a:schemeClr val="tx1"/>
                </a:solidFill>
                <a:latin typeface="+mn-lt"/>
                <a:ea typeface="+mn-ea"/>
                <a:cs typeface="+mn-cs"/>
              </a:rPr>
              <a:t>III patients (p&lt;.001). In women with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pretreatment, clinical pregnancy rate was 2.5 times (44.7%</a:t>
            </a:r>
          </a:p>
          <a:p>
            <a:r>
              <a:rPr lang="en-US" sz="1200" b="0" i="0" u="none" strike="noStrike" kern="1200" baseline="0" dirty="0" smtClean="0">
                <a:solidFill>
                  <a:schemeClr val="tx1"/>
                </a:solidFill>
                <a:latin typeface="+mn-lt"/>
                <a:ea typeface="+mn-ea"/>
                <a:cs typeface="+mn-cs"/>
              </a:rPr>
              <a:t>versus 16.7%, p¼.012) and delivery rate – three times higher (36.8% versus 11.1%, p¼.013) as compared</a:t>
            </a:r>
          </a:p>
          <a:p>
            <a:r>
              <a:rPr lang="en-US" sz="1200" b="0" i="0" u="none" strike="noStrike" kern="1200" baseline="0" dirty="0" smtClean="0">
                <a:solidFill>
                  <a:schemeClr val="tx1"/>
                </a:solidFill>
                <a:latin typeface="+mn-lt"/>
                <a:ea typeface="+mn-ea"/>
                <a:cs typeface="+mn-cs"/>
              </a:rPr>
              <a:t>with those from group III.</a:t>
            </a:r>
          </a:p>
          <a:p>
            <a:r>
              <a:rPr lang="en-US" sz="1200" b="0" i="0" u="none" strike="noStrike" kern="1200" baseline="0" dirty="0" smtClean="0">
                <a:solidFill>
                  <a:schemeClr val="tx1"/>
                </a:solidFill>
                <a:latin typeface="+mn-lt"/>
                <a:ea typeface="+mn-ea"/>
                <a:cs typeface="+mn-cs"/>
              </a:rPr>
              <a:t>Conclusions: The present study confirms the necessity of pre-cycle medical interventions in women with</a:t>
            </a:r>
          </a:p>
          <a:p>
            <a:r>
              <a:rPr lang="en-US" sz="1200" b="0" i="0" u="none" strike="noStrike" kern="1200" baseline="0" dirty="0" smtClean="0">
                <a:solidFill>
                  <a:schemeClr val="tx1"/>
                </a:solidFill>
                <a:latin typeface="+mn-lt"/>
                <a:ea typeface="+mn-ea"/>
                <a:cs typeface="+mn-cs"/>
              </a:rPr>
              <a:t>ovarian forms of endometriosis undergoing IVF. We suggest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to be possibly more efficient treatment</a:t>
            </a:r>
          </a:p>
          <a:p>
            <a:r>
              <a:rPr lang="en-US" sz="1200" b="0" i="0" u="none" strike="noStrike" kern="1200" baseline="0" dirty="0" smtClean="0">
                <a:solidFill>
                  <a:schemeClr val="tx1"/>
                </a:solidFill>
                <a:latin typeface="+mn-lt"/>
                <a:ea typeface="+mn-ea"/>
                <a:cs typeface="+mn-cs"/>
              </a:rPr>
              <a:t>option for this kind of patients.</a:t>
            </a:r>
            <a:endParaRPr lang="tr-TR" dirty="0"/>
          </a:p>
        </p:txBody>
      </p:sp>
      <p:sp>
        <p:nvSpPr>
          <p:cNvPr id="4" name="Slide Number Placeholder 3"/>
          <p:cNvSpPr>
            <a:spLocks noGrp="1"/>
          </p:cNvSpPr>
          <p:nvPr>
            <p:ph type="sldNum" sz="quarter" idx="10"/>
          </p:nvPr>
        </p:nvSpPr>
        <p:spPr/>
        <p:txBody>
          <a:bodyPr/>
          <a:lstStyle/>
          <a:p>
            <a:pPr>
              <a:defRPr/>
            </a:pPr>
            <a:fld id="{EB7F68A3-05D6-41F2-A999-958AE05F3943}" type="slidenum">
              <a:rPr lang="tr-TR" smtClean="0"/>
              <a:pPr>
                <a:defRPr/>
              </a:pPr>
              <a:t>67</a:t>
            </a:fld>
            <a:endParaRPr lang="tr-TR"/>
          </a:p>
        </p:txBody>
      </p:sp>
    </p:spTree>
    <p:extLst>
      <p:ext uri="{BB962C8B-B14F-4D97-AF65-F5344CB8AC3E}">
        <p14:creationId xmlns:p14="http://schemas.microsoft.com/office/powerpoint/2010/main" val="167622346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Rectangle 7"/>
          <p:cNvSpPr txBox="1">
            <a:spLocks noGrp="1" noChangeArrowheads="1"/>
          </p:cNvSpPr>
          <p:nvPr/>
        </p:nvSpPr>
        <p:spPr bwMode="auto">
          <a:xfrm>
            <a:off x="3887392" y="8688920"/>
            <a:ext cx="2970609" cy="455083"/>
          </a:xfrm>
          <a:prstGeom prst="rect">
            <a:avLst/>
          </a:prstGeom>
          <a:noFill/>
          <a:ln w="9525">
            <a:noFill/>
            <a:miter lim="800000"/>
            <a:headEnd/>
            <a:tailEnd/>
          </a:ln>
        </p:spPr>
        <p:txBody>
          <a:bodyPr lIns="96786" tIns="48393" rIns="96786" bIns="48393" anchor="b"/>
          <a:lstStyle/>
          <a:p>
            <a:pPr algn="r" defTabSz="915906"/>
            <a:fld id="{8A54C6CD-1488-4BA5-9AAF-03050C1E8D27}" type="slidenum">
              <a:rPr lang="en-US" altLang="de-DE">
                <a:solidFill>
                  <a:srgbClr val="000000"/>
                </a:solidFill>
                <a:ea typeface="MS PGothic" pitchFamily="34" charset="-128"/>
              </a:rPr>
              <a:pPr algn="r" defTabSz="915906"/>
              <a:t>70</a:t>
            </a:fld>
            <a:endParaRPr lang="en-US" altLang="de-DE">
              <a:solidFill>
                <a:srgbClr val="000000"/>
              </a:solidFill>
              <a:ea typeface="MS PGothic" pitchFamily="34" charset="-128"/>
            </a:endParaRPr>
          </a:p>
        </p:txBody>
      </p:sp>
      <p:sp>
        <p:nvSpPr>
          <p:cNvPr id="84994" name="Rectangle 2"/>
          <p:cNvSpPr>
            <a:spLocks noGrp="1" noRot="1" noChangeAspect="1" noChangeArrowheads="1" noTextEdit="1"/>
          </p:cNvSpPr>
          <p:nvPr>
            <p:ph type="sldImg"/>
          </p:nvPr>
        </p:nvSpPr>
        <p:spPr>
          <a:ln/>
        </p:spPr>
      </p:sp>
      <p:sp>
        <p:nvSpPr>
          <p:cNvPr id="84995" name="Rectangle 3"/>
          <p:cNvSpPr>
            <a:spLocks noGrp="1" noChangeArrowheads="1"/>
          </p:cNvSpPr>
          <p:nvPr>
            <p:ph type="body" idx="1"/>
          </p:nvPr>
        </p:nvSpPr>
        <p:spPr>
          <a:noFill/>
        </p:spPr>
        <p:txBody>
          <a:bodyPr/>
          <a:lstStyle/>
          <a:p>
            <a:r>
              <a:rPr lang="de-DE" i="1" dirty="0" smtClean="0">
                <a:latin typeface="Arial" charset="0"/>
                <a:cs typeface="Arial" charset="0"/>
              </a:rPr>
              <a:t>VAS</a:t>
            </a:r>
          </a:p>
          <a:p>
            <a:r>
              <a:rPr lang="en-US" dirty="0" smtClean="0">
                <a:latin typeface="Arial" charset="0"/>
                <a:cs typeface="Arial" charset="0"/>
              </a:rPr>
              <a:t>• Mean endometriosis-associated pelvic pain on the VAS scale was 64.3 (SD 19.1) mm at</a:t>
            </a:r>
          </a:p>
          <a:p>
            <a:r>
              <a:rPr lang="en-US" dirty="0" smtClean="0">
                <a:latin typeface="Arial" charset="0"/>
                <a:cs typeface="Arial" charset="0"/>
              </a:rPr>
              <a:t>baseline, 36.8 (SD 26.1) mm at Week 4, and 25.9 (SD 27.8) mm at Week 8</a:t>
            </a:r>
          </a:p>
          <a:p>
            <a:r>
              <a:rPr lang="en-US" dirty="0" smtClean="0">
                <a:latin typeface="Arial" charset="0"/>
                <a:cs typeface="Arial" charset="0"/>
              </a:rPr>
              <a:t>• A minimum mean VAS value of 9.0 (SD 13.9) mm was achieved after 48 weeks.</a:t>
            </a:r>
            <a:endParaRPr lang="en-GB" altLang="de-DE" dirty="0" smtClean="0">
              <a:latin typeface="Arial" charset="0"/>
              <a:cs typeface="Arial"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Folienbildplatzhalter 1"/>
          <p:cNvSpPr>
            <a:spLocks noGrp="1" noRot="1" noChangeAspect="1"/>
          </p:cNvSpPr>
          <p:nvPr>
            <p:ph type="sldImg"/>
          </p:nvPr>
        </p:nvSpPr>
        <p:spPr>
          <a:ln/>
        </p:spPr>
      </p:sp>
      <p:sp>
        <p:nvSpPr>
          <p:cNvPr id="87042" name="Notizenplatzhalter 2"/>
          <p:cNvSpPr>
            <a:spLocks noGrp="1"/>
          </p:cNvSpPr>
          <p:nvPr>
            <p:ph type="body" idx="1"/>
          </p:nvPr>
        </p:nvSpPr>
        <p:spPr>
          <a:noFill/>
        </p:spPr>
        <p:txBody>
          <a:bodyPr/>
          <a:lstStyle/>
          <a:p>
            <a:r>
              <a:rPr lang="de-DE" smtClean="0">
                <a:latin typeface="Arial" charset="0"/>
                <a:cs typeface="Arial" charset="0"/>
              </a:rPr>
              <a:t>CGI: Patient rating of satisfaction at Week 12 and at EOT (FAS). </a:t>
            </a:r>
          </a:p>
          <a:p>
            <a:endParaRPr lang="de-DE" smtClean="0">
              <a:latin typeface="Arial" charset="0"/>
              <a:cs typeface="Arial" charset="0"/>
            </a:endParaRPr>
          </a:p>
        </p:txBody>
      </p:sp>
      <p:sp>
        <p:nvSpPr>
          <p:cNvPr id="87043" name="Foliennummernplatzhalter 3"/>
          <p:cNvSpPr>
            <a:spLocks noGrp="1"/>
          </p:cNvSpPr>
          <p:nvPr>
            <p:ph type="sldNum" sz="quarter" idx="5"/>
          </p:nvPr>
        </p:nvSpPr>
        <p:spPr>
          <a:noFill/>
          <a:ln>
            <a:miter lim="800000"/>
            <a:headEnd/>
            <a:tailEnd/>
          </a:ln>
        </p:spPr>
        <p:txBody>
          <a:bodyPr/>
          <a:lstStyle/>
          <a:p>
            <a:fld id="{DB8ACE7D-E6E1-432C-97A9-58E79B3D41F6}" type="slidenum">
              <a:rPr lang="de-DE" smtClean="0">
                <a:latin typeface="Arial" charset="0"/>
                <a:cs typeface="Arial" charset="0"/>
              </a:rPr>
              <a:pPr/>
              <a:t>71</a:t>
            </a:fld>
            <a:endParaRPr lang="de-DE" smtClean="0">
              <a:latin typeface="Arial" charset="0"/>
              <a:cs typeface="Arial"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US" b="1" dirty="0" smtClean="0"/>
              <a:t>Reevaluating response and failure of medical treatment of endometriosis: a systematic review.</a:t>
            </a:r>
          </a:p>
          <a:p>
            <a:r>
              <a:rPr lang="en-US" dirty="0" smtClean="0">
                <a:hlinkClick r:id="rId3"/>
              </a:rPr>
              <a:t>Becker CM</a:t>
            </a:r>
            <a:r>
              <a:rPr lang="en-US" baseline="30000" dirty="0" smtClean="0"/>
              <a:t>1</a:t>
            </a:r>
            <a:r>
              <a:rPr lang="en-US" dirty="0" smtClean="0"/>
              <a:t>, </a:t>
            </a:r>
            <a:r>
              <a:rPr lang="en-US" dirty="0" err="1" smtClean="0">
                <a:hlinkClick r:id="rId4"/>
              </a:rPr>
              <a:t>Gattrell</a:t>
            </a:r>
            <a:r>
              <a:rPr lang="en-US" dirty="0" smtClean="0">
                <a:hlinkClick r:id="rId4"/>
              </a:rPr>
              <a:t> WT</a:t>
            </a:r>
            <a:r>
              <a:rPr lang="en-US" baseline="30000" dirty="0" smtClean="0"/>
              <a:t>2</a:t>
            </a:r>
            <a:r>
              <a:rPr lang="en-US" dirty="0" smtClean="0"/>
              <a:t>, </a:t>
            </a:r>
            <a:r>
              <a:rPr lang="en-US" dirty="0" err="1" smtClean="0">
                <a:hlinkClick r:id="rId5"/>
              </a:rPr>
              <a:t>Gude</a:t>
            </a:r>
            <a:r>
              <a:rPr lang="en-US" dirty="0" smtClean="0">
                <a:hlinkClick r:id="rId5"/>
              </a:rPr>
              <a:t> K</a:t>
            </a:r>
            <a:r>
              <a:rPr lang="en-US" baseline="30000" dirty="0" smtClean="0"/>
              <a:t>3</a:t>
            </a:r>
            <a:r>
              <a:rPr lang="en-US" dirty="0" smtClean="0"/>
              <a:t>, </a:t>
            </a:r>
            <a:r>
              <a:rPr lang="en-US" dirty="0" smtClean="0">
                <a:hlinkClick r:id="rId6"/>
              </a:rPr>
              <a:t>Singh SS</a:t>
            </a:r>
            <a:r>
              <a:rPr lang="en-US" baseline="30000" dirty="0" smtClean="0"/>
              <a:t>4</a:t>
            </a:r>
            <a:r>
              <a:rPr lang="en-US" dirty="0" smtClean="0"/>
              <a:t>.</a:t>
            </a:r>
          </a:p>
          <a:p>
            <a:r>
              <a:rPr lang="en-US" b="1" dirty="0" smtClean="0">
                <a:effectLst/>
                <a:hlinkClick r:id="rId7" tooltip="Open/close author information list"/>
              </a:rPr>
              <a:t>Author information</a:t>
            </a:r>
            <a:endParaRPr lang="en-US" b="1" dirty="0" smtClean="0">
              <a:effectLst/>
            </a:endParaRPr>
          </a:p>
          <a:p>
            <a:r>
              <a:rPr lang="en-US" dirty="0" smtClean="0">
                <a:effectLst/>
              </a:rPr>
              <a:t>1Endometriosis Care Centre, Nuffield Department of Obstetrics and </a:t>
            </a:r>
            <a:r>
              <a:rPr lang="en-US" dirty="0" err="1" smtClean="0">
                <a:effectLst/>
              </a:rPr>
              <a:t>Gynaecology</a:t>
            </a:r>
            <a:r>
              <a:rPr lang="en-US" dirty="0" smtClean="0">
                <a:effectLst/>
              </a:rPr>
              <a:t>, University of Oxford, Oxford, United Kingdom. Electronic address: christian.becker@obs-gyn.ox.ac.uk.2Research Evaluation Unit, Oxford </a:t>
            </a:r>
            <a:r>
              <a:rPr lang="en-US" dirty="0" err="1" smtClean="0">
                <a:effectLst/>
              </a:rPr>
              <a:t>Pharmagenesis</a:t>
            </a:r>
            <a:r>
              <a:rPr lang="en-US" dirty="0" smtClean="0">
                <a:effectLst/>
              </a:rPr>
              <a:t>, Oxford, United Kingdom; Department of Mechanical Engineering and Mathematical Sciences, Oxford Brookes University, Oxford, United Kingdom.3Medical Affairs Women's Healthcare, Bayer, Berlin, Germany.4Department of Obstetrics and </a:t>
            </a:r>
            <a:r>
              <a:rPr lang="en-US" dirty="0" err="1" smtClean="0">
                <a:effectLst/>
              </a:rPr>
              <a:t>Gynaecology</a:t>
            </a:r>
            <a:r>
              <a:rPr lang="en-US" dirty="0" smtClean="0">
                <a:effectLst/>
              </a:rPr>
              <a:t>, Ottawa Hospital Research Institute, Ottawa, Ontario, Canada.</a:t>
            </a:r>
          </a:p>
          <a:p>
            <a:r>
              <a:rPr lang="en-US" b="1" dirty="0" smtClean="0"/>
              <a:t>Abstract</a:t>
            </a:r>
          </a:p>
          <a:p>
            <a:r>
              <a:rPr lang="en-US" b="1" dirty="0" smtClean="0"/>
              <a:t>OBJECTIVE: </a:t>
            </a:r>
          </a:p>
          <a:p>
            <a:r>
              <a:rPr lang="en-US" dirty="0" smtClean="0"/>
              <a:t>To assess patient response rates to medical therapies used to treat endometriosis-associated pain.</a:t>
            </a:r>
          </a:p>
          <a:p>
            <a:r>
              <a:rPr lang="en-US" b="1" dirty="0" smtClean="0"/>
              <a:t>DESIGN: </a:t>
            </a:r>
          </a:p>
          <a:p>
            <a:r>
              <a:rPr lang="en-US" dirty="0" smtClean="0"/>
              <a:t>A systematic review with the use of Medline and </a:t>
            </a:r>
            <a:r>
              <a:rPr lang="en-US" dirty="0" err="1" smtClean="0"/>
              <a:t>Embase</a:t>
            </a:r>
            <a:r>
              <a:rPr lang="en-US" dirty="0" smtClean="0"/>
              <a:t>.</a:t>
            </a:r>
          </a:p>
          <a:p>
            <a:r>
              <a:rPr lang="en-US" b="1" dirty="0" smtClean="0"/>
              <a:t>SETTING: </a:t>
            </a:r>
          </a:p>
          <a:p>
            <a:r>
              <a:rPr lang="en-US" dirty="0" smtClean="0"/>
              <a:t>Not applicable.</a:t>
            </a:r>
          </a:p>
          <a:p>
            <a:r>
              <a:rPr lang="en-US" b="1" dirty="0" smtClean="0"/>
              <a:t>PATIENT(S): </a:t>
            </a:r>
          </a:p>
          <a:p>
            <a:r>
              <a:rPr lang="en-US" dirty="0" smtClean="0"/>
              <a:t>Women receiving medical therapy to treat endometriosis.</a:t>
            </a:r>
          </a:p>
          <a:p>
            <a:r>
              <a:rPr lang="en-US" b="1" dirty="0" smtClean="0"/>
              <a:t>INTERVENTIONS(S): </a:t>
            </a:r>
          </a:p>
          <a:p>
            <a:r>
              <a:rPr lang="en-US" dirty="0" smtClean="0"/>
              <a:t>None.</a:t>
            </a:r>
          </a:p>
          <a:p>
            <a:r>
              <a:rPr lang="en-US" b="1" dirty="0" smtClean="0"/>
              <a:t>MAIN OUTCOME MEASURE(S): </a:t>
            </a:r>
          </a:p>
          <a:p>
            <a:r>
              <a:rPr lang="en-US" dirty="0" smtClean="0"/>
              <a:t>The proportions of patients who: experienced no reduction in endometriosis-associated pain symptoms; had pain symptoms remaining at the end of the treatment period; had pain recurrence after treatment cessation; experienced an increase or no change in disease score during the study; were satisfied with treatment; and discontinued therapy owing to adverse events or lack of efficacy. The change in pain symptom severity experienced during and after treatment, as measured on the visual analog scale, was also assessed.</a:t>
            </a:r>
          </a:p>
          <a:p>
            <a:r>
              <a:rPr lang="en-US" b="1" dirty="0" smtClean="0"/>
              <a:t>RESULT(S): </a:t>
            </a:r>
          </a:p>
          <a:p>
            <a:r>
              <a:rPr lang="en-US" dirty="0" smtClean="0"/>
              <a:t>In total, 58 articles describing 125 treatment arms met the inclusion criteria. Data for the response of endometriosis-associated pain symptoms to treatment were presented in only 29 articles. The median proportions of women with no reduction in pain were 11%-19%; at the end of treatment, 5%-59% had pain remaining; and after follow-up, 17%-34% had experienced recurrence of pain symptoms after treatment cessation. After median study durations of 2-24 months, the median discontinuation rates due to adverse events or lack of efficacy were 5%-16%.</a:t>
            </a:r>
          </a:p>
          <a:p>
            <a:r>
              <a:rPr lang="en-US" b="1" dirty="0" smtClean="0"/>
              <a:t>CONCLUSION(S): </a:t>
            </a:r>
          </a:p>
          <a:p>
            <a:r>
              <a:rPr lang="en-US" dirty="0" smtClean="0"/>
              <a:t>Few studies of medical therapies for endometriosis report outcomes that are relevant to patients, and many women gain only limited or intermittent benefit from treatment.</a:t>
            </a:r>
          </a:p>
          <a:p>
            <a:endParaRPr lang="tr-TR" dirty="0" smtClean="0"/>
          </a:p>
          <a:p>
            <a:endParaRPr lang="tr-TR" dirty="0"/>
          </a:p>
        </p:txBody>
      </p:sp>
      <p:sp>
        <p:nvSpPr>
          <p:cNvPr id="4" name="Slide Number Placeholder 3"/>
          <p:cNvSpPr>
            <a:spLocks noGrp="1"/>
          </p:cNvSpPr>
          <p:nvPr>
            <p:ph type="sldNum" sz="quarter" idx="10"/>
          </p:nvPr>
        </p:nvSpPr>
        <p:spPr/>
        <p:txBody>
          <a:bodyPr/>
          <a:lstStyle/>
          <a:p>
            <a:pPr>
              <a:defRPr/>
            </a:pPr>
            <a:fld id="{EB7F68A3-05D6-41F2-A999-958AE05F3943}" type="slidenum">
              <a:rPr lang="tr-TR" smtClean="0"/>
              <a:pPr>
                <a:defRPr/>
              </a:pPr>
              <a:t>6</a:t>
            </a:fld>
            <a:endParaRPr lang="tr-TR"/>
          </a:p>
        </p:txBody>
      </p:sp>
    </p:spTree>
    <p:extLst>
      <p:ext uri="{BB962C8B-B14F-4D97-AF65-F5344CB8AC3E}">
        <p14:creationId xmlns:p14="http://schemas.microsoft.com/office/powerpoint/2010/main" val="36070040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BD2DD38B-789E-4EAF-BF7F-359ED0B54E25}" type="slidenum">
              <a:rPr lang="en-US" smtClean="0"/>
              <a:pPr>
                <a:defRPr/>
              </a:pPr>
              <a:t>72</a:t>
            </a:fld>
            <a:endParaRPr lang="en-US"/>
          </a:p>
        </p:txBody>
      </p:sp>
    </p:spTree>
    <p:extLst>
      <p:ext uri="{BB962C8B-B14F-4D97-AF65-F5344CB8AC3E}">
        <p14:creationId xmlns:p14="http://schemas.microsoft.com/office/powerpoint/2010/main" val="378773890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Rectangle 7"/>
          <p:cNvSpPr txBox="1">
            <a:spLocks noGrp="1" noChangeArrowheads="1"/>
          </p:cNvSpPr>
          <p:nvPr/>
        </p:nvSpPr>
        <p:spPr bwMode="auto">
          <a:xfrm>
            <a:off x="3887392" y="8688920"/>
            <a:ext cx="2970609" cy="455083"/>
          </a:xfrm>
          <a:prstGeom prst="rect">
            <a:avLst/>
          </a:prstGeom>
          <a:noFill/>
          <a:ln w="9525">
            <a:noFill/>
            <a:miter lim="800000"/>
            <a:headEnd/>
            <a:tailEnd/>
          </a:ln>
        </p:spPr>
        <p:txBody>
          <a:bodyPr lIns="96786" tIns="48393" rIns="96786" bIns="48393" anchor="b"/>
          <a:lstStyle/>
          <a:p>
            <a:pPr algn="r" defTabSz="915906"/>
            <a:fld id="{A147E4F0-FE5C-4E37-B14F-D115FE489C13}" type="slidenum">
              <a:rPr lang="en-US" altLang="de-DE">
                <a:solidFill>
                  <a:srgbClr val="000000"/>
                </a:solidFill>
                <a:ea typeface="MS PGothic" pitchFamily="34" charset="-128"/>
              </a:rPr>
              <a:pPr algn="r" defTabSz="915906"/>
              <a:t>73</a:t>
            </a:fld>
            <a:endParaRPr lang="en-US" altLang="de-DE">
              <a:solidFill>
                <a:srgbClr val="000000"/>
              </a:solidFill>
              <a:ea typeface="MS PGothic" pitchFamily="34" charset="-128"/>
            </a:endParaRPr>
          </a:p>
        </p:txBody>
      </p:sp>
      <p:sp>
        <p:nvSpPr>
          <p:cNvPr id="82946"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extLst/>
        </p:spPr>
        <p:txBody>
          <a:bodyPr/>
          <a:lstStyle/>
          <a:p>
            <a:pPr eaLnBrk="1" hangingPunct="1">
              <a:defRPr/>
            </a:pPr>
            <a:r>
              <a:rPr lang="en-US" dirty="0" smtClean="0"/>
              <a:t>Of 120 subjects screened, 111 were included in the FAS and 97 (87.4%) completed the study.</a:t>
            </a:r>
          </a:p>
          <a:p>
            <a:pPr>
              <a:defRPr/>
            </a:pPr>
            <a:endParaRPr lang="en-US" dirty="0" smtClean="0"/>
          </a:p>
          <a:p>
            <a:pPr>
              <a:defRPr/>
            </a:pPr>
            <a:r>
              <a:rPr lang="en-US" dirty="0" smtClean="0"/>
              <a:t>Mean percent change in BMD of lumbar spine (L2-L4) to EOT was –1.2% (SD –2.3) (</a:t>
            </a:r>
            <a:r>
              <a:rPr lang="en-US" i="1" dirty="0" smtClean="0"/>
              <a:t>n</a:t>
            </a:r>
            <a:r>
              <a:rPr lang="en-US" dirty="0" smtClean="0"/>
              <a:t>=103)</a:t>
            </a:r>
          </a:p>
          <a:p>
            <a:pPr>
              <a:defRPr/>
            </a:pPr>
            <a:r>
              <a:rPr lang="en-US" dirty="0" smtClean="0"/>
              <a:t>• 73 of 103 (70.9%) patients showed a lumbar BMD lower or unchanged compared with</a:t>
            </a:r>
          </a:p>
          <a:p>
            <a:pPr>
              <a:defRPr/>
            </a:pPr>
            <a:r>
              <a:rPr lang="en-US" dirty="0" smtClean="0"/>
              <a:t>baseline at EOT. These subjects were invited to a second follow-up measurement of</a:t>
            </a:r>
          </a:p>
          <a:p>
            <a:pPr>
              <a:defRPr/>
            </a:pPr>
            <a:r>
              <a:rPr lang="en-US" dirty="0" smtClean="0"/>
              <a:t>lumbar BMD at 6 months after EOT. For 60 subjects a BMD measurement at 6 months</a:t>
            </a:r>
          </a:p>
          <a:p>
            <a:pPr>
              <a:defRPr/>
            </a:pPr>
            <a:r>
              <a:rPr lang="de-DE" dirty="0" smtClean="0"/>
              <a:t>after EOT </a:t>
            </a:r>
            <a:r>
              <a:rPr lang="de-DE" dirty="0" err="1" smtClean="0"/>
              <a:t>is</a:t>
            </a:r>
            <a:r>
              <a:rPr lang="de-DE" dirty="0" smtClean="0"/>
              <a:t> </a:t>
            </a:r>
            <a:r>
              <a:rPr lang="de-DE" dirty="0" err="1" smtClean="0"/>
              <a:t>available</a:t>
            </a:r>
            <a:r>
              <a:rPr lang="de-DE" dirty="0" smtClean="0"/>
              <a:t>.</a:t>
            </a:r>
          </a:p>
          <a:p>
            <a:pPr>
              <a:defRPr/>
            </a:pPr>
            <a:endParaRPr lang="de-DE" dirty="0" smtClean="0"/>
          </a:p>
          <a:p>
            <a:pPr>
              <a:defRPr/>
            </a:pPr>
            <a:r>
              <a:rPr lang="en-US" dirty="0" smtClean="0"/>
              <a:t>• Repeat measurements in the aforementioned subgroup with decreased BMD at</a:t>
            </a:r>
          </a:p>
          <a:p>
            <a:pPr>
              <a:defRPr/>
            </a:pPr>
            <a:r>
              <a:rPr lang="en-US" dirty="0" smtClean="0"/>
              <a:t>EOT (mean –2.3%) indicated a trend to recovery at 6 months after EOT (mean –0.6% vs</a:t>
            </a:r>
          </a:p>
          <a:p>
            <a:pPr>
              <a:defRPr/>
            </a:pPr>
            <a:r>
              <a:rPr lang="de-DE" dirty="0" smtClean="0"/>
              <a:t>baseline) (</a:t>
            </a:r>
            <a:r>
              <a:rPr lang="de-DE" i="1" dirty="0" smtClean="0"/>
              <a:t>n</a:t>
            </a:r>
            <a:r>
              <a:rPr lang="de-DE" dirty="0" smtClean="0"/>
              <a:t>=60).</a:t>
            </a:r>
          </a:p>
          <a:p>
            <a:pPr>
              <a:defRPr/>
            </a:pPr>
            <a:endParaRPr lang="de-DE" altLang="de-DE" dirty="0" smtClean="0"/>
          </a:p>
          <a:p>
            <a:pPr>
              <a:defRPr/>
            </a:pPr>
            <a:endParaRPr lang="de-DE" altLang="de-DE" dirty="0" smtClean="0"/>
          </a:p>
          <a:p>
            <a:pPr>
              <a:defRPr/>
            </a:pPr>
            <a:r>
              <a:rPr lang="de-DE" altLang="de-DE" b="1" dirty="0" smtClean="0"/>
              <a:t>About BMD</a:t>
            </a:r>
          </a:p>
          <a:p>
            <a:pPr lvl="1">
              <a:buSzPct val="100000"/>
              <a:defRPr/>
            </a:pPr>
            <a:r>
              <a:rPr lang="en-US" sz="2400" dirty="0"/>
              <a:t>BMD is a surrogate parameter used to assess future fracture risk in postmenopausal women.</a:t>
            </a:r>
            <a:r>
              <a:rPr lang="en-US" sz="2400" baseline="30000" dirty="0"/>
              <a:t>1</a:t>
            </a:r>
          </a:p>
          <a:p>
            <a:pPr lvl="1">
              <a:buSzPct val="100000"/>
              <a:defRPr/>
            </a:pPr>
            <a:endParaRPr lang="en-US" sz="2400" dirty="0"/>
          </a:p>
          <a:p>
            <a:pPr lvl="1">
              <a:buSzPct val="100000"/>
              <a:defRPr/>
            </a:pPr>
            <a:r>
              <a:rPr lang="en-US" sz="2400" dirty="0"/>
              <a:t>It is currently unknown whether a BMD decrease in the adolescent age group will increase the risk for fracture in later life.</a:t>
            </a:r>
          </a:p>
          <a:p>
            <a:pPr lvl="1">
              <a:buSzPct val="100000"/>
              <a:defRPr/>
            </a:pPr>
            <a:endParaRPr lang="en-US" sz="2400" dirty="0"/>
          </a:p>
          <a:p>
            <a:pPr lvl="1">
              <a:buSzPct val="100000"/>
              <a:buFont typeface="Arial" panose="020B0604020202020204" pitchFamily="34" charset="0"/>
              <a:buNone/>
              <a:defRPr/>
            </a:pPr>
            <a:r>
              <a:rPr lang="en-US" sz="2400" dirty="0"/>
              <a:t>Clinical factors that might influence bone fragility in children and adolescents have not yet been fully established²</a:t>
            </a:r>
          </a:p>
          <a:p>
            <a:pPr lvl="1">
              <a:buSzPct val="100000"/>
              <a:buFont typeface="Arial" panose="020B0604020202020204" pitchFamily="34" charset="0"/>
              <a:buNone/>
              <a:defRPr/>
            </a:pPr>
            <a:endParaRPr lang="en-US" sz="2400" dirty="0"/>
          </a:p>
          <a:p>
            <a:pPr marL="106353">
              <a:defRPr/>
            </a:pPr>
            <a:r>
              <a:rPr lang="en-US" sz="1100" dirty="0"/>
              <a:t>1. Grimes DA and Schulz KF. O</a:t>
            </a:r>
            <a:r>
              <a:rPr lang="de-DE" sz="1100" dirty="0"/>
              <a:t>bstet Gynecol 2005; 105(5 Pt 1): 1114–1118.</a:t>
            </a:r>
          </a:p>
          <a:p>
            <a:pPr marL="106353">
              <a:defRPr/>
            </a:pPr>
            <a:r>
              <a:rPr lang="de-DE" sz="1100" dirty="0"/>
              <a:t>2. </a:t>
            </a:r>
            <a:r>
              <a:rPr lang="en-US" sz="1100" dirty="0" err="1"/>
              <a:t>Bachrach</a:t>
            </a:r>
            <a:r>
              <a:rPr lang="en-US" sz="1100" dirty="0"/>
              <a:t> LK and Sills IN. </a:t>
            </a:r>
            <a:r>
              <a:rPr lang="pt-BR" sz="1100" dirty="0"/>
              <a:t>Pediatrics 2011; 127(1): 189–194.</a:t>
            </a:r>
            <a:endParaRPr lang="en-US" sz="1100" dirty="0"/>
          </a:p>
          <a:p>
            <a:pPr lvl="1">
              <a:buSzPct val="100000"/>
              <a:buFont typeface="Arial" panose="020B0604020202020204" pitchFamily="34" charset="0"/>
              <a:buNone/>
              <a:defRPr/>
            </a:pPr>
            <a:endParaRPr lang="en-US" sz="2400" dirty="0"/>
          </a:p>
          <a:p>
            <a:r>
              <a:rPr lang="en-US" sz="1200" dirty="0" smtClean="0"/>
              <a:t>Mean lumbar BMD at baseline was 1.1046 (SD, 0.1550) g/cm2. </a:t>
            </a:r>
            <a:endParaRPr lang="tr-TR" sz="1200" dirty="0" smtClean="0"/>
          </a:p>
          <a:p>
            <a:r>
              <a:rPr lang="en-US" sz="1200" dirty="0" smtClean="0"/>
              <a:t>At the end</a:t>
            </a:r>
            <a:r>
              <a:rPr lang="tr-TR" sz="1200" dirty="0" smtClean="0"/>
              <a:t> </a:t>
            </a:r>
            <a:r>
              <a:rPr lang="en-US" sz="1200" dirty="0" smtClean="0"/>
              <a:t>of </a:t>
            </a:r>
            <a:r>
              <a:rPr lang="en-US" sz="1200" dirty="0" err="1" smtClean="0"/>
              <a:t>dienogest</a:t>
            </a:r>
            <a:r>
              <a:rPr lang="en-US" sz="1200" dirty="0" smtClean="0"/>
              <a:t> treatment (EOT; defined as at 52 weeks or premature study discontinuation), mean relative change in BMD from baseline was</a:t>
            </a:r>
          </a:p>
          <a:p>
            <a:r>
              <a:rPr lang="en-US" sz="1200" dirty="0" smtClean="0"/>
              <a:t>1.2% (SD, 2.3%; n 5 103). </a:t>
            </a:r>
            <a:endParaRPr lang="tr-TR" sz="1200" dirty="0" smtClean="0"/>
          </a:p>
          <a:p>
            <a:r>
              <a:rPr lang="en-US" sz="1200" dirty="0" smtClean="0"/>
              <a:t>Follow-up measurement 6 months after EOT in the subgroup with decreased BMD at EOT (n 5 60) showed</a:t>
            </a:r>
            <a:r>
              <a:rPr lang="tr-TR" sz="1200" dirty="0" smtClean="0"/>
              <a:t> </a:t>
            </a:r>
            <a:r>
              <a:rPr lang="en-US" sz="1200" dirty="0" smtClean="0"/>
              <a:t>partial recovery in lumbar BMD (mean change from baseline: 2.3% at EOT, 0.6% 6 months after EOT). </a:t>
            </a:r>
            <a:endParaRPr lang="tr-TR" sz="1200" dirty="0" smtClean="0"/>
          </a:p>
          <a:p>
            <a:endParaRPr lang="tr-TR" sz="1200" dirty="0" smtClean="0"/>
          </a:p>
          <a:p>
            <a:r>
              <a:rPr lang="en-US" sz="1200" dirty="0" smtClean="0"/>
              <a:t>Conclusion: In adolescents with suspected endometriosis, </a:t>
            </a:r>
            <a:r>
              <a:rPr lang="en-US" sz="1200" dirty="0" err="1" smtClean="0"/>
              <a:t>dienogest</a:t>
            </a:r>
            <a:r>
              <a:rPr lang="en-US" sz="1200" dirty="0" smtClean="0"/>
              <a:t> 2 mg for 52 weeks was associated with a decrease in lumbar BMD,</a:t>
            </a:r>
            <a:r>
              <a:rPr lang="tr-TR" sz="1200" dirty="0" smtClean="0"/>
              <a:t> </a:t>
            </a:r>
            <a:r>
              <a:rPr lang="en-US" sz="1200" dirty="0" smtClean="0"/>
              <a:t>followed by partial recovery after treatment discontinuation. </a:t>
            </a:r>
            <a:endParaRPr lang="tr-TR" sz="1200" dirty="0" smtClean="0"/>
          </a:p>
          <a:p>
            <a:r>
              <a:rPr lang="en-US" sz="1200" b="0" i="0" u="none" strike="noStrike" kern="1200" baseline="0" dirty="0" smtClean="0">
                <a:solidFill>
                  <a:schemeClr val="tx1"/>
                </a:solidFill>
                <a:latin typeface="+mn-lt"/>
                <a:ea typeface="+mn-ea"/>
                <a:cs typeface="+mn-cs"/>
              </a:rPr>
              <a:t>Study Objective: To study the safety and efficacy of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2 mg in adolescents with suspected endometriosis.</a:t>
            </a:r>
          </a:p>
          <a:p>
            <a:r>
              <a:rPr lang="en-US" sz="1200" b="0" i="0" u="none" strike="noStrike" kern="1200" baseline="0" dirty="0" smtClean="0">
                <a:solidFill>
                  <a:schemeClr val="tx1"/>
                </a:solidFill>
                <a:latin typeface="+mn-lt"/>
                <a:ea typeface="+mn-ea"/>
                <a:cs typeface="+mn-cs"/>
              </a:rPr>
              <a:t>Design: A 52-week, open-label, single-arm study.</a:t>
            </a:r>
          </a:p>
          <a:p>
            <a:r>
              <a:rPr lang="en-US" sz="1200" b="0" i="0" u="none" strike="noStrike" kern="1200" baseline="0" dirty="0" smtClean="0">
                <a:solidFill>
                  <a:schemeClr val="tx1"/>
                </a:solidFill>
                <a:latin typeface="+mn-lt"/>
                <a:ea typeface="+mn-ea"/>
                <a:cs typeface="+mn-cs"/>
              </a:rPr>
              <a:t>Setting: In 21 study centers, in 6 European countries.</a:t>
            </a:r>
          </a:p>
          <a:p>
            <a:r>
              <a:rPr lang="en-US" sz="1200" b="0" i="0" u="none" strike="noStrike" kern="1200" baseline="0" dirty="0" smtClean="0">
                <a:solidFill>
                  <a:schemeClr val="tx1"/>
                </a:solidFill>
                <a:latin typeface="+mn-lt"/>
                <a:ea typeface="+mn-ea"/>
                <a:cs typeface="+mn-cs"/>
              </a:rPr>
              <a:t>Participants: Adolescents aged 12 to younger than 18 years with clinically suspected or laparoscopically confirmed endometriosis.</a:t>
            </a:r>
          </a:p>
          <a:p>
            <a:r>
              <a:rPr lang="en-US" sz="1200" b="0" i="0" u="none" strike="noStrike" kern="1200" baseline="0" dirty="0" smtClean="0">
                <a:solidFill>
                  <a:schemeClr val="tx1"/>
                </a:solidFill>
                <a:latin typeface="+mn-lt"/>
                <a:ea typeface="+mn-ea"/>
                <a:cs typeface="+mn-cs"/>
              </a:rPr>
              <a:t>Interventions: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2 mg once daily.</a:t>
            </a:r>
          </a:p>
          <a:p>
            <a:r>
              <a:rPr lang="en-US" sz="1200" b="0" i="0" u="none" strike="noStrike" kern="1200" baseline="0" dirty="0" smtClean="0">
                <a:solidFill>
                  <a:schemeClr val="tx1"/>
                </a:solidFill>
                <a:latin typeface="+mn-lt"/>
                <a:ea typeface="+mn-ea"/>
                <a:cs typeface="+mn-cs"/>
              </a:rPr>
              <a:t>Main Outcome Measures: The primary end point was relative change in lumbar spine (L2-L4) bone mineral density (BMD) measured using</a:t>
            </a:r>
          </a:p>
          <a:p>
            <a:r>
              <a:rPr lang="en-US" sz="1200" b="0" i="0" u="none" strike="noStrike" kern="1200" baseline="0" dirty="0" smtClean="0">
                <a:solidFill>
                  <a:schemeClr val="tx1"/>
                </a:solidFill>
                <a:latin typeface="+mn-lt"/>
                <a:ea typeface="+mn-ea"/>
                <a:cs typeface="+mn-cs"/>
              </a:rPr>
              <a:t>dual-energy x-ray absorptiometry. A key secondary end point was change in endometriosis-associated pain assessed using a visual</a:t>
            </a:r>
          </a:p>
          <a:p>
            <a:r>
              <a:rPr lang="tr-TR" sz="1200" b="0" i="0" u="none" strike="noStrike" kern="1200" baseline="0" dirty="0" smtClean="0">
                <a:solidFill>
                  <a:schemeClr val="tx1"/>
                </a:solidFill>
                <a:latin typeface="+mn-lt"/>
                <a:ea typeface="+mn-ea"/>
                <a:cs typeface="+mn-cs"/>
              </a:rPr>
              <a:t>analogue scale.</a:t>
            </a:r>
          </a:p>
          <a:p>
            <a:r>
              <a:rPr lang="en-US" sz="1200" b="0" i="0" u="none" strike="noStrike" kern="1200" baseline="0" dirty="0" smtClean="0">
                <a:solidFill>
                  <a:schemeClr val="tx1"/>
                </a:solidFill>
                <a:latin typeface="+mn-lt"/>
                <a:ea typeface="+mn-ea"/>
                <a:cs typeface="+mn-cs"/>
              </a:rPr>
              <a:t>Results: Of 120 patients screened, 111 comprised the full-analysis set (</a:t>
            </a:r>
            <a:r>
              <a:rPr lang="en-US" sz="1200" b="0" i="0" u="none" strike="noStrike" kern="1200" baseline="0" dirty="0" err="1" smtClean="0">
                <a:solidFill>
                  <a:schemeClr val="tx1"/>
                </a:solidFill>
                <a:latin typeface="+mn-lt"/>
                <a:ea typeface="+mn-ea"/>
                <a:cs typeface="+mn-cs"/>
              </a:rPr>
              <a:t>ie</a:t>
            </a:r>
            <a:r>
              <a:rPr lang="en-US" sz="1200" b="0" i="0" u="none" strike="noStrike" kern="1200" baseline="0" dirty="0" smtClean="0">
                <a:solidFill>
                  <a:schemeClr val="tx1"/>
                </a:solidFill>
                <a:latin typeface="+mn-lt"/>
                <a:ea typeface="+mn-ea"/>
                <a:cs typeface="+mn-cs"/>
              </a:rPr>
              <a:t>, patients who took $1 dose of study drug and had $1 posttreatment</a:t>
            </a:r>
          </a:p>
          <a:p>
            <a:r>
              <a:rPr lang="en-US" sz="1200" b="0" i="0" u="none" strike="noStrike" kern="1200" baseline="0" dirty="0" smtClean="0">
                <a:solidFill>
                  <a:schemeClr val="tx1"/>
                </a:solidFill>
                <a:latin typeface="+mn-lt"/>
                <a:ea typeface="+mn-ea"/>
                <a:cs typeface="+mn-cs"/>
              </a:rPr>
              <a:t>observation) and 97 (87.4%) completed the study. Mean lumbar BMD at baseline was 1.1046 (SD, 0.1550) g/cm2. At the end</a:t>
            </a:r>
          </a:p>
          <a:p>
            <a:r>
              <a:rPr lang="en-US" sz="1200" b="0" i="0" u="none" strike="noStrike" kern="1200" baseline="0" dirty="0" smtClean="0">
                <a:solidFill>
                  <a:schemeClr val="tx1"/>
                </a:solidFill>
                <a:latin typeface="+mn-lt"/>
                <a:ea typeface="+mn-ea"/>
                <a:cs typeface="+mn-cs"/>
              </a:rPr>
              <a:t>of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treatment (EOT; defined as at 52 weeks or premature study discontinuation), mean relative change in BMD from baseline was</a:t>
            </a:r>
          </a:p>
          <a:p>
            <a:r>
              <a:rPr lang="en-US" sz="1200" b="0" i="0" u="none" strike="noStrike" kern="1200" baseline="0" dirty="0" smtClean="0">
                <a:solidFill>
                  <a:schemeClr val="tx1"/>
                </a:solidFill>
                <a:latin typeface="+mn-lt"/>
                <a:ea typeface="+mn-ea"/>
                <a:cs typeface="+mn-cs"/>
              </a:rPr>
              <a:t>1.2% (SD, 2.3%; n 5 103). Follow-up measurement 6 months after EOT in the subgroup with decreased BMD at EOT (n 5 60) showed</a:t>
            </a:r>
          </a:p>
          <a:p>
            <a:r>
              <a:rPr lang="en-US" sz="1200" b="0" i="0" u="none" strike="noStrike" kern="1200" baseline="0" dirty="0" smtClean="0">
                <a:solidFill>
                  <a:schemeClr val="tx1"/>
                </a:solidFill>
                <a:latin typeface="+mn-lt"/>
                <a:ea typeface="+mn-ea"/>
                <a:cs typeface="+mn-cs"/>
              </a:rPr>
              <a:t>partial recovery in lumbar BMD (mean change from baseline: 2.3% at EOT, 0.6% 6 months after EOT). Mean endometriosis-associated</a:t>
            </a:r>
          </a:p>
          <a:p>
            <a:r>
              <a:rPr lang="en-US" sz="1200" b="0" i="0" u="none" strike="noStrike" kern="1200" baseline="0" dirty="0" smtClean="0">
                <a:solidFill>
                  <a:schemeClr val="tx1"/>
                </a:solidFill>
                <a:latin typeface="+mn-lt"/>
                <a:ea typeface="+mn-ea"/>
                <a:cs typeface="+mn-cs"/>
              </a:rPr>
              <a:t>pain score was 64.3 (SD, 19.1) mm at baseline and decreased to 9.0 (SD, 13.9) mm by week 48.</a:t>
            </a:r>
          </a:p>
          <a:p>
            <a:r>
              <a:rPr lang="en-US" sz="1200" b="0" i="0" u="none" strike="noStrike" kern="1200" baseline="0" dirty="0" smtClean="0">
                <a:solidFill>
                  <a:schemeClr val="tx1"/>
                </a:solidFill>
                <a:latin typeface="+mn-lt"/>
                <a:ea typeface="+mn-ea"/>
                <a:cs typeface="+mn-cs"/>
              </a:rPr>
              <a:t>Conclusion: In adolescents with suspected endometriosis,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2 mg for 52 weeks was associated with a decrease in lumbar BMD,</a:t>
            </a:r>
          </a:p>
          <a:p>
            <a:r>
              <a:rPr lang="en-US" sz="1200" b="0" i="0" u="none" strike="noStrike" kern="1200" baseline="0" dirty="0" smtClean="0">
                <a:solidFill>
                  <a:schemeClr val="tx1"/>
                </a:solidFill>
                <a:latin typeface="+mn-lt"/>
                <a:ea typeface="+mn-ea"/>
                <a:cs typeface="+mn-cs"/>
              </a:rPr>
              <a:t>followed by partial recovery after treatment discontinuation. Endometriosis-associated pain was substantially reduced during treatment.</a:t>
            </a:r>
          </a:p>
          <a:p>
            <a:r>
              <a:rPr lang="en-US" sz="1200" b="0" i="0" u="none" strike="noStrike" kern="1200" baseline="0" dirty="0" smtClean="0">
                <a:solidFill>
                  <a:schemeClr val="tx1"/>
                </a:solidFill>
                <a:latin typeface="+mn-lt"/>
                <a:ea typeface="+mn-ea"/>
                <a:cs typeface="+mn-cs"/>
              </a:rPr>
              <a:t>Because bone accretion is critical during adolescence, results of the </a:t>
            </a:r>
            <a:r>
              <a:rPr lang="en-US" sz="1200" b="0" i="0" u="none" strike="noStrike" kern="1200" baseline="0" dirty="0" err="1" smtClean="0">
                <a:solidFill>
                  <a:schemeClr val="tx1"/>
                </a:solidFill>
                <a:latin typeface="+mn-lt"/>
                <a:ea typeface="+mn-ea"/>
                <a:cs typeface="+mn-cs"/>
              </a:rPr>
              <a:t>VISanne</a:t>
            </a:r>
            <a:r>
              <a:rPr lang="en-US" sz="1200" b="0" i="0" u="none" strike="noStrike" kern="1200" baseline="0" dirty="0" smtClean="0">
                <a:solidFill>
                  <a:schemeClr val="tx1"/>
                </a:solidFill>
                <a:latin typeface="+mn-lt"/>
                <a:ea typeface="+mn-ea"/>
                <a:cs typeface="+mn-cs"/>
              </a:rPr>
              <a:t> study to assess safety in </a:t>
            </a:r>
            <a:r>
              <a:rPr lang="en-US" sz="1200" b="0" i="0" u="none" strike="noStrike" kern="1200" baseline="0" dirty="0" err="1" smtClean="0">
                <a:solidFill>
                  <a:schemeClr val="tx1"/>
                </a:solidFill>
                <a:latin typeface="+mn-lt"/>
                <a:ea typeface="+mn-ea"/>
                <a:cs typeface="+mn-cs"/>
              </a:rPr>
              <a:t>ADOlescents</a:t>
            </a:r>
            <a:r>
              <a:rPr lang="en-US" sz="1200" b="0" i="0" u="none" strike="noStrike" kern="1200" baseline="0" dirty="0" smtClean="0">
                <a:solidFill>
                  <a:schemeClr val="tx1"/>
                </a:solidFill>
                <a:latin typeface="+mn-lt"/>
                <a:ea typeface="+mn-ea"/>
                <a:cs typeface="+mn-cs"/>
              </a:rPr>
              <a:t> (VISADO) study</a:t>
            </a:r>
          </a:p>
          <a:p>
            <a:r>
              <a:rPr lang="en-US" sz="1200" b="0" i="0" u="none" strike="noStrike" kern="1200" baseline="0" dirty="0" smtClean="0">
                <a:solidFill>
                  <a:schemeClr val="tx1"/>
                </a:solidFill>
                <a:latin typeface="+mn-lt"/>
                <a:ea typeface="+mn-ea"/>
                <a:cs typeface="+mn-cs"/>
              </a:rPr>
              <a:t>highlights the need for tailored treatment in this population, taking into account the expected efficacy on endometriosis-associated pain</a:t>
            </a:r>
          </a:p>
          <a:p>
            <a:r>
              <a:rPr lang="en-US" sz="1200" b="0" i="0" u="none" strike="noStrike" kern="1200" baseline="0" dirty="0" smtClean="0">
                <a:solidFill>
                  <a:schemeClr val="tx1"/>
                </a:solidFill>
                <a:latin typeface="+mn-lt"/>
                <a:ea typeface="+mn-ea"/>
                <a:cs typeface="+mn-cs"/>
              </a:rPr>
              <a:t>and an individual's risk factors for osteoporosis.</a:t>
            </a:r>
            <a:endParaRPr lang="en-GB" altLang="de-DE" b="1" dirty="0"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BD2DD38B-789E-4EAF-BF7F-359ED0B54E25}" type="slidenum">
              <a:rPr lang="en-US" smtClean="0"/>
              <a:pPr>
                <a:defRPr/>
              </a:pPr>
              <a:t>74</a:t>
            </a:fld>
            <a:endParaRPr lang="en-US"/>
          </a:p>
        </p:txBody>
      </p:sp>
    </p:spTree>
    <p:extLst>
      <p:ext uri="{BB962C8B-B14F-4D97-AF65-F5344CB8AC3E}">
        <p14:creationId xmlns:p14="http://schemas.microsoft.com/office/powerpoint/2010/main" val="159958750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a:ln/>
        </p:spPr>
      </p:sp>
      <p:sp>
        <p:nvSpPr>
          <p:cNvPr id="256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smtClean="0"/>
          </a:p>
        </p:txBody>
      </p:sp>
      <p:sp>
        <p:nvSpPr>
          <p:cNvPr id="256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defRPr sz="3000" b="1" i="1">
                <a:solidFill>
                  <a:schemeClr val="tx1"/>
                </a:solidFill>
                <a:latin typeface="Arial" charset="0"/>
                <a:ea typeface="ＭＳ Ｐゴシック" pitchFamily="34" charset="-128"/>
              </a:defRPr>
            </a:lvl1pPr>
            <a:lvl2pPr marL="742950" indent="-285750" defTabSz="925513" eaLnBrk="0" hangingPunct="0">
              <a:defRPr sz="3000" b="1" i="1">
                <a:solidFill>
                  <a:schemeClr val="tx1"/>
                </a:solidFill>
                <a:latin typeface="Arial" charset="0"/>
                <a:ea typeface="ＭＳ Ｐゴシック" pitchFamily="34" charset="-128"/>
              </a:defRPr>
            </a:lvl2pPr>
            <a:lvl3pPr marL="1143000" indent="-228600" defTabSz="925513" eaLnBrk="0" hangingPunct="0">
              <a:defRPr sz="3000" b="1" i="1">
                <a:solidFill>
                  <a:schemeClr val="tx1"/>
                </a:solidFill>
                <a:latin typeface="Arial" charset="0"/>
                <a:ea typeface="ＭＳ Ｐゴシック" pitchFamily="34" charset="-128"/>
              </a:defRPr>
            </a:lvl3pPr>
            <a:lvl4pPr marL="1600200" indent="-228600" defTabSz="925513" eaLnBrk="0" hangingPunct="0">
              <a:defRPr sz="3000" b="1" i="1">
                <a:solidFill>
                  <a:schemeClr val="tx1"/>
                </a:solidFill>
                <a:latin typeface="Arial" charset="0"/>
                <a:ea typeface="ＭＳ Ｐゴシック" pitchFamily="34" charset="-128"/>
              </a:defRPr>
            </a:lvl4pPr>
            <a:lvl5pPr marL="2057400" indent="-228600" defTabSz="925513" eaLnBrk="0" hangingPunct="0">
              <a:defRPr sz="3000" b="1" i="1">
                <a:solidFill>
                  <a:schemeClr val="tx1"/>
                </a:solidFill>
                <a:latin typeface="Arial" charset="0"/>
                <a:ea typeface="ＭＳ Ｐゴシック" pitchFamily="34" charset="-128"/>
              </a:defRPr>
            </a:lvl5pPr>
            <a:lvl6pPr marL="2514600" indent="-228600" defTabSz="925513" eaLnBrk="0" fontAlgn="base" hangingPunct="0">
              <a:spcBef>
                <a:spcPct val="0"/>
              </a:spcBef>
              <a:spcAft>
                <a:spcPct val="0"/>
              </a:spcAft>
              <a:defRPr sz="3000" b="1" i="1">
                <a:solidFill>
                  <a:schemeClr val="tx1"/>
                </a:solidFill>
                <a:latin typeface="Arial" charset="0"/>
                <a:ea typeface="ＭＳ Ｐゴシック" pitchFamily="34" charset="-128"/>
              </a:defRPr>
            </a:lvl6pPr>
            <a:lvl7pPr marL="2971800" indent="-228600" defTabSz="925513" eaLnBrk="0" fontAlgn="base" hangingPunct="0">
              <a:spcBef>
                <a:spcPct val="0"/>
              </a:spcBef>
              <a:spcAft>
                <a:spcPct val="0"/>
              </a:spcAft>
              <a:defRPr sz="3000" b="1" i="1">
                <a:solidFill>
                  <a:schemeClr val="tx1"/>
                </a:solidFill>
                <a:latin typeface="Arial" charset="0"/>
                <a:ea typeface="ＭＳ Ｐゴシック" pitchFamily="34" charset="-128"/>
              </a:defRPr>
            </a:lvl7pPr>
            <a:lvl8pPr marL="3429000" indent="-228600" defTabSz="925513" eaLnBrk="0" fontAlgn="base" hangingPunct="0">
              <a:spcBef>
                <a:spcPct val="0"/>
              </a:spcBef>
              <a:spcAft>
                <a:spcPct val="0"/>
              </a:spcAft>
              <a:defRPr sz="3000" b="1" i="1">
                <a:solidFill>
                  <a:schemeClr val="tx1"/>
                </a:solidFill>
                <a:latin typeface="Arial" charset="0"/>
                <a:ea typeface="ＭＳ Ｐゴシック" pitchFamily="34" charset="-128"/>
              </a:defRPr>
            </a:lvl8pPr>
            <a:lvl9pPr marL="3886200" indent="-228600" defTabSz="925513" eaLnBrk="0" fontAlgn="base" hangingPunct="0">
              <a:spcBef>
                <a:spcPct val="0"/>
              </a:spcBef>
              <a:spcAft>
                <a:spcPct val="0"/>
              </a:spcAft>
              <a:defRPr sz="3000" b="1" i="1">
                <a:solidFill>
                  <a:schemeClr val="tx1"/>
                </a:solidFill>
                <a:latin typeface="Arial" charset="0"/>
                <a:ea typeface="ＭＳ Ｐゴシック" pitchFamily="34" charset="-128"/>
              </a:defRPr>
            </a:lvl9pPr>
          </a:lstStyle>
          <a:p>
            <a:fld id="{6BD022AB-DC60-4877-8963-A074869A6FD6}" type="slidenum">
              <a:rPr lang="en-US" altLang="en-US" sz="1200" b="0" i="0">
                <a:solidFill>
                  <a:prstClr val="black"/>
                </a:solidFill>
              </a:rPr>
              <a:pPr/>
              <a:t>77</a:t>
            </a:fld>
            <a:endParaRPr lang="en-US" altLang="en-US" sz="1200" b="0" i="0">
              <a:solidFill>
                <a:prstClr val="black"/>
              </a:solidFill>
            </a:endParaRPr>
          </a:p>
        </p:txBody>
      </p:sp>
    </p:spTree>
    <p:extLst>
      <p:ext uri="{BB962C8B-B14F-4D97-AF65-F5344CB8AC3E}">
        <p14:creationId xmlns:p14="http://schemas.microsoft.com/office/powerpoint/2010/main" val="125119926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tr-TR" dirty="0" smtClean="0"/>
              <a:t>Our in vitro results indicate that not all progestogens act equally on breast cancer cells. Some progestogens (medroxyprogesteroneacetate(MPA),norethisteroneacetate(NETA)anddienogest)aloneorcombinedwithestradiol(E2)stimulateproliferation of breast cancer cells, while others (dihydrodydrogesterone (DHD), the active metabolite of dydrogesterone, tibolone and progesterone (Prog)) alone or combined with estradiol induce apoptosis. Further pharmacological and clinical studies should be initiated to evaluate these ﬁndings in vivo. </a:t>
            </a:r>
            <a:endParaRPr lang="tr-TR" dirty="0"/>
          </a:p>
        </p:txBody>
      </p:sp>
      <p:sp>
        <p:nvSpPr>
          <p:cNvPr id="4" name="Slide Number Placeholder 3"/>
          <p:cNvSpPr>
            <a:spLocks noGrp="1"/>
          </p:cNvSpPr>
          <p:nvPr>
            <p:ph type="sldNum" sz="quarter" idx="10"/>
          </p:nvPr>
        </p:nvSpPr>
        <p:spPr/>
        <p:txBody>
          <a:bodyPr/>
          <a:lstStyle/>
          <a:p>
            <a:pPr>
              <a:defRPr/>
            </a:pPr>
            <a:fld id="{EB7F68A3-05D6-41F2-A999-958AE05F3943}" type="slidenum">
              <a:rPr lang="tr-TR" smtClean="0"/>
              <a:pPr>
                <a:defRPr/>
              </a:pPr>
              <a:t>80</a:t>
            </a:fld>
            <a:endParaRPr lang="tr-TR"/>
          </a:p>
        </p:txBody>
      </p:sp>
    </p:spTree>
    <p:extLst>
      <p:ext uri="{BB962C8B-B14F-4D97-AF65-F5344CB8AC3E}">
        <p14:creationId xmlns:p14="http://schemas.microsoft.com/office/powerpoint/2010/main" val="226697852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1 Slayt Görüntüsü Yer Tutucusu"/>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3" name="2 Not Yer Tutucusu"/>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4" name="3 Slayt Numarası Yer Tutucusu"/>
          <p:cNvSpPr>
            <a:spLocks noGrp="1"/>
          </p:cNvSpPr>
          <p:nvPr>
            <p:ph type="sldNum" sz="quarter" idx="5"/>
          </p:nvPr>
        </p:nvSpPr>
        <p:spPr/>
        <p:txBody>
          <a:bodyPr/>
          <a:lstStyle/>
          <a:p>
            <a:pPr>
              <a:defRPr/>
            </a:pPr>
            <a:fld id="{EED30574-ED60-4D43-82CE-D382B91A131E}" type="slidenum">
              <a:rPr lang="tr-TR" smtClean="0"/>
              <a:pPr>
                <a:defRPr/>
              </a:pPr>
              <a:t>84</a:t>
            </a:fld>
            <a:endParaRPr lang="tr-T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7"/>
          <p:cNvSpPr txBox="1">
            <a:spLocks noGrp="1" noChangeArrowheads="1"/>
          </p:cNvSpPr>
          <p:nvPr/>
        </p:nvSpPr>
        <p:spPr bwMode="auto">
          <a:xfrm>
            <a:off x="3994650" y="7999173"/>
            <a:ext cx="3055981" cy="421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Arial" pitchFamily="34" charset="0"/>
                <a:ea typeface="ＭＳ Ｐゴシック" pitchFamily="34" charset="-128"/>
              </a:defRPr>
            </a:lvl1pPr>
            <a:lvl2pPr marL="742950" indent="-285750">
              <a:spcBef>
                <a:spcPct val="30000"/>
              </a:spcBef>
              <a:defRPr sz="1200">
                <a:solidFill>
                  <a:schemeClr val="tx1"/>
                </a:solidFill>
                <a:latin typeface="Arial" pitchFamily="34" charset="0"/>
                <a:ea typeface="ＭＳ Ｐゴシック" pitchFamily="34" charset="-128"/>
              </a:defRPr>
            </a:lvl2pPr>
            <a:lvl3pPr marL="1143000" indent="-228600">
              <a:spcBef>
                <a:spcPct val="30000"/>
              </a:spcBef>
              <a:defRPr sz="1200">
                <a:solidFill>
                  <a:schemeClr val="tx1"/>
                </a:solidFill>
                <a:latin typeface="Arial" pitchFamily="34" charset="0"/>
                <a:ea typeface="ＭＳ Ｐゴシック" pitchFamily="34" charset="-128"/>
              </a:defRPr>
            </a:lvl3pPr>
            <a:lvl4pPr marL="1600200" indent="-228600">
              <a:spcBef>
                <a:spcPct val="30000"/>
              </a:spcBef>
              <a:defRPr sz="1200">
                <a:solidFill>
                  <a:schemeClr val="tx1"/>
                </a:solidFill>
                <a:latin typeface="Arial" pitchFamily="34" charset="0"/>
                <a:ea typeface="ＭＳ Ｐゴシック" pitchFamily="34" charset="-128"/>
              </a:defRPr>
            </a:lvl4pPr>
            <a:lvl5pPr marL="2057400" indent="-228600">
              <a:spcBef>
                <a:spcPct val="30000"/>
              </a:spcBef>
              <a:defRPr sz="1200">
                <a:solidFill>
                  <a:schemeClr val="tx1"/>
                </a:solidFill>
                <a:latin typeface="Arial"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Arial"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Arial"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Arial"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Arial" pitchFamily="34" charset="0"/>
                <a:ea typeface="ＭＳ Ｐゴシック" pitchFamily="34" charset="-128"/>
              </a:defRPr>
            </a:lvl9pPr>
          </a:lstStyle>
          <a:p>
            <a:pPr algn="r" eaLnBrk="1" hangingPunct="1">
              <a:spcBef>
                <a:spcPct val="0"/>
              </a:spcBef>
            </a:pPr>
            <a:fld id="{2B56E906-285F-464B-B616-D535385B9092}" type="slidenum">
              <a:rPr lang="en-US" altLang="tr-TR" b="0">
                <a:cs typeface="Arial" pitchFamily="34" charset="0"/>
              </a:rPr>
              <a:pPr algn="r" eaLnBrk="1" hangingPunct="1">
                <a:spcBef>
                  <a:spcPct val="0"/>
                </a:spcBef>
              </a:pPr>
              <a:t>85</a:t>
            </a:fld>
            <a:endParaRPr lang="en-US" altLang="tr-TR" b="0">
              <a:cs typeface="Arial" pitchFamily="34" charset="0"/>
            </a:endParaRPr>
          </a:p>
        </p:txBody>
      </p:sp>
      <p:sp>
        <p:nvSpPr>
          <p:cNvPr id="143363" name="Rectangle 7"/>
          <p:cNvSpPr txBox="1">
            <a:spLocks noGrp="1" noChangeArrowheads="1"/>
          </p:cNvSpPr>
          <p:nvPr/>
        </p:nvSpPr>
        <p:spPr bwMode="auto">
          <a:xfrm>
            <a:off x="3994650" y="7999173"/>
            <a:ext cx="3055981" cy="421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Arial" pitchFamily="34" charset="0"/>
                <a:ea typeface="ＭＳ Ｐゴシック" pitchFamily="34" charset="-128"/>
              </a:defRPr>
            </a:lvl1pPr>
            <a:lvl2pPr marL="742950" indent="-285750">
              <a:spcBef>
                <a:spcPct val="30000"/>
              </a:spcBef>
              <a:defRPr sz="1200">
                <a:solidFill>
                  <a:schemeClr val="tx1"/>
                </a:solidFill>
                <a:latin typeface="Arial" pitchFamily="34" charset="0"/>
                <a:ea typeface="ＭＳ Ｐゴシック" pitchFamily="34" charset="-128"/>
              </a:defRPr>
            </a:lvl2pPr>
            <a:lvl3pPr marL="1143000" indent="-228600">
              <a:spcBef>
                <a:spcPct val="30000"/>
              </a:spcBef>
              <a:defRPr sz="1200">
                <a:solidFill>
                  <a:schemeClr val="tx1"/>
                </a:solidFill>
                <a:latin typeface="Arial" pitchFamily="34" charset="0"/>
                <a:ea typeface="ＭＳ Ｐゴシック" pitchFamily="34" charset="-128"/>
              </a:defRPr>
            </a:lvl3pPr>
            <a:lvl4pPr marL="1600200" indent="-228600">
              <a:spcBef>
                <a:spcPct val="30000"/>
              </a:spcBef>
              <a:defRPr sz="1200">
                <a:solidFill>
                  <a:schemeClr val="tx1"/>
                </a:solidFill>
                <a:latin typeface="Arial" pitchFamily="34" charset="0"/>
                <a:ea typeface="ＭＳ Ｐゴシック" pitchFamily="34" charset="-128"/>
              </a:defRPr>
            </a:lvl4pPr>
            <a:lvl5pPr marL="2057400" indent="-228600">
              <a:spcBef>
                <a:spcPct val="30000"/>
              </a:spcBef>
              <a:defRPr sz="1200">
                <a:solidFill>
                  <a:schemeClr val="tx1"/>
                </a:solidFill>
                <a:latin typeface="Arial"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Arial"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Arial"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Arial"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Arial" pitchFamily="34" charset="0"/>
                <a:ea typeface="ＭＳ Ｐゴシック" pitchFamily="34" charset="-128"/>
              </a:defRPr>
            </a:lvl9pPr>
          </a:lstStyle>
          <a:p>
            <a:pPr algn="r" eaLnBrk="1" hangingPunct="1">
              <a:spcBef>
                <a:spcPct val="0"/>
              </a:spcBef>
            </a:pPr>
            <a:fld id="{A54104A1-FB08-461A-980E-220BBB7D0648}" type="slidenum">
              <a:rPr lang="en-US" altLang="tr-TR" b="0">
                <a:cs typeface="Arial" pitchFamily="34" charset="0"/>
              </a:rPr>
              <a:pPr algn="r" eaLnBrk="1" hangingPunct="1">
                <a:spcBef>
                  <a:spcPct val="0"/>
                </a:spcBef>
              </a:pPr>
              <a:t>85</a:t>
            </a:fld>
            <a:endParaRPr lang="en-US" altLang="tr-TR" b="0">
              <a:cs typeface="Arial" pitchFamily="34" charset="0"/>
            </a:endParaRPr>
          </a:p>
        </p:txBody>
      </p:sp>
      <p:sp>
        <p:nvSpPr>
          <p:cNvPr id="143364" name="Slide Image Placeholder 1"/>
          <p:cNvSpPr>
            <a:spLocks noGrp="1" noRot="1" noChangeAspect="1" noTextEdit="1"/>
          </p:cNvSpPr>
          <p:nvPr>
            <p:ph type="sldImg"/>
          </p:nvPr>
        </p:nvSpPr>
        <p:spPr>
          <a:ln/>
        </p:spPr>
      </p:sp>
      <p:sp>
        <p:nvSpPr>
          <p:cNvPr id="14336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tr-TR" smtClean="0">
              <a:latin typeface="Arial" pitchFamily="34" charset="0"/>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Slide Image Placeholder 1"/>
          <p:cNvSpPr>
            <a:spLocks noGrp="1" noRot="1" noChangeAspect="1" noTextEdit="1"/>
          </p:cNvSpPr>
          <p:nvPr>
            <p:ph type="sldImg"/>
          </p:nvPr>
        </p:nvSpPr>
        <p:spPr>
          <a:ln/>
        </p:spPr>
      </p:sp>
      <p:sp>
        <p:nvSpPr>
          <p:cNvPr id="103426" name="Notes Placeholder 2"/>
          <p:cNvSpPr>
            <a:spLocks noGrp="1"/>
          </p:cNvSpPr>
          <p:nvPr>
            <p:ph type="body" idx="1"/>
          </p:nvPr>
        </p:nvSpPr>
        <p:spPr>
          <a:noFill/>
          <a:ln/>
        </p:spPr>
        <p:txBody>
          <a:bodyPr/>
          <a:lstStyle/>
          <a:p>
            <a:endParaRPr lang="en-GB" smtClean="0">
              <a:ea typeface="MS PGothic"/>
            </a:endParaRPr>
          </a:p>
          <a:p>
            <a:endParaRPr lang="en-GB" smtClean="0">
              <a:ea typeface="MS PGothic"/>
            </a:endParaRPr>
          </a:p>
        </p:txBody>
      </p:sp>
      <p:sp>
        <p:nvSpPr>
          <p:cNvPr id="103427" name="Slide Number Placeholder 3"/>
          <p:cNvSpPr>
            <a:spLocks noGrp="1"/>
          </p:cNvSpPr>
          <p:nvPr>
            <p:ph type="sldNum" sz="quarter" idx="5"/>
          </p:nvPr>
        </p:nvSpPr>
        <p:spPr>
          <a:noFill/>
        </p:spPr>
        <p:txBody>
          <a:bodyPr/>
          <a:lstStyle/>
          <a:p>
            <a:fld id="{5C3D523F-667C-4964-893C-E971BE0DE96E}" type="slidenum">
              <a:rPr lang="en-US" smtClean="0">
                <a:latin typeface="Arial" charset="0"/>
                <a:ea typeface="MS PGothic"/>
                <a:cs typeface="MS PGothic"/>
              </a:rPr>
              <a:pPr/>
              <a:t>87</a:t>
            </a:fld>
            <a:endParaRPr lang="en-US" smtClean="0">
              <a:latin typeface="Arial" charset="0"/>
              <a:ea typeface="MS PGothic"/>
              <a:cs typeface="MS PGothic"/>
            </a:endParaRPr>
          </a:p>
        </p:txBody>
      </p:sp>
    </p:spTree>
    <p:extLst>
      <p:ext uri="{BB962C8B-B14F-4D97-AF65-F5344CB8AC3E}">
        <p14:creationId xmlns:p14="http://schemas.microsoft.com/office/powerpoint/2010/main" val="255831060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GnRH antagonists inhibits the pain symptoms by reducing the estrogen levels </a:t>
            </a:r>
            <a:r>
              <a:rPr lang="en-US" dirty="0" smtClean="0">
                <a:solidFill>
                  <a:srgbClr val="FF0000"/>
                </a:solidFill>
              </a:rPr>
              <a:t>without</a:t>
            </a:r>
            <a:r>
              <a:rPr lang="en-US" dirty="0" smtClean="0"/>
              <a:t> causing </a:t>
            </a:r>
            <a:r>
              <a:rPr lang="en-US" dirty="0" smtClean="0">
                <a:solidFill>
                  <a:srgbClr val="FF0000"/>
                </a:solidFill>
              </a:rPr>
              <a:t>side effects </a:t>
            </a:r>
            <a:r>
              <a:rPr lang="en-US" dirty="0" smtClean="0"/>
              <a:t>associated with </a:t>
            </a:r>
            <a:r>
              <a:rPr lang="en-US" dirty="0" err="1" smtClean="0"/>
              <a:t>h</a:t>
            </a:r>
            <a:r>
              <a:rPr lang="en-US" dirty="0" err="1" smtClean="0">
                <a:solidFill>
                  <a:srgbClr val="FF0000"/>
                </a:solidFill>
              </a:rPr>
              <a:t>ypoestrogenism</a:t>
            </a:r>
            <a:r>
              <a:rPr lang="en-US" dirty="0" smtClean="0"/>
              <a:t> like vasomotor symptoms, </a:t>
            </a:r>
            <a:r>
              <a:rPr lang="en-US" dirty="0" smtClean="0">
                <a:solidFill>
                  <a:srgbClr val="FF0000"/>
                </a:solidFill>
              </a:rPr>
              <a:t>vaginal atrophy </a:t>
            </a:r>
            <a:r>
              <a:rPr lang="en-US" dirty="0" smtClean="0"/>
              <a:t>and </a:t>
            </a:r>
            <a:r>
              <a:rPr lang="en-US" dirty="0" smtClean="0">
                <a:solidFill>
                  <a:srgbClr val="FF0000"/>
                </a:solidFill>
              </a:rPr>
              <a:t>bone demineralization</a:t>
            </a:r>
            <a:r>
              <a:rPr lang="en-US" dirty="0" smtClean="0"/>
              <a:t>. </a:t>
            </a:r>
          </a:p>
          <a:p>
            <a:r>
              <a:rPr lang="en-US" dirty="0" smtClean="0"/>
              <a:t>The GnRH antagonists produce fewer side effects such as postmenopausal symptoms and </a:t>
            </a:r>
            <a:r>
              <a:rPr lang="en-US" b="1" dirty="0" smtClean="0">
                <a:solidFill>
                  <a:srgbClr val="FF0000"/>
                </a:solidFill>
              </a:rPr>
              <a:t>require no </a:t>
            </a:r>
            <a:r>
              <a:rPr lang="en-US" dirty="0" smtClean="0"/>
              <a:t>estradiol supplementation.</a:t>
            </a:r>
          </a:p>
          <a:p>
            <a:r>
              <a:rPr lang="en-US" dirty="0" smtClean="0"/>
              <a:t> GnRH antagonists are </a:t>
            </a:r>
            <a:r>
              <a:rPr lang="en-US" dirty="0" smtClean="0">
                <a:solidFill>
                  <a:srgbClr val="FF0000"/>
                </a:solidFill>
              </a:rPr>
              <a:t>superio</a:t>
            </a:r>
            <a:r>
              <a:rPr lang="en-US" dirty="0" smtClean="0"/>
              <a:t>r to agonists as they can suppress the secretion of LH and FSH immediately and avoids the lag seen with the GnRH agonists. Therefore, GnRH antagonists work more effectively and faster in improvement of symptoms.</a:t>
            </a:r>
          </a:p>
          <a:p>
            <a:r>
              <a:rPr lang="en-US" dirty="0" smtClean="0"/>
              <a:t> The advantage of GnRH antagonist (</a:t>
            </a:r>
            <a:r>
              <a:rPr lang="en-US" dirty="0" err="1" smtClean="0"/>
              <a:t>Elagolix</a:t>
            </a:r>
            <a:r>
              <a:rPr lang="en-US" dirty="0" smtClean="0"/>
              <a:t>) is that it can be </a:t>
            </a:r>
            <a:r>
              <a:rPr lang="en-US" dirty="0" smtClean="0">
                <a:solidFill>
                  <a:srgbClr val="FF0000"/>
                </a:solidFill>
              </a:rPr>
              <a:t>administered orally </a:t>
            </a:r>
            <a:r>
              <a:rPr lang="en-US" dirty="0" smtClean="0"/>
              <a:t>and its </a:t>
            </a:r>
            <a:r>
              <a:rPr lang="en-US" dirty="0" smtClean="0">
                <a:solidFill>
                  <a:srgbClr val="FF0000"/>
                </a:solidFill>
              </a:rPr>
              <a:t>short half-life </a:t>
            </a:r>
            <a:r>
              <a:rPr lang="en-US" dirty="0" smtClean="0"/>
              <a:t>( 6 h) allows rapid elimination of drug from the body if the treatment is interrupted for any reason. </a:t>
            </a:r>
          </a:p>
          <a:p>
            <a:endParaRPr lang="tr-TR" dirty="0"/>
          </a:p>
        </p:txBody>
      </p:sp>
      <p:sp>
        <p:nvSpPr>
          <p:cNvPr id="4" name="Slide Number Placeholder 3"/>
          <p:cNvSpPr>
            <a:spLocks noGrp="1"/>
          </p:cNvSpPr>
          <p:nvPr>
            <p:ph type="sldNum" sz="quarter" idx="10"/>
          </p:nvPr>
        </p:nvSpPr>
        <p:spPr/>
        <p:txBody>
          <a:bodyPr/>
          <a:lstStyle/>
          <a:p>
            <a:pPr>
              <a:defRPr/>
            </a:pPr>
            <a:fld id="{EB7F68A3-05D6-41F2-A999-958AE05F3943}" type="slidenum">
              <a:rPr lang="tr-TR" smtClean="0"/>
              <a:pPr>
                <a:defRPr/>
              </a:pPr>
              <a:t>91</a:t>
            </a:fld>
            <a:endParaRPr lang="tr-TR"/>
          </a:p>
        </p:txBody>
      </p:sp>
    </p:spTree>
    <p:extLst>
      <p:ext uri="{BB962C8B-B14F-4D97-AF65-F5344CB8AC3E}">
        <p14:creationId xmlns:p14="http://schemas.microsoft.com/office/powerpoint/2010/main" val="179552959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r>
              <a:rPr lang="en-US" dirty="0" smtClean="0"/>
              <a:t>Endometriosis is a chronic, estrogen-dependent condition that causes dysmenorrhea and pelvic pain. </a:t>
            </a:r>
            <a:r>
              <a:rPr lang="en-US" dirty="0" err="1" smtClean="0"/>
              <a:t>Elagolix</a:t>
            </a:r>
            <a:r>
              <a:rPr lang="en-US" dirty="0" smtClean="0"/>
              <a:t>, an oral, </a:t>
            </a:r>
            <a:r>
              <a:rPr lang="en-US" dirty="0" err="1" smtClean="0"/>
              <a:t>nonpeptide</a:t>
            </a:r>
            <a:r>
              <a:rPr lang="en-US" dirty="0" smtClean="0"/>
              <a:t>, gonadotropin-releasing hormone (GnRH) antagonist, produced partial to nearly full estrogen suppression in previous studies. METHODS We performed two similar, double-blind, randomized, 6-month phase 3 trials (</a:t>
            </a:r>
            <a:r>
              <a:rPr lang="en-US" dirty="0" err="1" smtClean="0"/>
              <a:t>Elaris</a:t>
            </a:r>
            <a:r>
              <a:rPr lang="en-US" dirty="0" smtClean="0"/>
              <a:t> Endometriosis I and II [EM-I and EM-II]) to evaluate the effects of two doses of </a:t>
            </a:r>
            <a:r>
              <a:rPr lang="en-US" dirty="0" err="1" smtClean="0"/>
              <a:t>elagolix</a:t>
            </a:r>
            <a:r>
              <a:rPr lang="en-US" dirty="0" smtClean="0"/>
              <a:t> — 150 mg once daily (lower-dose group) and 200 mg twice daily (higher-dose group) — as compared with placebo in women with surgically diagnosed endometriosis and moderate or severe endometriosis-associated pain. The two primary efficacy end points were the proportion of women who had a clinical response with respect to dysmenorrhea and the proportion who had a clinical response with respect to </a:t>
            </a:r>
            <a:r>
              <a:rPr lang="en-US" dirty="0" err="1" smtClean="0"/>
              <a:t>nonmenstrual</a:t>
            </a:r>
            <a:r>
              <a:rPr lang="en-US" dirty="0" smtClean="0"/>
              <a:t> pelvic pain at 3 months. Each of these end points was measured as a clinically meaningful reduction in the pain score and a decreased or stable use of rescue analgesic agents, as recorded in a daily electronic diary. RESULTS A total of 872 women underwent randomization in </a:t>
            </a:r>
            <a:r>
              <a:rPr lang="en-US" dirty="0" err="1" smtClean="0"/>
              <a:t>Elaris</a:t>
            </a:r>
            <a:r>
              <a:rPr lang="en-US" dirty="0" smtClean="0"/>
              <a:t> EM-I and 817 in </a:t>
            </a:r>
            <a:r>
              <a:rPr lang="en-US" dirty="0" err="1" smtClean="0"/>
              <a:t>Elaris</a:t>
            </a:r>
            <a:r>
              <a:rPr lang="en-US" dirty="0" smtClean="0"/>
              <a:t> EM-II; of these women, 653 (74.9%) and 632 (77.4%), respectively, completed the intervention. At 3 months, a significantly greater proportion of women who received each </a:t>
            </a:r>
            <a:r>
              <a:rPr lang="en-US" dirty="0" err="1" smtClean="0"/>
              <a:t>elagolix</a:t>
            </a:r>
            <a:r>
              <a:rPr lang="en-US" dirty="0" smtClean="0"/>
              <a:t> dose met the clinical response criteria for the two primary end points than did those who received placebo. In </a:t>
            </a:r>
            <a:r>
              <a:rPr lang="en-US" dirty="0" err="1" smtClean="0"/>
              <a:t>Elaris</a:t>
            </a:r>
            <a:r>
              <a:rPr lang="en-US" dirty="0" smtClean="0"/>
              <a:t> EM-I, the percentage of women who had a clinical response with respect to dysmenorrhea was 46.4% in the lower-dose </a:t>
            </a:r>
            <a:r>
              <a:rPr lang="en-US" dirty="0" err="1" smtClean="0"/>
              <a:t>elagolix</a:t>
            </a:r>
            <a:r>
              <a:rPr lang="en-US" dirty="0" smtClean="0"/>
              <a:t> group and 75.8% in the higher-dose </a:t>
            </a:r>
            <a:r>
              <a:rPr lang="en-US" dirty="0" err="1" smtClean="0"/>
              <a:t>elagolix</a:t>
            </a:r>
            <a:r>
              <a:rPr lang="en-US" dirty="0" smtClean="0"/>
              <a:t> group, as compared with 19.6% in the placebo group; in </a:t>
            </a:r>
            <a:r>
              <a:rPr lang="en-US" dirty="0" err="1" smtClean="0"/>
              <a:t>Elaris</a:t>
            </a:r>
            <a:r>
              <a:rPr lang="en-US" dirty="0" smtClean="0"/>
              <a:t> EM-II, the corresponding percentages were 43.4% and 72.4%, as compared with 22.7% (P&lt;0.001 for all comparisons). In </a:t>
            </a:r>
            <a:r>
              <a:rPr lang="en-US" dirty="0" err="1" smtClean="0"/>
              <a:t>Elaris</a:t>
            </a:r>
            <a:r>
              <a:rPr lang="en-US" dirty="0" smtClean="0"/>
              <a:t> EM-I, the percentage of women who had a clinical response with respect to </a:t>
            </a:r>
            <a:r>
              <a:rPr lang="en-US" dirty="0" err="1" smtClean="0"/>
              <a:t>nonmenstrual</a:t>
            </a:r>
            <a:r>
              <a:rPr lang="en-US" dirty="0" smtClean="0"/>
              <a:t> pelvic pain was 50.4% in the lower-dose </a:t>
            </a:r>
            <a:r>
              <a:rPr lang="en-US" dirty="0" err="1" smtClean="0"/>
              <a:t>elagolix</a:t>
            </a:r>
            <a:r>
              <a:rPr lang="en-US" dirty="0" smtClean="0"/>
              <a:t> group and 54.5% in the higher-dose </a:t>
            </a:r>
            <a:r>
              <a:rPr lang="en-US" dirty="0" err="1" smtClean="0"/>
              <a:t>elagolix</a:t>
            </a:r>
            <a:r>
              <a:rPr lang="en-US" dirty="0" smtClean="0"/>
              <a:t> group, as compared with 36.5% in the placebo group (P&lt;0.001 for all comparisons); in </a:t>
            </a:r>
            <a:r>
              <a:rPr lang="en-US" dirty="0" err="1" smtClean="0"/>
              <a:t>Elaris</a:t>
            </a:r>
            <a:r>
              <a:rPr lang="en-US" dirty="0" smtClean="0"/>
              <a:t> EM-II, the corresponding percentages were 49.8% and 57.8%, as compared with 36.5% (P = 0.003 and P&lt;0.001, respectively). The responses with respect to dysmenorrhea and </a:t>
            </a:r>
            <a:r>
              <a:rPr lang="en-US" dirty="0" err="1" smtClean="0"/>
              <a:t>nonmenstrual</a:t>
            </a:r>
            <a:r>
              <a:rPr lang="en-US" dirty="0" smtClean="0"/>
              <a:t> pelvic pain were sustained at 6 months. Women who received </a:t>
            </a:r>
            <a:r>
              <a:rPr lang="en-US" dirty="0" err="1" smtClean="0"/>
              <a:t>elagolix</a:t>
            </a:r>
            <a:r>
              <a:rPr lang="en-US" dirty="0" smtClean="0"/>
              <a:t> had higher rates of hot flushes (mostly mild or moderate), higher levels of serum lipids, and greater decreases from baseline in bone mineral density than did those who received placebo; there were no adverse endometrial findings. CONCLUSIONS Both higher and lower doses of </a:t>
            </a:r>
            <a:r>
              <a:rPr lang="en-US" dirty="0" err="1" smtClean="0"/>
              <a:t>elagolix</a:t>
            </a:r>
            <a:r>
              <a:rPr lang="en-US" dirty="0" smtClean="0"/>
              <a:t> were effective in improving dysmenorrhea and </a:t>
            </a:r>
            <a:r>
              <a:rPr lang="en-US" dirty="0" err="1" smtClean="0"/>
              <a:t>nonmenstrual</a:t>
            </a:r>
            <a:r>
              <a:rPr lang="en-US" dirty="0" smtClean="0"/>
              <a:t> pelvic pain during a 6-month period in women with endometriosis-associated pain. The two doses of </a:t>
            </a:r>
            <a:r>
              <a:rPr lang="en-US" dirty="0" err="1" smtClean="0"/>
              <a:t>elagolix</a:t>
            </a:r>
            <a:r>
              <a:rPr lang="en-US" dirty="0" smtClean="0"/>
              <a:t> were associated with </a:t>
            </a:r>
            <a:r>
              <a:rPr lang="en-US" dirty="0" err="1" smtClean="0"/>
              <a:t>hypoestrogenic</a:t>
            </a:r>
            <a:r>
              <a:rPr lang="en-US" dirty="0" smtClean="0"/>
              <a:t> adverse effects. </a:t>
            </a:r>
            <a:endParaRPr lang="tr-TR" dirty="0"/>
          </a:p>
        </p:txBody>
      </p:sp>
      <p:sp>
        <p:nvSpPr>
          <p:cNvPr id="4" name="Slide Number Placeholder 3"/>
          <p:cNvSpPr>
            <a:spLocks noGrp="1"/>
          </p:cNvSpPr>
          <p:nvPr>
            <p:ph type="sldNum" sz="quarter" idx="10"/>
          </p:nvPr>
        </p:nvSpPr>
        <p:spPr/>
        <p:txBody>
          <a:bodyPr/>
          <a:lstStyle/>
          <a:p>
            <a:pPr>
              <a:defRPr/>
            </a:pPr>
            <a:fld id="{EB7F68A3-05D6-41F2-A999-958AE05F3943}" type="slidenum">
              <a:rPr lang="tr-TR" smtClean="0"/>
              <a:pPr>
                <a:defRPr/>
              </a:pPr>
              <a:t>92</a:t>
            </a:fld>
            <a:endParaRPr lang="tr-TR"/>
          </a:p>
        </p:txBody>
      </p:sp>
    </p:spTree>
    <p:extLst>
      <p:ext uri="{BB962C8B-B14F-4D97-AF65-F5344CB8AC3E}">
        <p14:creationId xmlns:p14="http://schemas.microsoft.com/office/powerpoint/2010/main" val="3714234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7" name="Rectangle 7"/>
          <p:cNvSpPr txBox="1">
            <a:spLocks noGrp="1" noChangeArrowheads="1"/>
          </p:cNvSpPr>
          <p:nvPr/>
        </p:nvSpPr>
        <p:spPr bwMode="auto">
          <a:xfrm>
            <a:off x="3885666" y="8687382"/>
            <a:ext cx="2972334" cy="456618"/>
          </a:xfrm>
          <a:prstGeom prst="rect">
            <a:avLst/>
          </a:prstGeom>
          <a:noFill/>
          <a:ln w="9525">
            <a:noFill/>
            <a:miter lim="800000"/>
            <a:headEnd/>
            <a:tailEnd/>
          </a:ln>
        </p:spPr>
        <p:txBody>
          <a:bodyPr lIns="92568" tIns="46284" rIns="92568" bIns="46284" anchor="b"/>
          <a:lstStyle/>
          <a:p>
            <a:pPr algn="r"/>
            <a:fld id="{2118AA91-A57D-4975-A56F-8B2847143D52}" type="slidenum">
              <a:rPr lang="en-US" sz="1200" b="0" i="0">
                <a:solidFill>
                  <a:srgbClr val="000000"/>
                </a:solidFill>
              </a:rPr>
              <a:pPr algn="r"/>
              <a:t>9</a:t>
            </a:fld>
            <a:endParaRPr lang="en-US" sz="1200" b="0" i="0">
              <a:solidFill>
                <a:srgbClr val="000000"/>
              </a:solidFill>
            </a:endParaRPr>
          </a:p>
        </p:txBody>
      </p:sp>
      <p:sp>
        <p:nvSpPr>
          <p:cNvPr id="193538" name="Rectangle 2"/>
          <p:cNvSpPr>
            <a:spLocks noGrp="1" noRot="1" noChangeAspect="1" noChangeArrowheads="1" noTextEdit="1"/>
          </p:cNvSpPr>
          <p:nvPr>
            <p:ph type="sldImg"/>
          </p:nvPr>
        </p:nvSpPr>
        <p:spPr>
          <a:xfrm>
            <a:off x="1171575" y="309563"/>
            <a:ext cx="4516438" cy="3387725"/>
          </a:xfrm>
          <a:ln/>
        </p:spPr>
      </p:sp>
      <p:sp>
        <p:nvSpPr>
          <p:cNvPr id="193539" name="Rectangle 3"/>
          <p:cNvSpPr>
            <a:spLocks noGrp="1" noChangeArrowheads="1"/>
          </p:cNvSpPr>
          <p:nvPr>
            <p:ph type="body" idx="1"/>
          </p:nvPr>
        </p:nvSpPr>
        <p:spPr>
          <a:xfrm>
            <a:off x="871671" y="4157554"/>
            <a:ext cx="5109851" cy="4540008"/>
          </a:xfrm>
          <a:noFill/>
          <a:ln/>
        </p:spPr>
        <p:txBody>
          <a:bodyPr lIns="0" tIns="0" rIns="0" bIns="0"/>
          <a:lstStyle/>
          <a:p>
            <a:pPr indent="95250" eaLnBrk="1" hangingPunct="1">
              <a:spcBef>
                <a:spcPct val="0"/>
              </a:spcBef>
              <a:buClr>
                <a:schemeClr val="tx2"/>
              </a:buClr>
            </a:pPr>
            <a:r>
              <a:rPr lang="en-GB" b="1" smtClean="0">
                <a:ea typeface="MS PGothic"/>
              </a:rPr>
              <a:t>References</a:t>
            </a:r>
          </a:p>
          <a:p>
            <a:pPr indent="95250"/>
            <a:r>
              <a:rPr lang="en-US" smtClean="0">
                <a:ea typeface="MS PGothic"/>
              </a:rPr>
              <a:t>  Nothnick WB. The emerging use of aromatase inhibitors for endometriosis treatment. </a:t>
            </a:r>
            <a:r>
              <a:rPr lang="en-US" i="1" smtClean="0">
                <a:ea typeface="MS PGothic"/>
              </a:rPr>
              <a:t>Reprod Biol Endocrinol.</a:t>
            </a:r>
            <a:r>
              <a:rPr lang="en-US" smtClean="0">
                <a:ea typeface="MS PGothic"/>
              </a:rPr>
              <a:t> 2011;9:87.</a:t>
            </a:r>
            <a:endParaRPr lang="en-GB" smtClean="0">
              <a:ea typeface="MS PGothic"/>
            </a:endParaRPr>
          </a:p>
          <a:p>
            <a:pPr indent="95250"/>
            <a:r>
              <a:rPr lang="en-US" smtClean="0">
                <a:ea typeface="MS PGothic"/>
              </a:rPr>
              <a:t>  Kulak J, Jr., Fischer C, Komm B </a:t>
            </a:r>
            <a:r>
              <a:rPr lang="en-US" i="1" smtClean="0">
                <a:ea typeface="MS PGothic"/>
              </a:rPr>
              <a:t>et al</a:t>
            </a:r>
            <a:r>
              <a:rPr lang="en-US" smtClean="0">
                <a:ea typeface="MS PGothic"/>
              </a:rPr>
              <a:t>. Treatment with bazedoxifene, a selective estrogen receptor modulator, causes regression of endometriosis in a mouse model. </a:t>
            </a:r>
            <a:r>
              <a:rPr lang="en-US" i="1" smtClean="0">
                <a:ea typeface="MS PGothic"/>
              </a:rPr>
              <a:t>Endocrinology.</a:t>
            </a:r>
            <a:r>
              <a:rPr lang="en-US" smtClean="0">
                <a:ea typeface="MS PGothic"/>
              </a:rPr>
              <a:t> 2011; 152:3226-3232. 	</a:t>
            </a:r>
            <a:endParaRPr lang="en-GB" b="1" smtClean="0">
              <a:ea typeface="MS PGothic"/>
            </a:endParaRPr>
          </a:p>
          <a:p>
            <a:pPr indent="95250" eaLnBrk="1" hangingPunct="1">
              <a:spcBef>
                <a:spcPct val="0"/>
              </a:spcBef>
              <a:buClr>
                <a:schemeClr val="tx2"/>
              </a:buClr>
            </a:pPr>
            <a:endParaRPr lang="en-GB" b="1" smtClean="0">
              <a:ea typeface="MS PGothic"/>
            </a:endParaRPr>
          </a:p>
          <a:p>
            <a:pPr indent="95250" eaLnBrk="1" hangingPunct="1">
              <a:spcBef>
                <a:spcPct val="0"/>
              </a:spcBef>
              <a:buClr>
                <a:schemeClr val="tx2"/>
              </a:buClr>
            </a:pPr>
            <a:r>
              <a:rPr lang="en-GB" b="1" smtClean="0">
                <a:ea typeface="MS PGothic"/>
              </a:rPr>
              <a:t>Further information</a:t>
            </a:r>
          </a:p>
          <a:p>
            <a:pPr indent="95250"/>
            <a:r>
              <a:rPr lang="en-GB" smtClean="0">
                <a:ea typeface="MS PGothic"/>
              </a:rPr>
              <a:t>A range of medical therapies may be used in endometriosis. These medications can be categorized into:</a:t>
            </a:r>
            <a:endParaRPr lang="en-GB" b="1" smtClean="0">
              <a:ea typeface="MS PGothic"/>
            </a:endParaRPr>
          </a:p>
          <a:p>
            <a:pPr indent="95250">
              <a:buFont typeface="Arial" charset="0"/>
              <a:buChar char="-"/>
            </a:pPr>
            <a:r>
              <a:rPr lang="en-GB" smtClean="0">
                <a:ea typeface="MS PGothic"/>
              </a:rPr>
              <a:t>Specific therapies approved in the treatment of endometriosis – e.g. gonadotropin-releasing hormone (GnRH) agonists, danazol and certain progestins.</a:t>
            </a:r>
          </a:p>
          <a:p>
            <a:pPr indent="95250">
              <a:buFont typeface="Arial" charset="0"/>
              <a:buChar char="-"/>
            </a:pPr>
            <a:r>
              <a:rPr lang="en-GB" smtClean="0">
                <a:ea typeface="MS PGothic"/>
              </a:rPr>
              <a:t>Non-specific therapies that are not specifically approved in endometriosis or are used off-label – including non-steroidal anti-inflammatory drugs (NSAIDs) and combined oral contraceptives (COCs)</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normAutofit lnSpcReduction="10000"/>
          </a:bodyPr>
          <a:lstStyle/>
          <a:p>
            <a:r>
              <a:rPr lang="en-GB" sz="1200" b="0" i="0" u="none" strike="noStrike" kern="1200" baseline="0" dirty="0" smtClean="0">
                <a:solidFill>
                  <a:schemeClr val="tx1"/>
                </a:solidFill>
                <a:latin typeface="+mn-lt"/>
                <a:ea typeface="+mn-ea"/>
                <a:cs typeface="+mn-cs"/>
              </a:rPr>
              <a:t>Objective: To evaluate the efficacy and safety of low-dose oral contraceptives (IKH-01; 0.035 mg </a:t>
            </a:r>
            <a:r>
              <a:rPr lang="en-GB" sz="1200" b="0" i="0" u="none" strike="noStrike" kern="1200" baseline="0" dirty="0" err="1" smtClean="0">
                <a:solidFill>
                  <a:schemeClr val="tx1"/>
                </a:solidFill>
                <a:latin typeface="+mn-lt"/>
                <a:ea typeface="+mn-ea"/>
                <a:cs typeface="+mn-cs"/>
              </a:rPr>
              <a:t>ethinyl</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estradiol</a:t>
            </a:r>
            <a:endParaRPr lang="en-GB" sz="1200" b="0" i="0" u="none" strike="noStrike" kern="1200" baseline="0" dirty="0" smtClean="0">
              <a:solidFill>
                <a:schemeClr val="tx1"/>
              </a:solidFill>
              <a:latin typeface="+mn-lt"/>
              <a:ea typeface="+mn-ea"/>
              <a:cs typeface="+mn-cs"/>
            </a:endParaRPr>
          </a:p>
          <a:p>
            <a:r>
              <a:rPr lang="en-GB" sz="1200" b="0" i="0" u="none" strike="noStrike" kern="1200" baseline="0" dirty="0" smtClean="0">
                <a:solidFill>
                  <a:schemeClr val="tx1"/>
                </a:solidFill>
                <a:latin typeface="+mn-lt"/>
                <a:ea typeface="+mn-ea"/>
                <a:cs typeface="+mn-cs"/>
              </a:rPr>
              <a:t>and 1 mg </a:t>
            </a:r>
            <a:r>
              <a:rPr lang="en-GB" sz="1200" b="0" i="0" u="none" strike="noStrike" kern="1200" baseline="0" dirty="0" err="1" smtClean="0">
                <a:solidFill>
                  <a:schemeClr val="tx1"/>
                </a:solidFill>
                <a:latin typeface="+mn-lt"/>
                <a:ea typeface="+mn-ea"/>
                <a:cs typeface="+mn-cs"/>
              </a:rPr>
              <a:t>norethisterone</a:t>
            </a:r>
            <a:r>
              <a:rPr lang="en-GB" sz="1200" b="0" i="0" u="none" strike="noStrike" kern="1200" baseline="0" dirty="0" smtClean="0">
                <a:solidFill>
                  <a:schemeClr val="tx1"/>
                </a:solidFill>
                <a:latin typeface="+mn-lt"/>
                <a:ea typeface="+mn-ea"/>
                <a:cs typeface="+mn-cs"/>
              </a:rPr>
              <a:t>) for patients with primary dysmenorrhea.</a:t>
            </a:r>
          </a:p>
          <a:p>
            <a:r>
              <a:rPr lang="en-GB" sz="1200" b="0" i="0" u="none" strike="noStrike" kern="1200" baseline="0" dirty="0" smtClean="0">
                <a:solidFill>
                  <a:schemeClr val="tx1"/>
                </a:solidFill>
                <a:latin typeface="+mn-lt"/>
                <a:ea typeface="+mn-ea"/>
                <a:cs typeface="+mn-cs"/>
              </a:rPr>
              <a:t>Design: Placebo-controlled, double-blind, randomized trial.</a:t>
            </a:r>
          </a:p>
          <a:p>
            <a:r>
              <a:rPr lang="en-GB" sz="1200" b="0" i="0" u="none" strike="noStrike" kern="1200" baseline="0" dirty="0" smtClean="0">
                <a:solidFill>
                  <a:schemeClr val="tx1"/>
                </a:solidFill>
                <a:latin typeface="+mn-lt"/>
                <a:ea typeface="+mn-ea"/>
                <a:cs typeface="+mn-cs"/>
              </a:rPr>
              <a:t>Setting: Clinical trial sites in Japan.</a:t>
            </a:r>
          </a:p>
          <a:p>
            <a:r>
              <a:rPr lang="en-GB" sz="1200" b="0" i="0" u="none" strike="noStrike" kern="1200" baseline="0" dirty="0" smtClean="0">
                <a:solidFill>
                  <a:schemeClr val="tx1"/>
                </a:solidFill>
                <a:latin typeface="+mn-lt"/>
                <a:ea typeface="+mn-ea"/>
                <a:cs typeface="+mn-cs"/>
              </a:rPr>
              <a:t>Patient(s): One hundred fifteen patients with primary dysmenorrhea.</a:t>
            </a:r>
          </a:p>
          <a:p>
            <a:r>
              <a:rPr lang="en-GB" sz="1200" b="0" i="0" u="none" strike="noStrike" kern="1200" baseline="0" dirty="0" smtClean="0">
                <a:solidFill>
                  <a:schemeClr val="tx1"/>
                </a:solidFill>
                <a:latin typeface="+mn-lt"/>
                <a:ea typeface="+mn-ea"/>
                <a:cs typeface="+mn-cs"/>
              </a:rPr>
              <a:t>Intervention(s): Patients randomly assigned to receive IKH-01 or placebo for four cycles.</a:t>
            </a:r>
          </a:p>
          <a:p>
            <a:r>
              <a:rPr lang="en-GB" sz="1200" b="0" i="0" u="none" strike="noStrike" kern="1200" baseline="0" dirty="0" smtClean="0">
                <a:solidFill>
                  <a:schemeClr val="tx1"/>
                </a:solidFill>
                <a:latin typeface="+mn-lt"/>
                <a:ea typeface="+mn-ea"/>
                <a:cs typeface="+mn-cs"/>
              </a:rPr>
              <a:t>Main Outcome Measure(s): Total dysmenorrhea score, verbal rating scale defining pain according to limited ability</a:t>
            </a:r>
          </a:p>
          <a:p>
            <a:r>
              <a:rPr lang="en-GB" sz="1200" b="0" i="0" u="none" strike="noStrike" kern="1200" baseline="0" dirty="0" smtClean="0">
                <a:solidFill>
                  <a:schemeClr val="tx1"/>
                </a:solidFill>
                <a:latin typeface="+mn-lt"/>
                <a:ea typeface="+mn-ea"/>
                <a:cs typeface="+mn-cs"/>
              </a:rPr>
              <a:t>to work and need for analgesics, and visual </a:t>
            </a:r>
            <a:r>
              <a:rPr lang="en-GB" sz="1200" b="0" i="0" u="none" strike="noStrike" kern="1200" baseline="0" dirty="0" err="1" smtClean="0">
                <a:solidFill>
                  <a:schemeClr val="tx1"/>
                </a:solidFill>
                <a:latin typeface="+mn-lt"/>
                <a:ea typeface="+mn-ea"/>
                <a:cs typeface="+mn-cs"/>
              </a:rPr>
              <a:t>analog</a:t>
            </a:r>
            <a:r>
              <a:rPr lang="en-GB" sz="1200" b="0" i="0" u="none" strike="noStrike" kern="1200" baseline="0" dirty="0" smtClean="0">
                <a:solidFill>
                  <a:schemeClr val="tx1"/>
                </a:solidFill>
                <a:latin typeface="+mn-lt"/>
                <a:ea typeface="+mn-ea"/>
                <a:cs typeface="+mn-cs"/>
              </a:rPr>
              <a:t> scale (VAS).</a:t>
            </a:r>
          </a:p>
          <a:p>
            <a:r>
              <a:rPr lang="en-GB" sz="1200" b="0" i="0" u="none" strike="noStrike" kern="1200" baseline="0" dirty="0" smtClean="0">
                <a:solidFill>
                  <a:schemeClr val="tx1"/>
                </a:solidFill>
                <a:latin typeface="+mn-lt"/>
                <a:ea typeface="+mn-ea"/>
                <a:cs typeface="+mn-cs"/>
              </a:rPr>
              <a:t>Result(s): Reduction in total dysmenorrhea score and VAS before and after treatment was significantly higher in</a:t>
            </a:r>
          </a:p>
          <a:p>
            <a:r>
              <a:rPr lang="en-GB" sz="1200" b="0" i="0" u="none" strike="noStrike" kern="1200" baseline="0" dirty="0" smtClean="0">
                <a:solidFill>
                  <a:schemeClr val="tx1"/>
                </a:solidFill>
                <a:latin typeface="+mn-lt"/>
                <a:ea typeface="+mn-ea"/>
                <a:cs typeface="+mn-cs"/>
              </a:rPr>
              <a:t>the IKH-01 group than in the placebo group. Total dysmenorrhea score and VAS in the IKH-01 group significantly</a:t>
            </a:r>
          </a:p>
          <a:p>
            <a:r>
              <a:rPr lang="en-GB" sz="1200" b="0" i="0" u="none" strike="noStrike" kern="1200" baseline="0" dirty="0" smtClean="0">
                <a:solidFill>
                  <a:schemeClr val="tx1"/>
                </a:solidFill>
                <a:latin typeface="+mn-lt"/>
                <a:ea typeface="+mn-ea"/>
                <a:cs typeface="+mn-cs"/>
              </a:rPr>
              <a:t>decreased from cycles 2 to 5. Overall incidence of adverse events was significantly higher in the IKH-01 group.</a:t>
            </a:r>
          </a:p>
          <a:p>
            <a:r>
              <a:rPr lang="en-GB" sz="1200" b="0" i="0" u="none" strike="noStrike" kern="1200" baseline="0" dirty="0" smtClean="0">
                <a:solidFill>
                  <a:schemeClr val="tx1"/>
                </a:solidFill>
                <a:latin typeface="+mn-lt"/>
                <a:ea typeface="+mn-ea"/>
                <a:cs typeface="+mn-cs"/>
              </a:rPr>
              <a:t>Incidence decreased over time in the IKH-01 group; it was invariable in the placebo group. No serious adverse</a:t>
            </a:r>
          </a:p>
          <a:p>
            <a:r>
              <a:rPr lang="en-GB" sz="1200" b="0" i="0" u="none" strike="noStrike" kern="1200" baseline="0" dirty="0" smtClean="0">
                <a:solidFill>
                  <a:schemeClr val="tx1"/>
                </a:solidFill>
                <a:latin typeface="+mn-lt"/>
                <a:ea typeface="+mn-ea"/>
                <a:cs typeface="+mn-cs"/>
              </a:rPr>
              <a:t>events occurred.</a:t>
            </a:r>
          </a:p>
          <a:p>
            <a:r>
              <a:rPr lang="en-GB" sz="1200" b="0" i="0" u="none" strike="noStrike" kern="1200" baseline="0" dirty="0" smtClean="0">
                <a:solidFill>
                  <a:schemeClr val="tx1"/>
                </a:solidFill>
                <a:latin typeface="+mn-lt"/>
                <a:ea typeface="+mn-ea"/>
                <a:cs typeface="+mn-cs"/>
              </a:rPr>
              <a:t>Conclusion(s): IKH-01 could be used as a single agent or in combination with analgesics for treatment of primary</a:t>
            </a:r>
          </a:p>
          <a:p>
            <a:r>
              <a:rPr lang="en-GB" sz="1200" b="0" i="0" u="none" strike="noStrike" kern="1200" baseline="0" dirty="0" smtClean="0">
                <a:solidFill>
                  <a:schemeClr val="tx1"/>
                </a:solidFill>
                <a:latin typeface="+mn-lt"/>
                <a:ea typeface="+mn-ea"/>
                <a:cs typeface="+mn-cs"/>
              </a:rPr>
              <a:t>dysmenorrhea.</a:t>
            </a:r>
            <a:endParaRPr lang="en-GB" dirty="0"/>
          </a:p>
        </p:txBody>
      </p:sp>
      <p:sp>
        <p:nvSpPr>
          <p:cNvPr id="4" name="Slayt Numarası Yer Tutucusu 3"/>
          <p:cNvSpPr>
            <a:spLocks noGrp="1"/>
          </p:cNvSpPr>
          <p:nvPr>
            <p:ph type="sldNum" sz="quarter" idx="10"/>
          </p:nvPr>
        </p:nvSpPr>
        <p:spPr/>
        <p:txBody>
          <a:bodyPr/>
          <a:lstStyle/>
          <a:p>
            <a:fld id="{367252A4-A325-49A4-85F3-F7039D19EA05}" type="slidenum">
              <a:rPr lang="tr-TR" smtClean="0"/>
              <a:pPr/>
              <a:t>10</a:t>
            </a:fld>
            <a:endParaRPr lang="tr-TR"/>
          </a:p>
        </p:txBody>
      </p:sp>
    </p:spTree>
    <p:extLst>
      <p:ext uri="{BB962C8B-B14F-4D97-AF65-F5344CB8AC3E}">
        <p14:creationId xmlns:p14="http://schemas.microsoft.com/office/powerpoint/2010/main" val="29898961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 name="Rectangle 6"/>
          <p:cNvSpPr>
            <a:spLocks noGrp="1" noChangeArrowheads="1"/>
          </p:cNvSpPr>
          <p:nvPr>
            <p:ph type="sldNum"/>
          </p:nvPr>
        </p:nvSpPr>
        <p:spPr>
          <a:ln/>
        </p:spPr>
        <p:txBody>
          <a:bodyPr/>
          <a:lstStyle/>
          <a:p>
            <a:fld id="{40EB1C3F-00FF-4796-9E5F-E3696244DFB7}" type="slidenum">
              <a:rPr lang="en-US" altLang="en-US">
                <a:solidFill>
                  <a:prstClr val="black"/>
                </a:solidFill>
              </a:rPr>
              <a:pPr/>
              <a:t>12</a:t>
            </a:fld>
            <a:endParaRPr lang="en-US" altLang="en-US">
              <a:solidFill>
                <a:prstClr val="black"/>
              </a:solidFill>
            </a:endParaRPr>
          </a:p>
        </p:txBody>
      </p:sp>
      <p:sp>
        <p:nvSpPr>
          <p:cNvPr id="77825" name="Rectangle 1"/>
          <p:cNvSpPr>
            <a:spLocks noChangeArrowheads="1"/>
          </p:cNvSpPr>
          <p:nvPr/>
        </p:nvSpPr>
        <p:spPr bwMode="auto">
          <a:xfrm>
            <a:off x="3885666" y="8686800"/>
            <a:ext cx="2972334"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723900" algn="l"/>
                <a:tab pos="1447800" algn="l"/>
                <a:tab pos="2171700" algn="l"/>
                <a:tab pos="2895600" algn="l"/>
              </a:tabLst>
              <a:defRPr>
                <a:solidFill>
                  <a:srgbClr val="000000"/>
                </a:solidFill>
                <a:latin typeface="Arial" pitchFamily="34" charset="0"/>
                <a:cs typeface="Arial" pitchFamily="34" charset="0"/>
              </a:defRPr>
            </a:lvl1pPr>
            <a:lvl2pPr>
              <a:tabLst>
                <a:tab pos="723900" algn="l"/>
                <a:tab pos="1447800" algn="l"/>
                <a:tab pos="2171700" algn="l"/>
                <a:tab pos="2895600" algn="l"/>
              </a:tabLst>
              <a:defRPr>
                <a:solidFill>
                  <a:srgbClr val="000000"/>
                </a:solidFill>
                <a:latin typeface="Arial" pitchFamily="34" charset="0"/>
                <a:cs typeface="Arial" pitchFamily="34" charset="0"/>
              </a:defRPr>
            </a:lvl2pPr>
            <a:lvl3pPr>
              <a:tabLst>
                <a:tab pos="723900" algn="l"/>
                <a:tab pos="1447800" algn="l"/>
                <a:tab pos="2171700" algn="l"/>
                <a:tab pos="2895600" algn="l"/>
              </a:tabLst>
              <a:defRPr>
                <a:solidFill>
                  <a:srgbClr val="000000"/>
                </a:solidFill>
                <a:latin typeface="Arial" pitchFamily="34" charset="0"/>
                <a:cs typeface="Arial" pitchFamily="34" charset="0"/>
              </a:defRPr>
            </a:lvl3pPr>
            <a:lvl4pPr>
              <a:tabLst>
                <a:tab pos="723900" algn="l"/>
                <a:tab pos="1447800" algn="l"/>
                <a:tab pos="2171700" algn="l"/>
                <a:tab pos="2895600" algn="l"/>
              </a:tabLst>
              <a:defRPr>
                <a:solidFill>
                  <a:srgbClr val="000000"/>
                </a:solidFill>
                <a:latin typeface="Arial" pitchFamily="34" charset="0"/>
                <a:cs typeface="Arial" pitchFamily="34" charset="0"/>
              </a:defRPr>
            </a:lvl4pPr>
            <a:lvl5pPr>
              <a:tabLst>
                <a:tab pos="723900" algn="l"/>
                <a:tab pos="1447800" algn="l"/>
                <a:tab pos="2171700" algn="l"/>
                <a:tab pos="2895600" algn="l"/>
              </a:tabLst>
              <a:defRPr>
                <a:solidFill>
                  <a:srgbClr val="000000"/>
                </a:solidFill>
                <a:latin typeface="Arial" pitchFamily="34" charset="0"/>
                <a:cs typeface="Arial" pitchFamily="34" charset="0"/>
              </a:defRPr>
            </a:lvl5pPr>
            <a:lvl6pPr marL="2514600" indent="-228600" defTabSz="457200" fontAlgn="base" hangingPunct="0">
              <a:lnSpc>
                <a:spcPct val="93000"/>
              </a:lnSpc>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rgbClr val="000000"/>
                </a:solidFill>
                <a:latin typeface="Arial" pitchFamily="34" charset="0"/>
                <a:cs typeface="Arial" pitchFamily="34" charset="0"/>
              </a:defRPr>
            </a:lvl6pPr>
            <a:lvl7pPr marL="2971800" indent="-228600" defTabSz="457200" fontAlgn="base" hangingPunct="0">
              <a:lnSpc>
                <a:spcPct val="93000"/>
              </a:lnSpc>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rgbClr val="000000"/>
                </a:solidFill>
                <a:latin typeface="Arial" pitchFamily="34" charset="0"/>
                <a:cs typeface="Arial" pitchFamily="34" charset="0"/>
              </a:defRPr>
            </a:lvl7pPr>
            <a:lvl8pPr marL="3429000" indent="-228600" defTabSz="457200" fontAlgn="base" hangingPunct="0">
              <a:lnSpc>
                <a:spcPct val="93000"/>
              </a:lnSpc>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rgbClr val="000000"/>
                </a:solidFill>
                <a:latin typeface="Arial" pitchFamily="34" charset="0"/>
                <a:cs typeface="Arial" pitchFamily="34" charset="0"/>
              </a:defRPr>
            </a:lvl8pPr>
            <a:lvl9pPr marL="3886200" indent="-228600" defTabSz="457200" fontAlgn="base" hangingPunct="0">
              <a:lnSpc>
                <a:spcPct val="93000"/>
              </a:lnSpc>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rgbClr val="000000"/>
                </a:solidFill>
                <a:latin typeface="Arial" pitchFamily="34" charset="0"/>
                <a:cs typeface="Arial" pitchFamily="34" charset="0"/>
              </a:defRPr>
            </a:lvl9pPr>
          </a:lstStyle>
          <a:p>
            <a:pPr algn="r" defTabSz="457200" fontAlgn="base">
              <a:spcBef>
                <a:spcPct val="0"/>
              </a:spcBef>
              <a:spcAft>
                <a:spcPct val="0"/>
              </a:spcAft>
              <a:buClr>
                <a:srgbClr val="000000"/>
              </a:buClr>
              <a:buSzPct val="100000"/>
              <a:buFont typeface="Times New Roman" pitchFamily="18" charset="0"/>
              <a:buNone/>
            </a:pPr>
            <a:fld id="{43793023-3B1A-4BE3-81BE-E0932858C431}" type="slidenum">
              <a:rPr lang="en-US" altLang="en-US" sz="1200"/>
              <a:pPr algn="r" defTabSz="457200" fontAlgn="base">
                <a:spcBef>
                  <a:spcPct val="0"/>
                </a:spcBef>
                <a:spcAft>
                  <a:spcPct val="0"/>
                </a:spcAft>
                <a:buClr>
                  <a:srgbClr val="000000"/>
                </a:buClr>
                <a:buSzPct val="100000"/>
                <a:buFont typeface="Times New Roman" pitchFamily="18" charset="0"/>
                <a:buNone/>
              </a:pPr>
              <a:t>12</a:t>
            </a:fld>
            <a:endParaRPr lang="en-US" altLang="en-US" sz="1200"/>
          </a:p>
        </p:txBody>
      </p:sp>
      <p:sp>
        <p:nvSpPr>
          <p:cNvPr id="77826" name="Rectangle 2"/>
          <p:cNvSpPr txBox="1">
            <a:spLocks noGrp="1" noRot="1" noChangeAspect="1" noChangeArrowheads="1"/>
          </p:cNvSpPr>
          <p:nvPr>
            <p:ph type="sldImg"/>
          </p:nvPr>
        </p:nvSpPr>
        <p:spPr bwMode="auto">
          <a:xfrm>
            <a:off x="1169988" y="309563"/>
            <a:ext cx="4518025" cy="3389312"/>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77827" name="Rectangle 3"/>
          <p:cNvSpPr txBox="1">
            <a:spLocks noGrp="1" noChangeArrowheads="1"/>
          </p:cNvSpPr>
          <p:nvPr>
            <p:ph type="body" idx="1"/>
          </p:nvPr>
        </p:nvSpPr>
        <p:spPr bwMode="auto">
          <a:xfrm>
            <a:off x="871671" y="4158761"/>
            <a:ext cx="5109851" cy="4536831"/>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spcBef>
                <a:spcPct val="0"/>
              </a:spcBef>
              <a:tabLst>
                <a:tab pos="723900" algn="l"/>
                <a:tab pos="1447800" algn="l"/>
                <a:tab pos="2171700" algn="l"/>
                <a:tab pos="2895600" algn="l"/>
                <a:tab pos="3619500" algn="l"/>
                <a:tab pos="4343400" algn="l"/>
              </a:tabLst>
            </a:pPr>
            <a:endParaRPr lang="en-US" altLang="en-US" sz="2000">
              <a:latin typeface="Arial" pitchFamily="34" charset="0"/>
              <a:cs typeface="Arial" pitchFamily="34" charset="0"/>
            </a:endParaRPr>
          </a:p>
        </p:txBody>
      </p:sp>
    </p:spTree>
    <p:extLst>
      <p:ext uri="{BB962C8B-B14F-4D97-AF65-F5344CB8AC3E}">
        <p14:creationId xmlns:p14="http://schemas.microsoft.com/office/powerpoint/2010/main" val="15110292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normAutofit lnSpcReduction="10000"/>
          </a:bodyPr>
          <a:lstStyle/>
          <a:p>
            <a:r>
              <a:rPr lang="en-GB" sz="1200" b="0" i="0" u="none" strike="noStrike" kern="1200" baseline="0" dirty="0" smtClean="0">
                <a:solidFill>
                  <a:schemeClr val="tx1"/>
                </a:solidFill>
                <a:latin typeface="+mn-lt"/>
                <a:ea typeface="+mn-ea"/>
                <a:cs typeface="+mn-cs"/>
              </a:rPr>
              <a:t>Objective: To compare the efficacy of </a:t>
            </a:r>
            <a:r>
              <a:rPr lang="en-GB" sz="1200" b="0" i="0" u="none" strike="noStrike" kern="1200" baseline="0" dirty="0" err="1" smtClean="0">
                <a:solidFill>
                  <a:schemeClr val="tx1"/>
                </a:solidFill>
                <a:latin typeface="+mn-lt"/>
                <a:ea typeface="+mn-ea"/>
                <a:cs typeface="+mn-cs"/>
              </a:rPr>
              <a:t>leuprolide</a:t>
            </a:r>
            <a:r>
              <a:rPr lang="en-GB" sz="1200" b="0" i="0" u="none" strike="noStrike" kern="1200" baseline="0" dirty="0" smtClean="0">
                <a:solidFill>
                  <a:schemeClr val="tx1"/>
                </a:solidFill>
                <a:latin typeface="+mn-lt"/>
                <a:ea typeface="+mn-ea"/>
                <a:cs typeface="+mn-cs"/>
              </a:rPr>
              <a:t> and continuous oral contraceptives in the treatment of</a:t>
            </a:r>
          </a:p>
          <a:p>
            <a:r>
              <a:rPr lang="en-GB" sz="1200" b="0" i="0" u="none" strike="noStrike" kern="1200" baseline="0" dirty="0" smtClean="0">
                <a:solidFill>
                  <a:schemeClr val="tx1"/>
                </a:solidFill>
                <a:latin typeface="+mn-lt"/>
                <a:ea typeface="+mn-ea"/>
                <a:cs typeface="+mn-cs"/>
              </a:rPr>
              <a:t>endometriosis-associated pain.</a:t>
            </a:r>
          </a:p>
          <a:p>
            <a:r>
              <a:rPr lang="en-GB" sz="1200" b="0" i="0" u="none" strike="noStrike" kern="1200" baseline="0" dirty="0" smtClean="0">
                <a:solidFill>
                  <a:schemeClr val="tx1"/>
                </a:solidFill>
                <a:latin typeface="+mn-lt"/>
                <a:ea typeface="+mn-ea"/>
                <a:cs typeface="+mn-cs"/>
              </a:rPr>
              <a:t>Design: Prospective, randomized, double-blind controlled trial.</a:t>
            </a:r>
          </a:p>
          <a:p>
            <a:r>
              <a:rPr lang="en-GB" sz="1200" b="0" i="0" u="none" strike="noStrike" kern="1200" baseline="0" dirty="0" smtClean="0">
                <a:solidFill>
                  <a:schemeClr val="tx1"/>
                </a:solidFill>
                <a:latin typeface="+mn-lt"/>
                <a:ea typeface="+mn-ea"/>
                <a:cs typeface="+mn-cs"/>
              </a:rPr>
              <a:t>Setting: Academic medical </a:t>
            </a:r>
            <a:r>
              <a:rPr lang="en-GB" sz="1200" b="0" i="0" u="none" strike="noStrike" kern="1200" baseline="0" dirty="0" err="1" smtClean="0">
                <a:solidFill>
                  <a:schemeClr val="tx1"/>
                </a:solidFill>
                <a:latin typeface="+mn-lt"/>
                <a:ea typeface="+mn-ea"/>
                <a:cs typeface="+mn-cs"/>
              </a:rPr>
              <a:t>centers</a:t>
            </a:r>
            <a:r>
              <a:rPr lang="en-GB" sz="1200" b="0" i="0" u="none" strike="noStrike" kern="1200" baseline="0" dirty="0" smtClean="0">
                <a:solidFill>
                  <a:schemeClr val="tx1"/>
                </a:solidFill>
                <a:latin typeface="+mn-lt"/>
                <a:ea typeface="+mn-ea"/>
                <a:cs typeface="+mn-cs"/>
              </a:rPr>
              <a:t> in Rochester, New York, and Boston, Massachusetts.</a:t>
            </a:r>
          </a:p>
          <a:p>
            <a:r>
              <a:rPr lang="en-GB" sz="1200" b="0" i="0" u="none" strike="noStrike" kern="1200" baseline="0" dirty="0" smtClean="0">
                <a:solidFill>
                  <a:schemeClr val="tx1"/>
                </a:solidFill>
                <a:latin typeface="+mn-lt"/>
                <a:ea typeface="+mn-ea"/>
                <a:cs typeface="+mn-cs"/>
              </a:rPr>
              <a:t>Patient(s): Forty-seven women with endometriosis-associated pelvic pain.</a:t>
            </a:r>
          </a:p>
          <a:p>
            <a:r>
              <a:rPr lang="en-GB" sz="1200" b="0" i="0" u="none" strike="noStrike" kern="1200" baseline="0" dirty="0" smtClean="0">
                <a:solidFill>
                  <a:schemeClr val="tx1"/>
                </a:solidFill>
                <a:latin typeface="+mn-lt"/>
                <a:ea typeface="+mn-ea"/>
                <a:cs typeface="+mn-cs"/>
              </a:rPr>
              <a:t>Intervention(s): Forty-eight weeks of either depot </a:t>
            </a:r>
            <a:r>
              <a:rPr lang="en-GB" sz="1200" b="0" i="0" u="none" strike="noStrike" kern="1200" baseline="0" dirty="0" err="1" smtClean="0">
                <a:solidFill>
                  <a:schemeClr val="tx1"/>
                </a:solidFill>
                <a:latin typeface="+mn-lt"/>
                <a:ea typeface="+mn-ea"/>
                <a:cs typeface="+mn-cs"/>
              </a:rPr>
              <a:t>leuprolide</a:t>
            </a:r>
            <a:r>
              <a:rPr lang="en-GB" sz="1200" b="0" i="0" u="none" strike="noStrike" kern="1200" baseline="0" dirty="0" smtClean="0">
                <a:solidFill>
                  <a:schemeClr val="tx1"/>
                </a:solidFill>
                <a:latin typeface="+mn-lt"/>
                <a:ea typeface="+mn-ea"/>
                <a:cs typeface="+mn-cs"/>
              </a:rPr>
              <a:t>, 11.25 mg IM every 12 weeks with hormonal</a:t>
            </a:r>
          </a:p>
          <a:p>
            <a:r>
              <a:rPr lang="en-GB" sz="1200" b="0" i="0" u="none" strike="noStrike" kern="1200" baseline="0" dirty="0" smtClean="0">
                <a:solidFill>
                  <a:schemeClr val="tx1"/>
                </a:solidFill>
                <a:latin typeface="+mn-lt"/>
                <a:ea typeface="+mn-ea"/>
                <a:cs typeface="+mn-cs"/>
              </a:rPr>
              <a:t>add-back using </a:t>
            </a:r>
            <a:r>
              <a:rPr lang="en-GB" sz="1200" b="0" i="0" u="none" strike="noStrike" kern="1200" baseline="0" dirty="0" err="1" smtClean="0">
                <a:solidFill>
                  <a:schemeClr val="tx1"/>
                </a:solidFill>
                <a:latin typeface="+mn-lt"/>
                <a:ea typeface="+mn-ea"/>
                <a:cs typeface="+mn-cs"/>
              </a:rPr>
              <a:t>norethindrone</a:t>
            </a:r>
            <a:r>
              <a:rPr lang="en-GB" sz="1200" b="0" i="0" u="none" strike="noStrike" kern="1200" baseline="0" dirty="0" smtClean="0">
                <a:solidFill>
                  <a:schemeClr val="tx1"/>
                </a:solidFill>
                <a:latin typeface="+mn-lt"/>
                <a:ea typeface="+mn-ea"/>
                <a:cs typeface="+mn-cs"/>
              </a:rPr>
              <a:t> acetate 5 mg orally, daily; or a generic monophasic oral contraceptive (1 mg</a:t>
            </a:r>
          </a:p>
          <a:p>
            <a:r>
              <a:rPr lang="en-GB" sz="1200" b="0" i="0" u="none" strike="noStrike" kern="1200" baseline="0" dirty="0" err="1" smtClean="0">
                <a:solidFill>
                  <a:schemeClr val="tx1"/>
                </a:solidFill>
                <a:latin typeface="+mn-lt"/>
                <a:ea typeface="+mn-ea"/>
                <a:cs typeface="+mn-cs"/>
              </a:rPr>
              <a:t>norethindrone</a:t>
            </a:r>
            <a:r>
              <a:rPr lang="en-GB" sz="1200" b="0" i="0" u="none" strike="noStrike" kern="1200" baseline="0" dirty="0" smtClean="0">
                <a:solidFill>
                  <a:schemeClr val="tx1"/>
                </a:solidFill>
                <a:latin typeface="+mn-lt"/>
                <a:ea typeface="+mn-ea"/>
                <a:cs typeface="+mn-cs"/>
              </a:rPr>
              <a:t> þ 35 mg </a:t>
            </a:r>
            <a:r>
              <a:rPr lang="en-GB" sz="1200" b="0" i="0" u="none" strike="noStrike" kern="1200" baseline="0" dirty="0" err="1" smtClean="0">
                <a:solidFill>
                  <a:schemeClr val="tx1"/>
                </a:solidFill>
                <a:latin typeface="+mn-lt"/>
                <a:ea typeface="+mn-ea"/>
                <a:cs typeface="+mn-cs"/>
              </a:rPr>
              <a:t>ethinyl</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estradiol</a:t>
            </a:r>
            <a:r>
              <a:rPr lang="en-GB" sz="1200" b="0" i="0" u="none" strike="noStrike" kern="1200" baseline="0" dirty="0" smtClean="0">
                <a:solidFill>
                  <a:schemeClr val="tx1"/>
                </a:solidFill>
                <a:latin typeface="+mn-lt"/>
                <a:ea typeface="+mn-ea"/>
                <a:cs typeface="+mn-cs"/>
              </a:rPr>
              <a:t>) given daily.</a:t>
            </a:r>
          </a:p>
          <a:p>
            <a:r>
              <a:rPr lang="en-GB" sz="1200" b="0" i="0" u="none" strike="noStrike" kern="1200" baseline="0" dirty="0" smtClean="0">
                <a:solidFill>
                  <a:schemeClr val="tx1"/>
                </a:solidFill>
                <a:latin typeface="+mn-lt"/>
                <a:ea typeface="+mn-ea"/>
                <a:cs typeface="+mn-cs"/>
              </a:rPr>
              <a:t>Main Outcome Measure(s): Biberoglu and Behrman (B&amp;B) pain scores, numerical rating scores (NRS), Beck</a:t>
            </a:r>
          </a:p>
          <a:p>
            <a:r>
              <a:rPr lang="en-GB" sz="1200" b="0" i="0" u="none" strike="noStrike" kern="1200" baseline="0" dirty="0" smtClean="0">
                <a:solidFill>
                  <a:schemeClr val="tx1"/>
                </a:solidFill>
                <a:latin typeface="+mn-lt"/>
                <a:ea typeface="+mn-ea"/>
                <a:cs typeface="+mn-cs"/>
              </a:rPr>
              <a:t>Depression Inventory (BDI), and Index of Sexual Satisfaction (ISS).</a:t>
            </a:r>
          </a:p>
          <a:p>
            <a:r>
              <a:rPr lang="en-GB" sz="1200" b="0" i="0" u="none" strike="noStrike" kern="1200" baseline="0" dirty="0" smtClean="0">
                <a:solidFill>
                  <a:schemeClr val="tx1"/>
                </a:solidFill>
                <a:latin typeface="+mn-lt"/>
                <a:ea typeface="+mn-ea"/>
                <a:cs typeface="+mn-cs"/>
              </a:rPr>
              <a:t>Result(s): Based on </a:t>
            </a:r>
            <a:r>
              <a:rPr lang="en-GB" sz="1200" b="0" i="0" u="none" strike="noStrike" kern="1200" baseline="0" dirty="0" err="1" smtClean="0">
                <a:solidFill>
                  <a:schemeClr val="tx1"/>
                </a:solidFill>
                <a:latin typeface="+mn-lt"/>
                <a:ea typeface="+mn-ea"/>
                <a:cs typeface="+mn-cs"/>
              </a:rPr>
              <a:t>enrollment</a:t>
            </a:r>
            <a:r>
              <a:rPr lang="en-GB" sz="1200" b="0" i="0" u="none" strike="noStrike" kern="1200" baseline="0" dirty="0" smtClean="0">
                <a:solidFill>
                  <a:schemeClr val="tx1"/>
                </a:solidFill>
                <a:latin typeface="+mn-lt"/>
                <a:ea typeface="+mn-ea"/>
                <a:cs typeface="+mn-cs"/>
              </a:rPr>
              <a:t> of 47 women randomized to continuous oral contraceptives and to </a:t>
            </a:r>
            <a:r>
              <a:rPr lang="en-GB" sz="1200" b="0" i="0" u="none" strike="noStrike" kern="1200" baseline="0" dirty="0" err="1" smtClean="0">
                <a:solidFill>
                  <a:schemeClr val="tx1"/>
                </a:solidFill>
                <a:latin typeface="+mn-lt"/>
                <a:ea typeface="+mn-ea"/>
                <a:cs typeface="+mn-cs"/>
              </a:rPr>
              <a:t>leuprolide</a:t>
            </a:r>
            <a:r>
              <a:rPr lang="en-GB" sz="1200" b="0" i="0" u="none" strike="noStrike" kern="1200" baseline="0" dirty="0" smtClean="0">
                <a:solidFill>
                  <a:schemeClr val="tx1"/>
                </a:solidFill>
                <a:latin typeface="+mn-lt"/>
                <a:ea typeface="+mn-ea"/>
                <a:cs typeface="+mn-cs"/>
              </a:rPr>
              <a:t>, there</a:t>
            </a:r>
          </a:p>
          <a:p>
            <a:r>
              <a:rPr lang="en-GB" sz="1200" b="0" i="0" u="none" strike="noStrike" kern="1200" baseline="0" dirty="0" smtClean="0">
                <a:solidFill>
                  <a:schemeClr val="tx1"/>
                </a:solidFill>
                <a:latin typeface="+mn-lt"/>
                <a:ea typeface="+mn-ea"/>
                <a:cs typeface="+mn-cs"/>
              </a:rPr>
              <a:t>were statistically significant declines in B&amp;B, NRS, and BDI scores from baseline in both groups. There were no</a:t>
            </a:r>
          </a:p>
          <a:p>
            <a:r>
              <a:rPr lang="en-GB" sz="1200" b="0" i="0" u="none" strike="noStrike" kern="1200" baseline="0" dirty="0" smtClean="0">
                <a:solidFill>
                  <a:schemeClr val="tx1"/>
                </a:solidFill>
                <a:latin typeface="+mn-lt"/>
                <a:ea typeface="+mn-ea"/>
                <a:cs typeface="+mn-cs"/>
              </a:rPr>
              <a:t>significant differences, however, in the extent of reduction in these measures between the groups.</a:t>
            </a:r>
          </a:p>
          <a:p>
            <a:r>
              <a:rPr lang="en-GB" sz="1200" b="0" i="0" u="none" strike="noStrike" kern="1200" baseline="0" dirty="0" smtClean="0">
                <a:solidFill>
                  <a:schemeClr val="tx1"/>
                </a:solidFill>
                <a:latin typeface="+mn-lt"/>
                <a:ea typeface="+mn-ea"/>
                <a:cs typeface="+mn-cs"/>
              </a:rPr>
              <a:t>Conclusion(s): </a:t>
            </a:r>
            <a:r>
              <a:rPr lang="en-GB" sz="1200" b="0" i="0" u="none" strike="noStrike" kern="1200" baseline="0" dirty="0" err="1" smtClean="0">
                <a:solidFill>
                  <a:schemeClr val="tx1"/>
                </a:solidFill>
                <a:latin typeface="+mn-lt"/>
                <a:ea typeface="+mn-ea"/>
                <a:cs typeface="+mn-cs"/>
              </a:rPr>
              <a:t>Leuprolide</a:t>
            </a:r>
            <a:r>
              <a:rPr lang="en-GB" sz="1200" b="0" i="0" u="none" strike="noStrike" kern="1200" baseline="0" dirty="0" smtClean="0">
                <a:solidFill>
                  <a:schemeClr val="tx1"/>
                </a:solidFill>
                <a:latin typeface="+mn-lt"/>
                <a:ea typeface="+mn-ea"/>
                <a:cs typeface="+mn-cs"/>
              </a:rPr>
              <a:t> and continuous oral contraceptives appear to be equally effective in the treatment of</a:t>
            </a:r>
          </a:p>
          <a:p>
            <a:r>
              <a:rPr lang="en-GB" sz="1200" b="0" i="0" u="none" strike="noStrike" kern="1200" baseline="0" dirty="0" smtClean="0">
                <a:solidFill>
                  <a:schemeClr val="tx1"/>
                </a:solidFill>
                <a:latin typeface="+mn-lt"/>
                <a:ea typeface="+mn-ea"/>
                <a:cs typeface="+mn-cs"/>
              </a:rPr>
              <a:t>endometriosis-associated pelvic pain.</a:t>
            </a:r>
            <a:endParaRPr lang="en-GB" dirty="0"/>
          </a:p>
        </p:txBody>
      </p:sp>
      <p:sp>
        <p:nvSpPr>
          <p:cNvPr id="4" name="Slayt Numarası Yer Tutucusu 3"/>
          <p:cNvSpPr>
            <a:spLocks noGrp="1"/>
          </p:cNvSpPr>
          <p:nvPr>
            <p:ph type="sldNum" sz="quarter" idx="10"/>
          </p:nvPr>
        </p:nvSpPr>
        <p:spPr/>
        <p:txBody>
          <a:bodyPr/>
          <a:lstStyle/>
          <a:p>
            <a:fld id="{367252A4-A325-49A4-85F3-F7039D19EA05}" type="slidenum">
              <a:rPr lang="tr-TR" smtClean="0"/>
              <a:pPr/>
              <a:t>13</a:t>
            </a:fld>
            <a:endParaRPr lang="tr-TR"/>
          </a:p>
        </p:txBody>
      </p:sp>
    </p:spTree>
    <p:extLst>
      <p:ext uri="{BB962C8B-B14F-4D97-AF65-F5344CB8AC3E}">
        <p14:creationId xmlns:p14="http://schemas.microsoft.com/office/powerpoint/2010/main" val="5578771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Slide Image Placeholder 1"/>
          <p:cNvSpPr>
            <a:spLocks noGrp="1" noRot="1" noChangeAspect="1" noTextEdit="1"/>
          </p:cNvSpPr>
          <p:nvPr>
            <p:ph type="sldImg"/>
          </p:nvPr>
        </p:nvSpPr>
        <p:spPr>
          <a:xfrm>
            <a:off x="1287463" y="790575"/>
            <a:ext cx="4281487" cy="3209925"/>
          </a:xfrm>
          <a:ln/>
        </p:spPr>
      </p:sp>
      <p:sp>
        <p:nvSpPr>
          <p:cNvPr id="1658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tr-TR" smtClean="0"/>
              <a:t>We report our preliminary experience with the use of a low-dose</a:t>
            </a:r>
          </a:p>
          <a:p>
            <a:r>
              <a:rPr lang="tr-TR" altLang="tr-TR" smtClean="0"/>
              <a:t>oral contraceptive containing Drospirenone/Ethinylestradiol</a:t>
            </a:r>
          </a:p>
          <a:p>
            <a:r>
              <a:rPr lang="en-US" altLang="tr-TR" smtClean="0"/>
              <a:t>3 mg/20 mcg, both in cyclic and continuous regimen for endometriosis</a:t>
            </a:r>
          </a:p>
          <a:p>
            <a:r>
              <a:rPr lang="en-US" altLang="tr-TR" smtClean="0"/>
              <a:t>management. A total of 93 women were retrospectively</a:t>
            </a:r>
          </a:p>
          <a:p>
            <a:r>
              <a:rPr lang="en-US" altLang="tr-TR" smtClean="0"/>
              <a:t>included: 52 were treated by medical therapy (exclusive</a:t>
            </a:r>
          </a:p>
          <a:p>
            <a:r>
              <a:rPr lang="en-US" altLang="tr-TR" smtClean="0"/>
              <a:t>combined oral contraceptives (COC)-users), while 41 were</a:t>
            </a:r>
          </a:p>
          <a:p>
            <a:r>
              <a:rPr lang="en-US" altLang="tr-TR" smtClean="0"/>
              <a:t>submitted to surgery followed by postoperative therapy (postoperative</a:t>
            </a:r>
          </a:p>
          <a:p>
            <a:r>
              <a:rPr lang="en-US" altLang="tr-TR" smtClean="0"/>
              <a:t>COC-users). A clinical examination was performed</a:t>
            </a:r>
          </a:p>
          <a:p>
            <a:r>
              <a:rPr lang="en-US" altLang="tr-TR" smtClean="0"/>
              <a:t>at baseline and at 6-months follow-up. Presence and intensity</a:t>
            </a:r>
          </a:p>
          <a:p>
            <a:r>
              <a:rPr lang="en-US" altLang="tr-TR" smtClean="0"/>
              <a:t>of endometriosis-related symptoms were assessed by a visual</a:t>
            </a:r>
          </a:p>
          <a:p>
            <a:r>
              <a:rPr lang="en-US" altLang="tr-TR" smtClean="0"/>
              <a:t>analogue scale. Presence and dimension of endometriotic</a:t>
            </a:r>
          </a:p>
          <a:p>
            <a:r>
              <a:rPr lang="en-US" altLang="tr-TR" smtClean="0"/>
              <a:t>lesions were evaluated by transvaginal ultrasonography.</a:t>
            </a:r>
          </a:p>
          <a:p>
            <a:r>
              <a:rPr lang="en-US" altLang="tr-TR" smtClean="0"/>
              <a:t>Adverse effects and tolerability were analysed. In exclusive</a:t>
            </a:r>
          </a:p>
          <a:p>
            <a:r>
              <a:rPr lang="en-US" altLang="tr-TR" smtClean="0"/>
              <a:t>COC-users, significant reductions in dysmenorrhoea and</a:t>
            </a:r>
          </a:p>
          <a:p>
            <a:r>
              <a:rPr lang="en-US" altLang="tr-TR" smtClean="0"/>
              <a:t>dyspareunia scores and in endometrioma mean diameter were</a:t>
            </a:r>
          </a:p>
          <a:p>
            <a:r>
              <a:rPr lang="en-US" altLang="tr-TR" smtClean="0"/>
              <a:t>observed </a:t>
            </a:r>
            <a:r>
              <a:rPr lang="en-US" altLang="tr-TR" b="1" smtClean="0"/>
              <a:t>at follow-up</a:t>
            </a:r>
            <a:r>
              <a:rPr lang="en-US" altLang="tr-TR" smtClean="0"/>
              <a:t>. In postoperative COC-users, anatomical</a:t>
            </a:r>
          </a:p>
          <a:p>
            <a:r>
              <a:rPr lang="en-US" altLang="tr-TR" smtClean="0"/>
              <a:t>and symptom recurrence rates at follow-up were 4.9% and 17%,</a:t>
            </a:r>
          </a:p>
          <a:p>
            <a:r>
              <a:rPr lang="en-US" altLang="tr-TR" smtClean="0"/>
              <a:t>respectively. The most frequent adverse effects were spotting</a:t>
            </a:r>
          </a:p>
          <a:p>
            <a:r>
              <a:rPr lang="en-US" altLang="tr-TR" smtClean="0"/>
              <a:t>and headache. No difference between cyclic and continuous</a:t>
            </a:r>
          </a:p>
          <a:p>
            <a:r>
              <a:rPr lang="en-US" altLang="tr-TR" smtClean="0"/>
              <a:t>regimen in terms of symptom relief, lesion progression and</a:t>
            </a:r>
          </a:p>
          <a:p>
            <a:r>
              <a:rPr lang="en-US" altLang="tr-TR" smtClean="0"/>
              <a:t>tolerability was observed. From our preliminary experience,</a:t>
            </a:r>
          </a:p>
          <a:p>
            <a:r>
              <a:rPr lang="en-US" altLang="tr-TR" smtClean="0"/>
              <a:t>Drospirenone/Ethinylestradiol 3 mg/20 mcg seems to be promising</a:t>
            </a:r>
          </a:p>
          <a:p>
            <a:r>
              <a:rPr lang="tr-TR" altLang="tr-TR" smtClean="0"/>
              <a:t>in endometriosis management.</a:t>
            </a:r>
          </a:p>
        </p:txBody>
      </p:sp>
      <p:sp>
        <p:nvSpPr>
          <p:cNvPr id="1658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5988" eaLnBrk="0" hangingPunct="0">
              <a:spcBef>
                <a:spcPct val="30000"/>
              </a:spcBef>
              <a:defRPr sz="1000">
                <a:solidFill>
                  <a:schemeClr val="tx1"/>
                </a:solidFill>
                <a:latin typeface="Arial" pitchFamily="34" charset="0"/>
                <a:ea typeface="MS PGothic" pitchFamily="34" charset="-128"/>
              </a:defRPr>
            </a:lvl1pPr>
            <a:lvl2pPr marL="742950" indent="-285750" defTabSz="915988" eaLnBrk="0" hangingPunct="0">
              <a:spcBef>
                <a:spcPct val="30000"/>
              </a:spcBef>
              <a:defRPr sz="1000">
                <a:solidFill>
                  <a:schemeClr val="tx1"/>
                </a:solidFill>
                <a:latin typeface="Arial" pitchFamily="34" charset="0"/>
                <a:ea typeface="MS PGothic" pitchFamily="34" charset="-128"/>
              </a:defRPr>
            </a:lvl2pPr>
            <a:lvl3pPr marL="1143000" indent="-228600" defTabSz="915988" eaLnBrk="0" hangingPunct="0">
              <a:spcBef>
                <a:spcPct val="30000"/>
              </a:spcBef>
              <a:defRPr sz="1000">
                <a:solidFill>
                  <a:schemeClr val="tx1"/>
                </a:solidFill>
                <a:latin typeface="Arial" pitchFamily="34" charset="0"/>
                <a:ea typeface="MS PGothic" pitchFamily="34" charset="-128"/>
              </a:defRPr>
            </a:lvl3pPr>
            <a:lvl4pPr marL="1600200" indent="-228600" defTabSz="915988" eaLnBrk="0" hangingPunct="0">
              <a:spcBef>
                <a:spcPct val="30000"/>
              </a:spcBef>
              <a:defRPr sz="1000">
                <a:solidFill>
                  <a:schemeClr val="tx1"/>
                </a:solidFill>
                <a:latin typeface="Arial" pitchFamily="34" charset="0"/>
                <a:ea typeface="MS PGothic" pitchFamily="34" charset="-128"/>
              </a:defRPr>
            </a:lvl4pPr>
            <a:lvl5pPr marL="2057400" indent="-228600" defTabSz="915988" eaLnBrk="0" hangingPunct="0">
              <a:spcBef>
                <a:spcPct val="30000"/>
              </a:spcBef>
              <a:defRPr sz="1000">
                <a:solidFill>
                  <a:schemeClr val="tx1"/>
                </a:solidFill>
                <a:latin typeface="Arial" pitchFamily="34" charset="0"/>
                <a:ea typeface="MS PGothic" pitchFamily="34" charset="-128"/>
              </a:defRPr>
            </a:lvl5pPr>
            <a:lvl6pPr marL="2514600" indent="-228600" defTabSz="915988" eaLnBrk="0" fontAlgn="base" hangingPunct="0">
              <a:spcBef>
                <a:spcPct val="30000"/>
              </a:spcBef>
              <a:spcAft>
                <a:spcPct val="0"/>
              </a:spcAft>
              <a:defRPr sz="1000">
                <a:solidFill>
                  <a:schemeClr val="tx1"/>
                </a:solidFill>
                <a:latin typeface="Arial" pitchFamily="34" charset="0"/>
                <a:ea typeface="MS PGothic" pitchFamily="34" charset="-128"/>
              </a:defRPr>
            </a:lvl6pPr>
            <a:lvl7pPr marL="2971800" indent="-228600" defTabSz="915988" eaLnBrk="0" fontAlgn="base" hangingPunct="0">
              <a:spcBef>
                <a:spcPct val="30000"/>
              </a:spcBef>
              <a:spcAft>
                <a:spcPct val="0"/>
              </a:spcAft>
              <a:defRPr sz="1000">
                <a:solidFill>
                  <a:schemeClr val="tx1"/>
                </a:solidFill>
                <a:latin typeface="Arial" pitchFamily="34" charset="0"/>
                <a:ea typeface="MS PGothic" pitchFamily="34" charset="-128"/>
              </a:defRPr>
            </a:lvl7pPr>
            <a:lvl8pPr marL="3429000" indent="-228600" defTabSz="915988" eaLnBrk="0" fontAlgn="base" hangingPunct="0">
              <a:spcBef>
                <a:spcPct val="30000"/>
              </a:spcBef>
              <a:spcAft>
                <a:spcPct val="0"/>
              </a:spcAft>
              <a:defRPr sz="1000">
                <a:solidFill>
                  <a:schemeClr val="tx1"/>
                </a:solidFill>
                <a:latin typeface="Arial" pitchFamily="34" charset="0"/>
                <a:ea typeface="MS PGothic" pitchFamily="34" charset="-128"/>
              </a:defRPr>
            </a:lvl8pPr>
            <a:lvl9pPr marL="3886200" indent="-228600" defTabSz="915988" eaLnBrk="0" fontAlgn="base" hangingPunct="0">
              <a:spcBef>
                <a:spcPct val="30000"/>
              </a:spcBef>
              <a:spcAft>
                <a:spcPct val="0"/>
              </a:spcAft>
              <a:defRPr sz="1000">
                <a:solidFill>
                  <a:schemeClr val="tx1"/>
                </a:solidFill>
                <a:latin typeface="Arial" pitchFamily="34" charset="0"/>
                <a:ea typeface="MS PGothic" pitchFamily="34" charset="-128"/>
              </a:defRPr>
            </a:lvl9pPr>
          </a:lstStyle>
          <a:p>
            <a:pPr>
              <a:spcBef>
                <a:spcPct val="0"/>
              </a:spcBef>
            </a:pPr>
            <a:fld id="{14A6955E-E83F-4199-AF6D-A2590F796EA3}" type="slidenum">
              <a:rPr lang="en-US" altLang="tr-TR" smtClean="0">
                <a:latin typeface="Times New Roman" pitchFamily="18" charset="0"/>
              </a:rPr>
              <a:pPr>
                <a:spcBef>
                  <a:spcPct val="0"/>
                </a:spcBef>
              </a:pPr>
              <a:t>14</a:t>
            </a:fld>
            <a:endParaRPr lang="en-US" altLang="tr-TR" smtClean="0">
              <a:latin typeface="Times New Roman"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xml"/><Relationship Id="rId1" Type="http://schemas.openxmlformats.org/officeDocument/2006/relationships/vmlDrawing" Target="../drawings/vmlDrawing1.vml"/><Relationship Id="rId5" Type="http://schemas.openxmlformats.org/officeDocument/2006/relationships/image" Target="../media/image1.emf"/><Relationship Id="rId4" Type="http://schemas.openxmlformats.org/officeDocument/2006/relationships/oleObject" Target="../embeddings/oleObject1.bin"/></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slideMaster" Target="../slideMasters/slideMaster1.xml"/><Relationship Id="rId7" Type="http://schemas.openxmlformats.org/officeDocument/2006/relationships/image" Target="../media/image3.jpeg"/><Relationship Id="rId2" Type="http://schemas.openxmlformats.org/officeDocument/2006/relationships/tags" Target="../tags/tag2.xml"/><Relationship Id="rId1" Type="http://schemas.openxmlformats.org/officeDocument/2006/relationships/vmlDrawing" Target="../drawings/vmlDrawing2.vml"/><Relationship Id="rId6" Type="http://schemas.openxmlformats.org/officeDocument/2006/relationships/image" Target="../media/image2.jpeg"/><Relationship Id="rId5" Type="http://schemas.openxmlformats.org/officeDocument/2006/relationships/image" Target="../media/image1.emf"/><Relationship Id="rId4" Type="http://schemas.openxmlformats.org/officeDocument/2006/relationships/oleObject" Target="../embeddings/oleObject2.bin"/></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lvl1pPr>
              <a:defRPr/>
            </a:lvl1pPr>
          </a:lstStyle>
          <a:p>
            <a:pPr>
              <a:defRPr/>
            </a:pPr>
            <a:fld id="{69F9423F-5A48-4871-9995-B9F13DC7D401}" type="datetimeFigureOut">
              <a:rPr lang="tr-TR"/>
              <a:pPr>
                <a:defRPr/>
              </a:pPr>
              <a:t>21.1.2018</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ACA5BD7A-5552-4D11-9ED8-C2FE6912778D}" type="slidenum">
              <a:rPr lang="tr-TR"/>
              <a:pPr>
                <a:defRPr/>
              </a:pPr>
              <a:t>‹#›</a:t>
            </a:fld>
            <a:endParaRPr lang="tr-TR"/>
          </a:p>
        </p:txBody>
      </p:sp>
    </p:spTree>
    <p:extLst>
      <p:ext uri="{BB962C8B-B14F-4D97-AF65-F5344CB8AC3E}">
        <p14:creationId xmlns:p14="http://schemas.microsoft.com/office/powerpoint/2010/main" val="15683088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pPr>
              <a:defRPr/>
            </a:pPr>
            <a:fld id="{753DAB99-66F3-41F7-8F7E-86C4313E9E6F}" type="datetimeFigureOut">
              <a:rPr lang="tr-TR"/>
              <a:pPr>
                <a:defRPr/>
              </a:pPr>
              <a:t>21.1.2018</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9D18A07D-1C0F-4FE2-B370-C779B07DDABD}" type="slidenum">
              <a:rPr lang="tr-TR"/>
              <a:pPr>
                <a:defRPr/>
              </a:pPr>
              <a:t>‹#›</a:t>
            </a:fld>
            <a:endParaRPr lang="tr-TR"/>
          </a:p>
        </p:txBody>
      </p:sp>
    </p:spTree>
    <p:extLst>
      <p:ext uri="{BB962C8B-B14F-4D97-AF65-F5344CB8AC3E}">
        <p14:creationId xmlns:p14="http://schemas.microsoft.com/office/powerpoint/2010/main" val="7411503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pPr>
              <a:defRPr/>
            </a:pPr>
            <a:fld id="{A8D417EE-CCFC-482D-9626-4199222A50AA}" type="datetimeFigureOut">
              <a:rPr lang="tr-TR"/>
              <a:pPr>
                <a:defRPr/>
              </a:pPr>
              <a:t>21.1.2018</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11D98257-E318-4D83-B7DF-F2CB8ACE2AC2}" type="slidenum">
              <a:rPr lang="tr-TR"/>
              <a:pPr>
                <a:defRPr/>
              </a:pPr>
              <a:t>‹#›</a:t>
            </a:fld>
            <a:endParaRPr lang="tr-TR"/>
          </a:p>
        </p:txBody>
      </p:sp>
    </p:spTree>
    <p:extLst>
      <p:ext uri="{BB962C8B-B14F-4D97-AF65-F5344CB8AC3E}">
        <p14:creationId xmlns:p14="http://schemas.microsoft.com/office/powerpoint/2010/main" val="25972170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2_Title and Content">
    <p:spTree>
      <p:nvGrpSpPr>
        <p:cNvPr id="1" name=""/>
        <p:cNvGrpSpPr/>
        <p:nvPr/>
      </p:nvGrpSpPr>
      <p:grpSpPr>
        <a:xfrm>
          <a:off x="0" y="0"/>
          <a:ext cx="0" cy="0"/>
          <a:chOff x="0" y="0"/>
          <a:chExt cx="0" cy="0"/>
        </a:xfrm>
      </p:grpSpPr>
      <p:graphicFrame>
        <p:nvGraphicFramePr>
          <p:cNvPr id="7" name="Object 6" hidden="1"/>
          <p:cNvGraphicFramePr>
            <a:graphicFrameLocks noChangeAspect="1"/>
          </p:cNvGraphicFramePr>
          <p:nvPr userDrawn="1">
            <p:custDataLst>
              <p:tags r:id="rId2"/>
            </p:custDataLst>
            <p:extLst>
              <p:ext uri="{D42A27DB-BD31-4B8C-83A1-F6EECF244321}">
                <p14:modId xmlns:p14="http://schemas.microsoft.com/office/powerpoint/2010/main" val="1469098043"/>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48550"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E201832-74BA-4708-AA9D-4EB958DFF3BC}" type="datetimeFigureOut">
              <a:rPr lang="en-US" smtClean="0">
                <a:solidFill>
                  <a:prstClr val="black">
                    <a:tint val="75000"/>
                  </a:prstClr>
                </a:solidFill>
              </a:rPr>
              <a:pPr/>
              <a:t>1/21/2018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C417392-B471-4C04-A151-2C0AE5BA8F8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856280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1_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Titelmasterformat durch Klicken bearbeiten</a:t>
            </a:r>
            <a:endParaRPr lang="de-DE" dirty="0"/>
          </a:p>
        </p:txBody>
      </p:sp>
      <p:sp>
        <p:nvSpPr>
          <p:cNvPr id="3" name="Text Placeholder 2"/>
          <p:cNvSpPr>
            <a:spLocks noGrp="1"/>
          </p:cNvSpPr>
          <p:nvPr>
            <p:ph type="body" sz="quarter" idx="10"/>
          </p:nvPr>
        </p:nvSpPr>
        <p:spPr>
          <a:xfrm>
            <a:off x="0" y="6453188"/>
            <a:ext cx="9144000" cy="404812"/>
          </a:xfrm>
        </p:spPr>
        <p:txBody>
          <a:bodyPr/>
          <a:lstStyle>
            <a:lvl1pPr marL="0" indent="0">
              <a:buNone/>
              <a:defRPr sz="1000"/>
            </a:lvl1pPr>
          </a:lstStyle>
          <a:p>
            <a:pPr lvl="0"/>
            <a:endParaRPr lang="en-GB" dirty="0"/>
          </a:p>
        </p:txBody>
      </p:sp>
    </p:spTree>
    <p:extLst>
      <p:ext uri="{BB962C8B-B14F-4D97-AF65-F5344CB8AC3E}">
        <p14:creationId xmlns:p14="http://schemas.microsoft.com/office/powerpoint/2010/main" val="121560935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Text und Inhalt">
    <p:spTree>
      <p:nvGrpSpPr>
        <p:cNvPr id="1" name=""/>
        <p:cNvGrpSpPr/>
        <p:nvPr/>
      </p:nvGrpSpPr>
      <p:grpSpPr>
        <a:xfrm>
          <a:off x="0" y="0"/>
          <a:ext cx="0" cy="0"/>
          <a:chOff x="0" y="0"/>
          <a:chExt cx="0" cy="0"/>
        </a:xfrm>
      </p:grpSpPr>
      <p:sp>
        <p:nvSpPr>
          <p:cNvPr id="9" name="Titelplatzhalter 1"/>
          <p:cNvSpPr>
            <a:spLocks noGrp="1"/>
          </p:cNvSpPr>
          <p:nvPr>
            <p:ph type="title"/>
          </p:nvPr>
        </p:nvSpPr>
        <p:spPr>
          <a:xfrm>
            <a:off x="242886" y="324000"/>
            <a:ext cx="8577586" cy="485275"/>
          </a:xfrm>
          <a:prstGeom prst="rect">
            <a:avLst/>
          </a:prstGeom>
        </p:spPr>
        <p:txBody>
          <a:bodyPr rtlCol="0">
            <a:normAutofit/>
          </a:bodyPr>
          <a:lstStyle>
            <a:lvl1pPr>
              <a:defRPr lang="de-DE" sz="2500" kern="1200" dirty="0" smtClean="0">
                <a:solidFill>
                  <a:srgbClr val="6BC200"/>
                </a:solidFill>
                <a:latin typeface="Arial" pitchFamily="34" charset="0"/>
                <a:ea typeface="+mj-ea"/>
                <a:cs typeface="Arial" pitchFamily="34" charset="0"/>
              </a:defRPr>
            </a:lvl1pPr>
          </a:lstStyle>
          <a:p>
            <a:r>
              <a:rPr lang="de-DE" dirty="0" smtClean="0"/>
              <a:t>Titelmasterformat durch Klicken bearbeiten</a:t>
            </a:r>
            <a:endParaRPr lang="de-DE" dirty="0"/>
          </a:p>
        </p:txBody>
      </p:sp>
      <p:sp>
        <p:nvSpPr>
          <p:cNvPr id="12" name="Inhaltsplatzhalter 2"/>
          <p:cNvSpPr>
            <a:spLocks noGrp="1"/>
          </p:cNvSpPr>
          <p:nvPr>
            <p:ph idx="1"/>
          </p:nvPr>
        </p:nvSpPr>
        <p:spPr>
          <a:xfrm>
            <a:off x="242886" y="1263600"/>
            <a:ext cx="8643600" cy="4309200"/>
          </a:xfrm>
        </p:spPr>
        <p:txBody>
          <a:bodyPr>
            <a:noAutofit/>
          </a:bodyPr>
          <a:lstStyle>
            <a:lvl1pPr>
              <a:defRPr sz="1800">
                <a:solidFill>
                  <a:schemeClr val="tx1">
                    <a:lumMod val="65000"/>
                    <a:lumOff val="35000"/>
                  </a:schemeClr>
                </a:solidFill>
                <a:latin typeface="Arial" pitchFamily="34" charset="0"/>
                <a:cs typeface="Arial" pitchFamily="34" charset="0"/>
              </a:defRPr>
            </a:lvl1pPr>
            <a:lvl2pPr>
              <a:defRPr sz="1600">
                <a:solidFill>
                  <a:schemeClr val="tx1">
                    <a:lumMod val="65000"/>
                    <a:lumOff val="35000"/>
                  </a:schemeClr>
                </a:solidFill>
                <a:latin typeface="Arial" pitchFamily="34" charset="0"/>
                <a:cs typeface="Arial" pitchFamily="34" charset="0"/>
              </a:defRPr>
            </a:lvl2pPr>
            <a:lvl3pPr>
              <a:defRPr sz="1400">
                <a:solidFill>
                  <a:schemeClr val="tx1">
                    <a:lumMod val="65000"/>
                    <a:lumOff val="35000"/>
                  </a:schemeClr>
                </a:solidFill>
                <a:latin typeface="Arial" pitchFamily="34" charset="0"/>
                <a:cs typeface="Arial" pitchFamily="34" charset="0"/>
              </a:defRPr>
            </a:lvl3pPr>
            <a:lvl4pPr>
              <a:defRPr sz="1200">
                <a:solidFill>
                  <a:schemeClr val="tx1">
                    <a:lumMod val="65000"/>
                    <a:lumOff val="35000"/>
                  </a:schemeClr>
                </a:solidFill>
                <a:latin typeface="Arial" pitchFamily="34" charset="0"/>
                <a:cs typeface="Arial" pitchFamily="34" charset="0"/>
              </a:defRPr>
            </a:lvl4pPr>
            <a:lvl5pPr>
              <a:defRPr sz="1000">
                <a:solidFill>
                  <a:schemeClr val="tx1">
                    <a:lumMod val="65000"/>
                    <a:lumOff val="35000"/>
                  </a:schemeClr>
                </a:solidFill>
                <a:latin typeface="Arial" pitchFamily="34" charset="0"/>
                <a:cs typeface="Arial" pitchFamily="34" charset="0"/>
              </a:defRPr>
            </a:lvl5pPr>
          </a:lstStyle>
          <a:p>
            <a:pPr lvl="0"/>
            <a:r>
              <a:rPr lang="de-DE" dirty="0" smtClean="0"/>
              <a:t>Textmasterformate durch Klicken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sp>
        <p:nvSpPr>
          <p:cNvPr id="3" name="Text Placeholder 2"/>
          <p:cNvSpPr>
            <a:spLocks noGrp="1"/>
          </p:cNvSpPr>
          <p:nvPr>
            <p:ph type="body" sz="quarter" idx="10"/>
          </p:nvPr>
        </p:nvSpPr>
        <p:spPr>
          <a:xfrm>
            <a:off x="0" y="6453188"/>
            <a:ext cx="9144000" cy="404812"/>
          </a:xfrm>
        </p:spPr>
        <p:txBody>
          <a:bodyPr/>
          <a:lstStyle>
            <a:lvl1pPr marL="0" indent="0">
              <a:buNone/>
              <a:defRPr sz="1000"/>
            </a:lvl1pPr>
          </a:lstStyle>
          <a:p>
            <a:pPr lvl="0"/>
            <a:endParaRPr lang="en-GB" dirty="0"/>
          </a:p>
        </p:txBody>
      </p:sp>
    </p:spTree>
    <p:extLst>
      <p:ext uri="{BB962C8B-B14F-4D97-AF65-F5344CB8AC3E}">
        <p14:creationId xmlns:p14="http://schemas.microsoft.com/office/powerpoint/2010/main" val="24546927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lang="de-DE" sz="2500" kern="1200" dirty="0" smtClean="0">
                <a:solidFill>
                  <a:srgbClr val="6BC200"/>
                </a:solidFill>
                <a:latin typeface="Arial" pitchFamily="34" charset="0"/>
                <a:ea typeface="+mj-ea"/>
                <a:cs typeface="Arial" pitchFamily="34" charset="0"/>
              </a:defRPr>
            </a:lvl1pPr>
          </a:lstStyle>
          <a:p>
            <a:r>
              <a:rPr lang="de-DE" dirty="0" smtClean="0"/>
              <a:t>Titelmasterformat durch Klicken bearbeiten</a:t>
            </a:r>
            <a:endParaRPr lang="de-DE" dirty="0"/>
          </a:p>
        </p:txBody>
      </p:sp>
      <p:sp>
        <p:nvSpPr>
          <p:cNvPr id="3" name="Inhaltsplatzhalter 2"/>
          <p:cNvSpPr>
            <a:spLocks noGrp="1"/>
          </p:cNvSpPr>
          <p:nvPr>
            <p:ph sz="half" idx="1"/>
          </p:nvPr>
        </p:nvSpPr>
        <p:spPr>
          <a:xfrm>
            <a:off x="246556" y="1268212"/>
            <a:ext cx="4277848" cy="4518242"/>
          </a:xfrm>
        </p:spPr>
        <p:txBody>
          <a:bodyPr>
            <a:normAutofit/>
          </a:bodyPr>
          <a:lstStyle>
            <a:lvl1pPr>
              <a:defRPr sz="1800">
                <a:solidFill>
                  <a:schemeClr val="tx1">
                    <a:lumMod val="65000"/>
                    <a:lumOff val="35000"/>
                  </a:schemeClr>
                </a:solidFill>
              </a:defRPr>
            </a:lvl1pPr>
            <a:lvl2pPr>
              <a:defRPr sz="1600">
                <a:solidFill>
                  <a:schemeClr val="tx1">
                    <a:lumMod val="65000"/>
                    <a:lumOff val="35000"/>
                  </a:schemeClr>
                </a:solidFill>
              </a:defRPr>
            </a:lvl2pPr>
            <a:lvl3pPr>
              <a:defRPr sz="1400">
                <a:solidFill>
                  <a:schemeClr val="tx1">
                    <a:lumMod val="65000"/>
                    <a:lumOff val="35000"/>
                  </a:schemeClr>
                </a:solidFill>
              </a:defRPr>
            </a:lvl3pPr>
            <a:lvl4pPr>
              <a:defRPr sz="1200">
                <a:solidFill>
                  <a:schemeClr val="tx1">
                    <a:lumMod val="65000"/>
                    <a:lumOff val="35000"/>
                  </a:schemeClr>
                </a:solidFill>
              </a:defRPr>
            </a:lvl4pPr>
            <a:lvl5pPr>
              <a:defRPr sz="1000">
                <a:solidFill>
                  <a:schemeClr val="tx1">
                    <a:lumMod val="65000"/>
                    <a:lumOff val="35000"/>
                  </a:schemeClr>
                </a:solidFill>
              </a:defRPr>
            </a:lvl5pPr>
            <a:lvl6pPr>
              <a:defRPr sz="1800"/>
            </a:lvl6pPr>
            <a:lvl7pPr>
              <a:defRPr sz="1800"/>
            </a:lvl7pPr>
            <a:lvl8pPr>
              <a:defRPr sz="1800"/>
            </a:lvl8pPr>
            <a:lvl9pPr>
              <a:defRPr sz="1800"/>
            </a:lvl9pPr>
          </a:lstStyle>
          <a:p>
            <a:pPr lvl="0"/>
            <a:r>
              <a:rPr lang="de-DE" dirty="0" smtClean="0"/>
              <a:t>Textmasterformate durch Klicken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sp>
        <p:nvSpPr>
          <p:cNvPr id="4" name="Inhaltsplatzhalter 3"/>
          <p:cNvSpPr>
            <a:spLocks noGrp="1"/>
          </p:cNvSpPr>
          <p:nvPr>
            <p:ph sz="half" idx="2"/>
          </p:nvPr>
        </p:nvSpPr>
        <p:spPr>
          <a:xfrm>
            <a:off x="4608838" y="1268212"/>
            <a:ext cx="4277848" cy="4518242"/>
          </a:xfrm>
        </p:spPr>
        <p:txBody>
          <a:bodyPr/>
          <a:lstStyle>
            <a:lvl1pPr>
              <a:defRPr sz="1800">
                <a:solidFill>
                  <a:schemeClr val="tx1">
                    <a:lumMod val="65000"/>
                    <a:lumOff val="35000"/>
                  </a:schemeClr>
                </a:solidFill>
              </a:defRPr>
            </a:lvl1pPr>
            <a:lvl2pPr>
              <a:defRPr sz="1600">
                <a:solidFill>
                  <a:schemeClr val="tx1">
                    <a:lumMod val="65000"/>
                    <a:lumOff val="35000"/>
                  </a:schemeClr>
                </a:solidFill>
              </a:defRPr>
            </a:lvl2pPr>
            <a:lvl3pPr>
              <a:defRPr sz="1400">
                <a:solidFill>
                  <a:schemeClr val="tx1">
                    <a:lumMod val="65000"/>
                    <a:lumOff val="35000"/>
                  </a:schemeClr>
                </a:solidFill>
              </a:defRPr>
            </a:lvl3pPr>
            <a:lvl4pPr>
              <a:defRPr sz="1200">
                <a:solidFill>
                  <a:schemeClr val="tx1">
                    <a:lumMod val="65000"/>
                    <a:lumOff val="35000"/>
                  </a:schemeClr>
                </a:solidFill>
              </a:defRPr>
            </a:lvl4pPr>
            <a:lvl5pPr>
              <a:defRPr sz="1000">
                <a:solidFill>
                  <a:schemeClr val="tx1">
                    <a:lumMod val="65000"/>
                    <a:lumOff val="35000"/>
                  </a:schemeClr>
                </a:solidFill>
              </a:defRPr>
            </a:lvl5pPr>
            <a:lvl6pPr>
              <a:defRPr sz="1800"/>
            </a:lvl6pPr>
            <a:lvl7pPr>
              <a:defRPr sz="1800"/>
            </a:lvl7pPr>
            <a:lvl8pPr>
              <a:defRPr sz="1800"/>
            </a:lvl8pPr>
            <a:lvl9pPr>
              <a:defRPr sz="1800"/>
            </a:lvl9pPr>
          </a:lstStyle>
          <a:p>
            <a:pPr lvl="0"/>
            <a:r>
              <a:rPr lang="de-DE" dirty="0" smtClean="0"/>
              <a:t>Textmasterformate durch Klicken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sp>
        <p:nvSpPr>
          <p:cNvPr id="5" name="Text Placeholder 2"/>
          <p:cNvSpPr>
            <a:spLocks noGrp="1"/>
          </p:cNvSpPr>
          <p:nvPr>
            <p:ph type="body" sz="quarter" idx="10"/>
          </p:nvPr>
        </p:nvSpPr>
        <p:spPr>
          <a:xfrm>
            <a:off x="0" y="6453188"/>
            <a:ext cx="9144000" cy="404812"/>
          </a:xfrm>
        </p:spPr>
        <p:txBody>
          <a:bodyPr/>
          <a:lstStyle>
            <a:lvl1pPr marL="0" indent="0">
              <a:buNone/>
              <a:defRPr sz="1000"/>
            </a:lvl1pPr>
          </a:lstStyle>
          <a:p>
            <a:pPr lvl="0"/>
            <a:endParaRPr lang="en-GB" dirty="0"/>
          </a:p>
        </p:txBody>
      </p:sp>
    </p:spTree>
    <p:extLst>
      <p:ext uri="{BB962C8B-B14F-4D97-AF65-F5344CB8AC3E}">
        <p14:creationId xmlns:p14="http://schemas.microsoft.com/office/powerpoint/2010/main" val="215083349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userDrawn="1">
  <p:cSld name="タイトルのみ">
    <p:spTree>
      <p:nvGrpSpPr>
        <p:cNvPr id="1" name=""/>
        <p:cNvGrpSpPr/>
        <p:nvPr/>
      </p:nvGrpSpPr>
      <p:grpSpPr>
        <a:xfrm>
          <a:off x="0" y="0"/>
          <a:ext cx="0" cy="0"/>
          <a:chOff x="0" y="0"/>
          <a:chExt cx="0" cy="0"/>
        </a:xfrm>
      </p:grpSpPr>
      <p:sp>
        <p:nvSpPr>
          <p:cNvPr id="7" name="Titel 1"/>
          <p:cNvSpPr>
            <a:spLocks noGrp="1"/>
          </p:cNvSpPr>
          <p:nvPr>
            <p:ph type="title" hasCustomPrompt="1"/>
          </p:nvPr>
        </p:nvSpPr>
        <p:spPr bwMode="gray">
          <a:xfrm>
            <a:off x="468313" y="346076"/>
            <a:ext cx="8207374" cy="844772"/>
          </a:xfrm>
        </p:spPr>
        <p:txBody>
          <a:bodyPr/>
          <a:lstStyle>
            <a:lvl1pPr>
              <a:defRPr baseline="0">
                <a:solidFill>
                  <a:srgbClr val="000066"/>
                </a:solidFill>
              </a:defRPr>
            </a:lvl1pPr>
          </a:lstStyle>
          <a:p>
            <a:r>
              <a:rPr lang="en-US" noProof="0" dirty="0"/>
              <a:t>Headline</a:t>
            </a:r>
          </a:p>
        </p:txBody>
      </p:sp>
      <p:sp>
        <p:nvSpPr>
          <p:cNvPr id="8" name="Inhaltsplatzhalter 2"/>
          <p:cNvSpPr>
            <a:spLocks noGrp="1"/>
          </p:cNvSpPr>
          <p:nvPr>
            <p:ph idx="1" hasCustomPrompt="1"/>
          </p:nvPr>
        </p:nvSpPr>
        <p:spPr bwMode="gray">
          <a:xfrm>
            <a:off x="468313" y="1477924"/>
            <a:ext cx="8207374" cy="4656027"/>
          </a:xfrm>
        </p:spPr>
        <p:txBody>
          <a:bodyPr/>
          <a:lstStyle>
            <a:lvl1pPr>
              <a:defRPr>
                <a:latin typeface="Arial" panose="020B0604020202020204" pitchFamily="34" charset="0"/>
                <a:ea typeface="ＭＳ Ｐゴシック" panose="020B0600070205080204" pitchFamily="50" charset="-128"/>
              </a:defRPr>
            </a:lvl1pPr>
            <a:lvl2pPr marL="266700" indent="-266700">
              <a:buClr>
                <a:srgbClr val="00B050"/>
              </a:buClr>
              <a:buSzPct val="90000"/>
              <a:buFont typeface="Wingdings" panose="05000000000000000000" pitchFamily="2" charset="2"/>
              <a:buChar char="u"/>
              <a:defRPr>
                <a:latin typeface="Arial" panose="020B0604020202020204" pitchFamily="34" charset="0"/>
                <a:ea typeface="ＭＳ Ｐゴシック" panose="020B0600070205080204" pitchFamily="50" charset="-128"/>
              </a:defRPr>
            </a:lvl2pPr>
            <a:lvl3pPr marL="542925" indent="-276225">
              <a:buClr>
                <a:srgbClr val="00B050"/>
              </a:buClr>
              <a:buSzPct val="90000"/>
              <a:buFont typeface="Wingdings" panose="05000000000000000000" pitchFamily="2" charset="2"/>
              <a:buChar char="u"/>
              <a:defRPr>
                <a:latin typeface="Arial" panose="020B0604020202020204" pitchFamily="34" charset="0"/>
                <a:ea typeface="ＭＳ Ｐゴシック" panose="020B0600070205080204" pitchFamily="50" charset="-128"/>
              </a:defRPr>
            </a:lvl3pPr>
            <a:lvl4pPr marL="809625" indent="-266700">
              <a:buClr>
                <a:srgbClr val="00B050"/>
              </a:buClr>
              <a:buSzPct val="90000"/>
              <a:buFont typeface="Wingdings" panose="05000000000000000000" pitchFamily="2" charset="2"/>
              <a:buChar char="u"/>
              <a:defRPr>
                <a:latin typeface="Arial" panose="020B0604020202020204" pitchFamily="34" charset="0"/>
                <a:ea typeface="ＭＳ Ｐゴシック" panose="020B0600070205080204" pitchFamily="50" charset="-128"/>
              </a:defRPr>
            </a:lvl4pPr>
            <a:lvl5pPr marL="1076325" indent="-266700">
              <a:buClr>
                <a:srgbClr val="00B050"/>
              </a:buClr>
              <a:buSzPct val="90000"/>
              <a:buFont typeface="Wingdings" panose="05000000000000000000" pitchFamily="2" charset="2"/>
              <a:buChar char="u"/>
              <a:defRPr>
                <a:latin typeface="Arial" panose="020B0604020202020204" pitchFamily="34" charset="0"/>
                <a:ea typeface="ＭＳ Ｐゴシック" panose="020B0600070205080204" pitchFamily="50" charset="-128"/>
              </a:defRPr>
            </a:lvl5pPr>
          </a:lstStyle>
          <a:p>
            <a:pPr lvl="0"/>
            <a:r>
              <a:rPr lang="en-US" noProof="0" dirty="0"/>
              <a:t>Text in Arial Regular 18pt</a:t>
            </a:r>
          </a:p>
          <a:p>
            <a:pPr lvl="1"/>
            <a:r>
              <a:rPr lang="en-US" noProof="0" dirty="0"/>
              <a:t>First level</a:t>
            </a:r>
          </a:p>
          <a:p>
            <a:pPr lvl="2"/>
            <a:r>
              <a:rPr lang="en-US" noProof="0" dirty="0"/>
              <a:t>Second level</a:t>
            </a:r>
          </a:p>
          <a:p>
            <a:pPr lvl="3"/>
            <a:r>
              <a:rPr lang="en-US" noProof="0" dirty="0"/>
              <a:t>Third level</a:t>
            </a:r>
          </a:p>
          <a:p>
            <a:pPr lvl="4"/>
            <a:r>
              <a:rPr lang="en-US" noProof="0" dirty="0"/>
              <a:t>Fourth level</a:t>
            </a:r>
          </a:p>
        </p:txBody>
      </p:sp>
    </p:spTree>
    <p:extLst>
      <p:ext uri="{BB962C8B-B14F-4D97-AF65-F5344CB8AC3E}">
        <p14:creationId xmlns:p14="http://schemas.microsoft.com/office/powerpoint/2010/main" val="130260148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userDrawn="1">
  <p:cSld name="7_Title and Content">
    <p:spTree>
      <p:nvGrpSpPr>
        <p:cNvPr id="1" name=""/>
        <p:cNvGrpSpPr/>
        <p:nvPr/>
      </p:nvGrpSpPr>
      <p:grpSpPr>
        <a:xfrm>
          <a:off x="0" y="0"/>
          <a:ext cx="0" cy="0"/>
          <a:chOff x="0" y="0"/>
          <a:chExt cx="0" cy="0"/>
        </a:xfrm>
      </p:grpSpPr>
      <p:graphicFrame>
        <p:nvGraphicFramePr>
          <p:cNvPr id="4" name="Object 9" hidden="1"/>
          <p:cNvGraphicFramePr>
            <a:graphicFrameLocks noChangeAspect="1"/>
          </p:cNvGraphicFramePr>
          <p:nvPr userDrawn="1">
            <p:custDataLst>
              <p:tags r:id="rId2"/>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91210" name="think-cell Slide" r:id="rId4" imgW="270" imgH="270" progId="TCLayout.ActiveDocument.1">
                  <p:embed/>
                </p:oleObj>
              </mc:Choice>
              <mc:Fallback>
                <p:oleObj name="think-cell Slide" r:id="rId4" imgW="270" imgH="270" progId="TCLayout.ActiveDocument.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88" y="1588"/>
                        <a:ext cx="1587" cy="1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5" name="Picture 6" descr="sunum2kapak.jp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8" descr="sunum2kapak.jpg"/>
          <p:cNvPicPr>
            <a:picLocks noChangeAspect="1"/>
          </p:cNvPicPr>
          <p:nvPr userDrawn="1"/>
        </p:nvPicPr>
        <p:blipFill>
          <a:blip r:embed="rId6">
            <a:extLst>
              <a:ext uri="{28A0092B-C50C-407E-A947-70E740481C1C}">
                <a14:useLocalDpi xmlns:a14="http://schemas.microsoft.com/office/drawing/2010/main" val="0"/>
              </a:ext>
            </a:extLst>
          </a:blip>
          <a:srcRect l="83057" r="13472" b="85556"/>
          <a:stretch>
            <a:fillRect/>
          </a:stretch>
        </p:blipFill>
        <p:spPr bwMode="auto">
          <a:xfrm>
            <a:off x="7747000" y="152400"/>
            <a:ext cx="12573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0" descr="sumu2_ic.jpg"/>
          <p:cNvPicPr>
            <a:picLocks noChangeAspect="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0" y="-9525"/>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1" descr="sunum2kapak.jpg"/>
          <p:cNvPicPr>
            <a:picLocks noChangeAspect="1"/>
          </p:cNvPicPr>
          <p:nvPr userDrawn="1"/>
        </p:nvPicPr>
        <p:blipFill>
          <a:blip r:embed="rId6">
            <a:extLst>
              <a:ext uri="{28A0092B-C50C-407E-A947-70E740481C1C}">
                <a14:useLocalDpi xmlns:a14="http://schemas.microsoft.com/office/drawing/2010/main" val="0"/>
              </a:ext>
            </a:extLst>
          </a:blip>
          <a:srcRect l="83057" r="13472" b="85556"/>
          <a:stretch>
            <a:fillRect/>
          </a:stretch>
        </p:blipFill>
        <p:spPr bwMode="auto">
          <a:xfrm>
            <a:off x="7747000" y="152400"/>
            <a:ext cx="12573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lvl1pPr>
              <a:defRPr sz="2400" b="0" i="0">
                <a:latin typeface="Verdana"/>
                <a:cs typeface="Verdana"/>
              </a:defRPr>
            </a:lvl1pPr>
            <a:lvl2pPr>
              <a:defRPr sz="1800" b="0" i="0">
                <a:latin typeface="Verdana"/>
                <a:cs typeface="Verdana"/>
              </a:defRPr>
            </a:lvl2pPr>
            <a:lvl3pPr>
              <a:defRPr sz="1200">
                <a:latin typeface="Verdana"/>
                <a:cs typeface="Verdana"/>
              </a:defRPr>
            </a:lvl3pPr>
            <a:lvl4pPr>
              <a:defRPr sz="800">
                <a:latin typeface="Verdana"/>
                <a:cs typeface="Verdana"/>
              </a:defRPr>
            </a:lvl4pPr>
          </a:lstStyle>
          <a:p>
            <a:pPr lvl="0"/>
            <a:r>
              <a:rPr lang="tr-TR" dirty="0" err="1" smtClean="0"/>
              <a:t>Click</a:t>
            </a:r>
            <a:r>
              <a:rPr lang="tr-TR" dirty="0" smtClean="0"/>
              <a:t> </a:t>
            </a:r>
            <a:r>
              <a:rPr lang="tr-TR" dirty="0" err="1" smtClean="0"/>
              <a:t>to</a:t>
            </a:r>
            <a:r>
              <a:rPr lang="tr-TR" dirty="0" smtClean="0"/>
              <a:t> </a:t>
            </a:r>
            <a:r>
              <a:rPr lang="tr-TR" dirty="0" err="1" smtClean="0"/>
              <a:t>edit</a:t>
            </a:r>
            <a:r>
              <a:rPr lang="tr-TR" dirty="0" smtClean="0"/>
              <a:t> Master </a:t>
            </a:r>
            <a:r>
              <a:rPr lang="tr-TR" dirty="0" err="1" smtClean="0"/>
              <a:t>text</a:t>
            </a:r>
            <a:r>
              <a:rPr lang="tr-TR" dirty="0" smtClean="0"/>
              <a:t> </a:t>
            </a:r>
            <a:r>
              <a:rPr lang="tr-TR" dirty="0" err="1" smtClean="0"/>
              <a:t>styles</a:t>
            </a:r>
            <a:endParaRPr lang="tr-TR" dirty="0" smtClean="0"/>
          </a:p>
          <a:p>
            <a:pPr lvl="1"/>
            <a:r>
              <a:rPr lang="tr-TR" dirty="0" smtClean="0"/>
              <a:t>Second </a:t>
            </a:r>
            <a:r>
              <a:rPr lang="tr-TR" dirty="0" err="1" smtClean="0"/>
              <a:t>level</a:t>
            </a:r>
            <a:endParaRPr lang="tr-TR" dirty="0" smtClean="0"/>
          </a:p>
          <a:p>
            <a:pPr lvl="2"/>
            <a:r>
              <a:rPr lang="tr-TR" dirty="0" smtClean="0"/>
              <a:t>Third </a:t>
            </a:r>
            <a:r>
              <a:rPr lang="tr-TR" dirty="0" err="1" smtClean="0"/>
              <a:t>level</a:t>
            </a:r>
            <a:endParaRPr lang="tr-TR" dirty="0" smtClean="0"/>
          </a:p>
          <a:p>
            <a:pPr lvl="3"/>
            <a:r>
              <a:rPr lang="tr-TR" dirty="0" err="1" smtClean="0"/>
              <a:t>Fourth</a:t>
            </a:r>
            <a:r>
              <a:rPr lang="tr-TR" dirty="0" smtClean="0"/>
              <a:t> </a:t>
            </a:r>
            <a:r>
              <a:rPr lang="tr-TR" dirty="0" err="1" smtClean="0"/>
              <a:t>level</a:t>
            </a:r>
            <a:endParaRPr lang="tr-TR" dirty="0" smtClean="0"/>
          </a:p>
        </p:txBody>
      </p:sp>
      <p:sp>
        <p:nvSpPr>
          <p:cNvPr id="2" name="Title 1"/>
          <p:cNvSpPr>
            <a:spLocks noGrp="1"/>
          </p:cNvSpPr>
          <p:nvPr>
            <p:ph type="title"/>
          </p:nvPr>
        </p:nvSpPr>
        <p:spPr>
          <a:xfrm>
            <a:off x="457200" y="274638"/>
            <a:ext cx="8229600" cy="1143000"/>
          </a:xfrm>
        </p:spPr>
        <p:txBody>
          <a:bodyPr>
            <a:noAutofit/>
          </a:bodyPr>
          <a:lstStyle>
            <a:lvl1pPr algn="l">
              <a:defRPr sz="2800" b="1" i="0">
                <a:latin typeface="Verdana"/>
                <a:cs typeface="Verdana"/>
              </a:defRPr>
            </a:lvl1pPr>
          </a:lstStyle>
          <a:p>
            <a:r>
              <a:rPr lang="tr-TR" dirty="0" err="1" smtClean="0"/>
              <a:t>Click</a:t>
            </a:r>
            <a:r>
              <a:rPr lang="tr-TR" dirty="0" smtClean="0"/>
              <a:t> </a:t>
            </a:r>
            <a:r>
              <a:rPr lang="tr-TR" dirty="0" err="1" smtClean="0"/>
              <a:t>to</a:t>
            </a:r>
            <a:r>
              <a:rPr lang="tr-TR" dirty="0" smtClean="0"/>
              <a:t> </a:t>
            </a:r>
            <a:r>
              <a:rPr lang="tr-TR" dirty="0" err="1" smtClean="0"/>
              <a:t>edit</a:t>
            </a:r>
            <a:r>
              <a:rPr lang="tr-TR" dirty="0" smtClean="0"/>
              <a:t> Master </a:t>
            </a:r>
            <a:r>
              <a:rPr lang="tr-TR" dirty="0" err="1" smtClean="0"/>
              <a:t>title</a:t>
            </a:r>
            <a:r>
              <a:rPr lang="tr-TR" dirty="0" smtClean="0"/>
              <a:t> </a:t>
            </a:r>
            <a:endParaRPr lang="en-US" dirty="0"/>
          </a:p>
        </p:txBody>
      </p:sp>
      <p:sp>
        <p:nvSpPr>
          <p:cNvPr id="9" name="Date Placeholder 3"/>
          <p:cNvSpPr>
            <a:spLocks noGrp="1"/>
          </p:cNvSpPr>
          <p:nvPr>
            <p:ph type="dt" sz="half" idx="10"/>
          </p:nvPr>
        </p:nvSpPr>
        <p:spPr/>
        <p:txBody>
          <a:bodyPr/>
          <a:lstStyle>
            <a:lvl1pPr>
              <a:defRPr/>
            </a:lvl1pPr>
          </a:lstStyle>
          <a:p>
            <a:pPr>
              <a:defRPr/>
            </a:pPr>
            <a:fld id="{4F012109-5F0A-45E3-98D1-1976385785B5}" type="datetimeFigureOut">
              <a:rPr lang="en-US" altLang="en-US"/>
              <a:pPr>
                <a:defRPr/>
              </a:pPr>
              <a:t>1/21/2018</a:t>
            </a:fld>
            <a:endParaRPr lang="en-US" altLang="en-US"/>
          </a:p>
        </p:txBody>
      </p:sp>
      <p:sp>
        <p:nvSpPr>
          <p:cNvPr id="10" name="Footer Placeholder 4"/>
          <p:cNvSpPr>
            <a:spLocks noGrp="1"/>
          </p:cNvSpPr>
          <p:nvPr>
            <p:ph type="ftr" sz="quarter" idx="11"/>
          </p:nvPr>
        </p:nvSpPr>
        <p:spPr/>
        <p:txBody>
          <a:bodyPr/>
          <a:lstStyle>
            <a:lvl1pPr>
              <a:defRPr/>
            </a:lvl1pPr>
          </a:lstStyle>
          <a:p>
            <a:pPr>
              <a:defRPr/>
            </a:pPr>
            <a:endParaRPr lang="en-US"/>
          </a:p>
        </p:txBody>
      </p:sp>
      <p:sp>
        <p:nvSpPr>
          <p:cNvPr id="11" name="Slide Number Placeholder 5"/>
          <p:cNvSpPr>
            <a:spLocks noGrp="1"/>
          </p:cNvSpPr>
          <p:nvPr>
            <p:ph type="sldNum" sz="quarter" idx="12"/>
          </p:nvPr>
        </p:nvSpPr>
        <p:spPr/>
        <p:txBody>
          <a:bodyPr/>
          <a:lstStyle>
            <a:lvl1pPr>
              <a:defRPr/>
            </a:lvl1pPr>
          </a:lstStyle>
          <a:p>
            <a:pPr>
              <a:defRPr/>
            </a:pPr>
            <a:fld id="{8A2D7838-D790-4A8D-88D0-C8EFCDDEB247}" type="slidenum">
              <a:rPr lang="en-US" altLang="en-US"/>
              <a:pPr>
                <a:defRPr/>
              </a:pPr>
              <a:t>‹#›</a:t>
            </a:fld>
            <a:endParaRPr lang="en-US" altLang="en-US"/>
          </a:p>
        </p:txBody>
      </p:sp>
    </p:spTree>
    <p:extLst>
      <p:ext uri="{BB962C8B-B14F-4D97-AF65-F5344CB8AC3E}">
        <p14:creationId xmlns:p14="http://schemas.microsoft.com/office/powerpoint/2010/main" val="33288799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pPr>
              <a:defRPr/>
            </a:pPr>
            <a:fld id="{EFB01B5D-0F85-4CC9-84D6-95841080244A}" type="datetimeFigureOut">
              <a:rPr lang="tr-TR"/>
              <a:pPr>
                <a:defRPr/>
              </a:pPr>
              <a:t>21.1.2018</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0364DED8-F134-4786-B7C5-8073EE7A9FD0}" type="slidenum">
              <a:rPr lang="tr-TR"/>
              <a:pPr>
                <a:defRPr/>
              </a:pPr>
              <a:t>‹#›</a:t>
            </a:fld>
            <a:endParaRPr lang="tr-TR"/>
          </a:p>
        </p:txBody>
      </p:sp>
    </p:spTree>
    <p:extLst>
      <p:ext uri="{BB962C8B-B14F-4D97-AF65-F5344CB8AC3E}">
        <p14:creationId xmlns:p14="http://schemas.microsoft.com/office/powerpoint/2010/main" val="21546462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lvl1pPr>
              <a:defRPr/>
            </a:lvl1pPr>
          </a:lstStyle>
          <a:p>
            <a:pPr>
              <a:defRPr/>
            </a:pPr>
            <a:fld id="{BE462C7A-1C0D-4A0B-B116-01DDB8E9641B}" type="datetimeFigureOut">
              <a:rPr lang="tr-TR"/>
              <a:pPr>
                <a:defRPr/>
              </a:pPr>
              <a:t>21.1.2018</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35AF88FB-FAAA-4414-BC31-88BE4C08A1BE}" type="slidenum">
              <a:rPr lang="tr-TR"/>
              <a:pPr>
                <a:defRPr/>
              </a:pPr>
              <a:t>‹#›</a:t>
            </a:fld>
            <a:endParaRPr lang="tr-TR"/>
          </a:p>
        </p:txBody>
      </p:sp>
    </p:spTree>
    <p:extLst>
      <p:ext uri="{BB962C8B-B14F-4D97-AF65-F5344CB8AC3E}">
        <p14:creationId xmlns:p14="http://schemas.microsoft.com/office/powerpoint/2010/main" val="27418569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3 Veri Yer Tutucusu"/>
          <p:cNvSpPr>
            <a:spLocks noGrp="1"/>
          </p:cNvSpPr>
          <p:nvPr>
            <p:ph type="dt" sz="half" idx="10"/>
          </p:nvPr>
        </p:nvSpPr>
        <p:spPr/>
        <p:txBody>
          <a:bodyPr/>
          <a:lstStyle>
            <a:lvl1pPr>
              <a:defRPr/>
            </a:lvl1pPr>
          </a:lstStyle>
          <a:p>
            <a:pPr>
              <a:defRPr/>
            </a:pPr>
            <a:fld id="{67CC6320-AB65-4258-A61D-85CE847DC336}" type="datetimeFigureOut">
              <a:rPr lang="tr-TR"/>
              <a:pPr>
                <a:defRPr/>
              </a:pPr>
              <a:t>21.1.2018</a:t>
            </a:fld>
            <a:endParaRPr lang="tr-TR"/>
          </a:p>
        </p:txBody>
      </p:sp>
      <p:sp>
        <p:nvSpPr>
          <p:cNvPr id="6" name="4 Altbilgi Yer Tutucusu"/>
          <p:cNvSpPr>
            <a:spLocks noGrp="1"/>
          </p:cNvSpPr>
          <p:nvPr>
            <p:ph type="ftr" sz="quarter" idx="11"/>
          </p:nvPr>
        </p:nvSpPr>
        <p:spPr/>
        <p:txBody>
          <a:bodyPr/>
          <a:lstStyle>
            <a:lvl1pPr>
              <a:defRPr/>
            </a:lvl1pPr>
          </a:lstStyle>
          <a:p>
            <a:pPr>
              <a:defRPr/>
            </a:pPr>
            <a:endParaRPr lang="tr-TR"/>
          </a:p>
        </p:txBody>
      </p:sp>
      <p:sp>
        <p:nvSpPr>
          <p:cNvPr id="7" name="5 Slayt Numarası Yer Tutucusu"/>
          <p:cNvSpPr>
            <a:spLocks noGrp="1"/>
          </p:cNvSpPr>
          <p:nvPr>
            <p:ph type="sldNum" sz="quarter" idx="12"/>
          </p:nvPr>
        </p:nvSpPr>
        <p:spPr/>
        <p:txBody>
          <a:bodyPr/>
          <a:lstStyle>
            <a:lvl1pPr>
              <a:defRPr/>
            </a:lvl1pPr>
          </a:lstStyle>
          <a:p>
            <a:pPr>
              <a:defRPr/>
            </a:pPr>
            <a:fld id="{8CA4A925-D1B2-4101-9826-A77400FA2435}" type="slidenum">
              <a:rPr lang="tr-TR"/>
              <a:pPr>
                <a:defRPr/>
              </a:pPr>
              <a:t>‹#›</a:t>
            </a:fld>
            <a:endParaRPr lang="tr-TR"/>
          </a:p>
        </p:txBody>
      </p:sp>
    </p:spTree>
    <p:extLst>
      <p:ext uri="{BB962C8B-B14F-4D97-AF65-F5344CB8AC3E}">
        <p14:creationId xmlns:p14="http://schemas.microsoft.com/office/powerpoint/2010/main" val="2810236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3 Veri Yer Tutucusu"/>
          <p:cNvSpPr>
            <a:spLocks noGrp="1"/>
          </p:cNvSpPr>
          <p:nvPr>
            <p:ph type="dt" sz="half" idx="10"/>
          </p:nvPr>
        </p:nvSpPr>
        <p:spPr/>
        <p:txBody>
          <a:bodyPr/>
          <a:lstStyle>
            <a:lvl1pPr>
              <a:defRPr/>
            </a:lvl1pPr>
          </a:lstStyle>
          <a:p>
            <a:pPr>
              <a:defRPr/>
            </a:pPr>
            <a:fld id="{856E04FD-ADB2-4EDE-989F-257D9FF11DDB}" type="datetimeFigureOut">
              <a:rPr lang="tr-TR"/>
              <a:pPr>
                <a:defRPr/>
              </a:pPr>
              <a:t>21.1.2018</a:t>
            </a:fld>
            <a:endParaRPr lang="tr-TR"/>
          </a:p>
        </p:txBody>
      </p:sp>
      <p:sp>
        <p:nvSpPr>
          <p:cNvPr id="8" name="4 Altbilgi Yer Tutucusu"/>
          <p:cNvSpPr>
            <a:spLocks noGrp="1"/>
          </p:cNvSpPr>
          <p:nvPr>
            <p:ph type="ftr" sz="quarter" idx="11"/>
          </p:nvPr>
        </p:nvSpPr>
        <p:spPr/>
        <p:txBody>
          <a:bodyPr/>
          <a:lstStyle>
            <a:lvl1pPr>
              <a:defRPr/>
            </a:lvl1pPr>
          </a:lstStyle>
          <a:p>
            <a:pPr>
              <a:defRPr/>
            </a:pPr>
            <a:endParaRPr lang="tr-TR"/>
          </a:p>
        </p:txBody>
      </p:sp>
      <p:sp>
        <p:nvSpPr>
          <p:cNvPr id="9" name="5 Slayt Numarası Yer Tutucusu"/>
          <p:cNvSpPr>
            <a:spLocks noGrp="1"/>
          </p:cNvSpPr>
          <p:nvPr>
            <p:ph type="sldNum" sz="quarter" idx="12"/>
          </p:nvPr>
        </p:nvSpPr>
        <p:spPr/>
        <p:txBody>
          <a:bodyPr/>
          <a:lstStyle>
            <a:lvl1pPr>
              <a:defRPr/>
            </a:lvl1pPr>
          </a:lstStyle>
          <a:p>
            <a:pPr>
              <a:defRPr/>
            </a:pPr>
            <a:fld id="{3404363E-5D90-4ECD-BC9A-C1E6E59FE906}" type="slidenum">
              <a:rPr lang="tr-TR"/>
              <a:pPr>
                <a:defRPr/>
              </a:pPr>
              <a:t>‹#›</a:t>
            </a:fld>
            <a:endParaRPr lang="tr-TR"/>
          </a:p>
        </p:txBody>
      </p:sp>
    </p:spTree>
    <p:extLst>
      <p:ext uri="{BB962C8B-B14F-4D97-AF65-F5344CB8AC3E}">
        <p14:creationId xmlns:p14="http://schemas.microsoft.com/office/powerpoint/2010/main" val="27996815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3 Veri Yer Tutucusu"/>
          <p:cNvSpPr>
            <a:spLocks noGrp="1"/>
          </p:cNvSpPr>
          <p:nvPr>
            <p:ph type="dt" sz="half" idx="10"/>
          </p:nvPr>
        </p:nvSpPr>
        <p:spPr/>
        <p:txBody>
          <a:bodyPr/>
          <a:lstStyle>
            <a:lvl1pPr>
              <a:defRPr/>
            </a:lvl1pPr>
          </a:lstStyle>
          <a:p>
            <a:pPr>
              <a:defRPr/>
            </a:pPr>
            <a:fld id="{A0A7F553-185B-470F-BBFF-0CB973E51674}" type="datetimeFigureOut">
              <a:rPr lang="tr-TR"/>
              <a:pPr>
                <a:defRPr/>
              </a:pPr>
              <a:t>21.1.2018</a:t>
            </a:fld>
            <a:endParaRPr lang="tr-TR"/>
          </a:p>
        </p:txBody>
      </p:sp>
      <p:sp>
        <p:nvSpPr>
          <p:cNvPr id="4" name="4 Altbilgi Yer Tutucusu"/>
          <p:cNvSpPr>
            <a:spLocks noGrp="1"/>
          </p:cNvSpPr>
          <p:nvPr>
            <p:ph type="ftr" sz="quarter" idx="11"/>
          </p:nvPr>
        </p:nvSpPr>
        <p:spPr/>
        <p:txBody>
          <a:bodyPr/>
          <a:lstStyle>
            <a:lvl1pPr>
              <a:defRPr/>
            </a:lvl1pPr>
          </a:lstStyle>
          <a:p>
            <a:pPr>
              <a:defRPr/>
            </a:pPr>
            <a:endParaRPr lang="tr-TR"/>
          </a:p>
        </p:txBody>
      </p:sp>
      <p:sp>
        <p:nvSpPr>
          <p:cNvPr id="5" name="5 Slayt Numarası Yer Tutucusu"/>
          <p:cNvSpPr>
            <a:spLocks noGrp="1"/>
          </p:cNvSpPr>
          <p:nvPr>
            <p:ph type="sldNum" sz="quarter" idx="12"/>
          </p:nvPr>
        </p:nvSpPr>
        <p:spPr/>
        <p:txBody>
          <a:bodyPr/>
          <a:lstStyle>
            <a:lvl1pPr>
              <a:defRPr/>
            </a:lvl1pPr>
          </a:lstStyle>
          <a:p>
            <a:pPr>
              <a:defRPr/>
            </a:pPr>
            <a:fld id="{72C31107-5A34-47F8-BEFD-92358E2274CE}" type="slidenum">
              <a:rPr lang="tr-TR"/>
              <a:pPr>
                <a:defRPr/>
              </a:pPr>
              <a:t>‹#›</a:t>
            </a:fld>
            <a:endParaRPr lang="tr-TR"/>
          </a:p>
        </p:txBody>
      </p:sp>
    </p:spTree>
    <p:extLst>
      <p:ext uri="{BB962C8B-B14F-4D97-AF65-F5344CB8AC3E}">
        <p14:creationId xmlns:p14="http://schemas.microsoft.com/office/powerpoint/2010/main" val="28892064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2" name="3 Veri Yer Tutucusu"/>
          <p:cNvSpPr>
            <a:spLocks noGrp="1"/>
          </p:cNvSpPr>
          <p:nvPr>
            <p:ph type="dt" sz="half" idx="10"/>
          </p:nvPr>
        </p:nvSpPr>
        <p:spPr/>
        <p:txBody>
          <a:bodyPr/>
          <a:lstStyle>
            <a:lvl1pPr>
              <a:defRPr/>
            </a:lvl1pPr>
          </a:lstStyle>
          <a:p>
            <a:pPr>
              <a:defRPr/>
            </a:pPr>
            <a:fld id="{F784DC39-F301-4E32-9DD9-69585A0E164E}" type="datetimeFigureOut">
              <a:rPr lang="tr-TR"/>
              <a:pPr>
                <a:defRPr/>
              </a:pPr>
              <a:t>21.1.2018</a:t>
            </a:fld>
            <a:endParaRPr lang="tr-TR"/>
          </a:p>
        </p:txBody>
      </p:sp>
      <p:sp>
        <p:nvSpPr>
          <p:cNvPr id="3" name="4 Altbilgi Yer Tutucusu"/>
          <p:cNvSpPr>
            <a:spLocks noGrp="1"/>
          </p:cNvSpPr>
          <p:nvPr>
            <p:ph type="ftr" sz="quarter" idx="11"/>
          </p:nvPr>
        </p:nvSpPr>
        <p:spPr/>
        <p:txBody>
          <a:bodyPr/>
          <a:lstStyle>
            <a:lvl1pPr>
              <a:defRPr/>
            </a:lvl1pPr>
          </a:lstStyle>
          <a:p>
            <a:pPr>
              <a:defRPr/>
            </a:pPr>
            <a:endParaRPr lang="tr-TR"/>
          </a:p>
        </p:txBody>
      </p:sp>
      <p:sp>
        <p:nvSpPr>
          <p:cNvPr id="4" name="5 Slayt Numarası Yer Tutucusu"/>
          <p:cNvSpPr>
            <a:spLocks noGrp="1"/>
          </p:cNvSpPr>
          <p:nvPr>
            <p:ph type="sldNum" sz="quarter" idx="12"/>
          </p:nvPr>
        </p:nvSpPr>
        <p:spPr/>
        <p:txBody>
          <a:bodyPr/>
          <a:lstStyle>
            <a:lvl1pPr>
              <a:defRPr/>
            </a:lvl1pPr>
          </a:lstStyle>
          <a:p>
            <a:pPr>
              <a:defRPr/>
            </a:pPr>
            <a:fld id="{769A4CCA-BBAB-4770-9FB4-834749E492E6}" type="slidenum">
              <a:rPr lang="tr-TR"/>
              <a:pPr>
                <a:defRPr/>
              </a:pPr>
              <a:t>‹#›</a:t>
            </a:fld>
            <a:endParaRPr lang="tr-TR"/>
          </a:p>
        </p:txBody>
      </p:sp>
    </p:spTree>
    <p:extLst>
      <p:ext uri="{BB962C8B-B14F-4D97-AF65-F5344CB8AC3E}">
        <p14:creationId xmlns:p14="http://schemas.microsoft.com/office/powerpoint/2010/main" val="14050445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3 Veri Yer Tutucusu"/>
          <p:cNvSpPr>
            <a:spLocks noGrp="1"/>
          </p:cNvSpPr>
          <p:nvPr>
            <p:ph type="dt" sz="half" idx="10"/>
          </p:nvPr>
        </p:nvSpPr>
        <p:spPr/>
        <p:txBody>
          <a:bodyPr/>
          <a:lstStyle>
            <a:lvl1pPr>
              <a:defRPr/>
            </a:lvl1pPr>
          </a:lstStyle>
          <a:p>
            <a:pPr>
              <a:defRPr/>
            </a:pPr>
            <a:fld id="{BE2C18F5-199C-41A3-B954-05A1226589C4}" type="datetimeFigureOut">
              <a:rPr lang="tr-TR"/>
              <a:pPr>
                <a:defRPr/>
              </a:pPr>
              <a:t>21.1.2018</a:t>
            </a:fld>
            <a:endParaRPr lang="tr-TR"/>
          </a:p>
        </p:txBody>
      </p:sp>
      <p:sp>
        <p:nvSpPr>
          <p:cNvPr id="6" name="4 Altbilgi Yer Tutucusu"/>
          <p:cNvSpPr>
            <a:spLocks noGrp="1"/>
          </p:cNvSpPr>
          <p:nvPr>
            <p:ph type="ftr" sz="quarter" idx="11"/>
          </p:nvPr>
        </p:nvSpPr>
        <p:spPr/>
        <p:txBody>
          <a:bodyPr/>
          <a:lstStyle>
            <a:lvl1pPr>
              <a:defRPr/>
            </a:lvl1pPr>
          </a:lstStyle>
          <a:p>
            <a:pPr>
              <a:defRPr/>
            </a:pPr>
            <a:endParaRPr lang="tr-TR"/>
          </a:p>
        </p:txBody>
      </p:sp>
      <p:sp>
        <p:nvSpPr>
          <p:cNvPr id="7" name="5 Slayt Numarası Yer Tutucusu"/>
          <p:cNvSpPr>
            <a:spLocks noGrp="1"/>
          </p:cNvSpPr>
          <p:nvPr>
            <p:ph type="sldNum" sz="quarter" idx="12"/>
          </p:nvPr>
        </p:nvSpPr>
        <p:spPr/>
        <p:txBody>
          <a:bodyPr/>
          <a:lstStyle>
            <a:lvl1pPr>
              <a:defRPr/>
            </a:lvl1pPr>
          </a:lstStyle>
          <a:p>
            <a:pPr>
              <a:defRPr/>
            </a:pPr>
            <a:fld id="{8794B0DB-38C0-403E-A88E-7186814C1873}" type="slidenum">
              <a:rPr lang="tr-TR"/>
              <a:pPr>
                <a:defRPr/>
              </a:pPr>
              <a:t>‹#›</a:t>
            </a:fld>
            <a:endParaRPr lang="tr-TR"/>
          </a:p>
        </p:txBody>
      </p:sp>
    </p:spTree>
    <p:extLst>
      <p:ext uri="{BB962C8B-B14F-4D97-AF65-F5344CB8AC3E}">
        <p14:creationId xmlns:p14="http://schemas.microsoft.com/office/powerpoint/2010/main" val="23671766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r-TR" noProof="0"/>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3 Veri Yer Tutucusu"/>
          <p:cNvSpPr>
            <a:spLocks noGrp="1"/>
          </p:cNvSpPr>
          <p:nvPr>
            <p:ph type="dt" sz="half" idx="10"/>
          </p:nvPr>
        </p:nvSpPr>
        <p:spPr/>
        <p:txBody>
          <a:bodyPr/>
          <a:lstStyle>
            <a:lvl1pPr>
              <a:defRPr/>
            </a:lvl1pPr>
          </a:lstStyle>
          <a:p>
            <a:pPr>
              <a:defRPr/>
            </a:pPr>
            <a:fld id="{7CE1D3C2-825A-4E35-BCE2-35E15AF17766}" type="datetimeFigureOut">
              <a:rPr lang="tr-TR"/>
              <a:pPr>
                <a:defRPr/>
              </a:pPr>
              <a:t>21.1.2018</a:t>
            </a:fld>
            <a:endParaRPr lang="tr-TR"/>
          </a:p>
        </p:txBody>
      </p:sp>
      <p:sp>
        <p:nvSpPr>
          <p:cNvPr id="6" name="4 Altbilgi Yer Tutucusu"/>
          <p:cNvSpPr>
            <a:spLocks noGrp="1"/>
          </p:cNvSpPr>
          <p:nvPr>
            <p:ph type="ftr" sz="quarter" idx="11"/>
          </p:nvPr>
        </p:nvSpPr>
        <p:spPr/>
        <p:txBody>
          <a:bodyPr/>
          <a:lstStyle>
            <a:lvl1pPr>
              <a:defRPr/>
            </a:lvl1pPr>
          </a:lstStyle>
          <a:p>
            <a:pPr>
              <a:defRPr/>
            </a:pPr>
            <a:endParaRPr lang="tr-TR"/>
          </a:p>
        </p:txBody>
      </p:sp>
      <p:sp>
        <p:nvSpPr>
          <p:cNvPr id="7" name="5 Slayt Numarası Yer Tutucusu"/>
          <p:cNvSpPr>
            <a:spLocks noGrp="1"/>
          </p:cNvSpPr>
          <p:nvPr>
            <p:ph type="sldNum" sz="quarter" idx="12"/>
          </p:nvPr>
        </p:nvSpPr>
        <p:spPr/>
        <p:txBody>
          <a:bodyPr/>
          <a:lstStyle>
            <a:lvl1pPr>
              <a:defRPr/>
            </a:lvl1pPr>
          </a:lstStyle>
          <a:p>
            <a:pPr>
              <a:defRPr/>
            </a:pPr>
            <a:fld id="{262F2E3A-43C9-4534-B797-1180CF138877}" type="slidenum">
              <a:rPr lang="tr-TR"/>
              <a:pPr>
                <a:defRPr/>
              </a:pPr>
              <a:t>‹#›</a:t>
            </a:fld>
            <a:endParaRPr lang="tr-TR"/>
          </a:p>
        </p:txBody>
      </p:sp>
    </p:spTree>
    <p:extLst>
      <p:ext uri="{BB962C8B-B14F-4D97-AF65-F5344CB8AC3E}">
        <p14:creationId xmlns:p14="http://schemas.microsoft.com/office/powerpoint/2010/main" val="39664994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050" name="1 Başlık Yer Tutucusu"/>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tr-TR" smtClean="0"/>
              <a:t>Asıl başlık stili için tıklatın</a:t>
            </a:r>
          </a:p>
        </p:txBody>
      </p:sp>
      <p:sp>
        <p:nvSpPr>
          <p:cNvPr id="2051" name="2 Metin Yer Tutucusu"/>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FAAAD50D-0B7C-48E8-8E58-4CC84A6965D6}" type="datetimeFigureOut">
              <a:rPr lang="tr-TR"/>
              <a:pPr>
                <a:defRPr/>
              </a:pPr>
              <a:t>21.1.2018</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B23ECE0E-3729-42C9-AB72-857667FDC6BE}" type="slidenum">
              <a:rPr lang="tr-TR"/>
              <a:pPr>
                <a:defRPr/>
              </a:pPr>
              <a:t>‹#›</a:t>
            </a:fld>
            <a:endParaRPr lang="tr-TR"/>
          </a:p>
        </p:txBody>
      </p:sp>
    </p:spTree>
  </p:cSld>
  <p:clrMap bg1="dk1" tx1="lt1" bg2="dk2" tx2="lt2" accent1="accent1" accent2="accent2" accent3="accent3" accent4="accent4" accent5="accent5" accent6="accent6" hlink="hlink" folHlink="folHlink"/>
  <p:sldLayoutIdLst>
    <p:sldLayoutId id="2147483870" r:id="rId1"/>
    <p:sldLayoutId id="2147483871" r:id="rId2"/>
    <p:sldLayoutId id="2147483872" r:id="rId3"/>
    <p:sldLayoutId id="2147483873" r:id="rId4"/>
    <p:sldLayoutId id="2147483874" r:id="rId5"/>
    <p:sldLayoutId id="2147483875" r:id="rId6"/>
    <p:sldLayoutId id="2147483876" r:id="rId7"/>
    <p:sldLayoutId id="2147483877" r:id="rId8"/>
    <p:sldLayoutId id="2147483878" r:id="rId9"/>
    <p:sldLayoutId id="2147483879" r:id="rId10"/>
    <p:sldLayoutId id="2147483880" r:id="rId11"/>
    <p:sldLayoutId id="2147483892" r:id="rId12"/>
    <p:sldLayoutId id="2147483896" r:id="rId13"/>
    <p:sldLayoutId id="2147483897" r:id="rId14"/>
    <p:sldLayoutId id="2147483898" r:id="rId15"/>
    <p:sldLayoutId id="2147483915" r:id="rId16"/>
    <p:sldLayoutId id="2147483917" r:id="rId17"/>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1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28.png"/></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1.xml"/><Relationship Id="rId1" Type="http://schemas.openxmlformats.org/officeDocument/2006/relationships/slideLayout" Target="../slideLayouts/slideLayout16.xml"/><Relationship Id="rId5" Type="http://schemas.openxmlformats.org/officeDocument/2006/relationships/image" Target="../media/image32.png"/><Relationship Id="rId4" Type="http://schemas.openxmlformats.org/officeDocument/2006/relationships/image" Target="../media/image31.png"/></Relationships>
</file>

<file path=ppt/slides/_rels/slide1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35.png"/><Relationship Id="rId4" Type="http://schemas.openxmlformats.org/officeDocument/2006/relationships/image" Target="../media/image34.png"/></Relationships>
</file>

<file path=ppt/slides/_rels/slide1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1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4.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8" Type="http://schemas.openxmlformats.org/officeDocument/2006/relationships/image" Target="../media/image12.jpeg"/><Relationship Id="rId13" Type="http://schemas.openxmlformats.org/officeDocument/2006/relationships/image" Target="../media/image17.jpeg"/><Relationship Id="rId3" Type="http://schemas.openxmlformats.org/officeDocument/2006/relationships/image" Target="../media/image7.jpeg"/><Relationship Id="rId7" Type="http://schemas.openxmlformats.org/officeDocument/2006/relationships/image" Target="../media/image11.jpeg"/><Relationship Id="rId12" Type="http://schemas.openxmlformats.org/officeDocument/2006/relationships/image" Target="../media/image16.jpeg"/><Relationship Id="rId2" Type="http://schemas.openxmlformats.org/officeDocument/2006/relationships/image" Target="../media/image6.jpeg"/><Relationship Id="rId1" Type="http://schemas.openxmlformats.org/officeDocument/2006/relationships/slideLayout" Target="../slideLayouts/slideLayout2.xml"/><Relationship Id="rId6" Type="http://schemas.openxmlformats.org/officeDocument/2006/relationships/image" Target="../media/image10.jpeg"/><Relationship Id="rId11" Type="http://schemas.openxmlformats.org/officeDocument/2006/relationships/image" Target="../media/image15.jpeg"/><Relationship Id="rId5" Type="http://schemas.openxmlformats.org/officeDocument/2006/relationships/image" Target="../media/image9.jpeg"/><Relationship Id="rId10" Type="http://schemas.openxmlformats.org/officeDocument/2006/relationships/image" Target="../media/image14.jpeg"/><Relationship Id="rId4" Type="http://schemas.openxmlformats.org/officeDocument/2006/relationships/image" Target="../media/image8.jpeg"/><Relationship Id="rId9" Type="http://schemas.openxmlformats.org/officeDocument/2006/relationships/image" Target="../media/image13.jpeg"/><Relationship Id="rId14" Type="http://schemas.openxmlformats.org/officeDocument/2006/relationships/image" Target="../media/image18.jpeg"/></Relationships>
</file>

<file path=ppt/slides/_rels/slide2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2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23.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46.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8.emf"/><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52.wmf"/><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55.png"/><Relationship Id="rId7" Type="http://schemas.openxmlformats.org/officeDocument/2006/relationships/image" Target="../media/image59.png"/><Relationship Id="rId2" Type="http://schemas.openxmlformats.org/officeDocument/2006/relationships/image" Target="../media/image54.png"/><Relationship Id="rId1" Type="http://schemas.openxmlformats.org/officeDocument/2006/relationships/slideLayout" Target="../slideLayouts/slideLayout2.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68.png"/><Relationship Id="rId4" Type="http://schemas.openxmlformats.org/officeDocument/2006/relationships/image" Target="../media/image67.png"/></Relationships>
</file>

<file path=ppt/slides/_rels/slide42.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75.png"/><Relationship Id="rId4" Type="http://schemas.openxmlformats.org/officeDocument/2006/relationships/image" Target="../media/image74.png"/></Relationships>
</file>

<file path=ppt/slides/_rels/slide46.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77.png"/></Relationships>
</file>

<file path=ppt/slides/_rels/slide47.xml.rels><?xml version="1.0" encoding="UTF-8" standalone="yes"?>
<Relationships xmlns="http://schemas.openxmlformats.org/package/2006/relationships"><Relationship Id="rId8" Type="http://schemas.openxmlformats.org/officeDocument/2006/relationships/image" Target="../media/image84.png"/><Relationship Id="rId3" Type="http://schemas.openxmlformats.org/officeDocument/2006/relationships/image" Target="../media/image79.png"/><Relationship Id="rId7" Type="http://schemas.openxmlformats.org/officeDocument/2006/relationships/image" Target="../media/image83.png"/><Relationship Id="rId2" Type="http://schemas.openxmlformats.org/officeDocument/2006/relationships/image" Target="../media/image78.png"/><Relationship Id="rId1" Type="http://schemas.openxmlformats.org/officeDocument/2006/relationships/slideLayout" Target="../slideLayouts/slideLayout2.xml"/><Relationship Id="rId6" Type="http://schemas.openxmlformats.org/officeDocument/2006/relationships/image" Target="../media/image82.png"/><Relationship Id="rId5" Type="http://schemas.openxmlformats.org/officeDocument/2006/relationships/image" Target="../media/image81.png"/><Relationship Id="rId4" Type="http://schemas.openxmlformats.org/officeDocument/2006/relationships/image" Target="../media/image80.png"/></Relationships>
</file>

<file path=ppt/slides/_rels/slide48.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26.xml"/><Relationship Id="rId1" Type="http://schemas.openxmlformats.org/officeDocument/2006/relationships/slideLayout" Target="../slideLayouts/slideLayout12.xml"/><Relationship Id="rId5" Type="http://schemas.openxmlformats.org/officeDocument/2006/relationships/image" Target="../media/image87.png"/><Relationship Id="rId4" Type="http://schemas.openxmlformats.org/officeDocument/2006/relationships/image" Target="../media/image86.png"/></Relationships>
</file>

<file path=ppt/slides/_rels/slide49.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9.png"/><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image" Target="../media/image91.png"/><Relationship Id="rId1" Type="http://schemas.openxmlformats.org/officeDocument/2006/relationships/slideLayout" Target="../slideLayouts/slideLayout2.xml"/><Relationship Id="rId4" Type="http://schemas.openxmlformats.org/officeDocument/2006/relationships/image" Target="../media/image93.png"/></Relationships>
</file>

<file path=ppt/slides/_rels/slide52.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95.png"/></Relationships>
</file>

<file path=ppt/slides/_rels/slide53.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97.tiff"/><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30.xml"/><Relationship Id="rId1" Type="http://schemas.openxmlformats.org/officeDocument/2006/relationships/slideLayout" Target="../slideLayouts/slideLayout2.xml"/><Relationship Id="rId5" Type="http://schemas.openxmlformats.org/officeDocument/2006/relationships/image" Target="../media/image100.png"/><Relationship Id="rId4" Type="http://schemas.openxmlformats.org/officeDocument/2006/relationships/image" Target="../media/image99.png"/></Relationships>
</file>

<file path=ppt/slides/_rels/slide56.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31.xml"/><Relationship Id="rId1" Type="http://schemas.openxmlformats.org/officeDocument/2006/relationships/slideLayout" Target="../slideLayouts/slideLayout2.xml"/><Relationship Id="rId5" Type="http://schemas.openxmlformats.org/officeDocument/2006/relationships/image" Target="../media/image103.png"/><Relationship Id="rId4" Type="http://schemas.openxmlformats.org/officeDocument/2006/relationships/image" Target="../media/image102.png"/></Relationships>
</file>

<file path=ppt/slides/_rels/slide57.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image" Target="../media/image104.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image" Target="../media/image106.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32.xml"/><Relationship Id="rId1" Type="http://schemas.openxmlformats.org/officeDocument/2006/relationships/slideLayout" Target="../slideLayouts/slideLayout12.xml"/><Relationship Id="rId4" Type="http://schemas.openxmlformats.org/officeDocument/2006/relationships/image" Target="../media/image109.png"/></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33.xml"/><Relationship Id="rId1" Type="http://schemas.openxmlformats.org/officeDocument/2006/relationships/slideLayout" Target="../slideLayouts/slideLayout2.xml"/><Relationship Id="rId5" Type="http://schemas.openxmlformats.org/officeDocument/2006/relationships/image" Target="../media/image112.png"/><Relationship Id="rId4" Type="http://schemas.openxmlformats.org/officeDocument/2006/relationships/image" Target="../media/image111.png"/></Relationships>
</file>

<file path=ppt/slides/_rels/slide61.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image" Target="../media/image113.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116.png"/></Relationships>
</file>

<file path=ppt/slides/_rels/slide63.xml.rels><?xml version="1.0" encoding="UTF-8" standalone="yes"?>
<Relationships xmlns="http://schemas.openxmlformats.org/package/2006/relationships"><Relationship Id="rId2" Type="http://schemas.openxmlformats.org/officeDocument/2006/relationships/image" Target="../media/image117.png"/><Relationship Id="rId1" Type="http://schemas.openxmlformats.org/officeDocument/2006/relationships/slideLayout" Target="../slideLayouts/slideLayout12.xml"/></Relationships>
</file>

<file path=ppt/slides/_rels/slide64.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35.xml"/><Relationship Id="rId1" Type="http://schemas.openxmlformats.org/officeDocument/2006/relationships/slideLayout" Target="../slideLayouts/slideLayout2.xml"/><Relationship Id="rId5" Type="http://schemas.openxmlformats.org/officeDocument/2006/relationships/image" Target="../media/image120.png"/><Relationship Id="rId4" Type="http://schemas.openxmlformats.org/officeDocument/2006/relationships/image" Target="../media/image119.png"/></Relationships>
</file>

<file path=ppt/slides/_rels/slide65.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notesSlide" Target="../notesSlides/notesSlide36.xml"/><Relationship Id="rId1" Type="http://schemas.openxmlformats.org/officeDocument/2006/relationships/slideLayout" Target="../slideLayouts/slideLayout12.xml"/><Relationship Id="rId4" Type="http://schemas.openxmlformats.org/officeDocument/2006/relationships/image" Target="../media/image122.png"/></Relationships>
</file>

<file path=ppt/slides/_rels/slide66.xml.rels><?xml version="1.0" encoding="UTF-8" standalone="yes"?>
<Relationships xmlns="http://schemas.openxmlformats.org/package/2006/relationships"><Relationship Id="rId2" Type="http://schemas.openxmlformats.org/officeDocument/2006/relationships/image" Target="../media/image123.png"/><Relationship Id="rId1" Type="http://schemas.openxmlformats.org/officeDocument/2006/relationships/slideLayout" Target="../slideLayouts/slideLayout12.xml"/></Relationships>
</file>

<file path=ppt/slides/_rels/slide67.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125.png"/><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notesSlide" Target="../notesSlides/notesSlide39.xml"/><Relationship Id="rId1" Type="http://schemas.openxmlformats.org/officeDocument/2006/relationships/slideLayout" Target="../slideLayouts/slideLayout14.xml"/><Relationship Id="rId4" Type="http://schemas.openxmlformats.org/officeDocument/2006/relationships/image" Target="../media/image128.png"/></Relationships>
</file>

<file path=ppt/slides/_rels/slide72.xml.rels><?xml version="1.0" encoding="UTF-8" standalone="yes"?>
<Relationships xmlns="http://schemas.openxmlformats.org/package/2006/relationships"><Relationship Id="rId3" Type="http://schemas.openxmlformats.org/officeDocument/2006/relationships/image" Target="../media/image129.jpe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1.xml"/><Relationship Id="rId1" Type="http://schemas.openxmlformats.org/officeDocument/2006/relationships/slideLayout" Target="../slideLayouts/slideLayout15.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image" Target="../media/image130.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132.png"/><Relationship Id="rId1" Type="http://schemas.openxmlformats.org/officeDocument/2006/relationships/slideLayout" Target="../slideLayouts/slideLayout7.xml"/><Relationship Id="rId5" Type="http://schemas.openxmlformats.org/officeDocument/2006/relationships/image" Target="../media/image80.png"/><Relationship Id="rId4" Type="http://schemas.openxmlformats.org/officeDocument/2006/relationships/image" Target="../media/image79.png"/></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notesSlide" Target="../notesSlides/notesSlide44.xml"/><Relationship Id="rId1" Type="http://schemas.openxmlformats.org/officeDocument/2006/relationships/slideLayout" Target="../slideLayouts/slideLayout2.xml"/><Relationship Id="rId5" Type="http://schemas.openxmlformats.org/officeDocument/2006/relationships/image" Target="../media/image135.png"/><Relationship Id="rId4" Type="http://schemas.openxmlformats.org/officeDocument/2006/relationships/image" Target="../media/image134.png"/></Relationships>
</file>

<file path=ppt/slides/_rels/slide81.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image" Target="../media/image136.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8" Type="http://schemas.openxmlformats.org/officeDocument/2006/relationships/image" Target="../media/image140.jpeg"/><Relationship Id="rId3" Type="http://schemas.openxmlformats.org/officeDocument/2006/relationships/image" Target="../media/image138.png"/><Relationship Id="rId7" Type="http://schemas.openxmlformats.org/officeDocument/2006/relationships/image" Target="../media/image80.png"/><Relationship Id="rId2" Type="http://schemas.openxmlformats.org/officeDocument/2006/relationships/notesSlide" Target="../notesSlides/notesSlide46.xml"/><Relationship Id="rId1" Type="http://schemas.openxmlformats.org/officeDocument/2006/relationships/slideLayout" Target="../slideLayouts/slideLayout7.xml"/><Relationship Id="rId6" Type="http://schemas.openxmlformats.org/officeDocument/2006/relationships/image" Target="../media/image79.png"/><Relationship Id="rId5" Type="http://schemas.openxmlformats.org/officeDocument/2006/relationships/image" Target="../media/image78.png"/><Relationship Id="rId10" Type="http://schemas.openxmlformats.org/officeDocument/2006/relationships/image" Target="../media/image142.emf"/><Relationship Id="rId4" Type="http://schemas.openxmlformats.org/officeDocument/2006/relationships/image" Target="../media/image139.jpeg"/><Relationship Id="rId9" Type="http://schemas.openxmlformats.org/officeDocument/2006/relationships/image" Target="../media/image141.png"/></Relationships>
</file>

<file path=ppt/slides/_rels/slide86.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image" Target="../media/image143.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14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147.png"/><Relationship Id="rId2" Type="http://schemas.openxmlformats.org/officeDocument/2006/relationships/notesSlide" Target="../notesSlides/notesSlide49.xml"/><Relationship Id="rId1" Type="http://schemas.openxmlformats.org/officeDocument/2006/relationships/slideLayout" Target="../slideLayouts/slideLayout2.xml"/><Relationship Id="rId5" Type="http://schemas.openxmlformats.org/officeDocument/2006/relationships/image" Target="../media/image149.png"/><Relationship Id="rId4" Type="http://schemas.openxmlformats.org/officeDocument/2006/relationships/image" Target="../media/image148.png"/></Relationships>
</file>

<file path=ppt/slides/_rels/slide93.xml.rels><?xml version="1.0" encoding="UTF-8" standalone="yes"?>
<Relationships xmlns="http://schemas.openxmlformats.org/package/2006/relationships"><Relationship Id="rId3" Type="http://schemas.openxmlformats.org/officeDocument/2006/relationships/image" Target="../media/image151.PNG"/><Relationship Id="rId2" Type="http://schemas.openxmlformats.org/officeDocument/2006/relationships/image" Target="../media/image150.PN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153.PNG"/><Relationship Id="rId2" Type="http://schemas.openxmlformats.org/officeDocument/2006/relationships/image" Target="../media/image152.pn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15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p:nvPr/>
        </p:nvSpPr>
        <p:spPr>
          <a:xfrm>
            <a:off x="251520" y="1775718"/>
            <a:ext cx="8521885" cy="1077218"/>
          </a:xfrm>
          <a:prstGeom prst="rect">
            <a:avLst/>
          </a:prstGeom>
          <a:solidFill>
            <a:srgbClr val="FFFF00"/>
          </a:solidFill>
        </p:spPr>
        <p:txBody>
          <a:bodyPr wrap="none">
            <a:spAutoFit/>
          </a:bodyPr>
          <a:lstStyle/>
          <a:p>
            <a:r>
              <a:rPr lang="en-GB" sz="3200" dirty="0" smtClean="0">
                <a:solidFill>
                  <a:srgbClr val="C00000"/>
                </a:solidFill>
              </a:rPr>
              <a:t>Endometriozis</a:t>
            </a:r>
            <a:r>
              <a:rPr lang="tr-TR" sz="3200" dirty="0" smtClean="0">
                <a:solidFill>
                  <a:srgbClr val="C00000"/>
                </a:solidFill>
              </a:rPr>
              <a:t>: Medikal Tedavi</a:t>
            </a:r>
          </a:p>
          <a:p>
            <a:r>
              <a:rPr lang="tr-TR" sz="3200" dirty="0" smtClean="0">
                <a:solidFill>
                  <a:srgbClr val="C00000"/>
                </a:solidFill>
              </a:rPr>
              <a:t>OK  vs.Progestin.vs GnRHanalog-antagonist</a:t>
            </a:r>
            <a:r>
              <a:rPr lang="tr-TR" sz="3200" dirty="0" smtClean="0">
                <a:solidFill>
                  <a:srgbClr val="C00000"/>
                </a:solidFill>
              </a:rPr>
              <a:t> </a:t>
            </a:r>
            <a:r>
              <a:rPr lang="en-GB" sz="3200" dirty="0" smtClean="0">
                <a:solidFill>
                  <a:srgbClr val="C00000"/>
                </a:solidFill>
              </a:rPr>
              <a:t> </a:t>
            </a:r>
            <a:endParaRPr lang="en-US" sz="3200" dirty="0">
              <a:solidFill>
                <a:srgbClr val="C00000"/>
              </a:solidFill>
            </a:endParaRPr>
          </a:p>
        </p:txBody>
      </p:sp>
      <p:sp>
        <p:nvSpPr>
          <p:cNvPr id="9" name="Rectangle 3"/>
          <p:cNvSpPr txBox="1">
            <a:spLocks noChangeArrowheads="1"/>
          </p:cNvSpPr>
          <p:nvPr/>
        </p:nvSpPr>
        <p:spPr bwMode="auto">
          <a:xfrm>
            <a:off x="1527785" y="2997696"/>
            <a:ext cx="6400800" cy="1295400"/>
          </a:xfrm>
          <a:prstGeom prst="rect">
            <a:avLst/>
          </a:prstGeom>
          <a:solidFill>
            <a:srgbClr val="FFFF00"/>
          </a:solidFill>
          <a:ln>
            <a:noFill/>
          </a:ln>
          <a:extLst/>
        </p:spPr>
        <p:txBody>
          <a:bodyPr vert="horz" wrap="square" lIns="91440" tIns="45720" rIns="91440" bIns="45720" numCol="1" rtlCol="0" anchor="t" anchorCtr="0" compatLnSpc="1">
            <a:prstTxWarp prst="textNoShape">
              <a:avLst/>
            </a:prstTxWarp>
            <a:normAutofit fontScale="85000" lnSpcReduction="20000"/>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eaLnBrk="1" fontAlgn="auto" hangingPunct="1">
              <a:lnSpc>
                <a:spcPct val="90000"/>
              </a:lnSpc>
              <a:spcAft>
                <a:spcPts val="0"/>
              </a:spcAft>
              <a:buFont typeface="Arial" pitchFamily="34" charset="0"/>
              <a:buNone/>
              <a:defRPr/>
            </a:pPr>
            <a:r>
              <a:rPr lang="tr-TR" dirty="0" smtClean="0">
                <a:solidFill>
                  <a:srgbClr val="C00000"/>
                </a:solidFill>
              </a:rPr>
              <a:t>Dr. Engin Oral</a:t>
            </a:r>
          </a:p>
          <a:p>
            <a:pPr eaLnBrk="1" fontAlgn="auto" hangingPunct="1">
              <a:lnSpc>
                <a:spcPct val="90000"/>
              </a:lnSpc>
              <a:spcAft>
                <a:spcPts val="0"/>
              </a:spcAft>
              <a:buFont typeface="Arial" pitchFamily="34" charset="0"/>
              <a:buNone/>
              <a:defRPr/>
            </a:pPr>
            <a:r>
              <a:rPr lang="tr-TR" sz="2400" dirty="0" smtClean="0">
                <a:solidFill>
                  <a:srgbClr val="C00000"/>
                </a:solidFill>
              </a:rPr>
              <a:t>Cerrahpaşa Tıp Fak.</a:t>
            </a:r>
          </a:p>
          <a:p>
            <a:pPr eaLnBrk="1" fontAlgn="auto" hangingPunct="1">
              <a:lnSpc>
                <a:spcPct val="90000"/>
              </a:lnSpc>
              <a:spcAft>
                <a:spcPts val="0"/>
              </a:spcAft>
              <a:buFont typeface="Arial" pitchFamily="34" charset="0"/>
              <a:buNone/>
              <a:defRPr/>
            </a:pPr>
            <a:r>
              <a:rPr lang="tr-TR" sz="2400" dirty="0" smtClean="0">
                <a:solidFill>
                  <a:srgbClr val="C00000"/>
                </a:solidFill>
              </a:rPr>
              <a:t>Kadın Hastalıkları ve Doğum </a:t>
            </a:r>
            <a:r>
              <a:rPr lang="tr-TR" sz="2400" dirty="0" smtClean="0">
                <a:solidFill>
                  <a:srgbClr val="C00000"/>
                </a:solidFill>
              </a:rPr>
              <a:t>A.B.D</a:t>
            </a:r>
            <a:endParaRPr lang="tr-TR" sz="2400" dirty="0" smtClean="0">
              <a:solidFill>
                <a:srgbClr val="C00000"/>
              </a:solidFill>
            </a:endParaRPr>
          </a:p>
          <a:p>
            <a:pPr eaLnBrk="1" fontAlgn="auto" hangingPunct="1">
              <a:lnSpc>
                <a:spcPct val="90000"/>
              </a:lnSpc>
              <a:spcAft>
                <a:spcPts val="0"/>
              </a:spcAft>
              <a:buFont typeface="Arial" pitchFamily="34" charset="0"/>
              <a:buNone/>
              <a:defRPr/>
            </a:pPr>
            <a:r>
              <a:rPr lang="tr-TR" sz="2400" dirty="0" smtClean="0">
                <a:solidFill>
                  <a:srgbClr val="C00000"/>
                </a:solidFill>
              </a:rPr>
              <a:t>drenginoral@gmail.com</a:t>
            </a:r>
            <a:endParaRPr lang="en-US" sz="2400" dirty="0" smtClean="0">
              <a:solidFill>
                <a:srgbClr val="C00000"/>
              </a:solidFill>
            </a:endParaRPr>
          </a:p>
          <a:p>
            <a:pPr eaLnBrk="1" fontAlgn="auto" hangingPunct="1">
              <a:lnSpc>
                <a:spcPct val="90000"/>
              </a:lnSpc>
              <a:spcAft>
                <a:spcPts val="0"/>
              </a:spcAft>
              <a:buFont typeface="Arial" pitchFamily="34" charset="0"/>
              <a:buNone/>
              <a:defRPr/>
            </a:pPr>
            <a:endParaRPr lang="en-US" sz="2800" dirty="0" smtClean="0">
              <a:solidFill>
                <a:srgbClr val="C00000"/>
              </a:solidFill>
            </a:endParaRP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28185" y="4243400"/>
            <a:ext cx="3114675" cy="22322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6" descr="Noname.bmp"/>
          <p:cNvPicPr>
            <a:picLocks noChangeAspect="1"/>
          </p:cNvPicPr>
          <p:nvPr/>
        </p:nvPicPr>
        <p:blipFill>
          <a:blip r:embed="rId3" cstate="print"/>
          <a:stretch>
            <a:fillRect/>
          </a:stretch>
        </p:blipFill>
        <p:spPr>
          <a:xfrm>
            <a:off x="1417751" y="4941168"/>
            <a:ext cx="2306416" cy="1124744"/>
          </a:xfrm>
          <a:prstGeom prst="rect">
            <a:avLst/>
          </a:prstGeom>
        </p:spPr>
      </p:pic>
      <p:sp>
        <p:nvSpPr>
          <p:cNvPr id="11" name="Rectangle 1"/>
          <p:cNvSpPr>
            <a:spLocks noChangeArrowheads="1"/>
          </p:cNvSpPr>
          <p:nvPr/>
        </p:nvSpPr>
        <p:spPr bwMode="auto">
          <a:xfrm>
            <a:off x="1349758" y="404664"/>
            <a:ext cx="5416550" cy="954088"/>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CC0099"/>
              </a:buClr>
              <a:buSzPct val="75000"/>
              <a:buFont typeface="Monotype Sorts" charset="2"/>
              <a:buChar char="l"/>
              <a:defRPr sz="2800" b="1">
                <a:solidFill>
                  <a:srgbClr val="FFED00"/>
                </a:solidFill>
                <a:latin typeface="Arial" pitchFamily="34" charset="0"/>
                <a:ea typeface="MS PGothic" pitchFamily="34" charset="-128"/>
              </a:defRPr>
            </a:lvl1pPr>
            <a:lvl2pPr marL="742950" indent="-285750">
              <a:spcBef>
                <a:spcPct val="20000"/>
              </a:spcBef>
              <a:buClr>
                <a:srgbClr val="CC0099"/>
              </a:buClr>
              <a:buSzPct val="75000"/>
              <a:buFont typeface="Monotype Sorts" charset="2"/>
              <a:buChar char="l"/>
              <a:defRPr sz="2400" b="1">
                <a:solidFill>
                  <a:srgbClr val="FFED00"/>
                </a:solidFill>
                <a:latin typeface="Arial" pitchFamily="34" charset="0"/>
                <a:ea typeface="MS PGothic" pitchFamily="34" charset="-128"/>
              </a:defRPr>
            </a:lvl2pPr>
            <a:lvl3pPr marL="1143000" indent="-228600">
              <a:spcBef>
                <a:spcPct val="20000"/>
              </a:spcBef>
              <a:buClr>
                <a:srgbClr val="CC0099"/>
              </a:buClr>
              <a:buSzPct val="75000"/>
              <a:buFont typeface="Monotype Sorts" charset="2"/>
              <a:buChar char="l"/>
              <a:defRPr sz="2000" b="1">
                <a:solidFill>
                  <a:srgbClr val="FFED00"/>
                </a:solidFill>
                <a:latin typeface="Arial" pitchFamily="34" charset="0"/>
                <a:ea typeface="MS PGothic" pitchFamily="34" charset="-128"/>
              </a:defRPr>
            </a:lvl3pPr>
            <a:lvl4pPr marL="1600200" indent="-228600">
              <a:spcBef>
                <a:spcPct val="20000"/>
              </a:spcBef>
              <a:buClr>
                <a:srgbClr val="CC0099"/>
              </a:buClr>
              <a:buSzPct val="75000"/>
              <a:buFont typeface="Monotype Sorts" charset="2"/>
              <a:buChar char="l"/>
              <a:defRPr sz="1600" b="1">
                <a:solidFill>
                  <a:srgbClr val="FFED00"/>
                </a:solidFill>
                <a:latin typeface="Arial" pitchFamily="34" charset="0"/>
                <a:ea typeface="MS PGothic" pitchFamily="34" charset="-128"/>
              </a:defRPr>
            </a:lvl4pPr>
            <a:lvl5pPr marL="2057400" indent="-228600">
              <a:spcBef>
                <a:spcPct val="20000"/>
              </a:spcBef>
              <a:buClr>
                <a:srgbClr val="CC0099"/>
              </a:buClr>
              <a:buSzPct val="75000"/>
              <a:buFont typeface="Monotype Sorts" charset="2"/>
              <a:buChar char="l"/>
              <a:defRPr sz="1200" b="1">
                <a:solidFill>
                  <a:srgbClr val="FFED00"/>
                </a:solidFill>
                <a:latin typeface="Arial" pitchFamily="34" charset="0"/>
                <a:ea typeface="MS PGothic" pitchFamily="34" charset="-128"/>
              </a:defRPr>
            </a:lvl5pPr>
            <a:lvl6pPr marL="2514600" indent="-228600" eaLnBrk="0" fontAlgn="base" hangingPunct="0">
              <a:spcBef>
                <a:spcPct val="20000"/>
              </a:spcBef>
              <a:spcAft>
                <a:spcPct val="0"/>
              </a:spcAft>
              <a:buClr>
                <a:srgbClr val="CC0099"/>
              </a:buClr>
              <a:buSzPct val="75000"/>
              <a:buFont typeface="Monotype Sorts" charset="2"/>
              <a:buChar char="l"/>
              <a:defRPr sz="1200" b="1">
                <a:solidFill>
                  <a:srgbClr val="FFED00"/>
                </a:solidFill>
                <a:latin typeface="Arial" pitchFamily="34" charset="0"/>
                <a:ea typeface="MS PGothic" pitchFamily="34" charset="-128"/>
              </a:defRPr>
            </a:lvl6pPr>
            <a:lvl7pPr marL="2971800" indent="-228600" eaLnBrk="0" fontAlgn="base" hangingPunct="0">
              <a:spcBef>
                <a:spcPct val="20000"/>
              </a:spcBef>
              <a:spcAft>
                <a:spcPct val="0"/>
              </a:spcAft>
              <a:buClr>
                <a:srgbClr val="CC0099"/>
              </a:buClr>
              <a:buSzPct val="75000"/>
              <a:buFont typeface="Monotype Sorts" charset="2"/>
              <a:buChar char="l"/>
              <a:defRPr sz="1200" b="1">
                <a:solidFill>
                  <a:srgbClr val="FFED00"/>
                </a:solidFill>
                <a:latin typeface="Arial" pitchFamily="34" charset="0"/>
                <a:ea typeface="MS PGothic" pitchFamily="34" charset="-128"/>
              </a:defRPr>
            </a:lvl7pPr>
            <a:lvl8pPr marL="3429000" indent="-228600" eaLnBrk="0" fontAlgn="base" hangingPunct="0">
              <a:spcBef>
                <a:spcPct val="20000"/>
              </a:spcBef>
              <a:spcAft>
                <a:spcPct val="0"/>
              </a:spcAft>
              <a:buClr>
                <a:srgbClr val="CC0099"/>
              </a:buClr>
              <a:buSzPct val="75000"/>
              <a:buFont typeface="Monotype Sorts" charset="2"/>
              <a:buChar char="l"/>
              <a:defRPr sz="1200" b="1">
                <a:solidFill>
                  <a:srgbClr val="FFED00"/>
                </a:solidFill>
                <a:latin typeface="Arial" pitchFamily="34" charset="0"/>
                <a:ea typeface="MS PGothic" pitchFamily="34" charset="-128"/>
              </a:defRPr>
            </a:lvl8pPr>
            <a:lvl9pPr marL="3886200" indent="-228600" eaLnBrk="0" fontAlgn="base" hangingPunct="0">
              <a:spcBef>
                <a:spcPct val="20000"/>
              </a:spcBef>
              <a:spcAft>
                <a:spcPct val="0"/>
              </a:spcAft>
              <a:buClr>
                <a:srgbClr val="CC0099"/>
              </a:buClr>
              <a:buSzPct val="75000"/>
              <a:buFont typeface="Monotype Sorts" charset="2"/>
              <a:buChar char="l"/>
              <a:defRPr sz="1200" b="1">
                <a:solidFill>
                  <a:srgbClr val="FFED00"/>
                </a:solidFill>
                <a:latin typeface="Arial" pitchFamily="34" charset="0"/>
                <a:ea typeface="MS PGothic" pitchFamily="34" charset="-128"/>
              </a:defRPr>
            </a:lvl9pPr>
          </a:lstStyle>
          <a:p>
            <a:pPr eaLnBrk="1" hangingPunct="1">
              <a:spcBef>
                <a:spcPct val="0"/>
              </a:spcBef>
              <a:buClrTx/>
              <a:buSzTx/>
              <a:buFontTx/>
              <a:buNone/>
            </a:pPr>
            <a:r>
              <a:rPr lang="tr-TR" altLang="tr-TR" b="0" dirty="0">
                <a:solidFill>
                  <a:srgbClr val="FFFF00"/>
                </a:solidFill>
                <a:latin typeface="Times New Roman" pitchFamily="18" charset="0"/>
              </a:rPr>
              <a:t>www.endometriozisdernegi.com</a:t>
            </a:r>
          </a:p>
          <a:p>
            <a:pPr eaLnBrk="1" hangingPunct="1">
              <a:spcBef>
                <a:spcPct val="0"/>
              </a:spcBef>
              <a:buClrTx/>
              <a:buSzTx/>
              <a:buFontTx/>
              <a:buNone/>
            </a:pPr>
            <a:r>
              <a:rPr lang="en-US" altLang="tr-TR" b="0" dirty="0" err="1">
                <a:solidFill>
                  <a:srgbClr val="FFFF00"/>
                </a:solidFill>
                <a:latin typeface="Times New Roman" pitchFamily="18" charset="0"/>
              </a:rPr>
              <a:t>ww</a:t>
            </a:r>
            <a:r>
              <a:rPr lang="tr-TR" altLang="tr-TR" b="0" dirty="0">
                <a:solidFill>
                  <a:srgbClr val="FFFF00"/>
                </a:solidFill>
                <a:latin typeface="Times New Roman" pitchFamily="18" charset="0"/>
              </a:rPr>
              <a:t>w</a:t>
            </a:r>
            <a:r>
              <a:rPr lang="en-US" altLang="tr-TR" b="0" dirty="0">
                <a:solidFill>
                  <a:srgbClr val="FFFF00"/>
                </a:solidFill>
                <a:latin typeface="Times New Roman" pitchFamily="18" charset="0"/>
              </a:rPr>
              <a:t>.endometriozis.org</a:t>
            </a:r>
            <a:endParaRPr lang="tr-TR" altLang="tr-TR" b="0" dirty="0">
              <a:solidFill>
                <a:srgbClr val="FFFF00"/>
              </a:solidFill>
              <a:latin typeface="Times New Roman" pitchFamily="18" charset="0"/>
            </a:endParaRPr>
          </a:p>
        </p:txBody>
      </p:sp>
    </p:spTree>
    <p:extLst>
      <p:ext uri="{BB962C8B-B14F-4D97-AF65-F5344CB8AC3E}">
        <p14:creationId xmlns:p14="http://schemas.microsoft.com/office/powerpoint/2010/main" val="7322421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67544" y="116632"/>
            <a:ext cx="8229600" cy="1143000"/>
          </a:xfrm>
        </p:spPr>
        <p:txBody>
          <a:bodyPr>
            <a:noAutofit/>
          </a:bodyPr>
          <a:lstStyle/>
          <a:p>
            <a:r>
              <a:rPr lang="en-GB" sz="2800" dirty="0">
                <a:solidFill>
                  <a:srgbClr val="FFFF00"/>
                </a:solidFill>
              </a:rPr>
              <a:t>Evaluation of a low-dose oral contraceptive pill for</a:t>
            </a:r>
            <a:br>
              <a:rPr lang="en-GB" sz="2800" dirty="0">
                <a:solidFill>
                  <a:srgbClr val="FFFF00"/>
                </a:solidFill>
              </a:rPr>
            </a:br>
            <a:r>
              <a:rPr lang="en-GB" sz="2800" dirty="0">
                <a:solidFill>
                  <a:srgbClr val="FFFF00"/>
                </a:solidFill>
              </a:rPr>
              <a:t>primary dysmenorrhea: a placebo-controlled,</a:t>
            </a:r>
            <a:br>
              <a:rPr lang="en-GB" sz="2800" dirty="0">
                <a:solidFill>
                  <a:srgbClr val="FFFF00"/>
                </a:solidFill>
              </a:rPr>
            </a:br>
            <a:r>
              <a:rPr lang="en-GB" sz="2800" dirty="0">
                <a:solidFill>
                  <a:srgbClr val="FFFF00"/>
                </a:solidFill>
              </a:rPr>
              <a:t>double-blind, randomized </a:t>
            </a:r>
            <a:r>
              <a:rPr lang="en-GB" sz="2800" dirty="0" smtClean="0">
                <a:solidFill>
                  <a:srgbClr val="FFFF00"/>
                </a:solidFill>
              </a:rPr>
              <a:t>trial    </a:t>
            </a:r>
            <a:r>
              <a:rPr lang="en-GB" sz="2000" dirty="0" smtClean="0">
                <a:solidFill>
                  <a:srgbClr val="FFFF00"/>
                </a:solidFill>
              </a:rPr>
              <a:t>(N: 115)</a:t>
            </a:r>
            <a:endParaRPr lang="en-GB" sz="2000" dirty="0">
              <a:solidFill>
                <a:srgbClr val="FFFF00"/>
              </a:solidFill>
            </a:endParaRPr>
          </a:p>
        </p:txBody>
      </p:sp>
      <p:pic>
        <p:nvPicPr>
          <p:cNvPr id="5" name="İçerik Yer Tutucusu 4"/>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25260" y="1340768"/>
            <a:ext cx="9118739" cy="4896544"/>
          </a:xfrm>
        </p:spPr>
      </p:pic>
      <p:sp>
        <p:nvSpPr>
          <p:cNvPr id="4" name="Metin kutusu 3"/>
          <p:cNvSpPr txBox="1"/>
          <p:nvPr/>
        </p:nvSpPr>
        <p:spPr>
          <a:xfrm>
            <a:off x="3419872" y="6457890"/>
            <a:ext cx="2345770" cy="400110"/>
          </a:xfrm>
          <a:prstGeom prst="rect">
            <a:avLst/>
          </a:prstGeom>
          <a:noFill/>
        </p:spPr>
        <p:txBody>
          <a:bodyPr wrap="none" rtlCol="0">
            <a:spAutoFit/>
          </a:bodyPr>
          <a:lstStyle/>
          <a:p>
            <a:r>
              <a:rPr lang="en-GB" sz="2000" dirty="0" err="1">
                <a:solidFill>
                  <a:srgbClr val="FF0000"/>
                </a:solidFill>
              </a:rPr>
              <a:t>Tasuku</a:t>
            </a:r>
            <a:r>
              <a:rPr lang="en-GB" sz="2000" dirty="0">
                <a:solidFill>
                  <a:srgbClr val="FF0000"/>
                </a:solidFill>
              </a:rPr>
              <a:t> </a:t>
            </a:r>
            <a:r>
              <a:rPr lang="en-GB" sz="2000" dirty="0" smtClean="0">
                <a:solidFill>
                  <a:srgbClr val="FF0000"/>
                </a:solidFill>
              </a:rPr>
              <a:t>Harada, 2011</a:t>
            </a:r>
            <a:endParaRPr lang="en-GB" sz="2000" dirty="0">
              <a:solidFill>
                <a:srgbClr val="FF0000"/>
              </a:solidFill>
            </a:endParaRPr>
          </a:p>
        </p:txBody>
      </p:sp>
    </p:spTree>
    <p:extLst>
      <p:ext uri="{BB962C8B-B14F-4D97-AF65-F5344CB8AC3E}">
        <p14:creationId xmlns:p14="http://schemas.microsoft.com/office/powerpoint/2010/main" val="221634668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defRPr/>
            </a:pPr>
            <a:r>
              <a:rPr lang="tr-TR" dirty="0" smtClean="0">
                <a:solidFill>
                  <a:srgbClr val="FFFF00"/>
                </a:solidFill>
              </a:rPr>
              <a:t>OK </a:t>
            </a:r>
            <a:r>
              <a:rPr lang="tr-TR" dirty="0">
                <a:solidFill>
                  <a:srgbClr val="FFFF00"/>
                </a:solidFill>
              </a:rPr>
              <a:t>ların endometriozis  tedavisinde etkinliği </a:t>
            </a:r>
            <a:endParaRPr lang="tr-TR" dirty="0"/>
          </a:p>
        </p:txBody>
      </p:sp>
      <p:sp>
        <p:nvSpPr>
          <p:cNvPr id="22531" name="Content Placeholder 2"/>
          <p:cNvSpPr>
            <a:spLocks noGrp="1"/>
          </p:cNvSpPr>
          <p:nvPr>
            <p:ph idx="1"/>
          </p:nvPr>
        </p:nvSpPr>
        <p:spPr/>
        <p:txBody>
          <a:bodyPr>
            <a:normAutofit fontScale="85000" lnSpcReduction="20000"/>
          </a:bodyPr>
          <a:lstStyle/>
          <a:p>
            <a:pPr eaLnBrk="1" hangingPunct="1">
              <a:lnSpc>
                <a:spcPct val="90000"/>
              </a:lnSpc>
              <a:spcAft>
                <a:spcPts val="1200"/>
              </a:spcAft>
              <a:buFont typeface="Monotype Sorts" pitchFamily="2" charset="2"/>
              <a:buChar char="l"/>
              <a:defRPr/>
            </a:pPr>
            <a:r>
              <a:rPr lang="tr-TR" dirty="0" smtClean="0">
                <a:solidFill>
                  <a:srgbClr val="FFFFFF"/>
                </a:solidFill>
              </a:rPr>
              <a:t>OK’ler endometriotik odakları yok etmez, ancak endometrial atrofi ve amenore yaparak retrograd menstruasyonu önlerler</a:t>
            </a:r>
          </a:p>
          <a:p>
            <a:pPr eaLnBrk="1" hangingPunct="1">
              <a:lnSpc>
                <a:spcPct val="90000"/>
              </a:lnSpc>
              <a:spcAft>
                <a:spcPts val="1200"/>
              </a:spcAft>
              <a:buFont typeface="Monotype Sorts" pitchFamily="2" charset="2"/>
              <a:buChar char="l"/>
              <a:defRPr/>
            </a:pPr>
            <a:r>
              <a:rPr lang="tr-TR" dirty="0" smtClean="0">
                <a:solidFill>
                  <a:srgbClr val="FFFFFF"/>
                </a:solidFill>
              </a:rPr>
              <a:t>Aromataz ekspresyonunu inhibe ederek, endometriotik lezyonların gelişimini baskılarlar</a:t>
            </a:r>
          </a:p>
          <a:p>
            <a:pPr>
              <a:lnSpc>
                <a:spcPct val="90000"/>
              </a:lnSpc>
              <a:spcAft>
                <a:spcPts val="1200"/>
              </a:spcAft>
              <a:buFont typeface="Monotype Sorts" pitchFamily="2" charset="2"/>
              <a:buChar char="l"/>
              <a:defRPr/>
            </a:pPr>
            <a:r>
              <a:rPr lang="tr-TR" dirty="0">
                <a:solidFill>
                  <a:srgbClr val="FFFFFF"/>
                </a:solidFill>
                <a:latin typeface="Constantia" pitchFamily="18" charset="0"/>
                <a:cs typeface="Arial" charset="0"/>
              </a:rPr>
              <a:t>Desidualizasyon, endometrial dokuda ve ektopik odaklarda atrofi</a:t>
            </a:r>
            <a:r>
              <a:rPr lang="tr-TR" dirty="0" smtClean="0">
                <a:solidFill>
                  <a:srgbClr val="FFFFFF"/>
                </a:solidFill>
                <a:latin typeface="Constantia" pitchFamily="18" charset="0"/>
                <a:cs typeface="Arial" charset="0"/>
              </a:rPr>
              <a:t>.</a:t>
            </a:r>
          </a:p>
          <a:p>
            <a:pPr>
              <a:lnSpc>
                <a:spcPct val="90000"/>
              </a:lnSpc>
              <a:spcAft>
                <a:spcPts val="1200"/>
              </a:spcAft>
              <a:buFont typeface="Monotype Sorts" pitchFamily="2" charset="2"/>
              <a:buChar char="l"/>
              <a:defRPr/>
            </a:pPr>
            <a:r>
              <a:rPr lang="tr-TR" dirty="0" smtClean="0">
                <a:solidFill>
                  <a:srgbClr val="FFFFFF"/>
                </a:solidFill>
                <a:latin typeface="Constantia" pitchFamily="18" charset="0"/>
                <a:cs typeface="Arial" charset="0"/>
              </a:rPr>
              <a:t>Over fonksiyonlarında  inhibisyon Seks hormon duzeyleri düşer</a:t>
            </a:r>
          </a:p>
          <a:p>
            <a:pPr>
              <a:lnSpc>
                <a:spcPct val="90000"/>
              </a:lnSpc>
              <a:spcAft>
                <a:spcPts val="1200"/>
              </a:spcAft>
              <a:buFont typeface="Monotype Sorts" pitchFamily="2" charset="2"/>
              <a:buChar char="l"/>
              <a:defRPr/>
            </a:pPr>
            <a:r>
              <a:rPr lang="tr-TR" dirty="0" smtClean="0">
                <a:solidFill>
                  <a:srgbClr val="FFFFFF"/>
                </a:solidFill>
                <a:latin typeface="Constantia" pitchFamily="18" charset="0"/>
                <a:cs typeface="Arial" charset="0"/>
              </a:rPr>
              <a:t>Apoptozisde  artma</a:t>
            </a:r>
          </a:p>
          <a:p>
            <a:pPr>
              <a:lnSpc>
                <a:spcPct val="90000"/>
              </a:lnSpc>
              <a:spcAft>
                <a:spcPts val="1200"/>
              </a:spcAft>
              <a:buFont typeface="Monotype Sorts" pitchFamily="2" charset="2"/>
              <a:buChar char="l"/>
              <a:defRPr/>
            </a:pPr>
            <a:r>
              <a:rPr lang="tr-TR" dirty="0" smtClean="0">
                <a:solidFill>
                  <a:srgbClr val="FFFFFF"/>
                </a:solidFill>
                <a:latin typeface="Constantia" pitchFamily="18" charset="0"/>
                <a:cs typeface="Arial" charset="0"/>
              </a:rPr>
              <a:t>Over kanseri  riskinde azalma</a:t>
            </a:r>
            <a:endParaRPr lang="tr-TR" dirty="0" smtClean="0">
              <a:solidFill>
                <a:srgbClr val="FFFFFF"/>
              </a:solidFill>
            </a:endParaRPr>
          </a:p>
        </p:txBody>
      </p:sp>
    </p:spTree>
    <p:extLst>
      <p:ext uri="{BB962C8B-B14F-4D97-AF65-F5344CB8AC3E}">
        <p14:creationId xmlns:p14="http://schemas.microsoft.com/office/powerpoint/2010/main" val="3869818822"/>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7" name="Picture 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99592" y="250677"/>
            <a:ext cx="6840537" cy="3970486"/>
          </a:xfrm>
          <a:prstGeom prst="rect">
            <a:avLst/>
          </a:prstGeom>
          <a:noFill/>
          <a:ln w="9360">
            <a:solidFill>
              <a:srgbClr val="333333"/>
            </a:solidFill>
            <a:miter lim="800000"/>
            <a:headEnd/>
            <a:tailEnd/>
          </a:ln>
          <a:effectLst/>
          <a:extLst>
            <a:ext uri="{909E8E84-426E-40DD-AFC4-6F175D3DCCD1}">
              <a14:hiddenFill xmlns:a14="http://schemas.microsoft.com/office/drawing/2010/main">
                <a:blipFill dpi="0" rotWithShape="0">
                  <a:blip/>
                  <a:srcRect/>
                  <a:stretch>
                    <a:fillRect/>
                  </a:stretch>
                </a:blip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9938" name="Rectangle 2"/>
          <p:cNvSpPr>
            <a:spLocks noGrp="1" noChangeArrowheads="1"/>
          </p:cNvSpPr>
          <p:nvPr>
            <p:ph type="title"/>
          </p:nvPr>
        </p:nvSpPr>
        <p:spPr>
          <a:xfrm>
            <a:off x="1116013" y="1124744"/>
            <a:ext cx="6335712" cy="400050"/>
          </a:xfrm>
          <a:solidFill>
            <a:srgbClr val="FF0000"/>
          </a:solidFill>
          <a:ln/>
        </p:spPr>
        <p:txBody>
          <a:bodyPr/>
          <a:lstStyle/>
          <a:p>
            <a:pPr algn="l">
              <a:lnSpc>
                <a:spcPct val="100000"/>
              </a:lnSpc>
              <a:tabLst>
                <a:tab pos="723900" algn="l"/>
                <a:tab pos="1447800" algn="l"/>
                <a:tab pos="2171700" algn="l"/>
                <a:tab pos="2895600" algn="l"/>
                <a:tab pos="3619500" algn="l"/>
                <a:tab pos="4343400" algn="l"/>
                <a:tab pos="5067300" algn="l"/>
                <a:tab pos="5791200" algn="l"/>
              </a:tabLst>
            </a:pPr>
            <a:r>
              <a:rPr lang="en-US" altLang="en-US" sz="2000" i="0" dirty="0">
                <a:solidFill>
                  <a:srgbClr val="FFFF00"/>
                </a:solidFill>
              </a:rPr>
              <a:t>Estrogen in COCs may stimulate disease progression</a:t>
            </a:r>
          </a:p>
        </p:txBody>
      </p:sp>
      <p:sp>
        <p:nvSpPr>
          <p:cNvPr id="39940" name="Rectangle 4"/>
          <p:cNvSpPr>
            <a:spLocks noChangeArrowheads="1"/>
          </p:cNvSpPr>
          <p:nvPr/>
        </p:nvSpPr>
        <p:spPr bwMode="auto">
          <a:xfrm>
            <a:off x="3635375" y="4724400"/>
            <a:ext cx="5141913" cy="2133600"/>
          </a:xfrm>
          <a:prstGeom prst="rect">
            <a:avLst/>
          </a:prstGeom>
          <a:solidFill>
            <a:srgbClr val="FF0000"/>
          </a:solidFill>
          <a:ln>
            <a:noFill/>
          </a:ln>
          <a:effectLst/>
          <a:extLst/>
        </p:spPr>
        <p:txBody>
          <a:bodyPr lIns="90000" tIns="45000" rIns="90000" bIns="45000"/>
          <a:lstStyle>
            <a:lvl1pPr>
              <a:tabLst>
                <a:tab pos="723900" algn="l"/>
                <a:tab pos="1447800" algn="l"/>
                <a:tab pos="2171700" algn="l"/>
                <a:tab pos="2895600" algn="l"/>
                <a:tab pos="3619500" algn="l"/>
                <a:tab pos="4343400" algn="l"/>
                <a:tab pos="5067300" algn="l"/>
              </a:tabLst>
              <a:defRPr>
                <a:solidFill>
                  <a:srgbClr val="000000"/>
                </a:solidFill>
                <a:latin typeface="Arial" pitchFamily="34" charset="0"/>
                <a:cs typeface="Arial" pitchFamily="34" charset="0"/>
              </a:defRPr>
            </a:lvl1pPr>
            <a:lvl2pPr>
              <a:tabLst>
                <a:tab pos="723900" algn="l"/>
                <a:tab pos="1447800" algn="l"/>
                <a:tab pos="2171700" algn="l"/>
                <a:tab pos="2895600" algn="l"/>
                <a:tab pos="3619500" algn="l"/>
                <a:tab pos="4343400" algn="l"/>
                <a:tab pos="5067300" algn="l"/>
              </a:tabLst>
              <a:defRPr>
                <a:solidFill>
                  <a:srgbClr val="000000"/>
                </a:solidFill>
                <a:latin typeface="Arial" pitchFamily="34" charset="0"/>
                <a:cs typeface="Arial" pitchFamily="34" charset="0"/>
              </a:defRPr>
            </a:lvl2pPr>
            <a:lvl3pPr>
              <a:tabLst>
                <a:tab pos="723900" algn="l"/>
                <a:tab pos="1447800" algn="l"/>
                <a:tab pos="2171700" algn="l"/>
                <a:tab pos="2895600" algn="l"/>
                <a:tab pos="3619500" algn="l"/>
                <a:tab pos="4343400" algn="l"/>
                <a:tab pos="5067300" algn="l"/>
              </a:tabLst>
              <a:defRPr>
                <a:solidFill>
                  <a:srgbClr val="000000"/>
                </a:solidFill>
                <a:latin typeface="Arial" pitchFamily="34" charset="0"/>
                <a:cs typeface="Arial" pitchFamily="34" charset="0"/>
              </a:defRPr>
            </a:lvl3pPr>
            <a:lvl4pPr>
              <a:tabLst>
                <a:tab pos="723900" algn="l"/>
                <a:tab pos="1447800" algn="l"/>
                <a:tab pos="2171700" algn="l"/>
                <a:tab pos="2895600" algn="l"/>
                <a:tab pos="3619500" algn="l"/>
                <a:tab pos="4343400" algn="l"/>
                <a:tab pos="5067300" algn="l"/>
              </a:tabLst>
              <a:defRPr>
                <a:solidFill>
                  <a:srgbClr val="000000"/>
                </a:solidFill>
                <a:latin typeface="Arial" pitchFamily="34" charset="0"/>
                <a:cs typeface="Arial" pitchFamily="34" charset="0"/>
              </a:defRPr>
            </a:lvl4pPr>
            <a:lvl5pPr>
              <a:tabLst>
                <a:tab pos="723900" algn="l"/>
                <a:tab pos="1447800" algn="l"/>
                <a:tab pos="2171700" algn="l"/>
                <a:tab pos="2895600" algn="l"/>
                <a:tab pos="3619500" algn="l"/>
                <a:tab pos="4343400" algn="l"/>
                <a:tab pos="5067300" algn="l"/>
              </a:tabLst>
              <a:defRPr>
                <a:solidFill>
                  <a:srgbClr val="000000"/>
                </a:solidFill>
                <a:latin typeface="Arial" pitchFamily="34" charset="0"/>
                <a:cs typeface="Arial" pitchFamily="34" charset="0"/>
              </a:defRPr>
            </a:lvl5pPr>
            <a:lvl6pPr marL="2514600" indent="-228600" defTabSz="457200" fontAlgn="base" hangingPunct="0">
              <a:lnSpc>
                <a:spcPct val="93000"/>
              </a:lnSpc>
              <a:spcBef>
                <a:spcPct val="0"/>
              </a:spcBef>
              <a:spcAft>
                <a:spcPct val="0"/>
              </a:spcAft>
              <a:buClr>
                <a:srgbClr val="000000"/>
              </a:buClr>
              <a:buSzPct val="100000"/>
              <a:buFont typeface="Times New Roman" pitchFamily="18" charset="0"/>
              <a:tabLst>
                <a:tab pos="723900" algn="l"/>
                <a:tab pos="1447800" algn="l"/>
                <a:tab pos="2171700" algn="l"/>
                <a:tab pos="2895600" algn="l"/>
                <a:tab pos="3619500" algn="l"/>
                <a:tab pos="4343400" algn="l"/>
                <a:tab pos="5067300" algn="l"/>
              </a:tabLst>
              <a:defRPr>
                <a:solidFill>
                  <a:srgbClr val="000000"/>
                </a:solidFill>
                <a:latin typeface="Arial" pitchFamily="34" charset="0"/>
                <a:cs typeface="Arial" pitchFamily="34" charset="0"/>
              </a:defRPr>
            </a:lvl6pPr>
            <a:lvl7pPr marL="2971800" indent="-228600" defTabSz="457200" fontAlgn="base" hangingPunct="0">
              <a:lnSpc>
                <a:spcPct val="93000"/>
              </a:lnSpc>
              <a:spcBef>
                <a:spcPct val="0"/>
              </a:spcBef>
              <a:spcAft>
                <a:spcPct val="0"/>
              </a:spcAft>
              <a:buClr>
                <a:srgbClr val="000000"/>
              </a:buClr>
              <a:buSzPct val="100000"/>
              <a:buFont typeface="Times New Roman" pitchFamily="18" charset="0"/>
              <a:tabLst>
                <a:tab pos="723900" algn="l"/>
                <a:tab pos="1447800" algn="l"/>
                <a:tab pos="2171700" algn="l"/>
                <a:tab pos="2895600" algn="l"/>
                <a:tab pos="3619500" algn="l"/>
                <a:tab pos="4343400" algn="l"/>
                <a:tab pos="5067300" algn="l"/>
              </a:tabLst>
              <a:defRPr>
                <a:solidFill>
                  <a:srgbClr val="000000"/>
                </a:solidFill>
                <a:latin typeface="Arial" pitchFamily="34" charset="0"/>
                <a:cs typeface="Arial" pitchFamily="34" charset="0"/>
              </a:defRPr>
            </a:lvl7pPr>
            <a:lvl8pPr marL="3429000" indent="-228600" defTabSz="457200" fontAlgn="base" hangingPunct="0">
              <a:lnSpc>
                <a:spcPct val="93000"/>
              </a:lnSpc>
              <a:spcBef>
                <a:spcPct val="0"/>
              </a:spcBef>
              <a:spcAft>
                <a:spcPct val="0"/>
              </a:spcAft>
              <a:buClr>
                <a:srgbClr val="000000"/>
              </a:buClr>
              <a:buSzPct val="100000"/>
              <a:buFont typeface="Times New Roman" pitchFamily="18" charset="0"/>
              <a:tabLst>
                <a:tab pos="723900" algn="l"/>
                <a:tab pos="1447800" algn="l"/>
                <a:tab pos="2171700" algn="l"/>
                <a:tab pos="2895600" algn="l"/>
                <a:tab pos="3619500" algn="l"/>
                <a:tab pos="4343400" algn="l"/>
                <a:tab pos="5067300" algn="l"/>
              </a:tabLst>
              <a:defRPr>
                <a:solidFill>
                  <a:srgbClr val="000000"/>
                </a:solidFill>
                <a:latin typeface="Arial" pitchFamily="34" charset="0"/>
                <a:cs typeface="Arial" pitchFamily="34" charset="0"/>
              </a:defRPr>
            </a:lvl8pPr>
            <a:lvl9pPr marL="3886200" indent="-228600" defTabSz="457200" fontAlgn="base" hangingPunct="0">
              <a:lnSpc>
                <a:spcPct val="93000"/>
              </a:lnSpc>
              <a:spcBef>
                <a:spcPct val="0"/>
              </a:spcBef>
              <a:spcAft>
                <a:spcPct val="0"/>
              </a:spcAft>
              <a:buClr>
                <a:srgbClr val="000000"/>
              </a:buClr>
              <a:buSzPct val="100000"/>
              <a:buFont typeface="Times New Roman" pitchFamily="18" charset="0"/>
              <a:tabLst>
                <a:tab pos="723900" algn="l"/>
                <a:tab pos="1447800" algn="l"/>
                <a:tab pos="2171700" algn="l"/>
                <a:tab pos="2895600" algn="l"/>
                <a:tab pos="3619500" algn="l"/>
                <a:tab pos="4343400" algn="l"/>
                <a:tab pos="5067300" algn="l"/>
              </a:tabLst>
              <a:defRPr>
                <a:solidFill>
                  <a:srgbClr val="000000"/>
                </a:solidFill>
                <a:latin typeface="Arial" pitchFamily="34" charset="0"/>
                <a:cs typeface="Arial" pitchFamily="34" charset="0"/>
              </a:defRPr>
            </a:lvl9pPr>
          </a:lstStyle>
          <a:p>
            <a:pPr defTabSz="457200" fontAlgn="base">
              <a:lnSpc>
                <a:spcPct val="90000"/>
              </a:lnSpc>
              <a:spcBef>
                <a:spcPct val="0"/>
              </a:spcBef>
              <a:spcAft>
                <a:spcPct val="0"/>
              </a:spcAft>
              <a:buClr>
                <a:srgbClr val="000000"/>
              </a:buClr>
              <a:buSzPct val="100000"/>
              <a:buFont typeface="Times New Roman" pitchFamily="18" charset="0"/>
              <a:buNone/>
            </a:pPr>
            <a:r>
              <a:rPr lang="en-US" altLang="en-US" sz="1600" b="1" dirty="0">
                <a:solidFill>
                  <a:srgbClr val="FFFFFF"/>
                </a:solidFill>
              </a:rPr>
              <a:t>“</a:t>
            </a:r>
            <a:r>
              <a:rPr lang="en-US" altLang="en-US" sz="2400" b="1" dirty="0">
                <a:solidFill>
                  <a:srgbClr val="FFFFFF"/>
                </a:solidFill>
              </a:rPr>
              <a:t>COCs may be a ‘rescue factor’ for regurgitated endometrial glands that would otherwise undergo necrosis and resorption during the physiologically </a:t>
            </a:r>
            <a:r>
              <a:rPr lang="en-US" altLang="en-US" sz="2400" b="1" dirty="0" err="1">
                <a:solidFill>
                  <a:srgbClr val="FFFFFF"/>
                </a:solidFill>
              </a:rPr>
              <a:t>hypoestrogenic</a:t>
            </a:r>
            <a:r>
              <a:rPr lang="en-US" altLang="en-US" sz="2400" b="1" dirty="0">
                <a:solidFill>
                  <a:srgbClr val="FFFFFF"/>
                </a:solidFill>
              </a:rPr>
              <a:t> menstrual milieu</a:t>
            </a:r>
            <a:r>
              <a:rPr lang="en-US" altLang="en-US" sz="1600" b="1" dirty="0">
                <a:solidFill>
                  <a:srgbClr val="FFFFFF"/>
                </a:solidFill>
              </a:rPr>
              <a:t>”</a:t>
            </a:r>
          </a:p>
        </p:txBody>
      </p:sp>
      <p:sp>
        <p:nvSpPr>
          <p:cNvPr id="39941" name="AutoShape 5"/>
          <p:cNvSpPr>
            <a:spLocks noChangeArrowheads="1"/>
          </p:cNvSpPr>
          <p:nvPr/>
        </p:nvSpPr>
        <p:spPr bwMode="auto">
          <a:xfrm>
            <a:off x="6731000" y="4221163"/>
            <a:ext cx="720725" cy="504825"/>
          </a:xfrm>
          <a:prstGeom prst="downArrow">
            <a:avLst>
              <a:gd name="adj1" fmla="val 100000"/>
              <a:gd name="adj2" fmla="val 100000"/>
            </a:avLst>
          </a:prstGeom>
          <a:solidFill>
            <a:srgbClr val="01B1B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457200" fontAlgn="base" hangingPunct="0">
              <a:lnSpc>
                <a:spcPct val="93000"/>
              </a:lnSpc>
              <a:spcBef>
                <a:spcPct val="0"/>
              </a:spcBef>
              <a:spcAft>
                <a:spcPct val="0"/>
              </a:spcAft>
              <a:buClr>
                <a:srgbClr val="000000"/>
              </a:buClr>
              <a:buSzPct val="100000"/>
              <a:buFont typeface="Times New Roman" pitchFamily="18" charset="0"/>
              <a:buNone/>
            </a:pPr>
            <a:endParaRPr lang="en-US">
              <a:solidFill>
                <a:srgbClr val="000000"/>
              </a:solidFill>
              <a:cs typeface="Arial" pitchFamily="34" charset="0"/>
            </a:endParaRPr>
          </a:p>
        </p:txBody>
      </p:sp>
      <p:sp>
        <p:nvSpPr>
          <p:cNvPr id="6" name="Metin kutusu 4"/>
          <p:cNvSpPr txBox="1"/>
          <p:nvPr/>
        </p:nvSpPr>
        <p:spPr>
          <a:xfrm>
            <a:off x="8069420" y="404664"/>
            <a:ext cx="680507"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1</a:t>
            </a:r>
            <a:endParaRPr lang="en-GB" dirty="0">
              <a:solidFill>
                <a:srgbClr val="FF0000"/>
              </a:solidFill>
            </a:endParaRPr>
          </a:p>
        </p:txBody>
      </p:sp>
    </p:spTree>
    <p:extLst>
      <p:ext uri="{BB962C8B-B14F-4D97-AF65-F5344CB8AC3E}">
        <p14:creationId xmlns:p14="http://schemas.microsoft.com/office/powerpoint/2010/main" val="3723031434"/>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0"/>
                      </p:stCondLst>
                      <p:childTnLst>
                        <p:par>
                          <p:cTn id="4" fill="hold" nodeType="withGroup">
                            <p:stCondLst>
                              <p:cond delay="0"/>
                            </p:stCondLst>
                            <p:childTnLst>
                              <p:par>
                                <p:cTn id="5" presetID="10" presetClass="entr" fill="hold" grpId="0" nodeType="clickEffect">
                                  <p:stCondLst>
                                    <p:cond delay="0"/>
                                  </p:stCondLst>
                                  <p:childTnLst>
                                    <p:set>
                                      <p:cBhvr additive="repl">
                                        <p:cTn id="6" dur="1" fill="hold">
                                          <p:stCondLst>
                                            <p:cond delay="0"/>
                                          </p:stCondLst>
                                        </p:cTn>
                                        <p:tgtEl>
                                          <p:spTgt spid="39941"/>
                                        </p:tgtEl>
                                        <p:attrNameLst>
                                          <p:attrName>style.visibility</p:attrName>
                                        </p:attrNameLst>
                                      </p:cBhvr>
                                      <p:to>
                                        <p:strVal val="visible"/>
                                      </p:to>
                                    </p:set>
                                    <p:animEffect transition="in" filter="fade">
                                      <p:cBhvr additive="repl">
                                        <p:cTn id="7" dur="500"/>
                                        <p:tgtEl>
                                          <p:spTgt spid="39941"/>
                                        </p:tgtEl>
                                      </p:cBhvr>
                                    </p:animEffect>
                                  </p:childTnLst>
                                </p:cTn>
                              </p:par>
                            </p:childTnLst>
                          </p:cTn>
                        </p:par>
                        <p:par>
                          <p:cTn id="8" fill="hold" nodeType="afterGroup">
                            <p:stCondLst>
                              <p:cond delay="500"/>
                            </p:stCondLst>
                            <p:childTnLst>
                              <p:par>
                                <p:cTn id="9" presetID="10" presetClass="entr" fill="hold" nodeType="afterEffect">
                                  <p:stCondLst>
                                    <p:cond delay="0"/>
                                  </p:stCondLst>
                                  <p:childTnLst>
                                    <p:set>
                                      <p:cBhvr additive="repl">
                                        <p:cTn id="10" dur="1" fill="hold">
                                          <p:stCondLst>
                                            <p:cond delay="0"/>
                                          </p:stCondLst>
                                        </p:cTn>
                                        <p:tgtEl>
                                          <p:spTgt spid="39940"/>
                                        </p:tgtEl>
                                        <p:attrNameLst>
                                          <p:attrName>style.visibility</p:attrName>
                                        </p:attrNameLst>
                                      </p:cBhvr>
                                      <p:to>
                                        <p:strVal val="visible"/>
                                      </p:to>
                                    </p:set>
                                    <p:animEffect transition="in" filter="fade">
                                      <p:cBhvr additive="repl">
                                        <p:cTn id="11" dur="500"/>
                                        <p:tgtEl>
                                          <p:spTgt spid="399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Autofit/>
          </a:bodyPr>
          <a:lstStyle/>
          <a:p>
            <a:r>
              <a:rPr lang="en-GB" sz="2400" dirty="0">
                <a:solidFill>
                  <a:srgbClr val="FFFF00"/>
                </a:solidFill>
              </a:rPr>
              <a:t>Randomized trial of </a:t>
            </a:r>
            <a:r>
              <a:rPr lang="en-GB" sz="2400" dirty="0" err="1">
                <a:solidFill>
                  <a:srgbClr val="FFFF00"/>
                </a:solidFill>
              </a:rPr>
              <a:t>leuprolide</a:t>
            </a:r>
            <a:r>
              <a:rPr lang="en-GB" sz="2400" dirty="0">
                <a:solidFill>
                  <a:srgbClr val="FFFF00"/>
                </a:solidFill>
              </a:rPr>
              <a:t> versus continuous</a:t>
            </a:r>
            <a:br>
              <a:rPr lang="en-GB" sz="2400" dirty="0">
                <a:solidFill>
                  <a:srgbClr val="FFFF00"/>
                </a:solidFill>
              </a:rPr>
            </a:br>
            <a:r>
              <a:rPr lang="en-GB" sz="2400" dirty="0">
                <a:solidFill>
                  <a:srgbClr val="FFFF00"/>
                </a:solidFill>
              </a:rPr>
              <a:t>oral contraceptives in the treatment of</a:t>
            </a:r>
            <a:br>
              <a:rPr lang="en-GB" sz="2400" dirty="0">
                <a:solidFill>
                  <a:srgbClr val="FFFF00"/>
                </a:solidFill>
              </a:rPr>
            </a:br>
            <a:r>
              <a:rPr lang="en-GB" sz="2400" dirty="0">
                <a:solidFill>
                  <a:srgbClr val="FFFF00"/>
                </a:solidFill>
              </a:rPr>
              <a:t>endometriosis-associated pelvic </a:t>
            </a:r>
            <a:r>
              <a:rPr lang="en-GB" sz="2400" dirty="0" smtClean="0">
                <a:solidFill>
                  <a:srgbClr val="FFFF00"/>
                </a:solidFill>
              </a:rPr>
              <a:t>pain (n: 47</a:t>
            </a:r>
            <a:r>
              <a:rPr lang="tr-TR" sz="2400" dirty="0" smtClean="0">
                <a:solidFill>
                  <a:srgbClr val="FFFF00"/>
                </a:solidFill>
              </a:rPr>
              <a:t>, 48 w</a:t>
            </a:r>
            <a:r>
              <a:rPr lang="en-GB" sz="2400" dirty="0" smtClean="0">
                <a:solidFill>
                  <a:srgbClr val="FFFF00"/>
                </a:solidFill>
              </a:rPr>
              <a:t>)</a:t>
            </a:r>
            <a:endParaRPr lang="en-GB" sz="2400" dirty="0">
              <a:solidFill>
                <a:srgbClr val="FFFF00"/>
              </a:solidFill>
            </a:endParaRPr>
          </a:p>
        </p:txBody>
      </p:sp>
      <p:sp>
        <p:nvSpPr>
          <p:cNvPr id="3" name="İçerik Yer Tutucusu 2"/>
          <p:cNvSpPr>
            <a:spLocks noGrp="1"/>
          </p:cNvSpPr>
          <p:nvPr>
            <p:ph idx="1"/>
          </p:nvPr>
        </p:nvSpPr>
        <p:spPr/>
        <p:txBody>
          <a:bodyPr/>
          <a:lstStyle/>
          <a:p>
            <a:endParaRPr lang="en-GB" dirty="0"/>
          </a:p>
        </p:txBody>
      </p:sp>
      <p:sp>
        <p:nvSpPr>
          <p:cNvPr id="4" name="Metin kutusu 3"/>
          <p:cNvSpPr txBox="1"/>
          <p:nvPr/>
        </p:nvSpPr>
        <p:spPr>
          <a:xfrm>
            <a:off x="3131840" y="6277685"/>
            <a:ext cx="2174954" cy="369332"/>
          </a:xfrm>
          <a:prstGeom prst="rect">
            <a:avLst/>
          </a:prstGeom>
          <a:noFill/>
        </p:spPr>
        <p:txBody>
          <a:bodyPr wrap="none" rtlCol="0">
            <a:spAutoFit/>
          </a:bodyPr>
          <a:lstStyle/>
          <a:p>
            <a:r>
              <a:rPr lang="en-GB" dirty="0">
                <a:solidFill>
                  <a:srgbClr val="FF0000"/>
                </a:solidFill>
              </a:rPr>
              <a:t>David S. </a:t>
            </a:r>
            <a:r>
              <a:rPr lang="en-GB" dirty="0" err="1" smtClean="0">
                <a:solidFill>
                  <a:srgbClr val="FF0000"/>
                </a:solidFill>
              </a:rPr>
              <a:t>Guzick</a:t>
            </a:r>
            <a:r>
              <a:rPr lang="en-GB" dirty="0" smtClean="0">
                <a:solidFill>
                  <a:srgbClr val="FF0000"/>
                </a:solidFill>
              </a:rPr>
              <a:t>, 2011</a:t>
            </a:r>
            <a:endParaRPr lang="en-GB" dirty="0">
              <a:solidFill>
                <a:srgbClr val="FF0000"/>
              </a:solidFill>
            </a:endParaRPr>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4721" y="1556792"/>
            <a:ext cx="8949279" cy="46650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6963233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tr-TR" dirty="0"/>
          </a:p>
        </p:txBody>
      </p:sp>
      <p:pic>
        <p:nvPicPr>
          <p:cNvPr id="8601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8113" y="9412"/>
            <a:ext cx="8918575" cy="21669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6020" name="Picture 3"/>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a:xfrm>
            <a:off x="927100" y="2281238"/>
            <a:ext cx="7466013" cy="44831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bwMode="auto">
          <a:xfrm>
            <a:off x="8034338" y="2416175"/>
            <a:ext cx="1352550" cy="903288"/>
          </a:xfrm>
          <a:prstGeom prst="rect">
            <a:avLst/>
          </a:prstGeom>
          <a:solidFill>
            <a:schemeClr val="accent1"/>
          </a:solidFill>
          <a:ln w="12700" cap="flat" cmpd="sng" algn="ctr">
            <a:solidFill>
              <a:schemeClr val="tx1"/>
            </a:solidFill>
            <a:prstDash val="solid"/>
            <a:round/>
            <a:headEnd type="none" w="sm" len="sm"/>
            <a:tailEnd type="none" w="sm" len="sm"/>
          </a:ln>
          <a:effectLst/>
        </p:spPr>
        <p:txBody>
          <a:bodyPr/>
          <a:lstStyle>
            <a:lvl1pPr eaLnBrk="0" hangingPunct="0">
              <a:defRPr sz="2800">
                <a:solidFill>
                  <a:schemeClr val="tx1"/>
                </a:solidFill>
                <a:latin typeface="Times New Roman" pitchFamily="18" charset="0"/>
                <a:ea typeface="MS PGothic" pitchFamily="34" charset="-128"/>
              </a:defRPr>
            </a:lvl1pPr>
            <a:lvl2pPr marL="742950" indent="-285750" eaLnBrk="0" hangingPunct="0">
              <a:defRPr sz="2800">
                <a:solidFill>
                  <a:schemeClr val="tx1"/>
                </a:solidFill>
                <a:latin typeface="Times New Roman" pitchFamily="18" charset="0"/>
                <a:ea typeface="MS PGothic" pitchFamily="34" charset="-128"/>
              </a:defRPr>
            </a:lvl2pPr>
            <a:lvl3pPr marL="1143000" indent="-228600" eaLnBrk="0" hangingPunct="0">
              <a:defRPr sz="2800">
                <a:solidFill>
                  <a:schemeClr val="tx1"/>
                </a:solidFill>
                <a:latin typeface="Times New Roman" pitchFamily="18" charset="0"/>
                <a:ea typeface="MS PGothic" pitchFamily="34" charset="-128"/>
              </a:defRPr>
            </a:lvl3pPr>
            <a:lvl4pPr marL="1600200" indent="-228600" eaLnBrk="0" hangingPunct="0">
              <a:defRPr sz="2800">
                <a:solidFill>
                  <a:schemeClr val="tx1"/>
                </a:solidFill>
                <a:latin typeface="Times New Roman" pitchFamily="18" charset="0"/>
                <a:ea typeface="MS PGothic" pitchFamily="34" charset="-128"/>
              </a:defRPr>
            </a:lvl4pPr>
            <a:lvl5pPr marL="2057400" indent="-228600" eaLnBrk="0" hangingPunct="0">
              <a:defRPr sz="28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28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28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28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2800">
                <a:solidFill>
                  <a:schemeClr val="tx1"/>
                </a:solidFill>
                <a:latin typeface="Times New Roman" pitchFamily="18" charset="0"/>
                <a:ea typeface="MS PGothic" pitchFamily="34" charset="-128"/>
              </a:defRPr>
            </a:lvl9pPr>
          </a:lstStyle>
          <a:p>
            <a:pPr>
              <a:defRPr/>
            </a:pPr>
            <a:r>
              <a:rPr lang="tr-TR" altLang="tr-TR" dirty="0" smtClean="0">
                <a:effectLst>
                  <a:outerShdw blurRad="38100" dist="38100" dir="2700000" algn="tl">
                    <a:srgbClr val="000000"/>
                  </a:outerShdw>
                </a:effectLst>
                <a:cs typeface="+mn-cs"/>
              </a:rPr>
              <a:t>N :93</a:t>
            </a:r>
          </a:p>
        </p:txBody>
      </p:sp>
      <p:sp>
        <p:nvSpPr>
          <p:cNvPr id="7" name="Metin kutusu 4"/>
          <p:cNvSpPr txBox="1"/>
          <p:nvPr/>
        </p:nvSpPr>
        <p:spPr>
          <a:xfrm>
            <a:off x="8069420" y="404664"/>
            <a:ext cx="697627"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2</a:t>
            </a:r>
            <a:endParaRPr lang="en-GB" dirty="0">
              <a:solidFill>
                <a:srgbClr val="FF0000"/>
              </a:solidFill>
            </a:endParaRPr>
          </a:p>
        </p:txBody>
      </p:sp>
    </p:spTree>
    <p:extLst>
      <p:ext uri="{BB962C8B-B14F-4D97-AF65-F5344CB8AC3E}">
        <p14:creationId xmlns:p14="http://schemas.microsoft.com/office/powerpoint/2010/main" val="149822274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tr-TR" dirty="0">
              <a:ea typeface="+mj-ea"/>
            </a:endParaRPr>
          </a:p>
        </p:txBody>
      </p:sp>
      <p:pic>
        <p:nvPicPr>
          <p:cNvPr id="8704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7163" y="0"/>
            <a:ext cx="8842375" cy="23383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7044" name="Picture 4"/>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a:xfrm>
            <a:off x="300195" y="3140967"/>
            <a:ext cx="4127789" cy="3467521"/>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7045" name="Rectangle 3"/>
          <p:cNvSpPr>
            <a:spLocks noChangeArrowheads="1"/>
          </p:cNvSpPr>
          <p:nvPr/>
        </p:nvSpPr>
        <p:spPr bwMode="auto">
          <a:xfrm>
            <a:off x="1946275" y="2311400"/>
            <a:ext cx="66357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CC0099"/>
              </a:buClr>
              <a:buSzPct val="75000"/>
              <a:buFont typeface="Monotype Sorts" charset="2"/>
              <a:buChar char="l"/>
              <a:defRPr sz="2800" b="1">
                <a:solidFill>
                  <a:srgbClr val="FFED00"/>
                </a:solidFill>
                <a:latin typeface="Arial" pitchFamily="34" charset="0"/>
                <a:ea typeface="MS PGothic" pitchFamily="34" charset="-128"/>
              </a:defRPr>
            </a:lvl1pPr>
            <a:lvl2pPr marL="742950" indent="-285750" eaLnBrk="0" hangingPunct="0">
              <a:spcBef>
                <a:spcPct val="20000"/>
              </a:spcBef>
              <a:buClr>
                <a:srgbClr val="CC0099"/>
              </a:buClr>
              <a:buSzPct val="75000"/>
              <a:buFont typeface="Monotype Sorts" charset="2"/>
              <a:buChar char="l"/>
              <a:defRPr sz="2400" b="1">
                <a:solidFill>
                  <a:srgbClr val="FFED00"/>
                </a:solidFill>
                <a:latin typeface="Arial" pitchFamily="34" charset="0"/>
                <a:ea typeface="MS PGothic" pitchFamily="34" charset="-128"/>
              </a:defRPr>
            </a:lvl2pPr>
            <a:lvl3pPr marL="1143000" indent="-228600" eaLnBrk="0" hangingPunct="0">
              <a:spcBef>
                <a:spcPct val="20000"/>
              </a:spcBef>
              <a:buClr>
                <a:srgbClr val="CC0099"/>
              </a:buClr>
              <a:buSzPct val="75000"/>
              <a:buFont typeface="Monotype Sorts" charset="2"/>
              <a:buChar char="l"/>
              <a:defRPr sz="2000" b="1">
                <a:solidFill>
                  <a:srgbClr val="FFED00"/>
                </a:solidFill>
                <a:latin typeface="Arial" pitchFamily="34" charset="0"/>
                <a:ea typeface="MS PGothic" pitchFamily="34" charset="-128"/>
              </a:defRPr>
            </a:lvl3pPr>
            <a:lvl4pPr marL="1600200" indent="-228600" eaLnBrk="0" hangingPunct="0">
              <a:spcBef>
                <a:spcPct val="20000"/>
              </a:spcBef>
              <a:buClr>
                <a:srgbClr val="CC0099"/>
              </a:buClr>
              <a:buSzPct val="75000"/>
              <a:buFont typeface="Monotype Sorts" charset="2"/>
              <a:buChar char="l"/>
              <a:defRPr sz="1600" b="1">
                <a:solidFill>
                  <a:srgbClr val="FFED00"/>
                </a:solidFill>
                <a:latin typeface="Arial" pitchFamily="34" charset="0"/>
                <a:ea typeface="MS PGothic" pitchFamily="34" charset="-128"/>
              </a:defRPr>
            </a:lvl4pPr>
            <a:lvl5pPr marL="2057400" indent="-228600" eaLnBrk="0" hangingPunct="0">
              <a:spcBef>
                <a:spcPct val="20000"/>
              </a:spcBef>
              <a:buClr>
                <a:srgbClr val="CC0099"/>
              </a:buClr>
              <a:buSzPct val="75000"/>
              <a:buFont typeface="Monotype Sorts" charset="2"/>
              <a:buChar char="l"/>
              <a:defRPr sz="1200" b="1">
                <a:solidFill>
                  <a:srgbClr val="FFED00"/>
                </a:solidFill>
                <a:latin typeface="Arial" pitchFamily="34" charset="0"/>
                <a:ea typeface="MS PGothic" pitchFamily="34" charset="-128"/>
              </a:defRPr>
            </a:lvl5pPr>
            <a:lvl6pPr marL="2514600" indent="-228600" eaLnBrk="0" fontAlgn="base" hangingPunct="0">
              <a:spcBef>
                <a:spcPct val="20000"/>
              </a:spcBef>
              <a:spcAft>
                <a:spcPct val="0"/>
              </a:spcAft>
              <a:buClr>
                <a:srgbClr val="CC0099"/>
              </a:buClr>
              <a:buSzPct val="75000"/>
              <a:buFont typeface="Monotype Sorts" charset="2"/>
              <a:buChar char="l"/>
              <a:defRPr sz="1200" b="1">
                <a:solidFill>
                  <a:srgbClr val="FFED00"/>
                </a:solidFill>
                <a:latin typeface="Arial" pitchFamily="34" charset="0"/>
                <a:ea typeface="MS PGothic" pitchFamily="34" charset="-128"/>
              </a:defRPr>
            </a:lvl6pPr>
            <a:lvl7pPr marL="2971800" indent="-228600" eaLnBrk="0" fontAlgn="base" hangingPunct="0">
              <a:spcBef>
                <a:spcPct val="20000"/>
              </a:spcBef>
              <a:spcAft>
                <a:spcPct val="0"/>
              </a:spcAft>
              <a:buClr>
                <a:srgbClr val="CC0099"/>
              </a:buClr>
              <a:buSzPct val="75000"/>
              <a:buFont typeface="Monotype Sorts" charset="2"/>
              <a:buChar char="l"/>
              <a:defRPr sz="1200" b="1">
                <a:solidFill>
                  <a:srgbClr val="FFED00"/>
                </a:solidFill>
                <a:latin typeface="Arial" pitchFamily="34" charset="0"/>
                <a:ea typeface="MS PGothic" pitchFamily="34" charset="-128"/>
              </a:defRPr>
            </a:lvl7pPr>
            <a:lvl8pPr marL="3429000" indent="-228600" eaLnBrk="0" fontAlgn="base" hangingPunct="0">
              <a:spcBef>
                <a:spcPct val="20000"/>
              </a:spcBef>
              <a:spcAft>
                <a:spcPct val="0"/>
              </a:spcAft>
              <a:buClr>
                <a:srgbClr val="CC0099"/>
              </a:buClr>
              <a:buSzPct val="75000"/>
              <a:buFont typeface="Monotype Sorts" charset="2"/>
              <a:buChar char="l"/>
              <a:defRPr sz="1200" b="1">
                <a:solidFill>
                  <a:srgbClr val="FFED00"/>
                </a:solidFill>
                <a:latin typeface="Arial" pitchFamily="34" charset="0"/>
                <a:ea typeface="MS PGothic" pitchFamily="34" charset="-128"/>
              </a:defRPr>
            </a:lvl8pPr>
            <a:lvl9pPr marL="3886200" indent="-228600" eaLnBrk="0" fontAlgn="base" hangingPunct="0">
              <a:spcBef>
                <a:spcPct val="20000"/>
              </a:spcBef>
              <a:spcAft>
                <a:spcPct val="0"/>
              </a:spcAft>
              <a:buClr>
                <a:srgbClr val="CC0099"/>
              </a:buClr>
              <a:buSzPct val="75000"/>
              <a:buFont typeface="Monotype Sorts" charset="2"/>
              <a:buChar char="l"/>
              <a:defRPr sz="1200" b="1">
                <a:solidFill>
                  <a:srgbClr val="FFED00"/>
                </a:solidFill>
                <a:latin typeface="Arial" pitchFamily="34" charset="0"/>
                <a:ea typeface="MS PGothic" pitchFamily="34" charset="-128"/>
              </a:defRPr>
            </a:lvl9pPr>
          </a:lstStyle>
          <a:p>
            <a:pPr eaLnBrk="1" hangingPunct="1">
              <a:spcBef>
                <a:spcPct val="0"/>
              </a:spcBef>
              <a:buClrTx/>
              <a:buSzTx/>
              <a:buFontTx/>
              <a:buNone/>
            </a:pPr>
            <a:r>
              <a:rPr lang="en-US" altLang="tr-TR" b="0">
                <a:solidFill>
                  <a:schemeClr val="tx1"/>
                </a:solidFill>
              </a:rPr>
              <a:t>Forty-nine 23- to 45-year-old patients </a:t>
            </a:r>
            <a:endParaRPr lang="tr-TR" altLang="tr-TR" b="0">
              <a:solidFill>
                <a:schemeClr val="tx1"/>
              </a:solidFill>
              <a:latin typeface="Times New Roman" pitchFamily="18" charset="0"/>
            </a:endParaRPr>
          </a:p>
        </p:txBody>
      </p:sp>
      <p:sp>
        <p:nvSpPr>
          <p:cNvPr id="8" name="Metin kutusu 4"/>
          <p:cNvSpPr txBox="1"/>
          <p:nvPr/>
        </p:nvSpPr>
        <p:spPr>
          <a:xfrm>
            <a:off x="7720607" y="1090006"/>
            <a:ext cx="697627"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5</a:t>
            </a:r>
            <a:endParaRPr lang="en-GB" dirty="0">
              <a:solidFill>
                <a:srgbClr val="FF0000"/>
              </a:solidFill>
            </a:endParaRPr>
          </a:p>
        </p:txBody>
      </p:sp>
      <p:pic>
        <p:nvPicPr>
          <p:cNvPr id="9"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8350" y="2996952"/>
            <a:ext cx="4421188" cy="36724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4256407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p:cNvPicPr>
            <a:picLocks noChangeAspect="1"/>
          </p:cNvPicPr>
          <p:nvPr/>
        </p:nvPicPr>
        <p:blipFill>
          <a:blip r:embed="rId3"/>
          <a:stretch>
            <a:fillRect/>
          </a:stretch>
        </p:blipFill>
        <p:spPr>
          <a:xfrm>
            <a:off x="1" y="0"/>
            <a:ext cx="5580112" cy="3070443"/>
          </a:xfrm>
          <a:prstGeom prst="rect">
            <a:avLst/>
          </a:prstGeom>
        </p:spPr>
      </p:pic>
      <p:pic>
        <p:nvPicPr>
          <p:cNvPr id="8" name="図 7"/>
          <p:cNvPicPr>
            <a:picLocks noChangeAspect="1"/>
          </p:cNvPicPr>
          <p:nvPr/>
        </p:nvPicPr>
        <p:blipFill>
          <a:blip r:embed="rId4"/>
          <a:stretch>
            <a:fillRect/>
          </a:stretch>
        </p:blipFill>
        <p:spPr>
          <a:xfrm>
            <a:off x="0" y="3356546"/>
            <a:ext cx="9144000" cy="3312814"/>
          </a:xfrm>
          <a:prstGeom prst="rect">
            <a:avLst/>
          </a:prstGeom>
        </p:spPr>
      </p:pic>
      <p:sp>
        <p:nvSpPr>
          <p:cNvPr id="10" name="Metin kutusu 4"/>
          <p:cNvSpPr txBox="1"/>
          <p:nvPr/>
        </p:nvSpPr>
        <p:spPr>
          <a:xfrm>
            <a:off x="4571007" y="116632"/>
            <a:ext cx="697627"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7</a:t>
            </a:r>
            <a:endParaRPr lang="en-GB" dirty="0">
              <a:solidFill>
                <a:srgbClr val="FF0000"/>
              </a:solidFill>
            </a:endParaRPr>
          </a:p>
        </p:txBody>
      </p:sp>
      <p:pic>
        <p:nvPicPr>
          <p:cNvPr id="11" name="Picture 3"/>
          <p:cNvPicPr>
            <a:picLocks noGrp="1" noChangeAspect="1" noChangeArrowheads="1"/>
          </p:cNvPicPr>
          <p:nvPr>
            <p:ph idx="1"/>
          </p:nvPr>
        </p:nvPicPr>
        <p:blipFill>
          <a:blip r:embed="rId5">
            <a:extLst>
              <a:ext uri="{28A0092B-C50C-407E-A947-70E740481C1C}">
                <a14:useLocalDpi xmlns:a14="http://schemas.microsoft.com/office/drawing/2010/main" val="0"/>
              </a:ext>
            </a:extLst>
          </a:blip>
          <a:srcRect/>
          <a:stretch>
            <a:fillRect/>
          </a:stretch>
        </p:blipFill>
        <p:spPr bwMode="auto">
          <a:xfrm>
            <a:off x="5580113" y="12643"/>
            <a:ext cx="3563887" cy="34398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867861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tr-TR" dirty="0"/>
          </a:p>
        </p:txBody>
      </p:sp>
      <p:pic>
        <p:nvPicPr>
          <p:cNvPr id="4915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50" y="12700"/>
            <a:ext cx="7858125" cy="1543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9156" name="Picture 3"/>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a:xfrm>
            <a:off x="2005013" y="1600200"/>
            <a:ext cx="5133975" cy="4525963"/>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p:nvPr/>
        </p:nvSpPr>
        <p:spPr>
          <a:xfrm>
            <a:off x="34925" y="1555750"/>
            <a:ext cx="7777163" cy="3097213"/>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dirty="0">
                <a:solidFill>
                  <a:schemeClr val="tx1"/>
                </a:solidFill>
              </a:rPr>
              <a:t>Continuous OC appears to be associated with a reduced recurrence rate for dysmenorrhea, </a:t>
            </a:r>
            <a:r>
              <a:rPr lang="en-US" dirty="0" err="1">
                <a:solidFill>
                  <a:schemeClr val="tx1"/>
                </a:solidFill>
              </a:rPr>
              <a:t>nonmenstrual</a:t>
            </a:r>
            <a:r>
              <a:rPr lang="tr-TR" dirty="0">
                <a:solidFill>
                  <a:schemeClr val="tx1"/>
                </a:solidFill>
              </a:rPr>
              <a:t> </a:t>
            </a:r>
            <a:r>
              <a:rPr lang="en-US" dirty="0">
                <a:solidFill>
                  <a:schemeClr val="tx1"/>
                </a:solidFill>
              </a:rPr>
              <a:t>pelvic pain, and </a:t>
            </a:r>
            <a:r>
              <a:rPr lang="en-US" dirty="0" err="1">
                <a:solidFill>
                  <a:schemeClr val="tx1"/>
                </a:solidFill>
              </a:rPr>
              <a:t>endometrioma</a:t>
            </a:r>
            <a:r>
              <a:rPr lang="en-US" dirty="0">
                <a:solidFill>
                  <a:schemeClr val="tx1"/>
                </a:solidFill>
              </a:rPr>
              <a:t> but not for dyspareunia as compared with cyclic</a:t>
            </a:r>
            <a:r>
              <a:rPr lang="tr-TR" dirty="0">
                <a:solidFill>
                  <a:schemeClr val="tx1"/>
                </a:solidFill>
              </a:rPr>
              <a:t> OC.</a:t>
            </a:r>
            <a:endParaRPr lang="tr-TR" dirty="0"/>
          </a:p>
        </p:txBody>
      </p:sp>
      <p:pic>
        <p:nvPicPr>
          <p:cNvPr id="7" name="image9.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27563" y="3914775"/>
            <a:ext cx="4451350" cy="2614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
        <p:nvSpPr>
          <p:cNvPr id="5" name="Rectangle 4"/>
          <p:cNvSpPr/>
          <p:nvPr/>
        </p:nvSpPr>
        <p:spPr>
          <a:xfrm>
            <a:off x="4627563" y="5661025"/>
            <a:ext cx="4356100" cy="561975"/>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a:p>
        </p:txBody>
      </p:sp>
      <p:sp>
        <p:nvSpPr>
          <p:cNvPr id="9" name="Metin kutusu 4"/>
          <p:cNvSpPr txBox="1"/>
          <p:nvPr/>
        </p:nvSpPr>
        <p:spPr>
          <a:xfrm>
            <a:off x="7720607" y="1090006"/>
            <a:ext cx="697627"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3</a:t>
            </a:r>
            <a:endParaRPr lang="en-GB" dirty="0">
              <a:solidFill>
                <a:srgbClr val="FF0000"/>
              </a:solidFill>
            </a:endParaRPr>
          </a:p>
        </p:txBody>
      </p:sp>
    </p:spTree>
    <p:extLst>
      <p:ext uri="{BB962C8B-B14F-4D97-AF65-F5344CB8AC3E}">
        <p14:creationId xmlns:p14="http://schemas.microsoft.com/office/powerpoint/2010/main" val="170461174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3" presetClass="entr" presetSubtype="16"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animEffect transition="in" filter="fade">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tr-TR" dirty="0"/>
          </a:p>
        </p:txBody>
      </p:sp>
      <p:pic>
        <p:nvPicPr>
          <p:cNvPr id="48131"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179388" y="2781300"/>
            <a:ext cx="8710612" cy="3806825"/>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8132"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388" y="188913"/>
            <a:ext cx="8713787" cy="22050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p:nvPr/>
        </p:nvSpPr>
        <p:spPr>
          <a:xfrm>
            <a:off x="4932363" y="5157788"/>
            <a:ext cx="2663825" cy="4318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a:p>
        </p:txBody>
      </p:sp>
      <p:sp>
        <p:nvSpPr>
          <p:cNvPr id="8" name="Metin kutusu 4"/>
          <p:cNvSpPr txBox="1"/>
          <p:nvPr/>
        </p:nvSpPr>
        <p:spPr>
          <a:xfrm>
            <a:off x="7720607" y="1090006"/>
            <a:ext cx="697627"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3</a:t>
            </a:r>
            <a:endParaRPr lang="en-GB" dirty="0">
              <a:solidFill>
                <a:srgbClr val="FF0000"/>
              </a:solidFill>
            </a:endParaRPr>
          </a:p>
        </p:txBody>
      </p:sp>
    </p:spTree>
    <p:extLst>
      <p:ext uri="{BB962C8B-B14F-4D97-AF65-F5344CB8AC3E}">
        <p14:creationId xmlns:p14="http://schemas.microsoft.com/office/powerpoint/2010/main" val="24222451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273124" y="274638"/>
            <a:ext cx="8413676" cy="1143000"/>
          </a:xfrm>
        </p:spPr>
        <p:txBody>
          <a:bodyPr>
            <a:normAutofit/>
          </a:bodyPr>
          <a:lstStyle/>
          <a:p>
            <a:endParaRPr lang="en-US" b="1" dirty="0">
              <a:solidFill>
                <a:srgbClr val="FFFF00"/>
              </a:solidFill>
            </a:endParaRPr>
          </a:p>
        </p:txBody>
      </p:sp>
      <p:sp>
        <p:nvSpPr>
          <p:cNvPr id="3" name="Content Placeholder 2"/>
          <p:cNvSpPr>
            <a:spLocks noGrp="1"/>
          </p:cNvSpPr>
          <p:nvPr>
            <p:ph idx="1"/>
          </p:nvPr>
        </p:nvSpPr>
        <p:spPr>
          <a:xfrm>
            <a:off x="457200" y="1959685"/>
            <a:ext cx="8229600" cy="4525963"/>
          </a:xfrm>
          <a:solidFill>
            <a:srgbClr val="FF0000"/>
          </a:solidFill>
        </p:spPr>
        <p:txBody>
          <a:bodyPr>
            <a:normAutofit/>
          </a:bodyPr>
          <a:lstStyle/>
          <a:p>
            <a:r>
              <a:rPr lang="en-US" dirty="0" err="1" smtClean="0"/>
              <a:t>Cerrahi</a:t>
            </a:r>
            <a:r>
              <a:rPr lang="en-US" dirty="0" smtClean="0"/>
              <a:t> </a:t>
            </a:r>
            <a:r>
              <a:rPr lang="en-US" dirty="0" err="1" smtClean="0"/>
              <a:t>sonrası</a:t>
            </a:r>
            <a:r>
              <a:rPr lang="en-US" dirty="0" smtClean="0"/>
              <a:t> </a:t>
            </a:r>
            <a:r>
              <a:rPr lang="en-US" dirty="0" err="1" smtClean="0"/>
              <a:t>rekürrans</a:t>
            </a:r>
            <a:r>
              <a:rPr lang="en-US" dirty="0" smtClean="0"/>
              <a:t>: </a:t>
            </a:r>
          </a:p>
          <a:p>
            <a:pPr lvl="1"/>
            <a:r>
              <a:rPr lang="en-US" dirty="0" smtClean="0"/>
              <a:t>2 </a:t>
            </a:r>
            <a:r>
              <a:rPr lang="en-US" dirty="0" err="1" smtClean="0"/>
              <a:t>yıl</a:t>
            </a:r>
            <a:r>
              <a:rPr lang="en-US" dirty="0" smtClean="0"/>
              <a:t>: % 21,5 </a:t>
            </a:r>
          </a:p>
          <a:p>
            <a:pPr lvl="1"/>
            <a:r>
              <a:rPr lang="en-US" dirty="0" smtClean="0"/>
              <a:t>5 </a:t>
            </a:r>
            <a:r>
              <a:rPr lang="en-US" dirty="0" err="1" smtClean="0"/>
              <a:t>yıl</a:t>
            </a:r>
            <a:r>
              <a:rPr lang="en-US" dirty="0" smtClean="0"/>
              <a:t>: % 40-50</a:t>
            </a:r>
          </a:p>
          <a:p>
            <a:r>
              <a:rPr lang="en-US" dirty="0" err="1" smtClean="0"/>
              <a:t>Residüel</a:t>
            </a:r>
            <a:r>
              <a:rPr lang="en-US" dirty="0" smtClean="0"/>
              <a:t> </a:t>
            </a:r>
            <a:r>
              <a:rPr lang="en-US" dirty="0" err="1" smtClean="0"/>
              <a:t>lezyon</a:t>
            </a:r>
            <a:r>
              <a:rPr lang="en-US" dirty="0" smtClean="0"/>
              <a:t>  /  De Novo </a:t>
            </a:r>
            <a:r>
              <a:rPr lang="en-US" dirty="0" err="1" smtClean="0"/>
              <a:t>lezyon</a:t>
            </a:r>
            <a:endParaRPr lang="en-US" dirty="0" smtClean="0"/>
          </a:p>
          <a:p>
            <a:r>
              <a:rPr lang="en-US" dirty="0" smtClean="0"/>
              <a:t>6 </a:t>
            </a:r>
            <a:r>
              <a:rPr lang="en-US" dirty="0" err="1" smtClean="0"/>
              <a:t>aydan</a:t>
            </a:r>
            <a:r>
              <a:rPr lang="en-US" dirty="0" smtClean="0"/>
              <a:t> </a:t>
            </a:r>
            <a:r>
              <a:rPr lang="en-US" dirty="0" err="1" smtClean="0"/>
              <a:t>uzun</a:t>
            </a:r>
            <a:r>
              <a:rPr lang="en-US" dirty="0" smtClean="0"/>
              <a:t> </a:t>
            </a:r>
            <a:r>
              <a:rPr lang="en-US" dirty="0" err="1" smtClean="0"/>
              <a:t>süreli</a:t>
            </a:r>
            <a:r>
              <a:rPr lang="en-US" dirty="0" smtClean="0"/>
              <a:t> OK </a:t>
            </a:r>
            <a:r>
              <a:rPr lang="en-US" dirty="0" err="1" smtClean="0"/>
              <a:t>kullanımı</a:t>
            </a:r>
            <a:r>
              <a:rPr lang="en-US" dirty="0" smtClean="0"/>
              <a:t> </a:t>
            </a:r>
            <a:r>
              <a:rPr lang="en-US" dirty="0" err="1" smtClean="0"/>
              <a:t>dismenoreyi</a:t>
            </a:r>
            <a:r>
              <a:rPr lang="en-US" dirty="0" smtClean="0"/>
              <a:t> </a:t>
            </a:r>
            <a:r>
              <a:rPr lang="en-US" dirty="0" err="1" smtClean="0"/>
              <a:t>azaltır</a:t>
            </a:r>
            <a:r>
              <a:rPr lang="en-US" dirty="0" smtClean="0"/>
              <a:t>. </a:t>
            </a:r>
            <a:r>
              <a:rPr lang="en-US" dirty="0" err="1" smtClean="0"/>
              <a:t>Kontinü</a:t>
            </a:r>
            <a:r>
              <a:rPr lang="en-US" dirty="0" smtClean="0"/>
              <a:t> </a:t>
            </a:r>
            <a:r>
              <a:rPr lang="en-US" dirty="0" err="1" smtClean="0"/>
              <a:t>kullanım</a:t>
            </a:r>
            <a:r>
              <a:rPr lang="en-US" dirty="0" smtClean="0"/>
              <a:t> </a:t>
            </a:r>
            <a:r>
              <a:rPr lang="en-US" dirty="0" err="1" smtClean="0"/>
              <a:t>önerilir</a:t>
            </a:r>
            <a:r>
              <a:rPr lang="en-US" dirty="0" smtClean="0"/>
              <a:t>.</a:t>
            </a:r>
          </a:p>
          <a:p>
            <a:r>
              <a:rPr lang="en-US" dirty="0" err="1" smtClean="0"/>
              <a:t>Uzun</a:t>
            </a:r>
            <a:r>
              <a:rPr lang="en-US" dirty="0" smtClean="0"/>
              <a:t> </a:t>
            </a:r>
            <a:r>
              <a:rPr lang="en-US" dirty="0" err="1" smtClean="0"/>
              <a:t>süreli</a:t>
            </a:r>
            <a:r>
              <a:rPr lang="en-US" dirty="0" smtClean="0"/>
              <a:t> (2 </a:t>
            </a:r>
            <a:r>
              <a:rPr lang="en-US" dirty="0" err="1" smtClean="0"/>
              <a:t>yıl</a:t>
            </a:r>
            <a:r>
              <a:rPr lang="en-US" dirty="0" smtClean="0"/>
              <a:t>) OK </a:t>
            </a:r>
            <a:r>
              <a:rPr lang="en-US" dirty="0" err="1" smtClean="0"/>
              <a:t>kullanımı</a:t>
            </a:r>
            <a:r>
              <a:rPr lang="en-US" dirty="0" smtClean="0"/>
              <a:t> </a:t>
            </a:r>
            <a:r>
              <a:rPr lang="en-US" dirty="0" err="1" smtClean="0"/>
              <a:t>Endometrioma</a:t>
            </a:r>
            <a:r>
              <a:rPr lang="en-US" dirty="0" smtClean="0"/>
              <a:t> </a:t>
            </a:r>
            <a:r>
              <a:rPr lang="en-US" dirty="0" err="1" smtClean="0"/>
              <a:t>rekürransını</a:t>
            </a:r>
            <a:r>
              <a:rPr lang="en-US" dirty="0" smtClean="0"/>
              <a:t> </a:t>
            </a:r>
            <a:r>
              <a:rPr lang="en-US" dirty="0" err="1" smtClean="0"/>
              <a:t>azaltır</a:t>
            </a:r>
            <a:r>
              <a:rPr lang="en-US" dirty="0" smtClean="0"/>
              <a:t>. </a:t>
            </a:r>
          </a:p>
          <a:p>
            <a:r>
              <a:rPr lang="en-US" dirty="0" smtClean="0"/>
              <a:t>Progestin tipi </a:t>
            </a:r>
            <a:r>
              <a:rPr lang="en-US" dirty="0" err="1" smtClean="0"/>
              <a:t>farketmez</a:t>
            </a:r>
            <a:r>
              <a:rPr lang="en-US" dirty="0" smtClean="0"/>
              <a:t>.</a:t>
            </a:r>
          </a:p>
          <a:p>
            <a:endParaRPr lang="en-US" dirty="0"/>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512" y="1"/>
            <a:ext cx="8640960" cy="18134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Metin kutusu 4"/>
          <p:cNvSpPr txBox="1"/>
          <p:nvPr/>
        </p:nvSpPr>
        <p:spPr>
          <a:xfrm>
            <a:off x="7720607" y="1090006"/>
            <a:ext cx="697627"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5</a:t>
            </a:r>
            <a:endParaRPr lang="en-GB" dirty="0">
              <a:solidFill>
                <a:srgbClr val="FF0000"/>
              </a:solidFill>
            </a:endParaRPr>
          </a:p>
        </p:txBody>
      </p:sp>
    </p:spTree>
    <p:extLst>
      <p:ext uri="{BB962C8B-B14F-4D97-AF65-F5344CB8AC3E}">
        <p14:creationId xmlns:p14="http://schemas.microsoft.com/office/powerpoint/2010/main" val="69629484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pic>
        <p:nvPicPr>
          <p:cNvPr id="94235" name="Picture 27"/>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0" y="1"/>
            <a:ext cx="2544615" cy="2420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4236" name="Picture 2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123" y="4371020"/>
            <a:ext cx="1979712" cy="25202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4237" name="Picture 2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52477" y="2359597"/>
            <a:ext cx="1882926" cy="2155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4238" name="Picture 3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35696" y="2483918"/>
            <a:ext cx="1409700" cy="197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4239" name="Picture 3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56356" y="2564904"/>
            <a:ext cx="1440160" cy="19501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4240" name="Picture 3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835696" y="4388734"/>
            <a:ext cx="2447600" cy="2438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4241" name="Picture 33"/>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644009" y="86697"/>
            <a:ext cx="2592288" cy="20461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4242" name="Picture 3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699792" y="193423"/>
            <a:ext cx="1769740" cy="18327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4243" name="Picture 35"/>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280907" y="4774585"/>
            <a:ext cx="2228535" cy="187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4244" name="Picture 36"/>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518751" y="4774584"/>
            <a:ext cx="2453208" cy="20525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4245" name="Picture 37"/>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6876256" y="160827"/>
            <a:ext cx="2095703" cy="24040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4246" name="Picture 38"/>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6549400" y="2891224"/>
            <a:ext cx="2391909" cy="15643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4247" name="D0C05C5F-49E5-48E2-949A-009FB00F9C1B" descr="E5250760-2B4A-43C1-975F-F5907CCB587E"/>
          <p:cNvPicPr>
            <a:picLocks noChangeAspect="1" noChangeArrowheads="1"/>
          </p:cNvPicPr>
          <p:nvPr/>
        </p:nvPicPr>
        <p:blipFill rotWithShape="1">
          <a:blip r:embed="rId14" cstate="print">
            <a:extLst>
              <a:ext uri="{28A0092B-C50C-407E-A947-70E740481C1C}">
                <a14:useLocalDpi xmlns:a14="http://schemas.microsoft.com/office/drawing/2010/main" val="0"/>
              </a:ext>
            </a:extLst>
          </a:blip>
          <a:srcRect r="69334" b="83582"/>
          <a:stretch/>
        </p:blipFill>
        <p:spPr bwMode="auto">
          <a:xfrm rot="5400000">
            <a:off x="3088679" y="2640635"/>
            <a:ext cx="1688329" cy="13748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8930800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Metin kutusu 4"/>
          <p:cNvSpPr txBox="1"/>
          <p:nvPr/>
        </p:nvSpPr>
        <p:spPr>
          <a:xfrm>
            <a:off x="7720607" y="1090006"/>
            <a:ext cx="697627"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6</a:t>
            </a:r>
            <a:endParaRPr lang="en-GB" dirty="0">
              <a:solidFill>
                <a:srgbClr val="FF0000"/>
              </a:solidFill>
            </a:endParaRPr>
          </a:p>
        </p:txBody>
      </p:sp>
      <p:pic>
        <p:nvPicPr>
          <p:cNvPr id="921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600" y="0"/>
            <a:ext cx="6096000" cy="19526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163" name="Picture 3"/>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683568" y="1739106"/>
            <a:ext cx="7920880" cy="50022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7" name="Straight Connector 6"/>
          <p:cNvCxnSpPr/>
          <p:nvPr/>
        </p:nvCxnSpPr>
        <p:spPr>
          <a:xfrm>
            <a:off x="4499992" y="5805264"/>
            <a:ext cx="3918242"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971600" y="5964471"/>
            <a:ext cx="7344816"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4652392" y="5957664"/>
            <a:ext cx="3918242"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886550" y="6138642"/>
            <a:ext cx="3918242"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5465191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tr-TR" dirty="0"/>
          </a:p>
        </p:txBody>
      </p:sp>
      <p:pic>
        <p:nvPicPr>
          <p:cNvPr id="5222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8313" y="115888"/>
            <a:ext cx="7877175" cy="1584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2229" name="Picture 3"/>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a:xfrm>
            <a:off x="-28575" y="1676400"/>
            <a:ext cx="9094788" cy="51816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p:nvPr/>
        </p:nvSpPr>
        <p:spPr>
          <a:xfrm>
            <a:off x="0" y="3284538"/>
            <a:ext cx="8604250" cy="1008062"/>
          </a:xfrm>
          <a:prstGeom prst="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a:p>
        </p:txBody>
      </p:sp>
      <p:sp>
        <p:nvSpPr>
          <p:cNvPr id="7" name="Metin kutusu 4"/>
          <p:cNvSpPr txBox="1"/>
          <p:nvPr/>
        </p:nvSpPr>
        <p:spPr>
          <a:xfrm>
            <a:off x="7996674" y="1173163"/>
            <a:ext cx="697627"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5</a:t>
            </a:r>
            <a:endParaRPr lang="en-GB" dirty="0">
              <a:solidFill>
                <a:srgbClr val="FF0000"/>
              </a:solidFill>
            </a:endParaRPr>
          </a:p>
        </p:txBody>
      </p:sp>
    </p:spTree>
    <p:extLst>
      <p:ext uri="{BB962C8B-B14F-4D97-AF65-F5344CB8AC3E}">
        <p14:creationId xmlns:p14="http://schemas.microsoft.com/office/powerpoint/2010/main" val="157427836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tr-TR" dirty="0"/>
          </a:p>
        </p:txBody>
      </p:sp>
      <p:pic>
        <p:nvPicPr>
          <p:cNvPr id="5325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50" y="9525"/>
            <a:ext cx="8277225" cy="1619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3252" name="Picture 3"/>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a:xfrm>
            <a:off x="371475" y="1628775"/>
            <a:ext cx="8229600" cy="5229225"/>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p:nvPr/>
        </p:nvSpPr>
        <p:spPr>
          <a:xfrm>
            <a:off x="611188" y="4508500"/>
            <a:ext cx="7489825" cy="215900"/>
          </a:xfrm>
          <a:prstGeom prst="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a:p>
        </p:txBody>
      </p:sp>
      <p:sp>
        <p:nvSpPr>
          <p:cNvPr id="7" name="Metin kutusu 4"/>
          <p:cNvSpPr txBox="1"/>
          <p:nvPr/>
        </p:nvSpPr>
        <p:spPr>
          <a:xfrm>
            <a:off x="7720607" y="1090006"/>
            <a:ext cx="697627"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4</a:t>
            </a:r>
            <a:endParaRPr lang="en-GB" dirty="0">
              <a:solidFill>
                <a:srgbClr val="FF0000"/>
              </a:solidFill>
            </a:endParaRPr>
          </a:p>
        </p:txBody>
      </p:sp>
      <p:sp>
        <p:nvSpPr>
          <p:cNvPr id="4" name="Rectangle 3"/>
          <p:cNvSpPr/>
          <p:nvPr/>
        </p:nvSpPr>
        <p:spPr>
          <a:xfrm>
            <a:off x="611188" y="1090006"/>
            <a:ext cx="5761012" cy="369332"/>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272072592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602" name="Title 1"/>
          <p:cNvSpPr>
            <a:spLocks noGrp="1"/>
          </p:cNvSpPr>
          <p:nvPr>
            <p:ph type="title"/>
          </p:nvPr>
        </p:nvSpPr>
        <p:spPr>
          <a:xfrm>
            <a:off x="389594" y="-53975"/>
            <a:ext cx="8229600" cy="1143000"/>
          </a:xfrm>
        </p:spPr>
        <p:txBody>
          <a:bodyPr/>
          <a:lstStyle/>
          <a:p>
            <a:r>
              <a:rPr lang="tr-TR" altLang="tr-TR" sz="3200" dirty="0" smtClean="0">
                <a:solidFill>
                  <a:srgbClr val="FFFF00"/>
                </a:solidFill>
              </a:rPr>
              <a:t>Endometriozis tedavisi: Ampirik medikal tedavi</a:t>
            </a:r>
            <a:endParaRPr lang="en-US" altLang="tr-TR" sz="3200" dirty="0" smtClean="0">
              <a:solidFill>
                <a:srgbClr val="FFFF00"/>
              </a:solidFill>
            </a:endParaRPr>
          </a:p>
        </p:txBody>
      </p:sp>
      <p:sp>
        <p:nvSpPr>
          <p:cNvPr id="25603" name="TextBox 2"/>
          <p:cNvSpPr txBox="1">
            <a:spLocks noChangeArrowheads="1"/>
          </p:cNvSpPr>
          <p:nvPr/>
        </p:nvSpPr>
        <p:spPr bwMode="auto">
          <a:xfrm>
            <a:off x="-108520" y="6208587"/>
            <a:ext cx="914558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000" b="1" i="1">
                <a:solidFill>
                  <a:schemeClr val="tx1"/>
                </a:solidFill>
                <a:latin typeface="Arial" pitchFamily="34" charset="0"/>
                <a:ea typeface="ＭＳ Ｐゴシック" pitchFamily="34" charset="-128"/>
              </a:defRPr>
            </a:lvl1pPr>
            <a:lvl2pPr marL="742950" indent="-285750">
              <a:defRPr sz="3000" b="1" i="1">
                <a:solidFill>
                  <a:schemeClr val="tx1"/>
                </a:solidFill>
                <a:latin typeface="Arial" pitchFamily="34" charset="0"/>
                <a:ea typeface="ＭＳ Ｐゴシック" pitchFamily="34" charset="-128"/>
              </a:defRPr>
            </a:lvl2pPr>
            <a:lvl3pPr marL="1143000" indent="-228600">
              <a:defRPr sz="3000" b="1" i="1">
                <a:solidFill>
                  <a:schemeClr val="tx1"/>
                </a:solidFill>
                <a:latin typeface="Arial" pitchFamily="34" charset="0"/>
                <a:ea typeface="ＭＳ Ｐゴシック" pitchFamily="34" charset="-128"/>
              </a:defRPr>
            </a:lvl3pPr>
            <a:lvl4pPr marL="1600200" indent="-228600">
              <a:defRPr sz="3000" b="1" i="1">
                <a:solidFill>
                  <a:schemeClr val="tx1"/>
                </a:solidFill>
                <a:latin typeface="Arial" pitchFamily="34" charset="0"/>
                <a:ea typeface="ＭＳ Ｐゴシック" pitchFamily="34" charset="-128"/>
              </a:defRPr>
            </a:lvl4pPr>
            <a:lvl5pPr marL="2057400" indent="-228600">
              <a:defRPr sz="3000" b="1" i="1">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9pPr>
          </a:lstStyle>
          <a:p>
            <a:pPr marL="342900" indent="-342900" algn="r">
              <a:buAutoNum type="arabicPeriod"/>
            </a:pPr>
            <a:r>
              <a:rPr lang="tr-TR" altLang="tr-TR" sz="1400" b="0" i="0" dirty="0" smtClean="0">
                <a:solidFill>
                  <a:srgbClr val="FFC000"/>
                </a:solidFill>
              </a:rPr>
              <a:t>E</a:t>
            </a:r>
            <a:r>
              <a:rPr lang="en-US" altLang="tr-TR" sz="1400" b="0" i="0" dirty="0">
                <a:solidFill>
                  <a:srgbClr val="FFC000"/>
                </a:solidFill>
              </a:rPr>
              <a:t>SHRE. Hum </a:t>
            </a:r>
            <a:r>
              <a:rPr lang="en-US" altLang="tr-TR" sz="1400" b="0" i="0" dirty="0" err="1">
                <a:solidFill>
                  <a:srgbClr val="FFC000"/>
                </a:solidFill>
              </a:rPr>
              <a:t>Reprod</a:t>
            </a:r>
            <a:r>
              <a:rPr lang="en-US" altLang="tr-TR" sz="1400" b="0" i="0" dirty="0">
                <a:solidFill>
                  <a:srgbClr val="FFC000"/>
                </a:solidFill>
              </a:rPr>
              <a:t>. 2014 Mar;29(3):400-12.</a:t>
            </a:r>
            <a:r>
              <a:rPr lang="tr-TR" altLang="tr-TR" sz="1400" b="0" i="0" dirty="0">
                <a:solidFill>
                  <a:srgbClr val="FFC000"/>
                </a:solidFill>
              </a:rPr>
              <a:t> 2. </a:t>
            </a:r>
            <a:r>
              <a:rPr lang="tr-TR" altLang="tr-TR" sz="1400" b="0" i="0" dirty="0" smtClean="0">
                <a:solidFill>
                  <a:srgbClr val="FFC000"/>
                </a:solidFill>
              </a:rPr>
              <a:t>Turkish </a:t>
            </a:r>
            <a:r>
              <a:rPr lang="tr-TR" altLang="tr-TR" sz="1400" b="0" i="0" dirty="0">
                <a:solidFill>
                  <a:srgbClr val="FFC000"/>
                </a:solidFill>
              </a:rPr>
              <a:t>Endometriosis &amp; Adenomyosis Society. 2014</a:t>
            </a:r>
            <a:r>
              <a:rPr lang="tr-TR" altLang="tr-TR" sz="1400" b="0" i="0" dirty="0" smtClean="0">
                <a:solidFill>
                  <a:srgbClr val="FFC000"/>
                </a:solidFill>
              </a:rPr>
              <a:t>.</a:t>
            </a:r>
          </a:p>
          <a:p>
            <a:pPr algn="r"/>
            <a:r>
              <a:rPr lang="tr-TR" altLang="tr-TR" sz="1400" b="0" i="0" dirty="0" smtClean="0">
                <a:solidFill>
                  <a:srgbClr val="FFC000"/>
                </a:solidFill>
              </a:rPr>
              <a:t> </a:t>
            </a:r>
            <a:r>
              <a:rPr lang="tr-TR" altLang="tr-TR" sz="1400" b="0" i="0" dirty="0">
                <a:solidFill>
                  <a:srgbClr val="FFC000"/>
                </a:solidFill>
              </a:rPr>
              <a:t>3. </a:t>
            </a:r>
            <a:r>
              <a:rPr lang="en-US" altLang="tr-TR" sz="1400" b="0" i="0" dirty="0">
                <a:solidFill>
                  <a:srgbClr val="FFC000"/>
                </a:solidFill>
              </a:rPr>
              <a:t>World Endometriosis Society Montpellier Consortium. Hum </a:t>
            </a:r>
            <a:r>
              <a:rPr lang="en-US" altLang="tr-TR" sz="1400" b="0" i="0" dirty="0" err="1">
                <a:solidFill>
                  <a:srgbClr val="FFC000"/>
                </a:solidFill>
              </a:rPr>
              <a:t>Reprod</a:t>
            </a:r>
            <a:r>
              <a:rPr lang="en-US" altLang="tr-TR" sz="1400" b="0" i="0" dirty="0">
                <a:solidFill>
                  <a:srgbClr val="FFC000"/>
                </a:solidFill>
              </a:rPr>
              <a:t>. 2013;28(6):1552-68.</a:t>
            </a:r>
            <a:endParaRPr lang="tr-TR" altLang="tr-TR" sz="1400" b="0" i="0" dirty="0">
              <a:solidFill>
                <a:srgbClr val="FFC000"/>
              </a:solidFill>
            </a:endParaRPr>
          </a:p>
        </p:txBody>
      </p:sp>
      <p:sp>
        <p:nvSpPr>
          <p:cNvPr id="25604" name="AutoShape 14">
            <a:hlinkClick r:id="" action="ppaction://noaction" highlightClick="1"/>
          </p:cNvPr>
          <p:cNvSpPr>
            <a:spLocks noChangeArrowheads="1"/>
          </p:cNvSpPr>
          <p:nvPr/>
        </p:nvSpPr>
        <p:spPr bwMode="auto">
          <a:xfrm>
            <a:off x="682625" y="1089025"/>
            <a:ext cx="7994650" cy="1416050"/>
          </a:xfrm>
          <a:prstGeom prst="actionButtonBlank">
            <a:avLst/>
          </a:prstGeom>
          <a:solidFill>
            <a:srgbClr val="7071B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3000" b="1" i="1">
                <a:solidFill>
                  <a:schemeClr val="tx1"/>
                </a:solidFill>
                <a:latin typeface="Arial" pitchFamily="34" charset="0"/>
                <a:ea typeface="ＭＳ Ｐゴシック" pitchFamily="34" charset="-128"/>
              </a:defRPr>
            </a:lvl1pPr>
            <a:lvl2pPr marL="742950" indent="-285750">
              <a:defRPr sz="3000" b="1" i="1">
                <a:solidFill>
                  <a:schemeClr val="tx1"/>
                </a:solidFill>
                <a:latin typeface="Arial" pitchFamily="34" charset="0"/>
                <a:ea typeface="ＭＳ Ｐゴシック" pitchFamily="34" charset="-128"/>
              </a:defRPr>
            </a:lvl2pPr>
            <a:lvl3pPr marL="1143000" indent="-228600">
              <a:defRPr sz="3000" b="1" i="1">
                <a:solidFill>
                  <a:schemeClr val="tx1"/>
                </a:solidFill>
                <a:latin typeface="Arial" pitchFamily="34" charset="0"/>
                <a:ea typeface="ＭＳ Ｐゴシック" pitchFamily="34" charset="-128"/>
              </a:defRPr>
            </a:lvl3pPr>
            <a:lvl4pPr marL="1600200" indent="-228600">
              <a:defRPr sz="3000" b="1" i="1">
                <a:solidFill>
                  <a:schemeClr val="tx1"/>
                </a:solidFill>
                <a:latin typeface="Arial" pitchFamily="34" charset="0"/>
                <a:ea typeface="ＭＳ Ｐゴシック" pitchFamily="34" charset="-128"/>
              </a:defRPr>
            </a:lvl4pPr>
            <a:lvl5pPr marL="2057400" indent="-228600">
              <a:defRPr sz="3000" b="1" i="1">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9pPr>
          </a:lstStyle>
          <a:p>
            <a:pPr algn="ctr">
              <a:spcBef>
                <a:spcPct val="50000"/>
              </a:spcBef>
            </a:pPr>
            <a:r>
              <a:rPr lang="tr-TR" altLang="tr-TR" sz="1800">
                <a:solidFill>
                  <a:srgbClr val="FFFFFF"/>
                </a:solidFill>
              </a:rPr>
              <a:t>ESHRE</a:t>
            </a:r>
            <a:endParaRPr lang="tr-TR" altLang="tr-TR" sz="800">
              <a:solidFill>
                <a:srgbClr val="FFFFFF"/>
              </a:solidFill>
            </a:endParaRPr>
          </a:p>
          <a:p>
            <a:pPr algn="ctr">
              <a:spcBef>
                <a:spcPct val="50000"/>
              </a:spcBef>
            </a:pPr>
            <a:r>
              <a:rPr lang="en-US" altLang="tr-TR" sz="2000">
                <a:solidFill>
                  <a:srgbClr val="FFFFFF"/>
                </a:solidFill>
              </a:rPr>
              <a:t>“</a:t>
            </a:r>
            <a:r>
              <a:rPr lang="tr-TR" altLang="tr-TR" sz="2000">
                <a:solidFill>
                  <a:srgbClr val="FFFFFF"/>
                </a:solidFill>
              </a:rPr>
              <a:t>E</a:t>
            </a:r>
            <a:r>
              <a:rPr lang="en-US" altLang="tr-TR" sz="2000">
                <a:solidFill>
                  <a:srgbClr val="FFFFFF"/>
                </a:solidFill>
              </a:rPr>
              <a:t>ndometrio</a:t>
            </a:r>
            <a:r>
              <a:rPr lang="tr-TR" altLang="tr-TR" sz="2000">
                <a:solidFill>
                  <a:srgbClr val="FFFFFF"/>
                </a:solidFill>
              </a:rPr>
              <a:t>z</a:t>
            </a:r>
            <a:r>
              <a:rPr lang="en-US" altLang="tr-TR" sz="2000">
                <a:solidFill>
                  <a:srgbClr val="FFFFFF"/>
                </a:solidFill>
              </a:rPr>
              <a:t>is </a:t>
            </a:r>
            <a:r>
              <a:rPr lang="tr-TR" altLang="tr-TR" sz="2000">
                <a:solidFill>
                  <a:srgbClr val="FFFFFF"/>
                </a:solidFill>
              </a:rPr>
              <a:t>semptomları bulunan kadınlar ampirik olarak </a:t>
            </a:r>
            <a:r>
              <a:rPr lang="tr-TR" altLang="tr-TR" sz="1800">
                <a:solidFill>
                  <a:srgbClr val="FFFFFF"/>
                </a:solidFill>
              </a:rPr>
              <a:t>yeterli analjezi, kombine oral kontraseptifler ve                          </a:t>
            </a:r>
            <a:r>
              <a:rPr lang="tr-TR" altLang="tr-TR" sz="2000">
                <a:solidFill>
                  <a:srgbClr val="FFFFFF"/>
                </a:solidFill>
              </a:rPr>
              <a:t>progestinlerle tedavi edilebilir.</a:t>
            </a:r>
            <a:r>
              <a:rPr lang="en-US" altLang="tr-TR" sz="2000">
                <a:solidFill>
                  <a:srgbClr val="FFFFFF"/>
                </a:solidFill>
              </a:rPr>
              <a:t>” </a:t>
            </a:r>
            <a:endParaRPr lang="en-US" altLang="tr-TR" sz="1800"/>
          </a:p>
        </p:txBody>
      </p:sp>
      <p:sp>
        <p:nvSpPr>
          <p:cNvPr id="25605" name="AutoShape 14">
            <a:hlinkClick r:id="" action="ppaction://noaction" highlightClick="1"/>
          </p:cNvPr>
          <p:cNvSpPr>
            <a:spLocks noChangeArrowheads="1"/>
          </p:cNvSpPr>
          <p:nvPr/>
        </p:nvSpPr>
        <p:spPr bwMode="auto">
          <a:xfrm>
            <a:off x="646113" y="2692400"/>
            <a:ext cx="7994650" cy="1446213"/>
          </a:xfrm>
          <a:prstGeom prst="actionButtonBlank">
            <a:avLst/>
          </a:prstGeom>
          <a:solidFill>
            <a:srgbClr val="7071B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3000" b="1" i="1">
                <a:solidFill>
                  <a:schemeClr val="tx1"/>
                </a:solidFill>
                <a:latin typeface="Arial" pitchFamily="34" charset="0"/>
                <a:ea typeface="ＭＳ Ｐゴシック" pitchFamily="34" charset="-128"/>
              </a:defRPr>
            </a:lvl1pPr>
            <a:lvl2pPr marL="742950" indent="-285750">
              <a:defRPr sz="3000" b="1" i="1">
                <a:solidFill>
                  <a:schemeClr val="tx1"/>
                </a:solidFill>
                <a:latin typeface="Arial" pitchFamily="34" charset="0"/>
                <a:ea typeface="ＭＳ Ｐゴシック" pitchFamily="34" charset="-128"/>
              </a:defRPr>
            </a:lvl2pPr>
            <a:lvl3pPr marL="1143000" indent="-228600">
              <a:defRPr sz="3000" b="1" i="1">
                <a:solidFill>
                  <a:schemeClr val="tx1"/>
                </a:solidFill>
                <a:latin typeface="Arial" pitchFamily="34" charset="0"/>
                <a:ea typeface="ＭＳ Ｐゴシック" pitchFamily="34" charset="-128"/>
              </a:defRPr>
            </a:lvl3pPr>
            <a:lvl4pPr marL="1600200" indent="-228600">
              <a:defRPr sz="3000" b="1" i="1">
                <a:solidFill>
                  <a:schemeClr val="tx1"/>
                </a:solidFill>
                <a:latin typeface="Arial" pitchFamily="34" charset="0"/>
                <a:ea typeface="ＭＳ Ｐゴシック" pitchFamily="34" charset="-128"/>
              </a:defRPr>
            </a:lvl4pPr>
            <a:lvl5pPr marL="2057400" indent="-228600">
              <a:defRPr sz="3000" b="1" i="1">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9pPr>
          </a:lstStyle>
          <a:p>
            <a:pPr algn="ctr">
              <a:spcBef>
                <a:spcPct val="50000"/>
              </a:spcBef>
            </a:pPr>
            <a:r>
              <a:rPr lang="tr-TR" altLang="tr-TR" sz="1800">
                <a:solidFill>
                  <a:srgbClr val="FFFFFF"/>
                </a:solidFill>
              </a:rPr>
              <a:t>Endometriozis ve Adenomyozis Derneği</a:t>
            </a:r>
            <a:endParaRPr lang="tr-TR" altLang="tr-TR" sz="800">
              <a:solidFill>
                <a:srgbClr val="FFFFFF"/>
              </a:solidFill>
            </a:endParaRPr>
          </a:p>
          <a:p>
            <a:pPr algn="ctr">
              <a:spcBef>
                <a:spcPct val="50000"/>
              </a:spcBef>
            </a:pPr>
            <a:r>
              <a:rPr lang="en-US" altLang="tr-TR" sz="2000">
                <a:solidFill>
                  <a:srgbClr val="FFFFFF"/>
                </a:solidFill>
              </a:rPr>
              <a:t>“</a:t>
            </a:r>
            <a:r>
              <a:rPr lang="tr-TR" altLang="tr-TR" sz="2000">
                <a:solidFill>
                  <a:srgbClr val="FFFFFF"/>
                </a:solidFill>
              </a:rPr>
              <a:t>E</a:t>
            </a:r>
            <a:r>
              <a:rPr lang="en-US" altLang="tr-TR" sz="2000">
                <a:solidFill>
                  <a:srgbClr val="FFFFFF"/>
                </a:solidFill>
              </a:rPr>
              <a:t>ndometrio</a:t>
            </a:r>
            <a:r>
              <a:rPr lang="tr-TR" altLang="tr-TR" sz="2000">
                <a:solidFill>
                  <a:srgbClr val="FFFFFF"/>
                </a:solidFill>
              </a:rPr>
              <a:t>z</a:t>
            </a:r>
            <a:r>
              <a:rPr lang="en-US" altLang="tr-TR" sz="2000">
                <a:solidFill>
                  <a:srgbClr val="FFFFFF"/>
                </a:solidFill>
              </a:rPr>
              <a:t>is</a:t>
            </a:r>
            <a:r>
              <a:rPr lang="tr-TR" altLang="tr-TR" sz="2000">
                <a:solidFill>
                  <a:srgbClr val="FFFFFF"/>
                </a:solidFill>
              </a:rPr>
              <a:t>e bağlı olduğu düşünülen pelvik ağrıda medikal ampirik tedavi kuvvetle önerilir. İlk seçenek KOK ve progestinlerdir.</a:t>
            </a:r>
            <a:r>
              <a:rPr lang="en-US" altLang="tr-TR" sz="2000">
                <a:solidFill>
                  <a:srgbClr val="FFFFFF"/>
                </a:solidFill>
              </a:rPr>
              <a:t>” </a:t>
            </a:r>
            <a:endParaRPr lang="en-US" altLang="tr-TR" sz="1800"/>
          </a:p>
        </p:txBody>
      </p:sp>
      <p:sp>
        <p:nvSpPr>
          <p:cNvPr id="25606" name="AutoShape 14">
            <a:hlinkClick r:id="" action="ppaction://noaction" highlightClick="1"/>
          </p:cNvPr>
          <p:cNvSpPr>
            <a:spLocks noChangeArrowheads="1"/>
          </p:cNvSpPr>
          <p:nvPr/>
        </p:nvSpPr>
        <p:spPr bwMode="auto">
          <a:xfrm>
            <a:off x="646113" y="4298950"/>
            <a:ext cx="7994650" cy="1601788"/>
          </a:xfrm>
          <a:prstGeom prst="actionButtonBlank">
            <a:avLst/>
          </a:prstGeom>
          <a:solidFill>
            <a:srgbClr val="7071B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3000" b="1" i="1">
                <a:solidFill>
                  <a:schemeClr val="tx1"/>
                </a:solidFill>
                <a:latin typeface="Arial" pitchFamily="34" charset="0"/>
                <a:ea typeface="ＭＳ Ｐゴシック" pitchFamily="34" charset="-128"/>
              </a:defRPr>
            </a:lvl1pPr>
            <a:lvl2pPr marL="742950" indent="-285750">
              <a:defRPr sz="3000" b="1" i="1">
                <a:solidFill>
                  <a:schemeClr val="tx1"/>
                </a:solidFill>
                <a:latin typeface="Arial" pitchFamily="34" charset="0"/>
                <a:ea typeface="ＭＳ Ｐゴシック" pitchFamily="34" charset="-128"/>
              </a:defRPr>
            </a:lvl2pPr>
            <a:lvl3pPr marL="1143000" indent="-228600">
              <a:defRPr sz="3000" b="1" i="1">
                <a:solidFill>
                  <a:schemeClr val="tx1"/>
                </a:solidFill>
                <a:latin typeface="Arial" pitchFamily="34" charset="0"/>
                <a:ea typeface="ＭＳ Ｐゴシック" pitchFamily="34" charset="-128"/>
              </a:defRPr>
            </a:lvl3pPr>
            <a:lvl4pPr marL="1600200" indent="-228600">
              <a:defRPr sz="3000" b="1" i="1">
                <a:solidFill>
                  <a:schemeClr val="tx1"/>
                </a:solidFill>
                <a:latin typeface="Arial" pitchFamily="34" charset="0"/>
                <a:ea typeface="ＭＳ Ｐゴシック" pitchFamily="34" charset="-128"/>
              </a:defRPr>
            </a:lvl4pPr>
            <a:lvl5pPr marL="2057400" indent="-228600">
              <a:defRPr sz="3000" b="1" i="1">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9pPr>
          </a:lstStyle>
          <a:p>
            <a:pPr algn="ctr">
              <a:spcBef>
                <a:spcPct val="50000"/>
              </a:spcBef>
            </a:pPr>
            <a:r>
              <a:rPr lang="tr-TR" altLang="tr-TR" sz="1800" dirty="0">
                <a:solidFill>
                  <a:srgbClr val="FFFFFF"/>
                </a:solidFill>
              </a:rPr>
              <a:t>WES</a:t>
            </a:r>
            <a:endParaRPr lang="tr-TR" altLang="tr-TR" sz="800" dirty="0">
              <a:solidFill>
                <a:srgbClr val="FFFFFF"/>
              </a:solidFill>
            </a:endParaRPr>
          </a:p>
          <a:p>
            <a:pPr algn="ctr">
              <a:spcBef>
                <a:spcPct val="50000"/>
              </a:spcBef>
            </a:pPr>
            <a:r>
              <a:rPr lang="en-US" altLang="tr-TR" sz="2000" dirty="0">
                <a:solidFill>
                  <a:srgbClr val="FFFFFF"/>
                </a:solidFill>
              </a:rPr>
              <a:t>“</a:t>
            </a:r>
            <a:r>
              <a:rPr lang="tr-TR" altLang="tr-TR" sz="2000" dirty="0">
                <a:solidFill>
                  <a:srgbClr val="FFFFFF"/>
                </a:solidFill>
              </a:rPr>
              <a:t>Tedavi cerrahi tanı konması için geciktirilmemelidir. </a:t>
            </a:r>
          </a:p>
          <a:p>
            <a:pPr algn="ctr">
              <a:spcBef>
                <a:spcPct val="50000"/>
              </a:spcBef>
            </a:pPr>
            <a:r>
              <a:rPr lang="tr-TR" altLang="tr-TR" sz="2000" dirty="0">
                <a:solidFill>
                  <a:srgbClr val="FFFFFF"/>
                </a:solidFill>
              </a:rPr>
              <a:t>Ampirik tedavide ilk seçenek olarak </a:t>
            </a:r>
            <a:r>
              <a:rPr lang="tr-TR" altLang="tr-TR" sz="1800" dirty="0">
                <a:solidFill>
                  <a:srgbClr val="FFFFFF"/>
                </a:solidFill>
              </a:rPr>
              <a:t>düşük maliyetli, iyi tolere edilen ve kolayca ulaşılan analjezikler, KOK ve </a:t>
            </a:r>
            <a:r>
              <a:rPr lang="tr-TR" altLang="tr-TR" sz="2000" dirty="0">
                <a:solidFill>
                  <a:srgbClr val="FFFFFF"/>
                </a:solidFill>
              </a:rPr>
              <a:t>progestinler önerilir.</a:t>
            </a:r>
            <a:r>
              <a:rPr lang="en-US" altLang="tr-TR" sz="2000" dirty="0">
                <a:solidFill>
                  <a:srgbClr val="FFFFFF"/>
                </a:solidFill>
              </a:rPr>
              <a:t>” </a:t>
            </a:r>
            <a:endParaRPr lang="en-US" altLang="tr-TR" sz="1800" dirty="0"/>
          </a:p>
        </p:txBody>
      </p:sp>
      <p:pic>
        <p:nvPicPr>
          <p:cNvPr id="7" name="Picture 6" descr="Noname.bmp"/>
          <p:cNvPicPr>
            <a:picLocks noChangeAspect="1"/>
          </p:cNvPicPr>
          <p:nvPr/>
        </p:nvPicPr>
        <p:blipFill>
          <a:blip r:embed="rId2" cstate="print"/>
          <a:stretch>
            <a:fillRect/>
          </a:stretch>
        </p:blipFill>
        <p:spPr>
          <a:xfrm>
            <a:off x="7308304" y="2182189"/>
            <a:ext cx="1512168" cy="794916"/>
          </a:xfrm>
          <a:prstGeom prst="rect">
            <a:avLst/>
          </a:prstGeom>
        </p:spPr>
      </p:pic>
      <p:pic>
        <p:nvPicPr>
          <p:cNvPr id="8" name="Picture 16" descr="ESHR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32675" y="772654"/>
            <a:ext cx="1459805" cy="632742"/>
          </a:xfrm>
          <a:prstGeom prst="rect">
            <a:avLst/>
          </a:prstGeom>
          <a:noFill/>
          <a:ln w="9525">
            <a:solidFill>
              <a:srgbClr val="4D4D4D"/>
            </a:solidFill>
            <a:miter lim="800000"/>
            <a:headEnd/>
            <a:tailEnd/>
          </a:ln>
          <a:extLst>
            <a:ext uri="{909E8E84-426E-40DD-AFC4-6F175D3DCCD1}">
              <a14:hiddenFill xmlns:a14="http://schemas.microsoft.com/office/drawing/2010/main">
                <a:solidFill>
                  <a:srgbClr val="FFFFFF"/>
                </a:solidFill>
              </a14:hiddenFill>
            </a:ext>
          </a:extLst>
        </p:spPr>
      </p:pic>
      <p:pic>
        <p:nvPicPr>
          <p:cNvPr id="9" name="Picture 23" descr="healthpress-032613-001-617x416"/>
          <p:cNvPicPr>
            <a:picLocks noChangeAspect="1" noChangeArrowheads="1"/>
          </p:cNvPicPr>
          <p:nvPr/>
        </p:nvPicPr>
        <p:blipFill>
          <a:blip r:embed="rId4">
            <a:extLst>
              <a:ext uri="{28A0092B-C50C-407E-A947-70E740481C1C}">
                <a14:useLocalDpi xmlns:a14="http://schemas.microsoft.com/office/drawing/2010/main" val="0"/>
              </a:ext>
            </a:extLst>
          </a:blip>
          <a:srcRect l="14769" t="23622" r="11722" b="30981"/>
          <a:stretch>
            <a:fillRect/>
          </a:stretch>
        </p:blipFill>
        <p:spPr bwMode="auto">
          <a:xfrm>
            <a:off x="6635791" y="3848893"/>
            <a:ext cx="2160588" cy="900113"/>
          </a:xfrm>
          <a:prstGeom prst="rect">
            <a:avLst/>
          </a:prstGeom>
          <a:noFill/>
          <a:ln w="9525">
            <a:solidFill>
              <a:srgbClr val="4D4D4D"/>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72467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8" name="1 Başlık"/>
          <p:cNvSpPr>
            <a:spLocks noGrp="1"/>
          </p:cNvSpPr>
          <p:nvPr>
            <p:ph type="title"/>
          </p:nvPr>
        </p:nvSpPr>
        <p:spPr>
          <a:xfrm>
            <a:off x="395288" y="115888"/>
            <a:ext cx="8229600" cy="1143000"/>
          </a:xfrm>
        </p:spPr>
        <p:txBody>
          <a:bodyPr>
            <a:normAutofit fontScale="90000"/>
          </a:bodyPr>
          <a:lstStyle/>
          <a:p>
            <a:pPr>
              <a:defRPr/>
            </a:pPr>
            <a:r>
              <a:rPr lang="tr-TR" dirty="0" smtClean="0">
                <a:solidFill>
                  <a:srgbClr val="FFFF00"/>
                </a:solidFill>
              </a:rPr>
              <a:t>Endometriozis-Oral Kontraseptive</a:t>
            </a:r>
            <a:br>
              <a:rPr lang="tr-TR" dirty="0" smtClean="0">
                <a:solidFill>
                  <a:srgbClr val="FFFF00"/>
                </a:solidFill>
              </a:rPr>
            </a:br>
            <a:r>
              <a:rPr lang="tr-TR" dirty="0" smtClean="0">
                <a:solidFill>
                  <a:srgbClr val="FFFF00"/>
                </a:solidFill>
              </a:rPr>
              <a:t>Kanıta Dayalı  </a:t>
            </a:r>
            <a:r>
              <a:rPr lang="tr-TR" dirty="0" smtClean="0">
                <a:solidFill>
                  <a:srgbClr val="FFFF00"/>
                </a:solidFill>
              </a:rPr>
              <a:t>Tıp (2018)</a:t>
            </a:r>
            <a:endParaRPr lang="tr-TR" dirty="0" smtClean="0">
              <a:solidFill>
                <a:srgbClr val="FFFF00"/>
              </a:solidFill>
            </a:endParaRPr>
          </a:p>
        </p:txBody>
      </p:sp>
      <p:sp>
        <p:nvSpPr>
          <p:cNvPr id="9219" name="2 İçerik Yer Tutucusu"/>
          <p:cNvSpPr>
            <a:spLocks noGrp="1"/>
          </p:cNvSpPr>
          <p:nvPr>
            <p:ph idx="1"/>
          </p:nvPr>
        </p:nvSpPr>
        <p:spPr>
          <a:xfrm>
            <a:off x="395288" y="1341438"/>
            <a:ext cx="8229600" cy="4525962"/>
          </a:xfrm>
        </p:spPr>
        <p:txBody>
          <a:bodyPr>
            <a:normAutofit fontScale="92500" lnSpcReduction="10000"/>
          </a:bodyPr>
          <a:lstStyle/>
          <a:p>
            <a:pPr>
              <a:defRPr/>
            </a:pPr>
            <a:r>
              <a:rPr lang="tr-TR" sz="2000" dirty="0" smtClean="0"/>
              <a:t>Primer  koruma --------veri yok</a:t>
            </a:r>
          </a:p>
          <a:p>
            <a:pPr>
              <a:defRPr/>
            </a:pPr>
            <a:r>
              <a:rPr lang="tr-TR" sz="2000" dirty="0" smtClean="0"/>
              <a:t>İnfertilite   ----------  yeri  yok</a:t>
            </a:r>
          </a:p>
          <a:p>
            <a:pPr>
              <a:defRPr/>
            </a:pPr>
            <a:r>
              <a:rPr lang="tr-TR" sz="2000" dirty="0" smtClean="0"/>
              <a:t>Pre operatif  -------- yeri yok</a:t>
            </a:r>
          </a:p>
          <a:p>
            <a:pPr>
              <a:defRPr/>
            </a:pPr>
            <a:r>
              <a:rPr lang="tr-TR" sz="2000" dirty="0" smtClean="0"/>
              <a:t>Ağrı</a:t>
            </a:r>
            <a:r>
              <a:rPr lang="tr-TR" sz="2000" dirty="0" smtClean="0">
                <a:solidFill>
                  <a:srgbClr val="FFFF00"/>
                </a:solidFill>
              </a:rPr>
              <a:t>-------</a:t>
            </a:r>
            <a:r>
              <a:rPr lang="tr-TR" sz="2000" dirty="0" smtClean="0">
                <a:solidFill>
                  <a:srgbClr val="FFC000"/>
                </a:solidFill>
              </a:rPr>
              <a:t>Veri var A kalite</a:t>
            </a:r>
          </a:p>
          <a:p>
            <a:pPr lvl="1">
              <a:defRPr/>
            </a:pPr>
            <a:r>
              <a:rPr lang="tr-TR" sz="1600" dirty="0" smtClean="0">
                <a:solidFill>
                  <a:srgbClr val="FFFF00"/>
                </a:solidFill>
              </a:rPr>
              <a:t>Dismenore  A</a:t>
            </a:r>
          </a:p>
          <a:p>
            <a:pPr lvl="1">
              <a:defRPr/>
            </a:pPr>
            <a:r>
              <a:rPr lang="tr-TR" sz="1600" dirty="0" smtClean="0">
                <a:solidFill>
                  <a:srgbClr val="FFFF00"/>
                </a:solidFill>
              </a:rPr>
              <a:t>Non siklik Pelvik Ağrı  C</a:t>
            </a:r>
          </a:p>
          <a:p>
            <a:pPr lvl="1">
              <a:defRPr/>
            </a:pPr>
            <a:r>
              <a:rPr lang="tr-TR" sz="1600" dirty="0" smtClean="0">
                <a:solidFill>
                  <a:srgbClr val="FFFF00"/>
                </a:solidFill>
              </a:rPr>
              <a:t>Disparoni C</a:t>
            </a:r>
          </a:p>
          <a:p>
            <a:pPr>
              <a:defRPr/>
            </a:pPr>
            <a:r>
              <a:rPr lang="tr-TR" sz="2000" dirty="0" smtClean="0"/>
              <a:t>Rekürrensi önlemek icin </a:t>
            </a:r>
            <a:r>
              <a:rPr lang="tr-TR" sz="2000" dirty="0" smtClean="0">
                <a:solidFill>
                  <a:srgbClr val="FFFF00"/>
                </a:solidFill>
              </a:rPr>
              <a:t>--------------</a:t>
            </a:r>
            <a:r>
              <a:rPr lang="tr-TR" sz="2000" dirty="0">
                <a:solidFill>
                  <a:srgbClr val="FFFF00"/>
                </a:solidFill>
              </a:rPr>
              <a:t> </a:t>
            </a:r>
            <a:r>
              <a:rPr lang="tr-TR" sz="2000" dirty="0">
                <a:solidFill>
                  <a:srgbClr val="FFC000"/>
                </a:solidFill>
              </a:rPr>
              <a:t>Veri var </a:t>
            </a:r>
            <a:r>
              <a:rPr lang="tr-TR" sz="2000" dirty="0">
                <a:solidFill>
                  <a:srgbClr val="FFC000"/>
                </a:solidFill>
              </a:rPr>
              <a:t>B</a:t>
            </a:r>
            <a:r>
              <a:rPr lang="tr-TR" sz="2000" dirty="0" smtClean="0">
                <a:solidFill>
                  <a:srgbClr val="FFC000"/>
                </a:solidFill>
              </a:rPr>
              <a:t> </a:t>
            </a:r>
            <a:r>
              <a:rPr lang="tr-TR" sz="2000" dirty="0" smtClean="0">
                <a:solidFill>
                  <a:srgbClr val="FFC000"/>
                </a:solidFill>
              </a:rPr>
              <a:t>kalite</a:t>
            </a:r>
            <a:endParaRPr lang="tr-TR" sz="2000" dirty="0" smtClean="0">
              <a:solidFill>
                <a:srgbClr val="FFC000"/>
              </a:solidFill>
            </a:endParaRPr>
          </a:p>
          <a:p>
            <a:pPr>
              <a:defRPr/>
            </a:pPr>
            <a:r>
              <a:rPr lang="tr-TR" sz="2000" dirty="0" smtClean="0"/>
              <a:t>Postoperatif</a:t>
            </a:r>
            <a:r>
              <a:rPr lang="en-GB" sz="2000" dirty="0" smtClean="0">
                <a:solidFill>
                  <a:srgbClr val="FFFF00"/>
                </a:solidFill>
              </a:rPr>
              <a:t>  </a:t>
            </a:r>
            <a:r>
              <a:rPr lang="tr-TR" sz="2000" dirty="0" smtClean="0">
                <a:solidFill>
                  <a:srgbClr val="FFFF00"/>
                </a:solidFill>
              </a:rPr>
              <a:t> </a:t>
            </a:r>
            <a:r>
              <a:rPr lang="tr-TR" sz="2000" dirty="0" smtClean="0"/>
              <a:t>-------------</a:t>
            </a:r>
            <a:r>
              <a:rPr lang="tr-TR" sz="2000" dirty="0">
                <a:solidFill>
                  <a:srgbClr val="FFFF00"/>
                </a:solidFill>
              </a:rPr>
              <a:t> </a:t>
            </a:r>
            <a:r>
              <a:rPr lang="tr-TR" sz="2000" dirty="0">
                <a:solidFill>
                  <a:srgbClr val="FFC000"/>
                </a:solidFill>
              </a:rPr>
              <a:t>Veri var B kalite</a:t>
            </a:r>
          </a:p>
          <a:p>
            <a:pPr>
              <a:defRPr/>
            </a:pPr>
            <a:r>
              <a:rPr lang="tr-TR" sz="2000" dirty="0" smtClean="0"/>
              <a:t>IVF  öncesi   -----------------Tek calısma</a:t>
            </a:r>
          </a:p>
          <a:p>
            <a:pPr>
              <a:defRPr/>
            </a:pPr>
            <a:r>
              <a:rPr lang="tr-TR" sz="2000" dirty="0" smtClean="0"/>
              <a:t>Derin Endometriozis   </a:t>
            </a:r>
            <a:r>
              <a:rPr lang="tr-TR" sz="2000" dirty="0" smtClean="0">
                <a:solidFill>
                  <a:srgbClr val="FFFF00"/>
                </a:solidFill>
              </a:rPr>
              <a:t>-----------</a:t>
            </a:r>
            <a:r>
              <a:rPr lang="tr-TR" sz="2000" dirty="0">
                <a:solidFill>
                  <a:srgbClr val="FFC000"/>
                </a:solidFill>
              </a:rPr>
              <a:t>Veri var </a:t>
            </a:r>
            <a:r>
              <a:rPr lang="tr-TR" sz="2000" dirty="0" smtClean="0">
                <a:solidFill>
                  <a:srgbClr val="FFC000"/>
                </a:solidFill>
              </a:rPr>
              <a:t>B Kalite</a:t>
            </a:r>
            <a:endParaRPr lang="tr-TR" sz="2000" dirty="0">
              <a:solidFill>
                <a:srgbClr val="FFC000"/>
              </a:solidFill>
            </a:endParaRPr>
          </a:p>
          <a:p>
            <a:pPr>
              <a:defRPr/>
            </a:pPr>
            <a:r>
              <a:rPr lang="tr-TR" sz="2000" dirty="0" smtClean="0"/>
              <a:t>Ampirik</a:t>
            </a:r>
            <a:r>
              <a:rPr lang="tr-TR" sz="2000" dirty="0" smtClean="0">
                <a:solidFill>
                  <a:srgbClr val="FFFF00"/>
                </a:solidFill>
              </a:rPr>
              <a:t> -------------</a:t>
            </a:r>
            <a:r>
              <a:rPr lang="tr-TR" sz="2000" dirty="0" smtClean="0"/>
              <a:t>veri </a:t>
            </a:r>
            <a:r>
              <a:rPr lang="tr-TR" sz="2000" dirty="0"/>
              <a:t>var ama yeterli  değil </a:t>
            </a:r>
          </a:p>
          <a:p>
            <a:pPr>
              <a:defRPr/>
            </a:pPr>
            <a:r>
              <a:rPr lang="tr-TR" sz="2000" dirty="0" smtClean="0"/>
              <a:t>Ekstra-genital endometriozis ---------- Veri yok</a:t>
            </a:r>
          </a:p>
          <a:p>
            <a:pPr>
              <a:defRPr/>
            </a:pPr>
            <a:r>
              <a:rPr lang="tr-TR" sz="2000" dirty="0" smtClean="0"/>
              <a:t>Adenomyozis----</a:t>
            </a:r>
            <a:r>
              <a:rPr lang="tr-TR" sz="2000" dirty="0">
                <a:solidFill>
                  <a:srgbClr val="FFFF00"/>
                </a:solidFill>
              </a:rPr>
              <a:t> </a:t>
            </a:r>
            <a:r>
              <a:rPr lang="tr-TR" sz="2000" dirty="0">
                <a:solidFill>
                  <a:srgbClr val="FFC000"/>
                </a:solidFill>
              </a:rPr>
              <a:t>veri var  </a:t>
            </a:r>
            <a:r>
              <a:rPr lang="tr-TR" sz="2000" dirty="0" smtClean="0">
                <a:solidFill>
                  <a:srgbClr val="FFC000"/>
                </a:solidFill>
              </a:rPr>
              <a:t>B kalite</a:t>
            </a:r>
          </a:p>
        </p:txBody>
      </p:sp>
      <p:sp>
        <p:nvSpPr>
          <p:cNvPr id="58372" name="TextBox 3"/>
          <p:cNvSpPr txBox="1">
            <a:spLocks noChangeArrowheads="1"/>
          </p:cNvSpPr>
          <p:nvPr/>
        </p:nvSpPr>
        <p:spPr bwMode="auto">
          <a:xfrm>
            <a:off x="2627313" y="6165850"/>
            <a:ext cx="136048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rgbClr val="CC0099"/>
              </a:buClr>
              <a:buSzPct val="75000"/>
              <a:buFont typeface="Monotype Sorts" charset="2"/>
              <a:buChar char="l"/>
              <a:defRPr sz="2800" b="1">
                <a:solidFill>
                  <a:srgbClr val="FFED00"/>
                </a:solidFill>
                <a:latin typeface="Arial" pitchFamily="34" charset="0"/>
                <a:ea typeface="MS PGothic" pitchFamily="34" charset="-128"/>
              </a:defRPr>
            </a:lvl1pPr>
            <a:lvl2pPr marL="742950" indent="-285750" eaLnBrk="0" hangingPunct="0">
              <a:spcBef>
                <a:spcPct val="20000"/>
              </a:spcBef>
              <a:buClr>
                <a:srgbClr val="CC0099"/>
              </a:buClr>
              <a:buSzPct val="75000"/>
              <a:buFont typeface="Monotype Sorts" charset="2"/>
              <a:buChar char="l"/>
              <a:defRPr sz="2400" b="1">
                <a:solidFill>
                  <a:srgbClr val="FFED00"/>
                </a:solidFill>
                <a:latin typeface="Arial" pitchFamily="34" charset="0"/>
                <a:ea typeface="MS PGothic" pitchFamily="34" charset="-128"/>
              </a:defRPr>
            </a:lvl2pPr>
            <a:lvl3pPr marL="1143000" indent="-228600" eaLnBrk="0" hangingPunct="0">
              <a:spcBef>
                <a:spcPct val="20000"/>
              </a:spcBef>
              <a:buClr>
                <a:srgbClr val="CC0099"/>
              </a:buClr>
              <a:buSzPct val="75000"/>
              <a:buFont typeface="Monotype Sorts" charset="2"/>
              <a:buChar char="l"/>
              <a:defRPr sz="2000" b="1">
                <a:solidFill>
                  <a:srgbClr val="FFED00"/>
                </a:solidFill>
                <a:latin typeface="Arial" pitchFamily="34" charset="0"/>
                <a:ea typeface="MS PGothic" pitchFamily="34" charset="-128"/>
              </a:defRPr>
            </a:lvl3pPr>
            <a:lvl4pPr marL="1600200" indent="-228600" eaLnBrk="0" hangingPunct="0">
              <a:spcBef>
                <a:spcPct val="20000"/>
              </a:spcBef>
              <a:buClr>
                <a:srgbClr val="CC0099"/>
              </a:buClr>
              <a:buSzPct val="75000"/>
              <a:buFont typeface="Monotype Sorts" charset="2"/>
              <a:buChar char="l"/>
              <a:defRPr sz="1600" b="1">
                <a:solidFill>
                  <a:srgbClr val="FFED00"/>
                </a:solidFill>
                <a:latin typeface="Arial" pitchFamily="34" charset="0"/>
                <a:ea typeface="MS PGothic" pitchFamily="34" charset="-128"/>
              </a:defRPr>
            </a:lvl4pPr>
            <a:lvl5pPr marL="2057400" indent="-228600" eaLnBrk="0" hangingPunct="0">
              <a:spcBef>
                <a:spcPct val="20000"/>
              </a:spcBef>
              <a:buClr>
                <a:srgbClr val="CC0099"/>
              </a:buClr>
              <a:buSzPct val="75000"/>
              <a:buFont typeface="Monotype Sorts" charset="2"/>
              <a:buChar char="l"/>
              <a:defRPr sz="1200" b="1">
                <a:solidFill>
                  <a:srgbClr val="FFED00"/>
                </a:solidFill>
                <a:latin typeface="Arial" pitchFamily="34" charset="0"/>
                <a:ea typeface="MS PGothic" pitchFamily="34" charset="-128"/>
              </a:defRPr>
            </a:lvl5pPr>
            <a:lvl6pPr marL="2514600" indent="-228600" eaLnBrk="0" fontAlgn="base" hangingPunct="0">
              <a:spcBef>
                <a:spcPct val="20000"/>
              </a:spcBef>
              <a:spcAft>
                <a:spcPct val="0"/>
              </a:spcAft>
              <a:buClr>
                <a:srgbClr val="CC0099"/>
              </a:buClr>
              <a:buSzPct val="75000"/>
              <a:buFont typeface="Monotype Sorts" charset="2"/>
              <a:buChar char="l"/>
              <a:defRPr sz="1200" b="1">
                <a:solidFill>
                  <a:srgbClr val="FFED00"/>
                </a:solidFill>
                <a:latin typeface="Arial" pitchFamily="34" charset="0"/>
                <a:ea typeface="MS PGothic" pitchFamily="34" charset="-128"/>
              </a:defRPr>
            </a:lvl6pPr>
            <a:lvl7pPr marL="2971800" indent="-228600" eaLnBrk="0" fontAlgn="base" hangingPunct="0">
              <a:spcBef>
                <a:spcPct val="20000"/>
              </a:spcBef>
              <a:spcAft>
                <a:spcPct val="0"/>
              </a:spcAft>
              <a:buClr>
                <a:srgbClr val="CC0099"/>
              </a:buClr>
              <a:buSzPct val="75000"/>
              <a:buFont typeface="Monotype Sorts" charset="2"/>
              <a:buChar char="l"/>
              <a:defRPr sz="1200" b="1">
                <a:solidFill>
                  <a:srgbClr val="FFED00"/>
                </a:solidFill>
                <a:latin typeface="Arial" pitchFamily="34" charset="0"/>
                <a:ea typeface="MS PGothic" pitchFamily="34" charset="-128"/>
              </a:defRPr>
            </a:lvl7pPr>
            <a:lvl8pPr marL="3429000" indent="-228600" eaLnBrk="0" fontAlgn="base" hangingPunct="0">
              <a:spcBef>
                <a:spcPct val="20000"/>
              </a:spcBef>
              <a:spcAft>
                <a:spcPct val="0"/>
              </a:spcAft>
              <a:buClr>
                <a:srgbClr val="CC0099"/>
              </a:buClr>
              <a:buSzPct val="75000"/>
              <a:buFont typeface="Monotype Sorts" charset="2"/>
              <a:buChar char="l"/>
              <a:defRPr sz="1200" b="1">
                <a:solidFill>
                  <a:srgbClr val="FFED00"/>
                </a:solidFill>
                <a:latin typeface="Arial" pitchFamily="34" charset="0"/>
                <a:ea typeface="MS PGothic" pitchFamily="34" charset="-128"/>
              </a:defRPr>
            </a:lvl8pPr>
            <a:lvl9pPr marL="3886200" indent="-228600" eaLnBrk="0" fontAlgn="base" hangingPunct="0">
              <a:spcBef>
                <a:spcPct val="20000"/>
              </a:spcBef>
              <a:spcAft>
                <a:spcPct val="0"/>
              </a:spcAft>
              <a:buClr>
                <a:srgbClr val="CC0099"/>
              </a:buClr>
              <a:buSzPct val="75000"/>
              <a:buFont typeface="Monotype Sorts" charset="2"/>
              <a:buChar char="l"/>
              <a:defRPr sz="1200" b="1">
                <a:solidFill>
                  <a:srgbClr val="FFED00"/>
                </a:solidFill>
                <a:latin typeface="Arial" pitchFamily="34" charset="0"/>
                <a:ea typeface="MS PGothic" pitchFamily="34" charset="-128"/>
              </a:defRPr>
            </a:lvl9pPr>
          </a:lstStyle>
          <a:p>
            <a:pPr eaLnBrk="1" hangingPunct="1">
              <a:spcBef>
                <a:spcPct val="0"/>
              </a:spcBef>
              <a:buClrTx/>
              <a:buSzTx/>
              <a:buFontTx/>
              <a:buNone/>
            </a:pPr>
            <a:r>
              <a:rPr lang="tr-TR" altLang="tr-TR" b="0" dirty="0">
                <a:solidFill>
                  <a:schemeClr val="tx1"/>
                </a:solidFill>
                <a:latin typeface="Times New Roman" pitchFamily="18" charset="0"/>
              </a:rPr>
              <a:t>ENGİN ORAL</a:t>
            </a:r>
          </a:p>
        </p:txBody>
      </p:sp>
    </p:spTree>
    <p:extLst>
      <p:ext uri="{BB962C8B-B14F-4D97-AF65-F5344CB8AC3E}">
        <p14:creationId xmlns:p14="http://schemas.microsoft.com/office/powerpoint/2010/main" val="234640651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pic>
        <p:nvPicPr>
          <p:cNvPr id="1433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23528" y="188640"/>
            <a:ext cx="8229600" cy="35292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Bild 2"/>
          <p:cNvPicPr>
            <a:picLocks noChangeAspect="1"/>
          </p:cNvPicPr>
          <p:nvPr/>
        </p:nvPicPr>
        <p:blipFill rotWithShape="1">
          <a:blip r:embed="rId3"/>
          <a:srcRect t="62967"/>
          <a:stretch/>
        </p:blipFill>
        <p:spPr>
          <a:xfrm>
            <a:off x="251520" y="3789040"/>
            <a:ext cx="8696680" cy="3068960"/>
          </a:xfrm>
          <a:prstGeom prst="rect">
            <a:avLst/>
          </a:prstGeom>
        </p:spPr>
      </p:pic>
      <p:sp>
        <p:nvSpPr>
          <p:cNvPr id="6" name="Metin kutusu 4"/>
          <p:cNvSpPr txBox="1"/>
          <p:nvPr/>
        </p:nvSpPr>
        <p:spPr>
          <a:xfrm>
            <a:off x="7452320" y="2204864"/>
            <a:ext cx="697627"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7</a:t>
            </a:r>
            <a:endParaRPr lang="en-GB" dirty="0">
              <a:solidFill>
                <a:srgbClr val="FF0000"/>
              </a:solidFill>
            </a:endParaRPr>
          </a:p>
        </p:txBody>
      </p:sp>
    </p:spTree>
    <p:extLst>
      <p:ext uri="{BB962C8B-B14F-4D97-AF65-F5344CB8AC3E}">
        <p14:creationId xmlns:p14="http://schemas.microsoft.com/office/powerpoint/2010/main" val="1302554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 name="Picture 2"/>
          <p:cNvPicPr>
            <a:picLocks noChangeAspect="1" noChangeArrowheads="1"/>
          </p:cNvPicPr>
          <p:nvPr/>
        </p:nvPicPr>
        <p:blipFill>
          <a:blip r:embed="rId2" cstate="email">
            <a:duotone>
              <a:schemeClr val="accent2">
                <a:shade val="45000"/>
                <a:satMod val="135000"/>
              </a:schemeClr>
              <a:prstClr val="white"/>
            </a:duotone>
            <a:lum bright="10000"/>
          </a:blip>
          <a:srcRect/>
          <a:stretch>
            <a:fillRect/>
          </a:stretch>
        </p:blipFill>
        <p:spPr bwMode="auto">
          <a:xfrm>
            <a:off x="755576" y="2780928"/>
            <a:ext cx="3096344" cy="3312368"/>
          </a:xfrm>
          <a:prstGeom prst="rect">
            <a:avLst/>
          </a:prstGeom>
          <a:noFill/>
          <a:ln w="9525">
            <a:noFill/>
            <a:miter lim="800000"/>
            <a:headEnd/>
            <a:tailEnd/>
          </a:ln>
        </p:spPr>
      </p:pic>
      <p:pic>
        <p:nvPicPr>
          <p:cNvPr id="10" name="Picture 3"/>
          <p:cNvPicPr>
            <a:picLocks noChangeAspect="1" noChangeArrowheads="1"/>
          </p:cNvPicPr>
          <p:nvPr/>
        </p:nvPicPr>
        <p:blipFill>
          <a:blip r:embed="rId3" cstate="email">
            <a:duotone>
              <a:schemeClr val="accent2">
                <a:shade val="45000"/>
                <a:satMod val="135000"/>
              </a:schemeClr>
              <a:prstClr val="white"/>
            </a:duotone>
          </a:blip>
          <a:srcRect/>
          <a:stretch>
            <a:fillRect/>
          </a:stretch>
        </p:blipFill>
        <p:spPr bwMode="auto">
          <a:xfrm>
            <a:off x="5076056" y="2780928"/>
            <a:ext cx="3024336" cy="3384376"/>
          </a:xfrm>
          <a:prstGeom prst="rect">
            <a:avLst/>
          </a:prstGeom>
          <a:noFill/>
          <a:ln w="9525">
            <a:noFill/>
            <a:miter lim="800000"/>
            <a:headEnd/>
            <a:tailEnd/>
          </a:ln>
        </p:spPr>
      </p:pic>
      <p:sp>
        <p:nvSpPr>
          <p:cNvPr id="12" name="5 İçerik Yer Tutucusu"/>
          <p:cNvSpPr>
            <a:spLocks noGrp="1"/>
          </p:cNvSpPr>
          <p:nvPr>
            <p:ph sz="half" idx="2"/>
          </p:nvPr>
        </p:nvSpPr>
        <p:spPr>
          <a:xfrm>
            <a:off x="4648200" y="2709863"/>
            <a:ext cx="4038600" cy="3887787"/>
          </a:xfrm>
        </p:spPr>
        <p:txBody>
          <a:bodyPr/>
          <a:lstStyle/>
          <a:p>
            <a:pPr indent="17463">
              <a:buFont typeface="Arial" charset="0"/>
              <a:buNone/>
              <a:defRPr/>
            </a:pPr>
            <a:r>
              <a:rPr lang="tr-TR" sz="2400" b="1" dirty="0" err="1" smtClean="0">
                <a:solidFill>
                  <a:schemeClr val="bg1"/>
                </a:solidFill>
              </a:rPr>
              <a:t>Ektopik</a:t>
            </a:r>
            <a:r>
              <a:rPr lang="tr-TR" sz="2400" b="1" dirty="0" smtClean="0">
                <a:solidFill>
                  <a:schemeClr val="bg1"/>
                </a:solidFill>
              </a:rPr>
              <a:t> </a:t>
            </a:r>
            <a:r>
              <a:rPr lang="tr-TR" sz="2400" b="1" dirty="0" err="1" smtClean="0">
                <a:solidFill>
                  <a:schemeClr val="bg1"/>
                </a:solidFill>
              </a:rPr>
              <a:t>endometriyum</a:t>
            </a:r>
            <a:endParaRPr lang="tr-TR" sz="2400" b="1" dirty="0" smtClean="0">
              <a:solidFill>
                <a:schemeClr val="bg1"/>
              </a:solidFill>
            </a:endParaRPr>
          </a:p>
          <a:p>
            <a:pPr>
              <a:buFont typeface="Arial" charset="0"/>
              <a:buNone/>
              <a:defRPr/>
            </a:pPr>
            <a:endParaRPr lang="tr-TR" sz="2400" dirty="0"/>
          </a:p>
        </p:txBody>
      </p:sp>
      <p:sp>
        <p:nvSpPr>
          <p:cNvPr id="11" name="4 İçerik Yer Tutucusu"/>
          <p:cNvSpPr>
            <a:spLocks noGrp="1"/>
          </p:cNvSpPr>
          <p:nvPr>
            <p:ph sz="half" idx="1"/>
          </p:nvPr>
        </p:nvSpPr>
        <p:spPr>
          <a:xfrm>
            <a:off x="457200" y="2709863"/>
            <a:ext cx="4038600" cy="3887787"/>
          </a:xfrm>
        </p:spPr>
        <p:txBody>
          <a:bodyPr>
            <a:normAutofit/>
          </a:bodyPr>
          <a:lstStyle/>
          <a:p>
            <a:pPr indent="17463">
              <a:buFont typeface="Arial" charset="0"/>
              <a:buNone/>
              <a:defRPr/>
            </a:pPr>
            <a:r>
              <a:rPr lang="tr-TR" sz="2400" b="1" dirty="0" err="1" smtClean="0">
                <a:solidFill>
                  <a:schemeClr val="bg1"/>
                </a:solidFill>
                <a:effectLst>
                  <a:outerShdw blurRad="38100" dist="38100" dir="2700000" algn="tl">
                    <a:srgbClr val="000000">
                      <a:alpha val="43137"/>
                    </a:srgbClr>
                  </a:outerShdw>
                </a:effectLst>
              </a:rPr>
              <a:t>Ötopik</a:t>
            </a:r>
            <a:r>
              <a:rPr lang="tr-TR" sz="2400" b="1" dirty="0" smtClean="0">
                <a:solidFill>
                  <a:schemeClr val="bg1"/>
                </a:solidFill>
                <a:effectLst>
                  <a:outerShdw blurRad="38100" dist="38100" dir="2700000" algn="tl">
                    <a:srgbClr val="000000">
                      <a:alpha val="43137"/>
                    </a:srgbClr>
                  </a:outerShdw>
                </a:effectLst>
              </a:rPr>
              <a:t> </a:t>
            </a:r>
            <a:r>
              <a:rPr lang="tr-TR" sz="2400" b="1" dirty="0" err="1" smtClean="0">
                <a:solidFill>
                  <a:schemeClr val="bg1"/>
                </a:solidFill>
                <a:effectLst>
                  <a:outerShdw blurRad="38100" dist="38100" dir="2700000" algn="tl">
                    <a:srgbClr val="000000">
                      <a:alpha val="43137"/>
                    </a:srgbClr>
                  </a:outerShdw>
                </a:effectLst>
              </a:rPr>
              <a:t>endometriyum</a:t>
            </a:r>
            <a:endParaRPr lang="tr-TR" sz="2400" b="1" dirty="0">
              <a:solidFill>
                <a:schemeClr val="bg1"/>
              </a:solidFill>
              <a:effectLst>
                <a:outerShdw blurRad="38100" dist="38100" dir="2700000" algn="tl">
                  <a:srgbClr val="000000">
                    <a:alpha val="43137"/>
                  </a:srgbClr>
                </a:outerShdw>
              </a:effectLst>
            </a:endParaRPr>
          </a:p>
        </p:txBody>
      </p:sp>
      <p:sp>
        <p:nvSpPr>
          <p:cNvPr id="8" name="7 Yuvarlatılmış Dikdörtgen"/>
          <p:cNvSpPr/>
          <p:nvPr/>
        </p:nvSpPr>
        <p:spPr>
          <a:xfrm>
            <a:off x="3059832" y="1772816"/>
            <a:ext cx="3240360" cy="504056"/>
          </a:xfrm>
          <a:prstGeom prst="roundRect">
            <a:avLst/>
          </a:prstGeom>
          <a:solidFill>
            <a:schemeClr val="accent4">
              <a:lumMod val="75000"/>
            </a:schemeClr>
          </a:solidFill>
          <a:ln>
            <a:noFill/>
          </a:ln>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a:p>
        </p:txBody>
      </p:sp>
      <p:sp>
        <p:nvSpPr>
          <p:cNvPr id="2" name="1 Başlık"/>
          <p:cNvSpPr>
            <a:spLocks noGrp="1"/>
          </p:cNvSpPr>
          <p:nvPr>
            <p:ph type="title"/>
          </p:nvPr>
        </p:nvSpPr>
        <p:spPr/>
        <p:txBody>
          <a:bodyPr>
            <a:normAutofit fontScale="90000"/>
          </a:bodyPr>
          <a:lstStyle/>
          <a:p>
            <a:pPr>
              <a:defRPr/>
            </a:pPr>
            <a:r>
              <a:rPr lang="tr-TR" dirty="0" err="1" smtClean="0">
                <a:solidFill>
                  <a:srgbClr val="FFFF00"/>
                </a:solidFill>
              </a:rPr>
              <a:t>Endometriozis</a:t>
            </a:r>
            <a:r>
              <a:rPr lang="tr-TR" dirty="0" smtClean="0">
                <a:solidFill>
                  <a:srgbClr val="FFFF00"/>
                </a:solidFill>
              </a:rPr>
              <a:t> tedavisinde sentetik </a:t>
            </a:r>
            <a:r>
              <a:rPr lang="tr-TR" dirty="0" err="1" smtClean="0">
                <a:solidFill>
                  <a:srgbClr val="FFFF00"/>
                </a:solidFill>
              </a:rPr>
              <a:t>progesteron</a:t>
            </a:r>
            <a:r>
              <a:rPr lang="tr-TR" dirty="0" smtClean="0">
                <a:solidFill>
                  <a:srgbClr val="FFFF00"/>
                </a:solidFill>
              </a:rPr>
              <a:t> kullanımının temeli</a:t>
            </a:r>
            <a:endParaRPr lang="tr-TR" dirty="0">
              <a:solidFill>
                <a:srgbClr val="FFFF00"/>
              </a:solidFill>
            </a:endParaRPr>
          </a:p>
        </p:txBody>
      </p:sp>
      <p:sp>
        <p:nvSpPr>
          <p:cNvPr id="29706" name="6 Metin kutusu"/>
          <p:cNvSpPr txBox="1">
            <a:spLocks noChangeArrowheads="1"/>
          </p:cNvSpPr>
          <p:nvPr/>
        </p:nvSpPr>
        <p:spPr bwMode="auto">
          <a:xfrm>
            <a:off x="3368675" y="1835150"/>
            <a:ext cx="27876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tr-TR" b="1"/>
              <a:t>Sentetik Progesteronlar</a:t>
            </a:r>
          </a:p>
        </p:txBody>
      </p:sp>
      <p:sp>
        <p:nvSpPr>
          <p:cNvPr id="17" name="16 Dikdörtgen"/>
          <p:cNvSpPr/>
          <p:nvPr/>
        </p:nvSpPr>
        <p:spPr>
          <a:xfrm>
            <a:off x="404813" y="3508375"/>
            <a:ext cx="4130675" cy="361950"/>
          </a:xfrm>
          <a:prstGeom prst="rect">
            <a:avLst/>
          </a:prstGeom>
          <a:solidFill>
            <a:schemeClr val="accent4">
              <a:lumMod val="20000"/>
              <a:lumOff val="8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a:solidFill>
                <a:schemeClr val="bg1">
                  <a:lumMod val="95000"/>
                  <a:lumOff val="5000"/>
                </a:schemeClr>
              </a:solidFill>
            </a:endParaRPr>
          </a:p>
        </p:txBody>
      </p:sp>
      <p:sp>
        <p:nvSpPr>
          <p:cNvPr id="18" name="17 Dikdörtgen"/>
          <p:cNvSpPr/>
          <p:nvPr/>
        </p:nvSpPr>
        <p:spPr>
          <a:xfrm>
            <a:off x="404813" y="4148138"/>
            <a:ext cx="4130675" cy="361950"/>
          </a:xfrm>
          <a:prstGeom prst="rect">
            <a:avLst/>
          </a:prstGeom>
          <a:solidFill>
            <a:schemeClr val="accent4">
              <a:lumMod val="20000"/>
              <a:lumOff val="8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a:solidFill>
                <a:schemeClr val="bg1">
                  <a:lumMod val="95000"/>
                  <a:lumOff val="5000"/>
                </a:schemeClr>
              </a:solidFill>
            </a:endParaRPr>
          </a:p>
        </p:txBody>
      </p:sp>
      <p:sp>
        <p:nvSpPr>
          <p:cNvPr id="19" name="18 Dikdörtgen"/>
          <p:cNvSpPr/>
          <p:nvPr/>
        </p:nvSpPr>
        <p:spPr>
          <a:xfrm>
            <a:off x="404813" y="4795838"/>
            <a:ext cx="4130675" cy="361950"/>
          </a:xfrm>
          <a:prstGeom prst="rect">
            <a:avLst/>
          </a:prstGeom>
          <a:solidFill>
            <a:schemeClr val="accent4">
              <a:lumMod val="20000"/>
              <a:lumOff val="8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a:solidFill>
                <a:schemeClr val="bg1">
                  <a:lumMod val="95000"/>
                  <a:lumOff val="5000"/>
                </a:schemeClr>
              </a:solidFill>
            </a:endParaRPr>
          </a:p>
        </p:txBody>
      </p:sp>
      <p:sp>
        <p:nvSpPr>
          <p:cNvPr id="29708" name="20 Metin kutusu"/>
          <p:cNvSpPr txBox="1">
            <a:spLocks noChangeArrowheads="1"/>
          </p:cNvSpPr>
          <p:nvPr/>
        </p:nvSpPr>
        <p:spPr bwMode="auto">
          <a:xfrm>
            <a:off x="395288" y="3500438"/>
            <a:ext cx="4217987" cy="369887"/>
          </a:xfrm>
          <a:prstGeom prst="rect">
            <a:avLst/>
          </a:prstGeom>
          <a:noFill/>
          <a:ln w="9525">
            <a:noFill/>
            <a:miter lim="800000"/>
            <a:headEnd/>
            <a:tailEnd/>
          </a:ln>
        </p:spPr>
        <p:txBody>
          <a:bodyPr>
            <a:spAutoFit/>
          </a:bodyPr>
          <a:lstStyle/>
          <a:p>
            <a:pPr>
              <a:defRPr/>
            </a:pPr>
            <a:r>
              <a:rPr lang="tr-TR" b="1">
                <a:solidFill>
                  <a:schemeClr val="bg1">
                    <a:lumMod val="95000"/>
                    <a:lumOff val="5000"/>
                  </a:schemeClr>
                </a:solidFill>
              </a:rPr>
              <a:t>Hücre proliferasyonunda azalma</a:t>
            </a:r>
          </a:p>
        </p:txBody>
      </p:sp>
      <p:sp>
        <p:nvSpPr>
          <p:cNvPr id="29709" name="22 Metin kutusu"/>
          <p:cNvSpPr txBox="1">
            <a:spLocks noChangeArrowheads="1"/>
          </p:cNvSpPr>
          <p:nvPr/>
        </p:nvSpPr>
        <p:spPr bwMode="auto">
          <a:xfrm>
            <a:off x="398463" y="4786313"/>
            <a:ext cx="4189412" cy="369887"/>
          </a:xfrm>
          <a:prstGeom prst="rect">
            <a:avLst/>
          </a:prstGeom>
          <a:noFill/>
          <a:ln w="9525">
            <a:noFill/>
            <a:miter lim="800000"/>
            <a:headEnd/>
            <a:tailEnd/>
          </a:ln>
        </p:spPr>
        <p:txBody>
          <a:bodyPr>
            <a:spAutoFit/>
          </a:bodyPr>
          <a:lstStyle/>
          <a:p>
            <a:pPr>
              <a:defRPr/>
            </a:pPr>
            <a:r>
              <a:rPr lang="tr-TR" b="1">
                <a:solidFill>
                  <a:schemeClr val="bg1">
                    <a:lumMod val="95000"/>
                    <a:lumOff val="5000"/>
                  </a:schemeClr>
                </a:solidFill>
              </a:rPr>
              <a:t>Uterus kontraktilitesinde azalma</a:t>
            </a:r>
          </a:p>
        </p:txBody>
      </p:sp>
      <p:sp>
        <p:nvSpPr>
          <p:cNvPr id="29710" name="39 Metin kutusu"/>
          <p:cNvSpPr txBox="1">
            <a:spLocks noChangeArrowheads="1"/>
          </p:cNvSpPr>
          <p:nvPr/>
        </p:nvSpPr>
        <p:spPr bwMode="auto">
          <a:xfrm>
            <a:off x="468313" y="4140200"/>
            <a:ext cx="4186237" cy="368300"/>
          </a:xfrm>
          <a:prstGeom prst="rect">
            <a:avLst/>
          </a:prstGeom>
          <a:noFill/>
          <a:ln w="9525">
            <a:noFill/>
            <a:miter lim="800000"/>
            <a:headEnd/>
            <a:tailEnd/>
          </a:ln>
        </p:spPr>
        <p:txBody>
          <a:bodyPr wrap="none">
            <a:spAutoFit/>
          </a:bodyPr>
          <a:lstStyle/>
          <a:p>
            <a:pPr>
              <a:defRPr/>
            </a:pPr>
            <a:r>
              <a:rPr lang="tr-TR" b="1">
                <a:solidFill>
                  <a:schemeClr val="bg1">
                    <a:lumMod val="95000"/>
                    <a:lumOff val="5000"/>
                  </a:schemeClr>
                </a:solidFill>
              </a:rPr>
              <a:t>Hücre diferensiyasyonunda iyileşme</a:t>
            </a:r>
          </a:p>
        </p:txBody>
      </p:sp>
      <p:sp>
        <p:nvSpPr>
          <p:cNvPr id="41" name="40 Dikdörtgen"/>
          <p:cNvSpPr/>
          <p:nvPr/>
        </p:nvSpPr>
        <p:spPr>
          <a:xfrm>
            <a:off x="4716463" y="3509963"/>
            <a:ext cx="3671887" cy="360362"/>
          </a:xfrm>
          <a:prstGeom prst="rect">
            <a:avLst/>
          </a:prstGeom>
          <a:solidFill>
            <a:schemeClr val="accent4">
              <a:lumMod val="20000"/>
              <a:lumOff val="8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a:solidFill>
                <a:schemeClr val="bg1">
                  <a:lumMod val="95000"/>
                  <a:lumOff val="5000"/>
                </a:schemeClr>
              </a:solidFill>
            </a:endParaRPr>
          </a:p>
        </p:txBody>
      </p:sp>
      <p:sp>
        <p:nvSpPr>
          <p:cNvPr id="42" name="41 Dikdörtgen"/>
          <p:cNvSpPr/>
          <p:nvPr/>
        </p:nvSpPr>
        <p:spPr>
          <a:xfrm>
            <a:off x="4716463" y="4149725"/>
            <a:ext cx="3671887" cy="360363"/>
          </a:xfrm>
          <a:prstGeom prst="rect">
            <a:avLst/>
          </a:prstGeom>
          <a:solidFill>
            <a:schemeClr val="accent4">
              <a:lumMod val="20000"/>
              <a:lumOff val="8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a:solidFill>
                <a:schemeClr val="bg1">
                  <a:lumMod val="95000"/>
                  <a:lumOff val="5000"/>
                </a:schemeClr>
              </a:solidFill>
            </a:endParaRPr>
          </a:p>
        </p:txBody>
      </p:sp>
      <p:sp>
        <p:nvSpPr>
          <p:cNvPr id="43" name="42 Dikdörtgen"/>
          <p:cNvSpPr/>
          <p:nvPr/>
        </p:nvSpPr>
        <p:spPr>
          <a:xfrm>
            <a:off x="4716463" y="4797425"/>
            <a:ext cx="3671887" cy="360363"/>
          </a:xfrm>
          <a:prstGeom prst="rect">
            <a:avLst/>
          </a:prstGeom>
          <a:solidFill>
            <a:schemeClr val="accent4">
              <a:lumMod val="20000"/>
              <a:lumOff val="8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a:solidFill>
                <a:schemeClr val="bg1">
                  <a:lumMod val="95000"/>
                  <a:lumOff val="5000"/>
                </a:schemeClr>
              </a:solidFill>
            </a:endParaRPr>
          </a:p>
        </p:txBody>
      </p:sp>
      <p:sp>
        <p:nvSpPr>
          <p:cNvPr id="29714" name="44 Metin kutusu"/>
          <p:cNvSpPr txBox="1">
            <a:spLocks noChangeArrowheads="1"/>
          </p:cNvSpPr>
          <p:nvPr/>
        </p:nvSpPr>
        <p:spPr bwMode="auto">
          <a:xfrm>
            <a:off x="4716463" y="3502025"/>
            <a:ext cx="2070100" cy="368300"/>
          </a:xfrm>
          <a:prstGeom prst="rect">
            <a:avLst/>
          </a:prstGeom>
          <a:noFill/>
          <a:ln w="9525">
            <a:noFill/>
            <a:miter lim="800000"/>
            <a:headEnd/>
            <a:tailEnd/>
          </a:ln>
        </p:spPr>
        <p:txBody>
          <a:bodyPr wrap="none">
            <a:spAutoFit/>
          </a:bodyPr>
          <a:lstStyle/>
          <a:p>
            <a:pPr>
              <a:defRPr/>
            </a:pPr>
            <a:r>
              <a:rPr lang="tr-TR" b="1">
                <a:solidFill>
                  <a:schemeClr val="bg1">
                    <a:lumMod val="95000"/>
                    <a:lumOff val="5000"/>
                  </a:schemeClr>
                </a:solidFill>
              </a:rPr>
              <a:t>Apoptozda artma</a:t>
            </a:r>
          </a:p>
        </p:txBody>
      </p:sp>
      <p:sp>
        <p:nvSpPr>
          <p:cNvPr id="29715" name="45 Metin kutusu"/>
          <p:cNvSpPr txBox="1">
            <a:spLocks noChangeArrowheads="1"/>
          </p:cNvSpPr>
          <p:nvPr/>
        </p:nvSpPr>
        <p:spPr bwMode="auto">
          <a:xfrm>
            <a:off x="4716463" y="4787900"/>
            <a:ext cx="2365375" cy="368300"/>
          </a:xfrm>
          <a:prstGeom prst="rect">
            <a:avLst/>
          </a:prstGeom>
          <a:noFill/>
          <a:ln w="9525">
            <a:noFill/>
            <a:miter lim="800000"/>
            <a:headEnd/>
            <a:tailEnd/>
          </a:ln>
        </p:spPr>
        <p:txBody>
          <a:bodyPr wrap="none">
            <a:spAutoFit/>
          </a:bodyPr>
          <a:lstStyle/>
          <a:p>
            <a:pPr>
              <a:defRPr/>
            </a:pPr>
            <a:r>
              <a:rPr lang="tr-TR" b="1">
                <a:solidFill>
                  <a:schemeClr val="bg1">
                    <a:lumMod val="95000"/>
                    <a:lumOff val="5000"/>
                  </a:schemeClr>
                </a:solidFill>
              </a:rPr>
              <a:t>Anti-anjiyojenik etki</a:t>
            </a:r>
          </a:p>
        </p:txBody>
      </p:sp>
      <p:sp>
        <p:nvSpPr>
          <p:cNvPr id="29716" name="47 Metin kutusu"/>
          <p:cNvSpPr txBox="1">
            <a:spLocks noChangeArrowheads="1"/>
          </p:cNvSpPr>
          <p:nvPr/>
        </p:nvSpPr>
        <p:spPr bwMode="auto">
          <a:xfrm>
            <a:off x="4716463" y="4140200"/>
            <a:ext cx="2671762" cy="368300"/>
          </a:xfrm>
          <a:prstGeom prst="rect">
            <a:avLst/>
          </a:prstGeom>
          <a:noFill/>
          <a:ln w="9525">
            <a:noFill/>
            <a:miter lim="800000"/>
            <a:headEnd/>
            <a:tailEnd/>
          </a:ln>
        </p:spPr>
        <p:txBody>
          <a:bodyPr wrap="none">
            <a:spAutoFit/>
          </a:bodyPr>
          <a:lstStyle/>
          <a:p>
            <a:pPr>
              <a:defRPr/>
            </a:pPr>
            <a:r>
              <a:rPr lang="tr-TR" b="1">
                <a:solidFill>
                  <a:schemeClr val="bg1">
                    <a:lumMod val="95000"/>
                    <a:lumOff val="5000"/>
                  </a:schemeClr>
                </a:solidFill>
              </a:rPr>
              <a:t>İmmünomodülatör etki</a:t>
            </a:r>
          </a:p>
        </p:txBody>
      </p:sp>
      <p:sp>
        <p:nvSpPr>
          <p:cNvPr id="49" name="48 Dikdörtgen"/>
          <p:cNvSpPr/>
          <p:nvPr/>
        </p:nvSpPr>
        <p:spPr>
          <a:xfrm>
            <a:off x="404813" y="5443538"/>
            <a:ext cx="4130675" cy="361950"/>
          </a:xfrm>
          <a:prstGeom prst="rect">
            <a:avLst/>
          </a:prstGeom>
          <a:solidFill>
            <a:schemeClr val="accent4">
              <a:lumMod val="20000"/>
              <a:lumOff val="8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a:solidFill>
                <a:schemeClr val="bg1">
                  <a:lumMod val="95000"/>
                  <a:lumOff val="5000"/>
                </a:schemeClr>
              </a:solidFill>
            </a:endParaRPr>
          </a:p>
        </p:txBody>
      </p:sp>
      <p:sp>
        <p:nvSpPr>
          <p:cNvPr id="29718" name="49 Metin kutusu"/>
          <p:cNvSpPr txBox="1">
            <a:spLocks noChangeArrowheads="1"/>
          </p:cNvSpPr>
          <p:nvPr/>
        </p:nvSpPr>
        <p:spPr bwMode="auto">
          <a:xfrm>
            <a:off x="590550" y="5434013"/>
            <a:ext cx="2459038" cy="369887"/>
          </a:xfrm>
          <a:prstGeom prst="rect">
            <a:avLst/>
          </a:prstGeom>
          <a:noFill/>
          <a:ln w="9525">
            <a:noFill/>
            <a:miter lim="800000"/>
            <a:headEnd/>
            <a:tailEnd/>
          </a:ln>
        </p:spPr>
        <p:txBody>
          <a:bodyPr>
            <a:spAutoFit/>
          </a:bodyPr>
          <a:lstStyle/>
          <a:p>
            <a:pPr>
              <a:defRPr/>
            </a:pPr>
            <a:r>
              <a:rPr lang="tr-TR" b="1">
                <a:solidFill>
                  <a:schemeClr val="bg1">
                    <a:lumMod val="95000"/>
                    <a:lumOff val="5000"/>
                  </a:schemeClr>
                </a:solidFill>
              </a:rPr>
              <a:t>Kanamada azalma</a:t>
            </a:r>
          </a:p>
        </p:txBody>
      </p:sp>
      <p:sp>
        <p:nvSpPr>
          <p:cNvPr id="51" name="50 Dikdörtgen"/>
          <p:cNvSpPr/>
          <p:nvPr/>
        </p:nvSpPr>
        <p:spPr>
          <a:xfrm>
            <a:off x="4716463" y="5445125"/>
            <a:ext cx="3671887" cy="360363"/>
          </a:xfrm>
          <a:prstGeom prst="rect">
            <a:avLst/>
          </a:prstGeom>
          <a:solidFill>
            <a:schemeClr val="accent4">
              <a:lumMod val="20000"/>
              <a:lumOff val="8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a:solidFill>
                <a:schemeClr val="bg1">
                  <a:lumMod val="95000"/>
                  <a:lumOff val="5000"/>
                </a:schemeClr>
              </a:solidFill>
            </a:endParaRPr>
          </a:p>
        </p:txBody>
      </p:sp>
      <p:sp>
        <p:nvSpPr>
          <p:cNvPr id="29720" name="51 Metin kutusu"/>
          <p:cNvSpPr txBox="1">
            <a:spLocks noChangeArrowheads="1"/>
          </p:cNvSpPr>
          <p:nvPr/>
        </p:nvSpPr>
        <p:spPr bwMode="auto">
          <a:xfrm>
            <a:off x="4716463" y="5435600"/>
            <a:ext cx="2416175" cy="368300"/>
          </a:xfrm>
          <a:prstGeom prst="rect">
            <a:avLst/>
          </a:prstGeom>
          <a:noFill/>
          <a:ln w="9525">
            <a:noFill/>
            <a:miter lim="800000"/>
            <a:headEnd/>
            <a:tailEnd/>
          </a:ln>
        </p:spPr>
        <p:txBody>
          <a:bodyPr wrap="none">
            <a:spAutoFit/>
          </a:bodyPr>
          <a:lstStyle/>
          <a:p>
            <a:pPr>
              <a:defRPr/>
            </a:pPr>
            <a:r>
              <a:rPr lang="tr-TR" b="1">
                <a:solidFill>
                  <a:schemeClr val="bg1">
                    <a:lumMod val="95000"/>
                    <a:lumOff val="5000"/>
                  </a:schemeClr>
                </a:solidFill>
              </a:rPr>
              <a:t>Anti-inflamatuar etki</a:t>
            </a:r>
          </a:p>
        </p:txBody>
      </p:sp>
      <p:sp>
        <p:nvSpPr>
          <p:cNvPr id="53" name="52 Aşağı Ok"/>
          <p:cNvSpPr/>
          <p:nvPr/>
        </p:nvSpPr>
        <p:spPr>
          <a:xfrm>
            <a:off x="3419475" y="2349500"/>
            <a:ext cx="215900" cy="287338"/>
          </a:xfrm>
          <a:prstGeom prst="downArrow">
            <a:avLst/>
          </a:prstGeom>
          <a:solidFill>
            <a:schemeClr val="accent4">
              <a:lumMod val="40000"/>
              <a:lumOff val="6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a:p>
        </p:txBody>
      </p:sp>
      <p:sp>
        <p:nvSpPr>
          <p:cNvPr id="54" name="53 Aşağı Ok"/>
          <p:cNvSpPr/>
          <p:nvPr/>
        </p:nvSpPr>
        <p:spPr>
          <a:xfrm>
            <a:off x="5292725" y="2349500"/>
            <a:ext cx="215900" cy="287338"/>
          </a:xfrm>
          <a:prstGeom prst="downArrow">
            <a:avLst/>
          </a:prstGeom>
          <a:solidFill>
            <a:schemeClr val="accent4">
              <a:lumMod val="40000"/>
              <a:lumOff val="6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Başlık 1"/>
          <p:cNvSpPr>
            <a:spLocks noGrp="1"/>
          </p:cNvSpPr>
          <p:nvPr>
            <p:ph type="title"/>
          </p:nvPr>
        </p:nvSpPr>
        <p:spPr>
          <a:xfrm>
            <a:off x="395536" y="0"/>
            <a:ext cx="8229600" cy="1143000"/>
          </a:xfrm>
        </p:spPr>
        <p:txBody>
          <a:bodyPr/>
          <a:lstStyle/>
          <a:p>
            <a:r>
              <a:rPr lang="tr-TR" sz="3600" dirty="0" err="1" smtClean="0">
                <a:solidFill>
                  <a:srgbClr val="FFFF00"/>
                </a:solidFill>
              </a:rPr>
              <a:t>Endometriozisin</a:t>
            </a:r>
            <a:r>
              <a:rPr lang="tr-TR" sz="3600" dirty="0" smtClean="0">
                <a:solidFill>
                  <a:srgbClr val="FFFF00"/>
                </a:solidFill>
              </a:rPr>
              <a:t> medikal tedavisinde kullanılan </a:t>
            </a:r>
            <a:r>
              <a:rPr lang="tr-TR" sz="3600" dirty="0" err="1" smtClean="0">
                <a:solidFill>
                  <a:srgbClr val="FFFF00"/>
                </a:solidFill>
              </a:rPr>
              <a:t>progestinler</a:t>
            </a:r>
            <a:r>
              <a:rPr lang="tr-TR" sz="3600" dirty="0" smtClean="0">
                <a:solidFill>
                  <a:srgbClr val="FFFF00"/>
                </a:solidFill>
              </a:rPr>
              <a:t> </a:t>
            </a:r>
            <a:endParaRPr lang="en-GB" sz="3600" dirty="0" smtClean="0">
              <a:solidFill>
                <a:srgbClr val="FFFF00"/>
              </a:solidFill>
            </a:endParaRPr>
          </a:p>
        </p:txBody>
      </p:sp>
      <p:sp>
        <p:nvSpPr>
          <p:cNvPr id="82947" name="İçerik Yer Tutucusu 2"/>
          <p:cNvSpPr>
            <a:spLocks noGrp="1"/>
          </p:cNvSpPr>
          <p:nvPr>
            <p:ph idx="1"/>
          </p:nvPr>
        </p:nvSpPr>
        <p:spPr>
          <a:xfrm>
            <a:off x="755576" y="2132856"/>
            <a:ext cx="8229600" cy="3960440"/>
          </a:xfrm>
          <a:solidFill>
            <a:srgbClr val="FF0000"/>
          </a:solidFill>
        </p:spPr>
        <p:txBody>
          <a:bodyPr/>
          <a:lstStyle/>
          <a:p>
            <a:pPr marL="0" indent="0">
              <a:spcBef>
                <a:spcPts val="0"/>
              </a:spcBef>
              <a:buFont typeface="Arial" charset="0"/>
              <a:buNone/>
              <a:defRPr/>
            </a:pPr>
            <a:r>
              <a:rPr lang="tr-TR" sz="2800" b="1" dirty="0" smtClean="0"/>
              <a:t> </a:t>
            </a:r>
            <a:endParaRPr lang="en-GB" sz="2800" dirty="0" smtClean="0"/>
          </a:p>
          <a:p>
            <a:pPr>
              <a:spcBef>
                <a:spcPts val="0"/>
              </a:spcBef>
              <a:defRPr/>
            </a:pPr>
            <a:r>
              <a:rPr lang="tr-TR" sz="2000" b="1" dirty="0" smtClean="0"/>
              <a:t>Oral yol</a:t>
            </a:r>
            <a:endParaRPr lang="en-GB" sz="2000" dirty="0" smtClean="0"/>
          </a:p>
          <a:p>
            <a:pPr lvl="1">
              <a:spcBef>
                <a:spcPts val="0"/>
              </a:spcBef>
              <a:defRPr/>
            </a:pPr>
            <a:r>
              <a:rPr lang="tr-TR" sz="2000" dirty="0" smtClean="0"/>
              <a:t>Noretisteron asetat  (</a:t>
            </a:r>
            <a:r>
              <a:rPr lang="tr-TR" sz="2000" dirty="0"/>
              <a:t>NETA) 2.5-10 </a:t>
            </a:r>
            <a:r>
              <a:rPr lang="tr-TR" sz="2000" dirty="0" smtClean="0"/>
              <a:t>mg/gün</a:t>
            </a:r>
            <a:endParaRPr lang="en-GB" sz="2000" dirty="0" smtClean="0"/>
          </a:p>
          <a:p>
            <a:pPr lvl="1">
              <a:spcBef>
                <a:spcPts val="0"/>
              </a:spcBef>
              <a:defRPr/>
            </a:pPr>
            <a:r>
              <a:rPr lang="tr-TR" sz="2000" dirty="0"/>
              <a:t>Didrogesteron  10-30 </a:t>
            </a:r>
            <a:r>
              <a:rPr lang="tr-TR" sz="2000" dirty="0" smtClean="0"/>
              <a:t>mg/gün</a:t>
            </a:r>
          </a:p>
          <a:p>
            <a:pPr lvl="1">
              <a:spcBef>
                <a:spcPts val="0"/>
              </a:spcBef>
              <a:defRPr/>
            </a:pPr>
            <a:r>
              <a:rPr lang="tr-TR" sz="2000" dirty="0"/>
              <a:t>Medroksiprogesteron </a:t>
            </a:r>
            <a:r>
              <a:rPr lang="tr-TR" sz="2000" dirty="0" smtClean="0"/>
              <a:t>asetat (</a:t>
            </a:r>
            <a:r>
              <a:rPr lang="tr-TR" sz="2000" dirty="0"/>
              <a:t>MPA) 10, 30 veya 50 mg/gün</a:t>
            </a:r>
          </a:p>
          <a:p>
            <a:pPr lvl="1">
              <a:spcBef>
                <a:spcPts val="0"/>
              </a:spcBef>
              <a:defRPr/>
            </a:pPr>
            <a:r>
              <a:rPr lang="tr-TR" sz="2000" b="1" dirty="0" smtClean="0">
                <a:solidFill>
                  <a:srgbClr val="FFC000"/>
                </a:solidFill>
              </a:rPr>
              <a:t>Dienogest</a:t>
            </a:r>
            <a:r>
              <a:rPr lang="tr-TR" sz="2000" b="1" dirty="0" smtClean="0">
                <a:solidFill>
                  <a:srgbClr val="FF0000"/>
                </a:solidFill>
              </a:rPr>
              <a:t> </a:t>
            </a:r>
            <a:r>
              <a:rPr lang="tr-TR" sz="2000" dirty="0"/>
              <a:t>2 mg/g</a:t>
            </a:r>
            <a:endParaRPr lang="en-GB" sz="2000" b="1" dirty="0" smtClean="0">
              <a:solidFill>
                <a:srgbClr val="FF0000"/>
              </a:solidFill>
            </a:endParaRPr>
          </a:p>
          <a:p>
            <a:pPr>
              <a:spcBef>
                <a:spcPts val="0"/>
              </a:spcBef>
              <a:defRPr/>
            </a:pPr>
            <a:r>
              <a:rPr lang="tr-TR" sz="2000" b="1" dirty="0" smtClean="0"/>
              <a:t>İntramusküler yol</a:t>
            </a:r>
          </a:p>
          <a:p>
            <a:pPr lvl="1">
              <a:spcBef>
                <a:spcPts val="0"/>
              </a:spcBef>
              <a:defRPr/>
            </a:pPr>
            <a:r>
              <a:rPr lang="tr-TR" sz="2000" b="1" dirty="0" smtClean="0"/>
              <a:t>MPA </a:t>
            </a:r>
            <a:r>
              <a:rPr lang="tr-TR" sz="2000" dirty="0"/>
              <a:t>90 mg/90 </a:t>
            </a:r>
            <a:r>
              <a:rPr lang="tr-TR" sz="2000" dirty="0" smtClean="0"/>
              <a:t>gün</a:t>
            </a:r>
            <a:endParaRPr lang="en-GB" sz="2000" dirty="0" smtClean="0"/>
          </a:p>
          <a:p>
            <a:pPr>
              <a:spcBef>
                <a:spcPts val="0"/>
              </a:spcBef>
              <a:defRPr/>
            </a:pPr>
            <a:r>
              <a:rPr lang="tr-TR" sz="2000" b="1" dirty="0" smtClean="0"/>
              <a:t>İntrauterin yol</a:t>
            </a:r>
            <a:endParaRPr lang="tr-TR" sz="2000" dirty="0"/>
          </a:p>
          <a:p>
            <a:pPr lvl="1">
              <a:spcBef>
                <a:spcPts val="0"/>
              </a:spcBef>
              <a:defRPr/>
            </a:pPr>
            <a:r>
              <a:rPr lang="tr-TR" sz="2000" dirty="0" smtClean="0"/>
              <a:t>Levonorgestrel salgılayan RIA  (LNG)</a:t>
            </a:r>
            <a:endParaRPr lang="en-GB" sz="2000" dirty="0" smtClean="0"/>
          </a:p>
          <a:p>
            <a:pPr>
              <a:spcBef>
                <a:spcPts val="0"/>
              </a:spcBef>
              <a:defRPr/>
            </a:pPr>
            <a:r>
              <a:rPr lang="tr-TR" sz="2000" b="1" dirty="0" err="1" smtClean="0"/>
              <a:t>Implant</a:t>
            </a:r>
            <a:endParaRPr lang="tr-TR" sz="2000" b="1" dirty="0" smtClean="0"/>
          </a:p>
          <a:p>
            <a:pPr lvl="1">
              <a:spcBef>
                <a:spcPts val="0"/>
              </a:spcBef>
              <a:defRPr/>
            </a:pPr>
            <a:r>
              <a:rPr lang="tr-TR" sz="2000" dirty="0" err="1" smtClean="0"/>
              <a:t>Etonogestrel</a:t>
            </a:r>
            <a:endParaRPr lang="en-GB" sz="2000" dirty="0" smtClean="0"/>
          </a:p>
        </p:txBody>
      </p:sp>
      <p:sp>
        <p:nvSpPr>
          <p:cNvPr id="3" name="TextBox 2"/>
          <p:cNvSpPr txBox="1"/>
          <p:nvPr/>
        </p:nvSpPr>
        <p:spPr>
          <a:xfrm>
            <a:off x="43813" y="1268760"/>
            <a:ext cx="8848667" cy="1107996"/>
          </a:xfrm>
          <a:prstGeom prst="rect">
            <a:avLst/>
          </a:prstGeom>
          <a:noFill/>
        </p:spPr>
        <p:txBody>
          <a:bodyPr wrap="square" rtlCol="0">
            <a:spAutoFit/>
          </a:bodyPr>
          <a:lstStyle/>
          <a:p>
            <a:pPr lvl="1" eaLnBrk="1" hangingPunct="1">
              <a:buFont typeface="Arial" pitchFamily="34" charset="0"/>
              <a:buChar char="•"/>
            </a:pPr>
            <a:r>
              <a:rPr lang="en-US" altLang="en-US" sz="1600" b="1" i="1" u="sng" dirty="0">
                <a:latin typeface="Lucida Sans Unicode" pitchFamily="34" charset="0"/>
                <a:cs typeface="Lucida Sans Unicode" pitchFamily="34" charset="0"/>
                <a:sym typeface="Arial" pitchFamily="34" charset="0"/>
              </a:rPr>
              <a:t>İlk </a:t>
            </a:r>
            <a:r>
              <a:rPr lang="en-US" altLang="en-US" sz="1600" b="1" i="1" u="sng" dirty="0" err="1">
                <a:latin typeface="Lucida Sans Unicode" pitchFamily="34" charset="0"/>
                <a:cs typeface="Lucida Sans Unicode" pitchFamily="34" charset="0"/>
                <a:sym typeface="Arial" pitchFamily="34" charset="0"/>
              </a:rPr>
              <a:t>kez</a:t>
            </a:r>
            <a:r>
              <a:rPr lang="en-US" altLang="en-US" sz="1600" b="1" i="1" u="sng" dirty="0">
                <a:latin typeface="Lucida Sans Unicode" pitchFamily="34" charset="0"/>
                <a:cs typeface="Lucida Sans Unicode" pitchFamily="34" charset="0"/>
                <a:sym typeface="Arial" pitchFamily="34" charset="0"/>
              </a:rPr>
              <a:t> 1950'li </a:t>
            </a:r>
            <a:r>
              <a:rPr lang="en-US" altLang="en-US" sz="1600" b="1" i="1" u="sng" dirty="0" err="1">
                <a:latin typeface="Lucida Sans Unicode" pitchFamily="34" charset="0"/>
                <a:cs typeface="Lucida Sans Unicode" pitchFamily="34" charset="0"/>
                <a:sym typeface="Arial" pitchFamily="34" charset="0"/>
              </a:rPr>
              <a:t>yıllarda</a:t>
            </a:r>
            <a:r>
              <a:rPr lang="en-US" altLang="en-US" sz="1600" b="1" i="1" u="sng" dirty="0">
                <a:latin typeface="Lucida Sans Unicode" pitchFamily="34" charset="0"/>
                <a:cs typeface="Lucida Sans Unicode" pitchFamily="34" charset="0"/>
                <a:sym typeface="Arial" pitchFamily="34" charset="0"/>
              </a:rPr>
              <a:t> </a:t>
            </a:r>
            <a:r>
              <a:rPr lang="en-US" altLang="en-US" sz="1600" b="1" i="1" u="sng" dirty="0" err="1">
                <a:latin typeface="Lucida Sans Unicode" pitchFamily="34" charset="0"/>
                <a:cs typeface="Lucida Sans Unicode" pitchFamily="34" charset="0"/>
                <a:sym typeface="Arial" pitchFamily="34" charset="0"/>
              </a:rPr>
              <a:t>endometriyozisi</a:t>
            </a:r>
            <a:r>
              <a:rPr lang="en-US" altLang="en-US" sz="1600" b="1" i="1" u="sng" dirty="0">
                <a:latin typeface="Lucida Sans Unicode" pitchFamily="34" charset="0"/>
                <a:cs typeface="Lucida Sans Unicode" pitchFamily="34" charset="0"/>
                <a:sym typeface="Arial" pitchFamily="34" charset="0"/>
              </a:rPr>
              <a:t> </a:t>
            </a:r>
            <a:r>
              <a:rPr lang="en-US" altLang="en-US" sz="1600" b="1" i="1" u="sng" dirty="0" err="1">
                <a:latin typeface="Lucida Sans Unicode" pitchFamily="34" charset="0"/>
                <a:cs typeface="Lucida Sans Unicode" pitchFamily="34" charset="0"/>
                <a:sym typeface="Arial" pitchFamily="34" charset="0"/>
              </a:rPr>
              <a:t>tedavi</a:t>
            </a:r>
            <a:r>
              <a:rPr lang="en-US" altLang="en-US" sz="1600" b="1" i="1" u="sng" dirty="0">
                <a:latin typeface="Lucida Sans Unicode" pitchFamily="34" charset="0"/>
                <a:cs typeface="Lucida Sans Unicode" pitchFamily="34" charset="0"/>
                <a:sym typeface="Arial" pitchFamily="34" charset="0"/>
              </a:rPr>
              <a:t> </a:t>
            </a:r>
            <a:r>
              <a:rPr lang="en-US" altLang="en-US" sz="1600" b="1" i="1" u="sng" dirty="0" err="1">
                <a:latin typeface="Lucida Sans Unicode" pitchFamily="34" charset="0"/>
                <a:cs typeface="Lucida Sans Unicode" pitchFamily="34" charset="0"/>
                <a:sym typeface="Arial" pitchFamily="34" charset="0"/>
              </a:rPr>
              <a:t>etmek</a:t>
            </a:r>
            <a:r>
              <a:rPr lang="en-US" altLang="en-US" sz="1600" b="1" i="1" u="sng" dirty="0">
                <a:latin typeface="Lucida Sans Unicode" pitchFamily="34" charset="0"/>
                <a:cs typeface="Lucida Sans Unicode" pitchFamily="34" charset="0"/>
                <a:sym typeface="Arial" pitchFamily="34" charset="0"/>
              </a:rPr>
              <a:t> </a:t>
            </a:r>
            <a:r>
              <a:rPr lang="en-US" altLang="en-US" sz="1600" b="1" i="1" u="sng" dirty="0" err="1">
                <a:latin typeface="Lucida Sans Unicode" pitchFamily="34" charset="0"/>
                <a:cs typeface="Lucida Sans Unicode" pitchFamily="34" charset="0"/>
                <a:sym typeface="Arial" pitchFamily="34" charset="0"/>
              </a:rPr>
              <a:t>üzere</a:t>
            </a:r>
            <a:r>
              <a:rPr lang="en-US" altLang="en-US" sz="1600" b="1" i="1" u="sng" dirty="0">
                <a:latin typeface="Lucida Sans Unicode" pitchFamily="34" charset="0"/>
                <a:cs typeface="Lucida Sans Unicode" pitchFamily="34" charset="0"/>
                <a:sym typeface="Arial" pitchFamily="34" charset="0"/>
              </a:rPr>
              <a:t> kullanılmıştır</a:t>
            </a:r>
            <a:r>
              <a:rPr lang="en-US" altLang="en-US" sz="1600" b="1" i="1" u="sng" baseline="30000" dirty="0">
                <a:latin typeface="Lucida Sans Unicode" pitchFamily="34" charset="0"/>
                <a:cs typeface="Lucida Sans Unicode" pitchFamily="34" charset="0"/>
                <a:sym typeface="Arial" pitchFamily="34" charset="0"/>
              </a:rPr>
              <a:t>3</a:t>
            </a:r>
            <a:r>
              <a:rPr lang="en-US" altLang="en-US" sz="1600" dirty="0">
                <a:latin typeface="Lucida Sans Unicode" pitchFamily="34" charset="0"/>
                <a:cs typeface="Lucida Sans Unicode" pitchFamily="34" charset="0"/>
                <a:sym typeface="Arial" pitchFamily="34" charset="0"/>
              </a:rPr>
              <a:t>, </a:t>
            </a:r>
            <a:r>
              <a:rPr lang="tr-TR" altLang="en-US" sz="1600" dirty="0">
                <a:latin typeface="Lucida Sans Unicode" pitchFamily="34" charset="0"/>
                <a:cs typeface="Lucida Sans Unicode" pitchFamily="34" charset="0"/>
                <a:sym typeface="Arial" pitchFamily="34" charset="0"/>
              </a:rPr>
              <a:t> Hic biri </a:t>
            </a:r>
            <a:r>
              <a:rPr lang="en-US" altLang="en-US" sz="1600" dirty="0" err="1">
                <a:latin typeface="Lucida Sans Unicode" pitchFamily="34" charset="0"/>
                <a:cs typeface="Lucida Sans Unicode" pitchFamily="34" charset="0"/>
                <a:sym typeface="Arial" pitchFamily="34" charset="0"/>
              </a:rPr>
              <a:t>endometriyozisin</a:t>
            </a:r>
            <a:r>
              <a:rPr lang="en-US" altLang="en-US" sz="1600" dirty="0">
                <a:latin typeface="Lucida Sans Unicode" pitchFamily="34" charset="0"/>
                <a:cs typeface="Lucida Sans Unicode" pitchFamily="34" charset="0"/>
                <a:sym typeface="Arial" pitchFamily="34" charset="0"/>
              </a:rPr>
              <a:t> </a:t>
            </a:r>
            <a:r>
              <a:rPr lang="en-US" altLang="en-US" sz="1600" dirty="0" err="1">
                <a:latin typeface="Lucida Sans Unicode" pitchFamily="34" charset="0"/>
                <a:cs typeface="Lucida Sans Unicode" pitchFamily="34" charset="0"/>
                <a:sym typeface="Arial" pitchFamily="34" charset="0"/>
              </a:rPr>
              <a:t>tedavisi</a:t>
            </a:r>
            <a:r>
              <a:rPr lang="en-US" altLang="en-US" sz="1600" dirty="0">
                <a:latin typeface="Lucida Sans Unicode" pitchFamily="34" charset="0"/>
                <a:cs typeface="Lucida Sans Unicode" pitchFamily="34" charset="0"/>
                <a:sym typeface="Arial" pitchFamily="34" charset="0"/>
              </a:rPr>
              <a:t> </a:t>
            </a:r>
            <a:r>
              <a:rPr lang="en-US" altLang="en-US" sz="1600" dirty="0" err="1">
                <a:latin typeface="Lucida Sans Unicode" pitchFamily="34" charset="0"/>
                <a:cs typeface="Lucida Sans Unicode" pitchFamily="34" charset="0"/>
                <a:sym typeface="Arial" pitchFamily="34" charset="0"/>
              </a:rPr>
              <a:t>için</a:t>
            </a:r>
            <a:r>
              <a:rPr lang="en-US" altLang="en-US" sz="1600" dirty="0">
                <a:latin typeface="Lucida Sans Unicode" pitchFamily="34" charset="0"/>
                <a:cs typeface="Lucida Sans Unicode" pitchFamily="34" charset="0"/>
                <a:sym typeface="Arial" pitchFamily="34" charset="0"/>
              </a:rPr>
              <a:t> </a:t>
            </a:r>
            <a:r>
              <a:rPr lang="en-US" altLang="en-US" sz="1600" dirty="0" err="1">
                <a:latin typeface="Lucida Sans Unicode" pitchFamily="34" charset="0"/>
                <a:cs typeface="Lucida Sans Unicode" pitchFamily="34" charset="0"/>
                <a:sym typeface="Arial" pitchFamily="34" charset="0"/>
              </a:rPr>
              <a:t>geliştirilmemiştir</a:t>
            </a:r>
            <a:r>
              <a:rPr lang="tr-TR" altLang="en-US" sz="1600" dirty="0">
                <a:latin typeface="Lucida Sans Unicode" pitchFamily="34" charset="0"/>
                <a:cs typeface="Lucida Sans Unicode" pitchFamily="34" charset="0"/>
                <a:sym typeface="Arial" pitchFamily="34" charset="0"/>
              </a:rPr>
              <a:t>.</a:t>
            </a:r>
          </a:p>
          <a:p>
            <a:pPr lvl="1" eaLnBrk="1" hangingPunct="1">
              <a:buFont typeface="Arial" pitchFamily="34" charset="0"/>
              <a:buChar char="•"/>
            </a:pPr>
            <a:endParaRPr lang="en-US" altLang="en-US" sz="1600" dirty="0">
              <a:latin typeface="Lucida Sans Unicode" pitchFamily="34" charset="0"/>
              <a:cs typeface="Lucida Sans Unicode" pitchFamily="34" charset="0"/>
              <a:sym typeface="Arial" pitchFamily="34" charset="0"/>
            </a:endParaRPr>
          </a:p>
          <a:p>
            <a:endParaRPr lang="tr-TR"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50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950" y="188913"/>
            <a:ext cx="5935663" cy="2519362"/>
          </a:xfrm>
          <a:prstGeom prst="rect">
            <a:avLst/>
          </a:prstGeom>
          <a:noFill/>
          <a:ln w="31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5059" name="Rectangle 3"/>
          <p:cNvSpPr>
            <a:spLocks noChangeArrowheads="1"/>
          </p:cNvSpPr>
          <p:nvPr/>
        </p:nvSpPr>
        <p:spPr bwMode="auto">
          <a:xfrm>
            <a:off x="155575" y="2924175"/>
            <a:ext cx="39116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rgbClr val="CC0099"/>
              </a:buClr>
              <a:buSzPct val="75000"/>
              <a:buFont typeface="Monotype Sorts" charset="2"/>
              <a:buChar char="l"/>
              <a:defRPr sz="2800" b="1">
                <a:solidFill>
                  <a:srgbClr val="FFED00"/>
                </a:solidFill>
                <a:latin typeface="Arial" pitchFamily="34" charset="0"/>
                <a:ea typeface="MS PGothic" pitchFamily="34" charset="-128"/>
              </a:defRPr>
            </a:lvl1pPr>
            <a:lvl2pPr marL="742950" indent="-285750" eaLnBrk="0" hangingPunct="0">
              <a:spcBef>
                <a:spcPct val="20000"/>
              </a:spcBef>
              <a:buClr>
                <a:srgbClr val="CC0099"/>
              </a:buClr>
              <a:buSzPct val="75000"/>
              <a:buFont typeface="Monotype Sorts" charset="2"/>
              <a:buChar char="l"/>
              <a:defRPr sz="2400" b="1">
                <a:solidFill>
                  <a:srgbClr val="FFED00"/>
                </a:solidFill>
                <a:latin typeface="Arial" pitchFamily="34" charset="0"/>
                <a:ea typeface="MS PGothic" pitchFamily="34" charset="-128"/>
              </a:defRPr>
            </a:lvl2pPr>
            <a:lvl3pPr marL="1143000" indent="-228600" eaLnBrk="0" hangingPunct="0">
              <a:spcBef>
                <a:spcPct val="20000"/>
              </a:spcBef>
              <a:buClr>
                <a:srgbClr val="CC0099"/>
              </a:buClr>
              <a:buSzPct val="75000"/>
              <a:buFont typeface="Monotype Sorts" charset="2"/>
              <a:buChar char="l"/>
              <a:defRPr sz="2000" b="1">
                <a:solidFill>
                  <a:srgbClr val="FFED00"/>
                </a:solidFill>
                <a:latin typeface="Arial" pitchFamily="34" charset="0"/>
                <a:ea typeface="MS PGothic" pitchFamily="34" charset="-128"/>
              </a:defRPr>
            </a:lvl3pPr>
            <a:lvl4pPr marL="1600200" indent="-228600" eaLnBrk="0" hangingPunct="0">
              <a:spcBef>
                <a:spcPct val="20000"/>
              </a:spcBef>
              <a:buClr>
                <a:srgbClr val="CC0099"/>
              </a:buClr>
              <a:buSzPct val="75000"/>
              <a:buFont typeface="Monotype Sorts" charset="2"/>
              <a:buChar char="l"/>
              <a:defRPr sz="1600" b="1">
                <a:solidFill>
                  <a:srgbClr val="FFED00"/>
                </a:solidFill>
                <a:latin typeface="Arial" pitchFamily="34" charset="0"/>
                <a:ea typeface="MS PGothic" pitchFamily="34" charset="-128"/>
              </a:defRPr>
            </a:lvl4pPr>
            <a:lvl5pPr marL="2057400" indent="-228600" eaLnBrk="0" hangingPunct="0">
              <a:spcBef>
                <a:spcPct val="20000"/>
              </a:spcBef>
              <a:buClr>
                <a:srgbClr val="CC0099"/>
              </a:buClr>
              <a:buSzPct val="75000"/>
              <a:buFont typeface="Monotype Sorts" charset="2"/>
              <a:buChar char="l"/>
              <a:defRPr sz="1200" b="1">
                <a:solidFill>
                  <a:srgbClr val="FFED00"/>
                </a:solidFill>
                <a:latin typeface="Arial" pitchFamily="34" charset="0"/>
                <a:ea typeface="MS PGothic" pitchFamily="34" charset="-128"/>
              </a:defRPr>
            </a:lvl5pPr>
            <a:lvl6pPr marL="2514600" indent="-228600" eaLnBrk="0" fontAlgn="base" hangingPunct="0">
              <a:spcBef>
                <a:spcPct val="20000"/>
              </a:spcBef>
              <a:spcAft>
                <a:spcPct val="0"/>
              </a:spcAft>
              <a:buClr>
                <a:srgbClr val="CC0099"/>
              </a:buClr>
              <a:buSzPct val="75000"/>
              <a:buFont typeface="Monotype Sorts" charset="2"/>
              <a:buChar char="l"/>
              <a:defRPr sz="1200" b="1">
                <a:solidFill>
                  <a:srgbClr val="FFED00"/>
                </a:solidFill>
                <a:latin typeface="Arial" pitchFamily="34" charset="0"/>
                <a:ea typeface="MS PGothic" pitchFamily="34" charset="-128"/>
              </a:defRPr>
            </a:lvl6pPr>
            <a:lvl7pPr marL="2971800" indent="-228600" eaLnBrk="0" fontAlgn="base" hangingPunct="0">
              <a:spcBef>
                <a:spcPct val="20000"/>
              </a:spcBef>
              <a:spcAft>
                <a:spcPct val="0"/>
              </a:spcAft>
              <a:buClr>
                <a:srgbClr val="CC0099"/>
              </a:buClr>
              <a:buSzPct val="75000"/>
              <a:buFont typeface="Monotype Sorts" charset="2"/>
              <a:buChar char="l"/>
              <a:defRPr sz="1200" b="1">
                <a:solidFill>
                  <a:srgbClr val="FFED00"/>
                </a:solidFill>
                <a:latin typeface="Arial" pitchFamily="34" charset="0"/>
                <a:ea typeface="MS PGothic" pitchFamily="34" charset="-128"/>
              </a:defRPr>
            </a:lvl7pPr>
            <a:lvl8pPr marL="3429000" indent="-228600" eaLnBrk="0" fontAlgn="base" hangingPunct="0">
              <a:spcBef>
                <a:spcPct val="20000"/>
              </a:spcBef>
              <a:spcAft>
                <a:spcPct val="0"/>
              </a:spcAft>
              <a:buClr>
                <a:srgbClr val="CC0099"/>
              </a:buClr>
              <a:buSzPct val="75000"/>
              <a:buFont typeface="Monotype Sorts" charset="2"/>
              <a:buChar char="l"/>
              <a:defRPr sz="1200" b="1">
                <a:solidFill>
                  <a:srgbClr val="FFED00"/>
                </a:solidFill>
                <a:latin typeface="Arial" pitchFamily="34" charset="0"/>
                <a:ea typeface="MS PGothic" pitchFamily="34" charset="-128"/>
              </a:defRPr>
            </a:lvl8pPr>
            <a:lvl9pPr marL="3886200" indent="-228600" eaLnBrk="0" fontAlgn="base" hangingPunct="0">
              <a:spcBef>
                <a:spcPct val="20000"/>
              </a:spcBef>
              <a:spcAft>
                <a:spcPct val="0"/>
              </a:spcAft>
              <a:buClr>
                <a:srgbClr val="CC0099"/>
              </a:buClr>
              <a:buSzPct val="75000"/>
              <a:buFont typeface="Monotype Sorts" charset="2"/>
              <a:buChar char="l"/>
              <a:defRPr sz="1200" b="1">
                <a:solidFill>
                  <a:srgbClr val="FFED00"/>
                </a:solidFill>
                <a:latin typeface="Arial" pitchFamily="34" charset="0"/>
                <a:ea typeface="MS PGothic" pitchFamily="34" charset="-128"/>
              </a:defRPr>
            </a:lvl9pPr>
          </a:lstStyle>
          <a:p>
            <a:pPr eaLnBrk="1" hangingPunct="1">
              <a:buClr>
                <a:schemeClr val="tx1"/>
              </a:buClr>
              <a:buSzPct val="80000"/>
              <a:buFont typeface="Wingdings" pitchFamily="2" charset="2"/>
              <a:buNone/>
            </a:pPr>
            <a:r>
              <a:rPr lang="en-GB" altLang="tr-TR" sz="1400" b="0" i="1" dirty="0" err="1">
                <a:solidFill>
                  <a:srgbClr val="FFC000"/>
                </a:solidFill>
                <a:latin typeface="Times New Roman" pitchFamily="18" charset="0"/>
                <a:ea typeface="Arial Unicode MS" pitchFamily="34" charset="-128"/>
                <a:cs typeface="Arial Unicode MS" pitchFamily="34" charset="-128"/>
              </a:rPr>
              <a:t>Mueck</a:t>
            </a:r>
            <a:r>
              <a:rPr lang="en-GB" altLang="tr-TR" sz="1400" b="0" i="1" dirty="0">
                <a:solidFill>
                  <a:srgbClr val="FFC000"/>
                </a:solidFill>
                <a:latin typeface="Times New Roman" pitchFamily="18" charset="0"/>
                <a:ea typeface="Arial Unicode MS" pitchFamily="34" charset="-128"/>
                <a:cs typeface="Arial Unicode MS" pitchFamily="34" charset="-128"/>
              </a:rPr>
              <a:t> AO. </a:t>
            </a:r>
            <a:r>
              <a:rPr lang="en-GB" altLang="tr-TR" sz="1400" b="0" i="1" dirty="0" err="1">
                <a:solidFill>
                  <a:srgbClr val="FFC000"/>
                </a:solidFill>
                <a:latin typeface="Times New Roman" pitchFamily="18" charset="0"/>
                <a:ea typeface="Arial Unicode MS" pitchFamily="34" charset="-128"/>
                <a:cs typeface="Arial Unicode MS" pitchFamily="34" charset="-128"/>
              </a:rPr>
              <a:t>Gynecol</a:t>
            </a:r>
            <a:r>
              <a:rPr lang="en-GB" altLang="tr-TR" sz="1400" b="0" i="1" dirty="0">
                <a:solidFill>
                  <a:srgbClr val="FFC000"/>
                </a:solidFill>
                <a:latin typeface="Times New Roman" pitchFamily="18" charset="0"/>
                <a:ea typeface="Arial Unicode MS" pitchFamily="34" charset="-128"/>
                <a:cs typeface="Arial Unicode MS" pitchFamily="34" charset="-128"/>
              </a:rPr>
              <a:t> Forum 2010; 15(2): 18-23 </a:t>
            </a:r>
            <a:endParaRPr lang="de-DE" altLang="ja-JP" sz="1400" b="0" i="1" dirty="0">
              <a:solidFill>
                <a:srgbClr val="FFC000"/>
              </a:solidFill>
              <a:latin typeface="Times New Roman" pitchFamily="18" charset="0"/>
              <a:ea typeface="Arial Unicode MS" pitchFamily="34" charset="-128"/>
              <a:cs typeface="Arial Unicode MS" pitchFamily="34" charset="-128"/>
            </a:endParaRPr>
          </a:p>
        </p:txBody>
      </p:sp>
      <p:sp>
        <p:nvSpPr>
          <p:cNvPr id="45060" name="Text Box 4"/>
          <p:cNvSpPr txBox="1">
            <a:spLocks noChangeArrowheads="1"/>
          </p:cNvSpPr>
          <p:nvPr/>
        </p:nvSpPr>
        <p:spPr bwMode="auto">
          <a:xfrm>
            <a:off x="1835150" y="6148388"/>
            <a:ext cx="503237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2000" eaLnBrk="0" hangingPunct="0">
              <a:spcBef>
                <a:spcPct val="20000"/>
              </a:spcBef>
              <a:buClr>
                <a:srgbClr val="CC0099"/>
              </a:buClr>
              <a:buSzPct val="75000"/>
              <a:buFont typeface="Monotype Sorts" charset="2"/>
              <a:buChar char="l"/>
              <a:defRPr sz="2800" b="1">
                <a:solidFill>
                  <a:srgbClr val="FFED00"/>
                </a:solidFill>
                <a:latin typeface="Arial" pitchFamily="34" charset="0"/>
                <a:ea typeface="MS PGothic" pitchFamily="34" charset="-128"/>
              </a:defRPr>
            </a:lvl1pPr>
            <a:lvl2pPr marL="742950" indent="-285750" defTabSz="762000" eaLnBrk="0" hangingPunct="0">
              <a:spcBef>
                <a:spcPct val="20000"/>
              </a:spcBef>
              <a:buClr>
                <a:srgbClr val="CC0099"/>
              </a:buClr>
              <a:buSzPct val="75000"/>
              <a:buFont typeface="Monotype Sorts" charset="2"/>
              <a:buChar char="l"/>
              <a:defRPr sz="2400" b="1">
                <a:solidFill>
                  <a:srgbClr val="FFED00"/>
                </a:solidFill>
                <a:latin typeface="Arial" pitchFamily="34" charset="0"/>
                <a:ea typeface="MS PGothic" pitchFamily="34" charset="-128"/>
              </a:defRPr>
            </a:lvl2pPr>
            <a:lvl3pPr marL="1143000" indent="-228600" defTabSz="762000" eaLnBrk="0" hangingPunct="0">
              <a:spcBef>
                <a:spcPct val="20000"/>
              </a:spcBef>
              <a:buClr>
                <a:srgbClr val="CC0099"/>
              </a:buClr>
              <a:buSzPct val="75000"/>
              <a:buFont typeface="Monotype Sorts" charset="2"/>
              <a:buChar char="l"/>
              <a:defRPr sz="2000" b="1">
                <a:solidFill>
                  <a:srgbClr val="FFED00"/>
                </a:solidFill>
                <a:latin typeface="Arial" pitchFamily="34" charset="0"/>
                <a:ea typeface="MS PGothic" pitchFamily="34" charset="-128"/>
              </a:defRPr>
            </a:lvl3pPr>
            <a:lvl4pPr marL="1600200" indent="-228600" defTabSz="762000" eaLnBrk="0" hangingPunct="0">
              <a:spcBef>
                <a:spcPct val="20000"/>
              </a:spcBef>
              <a:buClr>
                <a:srgbClr val="CC0099"/>
              </a:buClr>
              <a:buSzPct val="75000"/>
              <a:buFont typeface="Monotype Sorts" charset="2"/>
              <a:buChar char="l"/>
              <a:defRPr sz="1600" b="1">
                <a:solidFill>
                  <a:srgbClr val="FFED00"/>
                </a:solidFill>
                <a:latin typeface="Arial" pitchFamily="34" charset="0"/>
                <a:ea typeface="MS PGothic" pitchFamily="34" charset="-128"/>
              </a:defRPr>
            </a:lvl4pPr>
            <a:lvl5pPr marL="2057400" indent="-228600" defTabSz="762000" eaLnBrk="0" hangingPunct="0">
              <a:spcBef>
                <a:spcPct val="20000"/>
              </a:spcBef>
              <a:buClr>
                <a:srgbClr val="CC0099"/>
              </a:buClr>
              <a:buSzPct val="75000"/>
              <a:buFont typeface="Monotype Sorts" charset="2"/>
              <a:buChar char="l"/>
              <a:defRPr sz="1200" b="1">
                <a:solidFill>
                  <a:srgbClr val="FFED00"/>
                </a:solidFill>
                <a:latin typeface="Arial" pitchFamily="34" charset="0"/>
                <a:ea typeface="MS PGothic" pitchFamily="34" charset="-128"/>
              </a:defRPr>
            </a:lvl5pPr>
            <a:lvl6pPr marL="2514600" indent="-228600" defTabSz="762000" eaLnBrk="0" fontAlgn="base" hangingPunct="0">
              <a:spcBef>
                <a:spcPct val="20000"/>
              </a:spcBef>
              <a:spcAft>
                <a:spcPct val="0"/>
              </a:spcAft>
              <a:buClr>
                <a:srgbClr val="CC0099"/>
              </a:buClr>
              <a:buSzPct val="75000"/>
              <a:buFont typeface="Monotype Sorts" charset="2"/>
              <a:buChar char="l"/>
              <a:defRPr sz="1200" b="1">
                <a:solidFill>
                  <a:srgbClr val="FFED00"/>
                </a:solidFill>
                <a:latin typeface="Arial" pitchFamily="34" charset="0"/>
                <a:ea typeface="MS PGothic" pitchFamily="34" charset="-128"/>
              </a:defRPr>
            </a:lvl6pPr>
            <a:lvl7pPr marL="2971800" indent="-228600" defTabSz="762000" eaLnBrk="0" fontAlgn="base" hangingPunct="0">
              <a:spcBef>
                <a:spcPct val="20000"/>
              </a:spcBef>
              <a:spcAft>
                <a:spcPct val="0"/>
              </a:spcAft>
              <a:buClr>
                <a:srgbClr val="CC0099"/>
              </a:buClr>
              <a:buSzPct val="75000"/>
              <a:buFont typeface="Monotype Sorts" charset="2"/>
              <a:buChar char="l"/>
              <a:defRPr sz="1200" b="1">
                <a:solidFill>
                  <a:srgbClr val="FFED00"/>
                </a:solidFill>
                <a:latin typeface="Arial" pitchFamily="34" charset="0"/>
                <a:ea typeface="MS PGothic" pitchFamily="34" charset="-128"/>
              </a:defRPr>
            </a:lvl7pPr>
            <a:lvl8pPr marL="3429000" indent="-228600" defTabSz="762000" eaLnBrk="0" fontAlgn="base" hangingPunct="0">
              <a:spcBef>
                <a:spcPct val="20000"/>
              </a:spcBef>
              <a:spcAft>
                <a:spcPct val="0"/>
              </a:spcAft>
              <a:buClr>
                <a:srgbClr val="CC0099"/>
              </a:buClr>
              <a:buSzPct val="75000"/>
              <a:buFont typeface="Monotype Sorts" charset="2"/>
              <a:buChar char="l"/>
              <a:defRPr sz="1200" b="1">
                <a:solidFill>
                  <a:srgbClr val="FFED00"/>
                </a:solidFill>
                <a:latin typeface="Arial" pitchFamily="34" charset="0"/>
                <a:ea typeface="MS PGothic" pitchFamily="34" charset="-128"/>
              </a:defRPr>
            </a:lvl8pPr>
            <a:lvl9pPr marL="3886200" indent="-228600" defTabSz="762000" eaLnBrk="0" fontAlgn="base" hangingPunct="0">
              <a:spcBef>
                <a:spcPct val="20000"/>
              </a:spcBef>
              <a:spcAft>
                <a:spcPct val="0"/>
              </a:spcAft>
              <a:buClr>
                <a:srgbClr val="CC0099"/>
              </a:buClr>
              <a:buSzPct val="75000"/>
              <a:buFont typeface="Monotype Sorts" charset="2"/>
              <a:buChar char="l"/>
              <a:defRPr sz="1200" b="1">
                <a:solidFill>
                  <a:srgbClr val="FFED00"/>
                </a:solidFill>
                <a:latin typeface="Arial" pitchFamily="34" charset="0"/>
                <a:ea typeface="MS PGothic" pitchFamily="34" charset="-128"/>
              </a:defRPr>
            </a:lvl9pPr>
          </a:lstStyle>
          <a:p>
            <a:pPr>
              <a:spcBef>
                <a:spcPct val="0"/>
              </a:spcBef>
              <a:buClrTx/>
              <a:buSzTx/>
              <a:buFontTx/>
              <a:buNone/>
            </a:pPr>
            <a:r>
              <a:rPr lang="de-DE" altLang="tr-TR" sz="1400" b="0" i="1" dirty="0">
                <a:solidFill>
                  <a:srgbClr val="FFC000"/>
                </a:solidFill>
              </a:rPr>
              <a:t>Mueck AO. Expert Rev Obstet Gynecol 2011; 6: 5-15</a:t>
            </a:r>
          </a:p>
        </p:txBody>
      </p:sp>
      <p:pic>
        <p:nvPicPr>
          <p:cNvPr id="45061"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63713" y="3933825"/>
            <a:ext cx="7092950" cy="1943100"/>
          </a:xfrm>
          <a:prstGeom prst="rect">
            <a:avLst/>
          </a:prstGeom>
          <a:noFill/>
          <a:ln>
            <a:noFill/>
          </a:ln>
          <a:effectLst/>
          <a:extLst>
            <a:ext uri="{909E8E84-426E-40DD-AFC4-6F175D3DCCD1}">
              <a14:hiddenFill xmlns:a14="http://schemas.microsoft.com/office/drawing/2010/main">
                <a:solidFill>
                  <a:srgbClr val="003047"/>
                </a:solidFill>
              </a14:hiddenFill>
            </a:ext>
            <a:ext uri="{91240B29-F687-4F45-9708-019B960494DF}">
              <a14:hiddenLine xmlns:a14="http://schemas.microsoft.com/office/drawing/2010/main" w="3175">
                <a:solidFill>
                  <a:srgbClr val="FF00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0812395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8" name="1 Başlık"/>
          <p:cNvSpPr>
            <a:spLocks noGrp="1"/>
          </p:cNvSpPr>
          <p:nvPr>
            <p:ph type="title"/>
          </p:nvPr>
        </p:nvSpPr>
        <p:spPr>
          <a:xfrm>
            <a:off x="385192" y="-99392"/>
            <a:ext cx="8229600" cy="1143000"/>
          </a:xfrm>
        </p:spPr>
        <p:txBody>
          <a:bodyPr/>
          <a:lstStyle/>
          <a:p>
            <a:r>
              <a:rPr lang="tr-TR" dirty="0" err="1" smtClean="0">
                <a:solidFill>
                  <a:srgbClr val="FFFF00"/>
                </a:solidFill>
              </a:rPr>
              <a:t>Endometriozis-Dienogest</a:t>
            </a:r>
            <a:endParaRPr lang="tr-TR" dirty="0" smtClean="0">
              <a:solidFill>
                <a:srgbClr val="FFFF00"/>
              </a:solidFill>
            </a:endParaRPr>
          </a:p>
        </p:txBody>
      </p:sp>
      <p:sp>
        <p:nvSpPr>
          <p:cNvPr id="9219" name="2 İçerik Yer Tutucusu"/>
          <p:cNvSpPr>
            <a:spLocks noGrp="1"/>
          </p:cNvSpPr>
          <p:nvPr>
            <p:ph idx="1"/>
          </p:nvPr>
        </p:nvSpPr>
        <p:spPr>
          <a:xfrm>
            <a:off x="251520" y="908720"/>
            <a:ext cx="8229600" cy="4525963"/>
          </a:xfrm>
        </p:spPr>
        <p:txBody>
          <a:bodyPr/>
          <a:lstStyle/>
          <a:p>
            <a:r>
              <a:rPr lang="tr-TR" dirty="0" err="1" smtClean="0"/>
              <a:t>İnfertilite</a:t>
            </a:r>
            <a:r>
              <a:rPr lang="tr-TR" dirty="0" smtClean="0"/>
              <a:t> </a:t>
            </a:r>
          </a:p>
          <a:p>
            <a:r>
              <a:rPr lang="tr-TR" dirty="0" err="1" smtClean="0"/>
              <a:t>Pre</a:t>
            </a:r>
            <a:r>
              <a:rPr lang="tr-TR" dirty="0" smtClean="0"/>
              <a:t> </a:t>
            </a:r>
            <a:r>
              <a:rPr lang="tr-TR" dirty="0" err="1" smtClean="0"/>
              <a:t>operatif</a:t>
            </a:r>
            <a:endParaRPr lang="tr-TR" dirty="0" smtClean="0"/>
          </a:p>
          <a:p>
            <a:r>
              <a:rPr lang="tr-TR" sz="4000" dirty="0" smtClean="0">
                <a:solidFill>
                  <a:srgbClr val="FFFF00"/>
                </a:solidFill>
              </a:rPr>
              <a:t>Ağrı</a:t>
            </a:r>
          </a:p>
          <a:p>
            <a:r>
              <a:rPr lang="tr-TR" dirty="0" err="1" smtClean="0"/>
              <a:t>Rekürrensi</a:t>
            </a:r>
            <a:r>
              <a:rPr lang="tr-TR" dirty="0" smtClean="0"/>
              <a:t> önlemek </a:t>
            </a:r>
            <a:r>
              <a:rPr lang="tr-TR" dirty="0" err="1" smtClean="0"/>
              <a:t>icin</a:t>
            </a:r>
            <a:endParaRPr lang="tr-TR" dirty="0" smtClean="0"/>
          </a:p>
          <a:p>
            <a:r>
              <a:rPr lang="tr-TR" dirty="0" smtClean="0"/>
              <a:t>Postoperatif</a:t>
            </a:r>
            <a:r>
              <a:rPr lang="en-GB" dirty="0" smtClean="0"/>
              <a:t>  </a:t>
            </a:r>
            <a:r>
              <a:rPr lang="en-GB" dirty="0" err="1" smtClean="0"/>
              <a:t>adjuvan</a:t>
            </a:r>
            <a:endParaRPr lang="tr-TR" dirty="0" smtClean="0"/>
          </a:p>
          <a:p>
            <a:r>
              <a:rPr lang="tr-TR" dirty="0" smtClean="0"/>
              <a:t>Adenomyozis</a:t>
            </a:r>
          </a:p>
          <a:p>
            <a:r>
              <a:rPr lang="tr-TR" dirty="0" smtClean="0"/>
              <a:t>IVF  öncesi</a:t>
            </a:r>
          </a:p>
          <a:p>
            <a:r>
              <a:rPr lang="tr-TR" dirty="0" smtClean="0"/>
              <a:t>Derin </a:t>
            </a:r>
            <a:r>
              <a:rPr lang="tr-TR" dirty="0" err="1" smtClean="0"/>
              <a:t>Endometriozis</a:t>
            </a:r>
            <a:endParaRPr lang="tr-TR" dirty="0" smtClean="0"/>
          </a:p>
          <a:p>
            <a:r>
              <a:rPr lang="tr-TR" dirty="0" smtClean="0"/>
              <a:t>Ampirik</a:t>
            </a:r>
          </a:p>
          <a:p>
            <a:r>
              <a:rPr lang="tr-TR" dirty="0" smtClean="0"/>
              <a:t>Ekstra-</a:t>
            </a:r>
            <a:r>
              <a:rPr lang="tr-TR" dirty="0" err="1" smtClean="0"/>
              <a:t>genital</a:t>
            </a:r>
            <a:r>
              <a:rPr lang="tr-TR" dirty="0" smtClean="0"/>
              <a:t> </a:t>
            </a:r>
            <a:r>
              <a:rPr lang="tr-TR" dirty="0" err="1" smtClean="0"/>
              <a:t>endometriozis</a:t>
            </a:r>
            <a:endParaRPr lang="tr-TR" dirty="0" smtClean="0"/>
          </a:p>
        </p:txBody>
      </p:sp>
      <p:sp>
        <p:nvSpPr>
          <p:cNvPr id="2" name="Dikdörtgen 1"/>
          <p:cNvSpPr/>
          <p:nvPr/>
        </p:nvSpPr>
        <p:spPr>
          <a:xfrm>
            <a:off x="1115616" y="1916832"/>
            <a:ext cx="6768752" cy="20882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4000" dirty="0">
              <a:solidFill>
                <a:srgbClr val="FF0000"/>
              </a:solidFill>
            </a:endParaRPr>
          </a:p>
        </p:txBody>
      </p:sp>
      <p:sp>
        <p:nvSpPr>
          <p:cNvPr id="3" name="Rectangle 2"/>
          <p:cNvSpPr/>
          <p:nvPr/>
        </p:nvSpPr>
        <p:spPr>
          <a:xfrm>
            <a:off x="395536" y="2276872"/>
            <a:ext cx="8064896" cy="2232248"/>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dirty="0" err="1">
                <a:solidFill>
                  <a:srgbClr val="FF0000"/>
                </a:solidFill>
              </a:rPr>
              <a:t>Endometriyozis</a:t>
            </a:r>
            <a:r>
              <a:rPr lang="en-GB" sz="4000" dirty="0">
                <a:solidFill>
                  <a:srgbClr val="FF0000"/>
                </a:solidFill>
              </a:rPr>
              <a:t> </a:t>
            </a:r>
            <a:r>
              <a:rPr lang="en-GB" sz="4000" dirty="0" err="1">
                <a:solidFill>
                  <a:srgbClr val="FF0000"/>
                </a:solidFill>
              </a:rPr>
              <a:t>tedavisinde</a:t>
            </a:r>
            <a:r>
              <a:rPr lang="en-GB" sz="4000" dirty="0">
                <a:solidFill>
                  <a:srgbClr val="FF0000"/>
                </a:solidFill>
              </a:rPr>
              <a:t> </a:t>
            </a:r>
            <a:r>
              <a:rPr lang="en-GB" sz="4000" dirty="0" err="1">
                <a:solidFill>
                  <a:srgbClr val="FF0000"/>
                </a:solidFill>
              </a:rPr>
              <a:t>endikedir</a:t>
            </a:r>
            <a:r>
              <a:rPr lang="en-GB" sz="4000" dirty="0">
                <a:solidFill>
                  <a:srgbClr val="FF0000"/>
                </a:solidFill>
              </a:rPr>
              <a:t>.</a:t>
            </a:r>
            <a:endParaRPr lang="en-GB" sz="40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65" name="Rectangle 9"/>
          <p:cNvSpPr>
            <a:spLocks noGrp="1" noChangeArrowheads="1"/>
          </p:cNvSpPr>
          <p:nvPr>
            <p:ph type="title" idx="4294967295"/>
          </p:nvPr>
        </p:nvSpPr>
        <p:spPr/>
        <p:txBody>
          <a:bodyPr>
            <a:normAutofit/>
          </a:bodyPr>
          <a:lstStyle/>
          <a:p>
            <a:r>
              <a:rPr lang="tr-TR" dirty="0" smtClean="0">
                <a:solidFill>
                  <a:srgbClr val="FFFF00"/>
                </a:solidFill>
              </a:rPr>
              <a:t>Cerrahi  Cerrahi  Cerrahi</a:t>
            </a:r>
            <a:endParaRPr lang="en-US" dirty="0" smtClean="0">
              <a:solidFill>
                <a:srgbClr val="FFFF00"/>
              </a:solidFill>
            </a:endParaRPr>
          </a:p>
        </p:txBody>
      </p:sp>
      <p:sp>
        <p:nvSpPr>
          <p:cNvPr id="19466" name="Rectangle 10"/>
          <p:cNvSpPr>
            <a:spLocks noGrp="1" noChangeArrowheads="1"/>
          </p:cNvSpPr>
          <p:nvPr>
            <p:ph type="body" idx="4294967295"/>
          </p:nvPr>
        </p:nvSpPr>
        <p:spPr>
          <a:xfrm>
            <a:off x="250825" y="1773238"/>
            <a:ext cx="5257800" cy="4032250"/>
          </a:xfrm>
        </p:spPr>
        <p:txBody>
          <a:bodyPr>
            <a:normAutofit/>
          </a:bodyPr>
          <a:lstStyle/>
          <a:p>
            <a:r>
              <a:rPr lang="tr-TR" sz="2400" dirty="0" smtClean="0"/>
              <a:t>Her 4 kadından yaklaşık 1’inde       ilk ameliyattan sonra 4 yıl içinde ek cerrahi tedavi gerekir</a:t>
            </a:r>
            <a:r>
              <a:rPr lang="en-US" sz="2400" baseline="30000" dirty="0" smtClean="0"/>
              <a:t>1</a:t>
            </a:r>
          </a:p>
          <a:p>
            <a:endParaRPr lang="en-GB" sz="2400" dirty="0" smtClean="0"/>
          </a:p>
          <a:p>
            <a:r>
              <a:rPr lang="tr-TR" sz="2400" dirty="0" smtClean="0"/>
              <a:t>İlk ameliyatını genç yaşta olan kadınlarda yeniden operasyon riski artar</a:t>
            </a:r>
            <a:r>
              <a:rPr lang="en-GB" sz="2400" baseline="30000" dirty="0" smtClean="0"/>
              <a:t>2,3</a:t>
            </a:r>
          </a:p>
          <a:p>
            <a:endParaRPr lang="en-GB" sz="2400" baseline="30000" dirty="0" smtClean="0"/>
          </a:p>
          <a:p>
            <a:endParaRPr lang="en-US" sz="2400" dirty="0" smtClean="0"/>
          </a:p>
        </p:txBody>
      </p:sp>
      <p:sp>
        <p:nvSpPr>
          <p:cNvPr id="19461" name="Rectangle 4"/>
          <p:cNvSpPr>
            <a:spLocks noChangeArrowheads="1"/>
          </p:cNvSpPr>
          <p:nvPr/>
        </p:nvSpPr>
        <p:spPr bwMode="auto">
          <a:xfrm>
            <a:off x="4225925" y="6088558"/>
            <a:ext cx="4918075" cy="6001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marL="342900" indent="-342900" algn="r">
              <a:buFontTx/>
              <a:buAutoNum type="arabicPeriod"/>
            </a:pPr>
            <a:r>
              <a:rPr lang="en-US" sz="1100" dirty="0"/>
              <a:t>Weir </a:t>
            </a:r>
            <a:r>
              <a:rPr lang="en-US" sz="1100" dirty="0" smtClean="0"/>
              <a:t>E et </a:t>
            </a:r>
            <a:r>
              <a:rPr lang="en-US" sz="1100" dirty="0"/>
              <a:t>al. J Minim Invasive </a:t>
            </a:r>
            <a:r>
              <a:rPr lang="en-US" sz="1100" dirty="0" err="1"/>
              <a:t>Gynecol</a:t>
            </a:r>
            <a:r>
              <a:rPr lang="en-US" sz="1100" dirty="0"/>
              <a:t> </a:t>
            </a:r>
            <a:r>
              <a:rPr lang="en-US" sz="1100" dirty="0" smtClean="0"/>
              <a:t>2005; 12: 486−93</a:t>
            </a:r>
            <a:endParaRPr lang="en-US" sz="1100" dirty="0"/>
          </a:p>
          <a:p>
            <a:pPr marL="342900" indent="-342900" algn="r">
              <a:buFontTx/>
              <a:buAutoNum type="arabicPeriod"/>
            </a:pPr>
            <a:r>
              <a:rPr lang="en-US" sz="1100" dirty="0"/>
              <a:t>Cheong </a:t>
            </a:r>
            <a:r>
              <a:rPr lang="en-US" sz="1100" dirty="0" smtClean="0"/>
              <a:t>Y </a:t>
            </a:r>
            <a:r>
              <a:rPr lang="en-US" sz="1100" dirty="0"/>
              <a:t>et al. J </a:t>
            </a:r>
            <a:r>
              <a:rPr lang="en-US" sz="1100" dirty="0" err="1"/>
              <a:t>Obstet</a:t>
            </a:r>
            <a:r>
              <a:rPr lang="en-US" sz="1100" dirty="0"/>
              <a:t> </a:t>
            </a:r>
            <a:r>
              <a:rPr lang="en-US" sz="1100" dirty="0" err="1"/>
              <a:t>Gynaecol</a:t>
            </a:r>
            <a:r>
              <a:rPr lang="en-US" sz="1100" dirty="0"/>
              <a:t> </a:t>
            </a:r>
            <a:r>
              <a:rPr lang="en-US" sz="1100" dirty="0" smtClean="0"/>
              <a:t>2008; 28: 82−85</a:t>
            </a:r>
            <a:endParaRPr lang="en-US" sz="1100" dirty="0"/>
          </a:p>
          <a:p>
            <a:pPr marL="342900" indent="-342900" algn="r">
              <a:buFontTx/>
              <a:buAutoNum type="arabicPeriod"/>
            </a:pPr>
            <a:r>
              <a:rPr lang="en-US" sz="1100" dirty="0" err="1"/>
              <a:t>Shakiba</a:t>
            </a:r>
            <a:r>
              <a:rPr lang="en-US" sz="1100" dirty="0"/>
              <a:t> K et al. </a:t>
            </a:r>
            <a:r>
              <a:rPr lang="en-US" sz="1100" dirty="0" err="1"/>
              <a:t>Obstet</a:t>
            </a:r>
            <a:r>
              <a:rPr lang="en-US" sz="1100" dirty="0"/>
              <a:t> </a:t>
            </a:r>
            <a:r>
              <a:rPr lang="en-US" sz="1100" dirty="0" err="1"/>
              <a:t>Gynecol</a:t>
            </a:r>
            <a:r>
              <a:rPr lang="en-US" sz="1100" dirty="0"/>
              <a:t> </a:t>
            </a:r>
            <a:r>
              <a:rPr lang="en-US" sz="1100" dirty="0" smtClean="0"/>
              <a:t>2008; 111: 1285–1292</a:t>
            </a:r>
            <a:endParaRPr lang="en-US" sz="1100" dirty="0"/>
          </a:p>
        </p:txBody>
      </p:sp>
    </p:spTree>
    <p:extLst>
      <p:ext uri="{BB962C8B-B14F-4D97-AF65-F5344CB8AC3E}">
        <p14:creationId xmlns:p14="http://schemas.microsoft.com/office/powerpoint/2010/main" val="2626534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909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124744"/>
            <a:ext cx="9036496" cy="4210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3554" name="Title 1"/>
          <p:cNvSpPr>
            <a:spLocks noGrp="1"/>
          </p:cNvSpPr>
          <p:nvPr>
            <p:ph type="title"/>
          </p:nvPr>
        </p:nvSpPr>
        <p:spPr>
          <a:xfrm>
            <a:off x="510952" y="-29638"/>
            <a:ext cx="8229600" cy="1143000"/>
          </a:xfrm>
        </p:spPr>
        <p:txBody>
          <a:bodyPr/>
          <a:lstStyle/>
          <a:p>
            <a:r>
              <a:rPr lang="tr-TR" altLang="de-DE" dirty="0">
                <a:solidFill>
                  <a:srgbClr val="FFFF00"/>
                </a:solidFill>
                <a:latin typeface="Arial" charset="0"/>
                <a:ea typeface="ＭＳ Ｐゴシック" pitchFamily="34" charset="-128"/>
                <a:cs typeface="Arial" charset="0"/>
              </a:rPr>
              <a:t>Pubmed Dienogest   </a:t>
            </a:r>
            <a:r>
              <a:rPr lang="tr-TR" altLang="de-DE" dirty="0" smtClean="0">
                <a:solidFill>
                  <a:srgbClr val="FFFF00"/>
                </a:solidFill>
                <a:latin typeface="Arial" charset="0"/>
                <a:ea typeface="ＭＳ Ｐゴシック" pitchFamily="34" charset="-128"/>
                <a:cs typeface="Arial" charset="0"/>
              </a:rPr>
              <a:t>(</a:t>
            </a:r>
            <a:r>
              <a:rPr lang="tr-TR" altLang="de-DE" dirty="0" smtClean="0">
                <a:solidFill>
                  <a:srgbClr val="FFFF00"/>
                </a:solidFill>
                <a:latin typeface="Arial" charset="0"/>
                <a:ea typeface="ＭＳ Ｐゴシック" pitchFamily="34" charset="-128"/>
                <a:cs typeface="Arial" charset="0"/>
              </a:rPr>
              <a:t>25</a:t>
            </a:r>
            <a:r>
              <a:rPr lang="tr-TR" altLang="de-DE" dirty="0" smtClean="0">
                <a:solidFill>
                  <a:srgbClr val="FFFF00"/>
                </a:solidFill>
                <a:latin typeface="Arial" charset="0"/>
                <a:ea typeface="ＭＳ Ｐゴシック" pitchFamily="34" charset="-128"/>
                <a:cs typeface="Arial" charset="0"/>
              </a:rPr>
              <a:t>.1.2018)</a:t>
            </a:r>
            <a:endParaRPr lang="tr-TR" altLang="tr-TR" dirty="0" smtClean="0"/>
          </a:p>
        </p:txBody>
      </p:sp>
      <p:sp>
        <p:nvSpPr>
          <p:cNvPr id="23555" name="Content Placeholder 2"/>
          <p:cNvSpPr>
            <a:spLocks noGrp="1"/>
          </p:cNvSpPr>
          <p:nvPr>
            <p:ph idx="1"/>
          </p:nvPr>
        </p:nvSpPr>
        <p:spPr/>
        <p:txBody>
          <a:bodyPr/>
          <a:lstStyle/>
          <a:p>
            <a:endParaRPr lang="tr-TR" altLang="tr-TR" dirty="0" smtClean="0"/>
          </a:p>
        </p:txBody>
      </p:sp>
      <p:sp>
        <p:nvSpPr>
          <p:cNvPr id="2" name="Oval 1"/>
          <p:cNvSpPr/>
          <p:nvPr/>
        </p:nvSpPr>
        <p:spPr>
          <a:xfrm>
            <a:off x="1331640" y="4687399"/>
            <a:ext cx="1728192" cy="792088"/>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9" name="Oval 8"/>
          <p:cNvSpPr/>
          <p:nvPr/>
        </p:nvSpPr>
        <p:spPr>
          <a:xfrm>
            <a:off x="2195736" y="1124744"/>
            <a:ext cx="1728192" cy="792088"/>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40110179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578" name="Title 1"/>
          <p:cNvSpPr>
            <a:spLocks noGrp="1"/>
          </p:cNvSpPr>
          <p:nvPr>
            <p:ph type="title"/>
          </p:nvPr>
        </p:nvSpPr>
        <p:spPr>
          <a:xfrm>
            <a:off x="91604" y="-315416"/>
            <a:ext cx="8229600" cy="1143000"/>
          </a:xfrm>
        </p:spPr>
        <p:txBody>
          <a:bodyPr/>
          <a:lstStyle/>
          <a:p>
            <a:r>
              <a:rPr lang="tr-TR" altLang="tr-TR" dirty="0" smtClean="0">
                <a:solidFill>
                  <a:srgbClr val="FFFF00"/>
                </a:solidFill>
              </a:rPr>
              <a:t>Dienogest-Halk (google) </a:t>
            </a:r>
          </a:p>
        </p:txBody>
      </p:sp>
      <p:pic>
        <p:nvPicPr>
          <p:cNvPr id="2457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659" y="599973"/>
            <a:ext cx="6134100" cy="904875"/>
          </a:xfrm>
          <a:prstGeom prst="rect">
            <a:avLst/>
          </a:prstGeom>
          <a:noFill/>
          <a:ln>
            <a:noFill/>
          </a:ln>
          <a:extLst>
            <a:ext uri="{909E8E84-426E-40DD-AFC4-6F175D3DCCD1}">
              <a14:hiddenFill xmlns:a14="http://schemas.microsoft.com/office/drawing/2010/main">
                <a:solidFill>
                  <a:srgbClr val="7677B8"/>
                </a:solidFill>
              </a14:hiddenFill>
            </a:ext>
            <a:ext uri="{91240B29-F687-4F45-9708-019B960494DF}">
              <a14:hiddenLine xmlns:a14="http://schemas.microsoft.com/office/drawing/2010/main" w="9525" algn="ctr">
                <a:solidFill>
                  <a:srgbClr val="000000"/>
                </a:solidFill>
                <a:miter lim="800000"/>
                <a:headEnd/>
                <a:tailEnd/>
              </a14:hiddenLine>
            </a:ext>
          </a:extLst>
        </p:spPr>
      </p:pic>
      <p:pic>
        <p:nvPicPr>
          <p:cNvPr id="24580"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2762148"/>
            <a:ext cx="6372225" cy="1666875"/>
          </a:xfrm>
          <a:prstGeom prst="rect">
            <a:avLst/>
          </a:prstGeom>
          <a:noFill/>
          <a:ln>
            <a:noFill/>
          </a:ln>
          <a:extLst>
            <a:ext uri="{909E8E84-426E-40DD-AFC4-6F175D3DCCD1}">
              <a14:hiddenFill xmlns:a14="http://schemas.microsoft.com/office/drawing/2010/main">
                <a:solidFill>
                  <a:srgbClr val="7677B8"/>
                </a:solidFill>
              </a14:hiddenFill>
            </a:ext>
            <a:ext uri="{91240B29-F687-4F45-9708-019B960494DF}">
              <a14:hiddenLine xmlns:a14="http://schemas.microsoft.com/office/drawing/2010/main" w="9525" algn="ctr">
                <a:solidFill>
                  <a:srgbClr val="000000"/>
                </a:solidFill>
                <a:miter lim="800000"/>
                <a:headEnd/>
                <a:tailEnd/>
              </a14:hiddenLine>
            </a:ext>
          </a:extLst>
        </p:spPr>
      </p:pic>
      <p:pic>
        <p:nvPicPr>
          <p:cNvPr id="24581"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504" y="5451844"/>
            <a:ext cx="7915275" cy="1390650"/>
          </a:xfrm>
          <a:prstGeom prst="rect">
            <a:avLst/>
          </a:prstGeom>
          <a:noFill/>
          <a:ln>
            <a:noFill/>
          </a:ln>
          <a:extLst>
            <a:ext uri="{909E8E84-426E-40DD-AFC4-6F175D3DCCD1}">
              <a14:hiddenFill xmlns:a14="http://schemas.microsoft.com/office/drawing/2010/main">
                <a:solidFill>
                  <a:srgbClr val="7677B8"/>
                </a:solidFill>
              </a14:hiddenFill>
            </a:ext>
            <a:ext uri="{91240B29-F687-4F45-9708-019B960494DF}">
              <a14:hiddenLine xmlns:a14="http://schemas.microsoft.com/office/drawing/2010/main" w="9525" algn="ctr">
                <a:solidFill>
                  <a:srgbClr val="000000"/>
                </a:solidFill>
                <a:miter lim="800000"/>
                <a:headEnd/>
                <a:tailEnd/>
              </a14:hiddenLine>
            </a:ext>
          </a:extLst>
        </p:spPr>
      </p:pic>
      <p:pic>
        <p:nvPicPr>
          <p:cNvPr id="24582" name="Picture 5"/>
          <p:cNvPicPr>
            <a:picLocks noGrp="1" noChangeAspect="1" noChangeArrowheads="1"/>
          </p:cNvPicPr>
          <p:nvPr>
            <p:ph idx="1"/>
          </p:nvPr>
        </p:nvPicPr>
        <p:blipFill>
          <a:blip r:embed="rId5">
            <a:extLst>
              <a:ext uri="{28A0092B-C50C-407E-A947-70E740481C1C}">
                <a14:useLocalDpi xmlns:a14="http://schemas.microsoft.com/office/drawing/2010/main" val="0"/>
              </a:ext>
            </a:extLst>
          </a:blip>
          <a:srcRect/>
          <a:stretch>
            <a:fillRect/>
          </a:stretch>
        </p:blipFill>
        <p:spPr>
          <a:xfrm rot="5400000">
            <a:off x="6055868" y="2633334"/>
            <a:ext cx="5343525" cy="990600"/>
          </a:xfrm>
          <a:noFill/>
          <a:extLst>
            <a:ext uri="{909E8E84-426E-40DD-AFC4-6F175D3DCCD1}">
              <a14:hiddenFill xmlns:a14="http://schemas.microsoft.com/office/drawing/2010/main">
                <a:solidFill>
                  <a:srgbClr val="7677B8"/>
                </a:solidFill>
              </a14:hiddenFill>
            </a:ext>
            <a:ext uri="{91240B29-F687-4F45-9708-019B960494DF}">
              <a14:hiddenLine xmlns:a14="http://schemas.microsoft.com/office/drawing/2010/main" w="9525" cap="flat" cmpd="sng" algn="ctr">
                <a:solidFill>
                  <a:srgbClr val="000000"/>
                </a:solidFill>
                <a:prstDash val="solid"/>
                <a:miter lim="800000"/>
                <a:headEnd/>
                <a:tailEnd/>
              </a14:hiddenLine>
            </a:ext>
          </a:extLst>
        </p:spPr>
      </p:pic>
      <p:pic>
        <p:nvPicPr>
          <p:cNvPr id="24583"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7504" y="1504848"/>
            <a:ext cx="7905750" cy="1257300"/>
          </a:xfrm>
          <a:prstGeom prst="rect">
            <a:avLst/>
          </a:prstGeom>
          <a:noFill/>
          <a:ln>
            <a:noFill/>
          </a:ln>
          <a:extLst>
            <a:ext uri="{909E8E84-426E-40DD-AFC4-6F175D3DCCD1}">
              <a14:hiddenFill xmlns:a14="http://schemas.microsoft.com/office/drawing/2010/main">
                <a:solidFill>
                  <a:srgbClr val="7677B8"/>
                </a:solidFill>
              </a14:hiddenFill>
            </a:ext>
            <a:ext uri="{91240B29-F687-4F45-9708-019B960494DF}">
              <a14:hiddenLine xmlns:a14="http://schemas.microsoft.com/office/drawing/2010/main" w="9525" algn="ctr">
                <a:solidFill>
                  <a:srgbClr val="000000"/>
                </a:solidFill>
                <a:miter lim="800000"/>
                <a:headEnd/>
                <a:tailEnd/>
              </a14:hiddenLine>
            </a:ext>
          </a:extLst>
        </p:spPr>
      </p:pic>
      <p:pic>
        <p:nvPicPr>
          <p:cNvPr id="13314"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7504" y="4456113"/>
            <a:ext cx="7820025" cy="1000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712829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57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458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458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3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458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458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251520" y="188640"/>
            <a:ext cx="8229600" cy="1143000"/>
          </a:xfrm>
        </p:spPr>
        <p:txBody>
          <a:bodyPr/>
          <a:lstStyle/>
          <a:p>
            <a:r>
              <a:rPr lang="tr-TR" altLang="de-DE" sz="3200" dirty="0" smtClean="0">
                <a:solidFill>
                  <a:srgbClr val="FFFF00"/>
                </a:solidFill>
              </a:rPr>
              <a:t>Dienogest tedavisinde klinik  sorular</a:t>
            </a:r>
            <a:endParaRPr lang="de-DE" altLang="de-DE" baseline="30000" dirty="0" smtClean="0">
              <a:solidFill>
                <a:srgbClr val="FFFF00"/>
              </a:solidFill>
            </a:endParaRPr>
          </a:p>
        </p:txBody>
      </p:sp>
      <p:sp>
        <p:nvSpPr>
          <p:cNvPr id="38915" name="Rectangle 3"/>
          <p:cNvSpPr>
            <a:spLocks noGrp="1" noChangeArrowheads="1"/>
          </p:cNvSpPr>
          <p:nvPr>
            <p:ph type="body" idx="1"/>
          </p:nvPr>
        </p:nvSpPr>
        <p:spPr>
          <a:xfrm>
            <a:off x="395536" y="1412776"/>
            <a:ext cx="8229600" cy="4421187"/>
          </a:xfrm>
        </p:spPr>
        <p:txBody>
          <a:bodyPr/>
          <a:lstStyle/>
          <a:p>
            <a:pPr marL="381000" indent="-381000">
              <a:buFontTx/>
              <a:buNone/>
            </a:pPr>
            <a:endParaRPr lang="de-DE" altLang="de-DE" sz="2400" dirty="0" smtClean="0"/>
          </a:p>
          <a:p>
            <a:pPr marL="381000" indent="-381000">
              <a:lnSpc>
                <a:spcPct val="150000"/>
              </a:lnSpc>
              <a:spcBef>
                <a:spcPct val="0"/>
              </a:spcBef>
              <a:buFontTx/>
              <a:buAutoNum type="arabicPeriod"/>
            </a:pPr>
            <a:r>
              <a:rPr lang="tr-TR" altLang="de-DE" sz="2800" dirty="0" smtClean="0"/>
              <a:t>Kanamaların yönetimi</a:t>
            </a:r>
            <a:endParaRPr lang="de-DE" altLang="de-DE" sz="2800" dirty="0" smtClean="0"/>
          </a:p>
          <a:p>
            <a:pPr marL="381000" indent="-381000">
              <a:lnSpc>
                <a:spcPct val="150000"/>
              </a:lnSpc>
              <a:spcBef>
                <a:spcPct val="0"/>
              </a:spcBef>
              <a:buFontTx/>
              <a:buAutoNum type="arabicPeriod"/>
            </a:pPr>
            <a:r>
              <a:rPr lang="tr-TR" altLang="de-DE" sz="2800" dirty="0" smtClean="0"/>
              <a:t>Kontrasepsiyon  etkisi</a:t>
            </a:r>
            <a:endParaRPr lang="de-DE" altLang="de-DE" sz="2800" dirty="0" smtClean="0"/>
          </a:p>
          <a:p>
            <a:pPr marL="381000" indent="-381000">
              <a:lnSpc>
                <a:spcPct val="150000"/>
              </a:lnSpc>
              <a:spcBef>
                <a:spcPct val="0"/>
              </a:spcBef>
              <a:buFontTx/>
              <a:buAutoNum type="arabicPeriod"/>
            </a:pPr>
            <a:r>
              <a:rPr lang="tr-TR" altLang="de-DE" sz="2800" dirty="0" smtClean="0"/>
              <a:t>Uzun dönemde Kullanım</a:t>
            </a:r>
          </a:p>
          <a:p>
            <a:pPr marL="381000" indent="-381000">
              <a:lnSpc>
                <a:spcPct val="150000"/>
              </a:lnSpc>
              <a:spcBef>
                <a:spcPct val="0"/>
              </a:spcBef>
              <a:buFontTx/>
              <a:buAutoNum type="arabicPeriod"/>
            </a:pPr>
            <a:r>
              <a:rPr lang="tr-TR" altLang="de-DE" sz="2800" dirty="0" smtClean="0"/>
              <a:t>Kemik  mineral Dansitesine etkisi </a:t>
            </a:r>
          </a:p>
          <a:p>
            <a:pPr marL="381000" indent="-381000">
              <a:lnSpc>
                <a:spcPct val="150000"/>
              </a:lnSpc>
              <a:spcBef>
                <a:spcPct val="0"/>
              </a:spcBef>
              <a:buFontTx/>
              <a:buAutoNum type="arabicPeriod"/>
            </a:pPr>
            <a:r>
              <a:rPr lang="tr-TR" altLang="de-DE" sz="2800" dirty="0" smtClean="0"/>
              <a:t>Adölesan dönemde kullanımı</a:t>
            </a:r>
          </a:p>
          <a:p>
            <a:pPr marL="381000" indent="-381000">
              <a:lnSpc>
                <a:spcPct val="150000"/>
              </a:lnSpc>
              <a:spcBef>
                <a:spcPct val="0"/>
              </a:spcBef>
              <a:buFontTx/>
              <a:buAutoNum type="arabicPeriod"/>
            </a:pPr>
            <a:r>
              <a:rPr lang="tr-TR" altLang="de-DE" sz="2800" dirty="0" smtClean="0"/>
              <a:t>Meme  dokusuna etkisi</a:t>
            </a:r>
          </a:p>
          <a:p>
            <a:pPr marL="381000" indent="-381000">
              <a:lnSpc>
                <a:spcPct val="150000"/>
              </a:lnSpc>
              <a:spcBef>
                <a:spcPct val="0"/>
              </a:spcBef>
              <a:buFontTx/>
              <a:buAutoNum type="arabicPeriod"/>
            </a:pPr>
            <a:endParaRPr lang="de-DE" altLang="de-DE" sz="2800" dirty="0" smtClean="0"/>
          </a:p>
        </p:txBody>
      </p:sp>
    </p:spTree>
    <p:extLst>
      <p:ext uri="{BB962C8B-B14F-4D97-AF65-F5344CB8AC3E}">
        <p14:creationId xmlns:p14="http://schemas.microsoft.com/office/powerpoint/2010/main" val="270091150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r>
              <a:rPr lang="tr-TR" dirty="0" err="1" smtClean="0">
                <a:solidFill>
                  <a:srgbClr val="FFFF00"/>
                </a:solidFill>
                <a:ea typeface="Arial Unicode MS" pitchFamily="34" charset="-128"/>
                <a:cs typeface="Arial Unicode MS" pitchFamily="34" charset="-128"/>
                <a:sym typeface="Arial" charset="0"/>
              </a:rPr>
              <a:t>Dienogest</a:t>
            </a:r>
            <a:r>
              <a:rPr lang="tr-TR" dirty="0" smtClean="0">
                <a:solidFill>
                  <a:srgbClr val="FFFF00"/>
                </a:solidFill>
                <a:ea typeface="Arial Unicode MS" pitchFamily="34" charset="-128"/>
                <a:cs typeface="Arial Unicode MS" pitchFamily="34" charset="-128"/>
                <a:sym typeface="Arial" charset="0"/>
              </a:rPr>
              <a:t>:</a:t>
            </a:r>
            <a:r>
              <a:rPr lang="en-US" dirty="0" err="1" smtClean="0">
                <a:solidFill>
                  <a:srgbClr val="FFFF00"/>
                </a:solidFill>
                <a:ea typeface="Arial Unicode MS" pitchFamily="34" charset="-128"/>
                <a:cs typeface="Arial Unicode MS" pitchFamily="34" charset="-128"/>
                <a:sym typeface="Arial" charset="0"/>
              </a:rPr>
              <a:t>Farmakolojik</a:t>
            </a:r>
            <a:r>
              <a:rPr lang="en-US" dirty="0" smtClean="0">
                <a:solidFill>
                  <a:srgbClr val="FFFF00"/>
                </a:solidFill>
                <a:ea typeface="Arial Unicode MS" pitchFamily="34" charset="-128"/>
                <a:cs typeface="Arial Unicode MS" pitchFamily="34" charset="-128"/>
                <a:sym typeface="Arial" charset="0"/>
              </a:rPr>
              <a:t> </a:t>
            </a:r>
            <a:r>
              <a:rPr lang="en-US" dirty="0" err="1" smtClean="0">
                <a:solidFill>
                  <a:srgbClr val="FFFF00"/>
                </a:solidFill>
                <a:ea typeface="Arial Unicode MS" pitchFamily="34" charset="-128"/>
                <a:cs typeface="Arial Unicode MS" pitchFamily="34" charset="-128"/>
                <a:sym typeface="Arial" charset="0"/>
              </a:rPr>
              <a:t>Özellikler</a:t>
            </a:r>
            <a:endParaRPr lang="en-US" dirty="0" smtClean="0">
              <a:solidFill>
                <a:srgbClr val="FFFF00"/>
              </a:solidFill>
              <a:ea typeface="Arial Unicode MS" pitchFamily="34" charset="-128"/>
              <a:cs typeface="Arial Unicode MS" pitchFamily="34" charset="-128"/>
              <a:sym typeface="Arial" charset="0"/>
            </a:endParaRPr>
          </a:p>
        </p:txBody>
      </p:sp>
      <p:sp>
        <p:nvSpPr>
          <p:cNvPr id="31747" name="Rectangle 3"/>
          <p:cNvSpPr>
            <a:spLocks noGrp="1" noChangeArrowheads="1"/>
          </p:cNvSpPr>
          <p:nvPr>
            <p:ph type="body" sz="half" idx="1"/>
          </p:nvPr>
        </p:nvSpPr>
        <p:spPr>
          <a:xfrm>
            <a:off x="468313" y="2498725"/>
            <a:ext cx="4027487" cy="1687513"/>
          </a:xfrm>
          <a:noFill/>
        </p:spPr>
        <p:txBody>
          <a:bodyPr/>
          <a:lstStyle/>
          <a:p>
            <a:pPr marL="0" indent="0"/>
            <a:r>
              <a:rPr lang="en-US" sz="2000" smtClean="0">
                <a:ea typeface="Arial Unicode MS" pitchFamily="34" charset="-128"/>
                <a:cs typeface="Arial Unicode MS" pitchFamily="34" charset="-128"/>
                <a:sym typeface="Arial" charset="0"/>
              </a:rPr>
              <a:t>19-nortestosteron türevlerinin özellikleri</a:t>
            </a:r>
          </a:p>
          <a:p>
            <a:pPr lvl="1"/>
            <a:r>
              <a:rPr lang="en-US" sz="2000" smtClean="0">
                <a:ea typeface="Arial Unicode MS" pitchFamily="34" charset="-128"/>
                <a:cs typeface="Arial Unicode MS" pitchFamily="34" charset="-128"/>
                <a:sym typeface="Arial" charset="0"/>
              </a:rPr>
              <a:t>Endometriyum üzerinde güçlü progestasyonel etki</a:t>
            </a:r>
          </a:p>
          <a:p>
            <a:pPr lvl="1"/>
            <a:r>
              <a:rPr lang="en-US" sz="2000" smtClean="0">
                <a:ea typeface="Arial Unicode MS" pitchFamily="34" charset="-128"/>
                <a:cs typeface="Arial Unicode MS" pitchFamily="34" charset="-128"/>
                <a:sym typeface="Arial" charset="0"/>
              </a:rPr>
              <a:t>Yaklaşık 9-10 saatlik görece kısa plazma yarı ömrü </a:t>
            </a:r>
          </a:p>
          <a:p>
            <a:pPr lvl="1"/>
            <a:r>
              <a:rPr lang="en-US" sz="2000" smtClean="0">
                <a:ea typeface="Arial Unicode MS" pitchFamily="34" charset="-128"/>
                <a:cs typeface="Arial Unicode MS" pitchFamily="34" charset="-128"/>
                <a:sym typeface="Arial" charset="0"/>
              </a:rPr>
              <a:t>&gt;% 90 yüksek oral biyoyararlanım</a:t>
            </a:r>
          </a:p>
        </p:txBody>
      </p:sp>
      <p:sp>
        <p:nvSpPr>
          <p:cNvPr id="31748" name="Rectangle 4"/>
          <p:cNvSpPr>
            <a:spLocks noGrp="1" noChangeArrowheads="1"/>
          </p:cNvSpPr>
          <p:nvPr>
            <p:ph type="body" sz="half" idx="2"/>
          </p:nvPr>
        </p:nvSpPr>
        <p:spPr>
          <a:xfrm>
            <a:off x="4648200" y="2498725"/>
            <a:ext cx="4027488" cy="2659063"/>
          </a:xfrm>
          <a:noFill/>
        </p:spPr>
        <p:txBody>
          <a:bodyPr/>
          <a:lstStyle/>
          <a:p>
            <a:pPr marL="0" indent="0"/>
            <a:r>
              <a:rPr lang="en-US" sz="2000" smtClean="0">
                <a:ea typeface="Arial Unicode MS" pitchFamily="34" charset="-128"/>
                <a:cs typeface="Arial Unicode MS" pitchFamily="34" charset="-128"/>
                <a:sym typeface="Arial" charset="0"/>
              </a:rPr>
              <a:t>Progesteron türevlerinin özellikleri</a:t>
            </a:r>
          </a:p>
          <a:p>
            <a:pPr lvl="1"/>
            <a:r>
              <a:rPr lang="en-US" sz="2000" smtClean="0">
                <a:ea typeface="Arial Unicode MS" pitchFamily="34" charset="-128"/>
                <a:cs typeface="Arial Unicode MS" pitchFamily="34" charset="-128"/>
                <a:sym typeface="Arial" charset="0"/>
              </a:rPr>
              <a:t>İyi tolere edilebilirlik</a:t>
            </a:r>
          </a:p>
          <a:p>
            <a:pPr lvl="1"/>
            <a:r>
              <a:rPr lang="en-US" sz="2000" smtClean="0">
                <a:ea typeface="Arial Unicode MS" pitchFamily="34" charset="-128"/>
                <a:cs typeface="Arial Unicode MS" pitchFamily="34" charset="-128"/>
                <a:sym typeface="Arial" charset="0"/>
              </a:rPr>
              <a:t>Anti-androjenik etkiler</a:t>
            </a:r>
          </a:p>
          <a:p>
            <a:pPr lvl="1"/>
            <a:r>
              <a:rPr lang="en-US" sz="2000" smtClean="0">
                <a:ea typeface="Arial Unicode MS" pitchFamily="34" charset="-128"/>
                <a:cs typeface="Arial Unicode MS" pitchFamily="34" charset="-128"/>
                <a:sym typeface="Arial" charset="0"/>
              </a:rPr>
              <a:t>Anti-proliferatif etkiler</a:t>
            </a:r>
          </a:p>
          <a:p>
            <a:pPr lvl="1"/>
            <a:r>
              <a:rPr lang="en-US" sz="2000" smtClean="0">
                <a:ea typeface="Arial Unicode MS" pitchFamily="34" charset="-128"/>
                <a:cs typeface="Arial Unicode MS" pitchFamily="34" charset="-128"/>
                <a:sym typeface="Arial" charset="0"/>
              </a:rPr>
              <a:t>Görece </a:t>
            </a:r>
            <a:r>
              <a:rPr lang="tr-TR" sz="2000" smtClean="0">
                <a:ea typeface="Arial Unicode MS" pitchFamily="34" charset="-128"/>
                <a:cs typeface="Arial Unicode MS" pitchFamily="34" charset="-128"/>
                <a:sym typeface="Arial" charset="0"/>
              </a:rPr>
              <a:t>düşük</a:t>
            </a:r>
            <a:r>
              <a:rPr lang="en-US" sz="2000" smtClean="0">
                <a:ea typeface="Arial Unicode MS" pitchFamily="34" charset="-128"/>
                <a:cs typeface="Arial Unicode MS" pitchFamily="34" charset="-128"/>
                <a:sym typeface="Arial" charset="0"/>
              </a:rPr>
              <a:t> gonadotropin sekresyonu inhibisyonu</a:t>
            </a:r>
          </a:p>
          <a:p>
            <a:pPr lvl="1"/>
            <a:r>
              <a:rPr lang="tr-TR" sz="2000" smtClean="0">
                <a:ea typeface="Arial Unicode MS" pitchFamily="34" charset="-128"/>
                <a:cs typeface="Arial Unicode MS" pitchFamily="34" charset="-128"/>
                <a:sym typeface="Arial" charset="0"/>
              </a:rPr>
              <a:t>CV ve metabolik sistem üzerine nötr etki</a:t>
            </a:r>
            <a:endParaRPr lang="en-US" sz="2000" smtClean="0">
              <a:ea typeface="Arial Unicode MS" pitchFamily="34" charset="-128"/>
              <a:cs typeface="Arial Unicode MS" pitchFamily="34" charset="-128"/>
              <a:sym typeface="Arial" charset="0"/>
            </a:endParaRPr>
          </a:p>
        </p:txBody>
      </p:sp>
      <p:sp>
        <p:nvSpPr>
          <p:cNvPr id="31749" name="AutoShape 37"/>
          <p:cNvSpPr>
            <a:spLocks noChangeArrowheads="1"/>
          </p:cNvSpPr>
          <p:nvPr/>
        </p:nvSpPr>
        <p:spPr bwMode="auto">
          <a:xfrm>
            <a:off x="539750" y="1412875"/>
            <a:ext cx="8064500" cy="754063"/>
          </a:xfrm>
          <a:prstGeom prst="roundRect">
            <a:avLst>
              <a:gd name="adj" fmla="val 0"/>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nSpc>
                <a:spcPct val="90000"/>
              </a:lnSpc>
              <a:buSzPct val="100000"/>
            </a:pPr>
            <a:r>
              <a:rPr lang="en-US" sz="2000">
                <a:solidFill>
                  <a:srgbClr val="FFFFFF"/>
                </a:solidFill>
                <a:ea typeface="Arial Unicode MS" pitchFamily="34" charset="-128"/>
                <a:cs typeface="Arial Unicode MS" pitchFamily="34" charset="-128"/>
                <a:sym typeface="Arial" charset="0"/>
              </a:rPr>
              <a:t>Dienogest, 19-nortestosteron türevleri ile progesteron türevlerinin </a:t>
            </a:r>
            <a:r>
              <a:rPr lang="tr-TR" sz="2000">
                <a:solidFill>
                  <a:srgbClr val="FFFFFF"/>
                </a:solidFill>
                <a:ea typeface="Arial Unicode MS" pitchFamily="34" charset="-128"/>
                <a:cs typeface="Arial Unicode MS" pitchFamily="34" charset="-128"/>
                <a:sym typeface="Arial" charset="0"/>
              </a:rPr>
              <a:t/>
            </a:r>
            <a:br>
              <a:rPr lang="tr-TR" sz="2000">
                <a:solidFill>
                  <a:srgbClr val="FFFFFF"/>
                </a:solidFill>
                <a:ea typeface="Arial Unicode MS" pitchFamily="34" charset="-128"/>
                <a:cs typeface="Arial Unicode MS" pitchFamily="34" charset="-128"/>
                <a:sym typeface="Arial" charset="0"/>
              </a:rPr>
            </a:br>
            <a:r>
              <a:rPr lang="en-US" sz="2000">
                <a:solidFill>
                  <a:srgbClr val="FFFFFF"/>
                </a:solidFill>
                <a:ea typeface="Arial Unicode MS" pitchFamily="34" charset="-128"/>
                <a:cs typeface="Arial Unicode MS" pitchFamily="34" charset="-128"/>
                <a:sym typeface="Arial" charset="0"/>
              </a:rPr>
              <a:t>özelliklerini</a:t>
            </a:r>
            <a:r>
              <a:rPr lang="tr-TR" sz="2000">
                <a:solidFill>
                  <a:srgbClr val="FFFFFF"/>
                </a:solidFill>
                <a:ea typeface="Arial Unicode MS" pitchFamily="34" charset="-128"/>
                <a:cs typeface="Arial Unicode MS" pitchFamily="34" charset="-128"/>
                <a:sym typeface="Arial" charset="0"/>
              </a:rPr>
              <a:t> </a:t>
            </a:r>
            <a:r>
              <a:rPr lang="en-US" sz="2000">
                <a:solidFill>
                  <a:srgbClr val="FFFFFF"/>
                </a:solidFill>
                <a:ea typeface="Arial Unicode MS" pitchFamily="34" charset="-128"/>
                <a:cs typeface="Arial Unicode MS" pitchFamily="34" charset="-128"/>
                <a:sym typeface="Arial" charset="0"/>
              </a:rPr>
              <a:t>birleştiren bir progestindir</a:t>
            </a:r>
          </a:p>
        </p:txBody>
      </p:sp>
      <p:sp>
        <p:nvSpPr>
          <p:cNvPr id="11271" name="Text Box 8"/>
          <p:cNvSpPr txBox="1">
            <a:spLocks noChangeArrowheads="1"/>
          </p:cNvSpPr>
          <p:nvPr/>
        </p:nvSpPr>
        <p:spPr bwMode="auto">
          <a:xfrm>
            <a:off x="0" y="6416675"/>
            <a:ext cx="3235325" cy="441325"/>
          </a:xfrm>
          <a:prstGeom prst="rect">
            <a:avLst/>
          </a:prstGeom>
          <a:noFill/>
          <a:ln w="3175" algn="ctr">
            <a:noFill/>
            <a:miter lim="800000"/>
            <a:headEnd/>
            <a:tailEnd/>
          </a:ln>
        </p:spPr>
        <p:txBody>
          <a:bodyPr lIns="90000" tIns="36000" rIns="90000" bIns="36000" anchor="b">
            <a:spAutoFit/>
          </a:bodyPr>
          <a:lstStyle/>
          <a:p>
            <a:pPr>
              <a:buSzPct val="100000"/>
              <a:defRPr/>
            </a:pPr>
            <a:r>
              <a:rPr lang="en-US" sz="1200" dirty="0" err="1">
                <a:latin typeface="+mn-lt"/>
                <a:ea typeface="Arial Unicode MS" pitchFamily="34" charset="-128"/>
                <a:cs typeface="Arial Unicode MS" pitchFamily="34" charset="-128"/>
                <a:sym typeface="Arial" pitchFamily="34" charset="0"/>
              </a:rPr>
              <a:t>Oettel</a:t>
            </a:r>
            <a:r>
              <a:rPr lang="en-US" sz="1200" dirty="0">
                <a:latin typeface="+mn-lt"/>
                <a:ea typeface="Arial Unicode MS" pitchFamily="34" charset="-128"/>
                <a:cs typeface="Arial Unicode MS" pitchFamily="34" charset="-128"/>
                <a:sym typeface="Arial" pitchFamily="34" charset="0"/>
              </a:rPr>
              <a:t> M et al. Drugs Today 1995;</a:t>
            </a:r>
          </a:p>
          <a:p>
            <a:pPr>
              <a:buSzPct val="100000"/>
              <a:defRPr/>
            </a:pPr>
            <a:r>
              <a:rPr lang="en-US" sz="1200" dirty="0" err="1">
                <a:latin typeface="+mn-lt"/>
                <a:ea typeface="Arial Unicode MS" pitchFamily="34" charset="-128"/>
                <a:cs typeface="Arial Unicode MS" pitchFamily="34" charset="-128"/>
                <a:sym typeface="Arial" pitchFamily="34" charset="0"/>
              </a:rPr>
              <a:t>Sasagawa</a:t>
            </a:r>
            <a:r>
              <a:rPr lang="en-US" sz="1200" dirty="0">
                <a:latin typeface="+mn-lt"/>
                <a:ea typeface="Arial Unicode MS" pitchFamily="34" charset="-128"/>
                <a:cs typeface="Arial Unicode MS" pitchFamily="34" charset="-128"/>
                <a:sym typeface="Arial" pitchFamily="34" charset="0"/>
              </a:rPr>
              <a:t> S et al. Steroids 2008.</a:t>
            </a:r>
          </a:p>
        </p:txBody>
      </p:sp>
      <p:pic>
        <p:nvPicPr>
          <p:cNvPr id="7" name="Picture 23" descr="Mono fig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77468" y="5258594"/>
            <a:ext cx="3024188" cy="166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Box 15"/>
          <p:cNvSpPr txBox="1">
            <a:spLocks noChangeArrowheads="1"/>
          </p:cNvSpPr>
          <p:nvPr/>
        </p:nvSpPr>
        <p:spPr bwMode="auto">
          <a:xfrm>
            <a:off x="803275" y="5553075"/>
            <a:ext cx="2305050" cy="719138"/>
          </a:xfrm>
          <a:prstGeom prst="rect">
            <a:avLst/>
          </a:prstGeom>
          <a:solidFill>
            <a:schemeClr val="bg1"/>
          </a:solidFill>
          <a:ln w="9525">
            <a:solidFill>
              <a:srgbClr val="4D4D4D"/>
            </a:solidFill>
            <a:miter lim="800000"/>
            <a:headEnd/>
            <a:tailEnd/>
          </a:ln>
        </p:spPr>
        <p:txBody>
          <a:bodyPr anchor="ctr"/>
          <a:lstStyle>
            <a:lvl1pPr>
              <a:defRPr sz="2200">
                <a:solidFill>
                  <a:srgbClr val="4D4D4D"/>
                </a:solidFill>
                <a:latin typeface="Arial" pitchFamily="34" charset="0"/>
                <a:cs typeface="Arial" pitchFamily="34" charset="0"/>
              </a:defRPr>
            </a:lvl1pPr>
            <a:lvl2pPr>
              <a:defRPr>
                <a:solidFill>
                  <a:srgbClr val="4D4D4D"/>
                </a:solidFill>
                <a:latin typeface="Arial" pitchFamily="34" charset="0"/>
                <a:cs typeface="Arial" pitchFamily="34" charset="0"/>
              </a:defRPr>
            </a:lvl2pPr>
            <a:lvl3pPr>
              <a:defRPr sz="1400">
                <a:solidFill>
                  <a:srgbClr val="4D4D4D"/>
                </a:solidFill>
                <a:latin typeface="Arial" pitchFamily="34" charset="0"/>
                <a:cs typeface="Arial" pitchFamily="34" charset="0"/>
              </a:defRPr>
            </a:lvl3pPr>
            <a:lvl4pPr>
              <a:defRPr sz="1400">
                <a:solidFill>
                  <a:srgbClr val="4D4D4D"/>
                </a:solidFill>
                <a:latin typeface="Arial" pitchFamily="34" charset="0"/>
                <a:cs typeface="Arial" pitchFamily="34" charset="0"/>
              </a:defRPr>
            </a:lvl4pPr>
            <a:lvl5pPr>
              <a:defRPr sz="1400">
                <a:solidFill>
                  <a:srgbClr val="4D4D4D"/>
                </a:solidFill>
                <a:latin typeface="Arial" pitchFamily="34" charset="0"/>
                <a:cs typeface="Arial" pitchFamily="34" charset="0"/>
              </a:defRPr>
            </a:lvl5pPr>
            <a:lvl6pPr eaLnBrk="0" hangingPunct="0">
              <a:defRPr sz="1400">
                <a:solidFill>
                  <a:srgbClr val="4D4D4D"/>
                </a:solidFill>
                <a:latin typeface="Arial" pitchFamily="34" charset="0"/>
                <a:cs typeface="Arial" pitchFamily="34" charset="0"/>
              </a:defRPr>
            </a:lvl6pPr>
            <a:lvl7pPr eaLnBrk="0" hangingPunct="0">
              <a:defRPr sz="1400">
                <a:solidFill>
                  <a:srgbClr val="4D4D4D"/>
                </a:solidFill>
                <a:latin typeface="Arial" pitchFamily="34" charset="0"/>
                <a:cs typeface="Arial" pitchFamily="34" charset="0"/>
              </a:defRPr>
            </a:lvl7pPr>
            <a:lvl8pPr eaLnBrk="0" hangingPunct="0">
              <a:defRPr sz="1400">
                <a:solidFill>
                  <a:srgbClr val="4D4D4D"/>
                </a:solidFill>
                <a:latin typeface="Arial" pitchFamily="34" charset="0"/>
                <a:cs typeface="Arial" pitchFamily="34" charset="0"/>
              </a:defRPr>
            </a:lvl8pPr>
            <a:lvl9pPr eaLnBrk="0" hangingPunct="0">
              <a:defRPr sz="1400">
                <a:solidFill>
                  <a:srgbClr val="4D4D4D"/>
                </a:solidFill>
                <a:latin typeface="Arial" pitchFamily="34" charset="0"/>
                <a:cs typeface="Arial" pitchFamily="34" charset="0"/>
              </a:defRPr>
            </a:lvl9pPr>
          </a:lstStyle>
          <a:p>
            <a:pPr algn="ctr"/>
            <a:r>
              <a:rPr lang="en-GB" altLang="it-IT" sz="1400" b="1" dirty="0">
                <a:solidFill>
                  <a:srgbClr val="FF0000"/>
                </a:solidFill>
                <a:ea typeface="ＭＳ Ｐゴシック" pitchFamily="34" charset="-128"/>
              </a:rPr>
              <a:t>Additional double bond</a:t>
            </a:r>
          </a:p>
          <a:p>
            <a:pPr algn="ctr"/>
            <a:r>
              <a:rPr lang="en-GB" altLang="it-IT" sz="1000" b="1" dirty="0">
                <a:solidFill>
                  <a:srgbClr val="FF0000"/>
                </a:solidFill>
                <a:ea typeface="ＭＳ Ｐゴシック" pitchFamily="34" charset="-128"/>
              </a:rPr>
              <a:t>(</a:t>
            </a:r>
            <a:r>
              <a:rPr lang="en-US" altLang="it-IT" sz="1000" b="1" dirty="0">
                <a:solidFill>
                  <a:srgbClr val="FF0000"/>
                </a:solidFill>
                <a:ea typeface="ＭＳ Ｐゴシック" pitchFamily="34" charset="-128"/>
              </a:rPr>
              <a:t>Strong affinity to progesterone receptors)</a:t>
            </a:r>
            <a:endParaRPr lang="en-GB" altLang="it-IT" sz="1000" b="1" dirty="0">
              <a:solidFill>
                <a:srgbClr val="FF0000"/>
              </a:solidFill>
              <a:ea typeface="ＭＳ Ｐゴシック" pitchFamily="34" charset="-128"/>
            </a:endParaRPr>
          </a:p>
        </p:txBody>
      </p:sp>
      <p:sp>
        <p:nvSpPr>
          <p:cNvPr id="9" name="Text Box 18"/>
          <p:cNvSpPr txBox="1">
            <a:spLocks noChangeArrowheads="1"/>
          </p:cNvSpPr>
          <p:nvPr/>
        </p:nvSpPr>
        <p:spPr bwMode="auto">
          <a:xfrm>
            <a:off x="6030219" y="5553075"/>
            <a:ext cx="3168650" cy="863600"/>
          </a:xfrm>
          <a:prstGeom prst="rect">
            <a:avLst/>
          </a:prstGeom>
          <a:solidFill>
            <a:schemeClr val="bg1"/>
          </a:solidFill>
          <a:ln w="9525">
            <a:solidFill>
              <a:srgbClr val="4D4D4D"/>
            </a:solidFill>
            <a:miter lim="800000"/>
            <a:headEnd/>
            <a:tailEnd/>
          </a:ln>
        </p:spPr>
        <p:txBody>
          <a:bodyPr anchor="ctr"/>
          <a:lstStyle>
            <a:lvl1pPr>
              <a:defRPr sz="2200">
                <a:solidFill>
                  <a:srgbClr val="4D4D4D"/>
                </a:solidFill>
                <a:latin typeface="Arial" pitchFamily="34" charset="0"/>
                <a:cs typeface="Arial" pitchFamily="34" charset="0"/>
              </a:defRPr>
            </a:lvl1pPr>
            <a:lvl2pPr>
              <a:defRPr>
                <a:solidFill>
                  <a:srgbClr val="4D4D4D"/>
                </a:solidFill>
                <a:latin typeface="Arial" pitchFamily="34" charset="0"/>
                <a:cs typeface="Arial" pitchFamily="34" charset="0"/>
              </a:defRPr>
            </a:lvl2pPr>
            <a:lvl3pPr>
              <a:defRPr sz="1400">
                <a:solidFill>
                  <a:srgbClr val="4D4D4D"/>
                </a:solidFill>
                <a:latin typeface="Arial" pitchFamily="34" charset="0"/>
                <a:cs typeface="Arial" pitchFamily="34" charset="0"/>
              </a:defRPr>
            </a:lvl3pPr>
            <a:lvl4pPr>
              <a:defRPr sz="1400">
                <a:solidFill>
                  <a:srgbClr val="4D4D4D"/>
                </a:solidFill>
                <a:latin typeface="Arial" pitchFamily="34" charset="0"/>
                <a:cs typeface="Arial" pitchFamily="34" charset="0"/>
              </a:defRPr>
            </a:lvl4pPr>
            <a:lvl5pPr>
              <a:defRPr sz="1400">
                <a:solidFill>
                  <a:srgbClr val="4D4D4D"/>
                </a:solidFill>
                <a:latin typeface="Arial" pitchFamily="34" charset="0"/>
                <a:cs typeface="Arial" pitchFamily="34" charset="0"/>
              </a:defRPr>
            </a:lvl5pPr>
            <a:lvl6pPr eaLnBrk="0" hangingPunct="0">
              <a:defRPr sz="1400">
                <a:solidFill>
                  <a:srgbClr val="4D4D4D"/>
                </a:solidFill>
                <a:latin typeface="Arial" pitchFamily="34" charset="0"/>
                <a:cs typeface="Arial" pitchFamily="34" charset="0"/>
              </a:defRPr>
            </a:lvl6pPr>
            <a:lvl7pPr eaLnBrk="0" hangingPunct="0">
              <a:defRPr sz="1400">
                <a:solidFill>
                  <a:srgbClr val="4D4D4D"/>
                </a:solidFill>
                <a:latin typeface="Arial" pitchFamily="34" charset="0"/>
                <a:cs typeface="Arial" pitchFamily="34" charset="0"/>
              </a:defRPr>
            </a:lvl7pPr>
            <a:lvl8pPr eaLnBrk="0" hangingPunct="0">
              <a:defRPr sz="1400">
                <a:solidFill>
                  <a:srgbClr val="4D4D4D"/>
                </a:solidFill>
                <a:latin typeface="Arial" pitchFamily="34" charset="0"/>
                <a:cs typeface="Arial" pitchFamily="34" charset="0"/>
              </a:defRPr>
            </a:lvl8pPr>
            <a:lvl9pPr eaLnBrk="0" hangingPunct="0">
              <a:defRPr sz="1400">
                <a:solidFill>
                  <a:srgbClr val="4D4D4D"/>
                </a:solidFill>
                <a:latin typeface="Arial" pitchFamily="34" charset="0"/>
                <a:cs typeface="Arial" pitchFamily="34" charset="0"/>
              </a:defRPr>
            </a:lvl9pPr>
          </a:lstStyle>
          <a:p>
            <a:pPr algn="ctr"/>
            <a:r>
              <a:rPr lang="en-GB" altLang="it-IT" sz="1400" b="1">
                <a:solidFill>
                  <a:srgbClr val="FF0000"/>
                </a:solidFill>
                <a:ea typeface="ＭＳ Ｐゴシック" pitchFamily="34" charset="-128"/>
              </a:rPr>
              <a:t>Cyanomethyl instead of an ethinyl group in the 17</a:t>
            </a:r>
            <a:r>
              <a:rPr lang="el-GR" altLang="it-IT" sz="1400" b="1">
                <a:solidFill>
                  <a:srgbClr val="FF0000"/>
                </a:solidFill>
                <a:ea typeface="ＭＳ Ｐゴシック" pitchFamily="34" charset="-128"/>
              </a:rPr>
              <a:t>α</a:t>
            </a:r>
            <a:r>
              <a:rPr lang="en-GB" altLang="it-IT" sz="1400" b="1">
                <a:solidFill>
                  <a:srgbClr val="FF0000"/>
                </a:solidFill>
                <a:ea typeface="ＭＳ Ｐゴシック" pitchFamily="34" charset="-128"/>
              </a:rPr>
              <a:t> position</a:t>
            </a:r>
          </a:p>
          <a:p>
            <a:pPr algn="ctr"/>
            <a:r>
              <a:rPr lang="en-GB" altLang="it-IT" sz="1000" b="1">
                <a:solidFill>
                  <a:srgbClr val="FF0000"/>
                </a:solidFill>
                <a:ea typeface="ＭＳ Ｐゴシック" pitchFamily="34" charset="-128"/>
              </a:rPr>
              <a:t> (L</a:t>
            </a:r>
            <a:r>
              <a:rPr lang="en-US" altLang="it-IT" sz="1000" b="1">
                <a:solidFill>
                  <a:srgbClr val="FF0000"/>
                </a:solidFill>
                <a:ea typeface="ＭＳ Ｐゴシック" pitchFamily="34" charset="-128"/>
              </a:rPr>
              <a:t>ow interaction with hepatic proteins e.g Cytochrome P450)</a:t>
            </a:r>
            <a:endParaRPr lang="en-GB" altLang="it-IT" sz="1000" b="1">
              <a:solidFill>
                <a:srgbClr val="FF0000"/>
              </a:solidFill>
              <a:ea typeface="ＭＳ Ｐゴシック" pitchFamily="34" charset="-128"/>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34.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36194" name="Rectangle 3"/>
          <p:cNvSpPr>
            <a:spLocks noChangeArrowheads="1"/>
          </p:cNvSpPr>
          <p:nvPr/>
        </p:nvSpPr>
        <p:spPr bwMode="auto">
          <a:xfrm>
            <a:off x="4479925" y="3246438"/>
            <a:ext cx="184150" cy="519112"/>
          </a:xfrm>
          <a:prstGeom prst="rect">
            <a:avLst/>
          </a:prstGeom>
          <a:noFill/>
          <a:ln w="9525">
            <a:noFill/>
            <a:miter lim="800000"/>
            <a:headEnd/>
            <a:tailEnd/>
          </a:ln>
        </p:spPr>
        <p:txBody>
          <a:bodyPr wrap="none">
            <a:spAutoFit/>
          </a:bodyPr>
          <a:lstStyle/>
          <a:p>
            <a:pPr algn="ctr"/>
            <a:endParaRPr lang="en-GB" sz="2800" b="1">
              <a:solidFill>
                <a:srgbClr val="000000"/>
              </a:solidFill>
              <a:latin typeface="PMHMO M+ Times"/>
            </a:endParaRPr>
          </a:p>
        </p:txBody>
      </p:sp>
      <p:sp>
        <p:nvSpPr>
          <p:cNvPr id="136195" name="Rectangle 189"/>
          <p:cNvSpPr>
            <a:spLocks noChangeArrowheads="1"/>
          </p:cNvSpPr>
          <p:nvPr/>
        </p:nvSpPr>
        <p:spPr bwMode="auto">
          <a:xfrm>
            <a:off x="468313" y="5805488"/>
            <a:ext cx="8424862" cy="287337"/>
          </a:xfrm>
          <a:prstGeom prst="rect">
            <a:avLst/>
          </a:prstGeom>
          <a:noFill/>
          <a:ln w="9525">
            <a:noFill/>
            <a:miter lim="800000"/>
            <a:headEnd/>
            <a:tailEnd/>
          </a:ln>
        </p:spPr>
        <p:txBody>
          <a:bodyPr anchor="b"/>
          <a:lstStyle/>
          <a:p>
            <a:pPr>
              <a:spcBef>
                <a:spcPct val="20000"/>
              </a:spcBef>
            </a:pPr>
            <a:r>
              <a:rPr lang="en-US" sz="1100" dirty="0" err="1">
                <a:solidFill>
                  <a:srgbClr val="FF0000"/>
                </a:solidFill>
              </a:rPr>
              <a:t>Mueck</a:t>
            </a:r>
            <a:r>
              <a:rPr lang="en-US" sz="1100" dirty="0">
                <a:solidFill>
                  <a:srgbClr val="FF0000"/>
                </a:solidFill>
              </a:rPr>
              <a:t> AO, Seeger H, </a:t>
            </a:r>
            <a:r>
              <a:rPr lang="en-US" sz="1100" dirty="0" err="1">
                <a:solidFill>
                  <a:srgbClr val="FF0000"/>
                </a:solidFill>
              </a:rPr>
              <a:t>Bühling</a:t>
            </a:r>
            <a:r>
              <a:rPr lang="en-US" sz="1100" dirty="0">
                <a:solidFill>
                  <a:srgbClr val="FF0000"/>
                </a:solidFill>
              </a:rPr>
              <a:t> KJ. </a:t>
            </a:r>
            <a:r>
              <a:rPr lang="en-US" sz="1100" i="1" dirty="0" err="1">
                <a:solidFill>
                  <a:srgbClr val="FF0000"/>
                </a:solidFill>
              </a:rPr>
              <a:t>Gynecol</a:t>
            </a:r>
            <a:r>
              <a:rPr lang="en-US" sz="1100" i="1" dirty="0">
                <a:solidFill>
                  <a:srgbClr val="FF0000"/>
                </a:solidFill>
              </a:rPr>
              <a:t> </a:t>
            </a:r>
            <a:r>
              <a:rPr lang="en-US" sz="1100" i="1" dirty="0" err="1">
                <a:solidFill>
                  <a:srgbClr val="FF0000"/>
                </a:solidFill>
              </a:rPr>
              <a:t>Endocrinol</a:t>
            </a:r>
            <a:r>
              <a:rPr lang="en-US" sz="1100" i="1" dirty="0">
                <a:solidFill>
                  <a:srgbClr val="FF0000"/>
                </a:solidFill>
              </a:rPr>
              <a:t> </a:t>
            </a:r>
            <a:r>
              <a:rPr lang="en-US" sz="1100" dirty="0">
                <a:solidFill>
                  <a:srgbClr val="FF0000"/>
                </a:solidFill>
              </a:rPr>
              <a:t>2010;</a:t>
            </a:r>
            <a:r>
              <a:rPr lang="en-US" sz="1100" b="1" dirty="0">
                <a:solidFill>
                  <a:srgbClr val="FF0000"/>
                </a:solidFill>
              </a:rPr>
              <a:t>26</a:t>
            </a:r>
            <a:r>
              <a:rPr lang="en-US" sz="1100" dirty="0">
                <a:solidFill>
                  <a:srgbClr val="FF0000"/>
                </a:solidFill>
              </a:rPr>
              <a:t>:109–113.</a:t>
            </a:r>
            <a:endParaRPr lang="en-US" sz="1100" b="1" dirty="0">
              <a:solidFill>
                <a:srgbClr val="FF0000"/>
              </a:solidFill>
            </a:endParaRPr>
          </a:p>
        </p:txBody>
      </p:sp>
      <p:sp>
        <p:nvSpPr>
          <p:cNvPr id="136196" name="Rectangle 15"/>
          <p:cNvSpPr txBox="1">
            <a:spLocks noChangeArrowheads="1"/>
          </p:cNvSpPr>
          <p:nvPr/>
        </p:nvSpPr>
        <p:spPr bwMode="auto">
          <a:xfrm>
            <a:off x="468313" y="476250"/>
            <a:ext cx="6335712" cy="396875"/>
          </a:xfrm>
          <a:prstGeom prst="rect">
            <a:avLst/>
          </a:prstGeom>
          <a:noFill/>
          <a:ln w="9525">
            <a:noFill/>
            <a:miter lim="800000"/>
            <a:headEnd/>
            <a:tailEnd/>
          </a:ln>
        </p:spPr>
        <p:txBody>
          <a:bodyPr/>
          <a:lstStyle/>
          <a:p>
            <a:r>
              <a:rPr lang="en-GB" sz="2000" b="1" dirty="0">
                <a:solidFill>
                  <a:srgbClr val="FFFF00"/>
                </a:solidFill>
              </a:rPr>
              <a:t>Steroid Receptor Activities of Selected </a:t>
            </a:r>
            <a:r>
              <a:rPr lang="en-GB" sz="2000" b="1" dirty="0" err="1">
                <a:solidFill>
                  <a:srgbClr val="FFFF00"/>
                </a:solidFill>
              </a:rPr>
              <a:t>Progestins</a:t>
            </a:r>
            <a:endParaRPr lang="en-GB" sz="2000" b="1" dirty="0">
              <a:solidFill>
                <a:srgbClr val="FFFF00"/>
              </a:solidFill>
            </a:endParaRPr>
          </a:p>
        </p:txBody>
      </p:sp>
      <p:graphicFrame>
        <p:nvGraphicFramePr>
          <p:cNvPr id="191493" name="Group 5"/>
          <p:cNvGraphicFramePr>
            <a:graphicFrameLocks noGrp="1"/>
          </p:cNvGraphicFramePr>
          <p:nvPr>
            <p:extLst>
              <p:ext uri="{D42A27DB-BD31-4B8C-83A1-F6EECF244321}">
                <p14:modId xmlns:p14="http://schemas.microsoft.com/office/powerpoint/2010/main" val="425632690"/>
              </p:ext>
            </p:extLst>
          </p:nvPr>
        </p:nvGraphicFramePr>
        <p:xfrm>
          <a:off x="322263" y="1384300"/>
          <a:ext cx="8642350" cy="4157667"/>
        </p:xfrm>
        <a:graphic>
          <a:graphicData uri="http://schemas.openxmlformats.org/drawingml/2006/table">
            <a:tbl>
              <a:tblPr/>
              <a:tblGrid>
                <a:gridCol w="1358900"/>
                <a:gridCol w="1352550"/>
                <a:gridCol w="1392237"/>
                <a:gridCol w="1152525"/>
                <a:gridCol w="1439863"/>
                <a:gridCol w="1946275"/>
              </a:tblGrid>
              <a:tr h="3603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dirty="0" smtClean="0">
                        <a:ln>
                          <a:noFill/>
                        </a:ln>
                        <a:solidFill>
                          <a:schemeClr val="tx1"/>
                        </a:solidFill>
                        <a:effectLst/>
                        <a:latin typeface="Arial" pitchFamily="34" charset="0"/>
                        <a:ea typeface="SimSun" pitchFamily="2" charset="-122"/>
                        <a:cs typeface="Arial" pitchFamily="34" charset="0"/>
                      </a:endParaRPr>
                    </a:p>
                  </a:txBody>
                  <a:tcPr anchor="ctr" horzOverflow="overflow">
                    <a:lnL>
                      <a:noFill/>
                    </a:lnL>
                    <a:lnR>
                      <a:noFill/>
                    </a:lnR>
                    <a:lnT>
                      <a:noFill/>
                    </a:lnT>
                    <a:lnB w="12700" cap="flat" cmpd="sng" algn="ctr">
                      <a:solidFill>
                        <a:schemeClr val="bg1"/>
                      </a:solidFill>
                      <a:prstDash val="solid"/>
                      <a:round/>
                      <a:headEnd type="none" w="med" len="med"/>
                      <a:tailEnd type="none" w="med" len="med"/>
                    </a:lnB>
                    <a:lnTlToBr>
                      <a:noFill/>
                    </a:lnTlToBr>
                    <a:lnBlToTr>
                      <a:noFill/>
                    </a:lnBlToTr>
                    <a:solidFill>
                      <a:srgbClr val="7677B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Arial" pitchFamily="34" charset="0"/>
                          <a:ea typeface="SimSun" pitchFamily="2" charset="-122"/>
                          <a:cs typeface="Arial" pitchFamily="34" charset="0"/>
                        </a:rPr>
                        <a:t>Progestogenic activity</a:t>
                      </a:r>
                    </a:p>
                  </a:txBody>
                  <a:tcPr anchor="ctr" horzOverflow="overflow">
                    <a:lnL>
                      <a:noFill/>
                    </a:lnL>
                    <a:lnR>
                      <a:noFill/>
                    </a:lnR>
                    <a:lnT>
                      <a:noFill/>
                    </a:lnT>
                    <a:lnB w="12700" cap="flat" cmpd="sng" algn="ctr">
                      <a:solidFill>
                        <a:schemeClr val="bg1"/>
                      </a:solidFill>
                      <a:prstDash val="solid"/>
                      <a:round/>
                      <a:headEnd type="none" w="med" len="med"/>
                      <a:tailEnd type="none" w="med" len="med"/>
                    </a:lnB>
                    <a:lnTlToBr>
                      <a:noFill/>
                    </a:lnTlToBr>
                    <a:lnBlToTr>
                      <a:noFill/>
                    </a:lnBlToTr>
                    <a:solidFill>
                      <a:srgbClr val="7677B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pitchFamily="34" charset="0"/>
                          <a:ea typeface="SimSun" pitchFamily="2" charset="-122"/>
                          <a:cs typeface="Arial" pitchFamily="34" charset="0"/>
                        </a:rPr>
                        <a:t>Glucocorticoid activity</a:t>
                      </a:r>
                    </a:p>
                  </a:txBody>
                  <a:tcPr anchor="ctr" horzOverflow="overflow">
                    <a:lnL>
                      <a:noFill/>
                    </a:lnL>
                    <a:lnR>
                      <a:noFill/>
                    </a:lnR>
                    <a:lnT>
                      <a:noFill/>
                    </a:lnT>
                    <a:lnB w="12700" cap="flat" cmpd="sng" algn="ctr">
                      <a:solidFill>
                        <a:schemeClr val="bg1"/>
                      </a:solidFill>
                      <a:prstDash val="solid"/>
                      <a:round/>
                      <a:headEnd type="none" w="med" len="med"/>
                      <a:tailEnd type="none" w="med" len="med"/>
                    </a:lnB>
                    <a:lnTlToBr>
                      <a:noFill/>
                    </a:lnTlToBr>
                    <a:lnBlToTr>
                      <a:noFill/>
                    </a:lnBlToTr>
                    <a:solidFill>
                      <a:srgbClr val="7677B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Arial" pitchFamily="34" charset="0"/>
                          <a:ea typeface="SimSun" pitchFamily="2" charset="-122"/>
                          <a:cs typeface="Arial" pitchFamily="34" charset="0"/>
                        </a:rPr>
                        <a:t>Androgenic activity</a:t>
                      </a:r>
                    </a:p>
                  </a:txBody>
                  <a:tcPr anchor="ctr" horzOverflow="overflow">
                    <a:lnL>
                      <a:noFill/>
                    </a:lnL>
                    <a:lnR>
                      <a:noFill/>
                    </a:lnR>
                    <a:lnT>
                      <a:noFill/>
                    </a:lnT>
                    <a:lnB w="12700" cap="flat" cmpd="sng" algn="ctr">
                      <a:solidFill>
                        <a:schemeClr val="bg1"/>
                      </a:solidFill>
                      <a:prstDash val="solid"/>
                      <a:round/>
                      <a:headEnd type="none" w="med" len="med"/>
                      <a:tailEnd type="none" w="med" len="med"/>
                    </a:lnB>
                    <a:lnTlToBr>
                      <a:noFill/>
                    </a:lnTlToBr>
                    <a:lnBlToTr>
                      <a:noFill/>
                    </a:lnBlToTr>
                    <a:solidFill>
                      <a:srgbClr val="7677B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Arial" pitchFamily="34" charset="0"/>
                          <a:ea typeface="SimSun" pitchFamily="2" charset="-122"/>
                          <a:cs typeface="Arial" pitchFamily="34" charset="0"/>
                        </a:rPr>
                        <a:t>Anti-androgenic activity</a:t>
                      </a:r>
                    </a:p>
                  </a:txBody>
                  <a:tcPr anchor="ctr" horzOverflow="overflow">
                    <a:lnL>
                      <a:noFill/>
                    </a:lnL>
                    <a:lnR>
                      <a:noFill/>
                    </a:lnR>
                    <a:lnT>
                      <a:noFill/>
                    </a:lnT>
                    <a:lnB w="12700" cap="flat" cmpd="sng" algn="ctr">
                      <a:solidFill>
                        <a:schemeClr val="bg1"/>
                      </a:solidFill>
                      <a:prstDash val="solid"/>
                      <a:round/>
                      <a:headEnd type="none" w="med" len="med"/>
                      <a:tailEnd type="none" w="med" len="med"/>
                    </a:lnB>
                    <a:lnTlToBr>
                      <a:noFill/>
                    </a:lnTlToBr>
                    <a:lnBlToTr>
                      <a:noFill/>
                    </a:lnBlToTr>
                    <a:solidFill>
                      <a:srgbClr val="7677B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Arial" pitchFamily="34" charset="0"/>
                          <a:ea typeface="SimSun" pitchFamily="2" charset="-122"/>
                          <a:cs typeface="Arial" pitchFamily="34" charset="0"/>
                        </a:rPr>
                        <a:t>Antimineralocorticoid activity</a:t>
                      </a:r>
                    </a:p>
                  </a:txBody>
                  <a:tcPr anchor="ctr" horzOverflow="overflow">
                    <a:lnL>
                      <a:noFill/>
                    </a:lnL>
                    <a:lnR>
                      <a:noFill/>
                    </a:lnR>
                    <a:lnT>
                      <a:noFill/>
                    </a:lnT>
                    <a:lnB w="12700" cap="flat" cmpd="sng" algn="ctr">
                      <a:solidFill>
                        <a:schemeClr val="bg1"/>
                      </a:solidFill>
                      <a:prstDash val="solid"/>
                      <a:round/>
                      <a:headEnd type="none" w="med" len="med"/>
                      <a:tailEnd type="none" w="med" len="med"/>
                    </a:lnB>
                    <a:lnTlToBr>
                      <a:noFill/>
                    </a:lnTlToBr>
                    <a:lnBlToTr>
                      <a:noFill/>
                    </a:lnBlToTr>
                    <a:solidFill>
                      <a:srgbClr val="7677B8"/>
                    </a:solidFill>
                  </a:tcPr>
                </a:tc>
              </a:tr>
              <a:tr h="3603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Arial" pitchFamily="34" charset="0"/>
                          <a:ea typeface="SimSun" pitchFamily="2" charset="-122"/>
                          <a:cs typeface="Arial" pitchFamily="34" charset="0"/>
                        </a:rPr>
                        <a:t>Progesterone</a:t>
                      </a:r>
                      <a:endParaRPr kumimoji="0" lang="en-GB" sz="1200" b="0" i="0" u="none" strike="noStrike" cap="none" normalizeH="0" baseline="0" smtClean="0">
                        <a:ln>
                          <a:noFill/>
                        </a:ln>
                        <a:solidFill>
                          <a:schemeClr val="tx1"/>
                        </a:solidFill>
                        <a:effectLst/>
                        <a:latin typeface="Arial" pitchFamily="34" charset="0"/>
                        <a:ea typeface="ＭＳ Ｐゴシック" pitchFamily="34" charset="-128"/>
                        <a:cs typeface="Arial" pitchFamily="34" charset="0"/>
                      </a:endParaRPr>
                    </a:p>
                  </a:txBody>
                  <a:tcPr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alpha val="50195"/>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ea typeface="SimSun" pitchFamily="2" charset="-122"/>
                          <a:cs typeface="Arial" pitchFamily="34" charset="0"/>
                        </a:rPr>
                        <a:t>+</a:t>
                      </a:r>
                    </a:p>
                  </a:txBody>
                  <a:tcPr marL="92222" marR="92222"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alpha val="50195"/>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ea typeface="SimSun" pitchFamily="2" charset="-122"/>
                          <a:cs typeface="Arial" pitchFamily="34" charset="0"/>
                        </a:rPr>
                        <a:t>–</a:t>
                      </a:r>
                    </a:p>
                  </a:txBody>
                  <a:tcPr marL="92222" marR="92222"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alpha val="50195"/>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ea typeface="SimSun" pitchFamily="2" charset="-122"/>
                          <a:cs typeface="Arial" pitchFamily="34" charset="0"/>
                        </a:rPr>
                        <a:t>–</a:t>
                      </a:r>
                    </a:p>
                  </a:txBody>
                  <a:tcPr marL="92222" marR="92222"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alpha val="50195"/>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ea typeface="SimSun" pitchFamily="2" charset="-122"/>
                          <a:cs typeface="Arial" pitchFamily="34" charset="0"/>
                        </a:rPr>
                        <a:t>(+)</a:t>
                      </a:r>
                    </a:p>
                  </a:txBody>
                  <a:tcPr marL="92222" marR="92222"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alpha val="50195"/>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ea typeface="SimSun" pitchFamily="2" charset="-122"/>
                          <a:cs typeface="Arial" pitchFamily="34" charset="0"/>
                        </a:rPr>
                        <a:t>+</a:t>
                      </a:r>
                    </a:p>
                  </a:txBody>
                  <a:tcPr marL="92222" marR="92222"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alpha val="50195"/>
                      </a:schemeClr>
                    </a:solidFill>
                  </a:tcPr>
                </a:tc>
              </a:tr>
              <a:tr h="3603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rgbClr val="FFC000"/>
                          </a:solidFill>
                          <a:effectLst/>
                          <a:latin typeface="Arial" pitchFamily="34" charset="0"/>
                          <a:ea typeface="ＭＳ Ｐゴシック" pitchFamily="34" charset="-128"/>
                          <a:cs typeface="Arial" pitchFamily="34" charset="0"/>
                        </a:rPr>
                        <a:t>Dienogest</a:t>
                      </a:r>
                    </a:p>
                  </a:txBody>
                  <a:tcPr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7577C0">
                        <a:alpha val="50195"/>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FFC000"/>
                          </a:solidFill>
                          <a:effectLst/>
                          <a:latin typeface="Arial" pitchFamily="34" charset="0"/>
                          <a:ea typeface="SimSun" pitchFamily="2" charset="-122"/>
                          <a:cs typeface="Arial" pitchFamily="34" charset="0"/>
                        </a:rPr>
                        <a:t>+++</a:t>
                      </a:r>
                    </a:p>
                  </a:txBody>
                  <a:tcPr marL="92222" marR="92222"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7577C0">
                        <a:alpha val="50195"/>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FFC000"/>
                          </a:solidFill>
                          <a:effectLst/>
                          <a:latin typeface="Arial" pitchFamily="34" charset="0"/>
                          <a:ea typeface="SimSun" pitchFamily="2" charset="-122"/>
                          <a:cs typeface="Arial" pitchFamily="34" charset="0"/>
                        </a:rPr>
                        <a:t>–</a:t>
                      </a:r>
                    </a:p>
                  </a:txBody>
                  <a:tcPr marL="92222" marR="92222"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7577C0">
                        <a:alpha val="50195"/>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FFC000"/>
                          </a:solidFill>
                          <a:effectLst/>
                          <a:latin typeface="Arial" pitchFamily="34" charset="0"/>
                          <a:ea typeface="SimSun" pitchFamily="2" charset="-122"/>
                          <a:cs typeface="Arial" pitchFamily="34" charset="0"/>
                        </a:rPr>
                        <a:t>–</a:t>
                      </a:r>
                    </a:p>
                  </a:txBody>
                  <a:tcPr marL="92222" marR="92222"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7577C0">
                        <a:alpha val="50195"/>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FFC000"/>
                          </a:solidFill>
                          <a:effectLst/>
                          <a:latin typeface="Arial" pitchFamily="34" charset="0"/>
                          <a:ea typeface="SimSun" pitchFamily="2" charset="-122"/>
                          <a:cs typeface="Arial" pitchFamily="34" charset="0"/>
                        </a:rPr>
                        <a:t>++</a:t>
                      </a:r>
                    </a:p>
                  </a:txBody>
                  <a:tcPr marL="92222" marR="92222"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7577C0">
                        <a:alpha val="50195"/>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FFC000"/>
                          </a:solidFill>
                          <a:effectLst/>
                          <a:latin typeface="Arial" pitchFamily="34" charset="0"/>
                          <a:ea typeface="SimSun" pitchFamily="2" charset="-122"/>
                          <a:cs typeface="Arial" pitchFamily="34" charset="0"/>
                        </a:rPr>
                        <a:t>–</a:t>
                      </a:r>
                    </a:p>
                  </a:txBody>
                  <a:tcPr marL="92222" marR="92222"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7577C0">
                        <a:alpha val="50195"/>
                      </a:srgbClr>
                    </a:solidFill>
                  </a:tcPr>
                </a:tc>
              </a:tr>
              <a:tr h="3603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Arial" pitchFamily="34" charset="0"/>
                          <a:ea typeface="SimSun" pitchFamily="2" charset="-122"/>
                          <a:cs typeface="Arial" pitchFamily="34" charset="0"/>
                        </a:rPr>
                        <a:t>Drospirenone</a:t>
                      </a:r>
                      <a:endParaRPr kumimoji="0" lang="en-US" sz="1200" b="0" i="0" u="none" strike="noStrike" cap="none" normalizeH="0" baseline="0" smtClean="0">
                        <a:ln>
                          <a:noFill/>
                        </a:ln>
                        <a:solidFill>
                          <a:schemeClr val="tx1"/>
                        </a:solidFill>
                        <a:effectLst/>
                        <a:latin typeface="Arial" pitchFamily="34" charset="0"/>
                        <a:ea typeface="ＭＳ Ｐゴシック" pitchFamily="34" charset="-128"/>
                        <a:cs typeface="Arial" pitchFamily="34" charset="0"/>
                      </a:endParaRPr>
                    </a:p>
                  </a:txBody>
                  <a:tcPr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alpha val="50195"/>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ea typeface="SimSun" pitchFamily="2" charset="-122"/>
                          <a:cs typeface="Arial" pitchFamily="34" charset="0"/>
                        </a:rPr>
                        <a:t>+</a:t>
                      </a:r>
                    </a:p>
                  </a:txBody>
                  <a:tcPr marL="92222" marR="92222"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alpha val="50195"/>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ea typeface="SimSun" pitchFamily="2" charset="-122"/>
                          <a:cs typeface="Arial" pitchFamily="34" charset="0"/>
                        </a:rPr>
                        <a:t>–</a:t>
                      </a:r>
                    </a:p>
                  </a:txBody>
                  <a:tcPr marL="92222" marR="92222"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alpha val="50195"/>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ea typeface="SimSun" pitchFamily="2" charset="-122"/>
                          <a:cs typeface="Arial" pitchFamily="34" charset="0"/>
                        </a:rPr>
                        <a:t>–</a:t>
                      </a:r>
                    </a:p>
                  </a:txBody>
                  <a:tcPr marL="92222" marR="92222"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alpha val="50195"/>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ea typeface="SimSun" pitchFamily="2" charset="-122"/>
                          <a:cs typeface="Arial" pitchFamily="34" charset="0"/>
                        </a:rPr>
                        <a:t>+</a:t>
                      </a:r>
                    </a:p>
                  </a:txBody>
                  <a:tcPr marL="92222" marR="92222"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alpha val="50195"/>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ea typeface="SimSun" pitchFamily="2" charset="-122"/>
                          <a:cs typeface="Arial" pitchFamily="34" charset="0"/>
                        </a:rPr>
                        <a:t>++</a:t>
                      </a:r>
                    </a:p>
                  </a:txBody>
                  <a:tcPr marL="92222" marR="92222"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alpha val="50195"/>
                      </a:schemeClr>
                    </a:solidFill>
                  </a:tcPr>
                </a:tc>
              </a:tr>
              <a:tr h="3603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Arial" pitchFamily="34" charset="0"/>
                          <a:ea typeface="SimSun" pitchFamily="2" charset="-122"/>
                          <a:cs typeface="Arial" pitchFamily="34" charset="0"/>
                        </a:rPr>
                        <a:t>Levonorgestrel</a:t>
                      </a:r>
                      <a:endParaRPr kumimoji="0" lang="en-US" sz="1200" b="0" i="0" u="none" strike="noStrike" cap="none" normalizeH="0" baseline="0" smtClean="0">
                        <a:ln>
                          <a:noFill/>
                        </a:ln>
                        <a:solidFill>
                          <a:schemeClr val="tx1"/>
                        </a:solidFill>
                        <a:effectLst/>
                        <a:latin typeface="Arial" pitchFamily="34" charset="0"/>
                        <a:ea typeface="ＭＳ Ｐゴシック" pitchFamily="34" charset="-128"/>
                        <a:cs typeface="Arial" pitchFamily="34" charset="0"/>
                      </a:endParaRPr>
                    </a:p>
                  </a:txBody>
                  <a:tcPr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alpha val="50195"/>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ea typeface="SimSun" pitchFamily="2" charset="-122"/>
                          <a:cs typeface="Arial" pitchFamily="34" charset="0"/>
                        </a:rPr>
                        <a:t>++</a:t>
                      </a:r>
                    </a:p>
                  </a:txBody>
                  <a:tcPr marL="92222" marR="92222"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alpha val="50195"/>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ea typeface="SimSun" pitchFamily="2" charset="-122"/>
                          <a:cs typeface="Arial" pitchFamily="34" charset="0"/>
                        </a:rPr>
                        <a:t>–</a:t>
                      </a:r>
                    </a:p>
                  </a:txBody>
                  <a:tcPr marL="92222" marR="92222"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alpha val="50195"/>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ea typeface="SimSun" pitchFamily="2" charset="-122"/>
                          <a:cs typeface="Arial" pitchFamily="34" charset="0"/>
                        </a:rPr>
                        <a:t>+</a:t>
                      </a:r>
                    </a:p>
                  </a:txBody>
                  <a:tcPr marL="92222" marR="92222"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alpha val="50195"/>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ea typeface="SimSun" pitchFamily="2" charset="-122"/>
                          <a:cs typeface="Arial" pitchFamily="34" charset="0"/>
                        </a:rPr>
                        <a:t>–</a:t>
                      </a:r>
                    </a:p>
                  </a:txBody>
                  <a:tcPr marL="92222" marR="92222"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alpha val="50195"/>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ea typeface="SimSun" pitchFamily="2" charset="-122"/>
                          <a:cs typeface="Arial" pitchFamily="34" charset="0"/>
                        </a:rPr>
                        <a:t>–</a:t>
                      </a:r>
                    </a:p>
                  </a:txBody>
                  <a:tcPr marL="92222" marR="92222"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alpha val="50195"/>
                      </a:schemeClr>
                    </a:solidFill>
                  </a:tcPr>
                </a:tc>
              </a:tr>
              <a:tr h="3603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Arial" pitchFamily="34" charset="0"/>
                          <a:ea typeface="SimSun" pitchFamily="2" charset="-122"/>
                          <a:cs typeface="Arial" pitchFamily="34" charset="0"/>
                        </a:rPr>
                        <a:t>Gestodene</a:t>
                      </a:r>
                      <a:endParaRPr kumimoji="0" lang="en-US" sz="1200" b="0" i="0" u="none" strike="noStrike" cap="none" normalizeH="0" baseline="0" smtClean="0">
                        <a:ln>
                          <a:noFill/>
                        </a:ln>
                        <a:solidFill>
                          <a:schemeClr val="tx1"/>
                        </a:solidFill>
                        <a:effectLst/>
                        <a:latin typeface="Arial" pitchFamily="34" charset="0"/>
                        <a:ea typeface="ＭＳ Ｐゴシック" pitchFamily="34" charset="-128"/>
                        <a:cs typeface="Arial" pitchFamily="34" charset="0"/>
                      </a:endParaRPr>
                    </a:p>
                  </a:txBody>
                  <a:tcPr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alpha val="50195"/>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ea typeface="SimSun" pitchFamily="2" charset="-122"/>
                          <a:cs typeface="Arial" pitchFamily="34" charset="0"/>
                        </a:rPr>
                        <a:t>+</a:t>
                      </a:r>
                    </a:p>
                  </a:txBody>
                  <a:tcPr marL="92222" marR="92222"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alpha val="50195"/>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ea typeface="SimSun" pitchFamily="2" charset="-122"/>
                          <a:cs typeface="Arial" pitchFamily="34" charset="0"/>
                        </a:rPr>
                        <a:t>–</a:t>
                      </a:r>
                    </a:p>
                  </a:txBody>
                  <a:tcPr marL="92222" marR="92222"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alpha val="50195"/>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ea typeface="SimSun" pitchFamily="2" charset="-122"/>
                          <a:cs typeface="Arial" pitchFamily="34" charset="0"/>
                        </a:rPr>
                        <a:t>+</a:t>
                      </a:r>
                    </a:p>
                  </a:txBody>
                  <a:tcPr marL="92222" marR="92222"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alpha val="50195"/>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ea typeface="SimSun" pitchFamily="2" charset="-122"/>
                          <a:cs typeface="Arial" pitchFamily="34" charset="0"/>
                        </a:rPr>
                        <a:t>–</a:t>
                      </a:r>
                    </a:p>
                  </a:txBody>
                  <a:tcPr marL="92222" marR="92222"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alpha val="50195"/>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ea typeface="SimSun" pitchFamily="2" charset="-122"/>
                          <a:cs typeface="Arial" pitchFamily="34" charset="0"/>
                        </a:rPr>
                        <a:t>(+)</a:t>
                      </a:r>
                    </a:p>
                  </a:txBody>
                  <a:tcPr marL="92222" marR="92222"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alpha val="50195"/>
                      </a:schemeClr>
                    </a:solidFill>
                  </a:tcPr>
                </a:tc>
              </a:tr>
              <a:tr h="3603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pitchFamily="34" charset="0"/>
                          <a:ea typeface="SimSun" pitchFamily="2" charset="-122"/>
                          <a:cs typeface="Arial" pitchFamily="34" charset="0"/>
                        </a:rPr>
                        <a:t>MPA</a:t>
                      </a:r>
                      <a:endParaRPr kumimoji="0" lang="en-US" sz="1200" b="1" i="0" u="none" strike="noStrike" cap="none" normalizeH="0" baseline="0" smtClean="0">
                        <a:ln>
                          <a:noFill/>
                        </a:ln>
                        <a:solidFill>
                          <a:schemeClr val="tx1"/>
                        </a:solidFill>
                        <a:effectLst/>
                        <a:latin typeface="Arial" pitchFamily="34" charset="0"/>
                        <a:ea typeface="ＭＳ Ｐゴシック" pitchFamily="34" charset="-128"/>
                        <a:cs typeface="Arial" pitchFamily="34" charset="0"/>
                      </a:endParaRPr>
                    </a:p>
                  </a:txBody>
                  <a:tcPr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alpha val="50195"/>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ea typeface="SimSun" pitchFamily="2" charset="-122"/>
                          <a:cs typeface="Arial" pitchFamily="34" charset="0"/>
                        </a:rPr>
                        <a:t>+</a:t>
                      </a:r>
                    </a:p>
                  </a:txBody>
                  <a:tcPr marL="92222" marR="92222"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alpha val="50195"/>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ea typeface="SimSun" pitchFamily="2" charset="-122"/>
                          <a:cs typeface="Arial" pitchFamily="34" charset="0"/>
                        </a:rPr>
                        <a:t>++</a:t>
                      </a:r>
                    </a:p>
                  </a:txBody>
                  <a:tcPr marL="92222" marR="92222"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alpha val="50195"/>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ea typeface="SimSun" pitchFamily="2" charset="-122"/>
                          <a:cs typeface="Arial" pitchFamily="34" charset="0"/>
                        </a:rPr>
                        <a:t>+</a:t>
                      </a:r>
                    </a:p>
                  </a:txBody>
                  <a:tcPr marL="92222" marR="92222"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alpha val="50195"/>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ea typeface="SimSun" pitchFamily="2" charset="-122"/>
                          <a:cs typeface="Arial" pitchFamily="34" charset="0"/>
                        </a:rPr>
                        <a:t>–</a:t>
                      </a:r>
                    </a:p>
                  </a:txBody>
                  <a:tcPr marL="92222" marR="92222"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alpha val="50195"/>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ea typeface="SimSun" pitchFamily="2" charset="-122"/>
                          <a:cs typeface="Arial" pitchFamily="34" charset="0"/>
                        </a:rPr>
                        <a:t>–</a:t>
                      </a:r>
                    </a:p>
                  </a:txBody>
                  <a:tcPr marL="92222" marR="92222"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alpha val="50195"/>
                      </a:schemeClr>
                    </a:solidFill>
                  </a:tcPr>
                </a:tc>
              </a:tr>
              <a:tr h="3603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Arial" pitchFamily="34" charset="0"/>
                          <a:ea typeface="SimSun" pitchFamily="2" charset="-122"/>
                          <a:cs typeface="Arial" pitchFamily="34" charset="0"/>
                        </a:rPr>
                        <a:t>Norgestimate</a:t>
                      </a:r>
                      <a:endParaRPr kumimoji="0" lang="en-US" sz="1200" b="0" i="0" u="none" strike="noStrike" cap="none" normalizeH="0" baseline="0" smtClean="0">
                        <a:ln>
                          <a:noFill/>
                        </a:ln>
                        <a:solidFill>
                          <a:schemeClr val="tx1"/>
                        </a:solidFill>
                        <a:effectLst/>
                        <a:latin typeface="Arial" pitchFamily="34" charset="0"/>
                        <a:ea typeface="ＭＳ Ｐゴシック" pitchFamily="34" charset="-128"/>
                        <a:cs typeface="Arial" pitchFamily="34" charset="0"/>
                      </a:endParaRPr>
                    </a:p>
                  </a:txBody>
                  <a:tcPr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alpha val="50195"/>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ea typeface="SimSun" pitchFamily="2" charset="-122"/>
                          <a:cs typeface="Arial" pitchFamily="34" charset="0"/>
                        </a:rPr>
                        <a:t>++</a:t>
                      </a:r>
                    </a:p>
                  </a:txBody>
                  <a:tcPr marL="92222" marR="92222"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alpha val="50195"/>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ea typeface="SimSun" pitchFamily="2" charset="-122"/>
                          <a:cs typeface="Arial" pitchFamily="34" charset="0"/>
                        </a:rPr>
                        <a:t>–</a:t>
                      </a:r>
                    </a:p>
                  </a:txBody>
                  <a:tcPr marL="92222" marR="92222"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alpha val="50195"/>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ea typeface="SimSun" pitchFamily="2" charset="-122"/>
                          <a:cs typeface="Arial" pitchFamily="34" charset="0"/>
                        </a:rPr>
                        <a:t>+</a:t>
                      </a:r>
                    </a:p>
                  </a:txBody>
                  <a:tcPr marL="92222" marR="92222"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alpha val="50195"/>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ea typeface="SimSun" pitchFamily="2" charset="-122"/>
                          <a:cs typeface="Arial" pitchFamily="34" charset="0"/>
                        </a:rPr>
                        <a:t>–</a:t>
                      </a:r>
                    </a:p>
                  </a:txBody>
                  <a:tcPr marL="92222" marR="92222"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alpha val="50195"/>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ea typeface="SimSun" pitchFamily="2" charset="-122"/>
                          <a:cs typeface="Arial" pitchFamily="34" charset="0"/>
                        </a:rPr>
                        <a:t>–</a:t>
                      </a:r>
                    </a:p>
                  </a:txBody>
                  <a:tcPr marL="92222" marR="92222"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alpha val="50195"/>
                      </a:schemeClr>
                    </a:solidFill>
                  </a:tcPr>
                </a:tc>
              </a:tr>
              <a:tr h="3603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Arial" pitchFamily="34" charset="0"/>
                          <a:ea typeface="SimSun" pitchFamily="2" charset="-122"/>
                          <a:cs typeface="Arial" pitchFamily="34" charset="0"/>
                        </a:rPr>
                        <a:t>Norethisterone</a:t>
                      </a:r>
                      <a:endParaRPr kumimoji="0" lang="en-US" sz="1200" b="0" i="0" u="none" strike="noStrike" cap="none" normalizeH="0" baseline="0" smtClean="0">
                        <a:ln>
                          <a:noFill/>
                        </a:ln>
                        <a:solidFill>
                          <a:schemeClr val="tx1"/>
                        </a:solidFill>
                        <a:effectLst/>
                        <a:latin typeface="Arial" pitchFamily="34" charset="0"/>
                        <a:ea typeface="ＭＳ Ｐゴシック" pitchFamily="34" charset="-128"/>
                        <a:cs typeface="Arial" pitchFamily="34" charset="0"/>
                      </a:endParaRPr>
                    </a:p>
                  </a:txBody>
                  <a:tcPr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alpha val="50195"/>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ea typeface="SimSun" pitchFamily="2" charset="-122"/>
                          <a:cs typeface="Arial" pitchFamily="34" charset="0"/>
                        </a:rPr>
                        <a:t>+++</a:t>
                      </a:r>
                    </a:p>
                  </a:txBody>
                  <a:tcPr marL="92222" marR="92222"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alpha val="50195"/>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ea typeface="SimSun" pitchFamily="2" charset="-122"/>
                          <a:cs typeface="Arial" pitchFamily="34" charset="0"/>
                        </a:rPr>
                        <a:t>–</a:t>
                      </a:r>
                    </a:p>
                  </a:txBody>
                  <a:tcPr marL="92222" marR="92222"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alpha val="50195"/>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ea typeface="SimSun" pitchFamily="2" charset="-122"/>
                          <a:cs typeface="Arial" pitchFamily="34" charset="0"/>
                        </a:rPr>
                        <a:t>+</a:t>
                      </a:r>
                    </a:p>
                  </a:txBody>
                  <a:tcPr marL="92222" marR="92222"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alpha val="50195"/>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ea typeface="SimSun" pitchFamily="2" charset="-122"/>
                          <a:cs typeface="Arial" pitchFamily="34" charset="0"/>
                        </a:rPr>
                        <a:t>–</a:t>
                      </a:r>
                    </a:p>
                  </a:txBody>
                  <a:tcPr marL="92222" marR="92222"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alpha val="50195"/>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ea typeface="SimSun" pitchFamily="2" charset="-122"/>
                          <a:cs typeface="Arial" pitchFamily="34" charset="0"/>
                        </a:rPr>
                        <a:t>–</a:t>
                      </a:r>
                    </a:p>
                  </a:txBody>
                  <a:tcPr marL="92222" marR="92222"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alpha val="50195"/>
                      </a:schemeClr>
                    </a:solidFill>
                  </a:tcPr>
                </a:tc>
              </a:tr>
              <a:tr h="3603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Arial" pitchFamily="34" charset="0"/>
                          <a:ea typeface="SimSun" pitchFamily="2" charset="-122"/>
                          <a:cs typeface="Arial" pitchFamily="34" charset="0"/>
                        </a:rPr>
                        <a:t>Desogestrel</a:t>
                      </a:r>
                      <a:endParaRPr kumimoji="0" lang="en-US" sz="1200" b="0" i="0" u="none" strike="noStrike" cap="none" normalizeH="0" baseline="0" smtClean="0">
                        <a:ln>
                          <a:noFill/>
                        </a:ln>
                        <a:solidFill>
                          <a:schemeClr val="tx1"/>
                        </a:solidFill>
                        <a:effectLst/>
                        <a:latin typeface="Arial" pitchFamily="34" charset="0"/>
                        <a:ea typeface="ＭＳ Ｐゴシック" pitchFamily="34" charset="-128"/>
                        <a:cs typeface="Arial" pitchFamily="34" charset="0"/>
                      </a:endParaRPr>
                    </a:p>
                  </a:txBody>
                  <a:tcPr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alpha val="50195"/>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ea typeface="SimSun" pitchFamily="2" charset="-122"/>
                          <a:cs typeface="Arial" pitchFamily="34" charset="0"/>
                        </a:rPr>
                        <a:t>+</a:t>
                      </a:r>
                    </a:p>
                  </a:txBody>
                  <a:tcPr marL="92222" marR="92222"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alpha val="50195"/>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ea typeface="SimSun" pitchFamily="2" charset="-122"/>
                          <a:cs typeface="Arial" pitchFamily="34" charset="0"/>
                        </a:rPr>
                        <a:t>+</a:t>
                      </a:r>
                    </a:p>
                  </a:txBody>
                  <a:tcPr marL="92222" marR="92222"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alpha val="50195"/>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ea typeface="SimSun" pitchFamily="2" charset="-122"/>
                          <a:cs typeface="Arial" pitchFamily="34" charset="0"/>
                        </a:rPr>
                        <a:t>+</a:t>
                      </a:r>
                    </a:p>
                  </a:txBody>
                  <a:tcPr marL="92222" marR="92222"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alpha val="50195"/>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ea typeface="SimSun" pitchFamily="2" charset="-122"/>
                          <a:cs typeface="Arial" pitchFamily="34" charset="0"/>
                        </a:rPr>
                        <a:t>–</a:t>
                      </a:r>
                    </a:p>
                  </a:txBody>
                  <a:tcPr marL="92222" marR="92222"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alpha val="50195"/>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ea typeface="SimSun" pitchFamily="2" charset="-122"/>
                          <a:cs typeface="Arial" pitchFamily="34" charset="0"/>
                        </a:rPr>
                        <a:t>–</a:t>
                      </a:r>
                    </a:p>
                  </a:txBody>
                  <a:tcPr marL="92222" marR="92222"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alpha val="50195"/>
                      </a:schemeClr>
                    </a:solidFill>
                  </a:tcPr>
                </a:tc>
              </a:tr>
              <a:tr h="3603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Arial" pitchFamily="34" charset="0"/>
                          <a:ea typeface="SimSun" pitchFamily="2" charset="-122"/>
                          <a:cs typeface="Arial" pitchFamily="34" charset="0"/>
                        </a:rPr>
                        <a:t>Cyproterone acetate</a:t>
                      </a:r>
                    </a:p>
                  </a:txBody>
                  <a:tcPr anchor="ctr" horzOverflow="overflow">
                    <a:lnL>
                      <a:noFill/>
                    </a:lnL>
                    <a:lnR>
                      <a:noFill/>
                    </a:lnR>
                    <a:lnT w="12700" cap="flat" cmpd="sng" algn="ctr">
                      <a:solidFill>
                        <a:schemeClr val="bg1"/>
                      </a:solidFill>
                      <a:prstDash val="solid"/>
                      <a:round/>
                      <a:headEnd type="none" w="med" len="med"/>
                      <a:tailEnd type="none" w="med" len="med"/>
                    </a:lnT>
                    <a:lnB>
                      <a:noFill/>
                    </a:lnB>
                    <a:lnTlToBr>
                      <a:noFill/>
                    </a:lnTlToBr>
                    <a:lnBlToTr>
                      <a:noFill/>
                    </a:lnBlToTr>
                    <a:solidFill>
                      <a:schemeClr val="accent1">
                        <a:alpha val="50195"/>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ea typeface="SimSun" pitchFamily="2" charset="-122"/>
                          <a:cs typeface="Arial" pitchFamily="34" charset="0"/>
                        </a:rPr>
                        <a:t>+</a:t>
                      </a:r>
                    </a:p>
                  </a:txBody>
                  <a:tcPr marL="92222" marR="92222" anchor="ctr" horzOverflow="overflow">
                    <a:lnL>
                      <a:noFill/>
                    </a:lnL>
                    <a:lnR>
                      <a:noFill/>
                    </a:lnR>
                    <a:lnT w="12700" cap="flat" cmpd="sng" algn="ctr">
                      <a:solidFill>
                        <a:schemeClr val="bg1"/>
                      </a:solidFill>
                      <a:prstDash val="solid"/>
                      <a:round/>
                      <a:headEnd type="none" w="med" len="med"/>
                      <a:tailEnd type="none" w="med" len="med"/>
                    </a:lnT>
                    <a:lnB>
                      <a:noFill/>
                    </a:lnB>
                    <a:lnTlToBr>
                      <a:noFill/>
                    </a:lnTlToBr>
                    <a:lnBlToTr>
                      <a:noFill/>
                    </a:lnBlToTr>
                    <a:solidFill>
                      <a:schemeClr val="accent1">
                        <a:alpha val="50195"/>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ea typeface="SimSun" pitchFamily="2" charset="-122"/>
                          <a:cs typeface="Arial" pitchFamily="34" charset="0"/>
                        </a:rPr>
                        <a:t>+++</a:t>
                      </a:r>
                    </a:p>
                  </a:txBody>
                  <a:tcPr marL="92222" marR="92222" anchor="ctr" horzOverflow="overflow">
                    <a:lnL>
                      <a:noFill/>
                    </a:lnL>
                    <a:lnR>
                      <a:noFill/>
                    </a:lnR>
                    <a:lnT w="12700" cap="flat" cmpd="sng" algn="ctr">
                      <a:solidFill>
                        <a:schemeClr val="bg1"/>
                      </a:solidFill>
                      <a:prstDash val="solid"/>
                      <a:round/>
                      <a:headEnd type="none" w="med" len="med"/>
                      <a:tailEnd type="none" w="med" len="med"/>
                    </a:lnT>
                    <a:lnB>
                      <a:noFill/>
                    </a:lnB>
                    <a:lnTlToBr>
                      <a:noFill/>
                    </a:lnTlToBr>
                    <a:lnBlToTr>
                      <a:noFill/>
                    </a:lnBlToTr>
                    <a:solidFill>
                      <a:schemeClr val="accent1">
                        <a:alpha val="50195"/>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ea typeface="SimSun" pitchFamily="2" charset="-122"/>
                          <a:cs typeface="Arial" pitchFamily="34" charset="0"/>
                        </a:rPr>
                        <a:t>–</a:t>
                      </a:r>
                    </a:p>
                  </a:txBody>
                  <a:tcPr marL="92222" marR="92222" anchor="ctr" horzOverflow="overflow">
                    <a:lnL>
                      <a:noFill/>
                    </a:lnL>
                    <a:lnR>
                      <a:noFill/>
                    </a:lnR>
                    <a:lnT w="12700" cap="flat" cmpd="sng" algn="ctr">
                      <a:solidFill>
                        <a:schemeClr val="bg1"/>
                      </a:solidFill>
                      <a:prstDash val="solid"/>
                      <a:round/>
                      <a:headEnd type="none" w="med" len="med"/>
                      <a:tailEnd type="none" w="med" len="med"/>
                    </a:lnT>
                    <a:lnB>
                      <a:noFill/>
                    </a:lnB>
                    <a:lnTlToBr>
                      <a:noFill/>
                    </a:lnTlToBr>
                    <a:lnBlToTr>
                      <a:noFill/>
                    </a:lnBlToTr>
                    <a:solidFill>
                      <a:schemeClr val="accent1">
                        <a:alpha val="50195"/>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ea typeface="SimSun" pitchFamily="2" charset="-122"/>
                          <a:cs typeface="Arial" pitchFamily="34" charset="0"/>
                        </a:rPr>
                        <a:t>+++</a:t>
                      </a:r>
                    </a:p>
                  </a:txBody>
                  <a:tcPr marL="92222" marR="92222" anchor="ctr" horzOverflow="overflow">
                    <a:lnL>
                      <a:noFill/>
                    </a:lnL>
                    <a:lnR>
                      <a:noFill/>
                    </a:lnR>
                    <a:lnT w="12700" cap="flat" cmpd="sng" algn="ctr">
                      <a:solidFill>
                        <a:schemeClr val="bg1"/>
                      </a:solidFill>
                      <a:prstDash val="solid"/>
                      <a:round/>
                      <a:headEnd type="none" w="med" len="med"/>
                      <a:tailEnd type="none" w="med" len="med"/>
                    </a:lnT>
                    <a:lnB>
                      <a:noFill/>
                    </a:lnB>
                    <a:lnTlToBr>
                      <a:noFill/>
                    </a:lnTlToBr>
                    <a:lnBlToTr>
                      <a:noFill/>
                    </a:lnBlToTr>
                    <a:solidFill>
                      <a:schemeClr val="accent1">
                        <a:alpha val="50195"/>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pitchFamily="34" charset="0"/>
                          <a:ea typeface="SimSun" pitchFamily="2" charset="-122"/>
                          <a:cs typeface="Arial" pitchFamily="34" charset="0"/>
                        </a:rPr>
                        <a:t>–</a:t>
                      </a:r>
                    </a:p>
                  </a:txBody>
                  <a:tcPr marL="92222" marR="92222" anchor="ctr" horzOverflow="overflow">
                    <a:lnL>
                      <a:noFill/>
                    </a:lnL>
                    <a:lnR>
                      <a:noFill/>
                    </a:lnR>
                    <a:lnT w="12700" cap="flat" cmpd="sng" algn="ctr">
                      <a:solidFill>
                        <a:schemeClr val="bg1"/>
                      </a:solidFill>
                      <a:prstDash val="solid"/>
                      <a:round/>
                      <a:headEnd type="none" w="med" len="med"/>
                      <a:tailEnd type="none" w="med" len="med"/>
                    </a:lnT>
                    <a:lnB>
                      <a:noFill/>
                    </a:lnB>
                    <a:lnTlToBr>
                      <a:noFill/>
                    </a:lnTlToBr>
                    <a:lnBlToTr>
                      <a:noFill/>
                    </a:lnBlToTr>
                    <a:solidFill>
                      <a:schemeClr val="accent1">
                        <a:alpha val="50195"/>
                      </a:schemeClr>
                    </a:solidFill>
                  </a:tcPr>
                </a:tc>
              </a:tr>
            </a:tbl>
          </a:graphicData>
        </a:graphic>
      </p:graphicFrame>
      <p:sp>
        <p:nvSpPr>
          <p:cNvPr id="191573" name="Rectangle 65"/>
          <p:cNvSpPr>
            <a:spLocks noChangeArrowheads="1"/>
          </p:cNvSpPr>
          <p:nvPr/>
        </p:nvSpPr>
        <p:spPr bwMode="auto">
          <a:xfrm>
            <a:off x="250825" y="2276475"/>
            <a:ext cx="8797925" cy="266700"/>
          </a:xfrm>
          <a:prstGeom prst="rect">
            <a:avLst/>
          </a:prstGeom>
          <a:noFill/>
          <a:ln w="44450">
            <a:solidFill>
              <a:srgbClr val="00B3BE"/>
            </a:solidFill>
            <a:miter lim="800000"/>
            <a:headEnd/>
            <a:tailEnd/>
          </a:ln>
        </p:spPr>
        <p:txBody>
          <a:bodyPr wrap="none" anchor="ctr"/>
          <a:lstStyle/>
          <a:p>
            <a:pPr defTabSz="762000"/>
            <a:endParaRPr lang="de-DE" sz="3600">
              <a:solidFill>
                <a:srgbClr val="DF0027"/>
              </a:solidFill>
              <a:latin typeface="Times New Roman" pitchFamily="18" charset="0"/>
            </a:endParaRPr>
          </a:p>
        </p:txBody>
      </p:sp>
    </p:spTree>
    <p:extLst>
      <p:ext uri="{BB962C8B-B14F-4D97-AF65-F5344CB8AC3E}">
        <p14:creationId xmlns:p14="http://schemas.microsoft.com/office/powerpoint/2010/main" val="18060903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191573"/>
                                        </p:tgtEl>
                                        <p:attrNameLst>
                                          <p:attrName>style.visibility</p:attrName>
                                        </p:attrNameLst>
                                      </p:cBhvr>
                                      <p:to>
                                        <p:strVal val="visible"/>
                                      </p:to>
                                    </p:set>
                                    <p:animEffect transition="in" filter="dissolve">
                                      <p:cBhvr>
                                        <p:cTn id="7" dur="500"/>
                                        <p:tgtEl>
                                          <p:spTgt spid="1915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1573" grpId="0" animBg="1"/>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 name="27 Oval"/>
          <p:cNvSpPr/>
          <p:nvPr/>
        </p:nvSpPr>
        <p:spPr>
          <a:xfrm>
            <a:off x="3708400" y="5876925"/>
            <a:ext cx="1439863" cy="620713"/>
          </a:xfrm>
          <a:prstGeom prst="ellipse">
            <a:avLst/>
          </a:prstGeom>
          <a:solidFill>
            <a:schemeClr val="tx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a:p>
        </p:txBody>
      </p:sp>
      <p:pic>
        <p:nvPicPr>
          <p:cNvPr id="9" name="Picture 2"/>
          <p:cNvPicPr>
            <a:picLocks noChangeAspect="1" noChangeArrowheads="1"/>
          </p:cNvPicPr>
          <p:nvPr/>
        </p:nvPicPr>
        <p:blipFill>
          <a:blip r:embed="rId2" cstate="email">
            <a:duotone>
              <a:schemeClr val="accent2">
                <a:shade val="45000"/>
                <a:satMod val="135000"/>
              </a:schemeClr>
              <a:prstClr val="white"/>
            </a:duotone>
            <a:lum bright="10000"/>
          </a:blip>
          <a:srcRect/>
          <a:stretch>
            <a:fillRect/>
          </a:stretch>
        </p:blipFill>
        <p:spPr bwMode="auto">
          <a:xfrm>
            <a:off x="755576" y="2420888"/>
            <a:ext cx="3096344" cy="3312368"/>
          </a:xfrm>
          <a:prstGeom prst="rect">
            <a:avLst/>
          </a:prstGeom>
          <a:noFill/>
          <a:ln w="9525">
            <a:noFill/>
            <a:miter lim="800000"/>
            <a:headEnd/>
            <a:tailEnd/>
          </a:ln>
        </p:spPr>
      </p:pic>
      <p:pic>
        <p:nvPicPr>
          <p:cNvPr id="10" name="Picture 3"/>
          <p:cNvPicPr>
            <a:picLocks noChangeAspect="1" noChangeArrowheads="1"/>
          </p:cNvPicPr>
          <p:nvPr/>
        </p:nvPicPr>
        <p:blipFill>
          <a:blip r:embed="rId3" cstate="email">
            <a:duotone>
              <a:schemeClr val="accent2">
                <a:shade val="45000"/>
                <a:satMod val="135000"/>
              </a:schemeClr>
              <a:prstClr val="white"/>
            </a:duotone>
          </a:blip>
          <a:srcRect/>
          <a:stretch>
            <a:fillRect/>
          </a:stretch>
        </p:blipFill>
        <p:spPr bwMode="auto">
          <a:xfrm>
            <a:off x="5076056" y="2420888"/>
            <a:ext cx="3024336" cy="3384376"/>
          </a:xfrm>
          <a:prstGeom prst="rect">
            <a:avLst/>
          </a:prstGeom>
          <a:noFill/>
          <a:ln w="9525">
            <a:noFill/>
            <a:miter lim="800000"/>
            <a:headEnd/>
            <a:tailEnd/>
          </a:ln>
        </p:spPr>
      </p:pic>
      <p:sp>
        <p:nvSpPr>
          <p:cNvPr id="12" name="5 İçerik Yer Tutucusu"/>
          <p:cNvSpPr>
            <a:spLocks noGrp="1"/>
          </p:cNvSpPr>
          <p:nvPr>
            <p:ph sz="half" idx="2"/>
          </p:nvPr>
        </p:nvSpPr>
        <p:spPr>
          <a:xfrm>
            <a:off x="4648200" y="2349500"/>
            <a:ext cx="4038600" cy="3887788"/>
          </a:xfrm>
        </p:spPr>
        <p:txBody>
          <a:bodyPr/>
          <a:lstStyle/>
          <a:p>
            <a:pPr indent="17463">
              <a:buFont typeface="Arial" charset="0"/>
              <a:buNone/>
              <a:defRPr/>
            </a:pPr>
            <a:r>
              <a:rPr lang="tr-TR" sz="2400" b="1" dirty="0" err="1" smtClean="0">
                <a:solidFill>
                  <a:schemeClr val="bg1"/>
                </a:solidFill>
              </a:rPr>
              <a:t>Ektopik</a:t>
            </a:r>
            <a:r>
              <a:rPr lang="tr-TR" sz="2400" b="1" dirty="0" smtClean="0">
                <a:solidFill>
                  <a:schemeClr val="bg1"/>
                </a:solidFill>
              </a:rPr>
              <a:t> </a:t>
            </a:r>
            <a:r>
              <a:rPr lang="tr-TR" sz="2400" b="1" dirty="0" err="1" smtClean="0">
                <a:solidFill>
                  <a:schemeClr val="bg1"/>
                </a:solidFill>
              </a:rPr>
              <a:t>endometriyum</a:t>
            </a:r>
            <a:endParaRPr lang="tr-TR" sz="2400" b="1" dirty="0" smtClean="0">
              <a:solidFill>
                <a:schemeClr val="bg1"/>
              </a:solidFill>
            </a:endParaRPr>
          </a:p>
          <a:p>
            <a:pPr>
              <a:buFont typeface="Arial" charset="0"/>
              <a:buNone/>
              <a:defRPr/>
            </a:pPr>
            <a:endParaRPr lang="tr-TR" sz="2400" dirty="0"/>
          </a:p>
        </p:txBody>
      </p:sp>
      <p:sp>
        <p:nvSpPr>
          <p:cNvPr id="11" name="4 İçerik Yer Tutucusu"/>
          <p:cNvSpPr>
            <a:spLocks noGrp="1"/>
          </p:cNvSpPr>
          <p:nvPr>
            <p:ph sz="half" idx="1"/>
          </p:nvPr>
        </p:nvSpPr>
        <p:spPr>
          <a:xfrm>
            <a:off x="457200" y="2349500"/>
            <a:ext cx="4038600" cy="3887788"/>
          </a:xfrm>
        </p:spPr>
        <p:txBody>
          <a:bodyPr>
            <a:normAutofit/>
          </a:bodyPr>
          <a:lstStyle/>
          <a:p>
            <a:pPr indent="17463">
              <a:buFont typeface="Arial" charset="0"/>
              <a:buNone/>
              <a:defRPr/>
            </a:pPr>
            <a:r>
              <a:rPr lang="tr-TR" sz="2400" b="1" dirty="0" err="1" smtClean="0">
                <a:solidFill>
                  <a:schemeClr val="bg1"/>
                </a:solidFill>
                <a:effectLst>
                  <a:outerShdw blurRad="38100" dist="38100" dir="2700000" algn="tl">
                    <a:srgbClr val="000000">
                      <a:alpha val="43137"/>
                    </a:srgbClr>
                  </a:outerShdw>
                </a:effectLst>
              </a:rPr>
              <a:t>Ötopik</a:t>
            </a:r>
            <a:r>
              <a:rPr lang="tr-TR" sz="2400" b="1" dirty="0" smtClean="0">
                <a:solidFill>
                  <a:schemeClr val="bg1"/>
                </a:solidFill>
                <a:effectLst>
                  <a:outerShdw blurRad="38100" dist="38100" dir="2700000" algn="tl">
                    <a:srgbClr val="000000">
                      <a:alpha val="43137"/>
                    </a:srgbClr>
                  </a:outerShdw>
                </a:effectLst>
              </a:rPr>
              <a:t> </a:t>
            </a:r>
            <a:r>
              <a:rPr lang="tr-TR" sz="2400" b="1" dirty="0" err="1" smtClean="0">
                <a:solidFill>
                  <a:schemeClr val="bg1"/>
                </a:solidFill>
                <a:effectLst>
                  <a:outerShdw blurRad="38100" dist="38100" dir="2700000" algn="tl">
                    <a:srgbClr val="000000">
                      <a:alpha val="43137"/>
                    </a:srgbClr>
                  </a:outerShdw>
                </a:effectLst>
              </a:rPr>
              <a:t>endometriyum</a:t>
            </a:r>
            <a:endParaRPr lang="tr-TR" sz="2400" b="1" dirty="0">
              <a:solidFill>
                <a:schemeClr val="bg1"/>
              </a:solidFill>
              <a:effectLst>
                <a:outerShdw blurRad="38100" dist="38100" dir="2700000" algn="tl">
                  <a:srgbClr val="000000">
                    <a:alpha val="43137"/>
                  </a:srgbClr>
                </a:outerShdw>
              </a:effectLst>
            </a:endParaRPr>
          </a:p>
        </p:txBody>
      </p:sp>
      <p:sp>
        <p:nvSpPr>
          <p:cNvPr id="35850" name="1 Başlık"/>
          <p:cNvSpPr>
            <a:spLocks noGrp="1"/>
          </p:cNvSpPr>
          <p:nvPr>
            <p:ph type="title"/>
          </p:nvPr>
        </p:nvSpPr>
        <p:spPr/>
        <p:txBody>
          <a:bodyPr/>
          <a:lstStyle/>
          <a:p>
            <a:r>
              <a:rPr lang="tr-TR" dirty="0" err="1" smtClean="0">
                <a:solidFill>
                  <a:srgbClr val="FFFF00"/>
                </a:solidFill>
              </a:rPr>
              <a:t>Dienogest</a:t>
            </a:r>
            <a:endParaRPr lang="tr-TR" dirty="0" smtClean="0">
              <a:solidFill>
                <a:srgbClr val="FFFF00"/>
              </a:solidFill>
            </a:endParaRPr>
          </a:p>
        </p:txBody>
      </p:sp>
      <p:sp>
        <p:nvSpPr>
          <p:cNvPr id="17" name="16 Dikdörtgen"/>
          <p:cNvSpPr/>
          <p:nvPr/>
        </p:nvSpPr>
        <p:spPr>
          <a:xfrm>
            <a:off x="404813" y="3149600"/>
            <a:ext cx="4130675" cy="360363"/>
          </a:xfrm>
          <a:prstGeom prst="rect">
            <a:avLst/>
          </a:prstGeom>
          <a:solidFill>
            <a:schemeClr val="accent4">
              <a:lumMod val="20000"/>
              <a:lumOff val="8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a:solidFill>
                <a:schemeClr val="bg1">
                  <a:lumMod val="95000"/>
                  <a:lumOff val="5000"/>
                </a:schemeClr>
              </a:solidFill>
            </a:endParaRPr>
          </a:p>
        </p:txBody>
      </p:sp>
      <p:sp>
        <p:nvSpPr>
          <p:cNvPr id="29708" name="20 Metin kutusu"/>
          <p:cNvSpPr txBox="1">
            <a:spLocks noChangeArrowheads="1"/>
          </p:cNvSpPr>
          <p:nvPr/>
        </p:nvSpPr>
        <p:spPr bwMode="auto">
          <a:xfrm>
            <a:off x="395288" y="3141663"/>
            <a:ext cx="4217987" cy="369887"/>
          </a:xfrm>
          <a:prstGeom prst="rect">
            <a:avLst/>
          </a:prstGeom>
          <a:noFill/>
          <a:ln w="9525">
            <a:noFill/>
            <a:miter lim="800000"/>
            <a:headEnd/>
            <a:tailEnd/>
          </a:ln>
        </p:spPr>
        <p:txBody>
          <a:bodyPr>
            <a:spAutoFit/>
          </a:bodyPr>
          <a:lstStyle/>
          <a:p>
            <a:pPr>
              <a:defRPr/>
            </a:pPr>
            <a:r>
              <a:rPr lang="tr-TR" b="1">
                <a:solidFill>
                  <a:schemeClr val="bg1">
                    <a:lumMod val="95000"/>
                    <a:lumOff val="5000"/>
                  </a:schemeClr>
                </a:solidFill>
              </a:rPr>
              <a:t>Hücre proliferasyonunda azalma</a:t>
            </a:r>
          </a:p>
        </p:txBody>
      </p:sp>
      <p:sp>
        <p:nvSpPr>
          <p:cNvPr id="41" name="40 Dikdörtgen"/>
          <p:cNvSpPr/>
          <p:nvPr/>
        </p:nvSpPr>
        <p:spPr>
          <a:xfrm>
            <a:off x="4716463" y="2997200"/>
            <a:ext cx="3671887" cy="719138"/>
          </a:xfrm>
          <a:prstGeom prst="rect">
            <a:avLst/>
          </a:prstGeom>
          <a:solidFill>
            <a:schemeClr val="accent4">
              <a:lumMod val="20000"/>
              <a:lumOff val="8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a:solidFill>
                <a:schemeClr val="bg1">
                  <a:lumMod val="95000"/>
                  <a:lumOff val="5000"/>
                </a:schemeClr>
              </a:solidFill>
            </a:endParaRPr>
          </a:p>
        </p:txBody>
      </p:sp>
      <p:sp>
        <p:nvSpPr>
          <p:cNvPr id="43" name="42 Dikdörtgen"/>
          <p:cNvSpPr/>
          <p:nvPr/>
        </p:nvSpPr>
        <p:spPr>
          <a:xfrm>
            <a:off x="4716463" y="3860800"/>
            <a:ext cx="3671887" cy="720725"/>
          </a:xfrm>
          <a:prstGeom prst="rect">
            <a:avLst/>
          </a:prstGeom>
          <a:solidFill>
            <a:schemeClr val="accent4">
              <a:lumMod val="20000"/>
              <a:lumOff val="8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a:solidFill>
                <a:schemeClr val="bg1">
                  <a:lumMod val="95000"/>
                  <a:lumOff val="5000"/>
                </a:schemeClr>
              </a:solidFill>
            </a:endParaRPr>
          </a:p>
        </p:txBody>
      </p:sp>
      <p:sp>
        <p:nvSpPr>
          <p:cNvPr id="29714" name="44 Metin kutusu"/>
          <p:cNvSpPr txBox="1">
            <a:spLocks noChangeArrowheads="1"/>
          </p:cNvSpPr>
          <p:nvPr/>
        </p:nvSpPr>
        <p:spPr bwMode="auto">
          <a:xfrm>
            <a:off x="5311775" y="2998788"/>
            <a:ext cx="2428875" cy="646112"/>
          </a:xfrm>
          <a:prstGeom prst="rect">
            <a:avLst/>
          </a:prstGeom>
          <a:noFill/>
          <a:ln w="9525">
            <a:noFill/>
            <a:miter lim="800000"/>
            <a:headEnd/>
            <a:tailEnd/>
          </a:ln>
        </p:spPr>
        <p:txBody>
          <a:bodyPr wrap="none">
            <a:spAutoFit/>
          </a:bodyPr>
          <a:lstStyle/>
          <a:p>
            <a:pPr>
              <a:defRPr/>
            </a:pPr>
            <a:r>
              <a:rPr lang="tr-TR" b="1" dirty="0">
                <a:solidFill>
                  <a:schemeClr val="bg1">
                    <a:lumMod val="95000"/>
                    <a:lumOff val="5000"/>
                  </a:schemeClr>
                </a:solidFill>
              </a:rPr>
              <a:t>Anti-</a:t>
            </a:r>
            <a:r>
              <a:rPr lang="tr-TR" b="1" dirty="0" err="1">
                <a:solidFill>
                  <a:schemeClr val="bg1">
                    <a:lumMod val="95000"/>
                    <a:lumOff val="5000"/>
                  </a:schemeClr>
                </a:solidFill>
              </a:rPr>
              <a:t>anjiyojenik</a:t>
            </a:r>
            <a:r>
              <a:rPr lang="tr-TR" b="1" dirty="0">
                <a:solidFill>
                  <a:schemeClr val="bg1">
                    <a:lumMod val="95000"/>
                    <a:lumOff val="5000"/>
                  </a:schemeClr>
                </a:solidFill>
              </a:rPr>
              <a:t> etki </a:t>
            </a:r>
          </a:p>
          <a:p>
            <a:pPr>
              <a:defRPr/>
            </a:pPr>
            <a:r>
              <a:rPr lang="tr-TR" b="1" dirty="0" err="1">
                <a:solidFill>
                  <a:schemeClr val="bg1">
                    <a:lumMod val="95000"/>
                    <a:lumOff val="5000"/>
                  </a:schemeClr>
                </a:solidFill>
              </a:rPr>
              <a:t>VEGF’yi</a:t>
            </a:r>
            <a:r>
              <a:rPr lang="tr-TR" b="1" dirty="0">
                <a:solidFill>
                  <a:schemeClr val="bg1">
                    <a:lumMod val="95000"/>
                    <a:lumOff val="5000"/>
                  </a:schemeClr>
                </a:solidFill>
              </a:rPr>
              <a:t> artırır</a:t>
            </a:r>
          </a:p>
        </p:txBody>
      </p:sp>
      <p:sp>
        <p:nvSpPr>
          <p:cNvPr id="29715" name="45 Metin kutusu"/>
          <p:cNvSpPr txBox="1">
            <a:spLocks noChangeArrowheads="1"/>
          </p:cNvSpPr>
          <p:nvPr/>
        </p:nvSpPr>
        <p:spPr bwMode="auto">
          <a:xfrm>
            <a:off x="5219700" y="3860800"/>
            <a:ext cx="2736850" cy="646113"/>
          </a:xfrm>
          <a:prstGeom prst="rect">
            <a:avLst/>
          </a:prstGeom>
          <a:noFill/>
          <a:ln w="9525">
            <a:noFill/>
            <a:miter lim="800000"/>
            <a:headEnd/>
            <a:tailEnd/>
          </a:ln>
        </p:spPr>
        <p:txBody>
          <a:bodyPr wrap="none">
            <a:spAutoFit/>
          </a:bodyPr>
          <a:lstStyle/>
          <a:p>
            <a:pPr algn="ctr">
              <a:defRPr/>
            </a:pPr>
            <a:r>
              <a:rPr lang="tr-TR" b="1" dirty="0" err="1">
                <a:solidFill>
                  <a:schemeClr val="bg1">
                    <a:lumMod val="95000"/>
                    <a:lumOff val="5000"/>
                  </a:schemeClr>
                </a:solidFill>
              </a:rPr>
              <a:t>İmmünomodülatör</a:t>
            </a:r>
            <a:r>
              <a:rPr lang="tr-TR" b="1" dirty="0">
                <a:solidFill>
                  <a:schemeClr val="bg1">
                    <a:lumMod val="95000"/>
                    <a:lumOff val="5000"/>
                  </a:schemeClr>
                </a:solidFill>
              </a:rPr>
              <a:t> etki </a:t>
            </a:r>
          </a:p>
          <a:p>
            <a:pPr algn="ctr">
              <a:defRPr/>
            </a:pPr>
            <a:r>
              <a:rPr lang="tr-TR" b="1" dirty="0" err="1">
                <a:solidFill>
                  <a:schemeClr val="bg1">
                    <a:lumMod val="95000"/>
                    <a:lumOff val="5000"/>
                  </a:schemeClr>
                </a:solidFill>
              </a:rPr>
              <a:t>TNFalfayı</a:t>
            </a:r>
            <a:r>
              <a:rPr lang="tr-TR" b="1" dirty="0">
                <a:solidFill>
                  <a:schemeClr val="bg1">
                    <a:lumMod val="95000"/>
                    <a:lumOff val="5000"/>
                  </a:schemeClr>
                </a:solidFill>
              </a:rPr>
              <a:t> azaltır</a:t>
            </a:r>
          </a:p>
        </p:txBody>
      </p:sp>
      <p:sp>
        <p:nvSpPr>
          <p:cNvPr id="49" name="48 Dikdörtgen"/>
          <p:cNvSpPr/>
          <p:nvPr/>
        </p:nvSpPr>
        <p:spPr>
          <a:xfrm>
            <a:off x="404813" y="4662488"/>
            <a:ext cx="4130675" cy="361950"/>
          </a:xfrm>
          <a:prstGeom prst="rect">
            <a:avLst/>
          </a:prstGeom>
          <a:solidFill>
            <a:schemeClr val="accent4">
              <a:lumMod val="20000"/>
              <a:lumOff val="8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a:solidFill>
                <a:schemeClr val="bg1">
                  <a:lumMod val="95000"/>
                  <a:lumOff val="5000"/>
                </a:schemeClr>
              </a:solidFill>
            </a:endParaRPr>
          </a:p>
        </p:txBody>
      </p:sp>
      <p:sp>
        <p:nvSpPr>
          <p:cNvPr id="29718" name="49 Metin kutusu"/>
          <p:cNvSpPr txBox="1">
            <a:spLocks noChangeArrowheads="1"/>
          </p:cNvSpPr>
          <p:nvPr/>
        </p:nvSpPr>
        <p:spPr bwMode="auto">
          <a:xfrm>
            <a:off x="590550" y="4652963"/>
            <a:ext cx="2459038" cy="369887"/>
          </a:xfrm>
          <a:prstGeom prst="rect">
            <a:avLst/>
          </a:prstGeom>
          <a:noFill/>
          <a:ln w="9525">
            <a:noFill/>
            <a:miter lim="800000"/>
            <a:headEnd/>
            <a:tailEnd/>
          </a:ln>
        </p:spPr>
        <p:txBody>
          <a:bodyPr>
            <a:spAutoFit/>
          </a:bodyPr>
          <a:lstStyle/>
          <a:p>
            <a:pPr>
              <a:defRPr/>
            </a:pPr>
            <a:r>
              <a:rPr lang="tr-TR" b="1">
                <a:solidFill>
                  <a:schemeClr val="bg1">
                    <a:lumMod val="95000"/>
                    <a:lumOff val="5000"/>
                  </a:schemeClr>
                </a:solidFill>
              </a:rPr>
              <a:t>Kanamada azalma</a:t>
            </a:r>
          </a:p>
        </p:txBody>
      </p:sp>
      <p:sp>
        <p:nvSpPr>
          <p:cNvPr id="51" name="50 Dikdörtgen"/>
          <p:cNvSpPr/>
          <p:nvPr/>
        </p:nvSpPr>
        <p:spPr>
          <a:xfrm>
            <a:off x="4716463" y="4941888"/>
            <a:ext cx="3671887" cy="719137"/>
          </a:xfrm>
          <a:prstGeom prst="rect">
            <a:avLst/>
          </a:prstGeom>
          <a:solidFill>
            <a:schemeClr val="accent4">
              <a:lumMod val="20000"/>
              <a:lumOff val="8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a:solidFill>
                <a:schemeClr val="bg1">
                  <a:lumMod val="95000"/>
                  <a:lumOff val="5000"/>
                </a:schemeClr>
              </a:solidFill>
            </a:endParaRPr>
          </a:p>
        </p:txBody>
      </p:sp>
      <p:sp>
        <p:nvSpPr>
          <p:cNvPr id="29720" name="51 Metin kutusu"/>
          <p:cNvSpPr txBox="1">
            <a:spLocks noChangeArrowheads="1"/>
          </p:cNvSpPr>
          <p:nvPr/>
        </p:nvSpPr>
        <p:spPr bwMode="auto">
          <a:xfrm>
            <a:off x="5260975" y="4943475"/>
            <a:ext cx="2479675" cy="646113"/>
          </a:xfrm>
          <a:prstGeom prst="rect">
            <a:avLst/>
          </a:prstGeom>
          <a:noFill/>
          <a:ln w="9525">
            <a:noFill/>
            <a:miter lim="800000"/>
            <a:headEnd/>
            <a:tailEnd/>
          </a:ln>
        </p:spPr>
        <p:txBody>
          <a:bodyPr wrap="none">
            <a:spAutoFit/>
          </a:bodyPr>
          <a:lstStyle/>
          <a:p>
            <a:pPr algn="ctr">
              <a:defRPr/>
            </a:pPr>
            <a:r>
              <a:rPr lang="tr-TR" b="1" dirty="0">
                <a:solidFill>
                  <a:schemeClr val="bg1">
                    <a:lumMod val="95000"/>
                    <a:lumOff val="5000"/>
                  </a:schemeClr>
                </a:solidFill>
              </a:rPr>
              <a:t>Anti-</a:t>
            </a:r>
            <a:r>
              <a:rPr lang="tr-TR" b="1" dirty="0" err="1">
                <a:solidFill>
                  <a:schemeClr val="bg1">
                    <a:lumMod val="95000"/>
                    <a:lumOff val="5000"/>
                  </a:schemeClr>
                </a:solidFill>
              </a:rPr>
              <a:t>inflamatuar</a:t>
            </a:r>
            <a:r>
              <a:rPr lang="tr-TR" b="1" dirty="0">
                <a:solidFill>
                  <a:schemeClr val="bg1">
                    <a:lumMod val="95000"/>
                    <a:lumOff val="5000"/>
                  </a:schemeClr>
                </a:solidFill>
              </a:rPr>
              <a:t> etki </a:t>
            </a:r>
          </a:p>
          <a:p>
            <a:pPr algn="ctr">
              <a:defRPr/>
            </a:pPr>
            <a:r>
              <a:rPr lang="tr-TR" b="1" dirty="0" err="1">
                <a:solidFill>
                  <a:schemeClr val="bg1">
                    <a:lumMod val="95000"/>
                    <a:lumOff val="5000"/>
                  </a:schemeClr>
                </a:solidFill>
              </a:rPr>
              <a:t>PG’leri</a:t>
            </a:r>
            <a:r>
              <a:rPr lang="tr-TR" b="1" dirty="0">
                <a:solidFill>
                  <a:schemeClr val="bg1">
                    <a:lumMod val="95000"/>
                    <a:lumOff val="5000"/>
                  </a:schemeClr>
                </a:solidFill>
              </a:rPr>
              <a:t> azaltır</a:t>
            </a:r>
          </a:p>
        </p:txBody>
      </p:sp>
      <p:sp>
        <p:nvSpPr>
          <p:cNvPr id="27" name="26 Metin kutusu"/>
          <p:cNvSpPr txBox="1"/>
          <p:nvPr/>
        </p:nvSpPr>
        <p:spPr>
          <a:xfrm>
            <a:off x="3995738" y="5949950"/>
            <a:ext cx="954087" cy="460375"/>
          </a:xfrm>
          <a:prstGeom prst="rect">
            <a:avLst/>
          </a:prstGeom>
          <a:noFill/>
        </p:spPr>
        <p:txBody>
          <a:bodyPr wrap="none">
            <a:spAutoFit/>
          </a:bodyPr>
          <a:lstStyle/>
          <a:p>
            <a:pPr>
              <a:defRPr/>
            </a:pPr>
            <a:r>
              <a:rPr lang="tr-TR" sz="2400" b="1" dirty="0">
                <a:solidFill>
                  <a:schemeClr val="bg1">
                    <a:lumMod val="95000"/>
                    <a:lumOff val="5000"/>
                  </a:schemeClr>
                </a:solidFill>
              </a:rPr>
              <a:t>Ağrı↓</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6" name="Rectangle 23"/>
          <p:cNvSpPr>
            <a:spLocks noGrp="1" noChangeArrowheads="1"/>
          </p:cNvSpPr>
          <p:nvPr>
            <p:ph type="title"/>
          </p:nvPr>
        </p:nvSpPr>
        <p:spPr/>
        <p:txBody>
          <a:bodyPr>
            <a:normAutofit/>
          </a:bodyPr>
          <a:lstStyle/>
          <a:p>
            <a:pPr eaLnBrk="1" hangingPunct="1"/>
            <a:r>
              <a:rPr lang="en-GB" altLang="it-IT" dirty="0" err="1" smtClean="0">
                <a:solidFill>
                  <a:srgbClr val="FFFF00"/>
                </a:solidFill>
              </a:rPr>
              <a:t>Dienogest</a:t>
            </a:r>
            <a:r>
              <a:rPr lang="tr-TR" altLang="it-IT" dirty="0" smtClean="0">
                <a:solidFill>
                  <a:srgbClr val="FFFF00"/>
                </a:solidFill>
              </a:rPr>
              <a:t>in etki mekanizması</a:t>
            </a:r>
            <a:endParaRPr lang="en-GB" altLang="it-IT" dirty="0" smtClean="0">
              <a:solidFill>
                <a:srgbClr val="FFFF00"/>
              </a:solidFill>
            </a:endParaRPr>
          </a:p>
        </p:txBody>
      </p:sp>
      <p:sp>
        <p:nvSpPr>
          <p:cNvPr id="72728" name="Rectangle 24"/>
          <p:cNvSpPr>
            <a:spLocks noGrp="1" noChangeArrowheads="1"/>
          </p:cNvSpPr>
          <p:nvPr>
            <p:ph sz="half" idx="1"/>
          </p:nvPr>
        </p:nvSpPr>
        <p:spPr/>
        <p:txBody>
          <a:bodyPr>
            <a:normAutofit/>
          </a:bodyPr>
          <a:lstStyle/>
          <a:p>
            <a:pPr eaLnBrk="1" hangingPunct="1"/>
            <a:r>
              <a:rPr lang="tr-TR" altLang="it-IT" sz="2000" dirty="0" smtClean="0"/>
              <a:t>Merkezi etkiler</a:t>
            </a:r>
            <a:endParaRPr lang="en-GB" altLang="it-IT" sz="2000" dirty="0" smtClean="0"/>
          </a:p>
          <a:p>
            <a:pPr lvl="1" eaLnBrk="1" hangingPunct="1"/>
            <a:r>
              <a:rPr lang="tr-TR" altLang="it-IT" sz="1800" dirty="0" smtClean="0"/>
              <a:t>G</a:t>
            </a:r>
            <a:r>
              <a:rPr lang="en-GB" altLang="it-IT" sz="1800" dirty="0" err="1" smtClean="0"/>
              <a:t>onadotropin</a:t>
            </a:r>
            <a:r>
              <a:rPr lang="en-GB" altLang="it-IT" sz="1800" dirty="0" smtClean="0"/>
              <a:t> </a:t>
            </a:r>
            <a:r>
              <a:rPr lang="tr-TR" altLang="it-IT" sz="1800" dirty="0" smtClean="0"/>
              <a:t>salınımının </a:t>
            </a:r>
            <a:r>
              <a:rPr lang="tr-TR" altLang="it-IT" sz="1800" dirty="0" err="1" smtClean="0"/>
              <a:t>inhibisyonu</a:t>
            </a:r>
            <a:r>
              <a:rPr lang="en-GB" altLang="it-IT" sz="1800" dirty="0" smtClean="0"/>
              <a:t>: </a:t>
            </a:r>
            <a:r>
              <a:rPr lang="tr-TR" altLang="it-IT" sz="1800" dirty="0" smtClean="0"/>
              <a:t>kan dolaşımındaki </a:t>
            </a:r>
            <a:r>
              <a:rPr lang="tr-TR" altLang="it-IT" sz="1800" dirty="0" err="1" smtClean="0"/>
              <a:t>östradiolün</a:t>
            </a:r>
            <a:r>
              <a:rPr lang="tr-TR" altLang="it-IT" sz="1800" dirty="0" smtClean="0"/>
              <a:t> orta düzeyde baskılanması</a:t>
            </a:r>
            <a:endParaRPr lang="en-GB" altLang="it-IT" sz="1800" dirty="0" smtClean="0"/>
          </a:p>
          <a:p>
            <a:pPr lvl="1" eaLnBrk="1" hangingPunct="1"/>
            <a:r>
              <a:rPr lang="en-GB" altLang="it-IT" sz="1800" dirty="0" err="1" smtClean="0"/>
              <a:t>Ov</a:t>
            </a:r>
            <a:r>
              <a:rPr lang="tr-TR" altLang="it-IT" sz="1800" dirty="0" smtClean="0"/>
              <a:t>er fonksiyonu</a:t>
            </a:r>
            <a:r>
              <a:rPr lang="en-GB" altLang="it-IT" sz="1800" dirty="0" smtClean="0"/>
              <a:t>: </a:t>
            </a:r>
            <a:r>
              <a:rPr lang="en-GB" altLang="it-IT" sz="1800" dirty="0" err="1" smtClean="0"/>
              <a:t>anovula</a:t>
            </a:r>
            <a:r>
              <a:rPr lang="tr-TR" altLang="it-IT" sz="1800" dirty="0" err="1" smtClean="0"/>
              <a:t>sy</a:t>
            </a:r>
            <a:r>
              <a:rPr lang="en-GB" altLang="it-IT" sz="1800" dirty="0" smtClean="0"/>
              <a:t>on (2mg do</a:t>
            </a:r>
            <a:r>
              <a:rPr lang="tr-TR" altLang="it-IT" sz="1800" dirty="0" smtClean="0"/>
              <a:t>z</a:t>
            </a:r>
            <a:r>
              <a:rPr lang="en-GB" altLang="it-IT" sz="1800" dirty="0" smtClean="0"/>
              <a:t>)</a:t>
            </a:r>
          </a:p>
          <a:p>
            <a:pPr lvl="1" eaLnBrk="1" hangingPunct="1"/>
            <a:endParaRPr lang="en-GB" altLang="it-IT" sz="1800" dirty="0" smtClean="0"/>
          </a:p>
          <a:p>
            <a:pPr eaLnBrk="1" hangingPunct="1"/>
            <a:r>
              <a:rPr lang="tr-TR" altLang="it-IT" sz="2000" dirty="0" smtClean="0"/>
              <a:t>Lokal etkiler</a:t>
            </a:r>
            <a:endParaRPr lang="en-GB" altLang="it-IT" sz="2000" dirty="0" smtClean="0"/>
          </a:p>
          <a:p>
            <a:pPr lvl="1" eaLnBrk="1" hangingPunct="1"/>
            <a:r>
              <a:rPr lang="en-GB" altLang="it-IT" sz="1800" dirty="0" smtClean="0"/>
              <a:t>Anti-</a:t>
            </a:r>
            <a:r>
              <a:rPr lang="en-GB" altLang="it-IT" sz="1800" dirty="0" err="1" smtClean="0"/>
              <a:t>proliferati</a:t>
            </a:r>
            <a:r>
              <a:rPr lang="tr-TR" altLang="it-IT" sz="1800" dirty="0" smtClean="0"/>
              <a:t>f</a:t>
            </a:r>
            <a:r>
              <a:rPr lang="en-GB" altLang="it-IT" sz="1800" dirty="0" smtClean="0"/>
              <a:t> </a:t>
            </a:r>
          </a:p>
          <a:p>
            <a:pPr lvl="1" eaLnBrk="1" hangingPunct="1"/>
            <a:r>
              <a:rPr lang="en-GB" altLang="it-IT" sz="1800" dirty="0" smtClean="0"/>
              <a:t>Anti-</a:t>
            </a:r>
            <a:r>
              <a:rPr lang="en-GB" altLang="it-IT" sz="1800" dirty="0" err="1" smtClean="0"/>
              <a:t>anjiogenik</a:t>
            </a:r>
            <a:endParaRPr lang="en-GB" altLang="it-IT" sz="1800" dirty="0" smtClean="0"/>
          </a:p>
          <a:p>
            <a:pPr lvl="1"/>
            <a:r>
              <a:rPr lang="en-US" altLang="it-IT" sz="1800" dirty="0" smtClean="0"/>
              <a:t>Anti-</a:t>
            </a:r>
            <a:r>
              <a:rPr lang="en-US" altLang="it-IT" sz="1800" dirty="0" err="1" smtClean="0"/>
              <a:t>inflamat</a:t>
            </a:r>
            <a:r>
              <a:rPr lang="tr-TR" altLang="it-IT" sz="1800" dirty="0" err="1" smtClean="0"/>
              <a:t>uar</a:t>
            </a:r>
            <a:endParaRPr lang="en-GB" altLang="it-IT" sz="1800" dirty="0"/>
          </a:p>
          <a:p>
            <a:pPr marL="457200" lvl="1" indent="0" eaLnBrk="1" hangingPunct="1">
              <a:buNone/>
            </a:pPr>
            <a:r>
              <a:rPr lang="en-GB" altLang="it-IT" sz="1800" dirty="0" smtClean="0"/>
              <a:t> </a:t>
            </a:r>
          </a:p>
          <a:p>
            <a:pPr lvl="2" eaLnBrk="1" hangingPunct="1"/>
            <a:endParaRPr lang="en-GB" altLang="it-IT" sz="1800" dirty="0" smtClean="0"/>
          </a:p>
          <a:p>
            <a:pPr eaLnBrk="1" hangingPunct="1"/>
            <a:endParaRPr lang="en-GB" altLang="it-IT" sz="2000" dirty="0" smtClean="0"/>
          </a:p>
        </p:txBody>
      </p:sp>
      <p:pic>
        <p:nvPicPr>
          <p:cNvPr id="13315" name="Bild 2" descr="illustration_uterus_gehirn.png"/>
          <p:cNvPicPr>
            <a:picLocks noChangeAspect="1"/>
          </p:cNvPicPr>
          <p:nvPr/>
        </p:nvPicPr>
        <p:blipFill>
          <a:blip r:embed="rId3" cstate="print">
            <a:extLst>
              <a:ext uri="{28A0092B-C50C-407E-A947-70E740481C1C}">
                <a14:useLocalDpi xmlns:a14="http://schemas.microsoft.com/office/drawing/2010/main" val="0"/>
              </a:ext>
            </a:extLst>
          </a:blip>
          <a:srcRect b="6900"/>
          <a:stretch>
            <a:fillRect/>
          </a:stretch>
        </p:blipFill>
        <p:spPr bwMode="auto">
          <a:xfrm>
            <a:off x="3924300" y="1131267"/>
            <a:ext cx="4694238" cy="582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8" name="Textfeld 6"/>
          <p:cNvSpPr txBox="1">
            <a:spLocks noChangeArrowheads="1"/>
          </p:cNvSpPr>
          <p:nvPr/>
        </p:nvSpPr>
        <p:spPr bwMode="auto">
          <a:xfrm>
            <a:off x="4643438" y="1959942"/>
            <a:ext cx="1223962" cy="260350"/>
          </a:xfrm>
          <a:prstGeom prst="rect">
            <a:avLst/>
          </a:prstGeom>
          <a:solidFill>
            <a:schemeClr val="bg1">
              <a:alpha val="7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200">
                <a:solidFill>
                  <a:srgbClr val="4D4D4D"/>
                </a:solidFill>
                <a:latin typeface="Arial" pitchFamily="34" charset="0"/>
                <a:cs typeface="Arial" pitchFamily="34" charset="0"/>
              </a:defRPr>
            </a:lvl1pPr>
            <a:lvl2pPr>
              <a:defRPr>
                <a:solidFill>
                  <a:srgbClr val="4D4D4D"/>
                </a:solidFill>
                <a:latin typeface="Arial" pitchFamily="34" charset="0"/>
                <a:cs typeface="Arial" pitchFamily="34" charset="0"/>
              </a:defRPr>
            </a:lvl2pPr>
            <a:lvl3pPr>
              <a:defRPr sz="1400">
                <a:solidFill>
                  <a:srgbClr val="4D4D4D"/>
                </a:solidFill>
                <a:latin typeface="Arial" pitchFamily="34" charset="0"/>
                <a:cs typeface="Arial" pitchFamily="34" charset="0"/>
              </a:defRPr>
            </a:lvl3pPr>
            <a:lvl4pPr>
              <a:defRPr sz="1400">
                <a:solidFill>
                  <a:srgbClr val="4D4D4D"/>
                </a:solidFill>
                <a:latin typeface="Arial" pitchFamily="34" charset="0"/>
                <a:cs typeface="Arial" pitchFamily="34" charset="0"/>
              </a:defRPr>
            </a:lvl4pPr>
            <a:lvl5pPr>
              <a:defRPr sz="1400">
                <a:solidFill>
                  <a:srgbClr val="4D4D4D"/>
                </a:solidFill>
                <a:latin typeface="Arial" pitchFamily="34" charset="0"/>
                <a:cs typeface="Arial" pitchFamily="34" charset="0"/>
              </a:defRPr>
            </a:lvl5pPr>
            <a:lvl6pPr eaLnBrk="0" hangingPunct="0">
              <a:defRPr sz="1400">
                <a:solidFill>
                  <a:srgbClr val="4D4D4D"/>
                </a:solidFill>
                <a:latin typeface="Arial" pitchFamily="34" charset="0"/>
                <a:cs typeface="Arial" pitchFamily="34" charset="0"/>
              </a:defRPr>
            </a:lvl6pPr>
            <a:lvl7pPr eaLnBrk="0" hangingPunct="0">
              <a:defRPr sz="1400">
                <a:solidFill>
                  <a:srgbClr val="4D4D4D"/>
                </a:solidFill>
                <a:latin typeface="Arial" pitchFamily="34" charset="0"/>
                <a:cs typeface="Arial" pitchFamily="34" charset="0"/>
              </a:defRPr>
            </a:lvl7pPr>
            <a:lvl8pPr eaLnBrk="0" hangingPunct="0">
              <a:defRPr sz="1400">
                <a:solidFill>
                  <a:srgbClr val="4D4D4D"/>
                </a:solidFill>
                <a:latin typeface="Arial" pitchFamily="34" charset="0"/>
                <a:cs typeface="Arial" pitchFamily="34" charset="0"/>
              </a:defRPr>
            </a:lvl8pPr>
            <a:lvl9pPr eaLnBrk="0" hangingPunct="0">
              <a:defRPr sz="1400">
                <a:solidFill>
                  <a:srgbClr val="4D4D4D"/>
                </a:solidFill>
                <a:latin typeface="Arial" pitchFamily="34" charset="0"/>
                <a:cs typeface="Arial" pitchFamily="34" charset="0"/>
              </a:defRPr>
            </a:lvl9pPr>
          </a:lstStyle>
          <a:p>
            <a:pPr algn="r"/>
            <a:r>
              <a:rPr lang="de-DE" altLang="it-IT" sz="1100" b="1" dirty="0" smtClean="0">
                <a:solidFill>
                  <a:srgbClr val="FFFF00"/>
                </a:solidFill>
                <a:latin typeface="Helvetica" pitchFamily="34" charset="0"/>
                <a:ea typeface="ヒラギノ角ゴ Pro W3"/>
                <a:cs typeface="ヒラギノ角ゴ Pro W3"/>
              </a:rPr>
              <a:t>H</a:t>
            </a:r>
            <a:r>
              <a:rPr lang="tr-TR" altLang="it-IT" sz="1100" b="1" dirty="0" smtClean="0">
                <a:solidFill>
                  <a:srgbClr val="FFFF00"/>
                </a:solidFill>
                <a:latin typeface="Helvetica" pitchFamily="34" charset="0"/>
                <a:ea typeface="ヒラギノ角ゴ Pro W3"/>
                <a:cs typeface="ヒラギノ角ゴ Pro W3"/>
              </a:rPr>
              <a:t>i</a:t>
            </a:r>
            <a:r>
              <a:rPr lang="de-DE" altLang="it-IT" sz="1100" b="1" dirty="0" smtClean="0">
                <a:solidFill>
                  <a:srgbClr val="FFFF00"/>
                </a:solidFill>
                <a:latin typeface="Helvetica" pitchFamily="34" charset="0"/>
                <a:ea typeface="ヒラギノ角ゴ Pro W3"/>
                <a:cs typeface="ヒラギノ角ゴ Pro W3"/>
              </a:rPr>
              <a:t>potalamus</a:t>
            </a:r>
            <a:endParaRPr lang="de-DE" altLang="it-IT" sz="1100" b="1" dirty="0">
              <a:solidFill>
                <a:srgbClr val="FFFF00"/>
              </a:solidFill>
              <a:latin typeface="Helvetica" pitchFamily="34" charset="0"/>
              <a:ea typeface="ヒラギノ角ゴ Pro W3"/>
              <a:cs typeface="ヒラギノ角ゴ Pro W3"/>
            </a:endParaRPr>
          </a:p>
        </p:txBody>
      </p:sp>
      <p:sp>
        <p:nvSpPr>
          <p:cNvPr id="13319" name="Textfeld 7"/>
          <p:cNvSpPr txBox="1">
            <a:spLocks noChangeArrowheads="1"/>
          </p:cNvSpPr>
          <p:nvPr/>
        </p:nvSpPr>
        <p:spPr bwMode="auto">
          <a:xfrm>
            <a:off x="4324350" y="2239342"/>
            <a:ext cx="1517650" cy="260350"/>
          </a:xfrm>
          <a:prstGeom prst="rect">
            <a:avLst/>
          </a:prstGeom>
          <a:solidFill>
            <a:srgbClr val="002060"/>
          </a:solidFill>
          <a:ln>
            <a:noFill/>
          </a:ln>
          <a:extLst/>
        </p:spPr>
        <p:txBody>
          <a:bodyPr>
            <a:spAutoFit/>
          </a:bodyPr>
          <a:lstStyle>
            <a:lvl1pPr>
              <a:defRPr sz="2200">
                <a:solidFill>
                  <a:srgbClr val="4D4D4D"/>
                </a:solidFill>
                <a:latin typeface="Arial" pitchFamily="34" charset="0"/>
                <a:cs typeface="Arial" pitchFamily="34" charset="0"/>
              </a:defRPr>
            </a:lvl1pPr>
            <a:lvl2pPr>
              <a:defRPr>
                <a:solidFill>
                  <a:srgbClr val="4D4D4D"/>
                </a:solidFill>
                <a:latin typeface="Arial" pitchFamily="34" charset="0"/>
                <a:cs typeface="Arial" pitchFamily="34" charset="0"/>
              </a:defRPr>
            </a:lvl2pPr>
            <a:lvl3pPr>
              <a:defRPr sz="1400">
                <a:solidFill>
                  <a:srgbClr val="4D4D4D"/>
                </a:solidFill>
                <a:latin typeface="Arial" pitchFamily="34" charset="0"/>
                <a:cs typeface="Arial" pitchFamily="34" charset="0"/>
              </a:defRPr>
            </a:lvl3pPr>
            <a:lvl4pPr>
              <a:defRPr sz="1400">
                <a:solidFill>
                  <a:srgbClr val="4D4D4D"/>
                </a:solidFill>
                <a:latin typeface="Arial" pitchFamily="34" charset="0"/>
                <a:cs typeface="Arial" pitchFamily="34" charset="0"/>
              </a:defRPr>
            </a:lvl4pPr>
            <a:lvl5pPr>
              <a:defRPr sz="1400">
                <a:solidFill>
                  <a:srgbClr val="4D4D4D"/>
                </a:solidFill>
                <a:latin typeface="Arial" pitchFamily="34" charset="0"/>
                <a:cs typeface="Arial" pitchFamily="34" charset="0"/>
              </a:defRPr>
            </a:lvl5pPr>
            <a:lvl6pPr eaLnBrk="0" hangingPunct="0">
              <a:defRPr sz="1400">
                <a:solidFill>
                  <a:srgbClr val="4D4D4D"/>
                </a:solidFill>
                <a:latin typeface="Arial" pitchFamily="34" charset="0"/>
                <a:cs typeface="Arial" pitchFamily="34" charset="0"/>
              </a:defRPr>
            </a:lvl6pPr>
            <a:lvl7pPr eaLnBrk="0" hangingPunct="0">
              <a:defRPr sz="1400">
                <a:solidFill>
                  <a:srgbClr val="4D4D4D"/>
                </a:solidFill>
                <a:latin typeface="Arial" pitchFamily="34" charset="0"/>
                <a:cs typeface="Arial" pitchFamily="34" charset="0"/>
              </a:defRPr>
            </a:lvl7pPr>
            <a:lvl8pPr eaLnBrk="0" hangingPunct="0">
              <a:defRPr sz="1400">
                <a:solidFill>
                  <a:srgbClr val="4D4D4D"/>
                </a:solidFill>
                <a:latin typeface="Arial" pitchFamily="34" charset="0"/>
                <a:cs typeface="Arial" pitchFamily="34" charset="0"/>
              </a:defRPr>
            </a:lvl8pPr>
            <a:lvl9pPr eaLnBrk="0" hangingPunct="0">
              <a:defRPr sz="1400">
                <a:solidFill>
                  <a:srgbClr val="4D4D4D"/>
                </a:solidFill>
                <a:latin typeface="Arial" pitchFamily="34" charset="0"/>
                <a:cs typeface="Arial" pitchFamily="34" charset="0"/>
              </a:defRPr>
            </a:lvl9pPr>
          </a:lstStyle>
          <a:p>
            <a:pPr algn="r"/>
            <a:r>
              <a:rPr lang="tr-TR" altLang="it-IT" sz="1100" b="1" dirty="0" smtClean="0">
                <a:solidFill>
                  <a:srgbClr val="FFFF00"/>
                </a:solidFill>
                <a:latin typeface="Helvetica" pitchFamily="34" charset="0"/>
                <a:ea typeface="ヒラギノ角ゴ Pro W3"/>
                <a:cs typeface="ヒラギノ角ゴ Pro W3"/>
              </a:rPr>
              <a:t>Hipofiz</a:t>
            </a:r>
            <a:endParaRPr lang="de-DE" altLang="it-IT" sz="1100" b="1" dirty="0">
              <a:solidFill>
                <a:srgbClr val="FFFF00"/>
              </a:solidFill>
              <a:latin typeface="Helvetica" pitchFamily="34" charset="0"/>
              <a:ea typeface="ヒラギノ角ゴ Pro W3"/>
              <a:cs typeface="ヒラギノ角ゴ Pro W3"/>
            </a:endParaRPr>
          </a:p>
        </p:txBody>
      </p:sp>
      <p:sp>
        <p:nvSpPr>
          <p:cNvPr id="13320" name="Textfeld 8"/>
          <p:cNvSpPr txBox="1">
            <a:spLocks noChangeArrowheads="1"/>
          </p:cNvSpPr>
          <p:nvPr/>
        </p:nvSpPr>
        <p:spPr bwMode="auto">
          <a:xfrm>
            <a:off x="5251450" y="4263404"/>
            <a:ext cx="1433513"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200">
                <a:solidFill>
                  <a:srgbClr val="4D4D4D"/>
                </a:solidFill>
                <a:latin typeface="Arial" pitchFamily="34" charset="0"/>
                <a:cs typeface="Arial" pitchFamily="34" charset="0"/>
              </a:defRPr>
            </a:lvl1pPr>
            <a:lvl2pPr>
              <a:defRPr>
                <a:solidFill>
                  <a:srgbClr val="4D4D4D"/>
                </a:solidFill>
                <a:latin typeface="Arial" pitchFamily="34" charset="0"/>
                <a:cs typeface="Arial" pitchFamily="34" charset="0"/>
              </a:defRPr>
            </a:lvl2pPr>
            <a:lvl3pPr>
              <a:defRPr sz="1400">
                <a:solidFill>
                  <a:srgbClr val="4D4D4D"/>
                </a:solidFill>
                <a:latin typeface="Arial" pitchFamily="34" charset="0"/>
                <a:cs typeface="Arial" pitchFamily="34" charset="0"/>
              </a:defRPr>
            </a:lvl3pPr>
            <a:lvl4pPr>
              <a:defRPr sz="1400">
                <a:solidFill>
                  <a:srgbClr val="4D4D4D"/>
                </a:solidFill>
                <a:latin typeface="Arial" pitchFamily="34" charset="0"/>
                <a:cs typeface="Arial" pitchFamily="34" charset="0"/>
              </a:defRPr>
            </a:lvl4pPr>
            <a:lvl5pPr>
              <a:defRPr sz="1400">
                <a:solidFill>
                  <a:srgbClr val="4D4D4D"/>
                </a:solidFill>
                <a:latin typeface="Arial" pitchFamily="34" charset="0"/>
                <a:cs typeface="Arial" pitchFamily="34" charset="0"/>
              </a:defRPr>
            </a:lvl5pPr>
            <a:lvl6pPr eaLnBrk="0" hangingPunct="0">
              <a:defRPr sz="1400">
                <a:solidFill>
                  <a:srgbClr val="4D4D4D"/>
                </a:solidFill>
                <a:latin typeface="Arial" pitchFamily="34" charset="0"/>
                <a:cs typeface="Arial" pitchFamily="34" charset="0"/>
              </a:defRPr>
            </a:lvl6pPr>
            <a:lvl7pPr eaLnBrk="0" hangingPunct="0">
              <a:defRPr sz="1400">
                <a:solidFill>
                  <a:srgbClr val="4D4D4D"/>
                </a:solidFill>
                <a:latin typeface="Arial" pitchFamily="34" charset="0"/>
                <a:cs typeface="Arial" pitchFamily="34" charset="0"/>
              </a:defRPr>
            </a:lvl7pPr>
            <a:lvl8pPr eaLnBrk="0" hangingPunct="0">
              <a:defRPr sz="1400">
                <a:solidFill>
                  <a:srgbClr val="4D4D4D"/>
                </a:solidFill>
                <a:latin typeface="Arial" pitchFamily="34" charset="0"/>
                <a:cs typeface="Arial" pitchFamily="34" charset="0"/>
              </a:defRPr>
            </a:lvl8pPr>
            <a:lvl9pPr eaLnBrk="0" hangingPunct="0">
              <a:defRPr sz="1400">
                <a:solidFill>
                  <a:srgbClr val="4D4D4D"/>
                </a:solidFill>
                <a:latin typeface="Arial" pitchFamily="34" charset="0"/>
                <a:cs typeface="Arial" pitchFamily="34" charset="0"/>
              </a:defRPr>
            </a:lvl9pPr>
          </a:lstStyle>
          <a:p>
            <a:pPr algn="r"/>
            <a:r>
              <a:rPr lang="de-DE" altLang="it-IT" sz="1100" b="1" dirty="0" smtClean="0">
                <a:solidFill>
                  <a:srgbClr val="FFFF00"/>
                </a:solidFill>
                <a:latin typeface="Helvetica" pitchFamily="34" charset="0"/>
                <a:ea typeface="ヒラギノ角ゴ Pro W3"/>
                <a:cs typeface="ヒラギノ角ゴ Pro W3"/>
              </a:rPr>
              <a:t>Gonadotropin</a:t>
            </a:r>
            <a:r>
              <a:rPr lang="tr-TR" altLang="it-IT" sz="1100" b="1" dirty="0" err="1" smtClean="0">
                <a:solidFill>
                  <a:srgbClr val="FFFF00"/>
                </a:solidFill>
                <a:latin typeface="Helvetica" pitchFamily="34" charset="0"/>
                <a:ea typeface="ヒラギノ角ゴ Pro W3"/>
                <a:cs typeface="ヒラギノ角ゴ Pro W3"/>
              </a:rPr>
              <a:t>ler</a:t>
            </a:r>
            <a:endParaRPr lang="de-DE" altLang="it-IT" sz="1100" b="1" dirty="0">
              <a:solidFill>
                <a:srgbClr val="FFFF00"/>
              </a:solidFill>
              <a:latin typeface="Helvetica" pitchFamily="34" charset="0"/>
              <a:ea typeface="ヒラギノ角ゴ Pro W3"/>
              <a:cs typeface="ヒラギノ角ゴ Pro W3"/>
            </a:endParaRPr>
          </a:p>
        </p:txBody>
      </p:sp>
      <p:sp>
        <p:nvSpPr>
          <p:cNvPr id="13321" name="Textfeld 9"/>
          <p:cNvSpPr txBox="1">
            <a:spLocks noChangeArrowheads="1"/>
          </p:cNvSpPr>
          <p:nvPr/>
        </p:nvSpPr>
        <p:spPr bwMode="auto">
          <a:xfrm>
            <a:off x="4202113" y="3868117"/>
            <a:ext cx="2530475"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200">
                <a:solidFill>
                  <a:srgbClr val="4D4D4D"/>
                </a:solidFill>
                <a:latin typeface="Arial" pitchFamily="34" charset="0"/>
                <a:cs typeface="Arial" pitchFamily="34" charset="0"/>
              </a:defRPr>
            </a:lvl1pPr>
            <a:lvl2pPr>
              <a:defRPr>
                <a:solidFill>
                  <a:srgbClr val="4D4D4D"/>
                </a:solidFill>
                <a:latin typeface="Arial" pitchFamily="34" charset="0"/>
                <a:cs typeface="Arial" pitchFamily="34" charset="0"/>
              </a:defRPr>
            </a:lvl2pPr>
            <a:lvl3pPr>
              <a:defRPr sz="1400">
                <a:solidFill>
                  <a:srgbClr val="4D4D4D"/>
                </a:solidFill>
                <a:latin typeface="Arial" pitchFamily="34" charset="0"/>
                <a:cs typeface="Arial" pitchFamily="34" charset="0"/>
              </a:defRPr>
            </a:lvl3pPr>
            <a:lvl4pPr>
              <a:defRPr sz="1400">
                <a:solidFill>
                  <a:srgbClr val="4D4D4D"/>
                </a:solidFill>
                <a:latin typeface="Arial" pitchFamily="34" charset="0"/>
                <a:cs typeface="Arial" pitchFamily="34" charset="0"/>
              </a:defRPr>
            </a:lvl4pPr>
            <a:lvl5pPr>
              <a:defRPr sz="1400">
                <a:solidFill>
                  <a:srgbClr val="4D4D4D"/>
                </a:solidFill>
                <a:latin typeface="Arial" pitchFamily="34" charset="0"/>
                <a:cs typeface="Arial" pitchFamily="34" charset="0"/>
              </a:defRPr>
            </a:lvl5pPr>
            <a:lvl6pPr eaLnBrk="0" hangingPunct="0">
              <a:defRPr sz="1400">
                <a:solidFill>
                  <a:srgbClr val="4D4D4D"/>
                </a:solidFill>
                <a:latin typeface="Arial" pitchFamily="34" charset="0"/>
                <a:cs typeface="Arial" pitchFamily="34" charset="0"/>
              </a:defRPr>
            </a:lvl6pPr>
            <a:lvl7pPr eaLnBrk="0" hangingPunct="0">
              <a:defRPr sz="1400">
                <a:solidFill>
                  <a:srgbClr val="4D4D4D"/>
                </a:solidFill>
                <a:latin typeface="Arial" pitchFamily="34" charset="0"/>
                <a:cs typeface="Arial" pitchFamily="34" charset="0"/>
              </a:defRPr>
            </a:lvl7pPr>
            <a:lvl8pPr eaLnBrk="0" hangingPunct="0">
              <a:defRPr sz="1400">
                <a:solidFill>
                  <a:srgbClr val="4D4D4D"/>
                </a:solidFill>
                <a:latin typeface="Arial" pitchFamily="34" charset="0"/>
                <a:cs typeface="Arial" pitchFamily="34" charset="0"/>
              </a:defRPr>
            </a:lvl8pPr>
            <a:lvl9pPr eaLnBrk="0" hangingPunct="0">
              <a:defRPr sz="1400">
                <a:solidFill>
                  <a:srgbClr val="4D4D4D"/>
                </a:solidFill>
                <a:latin typeface="Arial" pitchFamily="34" charset="0"/>
                <a:cs typeface="Arial" pitchFamily="34" charset="0"/>
              </a:defRPr>
            </a:lvl9pPr>
          </a:lstStyle>
          <a:p>
            <a:pPr algn="r">
              <a:lnSpc>
                <a:spcPts val="1100"/>
              </a:lnSpc>
            </a:pPr>
            <a:r>
              <a:rPr lang="tr-TR" altLang="it-IT" sz="1100" b="1" dirty="0" smtClean="0">
                <a:solidFill>
                  <a:srgbClr val="FFFF00"/>
                </a:solidFill>
                <a:latin typeface="Helvetica" pitchFamily="34" charset="0"/>
                <a:ea typeface="ヒラギノ角ゴ Pro W3"/>
                <a:cs typeface="ヒラギノ角ゴ Pro W3"/>
              </a:rPr>
              <a:t>Ö</a:t>
            </a:r>
            <a:r>
              <a:rPr lang="de-DE" altLang="it-IT" sz="1100" b="1" dirty="0" smtClean="0">
                <a:solidFill>
                  <a:srgbClr val="FFFF00"/>
                </a:solidFill>
                <a:latin typeface="Helvetica" pitchFamily="34" charset="0"/>
                <a:ea typeface="ヒラギノ角ゴ Pro W3"/>
                <a:cs typeface="ヒラギノ角ゴ Pro W3"/>
              </a:rPr>
              <a:t>stro</a:t>
            </a:r>
            <a:r>
              <a:rPr lang="tr-TR" altLang="it-IT" sz="1100" b="1" dirty="0" smtClean="0">
                <a:solidFill>
                  <a:srgbClr val="FFFF00"/>
                </a:solidFill>
                <a:latin typeface="Helvetica" pitchFamily="34" charset="0"/>
                <a:ea typeface="ヒラギノ角ゴ Pro W3"/>
                <a:cs typeface="ヒラギノ角ゴ Pro W3"/>
              </a:rPr>
              <a:t>j</a:t>
            </a:r>
            <a:r>
              <a:rPr lang="de-DE" altLang="it-IT" sz="1100" b="1" dirty="0" smtClean="0">
                <a:solidFill>
                  <a:srgbClr val="FFFF00"/>
                </a:solidFill>
                <a:latin typeface="Helvetica" pitchFamily="34" charset="0"/>
                <a:ea typeface="ヒラギノ角ゴ Pro W3"/>
                <a:cs typeface="ヒラギノ角ゴ Pro W3"/>
              </a:rPr>
              <a:t>en </a:t>
            </a:r>
            <a:r>
              <a:rPr lang="tr-TR" altLang="it-IT" sz="1100" b="1" dirty="0" smtClean="0">
                <a:solidFill>
                  <a:srgbClr val="FFFF00"/>
                </a:solidFill>
                <a:latin typeface="Helvetica" pitchFamily="34" charset="0"/>
                <a:ea typeface="ヒラギノ角ゴ Pro W3"/>
                <a:cs typeface="ヒラギノ角ゴ Pro W3"/>
              </a:rPr>
              <a:t>ve </a:t>
            </a:r>
            <a:r>
              <a:rPr lang="de-DE" altLang="it-IT" sz="1100" b="1" dirty="0" smtClean="0">
                <a:solidFill>
                  <a:srgbClr val="FFFF00"/>
                </a:solidFill>
                <a:latin typeface="Helvetica" pitchFamily="34" charset="0"/>
                <a:ea typeface="ヒラギノ角ゴ Pro W3"/>
                <a:cs typeface="ヒラギノ角ゴ Pro W3"/>
              </a:rPr>
              <a:t>progesteron</a:t>
            </a:r>
            <a:endParaRPr lang="de-DE" altLang="it-IT" sz="1100" b="1" dirty="0">
              <a:solidFill>
                <a:srgbClr val="FFFF00"/>
              </a:solidFill>
              <a:latin typeface="Helvetica" pitchFamily="34" charset="0"/>
              <a:ea typeface="ヒラギノ角ゴ Pro W3"/>
              <a:cs typeface="ヒラギノ角ゴ Pro W3"/>
            </a:endParaRPr>
          </a:p>
          <a:p>
            <a:pPr algn="r">
              <a:lnSpc>
                <a:spcPts val="1100"/>
              </a:lnSpc>
            </a:pPr>
            <a:r>
              <a:rPr lang="de-DE" altLang="it-IT" sz="1100" b="1" dirty="0" smtClean="0">
                <a:solidFill>
                  <a:srgbClr val="FFFF00"/>
                </a:solidFill>
                <a:latin typeface="Helvetica" pitchFamily="34" charset="0"/>
                <a:ea typeface="ヒラギノ角ゴ Pro W3"/>
                <a:cs typeface="ヒラギノ角ゴ Pro W3"/>
              </a:rPr>
              <a:t>Negati</a:t>
            </a:r>
            <a:r>
              <a:rPr lang="tr-TR" altLang="it-IT" sz="1100" b="1" dirty="0" smtClean="0">
                <a:solidFill>
                  <a:srgbClr val="FFFF00"/>
                </a:solidFill>
                <a:latin typeface="Helvetica" pitchFamily="34" charset="0"/>
                <a:ea typeface="ヒラギノ角ゴ Pro W3"/>
                <a:cs typeface="ヒラギノ角ゴ Pro W3"/>
              </a:rPr>
              <a:t>f </a:t>
            </a:r>
            <a:r>
              <a:rPr lang="de-DE" altLang="it-IT" sz="1100" b="1" dirty="0" smtClean="0">
                <a:solidFill>
                  <a:srgbClr val="FFFF00"/>
                </a:solidFill>
                <a:latin typeface="Helvetica" pitchFamily="34" charset="0"/>
                <a:ea typeface="ヒラギノ角ゴ Pro W3"/>
                <a:cs typeface="ヒラギノ角ゴ Pro W3"/>
              </a:rPr>
              <a:t>feed-back</a:t>
            </a:r>
            <a:endParaRPr lang="de-DE" altLang="it-IT" sz="1100" b="1" dirty="0">
              <a:solidFill>
                <a:srgbClr val="FFFF00"/>
              </a:solidFill>
              <a:latin typeface="Helvetica" pitchFamily="34" charset="0"/>
              <a:ea typeface="ヒラギノ角ゴ Pro W3"/>
              <a:cs typeface="ヒラギノ角ゴ Pro W3"/>
            </a:endParaRPr>
          </a:p>
        </p:txBody>
      </p:sp>
      <p:sp>
        <p:nvSpPr>
          <p:cNvPr id="13322" name="Textfeld 10"/>
          <p:cNvSpPr txBox="1">
            <a:spLocks noChangeArrowheads="1"/>
          </p:cNvSpPr>
          <p:nvPr/>
        </p:nvSpPr>
        <p:spPr bwMode="auto">
          <a:xfrm>
            <a:off x="5756275" y="5023817"/>
            <a:ext cx="760413"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200">
                <a:solidFill>
                  <a:srgbClr val="4D4D4D"/>
                </a:solidFill>
                <a:latin typeface="Arial" pitchFamily="34" charset="0"/>
                <a:cs typeface="Arial" pitchFamily="34" charset="0"/>
              </a:defRPr>
            </a:lvl1pPr>
            <a:lvl2pPr>
              <a:defRPr>
                <a:solidFill>
                  <a:srgbClr val="4D4D4D"/>
                </a:solidFill>
                <a:latin typeface="Arial" pitchFamily="34" charset="0"/>
                <a:cs typeface="Arial" pitchFamily="34" charset="0"/>
              </a:defRPr>
            </a:lvl2pPr>
            <a:lvl3pPr>
              <a:defRPr sz="1400">
                <a:solidFill>
                  <a:srgbClr val="4D4D4D"/>
                </a:solidFill>
                <a:latin typeface="Arial" pitchFamily="34" charset="0"/>
                <a:cs typeface="Arial" pitchFamily="34" charset="0"/>
              </a:defRPr>
            </a:lvl3pPr>
            <a:lvl4pPr>
              <a:defRPr sz="1400">
                <a:solidFill>
                  <a:srgbClr val="4D4D4D"/>
                </a:solidFill>
                <a:latin typeface="Arial" pitchFamily="34" charset="0"/>
                <a:cs typeface="Arial" pitchFamily="34" charset="0"/>
              </a:defRPr>
            </a:lvl4pPr>
            <a:lvl5pPr>
              <a:defRPr sz="1400">
                <a:solidFill>
                  <a:srgbClr val="4D4D4D"/>
                </a:solidFill>
                <a:latin typeface="Arial" pitchFamily="34" charset="0"/>
                <a:cs typeface="Arial" pitchFamily="34" charset="0"/>
              </a:defRPr>
            </a:lvl5pPr>
            <a:lvl6pPr eaLnBrk="0" hangingPunct="0">
              <a:defRPr sz="1400">
                <a:solidFill>
                  <a:srgbClr val="4D4D4D"/>
                </a:solidFill>
                <a:latin typeface="Arial" pitchFamily="34" charset="0"/>
                <a:cs typeface="Arial" pitchFamily="34" charset="0"/>
              </a:defRPr>
            </a:lvl6pPr>
            <a:lvl7pPr eaLnBrk="0" hangingPunct="0">
              <a:defRPr sz="1400">
                <a:solidFill>
                  <a:srgbClr val="4D4D4D"/>
                </a:solidFill>
                <a:latin typeface="Arial" pitchFamily="34" charset="0"/>
                <a:cs typeface="Arial" pitchFamily="34" charset="0"/>
              </a:defRPr>
            </a:lvl7pPr>
            <a:lvl8pPr eaLnBrk="0" hangingPunct="0">
              <a:defRPr sz="1400">
                <a:solidFill>
                  <a:srgbClr val="4D4D4D"/>
                </a:solidFill>
                <a:latin typeface="Arial" pitchFamily="34" charset="0"/>
                <a:cs typeface="Arial" pitchFamily="34" charset="0"/>
              </a:defRPr>
            </a:lvl8pPr>
            <a:lvl9pPr eaLnBrk="0" hangingPunct="0">
              <a:defRPr sz="1400">
                <a:solidFill>
                  <a:srgbClr val="4D4D4D"/>
                </a:solidFill>
                <a:latin typeface="Arial" pitchFamily="34" charset="0"/>
                <a:cs typeface="Arial" pitchFamily="34" charset="0"/>
              </a:defRPr>
            </a:lvl9pPr>
          </a:lstStyle>
          <a:p>
            <a:pPr>
              <a:lnSpc>
                <a:spcPts val="1100"/>
              </a:lnSpc>
            </a:pPr>
            <a:r>
              <a:rPr lang="de-DE" altLang="it-IT" sz="1100" b="1" dirty="0">
                <a:solidFill>
                  <a:srgbClr val="000000"/>
                </a:solidFill>
                <a:latin typeface="Helvetica" pitchFamily="34" charset="0"/>
                <a:ea typeface="ヒラギノ角ゴ Pro W3"/>
                <a:cs typeface="ヒラギノ角ゴ Pro W3"/>
              </a:rPr>
              <a:t>Uterus</a:t>
            </a:r>
          </a:p>
        </p:txBody>
      </p:sp>
      <p:sp>
        <p:nvSpPr>
          <p:cNvPr id="13323" name="Textfeld 11"/>
          <p:cNvSpPr txBox="1">
            <a:spLocks noChangeArrowheads="1"/>
          </p:cNvSpPr>
          <p:nvPr/>
        </p:nvSpPr>
        <p:spPr bwMode="auto">
          <a:xfrm>
            <a:off x="7950200" y="5444504"/>
            <a:ext cx="758825"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200">
                <a:solidFill>
                  <a:srgbClr val="4D4D4D"/>
                </a:solidFill>
                <a:latin typeface="Arial" pitchFamily="34" charset="0"/>
                <a:cs typeface="Arial" pitchFamily="34" charset="0"/>
              </a:defRPr>
            </a:lvl1pPr>
            <a:lvl2pPr>
              <a:defRPr>
                <a:solidFill>
                  <a:srgbClr val="4D4D4D"/>
                </a:solidFill>
                <a:latin typeface="Arial" pitchFamily="34" charset="0"/>
                <a:cs typeface="Arial" pitchFamily="34" charset="0"/>
              </a:defRPr>
            </a:lvl2pPr>
            <a:lvl3pPr>
              <a:defRPr sz="1400">
                <a:solidFill>
                  <a:srgbClr val="4D4D4D"/>
                </a:solidFill>
                <a:latin typeface="Arial" pitchFamily="34" charset="0"/>
                <a:cs typeface="Arial" pitchFamily="34" charset="0"/>
              </a:defRPr>
            </a:lvl3pPr>
            <a:lvl4pPr>
              <a:defRPr sz="1400">
                <a:solidFill>
                  <a:srgbClr val="4D4D4D"/>
                </a:solidFill>
                <a:latin typeface="Arial" pitchFamily="34" charset="0"/>
                <a:cs typeface="Arial" pitchFamily="34" charset="0"/>
              </a:defRPr>
            </a:lvl4pPr>
            <a:lvl5pPr>
              <a:defRPr sz="1400">
                <a:solidFill>
                  <a:srgbClr val="4D4D4D"/>
                </a:solidFill>
                <a:latin typeface="Arial" pitchFamily="34" charset="0"/>
                <a:cs typeface="Arial" pitchFamily="34" charset="0"/>
              </a:defRPr>
            </a:lvl5pPr>
            <a:lvl6pPr eaLnBrk="0" hangingPunct="0">
              <a:defRPr sz="1400">
                <a:solidFill>
                  <a:srgbClr val="4D4D4D"/>
                </a:solidFill>
                <a:latin typeface="Arial" pitchFamily="34" charset="0"/>
                <a:cs typeface="Arial" pitchFamily="34" charset="0"/>
              </a:defRPr>
            </a:lvl6pPr>
            <a:lvl7pPr eaLnBrk="0" hangingPunct="0">
              <a:defRPr sz="1400">
                <a:solidFill>
                  <a:srgbClr val="4D4D4D"/>
                </a:solidFill>
                <a:latin typeface="Arial" pitchFamily="34" charset="0"/>
                <a:cs typeface="Arial" pitchFamily="34" charset="0"/>
              </a:defRPr>
            </a:lvl7pPr>
            <a:lvl8pPr eaLnBrk="0" hangingPunct="0">
              <a:defRPr sz="1400">
                <a:solidFill>
                  <a:srgbClr val="4D4D4D"/>
                </a:solidFill>
                <a:latin typeface="Arial" pitchFamily="34" charset="0"/>
                <a:cs typeface="Arial" pitchFamily="34" charset="0"/>
              </a:defRPr>
            </a:lvl8pPr>
            <a:lvl9pPr eaLnBrk="0" hangingPunct="0">
              <a:defRPr sz="1400">
                <a:solidFill>
                  <a:srgbClr val="4D4D4D"/>
                </a:solidFill>
                <a:latin typeface="Arial" pitchFamily="34" charset="0"/>
                <a:cs typeface="Arial" pitchFamily="34" charset="0"/>
              </a:defRPr>
            </a:lvl9pPr>
          </a:lstStyle>
          <a:p>
            <a:pPr>
              <a:lnSpc>
                <a:spcPts val="1100"/>
              </a:lnSpc>
            </a:pPr>
            <a:r>
              <a:rPr lang="de-DE" altLang="it-IT" sz="1100" b="1" dirty="0" smtClean="0">
                <a:solidFill>
                  <a:srgbClr val="FFFF00"/>
                </a:solidFill>
                <a:latin typeface="Helvetica" pitchFamily="34" charset="0"/>
                <a:ea typeface="ヒラギノ角ゴ Pro W3"/>
                <a:cs typeface="ヒラギノ角ゴ Pro W3"/>
              </a:rPr>
              <a:t>Ov</a:t>
            </a:r>
            <a:r>
              <a:rPr lang="tr-TR" altLang="it-IT" sz="1100" b="1" dirty="0" smtClean="0">
                <a:solidFill>
                  <a:srgbClr val="FFFF00"/>
                </a:solidFill>
                <a:latin typeface="Helvetica" pitchFamily="34" charset="0"/>
                <a:ea typeface="ヒラギノ角ゴ Pro W3"/>
                <a:cs typeface="ヒラギノ角ゴ Pro W3"/>
              </a:rPr>
              <a:t>er</a:t>
            </a:r>
            <a:endParaRPr lang="de-DE" altLang="it-IT" sz="1100" b="1" dirty="0">
              <a:solidFill>
                <a:srgbClr val="FFFF00"/>
              </a:solidFill>
              <a:latin typeface="Helvetica" pitchFamily="34" charset="0"/>
              <a:ea typeface="ヒラギノ角ゴ Pro W3"/>
              <a:cs typeface="ヒラギノ角ゴ Pro W3"/>
            </a:endParaRPr>
          </a:p>
        </p:txBody>
      </p:sp>
      <p:sp>
        <p:nvSpPr>
          <p:cNvPr id="13324" name="Textfeld 12"/>
          <p:cNvSpPr txBox="1">
            <a:spLocks noChangeArrowheads="1"/>
          </p:cNvSpPr>
          <p:nvPr/>
        </p:nvSpPr>
        <p:spPr bwMode="auto">
          <a:xfrm>
            <a:off x="7275513" y="5782642"/>
            <a:ext cx="1689100"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200">
                <a:solidFill>
                  <a:srgbClr val="4D4D4D"/>
                </a:solidFill>
                <a:latin typeface="Arial" pitchFamily="34" charset="0"/>
                <a:cs typeface="Arial" pitchFamily="34" charset="0"/>
              </a:defRPr>
            </a:lvl1pPr>
            <a:lvl2pPr>
              <a:defRPr>
                <a:solidFill>
                  <a:srgbClr val="4D4D4D"/>
                </a:solidFill>
                <a:latin typeface="Arial" pitchFamily="34" charset="0"/>
                <a:cs typeface="Arial" pitchFamily="34" charset="0"/>
              </a:defRPr>
            </a:lvl2pPr>
            <a:lvl3pPr>
              <a:defRPr sz="1400">
                <a:solidFill>
                  <a:srgbClr val="4D4D4D"/>
                </a:solidFill>
                <a:latin typeface="Arial" pitchFamily="34" charset="0"/>
                <a:cs typeface="Arial" pitchFamily="34" charset="0"/>
              </a:defRPr>
            </a:lvl3pPr>
            <a:lvl4pPr>
              <a:defRPr sz="1400">
                <a:solidFill>
                  <a:srgbClr val="4D4D4D"/>
                </a:solidFill>
                <a:latin typeface="Arial" pitchFamily="34" charset="0"/>
                <a:cs typeface="Arial" pitchFamily="34" charset="0"/>
              </a:defRPr>
            </a:lvl4pPr>
            <a:lvl5pPr>
              <a:defRPr sz="1400">
                <a:solidFill>
                  <a:srgbClr val="4D4D4D"/>
                </a:solidFill>
                <a:latin typeface="Arial" pitchFamily="34" charset="0"/>
                <a:cs typeface="Arial" pitchFamily="34" charset="0"/>
              </a:defRPr>
            </a:lvl5pPr>
            <a:lvl6pPr eaLnBrk="0" hangingPunct="0">
              <a:defRPr sz="1400">
                <a:solidFill>
                  <a:srgbClr val="4D4D4D"/>
                </a:solidFill>
                <a:latin typeface="Arial" pitchFamily="34" charset="0"/>
                <a:cs typeface="Arial" pitchFamily="34" charset="0"/>
              </a:defRPr>
            </a:lvl6pPr>
            <a:lvl7pPr eaLnBrk="0" hangingPunct="0">
              <a:defRPr sz="1400">
                <a:solidFill>
                  <a:srgbClr val="4D4D4D"/>
                </a:solidFill>
                <a:latin typeface="Arial" pitchFamily="34" charset="0"/>
                <a:cs typeface="Arial" pitchFamily="34" charset="0"/>
              </a:defRPr>
            </a:lvl7pPr>
            <a:lvl8pPr eaLnBrk="0" hangingPunct="0">
              <a:defRPr sz="1400">
                <a:solidFill>
                  <a:srgbClr val="4D4D4D"/>
                </a:solidFill>
                <a:latin typeface="Arial" pitchFamily="34" charset="0"/>
                <a:cs typeface="Arial" pitchFamily="34" charset="0"/>
              </a:defRPr>
            </a:lvl8pPr>
            <a:lvl9pPr eaLnBrk="0" hangingPunct="0">
              <a:defRPr sz="1400">
                <a:solidFill>
                  <a:srgbClr val="4D4D4D"/>
                </a:solidFill>
                <a:latin typeface="Arial" pitchFamily="34" charset="0"/>
                <a:cs typeface="Arial" pitchFamily="34" charset="0"/>
              </a:defRPr>
            </a:lvl9pPr>
          </a:lstStyle>
          <a:p>
            <a:pPr>
              <a:lnSpc>
                <a:spcPts val="1100"/>
              </a:lnSpc>
            </a:pPr>
            <a:r>
              <a:rPr lang="tr-TR" altLang="it-IT" sz="1100" b="1" dirty="0">
                <a:solidFill>
                  <a:srgbClr val="FFFF00"/>
                </a:solidFill>
                <a:latin typeface="Helvetica" pitchFamily="34" charset="0"/>
                <a:ea typeface="ヒラギノ角ゴ Pro W3"/>
                <a:cs typeface="ヒラギノ角ゴ Pro W3"/>
              </a:rPr>
              <a:t>Ö</a:t>
            </a:r>
            <a:r>
              <a:rPr lang="de-DE" altLang="it-IT" sz="1100" b="1" dirty="0" smtClean="0">
                <a:solidFill>
                  <a:srgbClr val="FFFF00"/>
                </a:solidFill>
                <a:latin typeface="Helvetica" pitchFamily="34" charset="0"/>
                <a:ea typeface="ヒラギノ角ゴ Pro W3"/>
                <a:cs typeface="ヒラギノ角ゴ Pro W3"/>
              </a:rPr>
              <a:t>stro</a:t>
            </a:r>
            <a:r>
              <a:rPr lang="tr-TR" altLang="it-IT" sz="1100" b="1" dirty="0" smtClean="0">
                <a:solidFill>
                  <a:srgbClr val="FFFF00"/>
                </a:solidFill>
                <a:latin typeface="Helvetica" pitchFamily="34" charset="0"/>
                <a:ea typeface="ヒラギノ角ゴ Pro W3"/>
                <a:cs typeface="ヒラギノ角ゴ Pro W3"/>
              </a:rPr>
              <a:t>j</a:t>
            </a:r>
            <a:r>
              <a:rPr lang="de-DE" altLang="it-IT" sz="1100" b="1" dirty="0" smtClean="0">
                <a:solidFill>
                  <a:srgbClr val="FFFF00"/>
                </a:solidFill>
                <a:latin typeface="Helvetica" pitchFamily="34" charset="0"/>
                <a:ea typeface="ヒラギノ角ゴ Pro W3"/>
                <a:cs typeface="ヒラギノ角ゴ Pro W3"/>
              </a:rPr>
              <a:t>en</a:t>
            </a:r>
            <a:endParaRPr lang="de-DE" altLang="it-IT" sz="1100" b="1" dirty="0">
              <a:solidFill>
                <a:srgbClr val="FFFF00"/>
              </a:solidFill>
              <a:latin typeface="Helvetica" pitchFamily="34" charset="0"/>
              <a:ea typeface="ヒラギノ角ゴ Pro W3"/>
              <a:cs typeface="ヒラギノ角ゴ Pro W3"/>
            </a:endParaRPr>
          </a:p>
          <a:p>
            <a:pPr>
              <a:lnSpc>
                <a:spcPts val="1100"/>
              </a:lnSpc>
            </a:pPr>
            <a:r>
              <a:rPr lang="de-DE" altLang="it-IT" sz="1100" b="1" dirty="0" smtClean="0">
                <a:solidFill>
                  <a:srgbClr val="FFFF00"/>
                </a:solidFill>
                <a:latin typeface="Helvetica" pitchFamily="34" charset="0"/>
                <a:ea typeface="ヒラギノ角ゴ Pro W3"/>
                <a:cs typeface="ヒラギノ角ゴ Pro W3"/>
              </a:rPr>
              <a:t>Progesteron</a:t>
            </a:r>
            <a:endParaRPr lang="de-DE" altLang="it-IT" sz="1100" b="1" dirty="0">
              <a:solidFill>
                <a:srgbClr val="FFFF00"/>
              </a:solidFill>
              <a:latin typeface="Helvetica" pitchFamily="34" charset="0"/>
              <a:ea typeface="ヒラギノ角ゴ Pro W3"/>
              <a:cs typeface="ヒラギノ角ゴ Pro W3"/>
            </a:endParaRPr>
          </a:p>
        </p:txBody>
      </p:sp>
      <p:sp>
        <p:nvSpPr>
          <p:cNvPr id="13325" name="Textfeld 13"/>
          <p:cNvSpPr txBox="1">
            <a:spLocks noChangeArrowheads="1"/>
          </p:cNvSpPr>
          <p:nvPr/>
        </p:nvSpPr>
        <p:spPr bwMode="auto">
          <a:xfrm>
            <a:off x="7275513" y="6279529"/>
            <a:ext cx="1350962"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200">
                <a:solidFill>
                  <a:srgbClr val="4D4D4D"/>
                </a:solidFill>
                <a:latin typeface="Arial" pitchFamily="34" charset="0"/>
                <a:cs typeface="Arial" pitchFamily="34" charset="0"/>
              </a:defRPr>
            </a:lvl1pPr>
            <a:lvl2pPr>
              <a:defRPr>
                <a:solidFill>
                  <a:srgbClr val="4D4D4D"/>
                </a:solidFill>
                <a:latin typeface="Arial" pitchFamily="34" charset="0"/>
                <a:cs typeface="Arial" pitchFamily="34" charset="0"/>
              </a:defRPr>
            </a:lvl2pPr>
            <a:lvl3pPr>
              <a:defRPr sz="1400">
                <a:solidFill>
                  <a:srgbClr val="4D4D4D"/>
                </a:solidFill>
                <a:latin typeface="Arial" pitchFamily="34" charset="0"/>
                <a:cs typeface="Arial" pitchFamily="34" charset="0"/>
              </a:defRPr>
            </a:lvl3pPr>
            <a:lvl4pPr>
              <a:defRPr sz="1400">
                <a:solidFill>
                  <a:srgbClr val="4D4D4D"/>
                </a:solidFill>
                <a:latin typeface="Arial" pitchFamily="34" charset="0"/>
                <a:cs typeface="Arial" pitchFamily="34" charset="0"/>
              </a:defRPr>
            </a:lvl4pPr>
            <a:lvl5pPr>
              <a:defRPr sz="1400">
                <a:solidFill>
                  <a:srgbClr val="4D4D4D"/>
                </a:solidFill>
                <a:latin typeface="Arial" pitchFamily="34" charset="0"/>
                <a:cs typeface="Arial" pitchFamily="34" charset="0"/>
              </a:defRPr>
            </a:lvl5pPr>
            <a:lvl6pPr eaLnBrk="0" hangingPunct="0">
              <a:defRPr sz="1400">
                <a:solidFill>
                  <a:srgbClr val="4D4D4D"/>
                </a:solidFill>
                <a:latin typeface="Arial" pitchFamily="34" charset="0"/>
                <a:cs typeface="Arial" pitchFamily="34" charset="0"/>
              </a:defRPr>
            </a:lvl6pPr>
            <a:lvl7pPr eaLnBrk="0" hangingPunct="0">
              <a:defRPr sz="1400">
                <a:solidFill>
                  <a:srgbClr val="4D4D4D"/>
                </a:solidFill>
                <a:latin typeface="Arial" pitchFamily="34" charset="0"/>
                <a:cs typeface="Arial" pitchFamily="34" charset="0"/>
              </a:defRPr>
            </a:lvl7pPr>
            <a:lvl8pPr eaLnBrk="0" hangingPunct="0">
              <a:defRPr sz="1400">
                <a:solidFill>
                  <a:srgbClr val="4D4D4D"/>
                </a:solidFill>
                <a:latin typeface="Arial" pitchFamily="34" charset="0"/>
                <a:cs typeface="Arial" pitchFamily="34" charset="0"/>
              </a:defRPr>
            </a:lvl8pPr>
            <a:lvl9pPr eaLnBrk="0" hangingPunct="0">
              <a:defRPr sz="1400">
                <a:solidFill>
                  <a:srgbClr val="4D4D4D"/>
                </a:solidFill>
                <a:latin typeface="Arial" pitchFamily="34" charset="0"/>
                <a:cs typeface="Arial" pitchFamily="34" charset="0"/>
              </a:defRPr>
            </a:lvl9pPr>
          </a:lstStyle>
          <a:p>
            <a:pPr>
              <a:lnSpc>
                <a:spcPts val="1100"/>
              </a:lnSpc>
            </a:pPr>
            <a:r>
              <a:rPr lang="de-DE" altLang="it-IT" sz="1100" b="1">
                <a:solidFill>
                  <a:srgbClr val="FFFF00"/>
                </a:solidFill>
                <a:latin typeface="Helvetica" pitchFamily="34" charset="0"/>
                <a:ea typeface="ヒラギノ角ゴ Pro W3"/>
                <a:cs typeface="ヒラギノ角ゴ Pro W3"/>
              </a:rPr>
              <a:t>Endometrium</a:t>
            </a:r>
          </a:p>
        </p:txBody>
      </p:sp>
      <p:sp>
        <p:nvSpPr>
          <p:cNvPr id="21" name="Freihandform 20"/>
          <p:cNvSpPr/>
          <p:nvPr/>
        </p:nvSpPr>
        <p:spPr bwMode="auto">
          <a:xfrm>
            <a:off x="5867400" y="2067892"/>
            <a:ext cx="1239838" cy="74612"/>
          </a:xfrm>
          <a:custGeom>
            <a:avLst/>
            <a:gdLst>
              <a:gd name="connsiteX0" fmla="*/ 0 w 838200"/>
              <a:gd name="connsiteY0" fmla="*/ 0 h 279400"/>
              <a:gd name="connsiteX1" fmla="*/ 381000 w 838200"/>
              <a:gd name="connsiteY1" fmla="*/ 0 h 279400"/>
              <a:gd name="connsiteX2" fmla="*/ 838200 w 838200"/>
              <a:gd name="connsiteY2" fmla="*/ 279400 h 279400"/>
            </a:gdLst>
            <a:ahLst/>
            <a:cxnLst>
              <a:cxn ang="0">
                <a:pos x="connsiteX0" y="connsiteY0"/>
              </a:cxn>
              <a:cxn ang="0">
                <a:pos x="connsiteX1" y="connsiteY1"/>
              </a:cxn>
              <a:cxn ang="0">
                <a:pos x="connsiteX2" y="connsiteY2"/>
              </a:cxn>
            </a:cxnLst>
            <a:rect l="l" t="t" r="r" b="b"/>
            <a:pathLst>
              <a:path w="838200" h="279400">
                <a:moveTo>
                  <a:pt x="0" y="0"/>
                </a:moveTo>
                <a:lnTo>
                  <a:pt x="381000" y="0"/>
                </a:lnTo>
                <a:lnTo>
                  <a:pt x="838200" y="279400"/>
                </a:lnTo>
              </a:path>
            </a:pathLst>
          </a:custGeom>
          <a:ln w="9525" cmpd="sng">
            <a:solidFill>
              <a:srgbClr val="000000"/>
            </a:solidFill>
            <a:tailEnd type="oval"/>
          </a:ln>
          <a:effectLst/>
        </p:spPr>
        <p:style>
          <a:lnRef idx="2">
            <a:schemeClr val="accent1"/>
          </a:lnRef>
          <a:fillRef idx="0">
            <a:schemeClr val="accent1"/>
          </a:fillRef>
          <a:effectRef idx="1">
            <a:schemeClr val="accent1"/>
          </a:effectRef>
          <a:fontRef idx="minor">
            <a:schemeClr val="tx1"/>
          </a:fontRef>
        </p:style>
        <p:txBody>
          <a:bodyPr anchor="ctr"/>
          <a:lstStyle/>
          <a:p>
            <a:pPr>
              <a:defRPr/>
            </a:pPr>
            <a:endParaRPr lang="de-DE" dirty="0">
              <a:solidFill>
                <a:srgbClr val="000000"/>
              </a:solidFill>
            </a:endParaRPr>
          </a:p>
        </p:txBody>
      </p:sp>
      <p:sp>
        <p:nvSpPr>
          <p:cNvPr id="13327" name="Freihandform 22"/>
          <p:cNvSpPr>
            <a:spLocks/>
          </p:cNvSpPr>
          <p:nvPr/>
        </p:nvSpPr>
        <p:spPr bwMode="auto">
          <a:xfrm flipV="1">
            <a:off x="5795963" y="2325067"/>
            <a:ext cx="1057275" cy="101600"/>
          </a:xfrm>
          <a:custGeom>
            <a:avLst/>
            <a:gdLst>
              <a:gd name="T0" fmla="*/ 0 w 838200"/>
              <a:gd name="T1" fmla="*/ 0 h 279400"/>
              <a:gd name="T2" fmla="*/ 922469 w 838200"/>
              <a:gd name="T3" fmla="*/ 0 h 279400"/>
              <a:gd name="T4" fmla="*/ 2029432 w 838200"/>
              <a:gd name="T5" fmla="*/ 8168 h 279400"/>
              <a:gd name="T6" fmla="*/ 0 60000 65536"/>
              <a:gd name="T7" fmla="*/ 0 60000 65536"/>
              <a:gd name="T8" fmla="*/ 0 60000 65536"/>
              <a:gd name="T9" fmla="*/ 0 w 838200"/>
              <a:gd name="T10" fmla="*/ 0 h 279400"/>
              <a:gd name="T11" fmla="*/ 838200 w 838200"/>
              <a:gd name="T12" fmla="*/ 279400 h 279400"/>
            </a:gdLst>
            <a:ahLst/>
            <a:cxnLst>
              <a:cxn ang="T6">
                <a:pos x="T0" y="T1"/>
              </a:cxn>
              <a:cxn ang="T7">
                <a:pos x="T2" y="T3"/>
              </a:cxn>
              <a:cxn ang="T8">
                <a:pos x="T4" y="T5"/>
              </a:cxn>
            </a:cxnLst>
            <a:rect l="T9" t="T10" r="T11" b="T12"/>
            <a:pathLst>
              <a:path w="838200" h="279400">
                <a:moveTo>
                  <a:pt x="0" y="0"/>
                </a:moveTo>
                <a:lnTo>
                  <a:pt x="381000" y="0"/>
                </a:lnTo>
                <a:lnTo>
                  <a:pt x="838200" y="279400"/>
                </a:lnTo>
              </a:path>
            </a:pathLst>
          </a:custGeom>
          <a:noFill/>
          <a:ln w="9525" cap="flat" cmpd="sng" algn="ctr">
            <a:solidFill>
              <a:srgbClr val="000000"/>
            </a:solidFill>
            <a:prstDash val="solid"/>
            <a:round/>
            <a:headEnd/>
            <a:tailEnd type="oval" w="med" len="med"/>
          </a:ln>
          <a:extLst>
            <a:ext uri="{909E8E84-426E-40DD-AFC4-6F175D3DCCD1}">
              <a14:hiddenFill xmlns:a14="http://schemas.microsoft.com/office/drawing/2010/main">
                <a:solidFill>
                  <a:srgbClr val="FFFFFF"/>
                </a:solidFill>
              </a14:hiddenFill>
            </a:ext>
          </a:extLst>
        </p:spPr>
        <p:txBody>
          <a:bodyPr anchor="ctr"/>
          <a:lstStyle/>
          <a:p>
            <a:endParaRPr lang="en-GB"/>
          </a:p>
        </p:txBody>
      </p:sp>
      <p:sp>
        <p:nvSpPr>
          <p:cNvPr id="24" name="Freihandform 23"/>
          <p:cNvSpPr/>
          <p:nvPr/>
        </p:nvSpPr>
        <p:spPr bwMode="auto">
          <a:xfrm flipH="1" flipV="1">
            <a:off x="6853238" y="5612779"/>
            <a:ext cx="422275" cy="339725"/>
          </a:xfrm>
          <a:custGeom>
            <a:avLst/>
            <a:gdLst>
              <a:gd name="connsiteX0" fmla="*/ 0 w 838200"/>
              <a:gd name="connsiteY0" fmla="*/ 0 h 279400"/>
              <a:gd name="connsiteX1" fmla="*/ 381000 w 838200"/>
              <a:gd name="connsiteY1" fmla="*/ 0 h 279400"/>
              <a:gd name="connsiteX2" fmla="*/ 838200 w 838200"/>
              <a:gd name="connsiteY2" fmla="*/ 279400 h 279400"/>
            </a:gdLst>
            <a:ahLst/>
            <a:cxnLst>
              <a:cxn ang="0">
                <a:pos x="connsiteX0" y="connsiteY0"/>
              </a:cxn>
              <a:cxn ang="0">
                <a:pos x="connsiteX1" y="connsiteY1"/>
              </a:cxn>
              <a:cxn ang="0">
                <a:pos x="connsiteX2" y="connsiteY2"/>
              </a:cxn>
            </a:cxnLst>
            <a:rect l="l" t="t" r="r" b="b"/>
            <a:pathLst>
              <a:path w="838200" h="279400">
                <a:moveTo>
                  <a:pt x="0" y="0"/>
                </a:moveTo>
                <a:lnTo>
                  <a:pt x="381000" y="0"/>
                </a:lnTo>
                <a:lnTo>
                  <a:pt x="838200" y="279400"/>
                </a:lnTo>
              </a:path>
            </a:pathLst>
          </a:custGeom>
          <a:ln w="9525" cmpd="sng">
            <a:solidFill>
              <a:srgbClr val="000000"/>
            </a:solidFill>
            <a:headEnd type="none"/>
            <a:tailEnd type="oval"/>
          </a:ln>
          <a:effectLst/>
        </p:spPr>
        <p:style>
          <a:lnRef idx="2">
            <a:schemeClr val="accent1"/>
          </a:lnRef>
          <a:fillRef idx="0">
            <a:schemeClr val="accent1"/>
          </a:fillRef>
          <a:effectRef idx="1">
            <a:schemeClr val="accent1"/>
          </a:effectRef>
          <a:fontRef idx="minor">
            <a:schemeClr val="tx1"/>
          </a:fontRef>
        </p:style>
        <p:txBody>
          <a:bodyPr anchor="ctr"/>
          <a:lstStyle/>
          <a:p>
            <a:pPr>
              <a:defRPr/>
            </a:pPr>
            <a:endParaRPr lang="de-DE" dirty="0">
              <a:solidFill>
                <a:srgbClr val="000000"/>
              </a:solidFill>
            </a:endParaRPr>
          </a:p>
        </p:txBody>
      </p:sp>
      <p:sp>
        <p:nvSpPr>
          <p:cNvPr id="22" name="Freihandform 21"/>
          <p:cNvSpPr/>
          <p:nvPr/>
        </p:nvSpPr>
        <p:spPr bwMode="auto">
          <a:xfrm>
            <a:off x="6262688" y="5598492"/>
            <a:ext cx="1012825" cy="825500"/>
          </a:xfrm>
          <a:custGeom>
            <a:avLst/>
            <a:gdLst>
              <a:gd name="connsiteX0" fmla="*/ 0 w 685800"/>
              <a:gd name="connsiteY0" fmla="*/ 0 h 666750"/>
              <a:gd name="connsiteX1" fmla="*/ 533400 w 685800"/>
              <a:gd name="connsiteY1" fmla="*/ 666750 h 666750"/>
              <a:gd name="connsiteX2" fmla="*/ 685800 w 685800"/>
              <a:gd name="connsiteY2" fmla="*/ 666750 h 666750"/>
            </a:gdLst>
            <a:ahLst/>
            <a:cxnLst>
              <a:cxn ang="0">
                <a:pos x="connsiteX0" y="connsiteY0"/>
              </a:cxn>
              <a:cxn ang="0">
                <a:pos x="connsiteX1" y="connsiteY1"/>
              </a:cxn>
              <a:cxn ang="0">
                <a:pos x="connsiteX2" y="connsiteY2"/>
              </a:cxn>
            </a:cxnLst>
            <a:rect l="l" t="t" r="r" b="b"/>
            <a:pathLst>
              <a:path w="685800" h="666750">
                <a:moveTo>
                  <a:pt x="0" y="0"/>
                </a:moveTo>
                <a:lnTo>
                  <a:pt x="533400" y="666750"/>
                </a:lnTo>
                <a:lnTo>
                  <a:pt x="685800" y="666750"/>
                </a:lnTo>
              </a:path>
            </a:pathLst>
          </a:custGeom>
          <a:ln w="9525" cmpd="sng">
            <a:solidFill>
              <a:srgbClr val="000000"/>
            </a:solidFill>
            <a:headEnd type="oval"/>
            <a:tailEnd type="none"/>
          </a:ln>
          <a:effectLst/>
        </p:spPr>
        <p:style>
          <a:lnRef idx="2">
            <a:schemeClr val="accent1"/>
          </a:lnRef>
          <a:fillRef idx="0">
            <a:schemeClr val="accent1"/>
          </a:fillRef>
          <a:effectRef idx="1">
            <a:schemeClr val="accent1"/>
          </a:effectRef>
          <a:fontRef idx="minor">
            <a:schemeClr val="tx1"/>
          </a:fontRef>
        </p:style>
        <p:txBody>
          <a:bodyPr anchor="ctr"/>
          <a:lstStyle/>
          <a:p>
            <a:pPr>
              <a:defRPr/>
            </a:pPr>
            <a:endParaRPr lang="de-DE" dirty="0">
              <a:solidFill>
                <a:srgbClr val="000000"/>
              </a:solidFill>
            </a:endParaRPr>
          </a:p>
        </p:txBody>
      </p:sp>
      <p:cxnSp>
        <p:nvCxnSpPr>
          <p:cNvPr id="29" name="Gerade Verbindung 28"/>
          <p:cNvCxnSpPr/>
          <p:nvPr/>
        </p:nvCxnSpPr>
        <p:spPr bwMode="auto">
          <a:xfrm>
            <a:off x="6684963" y="4072904"/>
            <a:ext cx="844550" cy="0"/>
          </a:xfrm>
          <a:prstGeom prst="line">
            <a:avLst/>
          </a:prstGeom>
          <a:ln w="9525" cmpd="sng">
            <a:solidFill>
              <a:srgbClr val="000000"/>
            </a:solidFill>
            <a:tailEnd type="oval"/>
          </a:ln>
          <a:effectLst/>
        </p:spPr>
        <p:style>
          <a:lnRef idx="2">
            <a:schemeClr val="accent1"/>
          </a:lnRef>
          <a:fillRef idx="0">
            <a:schemeClr val="accent1"/>
          </a:fillRef>
          <a:effectRef idx="1">
            <a:schemeClr val="accent1"/>
          </a:effectRef>
          <a:fontRef idx="minor">
            <a:schemeClr val="tx1"/>
          </a:fontRef>
        </p:style>
      </p:cxnSp>
      <p:cxnSp>
        <p:nvCxnSpPr>
          <p:cNvPr id="31" name="Gerade Verbindung 30"/>
          <p:cNvCxnSpPr/>
          <p:nvPr/>
        </p:nvCxnSpPr>
        <p:spPr bwMode="auto">
          <a:xfrm>
            <a:off x="6684963" y="4433267"/>
            <a:ext cx="506412" cy="0"/>
          </a:xfrm>
          <a:prstGeom prst="line">
            <a:avLst/>
          </a:prstGeom>
          <a:ln w="9525" cmpd="sng">
            <a:solidFill>
              <a:srgbClr val="000000"/>
            </a:solidFill>
            <a:tailEnd type="oval"/>
          </a:ln>
          <a:effectLst/>
        </p:spPr>
        <p:style>
          <a:lnRef idx="2">
            <a:schemeClr val="accent1"/>
          </a:lnRef>
          <a:fillRef idx="0">
            <a:schemeClr val="accent1"/>
          </a:fillRef>
          <a:effectRef idx="1">
            <a:schemeClr val="accent1"/>
          </a:effectRef>
          <a:fontRef idx="minor">
            <a:schemeClr val="tx1"/>
          </a:fontRef>
        </p:style>
      </p:cxnSp>
      <p:sp>
        <p:nvSpPr>
          <p:cNvPr id="2048" name="Freihandform 2047"/>
          <p:cNvSpPr/>
          <p:nvPr/>
        </p:nvSpPr>
        <p:spPr bwMode="auto">
          <a:xfrm>
            <a:off x="7443788" y="5444504"/>
            <a:ext cx="520700" cy="169863"/>
          </a:xfrm>
          <a:custGeom>
            <a:avLst/>
            <a:gdLst>
              <a:gd name="connsiteX0" fmla="*/ 0 w 660400"/>
              <a:gd name="connsiteY0" fmla="*/ 0 h 215900"/>
              <a:gd name="connsiteX1" fmla="*/ 368300 w 660400"/>
              <a:gd name="connsiteY1" fmla="*/ 215900 h 215900"/>
              <a:gd name="connsiteX2" fmla="*/ 660400 w 660400"/>
              <a:gd name="connsiteY2" fmla="*/ 215900 h 215900"/>
            </a:gdLst>
            <a:ahLst/>
            <a:cxnLst>
              <a:cxn ang="0">
                <a:pos x="connsiteX0" y="connsiteY0"/>
              </a:cxn>
              <a:cxn ang="0">
                <a:pos x="connsiteX1" y="connsiteY1"/>
              </a:cxn>
              <a:cxn ang="0">
                <a:pos x="connsiteX2" y="connsiteY2"/>
              </a:cxn>
            </a:cxnLst>
            <a:rect l="l" t="t" r="r" b="b"/>
            <a:pathLst>
              <a:path w="660400" h="215900">
                <a:moveTo>
                  <a:pt x="0" y="0"/>
                </a:moveTo>
                <a:lnTo>
                  <a:pt x="368300" y="215900"/>
                </a:lnTo>
                <a:lnTo>
                  <a:pt x="660400" y="215900"/>
                </a:lnTo>
              </a:path>
            </a:pathLst>
          </a:custGeom>
          <a:ln w="9525" cmpd="sng">
            <a:solidFill>
              <a:srgbClr val="000000"/>
            </a:solidFill>
            <a:headEnd type="oval"/>
            <a:tailEnd type="none"/>
          </a:ln>
          <a:effectLst/>
        </p:spPr>
        <p:style>
          <a:lnRef idx="2">
            <a:schemeClr val="accent1"/>
          </a:lnRef>
          <a:fillRef idx="0">
            <a:schemeClr val="accent1"/>
          </a:fillRef>
          <a:effectRef idx="1">
            <a:schemeClr val="accent1"/>
          </a:effectRef>
          <a:fontRef idx="minor">
            <a:schemeClr val="tx1"/>
          </a:fontRef>
        </p:style>
        <p:txBody>
          <a:bodyPr anchor="ctr"/>
          <a:lstStyle/>
          <a:p>
            <a:pPr>
              <a:defRPr/>
            </a:pPr>
            <a:endParaRPr lang="de-DE">
              <a:solidFill>
                <a:srgbClr val="000000"/>
              </a:solidFill>
            </a:endParaRPr>
          </a:p>
        </p:txBody>
      </p:sp>
      <p:sp>
        <p:nvSpPr>
          <p:cNvPr id="13333" name="Text Box 3"/>
          <p:cNvSpPr txBox="1">
            <a:spLocks noChangeArrowheads="1"/>
          </p:cNvSpPr>
          <p:nvPr/>
        </p:nvSpPr>
        <p:spPr bwMode="auto">
          <a:xfrm>
            <a:off x="27682" y="5844073"/>
            <a:ext cx="4832350" cy="1041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a:tabLst>
                <a:tab pos="1438275" algn="l"/>
              </a:tabLst>
              <a:defRPr sz="2200">
                <a:solidFill>
                  <a:srgbClr val="4D4D4D"/>
                </a:solidFill>
                <a:latin typeface="Arial" pitchFamily="34" charset="0"/>
                <a:cs typeface="Arial" pitchFamily="34" charset="0"/>
              </a:defRPr>
            </a:lvl1pPr>
            <a:lvl2pPr>
              <a:tabLst>
                <a:tab pos="1438275" algn="l"/>
              </a:tabLst>
              <a:defRPr>
                <a:solidFill>
                  <a:srgbClr val="4D4D4D"/>
                </a:solidFill>
                <a:latin typeface="Arial" pitchFamily="34" charset="0"/>
                <a:cs typeface="Arial" pitchFamily="34" charset="0"/>
              </a:defRPr>
            </a:lvl2pPr>
            <a:lvl3pPr>
              <a:tabLst>
                <a:tab pos="1438275" algn="l"/>
              </a:tabLst>
              <a:defRPr sz="1400">
                <a:solidFill>
                  <a:srgbClr val="4D4D4D"/>
                </a:solidFill>
                <a:latin typeface="Arial" pitchFamily="34" charset="0"/>
                <a:cs typeface="Arial" pitchFamily="34" charset="0"/>
              </a:defRPr>
            </a:lvl3pPr>
            <a:lvl4pPr>
              <a:tabLst>
                <a:tab pos="1438275" algn="l"/>
              </a:tabLst>
              <a:defRPr sz="1400">
                <a:solidFill>
                  <a:srgbClr val="4D4D4D"/>
                </a:solidFill>
                <a:latin typeface="Arial" pitchFamily="34" charset="0"/>
                <a:cs typeface="Arial" pitchFamily="34" charset="0"/>
              </a:defRPr>
            </a:lvl4pPr>
            <a:lvl5pPr>
              <a:tabLst>
                <a:tab pos="1438275" algn="l"/>
              </a:tabLst>
              <a:defRPr sz="1400">
                <a:solidFill>
                  <a:srgbClr val="4D4D4D"/>
                </a:solidFill>
                <a:latin typeface="Arial" pitchFamily="34" charset="0"/>
                <a:cs typeface="Arial" pitchFamily="34" charset="0"/>
              </a:defRPr>
            </a:lvl5pPr>
            <a:lvl6pPr eaLnBrk="0" hangingPunct="0">
              <a:tabLst>
                <a:tab pos="1438275" algn="l"/>
              </a:tabLst>
              <a:defRPr sz="1400">
                <a:solidFill>
                  <a:srgbClr val="4D4D4D"/>
                </a:solidFill>
                <a:latin typeface="Arial" pitchFamily="34" charset="0"/>
                <a:cs typeface="Arial" pitchFamily="34" charset="0"/>
              </a:defRPr>
            </a:lvl6pPr>
            <a:lvl7pPr eaLnBrk="0" hangingPunct="0">
              <a:tabLst>
                <a:tab pos="1438275" algn="l"/>
              </a:tabLst>
              <a:defRPr sz="1400">
                <a:solidFill>
                  <a:srgbClr val="4D4D4D"/>
                </a:solidFill>
                <a:latin typeface="Arial" pitchFamily="34" charset="0"/>
                <a:cs typeface="Arial" pitchFamily="34" charset="0"/>
              </a:defRPr>
            </a:lvl7pPr>
            <a:lvl8pPr eaLnBrk="0" hangingPunct="0">
              <a:tabLst>
                <a:tab pos="1438275" algn="l"/>
              </a:tabLst>
              <a:defRPr sz="1400">
                <a:solidFill>
                  <a:srgbClr val="4D4D4D"/>
                </a:solidFill>
                <a:latin typeface="Arial" pitchFamily="34" charset="0"/>
                <a:cs typeface="Arial" pitchFamily="34" charset="0"/>
              </a:defRPr>
            </a:lvl8pPr>
            <a:lvl9pPr eaLnBrk="0" hangingPunct="0">
              <a:tabLst>
                <a:tab pos="1438275" algn="l"/>
              </a:tabLst>
              <a:defRPr sz="1400">
                <a:solidFill>
                  <a:srgbClr val="4D4D4D"/>
                </a:solidFill>
                <a:latin typeface="Arial" pitchFamily="34" charset="0"/>
                <a:cs typeface="Arial" pitchFamily="34" charset="0"/>
              </a:defRPr>
            </a:lvl9pPr>
          </a:lstStyle>
          <a:p>
            <a:pPr>
              <a:spcAft>
                <a:spcPts val="200"/>
              </a:spcAft>
            </a:pPr>
            <a:r>
              <a:rPr lang="en-US" altLang="it-IT" sz="1100" dirty="0" err="1">
                <a:solidFill>
                  <a:schemeClr val="tx1"/>
                </a:solidFill>
                <a:latin typeface="+mn-lt"/>
              </a:rPr>
              <a:t>Klipping</a:t>
            </a:r>
            <a:r>
              <a:rPr lang="en-US" altLang="it-IT" sz="1100" dirty="0">
                <a:solidFill>
                  <a:schemeClr val="tx1"/>
                </a:solidFill>
                <a:latin typeface="+mn-lt"/>
              </a:rPr>
              <a:t> </a:t>
            </a:r>
            <a:r>
              <a:rPr lang="en-US" altLang="it-IT" sz="1100" dirty="0" smtClean="0">
                <a:solidFill>
                  <a:schemeClr val="tx1"/>
                </a:solidFill>
                <a:latin typeface="+mn-lt"/>
              </a:rPr>
              <a:t>C </a:t>
            </a:r>
            <a:r>
              <a:rPr lang="en-US" altLang="it-IT" sz="1100" dirty="0">
                <a:solidFill>
                  <a:schemeClr val="tx1"/>
                </a:solidFill>
                <a:latin typeface="+mn-lt"/>
              </a:rPr>
              <a:t>et al. J </a:t>
            </a:r>
            <a:r>
              <a:rPr lang="en-US" altLang="it-IT" sz="1100" dirty="0" err="1">
                <a:solidFill>
                  <a:schemeClr val="tx1"/>
                </a:solidFill>
                <a:latin typeface="+mn-lt"/>
              </a:rPr>
              <a:t>Clin</a:t>
            </a:r>
            <a:r>
              <a:rPr lang="en-US" altLang="it-IT" sz="1100" dirty="0">
                <a:solidFill>
                  <a:schemeClr val="tx1"/>
                </a:solidFill>
                <a:latin typeface="+mn-lt"/>
              </a:rPr>
              <a:t> </a:t>
            </a:r>
            <a:r>
              <a:rPr lang="en-US" altLang="it-IT" sz="1100" dirty="0" err="1">
                <a:solidFill>
                  <a:schemeClr val="tx1"/>
                </a:solidFill>
                <a:latin typeface="+mn-lt"/>
              </a:rPr>
              <a:t>Pharmacol</a:t>
            </a:r>
            <a:r>
              <a:rPr lang="en-US" altLang="it-IT" sz="1100" dirty="0">
                <a:solidFill>
                  <a:schemeClr val="tx1"/>
                </a:solidFill>
                <a:latin typeface="+mn-lt"/>
              </a:rPr>
              <a:t> </a:t>
            </a:r>
            <a:r>
              <a:rPr lang="en-US" altLang="it-IT" sz="1100" dirty="0" smtClean="0">
                <a:solidFill>
                  <a:schemeClr val="tx1"/>
                </a:solidFill>
                <a:latin typeface="+mn-lt"/>
              </a:rPr>
              <a:t>2012; 52: 1704</a:t>
            </a:r>
            <a:r>
              <a:rPr lang="en-US" sz="1100" dirty="0" smtClean="0">
                <a:solidFill>
                  <a:schemeClr val="tx1"/>
                </a:solidFill>
                <a:latin typeface="+mn-lt"/>
              </a:rPr>
              <a:t>–1713</a:t>
            </a:r>
            <a:endParaRPr lang="en-US" altLang="it-IT" sz="1100" dirty="0">
              <a:solidFill>
                <a:schemeClr val="tx1"/>
              </a:solidFill>
              <a:latin typeface="+mn-lt"/>
            </a:endParaRPr>
          </a:p>
          <a:p>
            <a:pPr>
              <a:spcAft>
                <a:spcPts val="200"/>
              </a:spcAft>
            </a:pPr>
            <a:r>
              <a:rPr lang="en-GB" altLang="it-IT" sz="1100" dirty="0">
                <a:solidFill>
                  <a:schemeClr val="tx1"/>
                </a:solidFill>
                <a:latin typeface="+mn-lt"/>
              </a:rPr>
              <a:t>McCormack PL. Drugs 2010; 70: </a:t>
            </a:r>
            <a:r>
              <a:rPr lang="en-GB" altLang="it-IT" sz="1100" dirty="0" smtClean="0">
                <a:solidFill>
                  <a:schemeClr val="tx1"/>
                </a:solidFill>
                <a:latin typeface="+mn-lt"/>
              </a:rPr>
              <a:t>2073</a:t>
            </a:r>
            <a:r>
              <a:rPr lang="en-US" sz="1100" dirty="0">
                <a:solidFill>
                  <a:schemeClr val="tx1"/>
                </a:solidFill>
                <a:latin typeface="+mn-lt"/>
              </a:rPr>
              <a:t>–</a:t>
            </a:r>
            <a:r>
              <a:rPr lang="en-GB" altLang="it-IT" sz="1100" dirty="0" smtClean="0">
                <a:solidFill>
                  <a:schemeClr val="tx1"/>
                </a:solidFill>
                <a:latin typeface="+mn-lt"/>
              </a:rPr>
              <a:t>2088</a:t>
            </a:r>
            <a:endParaRPr lang="en-GB" altLang="it-IT" sz="1100" dirty="0">
              <a:solidFill>
                <a:schemeClr val="tx1"/>
              </a:solidFill>
              <a:latin typeface="+mn-lt"/>
            </a:endParaRPr>
          </a:p>
          <a:p>
            <a:pPr>
              <a:spcAft>
                <a:spcPts val="200"/>
              </a:spcAft>
            </a:pPr>
            <a:r>
              <a:rPr lang="en-GB" altLang="it-IT" sz="1100" dirty="0" err="1">
                <a:solidFill>
                  <a:schemeClr val="tx1"/>
                </a:solidFill>
                <a:latin typeface="+mn-lt"/>
              </a:rPr>
              <a:t>Sasagawa</a:t>
            </a:r>
            <a:r>
              <a:rPr lang="en-GB" altLang="it-IT" sz="1100" dirty="0">
                <a:solidFill>
                  <a:schemeClr val="tx1"/>
                </a:solidFill>
                <a:latin typeface="+mn-lt"/>
              </a:rPr>
              <a:t> </a:t>
            </a:r>
            <a:r>
              <a:rPr lang="en-GB" altLang="it-IT" sz="1100" dirty="0" smtClean="0">
                <a:solidFill>
                  <a:schemeClr val="tx1"/>
                </a:solidFill>
                <a:latin typeface="+mn-lt"/>
              </a:rPr>
              <a:t>S et </a:t>
            </a:r>
            <a:r>
              <a:rPr lang="en-GB" altLang="it-IT" sz="1100" dirty="0">
                <a:solidFill>
                  <a:schemeClr val="tx1"/>
                </a:solidFill>
                <a:latin typeface="+mn-lt"/>
              </a:rPr>
              <a:t>al. Steroids 2008; 73: </a:t>
            </a:r>
            <a:r>
              <a:rPr lang="en-GB" altLang="it-IT" sz="1100" dirty="0" smtClean="0">
                <a:solidFill>
                  <a:schemeClr val="tx1"/>
                </a:solidFill>
                <a:latin typeface="+mn-lt"/>
              </a:rPr>
              <a:t>222</a:t>
            </a:r>
            <a:r>
              <a:rPr lang="en-US" sz="1100" dirty="0">
                <a:solidFill>
                  <a:schemeClr val="tx1"/>
                </a:solidFill>
                <a:latin typeface="+mn-lt"/>
              </a:rPr>
              <a:t>–</a:t>
            </a:r>
            <a:r>
              <a:rPr lang="en-GB" altLang="it-IT" sz="1100" dirty="0" smtClean="0">
                <a:solidFill>
                  <a:schemeClr val="tx1"/>
                </a:solidFill>
                <a:latin typeface="+mn-lt"/>
              </a:rPr>
              <a:t>23</a:t>
            </a:r>
            <a:r>
              <a:rPr lang="tr-TR" altLang="it-IT" sz="1100" dirty="0" smtClean="0">
                <a:solidFill>
                  <a:schemeClr val="tx1"/>
                </a:solidFill>
                <a:latin typeface="+mn-lt"/>
              </a:rPr>
              <a:t>1</a:t>
            </a:r>
            <a:endParaRPr lang="en-GB" altLang="it-IT" sz="1100" dirty="0">
              <a:solidFill>
                <a:schemeClr val="tx1"/>
              </a:solidFill>
              <a:latin typeface="+mn-lt"/>
            </a:endParaRPr>
          </a:p>
          <a:p>
            <a:pPr>
              <a:spcAft>
                <a:spcPts val="200"/>
              </a:spcAft>
            </a:pPr>
            <a:r>
              <a:rPr lang="en-US" altLang="it-IT" sz="1100" dirty="0">
                <a:solidFill>
                  <a:schemeClr val="tx1"/>
                </a:solidFill>
                <a:latin typeface="+mn-lt"/>
              </a:rPr>
              <a:t>Shimizu </a:t>
            </a:r>
            <a:r>
              <a:rPr lang="en-US" altLang="it-IT" sz="1100" dirty="0" smtClean="0">
                <a:solidFill>
                  <a:schemeClr val="tx1"/>
                </a:solidFill>
                <a:latin typeface="+mn-lt"/>
              </a:rPr>
              <a:t>Y et </a:t>
            </a:r>
            <a:r>
              <a:rPr lang="en-US" altLang="it-IT" sz="1100" dirty="0">
                <a:solidFill>
                  <a:schemeClr val="tx1"/>
                </a:solidFill>
                <a:latin typeface="+mn-lt"/>
              </a:rPr>
              <a:t>al. Steroids 2011; 76: </a:t>
            </a:r>
            <a:r>
              <a:rPr lang="en-US" altLang="it-IT" sz="1100" dirty="0" smtClean="0">
                <a:solidFill>
                  <a:schemeClr val="tx1"/>
                </a:solidFill>
                <a:latin typeface="+mn-lt"/>
              </a:rPr>
              <a:t>60</a:t>
            </a:r>
            <a:r>
              <a:rPr lang="en-US" sz="1100" dirty="0" smtClean="0">
                <a:solidFill>
                  <a:schemeClr val="tx1"/>
                </a:solidFill>
                <a:latin typeface="+mn-lt"/>
              </a:rPr>
              <a:t>–</a:t>
            </a:r>
            <a:r>
              <a:rPr lang="en-US" altLang="it-IT" sz="1100" dirty="0" smtClean="0">
                <a:solidFill>
                  <a:schemeClr val="tx1"/>
                </a:solidFill>
                <a:latin typeface="+mn-lt"/>
              </a:rPr>
              <a:t>67</a:t>
            </a:r>
            <a:endParaRPr lang="en-US" altLang="it-IT" sz="1100" dirty="0">
              <a:solidFill>
                <a:schemeClr val="tx1"/>
              </a:solidFill>
              <a:latin typeface="+mn-lt"/>
            </a:endParaRPr>
          </a:p>
          <a:p>
            <a:pPr>
              <a:spcAft>
                <a:spcPts val="200"/>
              </a:spcAft>
            </a:pPr>
            <a:r>
              <a:rPr lang="en-US" altLang="it-IT" sz="1100" dirty="0">
                <a:solidFill>
                  <a:schemeClr val="tx1"/>
                </a:solidFill>
                <a:latin typeface="+mn-lt"/>
              </a:rPr>
              <a:t>Katayama </a:t>
            </a:r>
            <a:r>
              <a:rPr lang="en-US" altLang="it-IT" sz="1100" dirty="0" smtClean="0">
                <a:solidFill>
                  <a:schemeClr val="tx1"/>
                </a:solidFill>
                <a:latin typeface="+mn-lt"/>
              </a:rPr>
              <a:t>H et </a:t>
            </a:r>
            <a:r>
              <a:rPr lang="en-US" altLang="it-IT" sz="1100" dirty="0">
                <a:solidFill>
                  <a:schemeClr val="tx1"/>
                </a:solidFill>
                <a:latin typeface="+mn-lt"/>
              </a:rPr>
              <a:t>al. Hum </a:t>
            </a:r>
            <a:r>
              <a:rPr lang="en-US" altLang="it-IT" sz="1100" dirty="0" err="1">
                <a:solidFill>
                  <a:schemeClr val="tx1"/>
                </a:solidFill>
                <a:latin typeface="+mn-lt"/>
              </a:rPr>
              <a:t>Reprod</a:t>
            </a:r>
            <a:r>
              <a:rPr lang="en-US" altLang="it-IT" sz="1100" dirty="0">
                <a:solidFill>
                  <a:schemeClr val="tx1"/>
                </a:solidFill>
                <a:latin typeface="+mn-lt"/>
              </a:rPr>
              <a:t> 2010; 25: </a:t>
            </a:r>
            <a:r>
              <a:rPr lang="en-US" altLang="it-IT" sz="1100" dirty="0" smtClean="0">
                <a:solidFill>
                  <a:schemeClr val="tx1"/>
                </a:solidFill>
                <a:latin typeface="+mn-lt"/>
              </a:rPr>
              <a:t>2851</a:t>
            </a:r>
            <a:r>
              <a:rPr lang="en-US" sz="1100" dirty="0" smtClean="0">
                <a:solidFill>
                  <a:schemeClr val="tx1"/>
                </a:solidFill>
                <a:latin typeface="+mn-lt"/>
              </a:rPr>
              <a:t>–</a:t>
            </a:r>
            <a:r>
              <a:rPr lang="en-US" altLang="it-IT" sz="1100" dirty="0" smtClean="0">
                <a:solidFill>
                  <a:schemeClr val="tx1"/>
                </a:solidFill>
                <a:latin typeface="+mn-lt"/>
              </a:rPr>
              <a:t>2858</a:t>
            </a:r>
            <a:endParaRPr lang="en-US" altLang="it-IT" sz="1100" dirty="0">
              <a:solidFill>
                <a:schemeClr val="tx1"/>
              </a:solidFill>
              <a:latin typeface="+mn-lt"/>
            </a:endParaRPr>
          </a:p>
        </p:txBody>
      </p:sp>
    </p:spTree>
    <p:extLst>
      <p:ext uri="{BB962C8B-B14F-4D97-AF65-F5344CB8AC3E}">
        <p14:creationId xmlns:p14="http://schemas.microsoft.com/office/powerpoint/2010/main" val="3218468319"/>
      </p:ext>
    </p:extLst>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0658" name="Başlık 1"/>
          <p:cNvSpPr>
            <a:spLocks noGrp="1"/>
          </p:cNvSpPr>
          <p:nvPr>
            <p:ph type="title"/>
          </p:nvPr>
        </p:nvSpPr>
        <p:spPr/>
        <p:txBody>
          <a:bodyPr/>
          <a:lstStyle/>
          <a:p>
            <a:pPr eaLnBrk="1" hangingPunct="1"/>
            <a:r>
              <a:rPr lang="tr-TR" dirty="0" err="1" smtClean="0">
                <a:solidFill>
                  <a:srgbClr val="FFFF00"/>
                </a:solidFill>
              </a:rPr>
              <a:t>Over</a:t>
            </a:r>
            <a:r>
              <a:rPr lang="tr-TR" dirty="0" smtClean="0">
                <a:solidFill>
                  <a:srgbClr val="FFFF00"/>
                </a:solidFill>
              </a:rPr>
              <a:t> fonksiyonu – E2 düzeyleri</a:t>
            </a:r>
            <a:endParaRPr lang="en-GB" dirty="0" smtClean="0">
              <a:solidFill>
                <a:srgbClr val="FFFF00"/>
              </a:solidFill>
            </a:endParaRPr>
          </a:p>
        </p:txBody>
      </p:sp>
      <p:pic>
        <p:nvPicPr>
          <p:cNvPr id="7065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83038" y="1773238"/>
            <a:ext cx="4889500" cy="417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5"/>
          <p:cNvSpPr>
            <a:spLocks noChangeArrowheads="1"/>
          </p:cNvSpPr>
          <p:nvPr/>
        </p:nvSpPr>
        <p:spPr bwMode="auto">
          <a:xfrm>
            <a:off x="30163" y="6524625"/>
            <a:ext cx="2279650" cy="277813"/>
          </a:xfrm>
          <a:prstGeom prst="rect">
            <a:avLst/>
          </a:prstGeom>
          <a:noFill/>
          <a:ln w="12700" algn="ctr">
            <a:noFill/>
            <a:miter lim="800000"/>
            <a:headEnd/>
            <a:tailEnd/>
          </a:ln>
          <a:effectLst>
            <a:prstShdw prst="shdw17" dist="17961" dir="2700000">
              <a:srgbClr val="47476E"/>
            </a:prstShdw>
          </a:effectLst>
        </p:spPr>
        <p:txBody>
          <a:bodyPr wrap="none">
            <a:spAutoFit/>
          </a:bodyPr>
          <a:lstStyle/>
          <a:p>
            <a:pPr eaLnBrk="0" hangingPunct="0">
              <a:defRPr/>
            </a:pPr>
            <a:r>
              <a:rPr lang="tr-TR" sz="1200" dirty="0" err="1">
                <a:latin typeface="+mj-lt"/>
              </a:rPr>
              <a:t>Klipping</a:t>
            </a:r>
            <a:r>
              <a:rPr lang="tr-TR" sz="1200" dirty="0">
                <a:latin typeface="+mj-lt"/>
              </a:rPr>
              <a:t> C </a:t>
            </a:r>
            <a:r>
              <a:rPr lang="da-DK" sz="1200" dirty="0">
                <a:latin typeface="+mj-lt"/>
              </a:rPr>
              <a:t>et al. </a:t>
            </a:r>
            <a:r>
              <a:rPr lang="tr-TR" sz="1200" dirty="0" err="1">
                <a:latin typeface="+mj-lt"/>
              </a:rPr>
              <a:t>Fertil</a:t>
            </a:r>
            <a:r>
              <a:rPr lang="tr-TR" sz="1200" dirty="0">
                <a:latin typeface="+mj-lt"/>
              </a:rPr>
              <a:t> Steril 2010</a:t>
            </a:r>
            <a:r>
              <a:rPr lang="da-DK" sz="1200" dirty="0">
                <a:latin typeface="+mj-lt"/>
              </a:rPr>
              <a:t>. </a:t>
            </a:r>
          </a:p>
        </p:txBody>
      </p:sp>
      <p:sp>
        <p:nvSpPr>
          <p:cNvPr id="5" name="Rectangle 3"/>
          <p:cNvSpPr txBox="1">
            <a:spLocks noChangeArrowheads="1"/>
          </p:cNvSpPr>
          <p:nvPr/>
        </p:nvSpPr>
        <p:spPr bwMode="auto">
          <a:xfrm>
            <a:off x="0" y="2133600"/>
            <a:ext cx="3995738" cy="2446338"/>
          </a:xfrm>
          <a:prstGeom prst="rect">
            <a:avLst/>
          </a:prstGeom>
          <a:noFill/>
          <a:ln w="9525">
            <a:noFill/>
            <a:miter lim="800000"/>
            <a:headEnd/>
            <a:tailEnd/>
          </a:ln>
        </p:spPr>
        <p:txBody>
          <a:bodyPr/>
          <a:lstStyle/>
          <a:p>
            <a:pPr marL="742950" lvl="1" indent="-285750">
              <a:spcBef>
                <a:spcPct val="20000"/>
              </a:spcBef>
              <a:buFont typeface="Arial" pitchFamily="34" charset="0"/>
              <a:buChar char="•"/>
              <a:defRPr/>
            </a:pPr>
            <a:r>
              <a:rPr lang="tr-TR" sz="2800" dirty="0">
                <a:latin typeface="+mn-lt"/>
                <a:cs typeface="+mn-cs"/>
              </a:rPr>
              <a:t>E2 düzeyleri normal fizyolojik sınırlarda kalmıştır</a:t>
            </a:r>
          </a:p>
          <a:p>
            <a:pPr marL="742950" lvl="1" indent="-285750">
              <a:spcBef>
                <a:spcPct val="20000"/>
              </a:spcBef>
              <a:buFont typeface="Arial" pitchFamily="34" charset="0"/>
              <a:buChar char="•"/>
              <a:defRPr/>
            </a:pPr>
            <a:r>
              <a:rPr lang="tr-TR" sz="2800" dirty="0" err="1">
                <a:latin typeface="+mn-lt"/>
                <a:cs typeface="+mn-cs"/>
              </a:rPr>
              <a:t>Östradiol</a:t>
            </a:r>
            <a:r>
              <a:rPr lang="tr-TR" sz="2800" dirty="0">
                <a:latin typeface="+mn-lt"/>
                <a:cs typeface="+mn-cs"/>
              </a:rPr>
              <a:t> eksikliğini düşündüren </a:t>
            </a:r>
            <a:r>
              <a:rPr lang="tr-TR" sz="2800" dirty="0" err="1">
                <a:latin typeface="+mn-lt"/>
                <a:cs typeface="+mn-cs"/>
              </a:rPr>
              <a:t>advers</a:t>
            </a:r>
            <a:r>
              <a:rPr lang="tr-TR" sz="2800" dirty="0">
                <a:latin typeface="+mn-lt"/>
                <a:cs typeface="+mn-cs"/>
              </a:rPr>
              <a:t> olay gözlenmemiştir (ör. ateş basması)</a:t>
            </a:r>
          </a:p>
          <a:p>
            <a:pPr marL="742950" lvl="1" indent="-285750">
              <a:spcBef>
                <a:spcPct val="20000"/>
              </a:spcBef>
              <a:buFont typeface="Arial" charset="0"/>
              <a:buNone/>
              <a:defRPr/>
            </a:pPr>
            <a:endParaRPr lang="en-GB" sz="2800" baseline="30000" dirty="0">
              <a:latin typeface="+mn-lt"/>
              <a:cs typeface="+mn-cs"/>
            </a:endParaRPr>
          </a:p>
        </p:txBody>
      </p:sp>
      <p:sp>
        <p:nvSpPr>
          <p:cNvPr id="70662" name="Text Box 31"/>
          <p:cNvSpPr txBox="1">
            <a:spLocks noChangeArrowheads="1"/>
          </p:cNvSpPr>
          <p:nvPr/>
        </p:nvSpPr>
        <p:spPr bwMode="auto">
          <a:xfrm>
            <a:off x="4427538" y="5373688"/>
            <a:ext cx="1081087" cy="554037"/>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spcBef>
                <a:spcPct val="50000"/>
              </a:spcBef>
              <a:buSzPct val="100000"/>
            </a:pPr>
            <a:r>
              <a:rPr lang="en-US" sz="1200">
                <a:solidFill>
                  <a:srgbClr val="333333"/>
                </a:solidFill>
                <a:sym typeface="Arial" charset="0"/>
              </a:rPr>
              <a:t>Tedavi </a:t>
            </a:r>
            <a:endParaRPr lang="tr-TR" sz="1200">
              <a:solidFill>
                <a:srgbClr val="333333"/>
              </a:solidFill>
              <a:sym typeface="Arial" charset="0"/>
            </a:endParaRPr>
          </a:p>
          <a:p>
            <a:pPr algn="ctr" eaLnBrk="1" hangingPunct="1">
              <a:spcBef>
                <a:spcPct val="50000"/>
              </a:spcBef>
              <a:buSzPct val="100000"/>
            </a:pPr>
            <a:r>
              <a:rPr lang="tr-TR" sz="1200">
                <a:solidFill>
                  <a:srgbClr val="333333"/>
                </a:solidFill>
                <a:sym typeface="Arial" charset="0"/>
              </a:rPr>
              <a:t>öncesi</a:t>
            </a:r>
            <a:endParaRPr lang="en-US" sz="1200">
              <a:solidFill>
                <a:srgbClr val="333333"/>
              </a:solidFill>
              <a:sym typeface="Arial" charset="0"/>
            </a:endParaRPr>
          </a:p>
        </p:txBody>
      </p:sp>
      <p:sp>
        <p:nvSpPr>
          <p:cNvPr id="70663" name="Text Box 31"/>
          <p:cNvSpPr txBox="1">
            <a:spLocks noChangeArrowheads="1"/>
          </p:cNvSpPr>
          <p:nvPr/>
        </p:nvSpPr>
        <p:spPr bwMode="auto">
          <a:xfrm rot="-5400000">
            <a:off x="2697163" y="3719513"/>
            <a:ext cx="2871787" cy="274637"/>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spcBef>
                <a:spcPct val="50000"/>
              </a:spcBef>
              <a:buSzPct val="100000"/>
            </a:pPr>
            <a:r>
              <a:rPr lang="tr-TR" sz="1200">
                <a:solidFill>
                  <a:srgbClr val="333333"/>
                </a:solidFill>
                <a:sym typeface="Arial" charset="0"/>
              </a:rPr>
              <a:t>Serum östradiol (pg/ml)</a:t>
            </a:r>
            <a:endParaRPr lang="en-US" sz="1200">
              <a:solidFill>
                <a:srgbClr val="333333"/>
              </a:solidFill>
              <a:sym typeface="Arial" charset="0"/>
            </a:endParaRPr>
          </a:p>
        </p:txBody>
      </p:sp>
      <p:sp>
        <p:nvSpPr>
          <p:cNvPr id="8" name="Text Box 31"/>
          <p:cNvSpPr txBox="1">
            <a:spLocks noChangeArrowheads="1"/>
          </p:cNvSpPr>
          <p:nvPr/>
        </p:nvSpPr>
        <p:spPr bwMode="auto">
          <a:xfrm>
            <a:off x="6804025" y="1989138"/>
            <a:ext cx="1692275" cy="554037"/>
          </a:xfrm>
          <a:prstGeom prst="rect">
            <a:avLst/>
          </a:prstGeom>
          <a:solidFill>
            <a:schemeClr val="tx1">
              <a:lumMod val="85000"/>
            </a:schemeClr>
          </a:solidFill>
          <a:ln w="9525">
            <a:noFill/>
            <a:miter lim="800000"/>
            <a:headEnd/>
            <a:tailEnd/>
          </a:ln>
        </p:spPr>
        <p:txBody>
          <a:bodyPr>
            <a:spAutoFit/>
          </a:bodyPr>
          <a:lstStyle/>
          <a:p>
            <a:pPr algn="ctr">
              <a:spcBef>
                <a:spcPct val="50000"/>
              </a:spcBef>
              <a:buSzPct val="100000"/>
              <a:defRPr/>
            </a:pPr>
            <a:r>
              <a:rPr lang="tr-TR" sz="1200" dirty="0">
                <a:solidFill>
                  <a:srgbClr val="333333"/>
                </a:solidFill>
                <a:sym typeface="Arial" charset="0"/>
              </a:rPr>
              <a:t>Fizyolojik sınır</a:t>
            </a:r>
          </a:p>
          <a:p>
            <a:pPr algn="ctr">
              <a:spcBef>
                <a:spcPct val="50000"/>
              </a:spcBef>
              <a:buSzPct val="100000"/>
              <a:defRPr/>
            </a:pPr>
            <a:r>
              <a:rPr lang="tr-TR" sz="1200" dirty="0">
                <a:solidFill>
                  <a:srgbClr val="333333"/>
                </a:solidFill>
                <a:sym typeface="Arial" charset="0"/>
              </a:rPr>
              <a:t>25-450 </a:t>
            </a:r>
            <a:r>
              <a:rPr lang="tr-TR" sz="1200" dirty="0" err="1">
                <a:solidFill>
                  <a:srgbClr val="333333"/>
                </a:solidFill>
                <a:sym typeface="Arial" charset="0"/>
              </a:rPr>
              <a:t>pg</a:t>
            </a:r>
            <a:r>
              <a:rPr lang="tr-TR" sz="1200" dirty="0">
                <a:solidFill>
                  <a:srgbClr val="333333"/>
                </a:solidFill>
                <a:sym typeface="Arial" charset="0"/>
              </a:rPr>
              <a:t>/ml</a:t>
            </a:r>
            <a:endParaRPr lang="en-US" sz="1200" dirty="0">
              <a:solidFill>
                <a:srgbClr val="333333"/>
              </a:solidFill>
              <a:sym typeface="Arial" charset="0"/>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0"/>
            <a:ext cx="8229600" cy="1143000"/>
          </a:xfrm>
        </p:spPr>
        <p:txBody>
          <a:bodyPr/>
          <a:lstStyle/>
          <a:p>
            <a:r>
              <a:rPr lang="tr-TR" sz="3200" dirty="0">
                <a:solidFill>
                  <a:srgbClr val="FFFF00"/>
                </a:solidFill>
              </a:rPr>
              <a:t>Long-term medical management of</a:t>
            </a:r>
            <a:br>
              <a:rPr lang="tr-TR" sz="3200" dirty="0">
                <a:solidFill>
                  <a:srgbClr val="FFFF00"/>
                </a:solidFill>
              </a:rPr>
            </a:br>
            <a:r>
              <a:rPr lang="tr-TR" sz="3200" dirty="0">
                <a:solidFill>
                  <a:srgbClr val="FFFF00"/>
                </a:solidFill>
              </a:rPr>
              <a:t>endometriosis with dienogest</a:t>
            </a:r>
          </a:p>
        </p:txBody>
      </p:sp>
      <p:pic>
        <p:nvPicPr>
          <p:cNvPr id="2253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23529" y="1052736"/>
            <a:ext cx="8512798" cy="5400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5796136" y="6453336"/>
            <a:ext cx="3040191" cy="369332"/>
          </a:xfrm>
          <a:prstGeom prst="rect">
            <a:avLst/>
          </a:prstGeom>
          <a:noFill/>
        </p:spPr>
        <p:txBody>
          <a:bodyPr wrap="none" rtlCol="0">
            <a:spAutoFit/>
          </a:bodyPr>
          <a:lstStyle/>
          <a:p>
            <a:r>
              <a:rPr lang="tr-TR" dirty="0">
                <a:solidFill>
                  <a:srgbClr val="FFC000"/>
                </a:solidFill>
              </a:rPr>
              <a:t>Mohamed A. </a:t>
            </a:r>
            <a:r>
              <a:rPr lang="tr-TR" dirty="0" smtClean="0">
                <a:solidFill>
                  <a:srgbClr val="FFC000"/>
                </a:solidFill>
              </a:rPr>
              <a:t>Bedaiwy, 2017</a:t>
            </a:r>
            <a:endParaRPr lang="tr-TR" dirty="0">
              <a:solidFill>
                <a:srgbClr val="FFC000"/>
              </a:solidFill>
            </a:endParaRPr>
          </a:p>
        </p:txBody>
      </p:sp>
    </p:spTree>
    <p:extLst>
      <p:ext uri="{BB962C8B-B14F-4D97-AF65-F5344CB8AC3E}">
        <p14:creationId xmlns:p14="http://schemas.microsoft.com/office/powerpoint/2010/main" val="302373229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pic>
        <p:nvPicPr>
          <p:cNvPr id="2355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79512" y="116632"/>
            <a:ext cx="8507288" cy="64807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0437707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type="title"/>
          </p:nvPr>
        </p:nvSpPr>
        <p:spPr>
          <a:xfrm>
            <a:off x="364243" y="75159"/>
            <a:ext cx="8229600" cy="1143000"/>
          </a:xfrm>
        </p:spPr>
        <p:txBody>
          <a:bodyPr/>
          <a:lstStyle/>
          <a:p>
            <a:r>
              <a:rPr lang="tr-TR" dirty="0">
                <a:solidFill>
                  <a:srgbClr val="FFFF00"/>
                </a:solidFill>
              </a:rPr>
              <a:t>Medikal Tedavi </a:t>
            </a:r>
            <a:br>
              <a:rPr lang="tr-TR" dirty="0">
                <a:solidFill>
                  <a:srgbClr val="FFFF00"/>
                </a:solidFill>
              </a:rPr>
            </a:br>
            <a:r>
              <a:rPr lang="tr-TR" dirty="0">
                <a:solidFill>
                  <a:srgbClr val="FFFF00"/>
                </a:solidFill>
              </a:rPr>
              <a:t>Ne zaman ?</a:t>
            </a:r>
            <a:endParaRPr lang="en-GB" dirty="0" smtClean="0">
              <a:solidFill>
                <a:srgbClr val="FFFF00"/>
              </a:solidFill>
            </a:endParaRPr>
          </a:p>
        </p:txBody>
      </p:sp>
      <p:sp>
        <p:nvSpPr>
          <p:cNvPr id="4" name="Content Placeholder 3"/>
          <p:cNvSpPr>
            <a:spLocks noGrp="1"/>
          </p:cNvSpPr>
          <p:nvPr>
            <p:ph idx="1"/>
          </p:nvPr>
        </p:nvSpPr>
        <p:spPr>
          <a:xfrm>
            <a:off x="364243" y="1484784"/>
            <a:ext cx="8229600" cy="4525963"/>
          </a:xfrm>
          <a:solidFill>
            <a:srgbClr val="002060"/>
          </a:solidFill>
        </p:spPr>
        <p:txBody>
          <a:bodyPr>
            <a:normAutofit fontScale="77500" lnSpcReduction="20000"/>
          </a:bodyPr>
          <a:lstStyle/>
          <a:p>
            <a:r>
              <a:rPr lang="tr-TR" sz="2800" dirty="0">
                <a:solidFill>
                  <a:srgbClr val="92D050"/>
                </a:solidFill>
              </a:rPr>
              <a:t>İlk  secenek </a:t>
            </a:r>
            <a:r>
              <a:rPr lang="tr-TR" sz="2800" dirty="0" smtClean="0">
                <a:solidFill>
                  <a:srgbClr val="92D050"/>
                </a:solidFill>
              </a:rPr>
              <a:t>olarak</a:t>
            </a:r>
          </a:p>
          <a:p>
            <a:pPr lvl="1"/>
            <a:r>
              <a:rPr lang="tr-TR" dirty="0" smtClean="0"/>
              <a:t>Ağrı</a:t>
            </a:r>
            <a:endParaRPr lang="tr-TR" dirty="0" smtClean="0"/>
          </a:p>
          <a:p>
            <a:pPr lvl="1"/>
            <a:r>
              <a:rPr lang="tr-TR" dirty="0" smtClean="0"/>
              <a:t>Derin Endometriozis</a:t>
            </a:r>
          </a:p>
          <a:p>
            <a:pPr lvl="1"/>
            <a:r>
              <a:rPr lang="tr-TR" dirty="0" smtClean="0"/>
              <a:t>Ekstra-genital endometriozis  </a:t>
            </a:r>
          </a:p>
          <a:p>
            <a:pPr lvl="1"/>
            <a:r>
              <a:rPr lang="tr-TR" dirty="0" smtClean="0"/>
              <a:t>Adenomyozis</a:t>
            </a:r>
          </a:p>
          <a:p>
            <a:pPr lvl="1"/>
            <a:r>
              <a:rPr lang="tr-TR" dirty="0"/>
              <a:t>İnfertilite (IVF  öncesi)</a:t>
            </a:r>
          </a:p>
          <a:p>
            <a:pPr marL="457200" lvl="1" indent="0">
              <a:buNone/>
            </a:pPr>
            <a:endParaRPr lang="tr-TR" dirty="0"/>
          </a:p>
          <a:p>
            <a:r>
              <a:rPr lang="tr-TR" sz="2800" dirty="0" smtClean="0">
                <a:solidFill>
                  <a:srgbClr val="92D050"/>
                </a:solidFill>
              </a:rPr>
              <a:t>Cerrahiden   </a:t>
            </a:r>
            <a:r>
              <a:rPr lang="tr-TR" sz="2800" dirty="0">
                <a:solidFill>
                  <a:srgbClr val="92D050"/>
                </a:solidFill>
              </a:rPr>
              <a:t>sonra  rekürrensi önlemek icin</a:t>
            </a:r>
          </a:p>
          <a:p>
            <a:r>
              <a:rPr lang="tr-TR" sz="2800" dirty="0">
                <a:solidFill>
                  <a:srgbClr val="92D050"/>
                </a:solidFill>
              </a:rPr>
              <a:t>Cerrahi tedaviye uygun değil ise veya  istemiyorsa</a:t>
            </a:r>
          </a:p>
          <a:p>
            <a:pPr lvl="0"/>
            <a:r>
              <a:rPr lang="tr-TR" sz="2800" dirty="0" smtClean="0">
                <a:solidFill>
                  <a:srgbClr val="92D050"/>
                </a:solidFill>
              </a:rPr>
              <a:t>İlk </a:t>
            </a:r>
            <a:r>
              <a:rPr lang="tr-TR" sz="2800" dirty="0">
                <a:solidFill>
                  <a:srgbClr val="92D050"/>
                </a:solidFill>
              </a:rPr>
              <a:t>cerrahide yeterli eksizyon yapılmasına rağmen </a:t>
            </a:r>
            <a:r>
              <a:rPr lang="tr-TR" sz="2800" dirty="0" smtClean="0">
                <a:solidFill>
                  <a:srgbClr val="92D050"/>
                </a:solidFill>
              </a:rPr>
              <a:t>rekürrens </a:t>
            </a:r>
            <a:r>
              <a:rPr lang="tr-TR" sz="2800" dirty="0">
                <a:solidFill>
                  <a:srgbClr val="92D050"/>
                </a:solidFill>
              </a:rPr>
              <a:t>gösteren durumlar. </a:t>
            </a:r>
          </a:p>
          <a:p>
            <a:pPr lvl="0"/>
            <a:r>
              <a:rPr lang="tr-TR" sz="2800" dirty="0">
                <a:solidFill>
                  <a:srgbClr val="92D050"/>
                </a:solidFill>
              </a:rPr>
              <a:t>Cerrahi tedaviyle beraber medikal </a:t>
            </a:r>
            <a:r>
              <a:rPr lang="tr-TR" sz="2800" dirty="0" smtClean="0">
                <a:solidFill>
                  <a:srgbClr val="92D050"/>
                </a:solidFill>
              </a:rPr>
              <a:t>tedavi</a:t>
            </a:r>
          </a:p>
          <a:p>
            <a:r>
              <a:rPr lang="tr-TR" sz="2800" dirty="0">
                <a:solidFill>
                  <a:srgbClr val="92D050"/>
                </a:solidFill>
              </a:rPr>
              <a:t>Tanıdan emin olamama (</a:t>
            </a:r>
            <a:r>
              <a:rPr lang="tr-TR" sz="2800" dirty="0"/>
              <a:t>Ampirik)</a:t>
            </a:r>
            <a:endParaRPr lang="tr-TR" sz="2800" dirty="0">
              <a:solidFill>
                <a:srgbClr val="92D050"/>
              </a:solidFill>
            </a:endParaRPr>
          </a:p>
          <a:p>
            <a:pPr lvl="0"/>
            <a:endParaRPr lang="tr-TR" sz="2800" dirty="0">
              <a:solidFill>
                <a:srgbClr val="92D050"/>
              </a:solidFill>
            </a:endParaRPr>
          </a:p>
          <a:p>
            <a:endParaRPr lang="en-US" sz="2800" dirty="0">
              <a:solidFill>
                <a:srgbClr val="92D050"/>
              </a:solidFill>
            </a:endParaRPr>
          </a:p>
        </p:txBody>
      </p:sp>
      <p:sp>
        <p:nvSpPr>
          <p:cNvPr id="178178" name="Slide Number Placeholder 3"/>
          <p:cNvSpPr>
            <a:spLocks noGrp="1"/>
          </p:cNvSpPr>
          <p:nvPr>
            <p:ph type="sldNum" sz="quarter" idx="12"/>
          </p:nvPr>
        </p:nvSpPr>
        <p:spPr>
          <a:extLst/>
        </p:spPr>
        <p:txBody>
          <a:bodyPr/>
          <a:lstStyle>
            <a:lvl1pPr eaLnBrk="0" hangingPunct="0">
              <a:defRPr sz="3000" b="1" i="1">
                <a:solidFill>
                  <a:schemeClr val="tx1"/>
                </a:solidFill>
                <a:latin typeface="Arial" pitchFamily="34" charset="0"/>
                <a:ea typeface="MS PGothic" pitchFamily="34" charset="-128"/>
              </a:defRPr>
            </a:lvl1pPr>
            <a:lvl2pPr marL="742950" indent="-285750" eaLnBrk="0" hangingPunct="0">
              <a:defRPr sz="3000" b="1" i="1">
                <a:solidFill>
                  <a:schemeClr val="tx1"/>
                </a:solidFill>
                <a:latin typeface="Arial" pitchFamily="34" charset="0"/>
                <a:ea typeface="MS PGothic" pitchFamily="34" charset="-128"/>
              </a:defRPr>
            </a:lvl2pPr>
            <a:lvl3pPr marL="1143000" indent="-228600" eaLnBrk="0" hangingPunct="0">
              <a:defRPr sz="3000" b="1" i="1">
                <a:solidFill>
                  <a:schemeClr val="tx1"/>
                </a:solidFill>
                <a:latin typeface="Arial" pitchFamily="34" charset="0"/>
                <a:ea typeface="MS PGothic" pitchFamily="34" charset="-128"/>
              </a:defRPr>
            </a:lvl3pPr>
            <a:lvl4pPr marL="1600200" indent="-228600" eaLnBrk="0" hangingPunct="0">
              <a:defRPr sz="3000" b="1" i="1">
                <a:solidFill>
                  <a:schemeClr val="tx1"/>
                </a:solidFill>
                <a:latin typeface="Arial" pitchFamily="34" charset="0"/>
                <a:ea typeface="MS PGothic" pitchFamily="34" charset="-128"/>
              </a:defRPr>
            </a:lvl4pPr>
            <a:lvl5pPr marL="2057400" indent="-228600" eaLnBrk="0" hangingPunct="0">
              <a:defRPr sz="3000" b="1" i="1">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3000" b="1" i="1">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3000" b="1" i="1">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3000" b="1" i="1">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3000" b="1" i="1">
                <a:solidFill>
                  <a:schemeClr val="tx1"/>
                </a:solidFill>
                <a:latin typeface="Arial" pitchFamily="34" charset="0"/>
                <a:ea typeface="MS PGothic" pitchFamily="34" charset="-128"/>
              </a:defRPr>
            </a:lvl9pPr>
          </a:lstStyle>
          <a:p>
            <a:pPr algn="l">
              <a:defRPr/>
            </a:pPr>
            <a:fld id="{CC28B1AC-805A-4D17-A238-D66084B6CF63}" type="slidenum">
              <a:rPr lang="en-US" sz="900" b="0" i="0" smtClean="0">
                <a:solidFill>
                  <a:schemeClr val="bg2"/>
                </a:solidFill>
              </a:rPr>
              <a:pPr algn="l">
                <a:defRPr/>
              </a:pPr>
              <a:t>4</a:t>
            </a:fld>
            <a:endParaRPr lang="en-US" sz="900" b="0" i="0" smtClean="0">
              <a:solidFill>
                <a:schemeClr val="bg2"/>
              </a:solidFill>
            </a:endParaRPr>
          </a:p>
        </p:txBody>
      </p:sp>
      <p:sp>
        <p:nvSpPr>
          <p:cNvPr id="2" name="Metin kutusu 1"/>
          <p:cNvSpPr txBox="1"/>
          <p:nvPr/>
        </p:nvSpPr>
        <p:spPr>
          <a:xfrm>
            <a:off x="179512" y="1204254"/>
            <a:ext cx="184731" cy="1384995"/>
          </a:xfrm>
          <a:prstGeom prst="rect">
            <a:avLst/>
          </a:prstGeom>
          <a:noFill/>
        </p:spPr>
        <p:txBody>
          <a:bodyPr wrap="none" rtlCol="0">
            <a:spAutoFit/>
          </a:bodyPr>
          <a:lstStyle/>
          <a:p>
            <a:pPr lvl="0"/>
            <a:endParaRPr lang="tr-TR" sz="2800" dirty="0" smtClean="0">
              <a:solidFill>
                <a:srgbClr val="92D050"/>
              </a:solidFill>
            </a:endParaRPr>
          </a:p>
          <a:p>
            <a:pPr lvl="0"/>
            <a:endParaRPr lang="en-GB" sz="2800" b="1" dirty="0">
              <a:solidFill>
                <a:srgbClr val="92D050"/>
              </a:solidFill>
            </a:endParaRPr>
          </a:p>
          <a:p>
            <a:endParaRPr lang="en-GB" sz="2800" b="1" dirty="0">
              <a:solidFill>
                <a:srgbClr val="92D050"/>
              </a:solidFill>
            </a:endParaRPr>
          </a:p>
        </p:txBody>
      </p:sp>
    </p:spTree>
    <p:extLst>
      <p:ext uri="{BB962C8B-B14F-4D97-AF65-F5344CB8AC3E}">
        <p14:creationId xmlns:p14="http://schemas.microsoft.com/office/powerpoint/2010/main" val="3176478017"/>
      </p:ext>
    </p:extLst>
  </p:cSld>
  <p:clrMapOvr>
    <a:masterClrMapping/>
  </p:clrMapOvr>
  <p:transition spd="slow"/>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sp>
        <p:nvSpPr>
          <p:cNvPr id="3" name="Content Placeholder 2"/>
          <p:cNvSpPr>
            <a:spLocks noGrp="1"/>
          </p:cNvSpPr>
          <p:nvPr>
            <p:ph idx="1"/>
          </p:nvPr>
        </p:nvSpPr>
        <p:spPr>
          <a:xfrm>
            <a:off x="179512" y="1600200"/>
            <a:ext cx="8507288" cy="4525963"/>
          </a:xfrm>
        </p:spPr>
        <p:txBody>
          <a:bodyPr/>
          <a:lstStyle/>
          <a:p>
            <a:r>
              <a:rPr lang="en-US" sz="2400" dirty="0"/>
              <a:t>Nine randomized trials were included. </a:t>
            </a:r>
            <a:endParaRPr lang="tr-TR" sz="2400" dirty="0" smtClean="0"/>
          </a:p>
          <a:p>
            <a:r>
              <a:rPr lang="en-US" sz="2400" dirty="0" err="1" smtClean="0"/>
              <a:t>Dienogest</a:t>
            </a:r>
            <a:r>
              <a:rPr lang="tr-TR" sz="2400" dirty="0"/>
              <a:t> </a:t>
            </a:r>
            <a:r>
              <a:rPr lang="en-US" sz="2400" dirty="0" smtClean="0"/>
              <a:t>2 </a:t>
            </a:r>
            <a:r>
              <a:rPr lang="en-US" sz="2400" dirty="0"/>
              <a:t>mg/day was superior to placebo in </a:t>
            </a:r>
            <a:r>
              <a:rPr lang="en-US" sz="2400" dirty="0">
                <a:solidFill>
                  <a:srgbClr val="FFC000"/>
                </a:solidFill>
              </a:rPr>
              <a:t>reducing pelvic </a:t>
            </a:r>
            <a:r>
              <a:rPr lang="en-US" sz="2400" dirty="0" smtClean="0">
                <a:solidFill>
                  <a:srgbClr val="FFC000"/>
                </a:solidFill>
              </a:rPr>
              <a:t>pain</a:t>
            </a:r>
            <a:r>
              <a:rPr lang="tr-TR" sz="2400" dirty="0" smtClean="0">
                <a:solidFill>
                  <a:srgbClr val="FFC000"/>
                </a:solidFill>
              </a:rPr>
              <a:t> </a:t>
            </a:r>
            <a:r>
              <a:rPr lang="en-US" sz="2400" dirty="0" smtClean="0"/>
              <a:t>(27.4 </a:t>
            </a:r>
            <a:r>
              <a:rPr lang="en-US" sz="2400" dirty="0"/>
              <a:t>versus 15.1 mm, P\0.0001), with similar results </a:t>
            </a:r>
            <a:r>
              <a:rPr lang="en-US" sz="2400" dirty="0" smtClean="0"/>
              <a:t>to</a:t>
            </a:r>
            <a:r>
              <a:rPr lang="tr-TR" sz="2400" dirty="0" smtClean="0"/>
              <a:t> buserelin</a:t>
            </a:r>
            <a:r>
              <a:rPr lang="tr-TR" sz="2400" dirty="0"/>
              <a:t>, leuprorelin, leuprolide acetate and triptorelin, </a:t>
            </a:r>
            <a:r>
              <a:rPr lang="tr-TR" sz="2400" dirty="0" smtClean="0"/>
              <a:t>in </a:t>
            </a:r>
            <a:r>
              <a:rPr lang="en-US" sz="2400" dirty="0" smtClean="0"/>
              <a:t>controlling </a:t>
            </a:r>
            <a:r>
              <a:rPr lang="en-US" sz="2400" dirty="0"/>
              <a:t>symptoms associated with endometriosis. </a:t>
            </a:r>
            <a:endParaRPr lang="tr-TR" sz="2400" dirty="0" smtClean="0"/>
          </a:p>
          <a:p>
            <a:r>
              <a:rPr lang="en-US" sz="2400" dirty="0" err="1" smtClean="0"/>
              <a:t>Dienogest</a:t>
            </a:r>
            <a:r>
              <a:rPr lang="tr-TR" sz="2400" dirty="0"/>
              <a:t> </a:t>
            </a:r>
            <a:r>
              <a:rPr lang="en-US" sz="2400" dirty="0" smtClean="0"/>
              <a:t>2 </a:t>
            </a:r>
            <a:r>
              <a:rPr lang="en-US" sz="2400" dirty="0"/>
              <a:t>mg/day was effective </a:t>
            </a:r>
            <a:r>
              <a:rPr lang="en-US" sz="2400" dirty="0">
                <a:solidFill>
                  <a:srgbClr val="FFC000"/>
                </a:solidFill>
              </a:rPr>
              <a:t>in reducing </a:t>
            </a:r>
            <a:r>
              <a:rPr lang="en-US" sz="2400" dirty="0" err="1">
                <a:solidFill>
                  <a:srgbClr val="FFC000"/>
                </a:solidFill>
              </a:rPr>
              <a:t>endometriotic</a:t>
            </a:r>
            <a:r>
              <a:rPr lang="en-US" sz="2400" dirty="0">
                <a:solidFill>
                  <a:srgbClr val="FFC000"/>
                </a:solidFill>
              </a:rPr>
              <a:t> </a:t>
            </a:r>
            <a:r>
              <a:rPr lang="en-US" sz="2400" dirty="0" smtClean="0">
                <a:solidFill>
                  <a:srgbClr val="FFC000"/>
                </a:solidFill>
              </a:rPr>
              <a:t>lesions</a:t>
            </a:r>
            <a:r>
              <a:rPr lang="tr-TR" sz="2400" dirty="0" smtClean="0"/>
              <a:t> </a:t>
            </a:r>
            <a:r>
              <a:rPr lang="en-US" sz="2400" dirty="0" smtClean="0"/>
              <a:t>(11.4 </a:t>
            </a:r>
            <a:r>
              <a:rPr lang="en-US" sz="2400" dirty="0"/>
              <a:t>± 1.71–3.6 ± 0.95, P\0.001). </a:t>
            </a:r>
            <a:endParaRPr lang="tr-TR" sz="2400" dirty="0" smtClean="0"/>
          </a:p>
          <a:p>
            <a:r>
              <a:rPr lang="en-US" sz="2400" dirty="0" smtClean="0"/>
              <a:t>The </a:t>
            </a:r>
            <a:r>
              <a:rPr lang="en-US" sz="2400" dirty="0">
                <a:solidFill>
                  <a:srgbClr val="FFC000"/>
                </a:solidFill>
              </a:rPr>
              <a:t>extended </a:t>
            </a:r>
            <a:r>
              <a:rPr lang="en-US" sz="2400" dirty="0" smtClean="0">
                <a:solidFill>
                  <a:srgbClr val="FFC000"/>
                </a:solidFill>
              </a:rPr>
              <a:t>therapy</a:t>
            </a:r>
            <a:r>
              <a:rPr lang="tr-TR" sz="2400" dirty="0" smtClean="0">
                <a:solidFill>
                  <a:srgbClr val="FFC000"/>
                </a:solidFill>
              </a:rPr>
              <a:t> </a:t>
            </a:r>
            <a:r>
              <a:rPr lang="en-US" sz="2400" dirty="0" smtClean="0"/>
              <a:t>with </a:t>
            </a:r>
            <a:r>
              <a:rPr lang="en-US" sz="2400" dirty="0" err="1"/>
              <a:t>dienogest</a:t>
            </a:r>
            <a:r>
              <a:rPr lang="en-US" sz="2400" dirty="0"/>
              <a:t> 2 mg/day also showed an </a:t>
            </a:r>
            <a:r>
              <a:rPr lang="en-US" sz="2400" dirty="0">
                <a:solidFill>
                  <a:srgbClr val="FFC000"/>
                </a:solidFill>
              </a:rPr>
              <a:t>improvement </a:t>
            </a:r>
            <a:r>
              <a:rPr lang="en-US" sz="2400" dirty="0" smtClean="0">
                <a:solidFill>
                  <a:srgbClr val="FFC000"/>
                </a:solidFill>
              </a:rPr>
              <a:t>in</a:t>
            </a:r>
            <a:r>
              <a:rPr lang="tr-TR" sz="2400" dirty="0" smtClean="0">
                <a:solidFill>
                  <a:srgbClr val="FFC000"/>
                </a:solidFill>
              </a:rPr>
              <a:t> </a:t>
            </a:r>
            <a:r>
              <a:rPr lang="en-US" sz="2400" dirty="0" smtClean="0">
                <a:solidFill>
                  <a:srgbClr val="FFC000"/>
                </a:solidFill>
              </a:rPr>
              <a:t>pelvic </a:t>
            </a:r>
            <a:r>
              <a:rPr lang="en-US" sz="2400" dirty="0">
                <a:solidFill>
                  <a:srgbClr val="FFC000"/>
                </a:solidFill>
              </a:rPr>
              <a:t>pain </a:t>
            </a:r>
            <a:r>
              <a:rPr lang="en-US" sz="2400" dirty="0"/>
              <a:t>after 24–52 weeks (-22.5 ± 32.1 and -28.4 </a:t>
            </a:r>
            <a:r>
              <a:rPr lang="en-US" sz="2400" dirty="0" smtClean="0"/>
              <a:t>±</a:t>
            </a:r>
            <a:r>
              <a:rPr lang="tr-TR" sz="2400" dirty="0" smtClean="0"/>
              <a:t> </a:t>
            </a:r>
            <a:r>
              <a:rPr lang="en-US" sz="2400" dirty="0" smtClean="0"/>
              <a:t>29.9 </a:t>
            </a:r>
            <a:r>
              <a:rPr lang="en-US" sz="2400" dirty="0"/>
              <a:t>mm, respectively) with </a:t>
            </a:r>
            <a:r>
              <a:rPr lang="en-US" sz="2400" dirty="0">
                <a:solidFill>
                  <a:srgbClr val="FFC000"/>
                </a:solidFill>
              </a:rPr>
              <a:t>tolerable side effects</a:t>
            </a:r>
            <a:r>
              <a:rPr lang="en-US" sz="2400" dirty="0"/>
              <a:t>.</a:t>
            </a:r>
            <a:endParaRPr lang="tr-TR" sz="2400" dirty="0"/>
          </a:p>
        </p:txBody>
      </p:sp>
      <p:pic>
        <p:nvPicPr>
          <p:cNvPr id="593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36" y="0"/>
            <a:ext cx="8969424" cy="15382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Metin kutusu 4"/>
          <p:cNvSpPr txBox="1"/>
          <p:nvPr/>
        </p:nvSpPr>
        <p:spPr>
          <a:xfrm>
            <a:off x="8144996" y="404664"/>
            <a:ext cx="697627"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5</a:t>
            </a:r>
            <a:endParaRPr lang="en-GB" dirty="0">
              <a:solidFill>
                <a:srgbClr val="FF0000"/>
              </a:solidFill>
            </a:endParaRPr>
          </a:p>
        </p:txBody>
      </p:sp>
    </p:spTree>
    <p:extLst>
      <p:ext uri="{BB962C8B-B14F-4D97-AF65-F5344CB8AC3E}">
        <p14:creationId xmlns:p14="http://schemas.microsoft.com/office/powerpoint/2010/main" val="302400696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2457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544" y="260648"/>
            <a:ext cx="8029575" cy="18001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4579" name="Picture 3"/>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542252" y="2420888"/>
            <a:ext cx="3971925" cy="41044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458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76056" y="2636912"/>
            <a:ext cx="3705225" cy="36724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Metin kutusu 4"/>
          <p:cNvSpPr txBox="1"/>
          <p:nvPr/>
        </p:nvSpPr>
        <p:spPr>
          <a:xfrm>
            <a:off x="7655354" y="642562"/>
            <a:ext cx="697627"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6</a:t>
            </a:r>
            <a:endParaRPr lang="en-GB" dirty="0">
              <a:solidFill>
                <a:srgbClr val="FF0000"/>
              </a:solidFill>
            </a:endParaRPr>
          </a:p>
        </p:txBody>
      </p:sp>
      <p:sp>
        <p:nvSpPr>
          <p:cNvPr id="3" name="Oval 2"/>
          <p:cNvSpPr/>
          <p:nvPr/>
        </p:nvSpPr>
        <p:spPr>
          <a:xfrm>
            <a:off x="467544" y="2996952"/>
            <a:ext cx="792088" cy="208823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Oval 7"/>
          <p:cNvSpPr/>
          <p:nvPr/>
        </p:nvSpPr>
        <p:spPr>
          <a:xfrm>
            <a:off x="5292080" y="3429000"/>
            <a:ext cx="792088" cy="208823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 name="TextBox 3"/>
          <p:cNvSpPr txBox="1"/>
          <p:nvPr/>
        </p:nvSpPr>
        <p:spPr>
          <a:xfrm>
            <a:off x="6928668" y="1772816"/>
            <a:ext cx="800219" cy="369332"/>
          </a:xfrm>
          <a:prstGeom prst="rect">
            <a:avLst/>
          </a:prstGeom>
          <a:noFill/>
        </p:spPr>
        <p:txBody>
          <a:bodyPr wrap="none" rtlCol="0">
            <a:spAutoFit/>
          </a:bodyPr>
          <a:lstStyle/>
          <a:p>
            <a:r>
              <a:rPr lang="tr-TR" dirty="0" smtClean="0">
                <a:solidFill>
                  <a:srgbClr val="FF0000"/>
                </a:solidFill>
              </a:rPr>
              <a:t>N:188</a:t>
            </a:r>
            <a:endParaRPr lang="tr-TR" dirty="0">
              <a:solidFill>
                <a:srgbClr val="FF0000"/>
              </a:solidFill>
            </a:endParaRPr>
          </a:p>
        </p:txBody>
      </p:sp>
    </p:spTree>
    <p:extLst>
      <p:ext uri="{BB962C8B-B14F-4D97-AF65-F5344CB8AC3E}">
        <p14:creationId xmlns:p14="http://schemas.microsoft.com/office/powerpoint/2010/main" val="117605264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pic>
        <p:nvPicPr>
          <p:cNvPr id="2560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555776" y="116632"/>
            <a:ext cx="3571875" cy="3943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560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7700" y="4077072"/>
            <a:ext cx="7848600" cy="27809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Oval 2"/>
          <p:cNvSpPr/>
          <p:nvPr/>
        </p:nvSpPr>
        <p:spPr>
          <a:xfrm>
            <a:off x="5940152" y="4077072"/>
            <a:ext cx="1584176" cy="216024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145715618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sp>
        <p:nvSpPr>
          <p:cNvPr id="3" name="Content Placeholder 2"/>
          <p:cNvSpPr>
            <a:spLocks noGrp="1"/>
          </p:cNvSpPr>
          <p:nvPr>
            <p:ph idx="1"/>
          </p:nvPr>
        </p:nvSpPr>
        <p:spPr>
          <a:xfrm>
            <a:off x="317152" y="2276872"/>
            <a:ext cx="8229600" cy="4237931"/>
          </a:xfrm>
        </p:spPr>
        <p:txBody>
          <a:bodyPr/>
          <a:lstStyle/>
          <a:p>
            <a:r>
              <a:rPr lang="en-US" sz="2400" dirty="0"/>
              <a:t>DNG was administered to </a:t>
            </a:r>
            <a:r>
              <a:rPr lang="en-US" sz="2400" dirty="0">
                <a:solidFill>
                  <a:srgbClr val="FFC000"/>
                </a:solidFill>
              </a:rPr>
              <a:t>75 patients </a:t>
            </a:r>
            <a:r>
              <a:rPr lang="en-US" sz="2400" dirty="0"/>
              <a:t>with endometriosis over a period of </a:t>
            </a:r>
            <a:r>
              <a:rPr lang="en-US" sz="2400" dirty="0" smtClean="0"/>
              <a:t>53weeks</a:t>
            </a:r>
            <a:endParaRPr lang="tr-TR" sz="2400" dirty="0" smtClean="0"/>
          </a:p>
          <a:p>
            <a:r>
              <a:rPr lang="en-US" sz="2400" dirty="0"/>
              <a:t>The median duration of treatment was </a:t>
            </a:r>
            <a:r>
              <a:rPr lang="en-US" sz="2400" dirty="0">
                <a:solidFill>
                  <a:srgbClr val="FFC000"/>
                </a:solidFill>
              </a:rPr>
              <a:t>87week</a:t>
            </a:r>
            <a:r>
              <a:rPr lang="en-US" sz="2400" dirty="0"/>
              <a:t>s, with the longest follow-up duration being 120weeks.</a:t>
            </a:r>
          </a:p>
          <a:p>
            <a:r>
              <a:rPr lang="en-US" sz="2400" dirty="0"/>
              <a:t>Ovarian chocolate cysts were initially reduced; however, upon cessation of DNG treatment, an increase in </a:t>
            </a:r>
            <a:r>
              <a:rPr lang="en-US" sz="2400" dirty="0" smtClean="0"/>
              <a:t>size</a:t>
            </a:r>
            <a:r>
              <a:rPr lang="tr-TR" sz="2400" dirty="0" smtClean="0"/>
              <a:t> </a:t>
            </a:r>
            <a:r>
              <a:rPr lang="en-US" sz="2400" dirty="0" smtClean="0"/>
              <a:t>was </a:t>
            </a:r>
            <a:r>
              <a:rPr lang="en-US" sz="2400" dirty="0"/>
              <a:t>observed. </a:t>
            </a:r>
            <a:r>
              <a:rPr lang="en-US" sz="2400" dirty="0" err="1"/>
              <a:t>Adenomyosis</a:t>
            </a:r>
            <a:r>
              <a:rPr lang="en-US" sz="2400" dirty="0"/>
              <a:t> lesions were reduced to some extent after 53weeks of DNG treatment</a:t>
            </a:r>
            <a:r>
              <a:rPr lang="en-US" sz="2400" dirty="0" smtClean="0"/>
              <a:t>.</a:t>
            </a:r>
            <a:endParaRPr lang="tr-TR" sz="2400" dirty="0" smtClean="0"/>
          </a:p>
          <a:p>
            <a:r>
              <a:rPr lang="en-US" sz="2400" dirty="0" smtClean="0"/>
              <a:t> </a:t>
            </a:r>
            <a:r>
              <a:rPr lang="en-US" sz="2400" dirty="0"/>
              <a:t>In terms </a:t>
            </a:r>
            <a:r>
              <a:rPr lang="en-US" sz="2400" dirty="0" smtClean="0"/>
              <a:t>of</a:t>
            </a:r>
            <a:r>
              <a:rPr lang="tr-TR" sz="2400" dirty="0" smtClean="0"/>
              <a:t> </a:t>
            </a:r>
            <a:r>
              <a:rPr lang="en-US" sz="2400" dirty="0" smtClean="0"/>
              <a:t>adverse </a:t>
            </a:r>
            <a:r>
              <a:rPr lang="en-US" sz="2400" dirty="0"/>
              <a:t>events, more than 60% (61.3%, 46/75) of patients experienced atypical genital </a:t>
            </a:r>
            <a:r>
              <a:rPr lang="en-US" sz="2400" dirty="0" smtClean="0"/>
              <a:t>bleeding</a:t>
            </a:r>
            <a:r>
              <a:rPr lang="tr-TR" sz="2400" dirty="0" smtClean="0"/>
              <a:t> </a:t>
            </a:r>
            <a:r>
              <a:rPr lang="en-US" sz="2400" dirty="0"/>
              <a:t>We ceased DNG treatment in two cases because of lower </a:t>
            </a:r>
            <a:r>
              <a:rPr lang="en-US" sz="2400" dirty="0" smtClean="0"/>
              <a:t>abdominal</a:t>
            </a:r>
            <a:r>
              <a:rPr lang="tr-TR" sz="2400" dirty="0" smtClean="0"/>
              <a:t> pain </a:t>
            </a:r>
            <a:r>
              <a:rPr lang="tr-TR" sz="2400" dirty="0"/>
              <a:t>and shoulder discomfort.</a:t>
            </a:r>
          </a:p>
        </p:txBody>
      </p:sp>
      <p:pic>
        <p:nvPicPr>
          <p:cNvPr id="419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261" y="1"/>
            <a:ext cx="9156261" cy="21328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Metin kutusu 4"/>
          <p:cNvSpPr txBox="1"/>
          <p:nvPr/>
        </p:nvSpPr>
        <p:spPr>
          <a:xfrm>
            <a:off x="8194852" y="977194"/>
            <a:ext cx="697627"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5</a:t>
            </a:r>
            <a:endParaRPr lang="en-GB" dirty="0">
              <a:solidFill>
                <a:srgbClr val="FF0000"/>
              </a:solidFill>
            </a:endParaRPr>
          </a:p>
        </p:txBody>
      </p:sp>
    </p:spTree>
    <p:extLst>
      <p:ext uri="{BB962C8B-B14F-4D97-AF65-F5344CB8AC3E}">
        <p14:creationId xmlns:p14="http://schemas.microsoft.com/office/powerpoint/2010/main" val="76022550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3731" name="TextBox 55"/>
          <p:cNvSpPr txBox="1">
            <a:spLocks noChangeArrowheads="1"/>
          </p:cNvSpPr>
          <p:nvPr/>
        </p:nvSpPr>
        <p:spPr bwMode="auto">
          <a:xfrm>
            <a:off x="2076038" y="260648"/>
            <a:ext cx="4392612"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000" b="1" i="1">
                <a:solidFill>
                  <a:schemeClr val="tx1"/>
                </a:solidFill>
                <a:latin typeface="Arial" pitchFamily="34" charset="0"/>
                <a:ea typeface="ＭＳ Ｐゴシック" pitchFamily="34" charset="-128"/>
              </a:defRPr>
            </a:lvl1pPr>
            <a:lvl2pPr marL="742950" indent="-285750">
              <a:defRPr sz="3000" b="1" i="1">
                <a:solidFill>
                  <a:schemeClr val="tx1"/>
                </a:solidFill>
                <a:latin typeface="Arial" pitchFamily="34" charset="0"/>
                <a:ea typeface="ＭＳ Ｐゴシック" pitchFamily="34" charset="-128"/>
              </a:defRPr>
            </a:lvl2pPr>
            <a:lvl3pPr marL="1143000" indent="-228600">
              <a:defRPr sz="3000" b="1" i="1">
                <a:solidFill>
                  <a:schemeClr val="tx1"/>
                </a:solidFill>
                <a:latin typeface="Arial" pitchFamily="34" charset="0"/>
                <a:ea typeface="ＭＳ Ｐゴシック" pitchFamily="34" charset="-128"/>
              </a:defRPr>
            </a:lvl3pPr>
            <a:lvl4pPr marL="1600200" indent="-228600">
              <a:defRPr sz="3000" b="1" i="1">
                <a:solidFill>
                  <a:schemeClr val="tx1"/>
                </a:solidFill>
                <a:latin typeface="Arial" pitchFamily="34" charset="0"/>
                <a:ea typeface="ＭＳ Ｐゴシック" pitchFamily="34" charset="-128"/>
              </a:defRPr>
            </a:lvl4pPr>
            <a:lvl5pPr marL="2057400" indent="-228600">
              <a:defRPr sz="3000" b="1" i="1">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9pPr>
          </a:lstStyle>
          <a:p>
            <a:pPr algn="ctr">
              <a:spcBef>
                <a:spcPts val="300"/>
              </a:spcBef>
            </a:pPr>
            <a:r>
              <a:rPr lang="tr-TR" altLang="tr-TR" sz="3200" i="0" dirty="0">
                <a:solidFill>
                  <a:srgbClr val="FFFF00"/>
                </a:solidFill>
              </a:rPr>
              <a:t>Endometrioma boyutlarında küçülme</a:t>
            </a:r>
            <a:endParaRPr lang="en-US" altLang="tr-TR" sz="3200" i="0" dirty="0">
              <a:solidFill>
                <a:srgbClr val="FFFF00"/>
              </a:solidFill>
            </a:endParaRPr>
          </a:p>
        </p:txBody>
      </p:sp>
      <p:grpSp>
        <p:nvGrpSpPr>
          <p:cNvPr id="73734" name="Group 8"/>
          <p:cNvGrpSpPr>
            <a:grpSpLocks/>
          </p:cNvGrpSpPr>
          <p:nvPr/>
        </p:nvGrpSpPr>
        <p:grpSpPr bwMode="auto">
          <a:xfrm>
            <a:off x="647700" y="2024063"/>
            <a:ext cx="7981950" cy="3141662"/>
            <a:chOff x="647564" y="2024844"/>
            <a:chExt cx="7981539" cy="3141661"/>
          </a:xfrm>
        </p:grpSpPr>
        <p:sp>
          <p:nvSpPr>
            <p:cNvPr id="73735" name="Down Arrow 3"/>
            <p:cNvSpPr>
              <a:spLocks noChangeArrowheads="1"/>
            </p:cNvSpPr>
            <p:nvPr/>
          </p:nvSpPr>
          <p:spPr bwMode="auto">
            <a:xfrm>
              <a:off x="647564" y="2504511"/>
              <a:ext cx="1806668" cy="1087200"/>
            </a:xfrm>
            <a:prstGeom prst="downArrow">
              <a:avLst>
                <a:gd name="adj1" fmla="val 60028"/>
                <a:gd name="adj2" fmla="val 50000"/>
              </a:avLst>
            </a:prstGeom>
            <a:solidFill>
              <a:srgbClr val="92D050"/>
            </a:solidFill>
            <a:ln>
              <a:noFill/>
            </a:ln>
            <a:effectLst>
              <a:prstShdw prst="shdw17" dist="17961" dir="2700000">
                <a:srgbClr val="47476E"/>
              </a:prstShdw>
            </a:effectLst>
            <a:extLst>
              <a:ext uri="{91240B29-F687-4F45-9708-019B960494DF}">
                <a14:hiddenLine xmlns:a14="http://schemas.microsoft.com/office/drawing/2010/main" w="9525" algn="ctr">
                  <a:solidFill>
                    <a:srgbClr val="000000"/>
                  </a:solidFill>
                  <a:round/>
                  <a:headEnd/>
                  <a:tailEnd/>
                </a14:hiddenLine>
              </a:ext>
            </a:extLst>
          </p:spPr>
          <p:txBody>
            <a:bodyPr vert="eaVert" wrap="none" anchor="ctr"/>
            <a:lstStyle>
              <a:lvl1pPr>
                <a:defRPr sz="3000" b="1" i="1">
                  <a:solidFill>
                    <a:schemeClr val="tx1"/>
                  </a:solidFill>
                  <a:latin typeface="Arial" pitchFamily="34" charset="0"/>
                  <a:ea typeface="ＭＳ Ｐゴシック" pitchFamily="34" charset="-128"/>
                </a:defRPr>
              </a:lvl1pPr>
              <a:lvl2pPr marL="742950" indent="-285750">
                <a:defRPr sz="3000" b="1" i="1">
                  <a:solidFill>
                    <a:schemeClr val="tx1"/>
                  </a:solidFill>
                  <a:latin typeface="Arial" pitchFamily="34" charset="0"/>
                  <a:ea typeface="ＭＳ Ｐゴシック" pitchFamily="34" charset="-128"/>
                </a:defRPr>
              </a:lvl2pPr>
              <a:lvl3pPr marL="1143000" indent="-228600">
                <a:defRPr sz="3000" b="1" i="1">
                  <a:solidFill>
                    <a:schemeClr val="tx1"/>
                  </a:solidFill>
                  <a:latin typeface="Arial" pitchFamily="34" charset="0"/>
                  <a:ea typeface="ＭＳ Ｐゴシック" pitchFamily="34" charset="-128"/>
                </a:defRPr>
              </a:lvl3pPr>
              <a:lvl4pPr marL="1600200" indent="-228600">
                <a:defRPr sz="3000" b="1" i="1">
                  <a:solidFill>
                    <a:schemeClr val="tx1"/>
                  </a:solidFill>
                  <a:latin typeface="Arial" pitchFamily="34" charset="0"/>
                  <a:ea typeface="ＭＳ Ｐゴシック" pitchFamily="34" charset="-128"/>
                </a:defRPr>
              </a:lvl4pPr>
              <a:lvl5pPr marL="2057400" indent="-228600">
                <a:defRPr sz="3000" b="1" i="1">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9pPr>
            </a:lstStyle>
            <a:p>
              <a:pPr algn="ctr"/>
              <a:endParaRPr lang="tr-TR" altLang="tr-TR"/>
            </a:p>
          </p:txBody>
        </p:sp>
        <p:sp>
          <p:nvSpPr>
            <p:cNvPr id="73736" name="TextBox 6"/>
            <p:cNvSpPr txBox="1">
              <a:spLocks noChangeArrowheads="1"/>
            </p:cNvSpPr>
            <p:nvPr/>
          </p:nvSpPr>
          <p:spPr bwMode="auto">
            <a:xfrm>
              <a:off x="1025968" y="2540515"/>
              <a:ext cx="1049861"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000" b="1" i="1">
                  <a:solidFill>
                    <a:schemeClr val="tx1"/>
                  </a:solidFill>
                  <a:latin typeface="Arial" pitchFamily="34" charset="0"/>
                  <a:ea typeface="ＭＳ Ｐゴシック" pitchFamily="34" charset="-128"/>
                </a:defRPr>
              </a:lvl1pPr>
              <a:lvl2pPr marL="742950" indent="-285750">
                <a:defRPr sz="3000" b="1" i="1">
                  <a:solidFill>
                    <a:schemeClr val="tx1"/>
                  </a:solidFill>
                  <a:latin typeface="Arial" pitchFamily="34" charset="0"/>
                  <a:ea typeface="ＭＳ Ｐゴシック" pitchFamily="34" charset="-128"/>
                </a:defRPr>
              </a:lvl2pPr>
              <a:lvl3pPr marL="1143000" indent="-228600">
                <a:defRPr sz="3000" b="1" i="1">
                  <a:solidFill>
                    <a:schemeClr val="tx1"/>
                  </a:solidFill>
                  <a:latin typeface="Arial" pitchFamily="34" charset="0"/>
                  <a:ea typeface="ＭＳ Ｐゴシック" pitchFamily="34" charset="-128"/>
                </a:defRPr>
              </a:lvl3pPr>
              <a:lvl4pPr marL="1600200" indent="-228600">
                <a:defRPr sz="3000" b="1" i="1">
                  <a:solidFill>
                    <a:schemeClr val="tx1"/>
                  </a:solidFill>
                  <a:latin typeface="Arial" pitchFamily="34" charset="0"/>
                  <a:ea typeface="ＭＳ Ｐゴシック" pitchFamily="34" charset="-128"/>
                </a:defRPr>
              </a:lvl4pPr>
              <a:lvl5pPr marL="2057400" indent="-228600">
                <a:defRPr sz="3000" b="1" i="1">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9pPr>
            </a:lstStyle>
            <a:p>
              <a:pPr algn="ctr"/>
              <a:r>
                <a:rPr lang="tr-TR" altLang="tr-TR" sz="1400" b="0" i="0">
                  <a:solidFill>
                    <a:schemeClr val="bg1"/>
                  </a:solidFill>
                </a:rPr>
                <a:t>Küçülme oranı: </a:t>
              </a:r>
              <a:r>
                <a:rPr lang="tr-TR" altLang="tr-TR" sz="2400" i="0">
                  <a:solidFill>
                    <a:schemeClr val="bg1"/>
                  </a:solidFill>
                </a:rPr>
                <a:t>%30.2</a:t>
              </a:r>
            </a:p>
          </p:txBody>
        </p:sp>
        <p:sp>
          <p:nvSpPr>
            <p:cNvPr id="73737" name="TextBox 55"/>
            <p:cNvSpPr txBox="1">
              <a:spLocks noChangeArrowheads="1"/>
            </p:cNvSpPr>
            <p:nvPr/>
          </p:nvSpPr>
          <p:spPr bwMode="auto">
            <a:xfrm>
              <a:off x="758810" y="2024844"/>
              <a:ext cx="158417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000" b="1" i="1">
                  <a:solidFill>
                    <a:schemeClr val="tx1"/>
                  </a:solidFill>
                  <a:latin typeface="Arial" pitchFamily="34" charset="0"/>
                  <a:ea typeface="ＭＳ Ｐゴシック" pitchFamily="34" charset="-128"/>
                </a:defRPr>
              </a:lvl1pPr>
              <a:lvl2pPr marL="742950" indent="-285750">
                <a:defRPr sz="3000" b="1" i="1">
                  <a:solidFill>
                    <a:schemeClr val="tx1"/>
                  </a:solidFill>
                  <a:latin typeface="Arial" pitchFamily="34" charset="0"/>
                  <a:ea typeface="ＭＳ Ｐゴシック" pitchFamily="34" charset="-128"/>
                </a:defRPr>
              </a:lvl2pPr>
              <a:lvl3pPr marL="1143000" indent="-228600">
                <a:defRPr sz="3000" b="1" i="1">
                  <a:solidFill>
                    <a:schemeClr val="tx1"/>
                  </a:solidFill>
                  <a:latin typeface="Arial" pitchFamily="34" charset="0"/>
                  <a:ea typeface="ＭＳ Ｐゴシック" pitchFamily="34" charset="-128"/>
                </a:defRPr>
              </a:lvl3pPr>
              <a:lvl4pPr marL="1600200" indent="-228600">
                <a:defRPr sz="3000" b="1" i="1">
                  <a:solidFill>
                    <a:schemeClr val="tx1"/>
                  </a:solidFill>
                  <a:latin typeface="Arial" pitchFamily="34" charset="0"/>
                  <a:ea typeface="ＭＳ Ｐゴシック" pitchFamily="34" charset="-128"/>
                </a:defRPr>
              </a:lvl4pPr>
              <a:lvl5pPr marL="2057400" indent="-228600">
                <a:defRPr sz="3000" b="1" i="1">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9pPr>
            </a:lstStyle>
            <a:p>
              <a:pPr algn="ctr">
                <a:spcBef>
                  <a:spcPts val="300"/>
                </a:spcBef>
              </a:pPr>
              <a:r>
                <a:rPr lang="tr-TR" altLang="tr-TR" sz="1400" i="0">
                  <a:solidFill>
                    <a:srgbClr val="000000"/>
                  </a:solidFill>
                </a:rPr>
                <a:t>3. ay</a:t>
              </a:r>
              <a:endParaRPr lang="en-US" altLang="tr-TR" sz="1400" i="0">
                <a:solidFill>
                  <a:srgbClr val="000000"/>
                </a:solidFill>
              </a:endParaRPr>
            </a:p>
          </p:txBody>
        </p:sp>
        <p:sp>
          <p:nvSpPr>
            <p:cNvPr id="73738" name="TextBox 55"/>
            <p:cNvSpPr txBox="1">
              <a:spLocks noChangeArrowheads="1"/>
            </p:cNvSpPr>
            <p:nvPr/>
          </p:nvSpPr>
          <p:spPr bwMode="auto">
            <a:xfrm>
              <a:off x="4899270" y="2024844"/>
              <a:ext cx="158417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000" b="1" i="1">
                  <a:solidFill>
                    <a:schemeClr val="tx1"/>
                  </a:solidFill>
                  <a:latin typeface="Arial" pitchFamily="34" charset="0"/>
                  <a:ea typeface="ＭＳ Ｐゴシック" pitchFamily="34" charset="-128"/>
                </a:defRPr>
              </a:lvl1pPr>
              <a:lvl2pPr marL="742950" indent="-285750">
                <a:defRPr sz="3000" b="1" i="1">
                  <a:solidFill>
                    <a:schemeClr val="tx1"/>
                  </a:solidFill>
                  <a:latin typeface="Arial" pitchFamily="34" charset="0"/>
                  <a:ea typeface="ＭＳ Ｐゴシック" pitchFamily="34" charset="-128"/>
                </a:defRPr>
              </a:lvl2pPr>
              <a:lvl3pPr marL="1143000" indent="-228600">
                <a:defRPr sz="3000" b="1" i="1">
                  <a:solidFill>
                    <a:schemeClr val="tx1"/>
                  </a:solidFill>
                  <a:latin typeface="Arial" pitchFamily="34" charset="0"/>
                  <a:ea typeface="ＭＳ Ｐゴシック" pitchFamily="34" charset="-128"/>
                </a:defRPr>
              </a:lvl3pPr>
              <a:lvl4pPr marL="1600200" indent="-228600">
                <a:defRPr sz="3000" b="1" i="1">
                  <a:solidFill>
                    <a:schemeClr val="tx1"/>
                  </a:solidFill>
                  <a:latin typeface="Arial" pitchFamily="34" charset="0"/>
                  <a:ea typeface="ＭＳ Ｐゴシック" pitchFamily="34" charset="-128"/>
                </a:defRPr>
              </a:lvl4pPr>
              <a:lvl5pPr marL="2057400" indent="-228600">
                <a:defRPr sz="3000" b="1" i="1">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9pPr>
            </a:lstStyle>
            <a:p>
              <a:pPr algn="ctr">
                <a:spcBef>
                  <a:spcPts val="300"/>
                </a:spcBef>
              </a:pPr>
              <a:r>
                <a:rPr lang="tr-TR" altLang="tr-TR" sz="1400" i="0">
                  <a:solidFill>
                    <a:srgbClr val="000000"/>
                  </a:solidFill>
                </a:rPr>
                <a:t>12. ay</a:t>
              </a:r>
              <a:endParaRPr lang="en-US" altLang="tr-TR" sz="1400" i="0">
                <a:solidFill>
                  <a:srgbClr val="000000"/>
                </a:solidFill>
              </a:endParaRPr>
            </a:p>
          </p:txBody>
        </p:sp>
        <p:sp>
          <p:nvSpPr>
            <p:cNvPr id="73739" name="TextBox 55"/>
            <p:cNvSpPr txBox="1">
              <a:spLocks noChangeArrowheads="1"/>
            </p:cNvSpPr>
            <p:nvPr/>
          </p:nvSpPr>
          <p:spPr bwMode="auto">
            <a:xfrm>
              <a:off x="6933681" y="2024844"/>
              <a:ext cx="158417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000" b="1" i="1">
                  <a:solidFill>
                    <a:schemeClr val="tx1"/>
                  </a:solidFill>
                  <a:latin typeface="Arial" pitchFamily="34" charset="0"/>
                  <a:ea typeface="ＭＳ Ｐゴシック" pitchFamily="34" charset="-128"/>
                </a:defRPr>
              </a:lvl1pPr>
              <a:lvl2pPr marL="742950" indent="-285750">
                <a:defRPr sz="3000" b="1" i="1">
                  <a:solidFill>
                    <a:schemeClr val="tx1"/>
                  </a:solidFill>
                  <a:latin typeface="Arial" pitchFamily="34" charset="0"/>
                  <a:ea typeface="ＭＳ Ｐゴシック" pitchFamily="34" charset="-128"/>
                </a:defRPr>
              </a:lvl2pPr>
              <a:lvl3pPr marL="1143000" indent="-228600">
                <a:defRPr sz="3000" b="1" i="1">
                  <a:solidFill>
                    <a:schemeClr val="tx1"/>
                  </a:solidFill>
                  <a:latin typeface="Arial" pitchFamily="34" charset="0"/>
                  <a:ea typeface="ＭＳ Ｐゴシック" pitchFamily="34" charset="-128"/>
                </a:defRPr>
              </a:lvl3pPr>
              <a:lvl4pPr marL="1600200" indent="-228600">
                <a:defRPr sz="3000" b="1" i="1">
                  <a:solidFill>
                    <a:schemeClr val="tx1"/>
                  </a:solidFill>
                  <a:latin typeface="Arial" pitchFamily="34" charset="0"/>
                  <a:ea typeface="ＭＳ Ｐゴシック" pitchFamily="34" charset="-128"/>
                </a:defRPr>
              </a:lvl4pPr>
              <a:lvl5pPr marL="2057400" indent="-228600">
                <a:defRPr sz="3000" b="1" i="1">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9pPr>
            </a:lstStyle>
            <a:p>
              <a:pPr algn="ctr">
                <a:spcBef>
                  <a:spcPts val="300"/>
                </a:spcBef>
              </a:pPr>
              <a:r>
                <a:rPr lang="tr-TR" altLang="tr-TR" sz="1400" i="0">
                  <a:solidFill>
                    <a:srgbClr val="000000"/>
                  </a:solidFill>
                </a:rPr>
                <a:t>24. ay</a:t>
              </a:r>
              <a:endParaRPr lang="en-US" altLang="tr-TR" sz="1400" i="0">
                <a:solidFill>
                  <a:srgbClr val="000000"/>
                </a:solidFill>
              </a:endParaRPr>
            </a:p>
          </p:txBody>
        </p:sp>
        <p:sp>
          <p:nvSpPr>
            <p:cNvPr id="73740" name="TextBox 55"/>
            <p:cNvSpPr txBox="1">
              <a:spLocks noChangeArrowheads="1"/>
            </p:cNvSpPr>
            <p:nvPr/>
          </p:nvSpPr>
          <p:spPr bwMode="auto">
            <a:xfrm>
              <a:off x="2883046" y="2024844"/>
              <a:ext cx="158417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000" b="1" i="1">
                  <a:solidFill>
                    <a:schemeClr val="tx1"/>
                  </a:solidFill>
                  <a:latin typeface="Arial" pitchFamily="34" charset="0"/>
                  <a:ea typeface="ＭＳ Ｐゴシック" pitchFamily="34" charset="-128"/>
                </a:defRPr>
              </a:lvl1pPr>
              <a:lvl2pPr marL="742950" indent="-285750">
                <a:defRPr sz="3000" b="1" i="1">
                  <a:solidFill>
                    <a:schemeClr val="tx1"/>
                  </a:solidFill>
                  <a:latin typeface="Arial" pitchFamily="34" charset="0"/>
                  <a:ea typeface="ＭＳ Ｐゴシック" pitchFamily="34" charset="-128"/>
                </a:defRPr>
              </a:lvl2pPr>
              <a:lvl3pPr marL="1143000" indent="-228600">
                <a:defRPr sz="3000" b="1" i="1">
                  <a:solidFill>
                    <a:schemeClr val="tx1"/>
                  </a:solidFill>
                  <a:latin typeface="Arial" pitchFamily="34" charset="0"/>
                  <a:ea typeface="ＭＳ Ｐゴシック" pitchFamily="34" charset="-128"/>
                </a:defRPr>
              </a:lvl3pPr>
              <a:lvl4pPr marL="1600200" indent="-228600">
                <a:defRPr sz="3000" b="1" i="1">
                  <a:solidFill>
                    <a:schemeClr val="tx1"/>
                  </a:solidFill>
                  <a:latin typeface="Arial" pitchFamily="34" charset="0"/>
                  <a:ea typeface="ＭＳ Ｐゴシック" pitchFamily="34" charset="-128"/>
                </a:defRPr>
              </a:lvl4pPr>
              <a:lvl5pPr marL="2057400" indent="-228600">
                <a:defRPr sz="3000" b="1" i="1">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9pPr>
            </a:lstStyle>
            <a:p>
              <a:pPr algn="ctr">
                <a:spcBef>
                  <a:spcPts val="300"/>
                </a:spcBef>
              </a:pPr>
              <a:r>
                <a:rPr lang="tr-TR" altLang="tr-TR" sz="1400" i="0">
                  <a:solidFill>
                    <a:srgbClr val="000000"/>
                  </a:solidFill>
                </a:rPr>
                <a:t>6. ay</a:t>
              </a:r>
              <a:endParaRPr lang="en-US" altLang="tr-TR" sz="1400" i="0">
                <a:solidFill>
                  <a:srgbClr val="000000"/>
                </a:solidFill>
              </a:endParaRPr>
            </a:p>
          </p:txBody>
        </p:sp>
        <p:sp>
          <p:nvSpPr>
            <p:cNvPr id="73741" name="Down Arrow 22"/>
            <p:cNvSpPr>
              <a:spLocks noChangeArrowheads="1"/>
            </p:cNvSpPr>
            <p:nvPr/>
          </p:nvSpPr>
          <p:spPr bwMode="auto">
            <a:xfrm>
              <a:off x="2771800" y="2519239"/>
              <a:ext cx="1806668" cy="1537200"/>
            </a:xfrm>
            <a:prstGeom prst="downArrow">
              <a:avLst>
                <a:gd name="adj1" fmla="val 60028"/>
                <a:gd name="adj2" fmla="val 50000"/>
              </a:avLst>
            </a:prstGeom>
            <a:solidFill>
              <a:srgbClr val="92D050"/>
            </a:solidFill>
            <a:ln>
              <a:noFill/>
            </a:ln>
            <a:effectLst>
              <a:prstShdw prst="shdw17" dist="17961" dir="2700000">
                <a:srgbClr val="47476E"/>
              </a:prstShdw>
            </a:effectLst>
            <a:extLst>
              <a:ext uri="{91240B29-F687-4F45-9708-019B960494DF}">
                <a14:hiddenLine xmlns:a14="http://schemas.microsoft.com/office/drawing/2010/main" w="9525" algn="ctr">
                  <a:solidFill>
                    <a:srgbClr val="000000"/>
                  </a:solidFill>
                  <a:round/>
                  <a:headEnd/>
                  <a:tailEnd/>
                </a14:hiddenLine>
              </a:ext>
            </a:extLst>
          </p:spPr>
          <p:txBody>
            <a:bodyPr vert="eaVert" wrap="none" anchor="ctr"/>
            <a:lstStyle>
              <a:lvl1pPr>
                <a:defRPr sz="3000" b="1" i="1">
                  <a:solidFill>
                    <a:schemeClr val="tx1"/>
                  </a:solidFill>
                  <a:latin typeface="Arial" pitchFamily="34" charset="0"/>
                  <a:ea typeface="ＭＳ Ｐゴシック" pitchFamily="34" charset="-128"/>
                </a:defRPr>
              </a:lvl1pPr>
              <a:lvl2pPr marL="742950" indent="-285750">
                <a:defRPr sz="3000" b="1" i="1">
                  <a:solidFill>
                    <a:schemeClr val="tx1"/>
                  </a:solidFill>
                  <a:latin typeface="Arial" pitchFamily="34" charset="0"/>
                  <a:ea typeface="ＭＳ Ｐゴシック" pitchFamily="34" charset="-128"/>
                </a:defRPr>
              </a:lvl2pPr>
              <a:lvl3pPr marL="1143000" indent="-228600">
                <a:defRPr sz="3000" b="1" i="1">
                  <a:solidFill>
                    <a:schemeClr val="tx1"/>
                  </a:solidFill>
                  <a:latin typeface="Arial" pitchFamily="34" charset="0"/>
                  <a:ea typeface="ＭＳ Ｐゴシック" pitchFamily="34" charset="-128"/>
                </a:defRPr>
              </a:lvl3pPr>
              <a:lvl4pPr marL="1600200" indent="-228600">
                <a:defRPr sz="3000" b="1" i="1">
                  <a:solidFill>
                    <a:schemeClr val="tx1"/>
                  </a:solidFill>
                  <a:latin typeface="Arial" pitchFamily="34" charset="0"/>
                  <a:ea typeface="ＭＳ Ｐゴシック" pitchFamily="34" charset="-128"/>
                </a:defRPr>
              </a:lvl4pPr>
              <a:lvl5pPr marL="2057400" indent="-228600">
                <a:defRPr sz="3000" b="1" i="1">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9pPr>
            </a:lstStyle>
            <a:p>
              <a:pPr algn="ctr"/>
              <a:endParaRPr lang="tr-TR" altLang="tr-TR"/>
            </a:p>
          </p:txBody>
        </p:sp>
        <p:sp>
          <p:nvSpPr>
            <p:cNvPr id="73742" name="TextBox 28"/>
            <p:cNvSpPr txBox="1">
              <a:spLocks noChangeArrowheads="1"/>
            </p:cNvSpPr>
            <p:nvPr/>
          </p:nvSpPr>
          <p:spPr bwMode="auto">
            <a:xfrm>
              <a:off x="3150204" y="2841563"/>
              <a:ext cx="1049861"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000" b="1" i="1">
                  <a:solidFill>
                    <a:schemeClr val="tx1"/>
                  </a:solidFill>
                  <a:latin typeface="Arial" pitchFamily="34" charset="0"/>
                  <a:ea typeface="ＭＳ Ｐゴシック" pitchFamily="34" charset="-128"/>
                </a:defRPr>
              </a:lvl1pPr>
              <a:lvl2pPr marL="742950" indent="-285750">
                <a:defRPr sz="3000" b="1" i="1">
                  <a:solidFill>
                    <a:schemeClr val="tx1"/>
                  </a:solidFill>
                  <a:latin typeface="Arial" pitchFamily="34" charset="0"/>
                  <a:ea typeface="ＭＳ Ｐゴシック" pitchFamily="34" charset="-128"/>
                </a:defRPr>
              </a:lvl2pPr>
              <a:lvl3pPr marL="1143000" indent="-228600">
                <a:defRPr sz="3000" b="1" i="1">
                  <a:solidFill>
                    <a:schemeClr val="tx1"/>
                  </a:solidFill>
                  <a:latin typeface="Arial" pitchFamily="34" charset="0"/>
                  <a:ea typeface="ＭＳ Ｐゴシック" pitchFamily="34" charset="-128"/>
                </a:defRPr>
              </a:lvl3pPr>
              <a:lvl4pPr marL="1600200" indent="-228600">
                <a:defRPr sz="3000" b="1" i="1">
                  <a:solidFill>
                    <a:schemeClr val="tx1"/>
                  </a:solidFill>
                  <a:latin typeface="Arial" pitchFamily="34" charset="0"/>
                  <a:ea typeface="ＭＳ Ｐゴシック" pitchFamily="34" charset="-128"/>
                </a:defRPr>
              </a:lvl4pPr>
              <a:lvl5pPr marL="2057400" indent="-228600">
                <a:defRPr sz="3000" b="1" i="1">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9pPr>
            </a:lstStyle>
            <a:p>
              <a:pPr algn="ctr"/>
              <a:r>
                <a:rPr lang="tr-TR" altLang="tr-TR" sz="1400" b="0" i="0">
                  <a:solidFill>
                    <a:schemeClr val="bg1"/>
                  </a:solidFill>
                </a:rPr>
                <a:t>Küçülme oranı: </a:t>
              </a:r>
              <a:r>
                <a:rPr lang="tr-TR" altLang="tr-TR" sz="2400" i="0">
                  <a:solidFill>
                    <a:schemeClr val="bg1"/>
                  </a:solidFill>
                </a:rPr>
                <a:t>%42.7</a:t>
              </a:r>
            </a:p>
          </p:txBody>
        </p:sp>
        <p:sp>
          <p:nvSpPr>
            <p:cNvPr id="73743" name="Down Arrow 29"/>
            <p:cNvSpPr>
              <a:spLocks noChangeArrowheads="1"/>
            </p:cNvSpPr>
            <p:nvPr/>
          </p:nvSpPr>
          <p:spPr bwMode="auto">
            <a:xfrm>
              <a:off x="6822435" y="2542105"/>
              <a:ext cx="1806668" cy="2624400"/>
            </a:xfrm>
            <a:prstGeom prst="downArrow">
              <a:avLst>
                <a:gd name="adj1" fmla="val 60028"/>
                <a:gd name="adj2" fmla="val 50001"/>
              </a:avLst>
            </a:prstGeom>
            <a:solidFill>
              <a:srgbClr val="92D050"/>
            </a:solidFill>
            <a:ln>
              <a:noFill/>
            </a:ln>
            <a:effectLst>
              <a:prstShdw prst="shdw17" dist="17961" dir="2700000">
                <a:srgbClr val="47476E"/>
              </a:prstShdw>
            </a:effectLst>
            <a:extLst>
              <a:ext uri="{91240B29-F687-4F45-9708-019B960494DF}">
                <a14:hiddenLine xmlns:a14="http://schemas.microsoft.com/office/drawing/2010/main" w="9525" algn="ctr">
                  <a:solidFill>
                    <a:srgbClr val="000000"/>
                  </a:solidFill>
                  <a:round/>
                  <a:headEnd/>
                  <a:tailEnd/>
                </a14:hiddenLine>
              </a:ext>
            </a:extLst>
          </p:spPr>
          <p:txBody>
            <a:bodyPr vert="eaVert" wrap="none" anchor="ctr"/>
            <a:lstStyle>
              <a:lvl1pPr>
                <a:defRPr sz="3000" b="1" i="1">
                  <a:solidFill>
                    <a:schemeClr val="tx1"/>
                  </a:solidFill>
                  <a:latin typeface="Arial" pitchFamily="34" charset="0"/>
                  <a:ea typeface="ＭＳ Ｐゴシック" pitchFamily="34" charset="-128"/>
                </a:defRPr>
              </a:lvl1pPr>
              <a:lvl2pPr marL="742950" indent="-285750">
                <a:defRPr sz="3000" b="1" i="1">
                  <a:solidFill>
                    <a:schemeClr val="tx1"/>
                  </a:solidFill>
                  <a:latin typeface="Arial" pitchFamily="34" charset="0"/>
                  <a:ea typeface="ＭＳ Ｐゴシック" pitchFamily="34" charset="-128"/>
                </a:defRPr>
              </a:lvl2pPr>
              <a:lvl3pPr marL="1143000" indent="-228600">
                <a:defRPr sz="3000" b="1" i="1">
                  <a:solidFill>
                    <a:schemeClr val="tx1"/>
                  </a:solidFill>
                  <a:latin typeface="Arial" pitchFamily="34" charset="0"/>
                  <a:ea typeface="ＭＳ Ｐゴシック" pitchFamily="34" charset="-128"/>
                </a:defRPr>
              </a:lvl3pPr>
              <a:lvl4pPr marL="1600200" indent="-228600">
                <a:defRPr sz="3000" b="1" i="1">
                  <a:solidFill>
                    <a:schemeClr val="tx1"/>
                  </a:solidFill>
                  <a:latin typeface="Arial" pitchFamily="34" charset="0"/>
                  <a:ea typeface="ＭＳ Ｐゴシック" pitchFamily="34" charset="-128"/>
                </a:defRPr>
              </a:lvl4pPr>
              <a:lvl5pPr marL="2057400" indent="-228600">
                <a:defRPr sz="3000" b="1" i="1">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9pPr>
            </a:lstStyle>
            <a:p>
              <a:pPr algn="ctr"/>
              <a:endParaRPr lang="tr-TR" altLang="tr-TR"/>
            </a:p>
          </p:txBody>
        </p:sp>
        <p:sp>
          <p:nvSpPr>
            <p:cNvPr id="73744" name="TextBox 30"/>
            <p:cNvSpPr txBox="1">
              <a:spLocks noChangeArrowheads="1"/>
            </p:cNvSpPr>
            <p:nvPr/>
          </p:nvSpPr>
          <p:spPr bwMode="auto">
            <a:xfrm>
              <a:off x="7200839" y="2578110"/>
              <a:ext cx="1049861"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000" b="1" i="1">
                  <a:solidFill>
                    <a:schemeClr val="tx1"/>
                  </a:solidFill>
                  <a:latin typeface="Arial" pitchFamily="34" charset="0"/>
                  <a:ea typeface="ＭＳ Ｐゴシック" pitchFamily="34" charset="-128"/>
                </a:defRPr>
              </a:lvl1pPr>
              <a:lvl2pPr marL="742950" indent="-285750">
                <a:defRPr sz="3000" b="1" i="1">
                  <a:solidFill>
                    <a:schemeClr val="tx1"/>
                  </a:solidFill>
                  <a:latin typeface="Arial" pitchFamily="34" charset="0"/>
                  <a:ea typeface="ＭＳ Ｐゴシック" pitchFamily="34" charset="-128"/>
                </a:defRPr>
              </a:lvl2pPr>
              <a:lvl3pPr marL="1143000" indent="-228600">
                <a:defRPr sz="3000" b="1" i="1">
                  <a:solidFill>
                    <a:schemeClr val="tx1"/>
                  </a:solidFill>
                  <a:latin typeface="Arial" pitchFamily="34" charset="0"/>
                  <a:ea typeface="ＭＳ Ｐゴシック" pitchFamily="34" charset="-128"/>
                </a:defRPr>
              </a:lvl3pPr>
              <a:lvl4pPr marL="1600200" indent="-228600">
                <a:defRPr sz="3000" b="1" i="1">
                  <a:solidFill>
                    <a:schemeClr val="tx1"/>
                  </a:solidFill>
                  <a:latin typeface="Arial" pitchFamily="34" charset="0"/>
                  <a:ea typeface="ＭＳ Ｐゴシック" pitchFamily="34" charset="-128"/>
                </a:defRPr>
              </a:lvl4pPr>
              <a:lvl5pPr marL="2057400" indent="-228600">
                <a:defRPr sz="3000" b="1" i="1">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9pPr>
            </a:lstStyle>
            <a:p>
              <a:pPr algn="ctr"/>
              <a:r>
                <a:rPr lang="tr-TR" altLang="tr-TR" sz="1400" b="0" i="0">
                  <a:solidFill>
                    <a:schemeClr val="bg1"/>
                  </a:solidFill>
                </a:rPr>
                <a:t>Küçülme oranı: </a:t>
              </a:r>
              <a:r>
                <a:rPr lang="tr-TR" altLang="tr-TR" sz="2400" i="0">
                  <a:solidFill>
                    <a:schemeClr val="bg1"/>
                  </a:solidFill>
                </a:rPr>
                <a:t>%72.9</a:t>
              </a:r>
            </a:p>
          </p:txBody>
        </p:sp>
        <p:sp>
          <p:nvSpPr>
            <p:cNvPr id="73745" name="Down Arrow 32"/>
            <p:cNvSpPr>
              <a:spLocks noChangeArrowheads="1"/>
            </p:cNvSpPr>
            <p:nvPr/>
          </p:nvSpPr>
          <p:spPr bwMode="auto">
            <a:xfrm>
              <a:off x="4788024" y="2536654"/>
              <a:ext cx="1806668" cy="2473200"/>
            </a:xfrm>
            <a:prstGeom prst="downArrow">
              <a:avLst>
                <a:gd name="adj1" fmla="val 60028"/>
                <a:gd name="adj2" fmla="val 49998"/>
              </a:avLst>
            </a:prstGeom>
            <a:solidFill>
              <a:srgbClr val="92D050"/>
            </a:solidFill>
            <a:ln>
              <a:noFill/>
            </a:ln>
            <a:effectLst>
              <a:prstShdw prst="shdw17" dist="17961" dir="2700000">
                <a:srgbClr val="47476E"/>
              </a:prstShdw>
            </a:effectLst>
            <a:extLst>
              <a:ext uri="{91240B29-F687-4F45-9708-019B960494DF}">
                <a14:hiddenLine xmlns:a14="http://schemas.microsoft.com/office/drawing/2010/main" w="9525" algn="ctr">
                  <a:solidFill>
                    <a:srgbClr val="000000"/>
                  </a:solidFill>
                  <a:round/>
                  <a:headEnd/>
                  <a:tailEnd/>
                </a14:hiddenLine>
              </a:ext>
            </a:extLst>
          </p:spPr>
          <p:txBody>
            <a:bodyPr vert="eaVert" wrap="none" anchor="ctr"/>
            <a:lstStyle>
              <a:lvl1pPr>
                <a:defRPr sz="3000" b="1" i="1">
                  <a:solidFill>
                    <a:schemeClr val="tx1"/>
                  </a:solidFill>
                  <a:latin typeface="Arial" pitchFamily="34" charset="0"/>
                  <a:ea typeface="ＭＳ Ｐゴシック" pitchFamily="34" charset="-128"/>
                </a:defRPr>
              </a:lvl1pPr>
              <a:lvl2pPr marL="742950" indent="-285750">
                <a:defRPr sz="3000" b="1" i="1">
                  <a:solidFill>
                    <a:schemeClr val="tx1"/>
                  </a:solidFill>
                  <a:latin typeface="Arial" pitchFamily="34" charset="0"/>
                  <a:ea typeface="ＭＳ Ｐゴシック" pitchFamily="34" charset="-128"/>
                </a:defRPr>
              </a:lvl2pPr>
              <a:lvl3pPr marL="1143000" indent="-228600">
                <a:defRPr sz="3000" b="1" i="1">
                  <a:solidFill>
                    <a:schemeClr val="tx1"/>
                  </a:solidFill>
                  <a:latin typeface="Arial" pitchFamily="34" charset="0"/>
                  <a:ea typeface="ＭＳ Ｐゴシック" pitchFamily="34" charset="-128"/>
                </a:defRPr>
              </a:lvl3pPr>
              <a:lvl4pPr marL="1600200" indent="-228600">
                <a:defRPr sz="3000" b="1" i="1">
                  <a:solidFill>
                    <a:schemeClr val="tx1"/>
                  </a:solidFill>
                  <a:latin typeface="Arial" pitchFamily="34" charset="0"/>
                  <a:ea typeface="ＭＳ Ｐゴシック" pitchFamily="34" charset="-128"/>
                </a:defRPr>
              </a:lvl4pPr>
              <a:lvl5pPr marL="2057400" indent="-228600">
                <a:defRPr sz="3000" b="1" i="1">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9pPr>
            </a:lstStyle>
            <a:p>
              <a:pPr algn="ctr"/>
              <a:endParaRPr lang="tr-TR" altLang="tr-TR"/>
            </a:p>
          </p:txBody>
        </p:sp>
        <p:sp>
          <p:nvSpPr>
            <p:cNvPr id="73746" name="TextBox 33"/>
            <p:cNvSpPr txBox="1">
              <a:spLocks noChangeArrowheads="1"/>
            </p:cNvSpPr>
            <p:nvPr/>
          </p:nvSpPr>
          <p:spPr bwMode="auto">
            <a:xfrm>
              <a:off x="5166428" y="2572659"/>
              <a:ext cx="1049861"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000" b="1" i="1">
                  <a:solidFill>
                    <a:schemeClr val="tx1"/>
                  </a:solidFill>
                  <a:latin typeface="Arial" pitchFamily="34" charset="0"/>
                  <a:ea typeface="ＭＳ Ｐゴシック" pitchFamily="34" charset="-128"/>
                </a:defRPr>
              </a:lvl1pPr>
              <a:lvl2pPr marL="742950" indent="-285750">
                <a:defRPr sz="3000" b="1" i="1">
                  <a:solidFill>
                    <a:schemeClr val="tx1"/>
                  </a:solidFill>
                  <a:latin typeface="Arial" pitchFamily="34" charset="0"/>
                  <a:ea typeface="ＭＳ Ｐゴシック" pitchFamily="34" charset="-128"/>
                </a:defRPr>
              </a:lvl2pPr>
              <a:lvl3pPr marL="1143000" indent="-228600">
                <a:defRPr sz="3000" b="1" i="1">
                  <a:solidFill>
                    <a:schemeClr val="tx1"/>
                  </a:solidFill>
                  <a:latin typeface="Arial" pitchFamily="34" charset="0"/>
                  <a:ea typeface="ＭＳ Ｐゴシック" pitchFamily="34" charset="-128"/>
                </a:defRPr>
              </a:lvl3pPr>
              <a:lvl4pPr marL="1600200" indent="-228600">
                <a:defRPr sz="3000" b="1" i="1">
                  <a:solidFill>
                    <a:schemeClr val="tx1"/>
                  </a:solidFill>
                  <a:latin typeface="Arial" pitchFamily="34" charset="0"/>
                  <a:ea typeface="ＭＳ Ｐゴシック" pitchFamily="34" charset="-128"/>
                </a:defRPr>
              </a:lvl4pPr>
              <a:lvl5pPr marL="2057400" indent="-228600">
                <a:defRPr sz="3000" b="1" i="1">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9pPr>
            </a:lstStyle>
            <a:p>
              <a:pPr algn="ctr"/>
              <a:r>
                <a:rPr lang="tr-TR" altLang="tr-TR" sz="1400" b="0" i="0">
                  <a:solidFill>
                    <a:schemeClr val="bg1"/>
                  </a:solidFill>
                </a:rPr>
                <a:t>Küçülme oranı: </a:t>
              </a:r>
              <a:r>
                <a:rPr lang="tr-TR" altLang="tr-TR" sz="2400" i="0">
                  <a:solidFill>
                    <a:schemeClr val="bg1"/>
                  </a:solidFill>
                </a:rPr>
                <a:t>%68.7</a:t>
              </a:r>
            </a:p>
          </p:txBody>
        </p:sp>
      </p:grpSp>
      <p:pic>
        <p:nvPicPr>
          <p:cNvPr id="675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470" y="4221088"/>
            <a:ext cx="4823155" cy="25397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5774837" y="5490979"/>
            <a:ext cx="3059832" cy="1015663"/>
          </a:xfrm>
          <a:prstGeom prst="rect">
            <a:avLst/>
          </a:prstGeom>
          <a:solidFill>
            <a:srgbClr val="FF0000"/>
          </a:solidFill>
        </p:spPr>
        <p:txBody>
          <a:bodyPr wrap="square" rtlCol="0">
            <a:spAutoFit/>
          </a:bodyPr>
          <a:lstStyle/>
          <a:p>
            <a:r>
              <a:rPr lang="en-US" sz="1200" dirty="0"/>
              <a:t>Ovarian </a:t>
            </a:r>
            <a:r>
              <a:rPr lang="en-US" sz="1200" dirty="0" err="1"/>
              <a:t>endometriotic</a:t>
            </a:r>
            <a:r>
              <a:rPr lang="en-US" sz="1200" dirty="0"/>
              <a:t> cysts were reduced satisfactorily until 15months.</a:t>
            </a:r>
          </a:p>
          <a:p>
            <a:r>
              <a:rPr lang="en-US" sz="1200" dirty="0"/>
              <a:t>At 18months, ovarian </a:t>
            </a:r>
            <a:r>
              <a:rPr lang="en-US" sz="1200" dirty="0" err="1"/>
              <a:t>endometriotic</a:t>
            </a:r>
            <a:r>
              <a:rPr lang="en-US" sz="1200" dirty="0"/>
              <a:t> cysts increased slightly, because of a short cessation of </a:t>
            </a:r>
            <a:r>
              <a:rPr lang="en-US" sz="1200" dirty="0" err="1"/>
              <a:t>dienogest</a:t>
            </a:r>
            <a:r>
              <a:rPr lang="en-US" sz="1200" dirty="0"/>
              <a:t> in some cases.</a:t>
            </a:r>
            <a:endParaRPr lang="tr-TR" sz="1200" dirty="0"/>
          </a:p>
        </p:txBody>
      </p:sp>
    </p:spTree>
    <p:extLst>
      <p:ext uri="{BB962C8B-B14F-4D97-AF65-F5344CB8AC3E}">
        <p14:creationId xmlns:p14="http://schemas.microsoft.com/office/powerpoint/2010/main" val="17188886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296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966" y="116633"/>
            <a:ext cx="9013530" cy="16561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9699" name="Picture 3"/>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179512" y="1988840"/>
            <a:ext cx="4350219" cy="46443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970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32040" y="1916832"/>
            <a:ext cx="3960440" cy="47865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Metin kutusu 4"/>
          <p:cNvSpPr txBox="1"/>
          <p:nvPr/>
        </p:nvSpPr>
        <p:spPr>
          <a:xfrm>
            <a:off x="8194852" y="977194"/>
            <a:ext cx="697627"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6</a:t>
            </a:r>
            <a:endParaRPr lang="en-GB" dirty="0">
              <a:solidFill>
                <a:srgbClr val="FF0000"/>
              </a:solidFill>
            </a:endParaRPr>
          </a:p>
        </p:txBody>
      </p:sp>
      <p:sp>
        <p:nvSpPr>
          <p:cNvPr id="3" name="Oval 2"/>
          <p:cNvSpPr/>
          <p:nvPr/>
        </p:nvSpPr>
        <p:spPr>
          <a:xfrm>
            <a:off x="323528" y="2276872"/>
            <a:ext cx="504056" cy="259228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Oval 7"/>
          <p:cNvSpPr/>
          <p:nvPr/>
        </p:nvSpPr>
        <p:spPr>
          <a:xfrm>
            <a:off x="5076056" y="2564904"/>
            <a:ext cx="504056" cy="259228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342418942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368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116632"/>
            <a:ext cx="9144000" cy="24482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6867" name="Picture 3"/>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457201" y="2580230"/>
            <a:ext cx="8229600" cy="35487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395537" y="2276872"/>
            <a:ext cx="8352928" cy="15841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568 women with MRI-based diagnosis of ovarian </a:t>
            </a:r>
            <a:r>
              <a:rPr lang="en-US" dirty="0" err="1"/>
              <a:t>endometrioma</a:t>
            </a:r>
            <a:r>
              <a:rPr lang="en-US" dirty="0"/>
              <a:t>,</a:t>
            </a:r>
          </a:p>
          <a:p>
            <a:r>
              <a:rPr lang="en-US" dirty="0"/>
              <a:t>who underwent laparoscopic stripping between 2008 and 2013, were studied. Recurrence rates and side </a:t>
            </a:r>
            <a:r>
              <a:rPr lang="en-US" dirty="0" smtClean="0"/>
              <a:t>effects</a:t>
            </a:r>
            <a:r>
              <a:rPr lang="tr-TR" dirty="0" smtClean="0"/>
              <a:t> </a:t>
            </a:r>
            <a:r>
              <a:rPr lang="en-US" dirty="0" smtClean="0"/>
              <a:t>over </a:t>
            </a:r>
            <a:r>
              <a:rPr lang="en-US" dirty="0"/>
              <a:t>5 years were investigated in 417 without postoperative medication and 151 who received </a:t>
            </a:r>
            <a:r>
              <a:rPr lang="en-US" dirty="0" err="1"/>
              <a:t>dienogest</a:t>
            </a:r>
            <a:endParaRPr lang="en-US" dirty="0"/>
          </a:p>
          <a:p>
            <a:r>
              <a:rPr lang="tr-TR" dirty="0"/>
              <a:t>postoperatively at 2 mg.</a:t>
            </a:r>
          </a:p>
        </p:txBody>
      </p:sp>
      <p:sp>
        <p:nvSpPr>
          <p:cNvPr id="5" name="Rectangle 4"/>
          <p:cNvSpPr/>
          <p:nvPr/>
        </p:nvSpPr>
        <p:spPr>
          <a:xfrm>
            <a:off x="323528" y="5373216"/>
            <a:ext cx="8208912" cy="11521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Cumulative recurrence rates at the 5th postoperative year in the no-postoperative-medication and </a:t>
            </a:r>
            <a:r>
              <a:rPr lang="en-US" dirty="0" smtClean="0"/>
              <a:t>2-mg</a:t>
            </a:r>
            <a:r>
              <a:rPr lang="tr-TR" dirty="0" smtClean="0"/>
              <a:t> </a:t>
            </a:r>
            <a:r>
              <a:rPr lang="en-US" dirty="0" err="1" smtClean="0"/>
              <a:t>dienogest</a:t>
            </a:r>
            <a:r>
              <a:rPr lang="en-US" dirty="0" smtClean="0"/>
              <a:t> </a:t>
            </a:r>
            <a:r>
              <a:rPr lang="en-US" dirty="0"/>
              <a:t>groups were </a:t>
            </a:r>
            <a:r>
              <a:rPr lang="en-US" dirty="0">
                <a:solidFill>
                  <a:srgbClr val="FFC000"/>
                </a:solidFill>
              </a:rPr>
              <a:t>69 and 4%, respectively, showing significant decreases </a:t>
            </a:r>
            <a:r>
              <a:rPr lang="en-US" dirty="0"/>
              <a:t>(odd ratio [OR] = 0.09, 95% confidence</a:t>
            </a:r>
          </a:p>
          <a:p>
            <a:r>
              <a:rPr lang="tr-TR" dirty="0"/>
              <a:t>interval, 0.03-0.26).</a:t>
            </a:r>
          </a:p>
        </p:txBody>
      </p:sp>
      <p:sp>
        <p:nvSpPr>
          <p:cNvPr id="8" name="Metin kutusu 4"/>
          <p:cNvSpPr txBox="1"/>
          <p:nvPr/>
        </p:nvSpPr>
        <p:spPr>
          <a:xfrm>
            <a:off x="7164288" y="332656"/>
            <a:ext cx="697627"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5</a:t>
            </a:r>
            <a:endParaRPr lang="en-GB" dirty="0">
              <a:solidFill>
                <a:srgbClr val="FF0000"/>
              </a:solidFill>
            </a:endParaRPr>
          </a:p>
        </p:txBody>
      </p:sp>
    </p:spTree>
    <p:extLst>
      <p:ext uri="{BB962C8B-B14F-4D97-AF65-F5344CB8AC3E}">
        <p14:creationId xmlns:p14="http://schemas.microsoft.com/office/powerpoint/2010/main" val="3707692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6802" name="Title 2"/>
          <p:cNvSpPr>
            <a:spLocks noGrp="1"/>
          </p:cNvSpPr>
          <p:nvPr>
            <p:ph type="title"/>
          </p:nvPr>
        </p:nvSpPr>
        <p:spPr>
          <a:xfrm>
            <a:off x="468313" y="476250"/>
            <a:ext cx="8675687" cy="708025"/>
          </a:xfrm>
        </p:spPr>
        <p:txBody>
          <a:bodyPr/>
          <a:lstStyle/>
          <a:p>
            <a:endParaRPr lang="tr-TR" altLang="tr-TR" dirty="0" smtClean="0"/>
          </a:p>
        </p:txBody>
      </p:sp>
      <p:sp>
        <p:nvSpPr>
          <p:cNvPr id="76804" name="TextBox 55"/>
          <p:cNvSpPr txBox="1">
            <a:spLocks noChangeArrowheads="1"/>
          </p:cNvSpPr>
          <p:nvPr/>
        </p:nvSpPr>
        <p:spPr bwMode="auto">
          <a:xfrm>
            <a:off x="113503" y="6453336"/>
            <a:ext cx="9045575"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000" b="1" i="1">
                <a:solidFill>
                  <a:schemeClr val="tx1"/>
                </a:solidFill>
                <a:latin typeface="Arial" pitchFamily="34" charset="0"/>
                <a:ea typeface="ＭＳ Ｐゴシック" pitchFamily="34" charset="-128"/>
              </a:defRPr>
            </a:lvl1pPr>
            <a:lvl2pPr marL="742950" indent="-285750">
              <a:defRPr sz="3000" b="1" i="1">
                <a:solidFill>
                  <a:schemeClr val="tx1"/>
                </a:solidFill>
                <a:latin typeface="Arial" pitchFamily="34" charset="0"/>
                <a:ea typeface="ＭＳ Ｐゴシック" pitchFamily="34" charset="-128"/>
              </a:defRPr>
            </a:lvl2pPr>
            <a:lvl3pPr marL="1143000" indent="-228600">
              <a:defRPr sz="3000" b="1" i="1">
                <a:solidFill>
                  <a:schemeClr val="tx1"/>
                </a:solidFill>
                <a:latin typeface="Arial" pitchFamily="34" charset="0"/>
                <a:ea typeface="ＭＳ Ｐゴシック" pitchFamily="34" charset="-128"/>
              </a:defRPr>
            </a:lvl3pPr>
            <a:lvl4pPr marL="1600200" indent="-228600">
              <a:defRPr sz="3000" b="1" i="1">
                <a:solidFill>
                  <a:schemeClr val="tx1"/>
                </a:solidFill>
                <a:latin typeface="Arial" pitchFamily="34" charset="0"/>
                <a:ea typeface="ＭＳ Ｐゴシック" pitchFamily="34" charset="-128"/>
              </a:defRPr>
            </a:lvl4pPr>
            <a:lvl5pPr marL="2057400" indent="-228600">
              <a:defRPr sz="3000" b="1" i="1">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9pPr>
          </a:lstStyle>
          <a:p>
            <a:r>
              <a:rPr lang="tr-TR" altLang="tr-TR" sz="1100" b="0" i="0" dirty="0">
                <a:solidFill>
                  <a:srgbClr val="FFC000"/>
                </a:solidFill>
              </a:rPr>
              <a:t>81 endometriozis hastasının alındığı, çok merkezli, retropektif kohort çalışması.</a:t>
            </a:r>
            <a:endParaRPr lang="en-US" altLang="tr-TR" sz="1100" b="0" i="0" dirty="0">
              <a:solidFill>
                <a:srgbClr val="FFC000"/>
              </a:solidFill>
            </a:endParaRPr>
          </a:p>
        </p:txBody>
      </p:sp>
      <p:sp>
        <p:nvSpPr>
          <p:cNvPr id="37" name="Rectangle 3"/>
          <p:cNvSpPr txBox="1">
            <a:spLocks noChangeArrowheads="1"/>
          </p:cNvSpPr>
          <p:nvPr/>
        </p:nvSpPr>
        <p:spPr bwMode="auto">
          <a:xfrm>
            <a:off x="7114378" y="1637989"/>
            <a:ext cx="1871663"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lgn="l" rtl="0" eaLnBrk="0" fontAlgn="base" hangingPunct="0">
              <a:spcBef>
                <a:spcPct val="20000"/>
              </a:spcBef>
              <a:spcAft>
                <a:spcPct val="0"/>
              </a:spcAft>
              <a:tabLst>
                <a:tab pos="1438275" algn="l"/>
              </a:tabLst>
              <a:defRPr>
                <a:solidFill>
                  <a:schemeClr val="tx1"/>
                </a:solidFill>
                <a:latin typeface="+mn-lt"/>
                <a:ea typeface="MS PGothic" panose="020B0600070205080204" pitchFamily="34" charset="-128"/>
                <a:cs typeface="+mn-cs"/>
              </a:defRPr>
            </a:lvl1pPr>
            <a:lvl2pPr marL="271463" indent="-269875" algn="l" rtl="0" eaLnBrk="0" fontAlgn="base" hangingPunct="0">
              <a:spcBef>
                <a:spcPct val="50000"/>
              </a:spcBef>
              <a:spcAft>
                <a:spcPct val="0"/>
              </a:spcAft>
              <a:buBlip>
                <a:blip r:embed="rId2"/>
              </a:buBlip>
              <a:tabLst>
                <a:tab pos="1438275" algn="l"/>
              </a:tabLst>
              <a:defRPr>
                <a:solidFill>
                  <a:schemeClr val="tx1"/>
                </a:solidFill>
                <a:latin typeface="+mn-lt"/>
                <a:ea typeface="MS PGothic" panose="020B0600070205080204" pitchFamily="34" charset="-128"/>
                <a:cs typeface="+mn-cs"/>
              </a:defRPr>
            </a:lvl2pPr>
            <a:lvl3pPr marL="533400" indent="-260350" algn="l" rtl="0" eaLnBrk="0" fontAlgn="base" hangingPunct="0">
              <a:spcBef>
                <a:spcPct val="20000"/>
              </a:spcBef>
              <a:spcAft>
                <a:spcPct val="0"/>
              </a:spcAft>
              <a:buFont typeface="Arial" panose="020B0604020202020204" pitchFamily="34" charset="0"/>
              <a:buBlip>
                <a:blip r:embed="rId3"/>
              </a:buBlip>
              <a:tabLst>
                <a:tab pos="1438275" algn="l"/>
              </a:tabLst>
              <a:defRPr sz="1600">
                <a:solidFill>
                  <a:schemeClr val="tx1"/>
                </a:solidFill>
                <a:latin typeface="+mn-lt"/>
                <a:ea typeface="MS PGothic" panose="020B0600070205080204" pitchFamily="34" charset="-128"/>
                <a:cs typeface="+mn-cs"/>
              </a:defRPr>
            </a:lvl3pPr>
            <a:lvl4pPr marL="823913" indent="-265113" algn="l" rtl="0" eaLnBrk="0" fontAlgn="base" hangingPunct="0">
              <a:spcBef>
                <a:spcPct val="20000"/>
              </a:spcBef>
              <a:spcAft>
                <a:spcPct val="0"/>
              </a:spcAft>
              <a:buFont typeface="Arial" panose="020B0604020202020204" pitchFamily="34" charset="0"/>
              <a:buBlip>
                <a:blip r:embed="rId4"/>
              </a:buBlip>
              <a:tabLst>
                <a:tab pos="1438275" algn="l"/>
              </a:tabLst>
              <a:defRPr sz="1400">
                <a:solidFill>
                  <a:schemeClr val="tx1"/>
                </a:solidFill>
                <a:latin typeface="+mn-lt"/>
                <a:ea typeface="MS PGothic" panose="020B0600070205080204" pitchFamily="34" charset="-128"/>
                <a:cs typeface="+mn-cs"/>
              </a:defRPr>
            </a:lvl4pPr>
            <a:lvl5pPr marL="1014413" indent="-185738" algn="l" rtl="0" eaLnBrk="0" fontAlgn="base" hangingPunct="0">
              <a:spcBef>
                <a:spcPct val="20000"/>
              </a:spcBef>
              <a:spcAft>
                <a:spcPct val="0"/>
              </a:spcAft>
              <a:buFont typeface="Arial" panose="020B0604020202020204" pitchFamily="34" charset="0"/>
              <a:buChar char="–"/>
              <a:tabLst>
                <a:tab pos="1438275" algn="l"/>
              </a:tabLst>
              <a:defRPr sz="1400">
                <a:solidFill>
                  <a:schemeClr val="tx1"/>
                </a:solidFill>
                <a:latin typeface="+mn-lt"/>
                <a:ea typeface="MS PGothic" panose="020B0600070205080204" pitchFamily="34" charset="-128"/>
                <a:cs typeface="+mn-cs"/>
              </a:defRPr>
            </a:lvl5pPr>
            <a:lvl6pPr marL="1471613" indent="-185738" algn="l" rtl="0" eaLnBrk="0" fontAlgn="base" hangingPunct="0">
              <a:spcBef>
                <a:spcPct val="20000"/>
              </a:spcBef>
              <a:spcAft>
                <a:spcPct val="0"/>
              </a:spcAft>
              <a:buFont typeface="Arial" pitchFamily="34" charset="0"/>
              <a:buChar char="–"/>
              <a:tabLst>
                <a:tab pos="1438275" algn="l"/>
              </a:tabLst>
              <a:defRPr sz="1400">
                <a:solidFill>
                  <a:schemeClr val="tx1"/>
                </a:solidFill>
                <a:latin typeface="+mn-lt"/>
                <a:ea typeface="+mn-ea"/>
                <a:cs typeface="+mn-cs"/>
              </a:defRPr>
            </a:lvl6pPr>
            <a:lvl7pPr marL="1928813" indent="-185738" algn="l" rtl="0" eaLnBrk="0" fontAlgn="base" hangingPunct="0">
              <a:spcBef>
                <a:spcPct val="20000"/>
              </a:spcBef>
              <a:spcAft>
                <a:spcPct val="0"/>
              </a:spcAft>
              <a:buFont typeface="Arial" pitchFamily="34" charset="0"/>
              <a:buChar char="–"/>
              <a:tabLst>
                <a:tab pos="1438275" algn="l"/>
              </a:tabLst>
              <a:defRPr sz="1400">
                <a:solidFill>
                  <a:schemeClr val="tx1"/>
                </a:solidFill>
                <a:latin typeface="+mn-lt"/>
                <a:ea typeface="+mn-ea"/>
                <a:cs typeface="+mn-cs"/>
              </a:defRPr>
            </a:lvl7pPr>
            <a:lvl8pPr marL="2386013" indent="-185738" algn="l" rtl="0" eaLnBrk="0" fontAlgn="base" hangingPunct="0">
              <a:spcBef>
                <a:spcPct val="20000"/>
              </a:spcBef>
              <a:spcAft>
                <a:spcPct val="0"/>
              </a:spcAft>
              <a:buFont typeface="Arial" pitchFamily="34" charset="0"/>
              <a:buChar char="–"/>
              <a:tabLst>
                <a:tab pos="1438275" algn="l"/>
              </a:tabLst>
              <a:defRPr sz="1400">
                <a:solidFill>
                  <a:schemeClr val="tx1"/>
                </a:solidFill>
                <a:latin typeface="+mn-lt"/>
                <a:ea typeface="+mn-ea"/>
                <a:cs typeface="+mn-cs"/>
              </a:defRPr>
            </a:lvl8pPr>
            <a:lvl9pPr marL="2843213" indent="-185738" algn="l" rtl="0" eaLnBrk="0" fontAlgn="base" hangingPunct="0">
              <a:spcBef>
                <a:spcPct val="20000"/>
              </a:spcBef>
              <a:spcAft>
                <a:spcPct val="0"/>
              </a:spcAft>
              <a:buFont typeface="Arial" pitchFamily="34" charset="0"/>
              <a:buChar char="–"/>
              <a:tabLst>
                <a:tab pos="1438275" algn="l"/>
              </a:tabLst>
              <a:defRPr sz="1400">
                <a:solidFill>
                  <a:schemeClr val="tx1"/>
                </a:solidFill>
                <a:latin typeface="+mn-lt"/>
                <a:ea typeface="+mn-ea"/>
                <a:cs typeface="+mn-cs"/>
              </a:defRPr>
            </a:lvl9pPr>
          </a:lstStyle>
          <a:p>
            <a:pPr marL="1588" lvl="1" indent="0" algn="ctr">
              <a:buFontTx/>
              <a:buNone/>
              <a:defRPr/>
            </a:pPr>
            <a:r>
              <a:rPr lang="tr-TR" altLang="tr-TR" sz="1400" i="0" kern="0" dirty="0" smtClean="0">
                <a:ea typeface="Arial Unicode MS" panose="020B0604020202020204" pitchFamily="34" charset="-128"/>
                <a:cs typeface="Arial Unicode MS" panose="020B0604020202020204" pitchFamily="34" charset="-128"/>
                <a:sym typeface="Arial" panose="020B0604020202020204" pitchFamily="34" charset="0"/>
              </a:rPr>
              <a:t>Postoperatif 24. aydaki rekürens oranları</a:t>
            </a:r>
          </a:p>
        </p:txBody>
      </p:sp>
      <p:grpSp>
        <p:nvGrpSpPr>
          <p:cNvPr id="76806" name="Group 2"/>
          <p:cNvGrpSpPr>
            <a:grpSpLocks/>
          </p:cNvGrpSpPr>
          <p:nvPr/>
        </p:nvGrpSpPr>
        <p:grpSpPr bwMode="auto">
          <a:xfrm>
            <a:off x="1763713" y="2254251"/>
            <a:ext cx="6411912" cy="3776662"/>
            <a:chOff x="1763683" y="1782816"/>
            <a:chExt cx="6411816" cy="3776897"/>
          </a:xfrm>
        </p:grpSpPr>
        <p:sp>
          <p:nvSpPr>
            <p:cNvPr id="76807" name="TextBox 55"/>
            <p:cNvSpPr txBox="1">
              <a:spLocks noChangeArrowheads="1"/>
            </p:cNvSpPr>
            <p:nvPr/>
          </p:nvSpPr>
          <p:spPr bwMode="auto">
            <a:xfrm>
              <a:off x="7240462" y="1904750"/>
              <a:ext cx="9350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000" b="1" i="1">
                  <a:solidFill>
                    <a:schemeClr val="tx1"/>
                  </a:solidFill>
                  <a:latin typeface="Arial" pitchFamily="34" charset="0"/>
                  <a:ea typeface="ＭＳ Ｐゴシック" pitchFamily="34" charset="-128"/>
                </a:defRPr>
              </a:lvl1pPr>
              <a:lvl2pPr marL="742950" indent="-285750">
                <a:defRPr sz="3000" b="1" i="1">
                  <a:solidFill>
                    <a:schemeClr val="tx1"/>
                  </a:solidFill>
                  <a:latin typeface="Arial" pitchFamily="34" charset="0"/>
                  <a:ea typeface="ＭＳ Ｐゴシック" pitchFamily="34" charset="-128"/>
                </a:defRPr>
              </a:lvl2pPr>
              <a:lvl3pPr marL="1143000" indent="-228600">
                <a:defRPr sz="3000" b="1" i="1">
                  <a:solidFill>
                    <a:schemeClr val="tx1"/>
                  </a:solidFill>
                  <a:latin typeface="Arial" pitchFamily="34" charset="0"/>
                  <a:ea typeface="ＭＳ Ｐゴシック" pitchFamily="34" charset="-128"/>
                </a:defRPr>
              </a:lvl3pPr>
              <a:lvl4pPr marL="1600200" indent="-228600">
                <a:defRPr sz="3000" b="1" i="1">
                  <a:solidFill>
                    <a:schemeClr val="tx1"/>
                  </a:solidFill>
                  <a:latin typeface="Arial" pitchFamily="34" charset="0"/>
                  <a:ea typeface="ＭＳ Ｐゴシック" pitchFamily="34" charset="-128"/>
                </a:defRPr>
              </a:lvl4pPr>
              <a:lvl5pPr marL="2057400" indent="-228600">
                <a:defRPr sz="3000" b="1" i="1">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9pPr>
            </a:lstStyle>
            <a:p>
              <a:pPr algn="ctr">
                <a:spcBef>
                  <a:spcPts val="300"/>
                </a:spcBef>
              </a:pPr>
              <a:r>
                <a:rPr lang="tr-TR" altLang="tr-TR" sz="1800" i="0">
                  <a:solidFill>
                    <a:srgbClr val="7577C0"/>
                  </a:solidFill>
                </a:rPr>
                <a:t>%0</a:t>
              </a:r>
              <a:endParaRPr lang="en-US" altLang="tr-TR" sz="1800" i="0">
                <a:solidFill>
                  <a:srgbClr val="7577C0"/>
                </a:solidFill>
              </a:endParaRPr>
            </a:p>
          </p:txBody>
        </p:sp>
        <p:sp>
          <p:nvSpPr>
            <p:cNvPr id="76808" name="TextBox 55"/>
            <p:cNvSpPr txBox="1">
              <a:spLocks noChangeArrowheads="1"/>
            </p:cNvSpPr>
            <p:nvPr/>
          </p:nvSpPr>
          <p:spPr bwMode="auto">
            <a:xfrm>
              <a:off x="7365873" y="2644116"/>
              <a:ext cx="6842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000" b="1" i="1">
                  <a:solidFill>
                    <a:schemeClr val="tx1"/>
                  </a:solidFill>
                  <a:latin typeface="Arial" pitchFamily="34" charset="0"/>
                  <a:ea typeface="ＭＳ Ｐゴシック" pitchFamily="34" charset="-128"/>
                </a:defRPr>
              </a:lvl1pPr>
              <a:lvl2pPr marL="742950" indent="-285750">
                <a:defRPr sz="3000" b="1" i="1">
                  <a:solidFill>
                    <a:schemeClr val="tx1"/>
                  </a:solidFill>
                  <a:latin typeface="Arial" pitchFamily="34" charset="0"/>
                  <a:ea typeface="ＭＳ Ｐゴシック" pitchFamily="34" charset="-128"/>
                </a:defRPr>
              </a:lvl2pPr>
              <a:lvl3pPr marL="1143000" indent="-228600">
                <a:defRPr sz="3000" b="1" i="1">
                  <a:solidFill>
                    <a:schemeClr val="tx1"/>
                  </a:solidFill>
                  <a:latin typeface="Arial" pitchFamily="34" charset="0"/>
                  <a:ea typeface="ＭＳ Ｐゴシック" pitchFamily="34" charset="-128"/>
                </a:defRPr>
              </a:lvl3pPr>
              <a:lvl4pPr marL="1600200" indent="-228600">
                <a:defRPr sz="3000" b="1" i="1">
                  <a:solidFill>
                    <a:schemeClr val="tx1"/>
                  </a:solidFill>
                  <a:latin typeface="Arial" pitchFamily="34" charset="0"/>
                  <a:ea typeface="ＭＳ Ｐゴシック" pitchFamily="34" charset="-128"/>
                </a:defRPr>
              </a:lvl4pPr>
              <a:lvl5pPr marL="2057400" indent="-228600">
                <a:defRPr sz="3000" b="1" i="1">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9pPr>
            </a:lstStyle>
            <a:p>
              <a:pPr algn="ctr">
                <a:spcBef>
                  <a:spcPts val="300"/>
                </a:spcBef>
              </a:pPr>
              <a:r>
                <a:rPr lang="tr-TR" altLang="tr-TR" sz="1800" i="0">
                  <a:solidFill>
                    <a:srgbClr val="000000"/>
                  </a:solidFill>
                </a:rPr>
                <a:t>%24</a:t>
              </a:r>
              <a:endParaRPr lang="en-US" altLang="tr-TR" sz="1800" i="0">
                <a:solidFill>
                  <a:srgbClr val="000000"/>
                </a:solidFill>
              </a:endParaRPr>
            </a:p>
          </p:txBody>
        </p:sp>
        <p:pic>
          <p:nvPicPr>
            <p:cNvPr id="2" name="Picture 1"/>
            <p:cNvPicPr>
              <a:picLocks noChangeAspect="1"/>
            </p:cNvPicPr>
            <p:nvPr/>
          </p:nvPicPr>
          <p:blipFill>
            <a:blip r:embed="rId5">
              <a:duotone>
                <a:schemeClr val="accent1">
                  <a:shade val="45000"/>
                  <a:satMod val="135000"/>
                </a:schemeClr>
                <a:prstClr val="white"/>
              </a:duotone>
            </a:blip>
            <a:stretch>
              <a:fillRect/>
            </a:stretch>
          </p:blipFill>
          <p:spPr>
            <a:xfrm>
              <a:off x="1902910" y="1782816"/>
              <a:ext cx="5436604" cy="3776897"/>
            </a:xfrm>
            <a:prstGeom prst="rect">
              <a:avLst/>
            </a:prstGeom>
          </p:spPr>
        </p:pic>
        <p:sp>
          <p:nvSpPr>
            <p:cNvPr id="76810" name="TextBox 55"/>
            <p:cNvSpPr txBox="1">
              <a:spLocks noChangeArrowheads="1"/>
            </p:cNvSpPr>
            <p:nvPr/>
          </p:nvSpPr>
          <p:spPr bwMode="auto">
            <a:xfrm>
              <a:off x="3239852" y="5265204"/>
              <a:ext cx="2854325" cy="27699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000" b="1" i="1">
                  <a:solidFill>
                    <a:schemeClr val="tx1"/>
                  </a:solidFill>
                  <a:latin typeface="Arial" pitchFamily="34" charset="0"/>
                  <a:ea typeface="ＭＳ Ｐゴシック" pitchFamily="34" charset="-128"/>
                </a:defRPr>
              </a:lvl1pPr>
              <a:lvl2pPr marL="742950" indent="-285750">
                <a:defRPr sz="3000" b="1" i="1">
                  <a:solidFill>
                    <a:schemeClr val="tx1"/>
                  </a:solidFill>
                  <a:latin typeface="Arial" pitchFamily="34" charset="0"/>
                  <a:ea typeface="ＭＳ Ｐゴシック" pitchFamily="34" charset="-128"/>
                </a:defRPr>
              </a:lvl2pPr>
              <a:lvl3pPr marL="1143000" indent="-228600">
                <a:defRPr sz="3000" b="1" i="1">
                  <a:solidFill>
                    <a:schemeClr val="tx1"/>
                  </a:solidFill>
                  <a:latin typeface="Arial" pitchFamily="34" charset="0"/>
                  <a:ea typeface="ＭＳ Ｐゴシック" pitchFamily="34" charset="-128"/>
                </a:defRPr>
              </a:lvl3pPr>
              <a:lvl4pPr marL="1600200" indent="-228600">
                <a:defRPr sz="3000" b="1" i="1">
                  <a:solidFill>
                    <a:schemeClr val="tx1"/>
                  </a:solidFill>
                  <a:latin typeface="Arial" pitchFamily="34" charset="0"/>
                  <a:ea typeface="ＭＳ Ｐゴシック" pitchFamily="34" charset="-128"/>
                </a:defRPr>
              </a:lvl4pPr>
              <a:lvl5pPr marL="2057400" indent="-228600">
                <a:defRPr sz="3000" b="1" i="1">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9pPr>
            </a:lstStyle>
            <a:p>
              <a:pPr algn="ctr">
                <a:spcBef>
                  <a:spcPts val="300"/>
                </a:spcBef>
              </a:pPr>
              <a:r>
                <a:rPr lang="tr-TR" altLang="tr-TR" sz="1200" i="0">
                  <a:solidFill>
                    <a:srgbClr val="FF0000"/>
                  </a:solidFill>
                </a:rPr>
                <a:t>Aylar</a:t>
              </a:r>
              <a:endParaRPr lang="en-US" altLang="tr-TR" sz="1200" i="0">
                <a:solidFill>
                  <a:srgbClr val="FF0000"/>
                </a:solidFill>
              </a:endParaRPr>
            </a:p>
          </p:txBody>
        </p:sp>
        <p:sp>
          <p:nvSpPr>
            <p:cNvPr id="76811" name="TextBox 55"/>
            <p:cNvSpPr txBox="1">
              <a:spLocks noChangeArrowheads="1"/>
            </p:cNvSpPr>
            <p:nvPr/>
          </p:nvSpPr>
          <p:spPr bwMode="auto">
            <a:xfrm rot="-5400000">
              <a:off x="567353" y="3624773"/>
              <a:ext cx="2854325" cy="46166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000" b="1" i="1">
                  <a:solidFill>
                    <a:schemeClr val="tx1"/>
                  </a:solidFill>
                  <a:latin typeface="Arial" pitchFamily="34" charset="0"/>
                  <a:ea typeface="ＭＳ Ｐゴシック" pitchFamily="34" charset="-128"/>
                </a:defRPr>
              </a:lvl1pPr>
              <a:lvl2pPr marL="742950" indent="-285750">
                <a:defRPr sz="3000" b="1" i="1">
                  <a:solidFill>
                    <a:schemeClr val="tx1"/>
                  </a:solidFill>
                  <a:latin typeface="Arial" pitchFamily="34" charset="0"/>
                  <a:ea typeface="ＭＳ Ｐゴシック" pitchFamily="34" charset="-128"/>
                </a:defRPr>
              </a:lvl2pPr>
              <a:lvl3pPr marL="1143000" indent="-228600">
                <a:defRPr sz="3000" b="1" i="1">
                  <a:solidFill>
                    <a:schemeClr val="tx1"/>
                  </a:solidFill>
                  <a:latin typeface="Arial" pitchFamily="34" charset="0"/>
                  <a:ea typeface="ＭＳ Ｐゴシック" pitchFamily="34" charset="-128"/>
                </a:defRPr>
              </a:lvl3pPr>
              <a:lvl4pPr marL="1600200" indent="-228600">
                <a:defRPr sz="3000" b="1" i="1">
                  <a:solidFill>
                    <a:schemeClr val="tx1"/>
                  </a:solidFill>
                  <a:latin typeface="Arial" pitchFamily="34" charset="0"/>
                  <a:ea typeface="ＭＳ Ｐゴシック" pitchFamily="34" charset="-128"/>
                </a:defRPr>
              </a:lvl4pPr>
              <a:lvl5pPr marL="2057400" indent="-228600">
                <a:defRPr sz="3000" b="1" i="1">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9pPr>
            </a:lstStyle>
            <a:p>
              <a:pPr algn="ctr">
                <a:spcBef>
                  <a:spcPts val="300"/>
                </a:spcBef>
              </a:pPr>
              <a:r>
                <a:rPr lang="tr-TR" altLang="tr-TR" sz="1200" i="0">
                  <a:solidFill>
                    <a:srgbClr val="FF0000"/>
                  </a:solidFill>
                </a:rPr>
                <a:t>Rekürens görülmeyen hasta oranı (%)</a:t>
              </a:r>
              <a:endParaRPr lang="en-US" altLang="tr-TR" sz="1200" i="0">
                <a:solidFill>
                  <a:srgbClr val="FF0000"/>
                </a:solidFill>
              </a:endParaRPr>
            </a:p>
          </p:txBody>
        </p:sp>
        <p:pic>
          <p:nvPicPr>
            <p:cNvPr id="12" name="Picture 11"/>
            <p:cNvPicPr>
              <a:picLocks noChangeAspect="1"/>
            </p:cNvPicPr>
            <p:nvPr/>
          </p:nvPicPr>
          <p:blipFill rotWithShape="1">
            <a:blip r:embed="rId5">
              <a:duotone>
                <a:schemeClr val="bg2">
                  <a:shade val="45000"/>
                  <a:satMod val="135000"/>
                </a:schemeClr>
                <a:prstClr val="white"/>
              </a:duotone>
            </a:blip>
            <a:srcRect l="13246" r="8609" b="70070"/>
            <a:stretch/>
          </p:blipFill>
          <p:spPr>
            <a:xfrm>
              <a:off x="2627784" y="1782816"/>
              <a:ext cx="4248472" cy="1130419"/>
            </a:xfrm>
            <a:prstGeom prst="rect">
              <a:avLst/>
            </a:prstGeom>
          </p:spPr>
        </p:pic>
        <p:pic>
          <p:nvPicPr>
            <p:cNvPr id="13" name="Picture 12"/>
            <p:cNvPicPr>
              <a:picLocks noChangeAspect="1"/>
            </p:cNvPicPr>
            <p:nvPr/>
          </p:nvPicPr>
          <p:blipFill rotWithShape="1">
            <a:blip r:embed="rId6">
              <a:duotone>
                <a:schemeClr val="accent1">
                  <a:shade val="45000"/>
                  <a:satMod val="135000"/>
                </a:schemeClr>
                <a:prstClr val="white"/>
              </a:duotone>
            </a:blip>
            <a:srcRect l="26424" b="87267"/>
            <a:stretch/>
          </p:blipFill>
          <p:spPr>
            <a:xfrm>
              <a:off x="3235864" y="1782816"/>
              <a:ext cx="4000034" cy="480899"/>
            </a:xfrm>
            <a:prstGeom prst="rect">
              <a:avLst/>
            </a:prstGeom>
          </p:spPr>
        </p:pic>
      </p:grpSp>
      <p:pic>
        <p:nvPicPr>
          <p:cNvPr id="68610"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51767" y="0"/>
            <a:ext cx="8734274" cy="16379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Metin kutusu 4"/>
          <p:cNvSpPr txBox="1"/>
          <p:nvPr/>
        </p:nvSpPr>
        <p:spPr>
          <a:xfrm>
            <a:off x="8194852" y="977194"/>
            <a:ext cx="697627"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6</a:t>
            </a:r>
            <a:endParaRPr lang="en-GB" dirty="0">
              <a:solidFill>
                <a:srgbClr val="FF0000"/>
              </a:solidFill>
            </a:endParaRPr>
          </a:p>
        </p:txBody>
      </p:sp>
      <p:pic>
        <p:nvPicPr>
          <p:cNvPr id="68611"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666313" y="3905250"/>
            <a:ext cx="4210050" cy="952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545116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604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0"/>
            <a:ext cx="8748464" cy="23762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0419" name="Picture 3"/>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323528" y="2376264"/>
            <a:ext cx="5038725" cy="4467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042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96136" y="1700808"/>
            <a:ext cx="3277975" cy="50006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Metin kutusu 4"/>
          <p:cNvSpPr txBox="1"/>
          <p:nvPr/>
        </p:nvSpPr>
        <p:spPr>
          <a:xfrm>
            <a:off x="8147478" y="692197"/>
            <a:ext cx="697627"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4</a:t>
            </a:r>
            <a:endParaRPr lang="en-GB" dirty="0">
              <a:solidFill>
                <a:srgbClr val="FF0000"/>
              </a:solidFill>
            </a:endParaRPr>
          </a:p>
        </p:txBody>
      </p:sp>
      <p:sp>
        <p:nvSpPr>
          <p:cNvPr id="8" name="TextBox 55"/>
          <p:cNvSpPr txBox="1">
            <a:spLocks noChangeArrowheads="1"/>
          </p:cNvSpPr>
          <p:nvPr/>
        </p:nvSpPr>
        <p:spPr bwMode="auto">
          <a:xfrm>
            <a:off x="1115616" y="2141087"/>
            <a:ext cx="6767513" cy="261938"/>
          </a:xfrm>
          <a:prstGeom prst="rect">
            <a:avLst/>
          </a:prstGeom>
          <a:solidFill>
            <a:srgbClr val="FFC000"/>
          </a:solidFill>
          <a:ln>
            <a:solidFill>
              <a:srgbClr val="FF0000"/>
            </a:solidFill>
          </a:ln>
          <a:extLst/>
        </p:spPr>
        <p:txBody>
          <a:bodyPr wrap="none">
            <a:spAutoFit/>
          </a:bodyPr>
          <a:lstStyle>
            <a:lvl1pPr>
              <a:defRPr sz="3000" b="1" i="1">
                <a:solidFill>
                  <a:schemeClr val="tx1"/>
                </a:solidFill>
                <a:latin typeface="Arial" pitchFamily="34" charset="0"/>
                <a:ea typeface="ＭＳ Ｐゴシック" pitchFamily="34" charset="-128"/>
              </a:defRPr>
            </a:lvl1pPr>
            <a:lvl2pPr marL="742950" indent="-285750">
              <a:defRPr sz="3000" b="1" i="1">
                <a:solidFill>
                  <a:schemeClr val="tx1"/>
                </a:solidFill>
                <a:latin typeface="Arial" pitchFamily="34" charset="0"/>
                <a:ea typeface="ＭＳ Ｐゴシック" pitchFamily="34" charset="-128"/>
              </a:defRPr>
            </a:lvl2pPr>
            <a:lvl3pPr marL="1143000" indent="-228600">
              <a:defRPr sz="3000" b="1" i="1">
                <a:solidFill>
                  <a:schemeClr val="tx1"/>
                </a:solidFill>
                <a:latin typeface="Arial" pitchFamily="34" charset="0"/>
                <a:ea typeface="ＭＳ Ｐゴシック" pitchFamily="34" charset="-128"/>
              </a:defRPr>
            </a:lvl3pPr>
            <a:lvl4pPr marL="1600200" indent="-228600">
              <a:defRPr sz="3000" b="1" i="1">
                <a:solidFill>
                  <a:schemeClr val="tx1"/>
                </a:solidFill>
                <a:latin typeface="Arial" pitchFamily="34" charset="0"/>
                <a:ea typeface="ＭＳ Ｐゴシック" pitchFamily="34" charset="-128"/>
              </a:defRPr>
            </a:lvl4pPr>
            <a:lvl5pPr marL="2057400" indent="-228600">
              <a:defRPr sz="3000" b="1" i="1">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9pPr>
          </a:lstStyle>
          <a:p>
            <a:r>
              <a:rPr lang="tr-TR" altLang="tr-TR" sz="1100" b="0" i="0" dirty="0">
                <a:solidFill>
                  <a:srgbClr val="000000"/>
                </a:solidFill>
              </a:rPr>
              <a:t>6 ay süreli, açık, prospektfif, semtomatik rektovajinal endometriozisi olan 25 kadının alındığı klinik çalışma.</a:t>
            </a:r>
          </a:p>
        </p:txBody>
      </p:sp>
    </p:spTree>
    <p:extLst>
      <p:ext uri="{BB962C8B-B14F-4D97-AF65-F5344CB8AC3E}">
        <p14:creationId xmlns:p14="http://schemas.microsoft.com/office/powerpoint/2010/main" val="1772478832"/>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pic>
        <p:nvPicPr>
          <p:cNvPr id="6144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2400395"/>
            <a:ext cx="8229600" cy="29255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p:nvPr/>
        </p:nvSpPr>
        <p:spPr>
          <a:xfrm>
            <a:off x="395536" y="5730964"/>
            <a:ext cx="7920880" cy="369332"/>
          </a:xfrm>
          <a:prstGeom prst="rect">
            <a:avLst/>
          </a:prstGeom>
        </p:spPr>
        <p:txBody>
          <a:bodyPr wrap="square">
            <a:spAutoFit/>
          </a:bodyPr>
          <a:lstStyle/>
          <a:p>
            <a:r>
              <a:rPr lang="tr-TR" altLang="tr-TR" dirty="0">
                <a:solidFill>
                  <a:srgbClr val="FFC000"/>
                </a:solidFill>
              </a:rPr>
              <a:t>EHP: Endometriozis Sağlık Profili, FSFI: Kadın Cinsel İndeksi</a:t>
            </a:r>
          </a:p>
        </p:txBody>
      </p:sp>
    </p:spTree>
    <p:extLst>
      <p:ext uri="{BB962C8B-B14F-4D97-AF65-F5344CB8AC3E}">
        <p14:creationId xmlns:p14="http://schemas.microsoft.com/office/powerpoint/2010/main" val="326248599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Picture 2"/>
          <p:cNvPicPr>
            <a:picLocks noGrp="1" noChangeAspect="1" noChangeArrowheads="1"/>
          </p:cNvPicPr>
          <p:nvPr>
            <p:ph idx="1"/>
          </p:nvPr>
        </p:nvPicPr>
        <p:blipFill>
          <a:blip r:embed="rId3"/>
          <a:srcRect/>
          <a:stretch>
            <a:fillRect/>
          </a:stretch>
        </p:blipFill>
        <p:spPr bwMode="auto">
          <a:xfrm>
            <a:off x="395536" y="1196752"/>
            <a:ext cx="8383339" cy="5328592"/>
          </a:xfrm>
          <a:prstGeom prst="rect">
            <a:avLst/>
          </a:prstGeom>
          <a:noFill/>
          <a:ln w="9525">
            <a:noFill/>
            <a:miter lim="800000"/>
            <a:headEnd/>
            <a:tailEnd/>
          </a:ln>
          <a:effectLst/>
        </p:spPr>
      </p:pic>
      <p:sp>
        <p:nvSpPr>
          <p:cNvPr id="7171" name="1 Başlık"/>
          <p:cNvSpPr>
            <a:spLocks noGrp="1"/>
          </p:cNvSpPr>
          <p:nvPr>
            <p:ph type="title"/>
          </p:nvPr>
        </p:nvSpPr>
        <p:spPr/>
        <p:txBody>
          <a:bodyPr/>
          <a:lstStyle/>
          <a:p>
            <a:pPr eaLnBrk="1" hangingPunct="1"/>
            <a:r>
              <a:rPr lang="tr-TR" dirty="0" smtClean="0">
                <a:solidFill>
                  <a:srgbClr val="FFFF00"/>
                </a:solidFill>
              </a:rPr>
              <a:t>İdeal </a:t>
            </a:r>
            <a:r>
              <a:rPr lang="tr-TR" dirty="0" err="1" smtClean="0">
                <a:solidFill>
                  <a:srgbClr val="FFFF00"/>
                </a:solidFill>
              </a:rPr>
              <a:t>endometriozis</a:t>
            </a:r>
            <a:r>
              <a:rPr lang="tr-TR" dirty="0" smtClean="0">
                <a:solidFill>
                  <a:srgbClr val="FFFF00"/>
                </a:solidFill>
              </a:rPr>
              <a:t> ilacı</a:t>
            </a:r>
            <a:endParaRPr lang="en-US" dirty="0" smtClean="0">
              <a:solidFill>
                <a:srgbClr val="FFFF00"/>
              </a:solidFill>
            </a:endParaRPr>
          </a:p>
        </p:txBody>
      </p:sp>
      <p:sp>
        <p:nvSpPr>
          <p:cNvPr id="3" name="Rectangle 2"/>
          <p:cNvSpPr/>
          <p:nvPr/>
        </p:nvSpPr>
        <p:spPr>
          <a:xfrm>
            <a:off x="107504" y="2581498"/>
            <a:ext cx="8671371" cy="23596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6600" dirty="0" smtClean="0">
                <a:solidFill>
                  <a:srgbClr val="C00000"/>
                </a:solidFill>
              </a:rPr>
              <a:t>İdeal ilac var mı ?</a:t>
            </a:r>
          </a:p>
          <a:p>
            <a:pPr algn="ctr"/>
            <a:r>
              <a:rPr lang="tr-TR" sz="6600" dirty="0" smtClean="0">
                <a:solidFill>
                  <a:srgbClr val="C00000"/>
                </a:solidFill>
              </a:rPr>
              <a:t>HAYIR</a:t>
            </a:r>
            <a:endParaRPr lang="tr-TR" sz="6600"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522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22614" y="1849428"/>
            <a:ext cx="8928992" cy="50085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22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816" y="0"/>
            <a:ext cx="9157816" cy="18541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Metin kutusu 4"/>
          <p:cNvSpPr txBox="1"/>
          <p:nvPr/>
        </p:nvSpPr>
        <p:spPr>
          <a:xfrm>
            <a:off x="8210728" y="742392"/>
            <a:ext cx="697627"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6</a:t>
            </a:r>
            <a:endParaRPr lang="en-GB" dirty="0">
              <a:solidFill>
                <a:srgbClr val="FF0000"/>
              </a:solidFill>
            </a:endParaRPr>
          </a:p>
        </p:txBody>
      </p:sp>
      <p:sp>
        <p:nvSpPr>
          <p:cNvPr id="3" name="Rectangle 2"/>
          <p:cNvSpPr/>
          <p:nvPr/>
        </p:nvSpPr>
        <p:spPr>
          <a:xfrm>
            <a:off x="395536" y="5661248"/>
            <a:ext cx="8748464" cy="360040"/>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1202307461"/>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849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0"/>
            <a:ext cx="8964488" cy="11445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4995" name="Picture 3"/>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0" y="1700808"/>
            <a:ext cx="9144000" cy="1800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499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775" y="4149080"/>
            <a:ext cx="9170775" cy="1800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8120328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sp>
        <p:nvSpPr>
          <p:cNvPr id="3" name="Content Placeholder 2"/>
          <p:cNvSpPr>
            <a:spLocks noGrp="1"/>
          </p:cNvSpPr>
          <p:nvPr>
            <p:ph idx="1"/>
          </p:nvPr>
        </p:nvSpPr>
        <p:spPr>
          <a:xfrm>
            <a:off x="457200" y="1488629"/>
            <a:ext cx="8229600" cy="576064"/>
          </a:xfrm>
        </p:spPr>
        <p:txBody>
          <a:bodyPr/>
          <a:lstStyle/>
          <a:p>
            <a:pPr marL="0" indent="0">
              <a:buNone/>
            </a:pPr>
            <a:r>
              <a:rPr lang="en-US" sz="2000" dirty="0"/>
              <a:t>Sixty reproductive-aged women </a:t>
            </a:r>
            <a:r>
              <a:rPr lang="en-US" sz="2000" dirty="0" smtClean="0"/>
              <a:t>who underwent </a:t>
            </a:r>
            <a:r>
              <a:rPr lang="en-US" sz="2000" dirty="0"/>
              <a:t>conservative surgery </a:t>
            </a:r>
            <a:r>
              <a:rPr lang="en-US" sz="2000" dirty="0" smtClean="0"/>
              <a:t>for</a:t>
            </a:r>
            <a:r>
              <a:rPr lang="tr-TR" sz="2000" dirty="0" smtClean="0"/>
              <a:t> </a:t>
            </a:r>
            <a:r>
              <a:rPr lang="en-US" sz="2000" dirty="0" err="1" smtClean="0"/>
              <a:t>endometriomas</a:t>
            </a:r>
            <a:r>
              <a:rPr lang="en-US" sz="2000" dirty="0" smtClean="0"/>
              <a:t> </a:t>
            </a:r>
            <a:r>
              <a:rPr lang="en-US" sz="2000" dirty="0"/>
              <a:t>and received postoperative DNG (2 mg/day) for at least </a:t>
            </a:r>
            <a:r>
              <a:rPr lang="en-US" sz="2000" dirty="0" smtClean="0"/>
              <a:t>12</a:t>
            </a:r>
            <a:r>
              <a:rPr lang="tr-TR" sz="2000" dirty="0" smtClean="0"/>
              <a:t> </a:t>
            </a:r>
            <a:r>
              <a:rPr lang="en-US" sz="2000" dirty="0" smtClean="0"/>
              <a:t>months </a:t>
            </a:r>
            <a:r>
              <a:rPr lang="en-US" sz="2000" dirty="0"/>
              <a:t>to </a:t>
            </a:r>
            <a:r>
              <a:rPr lang="en-US" sz="2000" dirty="0" smtClean="0"/>
              <a:t>prevent</a:t>
            </a:r>
            <a:r>
              <a:rPr lang="tr-TR" sz="2000" dirty="0" smtClean="0"/>
              <a:t> recurrence </a:t>
            </a:r>
            <a:r>
              <a:rPr lang="tr-TR" sz="2000" dirty="0"/>
              <a:t>were analyzed</a:t>
            </a:r>
            <a:r>
              <a:rPr lang="tr-TR" dirty="0"/>
              <a:t>.</a:t>
            </a:r>
          </a:p>
        </p:txBody>
      </p:sp>
      <p:sp>
        <p:nvSpPr>
          <p:cNvPr id="4" name="Rectangle 3"/>
          <p:cNvSpPr/>
          <p:nvPr/>
        </p:nvSpPr>
        <p:spPr>
          <a:xfrm>
            <a:off x="3707904" y="297325"/>
            <a:ext cx="2710999" cy="369332"/>
          </a:xfrm>
          <a:prstGeom prst="rect">
            <a:avLst/>
          </a:prstGeom>
        </p:spPr>
        <p:txBody>
          <a:bodyPr wrap="none">
            <a:spAutoFit/>
          </a:bodyPr>
          <a:lstStyle/>
          <a:p>
            <a:r>
              <a:rPr lang="tr-TR" dirty="0">
                <a:solidFill>
                  <a:srgbClr val="FF0000"/>
                </a:solidFill>
              </a:rPr>
              <a:t>Accepted date: 5-3-2017</a:t>
            </a:r>
          </a:p>
        </p:txBody>
      </p:sp>
      <p:pic>
        <p:nvPicPr>
          <p:cNvPr id="4096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3141" y="2564904"/>
            <a:ext cx="8077200" cy="39342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6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 y="0"/>
            <a:ext cx="8820473" cy="14997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Metin kutusu 4"/>
          <p:cNvSpPr txBox="1"/>
          <p:nvPr/>
        </p:nvSpPr>
        <p:spPr>
          <a:xfrm>
            <a:off x="8194852" y="977194"/>
            <a:ext cx="697627"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7</a:t>
            </a:r>
            <a:endParaRPr lang="en-GB" dirty="0">
              <a:solidFill>
                <a:srgbClr val="FF0000"/>
              </a:solidFill>
            </a:endParaRPr>
          </a:p>
        </p:txBody>
      </p:sp>
    </p:spTree>
    <p:extLst>
      <p:ext uri="{BB962C8B-B14F-4D97-AF65-F5344CB8AC3E}">
        <p14:creationId xmlns:p14="http://schemas.microsoft.com/office/powerpoint/2010/main" val="3058802690"/>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31552" y="3645024"/>
            <a:ext cx="8712968" cy="1477328"/>
          </a:xfrm>
          <a:prstGeom prst="rect">
            <a:avLst/>
          </a:prstGeom>
        </p:spPr>
        <p:txBody>
          <a:bodyPr wrap="square">
            <a:spAutoFit/>
          </a:bodyPr>
          <a:lstStyle/>
          <a:p>
            <a:pPr>
              <a:spcBef>
                <a:spcPts val="1200"/>
              </a:spcBef>
            </a:pPr>
            <a:r>
              <a:rPr lang="en-US" altLang="ja-JP" sz="2000" dirty="0"/>
              <a:t>Intervention</a:t>
            </a:r>
          </a:p>
          <a:p>
            <a:pPr>
              <a:spcBef>
                <a:spcPts val="1200"/>
              </a:spcBef>
            </a:pPr>
            <a:r>
              <a:rPr lang="en-US" altLang="ja-JP" sz="2000" dirty="0"/>
              <a:t>Sixty-seven patients with </a:t>
            </a:r>
            <a:r>
              <a:rPr lang="en-US" altLang="ja-JP" sz="2000" dirty="0" err="1"/>
              <a:t>adenomyosis</a:t>
            </a:r>
            <a:r>
              <a:rPr lang="en-US" altLang="ja-JP" sz="2000" dirty="0"/>
              <a:t> were randomly assigned to receive DNG (2 mg/day, orally) or placebo for 16 weeks.</a:t>
            </a:r>
          </a:p>
          <a:p>
            <a:endParaRPr lang="en-US" altLang="ja-JP" sz="2000" dirty="0">
              <a:latin typeface="+mn-lt"/>
            </a:endParaRPr>
          </a:p>
        </p:txBody>
      </p:sp>
      <p:pic>
        <p:nvPicPr>
          <p:cNvPr id="9318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4265"/>
            <a:ext cx="9144000" cy="25071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Metin kutusu 4"/>
          <p:cNvSpPr txBox="1"/>
          <p:nvPr/>
        </p:nvSpPr>
        <p:spPr>
          <a:xfrm>
            <a:off x="6950422" y="1239316"/>
            <a:ext cx="697627"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7</a:t>
            </a:r>
            <a:endParaRPr lang="en-GB" dirty="0">
              <a:solidFill>
                <a:srgbClr val="FF0000"/>
              </a:solidFill>
            </a:endParaRPr>
          </a:p>
        </p:txBody>
      </p:sp>
    </p:spTree>
    <p:extLst>
      <p:ext uri="{BB962C8B-B14F-4D97-AF65-F5344CB8AC3E}">
        <p14:creationId xmlns:p14="http://schemas.microsoft.com/office/powerpoint/2010/main" val="3775153123"/>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rotWithShape="1">
          <a:blip r:embed="rId3" cstate="print">
            <a:extLst>
              <a:ext uri="{28A0092B-C50C-407E-A947-70E740481C1C}">
                <a14:useLocalDpi xmlns:a14="http://schemas.microsoft.com/office/drawing/2010/main" val="0"/>
              </a:ext>
            </a:extLst>
          </a:blip>
          <a:srcRect l="2750" t="11020" r="18512" b="8793"/>
          <a:stretch/>
        </p:blipFill>
        <p:spPr>
          <a:xfrm>
            <a:off x="1354859" y="1045436"/>
            <a:ext cx="7789141" cy="5608974"/>
          </a:xfrm>
          <a:prstGeom prst="rect">
            <a:avLst/>
          </a:prstGeom>
        </p:spPr>
      </p:pic>
      <p:sp>
        <p:nvSpPr>
          <p:cNvPr id="3" name="正方形/長方形 2"/>
          <p:cNvSpPr/>
          <p:nvPr/>
        </p:nvSpPr>
        <p:spPr>
          <a:xfrm>
            <a:off x="1043608" y="116632"/>
            <a:ext cx="7573117" cy="830997"/>
          </a:xfrm>
          <a:prstGeom prst="rect">
            <a:avLst/>
          </a:prstGeom>
        </p:spPr>
        <p:txBody>
          <a:bodyPr wrap="square">
            <a:spAutoFit/>
          </a:bodyPr>
          <a:lstStyle/>
          <a:p>
            <a:r>
              <a:rPr lang="en-US" altLang="ja-JP" sz="2400" dirty="0">
                <a:latin typeface="+mn-lt"/>
              </a:rPr>
              <a:t>Changes in the evaluated scores and scale during the treatment period</a:t>
            </a:r>
            <a:endParaRPr lang="ja-JP" altLang="en-US" sz="2400" dirty="0">
              <a:latin typeface="+mn-lt"/>
            </a:endParaRPr>
          </a:p>
        </p:txBody>
      </p:sp>
      <p:sp>
        <p:nvSpPr>
          <p:cNvPr id="5" name="テキスト ボックス 4"/>
          <p:cNvSpPr txBox="1"/>
          <p:nvPr/>
        </p:nvSpPr>
        <p:spPr>
          <a:xfrm>
            <a:off x="1774169" y="1216276"/>
            <a:ext cx="1901739" cy="338554"/>
          </a:xfrm>
          <a:prstGeom prst="rect">
            <a:avLst/>
          </a:prstGeom>
          <a:solidFill>
            <a:schemeClr val="bg1"/>
          </a:solidFill>
        </p:spPr>
        <p:txBody>
          <a:bodyPr wrap="none" rtlCol="0">
            <a:spAutoFit/>
          </a:bodyPr>
          <a:lstStyle/>
          <a:p>
            <a:r>
              <a:rPr kumimoji="1" lang="en-US" altLang="ja-JP" sz="1600" dirty="0">
                <a:latin typeface="+mn-lt"/>
              </a:rPr>
              <a:t>Change in pain score</a:t>
            </a:r>
            <a:endParaRPr kumimoji="1" lang="ja-JP" altLang="en-US" sz="1600" dirty="0">
              <a:latin typeface="+mn-lt"/>
            </a:endParaRPr>
          </a:p>
        </p:txBody>
      </p:sp>
      <p:sp>
        <p:nvSpPr>
          <p:cNvPr id="6" name="テキスト ボックス 5"/>
          <p:cNvSpPr txBox="1"/>
          <p:nvPr/>
        </p:nvSpPr>
        <p:spPr>
          <a:xfrm>
            <a:off x="6949380" y="-1103334"/>
            <a:ext cx="2931572" cy="369332"/>
          </a:xfrm>
          <a:prstGeom prst="rect">
            <a:avLst/>
          </a:prstGeom>
          <a:solidFill>
            <a:schemeClr val="bg1"/>
          </a:solidFill>
        </p:spPr>
        <p:txBody>
          <a:bodyPr wrap="none" rtlCol="0">
            <a:spAutoFit/>
          </a:bodyPr>
          <a:lstStyle/>
          <a:p>
            <a:r>
              <a:rPr kumimoji="1" lang="en-US" altLang="ja-JP" dirty="0">
                <a:latin typeface="+mn-lt"/>
              </a:rPr>
              <a:t>Change in pain-severity score</a:t>
            </a:r>
            <a:endParaRPr kumimoji="1" lang="ja-JP" altLang="en-US" dirty="0">
              <a:latin typeface="+mn-lt"/>
            </a:endParaRPr>
          </a:p>
        </p:txBody>
      </p:sp>
      <p:sp>
        <p:nvSpPr>
          <p:cNvPr id="7" name="テキスト ボックス 6"/>
          <p:cNvSpPr txBox="1"/>
          <p:nvPr/>
        </p:nvSpPr>
        <p:spPr>
          <a:xfrm>
            <a:off x="1771890" y="3849923"/>
            <a:ext cx="2927404" cy="338554"/>
          </a:xfrm>
          <a:prstGeom prst="rect">
            <a:avLst/>
          </a:prstGeom>
          <a:solidFill>
            <a:schemeClr val="bg1"/>
          </a:solidFill>
        </p:spPr>
        <p:txBody>
          <a:bodyPr wrap="none" rtlCol="0">
            <a:spAutoFit/>
          </a:bodyPr>
          <a:lstStyle/>
          <a:p>
            <a:r>
              <a:rPr kumimoji="1" lang="en-US" altLang="ja-JP" sz="1600" dirty="0">
                <a:latin typeface="+mn-lt"/>
              </a:rPr>
              <a:t>Change in analgesics-usage score</a:t>
            </a:r>
            <a:endParaRPr kumimoji="1" lang="ja-JP" altLang="en-US" sz="1600" dirty="0">
              <a:latin typeface="+mn-lt"/>
            </a:endParaRPr>
          </a:p>
        </p:txBody>
      </p:sp>
      <p:sp>
        <p:nvSpPr>
          <p:cNvPr id="8" name="テキスト ボックス 7"/>
          <p:cNvSpPr txBox="1"/>
          <p:nvPr/>
        </p:nvSpPr>
        <p:spPr>
          <a:xfrm>
            <a:off x="5162404" y="3857223"/>
            <a:ext cx="2580899" cy="338554"/>
          </a:xfrm>
          <a:prstGeom prst="rect">
            <a:avLst/>
          </a:prstGeom>
          <a:solidFill>
            <a:schemeClr val="bg1"/>
          </a:solidFill>
        </p:spPr>
        <p:txBody>
          <a:bodyPr wrap="none" rtlCol="0">
            <a:spAutoFit/>
          </a:bodyPr>
          <a:lstStyle/>
          <a:p>
            <a:r>
              <a:rPr kumimoji="1" lang="en-US" altLang="ja-JP" sz="1600" dirty="0">
                <a:latin typeface="+mn-lt"/>
              </a:rPr>
              <a:t>Change in visual analog scale</a:t>
            </a:r>
            <a:endParaRPr kumimoji="1" lang="ja-JP" altLang="en-US" sz="1600" dirty="0">
              <a:latin typeface="+mn-lt"/>
            </a:endParaRPr>
          </a:p>
        </p:txBody>
      </p:sp>
      <p:sp>
        <p:nvSpPr>
          <p:cNvPr id="9" name="テキスト ボックス 8"/>
          <p:cNvSpPr txBox="1"/>
          <p:nvPr/>
        </p:nvSpPr>
        <p:spPr>
          <a:xfrm>
            <a:off x="5054071" y="1216276"/>
            <a:ext cx="2620076" cy="338554"/>
          </a:xfrm>
          <a:prstGeom prst="rect">
            <a:avLst/>
          </a:prstGeom>
          <a:solidFill>
            <a:schemeClr val="bg1"/>
          </a:solidFill>
        </p:spPr>
        <p:txBody>
          <a:bodyPr wrap="none" rtlCol="0">
            <a:spAutoFit/>
          </a:bodyPr>
          <a:lstStyle/>
          <a:p>
            <a:r>
              <a:rPr kumimoji="1" lang="en-US" altLang="ja-JP" sz="1600" dirty="0">
                <a:latin typeface="+mn-lt"/>
              </a:rPr>
              <a:t>Change in pain-severity score</a:t>
            </a:r>
            <a:endParaRPr kumimoji="1" lang="ja-JP" altLang="en-US" sz="1600" dirty="0">
              <a:latin typeface="+mn-lt"/>
            </a:endParaRPr>
          </a:p>
        </p:txBody>
      </p:sp>
      <p:cxnSp>
        <p:nvCxnSpPr>
          <p:cNvPr id="11" name="直線コネクタ 10"/>
          <p:cNvCxnSpPr/>
          <p:nvPr/>
        </p:nvCxnSpPr>
        <p:spPr>
          <a:xfrm>
            <a:off x="575556" y="1844824"/>
            <a:ext cx="936104" cy="0"/>
          </a:xfrm>
          <a:prstGeom prst="line">
            <a:avLst/>
          </a:prstGeom>
          <a:ln w="12700">
            <a:prstDash val="dash"/>
          </a:ln>
        </p:spPr>
        <p:style>
          <a:lnRef idx="1">
            <a:schemeClr val="dk1"/>
          </a:lnRef>
          <a:fillRef idx="0">
            <a:schemeClr val="dk1"/>
          </a:fillRef>
          <a:effectRef idx="0">
            <a:schemeClr val="dk1"/>
          </a:effectRef>
          <a:fontRef idx="minor">
            <a:schemeClr val="tx1"/>
          </a:fontRef>
        </p:style>
      </p:cxnSp>
      <p:cxnSp>
        <p:nvCxnSpPr>
          <p:cNvPr id="12" name="直線コネクタ 11"/>
          <p:cNvCxnSpPr/>
          <p:nvPr/>
        </p:nvCxnSpPr>
        <p:spPr>
          <a:xfrm>
            <a:off x="584341" y="2474936"/>
            <a:ext cx="936104" cy="0"/>
          </a:xfrm>
          <a:prstGeom prst="line">
            <a:avLst/>
          </a:prstGeom>
          <a:ln w="12700"/>
        </p:spPr>
        <p:style>
          <a:lnRef idx="1">
            <a:schemeClr val="dk1"/>
          </a:lnRef>
          <a:fillRef idx="0">
            <a:schemeClr val="dk1"/>
          </a:fillRef>
          <a:effectRef idx="0">
            <a:schemeClr val="dk1"/>
          </a:effectRef>
          <a:fontRef idx="minor">
            <a:schemeClr val="tx1"/>
          </a:fontRef>
        </p:style>
      </p:cxnSp>
      <p:sp>
        <p:nvSpPr>
          <p:cNvPr id="13" name="テキスト ボックス 12"/>
          <p:cNvSpPr txBox="1"/>
          <p:nvPr/>
        </p:nvSpPr>
        <p:spPr>
          <a:xfrm>
            <a:off x="655008" y="1833256"/>
            <a:ext cx="777200" cy="338554"/>
          </a:xfrm>
          <a:prstGeom prst="rect">
            <a:avLst/>
          </a:prstGeom>
          <a:noFill/>
        </p:spPr>
        <p:txBody>
          <a:bodyPr wrap="none" rtlCol="0">
            <a:spAutoFit/>
          </a:bodyPr>
          <a:lstStyle/>
          <a:p>
            <a:r>
              <a:rPr kumimoji="1" lang="en-US" altLang="ja-JP" sz="1600" dirty="0">
                <a:latin typeface="+mn-lt"/>
              </a:rPr>
              <a:t>control</a:t>
            </a:r>
            <a:endParaRPr kumimoji="1" lang="ja-JP" altLang="en-US" sz="1600" dirty="0">
              <a:latin typeface="+mn-lt"/>
            </a:endParaRPr>
          </a:p>
        </p:txBody>
      </p:sp>
      <p:sp>
        <p:nvSpPr>
          <p:cNvPr id="14" name="テキスト ボックス 13"/>
          <p:cNvSpPr txBox="1"/>
          <p:nvPr/>
        </p:nvSpPr>
        <p:spPr>
          <a:xfrm>
            <a:off x="584341" y="2474936"/>
            <a:ext cx="1020600" cy="338554"/>
          </a:xfrm>
          <a:prstGeom prst="rect">
            <a:avLst/>
          </a:prstGeom>
          <a:noFill/>
        </p:spPr>
        <p:txBody>
          <a:bodyPr wrap="none" rtlCol="0">
            <a:spAutoFit/>
          </a:bodyPr>
          <a:lstStyle/>
          <a:p>
            <a:r>
              <a:rPr lang="en-US" altLang="ja-JP" sz="1600" dirty="0" err="1">
                <a:latin typeface="+mn-lt"/>
              </a:rPr>
              <a:t>dienogest</a:t>
            </a:r>
            <a:endParaRPr kumimoji="1" lang="ja-JP" altLang="en-US" sz="1600" dirty="0">
              <a:latin typeface="+mn-lt"/>
            </a:endParaRPr>
          </a:p>
        </p:txBody>
      </p:sp>
      <p:sp>
        <p:nvSpPr>
          <p:cNvPr id="15" name="テキスト ボックス 14"/>
          <p:cNvSpPr txBox="1"/>
          <p:nvPr/>
        </p:nvSpPr>
        <p:spPr>
          <a:xfrm>
            <a:off x="575556" y="3057437"/>
            <a:ext cx="1346844" cy="338554"/>
          </a:xfrm>
          <a:prstGeom prst="rect">
            <a:avLst/>
          </a:prstGeom>
          <a:noFill/>
        </p:spPr>
        <p:txBody>
          <a:bodyPr wrap="none" rtlCol="0">
            <a:spAutoFit/>
          </a:bodyPr>
          <a:lstStyle/>
          <a:p>
            <a:r>
              <a:rPr lang="en-US" altLang="ja-JP" sz="1600" dirty="0">
                <a:latin typeface="+mn-lt"/>
              </a:rPr>
              <a:t> (mean ± SD)</a:t>
            </a:r>
            <a:endParaRPr kumimoji="1" lang="ja-JP" altLang="en-US" sz="1600" dirty="0">
              <a:latin typeface="+mn-lt"/>
            </a:endParaRPr>
          </a:p>
        </p:txBody>
      </p:sp>
      <p:sp>
        <p:nvSpPr>
          <p:cNvPr id="16" name="正方形/長方形 15"/>
          <p:cNvSpPr/>
          <p:nvPr/>
        </p:nvSpPr>
        <p:spPr>
          <a:xfrm>
            <a:off x="5580112" y="6453336"/>
            <a:ext cx="3438249" cy="307777"/>
          </a:xfrm>
          <a:prstGeom prst="rect">
            <a:avLst/>
          </a:prstGeom>
        </p:spPr>
        <p:txBody>
          <a:bodyPr wrap="none">
            <a:spAutoFit/>
          </a:bodyPr>
          <a:lstStyle/>
          <a:p>
            <a:r>
              <a:rPr lang="en-US" altLang="ja-JP" sz="1400" dirty="0">
                <a:latin typeface="+mn-lt"/>
              </a:rPr>
              <a:t>Osuga Y, et al. </a:t>
            </a:r>
            <a:r>
              <a:rPr lang="en-US" altLang="ja-JP" sz="1400" dirty="0" err="1">
                <a:latin typeface="+mn-lt"/>
              </a:rPr>
              <a:t>Fertil</a:t>
            </a:r>
            <a:r>
              <a:rPr lang="en-US" altLang="ja-JP" sz="1400" dirty="0">
                <a:latin typeface="+mn-lt"/>
              </a:rPr>
              <a:t> </a:t>
            </a:r>
            <a:r>
              <a:rPr lang="en-US" altLang="ja-JP" sz="1400" dirty="0" err="1">
                <a:latin typeface="+mn-lt"/>
              </a:rPr>
              <a:t>Steril</a:t>
            </a:r>
            <a:r>
              <a:rPr lang="en-US" altLang="ja-JP" sz="1400" dirty="0">
                <a:latin typeface="+mn-lt"/>
              </a:rPr>
              <a:t> 108:673-678, 2017</a:t>
            </a:r>
            <a:endParaRPr lang="ja-JP" altLang="en-US" sz="1400" dirty="0">
              <a:latin typeface="+mn-lt"/>
            </a:endParaRPr>
          </a:p>
        </p:txBody>
      </p:sp>
    </p:spTree>
    <p:extLst>
      <p:ext uri="{BB962C8B-B14F-4D97-AF65-F5344CB8AC3E}">
        <p14:creationId xmlns:p14="http://schemas.microsoft.com/office/powerpoint/2010/main" val="3862345676"/>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266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036496" cy="1428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6627" name="Picture 3"/>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0" y="1556792"/>
            <a:ext cx="9144000" cy="2943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662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4077072"/>
            <a:ext cx="9144000" cy="27809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Metin kutusu 4"/>
          <p:cNvSpPr txBox="1"/>
          <p:nvPr/>
        </p:nvSpPr>
        <p:spPr>
          <a:xfrm>
            <a:off x="8044489" y="953880"/>
            <a:ext cx="697627"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4</a:t>
            </a:r>
            <a:endParaRPr lang="en-GB" dirty="0">
              <a:solidFill>
                <a:srgbClr val="FF0000"/>
              </a:solidFill>
            </a:endParaRPr>
          </a:p>
        </p:txBody>
      </p:sp>
      <p:sp>
        <p:nvSpPr>
          <p:cNvPr id="3" name="TextBox 2"/>
          <p:cNvSpPr txBox="1"/>
          <p:nvPr/>
        </p:nvSpPr>
        <p:spPr>
          <a:xfrm>
            <a:off x="6516216" y="1138546"/>
            <a:ext cx="671979" cy="369332"/>
          </a:xfrm>
          <a:prstGeom prst="rect">
            <a:avLst/>
          </a:prstGeom>
          <a:noFill/>
        </p:spPr>
        <p:txBody>
          <a:bodyPr wrap="none" rtlCol="0">
            <a:spAutoFit/>
          </a:bodyPr>
          <a:lstStyle/>
          <a:p>
            <a:r>
              <a:rPr lang="tr-TR" dirty="0" smtClean="0">
                <a:solidFill>
                  <a:srgbClr val="FF0000"/>
                </a:solidFill>
              </a:rPr>
              <a:t>N:25</a:t>
            </a:r>
            <a:endParaRPr lang="tr-TR" dirty="0">
              <a:solidFill>
                <a:srgbClr val="FF0000"/>
              </a:solidFill>
            </a:endParaRPr>
          </a:p>
        </p:txBody>
      </p:sp>
      <p:sp>
        <p:nvSpPr>
          <p:cNvPr id="4" name="Rectangle 3"/>
          <p:cNvSpPr/>
          <p:nvPr/>
        </p:nvSpPr>
        <p:spPr>
          <a:xfrm>
            <a:off x="827584" y="3645024"/>
            <a:ext cx="7216905" cy="100811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err="1">
                <a:solidFill>
                  <a:schemeClr val="tx1"/>
                </a:solidFill>
              </a:rPr>
              <a:t>Dienogest</a:t>
            </a:r>
            <a:r>
              <a:rPr lang="en-US" dirty="0">
                <a:solidFill>
                  <a:schemeClr val="tx1"/>
                </a:solidFill>
              </a:rPr>
              <a:t> 2 mg/day was administered for 3 weeks, and the drug was</a:t>
            </a:r>
          </a:p>
          <a:p>
            <a:r>
              <a:rPr lang="en-US" dirty="0">
                <a:solidFill>
                  <a:schemeClr val="tx1"/>
                </a:solidFill>
              </a:rPr>
              <a:t>then withdrawn for 1 week (cyclic administration of </a:t>
            </a:r>
            <a:r>
              <a:rPr lang="en-US" dirty="0" err="1" smtClean="0">
                <a:solidFill>
                  <a:schemeClr val="tx1"/>
                </a:solidFill>
              </a:rPr>
              <a:t>dienogest</a:t>
            </a:r>
            <a:r>
              <a:rPr lang="tr-TR" dirty="0" smtClean="0">
                <a:solidFill>
                  <a:schemeClr val="tx1"/>
                </a:solidFill>
              </a:rPr>
              <a:t>)</a:t>
            </a:r>
            <a:endParaRPr lang="tr-TR" dirty="0"/>
          </a:p>
        </p:txBody>
      </p:sp>
    </p:spTree>
    <p:extLst>
      <p:ext uri="{BB962C8B-B14F-4D97-AF65-F5344CB8AC3E}">
        <p14:creationId xmlns:p14="http://schemas.microsoft.com/office/powerpoint/2010/main" val="228704260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286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149" y="6017"/>
            <a:ext cx="9144000" cy="16227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8675" name="Picture 3"/>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487290" y="1628800"/>
            <a:ext cx="7839075" cy="22712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867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9681" y="3861048"/>
            <a:ext cx="8424936" cy="29969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Metin kutusu 4"/>
          <p:cNvSpPr txBox="1"/>
          <p:nvPr/>
        </p:nvSpPr>
        <p:spPr>
          <a:xfrm>
            <a:off x="8446373" y="1076426"/>
            <a:ext cx="697627"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5</a:t>
            </a:r>
            <a:endParaRPr lang="en-GB" dirty="0">
              <a:solidFill>
                <a:srgbClr val="FF0000"/>
              </a:solidFill>
            </a:endParaRPr>
          </a:p>
        </p:txBody>
      </p:sp>
      <p:sp>
        <p:nvSpPr>
          <p:cNvPr id="8" name="TextBox 7"/>
          <p:cNvSpPr txBox="1"/>
          <p:nvPr/>
        </p:nvSpPr>
        <p:spPr>
          <a:xfrm>
            <a:off x="8132638" y="632742"/>
            <a:ext cx="671979" cy="369332"/>
          </a:xfrm>
          <a:prstGeom prst="rect">
            <a:avLst/>
          </a:prstGeom>
          <a:noFill/>
        </p:spPr>
        <p:txBody>
          <a:bodyPr wrap="none" rtlCol="0">
            <a:spAutoFit/>
          </a:bodyPr>
          <a:lstStyle/>
          <a:p>
            <a:r>
              <a:rPr lang="tr-TR" dirty="0" smtClean="0">
                <a:solidFill>
                  <a:srgbClr val="FF0000"/>
                </a:solidFill>
              </a:rPr>
              <a:t>N:26</a:t>
            </a:r>
            <a:endParaRPr lang="tr-TR" dirty="0">
              <a:solidFill>
                <a:srgbClr val="FF0000"/>
              </a:solidFill>
            </a:endParaRPr>
          </a:p>
        </p:txBody>
      </p:sp>
    </p:spTree>
    <p:extLst>
      <p:ext uri="{BB962C8B-B14F-4D97-AF65-F5344CB8AC3E}">
        <p14:creationId xmlns:p14="http://schemas.microsoft.com/office/powerpoint/2010/main" val="2473387119"/>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1397000"/>
            <a:ext cx="8020728" cy="571500"/>
          </a:xfrm>
        </p:spPr>
        <p:txBody>
          <a:bodyPr/>
          <a:lstStyle/>
          <a:p>
            <a:endParaRPr lang="tr-TR" dirty="0"/>
          </a:p>
        </p:txBody>
      </p:sp>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85725"/>
            <a:ext cx="9144001" cy="22631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48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536" y="2348880"/>
            <a:ext cx="8515350" cy="43204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Metin kutusu 4"/>
          <p:cNvSpPr txBox="1"/>
          <p:nvPr/>
        </p:nvSpPr>
        <p:spPr>
          <a:xfrm>
            <a:off x="8044489" y="769214"/>
            <a:ext cx="697627"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5</a:t>
            </a:r>
            <a:endParaRPr lang="en-GB" dirty="0">
              <a:solidFill>
                <a:srgbClr val="FF0000"/>
              </a:solidFill>
            </a:endParaRPr>
          </a:p>
        </p:txBody>
      </p:sp>
    </p:spTree>
    <p:extLst>
      <p:ext uri="{BB962C8B-B14F-4D97-AF65-F5344CB8AC3E}">
        <p14:creationId xmlns:p14="http://schemas.microsoft.com/office/powerpoint/2010/main" val="3985545599"/>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pic>
        <p:nvPicPr>
          <p:cNvPr id="2150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23528" y="3798892"/>
            <a:ext cx="8661648" cy="29925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9849" y="0"/>
            <a:ext cx="8229600" cy="37988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53616806"/>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583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9536" y="0"/>
            <a:ext cx="8724900" cy="1914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8371" name="Picture 3"/>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197719" y="1914525"/>
            <a:ext cx="8653086" cy="48163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Metin kutusu 4"/>
          <p:cNvSpPr txBox="1"/>
          <p:nvPr/>
        </p:nvSpPr>
        <p:spPr>
          <a:xfrm>
            <a:off x="8144996" y="404664"/>
            <a:ext cx="697627"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5</a:t>
            </a:r>
            <a:endParaRPr lang="en-GB" dirty="0">
              <a:solidFill>
                <a:srgbClr val="FF0000"/>
              </a:solidFill>
            </a:endParaRPr>
          </a:p>
        </p:txBody>
      </p:sp>
      <p:sp>
        <p:nvSpPr>
          <p:cNvPr id="3" name="Oval 2"/>
          <p:cNvSpPr/>
          <p:nvPr/>
        </p:nvSpPr>
        <p:spPr>
          <a:xfrm>
            <a:off x="5868144" y="1772816"/>
            <a:ext cx="1656184" cy="50405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259503417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Grp="1" noChangeAspect="1" noChangeArrowheads="1"/>
          </p:cNvPicPr>
          <p:nvPr>
            <p:ph idx="1"/>
          </p:nvPr>
        </p:nvPicPr>
        <p:blipFill>
          <a:blip r:embed="rId3"/>
          <a:srcRect/>
          <a:stretch>
            <a:fillRect/>
          </a:stretch>
        </p:blipFill>
        <p:spPr bwMode="auto">
          <a:xfrm>
            <a:off x="476785" y="332656"/>
            <a:ext cx="8229600" cy="2204864"/>
          </a:xfrm>
          <a:prstGeom prst="rect">
            <a:avLst/>
          </a:prstGeom>
          <a:noFill/>
          <a:ln w="9525">
            <a:noFill/>
            <a:miter lim="800000"/>
            <a:headEnd/>
            <a:tailEnd/>
          </a:ln>
          <a:effectLst/>
        </p:spPr>
      </p:pic>
      <p:sp>
        <p:nvSpPr>
          <p:cNvPr id="3" name="Content Placeholder 2"/>
          <p:cNvSpPr txBox="1">
            <a:spLocks/>
          </p:cNvSpPr>
          <p:nvPr/>
        </p:nvSpPr>
        <p:spPr bwMode="auto">
          <a:xfrm>
            <a:off x="457200" y="2852936"/>
            <a:ext cx="8229600" cy="3273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85000" lnSpcReduction="10000"/>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mtClean="0"/>
              <a:t>11%-%19 </a:t>
            </a:r>
            <a:r>
              <a:rPr lang="en-US" smtClean="0">
                <a:sym typeface="Wingdings" pitchFamily="2" charset="2"/>
              </a:rPr>
              <a:t> no reduction of pain</a:t>
            </a:r>
          </a:p>
          <a:p>
            <a:r>
              <a:rPr lang="en-US" smtClean="0">
                <a:sym typeface="Wingdings" pitchFamily="2" charset="2"/>
              </a:rPr>
              <a:t>5%-59%  pain remaining</a:t>
            </a:r>
          </a:p>
          <a:p>
            <a:r>
              <a:rPr lang="en-US" smtClean="0">
                <a:sym typeface="Wingdings" pitchFamily="2" charset="2"/>
              </a:rPr>
              <a:t>17%-34%  recurrence of pain after stop of therapy</a:t>
            </a:r>
          </a:p>
          <a:p>
            <a:r>
              <a:rPr lang="en-US" smtClean="0">
                <a:sym typeface="Wingdings" pitchFamily="2" charset="2"/>
              </a:rPr>
              <a:t>5%-16%  discontinuation because of adverse effect</a:t>
            </a:r>
          </a:p>
          <a:p>
            <a:pPr>
              <a:buFont typeface="Arial" charset="0"/>
              <a:buNone/>
            </a:pPr>
            <a:endParaRPr lang="en-US" smtClean="0">
              <a:sym typeface="Wingdings" pitchFamily="2" charset="2"/>
            </a:endParaRPr>
          </a:p>
          <a:p>
            <a:r>
              <a:rPr lang="en-US" b="1" i="1" smtClean="0">
                <a:solidFill>
                  <a:srgbClr val="FF0000"/>
                </a:solidFill>
              </a:rPr>
              <a:t>CONCLUSION</a:t>
            </a:r>
            <a:r>
              <a:rPr lang="en-US" smtClean="0"/>
              <a:t>: Limited or intermittent benefit for medical therapy of endometriosis pain</a:t>
            </a:r>
          </a:p>
          <a:p>
            <a:endParaRPr lang="en-US" smtClean="0">
              <a:sym typeface="Wingdings" pitchFamily="2" charset="2"/>
            </a:endParaRPr>
          </a:p>
          <a:p>
            <a:endParaRPr lang="en-US" dirty="0"/>
          </a:p>
        </p:txBody>
      </p:sp>
      <p:sp>
        <p:nvSpPr>
          <p:cNvPr id="4" name="Metin kutusu 4"/>
          <p:cNvSpPr txBox="1"/>
          <p:nvPr/>
        </p:nvSpPr>
        <p:spPr>
          <a:xfrm>
            <a:off x="7989173" y="1459338"/>
            <a:ext cx="697627"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7</a:t>
            </a:r>
            <a:endParaRPr lang="en-GB" dirty="0">
              <a:solidFill>
                <a:srgbClr val="FF0000"/>
              </a:solidFill>
            </a:endParaRPr>
          </a:p>
        </p:txBody>
      </p:sp>
    </p:spTree>
    <p:extLst>
      <p:ext uri="{BB962C8B-B14F-4D97-AF65-F5344CB8AC3E}">
        <p14:creationId xmlns:p14="http://schemas.microsoft.com/office/powerpoint/2010/main" val="1053974146"/>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276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88641"/>
            <a:ext cx="9144000" cy="11521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7651" name="Picture 3"/>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179512" y="1340769"/>
            <a:ext cx="8856984" cy="32956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765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9512" y="4686300"/>
            <a:ext cx="8856984" cy="2171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Metin kutusu 4"/>
          <p:cNvSpPr txBox="1"/>
          <p:nvPr/>
        </p:nvSpPr>
        <p:spPr>
          <a:xfrm>
            <a:off x="8044489" y="769214"/>
            <a:ext cx="697627"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5</a:t>
            </a:r>
            <a:endParaRPr lang="en-GB" dirty="0">
              <a:solidFill>
                <a:srgbClr val="FF0000"/>
              </a:solidFill>
            </a:endParaRPr>
          </a:p>
        </p:txBody>
      </p:sp>
    </p:spTree>
    <p:extLst>
      <p:ext uri="{BB962C8B-B14F-4D97-AF65-F5344CB8AC3E}">
        <p14:creationId xmlns:p14="http://schemas.microsoft.com/office/powerpoint/2010/main" val="18765783"/>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sp>
        <p:nvSpPr>
          <p:cNvPr id="3" name="Content Placeholder 2"/>
          <p:cNvSpPr>
            <a:spLocks noGrp="1"/>
          </p:cNvSpPr>
          <p:nvPr>
            <p:ph idx="1"/>
          </p:nvPr>
        </p:nvSpPr>
        <p:spPr>
          <a:xfrm>
            <a:off x="457200" y="1916832"/>
            <a:ext cx="8229600" cy="4525963"/>
          </a:xfrm>
        </p:spPr>
        <p:txBody>
          <a:bodyPr/>
          <a:lstStyle/>
          <a:p>
            <a:r>
              <a:rPr lang="tr-TR" sz="1600" dirty="0"/>
              <a:t>A</a:t>
            </a:r>
            <a:r>
              <a:rPr lang="en-US" sz="1600" dirty="0"/>
              <a:t> prospective cohort study including 30 women with a </a:t>
            </a:r>
            <a:r>
              <a:rPr lang="en-US" sz="1600" dirty="0" smtClean="0"/>
              <a:t>sonographic</a:t>
            </a:r>
            <a:r>
              <a:rPr lang="tr-TR" sz="1600" dirty="0" smtClean="0"/>
              <a:t> </a:t>
            </a:r>
            <a:r>
              <a:rPr lang="en-US" sz="1600" dirty="0" smtClean="0"/>
              <a:t>diagnosis </a:t>
            </a:r>
            <a:r>
              <a:rPr lang="en-US" sz="1600" dirty="0"/>
              <a:t>of DIE (intestinal and posterior fornix) treated with </a:t>
            </a:r>
            <a:r>
              <a:rPr lang="en-US" sz="1600" dirty="0" err="1"/>
              <a:t>dienogest</a:t>
            </a:r>
            <a:r>
              <a:rPr lang="en-US" sz="1600" dirty="0"/>
              <a:t> 2 mg per day for</a:t>
            </a:r>
            <a:r>
              <a:rPr lang="tr-TR" sz="1600" dirty="0"/>
              <a:t> 12 months</a:t>
            </a:r>
          </a:p>
          <a:p>
            <a:endParaRPr lang="tr-TR" dirty="0"/>
          </a:p>
        </p:txBody>
      </p:sp>
      <p:sp>
        <p:nvSpPr>
          <p:cNvPr id="4" name="Rectangle 3"/>
          <p:cNvSpPr/>
          <p:nvPr/>
        </p:nvSpPr>
        <p:spPr>
          <a:xfrm>
            <a:off x="3491880" y="188640"/>
            <a:ext cx="2839239" cy="369332"/>
          </a:xfrm>
          <a:prstGeom prst="rect">
            <a:avLst/>
          </a:prstGeom>
        </p:spPr>
        <p:txBody>
          <a:bodyPr wrap="none">
            <a:spAutoFit/>
          </a:bodyPr>
          <a:lstStyle/>
          <a:p>
            <a:r>
              <a:rPr lang="tr-TR" dirty="0">
                <a:solidFill>
                  <a:srgbClr val="FF0000"/>
                </a:solidFill>
              </a:rPr>
              <a:t>Accepted date: 13-2-2017</a:t>
            </a:r>
          </a:p>
        </p:txBody>
      </p:sp>
      <p:pic>
        <p:nvPicPr>
          <p:cNvPr id="3891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6275" y="2564904"/>
            <a:ext cx="7791450" cy="4124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891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417" y="-30899"/>
            <a:ext cx="9005079" cy="18037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Metin kutusu 4"/>
          <p:cNvSpPr txBox="1"/>
          <p:nvPr/>
        </p:nvSpPr>
        <p:spPr>
          <a:xfrm>
            <a:off x="7869347" y="1346526"/>
            <a:ext cx="697627"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7</a:t>
            </a:r>
            <a:endParaRPr lang="en-GB" dirty="0">
              <a:solidFill>
                <a:srgbClr val="FF0000"/>
              </a:solidFill>
            </a:endParaRPr>
          </a:p>
        </p:txBody>
      </p:sp>
    </p:spTree>
    <p:extLst>
      <p:ext uri="{BB962C8B-B14F-4D97-AF65-F5344CB8AC3E}">
        <p14:creationId xmlns:p14="http://schemas.microsoft.com/office/powerpoint/2010/main" val="1374259101"/>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788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9396537" cy="17728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2"/>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2519264" y="1772816"/>
            <a:ext cx="6624736" cy="50851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251520" y="1772816"/>
            <a:ext cx="1944216" cy="5016758"/>
          </a:xfrm>
          <a:prstGeom prst="rect">
            <a:avLst/>
          </a:prstGeom>
          <a:noFill/>
        </p:spPr>
        <p:txBody>
          <a:bodyPr wrap="square" rtlCol="0">
            <a:spAutoFit/>
          </a:bodyPr>
          <a:lstStyle/>
          <a:p>
            <a:r>
              <a:rPr lang="en-US" sz="1600" dirty="0"/>
              <a:t>Patients with endometriosis infiltrating the proximal rectum, the </a:t>
            </a:r>
            <a:r>
              <a:rPr lang="en-US" sz="1600" dirty="0" err="1"/>
              <a:t>rectosigmoid</a:t>
            </a:r>
            <a:endParaRPr lang="en-US" sz="1600" dirty="0"/>
          </a:p>
          <a:p>
            <a:r>
              <a:rPr lang="en-US" sz="1600" dirty="0"/>
              <a:t>junction, and the sigmoid, not causing severe sub-occlusive symptoms were </a:t>
            </a:r>
            <a:r>
              <a:rPr lang="en-US" sz="1600" dirty="0" err="1"/>
              <a:t>enroled</a:t>
            </a:r>
            <a:r>
              <a:rPr lang="en-US" sz="1600" dirty="0"/>
              <a:t>. A total of 50 patients chose treatment with an OCP (n = 12)</a:t>
            </a:r>
          </a:p>
          <a:p>
            <a:r>
              <a:rPr lang="en-US" sz="1600" dirty="0"/>
              <a:t>or a progestin (n = 38), whereas 37 women confirmed their previous indication to surgery</a:t>
            </a:r>
            <a:endParaRPr lang="tr-TR" sz="1600" dirty="0"/>
          </a:p>
        </p:txBody>
      </p:sp>
      <p:sp>
        <p:nvSpPr>
          <p:cNvPr id="7" name="Metin kutusu 4"/>
          <p:cNvSpPr txBox="1"/>
          <p:nvPr/>
        </p:nvSpPr>
        <p:spPr>
          <a:xfrm>
            <a:off x="8393302" y="116632"/>
            <a:ext cx="697627"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7</a:t>
            </a:r>
            <a:endParaRPr lang="en-GB" dirty="0">
              <a:solidFill>
                <a:srgbClr val="FF0000"/>
              </a:solidFill>
            </a:endParaRPr>
          </a:p>
        </p:txBody>
      </p:sp>
    </p:spTree>
    <p:extLst>
      <p:ext uri="{BB962C8B-B14F-4D97-AF65-F5344CB8AC3E}">
        <p14:creationId xmlns:p14="http://schemas.microsoft.com/office/powerpoint/2010/main" val="2292682701"/>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pic>
        <p:nvPicPr>
          <p:cNvPr id="4" name="Content Placeholder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971600" y="476672"/>
            <a:ext cx="7560840" cy="56248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42717772"/>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358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88641"/>
            <a:ext cx="9036496" cy="1800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5843" name="Picture 3"/>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602466" y="2204864"/>
            <a:ext cx="3899149" cy="4525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5844"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04048" y="2924944"/>
            <a:ext cx="3838575" cy="36724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Metin kutusu 4"/>
          <p:cNvSpPr txBox="1"/>
          <p:nvPr/>
        </p:nvSpPr>
        <p:spPr>
          <a:xfrm>
            <a:off x="8144996" y="404664"/>
            <a:ext cx="697627"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5</a:t>
            </a:r>
            <a:endParaRPr lang="en-GB" dirty="0">
              <a:solidFill>
                <a:srgbClr val="FF0000"/>
              </a:solidFill>
            </a:endParaRPr>
          </a:p>
        </p:txBody>
      </p:sp>
    </p:spTree>
    <p:extLst>
      <p:ext uri="{BB962C8B-B14F-4D97-AF65-F5344CB8AC3E}">
        <p14:creationId xmlns:p14="http://schemas.microsoft.com/office/powerpoint/2010/main" val="3169309411"/>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563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23215"/>
            <a:ext cx="8928992" cy="18216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6323" name="Picture 3"/>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107505" y="1844825"/>
            <a:ext cx="8928992" cy="46085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Metin kutusu 4"/>
          <p:cNvSpPr txBox="1"/>
          <p:nvPr/>
        </p:nvSpPr>
        <p:spPr>
          <a:xfrm>
            <a:off x="7652326" y="749354"/>
            <a:ext cx="697627"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6</a:t>
            </a:r>
            <a:endParaRPr lang="en-GB" dirty="0">
              <a:solidFill>
                <a:srgbClr val="FF0000"/>
              </a:solidFill>
            </a:endParaRPr>
          </a:p>
        </p:txBody>
      </p:sp>
    </p:spTree>
    <p:extLst>
      <p:ext uri="{BB962C8B-B14F-4D97-AF65-F5344CB8AC3E}">
        <p14:creationId xmlns:p14="http://schemas.microsoft.com/office/powerpoint/2010/main" val="2433795363"/>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pic>
        <p:nvPicPr>
          <p:cNvPr id="5734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785812" y="332656"/>
            <a:ext cx="7572375" cy="59766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859966"/>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sp>
        <p:nvSpPr>
          <p:cNvPr id="3" name="Content Placeholder 2"/>
          <p:cNvSpPr>
            <a:spLocks noGrp="1"/>
          </p:cNvSpPr>
          <p:nvPr>
            <p:ph idx="1"/>
          </p:nvPr>
        </p:nvSpPr>
        <p:spPr>
          <a:xfrm>
            <a:off x="323528" y="2636912"/>
            <a:ext cx="8517632" cy="4525963"/>
          </a:xfrm>
        </p:spPr>
        <p:txBody>
          <a:bodyPr/>
          <a:lstStyle/>
          <a:p>
            <a:r>
              <a:rPr lang="en-US" sz="1800" dirty="0"/>
              <a:t>Materials and methods: A prospective cohort study </a:t>
            </a:r>
            <a:r>
              <a:rPr lang="en-US" sz="1800" b="1" dirty="0">
                <a:solidFill>
                  <a:srgbClr val="FFC000"/>
                </a:solidFill>
              </a:rPr>
              <a:t>of 144 infertile women planning IVF after </a:t>
            </a:r>
            <a:r>
              <a:rPr lang="en-US" sz="1800" b="1" dirty="0" smtClean="0">
                <a:solidFill>
                  <a:srgbClr val="FFC000"/>
                </a:solidFill>
              </a:rPr>
              <a:t>laparoscopic</a:t>
            </a:r>
            <a:r>
              <a:rPr lang="tr-TR" sz="1800" b="1" dirty="0" smtClean="0">
                <a:solidFill>
                  <a:srgbClr val="FFC000"/>
                </a:solidFill>
              </a:rPr>
              <a:t> </a:t>
            </a:r>
            <a:r>
              <a:rPr lang="en-US" sz="1800" b="1" dirty="0" smtClean="0">
                <a:solidFill>
                  <a:srgbClr val="FFC000"/>
                </a:solidFill>
              </a:rPr>
              <a:t>surgery </a:t>
            </a:r>
            <a:r>
              <a:rPr lang="en-US" sz="1800" b="1" dirty="0">
                <a:solidFill>
                  <a:srgbClr val="FFC000"/>
                </a:solidFill>
              </a:rPr>
              <a:t>of ovarian </a:t>
            </a:r>
            <a:r>
              <a:rPr lang="en-US" sz="1800" b="1" dirty="0" err="1">
                <a:solidFill>
                  <a:srgbClr val="FFC000"/>
                </a:solidFill>
              </a:rPr>
              <a:t>endometriomas</a:t>
            </a:r>
            <a:r>
              <a:rPr lang="en-US" sz="1800" dirty="0"/>
              <a:t> was conducted at our department in 2012–2015. Patients </a:t>
            </a:r>
            <a:r>
              <a:rPr lang="en-US" sz="1800" dirty="0" smtClean="0"/>
              <a:t>were</a:t>
            </a:r>
            <a:r>
              <a:rPr lang="tr-TR" sz="1800" dirty="0" smtClean="0"/>
              <a:t> </a:t>
            </a:r>
            <a:r>
              <a:rPr lang="en-US" sz="1800" dirty="0" smtClean="0"/>
              <a:t>divided </a:t>
            </a:r>
            <a:r>
              <a:rPr lang="en-US" sz="1800" dirty="0"/>
              <a:t>into three groups: group I (</a:t>
            </a:r>
            <a:r>
              <a:rPr lang="en-US" sz="1800" dirty="0" smtClean="0"/>
              <a:t>N38</a:t>
            </a:r>
            <a:r>
              <a:rPr lang="en-US" sz="1800" dirty="0"/>
              <a:t>) with </a:t>
            </a:r>
            <a:r>
              <a:rPr lang="en-US" sz="1800" dirty="0" err="1"/>
              <a:t>dienogest</a:t>
            </a:r>
            <a:r>
              <a:rPr lang="en-US" sz="1800" dirty="0"/>
              <a:t> course, group II (</a:t>
            </a:r>
            <a:r>
              <a:rPr lang="en-US" sz="1800" dirty="0" smtClean="0"/>
              <a:t>N70</a:t>
            </a:r>
            <a:r>
              <a:rPr lang="en-US" sz="1800" dirty="0"/>
              <a:t>) with a-GnRH group </a:t>
            </a:r>
            <a:r>
              <a:rPr lang="en-US" sz="1800" dirty="0" smtClean="0"/>
              <a:t>III</a:t>
            </a:r>
            <a:r>
              <a:rPr lang="tr-TR" sz="1800" dirty="0" smtClean="0"/>
              <a:t> </a:t>
            </a:r>
            <a:r>
              <a:rPr lang="en-US" sz="1800" dirty="0" smtClean="0"/>
              <a:t>N70</a:t>
            </a:r>
            <a:r>
              <a:rPr lang="en-US" sz="1800" dirty="0"/>
              <a:t>) without any hormonal therapy within 6 months preceding IVF.</a:t>
            </a:r>
          </a:p>
          <a:p>
            <a:endParaRPr lang="tr-TR" sz="1800" dirty="0" smtClean="0"/>
          </a:p>
          <a:p>
            <a:r>
              <a:rPr lang="en-US" sz="1800" dirty="0" smtClean="0"/>
              <a:t>Results</a:t>
            </a:r>
            <a:r>
              <a:rPr lang="en-US" sz="1800" dirty="0"/>
              <a:t>: The study groups did not differ by removed </a:t>
            </a:r>
            <a:r>
              <a:rPr lang="en-US" sz="1800" dirty="0" err="1"/>
              <a:t>endometriomas</a:t>
            </a:r>
            <a:r>
              <a:rPr lang="en-US" sz="1800" dirty="0"/>
              <a:t> size and ovarian reserve </a:t>
            </a:r>
            <a:r>
              <a:rPr lang="en-US" sz="1800" dirty="0" smtClean="0"/>
              <a:t>indicators.</a:t>
            </a:r>
            <a:r>
              <a:rPr lang="tr-TR" sz="1800" dirty="0" smtClean="0"/>
              <a:t> </a:t>
            </a:r>
            <a:r>
              <a:rPr lang="en-US" sz="1800" dirty="0" smtClean="0"/>
              <a:t>The </a:t>
            </a:r>
            <a:r>
              <a:rPr lang="en-US" sz="1800" dirty="0"/>
              <a:t>gonadotropin dose per Cycle was higher, while the number of retrieved oocytes was lower in </a:t>
            </a:r>
            <a:r>
              <a:rPr lang="en-US" sz="1800" dirty="0" smtClean="0"/>
              <a:t>group</a:t>
            </a:r>
            <a:r>
              <a:rPr lang="tr-TR" sz="1800" dirty="0" smtClean="0"/>
              <a:t> </a:t>
            </a:r>
            <a:r>
              <a:rPr lang="en-US" sz="1800" dirty="0" smtClean="0"/>
              <a:t>III </a:t>
            </a:r>
            <a:r>
              <a:rPr lang="en-US" sz="1800" dirty="0"/>
              <a:t>patients (p&lt;.001). </a:t>
            </a:r>
            <a:endParaRPr lang="tr-TR" sz="1800" dirty="0" smtClean="0"/>
          </a:p>
          <a:p>
            <a:r>
              <a:rPr lang="en-US" sz="1800" b="1" u="sng" dirty="0" smtClean="0">
                <a:solidFill>
                  <a:srgbClr val="FFC000"/>
                </a:solidFill>
              </a:rPr>
              <a:t>In </a:t>
            </a:r>
            <a:r>
              <a:rPr lang="en-US" sz="1800" b="1" u="sng" dirty="0">
                <a:solidFill>
                  <a:srgbClr val="FFC000"/>
                </a:solidFill>
              </a:rPr>
              <a:t>women with </a:t>
            </a:r>
            <a:r>
              <a:rPr lang="en-US" sz="1800" b="1" u="sng" dirty="0" err="1">
                <a:solidFill>
                  <a:srgbClr val="FFC000"/>
                </a:solidFill>
              </a:rPr>
              <a:t>dienogest</a:t>
            </a:r>
            <a:r>
              <a:rPr lang="en-US" sz="1800" b="1" u="sng" dirty="0">
                <a:solidFill>
                  <a:srgbClr val="FFC000"/>
                </a:solidFill>
              </a:rPr>
              <a:t> pretreatment, clinical pregnancy rate was 2.5 times (</a:t>
            </a:r>
            <a:r>
              <a:rPr lang="en-US" sz="1800" b="1" u="sng" dirty="0" smtClean="0">
                <a:solidFill>
                  <a:srgbClr val="FFC000"/>
                </a:solidFill>
              </a:rPr>
              <a:t>44.7%</a:t>
            </a:r>
            <a:r>
              <a:rPr lang="tr-TR" sz="1800" b="1" u="sng" dirty="0" smtClean="0">
                <a:solidFill>
                  <a:srgbClr val="FFC000"/>
                </a:solidFill>
              </a:rPr>
              <a:t> </a:t>
            </a:r>
            <a:r>
              <a:rPr lang="en-US" sz="1800" b="1" u="sng" dirty="0" smtClean="0">
                <a:solidFill>
                  <a:srgbClr val="FFC000"/>
                </a:solidFill>
              </a:rPr>
              <a:t>versus </a:t>
            </a:r>
            <a:r>
              <a:rPr lang="en-US" sz="1800" b="1" u="sng" dirty="0">
                <a:solidFill>
                  <a:srgbClr val="FFC000"/>
                </a:solidFill>
              </a:rPr>
              <a:t>16.7%, p¼.012) and delivery rate – three times higher (36.8% versus 11.1%, p¼.013) as </a:t>
            </a:r>
            <a:r>
              <a:rPr lang="en-US" sz="1800" b="1" u="sng" dirty="0" smtClean="0">
                <a:solidFill>
                  <a:srgbClr val="FFC000"/>
                </a:solidFill>
              </a:rPr>
              <a:t>compared</a:t>
            </a:r>
            <a:r>
              <a:rPr lang="tr-TR" sz="1800" b="1" u="sng" dirty="0" smtClean="0">
                <a:solidFill>
                  <a:srgbClr val="FFC000"/>
                </a:solidFill>
              </a:rPr>
              <a:t> </a:t>
            </a:r>
            <a:r>
              <a:rPr lang="en-US" sz="1800" b="1" u="sng" dirty="0" smtClean="0">
                <a:solidFill>
                  <a:srgbClr val="FFC000"/>
                </a:solidFill>
              </a:rPr>
              <a:t>with </a:t>
            </a:r>
            <a:r>
              <a:rPr lang="en-US" sz="1800" b="1" u="sng" dirty="0">
                <a:solidFill>
                  <a:srgbClr val="FFC000"/>
                </a:solidFill>
              </a:rPr>
              <a:t>those from group III</a:t>
            </a:r>
            <a:r>
              <a:rPr lang="en-US" sz="1800" dirty="0"/>
              <a:t>.</a:t>
            </a:r>
            <a:endParaRPr lang="tr-TR" sz="1800" dirty="0"/>
          </a:p>
        </p:txBody>
      </p:sp>
      <p:pic>
        <p:nvPicPr>
          <p:cNvPr id="778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0"/>
            <a:ext cx="8784976" cy="24574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6228184" y="7648"/>
            <a:ext cx="248786" cy="369332"/>
          </a:xfrm>
          <a:prstGeom prst="rect">
            <a:avLst/>
          </a:prstGeom>
        </p:spPr>
        <p:txBody>
          <a:bodyPr wrap="none">
            <a:spAutoFit/>
          </a:bodyPr>
          <a:lstStyle/>
          <a:p>
            <a:r>
              <a:rPr lang="tr-TR" dirty="0" smtClean="0">
                <a:solidFill>
                  <a:srgbClr val="FF0000"/>
                </a:solidFill>
              </a:rPr>
              <a:t>.</a:t>
            </a:r>
            <a:endParaRPr lang="tr-TR" dirty="0">
              <a:solidFill>
                <a:srgbClr val="FF0000"/>
              </a:solidFill>
            </a:endParaRPr>
          </a:p>
        </p:txBody>
      </p:sp>
      <p:sp>
        <p:nvSpPr>
          <p:cNvPr id="6" name="Metin kutusu 4"/>
          <p:cNvSpPr txBox="1"/>
          <p:nvPr/>
        </p:nvSpPr>
        <p:spPr>
          <a:xfrm>
            <a:off x="8144996" y="404664"/>
            <a:ext cx="697627"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7</a:t>
            </a:r>
          </a:p>
        </p:txBody>
      </p:sp>
    </p:spTree>
    <p:extLst>
      <p:ext uri="{BB962C8B-B14F-4D97-AF65-F5344CB8AC3E}">
        <p14:creationId xmlns:p14="http://schemas.microsoft.com/office/powerpoint/2010/main" val="3060282534"/>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platzhalter 2"/>
          <p:cNvSpPr>
            <a:spLocks noGrp="1"/>
          </p:cNvSpPr>
          <p:nvPr>
            <p:ph type="body" idx="1"/>
          </p:nvPr>
        </p:nvSpPr>
        <p:spPr>
          <a:xfrm>
            <a:off x="971600" y="4293096"/>
            <a:ext cx="7772400" cy="1500187"/>
          </a:xfrm>
        </p:spPr>
        <p:txBody>
          <a:bodyPr/>
          <a:lstStyle/>
          <a:p>
            <a:r>
              <a:rPr lang="en-US" sz="2400" b="1" dirty="0" smtClean="0">
                <a:solidFill>
                  <a:srgbClr val="FFC000"/>
                </a:solidFill>
              </a:rPr>
              <a:t>(</a:t>
            </a:r>
            <a:r>
              <a:rPr lang="en-US" sz="2400" b="1" dirty="0" err="1" smtClean="0">
                <a:solidFill>
                  <a:srgbClr val="FFC000"/>
                </a:solidFill>
              </a:rPr>
              <a:t>Vi</a:t>
            </a:r>
            <a:r>
              <a:rPr lang="en-US" sz="2400" dirty="0" err="1" smtClean="0">
                <a:solidFill>
                  <a:srgbClr val="FFC000"/>
                </a:solidFill>
              </a:rPr>
              <a:t>sanne</a:t>
            </a:r>
            <a:r>
              <a:rPr lang="en-US" sz="2400" dirty="0" smtClean="0">
                <a:solidFill>
                  <a:srgbClr val="FFC000"/>
                </a:solidFill>
              </a:rPr>
              <a:t> </a:t>
            </a:r>
            <a:r>
              <a:rPr lang="en-US" sz="2400" b="1" dirty="0">
                <a:solidFill>
                  <a:srgbClr val="FFC000"/>
                </a:solidFill>
              </a:rPr>
              <a:t>S</a:t>
            </a:r>
            <a:r>
              <a:rPr lang="en-US" sz="2400" dirty="0">
                <a:solidFill>
                  <a:srgbClr val="FFC000"/>
                </a:solidFill>
              </a:rPr>
              <a:t>tudy to Assess Safety in </a:t>
            </a:r>
            <a:r>
              <a:rPr lang="en-US" sz="2400" b="1" dirty="0">
                <a:solidFill>
                  <a:srgbClr val="FFC000"/>
                </a:solidFill>
              </a:rPr>
              <a:t>Ado</a:t>
            </a:r>
            <a:r>
              <a:rPr lang="en-US" sz="2400" dirty="0">
                <a:solidFill>
                  <a:srgbClr val="FFC000"/>
                </a:solidFill>
              </a:rPr>
              <a:t>lescents)</a:t>
            </a:r>
            <a:endParaRPr lang="en-US" altLang="de-DE" sz="2400" dirty="0">
              <a:solidFill>
                <a:srgbClr val="FFC000"/>
              </a:solidFill>
            </a:endParaRPr>
          </a:p>
          <a:p>
            <a:endParaRPr lang="de-DE" dirty="0">
              <a:solidFill>
                <a:srgbClr val="FFC000"/>
              </a:solidFill>
            </a:endParaRPr>
          </a:p>
        </p:txBody>
      </p:sp>
      <p:sp>
        <p:nvSpPr>
          <p:cNvPr id="4" name="Titel 1"/>
          <p:cNvSpPr txBox="1">
            <a:spLocks/>
          </p:cNvSpPr>
          <p:nvPr/>
        </p:nvSpPr>
        <p:spPr bwMode="auto">
          <a:xfrm>
            <a:off x="755576" y="2924944"/>
            <a:ext cx="7772400" cy="13620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4000" b="1" cap="all">
                <a:solidFill>
                  <a:schemeClr val="bg1"/>
                </a:solidFill>
                <a:latin typeface="+mj-lt"/>
                <a:ea typeface="+mj-ea"/>
                <a:cs typeface="+mj-cs"/>
              </a:defRPr>
            </a:lvl1pPr>
            <a:lvl2pPr algn="l" rtl="0" eaLnBrk="0" fontAlgn="base" hangingPunct="0">
              <a:spcBef>
                <a:spcPct val="0"/>
              </a:spcBef>
              <a:spcAft>
                <a:spcPct val="0"/>
              </a:spcAft>
              <a:defRPr sz="2500">
                <a:solidFill>
                  <a:schemeClr val="bg1"/>
                </a:solidFill>
                <a:latin typeface="Arial" charset="0"/>
                <a:cs typeface="Arial" charset="0"/>
              </a:defRPr>
            </a:lvl2pPr>
            <a:lvl3pPr algn="l" rtl="0" eaLnBrk="0" fontAlgn="base" hangingPunct="0">
              <a:spcBef>
                <a:spcPct val="0"/>
              </a:spcBef>
              <a:spcAft>
                <a:spcPct val="0"/>
              </a:spcAft>
              <a:defRPr sz="2500">
                <a:solidFill>
                  <a:schemeClr val="bg1"/>
                </a:solidFill>
                <a:latin typeface="Arial" charset="0"/>
                <a:cs typeface="Arial" charset="0"/>
              </a:defRPr>
            </a:lvl3pPr>
            <a:lvl4pPr algn="l" rtl="0" eaLnBrk="0" fontAlgn="base" hangingPunct="0">
              <a:spcBef>
                <a:spcPct val="0"/>
              </a:spcBef>
              <a:spcAft>
                <a:spcPct val="0"/>
              </a:spcAft>
              <a:defRPr sz="2500">
                <a:solidFill>
                  <a:schemeClr val="bg1"/>
                </a:solidFill>
                <a:latin typeface="Arial" charset="0"/>
                <a:cs typeface="Arial" charset="0"/>
              </a:defRPr>
            </a:lvl4pPr>
            <a:lvl5pPr algn="l" rtl="0" eaLnBrk="0" fontAlgn="base" hangingPunct="0">
              <a:spcBef>
                <a:spcPct val="0"/>
              </a:spcBef>
              <a:spcAft>
                <a:spcPct val="0"/>
              </a:spcAft>
              <a:defRPr sz="2500">
                <a:solidFill>
                  <a:schemeClr val="bg1"/>
                </a:solidFill>
                <a:latin typeface="Arial" charset="0"/>
                <a:cs typeface="Arial" charset="0"/>
              </a:defRPr>
            </a:lvl5pPr>
            <a:lvl6pPr marL="457200" algn="l" rtl="0" fontAlgn="base">
              <a:spcBef>
                <a:spcPct val="0"/>
              </a:spcBef>
              <a:spcAft>
                <a:spcPct val="0"/>
              </a:spcAft>
              <a:defRPr sz="2500">
                <a:solidFill>
                  <a:schemeClr val="bg1"/>
                </a:solidFill>
                <a:latin typeface="Arial" charset="0"/>
                <a:cs typeface="Arial" charset="0"/>
              </a:defRPr>
            </a:lvl6pPr>
            <a:lvl7pPr marL="914400" algn="l" rtl="0" fontAlgn="base">
              <a:spcBef>
                <a:spcPct val="0"/>
              </a:spcBef>
              <a:spcAft>
                <a:spcPct val="0"/>
              </a:spcAft>
              <a:defRPr sz="2500">
                <a:solidFill>
                  <a:schemeClr val="bg1"/>
                </a:solidFill>
                <a:latin typeface="Arial" charset="0"/>
                <a:cs typeface="Arial" charset="0"/>
              </a:defRPr>
            </a:lvl7pPr>
            <a:lvl8pPr marL="1371600" algn="l" rtl="0" fontAlgn="base">
              <a:spcBef>
                <a:spcPct val="0"/>
              </a:spcBef>
              <a:spcAft>
                <a:spcPct val="0"/>
              </a:spcAft>
              <a:defRPr sz="2500">
                <a:solidFill>
                  <a:schemeClr val="bg1"/>
                </a:solidFill>
                <a:latin typeface="Arial" charset="0"/>
                <a:cs typeface="Arial" charset="0"/>
              </a:defRPr>
            </a:lvl8pPr>
            <a:lvl9pPr marL="1828800" algn="l" rtl="0" fontAlgn="base">
              <a:spcBef>
                <a:spcPct val="0"/>
              </a:spcBef>
              <a:spcAft>
                <a:spcPct val="0"/>
              </a:spcAft>
              <a:defRPr sz="2500">
                <a:solidFill>
                  <a:schemeClr val="bg1"/>
                </a:solidFill>
                <a:latin typeface="Arial" charset="0"/>
                <a:cs typeface="Arial" charset="0"/>
              </a:defRPr>
            </a:lvl9pPr>
          </a:lstStyle>
          <a:p>
            <a:r>
              <a:rPr lang="de-DE" sz="3200" b="0" kern="0" cap="none" dirty="0" smtClean="0">
                <a:solidFill>
                  <a:srgbClr val="FFFF00"/>
                </a:solidFill>
              </a:rPr>
              <a:t>Clinical </a:t>
            </a:r>
            <a:r>
              <a:rPr lang="de-DE" sz="3200" b="0" kern="0" cap="none" dirty="0">
                <a:solidFill>
                  <a:srgbClr val="FFFF00"/>
                </a:solidFill>
              </a:rPr>
              <a:t>investigation with dienogest  2mg/day in adolescent patients</a:t>
            </a:r>
            <a:r>
              <a:rPr lang="az-Cyrl-AZ" sz="3200" b="0" kern="0" cap="none" dirty="0">
                <a:solidFill>
                  <a:srgbClr val="FFFF00"/>
                </a:solidFill>
              </a:rPr>
              <a:t> – </a:t>
            </a:r>
            <a:r>
              <a:rPr lang="en-US" sz="3200" b="0" kern="0" cap="none" dirty="0">
                <a:solidFill>
                  <a:srgbClr val="FFFF00"/>
                </a:solidFill>
              </a:rPr>
              <a:t>VISADO </a:t>
            </a:r>
            <a:endParaRPr lang="de-DE" sz="3200" b="0" kern="0" dirty="0">
              <a:solidFill>
                <a:srgbClr val="FFFF00"/>
              </a:solidFill>
            </a:endParaRPr>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036496" cy="26369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1122265" y="329180"/>
            <a:ext cx="7391895" cy="369332"/>
          </a:xfrm>
          <a:prstGeom prst="rect">
            <a:avLst/>
          </a:prstGeom>
          <a:noFill/>
        </p:spPr>
        <p:txBody>
          <a:bodyPr wrap="none" rtlCol="0">
            <a:spAutoFit/>
          </a:bodyPr>
          <a:lstStyle/>
          <a:p>
            <a:r>
              <a:rPr lang="en-US" dirty="0">
                <a:solidFill>
                  <a:srgbClr val="FF0000"/>
                </a:solidFill>
              </a:rPr>
              <a:t>2017 North American Society for Pediatric and Adolescent Gynecology</a:t>
            </a:r>
            <a:endParaRPr lang="tr-TR" dirty="0">
              <a:solidFill>
                <a:srgbClr val="FF0000"/>
              </a:solidFill>
            </a:endParaRPr>
          </a:p>
        </p:txBody>
      </p:sp>
    </p:spTree>
    <p:extLst>
      <p:ext uri="{BB962C8B-B14F-4D97-AF65-F5344CB8AC3E}">
        <p14:creationId xmlns:p14="http://schemas.microsoft.com/office/powerpoint/2010/main" val="16223160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el 1"/>
          <p:cNvSpPr>
            <a:spLocks noGrp="1"/>
          </p:cNvSpPr>
          <p:nvPr>
            <p:ph type="title"/>
          </p:nvPr>
        </p:nvSpPr>
        <p:spPr>
          <a:xfrm>
            <a:off x="412954" y="146409"/>
            <a:ext cx="8509819" cy="1143000"/>
          </a:xfrm>
        </p:spPr>
        <p:txBody>
          <a:bodyPr/>
          <a:lstStyle/>
          <a:p>
            <a:r>
              <a:rPr lang="de-DE" sz="3200" dirty="0">
                <a:solidFill>
                  <a:srgbClr val="FFFF00"/>
                </a:solidFill>
              </a:rPr>
              <a:t>VISADO: Study </a:t>
            </a:r>
            <a:r>
              <a:rPr lang="de-DE" sz="3200" dirty="0" smtClean="0">
                <a:solidFill>
                  <a:srgbClr val="FFFF00"/>
                </a:solidFill>
              </a:rPr>
              <a:t>design (1)</a:t>
            </a:r>
            <a:endParaRPr lang="de-DE" sz="3200" dirty="0">
              <a:solidFill>
                <a:srgbClr val="FFFF00"/>
              </a:solidFill>
            </a:endParaRPr>
          </a:p>
        </p:txBody>
      </p:sp>
      <p:sp>
        <p:nvSpPr>
          <p:cNvPr id="3" name="Inhaltsplatzhalter 2"/>
          <p:cNvSpPr>
            <a:spLocks noGrp="1"/>
          </p:cNvSpPr>
          <p:nvPr>
            <p:ph idx="1"/>
          </p:nvPr>
        </p:nvSpPr>
        <p:spPr>
          <a:xfrm>
            <a:off x="323528" y="1628800"/>
            <a:ext cx="8424862" cy="4383757"/>
          </a:xfrm>
        </p:spPr>
        <p:txBody>
          <a:bodyPr>
            <a:normAutofit fontScale="85000" lnSpcReduction="10000"/>
          </a:bodyPr>
          <a:lstStyle/>
          <a:p>
            <a:pPr>
              <a:buClr>
                <a:schemeClr val="accent2"/>
              </a:buClr>
            </a:pPr>
            <a:endParaRPr lang="en-US" sz="2000" dirty="0" smtClean="0"/>
          </a:p>
          <a:p>
            <a:pPr>
              <a:buClr>
                <a:schemeClr val="accent2"/>
              </a:buClr>
            </a:pPr>
            <a:r>
              <a:rPr lang="en-US" sz="2400" dirty="0" smtClean="0">
                <a:solidFill>
                  <a:schemeClr val="tx1"/>
                </a:solidFill>
              </a:rPr>
              <a:t>Multicenter, open-label, single-arm study </a:t>
            </a:r>
          </a:p>
          <a:p>
            <a:endParaRPr lang="en-US" sz="2400" dirty="0" smtClean="0">
              <a:solidFill>
                <a:schemeClr val="tx1"/>
              </a:solidFill>
            </a:endParaRPr>
          </a:p>
          <a:p>
            <a:r>
              <a:rPr lang="en-US" sz="2400" dirty="0" smtClean="0">
                <a:solidFill>
                  <a:schemeClr val="tx1"/>
                </a:solidFill>
              </a:rPr>
              <a:t>Full </a:t>
            </a:r>
            <a:r>
              <a:rPr lang="en-US" sz="2400" dirty="0">
                <a:solidFill>
                  <a:schemeClr val="tx1"/>
                </a:solidFill>
              </a:rPr>
              <a:t>analysis set =111 patients, aged </a:t>
            </a:r>
            <a:r>
              <a:rPr lang="en-US" sz="2400" dirty="0" smtClean="0">
                <a:solidFill>
                  <a:schemeClr val="tx1"/>
                </a:solidFill>
              </a:rPr>
              <a:t>12-&lt;18</a:t>
            </a:r>
            <a:endParaRPr lang="de-DE" sz="2400" dirty="0" smtClean="0">
              <a:solidFill>
                <a:schemeClr val="tx1"/>
              </a:solidFill>
            </a:endParaRPr>
          </a:p>
          <a:p>
            <a:endParaRPr lang="de-DE" sz="2400" dirty="0">
              <a:solidFill>
                <a:schemeClr val="tx1"/>
              </a:solidFill>
            </a:endParaRPr>
          </a:p>
          <a:p>
            <a:r>
              <a:rPr lang="en-US" sz="2400" dirty="0" smtClean="0">
                <a:solidFill>
                  <a:schemeClr val="tx1"/>
                </a:solidFill>
              </a:rPr>
              <a:t>2 </a:t>
            </a:r>
            <a:r>
              <a:rPr lang="en-US" sz="2400" dirty="0">
                <a:solidFill>
                  <a:schemeClr val="tx1"/>
                </a:solidFill>
              </a:rPr>
              <a:t>mg </a:t>
            </a:r>
            <a:r>
              <a:rPr lang="en-US" sz="2400" dirty="0" err="1">
                <a:solidFill>
                  <a:schemeClr val="tx1"/>
                </a:solidFill>
              </a:rPr>
              <a:t>Dienogest</a:t>
            </a:r>
            <a:r>
              <a:rPr lang="en-US" sz="2400" dirty="0">
                <a:solidFill>
                  <a:schemeClr val="tx1"/>
                </a:solidFill>
              </a:rPr>
              <a:t> once daily over a treatment period of 52 weeks</a:t>
            </a:r>
          </a:p>
          <a:p>
            <a:pPr marL="106362" indent="0">
              <a:buClr>
                <a:schemeClr val="accent2"/>
              </a:buClr>
              <a:buNone/>
            </a:pPr>
            <a:endParaRPr lang="en-US" sz="2400" dirty="0" smtClean="0">
              <a:solidFill>
                <a:schemeClr val="tx1"/>
              </a:solidFill>
            </a:endParaRPr>
          </a:p>
          <a:p>
            <a:pPr>
              <a:buClr>
                <a:schemeClr val="accent2"/>
              </a:buClr>
            </a:pPr>
            <a:r>
              <a:rPr lang="en-US" sz="2400" dirty="0" smtClean="0">
                <a:solidFill>
                  <a:schemeClr val="tx1"/>
                </a:solidFill>
              </a:rPr>
              <a:t>Assessment of safety and efficacy of DNG in the treatment of surgically confirmed or clinically suspected </a:t>
            </a:r>
            <a:r>
              <a:rPr lang="en-US" sz="2400" dirty="0">
                <a:solidFill>
                  <a:schemeClr val="tx1"/>
                </a:solidFill>
              </a:rPr>
              <a:t> </a:t>
            </a:r>
            <a:r>
              <a:rPr lang="en-US" sz="2400" dirty="0" smtClean="0">
                <a:solidFill>
                  <a:schemeClr val="tx1"/>
                </a:solidFill>
              </a:rPr>
              <a:t>endometriosis in an adolescent population</a:t>
            </a:r>
          </a:p>
          <a:p>
            <a:pPr>
              <a:buClr>
                <a:schemeClr val="accent2"/>
              </a:buClr>
            </a:pPr>
            <a:endParaRPr lang="en-US" sz="2400" dirty="0">
              <a:solidFill>
                <a:schemeClr val="tx1"/>
              </a:solidFill>
            </a:endParaRPr>
          </a:p>
          <a:p>
            <a:pPr>
              <a:buClr>
                <a:schemeClr val="accent2"/>
              </a:buClr>
            </a:pPr>
            <a:r>
              <a:rPr lang="en-US" sz="2400" dirty="0" smtClean="0">
                <a:solidFill>
                  <a:schemeClr val="tx1"/>
                </a:solidFill>
              </a:rPr>
              <a:t>The </a:t>
            </a:r>
            <a:r>
              <a:rPr lang="en-US" sz="2400" dirty="0">
                <a:solidFill>
                  <a:schemeClr val="tx1"/>
                </a:solidFill>
              </a:rPr>
              <a:t>design of VISADO was agreed on with the </a:t>
            </a:r>
            <a:r>
              <a:rPr lang="en-US" sz="2400" dirty="0" err="1">
                <a:solidFill>
                  <a:schemeClr val="tx1"/>
                </a:solidFill>
              </a:rPr>
              <a:t>Paediatric</a:t>
            </a:r>
            <a:r>
              <a:rPr lang="en-US" sz="2400" dirty="0">
                <a:solidFill>
                  <a:schemeClr val="tx1"/>
                </a:solidFill>
              </a:rPr>
              <a:t> Committee of the European Medicines </a:t>
            </a:r>
            <a:r>
              <a:rPr lang="en-US" sz="2400" dirty="0" smtClean="0">
                <a:solidFill>
                  <a:schemeClr val="tx1"/>
                </a:solidFill>
              </a:rPr>
              <a:t>Agency. </a:t>
            </a:r>
          </a:p>
          <a:p>
            <a:pPr marL="0" indent="0">
              <a:buClr>
                <a:schemeClr val="accent2"/>
              </a:buClr>
              <a:buNone/>
            </a:pPr>
            <a:r>
              <a:rPr lang="en-US" dirty="0" smtClean="0">
                <a:solidFill>
                  <a:schemeClr val="tx1"/>
                </a:solidFill>
              </a:rPr>
              <a:t>     </a:t>
            </a:r>
            <a:r>
              <a:rPr lang="en-US" sz="1600" dirty="0" smtClean="0">
                <a:solidFill>
                  <a:schemeClr val="tx1"/>
                </a:solidFill>
              </a:rPr>
              <a:t>(</a:t>
            </a:r>
            <a:r>
              <a:rPr lang="en-US" sz="1600" dirty="0">
                <a:solidFill>
                  <a:schemeClr val="tx1"/>
                </a:solidFill>
              </a:rPr>
              <a:t>ClinicalTrials.gov </a:t>
            </a:r>
            <a:r>
              <a:rPr lang="en-US" sz="1600" dirty="0" smtClean="0">
                <a:solidFill>
                  <a:schemeClr val="tx1"/>
                </a:solidFill>
              </a:rPr>
              <a:t>Identifier: NCT01283724)</a:t>
            </a:r>
          </a:p>
          <a:p>
            <a:pPr marL="0" indent="0">
              <a:buClr>
                <a:schemeClr val="accent2"/>
              </a:buClr>
              <a:buNone/>
            </a:pPr>
            <a:endParaRPr lang="en-US" sz="1600" dirty="0" smtClean="0"/>
          </a:p>
          <a:p>
            <a:endParaRPr lang="de-DE" sz="2600" dirty="0"/>
          </a:p>
        </p:txBody>
      </p:sp>
    </p:spTree>
    <p:extLst>
      <p:ext uri="{BB962C8B-B14F-4D97-AF65-F5344CB8AC3E}">
        <p14:creationId xmlns:p14="http://schemas.microsoft.com/office/powerpoint/2010/main" val="18319140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57200" y="404813"/>
            <a:ext cx="7467600" cy="6069012"/>
          </a:xfrm>
        </p:spPr>
        <p:txBody>
          <a:bodyPr/>
          <a:lstStyle/>
          <a:p>
            <a:pPr>
              <a:buFont typeface="Wingdings" pitchFamily="2" charset="2"/>
              <a:buNone/>
              <a:defRPr/>
            </a:pPr>
            <a:r>
              <a:rPr lang="tr-TR" dirty="0" smtClean="0"/>
              <a:t>  </a:t>
            </a:r>
            <a:r>
              <a:rPr lang="tr-TR" dirty="0" err="1" smtClean="0">
                <a:solidFill>
                  <a:srgbClr val="FFFF00"/>
                </a:solidFill>
              </a:rPr>
              <a:t>Endometriozisin</a:t>
            </a:r>
            <a:r>
              <a:rPr lang="tr-TR" dirty="0" smtClean="0">
                <a:solidFill>
                  <a:srgbClr val="FFFF00"/>
                </a:solidFill>
              </a:rPr>
              <a:t> medikal tedavisinde ilk tercihiniz hangisidir ?</a:t>
            </a:r>
          </a:p>
          <a:p>
            <a:pPr marL="457200" indent="-457200">
              <a:buFont typeface="Wingdings" pitchFamily="2" charset="2"/>
              <a:buAutoNum type="arabicPeriod"/>
              <a:defRPr/>
            </a:pPr>
            <a:r>
              <a:rPr lang="tr-TR" dirty="0" smtClean="0"/>
              <a:t>Aromataz </a:t>
            </a:r>
            <a:r>
              <a:rPr lang="tr-TR" dirty="0" smtClean="0"/>
              <a:t>İnhibitörleri</a:t>
            </a:r>
          </a:p>
          <a:p>
            <a:pPr marL="457200" indent="-457200">
              <a:buFont typeface="Wingdings" pitchFamily="2" charset="2"/>
              <a:buAutoNum type="arabicPeriod"/>
              <a:defRPr/>
            </a:pPr>
            <a:r>
              <a:rPr lang="en-GB" dirty="0" err="1" smtClean="0"/>
              <a:t>Dienogest</a:t>
            </a:r>
            <a:endParaRPr lang="tr-TR" dirty="0" smtClean="0"/>
          </a:p>
          <a:p>
            <a:pPr marL="457200" indent="-457200">
              <a:buFont typeface="Wingdings" pitchFamily="2" charset="2"/>
              <a:buAutoNum type="arabicPeriod"/>
              <a:defRPr/>
            </a:pPr>
            <a:r>
              <a:rPr lang="tr-TR" dirty="0" err="1" smtClean="0"/>
              <a:t>Danazol</a:t>
            </a:r>
            <a:endParaRPr lang="tr-TR" dirty="0" smtClean="0"/>
          </a:p>
          <a:p>
            <a:pPr marL="457200" indent="-457200">
              <a:buFont typeface="Wingdings" pitchFamily="2" charset="2"/>
              <a:buAutoNum type="arabicPeriod"/>
              <a:defRPr/>
            </a:pPr>
            <a:r>
              <a:rPr lang="tr-TR" dirty="0" err="1" smtClean="0"/>
              <a:t>OraL</a:t>
            </a:r>
            <a:r>
              <a:rPr lang="tr-TR" dirty="0" smtClean="0"/>
              <a:t> </a:t>
            </a:r>
            <a:r>
              <a:rPr lang="tr-TR" dirty="0" err="1" smtClean="0"/>
              <a:t>Kontraseptifler</a:t>
            </a:r>
            <a:endParaRPr lang="tr-TR" dirty="0" smtClean="0"/>
          </a:p>
          <a:p>
            <a:pPr marL="457200" indent="-457200">
              <a:buFont typeface="Wingdings" pitchFamily="2" charset="2"/>
              <a:buAutoNum type="arabicPeriod"/>
              <a:defRPr/>
            </a:pPr>
            <a:r>
              <a:rPr lang="tr-TR" dirty="0" err="1" smtClean="0"/>
              <a:t>GnRH</a:t>
            </a:r>
            <a:r>
              <a:rPr lang="tr-TR" dirty="0" smtClean="0"/>
              <a:t> </a:t>
            </a:r>
            <a:r>
              <a:rPr lang="tr-TR" dirty="0" err="1" smtClean="0"/>
              <a:t>Analogları</a:t>
            </a:r>
            <a:endParaRPr lang="tr-TR" dirty="0" smtClean="0"/>
          </a:p>
          <a:p>
            <a:pPr marL="457200" indent="-457200">
              <a:buFont typeface="Wingdings" pitchFamily="2" charset="2"/>
              <a:buAutoNum type="arabicPeriod"/>
              <a:defRPr/>
            </a:pPr>
            <a:r>
              <a:rPr lang="en-GB" dirty="0" smtClean="0"/>
              <a:t>LNG (IUS)</a:t>
            </a:r>
          </a:p>
          <a:p>
            <a:pPr marL="457200" indent="-457200">
              <a:buFont typeface="Wingdings" pitchFamily="2" charset="2"/>
              <a:buAutoNum type="arabicPeriod"/>
              <a:defRPr/>
            </a:pPr>
            <a:r>
              <a:rPr lang="tr-TR" dirty="0" smtClean="0"/>
              <a:t>Diğer  progesteronlar  (NETA, MPA</a:t>
            </a:r>
            <a:r>
              <a:rPr lang="tr-TR" dirty="0" smtClean="0"/>
              <a:t>)</a:t>
            </a:r>
          </a:p>
          <a:p>
            <a:pPr marL="457200" indent="-457200">
              <a:buFont typeface="Wingdings" pitchFamily="2" charset="2"/>
              <a:buAutoNum type="arabicPeriod"/>
              <a:defRPr/>
            </a:pPr>
            <a:r>
              <a:rPr lang="tr-TR" dirty="0"/>
              <a:t>Endometriozis tedavisinde  medikal  tedaviye inanmam</a:t>
            </a:r>
          </a:p>
          <a:p>
            <a:pPr marL="457200" indent="-457200">
              <a:buFont typeface="Wingdings" pitchFamily="2" charset="2"/>
              <a:buAutoNum type="arabicPeriod"/>
              <a:defRPr/>
            </a:pPr>
            <a:endParaRPr lang="tr-TR" dirty="0" smtClean="0"/>
          </a:p>
          <a:p>
            <a:pPr marL="457200" indent="-457200">
              <a:buFont typeface="Wingdings" pitchFamily="2" charset="2"/>
              <a:buAutoNum type="arabicPeriod"/>
              <a:defRPr/>
            </a:pPr>
            <a:endParaRPr lang="tr-TR" dirty="0" smtClean="0"/>
          </a:p>
          <a:p>
            <a:pPr>
              <a:defRPr/>
            </a:pPr>
            <a:endParaRPr lang="tr-TR" dirty="0"/>
          </a:p>
        </p:txBody>
      </p:sp>
    </p:spTree>
    <p:extLst>
      <p:ext uri="{BB962C8B-B14F-4D97-AF65-F5344CB8AC3E}">
        <p14:creationId xmlns:p14="http://schemas.microsoft.com/office/powerpoint/2010/main" val="99517044"/>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3973" name="Rectangle 2"/>
          <p:cNvSpPr>
            <a:spLocks noGrp="1" noChangeArrowheads="1"/>
          </p:cNvSpPr>
          <p:nvPr>
            <p:ph type="title"/>
          </p:nvPr>
        </p:nvSpPr>
        <p:spPr>
          <a:xfrm>
            <a:off x="453355" y="-209625"/>
            <a:ext cx="8229600" cy="1417638"/>
          </a:xfrm>
        </p:spPr>
        <p:txBody>
          <a:bodyPr/>
          <a:lstStyle/>
          <a:p>
            <a:r>
              <a:rPr lang="en-US" sz="2800" dirty="0" smtClean="0">
                <a:solidFill>
                  <a:srgbClr val="FFFF00"/>
                </a:solidFill>
                <a:latin typeface="Arial" charset="0"/>
                <a:cs typeface="Arial" charset="0"/>
              </a:rPr>
              <a:t>VISADO: </a:t>
            </a:r>
            <a:r>
              <a:rPr lang="de-DE" sz="2800" dirty="0" smtClean="0">
                <a:solidFill>
                  <a:srgbClr val="FFFF00"/>
                </a:solidFill>
                <a:latin typeface="Arial" charset="0"/>
                <a:cs typeface="Arial" charset="0"/>
              </a:rPr>
              <a:t>Efficacy</a:t>
            </a:r>
            <a:r>
              <a:rPr lang="en-GB" altLang="de-DE" sz="2800" dirty="0" smtClean="0">
                <a:solidFill>
                  <a:srgbClr val="FFFF00"/>
                </a:solidFill>
                <a:latin typeface="Arial" charset="0"/>
                <a:cs typeface="Arial" charset="0"/>
              </a:rPr>
              <a:t/>
            </a:r>
            <a:br>
              <a:rPr lang="en-GB" altLang="de-DE" sz="2800" dirty="0" smtClean="0">
                <a:solidFill>
                  <a:srgbClr val="FFFF00"/>
                </a:solidFill>
                <a:latin typeface="Arial" charset="0"/>
                <a:cs typeface="Arial" charset="0"/>
              </a:rPr>
            </a:br>
            <a:r>
              <a:rPr lang="en-GB" altLang="de-DE" sz="2800" i="1" dirty="0" smtClean="0">
                <a:solidFill>
                  <a:srgbClr val="FFFF00"/>
                </a:solidFill>
                <a:latin typeface="Arial" charset="0"/>
                <a:cs typeface="Arial" charset="0"/>
              </a:rPr>
              <a:t>Pain assessment by visual analogue scale (VAS)</a:t>
            </a:r>
            <a:endParaRPr lang="en-US" sz="2800" i="1" dirty="0" smtClean="0">
              <a:solidFill>
                <a:srgbClr val="FFFF00"/>
              </a:solidFill>
              <a:latin typeface="Arial" charset="0"/>
              <a:cs typeface="Arial" charset="0"/>
            </a:endParaRPr>
          </a:p>
        </p:txBody>
      </p:sp>
      <p:sp>
        <p:nvSpPr>
          <p:cNvPr id="4" name="Rectangle 3"/>
          <p:cNvSpPr/>
          <p:nvPr/>
        </p:nvSpPr>
        <p:spPr>
          <a:xfrm>
            <a:off x="8209915" y="4483098"/>
            <a:ext cx="561974" cy="2413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92D050"/>
              </a:solidFill>
            </a:endParaRPr>
          </a:p>
        </p:txBody>
      </p:sp>
      <p:pic>
        <p:nvPicPr>
          <p:cNvPr id="9" name="Picture 6"/>
          <p:cNvPicPr/>
          <p:nvPr/>
        </p:nvPicPr>
        <p:blipFill>
          <a:blip r:embed="rId3" cstate="print"/>
          <a:stretch>
            <a:fillRect/>
          </a:stretch>
        </p:blipFill>
        <p:spPr>
          <a:xfrm>
            <a:off x="722510" y="1560232"/>
            <a:ext cx="7756560" cy="4226559"/>
          </a:xfrm>
          <a:prstGeom prst="rect">
            <a:avLst/>
          </a:prstGeom>
        </p:spPr>
      </p:pic>
      <p:sp>
        <p:nvSpPr>
          <p:cNvPr id="10" name="Rechteck 3"/>
          <p:cNvSpPr/>
          <p:nvPr/>
        </p:nvSpPr>
        <p:spPr>
          <a:xfrm>
            <a:off x="5341574" y="2875002"/>
            <a:ext cx="2264979" cy="276999"/>
          </a:xfrm>
          <a:prstGeom prst="rect">
            <a:avLst/>
          </a:prstGeom>
        </p:spPr>
        <p:txBody>
          <a:bodyPr wrap="none">
            <a:spAutoFit/>
          </a:bodyPr>
          <a:lstStyle/>
          <a:p>
            <a:r>
              <a:rPr lang="de-DE" sz="1200" dirty="0" err="1">
                <a:solidFill>
                  <a:srgbClr val="FFC000"/>
                </a:solidFill>
              </a:rPr>
              <a:t>Full</a:t>
            </a:r>
            <a:r>
              <a:rPr lang="de-DE" sz="1200" dirty="0">
                <a:solidFill>
                  <a:srgbClr val="FFC000"/>
                </a:solidFill>
              </a:rPr>
              <a:t> </a:t>
            </a:r>
            <a:r>
              <a:rPr lang="de-DE" sz="1200" dirty="0" err="1">
                <a:solidFill>
                  <a:srgbClr val="FFC000"/>
                </a:solidFill>
              </a:rPr>
              <a:t>analysis</a:t>
            </a:r>
            <a:r>
              <a:rPr lang="de-DE" sz="1200" dirty="0">
                <a:solidFill>
                  <a:srgbClr val="FFC000"/>
                </a:solidFill>
              </a:rPr>
              <a:t> </a:t>
            </a:r>
            <a:r>
              <a:rPr lang="de-DE" sz="1200" dirty="0" err="1">
                <a:solidFill>
                  <a:srgbClr val="FFC000"/>
                </a:solidFill>
              </a:rPr>
              <a:t>set</a:t>
            </a:r>
            <a:r>
              <a:rPr lang="de-DE" sz="1200" dirty="0">
                <a:solidFill>
                  <a:srgbClr val="FFC000"/>
                </a:solidFill>
              </a:rPr>
              <a:t> = 111 </a:t>
            </a:r>
            <a:r>
              <a:rPr lang="de-DE" sz="1200" dirty="0" err="1">
                <a:solidFill>
                  <a:srgbClr val="FFC000"/>
                </a:solidFill>
              </a:rPr>
              <a:t>patients</a:t>
            </a:r>
            <a:endParaRPr lang="de-DE" sz="1200" dirty="0">
              <a:solidFill>
                <a:srgbClr val="FFC000"/>
              </a:solidFill>
            </a:endParaRPr>
          </a:p>
        </p:txBody>
      </p:sp>
      <p:sp>
        <p:nvSpPr>
          <p:cNvPr id="12" name="Content Placeholder 8"/>
          <p:cNvSpPr>
            <a:spLocks noGrp="1"/>
          </p:cNvSpPr>
          <p:nvPr>
            <p:ph sz="quarter" idx="4294967295"/>
          </p:nvPr>
        </p:nvSpPr>
        <p:spPr>
          <a:xfrm>
            <a:off x="272303" y="5759002"/>
            <a:ext cx="7334250" cy="1043153"/>
          </a:xfrm>
          <a:noFill/>
        </p:spPr>
        <p:txBody>
          <a:bodyPr anchor="b"/>
          <a:lstStyle/>
          <a:p>
            <a:pPr marL="0" indent="0">
              <a:buNone/>
            </a:pPr>
            <a:r>
              <a:rPr lang="en-GB" altLang="zh-CN" sz="1100" dirty="0" smtClean="0">
                <a:solidFill>
                  <a:schemeClr val="tx1">
                    <a:lumMod val="50000"/>
                    <a:lumOff val="50000"/>
                  </a:schemeClr>
                </a:solidFill>
              </a:rPr>
              <a:t>EOT, end of treatment  </a:t>
            </a:r>
          </a:p>
          <a:p>
            <a:pPr marL="0" indent="0">
              <a:buNone/>
            </a:pPr>
            <a:endParaRPr lang="en-GB" altLang="zh-CN" sz="1100" dirty="0"/>
          </a:p>
          <a:p>
            <a:pPr marL="0" indent="0">
              <a:buNone/>
            </a:pPr>
            <a:endParaRPr lang="en-GB" altLang="zh-CN" sz="1100" dirty="0" smtClean="0">
              <a:solidFill>
                <a:schemeClr val="bg1">
                  <a:lumMod val="50000"/>
                </a:schemeClr>
              </a:solidFill>
            </a:endParaRPr>
          </a:p>
          <a:p>
            <a:pPr marL="0" indent="0">
              <a:buNone/>
            </a:pPr>
            <a:r>
              <a:rPr lang="en-GB" altLang="zh-CN" sz="1100" dirty="0" smtClean="0"/>
              <a:t>Figure adapted to data in Merz </a:t>
            </a:r>
            <a:r>
              <a:rPr lang="en-GB" altLang="zh-CN" sz="1100" dirty="0"/>
              <a:t>M </a:t>
            </a:r>
            <a:r>
              <a:rPr lang="en-GB" altLang="zh-CN" sz="1100" i="1" dirty="0"/>
              <a:t>et al. </a:t>
            </a:r>
            <a:r>
              <a:rPr lang="en-GB" altLang="zh-CN" sz="1100" dirty="0"/>
              <a:t>J Endometriosis and Pelvic Pain Disorders, </a:t>
            </a:r>
            <a:r>
              <a:rPr lang="en-GB" altLang="zh-CN" sz="1100" dirty="0" smtClean="0"/>
              <a:t>Vol.7</a:t>
            </a:r>
            <a:r>
              <a:rPr lang="en-GB" altLang="zh-CN" sz="1100" dirty="0"/>
              <a:t>, suppl.1 May </a:t>
            </a:r>
            <a:r>
              <a:rPr lang="en-GB" altLang="zh-CN" sz="1100" dirty="0" smtClean="0"/>
              <a:t>2015:S71</a:t>
            </a:r>
            <a:r>
              <a:rPr lang="en-GB" altLang="zh-CN" sz="1100" dirty="0"/>
              <a:t>.</a:t>
            </a:r>
            <a:endParaRPr lang="en-GB" altLang="de-DE" sz="1100" dirty="0"/>
          </a:p>
        </p:txBody>
      </p:sp>
      <p:cxnSp>
        <p:nvCxnSpPr>
          <p:cNvPr id="5" name="Straight Connector 4"/>
          <p:cNvCxnSpPr/>
          <p:nvPr/>
        </p:nvCxnSpPr>
        <p:spPr>
          <a:xfrm flipH="1">
            <a:off x="5153891" y="3013501"/>
            <a:ext cx="187683"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6" name="Oval 5"/>
          <p:cNvSpPr/>
          <p:nvPr/>
        </p:nvSpPr>
        <p:spPr>
          <a:xfrm>
            <a:off x="5223982" y="2992572"/>
            <a:ext cx="45719" cy="59376"/>
          </a:xfrm>
          <a:prstGeom prst="ellipse">
            <a:avLst/>
          </a:prstGeom>
          <a:solidFill>
            <a:schemeClr val="tx1">
              <a:lumMod val="65000"/>
              <a:lumOff val="3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269086265"/>
      </p:ext>
    </p:extLst>
  </p:cSld>
  <p:clrMapOvr>
    <a:masterClrMapping/>
  </p:clrMapOv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6017" name="Picture 2"/>
          <p:cNvPicPr>
            <a:picLocks noChangeAspect="1" noChangeArrowheads="1"/>
          </p:cNvPicPr>
          <p:nvPr/>
        </p:nvPicPr>
        <p:blipFill rotWithShape="1">
          <a:blip r:embed="rId3" cstate="print"/>
          <a:srcRect t="-1" b="8339"/>
          <a:stretch/>
        </p:blipFill>
        <p:spPr bwMode="auto">
          <a:xfrm>
            <a:off x="585788" y="2017713"/>
            <a:ext cx="5453062" cy="3954462"/>
          </a:xfrm>
          <a:prstGeom prst="rect">
            <a:avLst/>
          </a:prstGeom>
          <a:noFill/>
          <a:ln w="9525">
            <a:noFill/>
            <a:miter lim="800000"/>
            <a:headEnd/>
            <a:tailEnd/>
          </a:ln>
        </p:spPr>
      </p:pic>
      <p:sp>
        <p:nvSpPr>
          <p:cNvPr id="2" name="Titel 1"/>
          <p:cNvSpPr>
            <a:spLocks noGrp="1"/>
          </p:cNvSpPr>
          <p:nvPr>
            <p:ph type="title"/>
          </p:nvPr>
        </p:nvSpPr>
        <p:spPr>
          <a:xfrm>
            <a:off x="242888" y="261258"/>
            <a:ext cx="7834312" cy="548368"/>
          </a:xfrm>
        </p:spPr>
        <p:txBody>
          <a:bodyPr>
            <a:noAutofit/>
          </a:bodyPr>
          <a:lstStyle/>
          <a:p>
            <a:pPr>
              <a:defRPr/>
            </a:pPr>
            <a:r>
              <a:rPr lang="en-US" sz="2800" dirty="0">
                <a:solidFill>
                  <a:srgbClr val="FFFF00"/>
                </a:solidFill>
              </a:rPr>
              <a:t>VISADO: </a:t>
            </a:r>
            <a:r>
              <a:rPr lang="en-US" sz="3000" dirty="0">
                <a:solidFill>
                  <a:srgbClr val="FFFF00"/>
                </a:solidFill>
              </a:rPr>
              <a:t>Global assessment of </a:t>
            </a:r>
            <a:r>
              <a:rPr lang="en-US" sz="3000" dirty="0" smtClean="0">
                <a:solidFill>
                  <a:srgbClr val="FFFF00"/>
                </a:solidFill>
              </a:rPr>
              <a:t>efficacy </a:t>
            </a:r>
            <a:r>
              <a:rPr lang="en-US" sz="3000" dirty="0">
                <a:solidFill>
                  <a:srgbClr val="FFFF00"/>
                </a:solidFill>
              </a:rPr>
              <a:t>- Patient rating </a:t>
            </a:r>
            <a:endParaRPr sz="3000" dirty="0">
              <a:solidFill>
                <a:srgbClr val="FFFF00"/>
              </a:solidFill>
            </a:endParaRPr>
          </a:p>
        </p:txBody>
      </p:sp>
      <p:sp>
        <p:nvSpPr>
          <p:cNvPr id="13" name="Inhaltsplatzhalter 2"/>
          <p:cNvSpPr>
            <a:spLocks noGrp="1"/>
          </p:cNvSpPr>
          <p:nvPr>
            <p:ph idx="1"/>
          </p:nvPr>
        </p:nvSpPr>
        <p:spPr>
          <a:xfrm>
            <a:off x="242888" y="1263650"/>
            <a:ext cx="8643937" cy="4308475"/>
          </a:xfrm>
        </p:spPr>
        <p:txBody>
          <a:bodyPr>
            <a:normAutofit/>
          </a:bodyPr>
          <a:lstStyle/>
          <a:p>
            <a:pPr marL="106362" indent="0">
              <a:buNone/>
              <a:defRPr/>
            </a:pPr>
            <a:endParaRPr lang="en-US" sz="2100" dirty="0"/>
          </a:p>
          <a:p>
            <a:pPr marL="106362" indent="0">
              <a:buFont typeface="Arial" charset="0"/>
              <a:buNone/>
              <a:defRPr/>
            </a:pPr>
            <a:endParaRPr lang="en-US" sz="2400" dirty="0" smtClean="0"/>
          </a:p>
          <a:p>
            <a:pPr>
              <a:defRPr/>
            </a:pPr>
            <a:endParaRPr lang="de-DE" dirty="0"/>
          </a:p>
        </p:txBody>
      </p:sp>
      <p:sp>
        <p:nvSpPr>
          <p:cNvPr id="86020" name="Content Placeholder 2"/>
          <p:cNvSpPr>
            <a:spLocks noGrp="1"/>
          </p:cNvSpPr>
          <p:nvPr>
            <p:ph sz="quarter" idx="10"/>
          </p:nvPr>
        </p:nvSpPr>
        <p:spPr>
          <a:xfrm>
            <a:off x="227149" y="5841546"/>
            <a:ext cx="9144000" cy="885371"/>
          </a:xfrm>
        </p:spPr>
        <p:txBody>
          <a:bodyPr anchor="b"/>
          <a:lstStyle/>
          <a:p>
            <a:endParaRPr lang="en-GB" altLang="zh-CN" sz="1100" dirty="0" smtClean="0">
              <a:solidFill>
                <a:schemeClr val="tx1">
                  <a:lumMod val="50000"/>
                  <a:lumOff val="50000"/>
                </a:schemeClr>
              </a:solidFill>
              <a:latin typeface="Arial" charset="0"/>
              <a:cs typeface="Arial" charset="0"/>
            </a:endParaRPr>
          </a:p>
          <a:p>
            <a:endParaRPr lang="en-GB" altLang="zh-CN" sz="1100" dirty="0">
              <a:solidFill>
                <a:schemeClr val="tx1">
                  <a:lumMod val="50000"/>
                  <a:lumOff val="50000"/>
                </a:schemeClr>
              </a:solidFill>
              <a:latin typeface="Arial" charset="0"/>
              <a:cs typeface="Arial" charset="0"/>
            </a:endParaRPr>
          </a:p>
          <a:p>
            <a:endParaRPr lang="en-GB" altLang="zh-CN" sz="1100" dirty="0" smtClean="0">
              <a:solidFill>
                <a:schemeClr val="tx1">
                  <a:lumMod val="50000"/>
                  <a:lumOff val="50000"/>
                </a:schemeClr>
              </a:solidFill>
              <a:latin typeface="Arial" charset="0"/>
              <a:cs typeface="Arial" charset="0"/>
            </a:endParaRPr>
          </a:p>
          <a:p>
            <a:endParaRPr lang="en-GB" altLang="zh-CN" sz="1100" dirty="0">
              <a:solidFill>
                <a:schemeClr val="tx1">
                  <a:lumMod val="50000"/>
                  <a:lumOff val="50000"/>
                </a:schemeClr>
              </a:solidFill>
              <a:latin typeface="Arial" charset="0"/>
              <a:cs typeface="Arial" charset="0"/>
            </a:endParaRPr>
          </a:p>
          <a:p>
            <a:endParaRPr lang="en-GB" altLang="zh-CN" sz="1100" dirty="0" smtClean="0">
              <a:solidFill>
                <a:schemeClr val="tx1">
                  <a:lumMod val="50000"/>
                  <a:lumOff val="50000"/>
                </a:schemeClr>
              </a:solidFill>
              <a:latin typeface="Arial" charset="0"/>
              <a:cs typeface="Arial" charset="0"/>
            </a:endParaRPr>
          </a:p>
          <a:p>
            <a:endParaRPr lang="en-GB" altLang="zh-CN" sz="1100" dirty="0">
              <a:solidFill>
                <a:schemeClr val="tx1">
                  <a:lumMod val="50000"/>
                  <a:lumOff val="50000"/>
                </a:schemeClr>
              </a:solidFill>
              <a:latin typeface="Arial" charset="0"/>
              <a:cs typeface="Arial" charset="0"/>
            </a:endParaRPr>
          </a:p>
          <a:p>
            <a:r>
              <a:rPr lang="en-GB" altLang="zh-CN" sz="1100" dirty="0" smtClean="0">
                <a:solidFill>
                  <a:schemeClr val="tx1">
                    <a:lumMod val="50000"/>
                    <a:lumOff val="50000"/>
                  </a:schemeClr>
                </a:solidFill>
                <a:latin typeface="Arial" charset="0"/>
                <a:cs typeface="Arial" charset="0"/>
              </a:rPr>
              <a:t>CGI, Clinical Global Impressions scale; EOT, End of treatment; FAS, Full analysis set</a:t>
            </a:r>
          </a:p>
          <a:p>
            <a:endParaRPr lang="en-GB" altLang="zh-CN" dirty="0" smtClean="0">
              <a:latin typeface="Arial" charset="0"/>
              <a:cs typeface="Arial" charset="0"/>
            </a:endParaRPr>
          </a:p>
          <a:p>
            <a:r>
              <a:rPr lang="en-GB" altLang="zh-CN" sz="1100" dirty="0" err="1" smtClean="0">
                <a:latin typeface="Arial" charset="0"/>
                <a:cs typeface="Arial" charset="0"/>
              </a:rPr>
              <a:t>Merz</a:t>
            </a:r>
            <a:r>
              <a:rPr lang="en-GB" altLang="zh-CN" sz="1100" dirty="0" smtClean="0">
                <a:latin typeface="Arial" charset="0"/>
                <a:cs typeface="Arial" charset="0"/>
              </a:rPr>
              <a:t> M </a:t>
            </a:r>
            <a:r>
              <a:rPr lang="en-GB" altLang="zh-CN" sz="1100" i="1" dirty="0" smtClean="0">
                <a:latin typeface="Arial" charset="0"/>
                <a:cs typeface="Arial" charset="0"/>
              </a:rPr>
              <a:t>et al. </a:t>
            </a:r>
            <a:r>
              <a:rPr lang="en-GB" altLang="zh-CN" sz="1100" dirty="0" smtClean="0">
                <a:latin typeface="Arial" charset="0"/>
                <a:cs typeface="Arial" charset="0"/>
              </a:rPr>
              <a:t>J Endometriosis and Pelvic Pain Disorders 2015; 7(suppl.1): S71.</a:t>
            </a:r>
            <a:endParaRPr lang="en-GB" sz="1100" dirty="0" smtClean="0">
              <a:latin typeface="Arial" charset="0"/>
              <a:cs typeface="Arial" charset="0"/>
            </a:endParaRPr>
          </a:p>
        </p:txBody>
      </p:sp>
      <p:sp>
        <p:nvSpPr>
          <p:cNvPr id="86021" name="AutoShape 37"/>
          <p:cNvSpPr>
            <a:spLocks/>
          </p:cNvSpPr>
          <p:nvPr/>
        </p:nvSpPr>
        <p:spPr bwMode="auto">
          <a:xfrm>
            <a:off x="3270250" y="2298700"/>
            <a:ext cx="242888" cy="2282825"/>
          </a:xfrm>
          <a:prstGeom prst="rightBrace">
            <a:avLst>
              <a:gd name="adj1" fmla="val 30415"/>
              <a:gd name="adj2" fmla="val 50000"/>
            </a:avLst>
          </a:prstGeom>
          <a:noFill/>
          <a:ln w="41275">
            <a:solidFill>
              <a:srgbClr val="008CCA"/>
            </a:solidFill>
            <a:round/>
            <a:headEnd/>
            <a:tailEnd/>
          </a:ln>
        </p:spPr>
        <p:txBody>
          <a:bodyPr wrap="none" anchor="ctr"/>
          <a:lstStyle/>
          <a:p>
            <a:endParaRPr lang="en-US">
              <a:solidFill>
                <a:srgbClr val="292929"/>
              </a:solidFill>
            </a:endParaRPr>
          </a:p>
        </p:txBody>
      </p:sp>
      <p:sp>
        <p:nvSpPr>
          <p:cNvPr id="86022" name="AutoShape 37"/>
          <p:cNvSpPr>
            <a:spLocks/>
          </p:cNvSpPr>
          <p:nvPr/>
        </p:nvSpPr>
        <p:spPr bwMode="auto">
          <a:xfrm>
            <a:off x="5788025" y="2298700"/>
            <a:ext cx="242888" cy="2619375"/>
          </a:xfrm>
          <a:prstGeom prst="rightBrace">
            <a:avLst>
              <a:gd name="adj1" fmla="val 30406"/>
              <a:gd name="adj2" fmla="val 50000"/>
            </a:avLst>
          </a:prstGeom>
          <a:noFill/>
          <a:ln w="41275">
            <a:solidFill>
              <a:srgbClr val="008CCA"/>
            </a:solidFill>
            <a:round/>
            <a:headEnd/>
            <a:tailEnd/>
          </a:ln>
        </p:spPr>
        <p:txBody>
          <a:bodyPr wrap="none" anchor="ctr"/>
          <a:lstStyle/>
          <a:p>
            <a:endParaRPr lang="en-US">
              <a:solidFill>
                <a:srgbClr val="292929"/>
              </a:solidFill>
            </a:endParaRPr>
          </a:p>
        </p:txBody>
      </p:sp>
      <p:pic>
        <p:nvPicPr>
          <p:cNvPr id="86023" name="Picture 3"/>
          <p:cNvPicPr>
            <a:picLocks noChangeAspect="1" noChangeArrowheads="1"/>
          </p:cNvPicPr>
          <p:nvPr/>
        </p:nvPicPr>
        <p:blipFill>
          <a:blip r:embed="rId4" cstate="print"/>
          <a:srcRect/>
          <a:stretch>
            <a:fillRect/>
          </a:stretch>
        </p:blipFill>
        <p:spPr bwMode="auto">
          <a:xfrm>
            <a:off x="6810375" y="2898775"/>
            <a:ext cx="2230438" cy="1682750"/>
          </a:xfrm>
          <a:prstGeom prst="rect">
            <a:avLst/>
          </a:prstGeom>
          <a:noFill/>
          <a:ln w="9525">
            <a:noFill/>
            <a:miter lim="800000"/>
            <a:headEnd/>
            <a:tailEnd/>
          </a:ln>
        </p:spPr>
      </p:pic>
      <p:sp>
        <p:nvSpPr>
          <p:cNvPr id="86024" name="TextBox 6"/>
          <p:cNvSpPr txBox="1">
            <a:spLocks noChangeArrowheads="1"/>
          </p:cNvSpPr>
          <p:nvPr/>
        </p:nvSpPr>
        <p:spPr bwMode="auto">
          <a:xfrm>
            <a:off x="3506788" y="3265488"/>
            <a:ext cx="754062" cy="369887"/>
          </a:xfrm>
          <a:prstGeom prst="rect">
            <a:avLst/>
          </a:prstGeom>
          <a:noFill/>
          <a:ln w="9525">
            <a:noFill/>
            <a:miter lim="800000"/>
            <a:headEnd/>
            <a:tailEnd/>
          </a:ln>
        </p:spPr>
        <p:txBody>
          <a:bodyPr>
            <a:spAutoFit/>
          </a:bodyPr>
          <a:lstStyle/>
          <a:p>
            <a:r>
              <a:rPr lang="en-GB" b="1">
                <a:solidFill>
                  <a:srgbClr val="008CCA"/>
                </a:solidFill>
              </a:rPr>
              <a:t>70%</a:t>
            </a:r>
          </a:p>
        </p:txBody>
      </p:sp>
      <p:sp>
        <p:nvSpPr>
          <p:cNvPr id="86025" name="TextBox 14"/>
          <p:cNvSpPr txBox="1">
            <a:spLocks noChangeArrowheads="1"/>
          </p:cNvSpPr>
          <p:nvPr/>
        </p:nvSpPr>
        <p:spPr bwMode="auto">
          <a:xfrm>
            <a:off x="6015038" y="3413125"/>
            <a:ext cx="755650" cy="369888"/>
          </a:xfrm>
          <a:prstGeom prst="rect">
            <a:avLst/>
          </a:prstGeom>
          <a:noFill/>
          <a:ln w="9525">
            <a:noFill/>
            <a:miter lim="800000"/>
            <a:headEnd/>
            <a:tailEnd/>
          </a:ln>
        </p:spPr>
        <p:txBody>
          <a:bodyPr>
            <a:spAutoFit/>
          </a:bodyPr>
          <a:lstStyle/>
          <a:p>
            <a:r>
              <a:rPr lang="en-GB" b="1" dirty="0">
                <a:solidFill>
                  <a:srgbClr val="008CCA"/>
                </a:solidFill>
              </a:rPr>
              <a:t>84%</a:t>
            </a:r>
          </a:p>
        </p:txBody>
      </p:sp>
      <p:sp>
        <p:nvSpPr>
          <p:cNvPr id="9" name="Rounded Rectangle 8"/>
          <p:cNvSpPr/>
          <p:nvPr/>
        </p:nvSpPr>
        <p:spPr>
          <a:xfrm>
            <a:off x="6757988" y="3114675"/>
            <a:ext cx="1657350" cy="419100"/>
          </a:xfrm>
          <a:prstGeom prst="roundRect">
            <a:avLst/>
          </a:prstGeom>
          <a:noFill/>
          <a:ln>
            <a:solidFill>
              <a:srgbClr val="008CC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solidFill>
                <a:schemeClr val="bg1"/>
              </a:solidFill>
            </a:endParaRPr>
          </a:p>
        </p:txBody>
      </p:sp>
    </p:spTree>
    <p:extLst>
      <p:ext uri="{BB962C8B-B14F-4D97-AF65-F5344CB8AC3E}">
        <p14:creationId xmlns:p14="http://schemas.microsoft.com/office/powerpoint/2010/main" val="157387388"/>
      </p:ext>
    </p:extLst>
  </p:cSld>
  <p:clrMapOvr>
    <a:masterClrMapping/>
  </p:clrMapOvr>
  <p:transition spd="slow"/>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el 1"/>
          <p:cNvSpPr>
            <a:spLocks noGrp="1"/>
          </p:cNvSpPr>
          <p:nvPr>
            <p:ph type="title"/>
          </p:nvPr>
        </p:nvSpPr>
        <p:spPr>
          <a:xfrm>
            <a:off x="428080" y="53752"/>
            <a:ext cx="8229600" cy="1143000"/>
          </a:xfrm>
        </p:spPr>
        <p:txBody>
          <a:bodyPr/>
          <a:lstStyle/>
          <a:p>
            <a:r>
              <a:rPr lang="de-DE" sz="2400" dirty="0" smtClean="0">
                <a:solidFill>
                  <a:srgbClr val="FFFF00"/>
                </a:solidFill>
              </a:rPr>
              <a:t>VISADO: </a:t>
            </a:r>
            <a:r>
              <a:rPr lang="de-DE" sz="2400" dirty="0" err="1" smtClean="0">
                <a:solidFill>
                  <a:srgbClr val="FFFF00"/>
                </a:solidFill>
              </a:rPr>
              <a:t>Number</a:t>
            </a:r>
            <a:r>
              <a:rPr lang="de-DE" sz="2400" dirty="0" smtClean="0">
                <a:solidFill>
                  <a:srgbClr val="FFFF00"/>
                </a:solidFill>
              </a:rPr>
              <a:t> </a:t>
            </a:r>
            <a:r>
              <a:rPr lang="de-DE" sz="2400" dirty="0" err="1" smtClean="0">
                <a:solidFill>
                  <a:srgbClr val="FFFF00"/>
                </a:solidFill>
              </a:rPr>
              <a:t>of</a:t>
            </a:r>
            <a:r>
              <a:rPr lang="de-DE" sz="2400" dirty="0" smtClean="0">
                <a:solidFill>
                  <a:srgbClr val="FFFF00"/>
                </a:solidFill>
              </a:rPr>
              <a:t> </a:t>
            </a:r>
            <a:r>
              <a:rPr lang="de-DE" sz="2400" dirty="0" err="1" smtClean="0">
                <a:solidFill>
                  <a:srgbClr val="FFFF00"/>
                </a:solidFill>
              </a:rPr>
              <a:t>bleeding</a:t>
            </a:r>
            <a:r>
              <a:rPr lang="de-DE" sz="2400" dirty="0" smtClean="0">
                <a:solidFill>
                  <a:srgbClr val="FFFF00"/>
                </a:solidFill>
              </a:rPr>
              <a:t>/</a:t>
            </a:r>
            <a:r>
              <a:rPr lang="de-DE" sz="2400" dirty="0" err="1" smtClean="0">
                <a:solidFill>
                  <a:srgbClr val="FFFF00"/>
                </a:solidFill>
              </a:rPr>
              <a:t>spotting</a:t>
            </a:r>
            <a:r>
              <a:rPr lang="de-DE" sz="2400" dirty="0" smtClean="0">
                <a:solidFill>
                  <a:srgbClr val="FFFF00"/>
                </a:solidFill>
              </a:rPr>
              <a:t> </a:t>
            </a:r>
            <a:r>
              <a:rPr lang="de-DE" sz="2400" dirty="0" err="1" smtClean="0">
                <a:solidFill>
                  <a:srgbClr val="FFFF00"/>
                </a:solidFill>
              </a:rPr>
              <a:t>days</a:t>
            </a:r>
            <a:r>
              <a:rPr lang="de-DE" sz="2400" dirty="0" smtClean="0">
                <a:solidFill>
                  <a:srgbClr val="FFFF00"/>
                </a:solidFill>
              </a:rPr>
              <a:t> </a:t>
            </a:r>
            <a:r>
              <a:rPr lang="de-DE" sz="2400" dirty="0" err="1" smtClean="0">
                <a:solidFill>
                  <a:srgbClr val="FFFF00"/>
                </a:solidFill>
              </a:rPr>
              <a:t>decreased</a:t>
            </a:r>
            <a:r>
              <a:rPr lang="de-DE" sz="2400" dirty="0" smtClean="0">
                <a:solidFill>
                  <a:srgbClr val="FFFF00"/>
                </a:solidFill>
              </a:rPr>
              <a:t> </a:t>
            </a:r>
            <a:r>
              <a:rPr lang="de-DE" sz="2400" dirty="0" err="1" smtClean="0">
                <a:solidFill>
                  <a:srgbClr val="FFFF00"/>
                </a:solidFill>
              </a:rPr>
              <a:t>and</a:t>
            </a:r>
            <a:r>
              <a:rPr lang="de-DE" sz="2400" dirty="0" smtClean="0">
                <a:solidFill>
                  <a:srgbClr val="FFFF00"/>
                </a:solidFill>
              </a:rPr>
              <a:t> </a:t>
            </a:r>
            <a:r>
              <a:rPr lang="de-DE" sz="2400" dirty="0" err="1" smtClean="0">
                <a:solidFill>
                  <a:srgbClr val="FFFF00"/>
                </a:solidFill>
              </a:rPr>
              <a:t>amenorrhea</a:t>
            </a:r>
            <a:r>
              <a:rPr lang="de-DE" sz="2400" dirty="0" smtClean="0">
                <a:solidFill>
                  <a:srgbClr val="FFFF00"/>
                </a:solidFill>
              </a:rPr>
              <a:t> rate </a:t>
            </a:r>
            <a:r>
              <a:rPr lang="de-DE" sz="2400" dirty="0" err="1" smtClean="0">
                <a:solidFill>
                  <a:srgbClr val="FFFF00"/>
                </a:solidFill>
              </a:rPr>
              <a:t>increased</a:t>
            </a:r>
            <a:r>
              <a:rPr lang="de-DE" sz="2400" dirty="0" smtClean="0">
                <a:solidFill>
                  <a:srgbClr val="FFFF00"/>
                </a:solidFill>
              </a:rPr>
              <a:t> </a:t>
            </a:r>
            <a:r>
              <a:rPr lang="de-DE" sz="2400" dirty="0" err="1" smtClean="0">
                <a:solidFill>
                  <a:srgbClr val="FFFF00"/>
                </a:solidFill>
              </a:rPr>
              <a:t>over</a:t>
            </a:r>
            <a:r>
              <a:rPr lang="de-DE" sz="2400" dirty="0" smtClean="0">
                <a:solidFill>
                  <a:srgbClr val="FFFF00"/>
                </a:solidFill>
              </a:rPr>
              <a:t> </a:t>
            </a:r>
            <a:r>
              <a:rPr lang="de-DE" sz="2400" dirty="0" err="1" smtClean="0">
                <a:solidFill>
                  <a:srgbClr val="FFFF00"/>
                </a:solidFill>
              </a:rPr>
              <a:t>study</a:t>
            </a:r>
            <a:r>
              <a:rPr lang="de-DE" sz="2400" dirty="0" smtClean="0">
                <a:solidFill>
                  <a:srgbClr val="FFFF00"/>
                </a:solidFill>
              </a:rPr>
              <a:t> </a:t>
            </a:r>
            <a:r>
              <a:rPr lang="de-DE" sz="2400" dirty="0" err="1" smtClean="0">
                <a:solidFill>
                  <a:srgbClr val="FFFF00"/>
                </a:solidFill>
              </a:rPr>
              <a:t>period</a:t>
            </a:r>
            <a:endParaRPr lang="de-DE" sz="2400" dirty="0">
              <a:solidFill>
                <a:srgbClr val="FFFF00"/>
              </a:solidFill>
            </a:endParaRPr>
          </a:p>
        </p:txBody>
      </p:sp>
      <p:sp>
        <p:nvSpPr>
          <p:cNvPr id="6" name="Rectangle 8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pic>
        <p:nvPicPr>
          <p:cNvPr id="1026" name="Picture 2" descr="C:\Users\GEVVA\AppData\Local\Microsoft\Windows\Temporary Internet Files\Content.Outlook\FE3ECXA8\Visado SEUD 2015 Fig 4_figure remove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8080" y="1196752"/>
            <a:ext cx="7979882" cy="4464496"/>
          </a:xfrm>
          <a:prstGeom prst="rect">
            <a:avLst/>
          </a:prstGeom>
          <a:noFill/>
          <a:extLst>
            <a:ext uri="{909E8E84-426E-40DD-AFC4-6F175D3DCCD1}">
              <a14:hiddenFill xmlns:a14="http://schemas.microsoft.com/office/drawing/2010/main">
                <a:solidFill>
                  <a:srgbClr val="FFFFFF"/>
                </a:solidFill>
              </a14:hiddenFill>
            </a:ext>
          </a:extLst>
        </p:spPr>
      </p:pic>
      <p:sp>
        <p:nvSpPr>
          <p:cNvPr id="3" name="Textfeld 2"/>
          <p:cNvSpPr txBox="1"/>
          <p:nvPr/>
        </p:nvSpPr>
        <p:spPr>
          <a:xfrm>
            <a:off x="1526784" y="4657016"/>
            <a:ext cx="1224136" cy="646331"/>
          </a:xfrm>
          <a:prstGeom prst="rect">
            <a:avLst/>
          </a:prstGeom>
          <a:solidFill>
            <a:schemeClr val="bg1"/>
          </a:solidFill>
        </p:spPr>
        <p:txBody>
          <a:bodyPr wrap="square" rtlCol="0">
            <a:spAutoFit/>
          </a:bodyPr>
          <a:lstStyle/>
          <a:p>
            <a:r>
              <a:rPr lang="de-DE" b="1" dirty="0"/>
              <a:t>90 </a:t>
            </a:r>
            <a:r>
              <a:rPr lang="de-DE" b="1" dirty="0" err="1"/>
              <a:t>day</a:t>
            </a:r>
            <a:r>
              <a:rPr lang="de-DE" b="1" dirty="0"/>
              <a:t> </a:t>
            </a:r>
            <a:r>
              <a:rPr lang="de-DE" b="1" dirty="0" err="1"/>
              <a:t>period</a:t>
            </a:r>
            <a:r>
              <a:rPr lang="de-DE" b="1" dirty="0"/>
              <a:t> 1</a:t>
            </a:r>
          </a:p>
        </p:txBody>
      </p:sp>
      <p:sp>
        <p:nvSpPr>
          <p:cNvPr id="94" name="Textfeld 93"/>
          <p:cNvSpPr txBox="1"/>
          <p:nvPr/>
        </p:nvSpPr>
        <p:spPr>
          <a:xfrm>
            <a:off x="1526784" y="4657016"/>
            <a:ext cx="1224136" cy="646331"/>
          </a:xfrm>
          <a:prstGeom prst="rect">
            <a:avLst/>
          </a:prstGeom>
          <a:solidFill>
            <a:schemeClr val="bg1"/>
          </a:solidFill>
        </p:spPr>
        <p:txBody>
          <a:bodyPr wrap="square" rtlCol="0">
            <a:spAutoFit/>
          </a:bodyPr>
          <a:lstStyle/>
          <a:p>
            <a:r>
              <a:rPr lang="de-DE" b="1" dirty="0"/>
              <a:t>90 </a:t>
            </a:r>
            <a:r>
              <a:rPr lang="de-DE" b="1" dirty="0" err="1"/>
              <a:t>day</a:t>
            </a:r>
            <a:r>
              <a:rPr lang="de-DE" b="1" dirty="0"/>
              <a:t> </a:t>
            </a:r>
            <a:r>
              <a:rPr lang="de-DE" b="1" dirty="0" err="1"/>
              <a:t>period</a:t>
            </a:r>
            <a:r>
              <a:rPr lang="de-DE" b="1" dirty="0"/>
              <a:t> 1</a:t>
            </a:r>
          </a:p>
        </p:txBody>
      </p:sp>
      <p:sp>
        <p:nvSpPr>
          <p:cNvPr id="96" name="Textfeld 95"/>
          <p:cNvSpPr txBox="1"/>
          <p:nvPr/>
        </p:nvSpPr>
        <p:spPr>
          <a:xfrm>
            <a:off x="1526785" y="4684618"/>
            <a:ext cx="1848504" cy="646331"/>
          </a:xfrm>
          <a:prstGeom prst="rect">
            <a:avLst/>
          </a:prstGeom>
          <a:solidFill>
            <a:schemeClr val="bg1"/>
          </a:solidFill>
        </p:spPr>
        <p:txBody>
          <a:bodyPr wrap="square" rtlCol="0">
            <a:spAutoFit/>
          </a:bodyPr>
          <a:lstStyle/>
          <a:p>
            <a:r>
              <a:rPr lang="de-DE" b="1" dirty="0" smtClean="0"/>
              <a:t>      90 </a:t>
            </a:r>
            <a:r>
              <a:rPr lang="de-DE" b="1" dirty="0" err="1"/>
              <a:t>day</a:t>
            </a:r>
            <a:r>
              <a:rPr lang="de-DE" b="1" dirty="0"/>
              <a:t> </a:t>
            </a:r>
            <a:r>
              <a:rPr lang="de-DE" b="1" dirty="0" smtClean="0"/>
              <a:t>        </a:t>
            </a:r>
          </a:p>
          <a:p>
            <a:r>
              <a:rPr lang="de-DE" b="1" dirty="0" smtClean="0"/>
              <a:t>      </a:t>
            </a:r>
            <a:r>
              <a:rPr lang="de-DE" b="1" dirty="0" err="1" smtClean="0"/>
              <a:t>period</a:t>
            </a:r>
            <a:r>
              <a:rPr lang="de-DE" b="1" dirty="0" smtClean="0"/>
              <a:t> </a:t>
            </a:r>
            <a:r>
              <a:rPr lang="de-DE" b="1" dirty="0"/>
              <a:t>1</a:t>
            </a:r>
          </a:p>
        </p:txBody>
      </p:sp>
      <p:sp>
        <p:nvSpPr>
          <p:cNvPr id="97" name="Textfeld 96"/>
          <p:cNvSpPr txBox="1"/>
          <p:nvPr/>
        </p:nvSpPr>
        <p:spPr>
          <a:xfrm>
            <a:off x="3375288" y="4713941"/>
            <a:ext cx="1224136" cy="646331"/>
          </a:xfrm>
          <a:prstGeom prst="rect">
            <a:avLst/>
          </a:prstGeom>
          <a:solidFill>
            <a:schemeClr val="bg1"/>
          </a:solidFill>
        </p:spPr>
        <p:txBody>
          <a:bodyPr wrap="square" rtlCol="0">
            <a:spAutoFit/>
          </a:bodyPr>
          <a:lstStyle/>
          <a:p>
            <a:r>
              <a:rPr lang="de-DE" b="1" dirty="0"/>
              <a:t>90 </a:t>
            </a:r>
            <a:r>
              <a:rPr lang="de-DE" b="1" dirty="0" err="1"/>
              <a:t>day</a:t>
            </a:r>
            <a:r>
              <a:rPr lang="de-DE" b="1" dirty="0"/>
              <a:t> </a:t>
            </a:r>
            <a:r>
              <a:rPr lang="de-DE" b="1" dirty="0" err="1"/>
              <a:t>period</a:t>
            </a:r>
            <a:r>
              <a:rPr lang="de-DE" b="1" dirty="0"/>
              <a:t> </a:t>
            </a:r>
            <a:r>
              <a:rPr lang="de-DE" b="1" dirty="0" smtClean="0"/>
              <a:t>2</a:t>
            </a:r>
            <a:endParaRPr lang="de-DE" b="1" dirty="0"/>
          </a:p>
        </p:txBody>
      </p:sp>
      <p:sp>
        <p:nvSpPr>
          <p:cNvPr id="98" name="Textfeld 97"/>
          <p:cNvSpPr txBox="1"/>
          <p:nvPr/>
        </p:nvSpPr>
        <p:spPr>
          <a:xfrm>
            <a:off x="4716016" y="4715267"/>
            <a:ext cx="1224136" cy="646331"/>
          </a:xfrm>
          <a:prstGeom prst="rect">
            <a:avLst/>
          </a:prstGeom>
          <a:solidFill>
            <a:schemeClr val="bg1"/>
          </a:solidFill>
        </p:spPr>
        <p:txBody>
          <a:bodyPr wrap="square" rtlCol="0">
            <a:spAutoFit/>
          </a:bodyPr>
          <a:lstStyle/>
          <a:p>
            <a:r>
              <a:rPr lang="de-DE" b="1" dirty="0"/>
              <a:t>90 </a:t>
            </a:r>
            <a:r>
              <a:rPr lang="de-DE" b="1" dirty="0" err="1"/>
              <a:t>day</a:t>
            </a:r>
            <a:r>
              <a:rPr lang="de-DE" b="1" dirty="0"/>
              <a:t> </a:t>
            </a:r>
            <a:r>
              <a:rPr lang="de-DE" b="1" dirty="0" err="1"/>
              <a:t>period</a:t>
            </a:r>
            <a:r>
              <a:rPr lang="de-DE" b="1" dirty="0"/>
              <a:t> </a:t>
            </a:r>
            <a:r>
              <a:rPr lang="de-DE" b="1" dirty="0" smtClean="0"/>
              <a:t>3</a:t>
            </a:r>
            <a:endParaRPr lang="de-DE" b="1" dirty="0"/>
          </a:p>
        </p:txBody>
      </p:sp>
      <p:sp>
        <p:nvSpPr>
          <p:cNvPr id="99" name="Textfeld 98"/>
          <p:cNvSpPr txBox="1"/>
          <p:nvPr/>
        </p:nvSpPr>
        <p:spPr>
          <a:xfrm>
            <a:off x="6084168" y="4707517"/>
            <a:ext cx="1224136" cy="646331"/>
          </a:xfrm>
          <a:prstGeom prst="rect">
            <a:avLst/>
          </a:prstGeom>
          <a:solidFill>
            <a:schemeClr val="bg1"/>
          </a:solidFill>
        </p:spPr>
        <p:txBody>
          <a:bodyPr wrap="square" rtlCol="0">
            <a:spAutoFit/>
          </a:bodyPr>
          <a:lstStyle/>
          <a:p>
            <a:r>
              <a:rPr lang="de-DE" b="1" dirty="0"/>
              <a:t>90 </a:t>
            </a:r>
            <a:r>
              <a:rPr lang="de-DE" b="1" dirty="0" err="1"/>
              <a:t>day</a:t>
            </a:r>
            <a:r>
              <a:rPr lang="de-DE" b="1" dirty="0"/>
              <a:t> </a:t>
            </a:r>
            <a:r>
              <a:rPr lang="de-DE" b="1" dirty="0" err="1"/>
              <a:t>period</a:t>
            </a:r>
            <a:r>
              <a:rPr lang="de-DE" b="1" dirty="0"/>
              <a:t> </a:t>
            </a:r>
            <a:r>
              <a:rPr lang="de-DE" b="1" dirty="0" smtClean="0"/>
              <a:t>4</a:t>
            </a:r>
            <a:endParaRPr lang="de-DE" b="1" dirty="0"/>
          </a:p>
        </p:txBody>
      </p:sp>
      <p:sp>
        <p:nvSpPr>
          <p:cNvPr id="5" name="Textfeld 4"/>
          <p:cNvSpPr txBox="1"/>
          <p:nvPr/>
        </p:nvSpPr>
        <p:spPr>
          <a:xfrm>
            <a:off x="485755" y="6141187"/>
            <a:ext cx="6745757" cy="261610"/>
          </a:xfrm>
          <a:prstGeom prst="rect">
            <a:avLst/>
          </a:prstGeom>
          <a:noFill/>
        </p:spPr>
        <p:txBody>
          <a:bodyPr wrap="none" rtlCol="0">
            <a:spAutoFit/>
          </a:bodyPr>
          <a:lstStyle/>
          <a:p>
            <a:pPr marL="0" indent="0">
              <a:buNone/>
            </a:pPr>
            <a:r>
              <a:rPr lang="en-US" sz="1100" dirty="0"/>
              <a:t>Merz M et al. VISADO. J Endometriosis and Pelvic Pain Disorders. 2015;7(Supplement 1 May 2015) 571.</a:t>
            </a:r>
            <a:endParaRPr lang="de-DE" sz="1100" dirty="0"/>
          </a:p>
        </p:txBody>
      </p:sp>
    </p:spTree>
    <p:extLst>
      <p:ext uri="{BB962C8B-B14F-4D97-AF65-F5344CB8AC3E}">
        <p14:creationId xmlns:p14="http://schemas.microsoft.com/office/powerpoint/2010/main" val="14016238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22" name="Title 5"/>
          <p:cNvSpPr>
            <a:spLocks noGrp="1"/>
          </p:cNvSpPr>
          <p:nvPr>
            <p:ph type="title"/>
          </p:nvPr>
        </p:nvSpPr>
        <p:spPr>
          <a:xfrm>
            <a:off x="242888" y="323850"/>
            <a:ext cx="7669212" cy="485775"/>
          </a:xfrm>
        </p:spPr>
        <p:txBody>
          <a:bodyPr/>
          <a:lstStyle/>
          <a:p>
            <a:r>
              <a:rPr lang="en-US" sz="3000" dirty="0">
                <a:solidFill>
                  <a:srgbClr val="FFFF00"/>
                </a:solidFill>
                <a:latin typeface="Arial" charset="0"/>
                <a:cs typeface="Arial" charset="0"/>
              </a:rPr>
              <a:t>VISADO: </a:t>
            </a:r>
            <a:r>
              <a:rPr sz="3000" dirty="0">
                <a:solidFill>
                  <a:srgbClr val="FFFF00"/>
                </a:solidFill>
                <a:latin typeface="Arial" charset="0"/>
                <a:cs typeface="Arial" charset="0"/>
              </a:rPr>
              <a:t>BMD at lumbar spine L2–L4</a:t>
            </a:r>
            <a:endParaRPr lang="en-GB" sz="3000" dirty="0">
              <a:solidFill>
                <a:srgbClr val="FFFF00"/>
              </a:solidFill>
              <a:latin typeface="Arial" charset="0"/>
              <a:cs typeface="Arial" charset="0"/>
            </a:endParaRPr>
          </a:p>
        </p:txBody>
      </p:sp>
      <p:sp>
        <p:nvSpPr>
          <p:cNvPr id="10" name="Content Placeholder 9"/>
          <p:cNvSpPr>
            <a:spLocks noGrp="1"/>
          </p:cNvSpPr>
          <p:nvPr>
            <p:ph sz="half" idx="2"/>
          </p:nvPr>
        </p:nvSpPr>
        <p:spPr>
          <a:xfrm>
            <a:off x="5056094" y="2031170"/>
            <a:ext cx="3993778" cy="3786188"/>
          </a:xfrm>
        </p:spPr>
        <p:txBody>
          <a:bodyPr>
            <a:normAutofit/>
          </a:bodyPr>
          <a:lstStyle/>
          <a:p>
            <a:pPr marL="0" lvl="1" indent="0">
              <a:buNone/>
              <a:defRPr/>
            </a:pPr>
            <a:r>
              <a:rPr lang="en-US" altLang="de-DE" sz="1800" dirty="0" smtClean="0"/>
              <a:t>103 patients had a baseline BMD measure</a:t>
            </a:r>
          </a:p>
          <a:p>
            <a:pPr marL="355600" lvl="1" indent="-355600">
              <a:buFont typeface="Wingdings" panose="05000000000000000000" pitchFamily="2" charset="2"/>
              <a:buChar char="§"/>
              <a:defRPr/>
            </a:pPr>
            <a:r>
              <a:rPr lang="en-US" altLang="de-DE" sz="1800" dirty="0" smtClean="0"/>
              <a:t>73 of these patients had a decrease in BMD at </a:t>
            </a:r>
            <a:r>
              <a:rPr lang="en-US" altLang="de-DE" sz="1800" dirty="0" err="1" smtClean="0"/>
              <a:t>EoT</a:t>
            </a:r>
            <a:endParaRPr lang="en-US" altLang="de-DE" sz="1800" dirty="0"/>
          </a:p>
          <a:p>
            <a:pPr marL="355600" lvl="1" indent="-355600">
              <a:buFont typeface="Wingdings" panose="05000000000000000000" pitchFamily="2" charset="2"/>
              <a:buChar char="§"/>
              <a:defRPr/>
            </a:pPr>
            <a:r>
              <a:rPr lang="en-US" altLang="de-DE" sz="1800" dirty="0" smtClean="0"/>
              <a:t>60 of the 73 patients returned </a:t>
            </a:r>
            <a:r>
              <a:rPr lang="en-US" altLang="de-DE" sz="1800" dirty="0"/>
              <a:t>for a </a:t>
            </a:r>
            <a:r>
              <a:rPr lang="en-US" altLang="de-DE" sz="1800" dirty="0" smtClean="0"/>
              <a:t>6 </a:t>
            </a:r>
            <a:r>
              <a:rPr lang="en-US" altLang="de-DE" sz="1800" dirty="0"/>
              <a:t>month </a:t>
            </a:r>
            <a:r>
              <a:rPr lang="en-US" altLang="de-DE" sz="1800" dirty="0" smtClean="0"/>
              <a:t>follow-up:</a:t>
            </a:r>
            <a:endParaRPr lang="en-US" altLang="de-DE" sz="1800" dirty="0"/>
          </a:p>
          <a:p>
            <a:pPr marL="812800" lvl="3" indent="-355600">
              <a:buFont typeface="Arial" panose="020B0604020202020204" pitchFamily="34" charset="0"/>
              <a:buChar char="•"/>
              <a:defRPr/>
            </a:pPr>
            <a:r>
              <a:rPr lang="en-US" altLang="de-DE" sz="1500" dirty="0" smtClean="0"/>
              <a:t>Mean decrease at </a:t>
            </a:r>
            <a:r>
              <a:rPr lang="en-US" altLang="de-DE" sz="1500" dirty="0" err="1" smtClean="0"/>
              <a:t>EoT</a:t>
            </a:r>
            <a:r>
              <a:rPr lang="en-US" altLang="de-DE" sz="1500" dirty="0" smtClean="0"/>
              <a:t> = 2.3% </a:t>
            </a:r>
          </a:p>
          <a:p>
            <a:pPr marL="812800" lvl="3" indent="-355600">
              <a:buFont typeface="Arial" panose="020B0604020202020204" pitchFamily="34" charset="0"/>
              <a:buChar char="•"/>
              <a:defRPr/>
            </a:pPr>
            <a:r>
              <a:rPr lang="en-US" altLang="de-DE" sz="1500" dirty="0"/>
              <a:t>A</a:t>
            </a:r>
            <a:r>
              <a:rPr lang="en-US" altLang="de-DE" sz="1500" dirty="0" smtClean="0"/>
              <a:t> </a:t>
            </a:r>
            <a:r>
              <a:rPr lang="en-US" altLang="de-DE" sz="1500" dirty="0"/>
              <a:t>trend </a:t>
            </a:r>
            <a:r>
              <a:rPr lang="en-US" altLang="de-DE" sz="1500" dirty="0" smtClean="0"/>
              <a:t>towards recovery was </a:t>
            </a:r>
            <a:r>
              <a:rPr lang="en-US" altLang="de-DE" sz="1500" dirty="0"/>
              <a:t>observed within 6 months of stopping treatment</a:t>
            </a:r>
          </a:p>
          <a:p>
            <a:pPr>
              <a:defRPr/>
            </a:pPr>
            <a:endParaRPr lang="en-GB" altLang="de-DE" dirty="0"/>
          </a:p>
        </p:txBody>
      </p:sp>
      <p:sp>
        <p:nvSpPr>
          <p:cNvPr id="81924" name="Content Placeholder 1"/>
          <p:cNvSpPr>
            <a:spLocks noGrp="1"/>
          </p:cNvSpPr>
          <p:nvPr>
            <p:ph sz="quarter" idx="10"/>
          </p:nvPr>
        </p:nvSpPr>
        <p:spPr>
          <a:xfrm>
            <a:off x="0" y="6096000"/>
            <a:ext cx="9144000" cy="762000"/>
          </a:xfrm>
        </p:spPr>
        <p:txBody>
          <a:bodyPr anchor="b"/>
          <a:lstStyle/>
          <a:p>
            <a:r>
              <a:rPr lang="de-DE" altLang="zh-CN" dirty="0">
                <a:latin typeface="Arial" charset="0"/>
                <a:cs typeface="Arial" charset="0"/>
              </a:rPr>
              <a:t>BMD, </a:t>
            </a:r>
            <a:r>
              <a:rPr lang="de-DE" altLang="zh-CN" dirty="0" smtClean="0">
                <a:latin typeface="Arial" charset="0"/>
                <a:cs typeface="Arial" charset="0"/>
              </a:rPr>
              <a:t>Bone </a:t>
            </a:r>
            <a:r>
              <a:rPr lang="de-DE" altLang="zh-CN" dirty="0">
                <a:latin typeface="Arial" charset="0"/>
                <a:cs typeface="Arial" charset="0"/>
              </a:rPr>
              <a:t>mineral </a:t>
            </a:r>
            <a:r>
              <a:rPr lang="de-DE" altLang="zh-CN" dirty="0" smtClean="0">
                <a:latin typeface="Arial" charset="0"/>
                <a:cs typeface="Arial" charset="0"/>
              </a:rPr>
              <a:t>density; </a:t>
            </a:r>
            <a:r>
              <a:rPr lang="de-DE" dirty="0" smtClean="0">
                <a:latin typeface="Arial" charset="0"/>
                <a:cs typeface="Arial" charset="0"/>
              </a:rPr>
              <a:t>EoT, End of treatment  </a:t>
            </a:r>
          </a:p>
          <a:p>
            <a:endParaRPr lang="de-DE" altLang="zh-CN" dirty="0" smtClean="0">
              <a:latin typeface="Arial" charset="0"/>
              <a:cs typeface="Arial" charset="0"/>
            </a:endParaRPr>
          </a:p>
          <a:p>
            <a:endParaRPr lang="de-DE" altLang="zh-CN" dirty="0" smtClean="0">
              <a:latin typeface="Arial" charset="0"/>
              <a:cs typeface="Arial" charset="0"/>
            </a:endParaRPr>
          </a:p>
          <a:p>
            <a:r>
              <a:rPr lang="en-GB" altLang="zh-CN" dirty="0" err="1" smtClean="0">
                <a:latin typeface="Arial" charset="0"/>
                <a:cs typeface="Arial" charset="0"/>
              </a:rPr>
              <a:t>Merz</a:t>
            </a:r>
            <a:r>
              <a:rPr lang="en-GB" altLang="zh-CN" dirty="0" smtClean="0">
                <a:latin typeface="Arial" charset="0"/>
                <a:cs typeface="Arial" charset="0"/>
              </a:rPr>
              <a:t> M </a:t>
            </a:r>
            <a:r>
              <a:rPr lang="en-GB" altLang="zh-CN" i="1" dirty="0" smtClean="0">
                <a:latin typeface="Arial" charset="0"/>
                <a:cs typeface="Arial" charset="0"/>
              </a:rPr>
              <a:t>et al. </a:t>
            </a:r>
            <a:r>
              <a:rPr lang="en-GB" altLang="zh-CN" dirty="0" smtClean="0">
                <a:latin typeface="Arial" charset="0"/>
                <a:cs typeface="Arial" charset="0"/>
              </a:rPr>
              <a:t>J Endometriosis and Pelvic Pain Disorders, Vol.7, suppl.1 May 2015: S71.</a:t>
            </a:r>
            <a:endParaRPr lang="en-GB" altLang="de-DE" dirty="0" smtClean="0">
              <a:latin typeface="Arial" charset="0"/>
              <a:cs typeface="Arial" charset="0"/>
            </a:endParaRPr>
          </a:p>
        </p:txBody>
      </p:sp>
      <p:sp>
        <p:nvSpPr>
          <p:cNvPr id="81925" name="Rectangle 189"/>
          <p:cNvSpPr>
            <a:spLocks noChangeArrowheads="1"/>
          </p:cNvSpPr>
          <p:nvPr/>
        </p:nvSpPr>
        <p:spPr bwMode="auto">
          <a:xfrm>
            <a:off x="150813" y="6213475"/>
            <a:ext cx="8424862" cy="287338"/>
          </a:xfrm>
          <a:prstGeom prst="rect">
            <a:avLst/>
          </a:prstGeom>
          <a:noFill/>
          <a:ln w="9525">
            <a:noFill/>
            <a:miter lim="800000"/>
            <a:headEnd/>
            <a:tailEnd/>
          </a:ln>
        </p:spPr>
        <p:txBody>
          <a:bodyPr anchor="b"/>
          <a:lstStyle/>
          <a:p>
            <a:endParaRPr lang="en-GB" altLang="de-DE" sz="1100">
              <a:solidFill>
                <a:srgbClr val="666666"/>
              </a:solidFill>
              <a:ea typeface="MS PGothic" pitchFamily="34" charset="-128"/>
            </a:endParaRPr>
          </a:p>
        </p:txBody>
      </p:sp>
      <p:sp>
        <p:nvSpPr>
          <p:cNvPr id="81926" name="TextBox 3"/>
          <p:cNvSpPr txBox="1">
            <a:spLocks noChangeArrowheads="1"/>
          </p:cNvSpPr>
          <p:nvPr/>
        </p:nvSpPr>
        <p:spPr bwMode="auto">
          <a:xfrm>
            <a:off x="1327150" y="2333625"/>
            <a:ext cx="771525" cy="276225"/>
          </a:xfrm>
          <a:prstGeom prst="rect">
            <a:avLst/>
          </a:prstGeom>
          <a:noFill/>
          <a:ln w="9525">
            <a:noFill/>
            <a:miter lim="800000"/>
            <a:headEnd/>
            <a:tailEnd/>
          </a:ln>
        </p:spPr>
        <p:txBody>
          <a:bodyPr>
            <a:spAutoFit/>
          </a:bodyPr>
          <a:lstStyle/>
          <a:p>
            <a:r>
              <a:rPr lang="en-GB" sz="1200" b="1">
                <a:solidFill>
                  <a:srgbClr val="FFFFFF"/>
                </a:solidFill>
              </a:rPr>
              <a:t>n=103</a:t>
            </a:r>
          </a:p>
        </p:txBody>
      </p:sp>
      <p:sp>
        <p:nvSpPr>
          <p:cNvPr id="81927" name="TextBox 1"/>
          <p:cNvSpPr txBox="1">
            <a:spLocks noChangeArrowheads="1"/>
          </p:cNvSpPr>
          <p:nvPr/>
        </p:nvSpPr>
        <p:spPr bwMode="auto">
          <a:xfrm>
            <a:off x="2778283" y="2108527"/>
            <a:ext cx="555625" cy="417512"/>
          </a:xfrm>
          <a:prstGeom prst="rect">
            <a:avLst/>
          </a:prstGeom>
          <a:noFill/>
          <a:ln w="9525">
            <a:noFill/>
            <a:miter lim="800000"/>
            <a:headEnd/>
            <a:tailEnd/>
          </a:ln>
        </p:spPr>
        <p:txBody>
          <a:bodyPr wrap="none"/>
          <a:lstStyle/>
          <a:p>
            <a:r>
              <a:rPr lang="en-GB" sz="1200" dirty="0" err="1" smtClean="0">
                <a:latin typeface="Arial" pitchFamily="34" charset="0"/>
                <a:cs typeface="Arial" pitchFamily="34" charset="0"/>
              </a:rPr>
              <a:t>EoT</a:t>
            </a:r>
            <a:endParaRPr lang="en-GB" sz="1200" dirty="0" smtClean="0">
              <a:latin typeface="Arial" pitchFamily="34" charset="0"/>
              <a:cs typeface="Arial" pitchFamily="34" charset="0"/>
            </a:endParaRPr>
          </a:p>
        </p:txBody>
      </p:sp>
      <p:sp>
        <p:nvSpPr>
          <p:cNvPr id="11" name="TextBox 1"/>
          <p:cNvSpPr txBox="1"/>
          <p:nvPr/>
        </p:nvSpPr>
        <p:spPr>
          <a:xfrm>
            <a:off x="3309331" y="2251562"/>
            <a:ext cx="538930" cy="276999"/>
          </a:xfrm>
          <a:prstGeom prst="rect">
            <a:avLst/>
          </a:prstGeom>
          <a:noFill/>
        </p:spPr>
        <p:txBody>
          <a:bodyPr wrap="non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GB" sz="1200" b="1" dirty="0" smtClean="0">
                <a:solidFill>
                  <a:schemeClr val="bg1"/>
                </a:solidFill>
                <a:latin typeface="Arial" pitchFamily="34" charset="0"/>
                <a:cs typeface="Arial" pitchFamily="34" charset="0"/>
              </a:rPr>
              <a:t>n=60</a:t>
            </a:r>
            <a:endParaRPr lang="en-GB" sz="1200" b="1" dirty="0">
              <a:solidFill>
                <a:schemeClr val="bg1"/>
              </a:solidFill>
              <a:latin typeface="Arial" pitchFamily="34" charset="0"/>
              <a:cs typeface="Arial" pitchFamily="34" charset="0"/>
            </a:endParaRPr>
          </a:p>
        </p:txBody>
      </p:sp>
      <p:graphicFrame>
        <p:nvGraphicFramePr>
          <p:cNvPr id="12" name="Chart 11"/>
          <p:cNvGraphicFramePr>
            <a:graphicFrameLocks/>
          </p:cNvGraphicFramePr>
          <p:nvPr>
            <p:extLst>
              <p:ext uri="{D42A27DB-BD31-4B8C-83A1-F6EECF244321}">
                <p14:modId xmlns:p14="http://schemas.microsoft.com/office/powerpoint/2010/main" val="2250799498"/>
              </p:ext>
            </p:extLst>
          </p:nvPr>
        </p:nvGraphicFramePr>
        <p:xfrm>
          <a:off x="241807" y="2251562"/>
          <a:ext cx="4738407" cy="2786509"/>
        </p:xfrm>
        <a:graphic>
          <a:graphicData uri="http://schemas.openxmlformats.org/drawingml/2006/chart">
            <c:chart xmlns:c="http://schemas.openxmlformats.org/drawingml/2006/chart" xmlns:r="http://schemas.openxmlformats.org/officeDocument/2006/relationships" r:id="rId3"/>
          </a:graphicData>
        </a:graphic>
      </p:graphicFrame>
      <p:sp>
        <p:nvSpPr>
          <p:cNvPr id="14" name="TextBox 1"/>
          <p:cNvSpPr txBox="1"/>
          <p:nvPr/>
        </p:nvSpPr>
        <p:spPr>
          <a:xfrm>
            <a:off x="1359697" y="2086778"/>
            <a:ext cx="528441" cy="246847"/>
          </a:xfrm>
          <a:prstGeom prst="rect">
            <a:avLst/>
          </a:prstGeom>
        </p:spPr>
        <p:txBody>
          <a:bodyPr wrap="non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GB" sz="1200" dirty="0" err="1" smtClean="0">
                <a:solidFill>
                  <a:schemeClr val="tx1">
                    <a:lumMod val="65000"/>
                    <a:lumOff val="35000"/>
                  </a:schemeClr>
                </a:solidFill>
                <a:latin typeface="Arial" pitchFamily="34" charset="0"/>
                <a:cs typeface="Arial" pitchFamily="34" charset="0"/>
              </a:rPr>
              <a:t>EoT</a:t>
            </a:r>
            <a:endParaRPr lang="en-GB" sz="1200" dirty="0">
              <a:solidFill>
                <a:schemeClr val="tx1">
                  <a:lumMod val="65000"/>
                  <a:lumOff val="35000"/>
                </a:schemeClr>
              </a:solidFill>
              <a:latin typeface="Arial" pitchFamily="34" charset="0"/>
              <a:cs typeface="Arial" pitchFamily="34" charset="0"/>
            </a:endParaRPr>
          </a:p>
        </p:txBody>
      </p:sp>
      <p:sp>
        <p:nvSpPr>
          <p:cNvPr id="15" name="TextBox 1"/>
          <p:cNvSpPr txBox="1"/>
          <p:nvPr/>
        </p:nvSpPr>
        <p:spPr>
          <a:xfrm>
            <a:off x="3677271" y="1948480"/>
            <a:ext cx="1460339" cy="577559"/>
          </a:xfrm>
          <a:prstGeom prst="rect">
            <a:avLst/>
          </a:prstGeom>
        </p:spPr>
        <p:txBody>
          <a:bodyPr wrap="square" rtlCol="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US" sz="1200" dirty="0" smtClean="0">
                <a:solidFill>
                  <a:schemeClr val="tx1">
                    <a:lumMod val="65000"/>
                    <a:lumOff val="35000"/>
                  </a:schemeClr>
                </a:solidFill>
                <a:latin typeface="Arial" pitchFamily="34" charset="0"/>
                <a:cs typeface="Arial" pitchFamily="34" charset="0"/>
              </a:rPr>
              <a:t>Follow </a:t>
            </a:r>
            <a:r>
              <a:rPr lang="en-US" sz="1200" dirty="0">
                <a:solidFill>
                  <a:schemeClr val="tx1">
                    <a:lumMod val="65000"/>
                    <a:lumOff val="35000"/>
                  </a:schemeClr>
                </a:solidFill>
                <a:latin typeface="Arial" pitchFamily="34" charset="0"/>
                <a:cs typeface="Arial" pitchFamily="34" charset="0"/>
              </a:rPr>
              <a:t>up </a:t>
            </a:r>
            <a:r>
              <a:rPr lang="en-US" sz="1200" dirty="0" smtClean="0">
                <a:solidFill>
                  <a:schemeClr val="tx1">
                    <a:lumMod val="65000"/>
                    <a:lumOff val="35000"/>
                  </a:schemeClr>
                </a:solidFill>
                <a:latin typeface="Arial" pitchFamily="34" charset="0"/>
                <a:cs typeface="Arial" pitchFamily="34" charset="0"/>
              </a:rPr>
              <a:t>6 months after </a:t>
            </a:r>
            <a:r>
              <a:rPr lang="en-US" sz="1200" dirty="0" err="1" smtClean="0">
                <a:solidFill>
                  <a:schemeClr val="tx1">
                    <a:lumMod val="65000"/>
                    <a:lumOff val="35000"/>
                  </a:schemeClr>
                </a:solidFill>
                <a:latin typeface="Arial" pitchFamily="34" charset="0"/>
                <a:cs typeface="Arial" pitchFamily="34" charset="0"/>
              </a:rPr>
              <a:t>EoT</a:t>
            </a:r>
            <a:endParaRPr lang="en-US" sz="1200" dirty="0" smtClean="0">
              <a:solidFill>
                <a:schemeClr val="tx1">
                  <a:lumMod val="65000"/>
                  <a:lumOff val="35000"/>
                </a:schemeClr>
              </a:solidFill>
              <a:latin typeface="Arial" pitchFamily="34" charset="0"/>
              <a:cs typeface="Arial" pitchFamily="34" charset="0"/>
            </a:endParaRPr>
          </a:p>
        </p:txBody>
      </p:sp>
      <p:sp>
        <p:nvSpPr>
          <p:cNvPr id="16" name="TextBox 3"/>
          <p:cNvSpPr txBox="1">
            <a:spLocks noChangeArrowheads="1"/>
          </p:cNvSpPr>
          <p:nvPr/>
        </p:nvSpPr>
        <p:spPr bwMode="auto">
          <a:xfrm>
            <a:off x="1327149" y="2486025"/>
            <a:ext cx="771525" cy="276225"/>
          </a:xfrm>
          <a:prstGeom prst="rect">
            <a:avLst/>
          </a:prstGeom>
          <a:noFill/>
          <a:ln w="9525">
            <a:noFill/>
            <a:miter lim="800000"/>
            <a:headEnd/>
            <a:tailEnd/>
          </a:ln>
        </p:spPr>
        <p:txBody>
          <a:bodyPr>
            <a:spAutoFit/>
          </a:bodyPr>
          <a:lstStyle/>
          <a:p>
            <a:r>
              <a:rPr lang="en-GB" sz="1200" b="1" dirty="0">
                <a:solidFill>
                  <a:srgbClr val="FFFFFF"/>
                </a:solidFill>
              </a:rPr>
              <a:t>n=103</a:t>
            </a:r>
          </a:p>
        </p:txBody>
      </p:sp>
      <p:sp>
        <p:nvSpPr>
          <p:cNvPr id="17" name="TextBox 3"/>
          <p:cNvSpPr txBox="1">
            <a:spLocks noChangeArrowheads="1"/>
          </p:cNvSpPr>
          <p:nvPr/>
        </p:nvSpPr>
        <p:spPr bwMode="auto">
          <a:xfrm>
            <a:off x="2725475" y="2500312"/>
            <a:ext cx="771525" cy="276225"/>
          </a:xfrm>
          <a:prstGeom prst="rect">
            <a:avLst/>
          </a:prstGeom>
          <a:noFill/>
          <a:ln w="9525">
            <a:noFill/>
            <a:miter lim="800000"/>
            <a:headEnd/>
            <a:tailEnd/>
          </a:ln>
        </p:spPr>
        <p:txBody>
          <a:bodyPr>
            <a:spAutoFit/>
          </a:bodyPr>
          <a:lstStyle/>
          <a:p>
            <a:r>
              <a:rPr lang="en-GB" sz="1200" b="1" dirty="0" smtClean="0">
                <a:solidFill>
                  <a:srgbClr val="FFFFFF"/>
                </a:solidFill>
              </a:rPr>
              <a:t>n=60</a:t>
            </a:r>
            <a:endParaRPr lang="en-GB" sz="1200" b="1" dirty="0">
              <a:solidFill>
                <a:srgbClr val="FFFFFF"/>
              </a:solidFill>
            </a:endParaRPr>
          </a:p>
        </p:txBody>
      </p:sp>
      <p:sp>
        <p:nvSpPr>
          <p:cNvPr id="18" name="TextBox 3"/>
          <p:cNvSpPr txBox="1">
            <a:spLocks noChangeArrowheads="1"/>
          </p:cNvSpPr>
          <p:nvPr/>
        </p:nvSpPr>
        <p:spPr bwMode="auto">
          <a:xfrm>
            <a:off x="4131566" y="2470056"/>
            <a:ext cx="771525" cy="276225"/>
          </a:xfrm>
          <a:prstGeom prst="rect">
            <a:avLst/>
          </a:prstGeom>
          <a:noFill/>
          <a:ln w="9525">
            <a:noFill/>
            <a:miter lim="800000"/>
            <a:headEnd/>
            <a:tailEnd/>
          </a:ln>
        </p:spPr>
        <p:txBody>
          <a:bodyPr>
            <a:spAutoFit/>
          </a:bodyPr>
          <a:lstStyle/>
          <a:p>
            <a:r>
              <a:rPr lang="en-GB" sz="1200" b="1" dirty="0" smtClean="0">
                <a:solidFill>
                  <a:srgbClr val="FFFFFF"/>
                </a:solidFill>
              </a:rPr>
              <a:t>n=60</a:t>
            </a:r>
            <a:endParaRPr lang="en-GB" sz="1200" b="1" dirty="0">
              <a:solidFill>
                <a:srgbClr val="FFFFFF"/>
              </a:solidFill>
            </a:endParaRPr>
          </a:p>
        </p:txBody>
      </p:sp>
      <p:sp>
        <p:nvSpPr>
          <p:cNvPr id="4" name="TextBox 3"/>
          <p:cNvSpPr txBox="1"/>
          <p:nvPr/>
        </p:nvSpPr>
        <p:spPr>
          <a:xfrm>
            <a:off x="166094" y="1484857"/>
            <a:ext cx="3865161" cy="369332"/>
          </a:xfrm>
          <a:prstGeom prst="rect">
            <a:avLst/>
          </a:prstGeom>
          <a:noFill/>
        </p:spPr>
        <p:txBody>
          <a:bodyPr wrap="none" rtlCol="0">
            <a:spAutoFit/>
          </a:bodyPr>
          <a:lstStyle/>
          <a:p>
            <a:r>
              <a:rPr lang="en-GB" b="1" dirty="0" smtClean="0">
                <a:solidFill>
                  <a:schemeClr val="tx1">
                    <a:lumMod val="65000"/>
                    <a:lumOff val="35000"/>
                  </a:schemeClr>
                </a:solidFill>
              </a:rPr>
              <a:t>Mean BMD change from baseline </a:t>
            </a:r>
            <a:endParaRPr lang="en-GB" b="1" dirty="0">
              <a:solidFill>
                <a:schemeClr val="tx1">
                  <a:lumMod val="65000"/>
                  <a:lumOff val="35000"/>
                </a:schemeClr>
              </a:solidFill>
            </a:endParaRPr>
          </a:p>
        </p:txBody>
      </p:sp>
      <p:sp>
        <p:nvSpPr>
          <p:cNvPr id="21" name="TextBox 20"/>
          <p:cNvSpPr txBox="1"/>
          <p:nvPr/>
        </p:nvSpPr>
        <p:spPr>
          <a:xfrm>
            <a:off x="2532065" y="4899519"/>
            <a:ext cx="919291" cy="276999"/>
          </a:xfrm>
          <a:prstGeom prst="rect">
            <a:avLst/>
          </a:prstGeom>
          <a:noFill/>
        </p:spPr>
        <p:txBody>
          <a:bodyPr wrap="none" rtlCol="0">
            <a:spAutoFit/>
          </a:bodyPr>
          <a:lstStyle/>
          <a:p>
            <a:r>
              <a:rPr lang="en-GB" sz="1200" b="1" dirty="0" err="1" smtClean="0">
                <a:solidFill>
                  <a:schemeClr val="tx1">
                    <a:lumMod val="65000"/>
                    <a:lumOff val="35000"/>
                  </a:schemeClr>
                </a:solidFill>
              </a:rPr>
              <a:t>Timepoint</a:t>
            </a:r>
            <a:endParaRPr lang="en-GB" sz="1200" b="1" dirty="0">
              <a:solidFill>
                <a:schemeClr val="tx1">
                  <a:lumMod val="65000"/>
                  <a:lumOff val="35000"/>
                </a:schemeClr>
              </a:solidFill>
            </a:endParaRPr>
          </a:p>
        </p:txBody>
      </p:sp>
      <p:sp>
        <p:nvSpPr>
          <p:cNvPr id="22" name="TextBox 21"/>
          <p:cNvSpPr txBox="1"/>
          <p:nvPr/>
        </p:nvSpPr>
        <p:spPr>
          <a:xfrm>
            <a:off x="-9648" y="3446329"/>
            <a:ext cx="320922" cy="276999"/>
          </a:xfrm>
          <a:prstGeom prst="rect">
            <a:avLst/>
          </a:prstGeom>
          <a:noFill/>
        </p:spPr>
        <p:txBody>
          <a:bodyPr wrap="none" rtlCol="0">
            <a:spAutoFit/>
          </a:bodyPr>
          <a:lstStyle/>
          <a:p>
            <a:r>
              <a:rPr lang="en-GB" sz="1200" b="1" dirty="0" smtClean="0">
                <a:solidFill>
                  <a:schemeClr val="tx1">
                    <a:lumMod val="65000"/>
                    <a:lumOff val="35000"/>
                  </a:schemeClr>
                </a:solidFill>
              </a:rPr>
              <a:t>%</a:t>
            </a:r>
            <a:endParaRPr lang="en-GB" sz="1200" b="1" dirty="0">
              <a:solidFill>
                <a:schemeClr val="tx1">
                  <a:lumMod val="65000"/>
                  <a:lumOff val="35000"/>
                </a:schemeClr>
              </a:solidFill>
            </a:endParaRPr>
          </a:p>
        </p:txBody>
      </p:sp>
      <p:sp>
        <p:nvSpPr>
          <p:cNvPr id="6" name="TextBox 5"/>
          <p:cNvSpPr txBox="1"/>
          <p:nvPr/>
        </p:nvSpPr>
        <p:spPr>
          <a:xfrm>
            <a:off x="515416" y="5206551"/>
            <a:ext cx="5871880" cy="600164"/>
          </a:xfrm>
          <a:prstGeom prst="rect">
            <a:avLst/>
          </a:prstGeom>
          <a:noFill/>
        </p:spPr>
        <p:txBody>
          <a:bodyPr wrap="square" rtlCol="0">
            <a:spAutoFit/>
          </a:bodyPr>
          <a:lstStyle/>
          <a:p>
            <a:r>
              <a:rPr lang="en-GB" sz="1100" dirty="0" smtClean="0">
                <a:solidFill>
                  <a:srgbClr val="FFC000"/>
                </a:solidFill>
              </a:rPr>
              <a:t>All patients with BMD measurement at baseline and </a:t>
            </a:r>
            <a:r>
              <a:rPr lang="en-GB" sz="1100" dirty="0" err="1" smtClean="0">
                <a:solidFill>
                  <a:srgbClr val="FFC000"/>
                </a:solidFill>
              </a:rPr>
              <a:t>EoT</a:t>
            </a:r>
            <a:r>
              <a:rPr lang="en-GB" sz="1100" dirty="0" smtClean="0">
                <a:solidFill>
                  <a:srgbClr val="FFC000"/>
                </a:solidFill>
              </a:rPr>
              <a:t> (n=103)</a:t>
            </a:r>
          </a:p>
          <a:p>
            <a:r>
              <a:rPr lang="en-GB" sz="1100" dirty="0" smtClean="0">
                <a:solidFill>
                  <a:srgbClr val="FFC000"/>
                </a:solidFill>
              </a:rPr>
              <a:t>Subgroup of patients with BMD decrease at </a:t>
            </a:r>
            <a:r>
              <a:rPr lang="en-GB" sz="1100" dirty="0" err="1" smtClean="0">
                <a:solidFill>
                  <a:srgbClr val="FFC000"/>
                </a:solidFill>
              </a:rPr>
              <a:t>EoT</a:t>
            </a:r>
            <a:r>
              <a:rPr lang="en-GB" sz="1100" dirty="0" smtClean="0">
                <a:solidFill>
                  <a:srgbClr val="FFC000"/>
                </a:solidFill>
              </a:rPr>
              <a:t> and a follow-up measurement of BMD 6 months after </a:t>
            </a:r>
            <a:r>
              <a:rPr lang="en-GB" sz="1100" dirty="0" err="1" smtClean="0">
                <a:solidFill>
                  <a:srgbClr val="FFC000"/>
                </a:solidFill>
              </a:rPr>
              <a:t>EoT</a:t>
            </a:r>
            <a:r>
              <a:rPr lang="en-GB" sz="1100" dirty="0" smtClean="0">
                <a:solidFill>
                  <a:srgbClr val="FFC000"/>
                </a:solidFill>
              </a:rPr>
              <a:t> (n=60)</a:t>
            </a:r>
            <a:endParaRPr lang="en-GB" sz="1100" dirty="0">
              <a:solidFill>
                <a:srgbClr val="FFC000"/>
              </a:solidFill>
            </a:endParaRPr>
          </a:p>
        </p:txBody>
      </p:sp>
      <p:sp>
        <p:nvSpPr>
          <p:cNvPr id="29" name="Rectangle 28"/>
          <p:cNvSpPr/>
          <p:nvPr/>
        </p:nvSpPr>
        <p:spPr>
          <a:xfrm>
            <a:off x="471317" y="5297102"/>
            <a:ext cx="89095" cy="107713"/>
          </a:xfrm>
          <a:prstGeom prst="rect">
            <a:avLst/>
          </a:prstGeom>
          <a:solidFill>
            <a:srgbClr val="008C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Rectangle 29"/>
          <p:cNvSpPr/>
          <p:nvPr/>
        </p:nvSpPr>
        <p:spPr>
          <a:xfrm>
            <a:off x="475800" y="5462949"/>
            <a:ext cx="89095" cy="107713"/>
          </a:xfrm>
          <a:prstGeom prst="rect">
            <a:avLst/>
          </a:prstGeom>
          <a:solidFill>
            <a:srgbClr val="6BC2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TextBox 19"/>
          <p:cNvSpPr txBox="1"/>
          <p:nvPr/>
        </p:nvSpPr>
        <p:spPr>
          <a:xfrm>
            <a:off x="4131565" y="2911439"/>
            <a:ext cx="551753" cy="261610"/>
          </a:xfrm>
          <a:prstGeom prst="rect">
            <a:avLst/>
          </a:prstGeom>
          <a:solidFill>
            <a:schemeClr val="bg1"/>
          </a:solidFill>
        </p:spPr>
        <p:txBody>
          <a:bodyPr wrap="none" rtlCol="0">
            <a:spAutoFit/>
          </a:bodyPr>
          <a:lstStyle/>
          <a:p>
            <a:pPr algn="ctr"/>
            <a:r>
              <a:rPr lang="en-GB" sz="1100" dirty="0" smtClean="0">
                <a:solidFill>
                  <a:schemeClr val="tx1">
                    <a:lumMod val="65000"/>
                    <a:lumOff val="35000"/>
                  </a:schemeClr>
                </a:solidFill>
              </a:rPr>
              <a:t>-0.6%</a:t>
            </a:r>
          </a:p>
        </p:txBody>
      </p:sp>
      <p:sp>
        <p:nvSpPr>
          <p:cNvPr id="3" name="Down Arrow 2"/>
          <p:cNvSpPr/>
          <p:nvPr/>
        </p:nvSpPr>
        <p:spPr>
          <a:xfrm rot="10800000">
            <a:off x="4101849" y="3167894"/>
            <a:ext cx="581465" cy="1114190"/>
          </a:xfrm>
          <a:prstGeom prst="downArrow">
            <a:avLst/>
          </a:prstGeom>
          <a:solidFill>
            <a:srgbClr val="6BC200"/>
          </a:solidFill>
          <a:ln>
            <a:solidFill>
              <a:srgbClr val="6BC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p:cNvSpPr/>
          <p:nvPr/>
        </p:nvSpPr>
        <p:spPr>
          <a:xfrm>
            <a:off x="166094" y="3446329"/>
            <a:ext cx="8654378" cy="185077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Conclusion: In adolescents with suspected endometriosis, </a:t>
            </a:r>
            <a:r>
              <a:rPr lang="en-US" dirty="0" err="1"/>
              <a:t>dienogest</a:t>
            </a:r>
            <a:r>
              <a:rPr lang="en-US" dirty="0"/>
              <a:t> 2 mg for 52 weeks was associated with a decrease in lumbar BMD,</a:t>
            </a:r>
            <a:r>
              <a:rPr lang="tr-TR" dirty="0"/>
              <a:t> </a:t>
            </a:r>
            <a:r>
              <a:rPr lang="en-US" dirty="0"/>
              <a:t>followed by partial recovery after treatment discontinuation. </a:t>
            </a:r>
            <a:endParaRPr lang="tr-TR" dirty="0"/>
          </a:p>
        </p:txBody>
      </p:sp>
    </p:spTree>
    <p:extLst>
      <p:ext uri="{BB962C8B-B14F-4D97-AF65-F5344CB8AC3E}">
        <p14:creationId xmlns:p14="http://schemas.microsoft.com/office/powerpoint/2010/main" val="5732108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el 1"/>
          <p:cNvSpPr>
            <a:spLocks noGrp="1"/>
          </p:cNvSpPr>
          <p:nvPr>
            <p:ph type="title"/>
          </p:nvPr>
        </p:nvSpPr>
        <p:spPr>
          <a:xfrm>
            <a:off x="528638" y="148893"/>
            <a:ext cx="8424862" cy="870281"/>
          </a:xfrm>
        </p:spPr>
        <p:txBody>
          <a:bodyPr/>
          <a:lstStyle/>
          <a:p>
            <a:r>
              <a:rPr lang="de-DE" sz="2400" dirty="0" err="1">
                <a:solidFill>
                  <a:srgbClr val="FFFF00"/>
                </a:solidFill>
              </a:rPr>
              <a:t>F</a:t>
            </a:r>
            <a:r>
              <a:rPr lang="de-DE" sz="2400" dirty="0" err="1" smtClean="0">
                <a:solidFill>
                  <a:srgbClr val="FFFF00"/>
                </a:solidFill>
              </a:rPr>
              <a:t>requency</a:t>
            </a:r>
            <a:r>
              <a:rPr lang="de-DE" sz="2400" dirty="0" smtClean="0">
                <a:solidFill>
                  <a:srgbClr val="FFFF00"/>
                </a:solidFill>
              </a:rPr>
              <a:t> </a:t>
            </a:r>
            <a:r>
              <a:rPr lang="de-DE" sz="2400" dirty="0" err="1" smtClean="0">
                <a:solidFill>
                  <a:srgbClr val="FFFF00"/>
                </a:solidFill>
              </a:rPr>
              <a:t>of</a:t>
            </a:r>
            <a:r>
              <a:rPr lang="de-DE" sz="2400" dirty="0" smtClean="0">
                <a:solidFill>
                  <a:srgbClr val="FFFF00"/>
                </a:solidFill>
              </a:rPr>
              <a:t> </a:t>
            </a:r>
            <a:r>
              <a:rPr lang="de-DE" sz="2400" dirty="0" err="1" smtClean="0">
                <a:solidFill>
                  <a:srgbClr val="FFFF00"/>
                </a:solidFill>
              </a:rPr>
              <a:t>most</a:t>
            </a:r>
            <a:r>
              <a:rPr lang="de-DE" sz="2400" dirty="0" smtClean="0">
                <a:solidFill>
                  <a:srgbClr val="FFFF00"/>
                </a:solidFill>
              </a:rPr>
              <a:t> </a:t>
            </a:r>
            <a:r>
              <a:rPr lang="de-DE" sz="2400" dirty="0" err="1" smtClean="0">
                <a:solidFill>
                  <a:srgbClr val="FFFF00"/>
                </a:solidFill>
              </a:rPr>
              <a:t>common</a:t>
            </a:r>
            <a:r>
              <a:rPr lang="de-DE" sz="2400" dirty="0" smtClean="0">
                <a:solidFill>
                  <a:srgbClr val="FFFF00"/>
                </a:solidFill>
              </a:rPr>
              <a:t> </a:t>
            </a:r>
            <a:r>
              <a:rPr lang="de-DE" sz="2400" dirty="0" err="1" smtClean="0">
                <a:solidFill>
                  <a:srgbClr val="FFFF00"/>
                </a:solidFill>
              </a:rPr>
              <a:t>drug</a:t>
            </a:r>
            <a:r>
              <a:rPr lang="de-DE" sz="2400" dirty="0" smtClean="0">
                <a:solidFill>
                  <a:srgbClr val="FFFF00"/>
                </a:solidFill>
              </a:rPr>
              <a:t> </a:t>
            </a:r>
            <a:r>
              <a:rPr lang="de-DE" sz="2400" dirty="0" err="1" smtClean="0">
                <a:solidFill>
                  <a:srgbClr val="FFFF00"/>
                </a:solidFill>
              </a:rPr>
              <a:t>related</a:t>
            </a:r>
            <a:r>
              <a:rPr lang="de-DE" sz="2400" dirty="0" smtClean="0">
                <a:solidFill>
                  <a:srgbClr val="FFFF00"/>
                </a:solidFill>
              </a:rPr>
              <a:t> </a:t>
            </a:r>
            <a:r>
              <a:rPr lang="de-DE" sz="2400" dirty="0" err="1" smtClean="0">
                <a:solidFill>
                  <a:srgbClr val="FFFF00"/>
                </a:solidFill>
              </a:rPr>
              <a:t>adverse</a:t>
            </a:r>
            <a:r>
              <a:rPr lang="de-DE" sz="2400" dirty="0" smtClean="0">
                <a:solidFill>
                  <a:srgbClr val="FFFF00"/>
                </a:solidFill>
              </a:rPr>
              <a:t> </a:t>
            </a:r>
            <a:r>
              <a:rPr lang="de-DE" sz="2400" dirty="0" err="1" smtClean="0">
                <a:solidFill>
                  <a:srgbClr val="FFFF00"/>
                </a:solidFill>
              </a:rPr>
              <a:t>events</a:t>
            </a:r>
            <a:r>
              <a:rPr lang="de-DE" sz="2400" dirty="0" smtClean="0">
                <a:solidFill>
                  <a:srgbClr val="FFFF00"/>
                </a:solidFill>
              </a:rPr>
              <a:t/>
            </a:r>
            <a:br>
              <a:rPr lang="de-DE" sz="2400" dirty="0" smtClean="0">
                <a:solidFill>
                  <a:srgbClr val="FFFF00"/>
                </a:solidFill>
              </a:rPr>
            </a:br>
            <a:r>
              <a:rPr lang="de-DE" sz="2400" dirty="0" err="1" smtClean="0">
                <a:solidFill>
                  <a:srgbClr val="FFFF00"/>
                </a:solidFill>
              </a:rPr>
              <a:t>is</a:t>
            </a:r>
            <a:r>
              <a:rPr lang="de-DE" sz="2400" dirty="0" smtClean="0">
                <a:solidFill>
                  <a:srgbClr val="FFFF00"/>
                </a:solidFill>
              </a:rPr>
              <a:t> </a:t>
            </a:r>
            <a:r>
              <a:rPr lang="de-DE" sz="2400" dirty="0" err="1" smtClean="0">
                <a:solidFill>
                  <a:srgbClr val="FFFF00"/>
                </a:solidFill>
              </a:rPr>
              <a:t>comparable</a:t>
            </a:r>
            <a:r>
              <a:rPr lang="de-DE" sz="2400" dirty="0" smtClean="0">
                <a:solidFill>
                  <a:srgbClr val="FFFF00"/>
                </a:solidFill>
              </a:rPr>
              <a:t> </a:t>
            </a:r>
            <a:r>
              <a:rPr lang="de-DE" sz="2400" dirty="0" err="1" smtClean="0">
                <a:solidFill>
                  <a:srgbClr val="FFFF00"/>
                </a:solidFill>
              </a:rPr>
              <a:t>with</a:t>
            </a:r>
            <a:r>
              <a:rPr lang="de-DE" sz="2400" dirty="0" smtClean="0">
                <a:solidFill>
                  <a:srgbClr val="FFFF00"/>
                </a:solidFill>
              </a:rPr>
              <a:t> </a:t>
            </a:r>
            <a:r>
              <a:rPr lang="de-DE" sz="2400" dirty="0" err="1" smtClean="0">
                <a:solidFill>
                  <a:srgbClr val="FFFF00"/>
                </a:solidFill>
              </a:rPr>
              <a:t>that</a:t>
            </a:r>
            <a:r>
              <a:rPr lang="de-DE" sz="2400" dirty="0" smtClean="0">
                <a:solidFill>
                  <a:srgbClr val="FFFF00"/>
                </a:solidFill>
              </a:rPr>
              <a:t> in adult </a:t>
            </a:r>
            <a:r>
              <a:rPr lang="de-DE" sz="2400" dirty="0" err="1" smtClean="0">
                <a:solidFill>
                  <a:srgbClr val="FFFF00"/>
                </a:solidFill>
              </a:rPr>
              <a:t>population</a:t>
            </a:r>
            <a:endParaRPr lang="de-DE" sz="2400" dirty="0">
              <a:solidFill>
                <a:srgbClr val="FFFF00"/>
              </a:solidFill>
            </a:endParaRPr>
          </a:p>
        </p:txBody>
      </p:sp>
      <p:graphicFrame>
        <p:nvGraphicFramePr>
          <p:cNvPr id="219" name="Tabelle 218"/>
          <p:cNvGraphicFramePr>
            <a:graphicFrameLocks noGrp="1"/>
          </p:cNvGraphicFramePr>
          <p:nvPr>
            <p:extLst>
              <p:ext uri="{D42A27DB-BD31-4B8C-83A1-F6EECF244321}">
                <p14:modId xmlns:p14="http://schemas.microsoft.com/office/powerpoint/2010/main" val="2299567626"/>
              </p:ext>
            </p:extLst>
          </p:nvPr>
        </p:nvGraphicFramePr>
        <p:xfrm>
          <a:off x="825908" y="1091341"/>
          <a:ext cx="7640607" cy="5074209"/>
        </p:xfrm>
        <a:graphic>
          <a:graphicData uri="http://schemas.openxmlformats.org/drawingml/2006/table">
            <a:tbl>
              <a:tblPr firstRow="1" bandRow="1">
                <a:tableStyleId>{5C22544A-7EE6-4342-B048-85BDC9FD1C3A}</a:tableStyleId>
              </a:tblPr>
              <a:tblGrid>
                <a:gridCol w="2524722"/>
                <a:gridCol w="2126082"/>
                <a:gridCol w="2989803"/>
              </a:tblGrid>
              <a:tr h="245512">
                <a:tc>
                  <a:txBody>
                    <a:bodyPr/>
                    <a:lstStyle/>
                    <a:p>
                      <a:r>
                        <a:rPr lang="de-DE" sz="1600" dirty="0" smtClean="0"/>
                        <a:t>Common </a:t>
                      </a:r>
                      <a:r>
                        <a:rPr lang="de-DE" sz="1600" dirty="0" err="1" smtClean="0"/>
                        <a:t>drug-related</a:t>
                      </a:r>
                      <a:r>
                        <a:rPr lang="de-DE" sz="1600" dirty="0" smtClean="0"/>
                        <a:t> AEs</a:t>
                      </a:r>
                      <a:endParaRPr lang="de-DE" sz="1600" dirty="0"/>
                    </a:p>
                  </a:txBody>
                  <a:tcPr/>
                </a:tc>
                <a:tc>
                  <a:txBody>
                    <a:bodyPr/>
                    <a:lstStyle/>
                    <a:p>
                      <a:pPr algn="ctr"/>
                      <a:r>
                        <a:rPr lang="de-DE" sz="1600" dirty="0" smtClean="0"/>
                        <a:t>VISADO </a:t>
                      </a:r>
                      <a:r>
                        <a:rPr lang="de-DE" sz="1600" dirty="0" err="1" smtClean="0"/>
                        <a:t>study</a:t>
                      </a:r>
                      <a:r>
                        <a:rPr lang="en-GB" sz="1600" baseline="30000" dirty="0" smtClean="0"/>
                        <a:t>1</a:t>
                      </a:r>
                      <a:r>
                        <a:rPr lang="de-DE" sz="1600" dirty="0" smtClean="0"/>
                        <a:t> (N=111)</a:t>
                      </a:r>
                      <a:endParaRPr lang="de-DE" sz="1600" dirty="0"/>
                    </a:p>
                  </a:txBody>
                  <a:tcPr/>
                </a:tc>
                <a:tc>
                  <a:txBody>
                    <a:bodyPr/>
                    <a:lstStyle/>
                    <a:p>
                      <a:pPr algn="ctr"/>
                      <a:r>
                        <a:rPr lang="de-DE" sz="1600" dirty="0" err="1" smtClean="0"/>
                        <a:t>Pooled</a:t>
                      </a:r>
                      <a:r>
                        <a:rPr lang="de-DE" sz="1600" baseline="0" dirty="0" smtClean="0"/>
                        <a:t> </a:t>
                      </a:r>
                      <a:r>
                        <a:rPr lang="de-DE" sz="1600" baseline="0" dirty="0" err="1" smtClean="0"/>
                        <a:t>safety</a:t>
                      </a:r>
                      <a:r>
                        <a:rPr lang="de-DE" sz="1600" baseline="0" dirty="0" smtClean="0"/>
                        <a:t> </a:t>
                      </a:r>
                      <a:r>
                        <a:rPr lang="de-DE" sz="1600" baseline="0" dirty="0" err="1" smtClean="0"/>
                        <a:t>data</a:t>
                      </a:r>
                      <a:r>
                        <a:rPr lang="de-DE" sz="1600" baseline="0" dirty="0" smtClean="0"/>
                        <a:t> in </a:t>
                      </a:r>
                      <a:r>
                        <a:rPr lang="de-DE" sz="1600" baseline="0" dirty="0" err="1" smtClean="0"/>
                        <a:t>adults</a:t>
                      </a:r>
                      <a:r>
                        <a:rPr lang="en-GB" sz="1600" baseline="30000" dirty="0" smtClean="0"/>
                        <a:t>2,</a:t>
                      </a:r>
                      <a:endParaRPr lang="de-DE" sz="1600" baseline="0" dirty="0" smtClean="0"/>
                    </a:p>
                    <a:p>
                      <a:pPr algn="ctr"/>
                      <a:r>
                        <a:rPr lang="de-DE" sz="1600" baseline="0" dirty="0" smtClean="0"/>
                        <a:t>(N=332)</a:t>
                      </a:r>
                      <a:endParaRPr lang="de-DE" sz="1600" dirty="0"/>
                    </a:p>
                  </a:txBody>
                  <a:tcPr/>
                </a:tc>
              </a:tr>
              <a:tr h="354451">
                <a:tc>
                  <a:txBody>
                    <a:bodyPr/>
                    <a:lstStyle/>
                    <a:p>
                      <a:endParaRPr lang="de-DE" sz="1600" dirty="0"/>
                    </a:p>
                  </a:txBody>
                  <a:tcPr/>
                </a:tc>
                <a:tc>
                  <a:txBody>
                    <a:bodyPr/>
                    <a:lstStyle/>
                    <a:p>
                      <a:pPr algn="ctr"/>
                      <a:r>
                        <a:rPr lang="de-DE" sz="1600" b="1" dirty="0" smtClean="0"/>
                        <a:t>N (%)</a:t>
                      </a:r>
                      <a:endParaRPr lang="de-DE" sz="1600" b="1" dirty="0"/>
                    </a:p>
                  </a:txBody>
                  <a:tcPr/>
                </a:tc>
                <a:tc>
                  <a:txBody>
                    <a:bodyPr/>
                    <a:lstStyle/>
                    <a:p>
                      <a:pPr algn="ctr"/>
                      <a:r>
                        <a:rPr lang="de-DE" sz="1600" b="1" dirty="0" smtClean="0"/>
                        <a:t>N (%)</a:t>
                      </a:r>
                      <a:endParaRPr lang="de-DE" sz="1600" b="1" dirty="0"/>
                    </a:p>
                  </a:txBody>
                  <a:tcPr/>
                </a:tc>
              </a:tr>
              <a:tr h="365083">
                <a:tc>
                  <a:txBody>
                    <a:bodyPr/>
                    <a:lstStyle/>
                    <a:p>
                      <a:r>
                        <a:rPr lang="de-DE" sz="1600" dirty="0" err="1" smtClean="0"/>
                        <a:t>Headache</a:t>
                      </a:r>
                      <a:endParaRPr lang="de-DE" sz="1600" dirty="0"/>
                    </a:p>
                  </a:txBody>
                  <a:tcPr/>
                </a:tc>
                <a:tc>
                  <a:txBody>
                    <a:bodyPr/>
                    <a:lstStyle/>
                    <a:p>
                      <a:pPr algn="ctr"/>
                      <a:r>
                        <a:rPr lang="de-DE" sz="1600" dirty="0" smtClean="0"/>
                        <a:t>10 (9.0)</a:t>
                      </a:r>
                      <a:endParaRPr lang="de-DE" sz="1600" dirty="0"/>
                    </a:p>
                  </a:txBody>
                  <a:tcPr/>
                </a:tc>
                <a:tc>
                  <a:txBody>
                    <a:bodyPr/>
                    <a:lstStyle/>
                    <a:p>
                      <a:pPr algn="ctr"/>
                      <a:r>
                        <a:rPr lang="de-DE" sz="1600" dirty="0" smtClean="0"/>
                        <a:t>30 (9.0)</a:t>
                      </a:r>
                      <a:endParaRPr lang="de-DE" sz="1600" dirty="0"/>
                    </a:p>
                  </a:txBody>
                  <a:tcPr/>
                </a:tc>
              </a:tr>
              <a:tr h="365083">
                <a:tc>
                  <a:txBody>
                    <a:bodyPr/>
                    <a:lstStyle/>
                    <a:p>
                      <a:r>
                        <a:rPr lang="de-DE" sz="1600" dirty="0" err="1" smtClean="0">
                          <a:solidFill>
                            <a:srgbClr val="FF0000"/>
                          </a:solidFill>
                        </a:rPr>
                        <a:t>Breast</a:t>
                      </a:r>
                      <a:r>
                        <a:rPr lang="de-DE" sz="1600" dirty="0" smtClean="0">
                          <a:solidFill>
                            <a:srgbClr val="FF0000"/>
                          </a:solidFill>
                        </a:rPr>
                        <a:t> </a:t>
                      </a:r>
                      <a:r>
                        <a:rPr lang="de-DE" sz="1600" dirty="0" err="1" smtClean="0">
                          <a:solidFill>
                            <a:srgbClr val="FF0000"/>
                          </a:solidFill>
                        </a:rPr>
                        <a:t>discomfort</a:t>
                      </a:r>
                      <a:endParaRPr lang="de-DE" sz="1600" dirty="0">
                        <a:solidFill>
                          <a:srgbClr val="FF0000"/>
                        </a:solidFill>
                      </a:endParaRPr>
                    </a:p>
                  </a:txBody>
                  <a:tcPr/>
                </a:tc>
                <a:tc>
                  <a:txBody>
                    <a:bodyPr/>
                    <a:lstStyle/>
                    <a:p>
                      <a:pPr algn="ctr"/>
                      <a:r>
                        <a:rPr lang="de-DE" sz="1600" dirty="0" smtClean="0">
                          <a:solidFill>
                            <a:srgbClr val="FF0000"/>
                          </a:solidFill>
                        </a:rPr>
                        <a:t>8 (7.2)</a:t>
                      </a:r>
                      <a:endParaRPr lang="de-DE" sz="1600" dirty="0">
                        <a:solidFill>
                          <a:srgbClr val="FF0000"/>
                        </a:solidFill>
                      </a:endParaRPr>
                    </a:p>
                  </a:txBody>
                  <a:tcPr/>
                </a:tc>
                <a:tc>
                  <a:txBody>
                    <a:bodyPr/>
                    <a:lstStyle/>
                    <a:p>
                      <a:pPr algn="ctr"/>
                      <a:r>
                        <a:rPr lang="de-DE" sz="1600" dirty="0" smtClean="0">
                          <a:solidFill>
                            <a:srgbClr val="FF0000"/>
                          </a:solidFill>
                        </a:rPr>
                        <a:t>18 (5.4)</a:t>
                      </a:r>
                      <a:endParaRPr lang="de-DE" sz="1600" dirty="0">
                        <a:solidFill>
                          <a:srgbClr val="FF0000"/>
                        </a:solidFill>
                      </a:endParaRPr>
                    </a:p>
                  </a:txBody>
                  <a:tcPr/>
                </a:tc>
              </a:tr>
              <a:tr h="365083">
                <a:tc>
                  <a:txBody>
                    <a:bodyPr/>
                    <a:lstStyle/>
                    <a:p>
                      <a:r>
                        <a:rPr lang="de-DE" sz="1600" dirty="0" err="1" smtClean="0"/>
                        <a:t>Depressed</a:t>
                      </a:r>
                      <a:r>
                        <a:rPr lang="de-DE" sz="1600" dirty="0" smtClean="0"/>
                        <a:t> </a:t>
                      </a:r>
                      <a:r>
                        <a:rPr lang="de-DE" sz="1600" dirty="0" err="1" smtClean="0"/>
                        <a:t>mood</a:t>
                      </a:r>
                      <a:endParaRPr lang="de-DE" sz="1600" dirty="0"/>
                    </a:p>
                  </a:txBody>
                  <a:tcPr/>
                </a:tc>
                <a:tc>
                  <a:txBody>
                    <a:bodyPr/>
                    <a:lstStyle/>
                    <a:p>
                      <a:pPr algn="ctr"/>
                      <a:r>
                        <a:rPr lang="de-DE" sz="1600" dirty="0" smtClean="0"/>
                        <a:t>1 (0.9)</a:t>
                      </a:r>
                      <a:endParaRPr lang="de-DE" sz="1600" dirty="0"/>
                    </a:p>
                  </a:txBody>
                  <a:tcPr/>
                </a:tc>
                <a:tc>
                  <a:txBody>
                    <a:bodyPr/>
                    <a:lstStyle/>
                    <a:p>
                      <a:pPr algn="ctr"/>
                      <a:r>
                        <a:rPr lang="de-DE" sz="1600" dirty="0" smtClean="0"/>
                        <a:t>17 (5.2)</a:t>
                      </a:r>
                      <a:endParaRPr lang="de-DE" sz="1600" dirty="0"/>
                    </a:p>
                  </a:txBody>
                  <a:tcPr/>
                </a:tc>
              </a:tr>
              <a:tr h="365083">
                <a:tc>
                  <a:txBody>
                    <a:bodyPr/>
                    <a:lstStyle/>
                    <a:p>
                      <a:r>
                        <a:rPr lang="de-DE" sz="1600" dirty="0" err="1" smtClean="0"/>
                        <a:t>Acne</a:t>
                      </a:r>
                      <a:endParaRPr lang="de-DE" sz="1600" dirty="0"/>
                    </a:p>
                  </a:txBody>
                  <a:tcPr/>
                </a:tc>
                <a:tc>
                  <a:txBody>
                    <a:bodyPr/>
                    <a:lstStyle/>
                    <a:p>
                      <a:pPr algn="ctr"/>
                      <a:r>
                        <a:rPr lang="de-DE" sz="1600" dirty="0" smtClean="0"/>
                        <a:t>2 (1.8)</a:t>
                      </a:r>
                      <a:endParaRPr lang="de-DE" sz="1600" dirty="0"/>
                    </a:p>
                  </a:txBody>
                  <a:tcPr/>
                </a:tc>
                <a:tc>
                  <a:txBody>
                    <a:bodyPr/>
                    <a:lstStyle/>
                    <a:p>
                      <a:pPr algn="ctr"/>
                      <a:r>
                        <a:rPr lang="de-DE" sz="1600" dirty="0" smtClean="0"/>
                        <a:t>17 (5.2)</a:t>
                      </a:r>
                      <a:endParaRPr lang="de-DE" sz="1600" dirty="0"/>
                    </a:p>
                  </a:txBody>
                  <a:tcPr/>
                </a:tc>
              </a:tr>
              <a:tr h="365083">
                <a:tc>
                  <a:txBody>
                    <a:bodyPr/>
                    <a:lstStyle/>
                    <a:p>
                      <a:r>
                        <a:rPr lang="de-DE" sz="1600" dirty="0" smtClean="0"/>
                        <a:t>Nausea</a:t>
                      </a:r>
                      <a:endParaRPr lang="de-DE" sz="1600" dirty="0"/>
                    </a:p>
                  </a:txBody>
                  <a:tcPr/>
                </a:tc>
                <a:tc>
                  <a:txBody>
                    <a:bodyPr/>
                    <a:lstStyle/>
                    <a:p>
                      <a:pPr algn="ctr"/>
                      <a:r>
                        <a:rPr lang="de-DE" sz="1600" dirty="0" smtClean="0"/>
                        <a:t> 3 (2.7)</a:t>
                      </a:r>
                      <a:endParaRPr lang="de-DE" sz="1600" dirty="0"/>
                    </a:p>
                  </a:txBody>
                  <a:tcPr/>
                </a:tc>
                <a:tc>
                  <a:txBody>
                    <a:bodyPr/>
                    <a:lstStyle/>
                    <a:p>
                      <a:pPr algn="ctr"/>
                      <a:r>
                        <a:rPr lang="de-DE" sz="1600" dirty="0" smtClean="0"/>
                        <a:t>14 (4.2)</a:t>
                      </a:r>
                      <a:endParaRPr lang="de-DE" sz="1600" dirty="0"/>
                    </a:p>
                  </a:txBody>
                  <a:tcPr/>
                </a:tc>
              </a:tr>
              <a:tr h="365083">
                <a:tc>
                  <a:txBody>
                    <a:bodyPr/>
                    <a:lstStyle/>
                    <a:p>
                      <a:r>
                        <a:rPr lang="de-DE" sz="1600" dirty="0" err="1" smtClean="0">
                          <a:solidFill>
                            <a:srgbClr val="FF0000"/>
                          </a:solidFill>
                        </a:rPr>
                        <a:t>Weight</a:t>
                      </a:r>
                      <a:r>
                        <a:rPr lang="de-DE" sz="1600" dirty="0" smtClean="0">
                          <a:solidFill>
                            <a:srgbClr val="FF0000"/>
                          </a:solidFill>
                        </a:rPr>
                        <a:t> </a:t>
                      </a:r>
                      <a:r>
                        <a:rPr lang="de-DE" sz="1600" dirty="0" err="1" smtClean="0">
                          <a:solidFill>
                            <a:srgbClr val="FF0000"/>
                          </a:solidFill>
                        </a:rPr>
                        <a:t>increased</a:t>
                      </a:r>
                      <a:endParaRPr lang="de-DE" sz="1600" dirty="0">
                        <a:solidFill>
                          <a:srgbClr val="FF0000"/>
                        </a:solidFill>
                      </a:endParaRPr>
                    </a:p>
                  </a:txBody>
                  <a:tcPr/>
                </a:tc>
                <a:tc>
                  <a:txBody>
                    <a:bodyPr/>
                    <a:lstStyle/>
                    <a:p>
                      <a:pPr algn="ctr"/>
                      <a:r>
                        <a:rPr lang="de-DE" sz="1600" dirty="0" smtClean="0">
                          <a:solidFill>
                            <a:srgbClr val="FF0000"/>
                          </a:solidFill>
                        </a:rPr>
                        <a:t>7 (6,3)</a:t>
                      </a:r>
                      <a:endParaRPr lang="de-DE" sz="1600" dirty="0">
                        <a:solidFill>
                          <a:srgbClr val="FF0000"/>
                        </a:solidFill>
                      </a:endParaRPr>
                    </a:p>
                  </a:txBody>
                  <a:tcPr/>
                </a:tc>
                <a:tc>
                  <a:txBody>
                    <a:bodyPr/>
                    <a:lstStyle/>
                    <a:p>
                      <a:pPr algn="ctr"/>
                      <a:r>
                        <a:rPr lang="de-DE" sz="1600" dirty="0" smtClean="0">
                          <a:solidFill>
                            <a:srgbClr val="FF0000"/>
                          </a:solidFill>
                        </a:rPr>
                        <a:t>12 (3.6)</a:t>
                      </a:r>
                      <a:endParaRPr lang="de-DE" sz="1600" dirty="0">
                        <a:solidFill>
                          <a:srgbClr val="FF0000"/>
                        </a:solidFill>
                      </a:endParaRPr>
                    </a:p>
                  </a:txBody>
                  <a:tcPr/>
                </a:tc>
              </a:tr>
              <a:tr h="365083">
                <a:tc>
                  <a:txBody>
                    <a:bodyPr/>
                    <a:lstStyle/>
                    <a:p>
                      <a:r>
                        <a:rPr lang="de-DE" sz="1600" dirty="0" smtClean="0">
                          <a:solidFill>
                            <a:srgbClr val="FF0000"/>
                          </a:solidFill>
                        </a:rPr>
                        <a:t>Abdominal </a:t>
                      </a:r>
                      <a:r>
                        <a:rPr lang="de-DE" sz="1600" dirty="0" err="1" smtClean="0">
                          <a:solidFill>
                            <a:srgbClr val="FF0000"/>
                          </a:solidFill>
                        </a:rPr>
                        <a:t>pain</a:t>
                      </a:r>
                      <a:r>
                        <a:rPr lang="de-DE" sz="1600" dirty="0" smtClean="0">
                          <a:solidFill>
                            <a:srgbClr val="FF0000"/>
                          </a:solidFill>
                        </a:rPr>
                        <a:t> </a:t>
                      </a:r>
                      <a:endParaRPr lang="de-DE" sz="1600" dirty="0">
                        <a:solidFill>
                          <a:srgbClr val="FF0000"/>
                        </a:solidFill>
                      </a:endParaRPr>
                    </a:p>
                  </a:txBody>
                  <a:tcPr/>
                </a:tc>
                <a:tc>
                  <a:txBody>
                    <a:bodyPr/>
                    <a:lstStyle/>
                    <a:p>
                      <a:pPr algn="ctr"/>
                      <a:r>
                        <a:rPr lang="de-DE" sz="1600" dirty="0" smtClean="0">
                          <a:solidFill>
                            <a:srgbClr val="FF0000"/>
                          </a:solidFill>
                        </a:rPr>
                        <a:t>6 (5.4)</a:t>
                      </a:r>
                      <a:endParaRPr lang="de-DE" sz="1600" dirty="0">
                        <a:solidFill>
                          <a:srgbClr val="FF0000"/>
                        </a:solidFill>
                      </a:endParaRPr>
                    </a:p>
                  </a:txBody>
                  <a:tcPr/>
                </a:tc>
                <a:tc>
                  <a:txBody>
                    <a:bodyPr/>
                    <a:lstStyle/>
                    <a:p>
                      <a:pPr algn="ctr"/>
                      <a:r>
                        <a:rPr lang="de-DE" sz="1600" dirty="0" smtClean="0">
                          <a:solidFill>
                            <a:srgbClr val="FF0000"/>
                          </a:solidFill>
                        </a:rPr>
                        <a:t>12 (3.6)</a:t>
                      </a:r>
                      <a:endParaRPr lang="de-DE" sz="1600" dirty="0">
                        <a:solidFill>
                          <a:srgbClr val="FF0000"/>
                        </a:solidFill>
                      </a:endParaRPr>
                    </a:p>
                  </a:txBody>
                  <a:tcPr/>
                </a:tc>
              </a:tr>
              <a:tr h="421805">
                <a:tc>
                  <a:txBody>
                    <a:bodyPr/>
                    <a:lstStyle/>
                    <a:p>
                      <a:r>
                        <a:rPr lang="de-DE" sz="1600" b="0" i="0" u="none" strike="noStrike" baseline="0" dirty="0" err="1" smtClean="0">
                          <a:solidFill>
                            <a:srgbClr val="211D1E"/>
                          </a:solidFill>
                          <a:latin typeface="HelveticaNeueLT Std"/>
                        </a:rPr>
                        <a:t>Asthenic</a:t>
                      </a:r>
                      <a:r>
                        <a:rPr lang="de-DE" sz="1600" b="0" i="0" u="none" strike="noStrike" baseline="0" dirty="0" smtClean="0">
                          <a:solidFill>
                            <a:srgbClr val="211D1E"/>
                          </a:solidFill>
                          <a:latin typeface="HelveticaNeueLT Std"/>
                        </a:rPr>
                        <a:t> </a:t>
                      </a:r>
                      <a:r>
                        <a:rPr lang="de-DE" sz="1600" b="0" i="0" u="none" strike="noStrike" baseline="0" dirty="0" err="1" smtClean="0">
                          <a:solidFill>
                            <a:srgbClr val="211D1E"/>
                          </a:solidFill>
                          <a:latin typeface="HelveticaNeueLT Std"/>
                        </a:rPr>
                        <a:t>conditions</a:t>
                      </a:r>
                      <a:r>
                        <a:rPr lang="de-DE" sz="1600" b="0" i="0" u="none" strike="noStrike" baseline="0" dirty="0" smtClean="0">
                          <a:solidFill>
                            <a:srgbClr val="211D1E"/>
                          </a:solidFill>
                          <a:latin typeface="HelveticaNeueLT Std"/>
                        </a:rPr>
                        <a:t>	</a:t>
                      </a:r>
                    </a:p>
                  </a:txBody>
                  <a:tcPr/>
                </a:tc>
                <a:tc>
                  <a:txBody>
                    <a:bodyPr/>
                    <a:lstStyle/>
                    <a:p>
                      <a:pPr algn="ctr"/>
                      <a:r>
                        <a:rPr lang="de-DE" sz="1600" b="0" i="0" u="none" strike="noStrike" baseline="0" dirty="0" smtClean="0">
                          <a:solidFill>
                            <a:srgbClr val="211D1E"/>
                          </a:solidFill>
                          <a:latin typeface="HelveticaNeueLT Std"/>
                        </a:rPr>
                        <a:t>   1 (0.9)	</a:t>
                      </a:r>
                    </a:p>
                  </a:txBody>
                  <a:tcPr/>
                </a:tc>
                <a:tc>
                  <a:txBody>
                    <a:bodyPr/>
                    <a:lstStyle/>
                    <a:p>
                      <a:pPr algn="ctr"/>
                      <a:r>
                        <a:rPr lang="de-DE" sz="1600" b="0" i="0" u="none" strike="noStrike" baseline="0" dirty="0" smtClean="0">
                          <a:solidFill>
                            <a:srgbClr val="000000"/>
                          </a:solidFill>
                          <a:latin typeface="HelveticaNeueLT Std"/>
                        </a:rPr>
                        <a:t>  1</a:t>
                      </a:r>
                      <a:r>
                        <a:rPr lang="de-DE" sz="1600" b="0" i="0" u="none" strike="noStrike" baseline="0" dirty="0" smtClean="0">
                          <a:solidFill>
                            <a:srgbClr val="211D1E"/>
                          </a:solidFill>
                          <a:latin typeface="HelveticaNeueLT Std"/>
                        </a:rPr>
                        <a:t>0 (3.0)	</a:t>
                      </a:r>
                    </a:p>
                  </a:txBody>
                  <a:tcPr/>
                </a:tc>
              </a:tr>
              <a:tr h="360470">
                <a:tc>
                  <a:txBody>
                    <a:bodyPr/>
                    <a:lstStyle/>
                    <a:p>
                      <a:r>
                        <a:rPr lang="de-DE" sz="1600" b="0" i="0" u="none" strike="noStrike" kern="1200" baseline="0" dirty="0" err="1" smtClean="0">
                          <a:solidFill>
                            <a:schemeClr val="dk1"/>
                          </a:solidFill>
                          <a:latin typeface="+mn-lt"/>
                          <a:ea typeface="+mn-ea"/>
                          <a:cs typeface="+mn-cs"/>
                        </a:rPr>
                        <a:t>Flatulence</a:t>
                      </a:r>
                      <a:r>
                        <a:rPr lang="de-DE" sz="1600" b="0" i="0" u="none" strike="noStrike" kern="1200" baseline="0" dirty="0" smtClean="0">
                          <a:solidFill>
                            <a:schemeClr val="dk1"/>
                          </a:solidFill>
                          <a:latin typeface="+mn-lt"/>
                          <a:ea typeface="+mn-ea"/>
                          <a:cs typeface="+mn-cs"/>
                        </a:rPr>
                        <a:t>	</a:t>
                      </a:r>
                    </a:p>
                  </a:txBody>
                  <a:tcPr/>
                </a:tc>
                <a:tc>
                  <a:txBody>
                    <a:bodyPr/>
                    <a:lstStyle/>
                    <a:p>
                      <a:pPr algn="ctr"/>
                      <a:r>
                        <a:rPr lang="de-DE" sz="1600" dirty="0" smtClean="0"/>
                        <a:t>0 (0)</a:t>
                      </a:r>
                      <a:endParaRPr lang="de-DE" sz="16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de-DE" sz="1600" b="0" i="0" u="none" strike="noStrike" baseline="0" dirty="0" smtClean="0">
                          <a:solidFill>
                            <a:srgbClr val="211D1E"/>
                          </a:solidFill>
                          <a:latin typeface="HelveticaNeueLT Std"/>
                        </a:rPr>
                        <a:t> 10 (3.0)</a:t>
                      </a:r>
                      <a:endParaRPr lang="de-DE" sz="1600" dirty="0"/>
                    </a:p>
                  </a:txBody>
                  <a:tcPr/>
                </a:tc>
              </a:tr>
              <a:tr h="383458">
                <a:tc>
                  <a:txBody>
                    <a:bodyPr/>
                    <a:lstStyle/>
                    <a:p>
                      <a:r>
                        <a:rPr lang="de-DE" sz="1600" dirty="0" err="1" smtClean="0"/>
                        <a:t>Ovarian</a:t>
                      </a:r>
                      <a:r>
                        <a:rPr lang="de-DE" sz="1600" dirty="0" smtClean="0"/>
                        <a:t> </a:t>
                      </a:r>
                      <a:r>
                        <a:rPr lang="de-DE" sz="1600" dirty="0" err="1" smtClean="0"/>
                        <a:t>cyst</a:t>
                      </a:r>
                      <a:endParaRPr lang="de-DE" sz="16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de-DE" sz="1600" b="0" i="0" u="none" strike="noStrike" baseline="0" dirty="0" smtClean="0">
                          <a:solidFill>
                            <a:srgbClr val="211D1E"/>
                          </a:solidFill>
                          <a:latin typeface="HelveticaNeueLT Std"/>
                        </a:rPr>
                        <a:t>   1 (0.9)	</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de-DE" sz="1600" b="0" i="0" u="none" strike="noStrike" baseline="0" dirty="0" smtClean="0">
                          <a:solidFill>
                            <a:srgbClr val="211D1E"/>
                          </a:solidFill>
                          <a:latin typeface="HelveticaNeueLT Std"/>
                        </a:rPr>
                        <a:t>  10 (3.0)	</a:t>
                      </a:r>
                      <a:endParaRPr lang="de-DE" sz="1600" dirty="0"/>
                    </a:p>
                  </a:txBody>
                  <a:tcPr/>
                </a:tc>
              </a:tr>
              <a:tr h="419324">
                <a:tc>
                  <a:txBody>
                    <a:bodyPr/>
                    <a:lstStyle/>
                    <a:p>
                      <a:pPr algn="l"/>
                      <a:r>
                        <a:rPr lang="de-DE" sz="1600" b="0" i="0" u="none" strike="noStrike" kern="1200" baseline="0" dirty="0" err="1" smtClean="0">
                          <a:solidFill>
                            <a:srgbClr val="FF0000"/>
                          </a:solidFill>
                          <a:latin typeface="+mn-lt"/>
                          <a:ea typeface="+mn-ea"/>
                          <a:cs typeface="+mn-cs"/>
                        </a:rPr>
                        <a:t>Vomiting</a:t>
                      </a:r>
                      <a:r>
                        <a:rPr lang="de-DE" sz="1600" b="0" i="0" u="none" strike="noStrike" kern="1200" baseline="0" dirty="0" smtClean="0">
                          <a:solidFill>
                            <a:srgbClr val="FF0000"/>
                          </a:solidFill>
                          <a:latin typeface="+mn-lt"/>
                          <a:ea typeface="+mn-ea"/>
                          <a:cs typeface="+mn-cs"/>
                        </a:rPr>
                        <a:t>	</a:t>
                      </a:r>
                    </a:p>
                  </a:txBody>
                  <a:tcPr/>
                </a:tc>
                <a:tc>
                  <a:txBody>
                    <a:bodyPr/>
                    <a:lstStyle/>
                    <a:p>
                      <a:pPr algn="ctr"/>
                      <a:r>
                        <a:rPr lang="de-DE" sz="1600" dirty="0" smtClean="0">
                          <a:solidFill>
                            <a:srgbClr val="FF0000"/>
                          </a:solidFill>
                        </a:rPr>
                        <a:t>4 (3,6)</a:t>
                      </a:r>
                      <a:endParaRPr lang="de-DE" sz="1600" dirty="0">
                        <a:solidFill>
                          <a:srgbClr val="FF0000"/>
                        </a:solidFill>
                      </a:endParaRPr>
                    </a:p>
                  </a:txBody>
                  <a:tcPr/>
                </a:tc>
                <a:tc>
                  <a:txBody>
                    <a:bodyPr/>
                    <a:lstStyle/>
                    <a:p>
                      <a:pPr algn="ctr"/>
                      <a:r>
                        <a:rPr lang="de-DE" sz="1600" dirty="0" smtClean="0">
                          <a:solidFill>
                            <a:srgbClr val="FF0000"/>
                          </a:solidFill>
                        </a:rPr>
                        <a:t> 4 (1.2)</a:t>
                      </a:r>
                      <a:endParaRPr lang="de-DE" sz="1600" dirty="0">
                        <a:solidFill>
                          <a:srgbClr val="FF0000"/>
                        </a:solidFill>
                      </a:endParaRPr>
                    </a:p>
                  </a:txBody>
                  <a:tcPr/>
                </a:tc>
              </a:tr>
            </a:tbl>
          </a:graphicData>
        </a:graphic>
      </p:graphicFrame>
      <p:sp>
        <p:nvSpPr>
          <p:cNvPr id="3" name="Textfeld 2"/>
          <p:cNvSpPr txBox="1"/>
          <p:nvPr/>
        </p:nvSpPr>
        <p:spPr>
          <a:xfrm>
            <a:off x="825908" y="6260800"/>
            <a:ext cx="6901248" cy="769441"/>
          </a:xfrm>
          <a:prstGeom prst="rect">
            <a:avLst/>
          </a:prstGeom>
          <a:noFill/>
        </p:spPr>
        <p:txBody>
          <a:bodyPr wrap="none" rtlCol="0">
            <a:spAutoFit/>
          </a:bodyPr>
          <a:lstStyle/>
          <a:p>
            <a:pPr marL="0" indent="0">
              <a:buNone/>
            </a:pPr>
            <a:r>
              <a:rPr lang="en-GB" altLang="zh-CN" sz="1100" dirty="0"/>
              <a:t>1</a:t>
            </a:r>
            <a:r>
              <a:rPr lang="en-GB" altLang="zh-CN" sz="1100" dirty="0" smtClean="0"/>
              <a:t>.</a:t>
            </a:r>
            <a:r>
              <a:rPr lang="en-US" sz="1100" dirty="0"/>
              <a:t> Merz M et al. VISADO. J Endometriosis and Pelvic Pain Disorders. 2015;7(Supplement 1 May 2015) 571.</a:t>
            </a:r>
            <a:endParaRPr lang="de-DE" sz="1100" dirty="0"/>
          </a:p>
          <a:p>
            <a:r>
              <a:rPr lang="en-US" sz="1100" dirty="0" smtClean="0"/>
              <a:t>2.Strowitzki </a:t>
            </a:r>
            <a:r>
              <a:rPr lang="en-US" sz="1100" dirty="0"/>
              <a:t>T </a:t>
            </a:r>
            <a:r>
              <a:rPr lang="en-US" sz="1100" i="1" dirty="0"/>
              <a:t>et al. </a:t>
            </a:r>
            <a:r>
              <a:rPr lang="en-US" sz="1100" dirty="0" err="1"/>
              <a:t>Int</a:t>
            </a:r>
            <a:r>
              <a:rPr lang="en-US" sz="1100" dirty="0"/>
              <a:t> J </a:t>
            </a:r>
            <a:r>
              <a:rPr lang="en-US" sz="1100" dirty="0" err="1"/>
              <a:t>Womens</a:t>
            </a:r>
            <a:r>
              <a:rPr lang="en-US" sz="1100" dirty="0"/>
              <a:t> Health 2015: 7 393–401. </a:t>
            </a:r>
            <a:endParaRPr lang="da-DK" sz="1100" dirty="0"/>
          </a:p>
          <a:p>
            <a:r>
              <a:rPr lang="en-GB" altLang="zh-CN" sz="1100" dirty="0" smtClean="0"/>
              <a:t> </a:t>
            </a:r>
            <a:endParaRPr lang="en-GB" altLang="de-DE" sz="1100" dirty="0"/>
          </a:p>
          <a:p>
            <a:endParaRPr lang="de-DE" sz="1100" dirty="0"/>
          </a:p>
        </p:txBody>
      </p:sp>
    </p:spTree>
    <p:extLst>
      <p:ext uri="{BB962C8B-B14F-4D97-AF65-F5344CB8AC3E}">
        <p14:creationId xmlns:p14="http://schemas.microsoft.com/office/powerpoint/2010/main" val="14633499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317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0"/>
            <a:ext cx="8676456" cy="3314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1747" name="Picture 3"/>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446857" y="2420888"/>
            <a:ext cx="8229600" cy="43242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Metin kutusu 4"/>
          <p:cNvSpPr txBox="1"/>
          <p:nvPr/>
        </p:nvSpPr>
        <p:spPr>
          <a:xfrm>
            <a:off x="8044489" y="769214"/>
            <a:ext cx="697627"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5</a:t>
            </a:r>
            <a:endParaRPr lang="en-GB" dirty="0">
              <a:solidFill>
                <a:srgbClr val="FF0000"/>
              </a:solidFill>
            </a:endParaRPr>
          </a:p>
        </p:txBody>
      </p:sp>
    </p:spTree>
    <p:extLst>
      <p:ext uri="{BB962C8B-B14F-4D97-AF65-F5344CB8AC3E}">
        <p14:creationId xmlns:p14="http://schemas.microsoft.com/office/powerpoint/2010/main" val="1086818072"/>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3970" name="TextBox 48"/>
          <p:cNvSpPr txBox="1">
            <a:spLocks noChangeArrowheads="1"/>
          </p:cNvSpPr>
          <p:nvPr/>
        </p:nvSpPr>
        <p:spPr bwMode="auto">
          <a:xfrm>
            <a:off x="4919961" y="6410192"/>
            <a:ext cx="408592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000" b="1" i="1">
                <a:solidFill>
                  <a:schemeClr val="tx1"/>
                </a:solidFill>
                <a:latin typeface="Arial" pitchFamily="34" charset="0"/>
                <a:ea typeface="ＭＳ Ｐゴシック" pitchFamily="34" charset="-128"/>
              </a:defRPr>
            </a:lvl1pPr>
            <a:lvl2pPr marL="742950" indent="-285750">
              <a:defRPr sz="3000" b="1" i="1">
                <a:solidFill>
                  <a:schemeClr val="tx1"/>
                </a:solidFill>
                <a:latin typeface="Arial" pitchFamily="34" charset="0"/>
                <a:ea typeface="ＭＳ Ｐゴシック" pitchFamily="34" charset="-128"/>
              </a:defRPr>
            </a:lvl2pPr>
            <a:lvl3pPr marL="1143000" indent="-228600">
              <a:defRPr sz="3000" b="1" i="1">
                <a:solidFill>
                  <a:schemeClr val="tx1"/>
                </a:solidFill>
                <a:latin typeface="Arial" pitchFamily="34" charset="0"/>
                <a:ea typeface="ＭＳ Ｐゴシック" pitchFamily="34" charset="-128"/>
              </a:defRPr>
            </a:lvl3pPr>
            <a:lvl4pPr marL="1600200" indent="-228600">
              <a:defRPr sz="3000" b="1" i="1">
                <a:solidFill>
                  <a:schemeClr val="tx1"/>
                </a:solidFill>
                <a:latin typeface="Arial" pitchFamily="34" charset="0"/>
                <a:ea typeface="ＭＳ Ｐゴシック" pitchFamily="34" charset="-128"/>
              </a:defRPr>
            </a:lvl4pPr>
            <a:lvl5pPr marL="2057400" indent="-228600">
              <a:defRPr sz="3000" b="1" i="1">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9pPr>
          </a:lstStyle>
          <a:p>
            <a:r>
              <a:rPr lang="en-GB" altLang="tr-TR" sz="1200" b="0" i="0" dirty="0" err="1">
                <a:solidFill>
                  <a:srgbClr val="FFC000"/>
                </a:solidFill>
              </a:rPr>
              <a:t>Petraglia</a:t>
            </a:r>
            <a:r>
              <a:rPr lang="en-GB" altLang="tr-TR" sz="1200" b="0" i="0" dirty="0">
                <a:solidFill>
                  <a:srgbClr val="FFC000"/>
                </a:solidFill>
              </a:rPr>
              <a:t> F et al. Arch </a:t>
            </a:r>
            <a:r>
              <a:rPr lang="en-GB" altLang="tr-TR" sz="1200" b="0" i="0" dirty="0" err="1">
                <a:solidFill>
                  <a:srgbClr val="FFC000"/>
                </a:solidFill>
              </a:rPr>
              <a:t>Gynecol</a:t>
            </a:r>
            <a:r>
              <a:rPr lang="en-GB" altLang="tr-TR" sz="1200" b="0" i="0" dirty="0">
                <a:solidFill>
                  <a:srgbClr val="FFC000"/>
                </a:solidFill>
              </a:rPr>
              <a:t> </a:t>
            </a:r>
            <a:r>
              <a:rPr lang="en-GB" altLang="tr-TR" sz="1200" b="0" i="0" dirty="0" err="1">
                <a:solidFill>
                  <a:srgbClr val="FFC000"/>
                </a:solidFill>
              </a:rPr>
              <a:t>Obstet</a:t>
            </a:r>
            <a:r>
              <a:rPr lang="en-GB" altLang="tr-TR" sz="1200" b="0" i="0" dirty="0">
                <a:solidFill>
                  <a:srgbClr val="FFC000"/>
                </a:solidFill>
              </a:rPr>
              <a:t> 2012;285:167</a:t>
            </a:r>
            <a:r>
              <a:rPr lang="tr-TR" altLang="tr-TR" sz="1200" b="0" i="0" dirty="0">
                <a:solidFill>
                  <a:srgbClr val="FFC000"/>
                </a:solidFill>
              </a:rPr>
              <a:t>-</a:t>
            </a:r>
            <a:r>
              <a:rPr lang="en-GB" altLang="tr-TR" sz="1200" b="0" i="0" dirty="0">
                <a:solidFill>
                  <a:srgbClr val="FFC000"/>
                </a:solidFill>
              </a:rPr>
              <a:t>173</a:t>
            </a:r>
            <a:r>
              <a:rPr lang="tr-TR" altLang="tr-TR" sz="1200" b="0" i="0" dirty="0">
                <a:solidFill>
                  <a:srgbClr val="FFC000"/>
                </a:solidFill>
              </a:rPr>
              <a:t>.</a:t>
            </a:r>
            <a:endParaRPr lang="en-GB" altLang="tr-TR" sz="1200" b="0" i="0" dirty="0">
              <a:solidFill>
                <a:srgbClr val="FFC000"/>
              </a:solidFill>
            </a:endParaRPr>
          </a:p>
        </p:txBody>
      </p:sp>
      <p:sp>
        <p:nvSpPr>
          <p:cNvPr id="83971" name="TextBox 55"/>
          <p:cNvSpPr txBox="1">
            <a:spLocks noChangeArrowheads="1"/>
          </p:cNvSpPr>
          <p:nvPr/>
        </p:nvSpPr>
        <p:spPr bwMode="auto">
          <a:xfrm>
            <a:off x="669724" y="5405175"/>
            <a:ext cx="791409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000" b="1" i="1">
                <a:solidFill>
                  <a:schemeClr val="tx1"/>
                </a:solidFill>
                <a:latin typeface="Arial" pitchFamily="34" charset="0"/>
                <a:ea typeface="ＭＳ Ｐゴシック" pitchFamily="34" charset="-128"/>
              </a:defRPr>
            </a:lvl1pPr>
            <a:lvl2pPr marL="742950" indent="-285750">
              <a:defRPr sz="3000" b="1" i="1">
                <a:solidFill>
                  <a:schemeClr val="tx1"/>
                </a:solidFill>
                <a:latin typeface="Arial" pitchFamily="34" charset="0"/>
                <a:ea typeface="ＭＳ Ｐゴシック" pitchFamily="34" charset="-128"/>
              </a:defRPr>
            </a:lvl2pPr>
            <a:lvl3pPr marL="1143000" indent="-228600">
              <a:defRPr sz="3000" b="1" i="1">
                <a:solidFill>
                  <a:schemeClr val="tx1"/>
                </a:solidFill>
                <a:latin typeface="Arial" pitchFamily="34" charset="0"/>
                <a:ea typeface="ＭＳ Ｐゴシック" pitchFamily="34" charset="-128"/>
              </a:defRPr>
            </a:lvl3pPr>
            <a:lvl4pPr marL="1600200" indent="-228600">
              <a:defRPr sz="3000" b="1" i="1">
                <a:solidFill>
                  <a:schemeClr val="tx1"/>
                </a:solidFill>
                <a:latin typeface="Arial" pitchFamily="34" charset="0"/>
                <a:ea typeface="ＭＳ Ｐゴシック" pitchFamily="34" charset="-128"/>
              </a:defRPr>
            </a:lvl4pPr>
            <a:lvl5pPr marL="2057400" indent="-228600">
              <a:defRPr sz="3000" b="1" i="1">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9pPr>
          </a:lstStyle>
          <a:p>
            <a:r>
              <a:rPr lang="tr-TR" altLang="tr-TR" sz="1400" b="0" i="0" dirty="0">
                <a:solidFill>
                  <a:srgbClr val="FFC000"/>
                </a:solidFill>
              </a:rPr>
              <a:t>12 hafta süreli, çift kör, plasebo kontrollü, 188 endometriozis hastasının alındığı klinik çalışmanın, </a:t>
            </a:r>
            <a:endParaRPr lang="tr-TR" altLang="tr-TR" sz="1400" b="0" i="0" dirty="0" smtClean="0">
              <a:solidFill>
                <a:srgbClr val="FFC000"/>
              </a:solidFill>
            </a:endParaRPr>
          </a:p>
          <a:p>
            <a:r>
              <a:rPr lang="tr-TR" altLang="tr-TR" sz="1400" b="0" i="0" dirty="0" smtClean="0">
                <a:solidFill>
                  <a:srgbClr val="FFC000"/>
                </a:solidFill>
              </a:rPr>
              <a:t>1 </a:t>
            </a:r>
            <a:r>
              <a:rPr lang="tr-TR" altLang="tr-TR" sz="1400" b="0" i="0" dirty="0">
                <a:solidFill>
                  <a:srgbClr val="FFC000"/>
                </a:solidFill>
              </a:rPr>
              <a:t>yıl süreli uzatması ve 24 hafta süreli takibi</a:t>
            </a:r>
            <a:r>
              <a:rPr lang="tr-TR" altLang="tr-TR" sz="1400" b="0" i="0" dirty="0" smtClean="0">
                <a:solidFill>
                  <a:srgbClr val="FFC000"/>
                </a:solidFill>
              </a:rPr>
              <a:t>.</a:t>
            </a:r>
          </a:p>
          <a:p>
            <a:r>
              <a:rPr lang="tr-TR" altLang="tr-TR" sz="1400" b="0" i="0" dirty="0" smtClean="0">
                <a:solidFill>
                  <a:srgbClr val="FFC000"/>
                </a:solidFill>
              </a:rPr>
              <a:t> </a:t>
            </a:r>
            <a:endParaRPr lang="en-US" altLang="tr-TR" sz="1400" b="0" i="0" dirty="0">
              <a:solidFill>
                <a:srgbClr val="FFC000"/>
              </a:solidFill>
            </a:endParaRPr>
          </a:p>
        </p:txBody>
      </p:sp>
      <p:pic>
        <p:nvPicPr>
          <p:cNvPr id="2" name="Picture 1"/>
          <p:cNvPicPr>
            <a:picLocks noChangeAspect="1"/>
          </p:cNvPicPr>
          <p:nvPr/>
        </p:nvPicPr>
        <p:blipFill rotWithShape="1">
          <a:blip r:embed="rId2">
            <a:duotone>
              <a:schemeClr val="accent1">
                <a:shade val="45000"/>
                <a:satMod val="135000"/>
              </a:schemeClr>
              <a:prstClr val="white"/>
            </a:duotone>
          </a:blip>
          <a:srcRect l="5450" t="8810" r="17541" b="17195"/>
          <a:stretch/>
        </p:blipFill>
        <p:spPr>
          <a:xfrm>
            <a:off x="1439652" y="1844823"/>
            <a:ext cx="5508612" cy="2988333"/>
          </a:xfrm>
          <a:prstGeom prst="rect">
            <a:avLst/>
          </a:prstGeom>
        </p:spPr>
      </p:pic>
      <p:sp>
        <p:nvSpPr>
          <p:cNvPr id="83973" name="Rectangle 41"/>
          <p:cNvSpPr txBox="1">
            <a:spLocks noChangeArrowheads="1"/>
          </p:cNvSpPr>
          <p:nvPr/>
        </p:nvSpPr>
        <p:spPr bwMode="auto">
          <a:xfrm>
            <a:off x="468313" y="476250"/>
            <a:ext cx="83169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defRPr>
                <a:solidFill>
                  <a:schemeClr val="tx1"/>
                </a:solidFill>
                <a:latin typeface="Arial" pitchFamily="34" charset="0"/>
                <a:ea typeface="ＭＳ Ｐゴシック" pitchFamily="34" charset="-128"/>
                <a:cs typeface="Arial" pitchFamily="34" charset="0"/>
              </a:defRPr>
            </a:lvl1pPr>
            <a:lvl2pPr marL="271463" indent="-269875">
              <a:spcBef>
                <a:spcPct val="50000"/>
              </a:spcBef>
              <a:buBlip>
                <a:blip r:embed="rId3"/>
              </a:buBlip>
              <a:defRPr>
                <a:solidFill>
                  <a:schemeClr val="tx1"/>
                </a:solidFill>
                <a:latin typeface="Arial" pitchFamily="34" charset="0"/>
                <a:ea typeface="ＭＳ Ｐゴシック" pitchFamily="34" charset="-128"/>
                <a:cs typeface="Arial" pitchFamily="34" charset="0"/>
              </a:defRPr>
            </a:lvl2pPr>
            <a:lvl3pPr marL="533400" indent="-260350">
              <a:spcBef>
                <a:spcPct val="20000"/>
              </a:spcBef>
              <a:buFont typeface="Arial" pitchFamily="34" charset="0"/>
              <a:buBlip>
                <a:blip r:embed="rId4"/>
              </a:buBlip>
              <a:defRPr sz="1600">
                <a:solidFill>
                  <a:schemeClr val="tx1"/>
                </a:solidFill>
                <a:latin typeface="Arial" pitchFamily="34" charset="0"/>
                <a:ea typeface="ＭＳ Ｐゴシック" pitchFamily="34" charset="-128"/>
                <a:cs typeface="Arial" pitchFamily="34" charset="0"/>
              </a:defRPr>
            </a:lvl3pPr>
            <a:lvl4pPr marL="823913" indent="-265113">
              <a:spcBef>
                <a:spcPct val="20000"/>
              </a:spcBef>
              <a:buFont typeface="Arial" pitchFamily="34" charset="0"/>
              <a:buBlip>
                <a:blip r:embed="rId5"/>
              </a:buBlip>
              <a:defRPr sz="1400">
                <a:solidFill>
                  <a:schemeClr val="tx1"/>
                </a:solidFill>
                <a:latin typeface="Arial" pitchFamily="34" charset="0"/>
                <a:ea typeface="ＭＳ Ｐゴシック" pitchFamily="34" charset="-128"/>
                <a:cs typeface="Arial" pitchFamily="34" charset="0"/>
              </a:defRPr>
            </a:lvl4pPr>
            <a:lvl5pPr marL="1014413" indent="-185738">
              <a:spcBef>
                <a:spcPct val="20000"/>
              </a:spcBef>
              <a:buFont typeface="Arial" pitchFamily="34" charset="0"/>
              <a:buChar char="–"/>
              <a:defRPr sz="1400">
                <a:solidFill>
                  <a:schemeClr val="tx1"/>
                </a:solidFill>
                <a:latin typeface="Arial" pitchFamily="34" charset="0"/>
                <a:ea typeface="ＭＳ Ｐゴシック" pitchFamily="34" charset="-128"/>
                <a:cs typeface="Arial" pitchFamily="34" charset="0"/>
              </a:defRPr>
            </a:lvl5pPr>
            <a:lvl6pPr marL="1471613" indent="-185738" eaLnBrk="0" fontAlgn="base" hangingPunct="0">
              <a:spcBef>
                <a:spcPct val="20000"/>
              </a:spcBef>
              <a:spcAft>
                <a:spcPct val="0"/>
              </a:spcAft>
              <a:buFont typeface="Arial" pitchFamily="34" charset="0"/>
              <a:buChar char="–"/>
              <a:defRPr sz="1400">
                <a:solidFill>
                  <a:schemeClr val="tx1"/>
                </a:solidFill>
                <a:latin typeface="Arial" pitchFamily="34" charset="0"/>
                <a:ea typeface="ＭＳ Ｐゴシック" pitchFamily="34" charset="-128"/>
                <a:cs typeface="Arial" pitchFamily="34" charset="0"/>
              </a:defRPr>
            </a:lvl6pPr>
            <a:lvl7pPr marL="1928813" indent="-185738" eaLnBrk="0" fontAlgn="base" hangingPunct="0">
              <a:spcBef>
                <a:spcPct val="20000"/>
              </a:spcBef>
              <a:spcAft>
                <a:spcPct val="0"/>
              </a:spcAft>
              <a:buFont typeface="Arial" pitchFamily="34" charset="0"/>
              <a:buChar char="–"/>
              <a:defRPr sz="1400">
                <a:solidFill>
                  <a:schemeClr val="tx1"/>
                </a:solidFill>
                <a:latin typeface="Arial" pitchFamily="34" charset="0"/>
                <a:ea typeface="ＭＳ Ｐゴシック" pitchFamily="34" charset="-128"/>
                <a:cs typeface="Arial" pitchFamily="34" charset="0"/>
              </a:defRPr>
            </a:lvl7pPr>
            <a:lvl8pPr marL="2386013" indent="-185738" eaLnBrk="0" fontAlgn="base" hangingPunct="0">
              <a:spcBef>
                <a:spcPct val="20000"/>
              </a:spcBef>
              <a:spcAft>
                <a:spcPct val="0"/>
              </a:spcAft>
              <a:buFont typeface="Arial" pitchFamily="34" charset="0"/>
              <a:buChar char="–"/>
              <a:defRPr sz="1400">
                <a:solidFill>
                  <a:schemeClr val="tx1"/>
                </a:solidFill>
                <a:latin typeface="Arial" pitchFamily="34" charset="0"/>
                <a:ea typeface="ＭＳ Ｐゴシック" pitchFamily="34" charset="-128"/>
                <a:cs typeface="Arial" pitchFamily="34" charset="0"/>
              </a:defRPr>
            </a:lvl8pPr>
            <a:lvl9pPr marL="2843213" indent="-185738" eaLnBrk="0" fontAlgn="base" hangingPunct="0">
              <a:spcBef>
                <a:spcPct val="20000"/>
              </a:spcBef>
              <a:spcAft>
                <a:spcPct val="0"/>
              </a:spcAft>
              <a:buFont typeface="Arial" pitchFamily="34" charset="0"/>
              <a:buChar char="–"/>
              <a:defRPr sz="1400">
                <a:solidFill>
                  <a:schemeClr val="tx1"/>
                </a:solidFill>
                <a:latin typeface="Arial" pitchFamily="34" charset="0"/>
                <a:ea typeface="ＭＳ Ｐゴシック" pitchFamily="34" charset="-128"/>
                <a:cs typeface="Arial" pitchFamily="34" charset="0"/>
              </a:defRPr>
            </a:lvl9pPr>
          </a:lstStyle>
          <a:p>
            <a:pPr>
              <a:spcBef>
                <a:spcPct val="0"/>
              </a:spcBef>
            </a:pPr>
            <a:r>
              <a:rPr lang="en-US" altLang="tr-TR" sz="4000" i="0" dirty="0" err="1" smtClean="0">
                <a:solidFill>
                  <a:srgbClr val="FFFF00"/>
                </a:solidFill>
                <a:sym typeface="Arial" pitchFamily="34" charset="0"/>
              </a:rPr>
              <a:t>Dienogest</a:t>
            </a:r>
            <a:r>
              <a:rPr lang="tr-TR" altLang="tr-TR" sz="4000" dirty="0" smtClean="0">
                <a:solidFill>
                  <a:srgbClr val="FFFF00"/>
                </a:solidFill>
                <a:sym typeface="Arial" pitchFamily="34" charset="0"/>
              </a:rPr>
              <a:t>-Kanama</a:t>
            </a:r>
            <a:endParaRPr lang="en-US" altLang="tr-TR" sz="4000" i="0" dirty="0">
              <a:solidFill>
                <a:srgbClr val="FFFF00"/>
              </a:solidFill>
              <a:sym typeface="Arial" pitchFamily="34" charset="0"/>
            </a:endParaRPr>
          </a:p>
        </p:txBody>
      </p:sp>
      <p:sp>
        <p:nvSpPr>
          <p:cNvPr id="83974" name="TextBox 55"/>
          <p:cNvSpPr txBox="1">
            <a:spLocks noChangeArrowheads="1"/>
          </p:cNvSpPr>
          <p:nvPr/>
        </p:nvSpPr>
        <p:spPr bwMode="auto">
          <a:xfrm>
            <a:off x="1835150" y="1403350"/>
            <a:ext cx="511333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000" b="1" i="1">
                <a:solidFill>
                  <a:schemeClr val="tx1"/>
                </a:solidFill>
                <a:latin typeface="Arial" pitchFamily="34" charset="0"/>
                <a:ea typeface="ＭＳ Ｐゴシック" pitchFamily="34" charset="-128"/>
              </a:defRPr>
            </a:lvl1pPr>
            <a:lvl2pPr marL="742950" indent="-285750">
              <a:defRPr sz="3000" b="1" i="1">
                <a:solidFill>
                  <a:schemeClr val="tx1"/>
                </a:solidFill>
                <a:latin typeface="Arial" pitchFamily="34" charset="0"/>
                <a:ea typeface="ＭＳ Ｐゴシック" pitchFamily="34" charset="-128"/>
              </a:defRPr>
            </a:lvl2pPr>
            <a:lvl3pPr marL="1143000" indent="-228600">
              <a:defRPr sz="3000" b="1" i="1">
                <a:solidFill>
                  <a:schemeClr val="tx1"/>
                </a:solidFill>
                <a:latin typeface="Arial" pitchFamily="34" charset="0"/>
                <a:ea typeface="ＭＳ Ｐゴシック" pitchFamily="34" charset="-128"/>
              </a:defRPr>
            </a:lvl3pPr>
            <a:lvl4pPr marL="1600200" indent="-228600">
              <a:defRPr sz="3000" b="1" i="1">
                <a:solidFill>
                  <a:schemeClr val="tx1"/>
                </a:solidFill>
                <a:latin typeface="Arial" pitchFamily="34" charset="0"/>
                <a:ea typeface="ＭＳ Ｐゴシック" pitchFamily="34" charset="-128"/>
              </a:defRPr>
            </a:lvl4pPr>
            <a:lvl5pPr marL="2057400" indent="-228600">
              <a:defRPr sz="3000" b="1" i="1">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9pPr>
          </a:lstStyle>
          <a:p>
            <a:pPr algn="ctr">
              <a:spcBef>
                <a:spcPts val="300"/>
              </a:spcBef>
            </a:pPr>
            <a:r>
              <a:rPr lang="tr-TR" altLang="tr-TR" sz="1400" i="0" dirty="0">
                <a:solidFill>
                  <a:srgbClr val="FFC000"/>
                </a:solidFill>
              </a:rPr>
              <a:t>Kanama yoğunluğu</a:t>
            </a:r>
            <a:endParaRPr lang="en-US" altLang="tr-TR" sz="1400" i="0" dirty="0">
              <a:solidFill>
                <a:srgbClr val="FFC000"/>
              </a:solidFill>
            </a:endParaRPr>
          </a:p>
        </p:txBody>
      </p:sp>
      <p:sp>
        <p:nvSpPr>
          <p:cNvPr id="83975" name="Text Box 61"/>
          <p:cNvSpPr txBox="1">
            <a:spLocks noChangeArrowheads="1"/>
          </p:cNvSpPr>
          <p:nvPr/>
        </p:nvSpPr>
        <p:spPr bwMode="auto">
          <a:xfrm rot="-5400000">
            <a:off x="229394" y="3220244"/>
            <a:ext cx="212090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000" b="1" i="1">
                <a:solidFill>
                  <a:schemeClr val="tx1"/>
                </a:solidFill>
                <a:latin typeface="Arial" pitchFamily="34" charset="0"/>
                <a:ea typeface="ＭＳ Ｐゴシック" pitchFamily="34" charset="-128"/>
              </a:defRPr>
            </a:lvl1pPr>
            <a:lvl2pPr marL="742950" indent="-285750">
              <a:defRPr sz="3000" b="1" i="1">
                <a:solidFill>
                  <a:schemeClr val="tx1"/>
                </a:solidFill>
                <a:latin typeface="Arial" pitchFamily="34" charset="0"/>
                <a:ea typeface="ＭＳ Ｐゴシック" pitchFamily="34" charset="-128"/>
              </a:defRPr>
            </a:lvl2pPr>
            <a:lvl3pPr marL="1143000" indent="-228600">
              <a:defRPr sz="3000" b="1" i="1">
                <a:solidFill>
                  <a:schemeClr val="tx1"/>
                </a:solidFill>
                <a:latin typeface="Arial" pitchFamily="34" charset="0"/>
                <a:ea typeface="ＭＳ Ｐゴシック" pitchFamily="34" charset="-128"/>
              </a:defRPr>
            </a:lvl3pPr>
            <a:lvl4pPr marL="1600200" indent="-228600">
              <a:defRPr sz="3000" b="1" i="1">
                <a:solidFill>
                  <a:schemeClr val="tx1"/>
                </a:solidFill>
                <a:latin typeface="Arial" pitchFamily="34" charset="0"/>
                <a:ea typeface="ＭＳ Ｐゴシック" pitchFamily="34" charset="-128"/>
              </a:defRPr>
            </a:lvl4pPr>
            <a:lvl5pPr marL="2057400" indent="-228600">
              <a:defRPr sz="3000" b="1" i="1">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9pPr>
          </a:lstStyle>
          <a:p>
            <a:pPr algn="ctr">
              <a:spcBef>
                <a:spcPct val="50000"/>
              </a:spcBef>
              <a:buSzPct val="100000"/>
            </a:pPr>
            <a:r>
              <a:rPr lang="tr-TR" altLang="tr-TR" sz="1200" i="0" dirty="0">
                <a:solidFill>
                  <a:srgbClr val="FFC000"/>
                </a:solidFill>
                <a:sym typeface="Arial" pitchFamily="34" charset="0"/>
              </a:rPr>
              <a:t>Hastaların oranı (%)</a:t>
            </a:r>
            <a:endParaRPr lang="en-US" altLang="tr-TR" sz="1200" i="0" dirty="0">
              <a:solidFill>
                <a:srgbClr val="FFC000"/>
              </a:solidFill>
              <a:sym typeface="Arial" pitchFamily="34" charset="0"/>
            </a:endParaRPr>
          </a:p>
        </p:txBody>
      </p:sp>
      <p:sp>
        <p:nvSpPr>
          <p:cNvPr id="83976" name="Text Box 5"/>
          <p:cNvSpPr txBox="1">
            <a:spLocks noChangeArrowheads="1"/>
          </p:cNvSpPr>
          <p:nvPr/>
        </p:nvSpPr>
        <p:spPr bwMode="auto">
          <a:xfrm>
            <a:off x="2303463" y="4829175"/>
            <a:ext cx="21209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000" b="1" i="1">
                <a:solidFill>
                  <a:schemeClr val="tx1"/>
                </a:solidFill>
                <a:latin typeface="Arial" pitchFamily="34" charset="0"/>
                <a:ea typeface="ＭＳ Ｐゴシック" pitchFamily="34" charset="-128"/>
              </a:defRPr>
            </a:lvl1pPr>
            <a:lvl2pPr marL="742950" indent="-285750">
              <a:defRPr sz="3000" b="1" i="1">
                <a:solidFill>
                  <a:schemeClr val="tx1"/>
                </a:solidFill>
                <a:latin typeface="Arial" pitchFamily="34" charset="0"/>
                <a:ea typeface="ＭＳ Ｐゴシック" pitchFamily="34" charset="-128"/>
              </a:defRPr>
            </a:lvl2pPr>
            <a:lvl3pPr marL="1143000" indent="-228600">
              <a:defRPr sz="3000" b="1" i="1">
                <a:solidFill>
                  <a:schemeClr val="tx1"/>
                </a:solidFill>
                <a:latin typeface="Arial" pitchFamily="34" charset="0"/>
                <a:ea typeface="ＭＳ Ｐゴシック" pitchFamily="34" charset="-128"/>
              </a:defRPr>
            </a:lvl3pPr>
            <a:lvl4pPr marL="1600200" indent="-228600">
              <a:defRPr sz="3000" b="1" i="1">
                <a:solidFill>
                  <a:schemeClr val="tx1"/>
                </a:solidFill>
                <a:latin typeface="Arial" pitchFamily="34" charset="0"/>
                <a:ea typeface="ＭＳ Ｐゴシック" pitchFamily="34" charset="-128"/>
              </a:defRPr>
            </a:lvl4pPr>
            <a:lvl5pPr marL="2057400" indent="-228600">
              <a:defRPr sz="3000" b="1" i="1">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9pPr>
          </a:lstStyle>
          <a:p>
            <a:pPr>
              <a:spcBef>
                <a:spcPct val="50000"/>
              </a:spcBef>
              <a:buSzPct val="100000"/>
            </a:pPr>
            <a:r>
              <a:rPr lang="tr-TR" altLang="tr-TR" sz="1200" i="0" dirty="0">
                <a:solidFill>
                  <a:srgbClr val="FFC000"/>
                </a:solidFill>
                <a:sym typeface="Arial" pitchFamily="34" charset="0"/>
              </a:rPr>
              <a:t>1. üç aylık dönem (n=164)</a:t>
            </a:r>
            <a:endParaRPr lang="en-US" altLang="tr-TR" sz="1200" i="0" dirty="0">
              <a:solidFill>
                <a:srgbClr val="FFC000"/>
              </a:solidFill>
              <a:sym typeface="Arial" pitchFamily="34" charset="0"/>
            </a:endParaRPr>
          </a:p>
        </p:txBody>
      </p:sp>
      <p:sp>
        <p:nvSpPr>
          <p:cNvPr id="83977" name="Text Box 5"/>
          <p:cNvSpPr txBox="1">
            <a:spLocks noChangeArrowheads="1"/>
          </p:cNvSpPr>
          <p:nvPr/>
        </p:nvSpPr>
        <p:spPr bwMode="auto">
          <a:xfrm>
            <a:off x="5251450" y="4829175"/>
            <a:ext cx="21209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000" b="1" i="1">
                <a:solidFill>
                  <a:schemeClr val="tx1"/>
                </a:solidFill>
                <a:latin typeface="Arial" pitchFamily="34" charset="0"/>
                <a:ea typeface="ＭＳ Ｐゴシック" pitchFamily="34" charset="-128"/>
              </a:defRPr>
            </a:lvl1pPr>
            <a:lvl2pPr marL="742950" indent="-285750">
              <a:defRPr sz="3000" b="1" i="1">
                <a:solidFill>
                  <a:schemeClr val="tx1"/>
                </a:solidFill>
                <a:latin typeface="Arial" pitchFamily="34" charset="0"/>
                <a:ea typeface="ＭＳ Ｐゴシック" pitchFamily="34" charset="-128"/>
              </a:defRPr>
            </a:lvl2pPr>
            <a:lvl3pPr marL="1143000" indent="-228600">
              <a:defRPr sz="3000" b="1" i="1">
                <a:solidFill>
                  <a:schemeClr val="tx1"/>
                </a:solidFill>
                <a:latin typeface="Arial" pitchFamily="34" charset="0"/>
                <a:ea typeface="ＭＳ Ｐゴシック" pitchFamily="34" charset="-128"/>
              </a:defRPr>
            </a:lvl3pPr>
            <a:lvl4pPr marL="1600200" indent="-228600">
              <a:defRPr sz="3000" b="1" i="1">
                <a:solidFill>
                  <a:schemeClr val="tx1"/>
                </a:solidFill>
                <a:latin typeface="Arial" pitchFamily="34" charset="0"/>
                <a:ea typeface="ＭＳ Ｐゴシック" pitchFamily="34" charset="-128"/>
              </a:defRPr>
            </a:lvl4pPr>
            <a:lvl5pPr marL="2057400" indent="-228600">
              <a:defRPr sz="3000" b="1" i="1">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9pPr>
          </a:lstStyle>
          <a:p>
            <a:pPr>
              <a:spcBef>
                <a:spcPct val="50000"/>
              </a:spcBef>
              <a:buSzPct val="100000"/>
            </a:pPr>
            <a:r>
              <a:rPr lang="tr-TR" altLang="tr-TR" sz="1200" i="0">
                <a:solidFill>
                  <a:srgbClr val="333333"/>
                </a:solidFill>
                <a:sym typeface="Arial" pitchFamily="34" charset="0"/>
              </a:rPr>
              <a:t>4. üç aylık dönem (n=136)</a:t>
            </a:r>
            <a:endParaRPr lang="en-US" altLang="tr-TR" sz="1200" i="0">
              <a:solidFill>
                <a:srgbClr val="333333"/>
              </a:solidFill>
              <a:sym typeface="Arial" pitchFamily="34" charset="0"/>
            </a:endParaRPr>
          </a:p>
        </p:txBody>
      </p:sp>
      <p:sp>
        <p:nvSpPr>
          <p:cNvPr id="83978" name="Text Box 5"/>
          <p:cNvSpPr txBox="1">
            <a:spLocks noChangeArrowheads="1"/>
          </p:cNvSpPr>
          <p:nvPr/>
        </p:nvSpPr>
        <p:spPr bwMode="auto">
          <a:xfrm>
            <a:off x="6884988" y="1858963"/>
            <a:ext cx="2120900"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000" b="1" i="1">
                <a:solidFill>
                  <a:schemeClr val="tx1"/>
                </a:solidFill>
                <a:latin typeface="Arial" pitchFamily="34" charset="0"/>
                <a:ea typeface="ＭＳ Ｐゴシック" pitchFamily="34" charset="-128"/>
              </a:defRPr>
            </a:lvl1pPr>
            <a:lvl2pPr marL="742950" indent="-285750">
              <a:defRPr sz="3000" b="1" i="1">
                <a:solidFill>
                  <a:schemeClr val="tx1"/>
                </a:solidFill>
                <a:latin typeface="Arial" pitchFamily="34" charset="0"/>
                <a:ea typeface="ＭＳ Ｐゴシック" pitchFamily="34" charset="-128"/>
              </a:defRPr>
            </a:lvl2pPr>
            <a:lvl3pPr marL="1143000" indent="-228600">
              <a:defRPr sz="3000" b="1" i="1">
                <a:solidFill>
                  <a:schemeClr val="tx1"/>
                </a:solidFill>
                <a:latin typeface="Arial" pitchFamily="34" charset="0"/>
                <a:ea typeface="ＭＳ Ｐゴシック" pitchFamily="34" charset="-128"/>
              </a:defRPr>
            </a:lvl3pPr>
            <a:lvl4pPr marL="1600200" indent="-228600">
              <a:defRPr sz="3000" b="1" i="1">
                <a:solidFill>
                  <a:schemeClr val="tx1"/>
                </a:solidFill>
                <a:latin typeface="Arial" pitchFamily="34" charset="0"/>
                <a:ea typeface="ＭＳ Ｐゴシック" pitchFamily="34" charset="-128"/>
              </a:defRPr>
            </a:lvl4pPr>
            <a:lvl5pPr marL="2057400" indent="-228600">
              <a:defRPr sz="3000" b="1" i="1">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9pPr>
          </a:lstStyle>
          <a:p>
            <a:pPr>
              <a:spcBef>
                <a:spcPct val="50000"/>
              </a:spcBef>
              <a:buSzPct val="100000"/>
            </a:pPr>
            <a:r>
              <a:rPr lang="tr-TR" altLang="tr-TR" sz="1200" i="0" dirty="0">
                <a:solidFill>
                  <a:srgbClr val="92D050"/>
                </a:solidFill>
                <a:sym typeface="Arial" pitchFamily="34" charset="0"/>
              </a:rPr>
              <a:t>Kanama yok</a:t>
            </a:r>
          </a:p>
          <a:p>
            <a:pPr>
              <a:spcBef>
                <a:spcPct val="50000"/>
              </a:spcBef>
              <a:buSzPct val="100000"/>
            </a:pPr>
            <a:r>
              <a:rPr lang="tr-TR" altLang="tr-TR" sz="1200" i="0" dirty="0">
                <a:solidFill>
                  <a:srgbClr val="92D050"/>
                </a:solidFill>
                <a:sym typeface="Arial" pitchFamily="34" charset="0"/>
              </a:rPr>
              <a:t>Lekelenme</a:t>
            </a:r>
          </a:p>
          <a:p>
            <a:pPr>
              <a:spcBef>
                <a:spcPct val="50000"/>
              </a:spcBef>
              <a:buSzPct val="100000"/>
            </a:pPr>
            <a:r>
              <a:rPr lang="tr-TR" altLang="tr-TR" sz="1200" i="0" dirty="0">
                <a:solidFill>
                  <a:srgbClr val="92D050"/>
                </a:solidFill>
                <a:sym typeface="Arial" pitchFamily="34" charset="0"/>
              </a:rPr>
              <a:t>Hafif kanama</a:t>
            </a:r>
          </a:p>
          <a:p>
            <a:pPr>
              <a:spcBef>
                <a:spcPct val="50000"/>
              </a:spcBef>
              <a:buSzPct val="100000"/>
            </a:pPr>
            <a:r>
              <a:rPr lang="tr-TR" altLang="tr-TR" sz="1200" i="0" dirty="0">
                <a:solidFill>
                  <a:srgbClr val="92D050"/>
                </a:solidFill>
                <a:sym typeface="Arial" pitchFamily="34" charset="0"/>
              </a:rPr>
              <a:t>Normal kanama </a:t>
            </a:r>
          </a:p>
          <a:p>
            <a:pPr>
              <a:spcBef>
                <a:spcPct val="50000"/>
              </a:spcBef>
              <a:buSzPct val="100000"/>
            </a:pPr>
            <a:r>
              <a:rPr lang="tr-TR" altLang="tr-TR" sz="1200" i="0" dirty="0">
                <a:solidFill>
                  <a:srgbClr val="92D050"/>
                </a:solidFill>
                <a:sym typeface="Arial" pitchFamily="34" charset="0"/>
              </a:rPr>
              <a:t>Fazla kanama</a:t>
            </a:r>
            <a:endParaRPr lang="en-US" altLang="tr-TR" sz="1200" i="0" dirty="0">
              <a:solidFill>
                <a:srgbClr val="92D050"/>
              </a:solidFill>
              <a:sym typeface="Arial" pitchFamily="34" charset="0"/>
            </a:endParaRPr>
          </a:p>
        </p:txBody>
      </p:sp>
    </p:spTree>
    <p:extLst>
      <p:ext uri="{BB962C8B-B14F-4D97-AF65-F5344CB8AC3E}">
        <p14:creationId xmlns:p14="http://schemas.microsoft.com/office/powerpoint/2010/main" val="37190248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530" name="Rectangle 5"/>
          <p:cNvSpPr>
            <a:spLocks noChangeArrowheads="1"/>
          </p:cNvSpPr>
          <p:nvPr/>
        </p:nvSpPr>
        <p:spPr bwMode="auto">
          <a:xfrm>
            <a:off x="395288" y="1916113"/>
            <a:ext cx="8229600" cy="139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sz="3000" b="1" i="1">
                <a:solidFill>
                  <a:schemeClr val="tx1"/>
                </a:solidFill>
                <a:latin typeface="Arial" charset="0"/>
                <a:ea typeface="ＭＳ Ｐゴシック" pitchFamily="34" charset="-128"/>
              </a:defRPr>
            </a:lvl1pPr>
            <a:lvl2pPr marL="742950" indent="-285750" eaLnBrk="0" hangingPunct="0">
              <a:defRPr sz="3000" b="1" i="1">
                <a:solidFill>
                  <a:schemeClr val="tx1"/>
                </a:solidFill>
                <a:latin typeface="Arial" charset="0"/>
                <a:ea typeface="ＭＳ Ｐゴシック" pitchFamily="34" charset="-128"/>
              </a:defRPr>
            </a:lvl2pPr>
            <a:lvl3pPr marL="1143000" indent="-228600" eaLnBrk="0" hangingPunct="0">
              <a:defRPr sz="3000" b="1" i="1">
                <a:solidFill>
                  <a:schemeClr val="tx1"/>
                </a:solidFill>
                <a:latin typeface="Arial" charset="0"/>
                <a:ea typeface="ＭＳ Ｐゴシック" pitchFamily="34" charset="-128"/>
              </a:defRPr>
            </a:lvl3pPr>
            <a:lvl4pPr marL="1600200" indent="-228600" eaLnBrk="0" hangingPunct="0">
              <a:defRPr sz="3000" b="1" i="1">
                <a:solidFill>
                  <a:schemeClr val="tx1"/>
                </a:solidFill>
                <a:latin typeface="Arial" charset="0"/>
                <a:ea typeface="ＭＳ Ｐゴシック" pitchFamily="34" charset="-128"/>
              </a:defRPr>
            </a:lvl4pPr>
            <a:lvl5pPr marL="2057400" indent="-228600" eaLnBrk="0" hangingPunct="0">
              <a:defRPr sz="3000" b="1" i="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3000" b="1" i="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3000" b="1" i="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3000" b="1" i="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3000" b="1" i="1">
                <a:solidFill>
                  <a:schemeClr val="tx1"/>
                </a:solidFill>
                <a:latin typeface="Arial" charset="0"/>
                <a:ea typeface="ＭＳ Ｐゴシック" pitchFamily="34" charset="-128"/>
              </a:defRPr>
            </a:lvl9pPr>
          </a:lstStyle>
          <a:p>
            <a:pPr eaLnBrk="1" fontAlgn="base" hangingPunct="1">
              <a:lnSpc>
                <a:spcPct val="90000"/>
              </a:lnSpc>
              <a:spcBef>
                <a:spcPct val="40000"/>
              </a:spcBef>
              <a:spcAft>
                <a:spcPct val="0"/>
              </a:spcAft>
              <a:buFontTx/>
              <a:buAutoNum type="arabicPeriod"/>
            </a:pPr>
            <a:endParaRPr lang="de-DE" altLang="en-US" smtClean="0">
              <a:solidFill>
                <a:srgbClr val="292929"/>
              </a:solidFill>
            </a:endParaRPr>
          </a:p>
        </p:txBody>
      </p:sp>
      <p:sp>
        <p:nvSpPr>
          <p:cNvPr id="22531" name="Rectangle 12"/>
          <p:cNvSpPr>
            <a:spLocks noGrp="1" noChangeArrowheads="1"/>
          </p:cNvSpPr>
          <p:nvPr>
            <p:ph type="title"/>
          </p:nvPr>
        </p:nvSpPr>
        <p:spPr/>
        <p:txBody>
          <a:bodyPr>
            <a:noAutofit/>
          </a:bodyPr>
          <a:lstStyle/>
          <a:p>
            <a:r>
              <a:rPr lang="tr-TR" altLang="en-US" sz="3600" dirty="0" smtClean="0">
                <a:solidFill>
                  <a:srgbClr val="FFFF00"/>
                </a:solidFill>
              </a:rPr>
              <a:t>Uzun süreli endometriozis tedavisinde dienogest –kanama deneyimleri</a:t>
            </a:r>
            <a:endParaRPr lang="en-US" altLang="en-US" sz="3600" baseline="30000" dirty="0" smtClean="0">
              <a:solidFill>
                <a:srgbClr val="FFFF00"/>
              </a:solidFill>
            </a:endParaRPr>
          </a:p>
        </p:txBody>
      </p:sp>
      <p:sp>
        <p:nvSpPr>
          <p:cNvPr id="49156" name="Rectangle 13"/>
          <p:cNvSpPr>
            <a:spLocks noGrp="1" noChangeArrowheads="1"/>
          </p:cNvSpPr>
          <p:nvPr>
            <p:ph idx="1"/>
          </p:nvPr>
        </p:nvSpPr>
        <p:spPr/>
        <p:txBody>
          <a:bodyPr>
            <a:noAutofit/>
          </a:bodyPr>
          <a:lstStyle/>
          <a:p>
            <a:pPr marL="0" indent="0" eaLnBrk="1" hangingPunct="1">
              <a:spcBef>
                <a:spcPts val="600"/>
              </a:spcBef>
              <a:buFontTx/>
              <a:buNone/>
              <a:defRPr/>
            </a:pPr>
            <a:r>
              <a:rPr lang="tr-TR" sz="1800" b="1" dirty="0" smtClean="0">
                <a:solidFill>
                  <a:srgbClr val="92D050"/>
                </a:solidFill>
              </a:rPr>
              <a:t>Tedaviden önce</a:t>
            </a:r>
            <a:r>
              <a:rPr lang="en-US" sz="1800" b="1" dirty="0" smtClean="0">
                <a:solidFill>
                  <a:srgbClr val="92D050"/>
                </a:solidFill>
              </a:rPr>
              <a:t>: </a:t>
            </a:r>
            <a:r>
              <a:rPr lang="tr-TR" sz="1800" b="1" dirty="0" smtClean="0">
                <a:solidFill>
                  <a:srgbClr val="92D050"/>
                </a:solidFill>
              </a:rPr>
              <a:t>hastaları kanamanın ilaç etkisinin yetersizliğine ait bir belirti olmadığı konusunda bilgilendirin</a:t>
            </a:r>
            <a:endParaRPr lang="en-US" sz="1800" dirty="0">
              <a:solidFill>
                <a:srgbClr val="92D050"/>
              </a:solidFill>
            </a:endParaRPr>
          </a:p>
          <a:p>
            <a:pPr>
              <a:spcBef>
                <a:spcPts val="600"/>
              </a:spcBef>
              <a:defRPr/>
            </a:pPr>
            <a:r>
              <a:rPr lang="tr-TR" sz="1800" dirty="0" smtClean="0"/>
              <a:t>Hastaların </a:t>
            </a:r>
            <a:r>
              <a:rPr lang="en-US" sz="1800" dirty="0" smtClean="0"/>
              <a:t>~ </a:t>
            </a:r>
            <a:r>
              <a:rPr lang="en-US" sz="1800" dirty="0"/>
              <a:t>%</a:t>
            </a:r>
            <a:r>
              <a:rPr lang="en-US" sz="1800" dirty="0" smtClean="0"/>
              <a:t>20</a:t>
            </a:r>
            <a:r>
              <a:rPr lang="tr-TR" sz="1800" dirty="0" smtClean="0"/>
              <a:t>’sinde</a:t>
            </a:r>
            <a:r>
              <a:rPr lang="en-US" sz="1800" dirty="0" smtClean="0"/>
              <a:t> </a:t>
            </a:r>
            <a:r>
              <a:rPr lang="tr-TR" sz="1800" u="sng" dirty="0" smtClean="0"/>
              <a:t>ilk 3 ayda </a:t>
            </a:r>
            <a:r>
              <a:rPr lang="tr-TR" sz="1800" dirty="0" smtClean="0"/>
              <a:t>düzensiz kanama görülmektedir </a:t>
            </a:r>
          </a:p>
          <a:p>
            <a:pPr>
              <a:spcBef>
                <a:spcPts val="600"/>
              </a:spcBef>
              <a:defRPr/>
            </a:pPr>
            <a:r>
              <a:rPr lang="tr-TR" sz="1800" dirty="0" err="1" smtClean="0"/>
              <a:t>Siklusun</a:t>
            </a:r>
            <a:r>
              <a:rPr lang="tr-TR" sz="1800" dirty="0" smtClean="0"/>
              <a:t> ilk gününde başlanır</a:t>
            </a:r>
            <a:endParaRPr lang="en-US" sz="1800" dirty="0" smtClean="0"/>
          </a:p>
          <a:p>
            <a:pPr>
              <a:spcBef>
                <a:spcPts val="600"/>
              </a:spcBef>
              <a:defRPr/>
            </a:pPr>
            <a:r>
              <a:rPr lang="tr-TR" sz="1800" dirty="0" smtClean="0"/>
              <a:t>Yüksek risk gruplarında</a:t>
            </a:r>
            <a:r>
              <a:rPr lang="en-US" sz="1800" dirty="0" smtClean="0"/>
              <a:t>, </a:t>
            </a:r>
            <a:r>
              <a:rPr lang="tr-TR" sz="1800" dirty="0" smtClean="0"/>
              <a:t>ilk 6 ya da 8 hafta </a:t>
            </a:r>
            <a:r>
              <a:rPr lang="en-US" sz="1800" dirty="0" smtClean="0"/>
              <a:t>4 mg (off-label) </a:t>
            </a:r>
            <a:r>
              <a:rPr lang="en-US" sz="1800" dirty="0" err="1" smtClean="0"/>
              <a:t>dienogest</a:t>
            </a:r>
            <a:r>
              <a:rPr lang="en-US" sz="1800" dirty="0" smtClean="0"/>
              <a:t> </a:t>
            </a:r>
            <a:r>
              <a:rPr lang="tr-TR" sz="1800" dirty="0"/>
              <a:t>ile iyi sonuç alınmaktadır </a:t>
            </a:r>
            <a:r>
              <a:rPr lang="en-US" sz="1800" dirty="0" smtClean="0"/>
              <a:t>(</a:t>
            </a:r>
            <a:r>
              <a:rPr lang="tr-TR" sz="1800" dirty="0" smtClean="0"/>
              <a:t>başlangıçtaki düzensiz kanama oranları daha düşük olmaktadır</a:t>
            </a:r>
            <a:r>
              <a:rPr lang="en-US" sz="1800" dirty="0" smtClean="0"/>
              <a:t>)</a:t>
            </a:r>
            <a:endParaRPr lang="de-DE" sz="1800" b="1" dirty="0" smtClean="0">
              <a:solidFill>
                <a:schemeClr val="accent1"/>
              </a:solidFill>
            </a:endParaRPr>
          </a:p>
          <a:p>
            <a:pPr marL="0" indent="0" eaLnBrk="1" hangingPunct="1">
              <a:spcBef>
                <a:spcPts val="600"/>
              </a:spcBef>
              <a:buFontTx/>
              <a:buNone/>
              <a:defRPr/>
            </a:pPr>
            <a:r>
              <a:rPr lang="tr-TR" sz="1800" b="1" dirty="0" smtClean="0">
                <a:solidFill>
                  <a:srgbClr val="92D050"/>
                </a:solidFill>
              </a:rPr>
              <a:t>Halen </a:t>
            </a:r>
            <a:r>
              <a:rPr lang="tr-TR" sz="1800" b="1" dirty="0" err="1" smtClean="0">
                <a:solidFill>
                  <a:srgbClr val="92D050"/>
                </a:solidFill>
              </a:rPr>
              <a:t>dienogest</a:t>
            </a:r>
            <a:r>
              <a:rPr lang="tr-TR" sz="1800" b="1" dirty="0" smtClean="0">
                <a:solidFill>
                  <a:srgbClr val="92D050"/>
                </a:solidFill>
              </a:rPr>
              <a:t> kullanmakta olan hastalar</a:t>
            </a:r>
            <a:endParaRPr lang="en-US" sz="1800" dirty="0" smtClean="0">
              <a:solidFill>
                <a:srgbClr val="92D050"/>
              </a:solidFill>
            </a:endParaRPr>
          </a:p>
          <a:p>
            <a:pPr eaLnBrk="1" hangingPunct="1">
              <a:spcBef>
                <a:spcPts val="600"/>
              </a:spcBef>
              <a:defRPr/>
            </a:pPr>
            <a:r>
              <a:rPr lang="tr-TR" sz="1800" dirty="0" err="1" smtClean="0"/>
              <a:t>Atrofik</a:t>
            </a:r>
            <a:r>
              <a:rPr lang="tr-TR" sz="1800" dirty="0" smtClean="0"/>
              <a:t> </a:t>
            </a:r>
            <a:r>
              <a:rPr lang="en-US" sz="1800" dirty="0" smtClean="0"/>
              <a:t>(</a:t>
            </a:r>
            <a:r>
              <a:rPr lang="tr-TR" sz="1800" dirty="0"/>
              <a:t>i</a:t>
            </a:r>
            <a:r>
              <a:rPr lang="en-US" sz="1800" dirty="0" smtClean="0"/>
              <a:t>n</a:t>
            </a:r>
            <a:r>
              <a:rPr lang="tr-TR" sz="1800" dirty="0" smtClean="0"/>
              <a:t>ce</a:t>
            </a:r>
            <a:r>
              <a:rPr lang="en-US" sz="1800" dirty="0" smtClean="0"/>
              <a:t>) endometrium</a:t>
            </a:r>
            <a:r>
              <a:rPr lang="tr-TR" sz="1800" dirty="0" smtClean="0"/>
              <a:t>dan kanama</a:t>
            </a:r>
            <a:endParaRPr lang="en-US" sz="1800" dirty="0" smtClean="0"/>
          </a:p>
          <a:p>
            <a:pPr eaLnBrk="1" hangingPunct="1">
              <a:spcBef>
                <a:spcPts val="600"/>
              </a:spcBef>
              <a:defRPr/>
            </a:pPr>
            <a:r>
              <a:rPr lang="tr-TR" sz="1800" dirty="0" smtClean="0"/>
              <a:t>Kanamanın sorun yaratması halinde </a:t>
            </a:r>
            <a:r>
              <a:rPr lang="en-US" sz="1800" dirty="0" smtClean="0">
                <a:sym typeface="Wingdings" panose="05000000000000000000" pitchFamily="2" charset="2"/>
              </a:rPr>
              <a:t></a:t>
            </a:r>
            <a:r>
              <a:rPr lang="en-US" sz="1800" dirty="0" smtClean="0"/>
              <a:t> </a:t>
            </a:r>
            <a:r>
              <a:rPr lang="tr-TR" sz="1800" dirty="0" smtClean="0"/>
              <a:t>tedaviyi kesin ve 5 gün sonra yeniden başlatın</a:t>
            </a:r>
            <a:endParaRPr lang="en-US" sz="1800" dirty="0" smtClean="0"/>
          </a:p>
          <a:p>
            <a:pPr>
              <a:spcBef>
                <a:spcPts val="600"/>
              </a:spcBef>
              <a:defRPr/>
            </a:pPr>
            <a:r>
              <a:rPr lang="tr-TR" sz="1800" dirty="0" smtClean="0"/>
              <a:t>Hastalar tek başına kanamadan çok, kanamaya ağrının </a:t>
            </a:r>
            <a:r>
              <a:rPr lang="tr-TR" sz="1800" dirty="0"/>
              <a:t>eşlik </a:t>
            </a:r>
            <a:r>
              <a:rPr lang="tr-TR" sz="1800" dirty="0" smtClean="0"/>
              <a:t>etmesi durumunda endişe duymaktadır</a:t>
            </a:r>
            <a:endParaRPr lang="en-US" sz="1800" b="1" dirty="0" smtClean="0">
              <a:solidFill>
                <a:schemeClr val="accent1"/>
              </a:solidFill>
              <a:sym typeface="Wingdings" pitchFamily="2" charset="2"/>
            </a:endParaRPr>
          </a:p>
          <a:p>
            <a:pPr marL="0" indent="0">
              <a:spcBef>
                <a:spcPts val="600"/>
              </a:spcBef>
              <a:buNone/>
              <a:defRPr/>
            </a:pPr>
            <a:r>
              <a:rPr lang="tr-TR" sz="1800" b="1" dirty="0" smtClean="0">
                <a:solidFill>
                  <a:srgbClr val="92D050"/>
                </a:solidFill>
                <a:sym typeface="Wingdings" pitchFamily="2" charset="2"/>
              </a:rPr>
              <a:t>Hastaların, kanama </a:t>
            </a:r>
            <a:r>
              <a:rPr lang="tr-TR" sz="1800" b="1" dirty="0" err="1" smtClean="0">
                <a:solidFill>
                  <a:srgbClr val="92D050"/>
                </a:solidFill>
                <a:sym typeface="Wingdings" pitchFamily="2" charset="2"/>
              </a:rPr>
              <a:t>paternindeki</a:t>
            </a:r>
            <a:r>
              <a:rPr lang="tr-TR" sz="1800" b="1" dirty="0" smtClean="0">
                <a:solidFill>
                  <a:srgbClr val="92D050"/>
                </a:solidFill>
                <a:sym typeface="Wingdings" pitchFamily="2" charset="2"/>
              </a:rPr>
              <a:t> değişiklikler konusunda uyarılması önemlidir</a:t>
            </a:r>
            <a:endParaRPr lang="en-US" sz="1400" dirty="0" smtClean="0">
              <a:solidFill>
                <a:srgbClr val="92D050"/>
              </a:solidFill>
            </a:endParaRPr>
          </a:p>
        </p:txBody>
      </p:sp>
      <p:sp>
        <p:nvSpPr>
          <p:cNvPr id="2" name="Rectangle 1"/>
          <p:cNvSpPr/>
          <p:nvPr/>
        </p:nvSpPr>
        <p:spPr>
          <a:xfrm>
            <a:off x="2123728" y="5934670"/>
            <a:ext cx="4572000" cy="923330"/>
          </a:xfrm>
          <a:prstGeom prst="rect">
            <a:avLst/>
          </a:prstGeom>
        </p:spPr>
        <p:txBody>
          <a:bodyPr>
            <a:spAutoFit/>
          </a:bodyPr>
          <a:lstStyle/>
          <a:p>
            <a:pPr marL="1588" lvl="1" indent="0" algn="ctr" eaLnBrk="1" hangingPunct="1">
              <a:buFontTx/>
              <a:buNone/>
              <a:tabLst>
                <a:tab pos="1438275" algn="l"/>
              </a:tabLst>
              <a:defRPr/>
            </a:pPr>
            <a:r>
              <a:rPr lang="tr-TR" altLang="de-DE" b="1" dirty="0" smtClean="0">
                <a:solidFill>
                  <a:srgbClr val="FFC000"/>
                </a:solidFill>
                <a:sym typeface="Wingdings" pitchFamily="2" charset="2"/>
              </a:rPr>
              <a:t>Hastaları kanama  olmasının ilac etkinliğinde eksiklik anlamına gelmediği konusunda uyarın</a:t>
            </a:r>
            <a:endParaRPr lang="en-US" altLang="de-DE" b="1" dirty="0">
              <a:solidFill>
                <a:srgbClr val="FFC000"/>
              </a:solidFill>
            </a:endParaRPr>
          </a:p>
        </p:txBody>
      </p:sp>
    </p:spTree>
    <p:extLst>
      <p:ext uri="{BB962C8B-B14F-4D97-AF65-F5344CB8AC3E}">
        <p14:creationId xmlns:p14="http://schemas.microsoft.com/office/powerpoint/2010/main" val="1499393638"/>
      </p:ext>
    </p:extLst>
  </p:cSld>
  <p:clrMapOvr>
    <a:masterClrMapping/>
  </p:clrMapOvr>
  <p:transition spd="slow"/>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858" name="AutoShape 18">
            <a:hlinkClick r:id="" action="ppaction://noaction" highlightClick="1"/>
          </p:cNvPr>
          <p:cNvSpPr>
            <a:spLocks noChangeArrowheads="1"/>
          </p:cNvSpPr>
          <p:nvPr/>
        </p:nvSpPr>
        <p:spPr bwMode="auto">
          <a:xfrm>
            <a:off x="382588" y="1730215"/>
            <a:ext cx="8761412" cy="4241016"/>
          </a:xfrm>
          <a:prstGeom prst="actionButtonBlank">
            <a:avLst/>
          </a:prstGeom>
          <a:noFill/>
          <a:ln w="9525">
            <a:noFill/>
            <a:miter lim="800000"/>
            <a:headEnd/>
            <a:tailEnd/>
          </a:ln>
        </p:spPr>
        <p:txBody>
          <a:bodyPr lIns="198000" tIns="118800" rIns="198000" bIns="118800" anchor="ctr">
            <a:spAutoFit/>
          </a:bodyPr>
          <a:lstStyle/>
          <a:p>
            <a:pPr algn="ctr"/>
            <a:r>
              <a:rPr lang="tr-TR" sz="2000" b="1" dirty="0" smtClean="0"/>
              <a:t>15 aya kadar uzayan  (ortalama 40 hafta)  dienogest tedavisi sırasında bildirilen </a:t>
            </a:r>
            <a:r>
              <a:rPr lang="en-US" sz="2000" b="1" dirty="0" err="1"/>
              <a:t>istenmeyen</a:t>
            </a:r>
            <a:r>
              <a:rPr lang="en-US" sz="2000" b="1" dirty="0"/>
              <a:t> </a:t>
            </a:r>
            <a:r>
              <a:rPr lang="en-US" sz="2000" b="1" dirty="0" err="1"/>
              <a:t>ilaç</a:t>
            </a:r>
            <a:r>
              <a:rPr lang="en-US" sz="2000" b="1" dirty="0"/>
              <a:t> </a:t>
            </a:r>
            <a:r>
              <a:rPr lang="en-US" sz="2000" b="1" dirty="0" err="1" smtClean="0"/>
              <a:t>reaksiyonları</a:t>
            </a:r>
            <a:r>
              <a:rPr lang="tr-TR" sz="2000" b="1" dirty="0" smtClean="0"/>
              <a:t> (İİR)</a:t>
            </a:r>
            <a:endParaRPr lang="en-US" sz="2000" b="1" dirty="0"/>
          </a:p>
          <a:p>
            <a:pPr>
              <a:buFont typeface="Wingdings" pitchFamily="2" charset="2"/>
              <a:buChar char="ü"/>
            </a:pPr>
            <a:endParaRPr lang="de-DE" sz="2000" b="1" dirty="0" smtClean="0">
              <a:solidFill>
                <a:srgbClr val="636363"/>
              </a:solidFill>
            </a:endParaRPr>
          </a:p>
          <a:p>
            <a:pPr>
              <a:buFont typeface="Wingdings" pitchFamily="2" charset="2"/>
              <a:buChar char="ü"/>
            </a:pPr>
            <a:endParaRPr lang="de-DE" sz="2000" b="1" dirty="0">
              <a:solidFill>
                <a:srgbClr val="636363"/>
              </a:solidFill>
            </a:endParaRPr>
          </a:p>
          <a:p>
            <a:pPr>
              <a:buFont typeface="Wingdings" pitchFamily="2" charset="2"/>
              <a:buChar char="ü"/>
            </a:pPr>
            <a:endParaRPr lang="de-DE" sz="2000" b="1" dirty="0" smtClean="0">
              <a:solidFill>
                <a:srgbClr val="636363"/>
              </a:solidFill>
            </a:endParaRPr>
          </a:p>
          <a:p>
            <a:pPr>
              <a:buFont typeface="Wingdings" pitchFamily="2" charset="2"/>
              <a:buChar char="ü"/>
            </a:pPr>
            <a:endParaRPr lang="de-DE" sz="2000" b="1" dirty="0">
              <a:solidFill>
                <a:srgbClr val="636363"/>
              </a:solidFill>
            </a:endParaRPr>
          </a:p>
          <a:p>
            <a:pPr>
              <a:buFont typeface="Wingdings" pitchFamily="2" charset="2"/>
              <a:buChar char="ü"/>
            </a:pPr>
            <a:endParaRPr lang="de-DE" sz="2000" b="1" dirty="0" smtClean="0">
              <a:solidFill>
                <a:srgbClr val="636363"/>
              </a:solidFill>
            </a:endParaRPr>
          </a:p>
          <a:p>
            <a:pPr>
              <a:buFont typeface="Wingdings" pitchFamily="2" charset="2"/>
              <a:buChar char="ü"/>
            </a:pPr>
            <a:endParaRPr lang="de-DE" sz="2000" b="1" dirty="0">
              <a:solidFill>
                <a:srgbClr val="636363"/>
              </a:solidFill>
            </a:endParaRPr>
          </a:p>
          <a:p>
            <a:pPr>
              <a:buFont typeface="Wingdings" pitchFamily="2" charset="2"/>
              <a:buChar char="ü"/>
            </a:pPr>
            <a:endParaRPr lang="de-DE" sz="2000" b="1" dirty="0" smtClean="0">
              <a:solidFill>
                <a:srgbClr val="636363"/>
              </a:solidFill>
            </a:endParaRPr>
          </a:p>
          <a:p>
            <a:pPr>
              <a:buFont typeface="Wingdings" pitchFamily="2" charset="2"/>
              <a:buChar char="ü"/>
            </a:pPr>
            <a:endParaRPr lang="en-US" sz="2000" b="1" dirty="0">
              <a:solidFill>
                <a:srgbClr val="C00000"/>
              </a:solidFill>
            </a:endParaRPr>
          </a:p>
          <a:p>
            <a:pPr marL="1714500" lvl="3" indent="-342900">
              <a:buFont typeface="Wingdings" pitchFamily="2" charset="2"/>
              <a:buChar char="ü"/>
            </a:pPr>
            <a:r>
              <a:rPr lang="tr-TR" sz="2000" dirty="0" smtClean="0">
                <a:solidFill>
                  <a:srgbClr val="FFC000"/>
                </a:solidFill>
              </a:rPr>
              <a:t>Düşük sıklıkta ve</a:t>
            </a:r>
            <a:endParaRPr lang="en-US" sz="2000" dirty="0">
              <a:solidFill>
                <a:srgbClr val="FFC000"/>
              </a:solidFill>
            </a:endParaRPr>
          </a:p>
          <a:p>
            <a:pPr marL="1714500" lvl="3" indent="-342900">
              <a:buFont typeface="Wingdings" pitchFamily="2" charset="2"/>
              <a:buChar char="ü"/>
            </a:pPr>
            <a:r>
              <a:rPr lang="tr-TR" sz="2000" dirty="0" smtClean="0">
                <a:solidFill>
                  <a:srgbClr val="FFC000"/>
                </a:solidFill>
              </a:rPr>
              <a:t>Genellikle hafif-orta şiddettedirler,</a:t>
            </a:r>
            <a:endParaRPr lang="en-US" sz="2000" dirty="0">
              <a:solidFill>
                <a:srgbClr val="FFC000"/>
              </a:solidFill>
            </a:endParaRPr>
          </a:p>
          <a:p>
            <a:pPr marL="1714500" lvl="3" indent="-342900">
              <a:buFont typeface="Wingdings" pitchFamily="2" charset="2"/>
              <a:buChar char="ü"/>
            </a:pPr>
            <a:r>
              <a:rPr lang="tr-TR" sz="2000" dirty="0" smtClean="0">
                <a:solidFill>
                  <a:srgbClr val="FFC000"/>
                </a:solidFill>
              </a:rPr>
              <a:t>Genellikle ilk 3 ay içinde ortadan kalkarlar</a:t>
            </a:r>
            <a:r>
              <a:rPr lang="tr-TR" sz="2000" dirty="0" smtClean="0">
                <a:solidFill>
                  <a:srgbClr val="636363"/>
                </a:solidFill>
              </a:rPr>
              <a:t>.</a:t>
            </a:r>
            <a:endParaRPr lang="en-US" sz="2000" dirty="0">
              <a:solidFill>
                <a:srgbClr val="636363"/>
              </a:solidFill>
            </a:endParaRPr>
          </a:p>
        </p:txBody>
      </p:sp>
      <p:sp>
        <p:nvSpPr>
          <p:cNvPr id="35857" name="Rectangle 23"/>
          <p:cNvSpPr>
            <a:spLocks noGrp="1" noChangeArrowheads="1"/>
          </p:cNvSpPr>
          <p:nvPr>
            <p:ph type="title"/>
          </p:nvPr>
        </p:nvSpPr>
        <p:spPr/>
        <p:txBody>
          <a:bodyPr>
            <a:noAutofit/>
          </a:bodyPr>
          <a:lstStyle/>
          <a:p>
            <a:pPr eaLnBrk="1" hangingPunct="1"/>
            <a:r>
              <a:rPr lang="tr-TR" sz="3200" dirty="0" err="1" smtClean="0">
                <a:solidFill>
                  <a:srgbClr val="FFFF00"/>
                </a:solidFill>
              </a:rPr>
              <a:t>Dienogest</a:t>
            </a:r>
            <a:r>
              <a:rPr lang="tr-TR" sz="3200" dirty="0" smtClean="0">
                <a:solidFill>
                  <a:srgbClr val="FFFF00"/>
                </a:solidFill>
              </a:rPr>
              <a:t> tedavisi sırasında istenmeyen ilaç reaksiyonlarının sıklığı </a:t>
            </a:r>
            <a:r>
              <a:rPr lang="en-US" sz="3200" dirty="0" smtClean="0">
                <a:solidFill>
                  <a:srgbClr val="FFFF00"/>
                </a:solidFill>
              </a:rPr>
              <a:t>(</a:t>
            </a:r>
            <a:r>
              <a:rPr lang="tr-TR" sz="3200" dirty="0" smtClean="0">
                <a:solidFill>
                  <a:srgbClr val="FFFF00"/>
                </a:solidFill>
              </a:rPr>
              <a:t>Toplu </a:t>
            </a:r>
            <a:r>
              <a:rPr lang="en-US" sz="3200" dirty="0" err="1" smtClean="0">
                <a:solidFill>
                  <a:srgbClr val="FFFF00"/>
                </a:solidFill>
              </a:rPr>
              <a:t>Anali</a:t>
            </a:r>
            <a:r>
              <a:rPr lang="tr-TR" sz="3200" dirty="0" smtClean="0">
                <a:solidFill>
                  <a:srgbClr val="FFFF00"/>
                </a:solidFill>
              </a:rPr>
              <a:t>z</a:t>
            </a:r>
            <a:r>
              <a:rPr lang="en-US" sz="3200" dirty="0" smtClean="0">
                <a:solidFill>
                  <a:srgbClr val="FFFF00"/>
                </a:solidFill>
              </a:rPr>
              <a:t>)</a:t>
            </a:r>
          </a:p>
        </p:txBody>
      </p:sp>
      <p:graphicFrame>
        <p:nvGraphicFramePr>
          <p:cNvPr id="37915" name="Group 27"/>
          <p:cNvGraphicFramePr>
            <a:graphicFrameLocks noGrp="1"/>
          </p:cNvGraphicFramePr>
          <p:nvPr>
            <p:extLst>
              <p:ext uri="{D42A27DB-BD31-4B8C-83A1-F6EECF244321}">
                <p14:modId xmlns:p14="http://schemas.microsoft.com/office/powerpoint/2010/main" val="1262600580"/>
              </p:ext>
            </p:extLst>
          </p:nvPr>
        </p:nvGraphicFramePr>
        <p:xfrm>
          <a:off x="1771455" y="2582493"/>
          <a:ext cx="5400339" cy="2055111"/>
        </p:xfrm>
        <a:graphic>
          <a:graphicData uri="http://schemas.openxmlformats.org/drawingml/2006/table">
            <a:tbl>
              <a:tblPr/>
              <a:tblGrid>
                <a:gridCol w="3600226"/>
                <a:gridCol w="1800113"/>
              </a:tblGrid>
              <a:tr h="300038">
                <a:tc>
                  <a:txBody>
                    <a:bodyPr/>
                    <a:lstStyle/>
                    <a:p>
                      <a:pPr marL="0" marR="0" lvl="0" indent="0" algn="l" defTabSz="914400" rtl="0" eaLnBrk="1" fontAlgn="base" latinLnBrk="0" hangingPunct="1">
                        <a:lnSpc>
                          <a:spcPct val="100000"/>
                        </a:lnSpc>
                        <a:spcBef>
                          <a:spcPct val="20000"/>
                        </a:spcBef>
                        <a:spcAft>
                          <a:spcPct val="0"/>
                        </a:spcAft>
                        <a:buClrTx/>
                        <a:buSzTx/>
                        <a:buFontTx/>
                        <a:buNone/>
                        <a:tabLst>
                          <a:tab pos="1438275" algn="l"/>
                        </a:tabLst>
                      </a:pPr>
                      <a:r>
                        <a:rPr kumimoji="0" lang="tr-TR" sz="1600" b="1" i="0" u="none" strike="noStrike" cap="none" normalizeH="0" baseline="0" dirty="0" smtClean="0">
                          <a:ln>
                            <a:noFill/>
                          </a:ln>
                          <a:solidFill>
                            <a:schemeClr val="bg1"/>
                          </a:solidFill>
                          <a:effectLst/>
                          <a:latin typeface="Arial" charset="0"/>
                          <a:ea typeface="ＭＳ Ｐゴシック" pitchFamily="34" charset="-128"/>
                          <a:cs typeface="Arial" charset="0"/>
                        </a:rPr>
                        <a:t>En sık bildirilen İİR’ler</a:t>
                      </a:r>
                      <a:endParaRPr kumimoji="0" lang="en-GB" sz="1600" b="1" i="0" u="none" strike="noStrike" cap="none" normalizeH="0" baseline="0" dirty="0" smtClean="0">
                        <a:ln>
                          <a:noFill/>
                        </a:ln>
                        <a:solidFill>
                          <a:schemeClr val="bg1"/>
                        </a:solidFill>
                        <a:effectLst/>
                        <a:latin typeface="Arial" charset="0"/>
                        <a:ea typeface="ＭＳ Ｐゴシック" pitchFamily="34" charset="-128"/>
                        <a:cs typeface="Arial" charset="0"/>
                      </a:endParaRPr>
                    </a:p>
                  </a:txBody>
                  <a:tcPr marL="90000" marR="90000" marT="46797" marB="46797" horzOverflow="overflow">
                    <a:lnL>
                      <a:noFill/>
                    </a:lnL>
                    <a:lnR>
                      <a:noFill/>
                    </a:lnR>
                    <a:lnT>
                      <a:noFill/>
                    </a:lnT>
                    <a:lnB w="28575" cap="flat" cmpd="sng" algn="ctr">
                      <a:solidFill>
                        <a:schemeClr val="bg1"/>
                      </a:solidFill>
                      <a:prstDash val="solid"/>
                      <a:round/>
                      <a:headEnd type="none" w="med" len="med"/>
                      <a:tailEnd type="none" w="med" len="med"/>
                    </a:lnB>
                    <a:lnTlToBr>
                      <a:noFill/>
                    </a:lnTlToBr>
                    <a:lnBlToTr>
                      <a:noFill/>
                    </a:lnBlToTr>
                    <a:solidFill>
                      <a:srgbClr val="FFC000"/>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tab pos="1438275" algn="l"/>
                        </a:tabLst>
                      </a:pPr>
                      <a:r>
                        <a:rPr kumimoji="0" lang="tr-TR" sz="1600" b="1" i="0" u="none" strike="noStrike" cap="none" normalizeH="0" baseline="0" dirty="0" smtClean="0">
                          <a:ln>
                            <a:noFill/>
                          </a:ln>
                          <a:solidFill>
                            <a:schemeClr val="bg1"/>
                          </a:solidFill>
                          <a:effectLst/>
                          <a:latin typeface="Arial" charset="0"/>
                          <a:ea typeface="ＭＳ Ｐゴシック" pitchFamily="34" charset="-128"/>
                          <a:cs typeface="Arial" charset="0"/>
                        </a:rPr>
                        <a:t>Hastaların oranı</a:t>
                      </a:r>
                      <a:endParaRPr kumimoji="0" lang="en-GB" sz="1600" b="1" i="0" u="none" strike="noStrike" cap="none" normalizeH="0" baseline="0" dirty="0" smtClean="0">
                        <a:ln>
                          <a:noFill/>
                        </a:ln>
                        <a:solidFill>
                          <a:schemeClr val="bg1"/>
                        </a:solidFill>
                        <a:effectLst/>
                        <a:latin typeface="Arial" charset="0"/>
                        <a:ea typeface="ＭＳ Ｐゴシック" pitchFamily="34" charset="-128"/>
                        <a:cs typeface="Arial" charset="0"/>
                      </a:endParaRPr>
                    </a:p>
                  </a:txBody>
                  <a:tcPr marL="90000" marR="90000" marT="46797" marB="46797" horzOverflow="overflow">
                    <a:lnL>
                      <a:noFill/>
                    </a:lnL>
                    <a:lnR>
                      <a:noFill/>
                    </a:lnR>
                    <a:lnT>
                      <a:noFill/>
                    </a:lnT>
                    <a:lnB w="28575" cap="flat" cmpd="sng" algn="ctr">
                      <a:solidFill>
                        <a:schemeClr val="bg1"/>
                      </a:solidFill>
                      <a:prstDash val="solid"/>
                      <a:round/>
                      <a:headEnd type="none" w="med" len="med"/>
                      <a:tailEnd type="none" w="med" len="med"/>
                    </a:lnB>
                    <a:lnTlToBr>
                      <a:noFill/>
                    </a:lnTlToBr>
                    <a:lnBlToTr>
                      <a:noFill/>
                    </a:lnBlToTr>
                    <a:solidFill>
                      <a:srgbClr val="FFC000"/>
                    </a:solidFill>
                  </a:tcPr>
                </a:tc>
              </a:tr>
              <a:tr h="395288">
                <a:tc>
                  <a:txBody>
                    <a:bodyPr/>
                    <a:lstStyle/>
                    <a:p>
                      <a:pPr marL="0" marR="0" lvl="0" indent="0" algn="l" defTabSz="914400" rtl="0" eaLnBrk="1" fontAlgn="base" latinLnBrk="0" hangingPunct="1">
                        <a:lnSpc>
                          <a:spcPct val="100000"/>
                        </a:lnSpc>
                        <a:spcBef>
                          <a:spcPct val="20000"/>
                        </a:spcBef>
                        <a:spcAft>
                          <a:spcPct val="0"/>
                        </a:spcAft>
                        <a:buClrTx/>
                        <a:buSzTx/>
                        <a:buFontTx/>
                        <a:buNone/>
                        <a:tabLst>
                          <a:tab pos="1438275" algn="l"/>
                        </a:tabLst>
                      </a:pPr>
                      <a:r>
                        <a:rPr kumimoji="0" lang="tr-TR" sz="1600" b="0" i="0" u="none" strike="noStrike" cap="none" normalizeH="0" baseline="0" dirty="0" smtClean="0">
                          <a:ln>
                            <a:noFill/>
                          </a:ln>
                          <a:solidFill>
                            <a:srgbClr val="4D4D4D"/>
                          </a:solidFill>
                          <a:effectLst/>
                          <a:latin typeface="Arial" charset="0"/>
                          <a:ea typeface="ＭＳ Ｐゴシック" pitchFamily="34" charset="-128"/>
                          <a:cs typeface="Arial" charset="0"/>
                        </a:rPr>
                        <a:t>Baş ağrısı</a:t>
                      </a:r>
                      <a:endParaRPr kumimoji="0" lang="en-GB" sz="1600" b="0" i="0" u="none" strike="noStrike" cap="none" normalizeH="0" baseline="0" dirty="0" smtClean="0">
                        <a:ln>
                          <a:noFill/>
                        </a:ln>
                        <a:solidFill>
                          <a:srgbClr val="4D4D4D"/>
                        </a:solidFill>
                        <a:effectLst/>
                        <a:latin typeface="Arial" charset="0"/>
                        <a:ea typeface="ＭＳ Ｐゴシック" pitchFamily="34" charset="-128"/>
                        <a:cs typeface="Arial" charset="0"/>
                      </a:endParaRPr>
                    </a:p>
                  </a:txBody>
                  <a:tcPr marL="90000" marR="90000" marT="46797" marB="46797" anchor="ctr" horzOverflow="overflow">
                    <a:lnL>
                      <a:noFill/>
                    </a:lnL>
                    <a:lnR>
                      <a:noFill/>
                    </a:lnR>
                    <a:lnT w="28575"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C000"/>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tab pos="1438275" algn="l"/>
                        </a:tabLst>
                      </a:pPr>
                      <a:r>
                        <a:rPr kumimoji="0" lang="tr-TR" sz="1600" b="0" i="0" u="none" strike="noStrike" cap="none" normalizeH="0" baseline="0" dirty="0" smtClean="0">
                          <a:ln>
                            <a:noFill/>
                          </a:ln>
                          <a:solidFill>
                            <a:srgbClr val="4D4D4D"/>
                          </a:solidFill>
                          <a:effectLst/>
                          <a:latin typeface="Arial" charset="0"/>
                          <a:ea typeface="ＭＳ Ｐゴシック" pitchFamily="34" charset="-128"/>
                          <a:cs typeface="Arial" charset="0"/>
                        </a:rPr>
                        <a:t>%</a:t>
                      </a:r>
                      <a:r>
                        <a:rPr kumimoji="0" lang="en-GB" sz="1600" b="0" i="0" u="none" strike="noStrike" cap="none" normalizeH="0" baseline="0" dirty="0" smtClean="0">
                          <a:ln>
                            <a:noFill/>
                          </a:ln>
                          <a:solidFill>
                            <a:srgbClr val="4D4D4D"/>
                          </a:solidFill>
                          <a:effectLst/>
                          <a:latin typeface="Arial" charset="0"/>
                          <a:ea typeface="ＭＳ Ｐゴシック" pitchFamily="34" charset="-128"/>
                          <a:cs typeface="Arial" charset="0"/>
                        </a:rPr>
                        <a:t>9.0</a:t>
                      </a:r>
                    </a:p>
                  </a:txBody>
                  <a:tcPr marL="90000" marR="90000" marT="46797" marB="46797" anchor="ctr" horzOverflow="overflow">
                    <a:lnL>
                      <a:noFill/>
                    </a:lnL>
                    <a:lnR>
                      <a:noFill/>
                    </a:lnR>
                    <a:lnT w="28575"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C000"/>
                    </a:solidFill>
                  </a:tcPr>
                </a:tc>
              </a:tr>
              <a:tr h="509588">
                <a:tc>
                  <a:txBody>
                    <a:bodyPr/>
                    <a:lstStyle/>
                    <a:p>
                      <a:pPr marL="0" marR="0" lvl="0" indent="0" algn="l" defTabSz="914400" rtl="0" eaLnBrk="1" fontAlgn="base" latinLnBrk="0" hangingPunct="1">
                        <a:lnSpc>
                          <a:spcPct val="100000"/>
                        </a:lnSpc>
                        <a:spcBef>
                          <a:spcPct val="20000"/>
                        </a:spcBef>
                        <a:spcAft>
                          <a:spcPct val="0"/>
                        </a:spcAft>
                        <a:buClrTx/>
                        <a:buSzTx/>
                        <a:buFontTx/>
                        <a:buNone/>
                        <a:tabLst>
                          <a:tab pos="1438275" algn="l"/>
                        </a:tabLst>
                      </a:pPr>
                      <a:r>
                        <a:rPr kumimoji="0" lang="tr-TR" sz="1600" b="0" i="0" u="none" strike="noStrike" cap="none" normalizeH="0" baseline="0" dirty="0" smtClean="0">
                          <a:ln>
                            <a:noFill/>
                          </a:ln>
                          <a:solidFill>
                            <a:srgbClr val="4D4D4D"/>
                          </a:solidFill>
                          <a:effectLst/>
                          <a:latin typeface="Arial" charset="0"/>
                          <a:ea typeface="ＭＳ Ｐゴシック" pitchFamily="34" charset="-128"/>
                          <a:cs typeface="Arial" charset="0"/>
                        </a:rPr>
                        <a:t>Memelerde hassasiyet</a:t>
                      </a:r>
                      <a:endParaRPr kumimoji="0" lang="en-GB" sz="1600" b="0" i="0" u="none" strike="noStrike" cap="none" normalizeH="0" baseline="0" dirty="0" smtClean="0">
                        <a:ln>
                          <a:noFill/>
                        </a:ln>
                        <a:solidFill>
                          <a:srgbClr val="4D4D4D"/>
                        </a:solidFill>
                        <a:effectLst/>
                        <a:latin typeface="Arial" charset="0"/>
                        <a:ea typeface="ＭＳ Ｐゴシック" pitchFamily="34" charset="-128"/>
                        <a:cs typeface="Arial" charset="0"/>
                      </a:endParaRPr>
                    </a:p>
                  </a:txBody>
                  <a:tcPr marL="90000" marR="90000" marT="46797" marB="46797"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C000"/>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tab pos="1438275" algn="l"/>
                        </a:tabLst>
                      </a:pPr>
                      <a:r>
                        <a:rPr kumimoji="0" lang="tr-TR" sz="1600" b="0" i="0" u="none" strike="noStrike" cap="none" normalizeH="0" baseline="0" dirty="0" smtClean="0">
                          <a:ln>
                            <a:noFill/>
                          </a:ln>
                          <a:solidFill>
                            <a:srgbClr val="4D4D4D"/>
                          </a:solidFill>
                          <a:effectLst/>
                          <a:latin typeface="Arial" charset="0"/>
                          <a:ea typeface="ＭＳ Ｐゴシック" pitchFamily="34" charset="-128"/>
                          <a:cs typeface="Arial" charset="0"/>
                        </a:rPr>
                        <a:t>%</a:t>
                      </a:r>
                      <a:r>
                        <a:rPr kumimoji="0" lang="en-GB" sz="1600" b="0" i="0" u="none" strike="noStrike" cap="none" normalizeH="0" baseline="0" dirty="0" smtClean="0">
                          <a:ln>
                            <a:noFill/>
                          </a:ln>
                          <a:solidFill>
                            <a:srgbClr val="4D4D4D"/>
                          </a:solidFill>
                          <a:effectLst/>
                          <a:latin typeface="Arial" charset="0"/>
                          <a:ea typeface="ＭＳ Ｐゴシック" pitchFamily="34" charset="-128"/>
                          <a:cs typeface="Arial" charset="0"/>
                        </a:rPr>
                        <a:t>5.4</a:t>
                      </a:r>
                    </a:p>
                  </a:txBody>
                  <a:tcPr marL="90000" marR="90000" marT="46797" marB="46797"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C000"/>
                    </a:solidFill>
                  </a:tcPr>
                </a:tc>
              </a:tr>
              <a:tr h="423863">
                <a:tc>
                  <a:txBody>
                    <a:bodyPr/>
                    <a:lstStyle/>
                    <a:p>
                      <a:pPr marL="0" marR="0" lvl="0" indent="0" algn="l" defTabSz="914400" rtl="0" eaLnBrk="1" fontAlgn="base" latinLnBrk="0" hangingPunct="1">
                        <a:lnSpc>
                          <a:spcPct val="100000"/>
                        </a:lnSpc>
                        <a:spcBef>
                          <a:spcPct val="20000"/>
                        </a:spcBef>
                        <a:spcAft>
                          <a:spcPct val="0"/>
                        </a:spcAft>
                        <a:buClrTx/>
                        <a:buSzTx/>
                        <a:buFontTx/>
                        <a:buNone/>
                        <a:tabLst>
                          <a:tab pos="1438275" algn="l"/>
                        </a:tabLst>
                      </a:pPr>
                      <a:r>
                        <a:rPr kumimoji="0" lang="en-GB" sz="1600" b="0" i="0" u="none" strike="noStrike" cap="none" normalizeH="0" baseline="0" dirty="0" err="1" smtClean="0">
                          <a:ln>
                            <a:noFill/>
                          </a:ln>
                          <a:solidFill>
                            <a:srgbClr val="4D4D4D"/>
                          </a:solidFill>
                          <a:effectLst/>
                          <a:latin typeface="Arial" charset="0"/>
                          <a:ea typeface="ＭＳ Ｐゴシック" pitchFamily="34" charset="-128"/>
                          <a:cs typeface="Arial" charset="0"/>
                        </a:rPr>
                        <a:t>Depres</a:t>
                      </a:r>
                      <a:r>
                        <a:rPr kumimoji="0" lang="tr-TR" sz="1600" b="0" i="0" u="none" strike="noStrike" cap="none" normalizeH="0" baseline="0" dirty="0" err="1" smtClean="0">
                          <a:ln>
                            <a:noFill/>
                          </a:ln>
                          <a:solidFill>
                            <a:srgbClr val="4D4D4D"/>
                          </a:solidFill>
                          <a:effectLst/>
                          <a:latin typeface="Arial" charset="0"/>
                          <a:ea typeface="ＭＳ Ｐゴシック" pitchFamily="34" charset="-128"/>
                          <a:cs typeface="Arial" charset="0"/>
                        </a:rPr>
                        <a:t>if</a:t>
                      </a:r>
                      <a:r>
                        <a:rPr kumimoji="0" lang="tr-TR" sz="1600" b="0" i="0" u="none" strike="noStrike" cap="none" normalizeH="0" baseline="0" dirty="0" smtClean="0">
                          <a:ln>
                            <a:noFill/>
                          </a:ln>
                          <a:solidFill>
                            <a:srgbClr val="4D4D4D"/>
                          </a:solidFill>
                          <a:effectLst/>
                          <a:latin typeface="Arial" charset="0"/>
                          <a:ea typeface="ＭＳ Ｐゴシック" pitchFamily="34" charset="-128"/>
                          <a:cs typeface="Arial" charset="0"/>
                        </a:rPr>
                        <a:t> </a:t>
                      </a:r>
                      <a:r>
                        <a:rPr kumimoji="0" lang="tr-TR" sz="1600" b="0" i="0" u="none" strike="noStrike" cap="none" normalizeH="0" baseline="0" dirty="0" err="1" smtClean="0">
                          <a:ln>
                            <a:noFill/>
                          </a:ln>
                          <a:solidFill>
                            <a:srgbClr val="4D4D4D"/>
                          </a:solidFill>
                          <a:effectLst/>
                          <a:latin typeface="Arial" charset="0"/>
                          <a:ea typeface="ＭＳ Ｐゴシック" pitchFamily="34" charset="-128"/>
                          <a:cs typeface="Arial" charset="0"/>
                        </a:rPr>
                        <a:t>duygudurum</a:t>
                      </a:r>
                      <a:endParaRPr kumimoji="0" lang="en-GB" sz="1600" b="0" i="0" u="none" strike="noStrike" cap="none" normalizeH="0" baseline="0" dirty="0" smtClean="0">
                        <a:ln>
                          <a:noFill/>
                        </a:ln>
                        <a:solidFill>
                          <a:srgbClr val="4D4D4D"/>
                        </a:solidFill>
                        <a:effectLst/>
                        <a:latin typeface="Arial" charset="0"/>
                        <a:ea typeface="ＭＳ Ｐゴシック" pitchFamily="34" charset="-128"/>
                        <a:cs typeface="Arial" charset="0"/>
                      </a:endParaRPr>
                    </a:p>
                  </a:txBody>
                  <a:tcPr marL="90000" marR="90000" marT="46797" marB="46797"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C000"/>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tab pos="1438275" algn="l"/>
                        </a:tabLst>
                      </a:pPr>
                      <a:r>
                        <a:rPr kumimoji="0" lang="tr-TR" sz="1600" b="0" i="0" u="none" strike="noStrike" cap="none" normalizeH="0" baseline="0" dirty="0" smtClean="0">
                          <a:ln>
                            <a:noFill/>
                          </a:ln>
                          <a:solidFill>
                            <a:srgbClr val="4D4D4D"/>
                          </a:solidFill>
                          <a:effectLst/>
                          <a:latin typeface="Arial" charset="0"/>
                          <a:ea typeface="ＭＳ Ｐゴシック" pitchFamily="34" charset="-128"/>
                          <a:cs typeface="Arial" charset="0"/>
                        </a:rPr>
                        <a:t>%</a:t>
                      </a:r>
                      <a:r>
                        <a:rPr kumimoji="0" lang="en-GB" sz="1600" b="0" i="0" u="none" strike="noStrike" cap="none" normalizeH="0" baseline="0" dirty="0" smtClean="0">
                          <a:ln>
                            <a:noFill/>
                          </a:ln>
                          <a:solidFill>
                            <a:srgbClr val="4D4D4D"/>
                          </a:solidFill>
                          <a:effectLst/>
                          <a:latin typeface="Arial" charset="0"/>
                          <a:ea typeface="ＭＳ Ｐゴシック" pitchFamily="34" charset="-128"/>
                          <a:cs typeface="Arial" charset="0"/>
                        </a:rPr>
                        <a:t>5.1</a:t>
                      </a:r>
                    </a:p>
                  </a:txBody>
                  <a:tcPr marL="90000" marR="90000" marT="46797" marB="46797"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C000"/>
                    </a:solidFill>
                  </a:tcPr>
                </a:tc>
              </a:tr>
              <a:tr h="388938">
                <a:tc>
                  <a:txBody>
                    <a:bodyPr/>
                    <a:lstStyle/>
                    <a:p>
                      <a:pPr marL="0" marR="0" lvl="0" indent="0" algn="l" defTabSz="914400" rtl="0" eaLnBrk="1" fontAlgn="base" latinLnBrk="0" hangingPunct="1">
                        <a:lnSpc>
                          <a:spcPct val="100000"/>
                        </a:lnSpc>
                        <a:spcBef>
                          <a:spcPct val="20000"/>
                        </a:spcBef>
                        <a:spcAft>
                          <a:spcPct val="0"/>
                        </a:spcAft>
                        <a:buClrTx/>
                        <a:buSzTx/>
                        <a:buFontTx/>
                        <a:buNone/>
                        <a:tabLst>
                          <a:tab pos="1438275" algn="l"/>
                        </a:tabLst>
                      </a:pPr>
                      <a:r>
                        <a:rPr kumimoji="0" lang="en-GB" sz="1600" b="0" i="0" u="none" strike="noStrike" cap="none" normalizeH="0" baseline="0" dirty="0" smtClean="0">
                          <a:ln>
                            <a:noFill/>
                          </a:ln>
                          <a:solidFill>
                            <a:srgbClr val="4D4D4D"/>
                          </a:solidFill>
                          <a:effectLst/>
                          <a:latin typeface="Arial" charset="0"/>
                          <a:ea typeface="ＭＳ Ｐゴシック" pitchFamily="34" charset="-128"/>
                          <a:cs typeface="Arial" charset="0"/>
                        </a:rPr>
                        <a:t>A</a:t>
                      </a:r>
                      <a:r>
                        <a:rPr kumimoji="0" lang="tr-TR" sz="1600" b="0" i="0" u="none" strike="noStrike" cap="none" normalizeH="0" baseline="0" dirty="0" smtClean="0">
                          <a:ln>
                            <a:noFill/>
                          </a:ln>
                          <a:solidFill>
                            <a:srgbClr val="4D4D4D"/>
                          </a:solidFill>
                          <a:effectLst/>
                          <a:latin typeface="Arial" charset="0"/>
                          <a:ea typeface="ＭＳ Ｐゴシック" pitchFamily="34" charset="-128"/>
                          <a:cs typeface="Arial" charset="0"/>
                        </a:rPr>
                        <a:t>k</a:t>
                      </a:r>
                      <a:r>
                        <a:rPr kumimoji="0" lang="en-GB" sz="1600" b="0" i="0" u="none" strike="noStrike" cap="none" normalizeH="0" baseline="0" dirty="0" smtClean="0">
                          <a:ln>
                            <a:noFill/>
                          </a:ln>
                          <a:solidFill>
                            <a:srgbClr val="4D4D4D"/>
                          </a:solidFill>
                          <a:effectLst/>
                          <a:latin typeface="Arial" charset="0"/>
                          <a:ea typeface="ＭＳ Ｐゴシック" pitchFamily="34" charset="-128"/>
                          <a:cs typeface="Arial" charset="0"/>
                        </a:rPr>
                        <a:t>ne</a:t>
                      </a:r>
                    </a:p>
                  </a:txBody>
                  <a:tcPr marL="90000" marR="90000" marT="46797" marB="46797" anchor="ctr" horzOverflow="overflow">
                    <a:lnL>
                      <a:noFill/>
                    </a:lnL>
                    <a:lnR>
                      <a:noFill/>
                    </a:lnR>
                    <a:lnT w="12700" cap="flat" cmpd="sng" algn="ctr">
                      <a:solidFill>
                        <a:schemeClr val="bg1"/>
                      </a:solidFill>
                      <a:prstDash val="solid"/>
                      <a:round/>
                      <a:headEnd type="none" w="med" len="med"/>
                      <a:tailEnd type="none" w="med" len="med"/>
                    </a:lnT>
                    <a:lnB>
                      <a:noFill/>
                    </a:lnB>
                    <a:lnTlToBr>
                      <a:noFill/>
                    </a:lnTlToBr>
                    <a:lnBlToTr>
                      <a:noFill/>
                    </a:lnBlToTr>
                    <a:solidFill>
                      <a:srgbClr val="FFC000"/>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tab pos="1438275" algn="l"/>
                        </a:tabLst>
                      </a:pPr>
                      <a:r>
                        <a:rPr kumimoji="0" lang="tr-TR" sz="1600" b="0" i="0" u="none" strike="noStrike" cap="none" normalizeH="0" baseline="0" dirty="0" smtClean="0">
                          <a:ln>
                            <a:noFill/>
                          </a:ln>
                          <a:solidFill>
                            <a:srgbClr val="4D4D4D"/>
                          </a:solidFill>
                          <a:effectLst/>
                          <a:latin typeface="Arial" charset="0"/>
                          <a:ea typeface="ＭＳ Ｐゴシック" pitchFamily="34" charset="-128"/>
                          <a:cs typeface="Arial" charset="0"/>
                        </a:rPr>
                        <a:t>%</a:t>
                      </a:r>
                      <a:r>
                        <a:rPr kumimoji="0" lang="en-GB" sz="1600" b="0" i="0" u="none" strike="noStrike" cap="none" normalizeH="0" baseline="0" dirty="0" smtClean="0">
                          <a:ln>
                            <a:noFill/>
                          </a:ln>
                          <a:solidFill>
                            <a:srgbClr val="4D4D4D"/>
                          </a:solidFill>
                          <a:effectLst/>
                          <a:latin typeface="Arial" charset="0"/>
                          <a:ea typeface="ＭＳ Ｐゴシック" pitchFamily="34" charset="-128"/>
                          <a:cs typeface="Arial" charset="0"/>
                        </a:rPr>
                        <a:t>5.1</a:t>
                      </a:r>
                    </a:p>
                  </a:txBody>
                  <a:tcPr marL="90000" marR="90000" marT="46797" marB="46797" anchor="ctr" horzOverflow="overflow">
                    <a:lnL>
                      <a:noFill/>
                    </a:lnL>
                    <a:lnR>
                      <a:noFill/>
                    </a:lnR>
                    <a:lnT w="12700" cap="flat" cmpd="sng" algn="ctr">
                      <a:solidFill>
                        <a:schemeClr val="bg1"/>
                      </a:solidFill>
                      <a:prstDash val="solid"/>
                      <a:round/>
                      <a:headEnd type="none" w="med" len="med"/>
                      <a:tailEnd type="none" w="med" len="med"/>
                    </a:lnT>
                    <a:lnB>
                      <a:noFill/>
                    </a:lnB>
                    <a:lnTlToBr>
                      <a:noFill/>
                    </a:lnTlToBr>
                    <a:lnBlToTr>
                      <a:noFill/>
                    </a:lnBlToTr>
                    <a:solidFill>
                      <a:srgbClr val="FFC000"/>
                    </a:solidFill>
                  </a:tcPr>
                </a:tc>
              </a:tr>
            </a:tbl>
          </a:graphicData>
        </a:graphic>
      </p:graphicFrame>
      <p:sp>
        <p:nvSpPr>
          <p:cNvPr id="35859" name="Text Box 24"/>
          <p:cNvSpPr txBox="1">
            <a:spLocks noChangeArrowheads="1"/>
          </p:cNvSpPr>
          <p:nvPr/>
        </p:nvSpPr>
        <p:spPr bwMode="auto">
          <a:xfrm>
            <a:off x="4572000" y="6166246"/>
            <a:ext cx="4572000" cy="719138"/>
          </a:xfrm>
          <a:prstGeom prst="rect">
            <a:avLst/>
          </a:prstGeom>
          <a:noFill/>
          <a:ln w="9525">
            <a:noFill/>
            <a:miter lim="800000"/>
            <a:headEnd/>
            <a:tailEnd/>
          </a:ln>
        </p:spPr>
        <p:txBody>
          <a:bodyPr anchor="b"/>
          <a:lstStyle/>
          <a:p>
            <a:pPr marL="342900" indent="-342900" algn="r"/>
            <a:r>
              <a:rPr lang="en-GB" sz="1100" dirty="0" err="1"/>
              <a:t>Köhler</a:t>
            </a:r>
            <a:r>
              <a:rPr lang="en-GB" sz="1100" dirty="0"/>
              <a:t> G, et al. </a:t>
            </a:r>
            <a:r>
              <a:rPr lang="en-GB" sz="1100" dirty="0" err="1"/>
              <a:t>Int</a:t>
            </a:r>
            <a:r>
              <a:rPr lang="en-GB" sz="1100" dirty="0"/>
              <a:t> J </a:t>
            </a:r>
            <a:r>
              <a:rPr lang="en-GB" sz="1100" dirty="0" err="1"/>
              <a:t>Gynaecol</a:t>
            </a:r>
            <a:r>
              <a:rPr lang="en-GB" sz="1100" dirty="0"/>
              <a:t> </a:t>
            </a:r>
            <a:r>
              <a:rPr lang="en-GB" sz="1100" dirty="0" err="1"/>
              <a:t>Obstet</a:t>
            </a:r>
            <a:r>
              <a:rPr lang="en-GB" sz="1100" dirty="0"/>
              <a:t> 2010; 108: </a:t>
            </a:r>
            <a:r>
              <a:rPr lang="en-GB" sz="1100" dirty="0" smtClean="0"/>
              <a:t>21–25</a:t>
            </a:r>
            <a:endParaRPr lang="en-GB" sz="1100" dirty="0"/>
          </a:p>
          <a:p>
            <a:pPr marL="342900" indent="-342900" algn="r"/>
            <a:r>
              <a:rPr lang="en-GB" sz="1100" dirty="0" err="1"/>
              <a:t>Strowitzki</a:t>
            </a:r>
            <a:r>
              <a:rPr lang="en-GB" sz="1100" dirty="0"/>
              <a:t> T, et al. </a:t>
            </a:r>
            <a:r>
              <a:rPr lang="en-GB" sz="1100" dirty="0" err="1"/>
              <a:t>Eur</a:t>
            </a:r>
            <a:r>
              <a:rPr lang="en-GB" sz="1100" dirty="0"/>
              <a:t> J </a:t>
            </a:r>
            <a:r>
              <a:rPr lang="en-GB" sz="1100" dirty="0" err="1"/>
              <a:t>Obstet</a:t>
            </a:r>
            <a:r>
              <a:rPr lang="en-GB" sz="1100" dirty="0"/>
              <a:t> </a:t>
            </a:r>
            <a:r>
              <a:rPr lang="en-GB" sz="1100" dirty="0" err="1"/>
              <a:t>Gynecol</a:t>
            </a:r>
            <a:r>
              <a:rPr lang="en-GB" sz="1100" dirty="0"/>
              <a:t> </a:t>
            </a:r>
            <a:r>
              <a:rPr lang="en-GB" sz="1100" dirty="0" err="1"/>
              <a:t>Reprod</a:t>
            </a:r>
            <a:r>
              <a:rPr lang="en-GB" sz="1100" dirty="0"/>
              <a:t> </a:t>
            </a:r>
            <a:r>
              <a:rPr lang="en-GB" sz="1100" dirty="0" err="1"/>
              <a:t>Biol</a:t>
            </a:r>
            <a:r>
              <a:rPr lang="en-GB" sz="1100" dirty="0"/>
              <a:t> 2010 ;151: </a:t>
            </a:r>
            <a:r>
              <a:rPr lang="en-GB" sz="1100" dirty="0" smtClean="0"/>
              <a:t>193–198</a:t>
            </a:r>
            <a:endParaRPr lang="en-GB" sz="1100" dirty="0"/>
          </a:p>
          <a:p>
            <a:pPr marL="342900" indent="-342900" algn="r"/>
            <a:r>
              <a:rPr lang="en-GB" sz="1100" dirty="0" err="1"/>
              <a:t>Strowitzki</a:t>
            </a:r>
            <a:r>
              <a:rPr lang="en-GB" sz="1100" dirty="0"/>
              <a:t> T, et al. Hum </a:t>
            </a:r>
            <a:r>
              <a:rPr lang="en-GB" sz="1100" dirty="0" err="1"/>
              <a:t>Reprod</a:t>
            </a:r>
            <a:r>
              <a:rPr lang="en-GB" sz="1100" dirty="0"/>
              <a:t> 2010; 25: </a:t>
            </a:r>
            <a:r>
              <a:rPr lang="en-GB" sz="1100" dirty="0" smtClean="0"/>
              <a:t>633–641</a:t>
            </a:r>
            <a:endParaRPr lang="en-GB" sz="1100" dirty="0"/>
          </a:p>
          <a:p>
            <a:pPr marL="342900" indent="-342900" algn="r"/>
            <a:r>
              <a:rPr lang="en-GB" sz="1100" dirty="0"/>
              <a:t>Petraglia F, et al. Arch </a:t>
            </a:r>
            <a:r>
              <a:rPr lang="en-GB" sz="1100" dirty="0" err="1"/>
              <a:t>Gynecol</a:t>
            </a:r>
            <a:r>
              <a:rPr lang="en-GB" sz="1100" dirty="0"/>
              <a:t> </a:t>
            </a:r>
            <a:r>
              <a:rPr lang="en-GB" sz="1100" dirty="0" err="1"/>
              <a:t>Obstet</a:t>
            </a:r>
            <a:r>
              <a:rPr lang="en-GB" sz="1100" dirty="0"/>
              <a:t> 2012; 285(1): </a:t>
            </a:r>
            <a:r>
              <a:rPr lang="en-GB" sz="1100" dirty="0" smtClean="0"/>
              <a:t>167‒173</a:t>
            </a:r>
            <a:endParaRPr lang="en-US" sz="1100" dirty="0"/>
          </a:p>
        </p:txBody>
      </p:sp>
    </p:spTree>
    <p:extLst>
      <p:ext uri="{BB962C8B-B14F-4D97-AF65-F5344CB8AC3E}">
        <p14:creationId xmlns:p14="http://schemas.microsoft.com/office/powerpoint/2010/main" val="16114555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62" name="Text Box 2"/>
          <p:cNvSpPr txBox="1">
            <a:spLocks noChangeArrowheads="1"/>
          </p:cNvSpPr>
          <p:nvPr/>
        </p:nvSpPr>
        <p:spPr bwMode="auto">
          <a:xfrm>
            <a:off x="323850" y="188913"/>
            <a:ext cx="8588375"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de-DE" altLang="de-DE" sz="3200" b="1" i="1" baseline="30000">
              <a:solidFill>
                <a:schemeClr val="bg1"/>
              </a:solidFill>
              <a:ea typeface="ＭＳ Ｐゴシック" pitchFamily="34" charset="-128"/>
            </a:endParaRPr>
          </a:p>
        </p:txBody>
      </p:sp>
      <p:sp>
        <p:nvSpPr>
          <p:cNvPr id="40963" name="Rectangle 7"/>
          <p:cNvSpPr>
            <a:spLocks noChangeArrowheads="1"/>
          </p:cNvSpPr>
          <p:nvPr/>
        </p:nvSpPr>
        <p:spPr bwMode="auto">
          <a:xfrm>
            <a:off x="428625" y="1914525"/>
            <a:ext cx="8229600" cy="139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lnSpc>
                <a:spcPct val="90000"/>
              </a:lnSpc>
              <a:spcBef>
                <a:spcPct val="40000"/>
              </a:spcBef>
            </a:pPr>
            <a:endParaRPr lang="en-GB" altLang="de-DE" sz="3000" b="1" i="1">
              <a:ea typeface="ＭＳ Ｐゴシック" pitchFamily="34" charset="-128"/>
            </a:endParaRPr>
          </a:p>
        </p:txBody>
      </p:sp>
      <p:sp>
        <p:nvSpPr>
          <p:cNvPr id="40964" name="Rectangle 17"/>
          <p:cNvSpPr>
            <a:spLocks noGrp="1" noChangeArrowheads="1"/>
          </p:cNvSpPr>
          <p:nvPr>
            <p:ph type="title" idx="4294967295"/>
          </p:nvPr>
        </p:nvSpPr>
        <p:spPr>
          <a:xfrm>
            <a:off x="307975" y="312738"/>
            <a:ext cx="8836025" cy="584775"/>
          </a:xfrm>
        </p:spPr>
        <p:txBody>
          <a:bodyPr anchor="t">
            <a:spAutoFit/>
          </a:bodyPr>
          <a:lstStyle/>
          <a:p>
            <a:pPr eaLnBrk="1" hangingPunct="1"/>
            <a:r>
              <a:rPr lang="de-DE" altLang="de-DE" sz="3200" dirty="0" smtClean="0">
                <a:solidFill>
                  <a:srgbClr val="FFFF00"/>
                </a:solidFill>
              </a:rPr>
              <a:t> </a:t>
            </a:r>
            <a:r>
              <a:rPr lang="tr-TR" altLang="de-DE" sz="3200" dirty="0">
                <a:solidFill>
                  <a:srgbClr val="FFFF00"/>
                </a:solidFill>
              </a:rPr>
              <a:t>D</a:t>
            </a:r>
            <a:r>
              <a:rPr lang="de-DE" altLang="de-DE" sz="3200" dirty="0" smtClean="0">
                <a:solidFill>
                  <a:srgbClr val="FFFF00"/>
                </a:solidFill>
              </a:rPr>
              <a:t>ienogest and contraception</a:t>
            </a:r>
            <a:endParaRPr lang="en-US" altLang="de-DE" sz="3200" dirty="0" smtClean="0">
              <a:solidFill>
                <a:srgbClr val="FFFF00"/>
              </a:solidFill>
            </a:endParaRPr>
          </a:p>
        </p:txBody>
      </p:sp>
      <p:sp>
        <p:nvSpPr>
          <p:cNvPr id="40965" name="Rectangle 18"/>
          <p:cNvSpPr>
            <a:spLocks noGrp="1" noChangeArrowheads="1"/>
          </p:cNvSpPr>
          <p:nvPr>
            <p:ph type="body" idx="4294967295"/>
          </p:nvPr>
        </p:nvSpPr>
        <p:spPr>
          <a:xfrm>
            <a:off x="463423" y="1196752"/>
            <a:ext cx="8424862" cy="5262979"/>
          </a:xfrm>
        </p:spPr>
        <p:txBody>
          <a:bodyPr>
            <a:spAutoFit/>
          </a:bodyPr>
          <a:lstStyle/>
          <a:p>
            <a:pPr eaLnBrk="1" hangingPunct="1">
              <a:buFontTx/>
              <a:buNone/>
              <a:tabLst>
                <a:tab pos="1438275" algn="l"/>
              </a:tabLst>
            </a:pPr>
            <a:r>
              <a:rPr lang="en-US" altLang="de-DE" sz="2400" b="1" dirty="0" smtClean="0">
                <a:solidFill>
                  <a:schemeClr val="tx2"/>
                </a:solidFill>
              </a:rPr>
              <a:t>Contraception </a:t>
            </a:r>
            <a:endParaRPr lang="de-DE" altLang="de-DE" sz="2400" b="1" dirty="0" smtClean="0">
              <a:solidFill>
                <a:schemeClr val="tx2"/>
              </a:solidFill>
            </a:endParaRPr>
          </a:p>
          <a:p>
            <a:pPr marL="271463" lvl="1" indent="-269875" eaLnBrk="1" hangingPunct="1">
              <a:tabLst>
                <a:tab pos="1438275" algn="l"/>
              </a:tabLst>
            </a:pPr>
            <a:r>
              <a:rPr lang="en-US" altLang="de-DE" sz="2400" dirty="0" smtClean="0"/>
              <a:t>Frequently asked by patients </a:t>
            </a:r>
          </a:p>
          <a:p>
            <a:pPr marL="271463" lvl="1" indent="-269875" eaLnBrk="1" hangingPunct="1">
              <a:tabLst>
                <a:tab pos="1438275" algn="l"/>
              </a:tabLst>
            </a:pPr>
            <a:r>
              <a:rPr lang="en-US" altLang="de-DE" sz="2400" dirty="0" err="1" smtClean="0"/>
              <a:t>Dienogest</a:t>
            </a:r>
            <a:r>
              <a:rPr lang="en-US" altLang="de-DE" sz="2400" dirty="0" smtClean="0"/>
              <a:t>  has no indication for contraception</a:t>
            </a:r>
          </a:p>
          <a:p>
            <a:pPr marL="271463" lvl="1" indent="-269875" eaLnBrk="1" hangingPunct="1">
              <a:tabLst>
                <a:tab pos="1438275" algn="l"/>
              </a:tabLst>
            </a:pPr>
            <a:r>
              <a:rPr lang="en-US" altLang="de-DE" sz="2400" dirty="0" smtClean="0"/>
              <a:t>Clinical trial confirmed the absence of ovulation at doses ≥ 2 mg </a:t>
            </a:r>
            <a:r>
              <a:rPr lang="en-US" altLang="de-DE" sz="2400" dirty="0" err="1" smtClean="0"/>
              <a:t>dienogest</a:t>
            </a:r>
            <a:r>
              <a:rPr lang="en-US" altLang="de-DE" sz="2400" dirty="0" smtClean="0"/>
              <a:t>/day</a:t>
            </a:r>
          </a:p>
          <a:p>
            <a:pPr marL="271463" lvl="1" indent="-269875" eaLnBrk="1" hangingPunct="1">
              <a:tabLst>
                <a:tab pos="1438275" algn="l"/>
              </a:tabLst>
            </a:pPr>
            <a:endParaRPr lang="en-US" altLang="de-DE" sz="2400" dirty="0" smtClean="0"/>
          </a:p>
          <a:p>
            <a:pPr eaLnBrk="1" hangingPunct="1">
              <a:buFontTx/>
              <a:buNone/>
              <a:tabLst>
                <a:tab pos="1438275" algn="l"/>
              </a:tabLst>
            </a:pPr>
            <a:r>
              <a:rPr lang="tr-TR" altLang="de-DE" sz="2400" b="1" dirty="0">
                <a:solidFill>
                  <a:schemeClr val="tx2"/>
                </a:solidFill>
              </a:rPr>
              <a:t>	M</a:t>
            </a:r>
            <a:r>
              <a:rPr lang="en-US" altLang="de-DE" sz="2400" b="1" dirty="0" err="1" smtClean="0">
                <a:solidFill>
                  <a:schemeClr val="tx2"/>
                </a:solidFill>
              </a:rPr>
              <a:t>anagement</a:t>
            </a:r>
            <a:r>
              <a:rPr lang="en-US" altLang="de-DE" sz="2400" b="1" dirty="0" smtClean="0">
                <a:solidFill>
                  <a:schemeClr val="tx2"/>
                </a:solidFill>
              </a:rPr>
              <a:t> (patient need to be informed)</a:t>
            </a:r>
          </a:p>
          <a:p>
            <a:pPr marL="271463" lvl="1" indent="-269875" eaLnBrk="1" hangingPunct="1">
              <a:tabLst>
                <a:tab pos="1438275" algn="l"/>
              </a:tabLst>
            </a:pPr>
            <a:r>
              <a:rPr lang="en-GB" altLang="de-DE" sz="2400" dirty="0" smtClean="0"/>
              <a:t>O</a:t>
            </a:r>
            <a:r>
              <a:rPr lang="en-US" altLang="de-DE" sz="2400" dirty="0" err="1" smtClean="0"/>
              <a:t>ff</a:t>
            </a:r>
            <a:r>
              <a:rPr lang="en-US" altLang="de-DE" sz="2400" dirty="0" smtClean="0"/>
              <a:t>-label use for contraception</a:t>
            </a:r>
          </a:p>
          <a:p>
            <a:pPr marL="271463" lvl="1" indent="-269875" eaLnBrk="1" hangingPunct="1">
              <a:tabLst>
                <a:tab pos="1438275" algn="l"/>
              </a:tabLst>
            </a:pPr>
            <a:r>
              <a:rPr lang="en-US" altLang="de-DE" sz="2400" dirty="0" smtClean="0"/>
              <a:t>Safety profile similar to </a:t>
            </a:r>
            <a:r>
              <a:rPr lang="en-US" altLang="de-DE" sz="2400" dirty="0" err="1" smtClean="0"/>
              <a:t>progestagen</a:t>
            </a:r>
            <a:r>
              <a:rPr lang="en-US" altLang="de-DE" sz="2400" dirty="0" smtClean="0"/>
              <a:t>-only pills</a:t>
            </a:r>
          </a:p>
          <a:p>
            <a:pPr marL="271463" lvl="1" indent="-269875" eaLnBrk="1" hangingPunct="1">
              <a:tabLst>
                <a:tab pos="1438275" algn="l"/>
              </a:tabLst>
            </a:pPr>
            <a:r>
              <a:rPr lang="en-GB" altLang="de-DE" sz="2400" dirty="0" smtClean="0"/>
              <a:t>Exact intake is necessary</a:t>
            </a:r>
            <a:endParaRPr lang="tr-TR" altLang="de-DE" sz="2400" dirty="0" smtClean="0"/>
          </a:p>
          <a:p>
            <a:pPr marL="271463" lvl="1" indent="-269875" eaLnBrk="1" hangingPunct="1">
              <a:tabLst>
                <a:tab pos="1438275" algn="l"/>
              </a:tabLst>
            </a:pPr>
            <a:r>
              <a:rPr lang="tr-TR" altLang="de-DE" sz="2400" dirty="0"/>
              <a:t>A</a:t>
            </a:r>
            <a:r>
              <a:rPr lang="en-GB" altLang="de-DE" sz="2400" dirty="0" err="1" smtClean="0"/>
              <a:t>dditional</a:t>
            </a:r>
            <a:r>
              <a:rPr lang="en-GB" altLang="de-DE" sz="2400" dirty="0" smtClean="0"/>
              <a:t> contraceptives for first 6–8 weeks of </a:t>
            </a:r>
            <a:r>
              <a:rPr lang="en-GB" altLang="de-DE" sz="2400" dirty="0" err="1" smtClean="0"/>
              <a:t>dienogest</a:t>
            </a:r>
            <a:r>
              <a:rPr lang="en-GB" altLang="de-DE" sz="2400" dirty="0" smtClean="0"/>
              <a:t> use </a:t>
            </a:r>
          </a:p>
          <a:p>
            <a:pPr eaLnBrk="1" hangingPunct="1">
              <a:tabLst>
                <a:tab pos="1438275" algn="l"/>
              </a:tabLst>
            </a:pPr>
            <a:endParaRPr lang="en-US" altLang="de-DE" sz="2400" dirty="0" smtClean="0"/>
          </a:p>
        </p:txBody>
      </p:sp>
    </p:spTree>
    <p:extLst>
      <p:ext uri="{BB962C8B-B14F-4D97-AF65-F5344CB8AC3E}">
        <p14:creationId xmlns:p14="http://schemas.microsoft.com/office/powerpoint/2010/main" val="3973176060"/>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en-US" dirty="0"/>
          </a:p>
        </p:txBody>
      </p:sp>
      <p:pic>
        <p:nvPicPr>
          <p:cNvPr id="4710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0"/>
            <a:ext cx="8678863" cy="1800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7108" name="TextBox 3"/>
          <p:cNvSpPr txBox="1">
            <a:spLocks noChangeArrowheads="1"/>
          </p:cNvSpPr>
          <p:nvPr/>
        </p:nvSpPr>
        <p:spPr bwMode="auto">
          <a:xfrm>
            <a:off x="7885113" y="715963"/>
            <a:ext cx="65246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rgbClr val="CC0099"/>
              </a:buClr>
              <a:buSzPct val="75000"/>
              <a:buFont typeface="Monotype Sorts" charset="2"/>
              <a:buChar char="l"/>
              <a:defRPr sz="2800" b="1">
                <a:solidFill>
                  <a:srgbClr val="FFED00"/>
                </a:solidFill>
                <a:latin typeface="Arial" pitchFamily="34" charset="0"/>
                <a:ea typeface="MS PGothic" pitchFamily="34" charset="-128"/>
              </a:defRPr>
            </a:lvl1pPr>
            <a:lvl2pPr marL="742950" indent="-285750" eaLnBrk="0" hangingPunct="0">
              <a:spcBef>
                <a:spcPct val="20000"/>
              </a:spcBef>
              <a:buClr>
                <a:srgbClr val="CC0099"/>
              </a:buClr>
              <a:buSzPct val="75000"/>
              <a:buFont typeface="Monotype Sorts" charset="2"/>
              <a:buChar char="l"/>
              <a:defRPr sz="2400" b="1">
                <a:solidFill>
                  <a:srgbClr val="FFED00"/>
                </a:solidFill>
                <a:latin typeface="Arial" pitchFamily="34" charset="0"/>
                <a:ea typeface="MS PGothic" pitchFamily="34" charset="-128"/>
              </a:defRPr>
            </a:lvl2pPr>
            <a:lvl3pPr marL="1143000" indent="-228600" eaLnBrk="0" hangingPunct="0">
              <a:spcBef>
                <a:spcPct val="20000"/>
              </a:spcBef>
              <a:buClr>
                <a:srgbClr val="CC0099"/>
              </a:buClr>
              <a:buSzPct val="75000"/>
              <a:buFont typeface="Monotype Sorts" charset="2"/>
              <a:buChar char="l"/>
              <a:defRPr sz="2000" b="1">
                <a:solidFill>
                  <a:srgbClr val="FFED00"/>
                </a:solidFill>
                <a:latin typeface="Arial" pitchFamily="34" charset="0"/>
                <a:ea typeface="MS PGothic" pitchFamily="34" charset="-128"/>
              </a:defRPr>
            </a:lvl3pPr>
            <a:lvl4pPr marL="1600200" indent="-228600" eaLnBrk="0" hangingPunct="0">
              <a:spcBef>
                <a:spcPct val="20000"/>
              </a:spcBef>
              <a:buClr>
                <a:srgbClr val="CC0099"/>
              </a:buClr>
              <a:buSzPct val="75000"/>
              <a:buFont typeface="Monotype Sorts" charset="2"/>
              <a:buChar char="l"/>
              <a:defRPr sz="1600" b="1">
                <a:solidFill>
                  <a:srgbClr val="FFED00"/>
                </a:solidFill>
                <a:latin typeface="Arial" pitchFamily="34" charset="0"/>
                <a:ea typeface="MS PGothic" pitchFamily="34" charset="-128"/>
              </a:defRPr>
            </a:lvl4pPr>
            <a:lvl5pPr marL="2057400" indent="-228600" eaLnBrk="0" hangingPunct="0">
              <a:spcBef>
                <a:spcPct val="20000"/>
              </a:spcBef>
              <a:buClr>
                <a:srgbClr val="CC0099"/>
              </a:buClr>
              <a:buSzPct val="75000"/>
              <a:buFont typeface="Monotype Sorts" charset="2"/>
              <a:buChar char="l"/>
              <a:defRPr sz="1200" b="1">
                <a:solidFill>
                  <a:srgbClr val="FFED00"/>
                </a:solidFill>
                <a:latin typeface="Arial" pitchFamily="34" charset="0"/>
                <a:ea typeface="MS PGothic" pitchFamily="34" charset="-128"/>
              </a:defRPr>
            </a:lvl5pPr>
            <a:lvl6pPr marL="2514600" indent="-228600" eaLnBrk="0" fontAlgn="base" hangingPunct="0">
              <a:spcBef>
                <a:spcPct val="20000"/>
              </a:spcBef>
              <a:spcAft>
                <a:spcPct val="0"/>
              </a:spcAft>
              <a:buClr>
                <a:srgbClr val="CC0099"/>
              </a:buClr>
              <a:buSzPct val="75000"/>
              <a:buFont typeface="Monotype Sorts" charset="2"/>
              <a:buChar char="l"/>
              <a:defRPr sz="1200" b="1">
                <a:solidFill>
                  <a:srgbClr val="FFED00"/>
                </a:solidFill>
                <a:latin typeface="Arial" pitchFamily="34" charset="0"/>
                <a:ea typeface="MS PGothic" pitchFamily="34" charset="-128"/>
              </a:defRPr>
            </a:lvl6pPr>
            <a:lvl7pPr marL="2971800" indent="-228600" eaLnBrk="0" fontAlgn="base" hangingPunct="0">
              <a:spcBef>
                <a:spcPct val="20000"/>
              </a:spcBef>
              <a:spcAft>
                <a:spcPct val="0"/>
              </a:spcAft>
              <a:buClr>
                <a:srgbClr val="CC0099"/>
              </a:buClr>
              <a:buSzPct val="75000"/>
              <a:buFont typeface="Monotype Sorts" charset="2"/>
              <a:buChar char="l"/>
              <a:defRPr sz="1200" b="1">
                <a:solidFill>
                  <a:srgbClr val="FFED00"/>
                </a:solidFill>
                <a:latin typeface="Arial" pitchFamily="34" charset="0"/>
                <a:ea typeface="MS PGothic" pitchFamily="34" charset="-128"/>
              </a:defRPr>
            </a:lvl7pPr>
            <a:lvl8pPr marL="3429000" indent="-228600" eaLnBrk="0" fontAlgn="base" hangingPunct="0">
              <a:spcBef>
                <a:spcPct val="20000"/>
              </a:spcBef>
              <a:spcAft>
                <a:spcPct val="0"/>
              </a:spcAft>
              <a:buClr>
                <a:srgbClr val="CC0099"/>
              </a:buClr>
              <a:buSzPct val="75000"/>
              <a:buFont typeface="Monotype Sorts" charset="2"/>
              <a:buChar char="l"/>
              <a:defRPr sz="1200" b="1">
                <a:solidFill>
                  <a:srgbClr val="FFED00"/>
                </a:solidFill>
                <a:latin typeface="Arial" pitchFamily="34" charset="0"/>
                <a:ea typeface="MS PGothic" pitchFamily="34" charset="-128"/>
              </a:defRPr>
            </a:lvl8pPr>
            <a:lvl9pPr marL="3886200" indent="-228600" eaLnBrk="0" fontAlgn="base" hangingPunct="0">
              <a:spcBef>
                <a:spcPct val="20000"/>
              </a:spcBef>
              <a:spcAft>
                <a:spcPct val="0"/>
              </a:spcAft>
              <a:buClr>
                <a:srgbClr val="CC0099"/>
              </a:buClr>
              <a:buSzPct val="75000"/>
              <a:buFont typeface="Monotype Sorts" charset="2"/>
              <a:buChar char="l"/>
              <a:defRPr sz="1200" b="1">
                <a:solidFill>
                  <a:srgbClr val="FFED00"/>
                </a:solidFill>
                <a:latin typeface="Arial" pitchFamily="34" charset="0"/>
                <a:ea typeface="MS PGothic" pitchFamily="34" charset="-128"/>
              </a:defRPr>
            </a:lvl9pPr>
          </a:lstStyle>
          <a:p>
            <a:pPr eaLnBrk="1" hangingPunct="1">
              <a:spcBef>
                <a:spcPct val="0"/>
              </a:spcBef>
              <a:buClrTx/>
              <a:buSzTx/>
              <a:buFontTx/>
              <a:buNone/>
            </a:pPr>
            <a:r>
              <a:rPr lang="tr-TR" altLang="tr-TR" b="0">
                <a:solidFill>
                  <a:srgbClr val="FF0000"/>
                </a:solidFill>
                <a:latin typeface="Times New Roman" pitchFamily="18" charset="0"/>
              </a:rPr>
              <a:t>2015</a:t>
            </a:r>
            <a:endParaRPr lang="en-US" altLang="tr-TR" b="0">
              <a:solidFill>
                <a:srgbClr val="FF0000"/>
              </a:solidFill>
              <a:latin typeface="Times New Roman" pitchFamily="18" charset="0"/>
            </a:endParaRPr>
          </a:p>
        </p:txBody>
      </p:sp>
      <p:sp>
        <p:nvSpPr>
          <p:cNvPr id="8" name="Shape 165"/>
          <p:cNvSpPr>
            <a:spLocks noGrp="1"/>
          </p:cNvSpPr>
          <p:nvPr>
            <p:ph idx="1"/>
          </p:nvPr>
        </p:nvSpPr>
        <p:spPr>
          <a:xfrm>
            <a:off x="250825" y="2133600"/>
            <a:ext cx="8229600" cy="4525963"/>
          </a:xfrm>
          <a:solidFill>
            <a:srgbClr val="FFC000"/>
          </a:solidFill>
        </p:spPr>
        <p:txBody>
          <a:bodyPr>
            <a:normAutofit fontScale="77500" lnSpcReduction="20000"/>
          </a:bodyPr>
          <a:lstStyle/>
          <a:p>
            <a:pPr marL="0" indent="0" defTabSz="110080">
              <a:spcBef>
                <a:spcPts val="0"/>
              </a:spcBef>
              <a:buFont typeface="Monotype Sorts" pitchFamily="2" charset="2"/>
              <a:buNone/>
              <a:defRPr sz="1800"/>
            </a:pPr>
            <a:r>
              <a:rPr sz="2300" dirty="0">
                <a:solidFill>
                  <a:srgbClr val="FFFFFF"/>
                </a:solidFill>
              </a:rPr>
              <a:t>FDA </a:t>
            </a:r>
            <a:r>
              <a:rPr sz="2300" dirty="0" err="1">
                <a:solidFill>
                  <a:srgbClr val="FFFFFF"/>
                </a:solidFill>
              </a:rPr>
              <a:t>onaylı</a:t>
            </a:r>
            <a:r>
              <a:rPr sz="2300" dirty="0">
                <a:solidFill>
                  <a:srgbClr val="FFFFFF"/>
                </a:solidFill>
              </a:rPr>
              <a:t> </a:t>
            </a:r>
            <a:r>
              <a:rPr sz="2300" dirty="0">
                <a:solidFill>
                  <a:srgbClr val="FF0000"/>
                </a:solidFill>
              </a:rPr>
              <a:t>"on-label" </a:t>
            </a:r>
            <a:r>
              <a:rPr sz="2300" dirty="0" err="1">
                <a:solidFill>
                  <a:srgbClr val="FFFFFF"/>
                </a:solidFill>
              </a:rPr>
              <a:t>ilaçlar</a:t>
            </a:r>
            <a:endParaRPr sz="2300" dirty="0">
              <a:solidFill>
                <a:srgbClr val="FFFFFF"/>
              </a:solidFill>
            </a:endParaRPr>
          </a:p>
          <a:p>
            <a:pPr marL="0" indent="0" defTabSz="110080">
              <a:spcBef>
                <a:spcPts val="0"/>
              </a:spcBef>
              <a:buFont typeface="Monotype Sorts" pitchFamily="2" charset="2"/>
              <a:buNone/>
              <a:defRPr sz="1800"/>
            </a:pPr>
            <a:r>
              <a:rPr sz="2300" dirty="0">
                <a:solidFill>
                  <a:srgbClr val="FFFFFF"/>
                </a:solidFill>
              </a:rPr>
              <a:t>    </a:t>
            </a:r>
            <a:endParaRPr lang="tr-TR" sz="2300" dirty="0" smtClean="0">
              <a:solidFill>
                <a:srgbClr val="FFFFFF"/>
              </a:solidFill>
            </a:endParaRPr>
          </a:p>
          <a:p>
            <a:pPr marL="0" indent="0" defTabSz="110080">
              <a:spcBef>
                <a:spcPts val="0"/>
              </a:spcBef>
              <a:buFont typeface="Monotype Sorts" pitchFamily="2" charset="2"/>
              <a:buNone/>
              <a:defRPr sz="1800"/>
            </a:pPr>
            <a:r>
              <a:rPr lang="tr-TR" sz="2300" dirty="0">
                <a:solidFill>
                  <a:srgbClr val="FFFFFF"/>
                </a:solidFill>
              </a:rPr>
              <a:t> </a:t>
            </a:r>
            <a:r>
              <a:rPr lang="tr-TR" sz="2300" dirty="0" smtClean="0">
                <a:solidFill>
                  <a:srgbClr val="FFFFFF"/>
                </a:solidFill>
              </a:rPr>
              <a:t>   </a:t>
            </a:r>
            <a:r>
              <a:rPr sz="2300" dirty="0" err="1" smtClean="0">
                <a:solidFill>
                  <a:srgbClr val="002060"/>
                </a:solidFill>
              </a:rPr>
              <a:t>Danazol</a:t>
            </a:r>
            <a:r>
              <a:rPr sz="2300" dirty="0" smtClean="0">
                <a:solidFill>
                  <a:srgbClr val="002060"/>
                </a:solidFill>
              </a:rPr>
              <a:t> </a:t>
            </a:r>
            <a:endParaRPr sz="2300" dirty="0">
              <a:solidFill>
                <a:srgbClr val="002060"/>
              </a:solidFill>
            </a:endParaRPr>
          </a:p>
          <a:p>
            <a:pPr marL="0" indent="0" defTabSz="110080">
              <a:spcBef>
                <a:spcPts val="0"/>
              </a:spcBef>
              <a:buFont typeface="Monotype Sorts" pitchFamily="2" charset="2"/>
              <a:buNone/>
              <a:defRPr sz="1800"/>
            </a:pPr>
            <a:r>
              <a:rPr sz="2300" dirty="0">
                <a:solidFill>
                  <a:srgbClr val="002060"/>
                </a:solidFill>
              </a:rPr>
              <a:t>    GnRH-a  </a:t>
            </a:r>
            <a:r>
              <a:rPr sz="2300" dirty="0" smtClean="0">
                <a:solidFill>
                  <a:srgbClr val="002060"/>
                </a:solidFill>
              </a:rPr>
              <a:t>(leuprolide acetate / </a:t>
            </a:r>
            <a:r>
              <a:rPr sz="2300" dirty="0" err="1" smtClean="0">
                <a:solidFill>
                  <a:srgbClr val="002060"/>
                </a:solidFill>
              </a:rPr>
              <a:t>goserelin</a:t>
            </a:r>
            <a:r>
              <a:rPr sz="2300" dirty="0" smtClean="0">
                <a:solidFill>
                  <a:srgbClr val="002060"/>
                </a:solidFill>
              </a:rPr>
              <a:t> acetate)</a:t>
            </a:r>
            <a:endParaRPr sz="2300" dirty="0">
              <a:solidFill>
                <a:srgbClr val="002060"/>
              </a:solidFill>
            </a:endParaRPr>
          </a:p>
          <a:p>
            <a:pPr marL="0" indent="0" defTabSz="110080">
              <a:spcBef>
                <a:spcPts val="0"/>
              </a:spcBef>
              <a:buFont typeface="Monotype Sorts" pitchFamily="2" charset="2"/>
              <a:buNone/>
              <a:defRPr sz="1800"/>
            </a:pPr>
            <a:r>
              <a:rPr sz="2300" dirty="0">
                <a:solidFill>
                  <a:srgbClr val="002060"/>
                </a:solidFill>
              </a:rPr>
              <a:t>    </a:t>
            </a:r>
            <a:r>
              <a:rPr sz="2300" dirty="0" err="1">
                <a:solidFill>
                  <a:srgbClr val="002060"/>
                </a:solidFill>
              </a:rPr>
              <a:t>Progestinler</a:t>
            </a:r>
            <a:r>
              <a:rPr sz="2300" dirty="0">
                <a:solidFill>
                  <a:srgbClr val="002060"/>
                </a:solidFill>
              </a:rPr>
              <a:t>  ( MPA / NETA ) </a:t>
            </a:r>
          </a:p>
          <a:p>
            <a:pPr marL="0" indent="0" defTabSz="110080">
              <a:spcBef>
                <a:spcPts val="0"/>
              </a:spcBef>
              <a:buFont typeface="Monotype Sorts" pitchFamily="2" charset="2"/>
              <a:buNone/>
              <a:defRPr sz="1800"/>
            </a:pPr>
            <a:r>
              <a:rPr sz="2300" dirty="0">
                <a:solidFill>
                  <a:srgbClr val="002060"/>
                </a:solidFill>
              </a:rPr>
              <a:t>   </a:t>
            </a:r>
          </a:p>
          <a:p>
            <a:pPr marL="0" indent="0" defTabSz="110080">
              <a:spcBef>
                <a:spcPts val="0"/>
              </a:spcBef>
              <a:buFont typeface="Monotype Sorts" pitchFamily="2" charset="2"/>
              <a:buNone/>
              <a:defRPr sz="1800"/>
            </a:pPr>
            <a:endParaRPr sz="2300" dirty="0">
              <a:solidFill>
                <a:srgbClr val="FFFFFF"/>
              </a:solidFill>
            </a:endParaRPr>
          </a:p>
          <a:p>
            <a:pPr marL="0" indent="0" defTabSz="110080">
              <a:spcBef>
                <a:spcPts val="0"/>
              </a:spcBef>
              <a:buFont typeface="Monotype Sorts" pitchFamily="2" charset="2"/>
              <a:buNone/>
              <a:defRPr sz="1800"/>
            </a:pPr>
            <a:r>
              <a:rPr sz="2300" dirty="0">
                <a:solidFill>
                  <a:srgbClr val="FFFFFF"/>
                </a:solidFill>
              </a:rPr>
              <a:t>FDA </a:t>
            </a:r>
            <a:r>
              <a:rPr sz="2300" dirty="0" err="1">
                <a:solidFill>
                  <a:srgbClr val="FFFFFF"/>
                </a:solidFill>
              </a:rPr>
              <a:t>onaysız</a:t>
            </a:r>
            <a:r>
              <a:rPr sz="2300" dirty="0">
                <a:solidFill>
                  <a:srgbClr val="FFFFFF"/>
                </a:solidFill>
              </a:rPr>
              <a:t> </a:t>
            </a:r>
            <a:r>
              <a:rPr sz="2300" dirty="0">
                <a:solidFill>
                  <a:srgbClr val="FF0000"/>
                </a:solidFill>
              </a:rPr>
              <a:t>"off-label" </a:t>
            </a:r>
            <a:r>
              <a:rPr sz="2300" dirty="0" err="1">
                <a:solidFill>
                  <a:srgbClr val="FFFFFF"/>
                </a:solidFill>
              </a:rPr>
              <a:t>ilaçlar</a:t>
            </a:r>
            <a:r>
              <a:rPr sz="2300" dirty="0">
                <a:solidFill>
                  <a:srgbClr val="FFFFFF"/>
                </a:solidFill>
              </a:rPr>
              <a:t> </a:t>
            </a:r>
          </a:p>
          <a:p>
            <a:pPr marL="0" indent="0" defTabSz="110080">
              <a:spcBef>
                <a:spcPts val="0"/>
              </a:spcBef>
              <a:buFont typeface="Monotype Sorts" pitchFamily="2" charset="2"/>
              <a:buNone/>
              <a:defRPr sz="1800"/>
            </a:pPr>
            <a:r>
              <a:rPr sz="2300" dirty="0">
                <a:solidFill>
                  <a:srgbClr val="FFFFFF"/>
                </a:solidFill>
              </a:rPr>
              <a:t>(</a:t>
            </a:r>
            <a:r>
              <a:rPr sz="2300" dirty="0" err="1">
                <a:solidFill>
                  <a:srgbClr val="FFFFFF"/>
                </a:solidFill>
              </a:rPr>
              <a:t>deneysel</a:t>
            </a:r>
            <a:r>
              <a:rPr sz="2300" dirty="0">
                <a:solidFill>
                  <a:srgbClr val="FFFFFF"/>
                </a:solidFill>
              </a:rPr>
              <a:t> </a:t>
            </a:r>
            <a:r>
              <a:rPr sz="2300" dirty="0" err="1">
                <a:solidFill>
                  <a:srgbClr val="FFFFFF"/>
                </a:solidFill>
              </a:rPr>
              <a:t>araştırmada</a:t>
            </a:r>
            <a:r>
              <a:rPr sz="2300" dirty="0">
                <a:solidFill>
                  <a:srgbClr val="FFFFFF"/>
                </a:solidFill>
              </a:rPr>
              <a:t> </a:t>
            </a:r>
            <a:r>
              <a:rPr sz="2300" dirty="0" err="1">
                <a:solidFill>
                  <a:srgbClr val="FFFFFF"/>
                </a:solidFill>
              </a:rPr>
              <a:t>değil</a:t>
            </a:r>
            <a:r>
              <a:rPr sz="2300" dirty="0">
                <a:solidFill>
                  <a:srgbClr val="FFFFFF"/>
                </a:solidFill>
              </a:rPr>
              <a:t> </a:t>
            </a:r>
            <a:r>
              <a:rPr sz="2300" dirty="0" err="1">
                <a:solidFill>
                  <a:srgbClr val="FFFFFF"/>
                </a:solidFill>
              </a:rPr>
              <a:t>klinik</a:t>
            </a:r>
            <a:r>
              <a:rPr sz="2300" dirty="0">
                <a:solidFill>
                  <a:srgbClr val="FFFFFF"/>
                </a:solidFill>
              </a:rPr>
              <a:t> </a:t>
            </a:r>
            <a:r>
              <a:rPr sz="2300" dirty="0" err="1">
                <a:solidFill>
                  <a:srgbClr val="FFFFFF"/>
                </a:solidFill>
              </a:rPr>
              <a:t>kullanımda</a:t>
            </a:r>
            <a:r>
              <a:rPr sz="2300" dirty="0">
                <a:solidFill>
                  <a:srgbClr val="FFFFFF"/>
                </a:solidFill>
              </a:rPr>
              <a:t> </a:t>
            </a:r>
            <a:r>
              <a:rPr sz="2300" dirty="0" err="1">
                <a:solidFill>
                  <a:srgbClr val="FFFFFF"/>
                </a:solidFill>
              </a:rPr>
              <a:t>ilaçlar</a:t>
            </a:r>
            <a:r>
              <a:rPr sz="2300" dirty="0">
                <a:solidFill>
                  <a:srgbClr val="FFFFFF"/>
                </a:solidFill>
              </a:rPr>
              <a:t>)        </a:t>
            </a:r>
          </a:p>
          <a:p>
            <a:pPr marL="0" indent="0" defTabSz="110080">
              <a:spcBef>
                <a:spcPts val="0"/>
              </a:spcBef>
              <a:buFont typeface="Monotype Sorts" pitchFamily="2" charset="2"/>
              <a:buNone/>
              <a:defRPr sz="1800"/>
            </a:pPr>
            <a:endParaRPr sz="2300" dirty="0">
              <a:solidFill>
                <a:srgbClr val="FFFFFF"/>
              </a:solidFill>
            </a:endParaRPr>
          </a:p>
          <a:p>
            <a:pPr marL="0" indent="0" defTabSz="110080">
              <a:spcBef>
                <a:spcPts val="0"/>
              </a:spcBef>
              <a:buFont typeface="Monotype Sorts" pitchFamily="2" charset="2"/>
              <a:buNone/>
              <a:defRPr sz="1800"/>
            </a:pPr>
            <a:r>
              <a:rPr sz="3900" dirty="0">
                <a:solidFill>
                  <a:srgbClr val="FF0000"/>
                </a:solidFill>
              </a:rPr>
              <a:t>   </a:t>
            </a:r>
            <a:r>
              <a:rPr sz="2300" dirty="0" err="1" smtClean="0">
                <a:solidFill>
                  <a:srgbClr val="002060"/>
                </a:solidFill>
              </a:rPr>
              <a:t>Kombine</a:t>
            </a:r>
            <a:r>
              <a:rPr sz="2300" dirty="0" smtClean="0">
                <a:solidFill>
                  <a:srgbClr val="002060"/>
                </a:solidFill>
              </a:rPr>
              <a:t> </a:t>
            </a:r>
            <a:r>
              <a:rPr sz="2300" dirty="0">
                <a:solidFill>
                  <a:srgbClr val="002060"/>
                </a:solidFill>
              </a:rPr>
              <a:t>OKS</a:t>
            </a:r>
          </a:p>
          <a:p>
            <a:pPr marL="0" indent="0" defTabSz="110080">
              <a:spcBef>
                <a:spcPts val="0"/>
              </a:spcBef>
              <a:buFont typeface="Monotype Sorts" pitchFamily="2" charset="2"/>
              <a:buNone/>
              <a:defRPr sz="1800"/>
            </a:pPr>
            <a:r>
              <a:rPr sz="2300" dirty="0">
                <a:solidFill>
                  <a:schemeClr val="accent1"/>
                </a:solidFill>
              </a:rPr>
              <a:t>    </a:t>
            </a:r>
            <a:r>
              <a:rPr lang="tr-TR" sz="2300" dirty="0" smtClean="0">
                <a:solidFill>
                  <a:schemeClr val="accent1"/>
                </a:solidFill>
              </a:rPr>
              <a:t> </a:t>
            </a:r>
            <a:r>
              <a:rPr sz="2300" dirty="0" smtClean="0">
                <a:solidFill>
                  <a:srgbClr val="002060"/>
                </a:solidFill>
              </a:rPr>
              <a:t>NSAI </a:t>
            </a:r>
            <a:r>
              <a:rPr sz="2300" dirty="0" err="1">
                <a:solidFill>
                  <a:srgbClr val="002060"/>
                </a:solidFill>
              </a:rPr>
              <a:t>ajanlar</a:t>
            </a:r>
            <a:r>
              <a:rPr sz="2300" dirty="0">
                <a:solidFill>
                  <a:srgbClr val="002060"/>
                </a:solidFill>
              </a:rPr>
              <a:t> (</a:t>
            </a:r>
            <a:r>
              <a:rPr sz="2300" dirty="0" err="1">
                <a:solidFill>
                  <a:srgbClr val="002060"/>
                </a:solidFill>
              </a:rPr>
              <a:t>naproksen</a:t>
            </a:r>
            <a:r>
              <a:rPr sz="2300" dirty="0">
                <a:solidFill>
                  <a:srgbClr val="002060"/>
                </a:solidFill>
              </a:rPr>
              <a:t>)</a:t>
            </a:r>
          </a:p>
          <a:p>
            <a:pPr marL="0" indent="0" defTabSz="110080">
              <a:spcBef>
                <a:spcPts val="0"/>
              </a:spcBef>
              <a:buFont typeface="Monotype Sorts" pitchFamily="2" charset="2"/>
              <a:buNone/>
              <a:defRPr sz="1800"/>
            </a:pPr>
            <a:r>
              <a:rPr sz="2300" dirty="0">
                <a:solidFill>
                  <a:srgbClr val="002060"/>
                </a:solidFill>
              </a:rPr>
              <a:t>    </a:t>
            </a:r>
            <a:r>
              <a:rPr lang="tr-TR" sz="2300" dirty="0" smtClean="0">
                <a:solidFill>
                  <a:srgbClr val="002060"/>
                </a:solidFill>
              </a:rPr>
              <a:t>  </a:t>
            </a:r>
            <a:r>
              <a:rPr sz="2300" dirty="0" err="1" smtClean="0">
                <a:solidFill>
                  <a:srgbClr val="002060"/>
                </a:solidFill>
              </a:rPr>
              <a:t>Progestinler</a:t>
            </a:r>
            <a:r>
              <a:rPr sz="2300" dirty="0" smtClean="0">
                <a:solidFill>
                  <a:srgbClr val="002060"/>
                </a:solidFill>
              </a:rPr>
              <a:t>  (</a:t>
            </a:r>
            <a:r>
              <a:rPr sz="2300" dirty="0" err="1" smtClean="0">
                <a:solidFill>
                  <a:srgbClr val="002060"/>
                </a:solidFill>
              </a:rPr>
              <a:t>dienogest</a:t>
            </a:r>
            <a:r>
              <a:rPr sz="2300" dirty="0" smtClean="0">
                <a:solidFill>
                  <a:srgbClr val="002060"/>
                </a:solidFill>
              </a:rPr>
              <a:t>) </a:t>
            </a:r>
            <a:endParaRPr sz="2300" dirty="0">
              <a:solidFill>
                <a:srgbClr val="002060"/>
              </a:solidFill>
            </a:endParaRPr>
          </a:p>
          <a:p>
            <a:pPr marL="0" indent="0" defTabSz="110080">
              <a:spcBef>
                <a:spcPts val="0"/>
              </a:spcBef>
              <a:buFont typeface="Monotype Sorts" pitchFamily="2" charset="2"/>
              <a:buNone/>
              <a:defRPr sz="1800"/>
            </a:pPr>
            <a:r>
              <a:rPr sz="2300" dirty="0">
                <a:solidFill>
                  <a:srgbClr val="002060"/>
                </a:solidFill>
              </a:rPr>
              <a:t>    </a:t>
            </a:r>
            <a:r>
              <a:rPr lang="tr-TR" sz="2300" dirty="0" smtClean="0">
                <a:solidFill>
                  <a:srgbClr val="002060"/>
                </a:solidFill>
              </a:rPr>
              <a:t>  </a:t>
            </a:r>
            <a:r>
              <a:rPr sz="2300" dirty="0" smtClean="0">
                <a:solidFill>
                  <a:srgbClr val="002060"/>
                </a:solidFill>
              </a:rPr>
              <a:t>LNG-IUD </a:t>
            </a:r>
            <a:endParaRPr lang="tr-TR" sz="2300" dirty="0">
              <a:solidFill>
                <a:srgbClr val="002060"/>
              </a:solidFill>
            </a:endParaRPr>
          </a:p>
          <a:p>
            <a:pPr marL="0" indent="0" defTabSz="110080">
              <a:spcBef>
                <a:spcPts val="0"/>
              </a:spcBef>
              <a:buFont typeface="Monotype Sorts" pitchFamily="2" charset="2"/>
              <a:buNone/>
              <a:defRPr sz="1800"/>
            </a:pPr>
            <a:r>
              <a:rPr sz="2300" dirty="0" smtClean="0">
                <a:solidFill>
                  <a:srgbClr val="002060"/>
                </a:solidFill>
              </a:rPr>
              <a:t>    </a:t>
            </a:r>
            <a:r>
              <a:rPr lang="tr-TR" sz="2300" dirty="0" smtClean="0">
                <a:solidFill>
                  <a:srgbClr val="002060"/>
                </a:solidFill>
              </a:rPr>
              <a:t> </a:t>
            </a:r>
            <a:r>
              <a:rPr sz="2300" dirty="0" err="1" smtClean="0">
                <a:solidFill>
                  <a:srgbClr val="002060"/>
                </a:solidFill>
              </a:rPr>
              <a:t>Aromataz</a:t>
            </a:r>
            <a:r>
              <a:rPr sz="2300" dirty="0" smtClean="0">
                <a:solidFill>
                  <a:srgbClr val="002060"/>
                </a:solidFill>
              </a:rPr>
              <a:t> </a:t>
            </a:r>
            <a:r>
              <a:rPr sz="2300" dirty="0" err="1">
                <a:solidFill>
                  <a:srgbClr val="002060"/>
                </a:solidFill>
              </a:rPr>
              <a:t>inhibitörleri</a:t>
            </a:r>
            <a:r>
              <a:rPr sz="2300" dirty="0">
                <a:solidFill>
                  <a:srgbClr val="002060"/>
                </a:solidFill>
              </a:rPr>
              <a:t> (</a:t>
            </a:r>
            <a:r>
              <a:rPr sz="2300" dirty="0" err="1">
                <a:solidFill>
                  <a:srgbClr val="002060"/>
                </a:solidFill>
              </a:rPr>
              <a:t>letrozole</a:t>
            </a:r>
            <a:r>
              <a:rPr sz="2300" dirty="0">
                <a:solidFill>
                  <a:srgbClr val="002060"/>
                </a:solidFill>
              </a:rPr>
              <a:t>)</a:t>
            </a:r>
          </a:p>
          <a:p>
            <a:pPr marL="0" indent="0" defTabSz="110080">
              <a:spcBef>
                <a:spcPts val="0"/>
              </a:spcBef>
              <a:buFont typeface="Monotype Sorts" pitchFamily="2" charset="2"/>
              <a:buNone/>
              <a:defRPr sz="1800"/>
            </a:pPr>
            <a:r>
              <a:rPr sz="2300" dirty="0">
                <a:solidFill>
                  <a:srgbClr val="002060"/>
                </a:solidFill>
              </a:rPr>
              <a:t>    </a:t>
            </a:r>
            <a:r>
              <a:rPr lang="tr-TR" sz="2300" dirty="0" smtClean="0">
                <a:solidFill>
                  <a:srgbClr val="002060"/>
                </a:solidFill>
              </a:rPr>
              <a:t>  </a:t>
            </a:r>
            <a:r>
              <a:rPr sz="2300" dirty="0" smtClean="0">
                <a:solidFill>
                  <a:srgbClr val="002060"/>
                </a:solidFill>
              </a:rPr>
              <a:t>GnRH </a:t>
            </a:r>
            <a:r>
              <a:rPr sz="2300" dirty="0" err="1">
                <a:solidFill>
                  <a:srgbClr val="002060"/>
                </a:solidFill>
              </a:rPr>
              <a:t>antagonistleri</a:t>
            </a:r>
            <a:r>
              <a:rPr sz="2300" dirty="0">
                <a:solidFill>
                  <a:srgbClr val="002060"/>
                </a:solidFill>
              </a:rPr>
              <a:t> </a:t>
            </a:r>
            <a:endParaRPr sz="2300" dirty="0">
              <a:solidFill>
                <a:schemeClr val="accent1"/>
              </a:solidFill>
            </a:endParaRPr>
          </a:p>
          <a:p>
            <a:pPr marL="0" indent="0" defTabSz="110080">
              <a:spcBef>
                <a:spcPts val="0"/>
              </a:spcBef>
              <a:buFont typeface="Monotype Sorts" pitchFamily="2" charset="2"/>
              <a:buNone/>
              <a:defRPr sz="1800"/>
            </a:pPr>
            <a:r>
              <a:rPr sz="2300" dirty="0">
                <a:solidFill>
                  <a:schemeClr val="accent1"/>
                </a:solidFill>
              </a:rPr>
              <a:t>    </a:t>
            </a:r>
          </a:p>
          <a:p>
            <a:pPr marL="0" indent="0" defTabSz="110080">
              <a:spcBef>
                <a:spcPts val="0"/>
              </a:spcBef>
              <a:buFont typeface="Monotype Sorts" pitchFamily="2" charset="2"/>
              <a:buNone/>
              <a:defRPr sz="1800"/>
            </a:pPr>
            <a:endParaRPr sz="1200" dirty="0">
              <a:solidFill>
                <a:srgbClr val="FFFFFF"/>
              </a:solidFill>
            </a:endParaRPr>
          </a:p>
          <a:p>
            <a:pPr marL="0" indent="0" defTabSz="110080">
              <a:spcBef>
                <a:spcPts val="0"/>
              </a:spcBef>
              <a:buFont typeface="Monotype Sorts" pitchFamily="2" charset="2"/>
              <a:buNone/>
              <a:defRPr sz="1800"/>
            </a:pPr>
            <a:r>
              <a:rPr sz="1200" dirty="0">
                <a:solidFill>
                  <a:srgbClr val="FFFFFF"/>
                </a:solidFill>
              </a:rPr>
              <a:t>   </a:t>
            </a:r>
          </a:p>
        </p:txBody>
      </p:sp>
    </p:spTree>
    <p:extLst>
      <p:ext uri="{BB962C8B-B14F-4D97-AF65-F5344CB8AC3E}">
        <p14:creationId xmlns:p14="http://schemas.microsoft.com/office/powerpoint/2010/main" val="2241568134"/>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665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552" y="1"/>
            <a:ext cx="7848600" cy="1628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5868144" y="260648"/>
            <a:ext cx="697627" cy="369332"/>
          </a:xfrm>
          <a:prstGeom prst="rect">
            <a:avLst/>
          </a:prstGeom>
          <a:noFill/>
        </p:spPr>
        <p:txBody>
          <a:bodyPr wrap="none" rtlCol="0">
            <a:spAutoFit/>
          </a:bodyPr>
          <a:lstStyle/>
          <a:p>
            <a:r>
              <a:rPr lang="tr-TR" dirty="0" smtClean="0">
                <a:solidFill>
                  <a:srgbClr val="FF0000"/>
                </a:solidFill>
              </a:rPr>
              <a:t>2003</a:t>
            </a:r>
            <a:endParaRPr lang="tr-TR" dirty="0">
              <a:solidFill>
                <a:srgbClr val="FF0000"/>
              </a:solidFill>
            </a:endParaRPr>
          </a:p>
        </p:txBody>
      </p:sp>
      <p:pic>
        <p:nvPicPr>
          <p:cNvPr id="66563" name="Picture 3"/>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15776" y="1988840"/>
            <a:ext cx="4916264" cy="3752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6564"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48064" y="1916832"/>
            <a:ext cx="3974874" cy="37802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Oval 4"/>
          <p:cNvSpPr/>
          <p:nvPr/>
        </p:nvSpPr>
        <p:spPr>
          <a:xfrm>
            <a:off x="2627784" y="2636912"/>
            <a:ext cx="432048" cy="230425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9" name="Oval 8"/>
          <p:cNvSpPr/>
          <p:nvPr/>
        </p:nvSpPr>
        <p:spPr>
          <a:xfrm>
            <a:off x="6919477" y="2806891"/>
            <a:ext cx="432048" cy="230425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2085498440"/>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839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6563" y="33355"/>
            <a:ext cx="8353425" cy="1943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3971" name="Picture 3"/>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611560" y="1976455"/>
            <a:ext cx="7632848" cy="4457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Metin kutusu 4"/>
          <p:cNvSpPr txBox="1"/>
          <p:nvPr/>
        </p:nvSpPr>
        <p:spPr>
          <a:xfrm>
            <a:off x="7796182" y="219998"/>
            <a:ext cx="697627"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7</a:t>
            </a:r>
            <a:endParaRPr lang="en-GB" dirty="0">
              <a:solidFill>
                <a:srgbClr val="FF0000"/>
              </a:solidFill>
            </a:endParaRPr>
          </a:p>
        </p:txBody>
      </p:sp>
    </p:spTree>
    <p:extLst>
      <p:ext uri="{BB962C8B-B14F-4D97-AF65-F5344CB8AC3E}">
        <p14:creationId xmlns:p14="http://schemas.microsoft.com/office/powerpoint/2010/main" val="3236164693"/>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dirty="0">
                <a:solidFill>
                  <a:srgbClr val="C00000"/>
                </a:solidFill>
                <a:latin typeface="Cooper Black" pitchFamily="18" charset="0"/>
              </a:rPr>
              <a:t>DIENOGEST VERSUS </a:t>
            </a:r>
            <a:r>
              <a:rPr lang="en-US" sz="2800" dirty="0" smtClean="0">
                <a:solidFill>
                  <a:srgbClr val="C00000"/>
                </a:solidFill>
                <a:latin typeface="Cooper Black" pitchFamily="18" charset="0"/>
              </a:rPr>
              <a:t>COCs</a:t>
            </a:r>
            <a:endParaRPr lang="en-US" sz="2800" dirty="0">
              <a:solidFill>
                <a:srgbClr val="C00000"/>
              </a:solidFill>
              <a:latin typeface="Cooper Black" pitchFamily="18" charset="0"/>
            </a:endParaRPr>
          </a:p>
        </p:txBody>
      </p:sp>
      <p:sp>
        <p:nvSpPr>
          <p:cNvPr id="3" name="Content Placeholder 2"/>
          <p:cNvSpPr>
            <a:spLocks noGrp="1"/>
          </p:cNvSpPr>
          <p:nvPr>
            <p:ph idx="1"/>
          </p:nvPr>
        </p:nvSpPr>
        <p:spPr/>
        <p:txBody>
          <a:bodyPr/>
          <a:lstStyle/>
          <a:p>
            <a:r>
              <a:rPr lang="en-US" dirty="0" smtClean="0"/>
              <a:t>NO RCT</a:t>
            </a:r>
            <a:endParaRPr lang="en-US" dirty="0"/>
          </a:p>
        </p:txBody>
      </p:sp>
    </p:spTree>
    <p:extLst>
      <p:ext uri="{BB962C8B-B14F-4D97-AF65-F5344CB8AC3E}">
        <p14:creationId xmlns:p14="http://schemas.microsoft.com/office/powerpoint/2010/main" val="3940376198"/>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dirty="0">
                <a:solidFill>
                  <a:srgbClr val="C00000"/>
                </a:solidFill>
                <a:latin typeface="Cooper Black" pitchFamily="18" charset="0"/>
              </a:rPr>
              <a:t>DIENOGEST VERSUS </a:t>
            </a:r>
            <a:r>
              <a:rPr lang="en-US" sz="2800" dirty="0" smtClean="0">
                <a:solidFill>
                  <a:srgbClr val="C00000"/>
                </a:solidFill>
                <a:latin typeface="Cooper Black" pitchFamily="18" charset="0"/>
              </a:rPr>
              <a:t>GNRH ANALOGUES</a:t>
            </a:r>
            <a:endParaRPr lang="en-US" sz="2800" dirty="0">
              <a:solidFill>
                <a:srgbClr val="C00000"/>
              </a:solidFill>
              <a:latin typeface="Cooper Black" pitchFamily="18" charset="0"/>
            </a:endParaRPr>
          </a:p>
        </p:txBody>
      </p:sp>
      <p:sp>
        <p:nvSpPr>
          <p:cNvPr id="3" name="Content Placeholder 2"/>
          <p:cNvSpPr>
            <a:spLocks noGrp="1"/>
          </p:cNvSpPr>
          <p:nvPr>
            <p:ph idx="1"/>
          </p:nvPr>
        </p:nvSpPr>
        <p:spPr>
          <a:noFill/>
        </p:spPr>
        <p:txBody>
          <a:bodyPr/>
          <a:lstStyle/>
          <a:p>
            <a:r>
              <a:rPr lang="en-US" dirty="0" smtClean="0"/>
              <a:t>Equally effective</a:t>
            </a:r>
            <a:endParaRPr lang="en-US" dirty="0"/>
          </a:p>
        </p:txBody>
      </p:sp>
    </p:spTree>
    <p:extLst>
      <p:ext uri="{BB962C8B-B14F-4D97-AF65-F5344CB8AC3E}">
        <p14:creationId xmlns:p14="http://schemas.microsoft.com/office/powerpoint/2010/main" val="3684295309"/>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8" name="1 Başlık"/>
          <p:cNvSpPr>
            <a:spLocks noGrp="1"/>
          </p:cNvSpPr>
          <p:nvPr>
            <p:ph type="title"/>
          </p:nvPr>
        </p:nvSpPr>
        <p:spPr>
          <a:xfrm>
            <a:off x="395536" y="0"/>
            <a:ext cx="8229600" cy="1143000"/>
          </a:xfrm>
        </p:spPr>
        <p:txBody>
          <a:bodyPr/>
          <a:lstStyle/>
          <a:p>
            <a:r>
              <a:rPr lang="tr-TR" sz="3600" dirty="0">
                <a:solidFill>
                  <a:srgbClr val="FFFF00"/>
                </a:solidFill>
              </a:rPr>
              <a:t>Endometriozis-Dienogest</a:t>
            </a:r>
            <a:br>
              <a:rPr lang="tr-TR" sz="3600" dirty="0">
                <a:solidFill>
                  <a:srgbClr val="FFFF00"/>
                </a:solidFill>
              </a:rPr>
            </a:br>
            <a:r>
              <a:rPr lang="tr-TR" sz="3600" dirty="0">
                <a:solidFill>
                  <a:srgbClr val="FFFF00"/>
                </a:solidFill>
              </a:rPr>
              <a:t>Kanıta Dayalı  </a:t>
            </a:r>
            <a:r>
              <a:rPr lang="tr-TR" sz="3600" dirty="0" smtClean="0">
                <a:solidFill>
                  <a:srgbClr val="FFFF00"/>
                </a:solidFill>
              </a:rPr>
              <a:t>Tıp (2018)</a:t>
            </a:r>
            <a:endParaRPr lang="tr-TR" sz="3600" dirty="0" smtClean="0">
              <a:solidFill>
                <a:srgbClr val="FFFF00"/>
              </a:solidFill>
            </a:endParaRPr>
          </a:p>
        </p:txBody>
      </p:sp>
      <p:sp>
        <p:nvSpPr>
          <p:cNvPr id="9219" name="2 İçerik Yer Tutucusu"/>
          <p:cNvSpPr>
            <a:spLocks noGrp="1"/>
          </p:cNvSpPr>
          <p:nvPr>
            <p:ph idx="1"/>
          </p:nvPr>
        </p:nvSpPr>
        <p:spPr>
          <a:xfrm>
            <a:off x="395536" y="1124744"/>
            <a:ext cx="8229600" cy="4525963"/>
          </a:xfrm>
        </p:spPr>
        <p:txBody>
          <a:bodyPr/>
          <a:lstStyle/>
          <a:p>
            <a:r>
              <a:rPr lang="tr-TR" sz="2000" dirty="0"/>
              <a:t>Primer  koruma --------veri yok</a:t>
            </a:r>
          </a:p>
          <a:p>
            <a:r>
              <a:rPr lang="tr-TR" sz="2000" dirty="0" smtClean="0"/>
              <a:t>İnfertilite   ----------  veri  yok</a:t>
            </a:r>
          </a:p>
          <a:p>
            <a:r>
              <a:rPr lang="tr-TR" sz="2000" dirty="0" err="1" smtClean="0"/>
              <a:t>Pre</a:t>
            </a:r>
            <a:r>
              <a:rPr lang="tr-TR" sz="2000" dirty="0" smtClean="0"/>
              <a:t> </a:t>
            </a:r>
            <a:r>
              <a:rPr lang="tr-TR" sz="2000" dirty="0" err="1" smtClean="0"/>
              <a:t>operatif</a:t>
            </a:r>
            <a:r>
              <a:rPr lang="tr-TR" sz="2000" dirty="0" smtClean="0"/>
              <a:t>  -------- veri  yok</a:t>
            </a:r>
          </a:p>
          <a:p>
            <a:r>
              <a:rPr lang="tr-TR" sz="2000" dirty="0" smtClean="0"/>
              <a:t>Ağrı-------</a:t>
            </a:r>
            <a:r>
              <a:rPr lang="tr-TR" sz="2000" dirty="0" smtClean="0">
                <a:solidFill>
                  <a:srgbClr val="FFC000"/>
                </a:solidFill>
              </a:rPr>
              <a:t>Veri var A  kalite</a:t>
            </a:r>
          </a:p>
          <a:p>
            <a:pPr lvl="1">
              <a:defRPr/>
            </a:pPr>
            <a:r>
              <a:rPr lang="tr-TR" sz="1600" dirty="0"/>
              <a:t>Dismenore  A</a:t>
            </a:r>
          </a:p>
          <a:p>
            <a:pPr lvl="1">
              <a:defRPr/>
            </a:pPr>
            <a:r>
              <a:rPr lang="tr-TR" sz="1600" dirty="0"/>
              <a:t>Non siklik Pelvik Ağrı  </a:t>
            </a:r>
            <a:r>
              <a:rPr lang="tr-TR" sz="1600" dirty="0" smtClean="0"/>
              <a:t>B</a:t>
            </a:r>
            <a:endParaRPr lang="tr-TR" sz="1600" dirty="0"/>
          </a:p>
          <a:p>
            <a:pPr lvl="1">
              <a:defRPr/>
            </a:pPr>
            <a:r>
              <a:rPr lang="tr-TR" sz="1600" dirty="0"/>
              <a:t>Disparoni </a:t>
            </a:r>
            <a:r>
              <a:rPr lang="tr-TR" sz="1600" dirty="0" smtClean="0"/>
              <a:t>B</a:t>
            </a:r>
            <a:endParaRPr lang="tr-TR" sz="1600" dirty="0"/>
          </a:p>
          <a:p>
            <a:pPr lvl="1"/>
            <a:endParaRPr lang="tr-TR" sz="1600" dirty="0" smtClean="0">
              <a:solidFill>
                <a:srgbClr val="FFFF00"/>
              </a:solidFill>
            </a:endParaRPr>
          </a:p>
          <a:p>
            <a:r>
              <a:rPr lang="tr-TR" sz="2000" dirty="0" smtClean="0"/>
              <a:t>Rekürrensi önlemek icin --------------</a:t>
            </a:r>
            <a:r>
              <a:rPr lang="tr-TR" sz="2000" dirty="0" smtClean="0">
                <a:solidFill>
                  <a:srgbClr val="FFC000"/>
                </a:solidFill>
              </a:rPr>
              <a:t>veri var </a:t>
            </a:r>
            <a:r>
              <a:rPr lang="tr-TR" sz="2000" dirty="0">
                <a:solidFill>
                  <a:srgbClr val="FFC000"/>
                </a:solidFill>
              </a:rPr>
              <a:t>B</a:t>
            </a:r>
            <a:r>
              <a:rPr lang="tr-TR" sz="2000" dirty="0" smtClean="0">
                <a:solidFill>
                  <a:srgbClr val="FFC000"/>
                </a:solidFill>
              </a:rPr>
              <a:t> kalite</a:t>
            </a:r>
          </a:p>
          <a:p>
            <a:r>
              <a:rPr lang="tr-TR" sz="2000" dirty="0" smtClean="0"/>
              <a:t>Postoperatif</a:t>
            </a:r>
            <a:r>
              <a:rPr lang="en-GB" sz="2000" dirty="0" smtClean="0"/>
              <a:t> </a:t>
            </a:r>
            <a:r>
              <a:rPr lang="en-GB" sz="2000" dirty="0" smtClean="0">
                <a:solidFill>
                  <a:srgbClr val="00B0F0"/>
                </a:solidFill>
              </a:rPr>
              <a:t> </a:t>
            </a:r>
            <a:r>
              <a:rPr lang="tr-TR" sz="2000" dirty="0" smtClean="0"/>
              <a:t>-------------</a:t>
            </a:r>
            <a:r>
              <a:rPr lang="tr-TR" sz="2000" dirty="0" smtClean="0">
                <a:solidFill>
                  <a:srgbClr val="FFC000"/>
                </a:solidFill>
              </a:rPr>
              <a:t>veri </a:t>
            </a:r>
            <a:r>
              <a:rPr lang="tr-TR" sz="2000" dirty="0">
                <a:solidFill>
                  <a:srgbClr val="FFC000"/>
                </a:solidFill>
              </a:rPr>
              <a:t>var  </a:t>
            </a:r>
            <a:r>
              <a:rPr lang="tr-TR" sz="2000" dirty="0" smtClean="0">
                <a:solidFill>
                  <a:srgbClr val="FFC000"/>
                </a:solidFill>
              </a:rPr>
              <a:t>B  Kalite</a:t>
            </a:r>
            <a:endParaRPr lang="tr-TR" sz="2000" dirty="0">
              <a:solidFill>
                <a:srgbClr val="FFC000"/>
              </a:solidFill>
            </a:endParaRPr>
          </a:p>
          <a:p>
            <a:r>
              <a:rPr lang="tr-TR" sz="2000" dirty="0" smtClean="0"/>
              <a:t>IVF  öncesi   -----------------veri yok</a:t>
            </a:r>
          </a:p>
          <a:p>
            <a:r>
              <a:rPr lang="tr-TR" sz="2000" dirty="0" smtClean="0"/>
              <a:t>Derin Endometriozis   </a:t>
            </a:r>
            <a:r>
              <a:rPr lang="tr-TR" sz="2000" dirty="0" smtClean="0">
                <a:solidFill>
                  <a:srgbClr val="FFFF00"/>
                </a:solidFill>
              </a:rPr>
              <a:t>-----------</a:t>
            </a:r>
            <a:r>
              <a:rPr lang="tr-TR" sz="2000" dirty="0">
                <a:solidFill>
                  <a:srgbClr val="FFC000"/>
                </a:solidFill>
              </a:rPr>
              <a:t>Veri var  </a:t>
            </a:r>
            <a:r>
              <a:rPr lang="tr-TR" sz="2000" dirty="0" smtClean="0">
                <a:solidFill>
                  <a:srgbClr val="FFC000"/>
                </a:solidFill>
              </a:rPr>
              <a:t>A  kalite</a:t>
            </a:r>
            <a:endParaRPr lang="tr-TR" sz="2000" dirty="0">
              <a:solidFill>
                <a:srgbClr val="FFC000"/>
              </a:solidFill>
            </a:endParaRPr>
          </a:p>
          <a:p>
            <a:r>
              <a:rPr lang="tr-TR" sz="2000" dirty="0" smtClean="0"/>
              <a:t>Ampirik -------------veri yok</a:t>
            </a:r>
            <a:endParaRPr lang="tr-TR" sz="2000" dirty="0"/>
          </a:p>
          <a:p>
            <a:r>
              <a:rPr lang="tr-TR" sz="2000" dirty="0" smtClean="0"/>
              <a:t>Ekstra-genital endometriozis </a:t>
            </a:r>
            <a:r>
              <a:rPr lang="tr-TR" sz="2000" dirty="0" smtClean="0">
                <a:solidFill>
                  <a:srgbClr val="FFFF00"/>
                </a:solidFill>
              </a:rPr>
              <a:t>------------- </a:t>
            </a:r>
            <a:r>
              <a:rPr lang="tr-TR" sz="2000" dirty="0" smtClean="0">
                <a:solidFill>
                  <a:srgbClr val="FFC000"/>
                </a:solidFill>
              </a:rPr>
              <a:t>Veri var  B  kalite</a:t>
            </a:r>
          </a:p>
          <a:p>
            <a:r>
              <a:rPr lang="tr-TR" sz="2000" dirty="0"/>
              <a:t>Adenomyozis-</a:t>
            </a:r>
            <a:r>
              <a:rPr lang="tr-TR" sz="2000" dirty="0">
                <a:solidFill>
                  <a:srgbClr val="FFC000"/>
                </a:solidFill>
              </a:rPr>
              <a:t>--- veri var  B kalite</a:t>
            </a:r>
          </a:p>
          <a:p>
            <a:endParaRPr lang="tr-TR" sz="2000" dirty="0" smtClean="0">
              <a:solidFill>
                <a:srgbClr val="FFFF00"/>
              </a:solidFill>
            </a:endParaRPr>
          </a:p>
        </p:txBody>
      </p:sp>
      <p:sp>
        <p:nvSpPr>
          <p:cNvPr id="2" name="TextBox 1"/>
          <p:cNvSpPr txBox="1"/>
          <p:nvPr/>
        </p:nvSpPr>
        <p:spPr>
          <a:xfrm>
            <a:off x="6012160" y="6211669"/>
            <a:ext cx="1588897" cy="646331"/>
          </a:xfrm>
          <a:prstGeom prst="rect">
            <a:avLst/>
          </a:prstGeom>
          <a:noFill/>
        </p:spPr>
        <p:txBody>
          <a:bodyPr wrap="none" rtlCol="0">
            <a:spAutoFit/>
          </a:bodyPr>
          <a:lstStyle/>
          <a:p>
            <a:r>
              <a:rPr lang="tr-TR" altLang="tr-TR" dirty="0">
                <a:solidFill>
                  <a:srgbClr val="FFC000"/>
                </a:solidFill>
                <a:latin typeface="Times New Roman" pitchFamily="18" charset="0"/>
              </a:rPr>
              <a:t>ENGİN ORAL</a:t>
            </a:r>
          </a:p>
          <a:p>
            <a:endParaRPr lang="tr-TR" dirty="0">
              <a:solidFill>
                <a:srgbClr val="FFC000"/>
              </a:solidFill>
            </a:endParaRPr>
          </a:p>
        </p:txBody>
      </p:sp>
    </p:spTree>
    <p:extLst>
      <p:ext uri="{BB962C8B-B14F-4D97-AF65-F5344CB8AC3E}">
        <p14:creationId xmlns:p14="http://schemas.microsoft.com/office/powerpoint/2010/main" val="3997060527"/>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8306" name="Titel 1"/>
          <p:cNvSpPr>
            <a:spLocks/>
          </p:cNvSpPr>
          <p:nvPr/>
        </p:nvSpPr>
        <p:spPr bwMode="auto">
          <a:xfrm>
            <a:off x="392113" y="482600"/>
            <a:ext cx="8626475" cy="598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4291" tIns="32146" rIns="64291" bIns="32146" anchor="b"/>
          <a:lstStyle>
            <a:lvl1pPr defTabSz="912813">
              <a:defRPr sz="3000" b="1" i="1">
                <a:solidFill>
                  <a:schemeClr val="tx1"/>
                </a:solidFill>
                <a:latin typeface="Arial" pitchFamily="34" charset="0"/>
                <a:ea typeface="ＭＳ Ｐゴシック" pitchFamily="34" charset="-128"/>
              </a:defRPr>
            </a:lvl1pPr>
            <a:lvl2pPr marL="742950" indent="-285750" defTabSz="912813">
              <a:defRPr sz="3000" b="1" i="1">
                <a:solidFill>
                  <a:schemeClr val="tx1"/>
                </a:solidFill>
                <a:latin typeface="Arial" pitchFamily="34" charset="0"/>
                <a:ea typeface="ＭＳ Ｐゴシック" pitchFamily="34" charset="-128"/>
              </a:defRPr>
            </a:lvl2pPr>
            <a:lvl3pPr marL="1143000" indent="-228600" defTabSz="912813">
              <a:defRPr sz="3000" b="1" i="1">
                <a:solidFill>
                  <a:schemeClr val="tx1"/>
                </a:solidFill>
                <a:latin typeface="Arial" pitchFamily="34" charset="0"/>
                <a:ea typeface="ＭＳ Ｐゴシック" pitchFamily="34" charset="-128"/>
              </a:defRPr>
            </a:lvl3pPr>
            <a:lvl4pPr marL="1600200" indent="-228600" defTabSz="912813">
              <a:defRPr sz="3000" b="1" i="1">
                <a:solidFill>
                  <a:schemeClr val="tx1"/>
                </a:solidFill>
                <a:latin typeface="Arial" pitchFamily="34" charset="0"/>
                <a:ea typeface="ＭＳ Ｐゴシック" pitchFamily="34" charset="-128"/>
              </a:defRPr>
            </a:lvl4pPr>
            <a:lvl5pPr marL="2057400" indent="-228600" defTabSz="912813">
              <a:defRPr sz="3000" b="1" i="1">
                <a:solidFill>
                  <a:schemeClr val="tx1"/>
                </a:solidFill>
                <a:latin typeface="Arial" pitchFamily="34" charset="0"/>
                <a:ea typeface="ＭＳ Ｐゴシック" pitchFamily="34" charset="-128"/>
              </a:defRPr>
            </a:lvl5pPr>
            <a:lvl6pPr marL="2514600" indent="-228600" defTabSz="912813" eaLnBrk="0" fontAlgn="base" hangingPunct="0">
              <a:spcBef>
                <a:spcPct val="0"/>
              </a:spcBef>
              <a:spcAft>
                <a:spcPct val="0"/>
              </a:spcAft>
              <a:defRPr sz="3000" b="1" i="1">
                <a:solidFill>
                  <a:schemeClr val="tx1"/>
                </a:solidFill>
                <a:latin typeface="Arial" pitchFamily="34" charset="0"/>
                <a:ea typeface="ＭＳ Ｐゴシック" pitchFamily="34" charset="-128"/>
              </a:defRPr>
            </a:lvl6pPr>
            <a:lvl7pPr marL="2971800" indent="-228600" defTabSz="912813" eaLnBrk="0" fontAlgn="base" hangingPunct="0">
              <a:spcBef>
                <a:spcPct val="0"/>
              </a:spcBef>
              <a:spcAft>
                <a:spcPct val="0"/>
              </a:spcAft>
              <a:defRPr sz="3000" b="1" i="1">
                <a:solidFill>
                  <a:schemeClr val="tx1"/>
                </a:solidFill>
                <a:latin typeface="Arial" pitchFamily="34" charset="0"/>
                <a:ea typeface="ＭＳ Ｐゴシック" pitchFamily="34" charset="-128"/>
              </a:defRPr>
            </a:lvl7pPr>
            <a:lvl8pPr marL="3429000" indent="-228600" defTabSz="912813" eaLnBrk="0" fontAlgn="base" hangingPunct="0">
              <a:spcBef>
                <a:spcPct val="0"/>
              </a:spcBef>
              <a:spcAft>
                <a:spcPct val="0"/>
              </a:spcAft>
              <a:defRPr sz="3000" b="1" i="1">
                <a:solidFill>
                  <a:schemeClr val="tx1"/>
                </a:solidFill>
                <a:latin typeface="Arial" pitchFamily="34" charset="0"/>
                <a:ea typeface="ＭＳ Ｐゴシック" pitchFamily="34" charset="-128"/>
              </a:defRPr>
            </a:lvl8pPr>
            <a:lvl9pPr marL="3886200" indent="-228600" defTabSz="912813" eaLnBrk="0" fontAlgn="base" hangingPunct="0">
              <a:spcBef>
                <a:spcPct val="0"/>
              </a:spcBef>
              <a:spcAft>
                <a:spcPct val="0"/>
              </a:spcAft>
              <a:defRPr sz="3000" b="1" i="1">
                <a:solidFill>
                  <a:schemeClr val="tx1"/>
                </a:solidFill>
                <a:latin typeface="Arial" pitchFamily="34" charset="0"/>
                <a:ea typeface="ＭＳ Ｐゴシック" pitchFamily="34" charset="-128"/>
              </a:defRPr>
            </a:lvl9pPr>
          </a:lstStyle>
          <a:p>
            <a:pPr algn="ctr"/>
            <a:endParaRPr lang="tr-TR" altLang="tr-TR" sz="2800"/>
          </a:p>
        </p:txBody>
      </p:sp>
      <p:sp>
        <p:nvSpPr>
          <p:cNvPr id="98307" name="Rectangle 34"/>
          <p:cNvSpPr>
            <a:spLocks noGrp="1" noChangeArrowheads="1"/>
          </p:cNvSpPr>
          <p:nvPr>
            <p:ph type="title" idx="4294967295"/>
          </p:nvPr>
        </p:nvSpPr>
        <p:spPr>
          <a:xfrm>
            <a:off x="468313" y="320675"/>
            <a:ext cx="8008937" cy="708025"/>
          </a:xfrm>
        </p:spPr>
        <p:txBody>
          <a:bodyPr anchor="ctr"/>
          <a:lstStyle/>
          <a:p>
            <a:r>
              <a:rPr lang="tr-TR" altLang="tr-TR" dirty="0" smtClean="0">
                <a:solidFill>
                  <a:srgbClr val="FFFF00"/>
                </a:solidFill>
              </a:rPr>
              <a:t>Endometriozis tanı ve tedavi kılavuzlarında progestinler</a:t>
            </a:r>
            <a:endParaRPr lang="en-US" altLang="tr-TR" dirty="0" smtClean="0">
              <a:solidFill>
                <a:srgbClr val="FFFF00"/>
              </a:solidFill>
            </a:endParaRPr>
          </a:p>
        </p:txBody>
      </p:sp>
      <p:sp>
        <p:nvSpPr>
          <p:cNvPr id="98308" name="AutoShape 6"/>
          <p:cNvSpPr>
            <a:spLocks noChangeArrowheads="1"/>
          </p:cNvSpPr>
          <p:nvPr/>
        </p:nvSpPr>
        <p:spPr bwMode="auto">
          <a:xfrm>
            <a:off x="417513" y="1911350"/>
            <a:ext cx="8293100" cy="792163"/>
          </a:xfrm>
          <a:prstGeom prst="rightArrow">
            <a:avLst>
              <a:gd name="adj1" fmla="val 67537"/>
              <a:gd name="adj2" fmla="val 70423"/>
            </a:avLst>
          </a:prstGeom>
          <a:solidFill>
            <a:srgbClr val="7577C0"/>
          </a:solidFill>
          <a:ln w="9525">
            <a:solidFill>
              <a:schemeClr val="bg2"/>
            </a:solidFill>
            <a:miter lim="800000"/>
            <a:headEnd/>
            <a:tailEnd/>
          </a:ln>
        </p:spPr>
        <p:txBody>
          <a:bodyPr wrap="none" anchor="ctr"/>
          <a:lstStyle>
            <a:lvl1pPr>
              <a:defRPr sz="3000" b="1" i="1">
                <a:solidFill>
                  <a:schemeClr val="tx1"/>
                </a:solidFill>
                <a:latin typeface="Arial" pitchFamily="34" charset="0"/>
                <a:ea typeface="ＭＳ Ｐゴシック" pitchFamily="34" charset="-128"/>
              </a:defRPr>
            </a:lvl1pPr>
            <a:lvl2pPr marL="742950" indent="-285750">
              <a:defRPr sz="3000" b="1" i="1">
                <a:solidFill>
                  <a:schemeClr val="tx1"/>
                </a:solidFill>
                <a:latin typeface="Arial" pitchFamily="34" charset="0"/>
                <a:ea typeface="ＭＳ Ｐゴシック" pitchFamily="34" charset="-128"/>
              </a:defRPr>
            </a:lvl2pPr>
            <a:lvl3pPr marL="1143000" indent="-228600">
              <a:defRPr sz="3000" b="1" i="1">
                <a:solidFill>
                  <a:schemeClr val="tx1"/>
                </a:solidFill>
                <a:latin typeface="Arial" pitchFamily="34" charset="0"/>
                <a:ea typeface="ＭＳ Ｐゴシック" pitchFamily="34" charset="-128"/>
              </a:defRPr>
            </a:lvl3pPr>
            <a:lvl4pPr marL="1600200" indent="-228600">
              <a:defRPr sz="3000" b="1" i="1">
                <a:solidFill>
                  <a:schemeClr val="tx1"/>
                </a:solidFill>
                <a:latin typeface="Arial" pitchFamily="34" charset="0"/>
                <a:ea typeface="ＭＳ Ｐゴシック" pitchFamily="34" charset="-128"/>
              </a:defRPr>
            </a:lvl4pPr>
            <a:lvl5pPr marL="2057400" indent="-228600">
              <a:defRPr sz="3000" b="1" i="1">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9pPr>
          </a:lstStyle>
          <a:p>
            <a:pPr algn="ctr"/>
            <a:endParaRPr lang="tr-TR" altLang="tr-TR" sz="1800" b="0"/>
          </a:p>
        </p:txBody>
      </p:sp>
      <p:pic>
        <p:nvPicPr>
          <p:cNvPr id="98309" name="Picture 9" descr="220px-ASRM_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97750" y="1214438"/>
            <a:ext cx="544513" cy="769937"/>
          </a:xfrm>
          <a:prstGeom prst="rect">
            <a:avLst/>
          </a:prstGeom>
          <a:noFill/>
          <a:ln w="9525">
            <a:solidFill>
              <a:srgbClr val="4D4D4D"/>
            </a:solidFill>
            <a:miter lim="800000"/>
            <a:headEnd/>
            <a:tailEnd/>
          </a:ln>
          <a:extLst>
            <a:ext uri="{909E8E84-426E-40DD-AFC4-6F175D3DCCD1}">
              <a14:hiddenFill xmlns:a14="http://schemas.microsoft.com/office/drawing/2010/main">
                <a:solidFill>
                  <a:srgbClr val="FFFFFF"/>
                </a:solidFill>
              </a14:hiddenFill>
            </a:ext>
          </a:extLst>
        </p:spPr>
      </p:pic>
      <p:pic>
        <p:nvPicPr>
          <p:cNvPr id="98310" name="Picture 11" descr="http://fasdprevention.files.wordpress.com/2010/08/sogc.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20775" y="1296988"/>
            <a:ext cx="584200" cy="687387"/>
          </a:xfrm>
          <a:prstGeom prst="rect">
            <a:avLst/>
          </a:prstGeom>
          <a:noFill/>
          <a:ln w="9525">
            <a:solidFill>
              <a:srgbClr val="4D4D4D"/>
            </a:solidFill>
            <a:miter lim="800000"/>
            <a:headEnd/>
            <a:tailEnd/>
          </a:ln>
          <a:extLst>
            <a:ext uri="{909E8E84-426E-40DD-AFC4-6F175D3DCCD1}">
              <a14:hiddenFill xmlns:a14="http://schemas.microsoft.com/office/drawing/2010/main">
                <a:solidFill>
                  <a:srgbClr val="FFFFFF"/>
                </a:solidFill>
              </a14:hiddenFill>
            </a:ext>
          </a:extLst>
        </p:spPr>
      </p:pic>
      <p:sp>
        <p:nvSpPr>
          <p:cNvPr id="98311" name="Text Box 14"/>
          <p:cNvSpPr txBox="1">
            <a:spLocks noChangeArrowheads="1"/>
          </p:cNvSpPr>
          <p:nvPr/>
        </p:nvSpPr>
        <p:spPr bwMode="auto">
          <a:xfrm>
            <a:off x="7094538" y="2576513"/>
            <a:ext cx="1150937" cy="630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defRPr>
                <a:solidFill>
                  <a:schemeClr val="tx1"/>
                </a:solidFill>
                <a:latin typeface="Arial" pitchFamily="34" charset="0"/>
                <a:ea typeface="ＭＳ Ｐゴシック" pitchFamily="34" charset="-128"/>
                <a:cs typeface="Arial" pitchFamily="34" charset="0"/>
              </a:defRPr>
            </a:lvl1pPr>
            <a:lvl2pPr marL="742950" indent="-285750">
              <a:spcBef>
                <a:spcPct val="50000"/>
              </a:spcBef>
              <a:buBlip>
                <a:blip r:embed="rId5"/>
              </a:buBlip>
              <a:defRPr>
                <a:solidFill>
                  <a:schemeClr val="tx1"/>
                </a:solidFill>
                <a:latin typeface="Arial" pitchFamily="34" charset="0"/>
                <a:ea typeface="ＭＳ Ｐゴシック" pitchFamily="34" charset="-128"/>
                <a:cs typeface="Arial" pitchFamily="34" charset="0"/>
              </a:defRPr>
            </a:lvl2pPr>
            <a:lvl3pPr marL="1143000" indent="-228600">
              <a:spcBef>
                <a:spcPct val="20000"/>
              </a:spcBef>
              <a:buFont typeface="Arial" pitchFamily="34" charset="0"/>
              <a:buBlip>
                <a:blip r:embed="rId6"/>
              </a:buBlip>
              <a:defRPr sz="1600">
                <a:solidFill>
                  <a:schemeClr val="tx1"/>
                </a:solidFill>
                <a:latin typeface="Arial" pitchFamily="34" charset="0"/>
                <a:ea typeface="ＭＳ Ｐゴシック" pitchFamily="34" charset="-128"/>
                <a:cs typeface="Arial" pitchFamily="34" charset="0"/>
              </a:defRPr>
            </a:lvl3pPr>
            <a:lvl4pPr marL="1600200" indent="-228600">
              <a:spcBef>
                <a:spcPct val="20000"/>
              </a:spcBef>
              <a:buFont typeface="Arial" pitchFamily="34" charset="0"/>
              <a:buBlip>
                <a:blip r:embed="rId7"/>
              </a:buBlip>
              <a:defRPr sz="1400">
                <a:solidFill>
                  <a:schemeClr val="tx1"/>
                </a:solidFill>
                <a:latin typeface="Arial" pitchFamily="34" charset="0"/>
                <a:ea typeface="ＭＳ Ｐゴシック" pitchFamily="34" charset="-128"/>
                <a:cs typeface="Arial" pitchFamily="34" charset="0"/>
              </a:defRPr>
            </a:lvl4pPr>
            <a:lvl5pPr marL="2057400" indent="-228600">
              <a:spcBef>
                <a:spcPct val="20000"/>
              </a:spcBef>
              <a:buFont typeface="Arial" pitchFamily="34" charset="0"/>
              <a:buChar char="–"/>
              <a:defRPr sz="1400">
                <a:solidFill>
                  <a:schemeClr val="tx1"/>
                </a:solidFill>
                <a:latin typeface="Arial" pitchFamily="34" charset="0"/>
                <a:ea typeface="ＭＳ Ｐゴシック" pitchFamily="34" charset="-128"/>
                <a:cs typeface="Arial" pitchFamily="34" charset="0"/>
              </a:defRPr>
            </a:lvl5pPr>
            <a:lvl6pPr marL="2514600" indent="-228600" eaLnBrk="0" fontAlgn="base" hangingPunct="0">
              <a:spcBef>
                <a:spcPct val="20000"/>
              </a:spcBef>
              <a:spcAft>
                <a:spcPct val="0"/>
              </a:spcAft>
              <a:buFont typeface="Arial" pitchFamily="34" charset="0"/>
              <a:buChar char="–"/>
              <a:defRPr sz="1400">
                <a:solidFill>
                  <a:schemeClr val="tx1"/>
                </a:solidFill>
                <a:latin typeface="Arial" pitchFamily="34" charset="0"/>
                <a:ea typeface="ＭＳ Ｐゴシック" pitchFamily="34" charset="-128"/>
                <a:cs typeface="Arial" pitchFamily="34" charset="0"/>
              </a:defRPr>
            </a:lvl6pPr>
            <a:lvl7pPr marL="2971800" indent="-228600" eaLnBrk="0" fontAlgn="base" hangingPunct="0">
              <a:spcBef>
                <a:spcPct val="20000"/>
              </a:spcBef>
              <a:spcAft>
                <a:spcPct val="0"/>
              </a:spcAft>
              <a:buFont typeface="Arial" pitchFamily="34" charset="0"/>
              <a:buChar char="–"/>
              <a:defRPr sz="1400">
                <a:solidFill>
                  <a:schemeClr val="tx1"/>
                </a:solidFill>
                <a:latin typeface="Arial" pitchFamily="34" charset="0"/>
                <a:ea typeface="ＭＳ Ｐゴシック" pitchFamily="34" charset="-128"/>
                <a:cs typeface="Arial" pitchFamily="34" charset="0"/>
              </a:defRPr>
            </a:lvl7pPr>
            <a:lvl8pPr marL="3429000" indent="-228600" eaLnBrk="0" fontAlgn="base" hangingPunct="0">
              <a:spcBef>
                <a:spcPct val="20000"/>
              </a:spcBef>
              <a:spcAft>
                <a:spcPct val="0"/>
              </a:spcAft>
              <a:buFont typeface="Arial" pitchFamily="34" charset="0"/>
              <a:buChar char="–"/>
              <a:defRPr sz="1400">
                <a:solidFill>
                  <a:schemeClr val="tx1"/>
                </a:solidFill>
                <a:latin typeface="Arial" pitchFamily="34" charset="0"/>
                <a:ea typeface="ＭＳ Ｐゴシック" pitchFamily="34" charset="-128"/>
                <a:cs typeface="Arial" pitchFamily="34" charset="0"/>
              </a:defRPr>
            </a:lvl8pPr>
            <a:lvl9pPr marL="3886200" indent="-228600" eaLnBrk="0" fontAlgn="base" hangingPunct="0">
              <a:spcBef>
                <a:spcPct val="20000"/>
              </a:spcBef>
              <a:spcAft>
                <a:spcPct val="0"/>
              </a:spcAft>
              <a:buFont typeface="Arial" pitchFamily="34" charset="0"/>
              <a:buChar char="–"/>
              <a:defRPr sz="1400">
                <a:solidFill>
                  <a:schemeClr val="tx1"/>
                </a:solidFill>
                <a:latin typeface="Arial" pitchFamily="34" charset="0"/>
                <a:ea typeface="ＭＳ Ｐゴシック" pitchFamily="34" charset="-128"/>
                <a:cs typeface="Arial" pitchFamily="34" charset="0"/>
              </a:defRPr>
            </a:lvl9pPr>
          </a:lstStyle>
          <a:p>
            <a:pPr algn="ctr" eaLnBrk="1" hangingPunct="1">
              <a:spcBef>
                <a:spcPct val="50000"/>
              </a:spcBef>
            </a:pPr>
            <a:r>
              <a:rPr lang="en-GB" altLang="tr-TR" sz="1000" b="0"/>
              <a:t>ARSM</a:t>
            </a:r>
            <a:endParaRPr lang="tr-TR" altLang="tr-TR" sz="1000" b="0"/>
          </a:p>
          <a:p>
            <a:pPr algn="ctr" eaLnBrk="1" hangingPunct="1">
              <a:spcBef>
                <a:spcPct val="50000"/>
              </a:spcBef>
            </a:pPr>
            <a:r>
              <a:rPr lang="tr-TR" altLang="tr-TR" sz="1000" b="0"/>
              <a:t>Amerikan Üreme Tıbbı Topluluğu</a:t>
            </a:r>
            <a:endParaRPr lang="en-US" altLang="tr-TR" sz="1000" b="0"/>
          </a:p>
        </p:txBody>
      </p:sp>
      <p:sp>
        <p:nvSpPr>
          <p:cNvPr id="98312" name="Text Box 16"/>
          <p:cNvSpPr txBox="1">
            <a:spLocks noChangeArrowheads="1"/>
          </p:cNvSpPr>
          <p:nvPr/>
        </p:nvSpPr>
        <p:spPr bwMode="auto">
          <a:xfrm>
            <a:off x="866775" y="2576513"/>
            <a:ext cx="1068388" cy="862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defRPr>
                <a:solidFill>
                  <a:schemeClr val="tx1"/>
                </a:solidFill>
                <a:latin typeface="Arial" pitchFamily="34" charset="0"/>
                <a:ea typeface="ＭＳ Ｐゴシック" pitchFamily="34" charset="-128"/>
                <a:cs typeface="Arial" pitchFamily="34" charset="0"/>
              </a:defRPr>
            </a:lvl1pPr>
            <a:lvl2pPr marL="742950" indent="-285750">
              <a:spcBef>
                <a:spcPct val="50000"/>
              </a:spcBef>
              <a:buBlip>
                <a:blip r:embed="rId5"/>
              </a:buBlip>
              <a:defRPr>
                <a:solidFill>
                  <a:schemeClr val="tx1"/>
                </a:solidFill>
                <a:latin typeface="Arial" pitchFamily="34" charset="0"/>
                <a:ea typeface="ＭＳ Ｐゴシック" pitchFamily="34" charset="-128"/>
                <a:cs typeface="Arial" pitchFamily="34" charset="0"/>
              </a:defRPr>
            </a:lvl2pPr>
            <a:lvl3pPr marL="1143000" indent="-228600">
              <a:spcBef>
                <a:spcPct val="20000"/>
              </a:spcBef>
              <a:buFont typeface="Arial" pitchFamily="34" charset="0"/>
              <a:buBlip>
                <a:blip r:embed="rId6"/>
              </a:buBlip>
              <a:defRPr sz="1600">
                <a:solidFill>
                  <a:schemeClr val="tx1"/>
                </a:solidFill>
                <a:latin typeface="Arial" pitchFamily="34" charset="0"/>
                <a:ea typeface="ＭＳ Ｐゴシック" pitchFamily="34" charset="-128"/>
                <a:cs typeface="Arial" pitchFamily="34" charset="0"/>
              </a:defRPr>
            </a:lvl3pPr>
            <a:lvl4pPr marL="1600200" indent="-228600">
              <a:spcBef>
                <a:spcPct val="20000"/>
              </a:spcBef>
              <a:buFont typeface="Arial" pitchFamily="34" charset="0"/>
              <a:buBlip>
                <a:blip r:embed="rId7"/>
              </a:buBlip>
              <a:defRPr sz="1400">
                <a:solidFill>
                  <a:schemeClr val="tx1"/>
                </a:solidFill>
                <a:latin typeface="Arial" pitchFamily="34" charset="0"/>
                <a:ea typeface="ＭＳ Ｐゴシック" pitchFamily="34" charset="-128"/>
                <a:cs typeface="Arial" pitchFamily="34" charset="0"/>
              </a:defRPr>
            </a:lvl4pPr>
            <a:lvl5pPr marL="2057400" indent="-228600">
              <a:spcBef>
                <a:spcPct val="20000"/>
              </a:spcBef>
              <a:buFont typeface="Arial" pitchFamily="34" charset="0"/>
              <a:buChar char="–"/>
              <a:defRPr sz="1400">
                <a:solidFill>
                  <a:schemeClr val="tx1"/>
                </a:solidFill>
                <a:latin typeface="Arial" pitchFamily="34" charset="0"/>
                <a:ea typeface="ＭＳ Ｐゴシック" pitchFamily="34" charset="-128"/>
                <a:cs typeface="Arial" pitchFamily="34" charset="0"/>
              </a:defRPr>
            </a:lvl5pPr>
            <a:lvl6pPr marL="2514600" indent="-228600" eaLnBrk="0" fontAlgn="base" hangingPunct="0">
              <a:spcBef>
                <a:spcPct val="20000"/>
              </a:spcBef>
              <a:spcAft>
                <a:spcPct val="0"/>
              </a:spcAft>
              <a:buFont typeface="Arial" pitchFamily="34" charset="0"/>
              <a:buChar char="–"/>
              <a:defRPr sz="1400">
                <a:solidFill>
                  <a:schemeClr val="tx1"/>
                </a:solidFill>
                <a:latin typeface="Arial" pitchFamily="34" charset="0"/>
                <a:ea typeface="ＭＳ Ｐゴシック" pitchFamily="34" charset="-128"/>
                <a:cs typeface="Arial" pitchFamily="34" charset="0"/>
              </a:defRPr>
            </a:lvl6pPr>
            <a:lvl7pPr marL="2971800" indent="-228600" eaLnBrk="0" fontAlgn="base" hangingPunct="0">
              <a:spcBef>
                <a:spcPct val="20000"/>
              </a:spcBef>
              <a:spcAft>
                <a:spcPct val="0"/>
              </a:spcAft>
              <a:buFont typeface="Arial" pitchFamily="34" charset="0"/>
              <a:buChar char="–"/>
              <a:defRPr sz="1400">
                <a:solidFill>
                  <a:schemeClr val="tx1"/>
                </a:solidFill>
                <a:latin typeface="Arial" pitchFamily="34" charset="0"/>
                <a:ea typeface="ＭＳ Ｐゴシック" pitchFamily="34" charset="-128"/>
                <a:cs typeface="Arial" pitchFamily="34" charset="0"/>
              </a:defRPr>
            </a:lvl7pPr>
            <a:lvl8pPr marL="3429000" indent="-228600" eaLnBrk="0" fontAlgn="base" hangingPunct="0">
              <a:spcBef>
                <a:spcPct val="20000"/>
              </a:spcBef>
              <a:spcAft>
                <a:spcPct val="0"/>
              </a:spcAft>
              <a:buFont typeface="Arial" pitchFamily="34" charset="0"/>
              <a:buChar char="–"/>
              <a:defRPr sz="1400">
                <a:solidFill>
                  <a:schemeClr val="tx1"/>
                </a:solidFill>
                <a:latin typeface="Arial" pitchFamily="34" charset="0"/>
                <a:ea typeface="ＭＳ Ｐゴシック" pitchFamily="34" charset="-128"/>
                <a:cs typeface="Arial" pitchFamily="34" charset="0"/>
              </a:defRPr>
            </a:lvl8pPr>
            <a:lvl9pPr marL="3886200" indent="-228600" eaLnBrk="0" fontAlgn="base" hangingPunct="0">
              <a:spcBef>
                <a:spcPct val="20000"/>
              </a:spcBef>
              <a:spcAft>
                <a:spcPct val="0"/>
              </a:spcAft>
              <a:buFont typeface="Arial" pitchFamily="34" charset="0"/>
              <a:buChar char="–"/>
              <a:defRPr sz="1400">
                <a:solidFill>
                  <a:schemeClr val="tx1"/>
                </a:solidFill>
                <a:latin typeface="Arial" pitchFamily="34" charset="0"/>
                <a:ea typeface="ＭＳ Ｐゴシック" pitchFamily="34" charset="-128"/>
                <a:cs typeface="Arial" pitchFamily="34" charset="0"/>
              </a:defRPr>
            </a:lvl9pPr>
          </a:lstStyle>
          <a:p>
            <a:pPr algn="ctr" eaLnBrk="1" hangingPunct="1">
              <a:spcBef>
                <a:spcPct val="50000"/>
              </a:spcBef>
            </a:pPr>
            <a:r>
              <a:rPr lang="en-GB" altLang="tr-TR" sz="1000" b="0"/>
              <a:t>SOGC</a:t>
            </a:r>
            <a:endParaRPr lang="tr-TR" altLang="tr-TR" sz="1000" b="0"/>
          </a:p>
          <a:p>
            <a:pPr algn="ctr" eaLnBrk="1" hangingPunct="1">
              <a:spcBef>
                <a:spcPct val="50000"/>
              </a:spcBef>
            </a:pPr>
            <a:r>
              <a:rPr lang="tr-TR" altLang="tr-TR" sz="1000" b="0"/>
              <a:t>Kanada </a:t>
            </a:r>
            <a:r>
              <a:rPr lang="en-US" altLang="tr-TR" sz="1000" b="0"/>
              <a:t>Obs</a:t>
            </a:r>
            <a:r>
              <a:rPr lang="tr-TR" altLang="tr-TR" sz="1000" b="0"/>
              <a:t>. ve Jin. Derneği</a:t>
            </a:r>
            <a:endParaRPr lang="en-US" altLang="tr-TR" sz="1000" b="0"/>
          </a:p>
          <a:p>
            <a:pPr algn="ctr" eaLnBrk="1" hangingPunct="1">
              <a:spcBef>
                <a:spcPct val="50000"/>
              </a:spcBef>
            </a:pPr>
            <a:endParaRPr lang="en-US" altLang="tr-TR" sz="1000" b="0">
              <a:solidFill>
                <a:schemeClr val="bg2"/>
              </a:solidFill>
            </a:endParaRPr>
          </a:p>
        </p:txBody>
      </p:sp>
      <p:graphicFrame>
        <p:nvGraphicFramePr>
          <p:cNvPr id="12339" name="Group 51"/>
          <p:cNvGraphicFramePr>
            <a:graphicFrameLocks noGrp="1"/>
          </p:cNvGraphicFramePr>
          <p:nvPr/>
        </p:nvGraphicFramePr>
        <p:xfrm>
          <a:off x="534988" y="2130425"/>
          <a:ext cx="8321674" cy="396875"/>
        </p:xfrm>
        <a:graphic>
          <a:graphicData uri="http://schemas.openxmlformats.org/drawingml/2006/table">
            <a:tbl>
              <a:tblPr/>
              <a:tblGrid>
                <a:gridCol w="1804950"/>
                <a:gridCol w="936104"/>
                <a:gridCol w="1618853"/>
                <a:gridCol w="1656184"/>
                <a:gridCol w="2305583"/>
              </a:tblGrid>
              <a:tr h="3968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tab pos="1339850" algn="l"/>
                        </a:tabLst>
                      </a:pPr>
                      <a:r>
                        <a:rPr kumimoji="0" lang="en-GB" sz="2000" b="0" i="0" u="none" strike="noStrike" cap="none" normalizeH="0" baseline="0" dirty="0" smtClean="0">
                          <a:ln>
                            <a:noFill/>
                          </a:ln>
                          <a:solidFill>
                            <a:schemeClr val="bg1"/>
                          </a:solidFill>
                          <a:effectLst/>
                          <a:latin typeface="Arial" pitchFamily="34" charset="0"/>
                          <a:ea typeface="MS PGothic" pitchFamily="34" charset="-128"/>
                          <a:cs typeface="Arial" pitchFamily="34" charset="0"/>
                        </a:rPr>
                        <a:t>20</a:t>
                      </a:r>
                      <a:r>
                        <a:rPr kumimoji="0" lang="tr-TR" sz="2000" b="0" i="0" u="none" strike="noStrike" cap="none" normalizeH="0" baseline="0" dirty="0" smtClean="0">
                          <a:ln>
                            <a:noFill/>
                          </a:ln>
                          <a:solidFill>
                            <a:schemeClr val="bg1"/>
                          </a:solidFill>
                          <a:effectLst/>
                          <a:latin typeface="Arial" pitchFamily="34" charset="0"/>
                          <a:ea typeface="MS PGothic" pitchFamily="34" charset="-128"/>
                          <a:cs typeface="Arial" pitchFamily="34" charset="0"/>
                        </a:rPr>
                        <a:t>10 </a:t>
                      </a:r>
                      <a:endParaRPr kumimoji="0" lang="en-US" sz="2000" b="0" i="0" u="none" strike="noStrike" cap="none" normalizeH="0" baseline="0" dirty="0" smtClean="0">
                        <a:ln>
                          <a:noFill/>
                        </a:ln>
                        <a:solidFill>
                          <a:schemeClr val="bg1"/>
                        </a:solidFill>
                        <a:effectLst/>
                        <a:latin typeface="Arial" pitchFamily="34" charset="0"/>
                        <a:ea typeface="MS PGothic" pitchFamily="34" charset="-128"/>
                        <a:cs typeface="Arial" pitchFamily="34" charset="0"/>
                      </a:endParaRPr>
                    </a:p>
                  </a:txBody>
                  <a:tcPr marT="45793" marB="45793"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tab pos="1339850" algn="l"/>
                        </a:tabLst>
                      </a:pPr>
                      <a:endParaRPr kumimoji="0" lang="en-US" sz="2000" b="0" i="0" u="none" strike="noStrike" cap="none" normalizeH="0" baseline="0" dirty="0" smtClean="0">
                        <a:ln>
                          <a:noFill/>
                        </a:ln>
                        <a:solidFill>
                          <a:schemeClr val="bg1"/>
                        </a:solidFill>
                        <a:effectLst/>
                        <a:latin typeface="Arial" pitchFamily="34" charset="0"/>
                        <a:ea typeface="MS PGothic" pitchFamily="34" charset="-128"/>
                        <a:cs typeface="Arial" pitchFamily="34" charset="0"/>
                      </a:endParaRPr>
                    </a:p>
                  </a:txBody>
                  <a:tcPr marT="45793" marB="45793"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tab pos="1339850" algn="l"/>
                        </a:tabLst>
                      </a:pPr>
                      <a:r>
                        <a:rPr kumimoji="0" lang="tr-TR" sz="2000" b="0" i="0" u="none" strike="noStrike" cap="none" normalizeH="0" baseline="0" dirty="0" smtClean="0">
                          <a:ln>
                            <a:noFill/>
                          </a:ln>
                          <a:solidFill>
                            <a:schemeClr val="bg1"/>
                          </a:solidFill>
                          <a:effectLst/>
                          <a:latin typeface="Arial" pitchFamily="34" charset="0"/>
                          <a:ea typeface="MS PGothic" pitchFamily="34" charset="-128"/>
                          <a:cs typeface="Arial" pitchFamily="34" charset="0"/>
                        </a:rPr>
                        <a:t>  </a:t>
                      </a:r>
                      <a:r>
                        <a:rPr kumimoji="0" lang="en-GB" sz="2000" b="0" i="0" u="none" strike="noStrike" cap="none" normalizeH="0" baseline="0" dirty="0" smtClean="0">
                          <a:ln>
                            <a:noFill/>
                          </a:ln>
                          <a:solidFill>
                            <a:schemeClr val="bg1"/>
                          </a:solidFill>
                          <a:effectLst/>
                          <a:latin typeface="Arial" pitchFamily="34" charset="0"/>
                          <a:ea typeface="MS PGothic" pitchFamily="34" charset="-128"/>
                          <a:cs typeface="Arial" pitchFamily="34" charset="0"/>
                        </a:rPr>
                        <a:t>201</a:t>
                      </a:r>
                      <a:r>
                        <a:rPr kumimoji="0" lang="tr-TR" sz="2000" b="0" i="0" u="none" strike="noStrike" cap="none" normalizeH="0" baseline="0" dirty="0" smtClean="0">
                          <a:ln>
                            <a:noFill/>
                          </a:ln>
                          <a:solidFill>
                            <a:schemeClr val="bg1"/>
                          </a:solidFill>
                          <a:effectLst/>
                          <a:latin typeface="Arial" pitchFamily="34" charset="0"/>
                          <a:ea typeface="MS PGothic" pitchFamily="34" charset="-128"/>
                          <a:cs typeface="Arial" pitchFamily="34" charset="0"/>
                        </a:rPr>
                        <a:t>3</a:t>
                      </a:r>
                      <a:endParaRPr kumimoji="0" lang="en-US" sz="2000" b="0" i="0" u="none" strike="noStrike" cap="none" normalizeH="0" baseline="0" dirty="0" smtClean="0">
                        <a:ln>
                          <a:noFill/>
                        </a:ln>
                        <a:solidFill>
                          <a:schemeClr val="bg1"/>
                        </a:solidFill>
                        <a:effectLst/>
                        <a:latin typeface="Arial" pitchFamily="34" charset="0"/>
                        <a:ea typeface="MS PGothic" pitchFamily="34" charset="-128"/>
                        <a:cs typeface="Arial" pitchFamily="34" charset="0"/>
                      </a:endParaRPr>
                    </a:p>
                  </a:txBody>
                  <a:tcPr marT="45793" marB="45793"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tab pos="1339850" algn="l"/>
                        </a:tabLst>
                      </a:pPr>
                      <a:r>
                        <a:rPr kumimoji="0" lang="tr-TR" sz="2000" b="0" i="0" u="none" strike="noStrike" cap="none" normalizeH="0" baseline="0" dirty="0" smtClean="0">
                          <a:ln>
                            <a:noFill/>
                          </a:ln>
                          <a:solidFill>
                            <a:schemeClr val="bg1"/>
                          </a:solidFill>
                          <a:effectLst/>
                          <a:latin typeface="Arial" pitchFamily="34" charset="0"/>
                          <a:ea typeface="MS PGothic" pitchFamily="34" charset="-128"/>
                          <a:cs typeface="Arial" pitchFamily="34" charset="0"/>
                        </a:rPr>
                        <a:t>      </a:t>
                      </a:r>
                      <a:endParaRPr kumimoji="0" lang="en-US" sz="2000" b="0" i="0" u="none" strike="noStrike" cap="none" normalizeH="0" baseline="0" dirty="0" smtClean="0">
                        <a:ln>
                          <a:noFill/>
                        </a:ln>
                        <a:solidFill>
                          <a:schemeClr val="bg1"/>
                        </a:solidFill>
                        <a:effectLst/>
                        <a:latin typeface="Arial" pitchFamily="34" charset="0"/>
                        <a:ea typeface="MS PGothic" pitchFamily="34" charset="-128"/>
                        <a:cs typeface="Arial" pitchFamily="34" charset="0"/>
                      </a:endParaRPr>
                    </a:p>
                  </a:txBody>
                  <a:tcPr marT="45793" marB="45793"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tab pos="1339850" algn="l"/>
                        </a:tabLst>
                      </a:pPr>
                      <a:r>
                        <a:rPr kumimoji="0" lang="tr-TR" sz="2000" b="0" i="0" u="none" strike="noStrike" cap="none" normalizeH="0" baseline="0" dirty="0" smtClean="0">
                          <a:ln>
                            <a:noFill/>
                          </a:ln>
                          <a:solidFill>
                            <a:schemeClr val="bg1"/>
                          </a:solidFill>
                          <a:effectLst/>
                          <a:latin typeface="Arial" pitchFamily="34" charset="0"/>
                          <a:ea typeface="MS PGothic" pitchFamily="34" charset="-128"/>
                          <a:cs typeface="Arial" pitchFamily="34" charset="0"/>
                        </a:rPr>
                        <a:t>2014</a:t>
                      </a:r>
                      <a:endParaRPr kumimoji="0" lang="en-US" sz="2000" b="0" i="0" u="none" strike="noStrike" cap="none" normalizeH="0" baseline="0" dirty="0" smtClean="0">
                        <a:ln>
                          <a:noFill/>
                        </a:ln>
                        <a:solidFill>
                          <a:schemeClr val="bg1"/>
                        </a:solidFill>
                        <a:effectLst/>
                        <a:latin typeface="Arial" pitchFamily="34" charset="0"/>
                        <a:ea typeface="MS PGothic" pitchFamily="34" charset="-128"/>
                        <a:cs typeface="Arial" pitchFamily="34" charset="0"/>
                      </a:endParaRPr>
                    </a:p>
                  </a:txBody>
                  <a:tcPr marT="45793" marB="45793" horzOverflow="overflow">
                    <a:lnL>
                      <a:noFill/>
                    </a:lnL>
                    <a:lnR>
                      <a:noFill/>
                    </a:lnR>
                    <a:lnT>
                      <a:noFill/>
                    </a:lnT>
                    <a:lnB>
                      <a:noFill/>
                    </a:lnB>
                    <a:lnTlToBr>
                      <a:noFill/>
                    </a:lnTlToBr>
                    <a:lnBlToTr>
                      <a:noFill/>
                    </a:lnBlToTr>
                    <a:noFill/>
                  </a:tcPr>
                </a:tc>
              </a:tr>
            </a:tbl>
          </a:graphicData>
        </a:graphic>
      </p:graphicFrame>
      <p:sp>
        <p:nvSpPr>
          <p:cNvPr id="98319" name="AutoShape 27" descr="Flag_of_Russia_with_border"/>
          <p:cNvSpPr>
            <a:spLocks noChangeAspect="1" noChangeArrowheads="1"/>
          </p:cNvSpPr>
          <p:nvPr/>
        </p:nvSpPr>
        <p:spPr bwMode="auto">
          <a:xfrm>
            <a:off x="666750" y="823913"/>
            <a:ext cx="7810500" cy="521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000" b="1" i="1">
                <a:solidFill>
                  <a:schemeClr val="tx1"/>
                </a:solidFill>
                <a:latin typeface="Arial" pitchFamily="34" charset="0"/>
                <a:ea typeface="ＭＳ Ｐゴシック" pitchFamily="34" charset="-128"/>
              </a:defRPr>
            </a:lvl1pPr>
            <a:lvl2pPr marL="742950" indent="-285750">
              <a:defRPr sz="3000" b="1" i="1">
                <a:solidFill>
                  <a:schemeClr val="tx1"/>
                </a:solidFill>
                <a:latin typeface="Arial" pitchFamily="34" charset="0"/>
                <a:ea typeface="ＭＳ Ｐゴシック" pitchFamily="34" charset="-128"/>
              </a:defRPr>
            </a:lvl2pPr>
            <a:lvl3pPr marL="1143000" indent="-228600">
              <a:defRPr sz="3000" b="1" i="1">
                <a:solidFill>
                  <a:schemeClr val="tx1"/>
                </a:solidFill>
                <a:latin typeface="Arial" pitchFamily="34" charset="0"/>
                <a:ea typeface="ＭＳ Ｐゴシック" pitchFamily="34" charset="-128"/>
              </a:defRPr>
            </a:lvl3pPr>
            <a:lvl4pPr marL="1600200" indent="-228600">
              <a:defRPr sz="3000" b="1" i="1">
                <a:solidFill>
                  <a:schemeClr val="tx1"/>
                </a:solidFill>
                <a:latin typeface="Arial" pitchFamily="34" charset="0"/>
                <a:ea typeface="ＭＳ Ｐゴシック" pitchFamily="34" charset="-128"/>
              </a:defRPr>
            </a:lvl4pPr>
            <a:lvl5pPr marL="2057400" indent="-228600">
              <a:defRPr sz="3000" b="1" i="1">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9pPr>
          </a:lstStyle>
          <a:p>
            <a:pPr algn="ctr"/>
            <a:endParaRPr lang="tr-TR" altLang="tr-TR" sz="1800" b="0"/>
          </a:p>
        </p:txBody>
      </p:sp>
      <p:sp>
        <p:nvSpPr>
          <p:cNvPr id="98320" name="AutoShape 28" descr="Flag_of_Russia_with_border"/>
          <p:cNvSpPr>
            <a:spLocks noChangeAspect="1" noChangeArrowheads="1"/>
          </p:cNvSpPr>
          <p:nvPr/>
        </p:nvSpPr>
        <p:spPr bwMode="auto">
          <a:xfrm>
            <a:off x="833438" y="584200"/>
            <a:ext cx="7477125" cy="499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000" b="1" i="1">
                <a:solidFill>
                  <a:schemeClr val="tx1"/>
                </a:solidFill>
                <a:latin typeface="Arial" pitchFamily="34" charset="0"/>
                <a:ea typeface="ＭＳ Ｐゴシック" pitchFamily="34" charset="-128"/>
              </a:defRPr>
            </a:lvl1pPr>
            <a:lvl2pPr marL="742950" indent="-285750">
              <a:defRPr sz="3000" b="1" i="1">
                <a:solidFill>
                  <a:schemeClr val="tx1"/>
                </a:solidFill>
                <a:latin typeface="Arial" pitchFamily="34" charset="0"/>
                <a:ea typeface="ＭＳ Ｐゴシック" pitchFamily="34" charset="-128"/>
              </a:defRPr>
            </a:lvl2pPr>
            <a:lvl3pPr marL="1143000" indent="-228600">
              <a:defRPr sz="3000" b="1" i="1">
                <a:solidFill>
                  <a:schemeClr val="tx1"/>
                </a:solidFill>
                <a:latin typeface="Arial" pitchFamily="34" charset="0"/>
                <a:ea typeface="ＭＳ Ｐゴシック" pitchFamily="34" charset="-128"/>
              </a:defRPr>
            </a:lvl3pPr>
            <a:lvl4pPr marL="1600200" indent="-228600">
              <a:defRPr sz="3000" b="1" i="1">
                <a:solidFill>
                  <a:schemeClr val="tx1"/>
                </a:solidFill>
                <a:latin typeface="Arial" pitchFamily="34" charset="0"/>
                <a:ea typeface="ＭＳ Ｐゴシック" pitchFamily="34" charset="-128"/>
              </a:defRPr>
            </a:lvl4pPr>
            <a:lvl5pPr marL="2057400" indent="-228600">
              <a:defRPr sz="3000" b="1" i="1">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9pPr>
          </a:lstStyle>
          <a:p>
            <a:pPr algn="ctr"/>
            <a:endParaRPr lang="tr-TR" altLang="tr-TR" sz="1800" b="0"/>
          </a:p>
        </p:txBody>
      </p:sp>
      <p:sp>
        <p:nvSpPr>
          <p:cNvPr id="98321" name="AutoShape 29" descr="Flag_of_Russia_with_border"/>
          <p:cNvSpPr>
            <a:spLocks noChangeAspect="1" noChangeArrowheads="1"/>
          </p:cNvSpPr>
          <p:nvPr/>
        </p:nvSpPr>
        <p:spPr bwMode="auto">
          <a:xfrm>
            <a:off x="833438" y="584200"/>
            <a:ext cx="7477125" cy="499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000" b="1" i="1">
                <a:solidFill>
                  <a:schemeClr val="tx1"/>
                </a:solidFill>
                <a:latin typeface="Arial" pitchFamily="34" charset="0"/>
                <a:ea typeface="ＭＳ Ｐゴシック" pitchFamily="34" charset="-128"/>
              </a:defRPr>
            </a:lvl1pPr>
            <a:lvl2pPr marL="742950" indent="-285750">
              <a:defRPr sz="3000" b="1" i="1">
                <a:solidFill>
                  <a:schemeClr val="tx1"/>
                </a:solidFill>
                <a:latin typeface="Arial" pitchFamily="34" charset="0"/>
                <a:ea typeface="ＭＳ Ｐゴシック" pitchFamily="34" charset="-128"/>
              </a:defRPr>
            </a:lvl2pPr>
            <a:lvl3pPr marL="1143000" indent="-228600">
              <a:defRPr sz="3000" b="1" i="1">
                <a:solidFill>
                  <a:schemeClr val="tx1"/>
                </a:solidFill>
                <a:latin typeface="Arial" pitchFamily="34" charset="0"/>
                <a:ea typeface="ＭＳ Ｐゴシック" pitchFamily="34" charset="-128"/>
              </a:defRPr>
            </a:lvl3pPr>
            <a:lvl4pPr marL="1600200" indent="-228600">
              <a:defRPr sz="3000" b="1" i="1">
                <a:solidFill>
                  <a:schemeClr val="tx1"/>
                </a:solidFill>
                <a:latin typeface="Arial" pitchFamily="34" charset="0"/>
                <a:ea typeface="ＭＳ Ｐゴシック" pitchFamily="34" charset="-128"/>
              </a:defRPr>
            </a:lvl4pPr>
            <a:lvl5pPr marL="2057400" indent="-228600">
              <a:defRPr sz="3000" b="1" i="1">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9pPr>
          </a:lstStyle>
          <a:p>
            <a:pPr algn="ctr"/>
            <a:endParaRPr lang="tr-TR" altLang="tr-TR" sz="1800" b="0"/>
          </a:p>
        </p:txBody>
      </p:sp>
      <p:pic>
        <p:nvPicPr>
          <p:cNvPr id="98322" name="Picture 8" descr="ESHR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183063" y="1452563"/>
            <a:ext cx="1004887" cy="531812"/>
          </a:xfrm>
          <a:prstGeom prst="rect">
            <a:avLst/>
          </a:prstGeom>
          <a:noFill/>
          <a:ln w="9525">
            <a:solidFill>
              <a:srgbClr val="4D4D4D"/>
            </a:solidFill>
            <a:miter lim="800000"/>
            <a:headEnd/>
            <a:tailEnd/>
          </a:ln>
          <a:extLst>
            <a:ext uri="{909E8E84-426E-40DD-AFC4-6F175D3DCCD1}">
              <a14:hiddenFill xmlns:a14="http://schemas.microsoft.com/office/drawing/2010/main">
                <a:solidFill>
                  <a:srgbClr val="FFFFFF"/>
                </a:solidFill>
              </a14:hiddenFill>
            </a:ext>
          </a:extLst>
        </p:spPr>
      </p:pic>
      <p:sp>
        <p:nvSpPr>
          <p:cNvPr id="98323" name="Text Box 13"/>
          <p:cNvSpPr txBox="1">
            <a:spLocks noChangeArrowheads="1"/>
          </p:cNvSpPr>
          <p:nvPr/>
        </p:nvSpPr>
        <p:spPr bwMode="auto">
          <a:xfrm>
            <a:off x="3935413" y="2576513"/>
            <a:ext cx="1500187"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defRPr>
                <a:solidFill>
                  <a:schemeClr val="tx1"/>
                </a:solidFill>
                <a:latin typeface="Arial" pitchFamily="34" charset="0"/>
                <a:ea typeface="ＭＳ Ｐゴシック" pitchFamily="34" charset="-128"/>
                <a:cs typeface="Arial" pitchFamily="34" charset="0"/>
              </a:defRPr>
            </a:lvl1pPr>
            <a:lvl2pPr marL="742950" indent="-285750">
              <a:spcBef>
                <a:spcPct val="50000"/>
              </a:spcBef>
              <a:buBlip>
                <a:blip r:embed="rId5"/>
              </a:buBlip>
              <a:defRPr>
                <a:solidFill>
                  <a:schemeClr val="tx1"/>
                </a:solidFill>
                <a:latin typeface="Arial" pitchFamily="34" charset="0"/>
                <a:ea typeface="ＭＳ Ｐゴシック" pitchFamily="34" charset="-128"/>
                <a:cs typeface="Arial" pitchFamily="34" charset="0"/>
              </a:defRPr>
            </a:lvl2pPr>
            <a:lvl3pPr marL="1143000" indent="-228600">
              <a:spcBef>
                <a:spcPct val="20000"/>
              </a:spcBef>
              <a:buFont typeface="Arial" pitchFamily="34" charset="0"/>
              <a:buBlip>
                <a:blip r:embed="rId6"/>
              </a:buBlip>
              <a:defRPr sz="1600">
                <a:solidFill>
                  <a:schemeClr val="tx1"/>
                </a:solidFill>
                <a:latin typeface="Arial" pitchFamily="34" charset="0"/>
                <a:ea typeface="ＭＳ Ｐゴシック" pitchFamily="34" charset="-128"/>
                <a:cs typeface="Arial" pitchFamily="34" charset="0"/>
              </a:defRPr>
            </a:lvl3pPr>
            <a:lvl4pPr marL="1600200" indent="-228600">
              <a:spcBef>
                <a:spcPct val="20000"/>
              </a:spcBef>
              <a:buFont typeface="Arial" pitchFamily="34" charset="0"/>
              <a:buBlip>
                <a:blip r:embed="rId7"/>
              </a:buBlip>
              <a:defRPr sz="1400">
                <a:solidFill>
                  <a:schemeClr val="tx1"/>
                </a:solidFill>
                <a:latin typeface="Arial" pitchFamily="34" charset="0"/>
                <a:ea typeface="ＭＳ Ｐゴシック" pitchFamily="34" charset="-128"/>
                <a:cs typeface="Arial" pitchFamily="34" charset="0"/>
              </a:defRPr>
            </a:lvl4pPr>
            <a:lvl5pPr marL="2057400" indent="-228600">
              <a:spcBef>
                <a:spcPct val="20000"/>
              </a:spcBef>
              <a:buFont typeface="Arial" pitchFamily="34" charset="0"/>
              <a:buChar char="–"/>
              <a:defRPr sz="1400">
                <a:solidFill>
                  <a:schemeClr val="tx1"/>
                </a:solidFill>
                <a:latin typeface="Arial" pitchFamily="34" charset="0"/>
                <a:ea typeface="ＭＳ Ｐゴシック" pitchFamily="34" charset="-128"/>
                <a:cs typeface="Arial" pitchFamily="34" charset="0"/>
              </a:defRPr>
            </a:lvl5pPr>
            <a:lvl6pPr marL="2514600" indent="-228600" eaLnBrk="0" fontAlgn="base" hangingPunct="0">
              <a:spcBef>
                <a:spcPct val="20000"/>
              </a:spcBef>
              <a:spcAft>
                <a:spcPct val="0"/>
              </a:spcAft>
              <a:buFont typeface="Arial" pitchFamily="34" charset="0"/>
              <a:buChar char="–"/>
              <a:defRPr sz="1400">
                <a:solidFill>
                  <a:schemeClr val="tx1"/>
                </a:solidFill>
                <a:latin typeface="Arial" pitchFamily="34" charset="0"/>
                <a:ea typeface="ＭＳ Ｐゴシック" pitchFamily="34" charset="-128"/>
                <a:cs typeface="Arial" pitchFamily="34" charset="0"/>
              </a:defRPr>
            </a:lvl6pPr>
            <a:lvl7pPr marL="2971800" indent="-228600" eaLnBrk="0" fontAlgn="base" hangingPunct="0">
              <a:spcBef>
                <a:spcPct val="20000"/>
              </a:spcBef>
              <a:spcAft>
                <a:spcPct val="0"/>
              </a:spcAft>
              <a:buFont typeface="Arial" pitchFamily="34" charset="0"/>
              <a:buChar char="–"/>
              <a:defRPr sz="1400">
                <a:solidFill>
                  <a:schemeClr val="tx1"/>
                </a:solidFill>
                <a:latin typeface="Arial" pitchFamily="34" charset="0"/>
                <a:ea typeface="ＭＳ Ｐゴシック" pitchFamily="34" charset="-128"/>
                <a:cs typeface="Arial" pitchFamily="34" charset="0"/>
              </a:defRPr>
            </a:lvl7pPr>
            <a:lvl8pPr marL="3429000" indent="-228600" eaLnBrk="0" fontAlgn="base" hangingPunct="0">
              <a:spcBef>
                <a:spcPct val="20000"/>
              </a:spcBef>
              <a:spcAft>
                <a:spcPct val="0"/>
              </a:spcAft>
              <a:buFont typeface="Arial" pitchFamily="34" charset="0"/>
              <a:buChar char="–"/>
              <a:defRPr sz="1400">
                <a:solidFill>
                  <a:schemeClr val="tx1"/>
                </a:solidFill>
                <a:latin typeface="Arial" pitchFamily="34" charset="0"/>
                <a:ea typeface="ＭＳ Ｐゴシック" pitchFamily="34" charset="-128"/>
                <a:cs typeface="Arial" pitchFamily="34" charset="0"/>
              </a:defRPr>
            </a:lvl8pPr>
            <a:lvl9pPr marL="3886200" indent="-228600" eaLnBrk="0" fontAlgn="base" hangingPunct="0">
              <a:spcBef>
                <a:spcPct val="20000"/>
              </a:spcBef>
              <a:spcAft>
                <a:spcPct val="0"/>
              </a:spcAft>
              <a:buFont typeface="Arial" pitchFamily="34" charset="0"/>
              <a:buChar char="–"/>
              <a:defRPr sz="1400">
                <a:solidFill>
                  <a:schemeClr val="tx1"/>
                </a:solidFill>
                <a:latin typeface="Arial" pitchFamily="34" charset="0"/>
                <a:ea typeface="ＭＳ Ｐゴシック" pitchFamily="34" charset="-128"/>
                <a:cs typeface="Arial" pitchFamily="34" charset="0"/>
              </a:defRPr>
            </a:lvl9pPr>
          </a:lstStyle>
          <a:p>
            <a:pPr algn="ctr" eaLnBrk="1" hangingPunct="1">
              <a:spcBef>
                <a:spcPct val="15000"/>
              </a:spcBef>
            </a:pPr>
            <a:r>
              <a:rPr lang="en-GB" altLang="tr-TR" sz="1000" b="0"/>
              <a:t>ESHRE</a:t>
            </a:r>
            <a:endParaRPr lang="tr-TR" altLang="tr-TR" sz="1000" b="0"/>
          </a:p>
          <a:p>
            <a:pPr algn="ctr" eaLnBrk="1" hangingPunct="1">
              <a:spcBef>
                <a:spcPct val="15000"/>
              </a:spcBef>
            </a:pPr>
            <a:r>
              <a:rPr lang="tr-TR" altLang="tr-TR" sz="1000" b="0">
                <a:solidFill>
                  <a:srgbClr val="4D4D4D"/>
                </a:solidFill>
              </a:rPr>
              <a:t>Avrupa İnsan Üreme ve Embriyoloji Topluluğu</a:t>
            </a:r>
            <a:endParaRPr lang="en-US" altLang="tr-TR" sz="1000" b="0">
              <a:solidFill>
                <a:schemeClr val="bg2"/>
              </a:solidFill>
            </a:endParaRPr>
          </a:p>
        </p:txBody>
      </p:sp>
      <p:pic>
        <p:nvPicPr>
          <p:cNvPr id="98324" name="Picture 1"/>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2489200" y="1471613"/>
            <a:ext cx="1393825" cy="51276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98325" name="Picture 28"/>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173788" y="1208088"/>
            <a:ext cx="466725" cy="77628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98326" name="Text Box 13"/>
          <p:cNvSpPr txBox="1">
            <a:spLocks noChangeArrowheads="1"/>
          </p:cNvSpPr>
          <p:nvPr/>
        </p:nvSpPr>
        <p:spPr bwMode="auto">
          <a:xfrm>
            <a:off x="5830888" y="2576513"/>
            <a:ext cx="115252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defRPr>
                <a:solidFill>
                  <a:schemeClr val="tx1"/>
                </a:solidFill>
                <a:latin typeface="Arial" pitchFamily="34" charset="0"/>
                <a:ea typeface="ＭＳ Ｐゴシック" pitchFamily="34" charset="-128"/>
                <a:cs typeface="Arial" pitchFamily="34" charset="0"/>
              </a:defRPr>
            </a:lvl1pPr>
            <a:lvl2pPr marL="742950" indent="-285750">
              <a:spcBef>
                <a:spcPct val="50000"/>
              </a:spcBef>
              <a:buBlip>
                <a:blip r:embed="rId5"/>
              </a:buBlip>
              <a:defRPr>
                <a:solidFill>
                  <a:schemeClr val="tx1"/>
                </a:solidFill>
                <a:latin typeface="Arial" pitchFamily="34" charset="0"/>
                <a:ea typeface="ＭＳ Ｐゴシック" pitchFamily="34" charset="-128"/>
                <a:cs typeface="Arial" pitchFamily="34" charset="0"/>
              </a:defRPr>
            </a:lvl2pPr>
            <a:lvl3pPr marL="1143000" indent="-228600">
              <a:spcBef>
                <a:spcPct val="20000"/>
              </a:spcBef>
              <a:buFont typeface="Arial" pitchFamily="34" charset="0"/>
              <a:buBlip>
                <a:blip r:embed="rId6"/>
              </a:buBlip>
              <a:defRPr sz="1600">
                <a:solidFill>
                  <a:schemeClr val="tx1"/>
                </a:solidFill>
                <a:latin typeface="Arial" pitchFamily="34" charset="0"/>
                <a:ea typeface="ＭＳ Ｐゴシック" pitchFamily="34" charset="-128"/>
                <a:cs typeface="Arial" pitchFamily="34" charset="0"/>
              </a:defRPr>
            </a:lvl3pPr>
            <a:lvl4pPr marL="1600200" indent="-228600">
              <a:spcBef>
                <a:spcPct val="20000"/>
              </a:spcBef>
              <a:buFont typeface="Arial" pitchFamily="34" charset="0"/>
              <a:buBlip>
                <a:blip r:embed="rId7"/>
              </a:buBlip>
              <a:defRPr sz="1400">
                <a:solidFill>
                  <a:schemeClr val="tx1"/>
                </a:solidFill>
                <a:latin typeface="Arial" pitchFamily="34" charset="0"/>
                <a:ea typeface="ＭＳ Ｐゴシック" pitchFamily="34" charset="-128"/>
                <a:cs typeface="Arial" pitchFamily="34" charset="0"/>
              </a:defRPr>
            </a:lvl4pPr>
            <a:lvl5pPr marL="2057400" indent="-228600">
              <a:spcBef>
                <a:spcPct val="20000"/>
              </a:spcBef>
              <a:buFont typeface="Arial" pitchFamily="34" charset="0"/>
              <a:buChar char="–"/>
              <a:defRPr sz="1400">
                <a:solidFill>
                  <a:schemeClr val="tx1"/>
                </a:solidFill>
                <a:latin typeface="Arial" pitchFamily="34" charset="0"/>
                <a:ea typeface="ＭＳ Ｐゴシック" pitchFamily="34" charset="-128"/>
                <a:cs typeface="Arial" pitchFamily="34" charset="0"/>
              </a:defRPr>
            </a:lvl5pPr>
            <a:lvl6pPr marL="2514600" indent="-228600" eaLnBrk="0" fontAlgn="base" hangingPunct="0">
              <a:spcBef>
                <a:spcPct val="20000"/>
              </a:spcBef>
              <a:spcAft>
                <a:spcPct val="0"/>
              </a:spcAft>
              <a:buFont typeface="Arial" pitchFamily="34" charset="0"/>
              <a:buChar char="–"/>
              <a:defRPr sz="1400">
                <a:solidFill>
                  <a:schemeClr val="tx1"/>
                </a:solidFill>
                <a:latin typeface="Arial" pitchFamily="34" charset="0"/>
                <a:ea typeface="ＭＳ Ｐゴシック" pitchFamily="34" charset="-128"/>
                <a:cs typeface="Arial" pitchFamily="34" charset="0"/>
              </a:defRPr>
            </a:lvl6pPr>
            <a:lvl7pPr marL="2971800" indent="-228600" eaLnBrk="0" fontAlgn="base" hangingPunct="0">
              <a:spcBef>
                <a:spcPct val="20000"/>
              </a:spcBef>
              <a:spcAft>
                <a:spcPct val="0"/>
              </a:spcAft>
              <a:buFont typeface="Arial" pitchFamily="34" charset="0"/>
              <a:buChar char="–"/>
              <a:defRPr sz="1400">
                <a:solidFill>
                  <a:schemeClr val="tx1"/>
                </a:solidFill>
                <a:latin typeface="Arial" pitchFamily="34" charset="0"/>
                <a:ea typeface="ＭＳ Ｐゴシック" pitchFamily="34" charset="-128"/>
                <a:cs typeface="Arial" pitchFamily="34" charset="0"/>
              </a:defRPr>
            </a:lvl7pPr>
            <a:lvl8pPr marL="3429000" indent="-228600" eaLnBrk="0" fontAlgn="base" hangingPunct="0">
              <a:spcBef>
                <a:spcPct val="20000"/>
              </a:spcBef>
              <a:spcAft>
                <a:spcPct val="0"/>
              </a:spcAft>
              <a:buFont typeface="Arial" pitchFamily="34" charset="0"/>
              <a:buChar char="–"/>
              <a:defRPr sz="1400">
                <a:solidFill>
                  <a:schemeClr val="tx1"/>
                </a:solidFill>
                <a:latin typeface="Arial" pitchFamily="34" charset="0"/>
                <a:ea typeface="ＭＳ Ｐゴシック" pitchFamily="34" charset="-128"/>
                <a:cs typeface="Arial" pitchFamily="34" charset="0"/>
              </a:defRPr>
            </a:lvl8pPr>
            <a:lvl9pPr marL="3886200" indent="-228600" eaLnBrk="0" fontAlgn="base" hangingPunct="0">
              <a:spcBef>
                <a:spcPct val="20000"/>
              </a:spcBef>
              <a:spcAft>
                <a:spcPct val="0"/>
              </a:spcAft>
              <a:buFont typeface="Arial" pitchFamily="34" charset="0"/>
              <a:buChar char="–"/>
              <a:defRPr sz="1400">
                <a:solidFill>
                  <a:schemeClr val="tx1"/>
                </a:solidFill>
                <a:latin typeface="Arial" pitchFamily="34" charset="0"/>
                <a:ea typeface="ＭＳ Ｐゴシック" pitchFamily="34" charset="-128"/>
                <a:cs typeface="Arial" pitchFamily="34" charset="0"/>
              </a:defRPr>
            </a:lvl9pPr>
          </a:lstStyle>
          <a:p>
            <a:pPr algn="ctr" eaLnBrk="1" hangingPunct="1">
              <a:spcBef>
                <a:spcPct val="15000"/>
              </a:spcBef>
            </a:pPr>
            <a:r>
              <a:rPr lang="tr-TR" altLang="tr-TR" sz="1000" b="0"/>
              <a:t>Türkiye </a:t>
            </a:r>
            <a:r>
              <a:rPr lang="en-GB" altLang="tr-TR" sz="1000" b="0"/>
              <a:t>Endometriozis ve Adenomyozis Derneği</a:t>
            </a:r>
            <a:endParaRPr lang="en-US" altLang="tr-TR" sz="700" b="0">
              <a:solidFill>
                <a:schemeClr val="bg2"/>
              </a:solidFill>
            </a:endParaRPr>
          </a:p>
        </p:txBody>
      </p:sp>
      <p:sp>
        <p:nvSpPr>
          <p:cNvPr id="98327" name="Text Box 13"/>
          <p:cNvSpPr txBox="1">
            <a:spLocks noChangeArrowheads="1"/>
          </p:cNvSpPr>
          <p:nvPr/>
        </p:nvSpPr>
        <p:spPr bwMode="auto">
          <a:xfrm>
            <a:off x="2609850" y="2576513"/>
            <a:ext cx="1152525" cy="754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defRPr>
                <a:solidFill>
                  <a:schemeClr val="tx1"/>
                </a:solidFill>
                <a:latin typeface="Arial" pitchFamily="34" charset="0"/>
                <a:ea typeface="ＭＳ Ｐゴシック" pitchFamily="34" charset="-128"/>
                <a:cs typeface="Arial" pitchFamily="34" charset="0"/>
              </a:defRPr>
            </a:lvl1pPr>
            <a:lvl2pPr marL="742950" indent="-285750">
              <a:spcBef>
                <a:spcPct val="50000"/>
              </a:spcBef>
              <a:buBlip>
                <a:blip r:embed="rId5"/>
              </a:buBlip>
              <a:defRPr>
                <a:solidFill>
                  <a:schemeClr val="tx1"/>
                </a:solidFill>
                <a:latin typeface="Arial" pitchFamily="34" charset="0"/>
                <a:ea typeface="ＭＳ Ｐゴシック" pitchFamily="34" charset="-128"/>
                <a:cs typeface="Arial" pitchFamily="34" charset="0"/>
              </a:defRPr>
            </a:lvl2pPr>
            <a:lvl3pPr marL="1143000" indent="-228600">
              <a:spcBef>
                <a:spcPct val="20000"/>
              </a:spcBef>
              <a:buFont typeface="Arial" pitchFamily="34" charset="0"/>
              <a:buBlip>
                <a:blip r:embed="rId6"/>
              </a:buBlip>
              <a:defRPr sz="1600">
                <a:solidFill>
                  <a:schemeClr val="tx1"/>
                </a:solidFill>
                <a:latin typeface="Arial" pitchFamily="34" charset="0"/>
                <a:ea typeface="ＭＳ Ｐゴシック" pitchFamily="34" charset="-128"/>
                <a:cs typeface="Arial" pitchFamily="34" charset="0"/>
              </a:defRPr>
            </a:lvl3pPr>
            <a:lvl4pPr marL="1600200" indent="-228600">
              <a:spcBef>
                <a:spcPct val="20000"/>
              </a:spcBef>
              <a:buFont typeface="Arial" pitchFamily="34" charset="0"/>
              <a:buBlip>
                <a:blip r:embed="rId7"/>
              </a:buBlip>
              <a:defRPr sz="1400">
                <a:solidFill>
                  <a:schemeClr val="tx1"/>
                </a:solidFill>
                <a:latin typeface="Arial" pitchFamily="34" charset="0"/>
                <a:ea typeface="ＭＳ Ｐゴシック" pitchFamily="34" charset="-128"/>
                <a:cs typeface="Arial" pitchFamily="34" charset="0"/>
              </a:defRPr>
            </a:lvl4pPr>
            <a:lvl5pPr marL="2057400" indent="-228600">
              <a:spcBef>
                <a:spcPct val="20000"/>
              </a:spcBef>
              <a:buFont typeface="Arial" pitchFamily="34" charset="0"/>
              <a:buChar char="–"/>
              <a:defRPr sz="1400">
                <a:solidFill>
                  <a:schemeClr val="tx1"/>
                </a:solidFill>
                <a:latin typeface="Arial" pitchFamily="34" charset="0"/>
                <a:ea typeface="ＭＳ Ｐゴシック" pitchFamily="34" charset="-128"/>
                <a:cs typeface="Arial" pitchFamily="34" charset="0"/>
              </a:defRPr>
            </a:lvl5pPr>
            <a:lvl6pPr marL="2514600" indent="-228600" eaLnBrk="0" fontAlgn="base" hangingPunct="0">
              <a:spcBef>
                <a:spcPct val="20000"/>
              </a:spcBef>
              <a:spcAft>
                <a:spcPct val="0"/>
              </a:spcAft>
              <a:buFont typeface="Arial" pitchFamily="34" charset="0"/>
              <a:buChar char="–"/>
              <a:defRPr sz="1400">
                <a:solidFill>
                  <a:schemeClr val="tx1"/>
                </a:solidFill>
                <a:latin typeface="Arial" pitchFamily="34" charset="0"/>
                <a:ea typeface="ＭＳ Ｐゴシック" pitchFamily="34" charset="-128"/>
                <a:cs typeface="Arial" pitchFamily="34" charset="0"/>
              </a:defRPr>
            </a:lvl6pPr>
            <a:lvl7pPr marL="2971800" indent="-228600" eaLnBrk="0" fontAlgn="base" hangingPunct="0">
              <a:spcBef>
                <a:spcPct val="20000"/>
              </a:spcBef>
              <a:spcAft>
                <a:spcPct val="0"/>
              </a:spcAft>
              <a:buFont typeface="Arial" pitchFamily="34" charset="0"/>
              <a:buChar char="–"/>
              <a:defRPr sz="1400">
                <a:solidFill>
                  <a:schemeClr val="tx1"/>
                </a:solidFill>
                <a:latin typeface="Arial" pitchFamily="34" charset="0"/>
                <a:ea typeface="ＭＳ Ｐゴシック" pitchFamily="34" charset="-128"/>
                <a:cs typeface="Arial" pitchFamily="34" charset="0"/>
              </a:defRPr>
            </a:lvl7pPr>
            <a:lvl8pPr marL="3429000" indent="-228600" eaLnBrk="0" fontAlgn="base" hangingPunct="0">
              <a:spcBef>
                <a:spcPct val="20000"/>
              </a:spcBef>
              <a:spcAft>
                <a:spcPct val="0"/>
              </a:spcAft>
              <a:buFont typeface="Arial" pitchFamily="34" charset="0"/>
              <a:buChar char="–"/>
              <a:defRPr sz="1400">
                <a:solidFill>
                  <a:schemeClr val="tx1"/>
                </a:solidFill>
                <a:latin typeface="Arial" pitchFamily="34" charset="0"/>
                <a:ea typeface="ＭＳ Ｐゴシック" pitchFamily="34" charset="-128"/>
                <a:cs typeface="Arial" pitchFamily="34" charset="0"/>
              </a:defRPr>
            </a:lvl8pPr>
            <a:lvl9pPr marL="3886200" indent="-228600" eaLnBrk="0" fontAlgn="base" hangingPunct="0">
              <a:spcBef>
                <a:spcPct val="20000"/>
              </a:spcBef>
              <a:spcAft>
                <a:spcPct val="0"/>
              </a:spcAft>
              <a:buFont typeface="Arial" pitchFamily="34" charset="0"/>
              <a:buChar char="–"/>
              <a:defRPr sz="1400">
                <a:solidFill>
                  <a:schemeClr val="tx1"/>
                </a:solidFill>
                <a:latin typeface="Arial" pitchFamily="34" charset="0"/>
                <a:ea typeface="ＭＳ Ｐゴシック" pitchFamily="34" charset="-128"/>
                <a:cs typeface="Arial" pitchFamily="34" charset="0"/>
              </a:defRPr>
            </a:lvl9pPr>
          </a:lstStyle>
          <a:p>
            <a:pPr algn="ctr" eaLnBrk="1" hangingPunct="1">
              <a:spcBef>
                <a:spcPct val="15000"/>
              </a:spcBef>
            </a:pPr>
            <a:r>
              <a:rPr lang="tr-TR" altLang="tr-TR" sz="1000" b="0"/>
              <a:t>WES</a:t>
            </a:r>
          </a:p>
          <a:p>
            <a:pPr algn="ctr" eaLnBrk="1" hangingPunct="1">
              <a:spcBef>
                <a:spcPct val="15000"/>
              </a:spcBef>
            </a:pPr>
            <a:r>
              <a:rPr lang="tr-TR" altLang="tr-TR" sz="1000" b="0">
                <a:solidFill>
                  <a:srgbClr val="4D4D4D"/>
                </a:solidFill>
              </a:rPr>
              <a:t>Dünya Endometriozis</a:t>
            </a:r>
          </a:p>
          <a:p>
            <a:pPr algn="ctr" eaLnBrk="1" hangingPunct="1">
              <a:spcBef>
                <a:spcPct val="15000"/>
              </a:spcBef>
            </a:pPr>
            <a:r>
              <a:rPr lang="tr-TR" altLang="tr-TR" sz="1000" b="0">
                <a:solidFill>
                  <a:srgbClr val="4D4D4D"/>
                </a:solidFill>
              </a:rPr>
              <a:t>Topluluğu</a:t>
            </a:r>
            <a:endParaRPr lang="en-US" altLang="tr-TR" sz="1000" b="0">
              <a:solidFill>
                <a:schemeClr val="bg2"/>
              </a:solidFill>
            </a:endParaRPr>
          </a:p>
        </p:txBody>
      </p:sp>
      <p:sp>
        <p:nvSpPr>
          <p:cNvPr id="98328" name="Text Box 16"/>
          <p:cNvSpPr txBox="1">
            <a:spLocks noChangeArrowheads="1"/>
          </p:cNvSpPr>
          <p:nvPr/>
        </p:nvSpPr>
        <p:spPr bwMode="auto">
          <a:xfrm>
            <a:off x="863600" y="3411538"/>
            <a:ext cx="1068388" cy="938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defRPr>
                <a:solidFill>
                  <a:schemeClr val="tx1"/>
                </a:solidFill>
                <a:latin typeface="Arial" pitchFamily="34" charset="0"/>
                <a:ea typeface="ＭＳ Ｐゴシック" pitchFamily="34" charset="-128"/>
                <a:cs typeface="Arial" pitchFamily="34" charset="0"/>
              </a:defRPr>
            </a:lvl1pPr>
            <a:lvl2pPr marL="742950" indent="-285750">
              <a:spcBef>
                <a:spcPct val="50000"/>
              </a:spcBef>
              <a:buBlip>
                <a:blip r:embed="rId5"/>
              </a:buBlip>
              <a:defRPr>
                <a:solidFill>
                  <a:schemeClr val="tx1"/>
                </a:solidFill>
                <a:latin typeface="Arial" pitchFamily="34" charset="0"/>
                <a:ea typeface="ＭＳ Ｐゴシック" pitchFamily="34" charset="-128"/>
                <a:cs typeface="Arial" pitchFamily="34" charset="0"/>
              </a:defRPr>
            </a:lvl2pPr>
            <a:lvl3pPr marL="1143000" indent="-228600">
              <a:spcBef>
                <a:spcPct val="20000"/>
              </a:spcBef>
              <a:buFont typeface="Arial" pitchFamily="34" charset="0"/>
              <a:buBlip>
                <a:blip r:embed="rId6"/>
              </a:buBlip>
              <a:defRPr sz="1600">
                <a:solidFill>
                  <a:schemeClr val="tx1"/>
                </a:solidFill>
                <a:latin typeface="Arial" pitchFamily="34" charset="0"/>
                <a:ea typeface="ＭＳ Ｐゴシック" pitchFamily="34" charset="-128"/>
                <a:cs typeface="Arial" pitchFamily="34" charset="0"/>
              </a:defRPr>
            </a:lvl3pPr>
            <a:lvl4pPr marL="1600200" indent="-228600">
              <a:spcBef>
                <a:spcPct val="20000"/>
              </a:spcBef>
              <a:buFont typeface="Arial" pitchFamily="34" charset="0"/>
              <a:buBlip>
                <a:blip r:embed="rId7"/>
              </a:buBlip>
              <a:defRPr sz="1400">
                <a:solidFill>
                  <a:schemeClr val="tx1"/>
                </a:solidFill>
                <a:latin typeface="Arial" pitchFamily="34" charset="0"/>
                <a:ea typeface="ＭＳ Ｐゴシック" pitchFamily="34" charset="-128"/>
                <a:cs typeface="Arial" pitchFamily="34" charset="0"/>
              </a:defRPr>
            </a:lvl4pPr>
            <a:lvl5pPr marL="2057400" indent="-228600">
              <a:spcBef>
                <a:spcPct val="20000"/>
              </a:spcBef>
              <a:buFont typeface="Arial" pitchFamily="34" charset="0"/>
              <a:buChar char="–"/>
              <a:defRPr sz="1400">
                <a:solidFill>
                  <a:schemeClr val="tx1"/>
                </a:solidFill>
                <a:latin typeface="Arial" pitchFamily="34" charset="0"/>
                <a:ea typeface="ＭＳ Ｐゴシック" pitchFamily="34" charset="-128"/>
                <a:cs typeface="Arial" pitchFamily="34" charset="0"/>
              </a:defRPr>
            </a:lvl5pPr>
            <a:lvl6pPr marL="2514600" indent="-228600" eaLnBrk="0" fontAlgn="base" hangingPunct="0">
              <a:spcBef>
                <a:spcPct val="20000"/>
              </a:spcBef>
              <a:spcAft>
                <a:spcPct val="0"/>
              </a:spcAft>
              <a:buFont typeface="Arial" pitchFamily="34" charset="0"/>
              <a:buChar char="–"/>
              <a:defRPr sz="1400">
                <a:solidFill>
                  <a:schemeClr val="tx1"/>
                </a:solidFill>
                <a:latin typeface="Arial" pitchFamily="34" charset="0"/>
                <a:ea typeface="ＭＳ Ｐゴシック" pitchFamily="34" charset="-128"/>
                <a:cs typeface="Arial" pitchFamily="34" charset="0"/>
              </a:defRPr>
            </a:lvl6pPr>
            <a:lvl7pPr marL="2971800" indent="-228600" eaLnBrk="0" fontAlgn="base" hangingPunct="0">
              <a:spcBef>
                <a:spcPct val="20000"/>
              </a:spcBef>
              <a:spcAft>
                <a:spcPct val="0"/>
              </a:spcAft>
              <a:buFont typeface="Arial" pitchFamily="34" charset="0"/>
              <a:buChar char="–"/>
              <a:defRPr sz="1400">
                <a:solidFill>
                  <a:schemeClr val="tx1"/>
                </a:solidFill>
                <a:latin typeface="Arial" pitchFamily="34" charset="0"/>
                <a:ea typeface="ＭＳ Ｐゴシック" pitchFamily="34" charset="-128"/>
                <a:cs typeface="Arial" pitchFamily="34" charset="0"/>
              </a:defRPr>
            </a:lvl7pPr>
            <a:lvl8pPr marL="3429000" indent="-228600" eaLnBrk="0" fontAlgn="base" hangingPunct="0">
              <a:spcBef>
                <a:spcPct val="20000"/>
              </a:spcBef>
              <a:spcAft>
                <a:spcPct val="0"/>
              </a:spcAft>
              <a:buFont typeface="Arial" pitchFamily="34" charset="0"/>
              <a:buChar char="–"/>
              <a:defRPr sz="1400">
                <a:solidFill>
                  <a:schemeClr val="tx1"/>
                </a:solidFill>
                <a:latin typeface="Arial" pitchFamily="34" charset="0"/>
                <a:ea typeface="ＭＳ Ｐゴシック" pitchFamily="34" charset="-128"/>
                <a:cs typeface="Arial" pitchFamily="34" charset="0"/>
              </a:defRPr>
            </a:lvl8pPr>
            <a:lvl9pPr marL="3886200" indent="-228600" eaLnBrk="0" fontAlgn="base" hangingPunct="0">
              <a:spcBef>
                <a:spcPct val="20000"/>
              </a:spcBef>
              <a:spcAft>
                <a:spcPct val="0"/>
              </a:spcAft>
              <a:buFont typeface="Arial" pitchFamily="34" charset="0"/>
              <a:buChar char="–"/>
              <a:defRPr sz="1400">
                <a:solidFill>
                  <a:schemeClr val="tx1"/>
                </a:solidFill>
                <a:latin typeface="Arial" pitchFamily="34" charset="0"/>
                <a:ea typeface="ＭＳ Ｐゴシック" pitchFamily="34" charset="-128"/>
                <a:cs typeface="Arial" pitchFamily="34" charset="0"/>
              </a:defRPr>
            </a:lvl9pPr>
          </a:lstStyle>
          <a:p>
            <a:pPr algn="ctr" eaLnBrk="1" hangingPunct="1">
              <a:spcBef>
                <a:spcPct val="50000"/>
              </a:spcBef>
            </a:pPr>
            <a:r>
              <a:rPr lang="tr-TR" altLang="tr-TR" sz="1100"/>
              <a:t>Progestinler ilk sıra medikal tedavidir. (IA)</a:t>
            </a:r>
            <a:endParaRPr lang="en-US" altLang="tr-TR" sz="1100">
              <a:solidFill>
                <a:schemeClr val="bg2"/>
              </a:solidFill>
            </a:endParaRPr>
          </a:p>
        </p:txBody>
      </p:sp>
      <p:sp>
        <p:nvSpPr>
          <p:cNvPr id="98329" name="Text Box 16"/>
          <p:cNvSpPr txBox="1">
            <a:spLocks noChangeArrowheads="1"/>
          </p:cNvSpPr>
          <p:nvPr/>
        </p:nvSpPr>
        <p:spPr bwMode="auto">
          <a:xfrm>
            <a:off x="4002088" y="3411538"/>
            <a:ext cx="1368425" cy="14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defRPr>
                <a:solidFill>
                  <a:schemeClr val="tx1"/>
                </a:solidFill>
                <a:latin typeface="Arial" pitchFamily="34" charset="0"/>
                <a:ea typeface="ＭＳ Ｐゴシック" pitchFamily="34" charset="-128"/>
                <a:cs typeface="Arial" pitchFamily="34" charset="0"/>
              </a:defRPr>
            </a:lvl1pPr>
            <a:lvl2pPr marL="742950" indent="-285750">
              <a:spcBef>
                <a:spcPct val="50000"/>
              </a:spcBef>
              <a:buBlip>
                <a:blip r:embed="rId5"/>
              </a:buBlip>
              <a:defRPr>
                <a:solidFill>
                  <a:schemeClr val="tx1"/>
                </a:solidFill>
                <a:latin typeface="Arial" pitchFamily="34" charset="0"/>
                <a:ea typeface="ＭＳ Ｐゴシック" pitchFamily="34" charset="-128"/>
                <a:cs typeface="Arial" pitchFamily="34" charset="0"/>
              </a:defRPr>
            </a:lvl2pPr>
            <a:lvl3pPr marL="1143000" indent="-228600">
              <a:spcBef>
                <a:spcPct val="20000"/>
              </a:spcBef>
              <a:buFont typeface="Arial" pitchFamily="34" charset="0"/>
              <a:buBlip>
                <a:blip r:embed="rId6"/>
              </a:buBlip>
              <a:defRPr sz="1600">
                <a:solidFill>
                  <a:schemeClr val="tx1"/>
                </a:solidFill>
                <a:latin typeface="Arial" pitchFamily="34" charset="0"/>
                <a:ea typeface="ＭＳ Ｐゴシック" pitchFamily="34" charset="-128"/>
                <a:cs typeface="Arial" pitchFamily="34" charset="0"/>
              </a:defRPr>
            </a:lvl3pPr>
            <a:lvl4pPr marL="1600200" indent="-228600">
              <a:spcBef>
                <a:spcPct val="20000"/>
              </a:spcBef>
              <a:buFont typeface="Arial" pitchFamily="34" charset="0"/>
              <a:buBlip>
                <a:blip r:embed="rId7"/>
              </a:buBlip>
              <a:defRPr sz="1400">
                <a:solidFill>
                  <a:schemeClr val="tx1"/>
                </a:solidFill>
                <a:latin typeface="Arial" pitchFamily="34" charset="0"/>
                <a:ea typeface="ＭＳ Ｐゴシック" pitchFamily="34" charset="-128"/>
                <a:cs typeface="Arial" pitchFamily="34" charset="0"/>
              </a:defRPr>
            </a:lvl4pPr>
            <a:lvl5pPr marL="2057400" indent="-228600">
              <a:spcBef>
                <a:spcPct val="20000"/>
              </a:spcBef>
              <a:buFont typeface="Arial" pitchFamily="34" charset="0"/>
              <a:buChar char="–"/>
              <a:defRPr sz="1400">
                <a:solidFill>
                  <a:schemeClr val="tx1"/>
                </a:solidFill>
                <a:latin typeface="Arial" pitchFamily="34" charset="0"/>
                <a:ea typeface="ＭＳ Ｐゴシック" pitchFamily="34" charset="-128"/>
                <a:cs typeface="Arial" pitchFamily="34" charset="0"/>
              </a:defRPr>
            </a:lvl5pPr>
            <a:lvl6pPr marL="2514600" indent="-228600" eaLnBrk="0" fontAlgn="base" hangingPunct="0">
              <a:spcBef>
                <a:spcPct val="20000"/>
              </a:spcBef>
              <a:spcAft>
                <a:spcPct val="0"/>
              </a:spcAft>
              <a:buFont typeface="Arial" pitchFamily="34" charset="0"/>
              <a:buChar char="–"/>
              <a:defRPr sz="1400">
                <a:solidFill>
                  <a:schemeClr val="tx1"/>
                </a:solidFill>
                <a:latin typeface="Arial" pitchFamily="34" charset="0"/>
                <a:ea typeface="ＭＳ Ｐゴシック" pitchFamily="34" charset="-128"/>
                <a:cs typeface="Arial" pitchFamily="34" charset="0"/>
              </a:defRPr>
            </a:lvl6pPr>
            <a:lvl7pPr marL="2971800" indent="-228600" eaLnBrk="0" fontAlgn="base" hangingPunct="0">
              <a:spcBef>
                <a:spcPct val="20000"/>
              </a:spcBef>
              <a:spcAft>
                <a:spcPct val="0"/>
              </a:spcAft>
              <a:buFont typeface="Arial" pitchFamily="34" charset="0"/>
              <a:buChar char="–"/>
              <a:defRPr sz="1400">
                <a:solidFill>
                  <a:schemeClr val="tx1"/>
                </a:solidFill>
                <a:latin typeface="Arial" pitchFamily="34" charset="0"/>
                <a:ea typeface="ＭＳ Ｐゴシック" pitchFamily="34" charset="-128"/>
                <a:cs typeface="Arial" pitchFamily="34" charset="0"/>
              </a:defRPr>
            </a:lvl7pPr>
            <a:lvl8pPr marL="3429000" indent="-228600" eaLnBrk="0" fontAlgn="base" hangingPunct="0">
              <a:spcBef>
                <a:spcPct val="20000"/>
              </a:spcBef>
              <a:spcAft>
                <a:spcPct val="0"/>
              </a:spcAft>
              <a:buFont typeface="Arial" pitchFamily="34" charset="0"/>
              <a:buChar char="–"/>
              <a:defRPr sz="1400">
                <a:solidFill>
                  <a:schemeClr val="tx1"/>
                </a:solidFill>
                <a:latin typeface="Arial" pitchFamily="34" charset="0"/>
                <a:ea typeface="ＭＳ Ｐゴシック" pitchFamily="34" charset="-128"/>
                <a:cs typeface="Arial" pitchFamily="34" charset="0"/>
              </a:defRPr>
            </a:lvl8pPr>
            <a:lvl9pPr marL="3886200" indent="-228600" eaLnBrk="0" fontAlgn="base" hangingPunct="0">
              <a:spcBef>
                <a:spcPct val="20000"/>
              </a:spcBef>
              <a:spcAft>
                <a:spcPct val="0"/>
              </a:spcAft>
              <a:buFont typeface="Arial" pitchFamily="34" charset="0"/>
              <a:buChar char="–"/>
              <a:defRPr sz="1400">
                <a:solidFill>
                  <a:schemeClr val="tx1"/>
                </a:solidFill>
                <a:latin typeface="Arial" pitchFamily="34" charset="0"/>
                <a:ea typeface="ＭＳ Ｐゴシック" pitchFamily="34" charset="-128"/>
                <a:cs typeface="Arial" pitchFamily="34" charset="0"/>
              </a:defRPr>
            </a:lvl9pPr>
          </a:lstStyle>
          <a:p>
            <a:pPr algn="ctr" eaLnBrk="1" hangingPunct="1">
              <a:spcBef>
                <a:spcPct val="50000"/>
              </a:spcBef>
            </a:pPr>
            <a:r>
              <a:rPr lang="tr-TR" altLang="tr-TR" sz="1100"/>
              <a:t>Endometriozisle ilişkili ağrı tedavisinde etkililiği kanıtlanan progestinlerin kullanımı önerilir. (A)</a:t>
            </a:r>
          </a:p>
        </p:txBody>
      </p:sp>
      <p:sp>
        <p:nvSpPr>
          <p:cNvPr id="98330" name="Text Box 16"/>
          <p:cNvSpPr txBox="1">
            <a:spLocks noChangeArrowheads="1"/>
          </p:cNvSpPr>
          <p:nvPr/>
        </p:nvSpPr>
        <p:spPr bwMode="auto">
          <a:xfrm>
            <a:off x="2303463" y="3411538"/>
            <a:ext cx="1763712" cy="170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defRPr>
                <a:solidFill>
                  <a:schemeClr val="tx1"/>
                </a:solidFill>
                <a:latin typeface="Arial" pitchFamily="34" charset="0"/>
                <a:ea typeface="ＭＳ Ｐゴシック" pitchFamily="34" charset="-128"/>
                <a:cs typeface="Arial" pitchFamily="34" charset="0"/>
              </a:defRPr>
            </a:lvl1pPr>
            <a:lvl2pPr marL="742950" indent="-285750">
              <a:spcBef>
                <a:spcPct val="50000"/>
              </a:spcBef>
              <a:buBlip>
                <a:blip r:embed="rId5"/>
              </a:buBlip>
              <a:defRPr>
                <a:solidFill>
                  <a:schemeClr val="tx1"/>
                </a:solidFill>
                <a:latin typeface="Arial" pitchFamily="34" charset="0"/>
                <a:ea typeface="ＭＳ Ｐゴシック" pitchFamily="34" charset="-128"/>
                <a:cs typeface="Arial" pitchFamily="34" charset="0"/>
              </a:defRPr>
            </a:lvl2pPr>
            <a:lvl3pPr marL="1143000" indent="-228600">
              <a:spcBef>
                <a:spcPct val="20000"/>
              </a:spcBef>
              <a:buFont typeface="Arial" pitchFamily="34" charset="0"/>
              <a:buBlip>
                <a:blip r:embed="rId6"/>
              </a:buBlip>
              <a:defRPr sz="1600">
                <a:solidFill>
                  <a:schemeClr val="tx1"/>
                </a:solidFill>
                <a:latin typeface="Arial" pitchFamily="34" charset="0"/>
                <a:ea typeface="ＭＳ Ｐゴシック" pitchFamily="34" charset="-128"/>
                <a:cs typeface="Arial" pitchFamily="34" charset="0"/>
              </a:defRPr>
            </a:lvl3pPr>
            <a:lvl4pPr marL="1600200" indent="-228600">
              <a:spcBef>
                <a:spcPct val="20000"/>
              </a:spcBef>
              <a:buFont typeface="Arial" pitchFamily="34" charset="0"/>
              <a:buBlip>
                <a:blip r:embed="rId7"/>
              </a:buBlip>
              <a:defRPr sz="1400">
                <a:solidFill>
                  <a:schemeClr val="tx1"/>
                </a:solidFill>
                <a:latin typeface="Arial" pitchFamily="34" charset="0"/>
                <a:ea typeface="ＭＳ Ｐゴシック" pitchFamily="34" charset="-128"/>
                <a:cs typeface="Arial" pitchFamily="34" charset="0"/>
              </a:defRPr>
            </a:lvl4pPr>
            <a:lvl5pPr marL="2057400" indent="-228600">
              <a:spcBef>
                <a:spcPct val="20000"/>
              </a:spcBef>
              <a:buFont typeface="Arial" pitchFamily="34" charset="0"/>
              <a:buChar char="–"/>
              <a:defRPr sz="1400">
                <a:solidFill>
                  <a:schemeClr val="tx1"/>
                </a:solidFill>
                <a:latin typeface="Arial" pitchFamily="34" charset="0"/>
                <a:ea typeface="ＭＳ Ｐゴシック" pitchFamily="34" charset="-128"/>
                <a:cs typeface="Arial" pitchFamily="34" charset="0"/>
              </a:defRPr>
            </a:lvl5pPr>
            <a:lvl6pPr marL="2514600" indent="-228600" eaLnBrk="0" fontAlgn="base" hangingPunct="0">
              <a:spcBef>
                <a:spcPct val="20000"/>
              </a:spcBef>
              <a:spcAft>
                <a:spcPct val="0"/>
              </a:spcAft>
              <a:buFont typeface="Arial" pitchFamily="34" charset="0"/>
              <a:buChar char="–"/>
              <a:defRPr sz="1400">
                <a:solidFill>
                  <a:schemeClr val="tx1"/>
                </a:solidFill>
                <a:latin typeface="Arial" pitchFamily="34" charset="0"/>
                <a:ea typeface="ＭＳ Ｐゴシック" pitchFamily="34" charset="-128"/>
                <a:cs typeface="Arial" pitchFamily="34" charset="0"/>
              </a:defRPr>
            </a:lvl6pPr>
            <a:lvl7pPr marL="2971800" indent="-228600" eaLnBrk="0" fontAlgn="base" hangingPunct="0">
              <a:spcBef>
                <a:spcPct val="20000"/>
              </a:spcBef>
              <a:spcAft>
                <a:spcPct val="0"/>
              </a:spcAft>
              <a:buFont typeface="Arial" pitchFamily="34" charset="0"/>
              <a:buChar char="–"/>
              <a:defRPr sz="1400">
                <a:solidFill>
                  <a:schemeClr val="tx1"/>
                </a:solidFill>
                <a:latin typeface="Arial" pitchFamily="34" charset="0"/>
                <a:ea typeface="ＭＳ Ｐゴシック" pitchFamily="34" charset="-128"/>
                <a:cs typeface="Arial" pitchFamily="34" charset="0"/>
              </a:defRPr>
            </a:lvl7pPr>
            <a:lvl8pPr marL="3429000" indent="-228600" eaLnBrk="0" fontAlgn="base" hangingPunct="0">
              <a:spcBef>
                <a:spcPct val="20000"/>
              </a:spcBef>
              <a:spcAft>
                <a:spcPct val="0"/>
              </a:spcAft>
              <a:buFont typeface="Arial" pitchFamily="34" charset="0"/>
              <a:buChar char="–"/>
              <a:defRPr sz="1400">
                <a:solidFill>
                  <a:schemeClr val="tx1"/>
                </a:solidFill>
                <a:latin typeface="Arial" pitchFamily="34" charset="0"/>
                <a:ea typeface="ＭＳ Ｐゴシック" pitchFamily="34" charset="-128"/>
                <a:cs typeface="Arial" pitchFamily="34" charset="0"/>
              </a:defRPr>
            </a:lvl8pPr>
            <a:lvl9pPr marL="3886200" indent="-228600" eaLnBrk="0" fontAlgn="base" hangingPunct="0">
              <a:spcBef>
                <a:spcPct val="20000"/>
              </a:spcBef>
              <a:spcAft>
                <a:spcPct val="0"/>
              </a:spcAft>
              <a:buFont typeface="Arial" pitchFamily="34" charset="0"/>
              <a:buChar char="–"/>
              <a:defRPr sz="1400">
                <a:solidFill>
                  <a:schemeClr val="tx1"/>
                </a:solidFill>
                <a:latin typeface="Arial" pitchFamily="34" charset="0"/>
                <a:ea typeface="ＭＳ Ｐゴシック" pitchFamily="34" charset="-128"/>
                <a:cs typeface="Arial" pitchFamily="34" charset="0"/>
              </a:defRPr>
            </a:lvl9pPr>
          </a:lstStyle>
          <a:p>
            <a:pPr algn="ctr" eaLnBrk="1" hangingPunct="1">
              <a:spcBef>
                <a:spcPct val="50000"/>
              </a:spcBef>
            </a:pPr>
            <a:r>
              <a:rPr lang="tr-TR" altLang="tr-TR" sz="1100"/>
              <a:t>Etkililiği randomize klinik çalışmalarda kanıtlanmış olan progestinler endometrioziste spesifik olarak endikedir. </a:t>
            </a:r>
          </a:p>
          <a:p>
            <a:pPr algn="ctr" eaLnBrk="1" hangingPunct="1">
              <a:spcBef>
                <a:spcPct val="50000"/>
              </a:spcBef>
            </a:pPr>
            <a:r>
              <a:rPr lang="tr-TR" altLang="tr-TR" sz="1100"/>
              <a:t>İlk sıra tedavi olarak uygulanabilirler.</a:t>
            </a:r>
          </a:p>
        </p:txBody>
      </p:sp>
      <p:sp>
        <p:nvSpPr>
          <p:cNvPr id="98331" name="Text Box 16"/>
          <p:cNvSpPr txBox="1">
            <a:spLocks noChangeArrowheads="1"/>
          </p:cNvSpPr>
          <p:nvPr/>
        </p:nvSpPr>
        <p:spPr bwMode="auto">
          <a:xfrm>
            <a:off x="5568950" y="3411538"/>
            <a:ext cx="1608138" cy="127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defRPr>
                <a:solidFill>
                  <a:schemeClr val="tx1"/>
                </a:solidFill>
                <a:latin typeface="Arial" pitchFamily="34" charset="0"/>
                <a:ea typeface="ＭＳ Ｐゴシック" pitchFamily="34" charset="-128"/>
                <a:cs typeface="Arial" pitchFamily="34" charset="0"/>
              </a:defRPr>
            </a:lvl1pPr>
            <a:lvl2pPr marL="742950" indent="-285750">
              <a:spcBef>
                <a:spcPct val="50000"/>
              </a:spcBef>
              <a:buBlip>
                <a:blip r:embed="rId5"/>
              </a:buBlip>
              <a:defRPr>
                <a:solidFill>
                  <a:schemeClr val="tx1"/>
                </a:solidFill>
                <a:latin typeface="Arial" pitchFamily="34" charset="0"/>
                <a:ea typeface="ＭＳ Ｐゴシック" pitchFamily="34" charset="-128"/>
                <a:cs typeface="Arial" pitchFamily="34" charset="0"/>
              </a:defRPr>
            </a:lvl2pPr>
            <a:lvl3pPr marL="1143000" indent="-228600">
              <a:spcBef>
                <a:spcPct val="20000"/>
              </a:spcBef>
              <a:buFont typeface="Arial" pitchFamily="34" charset="0"/>
              <a:buBlip>
                <a:blip r:embed="rId6"/>
              </a:buBlip>
              <a:defRPr sz="1600">
                <a:solidFill>
                  <a:schemeClr val="tx1"/>
                </a:solidFill>
                <a:latin typeface="Arial" pitchFamily="34" charset="0"/>
                <a:ea typeface="ＭＳ Ｐゴシック" pitchFamily="34" charset="-128"/>
                <a:cs typeface="Arial" pitchFamily="34" charset="0"/>
              </a:defRPr>
            </a:lvl3pPr>
            <a:lvl4pPr marL="1600200" indent="-228600">
              <a:spcBef>
                <a:spcPct val="20000"/>
              </a:spcBef>
              <a:buFont typeface="Arial" pitchFamily="34" charset="0"/>
              <a:buBlip>
                <a:blip r:embed="rId7"/>
              </a:buBlip>
              <a:defRPr sz="1400">
                <a:solidFill>
                  <a:schemeClr val="tx1"/>
                </a:solidFill>
                <a:latin typeface="Arial" pitchFamily="34" charset="0"/>
                <a:ea typeface="ＭＳ Ｐゴシック" pitchFamily="34" charset="-128"/>
                <a:cs typeface="Arial" pitchFamily="34" charset="0"/>
              </a:defRPr>
            </a:lvl4pPr>
            <a:lvl5pPr marL="2057400" indent="-228600">
              <a:spcBef>
                <a:spcPct val="20000"/>
              </a:spcBef>
              <a:buFont typeface="Arial" pitchFamily="34" charset="0"/>
              <a:buChar char="–"/>
              <a:defRPr sz="1400">
                <a:solidFill>
                  <a:schemeClr val="tx1"/>
                </a:solidFill>
                <a:latin typeface="Arial" pitchFamily="34" charset="0"/>
                <a:ea typeface="ＭＳ Ｐゴシック" pitchFamily="34" charset="-128"/>
                <a:cs typeface="Arial" pitchFamily="34" charset="0"/>
              </a:defRPr>
            </a:lvl5pPr>
            <a:lvl6pPr marL="2514600" indent="-228600" eaLnBrk="0" fontAlgn="base" hangingPunct="0">
              <a:spcBef>
                <a:spcPct val="20000"/>
              </a:spcBef>
              <a:spcAft>
                <a:spcPct val="0"/>
              </a:spcAft>
              <a:buFont typeface="Arial" pitchFamily="34" charset="0"/>
              <a:buChar char="–"/>
              <a:defRPr sz="1400">
                <a:solidFill>
                  <a:schemeClr val="tx1"/>
                </a:solidFill>
                <a:latin typeface="Arial" pitchFamily="34" charset="0"/>
                <a:ea typeface="ＭＳ Ｐゴシック" pitchFamily="34" charset="-128"/>
                <a:cs typeface="Arial" pitchFamily="34" charset="0"/>
              </a:defRPr>
            </a:lvl6pPr>
            <a:lvl7pPr marL="2971800" indent="-228600" eaLnBrk="0" fontAlgn="base" hangingPunct="0">
              <a:spcBef>
                <a:spcPct val="20000"/>
              </a:spcBef>
              <a:spcAft>
                <a:spcPct val="0"/>
              </a:spcAft>
              <a:buFont typeface="Arial" pitchFamily="34" charset="0"/>
              <a:buChar char="–"/>
              <a:defRPr sz="1400">
                <a:solidFill>
                  <a:schemeClr val="tx1"/>
                </a:solidFill>
                <a:latin typeface="Arial" pitchFamily="34" charset="0"/>
                <a:ea typeface="ＭＳ Ｐゴシック" pitchFamily="34" charset="-128"/>
                <a:cs typeface="Arial" pitchFamily="34" charset="0"/>
              </a:defRPr>
            </a:lvl7pPr>
            <a:lvl8pPr marL="3429000" indent="-228600" eaLnBrk="0" fontAlgn="base" hangingPunct="0">
              <a:spcBef>
                <a:spcPct val="20000"/>
              </a:spcBef>
              <a:spcAft>
                <a:spcPct val="0"/>
              </a:spcAft>
              <a:buFont typeface="Arial" pitchFamily="34" charset="0"/>
              <a:buChar char="–"/>
              <a:defRPr sz="1400">
                <a:solidFill>
                  <a:schemeClr val="tx1"/>
                </a:solidFill>
                <a:latin typeface="Arial" pitchFamily="34" charset="0"/>
                <a:ea typeface="ＭＳ Ｐゴシック" pitchFamily="34" charset="-128"/>
                <a:cs typeface="Arial" pitchFamily="34" charset="0"/>
              </a:defRPr>
            </a:lvl8pPr>
            <a:lvl9pPr marL="3886200" indent="-228600" eaLnBrk="0" fontAlgn="base" hangingPunct="0">
              <a:spcBef>
                <a:spcPct val="20000"/>
              </a:spcBef>
              <a:spcAft>
                <a:spcPct val="0"/>
              </a:spcAft>
              <a:buFont typeface="Arial" pitchFamily="34" charset="0"/>
              <a:buChar char="–"/>
              <a:defRPr sz="1400">
                <a:solidFill>
                  <a:schemeClr val="tx1"/>
                </a:solidFill>
                <a:latin typeface="Arial" pitchFamily="34" charset="0"/>
                <a:ea typeface="ＭＳ Ｐゴシック" pitchFamily="34" charset="-128"/>
                <a:cs typeface="Arial" pitchFamily="34" charset="0"/>
              </a:defRPr>
            </a:lvl9pPr>
          </a:lstStyle>
          <a:p>
            <a:pPr algn="ctr" eaLnBrk="1" hangingPunct="1">
              <a:spcBef>
                <a:spcPct val="50000"/>
              </a:spcBef>
            </a:pPr>
            <a:r>
              <a:rPr lang="tr-TR" altLang="tr-TR" sz="1100"/>
              <a:t>Progestinler endometriozis tedavisinde kuvvetle önerilir, ilk sıra ve ampirik tedavide kullanımları önerilmektedir.</a:t>
            </a:r>
          </a:p>
        </p:txBody>
      </p:sp>
      <p:sp>
        <p:nvSpPr>
          <p:cNvPr id="98332" name="Text Box 16"/>
          <p:cNvSpPr txBox="1">
            <a:spLocks noChangeArrowheads="1"/>
          </p:cNvSpPr>
          <p:nvPr/>
        </p:nvSpPr>
        <p:spPr bwMode="auto">
          <a:xfrm>
            <a:off x="6985000" y="3411538"/>
            <a:ext cx="1368425" cy="938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defRPr>
                <a:solidFill>
                  <a:schemeClr val="tx1"/>
                </a:solidFill>
                <a:latin typeface="Arial" pitchFamily="34" charset="0"/>
                <a:ea typeface="ＭＳ Ｐゴシック" pitchFamily="34" charset="-128"/>
                <a:cs typeface="Arial" pitchFamily="34" charset="0"/>
              </a:defRPr>
            </a:lvl1pPr>
            <a:lvl2pPr marL="742950" indent="-285750">
              <a:spcBef>
                <a:spcPct val="50000"/>
              </a:spcBef>
              <a:buBlip>
                <a:blip r:embed="rId5"/>
              </a:buBlip>
              <a:defRPr>
                <a:solidFill>
                  <a:schemeClr val="tx1"/>
                </a:solidFill>
                <a:latin typeface="Arial" pitchFamily="34" charset="0"/>
                <a:ea typeface="ＭＳ Ｐゴシック" pitchFamily="34" charset="-128"/>
                <a:cs typeface="Arial" pitchFamily="34" charset="0"/>
              </a:defRPr>
            </a:lvl2pPr>
            <a:lvl3pPr marL="1143000" indent="-228600">
              <a:spcBef>
                <a:spcPct val="20000"/>
              </a:spcBef>
              <a:buFont typeface="Arial" pitchFamily="34" charset="0"/>
              <a:buBlip>
                <a:blip r:embed="rId6"/>
              </a:buBlip>
              <a:defRPr sz="1600">
                <a:solidFill>
                  <a:schemeClr val="tx1"/>
                </a:solidFill>
                <a:latin typeface="Arial" pitchFamily="34" charset="0"/>
                <a:ea typeface="ＭＳ Ｐゴシック" pitchFamily="34" charset="-128"/>
                <a:cs typeface="Arial" pitchFamily="34" charset="0"/>
              </a:defRPr>
            </a:lvl3pPr>
            <a:lvl4pPr marL="1600200" indent="-228600">
              <a:spcBef>
                <a:spcPct val="20000"/>
              </a:spcBef>
              <a:buFont typeface="Arial" pitchFamily="34" charset="0"/>
              <a:buBlip>
                <a:blip r:embed="rId7"/>
              </a:buBlip>
              <a:defRPr sz="1400">
                <a:solidFill>
                  <a:schemeClr val="tx1"/>
                </a:solidFill>
                <a:latin typeface="Arial" pitchFamily="34" charset="0"/>
                <a:ea typeface="ＭＳ Ｐゴシック" pitchFamily="34" charset="-128"/>
                <a:cs typeface="Arial" pitchFamily="34" charset="0"/>
              </a:defRPr>
            </a:lvl4pPr>
            <a:lvl5pPr marL="2057400" indent="-228600">
              <a:spcBef>
                <a:spcPct val="20000"/>
              </a:spcBef>
              <a:buFont typeface="Arial" pitchFamily="34" charset="0"/>
              <a:buChar char="–"/>
              <a:defRPr sz="1400">
                <a:solidFill>
                  <a:schemeClr val="tx1"/>
                </a:solidFill>
                <a:latin typeface="Arial" pitchFamily="34" charset="0"/>
                <a:ea typeface="ＭＳ Ｐゴシック" pitchFamily="34" charset="-128"/>
                <a:cs typeface="Arial" pitchFamily="34" charset="0"/>
              </a:defRPr>
            </a:lvl5pPr>
            <a:lvl6pPr marL="2514600" indent="-228600" eaLnBrk="0" fontAlgn="base" hangingPunct="0">
              <a:spcBef>
                <a:spcPct val="20000"/>
              </a:spcBef>
              <a:spcAft>
                <a:spcPct val="0"/>
              </a:spcAft>
              <a:buFont typeface="Arial" pitchFamily="34" charset="0"/>
              <a:buChar char="–"/>
              <a:defRPr sz="1400">
                <a:solidFill>
                  <a:schemeClr val="tx1"/>
                </a:solidFill>
                <a:latin typeface="Arial" pitchFamily="34" charset="0"/>
                <a:ea typeface="ＭＳ Ｐゴシック" pitchFamily="34" charset="-128"/>
                <a:cs typeface="Arial" pitchFamily="34" charset="0"/>
              </a:defRPr>
            </a:lvl6pPr>
            <a:lvl7pPr marL="2971800" indent="-228600" eaLnBrk="0" fontAlgn="base" hangingPunct="0">
              <a:spcBef>
                <a:spcPct val="20000"/>
              </a:spcBef>
              <a:spcAft>
                <a:spcPct val="0"/>
              </a:spcAft>
              <a:buFont typeface="Arial" pitchFamily="34" charset="0"/>
              <a:buChar char="–"/>
              <a:defRPr sz="1400">
                <a:solidFill>
                  <a:schemeClr val="tx1"/>
                </a:solidFill>
                <a:latin typeface="Arial" pitchFamily="34" charset="0"/>
                <a:ea typeface="ＭＳ Ｐゴシック" pitchFamily="34" charset="-128"/>
                <a:cs typeface="Arial" pitchFamily="34" charset="0"/>
              </a:defRPr>
            </a:lvl7pPr>
            <a:lvl8pPr marL="3429000" indent="-228600" eaLnBrk="0" fontAlgn="base" hangingPunct="0">
              <a:spcBef>
                <a:spcPct val="20000"/>
              </a:spcBef>
              <a:spcAft>
                <a:spcPct val="0"/>
              </a:spcAft>
              <a:buFont typeface="Arial" pitchFamily="34" charset="0"/>
              <a:buChar char="–"/>
              <a:defRPr sz="1400">
                <a:solidFill>
                  <a:schemeClr val="tx1"/>
                </a:solidFill>
                <a:latin typeface="Arial" pitchFamily="34" charset="0"/>
                <a:ea typeface="ＭＳ Ｐゴシック" pitchFamily="34" charset="-128"/>
                <a:cs typeface="Arial" pitchFamily="34" charset="0"/>
              </a:defRPr>
            </a:lvl8pPr>
            <a:lvl9pPr marL="3886200" indent="-228600" eaLnBrk="0" fontAlgn="base" hangingPunct="0">
              <a:spcBef>
                <a:spcPct val="20000"/>
              </a:spcBef>
              <a:spcAft>
                <a:spcPct val="0"/>
              </a:spcAft>
              <a:buFont typeface="Arial" pitchFamily="34" charset="0"/>
              <a:buChar char="–"/>
              <a:defRPr sz="1400">
                <a:solidFill>
                  <a:schemeClr val="tx1"/>
                </a:solidFill>
                <a:latin typeface="Arial" pitchFamily="34" charset="0"/>
                <a:ea typeface="ＭＳ Ｐゴシック" pitchFamily="34" charset="-128"/>
                <a:cs typeface="Arial" pitchFamily="34" charset="0"/>
              </a:defRPr>
            </a:lvl9pPr>
          </a:lstStyle>
          <a:p>
            <a:pPr algn="ctr" eaLnBrk="1" hangingPunct="1">
              <a:spcBef>
                <a:spcPct val="50000"/>
              </a:spcBef>
            </a:pPr>
            <a:r>
              <a:rPr lang="tr-TR" altLang="tr-TR" sz="1100"/>
              <a:t>Progestinler endometriozis tedavisinde yaygın olarak kullanılmaktadır.</a:t>
            </a:r>
          </a:p>
        </p:txBody>
      </p:sp>
      <p:sp>
        <p:nvSpPr>
          <p:cNvPr id="98333" name="Content Placeholder 2"/>
          <p:cNvSpPr txBox="1">
            <a:spLocks/>
          </p:cNvSpPr>
          <p:nvPr/>
        </p:nvSpPr>
        <p:spPr bwMode="auto">
          <a:xfrm>
            <a:off x="5580063" y="4646613"/>
            <a:ext cx="1692275" cy="14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defRPr>
                <a:solidFill>
                  <a:schemeClr val="tx1"/>
                </a:solidFill>
                <a:latin typeface="Arial" pitchFamily="34" charset="0"/>
                <a:ea typeface="ＭＳ Ｐゴシック" pitchFamily="34" charset="-128"/>
                <a:cs typeface="Arial" pitchFamily="34" charset="0"/>
              </a:defRPr>
            </a:lvl1pPr>
            <a:lvl2pPr marL="742950" indent="-285750">
              <a:spcBef>
                <a:spcPct val="50000"/>
              </a:spcBef>
              <a:buBlip>
                <a:blip r:embed="rId5"/>
              </a:buBlip>
              <a:defRPr>
                <a:solidFill>
                  <a:schemeClr val="tx1"/>
                </a:solidFill>
                <a:latin typeface="Arial" pitchFamily="34" charset="0"/>
                <a:ea typeface="ＭＳ Ｐゴシック" pitchFamily="34" charset="-128"/>
                <a:cs typeface="Arial" pitchFamily="34" charset="0"/>
              </a:defRPr>
            </a:lvl2pPr>
            <a:lvl3pPr marL="1143000" indent="-228600">
              <a:spcBef>
                <a:spcPct val="20000"/>
              </a:spcBef>
              <a:buFont typeface="Arial" pitchFamily="34" charset="0"/>
              <a:buBlip>
                <a:blip r:embed="rId6"/>
              </a:buBlip>
              <a:defRPr sz="1600">
                <a:solidFill>
                  <a:schemeClr val="tx1"/>
                </a:solidFill>
                <a:latin typeface="Arial" pitchFamily="34" charset="0"/>
                <a:ea typeface="ＭＳ Ｐゴシック" pitchFamily="34" charset="-128"/>
                <a:cs typeface="Arial" pitchFamily="34" charset="0"/>
              </a:defRPr>
            </a:lvl3pPr>
            <a:lvl4pPr marL="1600200" indent="-228600">
              <a:spcBef>
                <a:spcPct val="20000"/>
              </a:spcBef>
              <a:buFont typeface="Arial" pitchFamily="34" charset="0"/>
              <a:buBlip>
                <a:blip r:embed="rId7"/>
              </a:buBlip>
              <a:defRPr sz="1400">
                <a:solidFill>
                  <a:schemeClr val="tx1"/>
                </a:solidFill>
                <a:latin typeface="Arial" pitchFamily="34" charset="0"/>
                <a:ea typeface="ＭＳ Ｐゴシック" pitchFamily="34" charset="-128"/>
                <a:cs typeface="Arial" pitchFamily="34" charset="0"/>
              </a:defRPr>
            </a:lvl4pPr>
            <a:lvl5pPr marL="2057400" indent="-228600">
              <a:spcBef>
                <a:spcPct val="20000"/>
              </a:spcBef>
              <a:buFont typeface="Arial" pitchFamily="34" charset="0"/>
              <a:buChar char="–"/>
              <a:defRPr sz="1400">
                <a:solidFill>
                  <a:schemeClr val="tx1"/>
                </a:solidFill>
                <a:latin typeface="Arial" pitchFamily="34" charset="0"/>
                <a:ea typeface="ＭＳ Ｐゴシック" pitchFamily="34" charset="-128"/>
                <a:cs typeface="Arial" pitchFamily="34" charset="0"/>
              </a:defRPr>
            </a:lvl5pPr>
            <a:lvl6pPr marL="2514600" indent="-228600" eaLnBrk="0" fontAlgn="base" hangingPunct="0">
              <a:spcBef>
                <a:spcPct val="20000"/>
              </a:spcBef>
              <a:spcAft>
                <a:spcPct val="0"/>
              </a:spcAft>
              <a:buFont typeface="Arial" pitchFamily="34" charset="0"/>
              <a:buChar char="–"/>
              <a:defRPr sz="1400">
                <a:solidFill>
                  <a:schemeClr val="tx1"/>
                </a:solidFill>
                <a:latin typeface="Arial" pitchFamily="34" charset="0"/>
                <a:ea typeface="ＭＳ Ｐゴシック" pitchFamily="34" charset="-128"/>
                <a:cs typeface="Arial" pitchFamily="34" charset="0"/>
              </a:defRPr>
            </a:lvl6pPr>
            <a:lvl7pPr marL="2971800" indent="-228600" eaLnBrk="0" fontAlgn="base" hangingPunct="0">
              <a:spcBef>
                <a:spcPct val="20000"/>
              </a:spcBef>
              <a:spcAft>
                <a:spcPct val="0"/>
              </a:spcAft>
              <a:buFont typeface="Arial" pitchFamily="34" charset="0"/>
              <a:buChar char="–"/>
              <a:defRPr sz="1400">
                <a:solidFill>
                  <a:schemeClr val="tx1"/>
                </a:solidFill>
                <a:latin typeface="Arial" pitchFamily="34" charset="0"/>
                <a:ea typeface="ＭＳ Ｐゴシック" pitchFamily="34" charset="-128"/>
                <a:cs typeface="Arial" pitchFamily="34" charset="0"/>
              </a:defRPr>
            </a:lvl7pPr>
            <a:lvl8pPr marL="3429000" indent="-228600" eaLnBrk="0" fontAlgn="base" hangingPunct="0">
              <a:spcBef>
                <a:spcPct val="20000"/>
              </a:spcBef>
              <a:spcAft>
                <a:spcPct val="0"/>
              </a:spcAft>
              <a:buFont typeface="Arial" pitchFamily="34" charset="0"/>
              <a:buChar char="–"/>
              <a:defRPr sz="1400">
                <a:solidFill>
                  <a:schemeClr val="tx1"/>
                </a:solidFill>
                <a:latin typeface="Arial" pitchFamily="34" charset="0"/>
                <a:ea typeface="ＭＳ Ｐゴシック" pitchFamily="34" charset="-128"/>
                <a:cs typeface="Arial" pitchFamily="34" charset="0"/>
              </a:defRPr>
            </a:lvl8pPr>
            <a:lvl9pPr marL="3886200" indent="-228600" eaLnBrk="0" fontAlgn="base" hangingPunct="0">
              <a:spcBef>
                <a:spcPct val="20000"/>
              </a:spcBef>
              <a:spcAft>
                <a:spcPct val="0"/>
              </a:spcAft>
              <a:buFont typeface="Arial" pitchFamily="34" charset="0"/>
              <a:buChar char="–"/>
              <a:defRPr sz="1400">
                <a:solidFill>
                  <a:schemeClr val="tx1"/>
                </a:solidFill>
                <a:latin typeface="Arial" pitchFamily="34" charset="0"/>
                <a:ea typeface="ＭＳ Ｐゴシック" pitchFamily="34" charset="-128"/>
                <a:cs typeface="Arial" pitchFamily="34" charset="0"/>
              </a:defRPr>
            </a:lvl9pPr>
          </a:lstStyle>
          <a:p>
            <a:pPr algn="ctr" eaLnBrk="1" hangingPunct="1">
              <a:spcBef>
                <a:spcPct val="50000"/>
              </a:spcBef>
            </a:pPr>
            <a:r>
              <a:rPr lang="tr-TR" altLang="tr-TR" sz="1100"/>
              <a:t>Postoperatif rekürrens ve semptomları azaltan progestinlerin postoperatif dönemde en az 18-24 ay süreyle sekonder korunma amaçlı kullanımı kuvvetle tavsiye edilir.</a:t>
            </a:r>
          </a:p>
        </p:txBody>
      </p:sp>
      <p:sp>
        <p:nvSpPr>
          <p:cNvPr id="98334" name="TextBox 1"/>
          <p:cNvSpPr txBox="1">
            <a:spLocks noChangeArrowheads="1"/>
          </p:cNvSpPr>
          <p:nvPr/>
        </p:nvSpPr>
        <p:spPr bwMode="auto">
          <a:xfrm>
            <a:off x="1439863" y="6542088"/>
            <a:ext cx="77041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000" b="1" i="1">
                <a:solidFill>
                  <a:schemeClr val="tx1"/>
                </a:solidFill>
                <a:latin typeface="Arial" pitchFamily="34" charset="0"/>
                <a:ea typeface="ＭＳ Ｐゴシック" pitchFamily="34" charset="-128"/>
              </a:defRPr>
            </a:lvl1pPr>
            <a:lvl2pPr marL="742950" indent="-285750">
              <a:defRPr sz="3000" b="1" i="1">
                <a:solidFill>
                  <a:schemeClr val="tx1"/>
                </a:solidFill>
                <a:latin typeface="Arial" pitchFamily="34" charset="0"/>
                <a:ea typeface="ＭＳ Ｐゴシック" pitchFamily="34" charset="-128"/>
              </a:defRPr>
            </a:lvl2pPr>
            <a:lvl3pPr marL="1143000" indent="-228600">
              <a:defRPr sz="3000" b="1" i="1">
                <a:solidFill>
                  <a:schemeClr val="tx1"/>
                </a:solidFill>
                <a:latin typeface="Arial" pitchFamily="34" charset="0"/>
                <a:ea typeface="ＭＳ Ｐゴシック" pitchFamily="34" charset="-128"/>
              </a:defRPr>
            </a:lvl3pPr>
            <a:lvl4pPr marL="1600200" indent="-228600">
              <a:defRPr sz="3000" b="1" i="1">
                <a:solidFill>
                  <a:schemeClr val="tx1"/>
                </a:solidFill>
                <a:latin typeface="Arial" pitchFamily="34" charset="0"/>
                <a:ea typeface="ＭＳ Ｐゴシック" pitchFamily="34" charset="-128"/>
              </a:defRPr>
            </a:lvl4pPr>
            <a:lvl5pPr marL="2057400" indent="-228600">
              <a:defRPr sz="3000" b="1" i="1">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9pPr>
          </a:lstStyle>
          <a:p>
            <a:pPr algn="r"/>
            <a:r>
              <a:rPr lang="tr-TR" altLang="tr-TR" sz="700" b="0" i="0"/>
              <a:t>1. Clinical Practice Gynecology Committee. Journal of Endometriosis 2010;2 (3):107-134. 2. World Endometriosis Society. Hum Reprod. 2013;28(6):1552-68. 3. ESHRE guideline. Hum Reprod. 2014;29(3):400-12. 4. Oral E, et al. Turkish Endometriosis &amp; Adenomyosis Society. Diagnosis and Management of Endometriosis. 2014. 5. ASRM. Fertil Steril 2014;101:927–35.	</a:t>
            </a:r>
          </a:p>
        </p:txBody>
      </p:sp>
      <p:sp>
        <p:nvSpPr>
          <p:cNvPr id="2" name="Rectangle 1"/>
          <p:cNvSpPr/>
          <p:nvPr/>
        </p:nvSpPr>
        <p:spPr>
          <a:xfrm>
            <a:off x="14848" y="5409407"/>
            <a:ext cx="5666474" cy="369332"/>
          </a:xfrm>
          <a:prstGeom prst="rect">
            <a:avLst/>
          </a:prstGeom>
          <a:solidFill>
            <a:srgbClr val="FF0000"/>
          </a:solidFill>
        </p:spPr>
        <p:txBody>
          <a:bodyPr wrap="square">
            <a:spAutoFit/>
          </a:bodyPr>
          <a:lstStyle/>
          <a:p>
            <a:r>
              <a:rPr lang="tr-TR" dirty="0">
                <a:solidFill>
                  <a:srgbClr val="FFC000"/>
                </a:solidFill>
              </a:rPr>
              <a:t>http://</a:t>
            </a:r>
            <a:r>
              <a:rPr lang="tr-TR" dirty="0" smtClean="0">
                <a:solidFill>
                  <a:srgbClr val="FFC000"/>
                </a:solidFill>
              </a:rPr>
              <a:t>www.endometriosisguidelines.com</a:t>
            </a:r>
            <a:endParaRPr lang="tr-TR" dirty="0">
              <a:solidFill>
                <a:srgbClr val="FFC000"/>
              </a:solidFill>
            </a:endParaRPr>
          </a:p>
        </p:txBody>
      </p:sp>
    </p:spTree>
    <p:extLst>
      <p:ext uri="{BB962C8B-B14F-4D97-AF65-F5344CB8AC3E}">
        <p14:creationId xmlns:p14="http://schemas.microsoft.com/office/powerpoint/2010/main" val="446174295"/>
      </p:ext>
    </p:extLst>
  </p:cSld>
  <p:clrMapOvr>
    <a:masterClrMapping/>
  </p:clrMapOvr>
  <p:transition spd="slow"/>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768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157518"/>
            <a:ext cx="5476875" cy="1619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6803" name="Picture 3"/>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23528" y="2276872"/>
            <a:ext cx="7286625" cy="37814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descr="Noname.bmp"/>
          <p:cNvPicPr>
            <a:picLocks noChangeAspect="1"/>
          </p:cNvPicPr>
          <p:nvPr/>
        </p:nvPicPr>
        <p:blipFill>
          <a:blip r:embed="rId4" cstate="print"/>
          <a:stretch>
            <a:fillRect/>
          </a:stretch>
        </p:blipFill>
        <p:spPr>
          <a:xfrm>
            <a:off x="6837584" y="260648"/>
            <a:ext cx="2306416" cy="1124744"/>
          </a:xfrm>
          <a:prstGeom prst="rect">
            <a:avLst/>
          </a:prstGeom>
        </p:spPr>
      </p:pic>
    </p:spTree>
    <p:extLst>
      <p:ext uri="{BB962C8B-B14F-4D97-AF65-F5344CB8AC3E}">
        <p14:creationId xmlns:p14="http://schemas.microsoft.com/office/powerpoint/2010/main" val="2831029840"/>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01" name="Rectangle 112"/>
          <p:cNvSpPr>
            <a:spLocks noGrp="1" noChangeArrowheads="1"/>
          </p:cNvSpPr>
          <p:nvPr>
            <p:ph type="title"/>
          </p:nvPr>
        </p:nvSpPr>
        <p:spPr>
          <a:xfrm>
            <a:off x="323850" y="188913"/>
            <a:ext cx="8229600" cy="936625"/>
          </a:xfrm>
        </p:spPr>
        <p:txBody>
          <a:bodyPr>
            <a:normAutofit fontScale="90000"/>
          </a:bodyPr>
          <a:lstStyle/>
          <a:p>
            <a:pPr eaLnBrk="1" hangingPunct="1"/>
            <a:r>
              <a:rPr lang="tr-TR" sz="2800" dirty="0" err="1" smtClean="0">
                <a:solidFill>
                  <a:srgbClr val="FFFF00"/>
                </a:solidFill>
                <a:ea typeface="MS PGothic"/>
              </a:rPr>
              <a:t>Endometriozise</a:t>
            </a:r>
            <a:r>
              <a:rPr lang="tr-TR" sz="2800" dirty="0" smtClean="0">
                <a:solidFill>
                  <a:srgbClr val="FFFF00"/>
                </a:solidFill>
                <a:ea typeface="MS PGothic"/>
              </a:rPr>
              <a:t> yönelik </a:t>
            </a:r>
            <a:r>
              <a:rPr lang="tr-TR" sz="2800" dirty="0" err="1" smtClean="0">
                <a:solidFill>
                  <a:srgbClr val="FFFF00"/>
                </a:solidFill>
                <a:ea typeface="MS PGothic"/>
              </a:rPr>
              <a:t>hormonal</a:t>
            </a:r>
            <a:r>
              <a:rPr lang="tr-TR" sz="2800" dirty="0" smtClean="0">
                <a:solidFill>
                  <a:srgbClr val="FFFF00"/>
                </a:solidFill>
                <a:ea typeface="MS PGothic"/>
              </a:rPr>
              <a:t> tedavilerin avantajları ve dezavantajları</a:t>
            </a:r>
            <a:endParaRPr lang="en-US" sz="2800" dirty="0" smtClean="0">
              <a:solidFill>
                <a:srgbClr val="FFFF00"/>
              </a:solidFill>
              <a:ea typeface="MS PGothic"/>
            </a:endParaRPr>
          </a:p>
        </p:txBody>
      </p:sp>
      <p:graphicFrame>
        <p:nvGraphicFramePr>
          <p:cNvPr id="2" name="Table 1"/>
          <p:cNvGraphicFramePr>
            <a:graphicFrameLocks noGrp="1"/>
          </p:cNvGraphicFramePr>
          <p:nvPr>
            <p:extLst>
              <p:ext uri="{D42A27DB-BD31-4B8C-83A1-F6EECF244321}">
                <p14:modId xmlns:p14="http://schemas.microsoft.com/office/powerpoint/2010/main" val="4096603710"/>
              </p:ext>
            </p:extLst>
          </p:nvPr>
        </p:nvGraphicFramePr>
        <p:xfrm>
          <a:off x="250825" y="1196975"/>
          <a:ext cx="8640960" cy="5328593"/>
        </p:xfrm>
        <a:graphic>
          <a:graphicData uri="http://schemas.openxmlformats.org/drawingml/2006/table">
            <a:tbl>
              <a:tblPr firstRow="1" bandRow="1">
                <a:tableStyleId>{5C22544A-7EE6-4342-B048-85BDC9FD1C3A}</a:tableStyleId>
              </a:tblPr>
              <a:tblGrid>
                <a:gridCol w="2160240"/>
                <a:gridCol w="2160240"/>
                <a:gridCol w="2160240"/>
                <a:gridCol w="2160240"/>
              </a:tblGrid>
              <a:tr h="575610">
                <a:tc>
                  <a:txBody>
                    <a:bodyPr/>
                    <a:lstStyle/>
                    <a:p>
                      <a:pPr marL="0" marR="0" lvl="0" indent="0" algn="ctr" defTabSz="914400" rtl="0" eaLnBrk="1" fontAlgn="base" latinLnBrk="0" hangingPunct="1">
                        <a:lnSpc>
                          <a:spcPct val="110000"/>
                        </a:lnSpc>
                        <a:spcBef>
                          <a:spcPct val="0"/>
                        </a:spcBef>
                        <a:spcAft>
                          <a:spcPct val="0"/>
                        </a:spcAft>
                        <a:buClrTx/>
                        <a:buSzTx/>
                        <a:buFontTx/>
                        <a:buNone/>
                        <a:tabLst/>
                      </a:pPr>
                      <a:r>
                        <a:rPr kumimoji="0" lang="tr-TR" sz="1400" b="1" i="0" u="none" strike="noStrike" cap="none" normalizeH="0" baseline="0" dirty="0" smtClean="0">
                          <a:ln>
                            <a:noFill/>
                          </a:ln>
                          <a:solidFill>
                            <a:srgbClr val="FFFFFF"/>
                          </a:solidFill>
                          <a:effectLst/>
                          <a:latin typeface="Arial" charset="0"/>
                          <a:cs typeface="Arial" charset="0"/>
                        </a:rPr>
                        <a:t>İlacın özelliği</a:t>
                      </a:r>
                      <a:endParaRPr kumimoji="0" lang="de-DE" sz="1400" b="1" i="0" u="none" strike="noStrike" cap="none" normalizeH="0" baseline="0" dirty="0" smtClean="0">
                        <a:ln>
                          <a:noFill/>
                        </a:ln>
                        <a:solidFill>
                          <a:srgbClr val="FFFFFF"/>
                        </a:solidFill>
                        <a:effectLst/>
                        <a:latin typeface="Arial" charset="0"/>
                        <a:cs typeface="Arial" charset="0"/>
                      </a:endParaRPr>
                    </a:p>
                  </a:txBody>
                  <a:tcPr marL="91437" marR="91437" marT="45725" marB="45725" anchor="ctr" horzOverflow="overflow"/>
                </a:tc>
                <a:tc>
                  <a:txBody>
                    <a:bodyPr/>
                    <a:lstStyle/>
                    <a:p>
                      <a:pPr marL="0" marR="0" lvl="0" indent="0" algn="ctr" defTabSz="914400" rtl="0" eaLnBrk="1" fontAlgn="base" latinLnBrk="0" hangingPunct="1">
                        <a:lnSpc>
                          <a:spcPct val="110000"/>
                        </a:lnSpc>
                        <a:spcBef>
                          <a:spcPct val="0"/>
                        </a:spcBef>
                        <a:spcAft>
                          <a:spcPct val="0"/>
                        </a:spcAft>
                        <a:buClrTx/>
                        <a:buSzTx/>
                        <a:buFontTx/>
                        <a:buNone/>
                        <a:tabLst/>
                      </a:pPr>
                      <a:r>
                        <a:rPr kumimoji="0" lang="tr-TR" sz="1400" b="1" i="0" u="none" strike="noStrike" cap="none" normalizeH="0" baseline="0" dirty="0" smtClean="0">
                          <a:ln>
                            <a:noFill/>
                          </a:ln>
                          <a:solidFill>
                            <a:srgbClr val="FFFFFF"/>
                          </a:solidFill>
                          <a:effectLst/>
                          <a:latin typeface="Arial" charset="0"/>
                          <a:cs typeface="Arial" charset="0"/>
                        </a:rPr>
                        <a:t>Dienogest</a:t>
                      </a:r>
                      <a:endParaRPr kumimoji="0" lang="de-DE" sz="1400" b="1" i="0" u="none" strike="noStrike" cap="none" normalizeH="0" baseline="30000" dirty="0" smtClean="0">
                        <a:ln>
                          <a:noFill/>
                        </a:ln>
                        <a:solidFill>
                          <a:schemeClr val="bg1"/>
                        </a:solidFill>
                        <a:effectLst/>
                        <a:latin typeface="Arial" charset="0"/>
                        <a:cs typeface="Arial" charset="0"/>
                      </a:endParaRPr>
                    </a:p>
                  </a:txBody>
                  <a:tcPr marL="91437" marR="91437" marT="45725" marB="45725" anchor="ctr" horzOverflow="overflow"/>
                </a:tc>
                <a:tc>
                  <a:txBody>
                    <a:bodyPr/>
                    <a:lstStyle/>
                    <a:p>
                      <a:pPr marL="0" marR="0" lvl="0" indent="0" algn="ctr" defTabSz="914400" rtl="0" eaLnBrk="1" fontAlgn="base" latinLnBrk="0" hangingPunct="1">
                        <a:lnSpc>
                          <a:spcPct val="110000"/>
                        </a:lnSpc>
                        <a:spcBef>
                          <a:spcPct val="0"/>
                        </a:spcBef>
                        <a:spcAft>
                          <a:spcPct val="0"/>
                        </a:spcAft>
                        <a:buClrTx/>
                        <a:buSzTx/>
                        <a:buFontTx/>
                        <a:buNone/>
                        <a:tabLst/>
                      </a:pPr>
                      <a:r>
                        <a:rPr kumimoji="0" lang="de-DE" sz="1400" b="1" i="0" u="none" strike="noStrike" cap="none" normalizeH="0" baseline="0" dirty="0" err="1" smtClean="0">
                          <a:ln>
                            <a:noFill/>
                          </a:ln>
                          <a:solidFill>
                            <a:srgbClr val="FFFFFF"/>
                          </a:solidFill>
                          <a:effectLst/>
                          <a:latin typeface="Arial" charset="0"/>
                          <a:cs typeface="Arial" charset="0"/>
                        </a:rPr>
                        <a:t>GnRH</a:t>
                      </a:r>
                      <a:r>
                        <a:rPr kumimoji="0" lang="de-DE" sz="1400" b="1" i="0" u="none" strike="noStrike" cap="none" normalizeH="0" baseline="0" dirty="0" smtClean="0">
                          <a:ln>
                            <a:noFill/>
                          </a:ln>
                          <a:solidFill>
                            <a:srgbClr val="FFFFFF"/>
                          </a:solidFill>
                          <a:effectLst/>
                          <a:latin typeface="Arial" charset="0"/>
                          <a:cs typeface="Arial" charset="0"/>
                        </a:rPr>
                        <a:t>-analog</a:t>
                      </a:r>
                      <a:r>
                        <a:rPr kumimoji="0" lang="tr-TR" sz="1400" b="1" i="0" u="none" strike="noStrike" cap="none" normalizeH="0" baseline="0" dirty="0" err="1" smtClean="0">
                          <a:ln>
                            <a:noFill/>
                          </a:ln>
                          <a:solidFill>
                            <a:srgbClr val="FFFFFF"/>
                          </a:solidFill>
                          <a:effectLst/>
                          <a:latin typeface="Arial" charset="0"/>
                          <a:cs typeface="Arial" charset="0"/>
                        </a:rPr>
                        <a:t>ları</a:t>
                      </a:r>
                      <a:endParaRPr kumimoji="0" lang="de-DE" sz="1400" b="1" i="0" u="none" strike="noStrike" cap="none" normalizeH="0" baseline="0" dirty="0" smtClean="0">
                        <a:ln>
                          <a:noFill/>
                        </a:ln>
                        <a:solidFill>
                          <a:srgbClr val="FFFFFF"/>
                        </a:solidFill>
                        <a:effectLst/>
                        <a:latin typeface="Arial" charset="0"/>
                        <a:cs typeface="Arial" charset="0"/>
                      </a:endParaRPr>
                    </a:p>
                  </a:txBody>
                  <a:tcPr marL="91437" marR="91437" marT="45725" marB="45725" anchor="ctr" horzOverflow="overflow"/>
                </a:tc>
                <a:tc>
                  <a:txBody>
                    <a:bodyPr/>
                    <a:lstStyle/>
                    <a:p>
                      <a:pPr marL="0" marR="0" lvl="0" indent="0" algn="ctr" defTabSz="914400" rtl="0" eaLnBrk="1" fontAlgn="base" latinLnBrk="0" hangingPunct="1">
                        <a:lnSpc>
                          <a:spcPct val="110000"/>
                        </a:lnSpc>
                        <a:spcBef>
                          <a:spcPct val="0"/>
                        </a:spcBef>
                        <a:spcAft>
                          <a:spcPct val="0"/>
                        </a:spcAft>
                        <a:buClrTx/>
                        <a:buSzTx/>
                        <a:buFontTx/>
                        <a:buNone/>
                        <a:tabLst/>
                      </a:pPr>
                      <a:r>
                        <a:rPr kumimoji="0" lang="tr-TR" sz="1400" b="1" i="0" u="none" strike="noStrike" cap="none" normalizeH="0" baseline="0" dirty="0" smtClean="0">
                          <a:ln>
                            <a:noFill/>
                          </a:ln>
                          <a:solidFill>
                            <a:srgbClr val="FFFFFF"/>
                          </a:solidFill>
                          <a:effectLst/>
                          <a:latin typeface="Arial" charset="0"/>
                          <a:cs typeface="Arial" charset="0"/>
                        </a:rPr>
                        <a:t>K</a:t>
                      </a:r>
                      <a:r>
                        <a:rPr kumimoji="0" lang="de-DE" sz="1400" b="1" i="0" u="none" strike="noStrike" cap="none" normalizeH="0" baseline="0" dirty="0" err="1" smtClean="0">
                          <a:ln>
                            <a:noFill/>
                          </a:ln>
                          <a:solidFill>
                            <a:srgbClr val="FFFFFF"/>
                          </a:solidFill>
                          <a:effectLst/>
                          <a:latin typeface="Arial" charset="0"/>
                          <a:cs typeface="Arial" charset="0"/>
                        </a:rPr>
                        <a:t>ombine</a:t>
                      </a:r>
                      <a:r>
                        <a:rPr kumimoji="0" lang="de-DE" sz="1400" b="1" i="0" u="none" strike="noStrike" cap="none" normalizeH="0" baseline="0" dirty="0" smtClean="0">
                          <a:ln>
                            <a:noFill/>
                          </a:ln>
                          <a:solidFill>
                            <a:srgbClr val="FFFFFF"/>
                          </a:solidFill>
                          <a:effectLst/>
                          <a:latin typeface="Arial" charset="0"/>
                          <a:cs typeface="Arial" charset="0"/>
                        </a:rPr>
                        <a:t> oral </a:t>
                      </a:r>
                      <a:r>
                        <a:rPr kumimoji="0" lang="tr-TR" sz="1400" b="1" i="0" u="none" strike="noStrike" cap="none" normalizeH="0" baseline="0" dirty="0" smtClean="0">
                          <a:ln>
                            <a:noFill/>
                          </a:ln>
                          <a:solidFill>
                            <a:srgbClr val="FFFFFF"/>
                          </a:solidFill>
                          <a:effectLst/>
                          <a:latin typeface="Arial" charset="0"/>
                          <a:cs typeface="Arial" charset="0"/>
                        </a:rPr>
                        <a:t>k</a:t>
                      </a:r>
                      <a:r>
                        <a:rPr kumimoji="0" lang="de-DE" sz="1400" b="1" i="0" u="none" strike="noStrike" cap="none" normalizeH="0" baseline="0" dirty="0" err="1" smtClean="0">
                          <a:ln>
                            <a:noFill/>
                          </a:ln>
                          <a:solidFill>
                            <a:srgbClr val="FFFFFF"/>
                          </a:solidFill>
                          <a:effectLst/>
                          <a:latin typeface="Arial" charset="0"/>
                          <a:cs typeface="Arial" charset="0"/>
                        </a:rPr>
                        <a:t>ontra</a:t>
                      </a:r>
                      <a:r>
                        <a:rPr kumimoji="0" lang="tr-TR" sz="1400" b="1" i="0" u="none" strike="noStrike" cap="none" normalizeH="0" baseline="0" dirty="0" smtClean="0">
                          <a:ln>
                            <a:noFill/>
                          </a:ln>
                          <a:solidFill>
                            <a:srgbClr val="FFFFFF"/>
                          </a:solidFill>
                          <a:effectLst/>
                          <a:latin typeface="Arial" charset="0"/>
                          <a:cs typeface="Arial" charset="0"/>
                        </a:rPr>
                        <a:t>s</a:t>
                      </a:r>
                      <a:r>
                        <a:rPr kumimoji="0" lang="de-DE" sz="1400" b="1" i="0" u="none" strike="noStrike" cap="none" normalizeH="0" baseline="0" dirty="0" err="1" smtClean="0">
                          <a:ln>
                            <a:noFill/>
                          </a:ln>
                          <a:solidFill>
                            <a:srgbClr val="FFFFFF"/>
                          </a:solidFill>
                          <a:effectLst/>
                          <a:latin typeface="Arial" charset="0"/>
                          <a:cs typeface="Arial" charset="0"/>
                        </a:rPr>
                        <a:t>epti</a:t>
                      </a:r>
                      <a:r>
                        <a:rPr kumimoji="0" lang="tr-TR" sz="1400" b="1" i="0" u="none" strike="noStrike" cap="none" normalizeH="0" baseline="0" dirty="0" err="1" smtClean="0">
                          <a:ln>
                            <a:noFill/>
                          </a:ln>
                          <a:solidFill>
                            <a:srgbClr val="FFFFFF"/>
                          </a:solidFill>
                          <a:effectLst/>
                          <a:latin typeface="Arial" charset="0"/>
                          <a:cs typeface="Arial" charset="0"/>
                        </a:rPr>
                        <a:t>fler</a:t>
                      </a:r>
                      <a:endParaRPr kumimoji="0" lang="de-DE" sz="1400" b="1" i="0" u="none" strike="noStrike" cap="none" normalizeH="0" baseline="0" dirty="0" smtClean="0">
                        <a:ln>
                          <a:noFill/>
                        </a:ln>
                        <a:solidFill>
                          <a:srgbClr val="FFFFFF"/>
                        </a:solidFill>
                        <a:effectLst/>
                        <a:latin typeface="Arial" charset="0"/>
                        <a:cs typeface="Arial" charset="0"/>
                      </a:endParaRPr>
                    </a:p>
                  </a:txBody>
                  <a:tcPr marL="91437" marR="91437" marT="45725" marB="45725" anchor="ctr" horzOverflow="overflow"/>
                </a:tc>
              </a:tr>
              <a:tr h="77599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r-TR" sz="1400" b="0" i="0" u="none" strike="noStrike" cap="none" normalizeH="0" baseline="0" dirty="0" smtClean="0">
                          <a:ln>
                            <a:noFill/>
                          </a:ln>
                          <a:solidFill>
                            <a:srgbClr val="333333"/>
                          </a:solidFill>
                          <a:effectLst/>
                          <a:latin typeface="Arial" charset="0"/>
                          <a:cs typeface="Arial" charset="0"/>
                        </a:rPr>
                        <a:t>Klinik çalışmalarda etkinliği gösterilmiş</a:t>
                      </a:r>
                      <a:endParaRPr kumimoji="0" lang="de-DE" sz="1400" b="0" i="0" u="none" strike="noStrike" cap="none" normalizeH="0" baseline="0" dirty="0" smtClean="0">
                        <a:ln>
                          <a:noFill/>
                        </a:ln>
                        <a:solidFill>
                          <a:srgbClr val="333333"/>
                        </a:solidFill>
                        <a:effectLst/>
                        <a:latin typeface="Arial" charset="0"/>
                        <a:cs typeface="Arial" charset="0"/>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400" b="0" i="0" u="none" strike="noStrike" cap="none" normalizeH="0" baseline="0" dirty="0" smtClean="0">
                          <a:ln>
                            <a:noFill/>
                          </a:ln>
                          <a:solidFill>
                            <a:srgbClr val="333333"/>
                          </a:solidFill>
                          <a:effectLst/>
                          <a:latin typeface="Arial" charset="0"/>
                          <a:cs typeface="Arial" charset="0"/>
                        </a:rPr>
                        <a:t>   Cok iyi</a:t>
                      </a:r>
                      <a:endParaRPr kumimoji="0" lang="de-DE" sz="1400" b="0" i="0" u="none" strike="noStrike" cap="none" normalizeH="0" baseline="0" dirty="0" smtClean="0">
                        <a:ln>
                          <a:noFill/>
                        </a:ln>
                        <a:solidFill>
                          <a:srgbClr val="333333"/>
                        </a:solidFill>
                        <a:effectLst/>
                        <a:latin typeface="Arial" charset="0"/>
                        <a:cs typeface="Arial" charset="0"/>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400" b="0" i="0" u="none" strike="noStrike" cap="none" normalizeH="0" baseline="0" dirty="0" smtClean="0">
                          <a:ln>
                            <a:noFill/>
                          </a:ln>
                          <a:solidFill>
                            <a:srgbClr val="333333"/>
                          </a:solidFill>
                          <a:effectLst/>
                          <a:latin typeface="Arial" charset="0"/>
                          <a:cs typeface="Arial" charset="0"/>
                        </a:rPr>
                        <a:t>Çok iyi</a:t>
                      </a:r>
                      <a:endParaRPr kumimoji="0" lang="de-DE" sz="1400" b="0" i="0" u="none" strike="noStrike" cap="none" normalizeH="0" baseline="0" dirty="0" smtClean="0">
                        <a:ln>
                          <a:noFill/>
                        </a:ln>
                        <a:solidFill>
                          <a:srgbClr val="333333"/>
                        </a:solidFill>
                        <a:effectLst/>
                        <a:latin typeface="Arial" charset="0"/>
                        <a:cs typeface="Arial" charset="0"/>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400" b="0" i="0" u="none" strike="noStrike" cap="none" normalizeH="0" baseline="0" dirty="0" smtClean="0">
                          <a:ln>
                            <a:noFill/>
                          </a:ln>
                          <a:solidFill>
                            <a:srgbClr val="333333"/>
                          </a:solidFill>
                          <a:effectLst/>
                          <a:latin typeface="Arial" charset="0"/>
                          <a:cs typeface="Arial" charset="0"/>
                        </a:rPr>
                        <a:t>Sınırlı  Veri</a:t>
                      </a:r>
                      <a:endParaRPr kumimoji="0" lang="de-DE" sz="1400" b="0" i="0" u="none" strike="noStrike" cap="none" normalizeH="0" baseline="0" dirty="0" smtClean="0">
                        <a:ln>
                          <a:noFill/>
                        </a:ln>
                        <a:solidFill>
                          <a:srgbClr val="333333"/>
                        </a:solidFill>
                        <a:effectLst/>
                        <a:latin typeface="Arial" charset="0"/>
                        <a:cs typeface="Arial" charset="0"/>
                      </a:endParaRPr>
                    </a:p>
                  </a:txBody>
                  <a:tcPr anchor="ctr"/>
                </a:tc>
              </a:tr>
              <a:tr h="77599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r-TR" sz="1400" b="0" i="0" u="none" strike="noStrike" cap="none" normalizeH="0" baseline="0" dirty="0" smtClean="0">
                          <a:ln>
                            <a:noFill/>
                          </a:ln>
                          <a:solidFill>
                            <a:srgbClr val="333333"/>
                          </a:solidFill>
                          <a:effectLst/>
                          <a:latin typeface="Arial" charset="0"/>
                          <a:cs typeface="Arial" charset="0"/>
                        </a:rPr>
                        <a:t>Kanama </a:t>
                      </a:r>
                      <a:r>
                        <a:rPr kumimoji="0" lang="tr-TR" sz="1400" b="0" i="0" u="none" strike="noStrike" cap="none" normalizeH="0" baseline="0" dirty="0" err="1" smtClean="0">
                          <a:ln>
                            <a:noFill/>
                          </a:ln>
                          <a:solidFill>
                            <a:srgbClr val="333333"/>
                          </a:solidFill>
                          <a:effectLst/>
                          <a:latin typeface="Arial" charset="0"/>
                          <a:cs typeface="Arial" charset="0"/>
                        </a:rPr>
                        <a:t>paterninde</a:t>
                      </a:r>
                      <a:r>
                        <a:rPr kumimoji="0" lang="tr-TR" sz="1400" b="0" i="0" u="none" strike="noStrike" cap="none" normalizeH="0" baseline="0" dirty="0" smtClean="0">
                          <a:ln>
                            <a:noFill/>
                          </a:ln>
                          <a:solidFill>
                            <a:srgbClr val="333333"/>
                          </a:solidFill>
                          <a:effectLst/>
                          <a:latin typeface="Arial" charset="0"/>
                          <a:cs typeface="Arial" charset="0"/>
                        </a:rPr>
                        <a:t> değişiklik</a:t>
                      </a:r>
                      <a:endParaRPr kumimoji="0" lang="de-DE" sz="1400" b="0" i="0" u="none" strike="noStrike" cap="none" normalizeH="0" baseline="0" dirty="0" smtClean="0">
                        <a:ln>
                          <a:noFill/>
                        </a:ln>
                        <a:solidFill>
                          <a:srgbClr val="333333"/>
                        </a:solidFill>
                        <a:effectLst/>
                        <a:latin typeface="Arial" charset="0"/>
                        <a:cs typeface="Arial" charset="0"/>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400" b="0" i="0" u="none" strike="noStrike" cap="none" normalizeH="0" baseline="0" dirty="0" smtClean="0">
                          <a:ln>
                            <a:noFill/>
                          </a:ln>
                          <a:solidFill>
                            <a:srgbClr val="333333"/>
                          </a:solidFill>
                          <a:effectLst/>
                          <a:latin typeface="Arial" charset="0"/>
                          <a:cs typeface="Arial" charset="0"/>
                        </a:rPr>
                        <a:t>Başlangıçta düzensiz kanama oranı yüksek</a:t>
                      </a:r>
                      <a:endParaRPr kumimoji="0" lang="de-DE" sz="1400" b="0" i="0" u="none" strike="noStrike" cap="none" normalizeH="0" baseline="0" dirty="0" smtClean="0">
                        <a:ln>
                          <a:noFill/>
                        </a:ln>
                        <a:solidFill>
                          <a:srgbClr val="333333"/>
                        </a:solidFill>
                        <a:effectLst/>
                        <a:latin typeface="Arial" charset="0"/>
                        <a:cs typeface="Arial" charset="0"/>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400" b="0" i="0" u="none" strike="noStrike" cap="none" normalizeH="0" baseline="0" dirty="0" err="1" smtClean="0">
                          <a:ln>
                            <a:noFill/>
                          </a:ln>
                          <a:solidFill>
                            <a:srgbClr val="333333"/>
                          </a:solidFill>
                          <a:effectLst/>
                          <a:latin typeface="Arial" charset="0"/>
                          <a:cs typeface="Arial" charset="0"/>
                        </a:rPr>
                        <a:t>Amenore</a:t>
                      </a:r>
                      <a:r>
                        <a:rPr kumimoji="0" lang="tr-TR" sz="1400" b="0" i="0" u="none" strike="noStrike" cap="none" normalizeH="0" baseline="0" dirty="0" smtClean="0">
                          <a:ln>
                            <a:noFill/>
                          </a:ln>
                          <a:solidFill>
                            <a:srgbClr val="333333"/>
                          </a:solidFill>
                          <a:effectLst/>
                          <a:latin typeface="Arial" charset="0"/>
                          <a:cs typeface="Arial" charset="0"/>
                        </a:rPr>
                        <a:t> oranı yüksek</a:t>
                      </a:r>
                      <a:endParaRPr kumimoji="0" lang="de-DE" sz="1400" b="0" i="0" u="none" strike="noStrike" cap="none" normalizeH="0" baseline="0" dirty="0" smtClean="0">
                        <a:ln>
                          <a:noFill/>
                        </a:ln>
                        <a:solidFill>
                          <a:srgbClr val="333333"/>
                        </a:solidFill>
                        <a:effectLst/>
                        <a:latin typeface="Arial" charset="0"/>
                        <a:cs typeface="Arial" charset="0"/>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400" b="0" i="0" u="none" strike="noStrike" cap="none" normalizeH="0" baseline="0" dirty="0" err="1" smtClean="0">
                          <a:ln>
                            <a:noFill/>
                          </a:ln>
                          <a:solidFill>
                            <a:srgbClr val="333333"/>
                          </a:solidFill>
                          <a:effectLst/>
                          <a:latin typeface="Arial" charset="0"/>
                          <a:cs typeface="Arial" charset="0"/>
                        </a:rPr>
                        <a:t>Siklus</a:t>
                      </a:r>
                      <a:r>
                        <a:rPr kumimoji="0" lang="tr-TR" sz="1400" b="0" i="0" u="none" strike="noStrike" cap="none" normalizeH="0" baseline="0" dirty="0" smtClean="0">
                          <a:ln>
                            <a:noFill/>
                          </a:ln>
                          <a:solidFill>
                            <a:srgbClr val="333333"/>
                          </a:solidFill>
                          <a:effectLst/>
                          <a:latin typeface="Arial" charset="0"/>
                          <a:cs typeface="Arial" charset="0"/>
                        </a:rPr>
                        <a:t> kontrolü iyi</a:t>
                      </a:r>
                      <a:endParaRPr kumimoji="0" lang="de-DE" sz="1400" b="0" i="0" u="none" strike="noStrike" cap="none" normalizeH="0" baseline="0" dirty="0" smtClean="0">
                        <a:ln>
                          <a:noFill/>
                        </a:ln>
                        <a:solidFill>
                          <a:srgbClr val="333333"/>
                        </a:solidFill>
                        <a:effectLst/>
                        <a:latin typeface="Arial" charset="0"/>
                        <a:cs typeface="Arial" charset="0"/>
                      </a:endParaRPr>
                    </a:p>
                  </a:txBody>
                  <a:tcPr anchor="ctr"/>
                </a:tc>
              </a:tr>
              <a:tr h="5496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r-TR" sz="1400" b="0" i="0" u="none" strike="noStrike" cap="none" normalizeH="0" baseline="0" dirty="0" smtClean="0">
                          <a:ln>
                            <a:noFill/>
                          </a:ln>
                          <a:solidFill>
                            <a:srgbClr val="333333"/>
                          </a:solidFill>
                          <a:effectLst/>
                          <a:latin typeface="Arial" charset="0"/>
                          <a:cs typeface="Arial" charset="0"/>
                        </a:rPr>
                        <a:t>Uzun süreli kullanım</a:t>
                      </a:r>
                      <a:endParaRPr kumimoji="0" lang="de-DE" sz="1400" b="0" i="0" u="none" strike="noStrike" cap="none" normalizeH="0" baseline="0" dirty="0" smtClean="0">
                        <a:ln>
                          <a:noFill/>
                        </a:ln>
                        <a:solidFill>
                          <a:srgbClr val="333333"/>
                        </a:solidFill>
                        <a:effectLst/>
                        <a:latin typeface="Arial" charset="0"/>
                        <a:cs typeface="Arial" charset="0"/>
                      </a:endParaRPr>
                    </a:p>
                  </a:txBody>
                  <a:tcPr anchor="ctr"/>
                </a:tc>
                <a:tc>
                  <a:txBody>
                    <a:bodyPr/>
                    <a:lstStyle/>
                    <a:p>
                      <a:pPr algn="ctr"/>
                      <a:r>
                        <a:rPr kumimoji="0" lang="tr-TR" sz="1400" b="0" i="0" u="none" strike="noStrike" cap="none" normalizeH="0" baseline="0" dirty="0" smtClean="0">
                          <a:ln>
                            <a:noFill/>
                          </a:ln>
                          <a:solidFill>
                            <a:srgbClr val="333333"/>
                          </a:solidFill>
                          <a:effectLst/>
                          <a:latin typeface="Arial" charset="0"/>
                          <a:cs typeface="Arial" charset="0"/>
                        </a:rPr>
                        <a:t>Evet</a:t>
                      </a:r>
                      <a:endParaRPr lang="en-US" sz="1400" b="0"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400" b="0" i="0" u="none" strike="noStrike" cap="none" normalizeH="0" baseline="0" dirty="0" smtClean="0">
                          <a:ln>
                            <a:noFill/>
                          </a:ln>
                          <a:solidFill>
                            <a:srgbClr val="333333"/>
                          </a:solidFill>
                          <a:effectLst/>
                          <a:latin typeface="Arial" charset="0"/>
                          <a:cs typeface="Arial" charset="0"/>
                        </a:rPr>
                        <a:t>Sınırlı</a:t>
                      </a:r>
                      <a:r>
                        <a:rPr kumimoji="0" lang="de-DE" sz="1400" b="0" i="0" u="none" strike="noStrike" cap="none" normalizeH="0" baseline="0" dirty="0" smtClean="0">
                          <a:ln>
                            <a:noFill/>
                          </a:ln>
                          <a:solidFill>
                            <a:srgbClr val="333333"/>
                          </a:solidFill>
                          <a:effectLst/>
                          <a:latin typeface="Arial" charset="0"/>
                          <a:cs typeface="Arial" charset="0"/>
                        </a:rPr>
                        <a:t> (6 </a:t>
                      </a:r>
                      <a:r>
                        <a:rPr kumimoji="0" lang="tr-TR" sz="1400" b="0" i="0" u="none" strike="noStrike" cap="none" normalizeH="0" baseline="0" dirty="0" smtClean="0">
                          <a:ln>
                            <a:noFill/>
                          </a:ln>
                          <a:solidFill>
                            <a:srgbClr val="333333"/>
                          </a:solidFill>
                          <a:effectLst/>
                          <a:latin typeface="Arial" charset="0"/>
                          <a:cs typeface="Arial" charset="0"/>
                        </a:rPr>
                        <a:t>ay</a:t>
                      </a:r>
                      <a:r>
                        <a:rPr kumimoji="0" lang="de-DE" sz="1400" b="0" i="0" u="none" strike="noStrike" cap="none" normalizeH="0" baseline="0" dirty="0" smtClean="0">
                          <a:ln>
                            <a:noFill/>
                          </a:ln>
                          <a:solidFill>
                            <a:srgbClr val="333333"/>
                          </a:solidFill>
                          <a:effectLst/>
                          <a:latin typeface="Arial" charset="0"/>
                          <a:cs typeface="Arial" charset="0"/>
                        </a:rPr>
                        <a:t>)</a:t>
                      </a:r>
                    </a:p>
                    <a:p>
                      <a:pPr algn="ctr"/>
                      <a:endParaRPr lang="en-US" sz="1400" b="0" dirty="0"/>
                    </a:p>
                  </a:txBody>
                  <a:tcPr anchor="ctr"/>
                </a:tc>
                <a:tc>
                  <a:txBody>
                    <a:bodyPr/>
                    <a:lstStyle/>
                    <a:p>
                      <a:pPr algn="ctr"/>
                      <a:r>
                        <a:rPr kumimoji="0" lang="tr-TR" sz="1400" b="0" i="0" u="none" strike="noStrike" cap="none" normalizeH="0" baseline="0" dirty="0" smtClean="0">
                          <a:ln>
                            <a:noFill/>
                          </a:ln>
                          <a:solidFill>
                            <a:srgbClr val="333333"/>
                          </a:solidFill>
                          <a:effectLst/>
                          <a:latin typeface="Arial" charset="0"/>
                          <a:cs typeface="Arial" charset="0"/>
                        </a:rPr>
                        <a:t>Evet</a:t>
                      </a:r>
                      <a:endParaRPr lang="en-US" sz="1400" b="0" dirty="0"/>
                    </a:p>
                  </a:txBody>
                  <a:tcPr anchor="ctr"/>
                </a:tc>
              </a:tr>
              <a:tr h="5496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r-TR" sz="1400" b="0" i="0" u="none" strike="noStrike" cap="none" normalizeH="0" baseline="0" dirty="0" smtClean="0">
                          <a:ln>
                            <a:noFill/>
                          </a:ln>
                          <a:solidFill>
                            <a:srgbClr val="333333"/>
                          </a:solidFill>
                          <a:effectLst/>
                          <a:latin typeface="Arial" charset="0"/>
                          <a:cs typeface="Arial" charset="0"/>
                        </a:rPr>
                        <a:t>Maliyet</a:t>
                      </a:r>
                      <a:endParaRPr kumimoji="0" lang="de-DE" sz="1400" b="0" i="0" u="none" strike="noStrike" cap="none" normalizeH="0" baseline="0" dirty="0" smtClean="0">
                        <a:ln>
                          <a:noFill/>
                        </a:ln>
                        <a:solidFill>
                          <a:srgbClr val="333333"/>
                        </a:solidFill>
                        <a:effectLst/>
                        <a:latin typeface="Arial" charset="0"/>
                        <a:cs typeface="Arial" charset="0"/>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400" b="0" i="0" u="none" strike="noStrike" cap="none" normalizeH="0" baseline="0" dirty="0" smtClean="0">
                          <a:ln>
                            <a:noFill/>
                          </a:ln>
                          <a:solidFill>
                            <a:srgbClr val="333333"/>
                          </a:solidFill>
                          <a:effectLst/>
                          <a:latin typeface="Arial" charset="0"/>
                          <a:cs typeface="Arial" charset="0"/>
                        </a:rPr>
                        <a:t>Orta düzey</a:t>
                      </a:r>
                      <a:endParaRPr kumimoji="0" lang="de-DE" sz="1400" b="0" i="0" u="none" strike="noStrike" cap="none" normalizeH="0" baseline="0" dirty="0" smtClean="0">
                        <a:ln>
                          <a:noFill/>
                        </a:ln>
                        <a:solidFill>
                          <a:srgbClr val="333333"/>
                        </a:solidFill>
                        <a:effectLst/>
                        <a:latin typeface="Arial" charset="0"/>
                        <a:cs typeface="Arial" charset="0"/>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400" b="0" i="0" u="none" strike="noStrike" cap="none" normalizeH="0" baseline="0" dirty="0" smtClean="0">
                          <a:ln>
                            <a:noFill/>
                          </a:ln>
                          <a:solidFill>
                            <a:srgbClr val="333333"/>
                          </a:solidFill>
                          <a:effectLst/>
                          <a:latin typeface="Arial" charset="0"/>
                          <a:cs typeface="Arial" charset="0"/>
                        </a:rPr>
                        <a:t>Yüksek</a:t>
                      </a:r>
                      <a:endParaRPr kumimoji="0" lang="de-DE" sz="1400" b="0" i="0" u="none" strike="noStrike" cap="none" normalizeH="0" baseline="0" dirty="0" smtClean="0">
                        <a:ln>
                          <a:noFill/>
                        </a:ln>
                        <a:solidFill>
                          <a:srgbClr val="333333"/>
                        </a:solidFill>
                        <a:effectLst/>
                        <a:latin typeface="Arial" charset="0"/>
                        <a:cs typeface="Arial" charset="0"/>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400" b="0" i="0" u="none" strike="noStrike" cap="none" normalizeH="0" baseline="0" dirty="0" smtClean="0">
                          <a:ln>
                            <a:noFill/>
                          </a:ln>
                          <a:solidFill>
                            <a:srgbClr val="333333"/>
                          </a:solidFill>
                          <a:effectLst/>
                          <a:latin typeface="Arial" charset="0"/>
                          <a:cs typeface="Arial" charset="0"/>
                        </a:rPr>
                        <a:t>Düşük</a:t>
                      </a:r>
                      <a:endParaRPr kumimoji="0" lang="de-DE" sz="1400" b="0" i="0" u="none" strike="noStrike" cap="none" normalizeH="0" baseline="0" dirty="0" smtClean="0">
                        <a:ln>
                          <a:noFill/>
                        </a:ln>
                        <a:solidFill>
                          <a:srgbClr val="333333"/>
                        </a:solidFill>
                        <a:effectLst/>
                        <a:latin typeface="Arial" charset="0"/>
                        <a:cs typeface="Arial" charset="0"/>
                      </a:endParaRPr>
                    </a:p>
                  </a:txBody>
                  <a:tcPr anchor="ctr"/>
                </a:tc>
              </a:tr>
              <a:tr h="77599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400" b="0" i="0" u="none" strike="noStrike" cap="none" normalizeH="0" baseline="0" dirty="0" smtClean="0">
                          <a:ln>
                            <a:noFill/>
                          </a:ln>
                          <a:solidFill>
                            <a:srgbClr val="333333"/>
                          </a:solidFill>
                          <a:effectLst/>
                          <a:latin typeface="Arial" charset="0"/>
                          <a:cs typeface="Arial" charset="0"/>
                        </a:rPr>
                        <a:t>H</a:t>
                      </a:r>
                      <a:r>
                        <a:rPr kumimoji="0" lang="tr-TR" sz="1400" b="0" i="0" u="none" strike="noStrike" cap="none" normalizeH="0" baseline="0" dirty="0" smtClean="0">
                          <a:ln>
                            <a:noFill/>
                          </a:ln>
                          <a:solidFill>
                            <a:srgbClr val="333333"/>
                          </a:solidFill>
                          <a:effectLst/>
                          <a:latin typeface="Arial" charset="0"/>
                          <a:cs typeface="Arial" charset="0"/>
                        </a:rPr>
                        <a:t>i</a:t>
                      </a:r>
                      <a:r>
                        <a:rPr kumimoji="0" lang="de-DE" sz="1400" b="0" i="0" u="none" strike="noStrike" cap="none" normalizeH="0" baseline="0" dirty="0" err="1" smtClean="0">
                          <a:ln>
                            <a:noFill/>
                          </a:ln>
                          <a:solidFill>
                            <a:srgbClr val="333333"/>
                          </a:solidFill>
                          <a:effectLst/>
                          <a:latin typeface="Arial" charset="0"/>
                          <a:cs typeface="Arial" charset="0"/>
                        </a:rPr>
                        <a:t>po</a:t>
                      </a:r>
                      <a:r>
                        <a:rPr kumimoji="0" lang="tr-TR" sz="1400" b="0" i="0" u="none" strike="noStrike" cap="none" normalizeH="0" baseline="0" dirty="0" smtClean="0">
                          <a:ln>
                            <a:noFill/>
                          </a:ln>
                          <a:solidFill>
                            <a:srgbClr val="333333"/>
                          </a:solidFill>
                          <a:effectLst/>
                          <a:latin typeface="Arial" charset="0"/>
                          <a:cs typeface="Arial" charset="0"/>
                        </a:rPr>
                        <a:t>ö</a:t>
                      </a:r>
                      <a:r>
                        <a:rPr kumimoji="0" lang="de-DE" sz="1400" b="0" i="0" u="none" strike="noStrike" cap="none" normalizeH="0" baseline="0" dirty="0" err="1" smtClean="0">
                          <a:ln>
                            <a:noFill/>
                          </a:ln>
                          <a:solidFill>
                            <a:srgbClr val="333333"/>
                          </a:solidFill>
                          <a:effectLst/>
                          <a:latin typeface="Arial" charset="0"/>
                          <a:cs typeface="Arial" charset="0"/>
                        </a:rPr>
                        <a:t>stro</a:t>
                      </a:r>
                      <a:r>
                        <a:rPr kumimoji="0" lang="tr-TR" sz="1400" b="0" i="0" u="none" strike="noStrike" cap="none" normalizeH="0" baseline="0" dirty="0" err="1" smtClean="0">
                          <a:ln>
                            <a:noFill/>
                          </a:ln>
                          <a:solidFill>
                            <a:srgbClr val="333333"/>
                          </a:solidFill>
                          <a:effectLst/>
                          <a:latin typeface="Arial" charset="0"/>
                          <a:cs typeface="Arial" charset="0"/>
                        </a:rPr>
                        <a:t>jenik</a:t>
                      </a:r>
                      <a:r>
                        <a:rPr kumimoji="0" lang="de-DE" sz="1400" b="0" i="0" u="none" strike="noStrike" cap="none" normalizeH="0" baseline="0" dirty="0" smtClean="0">
                          <a:ln>
                            <a:noFill/>
                          </a:ln>
                          <a:solidFill>
                            <a:srgbClr val="333333"/>
                          </a:solidFill>
                          <a:effectLst/>
                          <a:latin typeface="Arial" charset="0"/>
                          <a:cs typeface="Arial" charset="0"/>
                        </a:rPr>
                        <a:t> </a:t>
                      </a:r>
                      <a:r>
                        <a:rPr kumimoji="0" lang="tr-TR" sz="1400" b="0" i="0" u="none" strike="noStrike" cap="none" normalizeH="0" baseline="0" dirty="0" smtClean="0">
                          <a:ln>
                            <a:noFill/>
                          </a:ln>
                          <a:solidFill>
                            <a:srgbClr val="333333"/>
                          </a:solidFill>
                          <a:effectLst/>
                          <a:latin typeface="Arial" charset="0"/>
                          <a:cs typeface="Arial" charset="0"/>
                        </a:rPr>
                        <a:t>yan etkiler</a:t>
                      </a:r>
                      <a:endParaRPr kumimoji="0" lang="de-DE" sz="1400" b="0" i="0" u="none" strike="noStrike" cap="none" normalizeH="0" baseline="0" dirty="0" smtClean="0">
                        <a:ln>
                          <a:noFill/>
                        </a:ln>
                        <a:solidFill>
                          <a:srgbClr val="333333"/>
                        </a:solidFill>
                        <a:effectLst/>
                        <a:latin typeface="Arial" charset="0"/>
                        <a:cs typeface="Arial" charset="0"/>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400" b="0" i="0" u="none" strike="noStrike" cap="none" normalizeH="0" baseline="0" dirty="0" smtClean="0">
                          <a:ln>
                            <a:noFill/>
                          </a:ln>
                          <a:solidFill>
                            <a:srgbClr val="333333"/>
                          </a:solidFill>
                          <a:effectLst/>
                          <a:latin typeface="Arial" charset="0"/>
                          <a:cs typeface="Arial" charset="0"/>
                        </a:rPr>
                        <a:t>Yok</a:t>
                      </a:r>
                      <a:endParaRPr kumimoji="0" lang="de-DE" sz="1400" b="0" i="0" u="none" strike="noStrike" cap="none" normalizeH="0" baseline="0" dirty="0" smtClean="0">
                        <a:ln>
                          <a:noFill/>
                        </a:ln>
                        <a:solidFill>
                          <a:srgbClr val="333333"/>
                        </a:solidFill>
                        <a:effectLst/>
                        <a:latin typeface="Arial" charset="0"/>
                        <a:cs typeface="Arial" charset="0"/>
                      </a:endParaRPr>
                    </a:p>
                  </a:txBody>
                  <a:tcPr anchor="ctr"/>
                </a:tc>
                <a:tc>
                  <a:txBody>
                    <a:bodyPr/>
                    <a:lstStyle/>
                    <a:p>
                      <a:pPr algn="ctr"/>
                      <a:r>
                        <a:rPr kumimoji="0" lang="tr-TR" sz="1400" b="0" i="0" u="none" strike="noStrike" cap="none" normalizeH="0" baseline="0" dirty="0" smtClean="0">
                          <a:ln>
                            <a:noFill/>
                          </a:ln>
                          <a:solidFill>
                            <a:srgbClr val="333333"/>
                          </a:solidFill>
                          <a:effectLst/>
                          <a:latin typeface="Arial" charset="0"/>
                          <a:cs typeface="Arial" charset="0"/>
                        </a:rPr>
                        <a:t>Yüksek</a:t>
                      </a:r>
                      <a:endParaRPr lang="en-US" sz="1400" b="0" dirty="0"/>
                    </a:p>
                  </a:txBody>
                  <a:tcPr anchor="ctr"/>
                </a:tc>
                <a:tc>
                  <a:txBody>
                    <a:bodyPr/>
                    <a:lstStyle/>
                    <a:p>
                      <a:pPr algn="ctr"/>
                      <a:r>
                        <a:rPr kumimoji="0" lang="tr-TR" sz="1400" b="0" i="0" u="none" strike="noStrike" cap="none" normalizeH="0" baseline="0" dirty="0" smtClean="0">
                          <a:ln>
                            <a:noFill/>
                          </a:ln>
                          <a:solidFill>
                            <a:srgbClr val="333333"/>
                          </a:solidFill>
                          <a:effectLst/>
                          <a:latin typeface="Arial" charset="0"/>
                          <a:cs typeface="Arial" charset="0"/>
                        </a:rPr>
                        <a:t>Yok</a:t>
                      </a:r>
                      <a:endParaRPr lang="en-US" sz="1400" b="0" dirty="0"/>
                    </a:p>
                  </a:txBody>
                  <a:tcPr anchor="ctr"/>
                </a:tc>
              </a:tr>
              <a:tr h="549665">
                <a:tc>
                  <a:txBody>
                    <a:bodyPr/>
                    <a:lstStyle/>
                    <a:p>
                      <a:r>
                        <a:rPr kumimoji="0" lang="tr-TR" sz="1400" b="0" i="0" u="none" strike="noStrike" cap="none" normalizeH="0" baseline="0" dirty="0" smtClean="0">
                          <a:ln>
                            <a:noFill/>
                          </a:ln>
                          <a:solidFill>
                            <a:srgbClr val="333333"/>
                          </a:solidFill>
                          <a:effectLst/>
                          <a:latin typeface="Arial" charset="0"/>
                          <a:cs typeface="Arial" charset="0"/>
                        </a:rPr>
                        <a:t>Uygulama </a:t>
                      </a:r>
                      <a:endParaRPr lang="en-US" sz="1400" b="0"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400" b="0" i="0" u="none" strike="noStrike" cap="none" normalizeH="0" baseline="0" dirty="0" smtClean="0">
                          <a:ln>
                            <a:noFill/>
                          </a:ln>
                          <a:solidFill>
                            <a:srgbClr val="333333"/>
                          </a:solidFill>
                          <a:effectLst/>
                          <a:latin typeface="Arial" charset="0"/>
                          <a:cs typeface="Arial" charset="0"/>
                        </a:rPr>
                        <a:t>Oral</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400" b="0" i="0" u="none" strike="noStrike" cap="none" normalizeH="0" baseline="0" dirty="0" smtClean="0">
                          <a:ln>
                            <a:noFill/>
                          </a:ln>
                          <a:solidFill>
                            <a:srgbClr val="333333"/>
                          </a:solidFill>
                          <a:effectLst/>
                          <a:latin typeface="Arial" charset="0"/>
                          <a:cs typeface="Arial" charset="0"/>
                        </a:rPr>
                        <a:t>Enjeksiyon</a:t>
                      </a:r>
                      <a:endParaRPr kumimoji="0" lang="de-DE" sz="1400" b="0" i="0" u="none" strike="noStrike" cap="none" normalizeH="0" baseline="0" dirty="0" smtClean="0">
                        <a:ln>
                          <a:noFill/>
                        </a:ln>
                        <a:solidFill>
                          <a:srgbClr val="333333"/>
                        </a:solidFill>
                        <a:effectLst/>
                        <a:latin typeface="Arial" charset="0"/>
                        <a:cs typeface="Arial" charset="0"/>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400" b="0" i="0" u="none" strike="noStrike" cap="none" normalizeH="0" baseline="0" dirty="0" smtClean="0">
                          <a:ln>
                            <a:noFill/>
                          </a:ln>
                          <a:solidFill>
                            <a:srgbClr val="333333"/>
                          </a:solidFill>
                          <a:effectLst/>
                          <a:latin typeface="Arial" charset="0"/>
                          <a:cs typeface="Arial" charset="0"/>
                        </a:rPr>
                        <a:t>Oral</a:t>
                      </a:r>
                    </a:p>
                  </a:txBody>
                  <a:tcPr anchor="ctr"/>
                </a:tc>
              </a:tr>
              <a:tr h="77599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r-TR" sz="1400" b="0" i="0" u="none" strike="noStrike" cap="none" normalizeH="0" baseline="0" dirty="0" err="1" smtClean="0">
                          <a:ln>
                            <a:noFill/>
                          </a:ln>
                          <a:solidFill>
                            <a:srgbClr val="333333"/>
                          </a:solidFill>
                          <a:effectLst/>
                          <a:latin typeface="Arial" charset="0"/>
                          <a:cs typeface="Arial" charset="0"/>
                        </a:rPr>
                        <a:t>Endometrioziste</a:t>
                      </a:r>
                      <a:r>
                        <a:rPr kumimoji="0" lang="tr-TR" sz="1400" b="0" i="0" u="none" strike="noStrike" cap="none" normalizeH="0" baseline="0" dirty="0" smtClean="0">
                          <a:ln>
                            <a:noFill/>
                          </a:ln>
                          <a:solidFill>
                            <a:srgbClr val="333333"/>
                          </a:solidFill>
                          <a:effectLst/>
                          <a:latin typeface="Arial" charset="0"/>
                          <a:cs typeface="Arial" charset="0"/>
                        </a:rPr>
                        <a:t> kullanımı onaylı mı?</a:t>
                      </a:r>
                      <a:endParaRPr kumimoji="0" lang="de-DE" sz="1400" b="0" i="0" u="none" strike="noStrike" cap="none" normalizeH="0" baseline="0" dirty="0" smtClean="0">
                        <a:ln>
                          <a:noFill/>
                        </a:ln>
                        <a:solidFill>
                          <a:srgbClr val="333333"/>
                        </a:solidFill>
                        <a:effectLst/>
                        <a:latin typeface="Arial" charset="0"/>
                        <a:cs typeface="Arial" charset="0"/>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400" b="0" i="0" u="none" strike="noStrike" cap="none" normalizeH="0" baseline="0" dirty="0" smtClean="0">
                          <a:ln>
                            <a:noFill/>
                          </a:ln>
                          <a:solidFill>
                            <a:srgbClr val="333333"/>
                          </a:solidFill>
                          <a:effectLst/>
                          <a:latin typeface="Arial" charset="0"/>
                          <a:cs typeface="Arial" charset="0"/>
                        </a:rPr>
                        <a:t>Evet</a:t>
                      </a:r>
                      <a:endParaRPr kumimoji="0" lang="de-DE" sz="1400" b="0" i="0" u="none" strike="noStrike" cap="none" normalizeH="0" baseline="0" dirty="0" smtClean="0">
                        <a:ln>
                          <a:noFill/>
                        </a:ln>
                        <a:solidFill>
                          <a:srgbClr val="333333"/>
                        </a:solidFill>
                        <a:effectLst/>
                        <a:latin typeface="Arial" charset="0"/>
                        <a:cs typeface="Arial" charset="0"/>
                      </a:endParaRPr>
                    </a:p>
                  </a:txBody>
                  <a:tcPr anchor="ctr"/>
                </a:tc>
                <a:tc>
                  <a:txBody>
                    <a:bodyPr/>
                    <a:lstStyle/>
                    <a:p>
                      <a:pPr algn="ctr"/>
                      <a:r>
                        <a:rPr kumimoji="0" lang="tr-TR" sz="1400" b="0" i="0" u="none" strike="noStrike" cap="none" normalizeH="0" baseline="0" dirty="0" smtClean="0">
                          <a:ln>
                            <a:noFill/>
                          </a:ln>
                          <a:solidFill>
                            <a:srgbClr val="333333"/>
                          </a:solidFill>
                          <a:effectLst/>
                          <a:latin typeface="Arial" charset="0"/>
                          <a:cs typeface="Arial" charset="0"/>
                        </a:rPr>
                        <a:t>Evet</a:t>
                      </a:r>
                      <a:endParaRPr lang="en-US" sz="1400" b="0" dirty="0"/>
                    </a:p>
                  </a:txBody>
                  <a:tcPr anchor="ctr"/>
                </a:tc>
                <a:tc>
                  <a:txBody>
                    <a:bodyPr/>
                    <a:lstStyle/>
                    <a:p>
                      <a:pPr algn="ctr"/>
                      <a:r>
                        <a:rPr kumimoji="0" lang="tr-TR" sz="1400" b="0" i="0" u="none" strike="noStrike" cap="none" normalizeH="0" baseline="0" dirty="0" smtClean="0">
                          <a:ln>
                            <a:noFill/>
                          </a:ln>
                          <a:solidFill>
                            <a:srgbClr val="333333"/>
                          </a:solidFill>
                          <a:effectLst/>
                          <a:latin typeface="Arial" charset="0"/>
                          <a:cs typeface="Arial" charset="0"/>
                        </a:rPr>
                        <a:t>Hayır</a:t>
                      </a:r>
                      <a:endParaRPr lang="en-US" sz="1400" b="0" dirty="0"/>
                    </a:p>
                  </a:txBody>
                  <a:tcPr anchor="ctr"/>
                </a:tc>
              </a:tr>
            </a:tbl>
          </a:graphicData>
        </a:graphic>
      </p:graphicFrame>
    </p:spTree>
    <p:extLst>
      <p:ext uri="{BB962C8B-B14F-4D97-AF65-F5344CB8AC3E}">
        <p14:creationId xmlns:p14="http://schemas.microsoft.com/office/powerpoint/2010/main" val="13892614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4449" name="Titel 1"/>
          <p:cNvSpPr>
            <a:spLocks noGrp="1"/>
          </p:cNvSpPr>
          <p:nvPr>
            <p:ph type="title"/>
          </p:nvPr>
        </p:nvSpPr>
        <p:spPr/>
        <p:txBody>
          <a:bodyPr>
            <a:normAutofit/>
          </a:bodyPr>
          <a:lstStyle/>
          <a:p>
            <a:r>
              <a:rPr lang="tr-TR" sz="2800" dirty="0" err="1" smtClean="0">
                <a:solidFill>
                  <a:srgbClr val="FFFF00"/>
                </a:solidFill>
                <a:ea typeface="MS PGothic"/>
              </a:rPr>
              <a:t>Endometriozisin</a:t>
            </a:r>
            <a:r>
              <a:rPr lang="tr-TR" sz="2800" dirty="0" smtClean="0">
                <a:solidFill>
                  <a:srgbClr val="FFFF00"/>
                </a:solidFill>
                <a:ea typeface="MS PGothic"/>
              </a:rPr>
              <a:t> uzun süreli tedavisi</a:t>
            </a:r>
            <a:r>
              <a:rPr lang="de-DE" sz="2800" dirty="0" smtClean="0">
                <a:solidFill>
                  <a:srgbClr val="FFFF00"/>
                </a:solidFill>
                <a:ea typeface="MS PGothic"/>
              </a:rPr>
              <a:t>: </a:t>
            </a:r>
            <a:r>
              <a:rPr lang="tr-TR" sz="2800" dirty="0" err="1" smtClean="0">
                <a:solidFill>
                  <a:srgbClr val="FFFF00"/>
                </a:solidFill>
                <a:ea typeface="MS PGothic"/>
              </a:rPr>
              <a:t>KOK’a</a:t>
            </a:r>
            <a:r>
              <a:rPr lang="tr-TR" sz="2800" dirty="0" smtClean="0">
                <a:solidFill>
                  <a:srgbClr val="FFFF00"/>
                </a:solidFill>
                <a:ea typeface="MS PGothic"/>
              </a:rPr>
              <a:t> kıyasla</a:t>
            </a:r>
            <a:r>
              <a:rPr lang="de-DE" sz="2800" dirty="0" smtClean="0">
                <a:solidFill>
                  <a:srgbClr val="FFFF00"/>
                </a:solidFill>
                <a:ea typeface="MS PGothic"/>
              </a:rPr>
              <a:t> DNG </a:t>
            </a:r>
            <a:br>
              <a:rPr lang="de-DE" sz="2800" dirty="0" smtClean="0">
                <a:solidFill>
                  <a:srgbClr val="FFFF00"/>
                </a:solidFill>
                <a:ea typeface="MS PGothic"/>
              </a:rPr>
            </a:br>
            <a:r>
              <a:rPr lang="tr-TR" sz="2800" dirty="0">
                <a:solidFill>
                  <a:srgbClr val="FFFF00"/>
                </a:solidFill>
                <a:ea typeface="MS PGothic"/>
              </a:rPr>
              <a:t>B</a:t>
            </a:r>
            <a:r>
              <a:rPr lang="tr-TR" sz="2800" dirty="0" smtClean="0">
                <a:solidFill>
                  <a:srgbClr val="FFFF00"/>
                </a:solidFill>
                <a:ea typeface="MS PGothic"/>
              </a:rPr>
              <a:t>ireysel tedavi önerileri</a:t>
            </a:r>
            <a:endParaRPr lang="de-DE" sz="2800" dirty="0" smtClean="0">
              <a:solidFill>
                <a:srgbClr val="FFFF00"/>
              </a:solidFill>
              <a:ea typeface="MS PGothic"/>
            </a:endParaRPr>
          </a:p>
        </p:txBody>
      </p:sp>
      <p:graphicFrame>
        <p:nvGraphicFramePr>
          <p:cNvPr id="5" name="Inhaltsplatzhalter 4"/>
          <p:cNvGraphicFramePr>
            <a:graphicFrameLocks noGrp="1"/>
          </p:cNvGraphicFramePr>
          <p:nvPr>
            <p:ph idx="1"/>
            <p:extLst>
              <p:ext uri="{D42A27DB-BD31-4B8C-83A1-F6EECF244321}">
                <p14:modId xmlns:p14="http://schemas.microsoft.com/office/powerpoint/2010/main" val="412827547"/>
              </p:ext>
            </p:extLst>
          </p:nvPr>
        </p:nvGraphicFramePr>
        <p:xfrm>
          <a:off x="457200" y="1600200"/>
          <a:ext cx="8229600" cy="3981449"/>
        </p:xfrm>
        <a:graphic>
          <a:graphicData uri="http://schemas.openxmlformats.org/drawingml/2006/table">
            <a:tbl>
              <a:tblPr firstRow="1" bandRow="1">
                <a:tableStyleId>{5C22544A-7EE6-4342-B048-85BDC9FD1C3A}</a:tableStyleId>
              </a:tblPr>
              <a:tblGrid>
                <a:gridCol w="2743200"/>
                <a:gridCol w="2743200"/>
                <a:gridCol w="2743200"/>
              </a:tblGrid>
              <a:tr h="640200">
                <a:tc>
                  <a:txBody>
                    <a:bodyPr/>
                    <a:lstStyle/>
                    <a:p>
                      <a:endParaRPr lang="de-DE" sz="1800" dirty="0">
                        <a:solidFill>
                          <a:srgbClr val="FF0000"/>
                        </a:solidFill>
                      </a:endParaRPr>
                    </a:p>
                  </a:txBody>
                  <a:tcPr marL="87057" marR="87057" marT="45729" marB="45729" anchor="ctr"/>
                </a:tc>
                <a:tc>
                  <a:txBody>
                    <a:bodyPr/>
                    <a:lstStyle/>
                    <a:p>
                      <a:pPr algn="ctr"/>
                      <a:r>
                        <a:rPr lang="tr-TR" sz="1800" dirty="0" smtClean="0">
                          <a:solidFill>
                            <a:schemeClr val="tx1"/>
                          </a:solidFill>
                        </a:rPr>
                        <a:t>Aralıksız OK</a:t>
                      </a:r>
                      <a:endParaRPr lang="de-DE" sz="1800" dirty="0">
                        <a:solidFill>
                          <a:schemeClr val="tx1"/>
                        </a:solidFill>
                      </a:endParaRPr>
                    </a:p>
                  </a:txBody>
                  <a:tcPr marL="87057" marR="87057" marT="45729" marB="45729" anchor="ctr"/>
                </a:tc>
                <a:tc>
                  <a:txBody>
                    <a:bodyPr/>
                    <a:lstStyle/>
                    <a:p>
                      <a:pPr algn="ctr"/>
                      <a:r>
                        <a:rPr lang="tr-TR" sz="1800" dirty="0" err="1" smtClean="0">
                          <a:solidFill>
                            <a:schemeClr val="tx1"/>
                          </a:solidFill>
                        </a:rPr>
                        <a:t>Dienogest</a:t>
                      </a:r>
                      <a:endParaRPr lang="de-DE" sz="1800" baseline="30000" dirty="0" smtClean="0">
                        <a:solidFill>
                          <a:schemeClr val="tx1"/>
                        </a:solidFill>
                      </a:endParaRPr>
                    </a:p>
                  </a:txBody>
                  <a:tcPr marL="87057" marR="87057" marT="45729" marB="45729" anchor="ctr"/>
                </a:tc>
              </a:tr>
              <a:tr h="640200">
                <a:tc>
                  <a:txBody>
                    <a:bodyPr/>
                    <a:lstStyle/>
                    <a:p>
                      <a:r>
                        <a:rPr lang="tr-TR" sz="1800" dirty="0" smtClean="0">
                          <a:solidFill>
                            <a:srgbClr val="0070C0"/>
                          </a:solidFill>
                        </a:rPr>
                        <a:t>K</a:t>
                      </a:r>
                      <a:r>
                        <a:rPr lang="de-DE" sz="1800" dirty="0" err="1" smtClean="0">
                          <a:solidFill>
                            <a:srgbClr val="0070C0"/>
                          </a:solidFill>
                        </a:rPr>
                        <a:t>ontra</a:t>
                      </a:r>
                      <a:r>
                        <a:rPr lang="tr-TR" sz="1800" dirty="0" smtClean="0">
                          <a:solidFill>
                            <a:srgbClr val="0070C0"/>
                          </a:solidFill>
                        </a:rPr>
                        <a:t>s</a:t>
                      </a:r>
                      <a:r>
                        <a:rPr lang="de-DE" sz="1800" dirty="0" err="1" smtClean="0">
                          <a:solidFill>
                            <a:srgbClr val="0070C0"/>
                          </a:solidFill>
                        </a:rPr>
                        <a:t>epti</a:t>
                      </a:r>
                      <a:r>
                        <a:rPr lang="tr-TR" sz="1800" dirty="0" smtClean="0">
                          <a:solidFill>
                            <a:srgbClr val="0070C0"/>
                          </a:solidFill>
                        </a:rPr>
                        <a:t>f</a:t>
                      </a:r>
                      <a:r>
                        <a:rPr lang="de-DE" sz="1800" dirty="0" smtClean="0">
                          <a:solidFill>
                            <a:srgbClr val="0070C0"/>
                          </a:solidFill>
                        </a:rPr>
                        <a:t> </a:t>
                      </a:r>
                      <a:r>
                        <a:rPr lang="tr-TR" sz="1800" dirty="0" smtClean="0">
                          <a:solidFill>
                            <a:srgbClr val="0070C0"/>
                          </a:solidFill>
                        </a:rPr>
                        <a:t>etki</a:t>
                      </a:r>
                      <a:endParaRPr lang="de-DE" sz="1800" dirty="0" smtClean="0">
                        <a:solidFill>
                          <a:srgbClr val="0070C0"/>
                        </a:solidFill>
                      </a:endParaRPr>
                    </a:p>
                  </a:txBody>
                  <a:tcPr marL="87057" marR="87057" marT="45729" marB="45729" anchor="ctr"/>
                </a:tc>
                <a:tc>
                  <a:txBody>
                    <a:bodyPr/>
                    <a:lstStyle/>
                    <a:p>
                      <a:pPr algn="ctr"/>
                      <a:r>
                        <a:rPr lang="de-DE" sz="1800" dirty="0" smtClean="0">
                          <a:solidFill>
                            <a:srgbClr val="0070C0"/>
                          </a:solidFill>
                        </a:rPr>
                        <a:t>+++</a:t>
                      </a:r>
                      <a:endParaRPr lang="de-DE" sz="1800" dirty="0">
                        <a:solidFill>
                          <a:srgbClr val="0070C0"/>
                        </a:solidFill>
                      </a:endParaRPr>
                    </a:p>
                  </a:txBody>
                  <a:tcPr marL="87057" marR="87057" marT="45729" marB="45729" anchor="ctr"/>
                </a:tc>
                <a:tc>
                  <a:txBody>
                    <a:bodyPr/>
                    <a:lstStyle/>
                    <a:p>
                      <a:pPr algn="ctr"/>
                      <a:r>
                        <a:rPr lang="de-DE" sz="1800" dirty="0" smtClean="0">
                          <a:solidFill>
                            <a:srgbClr val="0070C0"/>
                          </a:solidFill>
                        </a:rPr>
                        <a:t>+</a:t>
                      </a:r>
                    </a:p>
                    <a:p>
                      <a:pPr algn="ctr"/>
                      <a:r>
                        <a:rPr lang="de-DE" sz="1600" i="1" dirty="0" smtClean="0">
                          <a:solidFill>
                            <a:srgbClr val="0070C0"/>
                          </a:solidFill>
                        </a:rPr>
                        <a:t>(</a:t>
                      </a:r>
                      <a:r>
                        <a:rPr lang="tr-TR" sz="1600" i="1" dirty="0" err="1" smtClean="0">
                          <a:solidFill>
                            <a:srgbClr val="0070C0"/>
                          </a:solidFill>
                        </a:rPr>
                        <a:t>endike</a:t>
                      </a:r>
                      <a:r>
                        <a:rPr lang="tr-TR" sz="1600" i="1" baseline="0" dirty="0" smtClean="0">
                          <a:solidFill>
                            <a:srgbClr val="0070C0"/>
                          </a:solidFill>
                        </a:rPr>
                        <a:t> değil</a:t>
                      </a:r>
                      <a:r>
                        <a:rPr lang="de-DE" sz="1600" i="1" dirty="0" smtClean="0">
                          <a:solidFill>
                            <a:srgbClr val="0070C0"/>
                          </a:solidFill>
                        </a:rPr>
                        <a:t>)</a:t>
                      </a:r>
                      <a:endParaRPr lang="de-DE" sz="1600" i="1" dirty="0">
                        <a:solidFill>
                          <a:srgbClr val="0070C0"/>
                        </a:solidFill>
                      </a:endParaRPr>
                    </a:p>
                  </a:txBody>
                  <a:tcPr marL="87057" marR="87057" marT="45729" marB="45729" anchor="ctr"/>
                </a:tc>
              </a:tr>
              <a:tr h="640200">
                <a:tc>
                  <a:txBody>
                    <a:bodyPr/>
                    <a:lstStyle/>
                    <a:p>
                      <a:r>
                        <a:rPr lang="tr-TR" sz="1800" dirty="0" err="1" smtClean="0">
                          <a:solidFill>
                            <a:srgbClr val="0070C0"/>
                          </a:solidFill>
                        </a:rPr>
                        <a:t>Endometriozis</a:t>
                      </a:r>
                      <a:r>
                        <a:rPr lang="tr-TR" sz="1800" baseline="0" dirty="0" smtClean="0">
                          <a:solidFill>
                            <a:srgbClr val="0070C0"/>
                          </a:solidFill>
                        </a:rPr>
                        <a:t> üzerine etki</a:t>
                      </a:r>
                      <a:endParaRPr lang="de-DE" sz="1800" dirty="0" smtClean="0">
                        <a:solidFill>
                          <a:srgbClr val="0070C0"/>
                        </a:solidFill>
                      </a:endParaRPr>
                    </a:p>
                  </a:txBody>
                  <a:tcPr marL="87057" marR="87057" marT="45729" marB="45729" anchor="ctr"/>
                </a:tc>
                <a:tc>
                  <a:txBody>
                    <a:bodyPr/>
                    <a:lstStyle/>
                    <a:p>
                      <a:pPr algn="ctr"/>
                      <a:r>
                        <a:rPr lang="de-DE" sz="1800" dirty="0" smtClean="0">
                          <a:solidFill>
                            <a:srgbClr val="0070C0"/>
                          </a:solidFill>
                        </a:rPr>
                        <a:t>+</a:t>
                      </a:r>
                    </a:p>
                    <a:p>
                      <a:pPr algn="ctr"/>
                      <a:r>
                        <a:rPr lang="de-DE" sz="1600" i="1" dirty="0" smtClean="0">
                          <a:solidFill>
                            <a:srgbClr val="0070C0"/>
                          </a:solidFill>
                        </a:rPr>
                        <a:t>(</a:t>
                      </a:r>
                      <a:r>
                        <a:rPr lang="tr-TR" sz="1600" i="1" dirty="0" err="1" smtClean="0">
                          <a:solidFill>
                            <a:srgbClr val="0070C0"/>
                          </a:solidFill>
                        </a:rPr>
                        <a:t>endike</a:t>
                      </a:r>
                      <a:r>
                        <a:rPr lang="tr-TR" sz="1600" i="1" baseline="0" dirty="0" smtClean="0">
                          <a:solidFill>
                            <a:srgbClr val="0070C0"/>
                          </a:solidFill>
                        </a:rPr>
                        <a:t> değil</a:t>
                      </a:r>
                      <a:r>
                        <a:rPr lang="de-DE" sz="1600" i="1" dirty="0" smtClean="0">
                          <a:solidFill>
                            <a:srgbClr val="0070C0"/>
                          </a:solidFill>
                        </a:rPr>
                        <a:t>)</a:t>
                      </a:r>
                      <a:endParaRPr lang="de-DE" sz="1600" i="1" dirty="0">
                        <a:solidFill>
                          <a:srgbClr val="0070C0"/>
                        </a:solidFill>
                      </a:endParaRPr>
                    </a:p>
                  </a:txBody>
                  <a:tcPr marL="87057" marR="87057" marT="45729" marB="45729" anchor="ctr"/>
                </a:tc>
                <a:tc>
                  <a:txBody>
                    <a:bodyPr/>
                    <a:lstStyle/>
                    <a:p>
                      <a:pPr algn="ctr"/>
                      <a:r>
                        <a:rPr lang="de-DE" sz="1800" dirty="0" smtClean="0">
                          <a:solidFill>
                            <a:srgbClr val="0070C0"/>
                          </a:solidFill>
                        </a:rPr>
                        <a:t>+++</a:t>
                      </a:r>
                      <a:endParaRPr lang="de-DE" sz="1800" dirty="0">
                        <a:solidFill>
                          <a:srgbClr val="0070C0"/>
                        </a:solidFill>
                      </a:endParaRPr>
                    </a:p>
                  </a:txBody>
                  <a:tcPr marL="87057" marR="87057" marT="45729" marB="45729" anchor="ctr"/>
                </a:tc>
              </a:tr>
              <a:tr h="914572">
                <a:tc>
                  <a:txBody>
                    <a:bodyPr/>
                    <a:lstStyle/>
                    <a:p>
                      <a:r>
                        <a:rPr lang="tr-TR" sz="1800" dirty="0" smtClean="0">
                          <a:solidFill>
                            <a:srgbClr val="0070C0"/>
                          </a:solidFill>
                        </a:rPr>
                        <a:t>Hastanın yaşı</a:t>
                      </a:r>
                      <a:endParaRPr lang="de-DE" sz="1800" baseline="0" dirty="0" smtClean="0">
                        <a:solidFill>
                          <a:srgbClr val="0070C0"/>
                        </a:solidFill>
                      </a:endParaRPr>
                    </a:p>
                    <a:p>
                      <a:r>
                        <a:rPr lang="de-DE" sz="1800" baseline="0" dirty="0" smtClean="0">
                          <a:solidFill>
                            <a:srgbClr val="0070C0"/>
                          </a:solidFill>
                        </a:rPr>
                        <a:t>(&gt; 40 y</a:t>
                      </a:r>
                      <a:r>
                        <a:rPr lang="tr-TR" sz="1800" baseline="0" dirty="0" smtClean="0">
                          <a:solidFill>
                            <a:srgbClr val="0070C0"/>
                          </a:solidFill>
                        </a:rPr>
                        <a:t>aş</a:t>
                      </a:r>
                      <a:r>
                        <a:rPr lang="de-DE" sz="1800" baseline="0" dirty="0" smtClean="0">
                          <a:solidFill>
                            <a:srgbClr val="0070C0"/>
                          </a:solidFill>
                        </a:rPr>
                        <a:t>)</a:t>
                      </a:r>
                    </a:p>
                  </a:txBody>
                  <a:tcPr marL="87057" marR="87057" marT="45729" marB="45729" anchor="ctr"/>
                </a:tc>
                <a:tc>
                  <a:txBody>
                    <a:bodyPr/>
                    <a:lstStyle/>
                    <a:p>
                      <a:pPr algn="ctr"/>
                      <a:r>
                        <a:rPr lang="de-DE" sz="1800" dirty="0" smtClean="0">
                          <a:solidFill>
                            <a:srgbClr val="0070C0"/>
                          </a:solidFill>
                        </a:rPr>
                        <a:t>+</a:t>
                      </a:r>
                      <a:endParaRPr lang="de-DE" sz="1800" dirty="0">
                        <a:solidFill>
                          <a:srgbClr val="0070C0"/>
                        </a:solidFill>
                      </a:endParaRPr>
                    </a:p>
                  </a:txBody>
                  <a:tcPr marL="87057" marR="87057" marT="45729" marB="45729" anchor="ctr"/>
                </a:tc>
                <a:tc>
                  <a:txBody>
                    <a:bodyPr/>
                    <a:lstStyle/>
                    <a:p>
                      <a:pPr algn="ctr"/>
                      <a:r>
                        <a:rPr lang="de-DE" sz="1800" dirty="0" smtClean="0">
                          <a:solidFill>
                            <a:srgbClr val="0070C0"/>
                          </a:solidFill>
                        </a:rPr>
                        <a:t>+++</a:t>
                      </a:r>
                      <a:endParaRPr lang="de-DE" sz="1800" dirty="0">
                        <a:solidFill>
                          <a:srgbClr val="0070C0"/>
                        </a:solidFill>
                      </a:endParaRPr>
                    </a:p>
                  </a:txBody>
                  <a:tcPr marL="87057" marR="87057" marT="45729" marB="45729" anchor="ctr"/>
                </a:tc>
              </a:tr>
              <a:tr h="1146277">
                <a:tc>
                  <a:txBody>
                    <a:bodyPr/>
                    <a:lstStyle/>
                    <a:p>
                      <a:r>
                        <a:rPr lang="tr-TR" sz="1800" dirty="0" smtClean="0">
                          <a:solidFill>
                            <a:srgbClr val="0070C0"/>
                          </a:solidFill>
                        </a:rPr>
                        <a:t>KOK</a:t>
                      </a:r>
                      <a:r>
                        <a:rPr lang="tr-TR" sz="1800" baseline="0" dirty="0" smtClean="0">
                          <a:solidFill>
                            <a:srgbClr val="0070C0"/>
                          </a:solidFill>
                        </a:rPr>
                        <a:t> için risk faktörleri (</a:t>
                      </a:r>
                      <a:r>
                        <a:rPr lang="de-DE" sz="1800" dirty="0" smtClean="0">
                          <a:solidFill>
                            <a:srgbClr val="0070C0"/>
                          </a:solidFill>
                        </a:rPr>
                        <a:t>tromb</a:t>
                      </a:r>
                      <a:r>
                        <a:rPr lang="tr-TR" sz="1800" dirty="0" err="1" smtClean="0">
                          <a:solidFill>
                            <a:srgbClr val="0070C0"/>
                          </a:solidFill>
                        </a:rPr>
                        <a:t>ofili</a:t>
                      </a:r>
                      <a:r>
                        <a:rPr lang="de-DE" sz="1800" dirty="0" smtClean="0">
                          <a:solidFill>
                            <a:srgbClr val="0070C0"/>
                          </a:solidFill>
                        </a:rPr>
                        <a:t>)</a:t>
                      </a:r>
                      <a:endParaRPr lang="de-DE" sz="1800" dirty="0">
                        <a:solidFill>
                          <a:srgbClr val="0070C0"/>
                        </a:solidFill>
                      </a:endParaRPr>
                    </a:p>
                  </a:txBody>
                  <a:tcPr marL="87057" marR="87057" marT="45729" marB="45729" anchor="ctr"/>
                </a:tc>
                <a:tc>
                  <a:txBody>
                    <a:bodyPr/>
                    <a:lstStyle/>
                    <a:p>
                      <a:pPr algn="ctr"/>
                      <a:r>
                        <a:rPr lang="de-DE" sz="1800" dirty="0" smtClean="0">
                          <a:solidFill>
                            <a:srgbClr val="0070C0"/>
                          </a:solidFill>
                        </a:rPr>
                        <a:t>-/+</a:t>
                      </a:r>
                      <a:endParaRPr lang="de-DE" sz="1800" dirty="0">
                        <a:solidFill>
                          <a:srgbClr val="0070C0"/>
                        </a:solidFill>
                      </a:endParaRPr>
                    </a:p>
                  </a:txBody>
                  <a:tcPr marL="87057" marR="87057" marT="45729" marB="45729" anchor="ctr"/>
                </a:tc>
                <a:tc>
                  <a:txBody>
                    <a:bodyPr/>
                    <a:lstStyle/>
                    <a:p>
                      <a:pPr algn="ctr"/>
                      <a:r>
                        <a:rPr lang="de-DE" sz="1800" dirty="0" smtClean="0">
                          <a:solidFill>
                            <a:srgbClr val="0070C0"/>
                          </a:solidFill>
                        </a:rPr>
                        <a:t>+++</a:t>
                      </a:r>
                      <a:endParaRPr lang="de-DE" sz="1800" dirty="0">
                        <a:solidFill>
                          <a:srgbClr val="0070C0"/>
                        </a:solidFill>
                      </a:endParaRPr>
                    </a:p>
                  </a:txBody>
                  <a:tcPr marL="87057" marR="87057" marT="45729" marB="45729" anchor="ctr"/>
                </a:tc>
              </a:tr>
            </a:tbl>
          </a:graphicData>
        </a:graphic>
      </p:graphicFrame>
    </p:spTree>
    <p:extLst>
      <p:ext uri="{BB962C8B-B14F-4D97-AF65-F5344CB8AC3E}">
        <p14:creationId xmlns:p14="http://schemas.microsoft.com/office/powerpoint/2010/main" val="2866094933"/>
      </p:ext>
    </p:extLst>
  </p:cSld>
  <p:clrMapOvr>
    <a:masterClrMapping/>
  </p:clrMapOvr>
  <p:transition spd="med">
    <p:fade/>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pic>
        <p:nvPicPr>
          <p:cNvPr id="409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332656"/>
            <a:ext cx="8229600" cy="61206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2110765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3" name="Rectangle 5"/>
          <p:cNvSpPr>
            <a:spLocks noGrp="1" noChangeArrowheads="1"/>
          </p:cNvSpPr>
          <p:nvPr>
            <p:ph type="title"/>
          </p:nvPr>
        </p:nvSpPr>
        <p:spPr/>
        <p:txBody>
          <a:bodyPr/>
          <a:lstStyle/>
          <a:p>
            <a:r>
              <a:rPr lang="en-GB" dirty="0" smtClean="0">
                <a:solidFill>
                  <a:srgbClr val="FFFF00"/>
                </a:solidFill>
                <a:ea typeface="MS PGothic"/>
              </a:rPr>
              <a:t>Medical therapy – NSAIDs</a:t>
            </a:r>
          </a:p>
        </p:txBody>
      </p:sp>
      <p:sp>
        <p:nvSpPr>
          <p:cNvPr id="192514" name="Content Placeholder 2"/>
          <p:cNvSpPr>
            <a:spLocks noGrp="1"/>
          </p:cNvSpPr>
          <p:nvPr>
            <p:ph sz="half" idx="2"/>
          </p:nvPr>
        </p:nvSpPr>
        <p:spPr/>
        <p:txBody>
          <a:bodyPr/>
          <a:lstStyle/>
          <a:p>
            <a:r>
              <a:rPr lang="en-GB" b="1" dirty="0" smtClean="0">
                <a:solidFill>
                  <a:srgbClr val="C00000"/>
                </a:solidFill>
                <a:ea typeface="MS PGothic"/>
                <a:cs typeface="MS PGothic"/>
              </a:rPr>
              <a:t>In primary dysmenorrhea</a:t>
            </a:r>
            <a:r>
              <a:rPr lang="en-GB" dirty="0" smtClean="0">
                <a:ea typeface="MS PGothic"/>
                <a:cs typeface="MS PGothic"/>
              </a:rPr>
              <a:t>:</a:t>
            </a:r>
          </a:p>
          <a:p>
            <a:pPr lvl="1"/>
            <a:r>
              <a:rPr lang="en-US" dirty="0" smtClean="0">
                <a:ea typeface="MS PGothic"/>
              </a:rPr>
              <a:t>NSAIDs have been shown to be effective compared to placebo</a:t>
            </a:r>
            <a:r>
              <a:rPr lang="en-US" baseline="30000" dirty="0" smtClean="0">
                <a:ea typeface="MS PGothic"/>
              </a:rPr>
              <a:t>1</a:t>
            </a:r>
          </a:p>
          <a:p>
            <a:pPr lvl="1"/>
            <a:endParaRPr lang="en-US" dirty="0" smtClean="0">
              <a:ea typeface="MS PGothic"/>
            </a:endParaRPr>
          </a:p>
          <a:p>
            <a:r>
              <a:rPr lang="en-GB" b="1" dirty="0" smtClean="0">
                <a:solidFill>
                  <a:srgbClr val="C00000"/>
                </a:solidFill>
                <a:ea typeface="MS PGothic"/>
                <a:cs typeface="MS PGothic"/>
              </a:rPr>
              <a:t>But in endometriosis:</a:t>
            </a:r>
            <a:endParaRPr lang="en-US" b="1" dirty="0" smtClean="0">
              <a:solidFill>
                <a:srgbClr val="C00000"/>
              </a:solidFill>
              <a:ea typeface="MS PGothic"/>
              <a:cs typeface="MS PGothic"/>
            </a:endParaRPr>
          </a:p>
          <a:p>
            <a:pPr lvl="1"/>
            <a:r>
              <a:rPr lang="en-GB" dirty="0" smtClean="0">
                <a:ea typeface="MS PGothic"/>
              </a:rPr>
              <a:t>NSAIDs </a:t>
            </a:r>
            <a:r>
              <a:rPr lang="en-GB" dirty="0" smtClean="0">
                <a:solidFill>
                  <a:srgbClr val="FFC000"/>
                </a:solidFill>
                <a:ea typeface="MS PGothic"/>
              </a:rPr>
              <a:t>show no clear benefit;</a:t>
            </a:r>
            <a:r>
              <a:rPr lang="en-GB" dirty="0" smtClean="0">
                <a:ea typeface="MS PGothic"/>
              </a:rPr>
              <a:t> limited data – only 1 RCT in 24 women</a:t>
            </a:r>
            <a:r>
              <a:rPr lang="en-GB" baseline="30000" dirty="0" smtClean="0">
                <a:ea typeface="MS PGothic"/>
              </a:rPr>
              <a:t>2</a:t>
            </a:r>
            <a:endParaRPr lang="en-US" baseline="30000" dirty="0" smtClean="0">
              <a:ea typeface="MS PGothic"/>
            </a:endParaRPr>
          </a:p>
          <a:p>
            <a:endParaRPr lang="en-GB" dirty="0" smtClean="0">
              <a:ea typeface="MS PGothic"/>
              <a:cs typeface="MS PGothic"/>
            </a:endParaRPr>
          </a:p>
        </p:txBody>
      </p:sp>
      <p:sp>
        <p:nvSpPr>
          <p:cNvPr id="21508" name="Rectangle 4"/>
          <p:cNvSpPr>
            <a:spLocks noChangeArrowheads="1"/>
          </p:cNvSpPr>
          <p:nvPr/>
        </p:nvSpPr>
        <p:spPr bwMode="auto">
          <a:xfrm>
            <a:off x="-1588" y="5661025"/>
            <a:ext cx="5673726" cy="377825"/>
          </a:xfrm>
          <a:prstGeom prst="rect">
            <a:avLst/>
          </a:prstGeom>
          <a:noFill/>
          <a:ln w="9525" algn="ctr">
            <a:noFill/>
            <a:miter lim="800000"/>
            <a:headEnd/>
            <a:tailEnd/>
          </a:ln>
        </p:spPr>
        <p:txBody>
          <a:bodyPr lIns="90000" tIns="36000" rIns="90000" bIns="36000" anchor="b">
            <a:spAutoFit/>
          </a:bodyPr>
          <a:lstStyle/>
          <a:p>
            <a:pPr marL="177800" indent="-177800">
              <a:buClr>
                <a:srgbClr val="969696"/>
              </a:buClr>
              <a:buFontTx/>
              <a:buAutoNum type="arabicPeriod"/>
              <a:defRPr/>
            </a:pPr>
            <a:r>
              <a:rPr lang="en-US" sz="1000" b="0" i="0" dirty="0" err="1">
                <a:solidFill>
                  <a:schemeClr val="tx1">
                    <a:lumMod val="85000"/>
                    <a:lumOff val="15000"/>
                  </a:schemeClr>
                </a:solidFill>
                <a:ea typeface="MS PGothic" pitchFamily="34" charset="-128"/>
                <a:cs typeface="+mn-cs"/>
              </a:rPr>
              <a:t>Marjoribanks</a:t>
            </a:r>
            <a:r>
              <a:rPr lang="en-US" sz="1000" b="0" i="0" dirty="0">
                <a:solidFill>
                  <a:schemeClr val="tx1">
                    <a:lumMod val="85000"/>
                    <a:lumOff val="15000"/>
                  </a:schemeClr>
                </a:solidFill>
                <a:ea typeface="MS PGothic" pitchFamily="34" charset="-128"/>
                <a:cs typeface="+mn-cs"/>
              </a:rPr>
              <a:t> J et al. Cochrane Database </a:t>
            </a:r>
            <a:r>
              <a:rPr lang="en-US" sz="1000" b="0" i="0" dirty="0" err="1">
                <a:solidFill>
                  <a:schemeClr val="tx1">
                    <a:lumMod val="85000"/>
                    <a:lumOff val="15000"/>
                  </a:schemeClr>
                </a:solidFill>
                <a:ea typeface="MS PGothic" pitchFamily="34" charset="-128"/>
                <a:cs typeface="+mn-cs"/>
              </a:rPr>
              <a:t>Syst</a:t>
            </a:r>
            <a:r>
              <a:rPr lang="en-US" sz="1000" b="0" i="0" dirty="0">
                <a:solidFill>
                  <a:schemeClr val="tx1">
                    <a:lumMod val="85000"/>
                    <a:lumOff val="15000"/>
                  </a:schemeClr>
                </a:solidFill>
                <a:ea typeface="MS PGothic" pitchFamily="34" charset="-128"/>
                <a:cs typeface="+mn-cs"/>
              </a:rPr>
              <a:t> Rev 2010</a:t>
            </a:r>
          </a:p>
          <a:p>
            <a:pPr marL="177800" indent="-177800">
              <a:buClr>
                <a:srgbClr val="969696"/>
              </a:buClr>
              <a:buFontTx/>
              <a:buAutoNum type="arabicPeriod"/>
              <a:defRPr/>
            </a:pPr>
            <a:r>
              <a:rPr lang="en-US" sz="1000" b="0" i="0" dirty="0">
                <a:solidFill>
                  <a:schemeClr val="tx1">
                    <a:lumMod val="85000"/>
                    <a:lumOff val="15000"/>
                  </a:schemeClr>
                </a:solidFill>
                <a:ea typeface="MS PGothic" pitchFamily="34" charset="-128"/>
                <a:cs typeface="+mn-cs"/>
              </a:rPr>
              <a:t>Allen C et al. Cochrane Database </a:t>
            </a:r>
            <a:r>
              <a:rPr lang="en-US" sz="1000" b="0" i="0" dirty="0" err="1">
                <a:solidFill>
                  <a:schemeClr val="tx1">
                    <a:lumMod val="85000"/>
                    <a:lumOff val="15000"/>
                  </a:schemeClr>
                </a:solidFill>
                <a:ea typeface="MS PGothic" pitchFamily="34" charset="-128"/>
                <a:cs typeface="+mn-cs"/>
              </a:rPr>
              <a:t>Syst</a:t>
            </a:r>
            <a:r>
              <a:rPr lang="en-US" sz="1000" b="0" i="0" dirty="0">
                <a:solidFill>
                  <a:schemeClr val="tx1">
                    <a:lumMod val="85000"/>
                    <a:lumOff val="15000"/>
                  </a:schemeClr>
                </a:solidFill>
                <a:ea typeface="MS PGothic" pitchFamily="34" charset="-128"/>
                <a:cs typeface="+mn-cs"/>
              </a:rPr>
              <a:t> Rev 2009</a:t>
            </a:r>
          </a:p>
        </p:txBody>
      </p:sp>
      <p:sp>
        <p:nvSpPr>
          <p:cNvPr id="8" name="Rectangle 11"/>
          <p:cNvSpPr>
            <a:spLocks noChangeArrowheads="1"/>
          </p:cNvSpPr>
          <p:nvPr/>
        </p:nvSpPr>
        <p:spPr bwMode="auto">
          <a:xfrm>
            <a:off x="250825" y="1912939"/>
            <a:ext cx="4152900" cy="1588070"/>
          </a:xfrm>
          <a:prstGeom prst="rect">
            <a:avLst/>
          </a:prstGeom>
          <a:solidFill>
            <a:srgbClr val="BBBBDF">
              <a:alpha val="79999"/>
            </a:srgbClr>
          </a:solidFill>
          <a:ln w="9525">
            <a:noFill/>
            <a:miter lim="800000"/>
            <a:headEnd/>
            <a:tailEnd/>
          </a:ln>
        </p:spPr>
        <p:txBody>
          <a:bodyPr/>
          <a:lstStyle/>
          <a:p>
            <a:pPr>
              <a:spcBef>
                <a:spcPct val="20000"/>
              </a:spcBef>
              <a:buClr>
                <a:srgbClr val="CFAA7A"/>
              </a:buClr>
              <a:buFont typeface="Wingdings" pitchFamily="2" charset="2"/>
              <a:buNone/>
            </a:pPr>
            <a:r>
              <a:rPr lang="en-GB" sz="2000" i="0" dirty="0">
                <a:solidFill>
                  <a:srgbClr val="333333"/>
                </a:solidFill>
              </a:rPr>
              <a:t>Non-specific therapies –</a:t>
            </a:r>
            <a:br>
              <a:rPr lang="en-GB" sz="2000" i="0" dirty="0">
                <a:solidFill>
                  <a:srgbClr val="333333"/>
                </a:solidFill>
              </a:rPr>
            </a:br>
            <a:r>
              <a:rPr lang="en-GB" sz="2000" i="0" dirty="0">
                <a:solidFill>
                  <a:srgbClr val="333333"/>
                </a:solidFill>
              </a:rPr>
              <a:t>not approved in endometriosis</a:t>
            </a:r>
            <a:endParaRPr lang="en-GB" sz="1800" i="0" dirty="0">
              <a:solidFill>
                <a:srgbClr val="333333"/>
              </a:solidFill>
            </a:endParaRPr>
          </a:p>
          <a:p>
            <a:pPr>
              <a:spcBef>
                <a:spcPct val="20000"/>
              </a:spcBef>
              <a:buClr>
                <a:srgbClr val="CFAA7A"/>
              </a:buClr>
              <a:buFont typeface="Wingdings" pitchFamily="2" charset="2"/>
              <a:buNone/>
            </a:pPr>
            <a:endParaRPr lang="en-GB" sz="1800" b="0" i="0" dirty="0">
              <a:solidFill>
                <a:srgbClr val="333333"/>
              </a:solidFill>
            </a:endParaRPr>
          </a:p>
          <a:p>
            <a:pPr>
              <a:spcBef>
                <a:spcPct val="20000"/>
              </a:spcBef>
              <a:buClr>
                <a:srgbClr val="CFAA7A"/>
              </a:buClr>
              <a:buFont typeface="Wingdings" pitchFamily="2" charset="2"/>
              <a:buNone/>
            </a:pPr>
            <a:endParaRPr lang="en-GB" sz="1800" b="0" i="0" dirty="0">
              <a:solidFill>
                <a:srgbClr val="333333"/>
              </a:solidFill>
            </a:endParaRPr>
          </a:p>
        </p:txBody>
      </p:sp>
    </p:spTree>
    <p:extLst>
      <p:ext uri="{BB962C8B-B14F-4D97-AF65-F5344CB8AC3E}">
        <p14:creationId xmlns:p14="http://schemas.microsoft.com/office/powerpoint/2010/main" val="1264756206"/>
      </p:ext>
    </p:extLst>
  </p:cSld>
  <p:clrMapOvr>
    <a:masterClrMapping/>
  </p:clrMapOvr>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22222"/>
            <a:ext cx="8229600" cy="1143000"/>
          </a:xfrm>
        </p:spPr>
        <p:txBody>
          <a:bodyPr/>
          <a:lstStyle/>
          <a:p>
            <a:r>
              <a:rPr lang="en-US" dirty="0" smtClean="0">
                <a:solidFill>
                  <a:srgbClr val="FFFF00"/>
                </a:solidFill>
              </a:rPr>
              <a:t>GnRH </a:t>
            </a:r>
            <a:r>
              <a:rPr lang="en-US" dirty="0" smtClean="0">
                <a:solidFill>
                  <a:srgbClr val="FFFF00"/>
                </a:solidFill>
              </a:rPr>
              <a:t>antagonists</a:t>
            </a:r>
            <a:endParaRPr lang="en-US" dirty="0">
              <a:solidFill>
                <a:srgbClr val="FFFF00"/>
              </a:solidFill>
            </a:endParaRPr>
          </a:p>
        </p:txBody>
      </p:sp>
      <p:sp>
        <p:nvSpPr>
          <p:cNvPr id="3" name="Content Placeholder 2"/>
          <p:cNvSpPr>
            <a:spLocks noGrp="1"/>
          </p:cNvSpPr>
          <p:nvPr>
            <p:ph idx="1"/>
          </p:nvPr>
        </p:nvSpPr>
        <p:spPr>
          <a:xfrm>
            <a:off x="395536" y="1052736"/>
            <a:ext cx="8229600" cy="4525963"/>
          </a:xfrm>
          <a:solidFill>
            <a:srgbClr val="FF0000"/>
          </a:solidFill>
        </p:spPr>
        <p:txBody>
          <a:bodyPr/>
          <a:lstStyle/>
          <a:p>
            <a:r>
              <a:rPr lang="en-US" sz="2400" dirty="0" smtClean="0"/>
              <a:t>The </a:t>
            </a:r>
            <a:r>
              <a:rPr lang="en-US" sz="2400" dirty="0"/>
              <a:t>GnRH antagonists down regulates the release of follicle stimulating hormone (FSH) and luteinizing hormone (LH), by blocking the GnRH receptor in the pituitary cells resulting in suppression of ovulation </a:t>
            </a:r>
            <a:endParaRPr lang="tr-TR" sz="2400" dirty="0" smtClean="0"/>
          </a:p>
          <a:p>
            <a:r>
              <a:rPr lang="en-US" sz="2400" dirty="0"/>
              <a:t>Five phase II clinical trials have assessed the safety and efficacy of </a:t>
            </a:r>
            <a:r>
              <a:rPr lang="en-US" sz="2400" b="1" dirty="0" err="1"/>
              <a:t>elagolix</a:t>
            </a:r>
            <a:r>
              <a:rPr lang="en-US" sz="2400" dirty="0"/>
              <a:t> on pain related symptoms in endometriosis patients and have been completed. </a:t>
            </a:r>
            <a:r>
              <a:rPr lang="en-US" sz="2400" dirty="0" err="1"/>
              <a:t>Elagolix</a:t>
            </a:r>
            <a:r>
              <a:rPr lang="en-US" sz="2400" dirty="0"/>
              <a:t> has shown a significant improvement in dyspareunia, dysmenorrhea and non-menstrual pelvic pain . The manufacturers’ of </a:t>
            </a:r>
            <a:r>
              <a:rPr lang="en-US" sz="2400" dirty="0" err="1"/>
              <a:t>elagolix</a:t>
            </a:r>
            <a:r>
              <a:rPr lang="en-US" sz="2400" dirty="0"/>
              <a:t> (AbbVie) have claimed to have completed as many as 40 trials with </a:t>
            </a:r>
            <a:r>
              <a:rPr lang="en-US" sz="2400" dirty="0" err="1"/>
              <a:t>elagolix</a:t>
            </a:r>
            <a:r>
              <a:rPr lang="en-US" sz="2400" dirty="0"/>
              <a:t>, exposing 3000 subjects. Yet there are limited published studies with </a:t>
            </a:r>
            <a:r>
              <a:rPr lang="en-US" sz="2400" dirty="0" err="1"/>
              <a:t>elagolix</a:t>
            </a:r>
            <a:r>
              <a:rPr lang="en-US" sz="2400" dirty="0"/>
              <a:t>. </a:t>
            </a:r>
          </a:p>
          <a:p>
            <a:endParaRPr lang="en-US" sz="2400" dirty="0"/>
          </a:p>
        </p:txBody>
      </p:sp>
      <p:sp>
        <p:nvSpPr>
          <p:cNvPr id="4" name="TextBox 3"/>
          <p:cNvSpPr txBox="1"/>
          <p:nvPr/>
        </p:nvSpPr>
        <p:spPr>
          <a:xfrm>
            <a:off x="683568" y="5664928"/>
            <a:ext cx="8280920" cy="1200329"/>
          </a:xfrm>
          <a:prstGeom prst="rect">
            <a:avLst/>
          </a:prstGeom>
          <a:noFill/>
        </p:spPr>
        <p:txBody>
          <a:bodyPr wrap="square" rtlCol="0">
            <a:spAutoFit/>
          </a:bodyPr>
          <a:lstStyle/>
          <a:p>
            <a:r>
              <a:rPr lang="en-US" dirty="0" err="1"/>
              <a:t>Melis</a:t>
            </a:r>
            <a:r>
              <a:rPr lang="en-US" dirty="0"/>
              <a:t> GB, </a:t>
            </a:r>
            <a:r>
              <a:rPr lang="en-US" dirty="0" err="1"/>
              <a:t>Neri</a:t>
            </a:r>
            <a:r>
              <a:rPr lang="en-US" dirty="0"/>
              <a:t> M, Corda V, </a:t>
            </a:r>
            <a:r>
              <a:rPr lang="en-US" dirty="0" err="1"/>
              <a:t>Malune</a:t>
            </a:r>
            <a:r>
              <a:rPr lang="en-US" dirty="0"/>
              <a:t> ME, </a:t>
            </a:r>
            <a:r>
              <a:rPr lang="en-US" dirty="0" err="1"/>
              <a:t>Piras</a:t>
            </a:r>
            <a:r>
              <a:rPr lang="en-US" dirty="0"/>
              <a:t> B, </a:t>
            </a:r>
            <a:r>
              <a:rPr lang="en-US" dirty="0" err="1"/>
              <a:t>Pirarba</a:t>
            </a:r>
            <a:r>
              <a:rPr lang="en-US" dirty="0"/>
              <a:t> S, et al. Overview of </a:t>
            </a:r>
            <a:r>
              <a:rPr lang="en-US" dirty="0" err="1"/>
              <a:t>elagolix</a:t>
            </a:r>
            <a:r>
              <a:rPr lang="en-US" dirty="0"/>
              <a:t> for the treatment of endometriosis. Expert </a:t>
            </a:r>
            <a:r>
              <a:rPr lang="en-US" dirty="0" err="1"/>
              <a:t>Opin</a:t>
            </a:r>
            <a:r>
              <a:rPr lang="en-US" dirty="0"/>
              <a:t> Drug </a:t>
            </a:r>
            <a:r>
              <a:rPr lang="en-US" dirty="0" err="1"/>
              <a:t>Metab</a:t>
            </a:r>
            <a:r>
              <a:rPr lang="en-US" dirty="0"/>
              <a:t> </a:t>
            </a:r>
            <a:r>
              <a:rPr lang="en-US" dirty="0" err="1"/>
              <a:t>Toxicol</a:t>
            </a:r>
            <a:r>
              <a:rPr lang="en-US" dirty="0"/>
              <a:t> 2016;12:581–8.</a:t>
            </a:r>
            <a:endParaRPr lang="en-US" dirty="0">
              <a:solidFill>
                <a:srgbClr val="FF0000"/>
              </a:solidFill>
            </a:endParaRPr>
          </a:p>
          <a:p>
            <a:endParaRPr lang="tr-TR" dirty="0"/>
          </a:p>
        </p:txBody>
      </p:sp>
    </p:spTree>
    <p:extLst>
      <p:ext uri="{BB962C8B-B14F-4D97-AF65-F5344CB8AC3E}">
        <p14:creationId xmlns:p14="http://schemas.microsoft.com/office/powerpoint/2010/main" val="2480073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pic>
        <p:nvPicPr>
          <p:cNvPr id="88066" name="Picture 2"/>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1" y="0"/>
            <a:ext cx="91440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6309952"/>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829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8856984" cy="20162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2947" name="Picture 3"/>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107504" y="4437112"/>
            <a:ext cx="9036495" cy="23042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294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7504" y="2276872"/>
            <a:ext cx="9036495" cy="21602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Metin kutusu 4"/>
          <p:cNvSpPr txBox="1"/>
          <p:nvPr/>
        </p:nvSpPr>
        <p:spPr>
          <a:xfrm>
            <a:off x="7796182" y="219998"/>
            <a:ext cx="697627"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7</a:t>
            </a:r>
            <a:endParaRPr lang="en-GB" dirty="0">
              <a:solidFill>
                <a:srgbClr val="FF0000"/>
              </a:solidFill>
            </a:endParaRPr>
          </a:p>
        </p:txBody>
      </p:sp>
    </p:spTree>
    <p:extLst>
      <p:ext uri="{BB962C8B-B14F-4D97-AF65-F5344CB8AC3E}">
        <p14:creationId xmlns:p14="http://schemas.microsoft.com/office/powerpoint/2010/main" val="937725774"/>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4139951" cy="6741368"/>
          </a:xfr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3968" y="-315"/>
            <a:ext cx="4608512" cy="6858000"/>
          </a:xfrm>
          <a:prstGeom prst="rect">
            <a:avLst/>
          </a:prstGeom>
        </p:spPr>
      </p:pic>
    </p:spTree>
    <p:extLst>
      <p:ext uri="{BB962C8B-B14F-4D97-AF65-F5344CB8AC3E}">
        <p14:creationId xmlns:p14="http://schemas.microsoft.com/office/powerpoint/2010/main" val="3620011766"/>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pic>
        <p:nvPicPr>
          <p:cNvPr id="4" name="Picture 2" descr="C:\Users\engin\Desktop\endo gaziantep 2018\IMG_5161.PN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79512" y="0"/>
            <a:ext cx="4536504" cy="68580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16016" y="0"/>
            <a:ext cx="4287745" cy="6858000"/>
          </a:xfrm>
          <a:prstGeom prst="rect">
            <a:avLst/>
          </a:prstGeom>
        </p:spPr>
      </p:pic>
    </p:spTree>
    <p:extLst>
      <p:ext uri="{BB962C8B-B14F-4D97-AF65-F5344CB8AC3E}">
        <p14:creationId xmlns:p14="http://schemas.microsoft.com/office/powerpoint/2010/main" val="2045213444"/>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3" descr="ehealth_ppt_podium.jpg"/>
          <p:cNvPicPr>
            <a:picLocks noChangeAspect="1"/>
          </p:cNvPicPr>
          <p:nvPr/>
        </p:nvPicPr>
        <p:blipFill>
          <a:blip r:embed="rId2" cstate="print"/>
          <a:stretch>
            <a:fillRect/>
          </a:stretch>
        </p:blipFill>
        <p:spPr>
          <a:xfrm>
            <a:off x="-18327" y="-22250"/>
            <a:ext cx="9180652" cy="6902491"/>
          </a:xfrm>
          <a:prstGeom prst="rect">
            <a:avLst/>
          </a:prstGeom>
        </p:spPr>
      </p:pic>
    </p:spTree>
    <p:extLst>
      <p:ext uri="{BB962C8B-B14F-4D97-AF65-F5344CB8AC3E}">
        <p14:creationId xmlns:p14="http://schemas.microsoft.com/office/powerpoint/2010/main" val="1738369363"/>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19569</TotalTime>
  <Words>12446</Words>
  <Application>Microsoft Office PowerPoint</Application>
  <PresentationFormat>On-screen Show (4:3)</PresentationFormat>
  <Paragraphs>1237</Paragraphs>
  <Slides>95</Slides>
  <Notes>49</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95</vt:i4>
      </vt:variant>
    </vt:vector>
  </HeadingPairs>
  <TitlesOfParts>
    <vt:vector size="97" baseType="lpstr">
      <vt:lpstr>Ofis Teması</vt:lpstr>
      <vt:lpstr>think-cell Slide</vt:lpstr>
      <vt:lpstr>PowerPoint Presentation</vt:lpstr>
      <vt:lpstr>PowerPoint Presentation</vt:lpstr>
      <vt:lpstr>Cerrahi  Cerrahi  Cerrahi</vt:lpstr>
      <vt:lpstr>Medikal Tedavi  Ne zaman ?</vt:lpstr>
      <vt:lpstr>İdeal endometriozis ilacı</vt:lpstr>
      <vt:lpstr>PowerPoint Presentation</vt:lpstr>
      <vt:lpstr>PowerPoint Presentation</vt:lpstr>
      <vt:lpstr>PowerPoint Presentation</vt:lpstr>
      <vt:lpstr>Medical therapy – NSAIDs</vt:lpstr>
      <vt:lpstr>Evaluation of a low-dose oral contraceptive pill for primary dysmenorrhea: a placebo-controlled, double-blind, randomized trial    (N: 115)</vt:lpstr>
      <vt:lpstr>OK ların endometriozis  tedavisinde etkinliği </vt:lpstr>
      <vt:lpstr>Estrogen in COCs may stimulate disease progression</vt:lpstr>
      <vt:lpstr>Randomized trial of leuprolide versus continuous oral contraceptives in the treatment of endometriosis-associated pelvic pain (n: 47, 48 w)</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Endometriozis tedavisi: Ampirik medikal tedavi</vt:lpstr>
      <vt:lpstr>Endometriozis-Oral Kontraseptive Kanıta Dayalı  Tıp (2018)</vt:lpstr>
      <vt:lpstr>PowerPoint Presentation</vt:lpstr>
      <vt:lpstr>Endometriozis tedavisinde sentetik progesteron kullanımının temeli</vt:lpstr>
      <vt:lpstr>Endometriozisin medikal tedavisinde kullanılan progestinler </vt:lpstr>
      <vt:lpstr>PowerPoint Presentation</vt:lpstr>
      <vt:lpstr>Endometriozis-Dienogest</vt:lpstr>
      <vt:lpstr>Pubmed Dienogest   (25.1.2018)</vt:lpstr>
      <vt:lpstr>Dienogest-Halk (google) </vt:lpstr>
      <vt:lpstr>Dienogest tedavisinde klinik  sorular</vt:lpstr>
      <vt:lpstr>Dienogest:Farmakolojik Özellikler</vt:lpstr>
      <vt:lpstr>PowerPoint Presentation</vt:lpstr>
      <vt:lpstr>Dienogest</vt:lpstr>
      <vt:lpstr>Dienogestin etki mekanizması</vt:lpstr>
      <vt:lpstr>Over fonksiyonu – E2 düzeyleri</vt:lpstr>
      <vt:lpstr>Long-term medical management of endometriosis with dienogest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VISADO: Study design (1)</vt:lpstr>
      <vt:lpstr>VISADO: Efficacy Pain assessment by visual analogue scale (VAS)</vt:lpstr>
      <vt:lpstr>VISADO: Global assessment of efficacy - Patient rating </vt:lpstr>
      <vt:lpstr>VISADO: Number of bleeding/spotting days decreased and amenorrhea rate increased over study period</vt:lpstr>
      <vt:lpstr>VISADO: BMD at lumbar spine L2–L4</vt:lpstr>
      <vt:lpstr>Frequency of most common drug related adverse events is comparable with that in adult population</vt:lpstr>
      <vt:lpstr>PowerPoint Presentation</vt:lpstr>
      <vt:lpstr>PowerPoint Presentation</vt:lpstr>
      <vt:lpstr>Uzun süreli endometriozis tedavisinde dienogest –kanama deneyimleri</vt:lpstr>
      <vt:lpstr>Dienogest tedavisi sırasında istenmeyen ilaç reaksiyonlarının sıklığı (Toplu Analiz)</vt:lpstr>
      <vt:lpstr> Dienogest and contraception</vt:lpstr>
      <vt:lpstr>PowerPoint Presentation</vt:lpstr>
      <vt:lpstr>PowerPoint Presentation</vt:lpstr>
      <vt:lpstr>DIENOGEST VERSUS COCs</vt:lpstr>
      <vt:lpstr>DIENOGEST VERSUS GNRH ANALOGUES</vt:lpstr>
      <vt:lpstr>Endometriozis-Dienogest Kanıta Dayalı  Tıp (2018)</vt:lpstr>
      <vt:lpstr>Endometriozis tanı ve tedavi kılavuzlarında progestinler</vt:lpstr>
      <vt:lpstr>PowerPoint Presentation</vt:lpstr>
      <vt:lpstr>Endometriozise yönelik hormonal tedavilerin avantajları ve dezavantajları</vt:lpstr>
      <vt:lpstr>Endometriozisin uzun süreli tedavisi: KOK’a kıyasla DNG  Bireysel tedavi önerileri</vt:lpstr>
      <vt:lpstr>PowerPoint Presentation</vt:lpstr>
      <vt:lpstr>GnRH antagonists</vt:lpstr>
      <vt:lpstr>PowerPoint Presentation</vt:lpstr>
      <vt:lpstr>PowerPoint Presentation</vt:lpstr>
      <vt:lpstr>PowerPoint Presentation</vt:lpstr>
      <vt:lpstr>PowerPoint Presentation</vt:lpstr>
      <vt:lpstr>PowerPoint Presentation</vt:lpstr>
    </vt:vector>
  </TitlesOfParts>
  <Company>TOSHIBA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Endometriozis tanısı (Güncel gelismeler)</dc:title>
  <dc:creator>toshba</dc:creator>
  <cp:lastModifiedBy>engin</cp:lastModifiedBy>
  <cp:revision>550</cp:revision>
  <dcterms:created xsi:type="dcterms:W3CDTF">2010-02-01T20:54:43Z</dcterms:created>
  <dcterms:modified xsi:type="dcterms:W3CDTF">2018-01-28T06:22:46Z</dcterms:modified>
</cp:coreProperties>
</file>