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8" r:id="rId1"/>
  </p:sldMasterIdLst>
  <p:notesMasterIdLst>
    <p:notesMasterId r:id="rId47"/>
  </p:notesMasterIdLst>
  <p:sldIdLst>
    <p:sldId id="256" r:id="rId2"/>
    <p:sldId id="295" r:id="rId3"/>
    <p:sldId id="350" r:id="rId4"/>
    <p:sldId id="352" r:id="rId5"/>
    <p:sldId id="354" r:id="rId6"/>
    <p:sldId id="357" r:id="rId7"/>
    <p:sldId id="351" r:id="rId8"/>
    <p:sldId id="384" r:id="rId9"/>
    <p:sldId id="358" r:id="rId10"/>
    <p:sldId id="353" r:id="rId11"/>
    <p:sldId id="356" r:id="rId12"/>
    <p:sldId id="349" r:id="rId13"/>
    <p:sldId id="373" r:id="rId14"/>
    <p:sldId id="372" r:id="rId15"/>
    <p:sldId id="367" r:id="rId16"/>
    <p:sldId id="388" r:id="rId17"/>
    <p:sldId id="374" r:id="rId18"/>
    <p:sldId id="389" r:id="rId19"/>
    <p:sldId id="375" r:id="rId20"/>
    <p:sldId id="394" r:id="rId21"/>
    <p:sldId id="392" r:id="rId22"/>
    <p:sldId id="393" r:id="rId23"/>
    <p:sldId id="364" r:id="rId24"/>
    <p:sldId id="360" r:id="rId25"/>
    <p:sldId id="380" r:id="rId26"/>
    <p:sldId id="377" r:id="rId27"/>
    <p:sldId id="379" r:id="rId28"/>
    <p:sldId id="390" r:id="rId29"/>
    <p:sldId id="365" r:id="rId30"/>
    <p:sldId id="366" r:id="rId31"/>
    <p:sldId id="361" r:id="rId32"/>
    <p:sldId id="369" r:id="rId33"/>
    <p:sldId id="368" r:id="rId34"/>
    <p:sldId id="387" r:id="rId35"/>
    <p:sldId id="370" r:id="rId36"/>
    <p:sldId id="371" r:id="rId37"/>
    <p:sldId id="386" r:id="rId38"/>
    <p:sldId id="381" r:id="rId39"/>
    <p:sldId id="382" r:id="rId40"/>
    <p:sldId id="383" r:id="rId41"/>
    <p:sldId id="385" r:id="rId42"/>
    <p:sldId id="391" r:id="rId43"/>
    <p:sldId id="395" r:id="rId44"/>
    <p:sldId id="396" r:id="rId45"/>
    <p:sldId id="346" r:id="rId4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692" y="-5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05B728-6E5E-466B-8D98-7AD371AEF552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137A169E-0F4E-4B79-A0A5-7847AD623CC6}">
      <dgm:prSet phldrT="[Metin]" custT="1"/>
      <dgm:spPr/>
      <dgm:t>
        <a:bodyPr/>
        <a:lstStyle/>
        <a:p>
          <a:endParaRPr lang="tr-TR" sz="3600" dirty="0" smtClean="0">
            <a:latin typeface="Times New Roman" pitchFamily="18" charset="0"/>
            <a:cs typeface="Times New Roman" pitchFamily="18" charset="0"/>
          </a:endParaRPr>
        </a:p>
        <a:p>
          <a:r>
            <a:rPr lang="tr-TR" sz="3600" dirty="0" smtClean="0">
              <a:latin typeface="Times New Roman" pitchFamily="18" charset="0"/>
              <a:cs typeface="Times New Roman" pitchFamily="18" charset="0"/>
            </a:rPr>
            <a:t>Derin </a:t>
          </a:r>
          <a:r>
            <a:rPr lang="tr-TR" sz="3600" dirty="0" err="1" smtClean="0">
              <a:latin typeface="Times New Roman" pitchFamily="18" charset="0"/>
              <a:cs typeface="Times New Roman" pitchFamily="18" charset="0"/>
            </a:rPr>
            <a:t>İnfiltratif</a:t>
          </a:r>
          <a:r>
            <a:rPr lang="tr-TR" sz="3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tr-TR" sz="3600" dirty="0" err="1" smtClean="0">
              <a:latin typeface="Times New Roman" pitchFamily="18" charset="0"/>
              <a:cs typeface="Times New Roman" pitchFamily="18" charset="0"/>
            </a:rPr>
            <a:t>Endometriosis</a:t>
          </a:r>
          <a:r>
            <a:rPr lang="tr-TR" sz="3600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tr-TR" sz="3600" dirty="0" smtClean="0">
              <a:latin typeface="Times New Roman" pitchFamily="18" charset="0"/>
              <a:cs typeface="Times New Roman" pitchFamily="18" charset="0"/>
            </a:rPr>
          </a:br>
          <a:endParaRPr lang="tr-TR" sz="3600" dirty="0">
            <a:latin typeface="Times New Roman" pitchFamily="18" charset="0"/>
            <a:cs typeface="Times New Roman" pitchFamily="18" charset="0"/>
          </a:endParaRPr>
        </a:p>
      </dgm:t>
    </dgm:pt>
    <dgm:pt modelId="{B891581A-F5B5-474A-8A55-91A0E41CD3DD}" type="parTrans" cxnId="{6242084C-FDB9-4774-8C5B-CDEB4C91A2EE}">
      <dgm:prSet/>
      <dgm:spPr/>
      <dgm:t>
        <a:bodyPr/>
        <a:lstStyle/>
        <a:p>
          <a:endParaRPr lang="tr-TR"/>
        </a:p>
      </dgm:t>
    </dgm:pt>
    <dgm:pt modelId="{01A49D7B-85AF-4DB4-82B0-6DEAD57CDF25}" type="sibTrans" cxnId="{6242084C-FDB9-4774-8C5B-CDEB4C91A2EE}">
      <dgm:prSet/>
      <dgm:spPr/>
      <dgm:t>
        <a:bodyPr/>
        <a:lstStyle/>
        <a:p>
          <a:endParaRPr lang="tr-TR"/>
        </a:p>
      </dgm:t>
    </dgm:pt>
    <dgm:pt modelId="{5824F34C-1284-47FD-9662-F45BB6652F68}">
      <dgm:prSet phldrT="[Metin]" custT="1"/>
      <dgm:spPr/>
      <dgm:t>
        <a:bodyPr/>
        <a:lstStyle/>
        <a:p>
          <a:r>
            <a:rPr lang="tr-TR" sz="3600" dirty="0" err="1" smtClean="0">
              <a:latin typeface="Times New Roman" pitchFamily="18" charset="0"/>
              <a:cs typeface="Times New Roman" pitchFamily="18" charset="0"/>
            </a:rPr>
            <a:t>Endometrioma</a:t>
          </a:r>
          <a:endParaRPr lang="tr-TR" sz="3600" dirty="0">
            <a:latin typeface="Times New Roman" pitchFamily="18" charset="0"/>
            <a:cs typeface="Times New Roman" pitchFamily="18" charset="0"/>
          </a:endParaRPr>
        </a:p>
      </dgm:t>
    </dgm:pt>
    <dgm:pt modelId="{A869F4F8-BC50-422E-BD53-8A06F0DF9280}" type="parTrans" cxnId="{527399D1-50FE-4C2F-AAD3-65DD46124DD6}">
      <dgm:prSet/>
      <dgm:spPr/>
      <dgm:t>
        <a:bodyPr/>
        <a:lstStyle/>
        <a:p>
          <a:endParaRPr lang="tr-TR"/>
        </a:p>
      </dgm:t>
    </dgm:pt>
    <dgm:pt modelId="{0E6B57AB-3D1F-4480-8878-C9C4EAB878D4}" type="sibTrans" cxnId="{527399D1-50FE-4C2F-AAD3-65DD46124DD6}">
      <dgm:prSet/>
      <dgm:spPr/>
      <dgm:t>
        <a:bodyPr/>
        <a:lstStyle/>
        <a:p>
          <a:endParaRPr lang="tr-TR"/>
        </a:p>
      </dgm:t>
    </dgm:pt>
    <dgm:pt modelId="{D78A1964-FCC8-4398-9F0A-64BD9ECF8233}">
      <dgm:prSet phldrT="[Metin]" custT="1"/>
      <dgm:spPr/>
      <dgm:t>
        <a:bodyPr/>
        <a:lstStyle/>
        <a:p>
          <a:r>
            <a:rPr lang="tr-TR" sz="3600" dirty="0" err="1" smtClean="0">
              <a:latin typeface="Times New Roman" pitchFamily="18" charset="0"/>
              <a:cs typeface="Times New Roman" pitchFamily="18" charset="0"/>
            </a:rPr>
            <a:t>Adenomyozis</a:t>
          </a:r>
          <a:endParaRPr lang="tr-TR" sz="3600" dirty="0">
            <a:latin typeface="Times New Roman" pitchFamily="18" charset="0"/>
            <a:cs typeface="Times New Roman" pitchFamily="18" charset="0"/>
          </a:endParaRPr>
        </a:p>
      </dgm:t>
    </dgm:pt>
    <dgm:pt modelId="{70D3678A-B866-4BFC-A2AD-CAF03E8E2613}" type="sibTrans" cxnId="{D0A0A299-DE82-4DC3-AD68-0A16FB2A60BD}">
      <dgm:prSet/>
      <dgm:spPr/>
      <dgm:t>
        <a:bodyPr/>
        <a:lstStyle/>
        <a:p>
          <a:endParaRPr lang="tr-TR"/>
        </a:p>
      </dgm:t>
    </dgm:pt>
    <dgm:pt modelId="{20F5CCDB-25CC-440E-B9B4-BD654D552F4B}" type="parTrans" cxnId="{D0A0A299-DE82-4DC3-AD68-0A16FB2A60BD}">
      <dgm:prSet/>
      <dgm:spPr/>
      <dgm:t>
        <a:bodyPr/>
        <a:lstStyle/>
        <a:p>
          <a:endParaRPr lang="tr-TR"/>
        </a:p>
      </dgm:t>
    </dgm:pt>
    <dgm:pt modelId="{D57C6454-9DED-4C48-992F-C086372E401A}" type="pres">
      <dgm:prSet presAssocID="{6805B728-6E5E-466B-8D98-7AD371AEF55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D93004E-0F23-4F93-9035-550BB060CC15}" type="pres">
      <dgm:prSet presAssocID="{137A169E-0F4E-4B79-A0A5-7847AD623CC6}" presName="node" presStyleLbl="node1" presStyleIdx="0" presStyleCnt="3" custScaleY="66561" custLinFactNeighborX="3914" custLinFactNeighborY="75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4B87792-59D4-44B4-A326-81C14A96B4CB}" type="pres">
      <dgm:prSet presAssocID="{01A49D7B-85AF-4DB4-82B0-6DEAD57CDF25}" presName="sibTrans" presStyleCnt="0"/>
      <dgm:spPr/>
    </dgm:pt>
    <dgm:pt modelId="{867902DB-9288-4D52-B2E6-0FE017B9F533}" type="pres">
      <dgm:prSet presAssocID="{5824F34C-1284-47FD-9662-F45BB6652F68}" presName="node" presStyleLbl="node1" presStyleIdx="1" presStyleCnt="3" custScaleY="6504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1BBD744-8C57-4E18-8419-8DD8DF299550}" type="pres">
      <dgm:prSet presAssocID="{0E6B57AB-3D1F-4480-8878-C9C4EAB878D4}" presName="sibTrans" presStyleCnt="0"/>
      <dgm:spPr/>
    </dgm:pt>
    <dgm:pt modelId="{81BF3C05-2D45-484F-B301-70C6AAA93458}" type="pres">
      <dgm:prSet presAssocID="{D78A1964-FCC8-4398-9F0A-64BD9ECF8233}" presName="node" presStyleLbl="node1" presStyleIdx="2" presStyleCnt="3" custScaleY="6102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520B1F7-D2D6-4138-B1F0-B74C20F06FEC}" type="presOf" srcId="{137A169E-0F4E-4B79-A0A5-7847AD623CC6}" destId="{6D93004E-0F23-4F93-9035-550BB060CC15}" srcOrd="0" destOrd="0" presId="urn:microsoft.com/office/officeart/2005/8/layout/default"/>
    <dgm:cxn modelId="{6242084C-FDB9-4774-8C5B-CDEB4C91A2EE}" srcId="{6805B728-6E5E-466B-8D98-7AD371AEF552}" destId="{137A169E-0F4E-4B79-A0A5-7847AD623CC6}" srcOrd="0" destOrd="0" parTransId="{B891581A-F5B5-474A-8A55-91A0E41CD3DD}" sibTransId="{01A49D7B-85AF-4DB4-82B0-6DEAD57CDF25}"/>
    <dgm:cxn modelId="{527399D1-50FE-4C2F-AAD3-65DD46124DD6}" srcId="{6805B728-6E5E-466B-8D98-7AD371AEF552}" destId="{5824F34C-1284-47FD-9662-F45BB6652F68}" srcOrd="1" destOrd="0" parTransId="{A869F4F8-BC50-422E-BD53-8A06F0DF9280}" sibTransId="{0E6B57AB-3D1F-4480-8878-C9C4EAB878D4}"/>
    <dgm:cxn modelId="{D0A0A299-DE82-4DC3-AD68-0A16FB2A60BD}" srcId="{6805B728-6E5E-466B-8D98-7AD371AEF552}" destId="{D78A1964-FCC8-4398-9F0A-64BD9ECF8233}" srcOrd="2" destOrd="0" parTransId="{20F5CCDB-25CC-440E-B9B4-BD654D552F4B}" sibTransId="{70D3678A-B866-4BFC-A2AD-CAF03E8E2613}"/>
    <dgm:cxn modelId="{9A463EAC-A085-4A02-9DA7-4A4ACC5DB10D}" type="presOf" srcId="{D78A1964-FCC8-4398-9F0A-64BD9ECF8233}" destId="{81BF3C05-2D45-484F-B301-70C6AAA93458}" srcOrd="0" destOrd="0" presId="urn:microsoft.com/office/officeart/2005/8/layout/default"/>
    <dgm:cxn modelId="{3304C2B9-2D92-4602-BCEB-04648FD6A189}" type="presOf" srcId="{6805B728-6E5E-466B-8D98-7AD371AEF552}" destId="{D57C6454-9DED-4C48-992F-C086372E401A}" srcOrd="0" destOrd="0" presId="urn:microsoft.com/office/officeart/2005/8/layout/default"/>
    <dgm:cxn modelId="{9661ABAE-8069-436D-A28B-15FB006A0AAC}" type="presOf" srcId="{5824F34C-1284-47FD-9662-F45BB6652F68}" destId="{867902DB-9288-4D52-B2E6-0FE017B9F533}" srcOrd="0" destOrd="0" presId="urn:microsoft.com/office/officeart/2005/8/layout/default"/>
    <dgm:cxn modelId="{D2A4811E-9ADF-4FA6-86C7-78F8EB240A87}" type="presParOf" srcId="{D57C6454-9DED-4C48-992F-C086372E401A}" destId="{6D93004E-0F23-4F93-9035-550BB060CC15}" srcOrd="0" destOrd="0" presId="urn:microsoft.com/office/officeart/2005/8/layout/default"/>
    <dgm:cxn modelId="{1E9E82DA-AFC5-404E-B99F-3D9F5C3C4EC4}" type="presParOf" srcId="{D57C6454-9DED-4C48-992F-C086372E401A}" destId="{74B87792-59D4-44B4-A326-81C14A96B4CB}" srcOrd="1" destOrd="0" presId="urn:microsoft.com/office/officeart/2005/8/layout/default"/>
    <dgm:cxn modelId="{099C92EF-8D9C-4D81-9DD9-C86BB7009B1C}" type="presParOf" srcId="{D57C6454-9DED-4C48-992F-C086372E401A}" destId="{867902DB-9288-4D52-B2E6-0FE017B9F533}" srcOrd="2" destOrd="0" presId="urn:microsoft.com/office/officeart/2005/8/layout/default"/>
    <dgm:cxn modelId="{9A90AD76-A53D-4148-8361-8938D26D1C65}" type="presParOf" srcId="{D57C6454-9DED-4C48-992F-C086372E401A}" destId="{C1BBD744-8C57-4E18-8419-8DD8DF299550}" srcOrd="3" destOrd="0" presId="urn:microsoft.com/office/officeart/2005/8/layout/default"/>
    <dgm:cxn modelId="{D8D96361-1EDA-4B7A-86E4-7D2BEE8516B8}" type="presParOf" srcId="{D57C6454-9DED-4C48-992F-C086372E401A}" destId="{81BF3C05-2D45-484F-B301-70C6AAA93458}" srcOrd="4" destOrd="0" presId="urn:microsoft.com/office/officeart/2005/8/layout/default"/>
  </dgm:cxnLst>
  <dgm:bg>
    <a:noFill/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D93004E-0F23-4F93-9035-550BB060CC15}">
      <dsp:nvSpPr>
        <dsp:cNvPr id="0" name=""/>
        <dsp:cNvSpPr/>
      </dsp:nvSpPr>
      <dsp:spPr>
        <a:xfrm>
          <a:off x="154351" y="585308"/>
          <a:ext cx="3917900" cy="15646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360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kern="1200" dirty="0" smtClean="0">
              <a:latin typeface="Times New Roman" pitchFamily="18" charset="0"/>
              <a:cs typeface="Times New Roman" pitchFamily="18" charset="0"/>
            </a:rPr>
            <a:t>Derin </a:t>
          </a:r>
          <a:r>
            <a:rPr lang="tr-TR" sz="3600" kern="1200" dirty="0" err="1" smtClean="0">
              <a:latin typeface="Times New Roman" pitchFamily="18" charset="0"/>
              <a:cs typeface="Times New Roman" pitchFamily="18" charset="0"/>
            </a:rPr>
            <a:t>İnfiltratif</a:t>
          </a:r>
          <a:r>
            <a:rPr lang="tr-TR" sz="3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tr-TR" sz="3600" kern="1200" dirty="0" err="1" smtClean="0">
              <a:latin typeface="Times New Roman" pitchFamily="18" charset="0"/>
              <a:cs typeface="Times New Roman" pitchFamily="18" charset="0"/>
            </a:rPr>
            <a:t>Endometriosis</a:t>
          </a:r>
          <a:r>
            <a:rPr lang="tr-TR" sz="3600" kern="1200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tr-TR" sz="3600" kern="1200" dirty="0" smtClean="0">
              <a:latin typeface="Times New Roman" pitchFamily="18" charset="0"/>
              <a:cs typeface="Times New Roman" pitchFamily="18" charset="0"/>
            </a:rPr>
          </a:br>
          <a:endParaRPr lang="tr-TR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54351" y="585308"/>
        <a:ext cx="3917900" cy="1564676"/>
      </dsp:txXfrm>
    </dsp:sp>
    <dsp:sp modelId="{867902DB-9288-4D52-B2E6-0FE017B9F533}">
      <dsp:nvSpPr>
        <dsp:cNvPr id="0" name=""/>
        <dsp:cNvSpPr/>
      </dsp:nvSpPr>
      <dsp:spPr>
        <a:xfrm>
          <a:off x="4310695" y="585308"/>
          <a:ext cx="3917900" cy="152899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kern="1200" dirty="0" err="1" smtClean="0">
              <a:latin typeface="Times New Roman" pitchFamily="18" charset="0"/>
              <a:cs typeface="Times New Roman" pitchFamily="18" charset="0"/>
            </a:rPr>
            <a:t>Endometrioma</a:t>
          </a:r>
          <a:endParaRPr lang="tr-TR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10695" y="585308"/>
        <a:ext cx="3917900" cy="1528991"/>
      </dsp:txXfrm>
    </dsp:sp>
    <dsp:sp modelId="{81BF3C05-2D45-484F-B301-70C6AAA93458}">
      <dsp:nvSpPr>
        <dsp:cNvPr id="0" name=""/>
        <dsp:cNvSpPr/>
      </dsp:nvSpPr>
      <dsp:spPr>
        <a:xfrm>
          <a:off x="2155849" y="2523932"/>
          <a:ext cx="3917900" cy="143456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kern="1200" dirty="0" err="1" smtClean="0">
              <a:latin typeface="Times New Roman" pitchFamily="18" charset="0"/>
              <a:cs typeface="Times New Roman" pitchFamily="18" charset="0"/>
            </a:rPr>
            <a:t>Adenomyozis</a:t>
          </a:r>
          <a:endParaRPr lang="tr-TR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55849" y="2523932"/>
        <a:ext cx="3917900" cy="14345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74770-5DC6-46F8-AC13-375A572E8BF8}" type="datetimeFigureOut">
              <a:rPr lang="tr-TR" smtClean="0"/>
              <a:pPr/>
              <a:t>27.01.2018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B69C20-8D1F-4CB9-AFF2-898204E7FF2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69C20-8D1F-4CB9-AFF2-898204E7FF2A}" type="slidenum">
              <a:rPr lang="tr-TR" smtClean="0"/>
              <a:pPr/>
              <a:t>24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69C20-8D1F-4CB9-AFF2-898204E7FF2A}" type="slidenum">
              <a:rPr lang="tr-TR" smtClean="0"/>
              <a:pPr/>
              <a:t>26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 Üçgen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1 Grup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Serbest Form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Serbest Form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Serbest Form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Düz Bağlayıcı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3C8A236-9B99-4483-82DE-A92064626E77}" type="datetimeFigureOut">
              <a:rPr lang="tr-TR" smtClean="0"/>
              <a:pPr/>
              <a:t>27.01.2018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C8A236-9B99-4483-82DE-A92064626E77}" type="datetimeFigureOut">
              <a:rPr lang="tr-TR" smtClean="0"/>
              <a:pPr/>
              <a:t>27.01.2018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C8A236-9B99-4483-82DE-A92064626E77}" type="datetimeFigureOut">
              <a:rPr lang="tr-TR" smtClean="0"/>
              <a:pPr/>
              <a:t>27.01.2018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C8A236-9B99-4483-82DE-A92064626E77}" type="datetimeFigureOut">
              <a:rPr lang="tr-TR" smtClean="0"/>
              <a:pPr/>
              <a:t>27.01.2018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C8A236-9B99-4483-82DE-A92064626E77}" type="datetimeFigureOut">
              <a:rPr lang="tr-TR" smtClean="0"/>
              <a:pPr/>
              <a:t>27.01.2018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Köşeli Çift Ayraç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Köşeli Çift Ayraç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C8A236-9B99-4483-82DE-A92064626E77}" type="datetimeFigureOut">
              <a:rPr lang="tr-TR" smtClean="0"/>
              <a:pPr/>
              <a:t>27.01.2018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C8A236-9B99-4483-82DE-A92064626E77}" type="datetimeFigureOut">
              <a:rPr lang="tr-TR" smtClean="0"/>
              <a:pPr/>
              <a:t>27.01.2018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C8A236-9B99-4483-82DE-A92064626E77}" type="datetimeFigureOut">
              <a:rPr lang="tr-TR" smtClean="0"/>
              <a:pPr/>
              <a:t>27.01.2018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C8A236-9B99-4483-82DE-A92064626E77}" type="datetimeFigureOut">
              <a:rPr lang="tr-TR" smtClean="0"/>
              <a:pPr/>
              <a:t>27.01.2018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3C8A236-9B99-4483-82DE-A92064626E77}" type="datetimeFigureOut">
              <a:rPr lang="tr-TR" smtClean="0"/>
              <a:pPr/>
              <a:t>27.01.2018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3C8A236-9B99-4483-82DE-A92064626E77}" type="datetimeFigureOut">
              <a:rPr lang="tr-TR" smtClean="0"/>
              <a:pPr/>
              <a:t>27.01.2018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Köşeli Çift Ayraç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Köşeli Çift Ayraç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Serbest Form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Serbest Form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3C8A236-9B99-4483-82DE-A92064626E77}" type="datetimeFigureOut">
              <a:rPr lang="tr-TR" smtClean="0"/>
              <a:pPr/>
              <a:t>27.01.2018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80712E5-EEBD-46D7-B148-94C79B068C4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2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microsoft.com/office/2007/relationships/diagramDrawing" Target="../diagrams/drawing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bi.nlm.nih.gov/pubmed/23197281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22252082" TargetMode="External"/><Relationship Id="rId2" Type="http://schemas.openxmlformats.org/officeDocument/2006/relationships/hyperlink" Target="https://www.ncbi.nlm.nih.gov/pubmed/?term=Chapron%20C%5bAuthor%5d&amp;cauthor=true&amp;cauthor_uid=2225208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bi.nlm.nih.gov/pubmed/29266553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71600" y="2132856"/>
            <a:ext cx="6912768" cy="1368152"/>
          </a:xfrm>
        </p:spPr>
        <p:txBody>
          <a:bodyPr>
            <a:noAutofit/>
          </a:bodyPr>
          <a:lstStyle/>
          <a:p>
            <a:pPr algn="ctr"/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LAPAROSCOPIC   </a:t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DERİN İNFİLTRATİF ENDOMETRİOSİS </a:t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ENDOMETRİOMA VE ADENOMYOZİS BİRLİKTELİĞİ</a:t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endParaRPr lang="tr-TR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3645024"/>
            <a:ext cx="7920880" cy="1368152"/>
          </a:xfrm>
        </p:spPr>
        <p:txBody>
          <a:bodyPr>
            <a:noAutofit/>
          </a:bodyPr>
          <a:lstStyle/>
          <a:p>
            <a:pPr algn="ctr"/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Prof.Dr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.Ahmet Kale</a:t>
            </a:r>
            <a:r>
              <a:rPr lang="tr-TR" sz="18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/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 T.C. SAĞLIK BİLİMLERİ ÜNİVERSİTESİ  KOCAELİ DERİNCE EĞİTİM VE ARAŞTIRMA HASTANESİ</a:t>
            </a:r>
          </a:p>
          <a:p>
            <a:pPr algn="ctr"/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tr-TR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r-TR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28 0cak  2018 </a:t>
            </a:r>
            <a:r>
              <a:rPr lang="tr-TR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Derneği Bölgesel  Toplantısı</a:t>
            </a:r>
          </a:p>
          <a:p>
            <a:pPr algn="ctr"/>
            <a:r>
              <a:rPr lang="tr-TR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Gaziantep</a:t>
            </a:r>
          </a:p>
          <a:p>
            <a:pPr algn="ctr"/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doğumhane\Desktop\logo-endometriozi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88640"/>
            <a:ext cx="1666875" cy="1476375"/>
          </a:xfrm>
          <a:prstGeom prst="rect">
            <a:avLst/>
          </a:prstGeom>
          <a:noFill/>
        </p:spPr>
      </p:pic>
      <p:pic>
        <p:nvPicPr>
          <p:cNvPr id="1027" name="Picture 3" descr="C:\Users\doğumhane\Desktop\endometriozis_chocolate_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499421" cy="1800200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75" y="0"/>
            <a:ext cx="3286125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Users\doğumhane\Desktop\imag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1"/>
            <a:ext cx="2143125" cy="1772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146" name="Picture 2" descr="C:\Users\doğumhane\Desktop\Linear_striations_of_adenomyosi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3312368" cy="2736304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0" y="3140968"/>
            <a:ext cx="3419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Endometriumdan</a:t>
            </a:r>
            <a:r>
              <a:rPr lang="tr-TR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perifere</a:t>
            </a:r>
            <a:r>
              <a:rPr lang="tr-TR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doğru lineer çizgilenme</a:t>
            </a:r>
            <a:endParaRPr lang="tr-TR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188640"/>
            <a:ext cx="352839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3779912" y="3140968"/>
            <a:ext cx="46805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tr-TR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 </a:t>
            </a:r>
            <a:r>
              <a:rPr lang="tr-TR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veya </a:t>
            </a:r>
            <a:r>
              <a:rPr lang="en-US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dif</a:t>
            </a:r>
            <a:r>
              <a:rPr lang="tr-TR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üz </a:t>
            </a:r>
            <a:r>
              <a:rPr lang="en-US" sz="1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myometrial</a:t>
            </a:r>
            <a:r>
              <a:rPr lang="tr-TR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kalınlaşma</a:t>
            </a:r>
            <a:r>
              <a:rPr lang="en-US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(özellikle </a:t>
            </a:r>
            <a:r>
              <a:rPr lang="tr-TR" sz="1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posterior</a:t>
            </a:r>
            <a:r>
              <a:rPr lang="tr-TR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duvar)</a:t>
            </a:r>
            <a:endParaRPr lang="tr-TR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C:\Users\doğumhane\Desktop\adenomyosis_before_resecti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3016"/>
            <a:ext cx="4081388" cy="2808312"/>
          </a:xfrm>
          <a:prstGeom prst="rect">
            <a:avLst/>
          </a:prstGeom>
          <a:noFill/>
        </p:spPr>
      </p:pic>
      <p:sp>
        <p:nvSpPr>
          <p:cNvPr id="9" name="8 Metin kutusu"/>
          <p:cNvSpPr txBox="1"/>
          <p:nvPr/>
        </p:nvSpPr>
        <p:spPr>
          <a:xfrm>
            <a:off x="323528" y="6453336"/>
            <a:ext cx="360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Subendometrial</a:t>
            </a:r>
            <a:r>
              <a:rPr lang="tr-TR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tr-TR" sz="1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myometrial</a:t>
            </a:r>
            <a:r>
              <a:rPr lang="tr-TR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kist)</a:t>
            </a:r>
            <a:endParaRPr lang="tr-TR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9" name="Picture 5" descr="C:\Users\doğumhane\Desktop\adneomyosis_multiple_featur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3429000"/>
            <a:ext cx="4424576" cy="3284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 smtClean="0">
                <a:latin typeface="Times New Roman" pitchFamily="18" charset="0"/>
                <a:cs typeface="Times New Roman" pitchFamily="18" charset="0"/>
              </a:rPr>
              <a:t>ADENOMYOZIS &amp; JUNCTIONAL ZONE</a:t>
            </a:r>
            <a:endParaRPr lang="tr-TR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396044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124744"/>
            <a:ext cx="270510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581128"/>
            <a:ext cx="8064896" cy="20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tr-TR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doğumhane\Desktop\Başlıksız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188640"/>
            <a:ext cx="3593976" cy="1728192"/>
          </a:xfrm>
          <a:prstGeom prst="rect">
            <a:avLst/>
          </a:prstGeom>
          <a:noFill/>
        </p:spPr>
      </p:pic>
      <p:pic>
        <p:nvPicPr>
          <p:cNvPr id="3076" name="Picture 4" descr="C:\Users\doğumhane\Desktop\ardahanin    birliktelgi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05600" y="4725144"/>
            <a:ext cx="2438400" cy="1809750"/>
          </a:xfrm>
          <a:prstGeom prst="rect">
            <a:avLst/>
          </a:prstGeom>
          <a:noFill/>
        </p:spPr>
      </p:pic>
      <p:pic>
        <p:nvPicPr>
          <p:cNvPr id="3077" name="Picture 5" descr="C:\Users\doğumhane\Desktop\images (1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3568" y="188640"/>
            <a:ext cx="2619375" cy="1743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3200" dirty="0" err="1" smtClean="0">
                <a:latin typeface="Times New Roman" pitchFamily="18" charset="0"/>
                <a:cs typeface="Times New Roman" pitchFamily="18" charset="0"/>
              </a:rPr>
              <a:t>Ovarian</a:t>
            </a:r>
            <a:r>
              <a:rPr lang="tr-TR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3200" dirty="0" err="1" smtClean="0"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sz="3200" dirty="0" smtClean="0">
                <a:latin typeface="Times New Roman" pitchFamily="18" charset="0"/>
                <a:cs typeface="Times New Roman" pitchFamily="18" charset="0"/>
              </a:rPr>
              <a:t>&amp; DIE : </a:t>
            </a:r>
            <a:r>
              <a:rPr lang="tr-TR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 17 -44 </a:t>
            </a:r>
          </a:p>
          <a:p>
            <a:endParaRPr lang="tr-TR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dirty="0" err="1" smtClean="0">
                <a:latin typeface="Times New Roman" pitchFamily="18" charset="0"/>
                <a:cs typeface="Times New Roman" pitchFamily="18" charset="0"/>
              </a:rPr>
              <a:t>Ovarian</a:t>
            </a:r>
            <a:r>
              <a:rPr lang="tr-TR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3200" dirty="0" err="1" smtClean="0"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sz="3200" dirty="0" smtClean="0">
                <a:latin typeface="Times New Roman" pitchFamily="18" charset="0"/>
                <a:cs typeface="Times New Roman" pitchFamily="18" charset="0"/>
              </a:rPr>
              <a:t>&amp; DIE</a:t>
            </a:r>
            <a:endParaRPr lang="tr-TR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Ovarian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+  </a:t>
            </a:r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preoperatif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 VAS &gt;7 (şiddetli ağrı)</a:t>
            </a:r>
          </a:p>
          <a:p>
            <a:endParaRPr lang="tr-TR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DIE            U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terosacral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ligaments 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+ Daha yüksek  oranda kronik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pelvi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ağrı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[odds ratios (OR) = 2.1; 95% confidence interval (CI): 1.1-4.3] 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, Şiddetli </a:t>
            </a:r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disparanü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 (OR = 2.0; 95% CI: 1.1-3.5)</a:t>
            </a:r>
            <a:endParaRPr lang="tr-TR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Ovarian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severe pelvic pain is associated with deeply infiltrating endometriosis.</a:t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endParaRPr lang="tr-TR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Sağ Ok"/>
          <p:cNvSpPr/>
          <p:nvPr/>
        </p:nvSpPr>
        <p:spPr>
          <a:xfrm>
            <a:off x="1643042" y="2928934"/>
            <a:ext cx="764094" cy="3417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n=201 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              L/S               DIE (%27)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varian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+DIE olanlarda daha yüksek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CA 125 levels (39.5 versus 24.1 U/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mL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; p&lt;0.01) </a:t>
            </a:r>
            <a:endParaRPr lang="tr-TR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varian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+DIE olanlarda             Daha yüksek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intestinal DIE (57.1 versus 37.9%; p=0.01). </a:t>
            </a:r>
            <a:endParaRPr lang="tr-TR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1143000"/>
          </a:xfrm>
        </p:spPr>
        <p:txBody>
          <a:bodyPr>
            <a:noAutofit/>
          </a:bodyPr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Association between ovarian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and deep infiltrating endometriosis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v-SE" sz="2400" b="0" u="sng" dirty="0" smtClean="0">
                <a:hlinkClick r:id="rId2" tooltip="Revista brasileira de ginecologia e obstetricia : revista da Federacao Brasileira das Sociedades de Ginecologia e Obstetricia."/>
              </a:rPr>
              <a:t>Rev Bras Ginecol Obstet.</a:t>
            </a:r>
            <a:r>
              <a:rPr lang="sv-SE" sz="2400" b="0" dirty="0" smtClean="0"/>
              <a:t> 2012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endParaRPr lang="tr-TR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Sağ Ok"/>
          <p:cNvSpPr/>
          <p:nvPr/>
        </p:nvSpPr>
        <p:spPr>
          <a:xfrm>
            <a:off x="5857884" y="2071678"/>
            <a:ext cx="851492" cy="2057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ağ Ok"/>
          <p:cNvSpPr/>
          <p:nvPr/>
        </p:nvSpPr>
        <p:spPr>
          <a:xfrm>
            <a:off x="4357686" y="2071678"/>
            <a:ext cx="692656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ağ Ok"/>
          <p:cNvSpPr/>
          <p:nvPr/>
        </p:nvSpPr>
        <p:spPr>
          <a:xfrm flipV="1">
            <a:off x="6715140" y="4357694"/>
            <a:ext cx="692656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n= 93 , Derin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İnfiltratif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Eşlik eden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%50 sinde </a:t>
            </a:r>
            <a:r>
              <a:rPr lang="tr-TR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rektovaginal</a:t>
            </a:r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nodule</a:t>
            </a:r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saptanmıştır</a:t>
            </a:r>
            <a:endParaRPr lang="tr-TR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Association rate between deep peritoneal endometriosis and other forms of the disease: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pathogenetic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implications.</a:t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000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Somigliana</a:t>
            </a:r>
            <a:r>
              <a:rPr lang="tr-TR" sz="2000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et </a:t>
            </a:r>
            <a:r>
              <a:rPr lang="tr-TR" sz="2000" b="0" u="sng" dirty="0" smtClean="0">
                <a:latin typeface="Times New Roman" pitchFamily="18" charset="0"/>
                <a:cs typeface="Times New Roman" pitchFamily="18" charset="0"/>
              </a:rPr>
              <a:t>al .  Hum </a:t>
            </a:r>
            <a:r>
              <a:rPr lang="tr-TR" sz="2000" b="0" u="sng" dirty="0" err="1" smtClean="0">
                <a:latin typeface="Times New Roman" pitchFamily="18" charset="0"/>
                <a:cs typeface="Times New Roman" pitchFamily="18" charset="0"/>
              </a:rPr>
              <a:t>Repro</a:t>
            </a:r>
            <a:r>
              <a:rPr lang="tr-TR" sz="2000" b="0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tr-TR" sz="2000" b="0" dirty="0" smtClean="0"/>
              <a:t> 2004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Aşağı Ok"/>
          <p:cNvSpPr/>
          <p:nvPr/>
        </p:nvSpPr>
        <p:spPr>
          <a:xfrm>
            <a:off x="3929058" y="2643182"/>
            <a:ext cx="357190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şağı Ok"/>
          <p:cNvSpPr/>
          <p:nvPr/>
        </p:nvSpPr>
        <p:spPr>
          <a:xfrm>
            <a:off x="3929058" y="4071942"/>
            <a:ext cx="357190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276872"/>
            <a:ext cx="792088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Ovarian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: severe pelvic pain is associated with deeply infiltrating endometriosis.</a:t>
            </a:r>
            <a:r>
              <a:rPr lang="tr-TR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b="0" u="sng" dirty="0" err="1" smtClean="0">
                <a:hlinkClick r:id="rId2"/>
              </a:rPr>
              <a:t>Chapron</a:t>
            </a:r>
            <a:r>
              <a:rPr lang="tr-TR" sz="2000" b="0" u="sng" dirty="0" smtClean="0">
                <a:hlinkClick r:id="rId2"/>
              </a:rPr>
              <a:t> C</a:t>
            </a:r>
            <a:r>
              <a:rPr lang="tr-TR" sz="2000" b="0" baseline="30000" dirty="0" smtClean="0"/>
              <a:t>1</a:t>
            </a:r>
            <a:r>
              <a:rPr lang="tr-TR" sz="2200" b="0" u="sng" dirty="0" smtClean="0">
                <a:latin typeface="Times New Roman" pitchFamily="18" charset="0"/>
                <a:cs typeface="Times New Roman" pitchFamily="18" charset="0"/>
                <a:hlinkClick r:id="rId3" tooltip="Human reproduction (Oxford, England)."/>
              </a:rPr>
              <a:t>Hum </a:t>
            </a:r>
            <a:r>
              <a:rPr lang="tr-TR" sz="2200" b="0" u="sng" dirty="0" err="1" smtClean="0">
                <a:latin typeface="Times New Roman" pitchFamily="18" charset="0"/>
                <a:cs typeface="Times New Roman" pitchFamily="18" charset="0"/>
                <a:hlinkClick r:id="rId3" tooltip="Human reproduction (Oxford, England)."/>
              </a:rPr>
              <a:t>Reprod</a:t>
            </a:r>
            <a:r>
              <a:rPr lang="tr-TR" sz="2200" b="0" u="sng" dirty="0" smtClean="0">
                <a:latin typeface="Times New Roman" pitchFamily="18" charset="0"/>
                <a:cs typeface="Times New Roman" pitchFamily="18" charset="0"/>
                <a:hlinkClick r:id="rId3" tooltip="Human reproduction (Oxford, England)."/>
              </a:rPr>
              <a:t>.</a:t>
            </a:r>
            <a:r>
              <a:rPr lang="tr-TR" sz="2200" b="0" dirty="0" smtClean="0">
                <a:latin typeface="Times New Roman" pitchFamily="18" charset="0"/>
                <a:cs typeface="Times New Roman" pitchFamily="18" charset="0"/>
              </a:rPr>
              <a:t> 2012</a:t>
            </a:r>
            <a:r>
              <a:rPr lang="en-US" dirty="0" smtClean="0"/>
              <a:t/>
            </a:r>
            <a:br>
              <a:rPr lang="en-US" dirty="0" smtClean="0"/>
            </a:b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14282" y="1643050"/>
            <a:ext cx="3857652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Metin kutusu"/>
          <p:cNvSpPr txBox="1"/>
          <p:nvPr/>
        </p:nvSpPr>
        <p:spPr>
          <a:xfrm>
            <a:off x="4357686" y="2500306"/>
            <a:ext cx="48894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VAS &gt;7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Siddetli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pelvik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ağrı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Uterosakral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ligament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tutulumu, 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                 Kronik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pelvik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ağrı ve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disparanui</a:t>
            </a:r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Vajinal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tutulum            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Üriner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semptomlar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İntestinal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tutulum               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Gis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semptomlari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ile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korele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bulunmuştur</a:t>
            </a:r>
          </a:p>
          <a:p>
            <a:endParaRPr lang="tr-TR" dirty="0" smtClean="0"/>
          </a:p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6" name="5 Sağ Ok"/>
          <p:cNvSpPr/>
          <p:nvPr/>
        </p:nvSpPr>
        <p:spPr>
          <a:xfrm>
            <a:off x="4572000" y="3429000"/>
            <a:ext cx="571504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ağ Ok"/>
          <p:cNvSpPr/>
          <p:nvPr/>
        </p:nvSpPr>
        <p:spPr>
          <a:xfrm>
            <a:off x="5929322" y="4286256"/>
            <a:ext cx="571504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ağ Ok"/>
          <p:cNvSpPr/>
          <p:nvPr/>
        </p:nvSpPr>
        <p:spPr>
          <a:xfrm>
            <a:off x="6286512" y="4786322"/>
            <a:ext cx="571504" cy="2047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60030"/>
            <a:ext cx="7241539" cy="4597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5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Metin kutusu"/>
          <p:cNvSpPr txBox="1"/>
          <p:nvPr/>
        </p:nvSpPr>
        <p:spPr>
          <a:xfrm>
            <a:off x="4788024" y="1643050"/>
            <a:ext cx="435597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n=500 DIE  ,  </a:t>
            </a:r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n: 117  (%23.4) </a:t>
            </a:r>
            <a:r>
              <a:rPr lang="tr-TR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ovarian</a:t>
            </a:r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% 44 sol, % 30 sağ , %24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bilateral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endometrioma</a:t>
            </a:r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Eşlik eden </a:t>
            </a:r>
            <a:r>
              <a:rPr lang="tr-TR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varlığında ortalama DIE lezyonları  daha fazla bulundu  (2.51±1.72 vs 1.64±1.0 ; p&lt;0.001)</a:t>
            </a:r>
          </a:p>
          <a:p>
            <a:endParaRPr lang="tr-TR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DIE, daha fazla </a:t>
            </a:r>
            <a:r>
              <a:rPr lang="tr-TR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vajinal</a:t>
            </a:r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üreteral</a:t>
            </a:r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ve </a:t>
            </a:r>
            <a:r>
              <a:rPr lang="tr-TR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intestinal</a:t>
            </a:r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alanları tuttuğu gözlendi</a:t>
            </a:r>
          </a:p>
          <a:p>
            <a:endParaRPr lang="tr-TR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Intestinal</a:t>
            </a:r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tutulum olanlarda </a:t>
            </a:r>
            <a:r>
              <a:rPr lang="tr-TR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ovarian</a:t>
            </a:r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çapı daha fazla bulundu  41.9 cm </a:t>
            </a:r>
            <a:r>
              <a:rPr lang="tr-TR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versus</a:t>
            </a:r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31.9 cm p &lt;0.001</a:t>
            </a:r>
          </a:p>
          <a:p>
            <a:endParaRPr lang="tr-TR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rAFS</a:t>
            </a:r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adezyon skor 36.2±28.7 vs 16.5±23.7 ; p&lt; 0.002</a:t>
            </a:r>
          </a:p>
          <a:p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Endometrial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gland</a:t>
            </a:r>
            <a:r>
              <a:rPr lang="tr-TR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ve </a:t>
            </a:r>
            <a:r>
              <a:rPr lang="tr-TR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stromanın</a:t>
            </a:r>
            <a:r>
              <a:rPr lang="tr-TR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uterus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kavitesi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dışında yerleşmesidir</a:t>
            </a:r>
          </a:p>
          <a:p>
            <a:pPr algn="just"/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Östrojen bağımlı,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benign,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inflam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atuar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bir hastalıktır ve kadın yaşamında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premenarş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reprodüktif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ve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postmenopozal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evrelerde gözükebilir </a:t>
            </a:r>
          </a:p>
          <a:p>
            <a:pPr algn="just"/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Lezyonlar en çok </a:t>
            </a:r>
            <a:r>
              <a:rPr lang="tr-TR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pelviste</a:t>
            </a:r>
            <a:r>
              <a:rPr lang="tr-TR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olmakla beraber ; bağırsaklar,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diafram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ve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pleural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kavite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hastalığın diğer görüldüğü yerlerdir.</a:t>
            </a:r>
          </a:p>
          <a:p>
            <a:pPr algn="just"/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Dismenore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disparaoni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, kronik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pelvik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ağrı ve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infertiliteye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yol açabilir.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ENDOMETRİOSİS</a:t>
            </a:r>
            <a:endParaRPr lang="tr-TR" sz="32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306483"/>
          </a:xfrm>
        </p:spPr>
        <p:txBody>
          <a:bodyPr>
            <a:normAutofit lnSpcReduction="10000"/>
          </a:bodyPr>
          <a:lstStyle/>
          <a:p>
            <a:pPr>
              <a:lnSpc>
                <a:spcPct val="200000"/>
              </a:lnSpc>
            </a:pP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Eşlik eden </a:t>
            </a:r>
            <a:r>
              <a:rPr lang="en-US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varlğında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derin </a:t>
            </a:r>
            <a:r>
              <a:rPr lang="tr-TR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infiltratif</a:t>
            </a:r>
            <a:r>
              <a:rPr lang="tr-TR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lezyonları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multifokal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ve daha ciddi bulundu </a:t>
            </a:r>
          </a:p>
          <a:p>
            <a:pPr>
              <a:lnSpc>
                <a:spcPct val="200000"/>
              </a:lnSpc>
            </a:pP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Eşlik eden </a:t>
            </a:r>
            <a:r>
              <a:rPr lang="en-US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varlğında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derin </a:t>
            </a:r>
            <a:r>
              <a:rPr lang="tr-TR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infiltratif</a:t>
            </a:r>
            <a:r>
              <a:rPr lang="tr-TR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lezyonlarının bağırsak,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üreter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ve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vajen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tutulumları daha fazla saptandı . </a:t>
            </a:r>
          </a:p>
          <a:p>
            <a:pPr>
              <a:lnSpc>
                <a:spcPct val="200000"/>
              </a:lnSpc>
            </a:pP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Eşlik eden </a:t>
            </a:r>
            <a:r>
              <a:rPr lang="en-US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varlğında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derin </a:t>
            </a:r>
            <a:r>
              <a:rPr lang="tr-TR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infiltratif</a:t>
            </a:r>
            <a:r>
              <a:rPr lang="tr-TR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lezyonlarının  daha fazla 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dens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 adezyonlar saptandı  ve  buna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sekonder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daha komplike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cerrahisi gereksinimi arttı. </a:t>
            </a:r>
          </a:p>
          <a:p>
            <a:pPr>
              <a:lnSpc>
                <a:spcPct val="200000"/>
              </a:lnSpc>
            </a:pPr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5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Ovarian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extraovarian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lezyonlar (DIE,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adenomoyosis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, adezyonlar)</a:t>
            </a:r>
          </a:p>
          <a:p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N= 255 </a:t>
            </a:r>
            <a:r>
              <a:rPr lang="tr-TR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USG  en az bir adet </a:t>
            </a:r>
            <a:r>
              <a:rPr lang="tr-TR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ovarian</a:t>
            </a:r>
            <a:r>
              <a:rPr lang="tr-TR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L/S                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Bilateral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%25 , 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Deep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Infiltrating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% 21 ,  En az bir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uterosakral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ligamentte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kalınlaşma %36,  Adezyon %73, 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myometrial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adezyon % 53 , </a:t>
            </a:r>
            <a:r>
              <a:rPr lang="tr-TR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%15  Tek mobil izole </a:t>
            </a:r>
            <a:r>
              <a:rPr lang="tr-TR" sz="240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endometrioma</a:t>
            </a:r>
            <a:endParaRPr lang="tr-TR" sz="24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642910" y="214290"/>
            <a:ext cx="8229600" cy="11430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The Isolated Ovarian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: a History between Myth and Reality.</a:t>
            </a:r>
            <a:r>
              <a:rPr lang="tr-TR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800" dirty="0" err="1" smtClean="0">
                <a:latin typeface="Times New Roman" pitchFamily="18" charset="0"/>
                <a:cs typeface="Times New Roman" pitchFamily="18" charset="0"/>
              </a:rPr>
              <a:t>Exacoutos</a:t>
            </a:r>
            <a:r>
              <a:rPr lang="tr-TR" sz="1800" dirty="0" smtClean="0">
                <a:latin typeface="Times New Roman" pitchFamily="18" charset="0"/>
                <a:cs typeface="Times New Roman" pitchFamily="18" charset="0"/>
              </a:rPr>
              <a:t>  et al  . J Minimal </a:t>
            </a:r>
            <a:r>
              <a:rPr lang="tr-TR" sz="1800" dirty="0" err="1" smtClean="0">
                <a:latin typeface="Times New Roman" pitchFamily="18" charset="0"/>
                <a:cs typeface="Times New Roman" pitchFamily="18" charset="0"/>
              </a:rPr>
              <a:t>Invasive</a:t>
            </a:r>
            <a:r>
              <a:rPr lang="tr-TR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800" dirty="0" err="1" smtClean="0">
                <a:latin typeface="Times New Roman" pitchFamily="18" charset="0"/>
                <a:cs typeface="Times New Roman" pitchFamily="18" charset="0"/>
              </a:rPr>
              <a:t>Gynecol</a:t>
            </a:r>
            <a:r>
              <a:rPr lang="tr-TR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800" b="0" dirty="0" smtClean="0">
                <a:latin typeface="Times New Roman" pitchFamily="18" charset="0"/>
                <a:cs typeface="Times New Roman" pitchFamily="18" charset="0"/>
              </a:rPr>
              <a:t> 2018 </a:t>
            </a:r>
            <a:r>
              <a:rPr lang="tr-TR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1800" dirty="0" smtClean="0">
                <a:latin typeface="Times New Roman" pitchFamily="18" charset="0"/>
                <a:cs typeface="Times New Roman" pitchFamily="18" charset="0"/>
              </a:rPr>
            </a:br>
            <a:endParaRPr lang="tr-TR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Sağ Ok"/>
          <p:cNvSpPr/>
          <p:nvPr/>
        </p:nvSpPr>
        <p:spPr>
          <a:xfrm>
            <a:off x="7429520" y="2643182"/>
            <a:ext cx="500066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ağ Ok"/>
          <p:cNvSpPr/>
          <p:nvPr/>
        </p:nvSpPr>
        <p:spPr>
          <a:xfrm>
            <a:off x="1785918" y="3500438"/>
            <a:ext cx="642942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Sonuç : </a:t>
            </a:r>
            <a:r>
              <a:rPr lang="tr-TR" sz="2800" u="sng" dirty="0" err="1" smtClean="0">
                <a:latin typeface="Times New Roman" pitchFamily="18" charset="0"/>
                <a:cs typeface="Times New Roman" pitchFamily="18" charset="0"/>
              </a:rPr>
              <a:t>Ovarian</a:t>
            </a:r>
            <a:r>
              <a:rPr lang="tr-TR" sz="2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u="sng" dirty="0" err="1" smtClean="0"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sz="2800" u="sng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sz="2800" u="sng" dirty="0" err="1" smtClean="0">
                <a:latin typeface="Times New Roman" pitchFamily="18" charset="0"/>
                <a:cs typeface="Times New Roman" pitchFamily="18" charset="0"/>
              </a:rPr>
              <a:t>pelvik</a:t>
            </a:r>
            <a:r>
              <a:rPr lang="tr-TR" sz="2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u="sng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2800" u="sng" dirty="0" smtClean="0">
                <a:latin typeface="Times New Roman" pitchFamily="18" charset="0"/>
                <a:cs typeface="Times New Roman" pitchFamily="18" charset="0"/>
              </a:rPr>
              <a:t> için bir indikatördür  ve nadiren izoledir.</a:t>
            </a:r>
          </a:p>
          <a:p>
            <a:r>
              <a:rPr lang="tr-TR" sz="2800" u="sng" dirty="0" smtClean="0">
                <a:latin typeface="Times New Roman" pitchFamily="18" charset="0"/>
                <a:cs typeface="Times New Roman" pitchFamily="18" charset="0"/>
              </a:rPr>
              <a:t>Özelikle sol </a:t>
            </a:r>
            <a:r>
              <a:rPr lang="tr-TR" sz="2800" u="sng" dirty="0" err="1" smtClean="0"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sz="2800" u="sng" dirty="0" smtClean="0"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tr-TR" sz="2800" u="sng" dirty="0" err="1" smtClean="0">
                <a:latin typeface="Times New Roman" pitchFamily="18" charset="0"/>
                <a:cs typeface="Times New Roman" pitchFamily="18" charset="0"/>
              </a:rPr>
              <a:t>deep</a:t>
            </a:r>
            <a:r>
              <a:rPr lang="tr-TR" sz="2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u="sng" dirty="0" err="1" smtClean="0">
                <a:latin typeface="Times New Roman" pitchFamily="18" charset="0"/>
                <a:cs typeface="Times New Roman" pitchFamily="18" charset="0"/>
              </a:rPr>
              <a:t>infiltrating</a:t>
            </a:r>
            <a:r>
              <a:rPr lang="tr-TR" sz="2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u="sng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2800" u="sng" dirty="0" smtClean="0">
                <a:latin typeface="Times New Roman" pitchFamily="18" charset="0"/>
                <a:cs typeface="Times New Roman" pitchFamily="18" charset="0"/>
              </a:rPr>
              <a:t> &amp; sol </a:t>
            </a:r>
            <a:r>
              <a:rPr lang="tr-TR" sz="2800" u="sng" dirty="0" err="1" smtClean="0">
                <a:latin typeface="Times New Roman" pitchFamily="18" charset="0"/>
                <a:cs typeface="Times New Roman" pitchFamily="18" charset="0"/>
              </a:rPr>
              <a:t>uterosakral</a:t>
            </a:r>
            <a:r>
              <a:rPr lang="tr-TR" sz="2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u="sng" dirty="0" err="1" smtClean="0">
                <a:latin typeface="Times New Roman" pitchFamily="18" charset="0"/>
                <a:cs typeface="Times New Roman" pitchFamily="18" charset="0"/>
              </a:rPr>
              <a:t>ligament</a:t>
            </a:r>
            <a:r>
              <a:rPr lang="tr-TR" sz="2800" u="sng" dirty="0" smtClean="0">
                <a:latin typeface="Times New Roman" pitchFamily="18" charset="0"/>
                <a:cs typeface="Times New Roman" pitchFamily="18" charset="0"/>
              </a:rPr>
              <a:t> lokalizasyon ile bağlantılı bulunmuştur</a:t>
            </a:r>
          </a:p>
          <a:p>
            <a:r>
              <a:rPr lang="tr-TR" sz="2800" u="sng" dirty="0" err="1" smtClean="0">
                <a:latin typeface="Times New Roman" pitchFamily="18" charset="0"/>
                <a:cs typeface="Times New Roman" pitchFamily="18" charset="0"/>
              </a:rPr>
              <a:t>Bilateral</a:t>
            </a:r>
            <a:r>
              <a:rPr lang="tr-TR" sz="2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u="sng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2800" u="sng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tr-TR" sz="2800" u="sng" dirty="0" err="1" smtClean="0">
                <a:latin typeface="Times New Roman" pitchFamily="18" charset="0"/>
                <a:cs typeface="Times New Roman" pitchFamily="18" charset="0"/>
              </a:rPr>
              <a:t>Douglas</a:t>
            </a:r>
            <a:r>
              <a:rPr lang="tr-TR" sz="2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u="sng" dirty="0" err="1" smtClean="0">
                <a:latin typeface="Times New Roman" pitchFamily="18" charset="0"/>
                <a:cs typeface="Times New Roman" pitchFamily="18" charset="0"/>
              </a:rPr>
              <a:t>obliterasyonu</a:t>
            </a:r>
            <a:r>
              <a:rPr lang="tr-TR" sz="2800" u="sng" dirty="0" smtClean="0"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tr-TR" sz="2800" u="sng" dirty="0" err="1" smtClean="0">
                <a:latin typeface="Times New Roman" pitchFamily="18" charset="0"/>
                <a:cs typeface="Times New Roman" pitchFamily="18" charset="0"/>
              </a:rPr>
              <a:t>adezyonla</a:t>
            </a:r>
            <a:r>
              <a:rPr lang="tr-TR" sz="2800" u="sng" dirty="0" smtClean="0">
                <a:latin typeface="Times New Roman" pitchFamily="18" charset="0"/>
                <a:cs typeface="Times New Roman" pitchFamily="18" charset="0"/>
              </a:rPr>
              <a:t> bağlantılı bulunmuştur</a:t>
            </a:r>
          </a:p>
          <a:p>
            <a:r>
              <a:rPr lang="tr-TR" sz="2800" u="sng" dirty="0" err="1" smtClean="0"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sz="2800" u="sng" dirty="0" smtClean="0">
                <a:latin typeface="Times New Roman" pitchFamily="18" charset="0"/>
                <a:cs typeface="Times New Roman" pitchFamily="18" charset="0"/>
              </a:rPr>
              <a:t> büyüklüğü &amp; DIE arasında bağlantı yok </a:t>
            </a:r>
          </a:p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Isolated Ovarian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a History between Myth and Reality.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Exacoutos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 et al  . J Minimal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Invasive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Gynecol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b="0" dirty="0" smtClean="0">
                <a:latin typeface="Times New Roman" pitchFamily="18" charset="0"/>
                <a:cs typeface="Times New Roman" pitchFamily="18" charset="0"/>
              </a:rPr>
              <a:t> 2018</a:t>
            </a:r>
            <a:endParaRPr lang="tr-TR" sz="2000" dirty="0"/>
          </a:p>
        </p:txBody>
      </p:sp>
      <p:sp>
        <p:nvSpPr>
          <p:cNvPr id="4" name="3 Sağ Ok"/>
          <p:cNvSpPr/>
          <p:nvPr/>
        </p:nvSpPr>
        <p:spPr>
          <a:xfrm>
            <a:off x="4357686" y="3786190"/>
            <a:ext cx="50006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Adenomyosis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Prevalans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%10-80 arasında değişmektedir.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%80’ında en sık şikayet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Dismenore</a:t>
            </a:r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lezyon yerleşim yeri 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uterusun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üst 2/3 ve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median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yerleşimlidir</a:t>
            </a:r>
            <a:endParaRPr lang="tr-T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0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b="0" dirty="0" smtClean="0">
                <a:latin typeface="Times New Roman" pitchFamily="18" charset="0"/>
                <a:cs typeface="Times New Roman" pitchFamily="18" charset="0"/>
              </a:rPr>
              <a:t>&amp;</a:t>
            </a:r>
            <a:r>
              <a:rPr lang="tr-TR" b="0" dirty="0" err="1" smtClean="0">
                <a:latin typeface="Times New Roman" pitchFamily="18" charset="0"/>
                <a:cs typeface="Times New Roman" pitchFamily="18" charset="0"/>
              </a:rPr>
              <a:t>Adenomyosis</a:t>
            </a:r>
            <a:endParaRPr lang="tr-TR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57200" y="2276872"/>
            <a:ext cx="8686800" cy="3730419"/>
          </a:xfrm>
        </p:spPr>
        <p:txBody>
          <a:bodyPr/>
          <a:lstStyle/>
          <a:p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n= 116,   </a:t>
            </a:r>
            <a:r>
              <a:rPr lang="tr-TR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DIE  &amp;  </a:t>
            </a:r>
            <a:r>
              <a:rPr lang="tr-TR" sz="240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tr-TR" sz="240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adenomyosis</a:t>
            </a:r>
            <a:r>
              <a:rPr lang="tr-TR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: n=26 (%22.4)</a:t>
            </a:r>
          </a:p>
          <a:p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n= 116,   </a:t>
            </a:r>
            <a:r>
              <a:rPr lang="tr-TR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DIE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&amp;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Adenomyosis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: n =65 (% 56.7)</a:t>
            </a:r>
          </a:p>
          <a:p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n= 116,   </a:t>
            </a:r>
            <a:r>
              <a:rPr lang="tr-TR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DIE </a:t>
            </a:r>
            <a:r>
              <a:rPr lang="tr-TR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&amp;</a:t>
            </a:r>
            <a:r>
              <a:rPr lang="tr-TR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: n=46 (% 39.6)</a:t>
            </a:r>
          </a:p>
          <a:p>
            <a:endParaRPr lang="tr-TR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n= 116,   </a:t>
            </a:r>
            <a:r>
              <a:rPr lang="tr-TR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DIE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  : 31 (% 26.7)</a:t>
            </a:r>
          </a:p>
          <a:p>
            <a:endParaRPr lang="tr-TR" dirty="0" smtClean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32656"/>
            <a:ext cx="600075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340768"/>
            <a:ext cx="4829175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Adenomyosis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birlikteliği tüm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reproduktif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yıllarda gözükebiliyor</a:t>
            </a:r>
          </a:p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Adenomyosis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birlikteliği   ile  olan ve anatomik olarak ciddi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yapışılıklara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neden olan vakalar daha çok </a:t>
            </a:r>
            <a:r>
              <a:rPr lang="tr-TR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reprodüktif</a:t>
            </a:r>
            <a:r>
              <a:rPr lang="tr-TR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yaşamın erken yıllarında </a:t>
            </a:r>
            <a:r>
              <a:rPr lang="tr-TR" smtClean="0">
                <a:latin typeface="Times New Roman" pitchFamily="18" charset="0"/>
                <a:cs typeface="Times New Roman" pitchFamily="18" charset="0"/>
              </a:rPr>
              <a:t>gözükmektedir.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Adenomyosis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143116"/>
            <a:ext cx="3956297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0"/>
            <a:ext cx="7362825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4500562" y="2643182"/>
            <a:ext cx="48414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n= 143 , </a:t>
            </a:r>
            <a:r>
              <a:rPr lang="tr-TR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Adenomyosis</a:t>
            </a:r>
            <a:r>
              <a:rPr lang="tr-TR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n= 127  (%80.6)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Adenomyosis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Uterus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üst 2/3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te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adenomyotik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 lezyonlar saptandı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Şiddetli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dismenore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 ile  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kistik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kornual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arasında belirgin korelasyon saptanmıştır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700808"/>
            <a:ext cx="7187263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8892480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1481138"/>
            <a:ext cx="4500594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357158" y="2214554"/>
            <a:ext cx="4714907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Archimetral</a:t>
            </a:r>
            <a:r>
              <a:rPr lang="tr-TR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compression</a:t>
            </a:r>
            <a:r>
              <a:rPr lang="tr-TR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by</a:t>
            </a:r>
            <a:r>
              <a:rPr lang="tr-TR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neometral</a:t>
            </a:r>
            <a:r>
              <a:rPr lang="tr-TR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contraction</a:t>
            </a:r>
            <a:r>
              <a:rPr lang="tr-TR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by</a:t>
            </a:r>
            <a:r>
              <a:rPr lang="tr-TR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non</a:t>
            </a:r>
            <a:r>
              <a:rPr lang="tr-TR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pregnant</a:t>
            </a:r>
            <a:r>
              <a:rPr lang="tr-TR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uterus</a:t>
            </a:r>
            <a:endParaRPr lang="tr-TR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Uterine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hyperperistaltism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Strongest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power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upper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region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uterus</a:t>
            </a:r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TIAR (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Tissue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injury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repair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Chronic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proliferation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inflamation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8929718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268760"/>
            <a:ext cx="4208537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4850" y="4221088"/>
            <a:ext cx="4629150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144000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564904"/>
            <a:ext cx="4320480" cy="188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:(Çikolata kisti) :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Endometrial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doku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overin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içerisinde gelişip kist oluşturursa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olarak adlandırılır.</a:t>
            </a: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1/3 vakada her iki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over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tutulumu gözükür</a:t>
            </a: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r-TR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b="0" dirty="0" smtClean="0">
                <a:effectLst/>
                <a:latin typeface="Times New Roman" pitchFamily="18" charset="0"/>
                <a:cs typeface="Times New Roman" pitchFamily="18" charset="0"/>
              </a:rPr>
              <a:t>ENDOMETRİOMA </a:t>
            </a:r>
            <a:endParaRPr lang="tr-TR" sz="3200" b="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doğumhane\Desktop\indir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005064"/>
            <a:ext cx="2724150" cy="167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N=292                        N=175 ( %59)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Adenomyosis</a:t>
            </a:r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42 yasından küçük olan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semptomatik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hasta  popülasyonunda </a:t>
            </a:r>
            <a:r>
              <a:rPr lang="tr-TR" sz="2000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fokal</a:t>
            </a:r>
            <a:r>
              <a:rPr lang="tr-TR" sz="20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adenomysis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  DIE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endometriozisli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 kadınlarda daha sık görülmüştür.</a:t>
            </a:r>
          </a:p>
          <a:p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Diffüz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adenomyozis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endometriozis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 ile anlamlı bir korelasyona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ulasmamıstır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Relationship between the magnetic resonance imaging appearance of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adenomyosis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and endometriosis phenotypes.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Chapron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1600" dirty="0" err="1" smtClean="0">
                <a:latin typeface="Times New Roman" pitchFamily="18" charset="0"/>
                <a:cs typeface="Times New Roman" pitchFamily="18" charset="0"/>
              </a:rPr>
              <a:t>Bourdon</a:t>
            </a: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 M,  et.al. </a:t>
            </a:r>
            <a:r>
              <a:rPr lang="tr-TR" sz="1600" dirty="0" err="1" smtClean="0">
                <a:latin typeface="Times New Roman" pitchFamily="18" charset="0"/>
                <a:cs typeface="Times New Roman" pitchFamily="18" charset="0"/>
              </a:rPr>
              <a:t>Human</a:t>
            </a: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dirty="0" err="1" smtClean="0">
                <a:latin typeface="Times New Roman" pitchFamily="18" charset="0"/>
                <a:cs typeface="Times New Roman" pitchFamily="18" charset="0"/>
              </a:rPr>
              <a:t>Reproduction</a:t>
            </a: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 2017 May </a:t>
            </a:r>
            <a:br>
              <a:rPr lang="tr-TR" sz="1600" dirty="0" smtClean="0">
                <a:latin typeface="Times New Roman" pitchFamily="18" charset="0"/>
                <a:cs typeface="Times New Roman" pitchFamily="18" charset="0"/>
              </a:rPr>
            </a:br>
            <a:endParaRPr lang="tr-TR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4 Sağ Ok"/>
          <p:cNvSpPr/>
          <p:nvPr/>
        </p:nvSpPr>
        <p:spPr>
          <a:xfrm>
            <a:off x="1979149" y="1916832"/>
            <a:ext cx="97840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2800" b="0" dirty="0" smtClean="0">
                <a:latin typeface="Times New Roman" pitchFamily="18" charset="0"/>
                <a:cs typeface="Times New Roman" pitchFamily="18" charset="0"/>
              </a:rPr>
              <a:t>How to evaluate </a:t>
            </a:r>
            <a:r>
              <a:rPr lang="en-US" sz="2800" b="0" dirty="0" err="1" smtClean="0">
                <a:latin typeface="Times New Roman" pitchFamily="18" charset="0"/>
                <a:cs typeface="Times New Roman" pitchFamily="18" charset="0"/>
              </a:rPr>
              <a:t>adenomyosis</a:t>
            </a:r>
            <a:r>
              <a:rPr lang="en-US" sz="2800" b="0" dirty="0" smtClean="0">
                <a:latin typeface="Times New Roman" pitchFamily="18" charset="0"/>
                <a:cs typeface="Times New Roman" pitchFamily="18" charset="0"/>
              </a:rPr>
              <a:t> in patients affected by endometriosis?</a:t>
            </a:r>
            <a:r>
              <a:rPr lang="tr-TR" sz="2800" b="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tr-TR" sz="2000" b="0" i="1" dirty="0" smtClean="0"/>
              <a:t/>
            </a:r>
            <a:br>
              <a:rPr lang="tr-TR" sz="2000" b="0" i="1" dirty="0" smtClean="0"/>
            </a:b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Di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Donato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N, 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Seracchioli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R - Minim Invasive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Surg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- January 1, 2014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4645893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629150"/>
            <a:ext cx="47625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etin kutusu"/>
          <p:cNvSpPr txBox="1"/>
          <p:nvPr/>
        </p:nvSpPr>
        <p:spPr>
          <a:xfrm>
            <a:off x="5220072" y="4005064"/>
            <a:ext cx="345638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Adenomyosis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&amp; Derin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İnfiltratif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ile belirgin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korele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(p=0.01)  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C:\Users\doğumhane\Desktop\soru-isareti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412776"/>
            <a:ext cx="3390925" cy="21322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How to evaluate </a:t>
            </a:r>
            <a:r>
              <a:rPr lang="en-US" sz="2400" b="0" dirty="0" err="1" smtClean="0">
                <a:latin typeface="Times New Roman" pitchFamily="18" charset="0"/>
                <a:cs typeface="Times New Roman" pitchFamily="18" charset="0"/>
              </a:rPr>
              <a:t>adenomyosis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 in patients affected by endometriosis?</a:t>
            </a:r>
            <a:r>
              <a:rPr lang="tr-TR" sz="2400" b="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Di </a:t>
            </a:r>
            <a:r>
              <a:rPr lang="en-US" sz="2400" b="0" dirty="0" err="1" smtClean="0">
                <a:latin typeface="Times New Roman" pitchFamily="18" charset="0"/>
                <a:cs typeface="Times New Roman" pitchFamily="18" charset="0"/>
              </a:rPr>
              <a:t>Donato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 N, </a:t>
            </a:r>
            <a:r>
              <a:rPr lang="en-US" sz="2400" b="0" dirty="0" err="1" smtClean="0">
                <a:latin typeface="Times New Roman" pitchFamily="18" charset="0"/>
                <a:cs typeface="Times New Roman" pitchFamily="18" charset="0"/>
              </a:rPr>
              <a:t>Seracchioli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 R - Minim Invasive </a:t>
            </a:r>
            <a:r>
              <a:rPr lang="en-US" sz="2400" b="0" dirty="0" err="1" smtClean="0">
                <a:latin typeface="Times New Roman" pitchFamily="18" charset="0"/>
                <a:cs typeface="Times New Roman" pitchFamily="18" charset="0"/>
              </a:rPr>
              <a:t>Surg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 - January 1, 2014</a:t>
            </a:r>
            <a:endParaRPr lang="tr-TR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00808"/>
            <a:ext cx="822960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196752"/>
            <a:ext cx="3048000" cy="6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780928"/>
            <a:ext cx="4355976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4932040" y="3717032"/>
            <a:ext cx="39604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nedeni ile cerrahiye </a:t>
            </a: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giden  hastalarda eşlik eden 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adenomyosis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usg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bulguları daha belirgindi 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5 veya daha fazla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usg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adenomoysis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) bulgusu olanlarda 3 kat daha fazla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infertilite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saptandı</a:t>
            </a:r>
            <a:endParaRPr lang="tr-TR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n= 216,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+ Gebelik Sonuçları, Retrospektif</a:t>
            </a:r>
          </a:p>
          <a:p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n= 148 (%71.8):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n=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38 (18.4%)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F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okal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Adenomyosis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N=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(9.7%)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:  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Difüz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Adenomyosis</a:t>
            </a: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Sonuç: 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Difüz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Adenomyosis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 SGA (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Small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Gestasyonel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Age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)             Yüksek Riskli </a:t>
            </a:r>
          </a:p>
          <a:p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             Gebelikler olarak kabul edilip yakın takip gerekir</a:t>
            </a:r>
            <a:endParaRPr lang="tr-TR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r-TR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7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Influence of </a:t>
            </a:r>
            <a:r>
              <a:rPr lang="en-US" sz="2700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adenomyosis</a:t>
            </a:r>
            <a:r>
              <a:rPr lang="en-US" sz="27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on pregnancy and </a:t>
            </a:r>
            <a:r>
              <a:rPr lang="en-US" sz="2700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perinatal</a:t>
            </a:r>
            <a:r>
              <a:rPr lang="en-US" sz="27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outcomes in women with endometriosis.</a:t>
            </a:r>
            <a:r>
              <a:rPr lang="tr-TR" sz="27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700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Scala</a:t>
            </a:r>
            <a:r>
              <a:rPr lang="tr-TR" sz="27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 ,</a:t>
            </a:r>
            <a:r>
              <a:rPr lang="tr-TR" sz="2700" b="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et al </a:t>
            </a:r>
            <a:r>
              <a:rPr lang="it-IT" sz="27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tr-TR" sz="27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tr-TR" sz="2400" b="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tooltip="Ultrasound in obstetrics &amp; gynecology : the official journal of the International Society of Ultrasound in Obstetrics and Gynecology."/>
              </a:rPr>
              <a:t> </a:t>
            </a:r>
            <a:r>
              <a:rPr lang="tr-TR" sz="2400" b="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tooltip="Ultrasound in obstetrics &amp; gynecology : the official journal of the International Society of Ultrasound in Obstetrics and Gynecology."/>
              </a:rPr>
              <a:t>Ultrasound</a:t>
            </a:r>
            <a:r>
              <a:rPr lang="tr-TR" sz="2400" b="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tooltip="Ultrasound in obstetrics &amp; gynecology : the official journal of the International Society of Ultrasound in Obstetrics and Gynecology."/>
              </a:rPr>
              <a:t> </a:t>
            </a:r>
            <a:r>
              <a:rPr lang="tr-TR" sz="2400" b="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tooltip="Ultrasound in obstetrics &amp; gynecology : the official journal of the International Society of Ultrasound in Obstetrics and Gynecology."/>
              </a:rPr>
              <a:t>Obstet</a:t>
            </a:r>
            <a:r>
              <a:rPr lang="tr-TR" sz="2400" b="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tooltip="Ultrasound in obstetrics &amp; gynecology : the official journal of the International Society of Ultrasound in Obstetrics and Gynecology."/>
              </a:rPr>
              <a:t> </a:t>
            </a:r>
            <a:r>
              <a:rPr lang="tr-TR" sz="2400" b="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tooltip="Ultrasound in obstetrics &amp; gynecology : the official journal of the International Society of Ultrasound in Obstetrics and Gynecology."/>
              </a:rPr>
              <a:t>Gynecol</a:t>
            </a:r>
            <a:r>
              <a:rPr lang="tr-TR" sz="2400" b="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tooltip="Ultrasound in obstetrics &amp; gynecology : the official journal of the International Society of Ultrasound in Obstetrics and Gynecology."/>
              </a:rPr>
              <a:t>.</a:t>
            </a:r>
            <a:r>
              <a:rPr lang="tr-TR" sz="24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2017</a:t>
            </a:r>
            <a:r>
              <a:rPr lang="en-US" sz="2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tr-TR" dirty="0"/>
          </a:p>
        </p:txBody>
      </p:sp>
      <p:sp>
        <p:nvSpPr>
          <p:cNvPr id="5" name="4 Aşağı Ok"/>
          <p:cNvSpPr/>
          <p:nvPr/>
        </p:nvSpPr>
        <p:spPr>
          <a:xfrm>
            <a:off x="3428992" y="4143380"/>
            <a:ext cx="285752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5 Sağ Ok"/>
          <p:cNvSpPr/>
          <p:nvPr/>
        </p:nvSpPr>
        <p:spPr>
          <a:xfrm>
            <a:off x="5286380" y="4929198"/>
            <a:ext cx="785818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Deep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Uterine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adenomyosis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Reprodüktif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sonuçlar kötü  </a:t>
            </a:r>
            <a:r>
              <a:rPr lang="tr-TR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Mathieu</a:t>
            </a:r>
            <a:r>
              <a:rPr lang="tr-TR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d’Argent</a:t>
            </a:r>
            <a:r>
              <a:rPr lang="tr-TR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et al. (2010)</a:t>
            </a:r>
          </a:p>
          <a:p>
            <a:endParaRPr lang="tr-TR" sz="2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Deep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Uterine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adenomyosis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 olan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vakalalarda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sadece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adenomyosis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olanlara göre IVF sonuçları daha kötü  </a:t>
            </a:r>
            <a:r>
              <a:rPr lang="tr-TR" sz="2000" dirty="0" smtClean="0"/>
              <a:t>(</a:t>
            </a:r>
            <a:r>
              <a:rPr lang="tr-TR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Ballester</a:t>
            </a:r>
            <a:r>
              <a:rPr lang="tr-TR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et al., 2012)</a:t>
            </a:r>
          </a:p>
          <a:p>
            <a:endParaRPr lang="tr-TR" sz="2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Deep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Uterine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adenomyosis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:  Gebelik  oluşma oranı %68 oranında düşmektedir. (</a:t>
            </a:r>
            <a:r>
              <a:rPr lang="tr-TR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Paola</a:t>
            </a:r>
            <a:r>
              <a:rPr lang="tr-TR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Vercellini</a:t>
            </a:r>
            <a:r>
              <a:rPr lang="tr-TR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2014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tr-TR" sz="2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sz="2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sz="2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sz="2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sz="2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sz="2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sz="2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600" dirty="0" err="1" smtClean="0">
                <a:latin typeface="Times New Roman" pitchFamily="18" charset="0"/>
                <a:cs typeface="Times New Roman" pitchFamily="18" charset="0"/>
              </a:rPr>
              <a:t>Reproduktif</a:t>
            </a:r>
            <a:r>
              <a:rPr lang="tr-TR" sz="3600" dirty="0" smtClean="0">
                <a:latin typeface="Times New Roman" pitchFamily="18" charset="0"/>
                <a:cs typeface="Times New Roman" pitchFamily="18" charset="0"/>
              </a:rPr>
              <a:t> Sonuçlar</a:t>
            </a:r>
            <a:endParaRPr lang="tr-TR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658411"/>
          </a:xfrm>
        </p:spPr>
        <p:txBody>
          <a:bodyPr>
            <a:normAutofit fontScale="92500" lnSpcReduction="10000"/>
          </a:bodyPr>
          <a:lstStyle/>
          <a:p>
            <a:r>
              <a:rPr lang="tr-TR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Rektovaginal</a:t>
            </a:r>
            <a:r>
              <a:rPr lang="tr-TR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tr-TR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kolorektal</a:t>
            </a:r>
            <a:r>
              <a:rPr lang="tr-TR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tr-TR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Uterine</a:t>
            </a:r>
            <a:r>
              <a:rPr lang="tr-TR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adenomyosis</a:t>
            </a:r>
            <a:r>
              <a:rPr lang="tr-TR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: Cerrahi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reprodüktif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sonuçlar üzerine belirgin etkisi olmayabilir ; onun yerine aynı seviyede hatta daha iyi sonuçlar IVF/ICSI ile ilde edilebilir</a:t>
            </a:r>
          </a:p>
          <a:p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Cerrahi tüm medikal seçenekler denendikten sonra en son seçenek olarak düşünülmelidir</a:t>
            </a:r>
          </a:p>
          <a:p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35yaş &gt; +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infertilite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 problemi  olan hastalar cerrahi gibi komplike operasyonlarla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fertilitesini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artırmazlar</a:t>
            </a:r>
          </a:p>
          <a:p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Eğer ağrı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tolere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edilebiliyorsa+ bağırsak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stenozu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yoksa + büyük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kisti yoksa+ yaş 35&gt;                       IVF/ICSI</a:t>
            </a:r>
            <a:endParaRPr lang="tr-TR" sz="20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196752"/>
            <a:ext cx="40195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Sağ Ok"/>
          <p:cNvSpPr/>
          <p:nvPr/>
        </p:nvSpPr>
        <p:spPr>
          <a:xfrm>
            <a:off x="3131840" y="5589240"/>
            <a:ext cx="978408" cy="2686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Estrogen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progestin</a:t>
            </a:r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Progestin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only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hormonal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mtClean="0">
                <a:latin typeface="Times New Roman" pitchFamily="18" charset="0"/>
                <a:cs typeface="Times New Roman" pitchFamily="18" charset="0"/>
              </a:rPr>
              <a:t>treatment </a:t>
            </a:r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Gonadotropin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releasing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hormone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agonist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Danazol</a:t>
            </a:r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Aromatase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inhibitors</a:t>
            </a:r>
            <a:endParaRPr lang="tr-T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sz="4400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Rektovajinal</a:t>
            </a:r>
            <a:r>
              <a:rPr lang="tr-TR" sz="4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400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4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&amp; Medikal Tedavi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L/S 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Pelvik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anatomi 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eksplore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edilir ve açığa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cıkarılır</a:t>
            </a:r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Rektum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posterior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vajenden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ayrıştırılır</a:t>
            </a:r>
          </a:p>
          <a:p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Vajinal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forniks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açılır</a:t>
            </a:r>
          </a:p>
          <a:p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Endometriotik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lezyonlar eksize edilir</a:t>
            </a:r>
          </a:p>
          <a:p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Anterior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rektal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duvar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endometriotik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odak açısından değerlendirilir</a:t>
            </a:r>
          </a:p>
          <a:p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Vajen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servikse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tekrar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suture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edilir</a:t>
            </a:r>
          </a:p>
          <a:p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600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Rektovajinal</a:t>
            </a:r>
            <a:r>
              <a:rPr lang="tr-TR" sz="36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3600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36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Cerrahisi</a:t>
            </a:r>
            <a:endParaRPr lang="tr-TR" sz="36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Shaving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veya </a:t>
            </a:r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süperfisiyel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eksizyon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:  Bağırsak </a:t>
            </a:r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serozasını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geçmeyen vakalarda tercih edilir</a:t>
            </a:r>
          </a:p>
          <a:p>
            <a:endParaRPr lang="tr-TR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Diskoid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bağırsak rezeksiyonu: Tüm bağırsak katmanları eksize edilir ve tekrar onarılır</a:t>
            </a:r>
          </a:p>
          <a:p>
            <a:endParaRPr lang="tr-TR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Segmentel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bağırsak  rezeksiyonu ve </a:t>
            </a:r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anastomozu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Stenoz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multifokal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lezyon, </a:t>
            </a:r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sigmoid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tutulum,  &gt;3cm, bağırsak çapının %50 sinden </a:t>
            </a:r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fazlasınının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tutulduğu vakalarda </a:t>
            </a:r>
          </a:p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 </a:t>
            </a:r>
            <a:r>
              <a:rPr lang="tr-TR" sz="3200" dirty="0" smtClean="0">
                <a:latin typeface="Times New Roman" pitchFamily="18" charset="0"/>
                <a:cs typeface="Times New Roman" pitchFamily="18" charset="0"/>
              </a:rPr>
              <a:t>Bağırsak </a:t>
            </a:r>
            <a:r>
              <a:rPr lang="tr-TR" sz="3200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endParaRPr lang="tr-TR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lezyonlarının  peritonun </a:t>
            </a:r>
            <a:r>
              <a:rPr lang="tr-TR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5mm &gt;   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altında yerleşmesi olarak adlandırılır .</a:t>
            </a:r>
          </a:p>
          <a:p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etrovaginal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septum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rectum,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retrosigmoid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olon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mesane 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üreter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uterine ligament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ler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ve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vajen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Re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tum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%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53)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Sigmoid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olon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%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47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İ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leum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%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5)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Appendix (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%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18)</a:t>
            </a:r>
          </a:p>
          <a:p>
            <a:endParaRPr lang="tr-TR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b="0" dirty="0" smtClean="0">
                <a:latin typeface="Times New Roman" pitchFamily="18" charset="0"/>
                <a:cs typeface="Times New Roman" pitchFamily="18" charset="0"/>
              </a:rPr>
              <a:t>DERİN  İNFİLTRATİF ENDOMETRİOSİS</a:t>
            </a:r>
            <a:endParaRPr lang="tr-TR" sz="3200" b="0" dirty="0"/>
          </a:p>
        </p:txBody>
      </p:sp>
      <p:pic>
        <p:nvPicPr>
          <p:cNvPr id="5123" name="Picture 3" descr="C:\Users\doğumhane\Desktop\endo_deep_diagnosis_tv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789040"/>
            <a:ext cx="3338990" cy="2671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Histerektomi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tr-TR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Uterus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koruyucu cerrahi (</a:t>
            </a:r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Adenomyomektomi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Parsiyel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dirty="0" err="1" smtClean="0">
                <a:latin typeface="Times New Roman" pitchFamily="18" charset="0"/>
                <a:cs typeface="Times New Roman" pitchFamily="18" charset="0"/>
              </a:rPr>
              <a:t>adenomyomektomi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)</a:t>
            </a:r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dirty="0" smtClean="0">
                <a:effectLst/>
                <a:latin typeface="Times New Roman" pitchFamily="18" charset="0"/>
                <a:cs typeface="Times New Roman" pitchFamily="18" charset="0"/>
              </a:rPr>
              <a:t>ADENOMYOSİS &amp; CERRAHİ </a:t>
            </a:r>
            <a:endParaRPr lang="tr-TR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levonorgestrel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releasing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intrauterine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device  [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LNg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IUD], 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Oral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Kontraseptifler</a:t>
            </a:r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Gonadotropin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releasing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hormone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analogs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Aromatase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inhibitors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Uterine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artery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embolization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(UAE)</a:t>
            </a:r>
            <a:endParaRPr lang="tr-T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sz="3600" dirty="0" smtClean="0">
                <a:effectLst/>
                <a:latin typeface="Times New Roman" pitchFamily="18" charset="0"/>
                <a:cs typeface="Times New Roman" pitchFamily="18" charset="0"/>
              </a:rPr>
              <a:t>ADENOMYOSİS &amp; MEDİKAL TEDAVİ  </a:t>
            </a:r>
            <a:endParaRPr lang="tr-TR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varlığında , </a:t>
            </a:r>
            <a:r>
              <a:rPr lang="tr-TR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DIE  ve veya </a:t>
            </a:r>
            <a:r>
              <a:rPr lang="tr-TR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Adenomoysis</a:t>
            </a:r>
            <a:r>
              <a:rPr lang="tr-TR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yönünden vakalara </a:t>
            </a:r>
          </a:p>
          <a:p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detaylı bir değerlendirmeye tabi tutulmalıdır</a:t>
            </a:r>
          </a:p>
          <a:p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Eşlik eden </a:t>
            </a:r>
            <a:r>
              <a:rPr lang="en-US" sz="2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 ve 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adenomyosis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varlğında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derin </a:t>
            </a:r>
            <a:r>
              <a:rPr lang="tr-TR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infiltratif</a:t>
            </a:r>
            <a:r>
              <a:rPr lang="tr-TR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lezyonları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multifokal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ve daha ciddi bulundu </a:t>
            </a:r>
          </a:p>
          <a:p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Eşlik eden </a:t>
            </a:r>
            <a:r>
              <a:rPr lang="en-US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varlığında  </a:t>
            </a:r>
            <a:r>
              <a:rPr lang="tr-TR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derin </a:t>
            </a:r>
            <a:r>
              <a:rPr lang="tr-TR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infiltratif</a:t>
            </a:r>
            <a:r>
              <a:rPr lang="tr-TR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lezyonları daha fazla  komplike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cerrahisi gereksinimi gerektirmektedir</a:t>
            </a:r>
          </a:p>
          <a:p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Adenomyosis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birlikteliği tüm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reproduktif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yıllarda gözükebiliyor</a:t>
            </a:r>
          </a:p>
          <a:p>
            <a:endParaRPr lang="tr-TR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DIE ye eşlik eden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adenomyozis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ve veya </a:t>
            </a:r>
            <a:r>
              <a:rPr lang="en-US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endometrioma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000" dirty="0" err="1" smtClean="0">
                <a:latin typeface="Times New Roman" pitchFamily="18" charset="0"/>
                <a:cs typeface="Times New Roman" pitchFamily="18" charset="0"/>
              </a:rPr>
              <a:t>varlğında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  ağrı skorları daha fazla bulunmuştur  </a:t>
            </a:r>
          </a:p>
          <a:p>
            <a:endParaRPr lang="tr-TR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000" b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Eve Götürülecek </a:t>
            </a:r>
            <a:r>
              <a:rPr lang="tr-TR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Mesajlar </a:t>
            </a:r>
            <a:endParaRPr lang="tr-TR" sz="40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oğumhane\Desktop\IMG-20180126-WA0004 (5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70098" y="1481138"/>
            <a:ext cx="4603804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doğumhane\Desktop\IMG-20180126-WA000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75902" y="1481138"/>
            <a:ext cx="4792195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 descr="C:\Users\doğumhane\Desktop\EmilysQuotes.Com-smile-change-the-world-positive-inspiratinal-unknow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9185" y="1481138"/>
            <a:ext cx="6785630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15200" cy="1143000"/>
          </a:xfrm>
        </p:spPr>
        <p:txBody>
          <a:bodyPr>
            <a:normAutofit/>
          </a:bodyPr>
          <a:lstStyle/>
          <a:p>
            <a:pPr algn="ctr"/>
            <a:r>
              <a:rPr lang="tr-TR" sz="32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ENDOMETRİOSİS</a:t>
            </a:r>
            <a:endParaRPr lang="tr-TR" sz="3200" dirty="0"/>
          </a:p>
        </p:txBody>
      </p:sp>
      <p:pic>
        <p:nvPicPr>
          <p:cNvPr id="2050" name="Picture 2" descr="C:\Users\doğumhane\Desktop\afp19991015p1753-f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6625" y="1481138"/>
            <a:ext cx="5890750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doğumhane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2466975" cy="2448272"/>
          </a:xfrm>
          <a:prstGeom prst="rect">
            <a:avLst/>
          </a:prstGeom>
          <a:noFill/>
        </p:spPr>
      </p:pic>
      <p:pic>
        <p:nvPicPr>
          <p:cNvPr id="2051" name="Picture 3" descr="C:\Users\doğumhane\Desktop\aefbed_459433e6ab19420d8b72325dcdfa87ac_mv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700808"/>
            <a:ext cx="3454400" cy="2552700"/>
          </a:xfrm>
          <a:prstGeom prst="rect">
            <a:avLst/>
          </a:prstGeom>
          <a:noFill/>
        </p:spPr>
      </p:pic>
      <p:pic>
        <p:nvPicPr>
          <p:cNvPr id="2052" name="Picture 4" descr="C:\Users\doğumhane\Desktop\aefbed_6b0ab354e2e8436586b43d53ba6c1e23_mv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4365104"/>
            <a:ext cx="3810000" cy="2276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Endometrial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gland</a:t>
            </a:r>
            <a:r>
              <a:rPr lang="tr-TR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ve </a:t>
            </a:r>
            <a:r>
              <a:rPr lang="tr-TR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stromanın</a:t>
            </a:r>
            <a:r>
              <a:rPr lang="tr-TR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uterus</a:t>
            </a:r>
            <a:r>
              <a:rPr lang="tr-TR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myometriumu</a:t>
            </a:r>
            <a:r>
              <a:rPr lang="tr-TR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içerisine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penetre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olması ve büyümesine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adenomyozis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internal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endometriosis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)  denilmektedir. </a:t>
            </a:r>
          </a:p>
          <a:p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Şiddetli adet kanamaları ve ağrılı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menstruasyon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dismenore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) olarak bulgu verir</a:t>
            </a:r>
          </a:p>
          <a:p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40 yaş&gt;</a:t>
            </a:r>
          </a:p>
          <a:p>
            <a:endParaRPr lang="tr-T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Multiparite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tr-TR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dirty="0" smtClean="0">
                <a:latin typeface="Times New Roman" pitchFamily="18" charset="0"/>
                <a:cs typeface="Times New Roman" pitchFamily="18" charset="0"/>
              </a:rPr>
              <a:t>ADENOMYOSİS</a:t>
            </a:r>
            <a:endParaRPr lang="tr-TR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Anormal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Uterine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 Kanama  ( %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50%), </a:t>
            </a:r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Sekonder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Dismenore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 (%30) </a:t>
            </a:r>
          </a:p>
          <a:p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Artmış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uterus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boyutu </a:t>
            </a:r>
            <a:endParaRPr lang="tr-T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600" b="0" dirty="0" err="1" smtClean="0">
                <a:latin typeface="Times New Roman" pitchFamily="18" charset="0"/>
                <a:cs typeface="Times New Roman" pitchFamily="18" charset="0"/>
              </a:rPr>
              <a:t>Adenomyosis</a:t>
            </a:r>
            <a:r>
              <a:rPr lang="tr-TR" sz="3600" b="0" dirty="0" smtClean="0">
                <a:latin typeface="Times New Roman" pitchFamily="18" charset="0"/>
                <a:cs typeface="Times New Roman" pitchFamily="18" charset="0"/>
              </a:rPr>
              <a:t> &amp;Klinik </a:t>
            </a:r>
            <a:r>
              <a:rPr lang="tr-TR" sz="3600" b="0" dirty="0" err="1" smtClean="0">
                <a:latin typeface="Times New Roman" pitchFamily="18" charset="0"/>
                <a:cs typeface="Times New Roman" pitchFamily="18" charset="0"/>
              </a:rPr>
              <a:t>Triad</a:t>
            </a:r>
            <a:endParaRPr lang="tr-TR" sz="3600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 descr="C:\Users\doğumhane\Desktop\aefbed_48a6fdb78a4f485f8dc8724635ecb48d_mv2_d_2000_1500_s_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81138"/>
            <a:ext cx="7200800" cy="4972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labalık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3525</TotalTime>
  <Words>1404</Words>
  <Application>Microsoft Office PowerPoint</Application>
  <PresentationFormat>Ekran Gösterisi (4:3)</PresentationFormat>
  <Paragraphs>261</Paragraphs>
  <Slides>45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45</vt:i4>
      </vt:variant>
    </vt:vector>
  </HeadingPairs>
  <TitlesOfParts>
    <vt:vector size="46" baseType="lpstr">
      <vt:lpstr>Kalabalık</vt:lpstr>
      <vt:lpstr>                         LAPAROSCOPIC            DERİN İNFİLTRATİF ENDOMETRİOSİS  ENDOMETRİOMA VE ADENOMYOZİS BİRLİKTELİĞİ </vt:lpstr>
      <vt:lpstr>ENDOMETRİOSİS</vt:lpstr>
      <vt:lpstr>ENDOMETRİOMA </vt:lpstr>
      <vt:lpstr>DERİN  İNFİLTRATİF ENDOMETRİOSİS</vt:lpstr>
      <vt:lpstr>ENDOMETRİOSİS</vt:lpstr>
      <vt:lpstr>Slayt 6</vt:lpstr>
      <vt:lpstr>ADENOMYOSİS</vt:lpstr>
      <vt:lpstr>Adenomyosis &amp;Klinik Triad</vt:lpstr>
      <vt:lpstr>Slayt 9</vt:lpstr>
      <vt:lpstr>Slayt 10</vt:lpstr>
      <vt:lpstr>ADENOMYOZIS &amp; JUNCTIONAL ZONE</vt:lpstr>
      <vt:lpstr>Slayt 12</vt:lpstr>
      <vt:lpstr>Ovarian endometrioma&amp; DIE</vt:lpstr>
      <vt:lpstr>Ovarian endometrioma: severe pelvic pain is associated with deeply infiltrating endometriosis. </vt:lpstr>
      <vt:lpstr>Association between ovarian endometrioma and deep infiltrating endometriosis Rev Bras Ginecol Obstet. 2012  </vt:lpstr>
      <vt:lpstr>Association rate between deep peritoneal endometriosis and other forms of the disease: pathogenetic implications. Somigliana et al .  Hum Repro. 2004</vt:lpstr>
      <vt:lpstr>Slayt 17</vt:lpstr>
      <vt:lpstr>Ovarian endometrioma: severe pelvic pain is associated with deeply infiltrating endometriosis. Chapron C1Hum Reprod. 2012 </vt:lpstr>
      <vt:lpstr>Slayt 19</vt:lpstr>
      <vt:lpstr>Slayt 20</vt:lpstr>
      <vt:lpstr>The Isolated Ovarian Endometrioma: a History between Myth and Reality. Exacoutos  et al  . J Minimal Invasive Gynecol  2018  </vt:lpstr>
      <vt:lpstr>The Isolated Ovarian Endometrioma: a History between Myth and Reality. Exacoutos  et al  . J Minimal Invasive Gynecol  2018</vt:lpstr>
      <vt:lpstr>Endometriosis&amp;Adenomyosis</vt:lpstr>
      <vt:lpstr>Slayt 24</vt:lpstr>
      <vt:lpstr>Endometriosis +Adenomyosis</vt:lpstr>
      <vt:lpstr>Slayt 26</vt:lpstr>
      <vt:lpstr>Slayt 27</vt:lpstr>
      <vt:lpstr>Slayt 28</vt:lpstr>
      <vt:lpstr>Slayt 29</vt:lpstr>
      <vt:lpstr>Relationship between the magnetic resonance imaging appearance of adenomyosis and endometriosis phenotypes. Chapron C, Bourdon M,  et.al. Human Reproduction 2017 May  </vt:lpstr>
      <vt:lpstr>How to evaluate adenomyosis in patients affected by endometriosis?    Di Donato N, Seracchioli R - Minim Invasive Surg - January 1, 2014</vt:lpstr>
      <vt:lpstr>How to evaluate adenomyosis in patients affected by endometriosis?   Di Donato N, Seracchioli R - Minim Invasive Surg - January 1, 2014</vt:lpstr>
      <vt:lpstr>Slayt 33</vt:lpstr>
      <vt:lpstr>   Influence of adenomyosis on pregnancy and perinatal outcomes in women with endometriosis. Scala C , et al  . Ultrasound Obstet Gynecol. 2017  </vt:lpstr>
      <vt:lpstr>Reproduktif Sonuçlar</vt:lpstr>
      <vt:lpstr>Slayt 36</vt:lpstr>
      <vt:lpstr>Rektovajinal Endometriosis &amp; Medikal Tedavi </vt:lpstr>
      <vt:lpstr>Rektovajinal Endometriosis Cerrahisi</vt:lpstr>
      <vt:lpstr> Bağırsak Endometriosis</vt:lpstr>
      <vt:lpstr>ADENOMYOSİS &amp; CERRAHİ </vt:lpstr>
      <vt:lpstr>ADENOMYOSİS &amp; MEDİKAL TEDAVİ  </vt:lpstr>
      <vt:lpstr>Eve Götürülecek Mesajlar </vt:lpstr>
      <vt:lpstr>Slayt 43</vt:lpstr>
      <vt:lpstr>Slayt 44</vt:lpstr>
      <vt:lpstr>Slayt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ahmet kale</dc:creator>
  <cp:lastModifiedBy>doğumhane</cp:lastModifiedBy>
  <cp:revision>432</cp:revision>
  <dcterms:created xsi:type="dcterms:W3CDTF">2017-01-09T07:23:35Z</dcterms:created>
  <dcterms:modified xsi:type="dcterms:W3CDTF">2018-01-27T09:01:28Z</dcterms:modified>
</cp:coreProperties>
</file>