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4"/>
  </p:notesMasterIdLst>
  <p:sldIdLst>
    <p:sldId id="256" r:id="rId2"/>
    <p:sldId id="257" r:id="rId3"/>
    <p:sldId id="404" r:id="rId4"/>
    <p:sldId id="470" r:id="rId5"/>
    <p:sldId id="431" r:id="rId6"/>
    <p:sldId id="405" r:id="rId7"/>
    <p:sldId id="407" r:id="rId8"/>
    <p:sldId id="473" r:id="rId9"/>
    <p:sldId id="474" r:id="rId10"/>
    <p:sldId id="475" r:id="rId11"/>
    <p:sldId id="477" r:id="rId12"/>
    <p:sldId id="482" r:id="rId13"/>
    <p:sldId id="478" r:id="rId14"/>
    <p:sldId id="479" r:id="rId15"/>
    <p:sldId id="480" r:id="rId16"/>
    <p:sldId id="481" r:id="rId17"/>
    <p:sldId id="406" r:id="rId18"/>
    <p:sldId id="400" r:id="rId19"/>
    <p:sldId id="408" r:id="rId20"/>
    <p:sldId id="425" r:id="rId21"/>
    <p:sldId id="461" r:id="rId22"/>
    <p:sldId id="463" r:id="rId23"/>
    <p:sldId id="467" r:id="rId24"/>
    <p:sldId id="469" r:id="rId25"/>
    <p:sldId id="426" r:id="rId26"/>
    <p:sldId id="427" r:id="rId27"/>
    <p:sldId id="409" r:id="rId28"/>
    <p:sldId id="438" r:id="rId29"/>
    <p:sldId id="433" r:id="rId30"/>
    <p:sldId id="410" r:id="rId31"/>
    <p:sldId id="432" r:id="rId32"/>
    <p:sldId id="412" r:id="rId33"/>
    <p:sldId id="444" r:id="rId34"/>
    <p:sldId id="446" r:id="rId35"/>
    <p:sldId id="414" r:id="rId36"/>
    <p:sldId id="415" r:id="rId37"/>
    <p:sldId id="445" r:id="rId38"/>
    <p:sldId id="443" r:id="rId39"/>
    <p:sldId id="416" r:id="rId40"/>
    <p:sldId id="418" r:id="rId41"/>
    <p:sldId id="442" r:id="rId42"/>
    <p:sldId id="419" r:id="rId43"/>
    <p:sldId id="420" r:id="rId44"/>
    <p:sldId id="441" r:id="rId45"/>
    <p:sldId id="440" r:id="rId46"/>
    <p:sldId id="436" r:id="rId47"/>
    <p:sldId id="456" r:id="rId48"/>
    <p:sldId id="460" r:id="rId49"/>
    <p:sldId id="424" r:id="rId50"/>
    <p:sldId id="402" r:id="rId51"/>
    <p:sldId id="403" r:id="rId52"/>
    <p:sldId id="447" r:id="rId53"/>
    <p:sldId id="448" r:id="rId54"/>
    <p:sldId id="455" r:id="rId55"/>
    <p:sldId id="392" r:id="rId56"/>
    <p:sldId id="393" r:id="rId57"/>
    <p:sldId id="428" r:id="rId58"/>
    <p:sldId id="394" r:id="rId59"/>
    <p:sldId id="395" r:id="rId60"/>
    <p:sldId id="396" r:id="rId61"/>
    <p:sldId id="397" r:id="rId62"/>
    <p:sldId id="398" r:id="rId63"/>
    <p:sldId id="429" r:id="rId64"/>
    <p:sldId id="399" r:id="rId65"/>
    <p:sldId id="449" r:id="rId66"/>
    <p:sldId id="450" r:id="rId67"/>
    <p:sldId id="451" r:id="rId68"/>
    <p:sldId id="464" r:id="rId69"/>
    <p:sldId id="484" r:id="rId70"/>
    <p:sldId id="465" r:id="rId71"/>
    <p:sldId id="466" r:id="rId72"/>
    <p:sldId id="472" r:id="rId73"/>
  </p:sldIdLst>
  <p:sldSz cx="9144000" cy="6858000" type="screen4x3"/>
  <p:notesSz cx="6858000" cy="9144000"/>
  <p:defaultTextStyle>
    <a:defPPr>
      <a:defRPr lang="en-US"/>
    </a:defPPr>
    <a:lvl1pPr algn="l" defTabSz="457200" rtl="0" fontAlgn="base">
      <a:spcBef>
        <a:spcPct val="0"/>
      </a:spcBef>
      <a:spcAft>
        <a:spcPct val="0"/>
      </a:spcAft>
      <a:defRPr sz="2400" kern="1200">
        <a:solidFill>
          <a:schemeClr val="tx1"/>
        </a:solidFill>
        <a:latin typeface="Calibri" charset="0"/>
        <a:ea typeface="MS PGothic" charset="0"/>
        <a:cs typeface="MS PGothic" charset="0"/>
      </a:defRPr>
    </a:lvl1pPr>
    <a:lvl2pPr marL="457200" algn="l" defTabSz="457200" rtl="0" fontAlgn="base">
      <a:spcBef>
        <a:spcPct val="0"/>
      </a:spcBef>
      <a:spcAft>
        <a:spcPct val="0"/>
      </a:spcAft>
      <a:defRPr sz="2400" kern="1200">
        <a:solidFill>
          <a:schemeClr val="tx1"/>
        </a:solidFill>
        <a:latin typeface="Calibri" charset="0"/>
        <a:ea typeface="MS PGothic" charset="0"/>
        <a:cs typeface="MS PGothic" charset="0"/>
      </a:defRPr>
    </a:lvl2pPr>
    <a:lvl3pPr marL="914400" algn="l" defTabSz="457200" rtl="0" fontAlgn="base">
      <a:spcBef>
        <a:spcPct val="0"/>
      </a:spcBef>
      <a:spcAft>
        <a:spcPct val="0"/>
      </a:spcAft>
      <a:defRPr sz="2400" kern="1200">
        <a:solidFill>
          <a:schemeClr val="tx1"/>
        </a:solidFill>
        <a:latin typeface="Calibri" charset="0"/>
        <a:ea typeface="MS PGothic" charset="0"/>
        <a:cs typeface="MS PGothic" charset="0"/>
      </a:defRPr>
    </a:lvl3pPr>
    <a:lvl4pPr marL="1371600" algn="l" defTabSz="457200" rtl="0" fontAlgn="base">
      <a:spcBef>
        <a:spcPct val="0"/>
      </a:spcBef>
      <a:spcAft>
        <a:spcPct val="0"/>
      </a:spcAft>
      <a:defRPr sz="2400" kern="1200">
        <a:solidFill>
          <a:schemeClr val="tx1"/>
        </a:solidFill>
        <a:latin typeface="Calibri" charset="0"/>
        <a:ea typeface="MS PGothic" charset="0"/>
        <a:cs typeface="MS PGothic" charset="0"/>
      </a:defRPr>
    </a:lvl4pPr>
    <a:lvl5pPr marL="1828800" algn="l" defTabSz="457200" rtl="0" fontAlgn="base">
      <a:spcBef>
        <a:spcPct val="0"/>
      </a:spcBef>
      <a:spcAft>
        <a:spcPct val="0"/>
      </a:spcAft>
      <a:defRPr sz="2400" kern="1200">
        <a:solidFill>
          <a:schemeClr val="tx1"/>
        </a:solidFill>
        <a:latin typeface="Calibri" charset="0"/>
        <a:ea typeface="MS PGothic" charset="0"/>
        <a:cs typeface="MS PGothic" charset="0"/>
      </a:defRPr>
    </a:lvl5pPr>
    <a:lvl6pPr marL="2286000" algn="l" defTabSz="457200" rtl="0" eaLnBrk="1" latinLnBrk="0" hangingPunct="1">
      <a:defRPr sz="2400" kern="1200">
        <a:solidFill>
          <a:schemeClr val="tx1"/>
        </a:solidFill>
        <a:latin typeface="Calibri" charset="0"/>
        <a:ea typeface="MS PGothic" charset="0"/>
        <a:cs typeface="MS PGothic" charset="0"/>
      </a:defRPr>
    </a:lvl6pPr>
    <a:lvl7pPr marL="2743200" algn="l" defTabSz="457200" rtl="0" eaLnBrk="1" latinLnBrk="0" hangingPunct="1">
      <a:defRPr sz="2400" kern="1200">
        <a:solidFill>
          <a:schemeClr val="tx1"/>
        </a:solidFill>
        <a:latin typeface="Calibri" charset="0"/>
        <a:ea typeface="MS PGothic" charset="0"/>
        <a:cs typeface="MS PGothic" charset="0"/>
      </a:defRPr>
    </a:lvl7pPr>
    <a:lvl8pPr marL="3200400" algn="l" defTabSz="457200" rtl="0" eaLnBrk="1" latinLnBrk="0" hangingPunct="1">
      <a:defRPr sz="2400" kern="1200">
        <a:solidFill>
          <a:schemeClr val="tx1"/>
        </a:solidFill>
        <a:latin typeface="Calibri" charset="0"/>
        <a:ea typeface="MS PGothic" charset="0"/>
        <a:cs typeface="MS PGothic" charset="0"/>
      </a:defRPr>
    </a:lvl8pPr>
    <a:lvl9pPr marL="3657600" algn="l" defTabSz="457200" rtl="0" eaLnBrk="1" latinLnBrk="0" hangingPunct="1">
      <a:defRPr sz="2400" kern="1200">
        <a:solidFill>
          <a:schemeClr val="tx1"/>
        </a:solidFill>
        <a:latin typeface="Calibri"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87C0"/>
    <a:srgbClr val="EEE3FF"/>
    <a:srgbClr val="FCFCFC"/>
    <a:srgbClr val="D0C6DF"/>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94" d="100"/>
          <a:sy n="94" d="100"/>
        </p:scale>
        <p:origin x="-1736" y="-2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notesMaster" Target="notesMasters/notesMaster1.xml"/><Relationship Id="rId75" Type="http://schemas.openxmlformats.org/officeDocument/2006/relationships/printerSettings" Target="printerSettings/printerSettings1.bin"/><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FC1E7F1-A973-1243-A860-5D17D669BC88}" type="datetimeFigureOut">
              <a:rPr lang="en-US"/>
              <a:pPr>
                <a:defRPr/>
              </a:pPr>
              <a:t>27.01.2018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4A40640-D719-9847-8237-1888C1CD19A1}" type="slidenum">
              <a:rPr lang="en-US"/>
              <a:pPr>
                <a:defRPr/>
              </a:pPr>
              <a:t>‹#›</a:t>
            </a:fld>
            <a:endParaRPr lang="en-US"/>
          </a:p>
        </p:txBody>
      </p:sp>
    </p:spTree>
    <p:extLst>
      <p:ext uri="{BB962C8B-B14F-4D97-AF65-F5344CB8AC3E}">
        <p14:creationId xmlns:p14="http://schemas.microsoft.com/office/powerpoint/2010/main" val="392391520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69" TargetMode="External"/><Relationship Id="rId4" Type="http://schemas.openxmlformats.org/officeDocument/2006/relationships/hyperlink" Target="https://www.uptodate.com/contents/endometriosis-pathogenesis-clinical-features-and-diagnosis/abstract/170,171" TargetMode="External"/><Relationship Id="rId5" Type="http://schemas.openxmlformats.org/officeDocument/2006/relationships/hyperlink" Target="https://www.uptodate.com/contents/endometriosis-pathogenesis-clinical-features-and-diagnosis/abstract/172" TargetMode="External"/><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73" TargetMode="External"/><Relationship Id="rId4" Type="http://schemas.openxmlformats.org/officeDocument/2006/relationships/hyperlink" Target="https://www.uptodate.com/contents/endometriosis-pathogenesis-clinical-features-and-diagnosis/abstract/174,175" TargetMode="External"/><Relationship Id="rId5" Type="http://schemas.openxmlformats.org/officeDocument/2006/relationships/hyperlink" Target="https://www.uptodate.com/contents/endometriosis-pathogenesis-clinical-features-and-diagnosis/abstract/147" TargetMode="External"/><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76,177" TargetMode="External"/><Relationship Id="rId4" Type="http://schemas.openxmlformats.org/officeDocument/2006/relationships/hyperlink" Target="https://www.uptodate.com/contents/endometriosis-pathogenesis-clinical-features-and-diagnosis/abstract/178" TargetMode="External"/><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spcBef>
                <a:spcPct val="0"/>
              </a:spcBef>
            </a:pPr>
            <a:r>
              <a:rPr lang="en-US" b="1">
                <a:latin typeface="Calibri" charset="0"/>
              </a:rPr>
              <a:t>Endometriosis endometrium benzeri dokunun uterin kavite dışında -özellikle pelvik periton ve overlerde- bulunduğu pelvik ağrı ve infertilitenin eşlik ettiği inflamatuar proses</a:t>
            </a:r>
          </a:p>
          <a:p>
            <a:pPr marL="0" lvl="1" eaLnBrk="1" hangingPunct="1">
              <a:spcBef>
                <a:spcPct val="0"/>
              </a:spcBef>
            </a:pPr>
            <a:endParaRPr lang="en-US">
              <a:latin typeface="Calibri" charset="0"/>
            </a:endParaRPr>
          </a:p>
          <a:p>
            <a:pPr marL="0" lvl="1" eaLnBrk="1" hangingPunct="1">
              <a:spcBef>
                <a:spcPct val="0"/>
              </a:spcBef>
            </a:pPr>
            <a:r>
              <a:rPr lang="en-US">
                <a:latin typeface="Calibri" charset="0"/>
              </a:rPr>
              <a:t>-These ectopic endometrial implants are usually located in the </a:t>
            </a:r>
            <a:r>
              <a:rPr lang="en-US" b="1">
                <a:latin typeface="Calibri" charset="0"/>
              </a:rPr>
              <a:t>pelvis</a:t>
            </a:r>
            <a:r>
              <a:rPr lang="en-US">
                <a:latin typeface="Calibri" charset="0"/>
              </a:rPr>
              <a:t>, but can occur nearly anywhere in the body</a:t>
            </a:r>
          </a:p>
          <a:p>
            <a:pPr eaLnBrk="1" hangingPunct="1">
              <a:spcBef>
                <a:spcPct val="0"/>
              </a:spcBef>
            </a:pPr>
            <a:r>
              <a:rPr lang="en-US">
                <a:latin typeface="Calibri" charset="0"/>
              </a:rPr>
              <a:t>-</a:t>
            </a:r>
            <a:r>
              <a:rPr lang="en-US">
                <a:solidFill>
                  <a:srgbClr val="272727"/>
                </a:solidFill>
                <a:latin typeface="Georgia" charset="0"/>
              </a:rPr>
              <a:t>The requirement for both glands and stroma is an arbitrary standard, and it is unclear whether either component of endometrium alone, if placed ectopically, can result in the symptoms and signs of endometriosis.</a:t>
            </a:r>
          </a:p>
          <a:p>
            <a:pPr eaLnBrk="1" hangingPunct="1">
              <a:spcBef>
                <a:spcPct val="0"/>
              </a:spcBef>
            </a:pPr>
            <a:endParaRPr lang="en-US">
              <a:solidFill>
                <a:srgbClr val="272727"/>
              </a:solidFill>
              <a:latin typeface="Georgia" charset="0"/>
            </a:endParaRPr>
          </a:p>
          <a:p>
            <a:pPr eaLnBrk="1" hangingPunct="1">
              <a:spcBef>
                <a:spcPct val="0"/>
              </a:spcBef>
            </a:pPr>
            <a:r>
              <a:rPr lang="en-US">
                <a:solidFill>
                  <a:srgbClr val="272727"/>
                </a:solidFill>
                <a:latin typeface="Georgia" charset="0"/>
              </a:rPr>
              <a:t>Two related diseases are also frequently observed. </a:t>
            </a:r>
          </a:p>
          <a:p>
            <a:pPr eaLnBrk="1" hangingPunct="1">
              <a:spcBef>
                <a:spcPct val="0"/>
              </a:spcBef>
            </a:pPr>
            <a:r>
              <a:rPr lang="en-US" b="1">
                <a:solidFill>
                  <a:srgbClr val="272727"/>
                </a:solidFill>
                <a:latin typeface="Georgia" charset="0"/>
              </a:rPr>
              <a:t>Adenomyosis</a:t>
            </a:r>
            <a:r>
              <a:rPr lang="en-US">
                <a:solidFill>
                  <a:srgbClr val="272727"/>
                </a:solidFill>
                <a:latin typeface="Georgia" charset="0"/>
              </a:rPr>
              <a:t> is the presence of endometrial glands and stroma </a:t>
            </a:r>
            <a:r>
              <a:rPr lang="en-US" b="1">
                <a:solidFill>
                  <a:srgbClr val="272727"/>
                </a:solidFill>
                <a:latin typeface="Georgia" charset="0"/>
              </a:rPr>
              <a:t>within</a:t>
            </a:r>
            <a:r>
              <a:rPr lang="en-US">
                <a:solidFill>
                  <a:srgbClr val="272727"/>
                </a:solidFill>
                <a:latin typeface="Georgia" charset="0"/>
              </a:rPr>
              <a:t> the myometrium. This disorder is epidemiologically and pathogenically </a:t>
            </a:r>
            <a:r>
              <a:rPr lang="en-US" b="1">
                <a:solidFill>
                  <a:srgbClr val="272727"/>
                </a:solidFill>
                <a:latin typeface="Georgia" charset="0"/>
              </a:rPr>
              <a:t>distinct</a:t>
            </a:r>
            <a:r>
              <a:rPr lang="en-US">
                <a:solidFill>
                  <a:srgbClr val="272727"/>
                </a:solidFill>
                <a:latin typeface="Georgia" charset="0"/>
              </a:rPr>
              <a:t> from endometriosis, but the resulting symptoms (and medical treatments) are </a:t>
            </a:r>
            <a:r>
              <a:rPr lang="en-US" b="1">
                <a:solidFill>
                  <a:srgbClr val="272727"/>
                </a:solidFill>
                <a:latin typeface="Georgia" charset="0"/>
              </a:rPr>
              <a:t>similar</a:t>
            </a:r>
            <a:r>
              <a:rPr lang="en-US">
                <a:solidFill>
                  <a:srgbClr val="272727"/>
                </a:solidFill>
                <a:latin typeface="Georgia" charset="0"/>
              </a:rPr>
              <a:t>. </a:t>
            </a:r>
          </a:p>
          <a:p>
            <a:pPr eaLnBrk="1" hangingPunct="1">
              <a:spcBef>
                <a:spcPct val="0"/>
              </a:spcBef>
            </a:pPr>
            <a:r>
              <a:rPr lang="en-US" b="1">
                <a:solidFill>
                  <a:srgbClr val="272727"/>
                </a:solidFill>
                <a:latin typeface="Georgia" charset="0"/>
              </a:rPr>
              <a:t>Endosalpingiosis</a:t>
            </a:r>
            <a:r>
              <a:rPr lang="en-US">
                <a:solidFill>
                  <a:srgbClr val="272727"/>
                </a:solidFill>
                <a:latin typeface="Georgia" charset="0"/>
              </a:rPr>
              <a:t> is identical to endometriosis in location and appearance but histologically resembles </a:t>
            </a:r>
            <a:r>
              <a:rPr lang="en-US" b="1">
                <a:solidFill>
                  <a:srgbClr val="272727"/>
                </a:solidFill>
                <a:latin typeface="Georgia" charset="0"/>
              </a:rPr>
              <a:t>tubal glands and stroma</a:t>
            </a:r>
            <a:r>
              <a:rPr lang="en-US">
                <a:solidFill>
                  <a:srgbClr val="272727"/>
                </a:solidFill>
                <a:latin typeface="Georgia" charset="0"/>
              </a:rPr>
              <a:t>. This latter abnormality has been poorly studied, and to date, little is known regarding the distinction between endometriosis and endosalpingiosis!!!</a:t>
            </a:r>
            <a:endParaRPr lang="en-US">
              <a:latin typeface="Calibri" charset="0"/>
            </a:endParaRPr>
          </a:p>
          <a:p>
            <a:pPr eaLnBrk="1" hangingPunct="1">
              <a:spcBef>
                <a:spcPct val="0"/>
              </a:spcBef>
            </a:pPr>
            <a:endParaRPr lang="en-US">
              <a:solidFill>
                <a:srgbClr val="272727"/>
              </a:solidFill>
              <a:latin typeface="Georgia" charset="0"/>
            </a:endParaRPr>
          </a:p>
          <a:p>
            <a:pPr eaLnBrk="1" hangingPunct="1">
              <a:spcBef>
                <a:spcPct val="0"/>
              </a:spcBef>
            </a:pPr>
            <a:endParaRPr lang="en-US">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C5C823E-22FB-E44B-BE2B-80EAA440A0A9}" type="slidenum">
              <a:rPr lang="en-US" sz="1200"/>
              <a:pPr eaLnBrk="1" hangingPunct="1"/>
              <a:t>2</a:t>
            </a:fld>
            <a:endParaRPr 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a:t>
            </a:r>
          </a:p>
          <a:p>
            <a:r>
              <a:rPr lang="en-US">
                <a:latin typeface="Calibri" charset="0"/>
              </a:rPr>
              <a:t>EAOC is described as an ovarian cancer having both</a:t>
            </a:r>
          </a:p>
          <a:p>
            <a:r>
              <a:rPr lang="en-US">
                <a:latin typeface="Calibri" charset="0"/>
              </a:rPr>
              <a:t>cancer cells and endometriosis in the same ovary, presence</a:t>
            </a:r>
          </a:p>
          <a:p>
            <a:r>
              <a:rPr lang="en-US">
                <a:latin typeface="Calibri" charset="0"/>
              </a:rPr>
              <a:t>of cancer in one ovary, and endometriosis in second ovary or</a:t>
            </a:r>
          </a:p>
          <a:p>
            <a:r>
              <a:rPr lang="en-US">
                <a:latin typeface="Calibri" charset="0"/>
              </a:rPr>
              <a:t>presence of ovarian cancer and pelvic endometriosis.</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205B4CC-2E47-C84D-8BC6-3C1EEFDD8875}" type="slidenum">
              <a:rPr lang="en-US" sz="1200"/>
              <a:pPr eaLnBrk="1" hangingPunct="1"/>
              <a:t>12</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Robert Kurman’ın 2004’te öne sürdüğü ve 2016’da güncellediği DUALİSTİK OVARYAN KARSİNOGENEZ MODELİ</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0E424F-B3B3-364D-89EA-899F691DC982}" type="slidenum">
              <a:rPr lang="en-US" sz="1200"/>
              <a:pPr eaLnBrk="1" hangingPunct="1"/>
              <a:t>13</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Farr 2014 </a:t>
            </a:r>
            <a:r>
              <a:rPr lang="en-US" dirty="0" err="1">
                <a:latin typeface="Calibri" charset="0"/>
              </a:rPr>
              <a:t>fert</a:t>
            </a:r>
            <a:r>
              <a:rPr lang="en-US" dirty="0">
                <a:latin typeface="Calibri" charset="0"/>
              </a:rPr>
              <a:t> </a:t>
            </a:r>
            <a:r>
              <a:rPr lang="en-US" dirty="0" err="1">
                <a:latin typeface="Calibri" charset="0"/>
              </a:rPr>
              <a:t>stert</a:t>
            </a:r>
            <a:r>
              <a:rPr lang="en-US" dirty="0">
                <a:latin typeface="Calibri" charset="0"/>
              </a:rPr>
              <a:t> </a:t>
            </a:r>
          </a:p>
          <a:p>
            <a:r>
              <a:rPr lang="en-US" b="1" u="sng" dirty="0">
                <a:latin typeface="Calibri" charset="0"/>
              </a:rPr>
              <a:t>Type I tumors </a:t>
            </a:r>
            <a:r>
              <a:rPr lang="en-US" dirty="0">
                <a:latin typeface="Calibri" charset="0"/>
              </a:rPr>
              <a:t>develop </a:t>
            </a:r>
            <a:r>
              <a:rPr lang="en-US" b="1" dirty="0">
                <a:latin typeface="Calibri" charset="0"/>
              </a:rPr>
              <a:t>slowly</a:t>
            </a:r>
            <a:r>
              <a:rPr lang="en-US" dirty="0">
                <a:latin typeface="Calibri" charset="0"/>
              </a:rPr>
              <a:t> and progress through </a:t>
            </a:r>
            <a:r>
              <a:rPr lang="en-US" b="1" dirty="0">
                <a:latin typeface="Calibri" charset="0"/>
              </a:rPr>
              <a:t>a borderline precursor tumor stage </a:t>
            </a:r>
            <a:r>
              <a:rPr lang="en-US" dirty="0">
                <a:latin typeface="Calibri" charset="0"/>
              </a:rPr>
              <a:t>(e.g., </a:t>
            </a:r>
            <a:r>
              <a:rPr lang="en-US" b="1" dirty="0">
                <a:latin typeface="Calibri" charset="0"/>
              </a:rPr>
              <a:t>low–malignant potential tumors, endometriosis</a:t>
            </a:r>
            <a:r>
              <a:rPr lang="en-US" dirty="0">
                <a:latin typeface="Calibri" charset="0"/>
              </a:rPr>
              <a:t>),</a:t>
            </a:r>
          </a:p>
          <a:p>
            <a:r>
              <a:rPr lang="en-US" dirty="0">
                <a:latin typeface="Calibri" charset="0"/>
              </a:rPr>
              <a:t>are </a:t>
            </a:r>
            <a:r>
              <a:rPr lang="en-US" b="1" dirty="0">
                <a:latin typeface="Calibri" charset="0"/>
              </a:rPr>
              <a:t>low-grade</a:t>
            </a:r>
            <a:r>
              <a:rPr lang="en-US" dirty="0">
                <a:latin typeface="Calibri" charset="0"/>
              </a:rPr>
              <a:t>, and comprise </a:t>
            </a:r>
            <a:r>
              <a:rPr lang="en-US" b="1" dirty="0">
                <a:latin typeface="Calibri" charset="0"/>
              </a:rPr>
              <a:t>25% of all ovarian cancers</a:t>
            </a:r>
            <a:r>
              <a:rPr lang="en-US" dirty="0">
                <a:latin typeface="Calibri" charset="0"/>
              </a:rPr>
              <a:t>.</a:t>
            </a:r>
          </a:p>
          <a:p>
            <a:r>
              <a:rPr lang="en-US" dirty="0">
                <a:latin typeface="Calibri" charset="0"/>
              </a:rPr>
              <a:t>They include </a:t>
            </a:r>
            <a:r>
              <a:rPr lang="en-US" dirty="0" err="1">
                <a:latin typeface="Calibri" charset="0"/>
              </a:rPr>
              <a:t>endometrioid</a:t>
            </a:r>
            <a:r>
              <a:rPr lang="en-US" dirty="0">
                <a:latin typeface="Calibri" charset="0"/>
              </a:rPr>
              <a:t>, clear cell, mucinous, and </a:t>
            </a:r>
            <a:r>
              <a:rPr lang="en-US" dirty="0" err="1">
                <a:latin typeface="Calibri" charset="0"/>
              </a:rPr>
              <a:t>micropapillary</a:t>
            </a:r>
            <a:r>
              <a:rPr lang="en-US" dirty="0">
                <a:latin typeface="Calibri" charset="0"/>
              </a:rPr>
              <a:t> serous carcinomas and low-grade serous carcinomas.</a:t>
            </a:r>
          </a:p>
          <a:p>
            <a:r>
              <a:rPr lang="en-US" dirty="0">
                <a:latin typeface="Calibri" charset="0"/>
              </a:rPr>
              <a:t>These tumors are usually confined to the ovary at diagnosis,</a:t>
            </a:r>
          </a:p>
          <a:p>
            <a:r>
              <a:rPr lang="en-US" dirty="0">
                <a:latin typeface="Calibri" charset="0"/>
              </a:rPr>
              <a:t>are genetically </a:t>
            </a:r>
            <a:r>
              <a:rPr lang="en-US" b="1" dirty="0">
                <a:latin typeface="Calibri" charset="0"/>
              </a:rPr>
              <a:t>stable</a:t>
            </a:r>
            <a:r>
              <a:rPr lang="en-US" dirty="0">
                <a:latin typeface="Calibri" charset="0"/>
              </a:rPr>
              <a:t>, and show mutations in K-RAS, BRAF, PTEN, BCL-2, and ARID1A genes. </a:t>
            </a:r>
          </a:p>
          <a:p>
            <a:endParaRPr lang="en-US" dirty="0">
              <a:latin typeface="Calibri" charset="0"/>
            </a:endParaRPr>
          </a:p>
          <a:p>
            <a:r>
              <a:rPr lang="en-US" b="1" u="sng" dirty="0">
                <a:latin typeface="Calibri" charset="0"/>
              </a:rPr>
              <a:t>Type II tumors </a:t>
            </a:r>
            <a:r>
              <a:rPr lang="en-US" dirty="0">
                <a:latin typeface="Calibri" charset="0"/>
              </a:rPr>
              <a:t>are </a:t>
            </a:r>
            <a:r>
              <a:rPr lang="en-US" b="1" dirty="0">
                <a:latin typeface="Calibri" charset="0"/>
              </a:rPr>
              <a:t>rapidly growing, aggressive, high-grade </a:t>
            </a:r>
            <a:r>
              <a:rPr lang="en-US" dirty="0">
                <a:latin typeface="Calibri" charset="0"/>
              </a:rPr>
              <a:t>malignant tumors without known precursor lesions </a:t>
            </a:r>
          </a:p>
          <a:p>
            <a:r>
              <a:rPr lang="en-US" dirty="0">
                <a:latin typeface="Calibri" charset="0"/>
              </a:rPr>
              <a:t>and include high-grade serous carcinomas, </a:t>
            </a:r>
            <a:r>
              <a:rPr lang="en-US" dirty="0" err="1">
                <a:latin typeface="Calibri" charset="0"/>
              </a:rPr>
              <a:t>carcinosarcoma</a:t>
            </a:r>
            <a:r>
              <a:rPr lang="en-US" dirty="0">
                <a:latin typeface="Calibri" charset="0"/>
              </a:rPr>
              <a:t>, and undifferentiated carcinomas. </a:t>
            </a:r>
          </a:p>
          <a:p>
            <a:r>
              <a:rPr lang="en-US" dirty="0">
                <a:latin typeface="Calibri" charset="0"/>
              </a:rPr>
              <a:t>These tumors are rapidly growing, </a:t>
            </a:r>
          </a:p>
          <a:p>
            <a:r>
              <a:rPr lang="en-US" dirty="0">
                <a:latin typeface="Calibri" charset="0"/>
              </a:rPr>
              <a:t>genetically </a:t>
            </a:r>
            <a:r>
              <a:rPr lang="en-US" b="1" dirty="0">
                <a:latin typeface="Calibri" charset="0"/>
              </a:rPr>
              <a:t>unstable</a:t>
            </a:r>
            <a:r>
              <a:rPr lang="en-US" dirty="0">
                <a:latin typeface="Calibri" charset="0"/>
              </a:rPr>
              <a:t>, and show mutations in p53 gene and HER2 overexpression</a:t>
            </a:r>
          </a:p>
          <a:p>
            <a:endParaRPr lang="en-US" dirty="0">
              <a:latin typeface="Calibri" charset="0"/>
            </a:endParaRPr>
          </a:p>
          <a:p>
            <a:r>
              <a:rPr lang="en-US" dirty="0" err="1">
                <a:latin typeface="Calibri" charset="0"/>
              </a:rPr>
              <a:t>Kurman</a:t>
            </a:r>
            <a:r>
              <a:rPr lang="en-US" dirty="0">
                <a:latin typeface="Calibri" charset="0"/>
              </a:rPr>
              <a:t> </a:t>
            </a:r>
            <a:r>
              <a:rPr lang="en-US" dirty="0" err="1">
                <a:latin typeface="Calibri" charset="0"/>
              </a:rPr>
              <a:t>seromüsinöz</a:t>
            </a:r>
            <a:r>
              <a:rPr lang="en-US" dirty="0">
                <a:latin typeface="Calibri" charset="0"/>
              </a:rPr>
              <a:t> tm</a:t>
            </a:r>
          </a:p>
          <a:p>
            <a:r>
              <a:rPr lang="en-US" dirty="0">
                <a:latin typeface="Calibri" charset="0"/>
              </a:rPr>
              <a:t>It was therefore proposed that this group of tumors be designated</a:t>
            </a:r>
          </a:p>
          <a:p>
            <a:r>
              <a:rPr lang="en-US" b="1" dirty="0">
                <a:latin typeface="Calibri" charset="0"/>
              </a:rPr>
              <a:t>mixed </a:t>
            </a:r>
            <a:r>
              <a:rPr lang="en-US" b="1" dirty="0" err="1">
                <a:latin typeface="Calibri" charset="0"/>
              </a:rPr>
              <a:t>Müllerian</a:t>
            </a:r>
            <a:r>
              <a:rPr lang="en-US" b="1" dirty="0">
                <a:latin typeface="Calibri" charset="0"/>
              </a:rPr>
              <a:t> tumors</a:t>
            </a:r>
            <a:r>
              <a:rPr lang="en-US" dirty="0">
                <a:latin typeface="Calibri" charset="0"/>
              </a:rPr>
              <a:t>, which can be subcategorized as</a:t>
            </a:r>
          </a:p>
          <a:p>
            <a:r>
              <a:rPr lang="en-US" dirty="0">
                <a:latin typeface="Calibri" charset="0"/>
              </a:rPr>
              <a:t>-mixed </a:t>
            </a:r>
            <a:r>
              <a:rPr lang="en-US" dirty="0" err="1">
                <a:latin typeface="Calibri" charset="0"/>
              </a:rPr>
              <a:t>Müllerian</a:t>
            </a:r>
            <a:r>
              <a:rPr lang="en-US" dirty="0">
                <a:latin typeface="Calibri" charset="0"/>
              </a:rPr>
              <a:t> </a:t>
            </a:r>
            <a:r>
              <a:rPr lang="en-US" dirty="0" err="1">
                <a:latin typeface="Calibri" charset="0"/>
              </a:rPr>
              <a:t>cystadenomas</a:t>
            </a:r>
            <a:endParaRPr lang="en-US" dirty="0">
              <a:latin typeface="Calibri" charset="0"/>
            </a:endParaRPr>
          </a:p>
          <a:p>
            <a:r>
              <a:rPr lang="en-US" dirty="0">
                <a:latin typeface="Calibri" charset="0"/>
              </a:rPr>
              <a:t>-mixed </a:t>
            </a:r>
            <a:r>
              <a:rPr lang="en-US" dirty="0" err="1">
                <a:latin typeface="Calibri" charset="0"/>
              </a:rPr>
              <a:t>Müllerian</a:t>
            </a:r>
            <a:r>
              <a:rPr lang="en-US" dirty="0">
                <a:latin typeface="Calibri" charset="0"/>
              </a:rPr>
              <a:t> atypical proliferative (borderline) tumors</a:t>
            </a:r>
          </a:p>
          <a:p>
            <a:r>
              <a:rPr lang="en-US" dirty="0">
                <a:latin typeface="Calibri" charset="0"/>
              </a:rPr>
              <a:t>-mixed </a:t>
            </a:r>
            <a:r>
              <a:rPr lang="en-US" dirty="0" err="1">
                <a:latin typeface="Calibri" charset="0"/>
              </a:rPr>
              <a:t>Müllerian</a:t>
            </a:r>
            <a:r>
              <a:rPr lang="en-US" dirty="0">
                <a:latin typeface="Calibri" charset="0"/>
              </a:rPr>
              <a:t> carcinomas.4</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CD62A614-E287-D14E-8025-B997B2A54D01}" type="slidenum">
              <a:rPr lang="en-US" sz="1200"/>
              <a:pPr eaLnBrk="1" hangingPunct="1"/>
              <a:t>14</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The revised dualistic model in the</a:t>
            </a:r>
          </a:p>
          <a:p>
            <a:r>
              <a:rPr lang="en-US">
                <a:latin typeface="Calibri" charset="0"/>
              </a:rPr>
              <a:t>pathogenesis of ovarian epithelial cancer. Type I</a:t>
            </a:r>
          </a:p>
          <a:p>
            <a:r>
              <a:rPr lang="en-US">
                <a:latin typeface="Calibri" charset="0"/>
              </a:rPr>
              <a:t>carcinomas comprise low-grade serous, clear cell,</a:t>
            </a:r>
          </a:p>
          <a:p>
            <a:r>
              <a:rPr lang="en-US">
                <a:latin typeface="Calibri" charset="0"/>
              </a:rPr>
              <a:t>endometrioid, and mucinous carcinomas. Seromucinous</a:t>
            </a:r>
          </a:p>
          <a:p>
            <a:r>
              <a:rPr lang="en-US">
                <a:latin typeface="Calibri" charset="0"/>
              </a:rPr>
              <a:t>carcinomas and malignant Brenner tumors are</a:t>
            </a:r>
          </a:p>
          <a:p>
            <a:r>
              <a:rPr lang="en-US">
                <a:latin typeface="Calibri" charset="0"/>
              </a:rPr>
              <a:t>rare and not shown. Type II carcinomas are largely</a:t>
            </a:r>
          </a:p>
          <a:p>
            <a:r>
              <a:rPr lang="en-US">
                <a:latin typeface="Calibri" charset="0"/>
              </a:rPr>
              <a:t>composed of high-grade serous carcinomas. Carcinosarcoma</a:t>
            </a:r>
          </a:p>
          <a:p>
            <a:r>
              <a:rPr lang="en-US">
                <a:latin typeface="Calibri" charset="0"/>
              </a:rPr>
              <a:t>and undifferentiated carcinoma are relatively</a:t>
            </a:r>
          </a:p>
          <a:p>
            <a:r>
              <a:rPr lang="en-US">
                <a:latin typeface="Calibri" charset="0"/>
              </a:rPr>
              <a:t>uncommon and not illustrated. The areas in</a:t>
            </a:r>
          </a:p>
          <a:p>
            <a:r>
              <a:rPr lang="en-US">
                <a:latin typeface="Calibri" charset="0"/>
              </a:rPr>
              <a:t>individual histotypes reflect their relative prevalence.</a:t>
            </a:r>
          </a:p>
          <a:p>
            <a:r>
              <a:rPr lang="en-US">
                <a:latin typeface="Calibri" charset="0"/>
              </a:rPr>
              <a:t>The inner circle indicates the likely cell of</a:t>
            </a:r>
          </a:p>
          <a:p>
            <a:r>
              <a:rPr lang="en-US">
                <a:latin typeface="Calibri" charset="0"/>
              </a:rPr>
              <a:t>origin of the different type I and type II neoplasms.</a:t>
            </a:r>
          </a:p>
          <a:p>
            <a:r>
              <a:rPr lang="en-US">
                <a:latin typeface="Calibri" charset="0"/>
              </a:rPr>
              <a:t>The origin of mucinous carcinomas is not well</a:t>
            </a:r>
          </a:p>
          <a:p>
            <a:r>
              <a:rPr lang="en-US">
                <a:latin typeface="Calibri" charset="0"/>
              </a:rPr>
              <a:t>established and is discussed in the text. The molecular</a:t>
            </a:r>
          </a:p>
          <a:p>
            <a:r>
              <a:rPr lang="en-US">
                <a:latin typeface="Calibri" charset="0"/>
              </a:rPr>
              <a:t>pathway alterations that characterize each</a:t>
            </a:r>
          </a:p>
          <a:p>
            <a:r>
              <a:rPr lang="en-US">
                <a:latin typeface="Calibri" charset="0"/>
              </a:rPr>
              <a:t>tumor subtype are summarized in the square boxes.</a:t>
            </a:r>
          </a:p>
          <a:p>
            <a:r>
              <a:rPr lang="en-US">
                <a:latin typeface="Calibri" charset="0"/>
              </a:rPr>
              <a:t>Some of the pathway abnormalities are shared by</a:t>
            </a:r>
          </a:p>
          <a:p>
            <a:r>
              <a:rPr lang="en-US">
                <a:latin typeface="Calibri" charset="0"/>
              </a:rPr>
              <a:t>some tumor types and they are shown in two-color</a:t>
            </a:r>
          </a:p>
          <a:p>
            <a:r>
              <a:rPr lang="en-US">
                <a:latin typeface="Calibri" charset="0"/>
              </a:rPr>
              <a:t>fill in boxes.</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639B9D5-967F-BE47-839D-46BE132ECFB0}" type="slidenum">
              <a:rPr lang="en-US" sz="1200"/>
              <a:pPr eaLnBrk="1" hangingPunct="1"/>
              <a:t>15</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-The revised dualistic model in the pathogenesis of ovarian epithelial cancer. </a:t>
            </a:r>
          </a:p>
          <a:p>
            <a:r>
              <a:rPr lang="en-US" b="1">
                <a:latin typeface="Calibri" charset="0"/>
              </a:rPr>
              <a:t>-The inner circle indicates the likely cell of origin of the different type I and type II neoplasms</a:t>
            </a:r>
            <a:r>
              <a:rPr lang="en-US">
                <a:latin typeface="Calibri" charset="0"/>
              </a:rPr>
              <a:t>.</a:t>
            </a:r>
          </a:p>
          <a:p>
            <a:endParaRPr lang="en-US">
              <a:latin typeface="Calibri" charset="0"/>
            </a:endParaRPr>
          </a:p>
          <a:p>
            <a:r>
              <a:rPr lang="en-US">
                <a:latin typeface="Calibri" charset="0"/>
              </a:rPr>
              <a:t>The origin of mucinous carcinomas is not well established and is discussed in the text. </a:t>
            </a:r>
          </a:p>
          <a:p>
            <a:endParaRPr lang="en-US" b="1">
              <a:latin typeface="Calibri" charset="0"/>
            </a:endParaRPr>
          </a:p>
          <a:p>
            <a:r>
              <a:rPr lang="en-US" b="1">
                <a:latin typeface="Calibri" charset="0"/>
              </a:rPr>
              <a:t>The molecular pathway alterations that characterize each tumor subtype are summarized in the square boxes</a:t>
            </a:r>
            <a:r>
              <a:rPr lang="en-US">
                <a:latin typeface="Calibri" charset="0"/>
              </a:rPr>
              <a:t>.</a:t>
            </a:r>
          </a:p>
          <a:p>
            <a:r>
              <a:rPr lang="en-US">
                <a:latin typeface="Calibri" charset="0"/>
              </a:rPr>
              <a:t>Some of the pathway abnormalities are shared by some tumor types and they are shown in two-color fill in boxes.</a:t>
            </a:r>
          </a:p>
          <a:p>
            <a:endParaRPr lang="en-US">
              <a:latin typeface="Calibri" charset="0"/>
            </a:endParaRPr>
          </a:p>
          <a:p>
            <a:r>
              <a:rPr lang="en-US">
                <a:latin typeface="Calibri" charset="0"/>
              </a:rPr>
              <a:t>kurman 2016</a:t>
            </a:r>
          </a:p>
          <a:p>
            <a:r>
              <a:rPr lang="en-US" b="1">
                <a:latin typeface="Calibri" charset="0"/>
              </a:rPr>
              <a:t>Type I carcinomas </a:t>
            </a:r>
            <a:r>
              <a:rPr lang="en-US">
                <a:latin typeface="Calibri" charset="0"/>
              </a:rPr>
              <a:t>usually present as large, unilateral, cystic neoplasms. </a:t>
            </a:r>
          </a:p>
          <a:p>
            <a:r>
              <a:rPr lang="en-US">
                <a:latin typeface="Calibri" charset="0"/>
              </a:rPr>
              <a:t>With the exception of clear cell carcinomas, which are not graded but are considered high grade, type I tumors are low grade; they therefore, not surprisingly, tend to behave in an indolent fashion. </a:t>
            </a:r>
          </a:p>
          <a:p>
            <a:r>
              <a:rPr lang="en-US">
                <a:latin typeface="Calibri" charset="0"/>
              </a:rPr>
              <a:t>When confined to the ovary they have an excellent prognosis, but advanced stage tumors have a poor outcome. </a:t>
            </a:r>
          </a:p>
          <a:p>
            <a:r>
              <a:rPr lang="en-US">
                <a:latin typeface="Calibri" charset="0"/>
              </a:rPr>
              <a:t>Type I tumors account for only 10% of the deaths from ovarian cancer.</a:t>
            </a:r>
          </a:p>
          <a:p>
            <a:endParaRPr lang="en-US">
              <a:latin typeface="Calibri" charset="0"/>
            </a:endParaRPr>
          </a:p>
          <a:p>
            <a:r>
              <a:rPr lang="en-US" b="1">
                <a:latin typeface="Calibri" charset="0"/>
              </a:rPr>
              <a:t>Type II tumors </a:t>
            </a:r>
            <a:r>
              <a:rPr lang="en-US">
                <a:latin typeface="Calibri" charset="0"/>
              </a:rPr>
              <a:t>present in advanced stage in &gt;75% of cases. </a:t>
            </a:r>
          </a:p>
          <a:p>
            <a:r>
              <a:rPr lang="en-US">
                <a:latin typeface="Calibri" charset="0"/>
              </a:rPr>
              <a:t>These neoplasms account for 90% of the deaths from ovarian cancer.</a:t>
            </a:r>
          </a:p>
          <a:p>
            <a:endParaRPr lang="en-US">
              <a:latin typeface="Calibri" charset="0"/>
            </a:endParaRP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BBAF348-3154-9840-98F1-3D1A3807AF22}" type="slidenum">
              <a:rPr lang="en-US" sz="1200"/>
              <a:pPr eaLnBrk="1" hangingPunct="1"/>
              <a:t>16</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Endometriozisle ilişkili kanserler için kanıtlar</a:t>
            </a:r>
          </a:p>
          <a:p>
            <a:r>
              <a:rPr lang="en-US">
                <a:latin typeface="Calibri" charset="0"/>
              </a:rPr>
              <a:t>-Kanserlerin insidansı ve dağılımı ile ilgili bilgiler değişken bu nedenle burada yüzdeler belirtildi-</a:t>
            </a:r>
          </a:p>
          <a:p>
            <a:endParaRPr lang="en-US">
              <a:latin typeface="Calibri" charset="0"/>
            </a:endParaRPr>
          </a:p>
          <a:p>
            <a:r>
              <a:rPr lang="en-US" b="1">
                <a:latin typeface="Calibri" charset="0"/>
              </a:rPr>
              <a:t>Oral E</a:t>
            </a:r>
            <a:r>
              <a:rPr lang="en-US">
                <a:latin typeface="Calibri" charset="0"/>
              </a:rPr>
              <a:t>, Ilvan S, Tustas E, Korbeyli B, Bese T, Demirkiran F, et al.</a:t>
            </a:r>
          </a:p>
          <a:p>
            <a:r>
              <a:rPr lang="en-US">
                <a:latin typeface="Calibri" charset="0"/>
              </a:rPr>
              <a:t>Prevalence of endometriosis in malignant epithelial ovary tumours.</a:t>
            </a:r>
          </a:p>
          <a:p>
            <a:r>
              <a:rPr lang="en-US">
                <a:latin typeface="Calibri" charset="0"/>
              </a:rPr>
              <a:t>Eur J Obstet Gynecol Reprod Biol 2003;109:97–101.</a:t>
            </a:r>
          </a:p>
          <a:p>
            <a:endParaRPr lang="en-US">
              <a:latin typeface="Calibri" charset="0"/>
            </a:endParaRPr>
          </a:p>
          <a:p>
            <a:r>
              <a:rPr lang="en-US">
                <a:latin typeface="Calibri" charset="0"/>
              </a:rPr>
              <a:t>Grandi</a:t>
            </a:r>
          </a:p>
          <a:p>
            <a:r>
              <a:rPr lang="en-US">
                <a:latin typeface="Calibri" charset="0"/>
              </a:rPr>
              <a:t>Epitelyal tümörlerin</a:t>
            </a:r>
          </a:p>
          <a:p>
            <a:r>
              <a:rPr lang="en-US">
                <a:latin typeface="Calibri" charset="0"/>
              </a:rPr>
              <a:t>%60-70’i seröz</a:t>
            </a:r>
          </a:p>
          <a:p>
            <a:r>
              <a:rPr lang="en-US">
                <a:latin typeface="Calibri" charset="0"/>
              </a:rPr>
              <a:t>	-Seröz olanların %90-95’i high grade, %5-10’u low grade</a:t>
            </a:r>
          </a:p>
          <a:p>
            <a:r>
              <a:rPr lang="en-US">
                <a:latin typeface="Calibri" charset="0"/>
              </a:rPr>
              <a:t>%5 müsinöz</a:t>
            </a:r>
          </a:p>
          <a:p>
            <a:r>
              <a:rPr lang="en-US">
                <a:latin typeface="Calibri" charset="0"/>
              </a:rPr>
              <a:t>%15 clear cell ve endometrioid</a:t>
            </a:r>
          </a:p>
          <a:p>
            <a:endParaRPr lang="en-US">
              <a:latin typeface="Calibri" charset="0"/>
            </a:endParaRPr>
          </a:p>
          <a:p>
            <a:r>
              <a:rPr lang="en-US">
                <a:latin typeface="Calibri" charset="0"/>
              </a:rPr>
              <a:t>Reid</a:t>
            </a:r>
          </a:p>
          <a:p>
            <a:r>
              <a:rPr lang="en-US">
                <a:latin typeface="Calibri" charset="0"/>
              </a:rPr>
              <a:t>Malignant OC, also known as carcinomas, are comprised of five main histotypes: </a:t>
            </a:r>
          </a:p>
          <a:p>
            <a:r>
              <a:rPr lang="en-US">
                <a:latin typeface="Calibri" charset="0"/>
              </a:rPr>
              <a:t>high-grade serous (HGSOC; 70%), </a:t>
            </a:r>
          </a:p>
          <a:p>
            <a:r>
              <a:rPr lang="en-US">
                <a:latin typeface="Calibri" charset="0"/>
              </a:rPr>
              <a:t>endometrioid (ENOC; 10%), </a:t>
            </a:r>
          </a:p>
          <a:p>
            <a:r>
              <a:rPr lang="en-US">
                <a:latin typeface="Calibri" charset="0"/>
              </a:rPr>
              <a:t>clear cell (CCOC; 10%), </a:t>
            </a:r>
          </a:p>
          <a:p>
            <a:r>
              <a:rPr lang="en-US">
                <a:latin typeface="Calibri" charset="0"/>
              </a:rPr>
              <a:t>mucinous (MOC; 3%), </a:t>
            </a:r>
          </a:p>
          <a:p>
            <a:r>
              <a:rPr lang="en-US">
                <a:latin typeface="Calibri" charset="0"/>
              </a:rPr>
              <a:t>low-grade serous (LGSOC; &lt;5%) 8,9</a:t>
            </a:r>
          </a:p>
          <a:p>
            <a:endParaRPr lang="en-US">
              <a:latin typeface="Calibri" charset="0"/>
            </a:endParaRPr>
          </a:p>
          <a:p>
            <a:r>
              <a:rPr lang="en-US">
                <a:latin typeface="Calibri" charset="0"/>
              </a:rPr>
              <a:t>(vercellini mechanistic)</a:t>
            </a:r>
          </a:p>
          <a:p>
            <a:r>
              <a:rPr lang="en-US">
                <a:latin typeface="Calibri" charset="0"/>
              </a:rPr>
              <a:t>The serous, endometrioid, clear cell and mucinous histotypes account for, respectively, </a:t>
            </a:r>
          </a:p>
          <a:p>
            <a:r>
              <a:rPr lang="en-US">
                <a:latin typeface="Calibri" charset="0"/>
              </a:rPr>
              <a:t>60–80, 10–25, 5–10 and 3–10% of EOC.</a:t>
            </a:r>
          </a:p>
          <a:p>
            <a:endParaRPr lang="en-US">
              <a:latin typeface="Calibri"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82860F6-E1A6-AE4F-B4B4-4297BAD3F6F5}" type="slidenum">
              <a:rPr lang="en-US" sz="1200"/>
              <a:pPr eaLnBrk="1" hangingPunct="1"/>
              <a:t>17</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UTD</a:t>
            </a:r>
          </a:p>
          <a:p>
            <a:r>
              <a:rPr lang="tr-TR">
                <a:latin typeface="Calibri" charset="0"/>
              </a:rPr>
              <a:t>Endometriosis appears to be associated with some epithelial ovarian cancers (EOC) [</a:t>
            </a:r>
            <a:r>
              <a:rPr lang="tr-TR">
                <a:latin typeface="Calibri" charset="0"/>
                <a:hlinkClick r:id="rId3"/>
              </a:rPr>
              <a:t>169</a:t>
            </a:r>
            <a:r>
              <a:rPr lang="tr-TR">
                <a:latin typeface="Calibri" charset="0"/>
              </a:rPr>
              <a:t>]; whether women with endometriosis are at risk for other types of cancers is unclear [</a:t>
            </a:r>
            <a:r>
              <a:rPr lang="tr-TR">
                <a:latin typeface="Calibri" charset="0"/>
                <a:hlinkClick r:id="rId4"/>
              </a:rPr>
              <a:t>170,171</a:t>
            </a:r>
            <a:r>
              <a:rPr lang="tr-TR">
                <a:latin typeface="Calibri" charset="0"/>
              </a:rPr>
              <a:t>].</a:t>
            </a:r>
          </a:p>
          <a:p>
            <a:endParaRPr lang="tr-TR">
              <a:latin typeface="Calibri" charset="0"/>
            </a:endParaRPr>
          </a:p>
          <a:p>
            <a:r>
              <a:rPr lang="tr-TR">
                <a:latin typeface="Calibri" charset="0"/>
              </a:rPr>
              <a:t>In a meta-analysis of 13 case-control studies including nearly </a:t>
            </a:r>
            <a:r>
              <a:rPr lang="tr-TR" b="1">
                <a:latin typeface="Calibri" charset="0"/>
              </a:rPr>
              <a:t>8000 women with EOC, women with a self-reported history of endometriosis had </a:t>
            </a:r>
          </a:p>
          <a:p>
            <a:r>
              <a:rPr lang="tr-TR">
                <a:latin typeface="Calibri" charset="0"/>
              </a:rPr>
              <a:t>three times the risk of clear cell EOC </a:t>
            </a:r>
          </a:p>
          <a:p>
            <a:r>
              <a:rPr lang="tr-TR">
                <a:latin typeface="Calibri" charset="0"/>
              </a:rPr>
              <a:t>double the risk of endometrioid and low-grade serous EOC</a:t>
            </a:r>
          </a:p>
          <a:p>
            <a:r>
              <a:rPr lang="tr-TR">
                <a:latin typeface="Calibri" charset="0"/>
              </a:rPr>
              <a:t>but no change in risk of high-grade serous or mucinous EOC [</a:t>
            </a:r>
            <a:r>
              <a:rPr lang="tr-TR">
                <a:latin typeface="Calibri" charset="0"/>
                <a:hlinkClick r:id="rId5"/>
              </a:rPr>
              <a:t>172</a:t>
            </a:r>
            <a:r>
              <a:rPr lang="tr-TR">
                <a:latin typeface="Calibri" charset="0"/>
              </a:rPr>
              <a:t>]. </a:t>
            </a:r>
            <a:endParaRPr lang="en-US">
              <a:latin typeface="Calibri" charset="0"/>
            </a:endParaRPr>
          </a:p>
          <a:p>
            <a:endParaRPr lang="en-US">
              <a:latin typeface="Calibri" charset="0"/>
            </a:endParaRPr>
          </a:p>
          <a:p>
            <a:r>
              <a:rPr lang="en-US">
                <a:latin typeface="Calibri" charset="0"/>
              </a:rPr>
              <a:t>Reid </a:t>
            </a:r>
          </a:p>
          <a:p>
            <a:r>
              <a:rPr lang="en-US">
                <a:latin typeface="Calibri" charset="0"/>
              </a:rPr>
              <a:t>Sayasneh and colleagues165 conducted a</a:t>
            </a:r>
          </a:p>
          <a:p>
            <a:r>
              <a:rPr lang="en-US">
                <a:latin typeface="Calibri" charset="0"/>
              </a:rPr>
              <a:t>systematic review of eight studies; seven reported an</a:t>
            </a:r>
          </a:p>
          <a:p>
            <a:r>
              <a:rPr lang="en-US">
                <a:latin typeface="Calibri" charset="0"/>
              </a:rPr>
              <a:t>increased risk of OC, with effect sizes ranging from 1.3 to 1.9.</a:t>
            </a:r>
          </a:p>
          <a:p>
            <a:r>
              <a:rPr lang="en-US">
                <a:latin typeface="Calibri" charset="0"/>
              </a:rPr>
              <a:t>The strongest associations with endometriosis are evident</a:t>
            </a:r>
          </a:p>
          <a:p>
            <a:r>
              <a:rPr lang="en-US">
                <a:latin typeface="Calibri" charset="0"/>
              </a:rPr>
              <a:t>among endometrioid and clear cell histologies30,165,166,</a:t>
            </a:r>
          </a:p>
          <a:p>
            <a:r>
              <a:rPr lang="en-US">
                <a:latin typeface="Calibri" charset="0"/>
              </a:rPr>
              <a:t>consistent with molecular data that supports endometrial</a:t>
            </a:r>
          </a:p>
          <a:p>
            <a:r>
              <a:rPr lang="en-US">
                <a:latin typeface="Calibri" charset="0"/>
              </a:rPr>
              <a:t>epithelium as the origin of these subtypes8. </a:t>
            </a:r>
          </a:p>
          <a:p>
            <a:r>
              <a:rPr lang="en-US">
                <a:latin typeface="Calibri" charset="0"/>
              </a:rPr>
              <a:t>In addition, Pearce and colleagues167 identified an increased risk of lowgrade</a:t>
            </a:r>
          </a:p>
          <a:p>
            <a:r>
              <a:rPr lang="en-US">
                <a:latin typeface="Calibri" charset="0"/>
              </a:rPr>
              <a:t>serous OC (OR=2.11, 95% CI: 1.39–3.20) among</a:t>
            </a:r>
          </a:p>
          <a:p>
            <a:r>
              <a:rPr lang="en-US">
                <a:latin typeface="Calibri" charset="0"/>
              </a:rPr>
              <a:t>women with endometriosis as well as for endometrioid</a:t>
            </a:r>
          </a:p>
          <a:p>
            <a:r>
              <a:rPr lang="en-US">
                <a:latin typeface="Calibri" charset="0"/>
              </a:rPr>
              <a:t>(OR=2.04, 95% CI: 1.67–2.48) and clear cell cancers</a:t>
            </a:r>
          </a:p>
          <a:p>
            <a:r>
              <a:rPr lang="en-US">
                <a:latin typeface="Calibri" charset="0"/>
              </a:rPr>
              <a:t>(OR=3.05, 95% CI: 2.43–3.84).</a:t>
            </a:r>
          </a:p>
          <a:p>
            <a:r>
              <a:rPr lang="en-US">
                <a:latin typeface="Calibri" charset="0"/>
              </a:rPr>
              <a:t>!!!! </a:t>
            </a:r>
            <a:r>
              <a:rPr lang="en-US" b="1">
                <a:latin typeface="Calibri" charset="0"/>
              </a:rPr>
              <a:t>The authors speculated that</a:t>
            </a:r>
          </a:p>
          <a:p>
            <a:r>
              <a:rPr lang="en-US" b="1">
                <a:latin typeface="Calibri" charset="0"/>
              </a:rPr>
              <a:t>the processes of endometriosis and endosalpingiosis may result from a similar underlying host susceptibility to implantation of exfoliated Müllerian epithelial cells from both the endometrium and fallopian tube. </a:t>
            </a:r>
          </a:p>
          <a:p>
            <a:r>
              <a:rPr lang="en-US" b="1">
                <a:latin typeface="Calibri" charset="0"/>
              </a:rPr>
              <a:t>The association between endometriosis and endometrioid and clear cell ovarian carcinomas may represent </a:t>
            </a:r>
          </a:p>
          <a:p>
            <a:r>
              <a:rPr lang="en-US" b="1">
                <a:latin typeface="Calibri" charset="0"/>
              </a:rPr>
              <a:t>-shared risk factors165,</a:t>
            </a:r>
          </a:p>
          <a:p>
            <a:r>
              <a:rPr lang="en-US" b="1">
                <a:latin typeface="Calibri" charset="0"/>
              </a:rPr>
              <a:t>-genetic susceptibility168, and/or </a:t>
            </a:r>
          </a:p>
          <a:p>
            <a:r>
              <a:rPr lang="en-US" b="1">
                <a:latin typeface="Calibri" charset="0"/>
              </a:rPr>
              <a:t>-pathogenesis169 </a:t>
            </a:r>
          </a:p>
          <a:p>
            <a:r>
              <a:rPr lang="en-US" b="1">
                <a:latin typeface="Calibri" charset="0"/>
              </a:rPr>
              <a:t>rather than a causal association.</a:t>
            </a:r>
          </a:p>
          <a:p>
            <a:r>
              <a:rPr lang="en-US">
                <a:latin typeface="Calibri" charset="0"/>
              </a:rPr>
              <a:t>mgu yorum: Yani diyor ki lgsok için prekürsor lezyon endosalpingiosis vb olabilir ama endometriozisle endosalpingiosis aynı moleküler, genetik ve patogenetik yolla prekürsör lezyon olabilir</a:t>
            </a: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0FDBCD0-350B-8E48-9F40-A5E38AD5847C}" type="slidenum">
              <a:rPr lang="en-US" sz="1200"/>
              <a:pPr eaLnBrk="1" hangingPunct="1"/>
              <a:t>18</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Tip I over tümörlerinin genel özellikleri</a:t>
            </a:r>
          </a:p>
          <a:p>
            <a:endParaRPr lang="en-US">
              <a:latin typeface="Calibri" charset="0"/>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A2E1D84-8435-7C41-95C5-5326207FD699}" type="slidenum">
              <a:rPr lang="en-US" sz="1200"/>
              <a:pPr eaLnBrk="1" hangingPunct="1"/>
              <a:t>19</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Additionally, in a report of 20,686 Swedish</a:t>
            </a:r>
          </a:p>
          <a:p>
            <a:r>
              <a:rPr lang="en-US">
                <a:latin typeface="Calibri" charset="0"/>
              </a:rPr>
              <a:t>women initially hospitalized for endometriosis, thesewomen</a:t>
            </a:r>
          </a:p>
          <a:p>
            <a:r>
              <a:rPr lang="en-US">
                <a:latin typeface="Calibri" charset="0"/>
              </a:rPr>
              <a:t>were found to have a twofold excess risk of developing an</a:t>
            </a:r>
          </a:p>
          <a:p>
            <a:r>
              <a:rPr lang="en-US">
                <a:latin typeface="Calibri" charset="0"/>
              </a:rPr>
              <a:t>ovarian malignancy, which increased to a nearly fourfold</a:t>
            </a:r>
          </a:p>
          <a:p>
            <a:r>
              <a:rPr lang="en-US">
                <a:latin typeface="Calibri" charset="0"/>
              </a:rPr>
              <a:t>excess risk after a follow-up period of greater than</a:t>
            </a:r>
          </a:p>
          <a:p>
            <a:r>
              <a:rPr lang="en-US">
                <a:latin typeface="Calibri" charset="0"/>
              </a:rPr>
              <a:t>10 years.54,55 In a long-term follow-up study of the same</a:t>
            </a:r>
          </a:p>
          <a:p>
            <a:r>
              <a:rPr lang="en-US">
                <a:latin typeface="Calibri" charset="0"/>
              </a:rPr>
              <a:t>cohort, Melin et al reported an increased risk of epithelial</a:t>
            </a:r>
          </a:p>
          <a:p>
            <a:r>
              <a:rPr lang="en-US">
                <a:latin typeface="Calibri" charset="0"/>
              </a:rPr>
              <a:t>ovarian cancer in the group overall with an SIR of 1.43 (95%</a:t>
            </a:r>
          </a:p>
          <a:p>
            <a:r>
              <a:rPr lang="en-US">
                <a:latin typeface="Calibri" charset="0"/>
              </a:rPr>
              <a:t>confidence interval [CI]: 1.19–1.71) and an even greater risk</a:t>
            </a:r>
          </a:p>
          <a:p>
            <a:r>
              <a:rPr lang="en-US">
                <a:latin typeface="Calibri" charset="0"/>
              </a:rPr>
              <a:t>onwomenwhowere reported to have a long-standing history</a:t>
            </a:r>
          </a:p>
          <a:p>
            <a:r>
              <a:rPr lang="en-US">
                <a:latin typeface="Calibri" charset="0"/>
              </a:rPr>
              <a:t>of endometriosis with an SIR of 2.23 (95% CI: 1.36–6.44).62</a:t>
            </a:r>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D3686C5-D04B-0D4C-88D2-F6BF5AA030AC}" type="slidenum">
              <a:rPr lang="en-US" sz="1200"/>
              <a:pPr eaLnBrk="1" hangingPunct="1"/>
              <a:t>20</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a:latin typeface="Calibri" charset="0"/>
              </a:rPr>
              <a:t>Sistematik derleme</a:t>
            </a:r>
          </a:p>
          <a:p>
            <a:endParaRPr lang="en-US">
              <a:latin typeface="Calibri" charset="0"/>
            </a:endParaRPr>
          </a:p>
          <a:p>
            <a:r>
              <a:rPr lang="en-US">
                <a:latin typeface="Calibri" charset="0"/>
              </a:rPr>
              <a:t>Endometriozisi olan kadınlarda </a:t>
            </a:r>
            <a:r>
              <a:rPr lang="en-US" b="1">
                <a:latin typeface="Calibri" charset="0"/>
              </a:rPr>
              <a:t>epidemiyolojik risk faktörleriyle ilgili 794 çalışma</a:t>
            </a:r>
          </a:p>
          <a:p>
            <a:r>
              <a:rPr lang="en-US">
                <a:latin typeface="Calibri" charset="0"/>
              </a:rPr>
              <a:t>8’i kapsama alınmış</a:t>
            </a:r>
          </a:p>
          <a:p>
            <a:endParaRPr lang="en-US">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7322B5C-5FA3-B246-9401-1F00594D5C33}" type="slidenum">
              <a:rPr lang="en-US" sz="1200"/>
              <a:pPr eaLnBrk="1" hangingPunct="1"/>
              <a:t>21</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Tx/>
              <a:buChar char="•"/>
            </a:pPr>
            <a:r>
              <a:rPr lang="en-US" b="1">
                <a:latin typeface="Calibri" charset="0"/>
              </a:rPr>
              <a:t>Artış göstermektedir</a:t>
            </a:r>
          </a:p>
          <a:p>
            <a:pPr eaLnBrk="1" hangingPunct="1">
              <a:buFontTx/>
              <a:buChar char="•"/>
            </a:pPr>
            <a:endParaRPr lang="en-US">
              <a:latin typeface="Calibri" charset="0"/>
            </a:endParaRPr>
          </a:p>
          <a:p>
            <a:pPr eaLnBrk="1" hangingPunct="1">
              <a:buFontTx/>
              <a:buChar char="•"/>
            </a:pPr>
            <a:r>
              <a:rPr lang="en-US">
                <a:latin typeface="Calibri" charset="0"/>
              </a:rPr>
              <a:t>Prevalansı belirlemek zordur</a:t>
            </a:r>
          </a:p>
          <a:p>
            <a:pPr lvl="1" eaLnBrk="1" hangingPunct="1">
              <a:buFontTx/>
              <a:buChar char="•"/>
            </a:pPr>
            <a:r>
              <a:rPr lang="en-US">
                <a:latin typeface="Calibri" charset="0"/>
              </a:rPr>
              <a:t>Belirtiler çeşitlidir ve spesifik değil</a:t>
            </a:r>
          </a:p>
          <a:p>
            <a:pPr lvl="1" eaLnBrk="1" hangingPunct="1">
              <a:buFontTx/>
              <a:buChar char="•"/>
            </a:pPr>
            <a:r>
              <a:rPr lang="en-US">
                <a:latin typeface="Calibri" charset="0"/>
              </a:rPr>
              <a:t>Tanı için tek güvenilir metod </a:t>
            </a:r>
            <a:r>
              <a:rPr lang="en-US" b="1">
                <a:latin typeface="Calibri" charset="0"/>
              </a:rPr>
              <a:t>cerrahi</a:t>
            </a:r>
          </a:p>
          <a:p>
            <a:pPr lvl="1" eaLnBrk="1" hangingPunct="1">
              <a:buFontTx/>
              <a:buChar char="•"/>
            </a:pPr>
            <a:r>
              <a:rPr lang="en-US">
                <a:latin typeface="Calibri" charset="0"/>
              </a:rPr>
              <a:t>Bazı kadınlar asemptomatik ve bunlarda cerrahi yapılmıyor</a:t>
            </a:r>
          </a:p>
          <a:p>
            <a:pPr lvl="1" eaLnBrk="1" hangingPunct="1">
              <a:buFontTx/>
              <a:buChar char="•"/>
            </a:pPr>
            <a:endParaRPr lang="en-US">
              <a:latin typeface="Calibri" charset="0"/>
            </a:endParaRPr>
          </a:p>
          <a:p>
            <a:pPr eaLnBrk="1" hangingPunct="1">
              <a:buFontTx/>
              <a:buChar char="•"/>
            </a:pPr>
            <a:r>
              <a:rPr lang="en-US">
                <a:latin typeface="Calibri" charset="0"/>
              </a:rPr>
              <a:t>25% of women with endometrioid ovarian cancer</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AAE4776-13F3-6B47-81FF-DABDC3620F0C}" type="slidenum">
              <a:rPr lang="en-US" sz="1200"/>
              <a:pPr eaLnBrk="1" hangingPunct="1"/>
              <a:t>3</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a:latin typeface="Calibri" charset="0"/>
              </a:rPr>
              <a:t>Kanıta dayalı değerlendirirmede</a:t>
            </a:r>
          </a:p>
          <a:p>
            <a:r>
              <a:rPr lang="en-US">
                <a:latin typeface="Calibri" charset="0"/>
              </a:rPr>
              <a:t>Çalışmaların çoğu az sayıda olgu içeriyor</a:t>
            </a:r>
          </a:p>
          <a:p>
            <a:r>
              <a:rPr lang="en-US">
                <a:latin typeface="Calibri" charset="0"/>
              </a:rPr>
              <a:t>Farklı çalışma metodolojileri</a:t>
            </a:r>
          </a:p>
          <a:p>
            <a:r>
              <a:rPr lang="en-US">
                <a:latin typeface="Calibri" charset="0"/>
              </a:rPr>
              <a:t>Metaanalizle anlamsız ve yetersiz sonuçlara yol açabilir</a:t>
            </a:r>
          </a:p>
          <a:p>
            <a:r>
              <a:rPr lang="en-US" b="1">
                <a:latin typeface="Calibri" charset="0"/>
              </a:rPr>
              <a:t>8 çalışmanın 4’ü hastanın kendi beyanına veya cerrahi olmayan klinik tanıya dayanıyor</a:t>
            </a:r>
          </a:p>
          <a:p>
            <a:endParaRPr lang="en-US" b="1">
              <a:latin typeface="Calibri" charset="0"/>
            </a:endParaRPr>
          </a:p>
          <a:p>
            <a:r>
              <a:rPr lang="en-US">
                <a:latin typeface="Calibri" charset="0"/>
              </a:rPr>
              <a:t>Two studies, including the best designed study, did not</a:t>
            </a:r>
          </a:p>
          <a:p>
            <a:r>
              <a:rPr lang="en-US">
                <a:latin typeface="Calibri" charset="0"/>
              </a:rPr>
              <a:t>find a significant association between exogenous hyperestrogenism</a:t>
            </a:r>
          </a:p>
          <a:p>
            <a:r>
              <a:rPr lang="en-US">
                <a:latin typeface="Calibri" charset="0"/>
              </a:rPr>
              <a:t>(hormone replacement therapy) and EOC</a:t>
            </a:r>
          </a:p>
          <a:p>
            <a:r>
              <a:rPr lang="en-US">
                <a:latin typeface="Calibri" charset="0"/>
              </a:rPr>
              <a:t>among women with endometriosis (26,35). Regarding</a:t>
            </a:r>
          </a:p>
          <a:p>
            <a:r>
              <a:rPr lang="en-US">
                <a:latin typeface="Calibri" charset="0"/>
              </a:rPr>
              <a:t>endogenous hyperestrogenism (high BMI) Kadan et al. and</a:t>
            </a:r>
          </a:p>
          <a:p>
            <a:r>
              <a:rPr lang="en-US">
                <a:latin typeface="Calibri" charset="0"/>
              </a:rPr>
              <a:t>Zanetta et al. found no significant association in relation to</a:t>
            </a:r>
          </a:p>
          <a:p>
            <a:r>
              <a:rPr lang="en-US">
                <a:latin typeface="Calibri" charset="0"/>
              </a:rPr>
              <a:t>ovarian cancer risk (28,35) (Table 6). However, </a:t>
            </a:r>
            <a:r>
              <a:rPr lang="en-US" b="1">
                <a:latin typeface="Calibri" charset="0"/>
              </a:rPr>
              <a:t>after pooling</a:t>
            </a:r>
          </a:p>
          <a:p>
            <a:r>
              <a:rPr lang="en-US" b="1">
                <a:latin typeface="Calibri" charset="0"/>
              </a:rPr>
              <a:t>women with unopposed estrogen (hormone replacement</a:t>
            </a:r>
          </a:p>
          <a:p>
            <a:r>
              <a:rPr lang="en-US" b="1">
                <a:latin typeface="Calibri" charset="0"/>
              </a:rPr>
              <a:t>therapy) or BMI &gt; 27 kg/m2</a:t>
            </a:r>
            <a:r>
              <a:rPr lang="en-US">
                <a:latin typeface="Calibri" charset="0"/>
              </a:rPr>
              <a:t>, Zanetta et al. found a</a:t>
            </a:r>
          </a:p>
          <a:p>
            <a:r>
              <a:rPr lang="en-US">
                <a:latin typeface="Calibri" charset="0"/>
              </a:rPr>
              <a:t>significant increase in risk of ovarian cancer</a:t>
            </a:r>
          </a:p>
          <a:p>
            <a:r>
              <a:rPr lang="en-US">
                <a:latin typeface="Calibri" charset="0"/>
              </a:rPr>
              <a:t>Somigliana 2006 Histerektomize hastalarda profilaksi için östrojen+progesteron içeren HRT ler kullanılmalı</a:t>
            </a:r>
          </a:p>
          <a:p>
            <a:endParaRPr lang="en-US" b="1">
              <a:latin typeface="Calibri" charset="0"/>
            </a:endParaRPr>
          </a:p>
          <a:p>
            <a:endParaRPr lang="en-US">
              <a:latin typeface="Calibri" charset="0"/>
            </a:endParaRPr>
          </a:p>
          <a:p>
            <a:r>
              <a:rPr lang="en-US">
                <a:latin typeface="Calibri" charset="0"/>
              </a:rPr>
              <a:t>Ultrasonographic findings of solid components in an ovarian cyst,</a:t>
            </a:r>
          </a:p>
          <a:p>
            <a:r>
              <a:rPr lang="en-US">
                <a:latin typeface="Calibri" charset="0"/>
              </a:rPr>
              <a:t>symptomatic or not, are known to strongly indicate</a:t>
            </a:r>
          </a:p>
          <a:p>
            <a:r>
              <a:rPr lang="en-US">
                <a:latin typeface="Calibri" charset="0"/>
              </a:rPr>
              <a:t>malignancy among the general population of women</a:t>
            </a:r>
          </a:p>
          <a:p>
            <a:r>
              <a:rPr lang="en-US">
                <a:latin typeface="Calibri" charset="0"/>
              </a:rPr>
              <a:t>(58,59). The study by Kadan et al. confirms that this also</a:t>
            </a:r>
          </a:p>
          <a:p>
            <a:r>
              <a:rPr lang="en-US">
                <a:latin typeface="Calibri" charset="0"/>
              </a:rPr>
              <a:t>applies for women with endometriomas</a:t>
            </a:r>
          </a:p>
          <a:p>
            <a:endParaRPr lang="en-US">
              <a:latin typeface="Calibri" charset="0"/>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FF7CAD0-C7DD-F74C-B320-4C95359BF631}" type="slidenum">
              <a:rPr lang="en-US" sz="1200"/>
              <a:pPr eaLnBrk="1" hangingPunct="1"/>
              <a:t>22</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Nezhat 2014 fert stert</a:t>
            </a:r>
          </a:p>
          <a:p>
            <a:r>
              <a:rPr lang="en-US">
                <a:latin typeface="Calibri" charset="0"/>
              </a:rPr>
              <a:t>Pelvic sonography should be considered in this group of patients as part of their routine examination. </a:t>
            </a:r>
          </a:p>
          <a:p>
            <a:endParaRPr lang="en-US">
              <a:latin typeface="Calibri" charset="0"/>
            </a:endParaRPr>
          </a:p>
          <a:p>
            <a:r>
              <a:rPr lang="en-US" b="1">
                <a:latin typeface="Calibri" charset="0"/>
              </a:rPr>
              <a:t>Significant increase in size</a:t>
            </a:r>
          </a:p>
          <a:p>
            <a:r>
              <a:rPr lang="en-US">
                <a:latin typeface="Calibri" charset="0"/>
              </a:rPr>
              <a:t>and </a:t>
            </a:r>
            <a:r>
              <a:rPr lang="en-US" b="1">
                <a:latin typeface="Calibri" charset="0"/>
              </a:rPr>
              <a:t>change of the homogeneous hypoechogenic cystic characteristics of the cyst to one with mural formation </a:t>
            </a:r>
            <a:r>
              <a:rPr lang="en-US">
                <a:latin typeface="Calibri" charset="0"/>
              </a:rPr>
              <a:t>should represent a red flag to the clinician.</a:t>
            </a:r>
          </a:p>
          <a:p>
            <a:endParaRPr lang="en-US">
              <a:latin typeface="Calibri" charset="0"/>
            </a:endParaRPr>
          </a:p>
          <a:p>
            <a:r>
              <a:rPr lang="en-US" b="1">
                <a:latin typeface="Calibri" charset="0"/>
              </a:rPr>
              <a:t>Figures 1 and 2 show the sonographic evolution of an endometrioma, over a 3-year period, to one containing mural components, with final histologic diagnosis of </a:t>
            </a:r>
            <a:r>
              <a:rPr lang="en-US" b="1" u="sng">
                <a:latin typeface="Calibri" charset="0"/>
              </a:rPr>
              <a:t>clear cell carcinoma. </a:t>
            </a:r>
          </a:p>
          <a:p>
            <a:endParaRPr lang="en-US" b="1">
              <a:latin typeface="Calibri" charset="0"/>
            </a:endParaRPr>
          </a:p>
          <a:p>
            <a:r>
              <a:rPr lang="en-US">
                <a:latin typeface="Calibri" charset="0"/>
              </a:rPr>
              <a:t>Magnetic resonance imaging (MRI) seems to show more promise in the diagnosis of malignant change of endometriosis. </a:t>
            </a:r>
          </a:p>
          <a:p>
            <a:r>
              <a:rPr lang="en-US">
                <a:latin typeface="Calibri" charset="0"/>
              </a:rPr>
              <a:t>The enlargement of the endometrioma and disappearance of shading within the mass on T2-weighted images have been found to be suggestive of malignant transformation (2). </a:t>
            </a:r>
          </a:p>
          <a:p>
            <a:r>
              <a:rPr lang="en-US">
                <a:latin typeface="Calibri" charset="0"/>
              </a:rPr>
              <a:t>Hyperdense mural nodules within the ovary and rapid growth of an endometrioma can be visualized on MRI; </a:t>
            </a:r>
          </a:p>
          <a:p>
            <a:r>
              <a:rPr lang="en-US">
                <a:latin typeface="Calibri" charset="0"/>
              </a:rPr>
              <a:t>these have been associated with malignant transformation.</a:t>
            </a:r>
          </a:p>
          <a:p>
            <a:endParaRPr lang="en-US">
              <a:latin typeface="Calibri" charset="0"/>
            </a:endParaRPr>
          </a:p>
          <a:p>
            <a:r>
              <a:rPr lang="en-US">
                <a:latin typeface="Calibri" charset="0"/>
              </a:rPr>
              <a:t>In a cohort study comparing MRI findings of ten patients with ovarian adenocarcinoma with ten patients with benign endometriomas, </a:t>
            </a:r>
          </a:p>
          <a:p>
            <a:r>
              <a:rPr lang="en-US">
                <a:latin typeface="Calibri" charset="0"/>
              </a:rPr>
              <a:t>mural nodules were found in all ten malignancies</a:t>
            </a:r>
          </a:p>
          <a:p>
            <a:r>
              <a:rPr lang="en-US">
                <a:latin typeface="Calibri" charset="0"/>
              </a:rPr>
              <a:t>but in only three of the benign cases (2).</a:t>
            </a: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DFE6A62-35F9-774D-AD4A-95CA0334B0E4}" type="slidenum">
              <a:rPr lang="en-US" sz="1200"/>
              <a:pPr eaLnBrk="1" hangingPunct="1"/>
              <a:t>23</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a positive dose– effect relationship between the risk of endometriosis and skin sen-sitivity to sun exposure, and number of naevi and freckles. These data suggest that </a:t>
            </a:r>
            <a:r>
              <a:rPr lang="en-US" b="1">
                <a:latin typeface="Calibri" charset="0"/>
              </a:rPr>
              <a:t>endometriosis and melanoma may share some genetic features</a:t>
            </a:r>
            <a:r>
              <a:rPr lang="en-US">
                <a:latin typeface="Calibri" charset="0"/>
              </a:rPr>
              <a:t>.  (Kvaskoff)</a:t>
            </a:r>
          </a:p>
          <a:p>
            <a:r>
              <a:rPr lang="en-US" b="1">
                <a:latin typeface="Calibri" charset="0"/>
              </a:rPr>
              <a:t>x2 kat risk</a:t>
            </a:r>
            <a:r>
              <a:rPr lang="en-US">
                <a:latin typeface="Calibri" charset="0"/>
              </a:rPr>
              <a:t>…</a:t>
            </a:r>
            <a:r>
              <a:rPr lang="en-US" b="1">
                <a:latin typeface="Calibri" charset="0"/>
              </a:rPr>
              <a:t>mavi/yeşil göz, sık ve kolay güneş yanığı, çil sayısı arttıkça (somigliana)</a:t>
            </a: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B5C0836-6835-184B-BF1B-EC7C4F22F44F}" type="slidenum">
              <a:rPr lang="en-US" sz="1200"/>
              <a:pPr eaLnBrk="1" hangingPunct="1"/>
              <a:t>26</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FB13D5F-C8DC-6145-8AC7-B7945E583CB7}" type="slidenum">
              <a:rPr lang="en-US" sz="1200"/>
              <a:pPr eaLnBrk="1" hangingPunct="1"/>
              <a:t>27</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02019B8-7DC4-C44B-B55D-F91FF032CE4F}" type="slidenum">
              <a:rPr lang="en-US" sz="1200"/>
              <a:pPr eaLnBrk="1" hangingPunct="1"/>
              <a:t>28</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a:latin typeface="Calibri" charset="0"/>
              </a:rPr>
              <a:t>6 </a:t>
            </a:r>
            <a:r>
              <a:rPr lang="en-US" b="1" dirty="0">
                <a:latin typeface="Calibri" charset="0"/>
              </a:rPr>
              <a:t>It remains to be clarified</a:t>
            </a:r>
          </a:p>
          <a:p>
            <a:r>
              <a:rPr lang="en-US" b="1" dirty="0">
                <a:latin typeface="Calibri" charset="0"/>
              </a:rPr>
              <a:t>whether these “atypical” cells represent immediate</a:t>
            </a:r>
          </a:p>
          <a:p>
            <a:r>
              <a:rPr lang="en-US" b="1" dirty="0">
                <a:latin typeface="Calibri" charset="0"/>
              </a:rPr>
              <a:t>precursors of EAOC or they are merely reactive in nature</a:t>
            </a:r>
          </a:p>
          <a:p>
            <a:r>
              <a:rPr lang="en-US" b="1" dirty="0">
                <a:latin typeface="Calibri" charset="0"/>
              </a:rPr>
              <a:t>due to underlying inflammation.</a:t>
            </a:r>
          </a:p>
          <a:p>
            <a:endParaRPr lang="en-US" b="1" dirty="0">
              <a:latin typeface="Calibri" charset="0"/>
            </a:endParaRPr>
          </a:p>
          <a:p>
            <a:r>
              <a:rPr lang="en-US" b="1" dirty="0" err="1">
                <a:latin typeface="Calibri" charset="0"/>
              </a:rPr>
              <a:t>Grandi</a:t>
            </a:r>
            <a:endParaRPr lang="en-US" b="1" dirty="0">
              <a:latin typeface="Calibri" charset="0"/>
            </a:endParaRPr>
          </a:p>
          <a:p>
            <a:r>
              <a:rPr lang="en-US" dirty="0">
                <a:latin typeface="Calibri" charset="0"/>
              </a:rPr>
              <a:t>. In a review of a large series of studies, approximately</a:t>
            </a:r>
          </a:p>
          <a:p>
            <a:r>
              <a:rPr lang="en-US" dirty="0">
                <a:latin typeface="Calibri" charset="0"/>
              </a:rPr>
              <a:t>8% of </a:t>
            </a:r>
            <a:r>
              <a:rPr lang="en-US" dirty="0" err="1">
                <a:latin typeface="Calibri" charset="0"/>
              </a:rPr>
              <a:t>endometriomas</a:t>
            </a:r>
            <a:r>
              <a:rPr lang="en-US" dirty="0">
                <a:latin typeface="Calibri" charset="0"/>
              </a:rPr>
              <a:t> are reported to contain atypical</a:t>
            </a:r>
          </a:p>
          <a:p>
            <a:r>
              <a:rPr lang="en-US" dirty="0">
                <a:latin typeface="Calibri" charset="0"/>
              </a:rPr>
              <a:t>endometriosis [20]</a:t>
            </a:r>
            <a:endParaRPr lang="en-US" b="1" dirty="0">
              <a:latin typeface="Calibri"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28911D9-C9EF-DF45-BD93-62B017622633}" type="slidenum">
              <a:rPr lang="en-US" sz="1200"/>
              <a:pPr eaLnBrk="1" hangingPunct="1"/>
              <a:t>29</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Fig. 1 Gross and microscopic features of an ovarian endometriotic</a:t>
            </a:r>
          </a:p>
          <a:p>
            <a:r>
              <a:rPr lang="en-US">
                <a:latin typeface="Calibri" charset="0"/>
              </a:rPr>
              <a:t>cyst (endometriomas). (a) Gross examination shows an enlarged</a:t>
            </a:r>
          </a:p>
          <a:p>
            <a:r>
              <a:rPr lang="en-US">
                <a:latin typeface="Calibri" charset="0"/>
              </a:rPr>
              <a:t>adnexal mass with smooth surface (left) and the cyst contains dark</a:t>
            </a:r>
          </a:p>
          <a:p>
            <a:r>
              <a:rPr lang="en-US">
                <a:latin typeface="Calibri" charset="0"/>
              </a:rPr>
              <a:t>fluid with abundant blood clots (right). Blood vessels on the cyst</a:t>
            </a:r>
          </a:p>
          <a:p>
            <a:r>
              <a:rPr lang="en-US">
                <a:latin typeface="Calibri" charset="0"/>
              </a:rPr>
              <a:t>surface are visible. (b) Photomicrographs from the cyst wall demonstrate</a:t>
            </a:r>
          </a:p>
          <a:p>
            <a:r>
              <a:rPr lang="en-US">
                <a:latin typeface="Calibri" charset="0"/>
              </a:rPr>
              <a:t>the lining endometrial epithelium and underlying endometrial</a:t>
            </a:r>
          </a:p>
          <a:p>
            <a:r>
              <a:rPr lang="en-US">
                <a:latin typeface="Calibri" charset="0"/>
              </a:rPr>
              <a:t>stroma. Some of the epithelium appears atypical and expresses p53</a:t>
            </a:r>
          </a:p>
          <a:p>
            <a:r>
              <a:rPr lang="en-US">
                <a:latin typeface="Calibri" charset="0"/>
              </a:rPr>
              <a:t>protein as a result of reaction to the underlying chronic inflammation</a:t>
            </a:r>
          </a:p>
          <a:p>
            <a:r>
              <a:rPr lang="en-US">
                <a:latin typeface="Calibri" charset="0"/>
              </a:rPr>
              <a:t>(so called “atypical endometriosis”). However, the proliferative activity</a:t>
            </a:r>
          </a:p>
          <a:p>
            <a:r>
              <a:rPr lang="en-US">
                <a:latin typeface="Calibri" charset="0"/>
              </a:rPr>
              <a:t>is not apparent in the epithelium</a:t>
            </a:r>
          </a:p>
          <a:p>
            <a:endParaRPr lang="en-US">
              <a:latin typeface="Calibri" charset="0"/>
            </a:endParaRPr>
          </a:p>
          <a:p>
            <a:r>
              <a:rPr lang="en-US">
                <a:latin typeface="Calibri" charset="0"/>
              </a:rPr>
              <a:t>!Glandüler epitelde hiperplazi daha nadir ama bazı atipik endometriomalarda bulunabilir (grandi)</a:t>
            </a: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C7667D9-9D19-3A43-A4BC-0D67C330874C}" type="slidenum">
              <a:rPr lang="en-US" sz="1200"/>
              <a:pPr eaLnBrk="1" hangingPunct="1"/>
              <a:t>30</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lstStyle/>
          <a:p>
            <a:pPr>
              <a:defRPr/>
            </a:pPr>
            <a:r>
              <a:rPr lang="en-US" dirty="0" err="1" smtClean="0"/>
              <a:t>Grandi</a:t>
            </a:r>
            <a:endParaRPr lang="en-US" dirty="0" smtClean="0"/>
          </a:p>
          <a:p>
            <a:pPr marL="228600" indent="-228600">
              <a:buFontTx/>
              <a:buAutoNum type="alphaLcParenBoth"/>
              <a:defRPr/>
            </a:pPr>
            <a:r>
              <a:rPr lang="en-US" dirty="0" smtClean="0"/>
              <a:t>Typical </a:t>
            </a:r>
            <a:r>
              <a:rPr lang="en-US" dirty="0" err="1" smtClean="0"/>
              <a:t>endometrioma</a:t>
            </a:r>
            <a:r>
              <a:rPr lang="en-US" dirty="0" smtClean="0"/>
              <a:t> (20x EE). </a:t>
            </a:r>
          </a:p>
          <a:p>
            <a:pPr marL="228600" indent="-228600">
              <a:buFontTx/>
              <a:buAutoNum type="alphaLcParenBoth"/>
              <a:defRPr/>
            </a:pPr>
            <a:r>
              <a:rPr lang="en-US" dirty="0" err="1" smtClean="0"/>
              <a:t>Endometrioma</a:t>
            </a:r>
            <a:r>
              <a:rPr lang="en-US" dirty="0" smtClean="0"/>
              <a:t> with moderate </a:t>
            </a:r>
            <a:r>
              <a:rPr lang="en-US" dirty="0" err="1" smtClean="0"/>
              <a:t>atypia</a:t>
            </a:r>
            <a:r>
              <a:rPr lang="en-US" dirty="0" smtClean="0"/>
              <a:t>: initial hyperplasia and cellular </a:t>
            </a:r>
            <a:r>
              <a:rPr lang="en-US" dirty="0" err="1" smtClean="0"/>
              <a:t>atypias</a:t>
            </a:r>
            <a:r>
              <a:rPr lang="en-US" dirty="0" smtClean="0"/>
              <a:t> (40x EE). </a:t>
            </a:r>
          </a:p>
          <a:p>
            <a:pPr marL="228600" indent="-228600">
              <a:buFontTx/>
              <a:buAutoNum type="alphaLcParenBoth"/>
              <a:defRPr/>
            </a:pPr>
            <a:r>
              <a:rPr lang="en-US" b="1" dirty="0" err="1" smtClean="0"/>
              <a:t>Endometrioma</a:t>
            </a:r>
            <a:r>
              <a:rPr lang="en-US" b="1" dirty="0" smtClean="0"/>
              <a:t> with severe </a:t>
            </a:r>
            <a:r>
              <a:rPr lang="en-US" b="1" dirty="0" err="1" smtClean="0"/>
              <a:t>atypia</a:t>
            </a:r>
            <a:r>
              <a:rPr lang="en-US" b="1" dirty="0" smtClean="0"/>
              <a:t>: marked hyperplasia and more evident cellular </a:t>
            </a:r>
            <a:r>
              <a:rPr lang="en-US" b="1" dirty="0" err="1" smtClean="0"/>
              <a:t>atypias</a:t>
            </a:r>
            <a:r>
              <a:rPr lang="en-US" b="1" dirty="0" smtClean="0"/>
              <a:t> (20x EE). </a:t>
            </a:r>
            <a:r>
              <a:rPr lang="en-US" b="1" dirty="0" err="1" smtClean="0"/>
              <a:t>İşte</a:t>
            </a:r>
            <a:r>
              <a:rPr lang="en-US" b="1" dirty="0" smtClean="0"/>
              <a:t> </a:t>
            </a:r>
            <a:r>
              <a:rPr lang="en-US" b="1" dirty="0" err="1" smtClean="0"/>
              <a:t>bu</a:t>
            </a:r>
            <a:r>
              <a:rPr lang="en-US" b="1" dirty="0" smtClean="0"/>
              <a:t> </a:t>
            </a:r>
            <a:r>
              <a:rPr lang="en-US" b="1" dirty="0" err="1" smtClean="0"/>
              <a:t>premalign</a:t>
            </a:r>
            <a:r>
              <a:rPr lang="en-US" b="1" dirty="0" smtClean="0"/>
              <a:t> </a:t>
            </a:r>
            <a:r>
              <a:rPr lang="en-US" b="1" dirty="0" err="1" smtClean="0"/>
              <a:t>bir</a:t>
            </a:r>
            <a:r>
              <a:rPr lang="en-US" b="1" dirty="0" smtClean="0"/>
              <a:t> </a:t>
            </a:r>
            <a:r>
              <a:rPr lang="en-US" b="1" dirty="0" err="1" smtClean="0"/>
              <a:t>lezyon</a:t>
            </a:r>
            <a:r>
              <a:rPr lang="en-US" b="1" dirty="0" smtClean="0"/>
              <a:t> </a:t>
            </a:r>
            <a:r>
              <a:rPr lang="en-US" b="1" dirty="0" err="1" smtClean="0"/>
              <a:t>kabul</a:t>
            </a:r>
            <a:r>
              <a:rPr lang="en-US" b="1" dirty="0" smtClean="0"/>
              <a:t> </a:t>
            </a:r>
            <a:r>
              <a:rPr lang="en-US" b="1" dirty="0" err="1" smtClean="0"/>
              <a:t>edilebilir</a:t>
            </a:r>
            <a:r>
              <a:rPr lang="en-US" b="1" dirty="0" smtClean="0"/>
              <a:t>!</a:t>
            </a:r>
          </a:p>
          <a:p>
            <a:pPr marL="228600" indent="-228600">
              <a:buFontTx/>
              <a:buAutoNum type="alphaLcParenBoth"/>
              <a:defRPr/>
            </a:pPr>
            <a:r>
              <a:rPr lang="en-US" dirty="0" err="1" smtClean="0"/>
              <a:t>Endometrioid</a:t>
            </a:r>
            <a:r>
              <a:rPr lang="en-US" dirty="0" smtClean="0"/>
              <a:t> carcinoma (40x EE).</a:t>
            </a:r>
          </a:p>
          <a:p>
            <a:pPr marL="228600" indent="-228600">
              <a:buFontTx/>
              <a:buAutoNum type="alphaLcParenBoth"/>
              <a:defRPr/>
            </a:pPr>
            <a:endParaRPr lang="en-US" dirty="0" smtClean="0"/>
          </a:p>
          <a:p>
            <a:pPr>
              <a:defRPr/>
            </a:pPr>
            <a:r>
              <a:rPr lang="en-US" dirty="0" smtClean="0"/>
              <a:t>There are histological evidences of transition</a:t>
            </a:r>
          </a:p>
          <a:p>
            <a:pPr>
              <a:defRPr/>
            </a:pPr>
            <a:r>
              <a:rPr lang="en-US" dirty="0" smtClean="0"/>
              <a:t>from endometriosis, through atypical endometriosis, to</a:t>
            </a:r>
          </a:p>
          <a:p>
            <a:pPr>
              <a:defRPr/>
            </a:pPr>
            <a:r>
              <a:rPr lang="en-US" dirty="0" smtClean="0"/>
              <a:t>EAOC [17]. The most important features in the endometrial</a:t>
            </a:r>
          </a:p>
          <a:p>
            <a:pPr>
              <a:defRPr/>
            </a:pPr>
            <a:r>
              <a:rPr lang="en-US" dirty="0" smtClean="0"/>
              <a:t>epithelium for the study of malignant transformation are</a:t>
            </a:r>
          </a:p>
          <a:p>
            <a:pPr>
              <a:defRPr/>
            </a:pPr>
            <a:r>
              <a:rPr lang="en-US" dirty="0" err="1" smtClean="0"/>
              <a:t>cytologic</a:t>
            </a:r>
            <a:r>
              <a:rPr lang="en-US" dirty="0" smtClean="0"/>
              <a:t> </a:t>
            </a:r>
            <a:r>
              <a:rPr lang="en-US" dirty="0" err="1" smtClean="0"/>
              <a:t>atypia</a:t>
            </a:r>
            <a:r>
              <a:rPr lang="en-US" dirty="0" smtClean="0"/>
              <a:t> and/or hyperplasia [18]. Moderate </a:t>
            </a:r>
            <a:r>
              <a:rPr lang="en-US" dirty="0" err="1" smtClean="0"/>
              <a:t>atypia</a:t>
            </a:r>
            <a:endParaRPr lang="en-US" dirty="0" smtClean="0"/>
          </a:p>
          <a:p>
            <a:pPr>
              <a:defRPr/>
            </a:pPr>
            <a:r>
              <a:rPr lang="en-US" dirty="0" smtClean="0"/>
              <a:t>(often reactive) is characterized by a layer of flattened or</a:t>
            </a:r>
          </a:p>
          <a:p>
            <a:pPr>
              <a:defRPr/>
            </a:pPr>
            <a:r>
              <a:rPr lang="en-US" dirty="0" smtClean="0"/>
              <a:t>cuboidal cells with a large, pleomorphic, and </a:t>
            </a:r>
            <a:r>
              <a:rPr lang="en-US" dirty="0" err="1" smtClean="0"/>
              <a:t>hyperchromatic</a:t>
            </a:r>
            <a:endParaRPr lang="en-US" dirty="0" smtClean="0"/>
          </a:p>
          <a:p>
            <a:pPr>
              <a:defRPr/>
            </a:pPr>
            <a:r>
              <a:rPr lang="en-US" dirty="0" smtClean="0"/>
              <a:t>nucleus; vice versa severe </a:t>
            </a:r>
            <a:r>
              <a:rPr lang="en-US" dirty="0" err="1" smtClean="0"/>
              <a:t>atypia</a:t>
            </a:r>
            <a:r>
              <a:rPr lang="en-US" dirty="0" smtClean="0"/>
              <a:t>, which can be considered</a:t>
            </a:r>
          </a:p>
          <a:p>
            <a:pPr>
              <a:defRPr/>
            </a:pPr>
            <a:r>
              <a:rPr lang="en-US" dirty="0" smtClean="0"/>
              <a:t>a premalignant lesion, is characterized by cells with a pale</a:t>
            </a:r>
          </a:p>
          <a:p>
            <a:pPr>
              <a:defRPr/>
            </a:pPr>
            <a:r>
              <a:rPr lang="en-US" dirty="0" smtClean="0"/>
              <a:t>or pleomorphic and </a:t>
            </a:r>
            <a:r>
              <a:rPr lang="en-US" dirty="0" err="1" smtClean="0"/>
              <a:t>hyperchromatic</a:t>
            </a:r>
            <a:r>
              <a:rPr lang="en-US" dirty="0" smtClean="0"/>
              <a:t> nucleus, </a:t>
            </a:r>
            <a:r>
              <a:rPr lang="en-US" dirty="0" err="1" smtClean="0"/>
              <a:t>eosinophilic</a:t>
            </a:r>
            <a:endParaRPr lang="en-US" dirty="0" smtClean="0"/>
          </a:p>
          <a:p>
            <a:pPr>
              <a:defRPr/>
            </a:pPr>
            <a:r>
              <a:rPr lang="en-US" dirty="0" smtClean="0"/>
              <a:t>cytoplasm, and intraluminal projections (Figure 1). Thomas</a:t>
            </a:r>
          </a:p>
          <a:p>
            <a:pPr>
              <a:defRPr/>
            </a:pPr>
            <a:r>
              <a:rPr lang="en-US" dirty="0" smtClean="0"/>
              <a:t>and Campbell [19] classified atypical endometriosis on the</a:t>
            </a:r>
          </a:p>
          <a:p>
            <a:pPr>
              <a:defRPr/>
            </a:pPr>
            <a:r>
              <a:rPr lang="en-US" dirty="0" smtClean="0"/>
              <a:t>basis of the following histologic criteria: large nucleus, </a:t>
            </a:r>
            <a:r>
              <a:rPr lang="en-US" dirty="0" err="1" smtClean="0"/>
              <a:t>hyperchromatic</a:t>
            </a:r>
            <a:endParaRPr lang="en-US" dirty="0" smtClean="0"/>
          </a:p>
          <a:p>
            <a:pPr>
              <a:defRPr/>
            </a:pPr>
            <a:r>
              <a:rPr lang="en-US" dirty="0" smtClean="0"/>
              <a:t>or pale, with accentuated </a:t>
            </a:r>
            <a:r>
              <a:rPr lang="en-US" dirty="0" err="1" smtClean="0"/>
              <a:t>pleomorphism</a:t>
            </a:r>
            <a:r>
              <a:rPr lang="en-US" dirty="0" smtClean="0"/>
              <a:t>, decrease</a:t>
            </a:r>
          </a:p>
          <a:p>
            <a:pPr>
              <a:defRPr/>
            </a:pPr>
            <a:r>
              <a:rPr lang="en-US" dirty="0" smtClean="0"/>
              <a:t>in the cytoplasm/nucleus relation, and cellular stratification.</a:t>
            </a:r>
          </a:p>
          <a:p>
            <a:pPr>
              <a:defRPr/>
            </a:pPr>
            <a:r>
              <a:rPr lang="en-US" dirty="0" smtClean="0"/>
              <a:t>The presence </a:t>
            </a:r>
            <a:r>
              <a:rPr lang="en-US" dirty="0" smtClean="0"/>
              <a:t>of hyperplasia in the glandular </a:t>
            </a:r>
            <a:r>
              <a:rPr lang="en-US" dirty="0" err="1" smtClean="0"/>
              <a:t>epitheliumis</a:t>
            </a:r>
            <a:r>
              <a:rPr lang="en-US" dirty="0" smtClean="0"/>
              <a:t> less</a:t>
            </a:r>
          </a:p>
          <a:p>
            <a:pPr>
              <a:defRPr/>
            </a:pPr>
            <a:r>
              <a:rPr lang="en-US" dirty="0" smtClean="0"/>
              <a:t>common but is described in some atypical </a:t>
            </a:r>
            <a:r>
              <a:rPr lang="en-US" dirty="0" err="1" smtClean="0"/>
              <a:t>endometriomas</a:t>
            </a:r>
            <a:endParaRPr lang="en-US" dirty="0" smtClean="0"/>
          </a:p>
          <a:p>
            <a:pPr>
              <a:defRPr/>
            </a:pPr>
            <a:r>
              <a:rPr lang="en-US" dirty="0" smtClean="0"/>
              <a:t>(Figure 1). In a review of a large series of studies, approximately</a:t>
            </a:r>
          </a:p>
          <a:p>
            <a:pPr>
              <a:defRPr/>
            </a:pPr>
            <a:r>
              <a:rPr lang="en-US" dirty="0" smtClean="0"/>
              <a:t>8% of </a:t>
            </a:r>
            <a:r>
              <a:rPr lang="en-US" dirty="0" err="1" smtClean="0"/>
              <a:t>endometriomas</a:t>
            </a:r>
            <a:r>
              <a:rPr lang="en-US" dirty="0" smtClean="0"/>
              <a:t> are reported to contain atypical</a:t>
            </a:r>
          </a:p>
          <a:p>
            <a:pPr>
              <a:defRPr/>
            </a:pPr>
            <a:r>
              <a:rPr lang="en-US" dirty="0" smtClean="0"/>
              <a:t>endometriosis [20]. Increased awareness of the characteristics</a:t>
            </a:r>
          </a:p>
          <a:p>
            <a:pPr>
              <a:defRPr/>
            </a:pPr>
            <a:r>
              <a:rPr lang="en-US" dirty="0" smtClean="0"/>
              <a:t>of atypical </a:t>
            </a:r>
            <a:r>
              <a:rPr lang="en-US" dirty="0" err="1" smtClean="0"/>
              <a:t>endometriomas</a:t>
            </a:r>
            <a:r>
              <a:rPr lang="en-US" dirty="0" smtClean="0"/>
              <a:t> will improve early detection</a:t>
            </a:r>
          </a:p>
          <a:p>
            <a:pPr>
              <a:defRPr/>
            </a:pPr>
            <a:r>
              <a:rPr lang="en-US" dirty="0" smtClean="0"/>
              <a:t>of patients with endometriosis who are at risk of EAOC</a:t>
            </a:r>
            <a:endParaRPr lang="en-US" dirty="0"/>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59BDC85-F6BA-B44C-BC09-DE6F1EE964F5}" type="slidenum">
              <a:rPr lang="en-US" sz="1200"/>
              <a:pPr eaLnBrk="1" hangingPunct="1"/>
              <a:t>31</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Two separate, contemporary studies demonstrated that</a:t>
            </a:r>
          </a:p>
          <a:p>
            <a:r>
              <a:rPr lang="en-US">
                <a:latin typeface="Calibri" charset="0"/>
              </a:rPr>
              <a:t>atypical endometriotic implants were present on approximately</a:t>
            </a:r>
          </a:p>
          <a:p>
            <a:r>
              <a:rPr lang="en-US">
                <a:latin typeface="Calibri" charset="0"/>
              </a:rPr>
              <a:t>half of endometrioid and clear cell carcinomas in</a:t>
            </a:r>
          </a:p>
          <a:p>
            <a:r>
              <a:rPr lang="en-US">
                <a:latin typeface="Calibri" charset="0"/>
              </a:rPr>
              <a:t>independent populations.34,35 Ogawa et al reported on 37</a:t>
            </a:r>
          </a:p>
          <a:p>
            <a:r>
              <a:rPr lang="en-US">
                <a:latin typeface="Calibri" charset="0"/>
              </a:rPr>
              <a:t>cases of ovarian carcinoma in patientswith endometriosis; 22</a:t>
            </a:r>
          </a:p>
          <a:p>
            <a:r>
              <a:rPr lang="en-US">
                <a:latin typeface="Calibri" charset="0"/>
              </a:rPr>
              <a:t>of these cases showed atypical endometriosis and 23 cases</a:t>
            </a:r>
          </a:p>
          <a:p>
            <a:r>
              <a:rPr lang="en-US">
                <a:latin typeface="Calibri" charset="0"/>
              </a:rPr>
              <a:t>displayed progression from atypical endometriosis to ovarian</a:t>
            </a:r>
          </a:p>
          <a:p>
            <a:r>
              <a:rPr lang="en-US">
                <a:latin typeface="Calibri" charset="0"/>
              </a:rPr>
              <a:t>carcinoma.34 Fukunaga et al examined several cases of endometrioid</a:t>
            </a:r>
          </a:p>
          <a:p>
            <a:r>
              <a:rPr lang="en-US">
                <a:latin typeface="Calibri" charset="0"/>
              </a:rPr>
              <a:t>and clear cell carcinoma; 42% of the endometrioid</a:t>
            </a:r>
          </a:p>
          <a:p>
            <a:r>
              <a:rPr lang="en-US">
                <a:latin typeface="Calibri" charset="0"/>
              </a:rPr>
              <a:t>carcinomas and 54% of clear cell carcinomas displayed foci of</a:t>
            </a:r>
          </a:p>
          <a:p>
            <a:r>
              <a:rPr lang="en-US">
                <a:latin typeface="Calibri" charset="0"/>
              </a:rPr>
              <a:t>atypical endometriosis.35 A separate histologic study also</a:t>
            </a:r>
          </a:p>
          <a:p>
            <a:r>
              <a:rPr lang="en-US">
                <a:latin typeface="Calibri" charset="0"/>
              </a:rPr>
              <a:t>reported that endometriosis tissue undergoing repetitive</a:t>
            </a:r>
          </a:p>
          <a:p>
            <a:r>
              <a:rPr lang="en-US">
                <a:latin typeface="Calibri" charset="0"/>
              </a:rPr>
              <a:t>inflammatory changes can show clear cellmorphology before</a:t>
            </a:r>
          </a:p>
          <a:p>
            <a:r>
              <a:rPr lang="en-US">
                <a:latin typeface="Calibri" charset="0"/>
              </a:rPr>
              <a:t>displaying any obvious malignancy.36 It remains to be clarified</a:t>
            </a:r>
          </a:p>
          <a:p>
            <a:r>
              <a:rPr lang="en-US">
                <a:latin typeface="Calibri" charset="0"/>
              </a:rPr>
              <a:t>whether these “atypical” cells represent immediate</a:t>
            </a:r>
          </a:p>
          <a:p>
            <a:r>
              <a:rPr lang="en-US">
                <a:latin typeface="Calibri" charset="0"/>
              </a:rPr>
              <a:t>precursors of EAOC or they are merely reactive in nature</a:t>
            </a:r>
          </a:p>
          <a:p>
            <a:r>
              <a:rPr lang="en-US">
                <a:latin typeface="Calibri" charset="0"/>
              </a:rPr>
              <a:t>due to underlying inflammation.</a:t>
            </a: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C59D6A8-AC31-644C-8406-68D15792B9CD}" type="slidenum">
              <a:rPr lang="en-US" sz="1200"/>
              <a:pPr eaLnBrk="1" hangingPunct="1"/>
              <a:t>32</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Two separate, contemporary studies demonstrated that</a:t>
            </a:r>
          </a:p>
          <a:p>
            <a:r>
              <a:rPr lang="en-US">
                <a:latin typeface="Calibri" charset="0"/>
              </a:rPr>
              <a:t>atypical endometriotic implants were present on approximately</a:t>
            </a:r>
          </a:p>
          <a:p>
            <a:r>
              <a:rPr lang="en-US">
                <a:latin typeface="Calibri" charset="0"/>
              </a:rPr>
              <a:t>half of endometrioid and clear cell carcinomas in</a:t>
            </a:r>
          </a:p>
          <a:p>
            <a:r>
              <a:rPr lang="en-US">
                <a:latin typeface="Calibri" charset="0"/>
              </a:rPr>
              <a:t>independent populations.34,35 Ogawa et al reported on 37</a:t>
            </a:r>
          </a:p>
          <a:p>
            <a:r>
              <a:rPr lang="en-US">
                <a:latin typeface="Calibri" charset="0"/>
              </a:rPr>
              <a:t>cases of ovarian carcinoma in patientswith endometriosis; 22</a:t>
            </a:r>
          </a:p>
          <a:p>
            <a:r>
              <a:rPr lang="en-US">
                <a:latin typeface="Calibri" charset="0"/>
              </a:rPr>
              <a:t>of these cases showed atypical endometriosis and 23 cases</a:t>
            </a:r>
          </a:p>
          <a:p>
            <a:r>
              <a:rPr lang="en-US">
                <a:latin typeface="Calibri" charset="0"/>
              </a:rPr>
              <a:t>displayed progression from atypical endometriosis to ovarian</a:t>
            </a:r>
          </a:p>
          <a:p>
            <a:r>
              <a:rPr lang="en-US">
                <a:latin typeface="Calibri" charset="0"/>
              </a:rPr>
              <a:t>carcinoma.34 Fukunaga et al examined several cases of endometrioid</a:t>
            </a:r>
          </a:p>
          <a:p>
            <a:r>
              <a:rPr lang="en-US">
                <a:latin typeface="Calibri" charset="0"/>
              </a:rPr>
              <a:t>and clear cell carcinoma; 42% of the endometrioid</a:t>
            </a:r>
          </a:p>
          <a:p>
            <a:r>
              <a:rPr lang="en-US">
                <a:latin typeface="Calibri" charset="0"/>
              </a:rPr>
              <a:t>carcinomas and 54% of clear cell carcinomas displayed foci of</a:t>
            </a:r>
          </a:p>
          <a:p>
            <a:r>
              <a:rPr lang="en-US">
                <a:latin typeface="Calibri" charset="0"/>
              </a:rPr>
              <a:t>atypical endometriosis.35 A separate histologic study also</a:t>
            </a:r>
          </a:p>
          <a:p>
            <a:r>
              <a:rPr lang="en-US">
                <a:latin typeface="Calibri" charset="0"/>
              </a:rPr>
              <a:t>reported that endometriosis tissue undergoing repetitive</a:t>
            </a:r>
          </a:p>
          <a:p>
            <a:r>
              <a:rPr lang="en-US">
                <a:latin typeface="Calibri" charset="0"/>
              </a:rPr>
              <a:t>inflammatory changes can show clear cellmorphology before</a:t>
            </a:r>
          </a:p>
          <a:p>
            <a:r>
              <a:rPr lang="en-US">
                <a:latin typeface="Calibri" charset="0"/>
              </a:rPr>
              <a:t>displaying any obvious malignancy.36 It remains to be clarified</a:t>
            </a:r>
          </a:p>
          <a:p>
            <a:r>
              <a:rPr lang="en-US">
                <a:latin typeface="Calibri" charset="0"/>
              </a:rPr>
              <a:t>whether these “atypical” cells represent immediate</a:t>
            </a:r>
          </a:p>
          <a:p>
            <a:r>
              <a:rPr lang="en-US">
                <a:latin typeface="Calibri" charset="0"/>
              </a:rPr>
              <a:t>precursors of EAOC or they are merely reactive in nature</a:t>
            </a:r>
          </a:p>
          <a:p>
            <a:r>
              <a:rPr lang="en-US">
                <a:latin typeface="Calibri" charset="0"/>
              </a:rPr>
              <a:t>due to underlying inflammation.</a:t>
            </a: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86E4C35-5B00-0C47-BA5C-B8DA77BE9457}" type="slidenum">
              <a:rPr lang="en-US" sz="1200"/>
              <a:pPr eaLnBrk="1" hangingPunct="1"/>
              <a:t>33</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a:latin typeface="Calibri" charset="0"/>
              </a:rPr>
              <a:t>Fakat malign lezyonlar gibi aralıksız proliferatif veya katabolik duruma yol açmaz ve nadiren fataldir!!!!!!!!</a:t>
            </a:r>
            <a:r>
              <a:rPr lang="en-US">
                <a:latin typeface="Calibri" charset="0"/>
              </a:rPr>
              <a:t> (wilbur)</a:t>
            </a:r>
          </a:p>
          <a:p>
            <a:endParaRPr lang="en-US">
              <a:latin typeface="Calibri" charset="0"/>
            </a:endParaRPr>
          </a:p>
          <a:p>
            <a:r>
              <a:rPr lang="en-US">
                <a:latin typeface="Calibri" charset="0"/>
              </a:rPr>
              <a:t>(grandi)</a:t>
            </a:r>
          </a:p>
          <a:p>
            <a:r>
              <a:rPr lang="en-US">
                <a:latin typeface="Calibri" charset="0"/>
              </a:rPr>
              <a:t>While endometriosis does share some aspects of malignancy,</a:t>
            </a:r>
          </a:p>
          <a:p>
            <a:r>
              <a:rPr lang="en-US">
                <a:latin typeface="Calibri" charset="0"/>
              </a:rPr>
              <a:t>such as increased growth and vascularization and tissue</a:t>
            </a:r>
          </a:p>
          <a:p>
            <a:r>
              <a:rPr lang="en-US">
                <a:latin typeface="Calibri" charset="0"/>
              </a:rPr>
              <a:t>invasion, in this disease </a:t>
            </a:r>
            <a:r>
              <a:rPr lang="en-US" b="1">
                <a:latin typeface="Calibri" charset="0"/>
              </a:rPr>
              <a:t>the pivotal characteristics of cancer</a:t>
            </a:r>
          </a:p>
          <a:p>
            <a:r>
              <a:rPr lang="en-US" b="1">
                <a:latin typeface="Calibri" charset="0"/>
              </a:rPr>
              <a:t>(monoclonal expansion, genetic abnormalities, and replicative</a:t>
            </a:r>
          </a:p>
          <a:p>
            <a:r>
              <a:rPr lang="en-US" b="1">
                <a:latin typeface="Calibri" charset="0"/>
              </a:rPr>
              <a:t>advantage) remain to be defined </a:t>
            </a:r>
            <a:r>
              <a:rPr lang="en-US">
                <a:latin typeface="Calibri" charset="0"/>
              </a:rPr>
              <a:t>[47].</a:t>
            </a:r>
          </a:p>
          <a:p>
            <a:endParaRPr lang="tr-TR" b="1">
              <a:latin typeface="Calibri" charset="0"/>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E129E7D-70B1-5943-AC9E-CB56BD9AD195}" type="slidenum">
              <a:rPr lang="en-US" sz="1200"/>
              <a:pPr eaLnBrk="1" hangingPunct="1"/>
              <a:t>4</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2400">
                <a:latin typeface="Calibri" charset="0"/>
              </a:rPr>
              <a:t>ARA lezyon= atipik endometrioma olabilir mi?</a:t>
            </a:r>
          </a:p>
          <a:p>
            <a:endParaRPr lang="en-US" sz="2400">
              <a:latin typeface="Calibri" charset="0"/>
            </a:endParaRPr>
          </a:p>
          <a:p>
            <a:r>
              <a:rPr lang="en-US" sz="2400">
                <a:latin typeface="Calibri" charset="0"/>
              </a:rPr>
              <a:t>Histolojik olarak</a:t>
            </a:r>
          </a:p>
          <a:p>
            <a:pPr lvl="1"/>
            <a:r>
              <a:rPr lang="en-US" sz="2000">
                <a:latin typeface="Calibri" charset="0"/>
              </a:rPr>
              <a:t>Endometriozis</a:t>
            </a:r>
            <a:r>
              <a:rPr lang="en-US" sz="2000">
                <a:latin typeface="Wingdings" charset="0"/>
                <a:ea typeface="ＭＳ Ｐゴシック" charset="0"/>
                <a:cs typeface="ＭＳ Ｐゴシック" charset="0"/>
                <a:sym typeface="Wingdings" charset="0"/>
              </a:rPr>
              <a:t></a:t>
            </a:r>
            <a:r>
              <a:rPr lang="en-US" sz="2000">
                <a:latin typeface="Calibri" charset="0"/>
                <a:ea typeface="ＭＳ Ｐゴシック" charset="0"/>
                <a:cs typeface="ＭＳ Ｐゴシック" charset="0"/>
                <a:sym typeface="Wingdings" charset="0"/>
              </a:rPr>
              <a:t>Atipik endometriozis </a:t>
            </a:r>
            <a:r>
              <a:rPr lang="en-US" sz="2000">
                <a:latin typeface="Wingdings" charset="0"/>
                <a:ea typeface="ＭＳ Ｐゴシック" charset="0"/>
                <a:cs typeface="ＭＳ Ｐゴシック" charset="0"/>
                <a:sym typeface="Wingdings" charset="0"/>
              </a:rPr>
              <a:t></a:t>
            </a:r>
            <a:r>
              <a:rPr lang="en-US" sz="2000">
                <a:latin typeface="Calibri" charset="0"/>
                <a:ea typeface="ＭＳ Ｐゴシック" charset="0"/>
                <a:cs typeface="ＭＳ Ｐゴシック" charset="0"/>
                <a:sym typeface="Wingdings" charset="0"/>
              </a:rPr>
              <a:t>Endometriozis ilişkili karsinom</a:t>
            </a:r>
            <a:endParaRPr lang="en-US">
              <a:latin typeface="Calibri" charset="0"/>
            </a:endParaRPr>
          </a:p>
          <a:p>
            <a:endParaRPr lang="en-US">
              <a:latin typeface="Calibri" charset="0"/>
            </a:endParaRPr>
          </a:p>
          <a:p>
            <a:r>
              <a:rPr lang="en-US">
                <a:latin typeface="Calibri" charset="0"/>
              </a:rPr>
              <a:t>grandi</a:t>
            </a:r>
          </a:p>
          <a:p>
            <a:r>
              <a:rPr lang="en-US">
                <a:latin typeface="Calibri" charset="0"/>
              </a:rPr>
              <a:t>Endometrioma oluşumu ile ilgili hipotezler (gerek yok)</a:t>
            </a:r>
          </a:p>
          <a:p>
            <a:r>
              <a:rPr lang="en-US">
                <a:latin typeface="Calibri" charset="0"/>
              </a:rPr>
              <a:t>The pathogenesis of ovarian endometrioma is</a:t>
            </a:r>
          </a:p>
          <a:p>
            <a:r>
              <a:rPr lang="en-US">
                <a:latin typeface="Calibri" charset="0"/>
              </a:rPr>
              <a:t>a continuous source of controversy. The theories proposed</a:t>
            </a:r>
          </a:p>
          <a:p>
            <a:r>
              <a:rPr lang="en-US">
                <a:latin typeface="Calibri" charset="0"/>
              </a:rPr>
              <a:t>by Hughesdon [12], Brosens et al. [13], Nezhat et al. [14], and</a:t>
            </a:r>
          </a:p>
          <a:p>
            <a:r>
              <a:rPr lang="en-US">
                <a:latin typeface="Calibri" charset="0"/>
              </a:rPr>
              <a:t>Vercellini et al. [15] are in agreement about the origin of the</a:t>
            </a:r>
          </a:p>
          <a:p>
            <a:r>
              <a:rPr lang="en-US">
                <a:latin typeface="Calibri" charset="0"/>
              </a:rPr>
              <a:t>cystic content: </a:t>
            </a:r>
            <a:r>
              <a:rPr lang="en-US" b="1">
                <a:latin typeface="Calibri" charset="0"/>
              </a:rPr>
              <a:t>the regurgitated endometrium</a:t>
            </a:r>
            <a:r>
              <a:rPr lang="en-US">
                <a:latin typeface="Calibri" charset="0"/>
              </a:rPr>
              <a:t>. Conversely,</a:t>
            </a:r>
          </a:p>
          <a:p>
            <a:r>
              <a:rPr lang="en-US">
                <a:latin typeface="Calibri" charset="0"/>
              </a:rPr>
              <a:t>the mechanism of cyst development is different among these</a:t>
            </a:r>
          </a:p>
          <a:p>
            <a:r>
              <a:rPr lang="en-US">
                <a:latin typeface="Calibri" charset="0"/>
              </a:rPr>
              <a:t>theories.</a:t>
            </a:r>
          </a:p>
          <a:p>
            <a:r>
              <a:rPr lang="en-US">
                <a:latin typeface="Calibri" charset="0"/>
              </a:rPr>
              <a:t>Hughesdon in 1957 [12] suggested that endometrial implants,</a:t>
            </a:r>
          </a:p>
          <a:p>
            <a:r>
              <a:rPr lang="en-US">
                <a:latin typeface="Calibri" charset="0"/>
              </a:rPr>
              <a:t>located on the surface of the ovary, cause a gradual</a:t>
            </a:r>
          </a:p>
          <a:p>
            <a:r>
              <a:rPr lang="en-US">
                <a:latin typeface="Calibri" charset="0"/>
              </a:rPr>
              <a:t>invagination of the ovarian cortex, which results in a pseudocyst.</a:t>
            </a:r>
          </a:p>
          <a:p>
            <a:r>
              <a:rPr lang="en-US">
                <a:latin typeface="Calibri" charset="0"/>
              </a:rPr>
              <a:t>Brosens et al. [13], in agreement with Hughesdon,</a:t>
            </a:r>
          </a:p>
          <a:p>
            <a:r>
              <a:rPr lang="en-US">
                <a:latin typeface="Calibri" charset="0"/>
              </a:rPr>
              <a:t>reported menstrual shedding and blood accumulation at</a:t>
            </a:r>
          </a:p>
          <a:p>
            <a:r>
              <a:rPr lang="en-US">
                <a:latin typeface="Calibri" charset="0"/>
              </a:rPr>
              <a:t>the site of the implants through ovariscopy. On the other</a:t>
            </a:r>
          </a:p>
          <a:p>
            <a:r>
              <a:rPr lang="en-US">
                <a:latin typeface="Calibri" charset="0"/>
              </a:rPr>
              <a:t>hand, Nezhat et al. [14] proposed that endometriomas may</a:t>
            </a:r>
          </a:p>
          <a:p>
            <a:r>
              <a:rPr lang="en-US">
                <a:latin typeface="Calibri" charset="0"/>
              </a:rPr>
              <a:t>develop as a result of secondary involvement of functional</a:t>
            </a:r>
          </a:p>
          <a:p>
            <a:r>
              <a:rPr lang="en-US">
                <a:latin typeface="Calibri" charset="0"/>
              </a:rPr>
              <a:t>ovarian cysts, while Vercellini et al. [15] hypothesized the</a:t>
            </a:r>
          </a:p>
          <a:p>
            <a:r>
              <a:rPr lang="en-US">
                <a:latin typeface="Calibri" charset="0"/>
              </a:rPr>
              <a:t>development specifically from hemorrhagic corpora lutea,</a:t>
            </a:r>
          </a:p>
          <a:p>
            <a:r>
              <a:rPr lang="en-US">
                <a:latin typeface="Calibri" charset="0"/>
              </a:rPr>
              <a:t>firstly suggesting a possible relation between ovulation and</a:t>
            </a:r>
          </a:p>
          <a:p>
            <a:r>
              <a:rPr lang="en-US">
                <a:latin typeface="Calibri" charset="0"/>
              </a:rPr>
              <a:t>endometriomas.</a:t>
            </a:r>
          </a:p>
          <a:p>
            <a:r>
              <a:rPr lang="en-US">
                <a:latin typeface="Calibri" charset="0"/>
              </a:rPr>
              <a:t>Nisolle and Donnez in 1997 published a completely</a:t>
            </a:r>
          </a:p>
          <a:p>
            <a:r>
              <a:rPr lang="en-US">
                <a:latin typeface="Calibri" charset="0"/>
              </a:rPr>
              <a:t>different hypothesis about the development of the endometrioma:</a:t>
            </a:r>
          </a:p>
          <a:p>
            <a:r>
              <a:rPr lang="en-US">
                <a:latin typeface="Calibri" charset="0"/>
              </a:rPr>
              <a:t>a celomic metaplasia of invaginated superficial ovarian</a:t>
            </a:r>
          </a:p>
          <a:p>
            <a:r>
              <a:rPr lang="en-US">
                <a:latin typeface="Calibri" charset="0"/>
              </a:rPr>
              <a:t>epithelium in typical glandular epithelium and stroma, thus</a:t>
            </a:r>
          </a:p>
          <a:p>
            <a:r>
              <a:rPr lang="en-US">
                <a:latin typeface="Calibri" charset="0"/>
              </a:rPr>
              <a:t>excluding the possible involvement of retrograde menstruation</a:t>
            </a:r>
          </a:p>
          <a:p>
            <a:r>
              <a:rPr lang="en-US">
                <a:latin typeface="Calibri" charset="0"/>
              </a:rPr>
              <a:t>in endometrioma’s pathogenesis [16].</a:t>
            </a: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ECEADC7-40A7-2849-9F01-CA375DF089D3}" type="slidenum">
              <a:rPr lang="en-US" sz="1200"/>
              <a:pPr eaLnBrk="1" hangingPunct="1"/>
              <a:t>34</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Recently, molecular pathways have been elucidated that may</a:t>
            </a:r>
          </a:p>
          <a:p>
            <a:r>
              <a:rPr lang="en-US">
                <a:latin typeface="Calibri" charset="0"/>
              </a:rPr>
              <a:t>explain this histologic progression from endometriosis to</a:t>
            </a:r>
          </a:p>
          <a:p>
            <a:r>
              <a:rPr lang="en-US">
                <a:latin typeface="Calibri" charset="0"/>
              </a:rPr>
              <a:t>atypical endometriosis and then to EAOC. Only a small</a:t>
            </a:r>
          </a:p>
          <a:p>
            <a:r>
              <a:rPr lang="en-US">
                <a:latin typeface="Calibri" charset="0"/>
              </a:rPr>
              <a:t>number of women will progress along the continuum from</a:t>
            </a:r>
          </a:p>
          <a:p>
            <a:r>
              <a:rPr lang="en-US">
                <a:latin typeface="Calibri" charset="0"/>
              </a:rPr>
              <a:t>endometriosis to EAOC and there is great interest in understanding</a:t>
            </a:r>
          </a:p>
          <a:p>
            <a:r>
              <a:rPr lang="en-US">
                <a:latin typeface="Calibri" charset="0"/>
              </a:rPr>
              <a:t>how this histology progresses and whether it is</a:t>
            </a:r>
          </a:p>
          <a:p>
            <a:r>
              <a:rPr lang="en-US">
                <a:latin typeface="Calibri" charset="0"/>
              </a:rPr>
              <a:t>possible to identify those at risk and/or halt the progression</a:t>
            </a:r>
          </a:p>
          <a:p>
            <a:r>
              <a:rPr lang="en-US">
                <a:latin typeface="Calibri" charset="0"/>
              </a:rPr>
              <a:t>along this continuum. del Carmen et al demonstrated that</a:t>
            </a:r>
          </a:p>
          <a:p>
            <a:r>
              <a:rPr lang="en-US">
                <a:latin typeface="Calibri" charset="0"/>
              </a:rPr>
              <a:t>EAOC is associated with overexpression of vascular endothelial</a:t>
            </a:r>
          </a:p>
          <a:p>
            <a:r>
              <a:rPr lang="en-US">
                <a:latin typeface="Calibri" charset="0"/>
              </a:rPr>
              <a:t>growth factor (VEGF) and that variation in the expression</a:t>
            </a:r>
          </a:p>
          <a:p>
            <a:r>
              <a:rPr lang="en-US">
                <a:latin typeface="Calibri" charset="0"/>
              </a:rPr>
              <a:t>of VEGF in tissue samples of atypical endometriosis may be</a:t>
            </a:r>
          </a:p>
          <a:p>
            <a:r>
              <a:rPr lang="en-US">
                <a:latin typeface="Calibri" charset="0"/>
              </a:rPr>
              <a:t>associated with the progression from atypical endometriosis</a:t>
            </a:r>
          </a:p>
          <a:p>
            <a:r>
              <a:rPr lang="en-US">
                <a:latin typeface="Calibri" charset="0"/>
              </a:rPr>
              <a:t>along the continuum to EAOC.6 In the same study, atypical</a:t>
            </a:r>
          </a:p>
          <a:p>
            <a:r>
              <a:rPr lang="en-US">
                <a:latin typeface="Calibri" charset="0"/>
              </a:rPr>
              <a:t>endometriosis, and not EAOC, was associated with high</a:t>
            </a:r>
          </a:p>
          <a:p>
            <a:r>
              <a:rPr lang="en-US">
                <a:latin typeface="Calibri" charset="0"/>
              </a:rPr>
              <a:t>estrogen and progesterone receptor expression, while Ki-67</a:t>
            </a:r>
          </a:p>
          <a:p>
            <a:r>
              <a:rPr lang="en-US">
                <a:latin typeface="Calibri" charset="0"/>
              </a:rPr>
              <a:t>was associated with neither the benign nor malignant</a:t>
            </a:r>
          </a:p>
          <a:p>
            <a:r>
              <a:rPr lang="en-US">
                <a:latin typeface="Calibri" charset="0"/>
              </a:rPr>
              <a:t>histology.</a:t>
            </a:r>
          </a:p>
          <a:p>
            <a:endParaRPr lang="en-US">
              <a:latin typeface="Calibri" charset="0"/>
            </a:endParaRP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22C4A7C-54A3-6D4C-9849-8F8C72D59F08}" type="slidenum">
              <a:rPr lang="en-US" sz="1200"/>
              <a:pPr eaLnBrk="1" hangingPunct="1"/>
              <a:t>35</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29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b="1">
                <a:latin typeface="Calibri" charset="0"/>
              </a:rPr>
              <a:t>Endometriosis is an inflammatory condition and inflammation has long been associated with cancer risk. </a:t>
            </a:r>
          </a:p>
          <a:p>
            <a:r>
              <a:rPr lang="en-US">
                <a:latin typeface="Calibri" charset="0"/>
              </a:rPr>
              <a:t>Rudolf Virchow first documented this association over 150 years ago and the data continue to mount.9 </a:t>
            </a:r>
          </a:p>
          <a:p>
            <a:r>
              <a:rPr lang="en-US">
                <a:latin typeface="Calibri" charset="0"/>
              </a:rPr>
              <a:t>Due to the cyclical nature of the condition, endometriosis is associated with both acute and chronic inflammation.</a:t>
            </a:r>
          </a:p>
          <a:p>
            <a:r>
              <a:rPr lang="en-US">
                <a:latin typeface="Calibri" charset="0"/>
              </a:rPr>
              <a:t>Molecular studies have noted that pelvic fluid from women with endometriosis have increased concentrations of macrophages and inflammatory cytokines, particularly TNF-α, IL-β, and IL-6.10–15 </a:t>
            </a:r>
          </a:p>
          <a:p>
            <a:r>
              <a:rPr lang="en-US">
                <a:latin typeface="Calibri" charset="0"/>
              </a:rPr>
              <a:t>These </a:t>
            </a:r>
            <a:r>
              <a:rPr lang="en-US" b="1">
                <a:latin typeface="Calibri" charset="0"/>
              </a:rPr>
              <a:t>same cytokines have been reported at significantly higher concentrations in cell cultures of epithelial ovarian cancer</a:t>
            </a:r>
            <a:r>
              <a:rPr lang="en-US">
                <a:latin typeface="Calibri" charset="0"/>
              </a:rPr>
              <a:t>.16 </a:t>
            </a:r>
          </a:p>
          <a:p>
            <a:endParaRPr lang="en-US">
              <a:latin typeface="Calibri" charset="0"/>
            </a:endParaRPr>
          </a:p>
          <a:p>
            <a:r>
              <a:rPr lang="en-US" b="1">
                <a:latin typeface="Calibri" charset="0"/>
              </a:rPr>
              <a:t>Increased cellular proliferation</a:t>
            </a:r>
            <a:r>
              <a:rPr lang="en-US">
                <a:latin typeface="Calibri" charset="0"/>
              </a:rPr>
              <a:t> driven by </a:t>
            </a:r>
            <a:r>
              <a:rPr lang="en-US" b="1">
                <a:latin typeface="Calibri" charset="0"/>
              </a:rPr>
              <a:t>increased circulating estrogen and inflammation </a:t>
            </a:r>
            <a:r>
              <a:rPr lang="en-US">
                <a:latin typeface="Calibri" charset="0"/>
              </a:rPr>
              <a:t>have been identified as major risk factors in the progression of endometriosis to atypical endometriosis and then on to endometriosis-associated ovarian cancer (EAOC). </a:t>
            </a:r>
          </a:p>
          <a:p>
            <a:endParaRPr lang="en-US">
              <a:latin typeface="Calibri" charset="0"/>
            </a:endParaRPr>
          </a:p>
          <a:p>
            <a:r>
              <a:rPr lang="en-US">
                <a:latin typeface="Calibri" charset="0"/>
              </a:rPr>
              <a:t>Wilbur</a:t>
            </a:r>
          </a:p>
          <a:p>
            <a:r>
              <a:rPr lang="en-US">
                <a:latin typeface="Calibri" charset="0"/>
              </a:rPr>
              <a:t>Recently, molecular pathways have been elucidated that may</a:t>
            </a:r>
          </a:p>
          <a:p>
            <a:r>
              <a:rPr lang="en-US">
                <a:latin typeface="Calibri" charset="0"/>
              </a:rPr>
              <a:t>explain this histologic progression from endometriosis to</a:t>
            </a:r>
          </a:p>
          <a:p>
            <a:r>
              <a:rPr lang="en-US">
                <a:latin typeface="Calibri" charset="0"/>
              </a:rPr>
              <a:t>atypical endometriosis and then to EAOC. Only a small</a:t>
            </a:r>
          </a:p>
          <a:p>
            <a:r>
              <a:rPr lang="en-US">
                <a:latin typeface="Calibri" charset="0"/>
              </a:rPr>
              <a:t>number of women will progress along the continuum from</a:t>
            </a:r>
          </a:p>
          <a:p>
            <a:r>
              <a:rPr lang="en-US">
                <a:latin typeface="Calibri" charset="0"/>
              </a:rPr>
              <a:t>endometriosis to EAOC and there is great interest in understanding</a:t>
            </a:r>
          </a:p>
          <a:p>
            <a:r>
              <a:rPr lang="en-US">
                <a:latin typeface="Calibri" charset="0"/>
              </a:rPr>
              <a:t>how this histology progresses and whether it is</a:t>
            </a:r>
          </a:p>
          <a:p>
            <a:r>
              <a:rPr lang="en-US">
                <a:latin typeface="Calibri" charset="0"/>
              </a:rPr>
              <a:t>possible to identify those at risk and/or halt the progression</a:t>
            </a:r>
          </a:p>
          <a:p>
            <a:r>
              <a:rPr lang="en-US">
                <a:latin typeface="Calibri" charset="0"/>
              </a:rPr>
              <a:t>along this continuum. del Carmen et al demonstrated that</a:t>
            </a:r>
          </a:p>
          <a:p>
            <a:r>
              <a:rPr lang="en-US">
                <a:latin typeface="Calibri" charset="0"/>
              </a:rPr>
              <a:t>EAOC is associated with overexpression of vascular endothelial</a:t>
            </a:r>
          </a:p>
          <a:p>
            <a:r>
              <a:rPr lang="en-US">
                <a:latin typeface="Calibri" charset="0"/>
              </a:rPr>
              <a:t>growth factor (VEGF) and that variation in the expression</a:t>
            </a:r>
          </a:p>
          <a:p>
            <a:r>
              <a:rPr lang="en-US">
                <a:latin typeface="Calibri" charset="0"/>
              </a:rPr>
              <a:t>of VEGF in tissue samples of atypical endometriosis may be</a:t>
            </a:r>
          </a:p>
          <a:p>
            <a:r>
              <a:rPr lang="en-US">
                <a:latin typeface="Calibri" charset="0"/>
              </a:rPr>
              <a:t>associated with the progression from atypical endometriosis</a:t>
            </a:r>
          </a:p>
          <a:p>
            <a:r>
              <a:rPr lang="en-US">
                <a:latin typeface="Calibri" charset="0"/>
              </a:rPr>
              <a:t>along the continuum to EAOC.6 In the same study, atypical</a:t>
            </a:r>
          </a:p>
          <a:p>
            <a:r>
              <a:rPr lang="en-US">
                <a:latin typeface="Calibri" charset="0"/>
              </a:rPr>
              <a:t>endometriosis, and not EAOC, was associated with high</a:t>
            </a:r>
          </a:p>
          <a:p>
            <a:r>
              <a:rPr lang="en-US">
                <a:latin typeface="Calibri" charset="0"/>
              </a:rPr>
              <a:t>estrogen and progesterone receptor expression, while Ki-67</a:t>
            </a:r>
          </a:p>
          <a:p>
            <a:r>
              <a:rPr lang="en-US">
                <a:latin typeface="Calibri" charset="0"/>
              </a:rPr>
              <a:t>was associated with neither the benign nor malignant</a:t>
            </a:r>
          </a:p>
          <a:p>
            <a:r>
              <a:rPr lang="en-US">
                <a:latin typeface="Calibri" charset="0"/>
              </a:rPr>
              <a:t>histology.</a:t>
            </a:r>
          </a:p>
          <a:p>
            <a:endParaRPr lang="en-US">
              <a:latin typeface="Calibri" charset="0"/>
            </a:endParaRPr>
          </a:p>
          <a:p>
            <a:r>
              <a:rPr lang="en-US">
                <a:latin typeface="Calibri" charset="0"/>
              </a:rPr>
              <a:t>Garavaglia</a:t>
            </a:r>
          </a:p>
          <a:p>
            <a:r>
              <a:rPr lang="en-US">
                <a:latin typeface="Calibri" charset="0"/>
              </a:rPr>
              <a:t>inflammatory factors and cytokines that, via</a:t>
            </a:r>
          </a:p>
          <a:p>
            <a:r>
              <a:rPr lang="en-US">
                <a:latin typeface="Calibri" charset="0"/>
              </a:rPr>
              <a:t>NF-kB activation, have been found to promote angiogenesis, cell</a:t>
            </a:r>
          </a:p>
          <a:p>
            <a:r>
              <a:rPr lang="en-US">
                <a:latin typeface="Calibri" charset="0"/>
              </a:rPr>
              <a:t>proliferation, inhibition of apoptosis and production of ROS</a:t>
            </a: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05C9A47-1551-EB47-A139-03804D387915}" type="slidenum">
              <a:rPr lang="en-US" sz="1200"/>
              <a:pPr eaLnBrk="1" hangingPunct="1"/>
              <a:t>36</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Histolojik bir çalışmada tekrarlayan inflamatuar değişikliklere uğrayan </a:t>
            </a:r>
            <a:r>
              <a:rPr lang="en-US" b="1">
                <a:latin typeface="Calibri" charset="0"/>
              </a:rPr>
              <a:t>endometriozis</a:t>
            </a:r>
            <a:r>
              <a:rPr lang="en-US">
                <a:latin typeface="Calibri" charset="0"/>
              </a:rPr>
              <a:t> </a:t>
            </a:r>
            <a:r>
              <a:rPr lang="en-US" b="1">
                <a:latin typeface="Calibri" charset="0"/>
              </a:rPr>
              <a:t>dokusu</a:t>
            </a:r>
            <a:r>
              <a:rPr lang="en-US">
                <a:latin typeface="Calibri" charset="0"/>
              </a:rPr>
              <a:t>nun malignansi özelliği göstermeyen </a:t>
            </a:r>
            <a:r>
              <a:rPr lang="en-US" b="1">
                <a:latin typeface="Calibri" charset="0"/>
              </a:rPr>
              <a:t>clear cell morfolojisi</a:t>
            </a:r>
            <a:r>
              <a:rPr lang="en-US">
                <a:latin typeface="Calibri" charset="0"/>
              </a:rPr>
              <a:t>ne benzediği ortaya konulmuş </a:t>
            </a:r>
          </a:p>
          <a:p>
            <a:endParaRPr lang="en-US">
              <a:latin typeface="Calibri" charset="0"/>
            </a:endParaRPr>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91B3233-BFBF-9D48-8B23-066FDF41C64C}" type="slidenum">
              <a:rPr lang="en-US" sz="1200"/>
              <a:pPr eaLnBrk="1" hangingPunct="1"/>
              <a:t>37</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70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The presence of estrogen, and particularly a hyperestrogenic state,</a:t>
            </a:r>
          </a:p>
          <a:p>
            <a:r>
              <a:rPr lang="en-US">
                <a:latin typeface="Calibri" charset="0"/>
              </a:rPr>
              <a:t>is an established risk factor for endometriosis and for the</a:t>
            </a:r>
          </a:p>
          <a:p>
            <a:r>
              <a:rPr lang="en-US">
                <a:latin typeface="Calibri" charset="0"/>
              </a:rPr>
              <a:t>development of atypical endometriosis.26,27</a:t>
            </a:r>
          </a:p>
          <a:p>
            <a:r>
              <a:rPr lang="en-US">
                <a:latin typeface="Calibri" charset="0"/>
              </a:rPr>
              <a:t>Increased cellular proliferation driven by increased circulating estrogen and inflammation have been identified as major risk factors in the progression of endometriosis to atypical endometriosis and then on to endometriosis-associated ovarian cancer (EAOC). </a:t>
            </a:r>
          </a:p>
          <a:p>
            <a:endParaRPr lang="en-US">
              <a:latin typeface="Calibri" charset="0"/>
            </a:endParaRPr>
          </a:p>
          <a:p>
            <a:r>
              <a:rPr lang="en-US">
                <a:latin typeface="Calibri" charset="0"/>
              </a:rPr>
              <a:t>grandi</a:t>
            </a:r>
          </a:p>
          <a:p>
            <a:r>
              <a:rPr lang="en-US">
                <a:latin typeface="Calibri" charset="0"/>
              </a:rPr>
              <a:t>Several mechanisms facilitate the accumulation of an</a:t>
            </a:r>
          </a:p>
          <a:p>
            <a:r>
              <a:rPr lang="en-US">
                <a:latin typeface="Calibri" charset="0"/>
              </a:rPr>
              <a:t>excess of estrogens in endometriomas.The enzyme aromatase</a:t>
            </a:r>
          </a:p>
          <a:p>
            <a:r>
              <a:rPr lang="en-US">
                <a:latin typeface="Calibri" charset="0"/>
              </a:rPr>
              <a:t>is highly present in endometriomas [74]. Aromatase catalyzes</a:t>
            </a:r>
          </a:p>
          <a:p>
            <a:r>
              <a:rPr lang="en-US">
                <a:latin typeface="Calibri" charset="0"/>
              </a:rPr>
              <a:t>the conversion of androstenedione and testosterone,</a:t>
            </a:r>
          </a:p>
          <a:p>
            <a:r>
              <a:rPr lang="en-US">
                <a:latin typeface="Calibri" charset="0"/>
              </a:rPr>
              <a:t>derived from ovarian and adrenal sources, to estrone and</a:t>
            </a:r>
          </a:p>
          <a:p>
            <a:r>
              <a:rPr lang="en-US">
                <a:latin typeface="Calibri" charset="0"/>
              </a:rPr>
              <a:t>estradiol (E2), respectively. Furthermore, in endometriomas</a:t>
            </a:r>
          </a:p>
          <a:p>
            <a:r>
              <a:rPr lang="en-US">
                <a:latin typeface="Calibri" charset="0"/>
              </a:rPr>
              <a:t>the enzyme 17𝛽-hydroxysteroid-dehydrogenase (17𝛽-HSD)</a:t>
            </a:r>
          </a:p>
          <a:p>
            <a:r>
              <a:rPr lang="en-US">
                <a:latin typeface="Calibri" charset="0"/>
              </a:rPr>
              <a:t>type 2 is lacking. This enzyme can convert E2 to the less</a:t>
            </a:r>
          </a:p>
          <a:p>
            <a:r>
              <a:rPr lang="en-US">
                <a:latin typeface="Calibri" charset="0"/>
              </a:rPr>
              <a:t>potent estrogen estrone [75].</a:t>
            </a:r>
          </a:p>
          <a:p>
            <a:r>
              <a:rPr lang="en-US">
                <a:latin typeface="Calibri" charset="0"/>
              </a:rPr>
              <a:t>Excess of E2 can result in</a:t>
            </a:r>
          </a:p>
          <a:p>
            <a:r>
              <a:rPr lang="en-US">
                <a:latin typeface="Calibri" charset="0"/>
              </a:rPr>
              <a:t>cellular proliferation through the stimulation of cytokine</a:t>
            </a:r>
          </a:p>
          <a:p>
            <a:r>
              <a:rPr lang="en-US">
                <a:latin typeface="Calibri" charset="0"/>
              </a:rPr>
              <a:t>production, specifically interleukin- (IL-) 8, and RANTES</a:t>
            </a:r>
          </a:p>
          <a:p>
            <a:r>
              <a:rPr lang="en-US">
                <a:latin typeface="Calibri" charset="0"/>
              </a:rPr>
              <a:t>and also of prostaglandin E2 (PGE2) that can stimulate</a:t>
            </a:r>
          </a:p>
          <a:p>
            <a:r>
              <a:rPr lang="en-US">
                <a:latin typeface="Calibri" charset="0"/>
              </a:rPr>
              <a:t>the activity of aromatase, resulting in a positive feedback</a:t>
            </a:r>
          </a:p>
          <a:p>
            <a:r>
              <a:rPr lang="en-US">
                <a:latin typeface="Calibri" charset="0"/>
              </a:rPr>
              <a:t>loop in favor of hyperestrogenism. This highly proliferative</a:t>
            </a:r>
          </a:p>
          <a:p>
            <a:r>
              <a:rPr lang="en-US">
                <a:latin typeface="Calibri" charset="0"/>
              </a:rPr>
              <a:t>microenvironment in endometrioma presents an enhanced</a:t>
            </a:r>
          </a:p>
          <a:p>
            <a:r>
              <a:rPr lang="en-US">
                <a:latin typeface="Calibri" charset="0"/>
              </a:rPr>
              <a:t>level of reparative activity, with a higher chance for DNA</a:t>
            </a:r>
          </a:p>
          <a:p>
            <a:r>
              <a:rPr lang="en-US">
                <a:latin typeface="Calibri" charset="0"/>
              </a:rPr>
              <a:t>damage and mutations.</a:t>
            </a:r>
          </a:p>
          <a:p>
            <a:endParaRPr lang="en-US">
              <a:latin typeface="Calibri" charset="0"/>
            </a:endParaRPr>
          </a:p>
          <a:p>
            <a:r>
              <a:rPr lang="en-US">
                <a:latin typeface="Calibri" charset="0"/>
              </a:rPr>
              <a:t>Garavaglia</a:t>
            </a:r>
          </a:p>
          <a:p>
            <a:r>
              <a:rPr lang="en-US">
                <a:latin typeface="Calibri" charset="0"/>
              </a:rPr>
              <a:t>an altered steroid hormone balance or responsiveness as estrogens have</a:t>
            </a:r>
          </a:p>
          <a:p>
            <a:r>
              <a:rPr lang="en-US">
                <a:latin typeface="Calibri" charset="0"/>
              </a:rPr>
              <a:t>been consistently linked to the pathogenesis of gynecological cancers</a:t>
            </a:r>
          </a:p>
          <a:p>
            <a:r>
              <a:rPr lang="en-US">
                <a:latin typeface="Calibri" charset="0"/>
              </a:rPr>
              <a:t>[10]</a:t>
            </a:r>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5B91C73-BBEE-B344-B253-5B45E7CC8803}" type="slidenum">
              <a:rPr lang="en-US" sz="1200"/>
              <a:pPr eaLnBrk="1" hangingPunct="1"/>
              <a:t>38</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90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ARID1A, AT-rich interaction domain 1A </a:t>
            </a:r>
          </a:p>
          <a:p>
            <a:endParaRPr lang="en-US">
              <a:latin typeface="Calibri" charset="0"/>
            </a:endParaRPr>
          </a:p>
        </p:txBody>
      </p:sp>
      <p:sp>
        <p:nvSpPr>
          <p:cNvPr id="89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0762164-1E7A-904A-8EAC-8ECA35F21A81}" type="slidenum">
              <a:rPr lang="en-US" sz="1200"/>
              <a:pPr eaLnBrk="1" hangingPunct="1"/>
              <a:t>39</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11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Ayşe ayhan</a:t>
            </a:r>
          </a:p>
          <a:p>
            <a:r>
              <a:rPr lang="en-US">
                <a:latin typeface="Calibri" charset="0"/>
              </a:rPr>
              <a:t>wilbur</a:t>
            </a:r>
          </a:p>
          <a:p>
            <a:r>
              <a:rPr lang="en-US">
                <a:latin typeface="Calibri" charset="0"/>
              </a:rPr>
              <a:t>In a study from the British Columbia</a:t>
            </a:r>
          </a:p>
          <a:p>
            <a:r>
              <a:rPr lang="en-US">
                <a:latin typeface="Calibri" charset="0"/>
              </a:rPr>
              <a:t>Cancer Agency, ARID1Amutationswere observed in 55 of 119</a:t>
            </a:r>
          </a:p>
          <a:p>
            <a:r>
              <a:rPr lang="en-US">
                <a:latin typeface="Calibri" charset="0"/>
              </a:rPr>
              <a:t>ovarian clear-cell carcinomas (46%), 10 of 33 endometrioid</a:t>
            </a:r>
          </a:p>
          <a:p>
            <a:r>
              <a:rPr lang="en-US">
                <a:latin typeface="Calibri" charset="0"/>
              </a:rPr>
              <a:t>carcinomas (30%), and none of the 76 high-grade serous</a:t>
            </a:r>
          </a:p>
          <a:p>
            <a:r>
              <a:rPr lang="en-US">
                <a:latin typeface="Calibri" charset="0"/>
              </a:rPr>
              <a:t>ovarian carcinomas sequenced.39 In a contemporary study</a:t>
            </a:r>
          </a:p>
          <a:p>
            <a:r>
              <a:rPr lang="en-US">
                <a:latin typeface="Calibri" charset="0"/>
              </a:rPr>
              <a:t>from Johns Hopkins, 57% of 42 ovarian clear cell carcinoma</a:t>
            </a:r>
          </a:p>
          <a:p>
            <a:r>
              <a:rPr lang="en-US">
                <a:latin typeface="Calibri" charset="0"/>
              </a:rPr>
              <a:t>specimens demonstrated mutations in ARID1A.38 Loss of the</a:t>
            </a:r>
          </a:p>
          <a:p>
            <a:r>
              <a:rPr lang="en-US">
                <a:latin typeface="Calibri" charset="0"/>
              </a:rPr>
              <a:t>BAF250a protein (the gene product of ARID1A) has also been</a:t>
            </a:r>
          </a:p>
          <a:p>
            <a:r>
              <a:rPr lang="en-US">
                <a:latin typeface="Calibri" charset="0"/>
              </a:rPr>
              <a:t>shown to correlate strongly with the ovarian clear cell carcinoma</a:t>
            </a:r>
          </a:p>
          <a:p>
            <a:r>
              <a:rPr lang="en-US">
                <a:latin typeface="Calibri" charset="0"/>
              </a:rPr>
              <a:t>and endometrioid carcinoma subtypes and the presence</a:t>
            </a:r>
          </a:p>
          <a:p>
            <a:r>
              <a:rPr lang="en-US">
                <a:latin typeface="Calibri" charset="0"/>
              </a:rPr>
              <a:t>of ARID1A mutations.40 In two patients, ARID1A</a:t>
            </a:r>
          </a:p>
          <a:p>
            <a:r>
              <a:rPr lang="en-US">
                <a:latin typeface="Calibri" charset="0"/>
              </a:rPr>
              <a:t>mutations and loss of BAF250a expression were evident in</a:t>
            </a:r>
          </a:p>
          <a:p>
            <a:r>
              <a:rPr lang="en-US">
                <a:latin typeface="Calibri" charset="0"/>
              </a:rPr>
              <a:t>the tumor and contiguous atypical endometriosis but not in</a:t>
            </a:r>
          </a:p>
          <a:p>
            <a:r>
              <a:rPr lang="en-US">
                <a:latin typeface="Calibri" charset="0"/>
              </a:rPr>
              <a:t>distant endometriotic lesions.40</a:t>
            </a:r>
          </a:p>
          <a:p>
            <a:r>
              <a:rPr lang="en-US">
                <a:latin typeface="Calibri" charset="0"/>
              </a:rPr>
              <a:t>Loss of ARID1A function as</a:t>
            </a:r>
          </a:p>
          <a:p>
            <a:r>
              <a:rPr lang="en-US">
                <a:latin typeface="Calibri" charset="0"/>
              </a:rPr>
              <a:t>shown by loss of expression, presumably due to mutations, is</a:t>
            </a:r>
          </a:p>
          <a:p>
            <a:r>
              <a:rPr lang="en-US">
                <a:latin typeface="Calibri" charset="0"/>
              </a:rPr>
              <a:t>an early molecular event in the development of most ovarian</a:t>
            </a:r>
          </a:p>
          <a:p>
            <a:r>
              <a:rPr lang="en-US">
                <a:latin typeface="Calibri" charset="0"/>
              </a:rPr>
              <a:t>clear cell and endometrioid carcinomas arising in endometriomas.</a:t>
            </a:r>
          </a:p>
          <a:p>
            <a:r>
              <a:rPr lang="en-US">
                <a:latin typeface="Calibri" charset="0"/>
              </a:rPr>
              <a:t>38,41</a:t>
            </a:r>
          </a:p>
          <a:p>
            <a:endParaRPr lang="en-US">
              <a:latin typeface="Calibri" charset="0"/>
            </a:endParaRPr>
          </a:p>
          <a:p>
            <a:r>
              <a:rPr lang="en-US">
                <a:latin typeface="Calibri" charset="0"/>
              </a:rPr>
              <a:t>kurman 2016</a:t>
            </a:r>
          </a:p>
          <a:p>
            <a:r>
              <a:rPr lang="en-US">
                <a:latin typeface="Calibri" charset="0"/>
              </a:rPr>
              <a:t>Note that </a:t>
            </a:r>
            <a:r>
              <a:rPr lang="en-US" b="1">
                <a:latin typeface="Calibri" charset="0"/>
              </a:rPr>
              <a:t>mutation of the ARID1A gene or loss of its protein expression </a:t>
            </a:r>
            <a:r>
              <a:rPr lang="en-US">
                <a:latin typeface="Calibri" charset="0"/>
              </a:rPr>
              <a:t>has not been found</a:t>
            </a:r>
          </a:p>
          <a:p>
            <a:r>
              <a:rPr lang="en-US">
                <a:latin typeface="Calibri" charset="0"/>
              </a:rPr>
              <a:t>in ovarian neoplasms other than seromucinous, clear cell, and endometrioid carcinomas.</a:t>
            </a: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F7B6867-E924-F44E-BFF9-7DE4109C9D38}" type="slidenum">
              <a:rPr lang="en-US" sz="1200"/>
              <a:pPr eaLnBrk="1" hangingPunct="1"/>
              <a:t>40</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31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Ayşe ayhan</a:t>
            </a:r>
          </a:p>
          <a:p>
            <a:r>
              <a:rPr lang="en-US">
                <a:latin typeface="Calibri" charset="0"/>
              </a:rPr>
              <a:t>wilbur</a:t>
            </a:r>
          </a:p>
          <a:p>
            <a:r>
              <a:rPr lang="en-US">
                <a:latin typeface="Calibri" charset="0"/>
              </a:rPr>
              <a:t>In two patients, ARID1A</a:t>
            </a:r>
          </a:p>
          <a:p>
            <a:r>
              <a:rPr lang="en-US">
                <a:latin typeface="Calibri" charset="0"/>
              </a:rPr>
              <a:t>mutations and loss of BAF250a expression were evident in</a:t>
            </a:r>
          </a:p>
          <a:p>
            <a:r>
              <a:rPr lang="en-US">
                <a:latin typeface="Calibri" charset="0"/>
              </a:rPr>
              <a:t>the tumor and contiguous atypical endometriosis but not in</a:t>
            </a:r>
          </a:p>
          <a:p>
            <a:r>
              <a:rPr lang="en-US">
                <a:latin typeface="Calibri" charset="0"/>
              </a:rPr>
              <a:t>distant endometriotic lesions.40</a:t>
            </a:r>
          </a:p>
          <a:p>
            <a:r>
              <a:rPr lang="en-US">
                <a:latin typeface="Calibri" charset="0"/>
              </a:rPr>
              <a:t>Loss of ARID1A function as</a:t>
            </a:r>
          </a:p>
          <a:p>
            <a:r>
              <a:rPr lang="en-US">
                <a:latin typeface="Calibri" charset="0"/>
              </a:rPr>
              <a:t>shown by loss of expression, presumably due to mutations, is</a:t>
            </a:r>
          </a:p>
          <a:p>
            <a:r>
              <a:rPr lang="en-US">
                <a:latin typeface="Calibri" charset="0"/>
              </a:rPr>
              <a:t>an early molecular event in the development of most ovarian</a:t>
            </a:r>
          </a:p>
          <a:p>
            <a:r>
              <a:rPr lang="en-US">
                <a:latin typeface="Calibri" charset="0"/>
              </a:rPr>
              <a:t>clear cell and endometrioid carcinomas arising in endometriomas.</a:t>
            </a:r>
          </a:p>
          <a:p>
            <a:r>
              <a:rPr lang="en-US">
                <a:latin typeface="Calibri" charset="0"/>
              </a:rPr>
              <a:t>38,41</a:t>
            </a:r>
          </a:p>
          <a:p>
            <a:endParaRPr lang="en-US">
              <a:latin typeface="Calibri" charset="0"/>
            </a:endParaRPr>
          </a:p>
        </p:txBody>
      </p:sp>
      <p:sp>
        <p:nvSpPr>
          <p:cNvPr id="93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70DD273-4EC6-E442-8043-E12519440B64}" type="slidenum">
              <a:rPr lang="en-US" sz="1200"/>
              <a:pPr eaLnBrk="1" hangingPunct="1"/>
              <a:t>41</a:t>
            </a:fld>
            <a:endParaRPr 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52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In mouse models, deletion of ARID1A and PTEN</a:t>
            </a:r>
          </a:p>
          <a:p>
            <a:r>
              <a:rPr lang="en-US">
                <a:latin typeface="Calibri" charset="0"/>
              </a:rPr>
              <a:t>in mouse ovary results in ovarian endometrioid carcinoma39</a:t>
            </a:r>
          </a:p>
          <a:p>
            <a:r>
              <a:rPr lang="en-US">
                <a:latin typeface="Calibri" charset="0"/>
              </a:rPr>
              <a:t>and deletion of ARID1A and activating mutation of PIK3CA</a:t>
            </a:r>
          </a:p>
          <a:p>
            <a:r>
              <a:rPr lang="en-US">
                <a:latin typeface="Calibri" charset="0"/>
              </a:rPr>
              <a:t>lead to ovarian clear cell-like carcinoma.42</a:t>
            </a:r>
          </a:p>
        </p:txBody>
      </p:sp>
      <p:sp>
        <p:nvSpPr>
          <p:cNvPr id="95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949ACE8-C4C5-3443-B4FF-1D47336C2E46}" type="slidenum">
              <a:rPr lang="en-US" sz="1200"/>
              <a:pPr eaLnBrk="1" hangingPunct="1"/>
              <a:t>42</a:t>
            </a:fld>
            <a:endParaRPr 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72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p:txBody>
      </p:sp>
      <p:sp>
        <p:nvSpPr>
          <p:cNvPr id="97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C2A1E6E-27A6-2847-89CE-3C840771F485}" type="slidenum">
              <a:rPr lang="en-US" sz="1200"/>
              <a:pPr eaLnBrk="1" hangingPunct="1"/>
              <a:t>43</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a:latin typeface="Calibri" charset="0"/>
              </a:rPr>
              <a:t>Kistik ovaryan endometriozis = endometrioma vakaların %30-40’ında var</a:t>
            </a:r>
          </a:p>
          <a:p>
            <a:r>
              <a:rPr lang="en-US" b="1">
                <a:latin typeface="Calibri" charset="0"/>
              </a:rPr>
              <a:t>ortada clear cell sağda papiller uzanımlı endometrioid ca</a:t>
            </a:r>
          </a:p>
          <a:p>
            <a:endParaRPr lang="en-US">
              <a:latin typeface="Calibri" charset="0"/>
            </a:endParaRPr>
          </a:p>
          <a:p>
            <a:r>
              <a:rPr lang="en-US">
                <a:latin typeface="Calibri" charset="0"/>
              </a:rPr>
              <a:t>Grandi</a:t>
            </a:r>
          </a:p>
          <a:p>
            <a:r>
              <a:rPr lang="en-US">
                <a:latin typeface="Calibri" charset="0"/>
              </a:rPr>
              <a:t>Although endometriosis frequently involves multiple sites in the pelvis, malignancies associated</a:t>
            </a:r>
          </a:p>
          <a:p>
            <a:r>
              <a:rPr lang="en-US">
                <a:latin typeface="Calibri" charset="0"/>
              </a:rPr>
              <a:t>with this disease are mostly confined to the ovaries, evolving from an endometrioma [11]. </a:t>
            </a:r>
          </a:p>
          <a:p>
            <a:endParaRPr lang="en-US">
              <a:latin typeface="Calibri" charset="0"/>
            </a:endParaRPr>
          </a:p>
          <a:p>
            <a:r>
              <a:rPr lang="en-US" b="1">
                <a:latin typeface="Calibri" charset="0"/>
              </a:rPr>
              <a:t>Reasons prompting the malignancy to develop only form ovarian endometriosis</a:t>
            </a:r>
          </a:p>
          <a:p>
            <a:r>
              <a:rPr lang="en-US" b="1">
                <a:latin typeface="Calibri" charset="0"/>
              </a:rPr>
              <a:t>are largely unknown but probably due to the particular microenvironment, present at this specific site.</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6B4430A-5A46-8C40-A70E-C74DA57F56FF}" type="slidenum">
              <a:rPr lang="en-US" sz="1200"/>
              <a:pPr eaLnBrk="1" hangingPunct="1"/>
              <a:t>5</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 Figure 5:Molecular pathways involved in endometriosis-associated</a:t>
            </a:r>
          </a:p>
          <a:p>
            <a:r>
              <a:rPr lang="en-US">
                <a:latin typeface="Calibri" charset="0"/>
              </a:rPr>
              <a:t>ovarian cancer pathogenesis from endometriotic lesions. In particular,</a:t>
            </a:r>
          </a:p>
          <a:p>
            <a:r>
              <a:rPr lang="en-US">
                <a:latin typeface="Calibri" charset="0"/>
              </a:rPr>
              <a:t>activation of oncogenic KRAS and PI3K pathways and</a:t>
            </a:r>
          </a:p>
          <a:p>
            <a:r>
              <a:rPr lang="en-US">
                <a:latin typeface="Calibri" charset="0"/>
              </a:rPr>
              <a:t>inactivation of tumor suppressor genes PTEN and ARID1A.</a:t>
            </a:r>
          </a:p>
          <a:p>
            <a:endParaRPr lang="en-US">
              <a:latin typeface="Calibri" charset="0"/>
            </a:endParaRPr>
          </a:p>
          <a:p>
            <a:r>
              <a:rPr lang="en-US" b="1">
                <a:latin typeface="Calibri" charset="0"/>
              </a:rPr>
              <a:t>ARID1A, AT-rich interaction domain 1A </a:t>
            </a:r>
          </a:p>
          <a:p>
            <a:r>
              <a:rPr lang="en-US" b="1">
                <a:latin typeface="Calibri" charset="0"/>
              </a:rPr>
              <a:t>KRAS, Kirsten rat sarcoma viral oncogene homolog</a:t>
            </a:r>
          </a:p>
          <a:p>
            <a:r>
              <a:rPr lang="en-US" b="1">
                <a:latin typeface="Calibri" charset="0"/>
              </a:rPr>
              <a:t>PI3K, phosphatidylinositol 3- kinase</a:t>
            </a:r>
          </a:p>
          <a:p>
            <a:r>
              <a:rPr lang="en-US" b="1">
                <a:latin typeface="Calibri" charset="0"/>
              </a:rPr>
              <a:t>PTEN, phosphatase and tensin homolog </a:t>
            </a:r>
          </a:p>
          <a:p>
            <a:endParaRPr lang="en-US" b="1">
              <a:latin typeface="Calibri" charset="0"/>
            </a:endParaRPr>
          </a:p>
          <a:p>
            <a:r>
              <a:rPr lang="en-US" b="1">
                <a:latin typeface="Calibri" charset="0"/>
              </a:rPr>
              <a:t>Grandi</a:t>
            </a:r>
          </a:p>
          <a:p>
            <a:r>
              <a:rPr lang="en-US">
                <a:latin typeface="Calibri" charset="0"/>
              </a:rPr>
              <a:t>Activation of the PI3K/AKT pathway (through mutation</a:t>
            </a:r>
          </a:p>
          <a:p>
            <a:r>
              <a:rPr lang="en-US">
                <a:latin typeface="Calibri" charset="0"/>
              </a:rPr>
              <a:t>of PIK3CA and AKT or inactivating mutations of PTEN)</a:t>
            </a:r>
          </a:p>
          <a:p>
            <a:r>
              <a:rPr lang="en-US">
                <a:latin typeface="Calibri" charset="0"/>
              </a:rPr>
              <a:t>is a frequent event in clear-cell and endometrioid ovarian</a:t>
            </a:r>
          </a:p>
          <a:p>
            <a:r>
              <a:rPr lang="en-US">
                <a:latin typeface="Calibri" charset="0"/>
              </a:rPr>
              <a:t>cancers. Activating mutations in PIK3CA have been described</a:t>
            </a:r>
          </a:p>
          <a:p>
            <a:r>
              <a:rPr lang="en-US">
                <a:latin typeface="Calibri" charset="0"/>
              </a:rPr>
              <a:t>to occur in 33–40% of clear-cell ovarian cancer, and</a:t>
            </a:r>
          </a:p>
          <a:p>
            <a:r>
              <a:rPr lang="en-US">
                <a:latin typeface="Calibri" charset="0"/>
              </a:rPr>
              <a:t>loss of PTEN expression has been found in 40% of clearcell</a:t>
            </a:r>
          </a:p>
          <a:p>
            <a:r>
              <a:rPr lang="en-US">
                <a:latin typeface="Calibri" charset="0"/>
              </a:rPr>
              <a:t>ovarian cancers and AKT2 amplification in 14% [59,</a:t>
            </a:r>
          </a:p>
          <a:p>
            <a:r>
              <a:rPr lang="en-US">
                <a:latin typeface="Calibri" charset="0"/>
              </a:rPr>
              <a:t>60]. At the same time, several studies described PI3K/AKT</a:t>
            </a:r>
          </a:p>
          <a:p>
            <a:r>
              <a:rPr lang="en-US">
                <a:latin typeface="Calibri" charset="0"/>
              </a:rPr>
              <a:t>pathway activation in endometriosis [61–64]; particularly</a:t>
            </a:r>
          </a:p>
          <a:p>
            <a:r>
              <a:rPr lang="en-US">
                <a:latin typeface="Calibri" charset="0"/>
              </a:rPr>
              <a:t>inactivation of PTEN was detected in more than 75% of</a:t>
            </a:r>
          </a:p>
          <a:p>
            <a:r>
              <a:rPr lang="en-US">
                <a:latin typeface="Calibri" charset="0"/>
              </a:rPr>
              <a:t>EAOCs [65] and in about 15% of endometriotic lesions [66].</a:t>
            </a:r>
          </a:p>
          <a:p>
            <a:r>
              <a:rPr lang="en-US">
                <a:latin typeface="Calibri" charset="0"/>
              </a:rPr>
              <a:t>In the endometriotic lesions, PI3K/AKT pathway regulates</a:t>
            </a:r>
          </a:p>
          <a:p>
            <a:r>
              <a:rPr lang="en-US">
                <a:latin typeface="Calibri" charset="0"/>
              </a:rPr>
              <a:t>FOXO1 protein, amember of the forkhead-box O family, and</a:t>
            </a:r>
          </a:p>
          <a:p>
            <a:r>
              <a:rPr lang="en-US">
                <a:latin typeface="Calibri" charset="0"/>
              </a:rPr>
              <a:t>the decidua-specific gene IGF binding protein-1 (IGFBP-1),</a:t>
            </a:r>
          </a:p>
          <a:p>
            <a:r>
              <a:rPr lang="en-US">
                <a:latin typeface="Calibri" charset="0"/>
              </a:rPr>
              <a:t>which are both involved in the decidualization of endometrial</a:t>
            </a:r>
          </a:p>
          <a:p>
            <a:r>
              <a:rPr lang="en-US">
                <a:latin typeface="Calibri" charset="0"/>
              </a:rPr>
              <a:t>cells. Interestingly, both inhibition of PI3K and AKT led to</a:t>
            </a:r>
          </a:p>
          <a:p>
            <a:r>
              <a:rPr lang="en-US">
                <a:latin typeface="Calibri" charset="0"/>
              </a:rPr>
              <a:t>increasing nuclear FOXO1 and IGFBP1 levels in response to</a:t>
            </a:r>
          </a:p>
          <a:p>
            <a:r>
              <a:rPr lang="en-US">
                <a:latin typeface="Calibri" charset="0"/>
              </a:rPr>
              <a:t>treatment with medroxyprogesterone acetate and dibutyryl</a:t>
            </a:r>
          </a:p>
          <a:p>
            <a:r>
              <a:rPr lang="en-US">
                <a:latin typeface="Calibri" charset="0"/>
              </a:rPr>
              <a:t>cAMP, supporting evidence that the increased PI3K/AKT</a:t>
            </a:r>
          </a:p>
          <a:p>
            <a:r>
              <a:rPr lang="en-US">
                <a:latin typeface="Calibri" charset="0"/>
              </a:rPr>
              <a:t>pathway is involved in the reduced decidual response in</a:t>
            </a:r>
          </a:p>
          <a:p>
            <a:r>
              <a:rPr lang="en-US">
                <a:latin typeface="Calibri" charset="0"/>
              </a:rPr>
              <a:t>endometriosis [67].</a:t>
            </a:r>
            <a:endParaRPr lang="en-US" b="1">
              <a:latin typeface="Calibri" charset="0"/>
            </a:endParaRPr>
          </a:p>
          <a:p>
            <a:endParaRPr lang="en-US" b="1">
              <a:latin typeface="Calibri" charset="0"/>
            </a:endParaRPr>
          </a:p>
          <a:p>
            <a:endParaRPr lang="en-US" b="1">
              <a:latin typeface="Calibri" charset="0"/>
            </a:endParaRP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D02B5E4-DCBA-7649-8FEB-D8D54635D4CD}" type="slidenum">
              <a:rPr lang="en-US" sz="1200"/>
              <a:pPr eaLnBrk="1" hangingPunct="1"/>
              <a:t>44</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24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 en yakın açıklama</a:t>
            </a:r>
          </a:p>
          <a:p>
            <a:r>
              <a:rPr lang="en-US">
                <a:latin typeface="Calibri" charset="0"/>
              </a:rPr>
              <a:t>Vercellini et al. [40] recently unified these theories,</a:t>
            </a:r>
          </a:p>
          <a:p>
            <a:r>
              <a:rPr lang="en-US">
                <a:latin typeface="Calibri" charset="0"/>
              </a:rPr>
              <a:t>proposing the “incessant menstruation” theory</a:t>
            </a:r>
            <a:r>
              <a:rPr lang="en-US" b="1">
                <a:latin typeface="Calibri" charset="0"/>
              </a:rPr>
              <a:t>: the iron induced oxidative stress derived from retrograde menstruation.</a:t>
            </a:r>
          </a:p>
          <a:p>
            <a:endParaRPr lang="en-US" b="1">
              <a:latin typeface="Calibri" charset="0"/>
            </a:endParaRPr>
          </a:p>
          <a:p>
            <a:r>
              <a:rPr lang="en-US" b="1">
                <a:latin typeface="Calibri" charset="0"/>
              </a:rPr>
              <a:t>The fimbriae, floating in bloody peritoneal fluid, are exposed to the action of catalytic iron and to the genotoxic effect of reactive oxygen species, generated from haemolysis</a:t>
            </a:r>
          </a:p>
          <a:p>
            <a:r>
              <a:rPr lang="en-US" b="1">
                <a:latin typeface="Calibri" charset="0"/>
              </a:rPr>
              <a:t>of erythrocytes by pelvic macrophages. This would explain also the distal site of tubal intraepithelial neoplasia.</a:t>
            </a:r>
          </a:p>
          <a:p>
            <a:endParaRPr lang="en-US" b="1">
              <a:latin typeface="Calibri" charset="0"/>
            </a:endParaRPr>
          </a:p>
          <a:p>
            <a:r>
              <a:rPr lang="en-US" b="1">
                <a:latin typeface="Calibri" charset="0"/>
              </a:rPr>
              <a:t>Collection of blood inside endometriomas would lead to the same type of genotoxic insult on gonadal endometrial implants. This would explain why</a:t>
            </a:r>
          </a:p>
          <a:p>
            <a:r>
              <a:rPr lang="en-US" b="1">
                <a:latin typeface="Calibri" charset="0"/>
              </a:rPr>
              <a:t>endometriosis-associated cancers develop much more frequently in the ovary than at extragonadal sites.</a:t>
            </a:r>
          </a:p>
          <a:p>
            <a:r>
              <a:rPr lang="en-US" b="1">
                <a:latin typeface="Calibri" charset="0"/>
              </a:rPr>
              <a:t> </a:t>
            </a:r>
          </a:p>
          <a:p>
            <a:r>
              <a:rPr lang="en-US">
                <a:latin typeface="Calibri" charset="0"/>
              </a:rPr>
              <a:t>In their opinion </a:t>
            </a:r>
            <a:r>
              <a:rPr lang="en-US" b="1">
                <a:latin typeface="Calibri" charset="0"/>
              </a:rPr>
              <a:t>the likelihood of developing epithelial ovarian cancer may be influenced not by the lifetime number of ovulations, but by that of menstruations.</a:t>
            </a:r>
          </a:p>
          <a:p>
            <a:endParaRPr lang="en-US">
              <a:latin typeface="Calibri" charset="0"/>
            </a:endParaRPr>
          </a:p>
          <a:p>
            <a:r>
              <a:rPr lang="en-US">
                <a:latin typeface="Calibri" charset="0"/>
              </a:rPr>
              <a:t>Among EAOC, there is an important difference in steroid receptors: </a:t>
            </a:r>
          </a:p>
          <a:p>
            <a:r>
              <a:rPr lang="en-US">
                <a:latin typeface="Calibri" charset="0"/>
              </a:rPr>
              <a:t>the clear-cell subtype typically does not express </a:t>
            </a:r>
            <a:r>
              <a:rPr lang="en-US" b="1">
                <a:latin typeface="Calibri" charset="0"/>
              </a:rPr>
              <a:t>estrogen (ER) and progesterone receptors (PR)</a:t>
            </a:r>
            <a:r>
              <a:rPr lang="en-US">
                <a:latin typeface="Calibri" charset="0"/>
              </a:rPr>
              <a:t>, while the</a:t>
            </a:r>
          </a:p>
          <a:p>
            <a:r>
              <a:rPr lang="en-US">
                <a:latin typeface="Calibri" charset="0"/>
              </a:rPr>
              <a:t>endometrioid subtype expresses both of them [76]. </a:t>
            </a:r>
          </a:p>
          <a:p>
            <a:r>
              <a:rPr lang="en-US">
                <a:latin typeface="Calibri" charset="0"/>
              </a:rPr>
              <a:t>Expression of ER could be a pivotal point in the carcinogenic pathway, separating the development of </a:t>
            </a:r>
          </a:p>
          <a:p>
            <a:r>
              <a:rPr lang="en-US">
                <a:latin typeface="Calibri" charset="0"/>
              </a:rPr>
              <a:t>estrogen-dependent carcinomas (endometrioid) from </a:t>
            </a:r>
          </a:p>
          <a:p>
            <a:r>
              <a:rPr lang="en-US">
                <a:latin typeface="Calibri" charset="0"/>
              </a:rPr>
              <a:t>estrogen-independent carcinomas (clear-cell) [77].</a:t>
            </a:r>
          </a:p>
          <a:p>
            <a:endParaRPr lang="en-US">
              <a:latin typeface="Calibri" charset="0"/>
            </a:endParaRPr>
          </a:p>
          <a:p>
            <a:r>
              <a:rPr lang="en-US">
                <a:latin typeface="Calibri" charset="0"/>
              </a:rPr>
              <a:t>Garavaglia</a:t>
            </a:r>
          </a:p>
          <a:p>
            <a:r>
              <a:rPr lang="en-US">
                <a:latin typeface="Calibri" charset="0"/>
              </a:rPr>
              <a:t>Red blood cells collected within the endometrioma pseudocavity are phagocyted and hemolysed by macrophages, but when</a:t>
            </a:r>
          </a:p>
          <a:p>
            <a:r>
              <a:rPr lang="en-US">
                <a:latin typeface="Calibri" charset="0"/>
              </a:rPr>
              <a:t>their iron storage capacity is overwhelmed, non-protein-bound “free” or “</a:t>
            </a:r>
            <a:r>
              <a:rPr lang="en-US" altLang="ja-JP">
                <a:latin typeface="Calibri" charset="0"/>
              </a:rPr>
              <a:t>catalytic</a:t>
            </a:r>
            <a:r>
              <a:rPr lang="en-US">
                <a:latin typeface="Calibri" charset="0"/>
              </a:rPr>
              <a:t>”</a:t>
            </a:r>
            <a:r>
              <a:rPr lang="en-US" altLang="ja-JP">
                <a:latin typeface="Calibri" charset="0"/>
              </a:rPr>
              <a:t> iron and heme are released in the cyst fluid. </a:t>
            </a:r>
          </a:p>
          <a:p>
            <a:r>
              <a:rPr lang="en-US" b="1">
                <a:latin typeface="Calibri" charset="0"/>
              </a:rPr>
              <a:t>Reactive oxygen species </a:t>
            </a:r>
            <a:r>
              <a:rPr lang="en-US">
                <a:latin typeface="Calibri" charset="0"/>
              </a:rPr>
              <a:t>(ROS) are generated via the Fenton reaction typical of redox cycling </a:t>
            </a:r>
          </a:p>
          <a:p>
            <a:r>
              <a:rPr lang="en-US">
                <a:latin typeface="Calibri" charset="0"/>
              </a:rPr>
              <a:t>and they can </a:t>
            </a:r>
            <a:r>
              <a:rPr lang="en-US" b="1">
                <a:latin typeface="Calibri" charset="0"/>
              </a:rPr>
              <a:t>damage proteins, lipids, cell membrane</a:t>
            </a:r>
            <a:r>
              <a:rPr lang="en-US">
                <a:latin typeface="Calibri" charset="0"/>
              </a:rPr>
              <a:t> and </a:t>
            </a:r>
            <a:r>
              <a:rPr lang="en-US" b="1">
                <a:latin typeface="Calibri" charset="0"/>
              </a:rPr>
              <a:t>cause carcinogenic DNA mutations or loss as well as genetic instability </a:t>
            </a:r>
            <a:r>
              <a:rPr lang="en-US">
                <a:latin typeface="Calibri" charset="0"/>
              </a:rPr>
              <a:t>[9].</a:t>
            </a:r>
          </a:p>
        </p:txBody>
      </p:sp>
      <p:sp>
        <p:nvSpPr>
          <p:cNvPr id="1024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D1CFE00-7163-2540-A510-2BC7B414E81B}" type="slidenum">
              <a:rPr lang="en-US" sz="1200"/>
              <a:pPr eaLnBrk="1" hangingPunct="1"/>
              <a:t>46</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44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vercellini</a:t>
            </a:r>
          </a:p>
          <a:p>
            <a:r>
              <a:rPr lang="en-US">
                <a:latin typeface="Calibri" charset="0"/>
              </a:rPr>
              <a:t>Flow diagram showing the hypothesized steps of the unifying</a:t>
            </a:r>
          </a:p>
          <a:p>
            <a:r>
              <a:rPr lang="en-US">
                <a:latin typeface="Calibri" charset="0"/>
              </a:rPr>
              <a:t>‘incessant menstruation’ hypothesis as a carcinogenic model for</a:t>
            </a:r>
          </a:p>
          <a:p>
            <a:r>
              <a:rPr lang="en-US">
                <a:latin typeface="Calibri" charset="0"/>
              </a:rPr>
              <a:t>serous, endometrioid and clear cell ovarian tumours.</a:t>
            </a:r>
          </a:p>
          <a:p>
            <a:r>
              <a:rPr lang="en-US">
                <a:latin typeface="Calibri" charset="0"/>
              </a:rPr>
              <a:t>Ovarian cancer and the ‘incessant menstruation’ hypothesis 2267</a:t>
            </a:r>
          </a:p>
        </p:txBody>
      </p:sp>
      <p:sp>
        <p:nvSpPr>
          <p:cNvPr id="1044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87694CE-3032-BA46-873D-D48A73CF41DD}" type="slidenum">
              <a:rPr lang="en-US" sz="1200"/>
              <a:pPr eaLnBrk="1" hangingPunct="1"/>
              <a:t>47</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64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Alternatif patogenez?</a:t>
            </a:r>
          </a:p>
          <a:p>
            <a:r>
              <a:rPr lang="en-US">
                <a:latin typeface="Calibri" charset="0"/>
              </a:rPr>
              <a:t>Garavaglia</a:t>
            </a:r>
          </a:p>
          <a:p>
            <a:r>
              <a:rPr lang="en-US">
                <a:latin typeface="Calibri" charset="0"/>
              </a:rPr>
              <a:t>Two scenario may be envisioned:</a:t>
            </a:r>
          </a:p>
          <a:p>
            <a:r>
              <a:rPr lang="en-US">
                <a:latin typeface="Calibri" charset="0"/>
              </a:rPr>
              <a:t>1. According to the most common hypothesis, normal endometrial</a:t>
            </a:r>
          </a:p>
          <a:p>
            <a:r>
              <a:rPr lang="en-US">
                <a:latin typeface="Calibri" charset="0"/>
              </a:rPr>
              <a:t>cells can migrate via retrograde menstruation in the pelvis and</a:t>
            </a:r>
          </a:p>
          <a:p>
            <a:r>
              <a:rPr lang="en-US">
                <a:latin typeface="Calibri" charset="0"/>
              </a:rPr>
              <a:t>implant secondarily on the ovary. Here, the local factors claimed to</a:t>
            </a:r>
          </a:p>
          <a:p>
            <a:r>
              <a:rPr lang="en-US">
                <a:latin typeface="Calibri" charset="0"/>
              </a:rPr>
              <a:t>be responsible for the induction of genetic alterations in endometriotic</a:t>
            </a:r>
          </a:p>
          <a:p>
            <a:r>
              <a:rPr lang="en-US">
                <a:latin typeface="Calibri" charset="0"/>
              </a:rPr>
              <a:t>cells are: i) inflammatory factors and cytokines that, via</a:t>
            </a:r>
          </a:p>
          <a:p>
            <a:r>
              <a:rPr lang="en-US">
                <a:latin typeface="Calibri" charset="0"/>
              </a:rPr>
              <a:t>NF-kB activation, have been found to promote angiogenesis, cell</a:t>
            </a:r>
          </a:p>
          <a:p>
            <a:r>
              <a:rPr lang="en-US">
                <a:latin typeface="Calibri" charset="0"/>
              </a:rPr>
              <a:t>proliferation, inhibition of apoptosis and production of ROS; ii) an</a:t>
            </a:r>
          </a:p>
          <a:p>
            <a:r>
              <a:rPr lang="en-US">
                <a:latin typeface="Calibri" charset="0"/>
              </a:rPr>
              <a:t>altered steroid hormone balance or responsiveness as estrogens have</a:t>
            </a:r>
          </a:p>
          <a:p>
            <a:r>
              <a:rPr lang="en-US">
                <a:latin typeface="Calibri" charset="0"/>
              </a:rPr>
              <a:t>been consistently linked to the pathogenesis of gynecological cancers</a:t>
            </a:r>
          </a:p>
          <a:p>
            <a:r>
              <a:rPr lang="en-US">
                <a:latin typeface="Calibri" charset="0"/>
              </a:rPr>
              <a:t>[10]; iii) iron-associated oxidative stress considered currently</a:t>
            </a:r>
          </a:p>
          <a:p>
            <a:r>
              <a:rPr lang="en-US">
                <a:latin typeface="Calibri" charset="0"/>
              </a:rPr>
              <a:t>the most important trigger, being able to attack ‘fragile’ sites in the</a:t>
            </a:r>
          </a:p>
          <a:p>
            <a:r>
              <a:rPr lang="en-US">
                <a:latin typeface="Calibri" charset="0"/>
              </a:rPr>
              <a:t>genome [6,9,11]. The acquisition of a sum of somatic mutations in</a:t>
            </a:r>
          </a:p>
          <a:p>
            <a:r>
              <a:rPr lang="en-US">
                <a:latin typeface="Calibri" charset="0"/>
              </a:rPr>
              <a:t>ectopic sites would be responsible for the malignant transformation</a:t>
            </a:r>
          </a:p>
          <a:p>
            <a:r>
              <a:rPr lang="en-US">
                <a:latin typeface="Calibri" charset="0"/>
              </a:rPr>
              <a:t>of the normal refluxed endometrium.</a:t>
            </a:r>
          </a:p>
          <a:p>
            <a:r>
              <a:rPr lang="en-US">
                <a:latin typeface="Calibri" charset="0"/>
              </a:rPr>
              <a:t>2. Alternatively, the first neoplastic transformation would characterize</a:t>
            </a:r>
          </a:p>
          <a:p>
            <a:r>
              <a:rPr lang="en-US">
                <a:latin typeface="Calibri" charset="0"/>
              </a:rPr>
              <a:t>the uterine cells migrating in the pelvis via retrograde menstruation.</a:t>
            </a:r>
          </a:p>
          <a:p>
            <a:r>
              <a:rPr lang="en-US">
                <a:latin typeface="Calibri" charset="0"/>
              </a:rPr>
              <a:t>The uterus may thus be the organ of origin of ovarian endometrioid</a:t>
            </a:r>
          </a:p>
          <a:p>
            <a:r>
              <a:rPr lang="en-US">
                <a:latin typeface="Calibri" charset="0"/>
              </a:rPr>
              <a:t>cancer. Successively, cancer cells or their precursor cells, together</a:t>
            </a:r>
          </a:p>
          <a:p>
            <a:r>
              <a:rPr lang="en-US">
                <a:latin typeface="Calibri" charset="0"/>
              </a:rPr>
              <a:t>with normal endometrial cells would reflux via retrograde menstruation</a:t>
            </a:r>
          </a:p>
          <a:p>
            <a:r>
              <a:rPr lang="en-US">
                <a:latin typeface="Calibri" charset="0"/>
              </a:rPr>
              <a:t>and than implant secondarily on the ovary.</a:t>
            </a:r>
          </a:p>
          <a:p>
            <a:endParaRPr lang="en-US">
              <a:latin typeface="Calibri" charset="0"/>
            </a:endParaRPr>
          </a:p>
          <a:p>
            <a:r>
              <a:rPr lang="en-US">
                <a:latin typeface="Calibri" charset="0"/>
              </a:rPr>
              <a:t>Abstract- Endometriosis is a risk factor for type I epithelial ovarian cancer but an issue to be clarified is the site of origin of</a:t>
            </a:r>
          </a:p>
          <a:p>
            <a:r>
              <a:rPr lang="en-US">
                <a:latin typeface="Calibri" charset="0"/>
              </a:rPr>
              <a:t>endometriosis associated ovarian cancer.</a:t>
            </a:r>
          </a:p>
          <a:p>
            <a:r>
              <a:rPr lang="en-US">
                <a:latin typeface="Calibri" charset="0"/>
              </a:rPr>
              <a:t>Here we proposed that the uterus may be the organ of origin of ovarian endometrioid cancer associated with</a:t>
            </a:r>
          </a:p>
          <a:p>
            <a:r>
              <a:rPr lang="en-US">
                <a:latin typeface="Calibri" charset="0"/>
              </a:rPr>
              <a:t>endometriosis. Thus, the first neoplastic transformation would characterize the uterine cells migrating in the</a:t>
            </a:r>
          </a:p>
          <a:p>
            <a:r>
              <a:rPr lang="en-US">
                <a:latin typeface="Calibri" charset="0"/>
              </a:rPr>
              <a:t>pelvis via retrograde menstruation and they would implant secondarily on the ovary. Supporting this hypothesis,</a:t>
            </a:r>
          </a:p>
          <a:p>
            <a:r>
              <a:rPr lang="en-US" b="1">
                <a:latin typeface="Calibri" charset="0"/>
              </a:rPr>
              <a:t>an higher incidence of synchronous precancerous and cancerous endometrial pathology in patients affected by</a:t>
            </a:r>
          </a:p>
          <a:p>
            <a:r>
              <a:rPr lang="en-US" b="1">
                <a:latin typeface="Calibri" charset="0"/>
              </a:rPr>
              <a:t>ovarian endometrioid cancer associated with endometriosis was showed</a:t>
            </a:r>
            <a:r>
              <a:rPr lang="en-US">
                <a:latin typeface="Calibri" charset="0"/>
              </a:rPr>
              <a:t>. Moreover, </a:t>
            </a:r>
            <a:r>
              <a:rPr lang="en-US" b="1">
                <a:latin typeface="Calibri" charset="0"/>
              </a:rPr>
              <a:t>uterine endometrial type I</a:t>
            </a:r>
          </a:p>
          <a:p>
            <a:r>
              <a:rPr lang="en-US" b="1">
                <a:latin typeface="Calibri" charset="0"/>
              </a:rPr>
              <a:t>carcinoma resembles endometriosis associated endometrioid ovarian cancer in behavior and prognosis. </a:t>
            </a:r>
            <a:r>
              <a:rPr lang="en-US">
                <a:latin typeface="Calibri" charset="0"/>
              </a:rPr>
              <a:t>This</a:t>
            </a:r>
          </a:p>
          <a:p>
            <a:r>
              <a:rPr lang="en-US">
                <a:latin typeface="Calibri" charset="0"/>
              </a:rPr>
              <a:t>hypothesis is also supported by epidemiologic evidence showing a protective effect for tubal ligation and oral</a:t>
            </a:r>
          </a:p>
          <a:p>
            <a:r>
              <a:rPr lang="en-US">
                <a:latin typeface="Calibri" charset="0"/>
              </a:rPr>
              <a:t>contraceptive use for endometriosis associated endometrioid ovarian cancer. Endometriosis and endometrioid</a:t>
            </a:r>
          </a:p>
          <a:p>
            <a:r>
              <a:rPr lang="en-US">
                <a:latin typeface="Calibri" charset="0"/>
              </a:rPr>
              <a:t>ovarian carcinoma might represent two distinct biological entities characterized by the same organ of origin (the</a:t>
            </a:r>
          </a:p>
          <a:p>
            <a:r>
              <a:rPr lang="en-US">
                <a:latin typeface="Calibri" charset="0"/>
              </a:rPr>
              <a:t>uterus), the same pathogenetic mechanism (transtubal reflux) and the same target organ (the ovary). By shifting</a:t>
            </a:r>
          </a:p>
          <a:p>
            <a:r>
              <a:rPr lang="en-US" b="1">
                <a:latin typeface="Calibri" charset="0"/>
              </a:rPr>
              <a:t>the early events of ovarian carcinogenesis to the endometrium, prevention approaches as salpingectomy/tubal</a:t>
            </a:r>
          </a:p>
          <a:p>
            <a:r>
              <a:rPr lang="en-US" b="1">
                <a:latin typeface="Calibri" charset="0"/>
              </a:rPr>
              <a:t>ligation and intervention at uterine corpus level may play an important role.</a:t>
            </a:r>
          </a:p>
          <a:p>
            <a:endParaRPr lang="en-US">
              <a:latin typeface="Calibri" charset="0"/>
            </a:endParaRPr>
          </a:p>
          <a:p>
            <a:r>
              <a:rPr lang="en-US">
                <a:latin typeface="Calibri" charset="0"/>
              </a:rPr>
              <a:t>Importantly</a:t>
            </a:r>
            <a:r>
              <a:rPr lang="en-US" b="1">
                <a:latin typeface="Calibri" charset="0"/>
              </a:rPr>
              <a:t>, the precocious identification, by an endometrial</a:t>
            </a:r>
          </a:p>
          <a:p>
            <a:r>
              <a:rPr lang="en-US" b="1">
                <a:latin typeface="Calibri" charset="0"/>
              </a:rPr>
              <a:t>biopsy, of some mutations in endometrial cells (as such ARID1A or</a:t>
            </a:r>
          </a:p>
          <a:p>
            <a:r>
              <a:rPr lang="en-US" b="1">
                <a:latin typeface="Calibri" charset="0"/>
              </a:rPr>
              <a:t>PTEN mutations) might allow the identification of endometriosis patients</a:t>
            </a:r>
          </a:p>
          <a:p>
            <a:r>
              <a:rPr lang="en-US" b="1">
                <a:latin typeface="Calibri" charset="0"/>
              </a:rPr>
              <a:t>at high risk to develop an endometrial cancer but also an endometriosis-</a:t>
            </a:r>
          </a:p>
          <a:p>
            <a:r>
              <a:rPr lang="en-US" b="1">
                <a:latin typeface="Calibri" charset="0"/>
              </a:rPr>
              <a:t>associated ovarian cancer and in this selected population a</a:t>
            </a:r>
          </a:p>
          <a:p>
            <a:r>
              <a:rPr lang="en-US" b="1">
                <a:latin typeface="Calibri" charset="0"/>
              </a:rPr>
              <a:t>surgery may be performed. If our hypothesis would be confirmed,</a:t>
            </a:r>
          </a:p>
          <a:p>
            <a:r>
              <a:rPr lang="en-US" b="1">
                <a:latin typeface="Calibri" charset="0"/>
              </a:rPr>
              <a:t>prevention of some forms of ovarian cancers may be realized with</a:t>
            </a:r>
          </a:p>
          <a:p>
            <a:r>
              <a:rPr lang="en-US" b="1">
                <a:latin typeface="Calibri" charset="0"/>
              </a:rPr>
              <a:t>specific intervention at uterine corpus level.</a:t>
            </a:r>
          </a:p>
          <a:p>
            <a:endParaRPr lang="en-US">
              <a:latin typeface="Calibri" charset="0"/>
            </a:endParaRPr>
          </a:p>
          <a:p>
            <a:r>
              <a:rPr lang="en-US">
                <a:latin typeface="Calibri" charset="0"/>
              </a:rPr>
              <a:t>According to a recent study from our group, 66% of the endometriosis-</a:t>
            </a:r>
          </a:p>
          <a:p>
            <a:r>
              <a:rPr lang="en-US">
                <a:latin typeface="Calibri" charset="0"/>
              </a:rPr>
              <a:t>associated ovarian cancers are associated with an endometrial</a:t>
            </a:r>
          </a:p>
          <a:p>
            <a:r>
              <a:rPr lang="en-US">
                <a:latin typeface="Calibri" charset="0"/>
              </a:rPr>
              <a:t>precancerous or cancerous pathology. A synchronous endometrial</a:t>
            </a:r>
          </a:p>
          <a:p>
            <a:r>
              <a:rPr lang="en-US">
                <a:latin typeface="Calibri" charset="0"/>
              </a:rPr>
              <a:t>carcinoma was detectable in 33% of patients with an</a:t>
            </a:r>
          </a:p>
          <a:p>
            <a:r>
              <a:rPr lang="en-US">
                <a:latin typeface="Calibri" charset="0"/>
              </a:rPr>
              <a:t>endometriosis-associated endometrioid ovarian cancer compared to</a:t>
            </a:r>
          </a:p>
          <a:p>
            <a:r>
              <a:rPr lang="en-US">
                <a:latin typeface="Calibri" charset="0"/>
              </a:rPr>
              <a:t>11% of patients with non endometriosis-associated ovarian tumors.</a:t>
            </a:r>
          </a:p>
          <a:p>
            <a:r>
              <a:rPr lang="en-US">
                <a:latin typeface="Calibri" charset="0"/>
              </a:rPr>
              <a:t>Moreover, in 92% of cases, the ovarian and the endometrial cancer</a:t>
            </a:r>
          </a:p>
          <a:p>
            <a:r>
              <a:rPr lang="en-US">
                <a:latin typeface="Calibri" charset="0"/>
              </a:rPr>
              <a:t>were of identical histologic grade. Thus, a higher rate of synchronous</a:t>
            </a:r>
          </a:p>
          <a:p>
            <a:r>
              <a:rPr lang="en-US">
                <a:latin typeface="Calibri" charset="0"/>
              </a:rPr>
              <a:t>cancers are present in patients with endometriosis supporting the unique</a:t>
            </a:r>
          </a:p>
          <a:p>
            <a:r>
              <a:rPr lang="en-US">
                <a:latin typeface="Calibri" charset="0"/>
              </a:rPr>
              <a:t>site of development as the uterus [12].</a:t>
            </a:r>
          </a:p>
        </p:txBody>
      </p:sp>
      <p:sp>
        <p:nvSpPr>
          <p:cNvPr id="1064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F494BD8-06F6-B241-9D81-338B50CC6D55}" type="slidenum">
              <a:rPr lang="en-US" sz="1200"/>
              <a:pPr eaLnBrk="1" hangingPunct="1"/>
              <a:t>48</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85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These histologic and</a:t>
            </a:r>
          </a:p>
          <a:p>
            <a:r>
              <a:rPr lang="en-US">
                <a:latin typeface="Calibri" charset="0"/>
              </a:rPr>
              <a:t>molecular studies support Sampson’s original theory that</a:t>
            </a:r>
          </a:p>
          <a:p>
            <a:r>
              <a:rPr lang="en-US">
                <a:latin typeface="Calibri" charset="0"/>
              </a:rPr>
              <a:t>endometriotic implants may progress through an atypical</a:t>
            </a:r>
          </a:p>
          <a:p>
            <a:r>
              <a:rPr lang="en-US">
                <a:latin typeface="Calibri" charset="0"/>
              </a:rPr>
              <a:t>precursor stage and ultimately develop into a malignancy on</a:t>
            </a:r>
          </a:p>
          <a:p>
            <a:r>
              <a:rPr lang="en-US">
                <a:latin typeface="Calibri" charset="0"/>
              </a:rPr>
              <a:t>the ovarian cortex, offering mechanisms by which wemay be</a:t>
            </a:r>
          </a:p>
          <a:p>
            <a:r>
              <a:rPr lang="en-US">
                <a:latin typeface="Calibri" charset="0"/>
              </a:rPr>
              <a:t>able to identify high-risk lesions or try new ways of intervening</a:t>
            </a:r>
          </a:p>
          <a:p>
            <a:r>
              <a:rPr lang="en-US">
                <a:latin typeface="Calibri" charset="0"/>
              </a:rPr>
              <a:t>on this progression from endometriosis to EAOC.</a:t>
            </a:r>
          </a:p>
        </p:txBody>
      </p:sp>
      <p:sp>
        <p:nvSpPr>
          <p:cNvPr id="1085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2CC5C49-ABD3-3246-805E-E8EB0801FB13}" type="slidenum">
              <a:rPr lang="en-US" sz="1200"/>
              <a:pPr eaLnBrk="1" hangingPunct="1"/>
              <a:t>49</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05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utd</a:t>
            </a:r>
          </a:p>
          <a:p>
            <a:r>
              <a:rPr lang="tr-TR">
                <a:latin typeface="Calibri" charset="0"/>
              </a:rPr>
              <a:t>The risk of malignant transformation of endometriosis has been estimated at 1 percent for premenopausal women [</a:t>
            </a:r>
            <a:r>
              <a:rPr lang="tr-TR">
                <a:latin typeface="Calibri" charset="0"/>
                <a:hlinkClick r:id="rId3"/>
              </a:rPr>
              <a:t>173</a:t>
            </a:r>
            <a:r>
              <a:rPr lang="tr-TR">
                <a:latin typeface="Calibri" charset="0"/>
              </a:rPr>
              <a:t>] and 1 to 2.5 percent for postmenopausal women [</a:t>
            </a:r>
            <a:r>
              <a:rPr lang="tr-TR">
                <a:latin typeface="Calibri" charset="0"/>
                <a:hlinkClick r:id="rId4"/>
              </a:rPr>
              <a:t>174,175</a:t>
            </a:r>
            <a:r>
              <a:rPr lang="tr-TR">
                <a:latin typeface="Calibri" charset="0"/>
              </a:rPr>
              <a:t>]. In a study of women with postmenopausal endometriosis, 35 percent (20 of 57) had different grades of metaplasia, hyperplasia, atypia, and endometrioid carcinoma arising in ovarian endometriosis [</a:t>
            </a:r>
            <a:r>
              <a:rPr lang="tr-TR">
                <a:latin typeface="Calibri" charset="0"/>
                <a:hlinkClick r:id="rId5"/>
              </a:rPr>
              <a:t>147</a:t>
            </a:r>
            <a:r>
              <a:rPr lang="tr-TR">
                <a:latin typeface="Calibri" charset="0"/>
              </a:rPr>
              <a:t>].</a:t>
            </a:r>
            <a:endParaRPr lang="en-US">
              <a:latin typeface="Calibri" charset="0"/>
            </a:endParaRPr>
          </a:p>
          <a:p>
            <a:endParaRPr lang="en-US">
              <a:latin typeface="Calibri" charset="0"/>
            </a:endParaRPr>
          </a:p>
          <a:p>
            <a:r>
              <a:rPr lang="en-US">
                <a:latin typeface="Calibri" charset="0"/>
              </a:rPr>
              <a:t>Nezhat 2014 fert ster</a:t>
            </a:r>
          </a:p>
          <a:p>
            <a:r>
              <a:rPr lang="en-US" b="1">
                <a:latin typeface="Calibri" charset="0"/>
              </a:rPr>
              <a:t>Postmenopausal women represent an estimated 2%–5% of all cases of endometriosis (1).</a:t>
            </a:r>
          </a:p>
          <a:p>
            <a:endParaRPr lang="en-US">
              <a:latin typeface="Calibri" charset="0"/>
            </a:endParaRPr>
          </a:p>
          <a:p>
            <a:r>
              <a:rPr lang="en-US">
                <a:latin typeface="Calibri" charset="0"/>
              </a:rPr>
              <a:t>(grandi)</a:t>
            </a:r>
          </a:p>
          <a:p>
            <a:r>
              <a:rPr lang="en-US">
                <a:latin typeface="Calibri" charset="0"/>
              </a:rPr>
              <a:t>The burden of endometriosis during reproductive life changes after the menopause, when ovarian steroid hormones finish stimulating lesions </a:t>
            </a:r>
          </a:p>
          <a:p>
            <a:r>
              <a:rPr lang="en-US">
                <a:latin typeface="Calibri" charset="0"/>
              </a:rPr>
              <a:t>and the major issue is due to the risk of malignant transformation [4]</a:t>
            </a:r>
          </a:p>
        </p:txBody>
      </p:sp>
      <p:sp>
        <p:nvSpPr>
          <p:cNvPr id="110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0DDF437-C275-7849-B2A2-BA522F38D3C8}" type="slidenum">
              <a:rPr lang="en-US" sz="1200"/>
              <a:pPr eaLnBrk="1" hangingPunct="1"/>
              <a:t>50</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utd</a:t>
            </a:r>
          </a:p>
          <a:p>
            <a:r>
              <a:rPr lang="tr-TR">
                <a:latin typeface="Calibri" charset="0"/>
              </a:rPr>
              <a:t>While there appears to be an association between endometriosis and EOC, endometriosis is not considered a premalignant lesion, and screening is not recommended. There are no data indicating that prophylactic removal of endometriosis lesions reduces the risk of EOC. However, use of oral contraceptive pills decreases the risk of ovarian cancer in all users. </a:t>
            </a:r>
          </a:p>
          <a:p>
            <a:endParaRPr lang="tr-TR">
              <a:latin typeface="Calibri" charset="0"/>
            </a:endParaRPr>
          </a:p>
          <a:p>
            <a:r>
              <a:rPr lang="tr-TR">
                <a:latin typeface="Calibri" charset="0"/>
              </a:rPr>
              <a:t>BSO önerilmez, çünkü:</a:t>
            </a:r>
          </a:p>
          <a:p>
            <a:r>
              <a:rPr lang="en-US" b="1">
                <a:latin typeface="Calibri" charset="0"/>
              </a:rPr>
              <a:t>BSO ?</a:t>
            </a:r>
          </a:p>
          <a:p>
            <a:pPr lvl="1"/>
            <a:r>
              <a:rPr lang="en-US" b="1">
                <a:latin typeface="Calibri" charset="0"/>
              </a:rPr>
              <a:t>Potansiyel cerrahi komplikasyonları</a:t>
            </a:r>
          </a:p>
          <a:p>
            <a:pPr lvl="1"/>
            <a:r>
              <a:rPr lang="en-US" b="1">
                <a:latin typeface="Calibri" charset="0"/>
              </a:rPr>
              <a:t>Premenopozal kadınlarda erken menopoz</a:t>
            </a:r>
          </a:p>
          <a:p>
            <a:pPr lvl="2"/>
            <a:r>
              <a:rPr lang="en-US" b="1">
                <a:latin typeface="Calibri" charset="0"/>
              </a:rPr>
              <a:t>Kardiovasküler komplikasyon riskinde %162 artış</a:t>
            </a:r>
          </a:p>
          <a:p>
            <a:pPr lvl="2"/>
            <a:r>
              <a:rPr lang="en-US" b="1">
                <a:latin typeface="Calibri" charset="0"/>
              </a:rPr>
              <a:t>Postmenopozal kadınlarda en sık ölüm sebebi</a:t>
            </a:r>
          </a:p>
          <a:p>
            <a:endParaRPr lang="tr-TR">
              <a:latin typeface="Calibri" charset="0"/>
            </a:endParaRPr>
          </a:p>
          <a:p>
            <a:endParaRPr lang="tr-TR">
              <a:latin typeface="Calibri" charset="0"/>
            </a:endParaRPr>
          </a:p>
          <a:p>
            <a:r>
              <a:rPr lang="tr-TR">
                <a:latin typeface="Calibri" charset="0"/>
              </a:rPr>
              <a:t>Extended use</a:t>
            </a:r>
          </a:p>
          <a:p>
            <a:r>
              <a:rPr lang="tr-TR">
                <a:latin typeface="Calibri" charset="0"/>
              </a:rPr>
              <a:t>Continuous use</a:t>
            </a:r>
            <a:endParaRPr lang="en-US">
              <a:latin typeface="Calibri" charset="0"/>
            </a:endParaRPr>
          </a:p>
        </p:txBody>
      </p:sp>
      <p:sp>
        <p:nvSpPr>
          <p:cNvPr id="1126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47202E2-AE9B-2C46-9213-CCA1464F5FC3}" type="slidenum">
              <a:rPr lang="en-US" sz="1200"/>
              <a:pPr eaLnBrk="1" hangingPunct="1"/>
              <a:t>51</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46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2000" b="1">
                <a:latin typeface="Calibri" charset="0"/>
              </a:rPr>
              <a:t>Aralıksız ovulasyon olan nulliparlarda over kanseri riski artar</a:t>
            </a:r>
          </a:p>
          <a:p>
            <a:r>
              <a:rPr lang="en-US" sz="2000" b="1">
                <a:latin typeface="Calibri" charset="0"/>
              </a:rPr>
              <a:t>Herhangi bir şekilde hormonal kontraseptif kullanımı over kanseri 1/3’ü önlenir</a:t>
            </a:r>
          </a:p>
          <a:p>
            <a:pPr lvl="1"/>
            <a:r>
              <a:rPr lang="en-US" sz="1800" b="1">
                <a:latin typeface="Calibri" charset="0"/>
              </a:rPr>
              <a:t>Over kanserinden ölüm azalır (RR 0.4, %95 CI, 0.3-0.6)</a:t>
            </a:r>
          </a:p>
          <a:p>
            <a:r>
              <a:rPr lang="en-US" sz="2000" b="1">
                <a:latin typeface="Calibri" charset="0"/>
              </a:rPr>
              <a:t>Hormonal kontraseptif kullanma süresi uzadıkça over kanseri riski daha da azalır</a:t>
            </a:r>
          </a:p>
          <a:p>
            <a:pPr lvl="1"/>
            <a:r>
              <a:rPr lang="en-US" sz="1800" b="1">
                <a:latin typeface="Calibri" charset="0"/>
              </a:rPr>
              <a:t>15 yıl kullanım ile risk %50 azalır</a:t>
            </a:r>
          </a:p>
          <a:p>
            <a:pPr lvl="1"/>
            <a:r>
              <a:rPr lang="en-US" sz="1800" b="1">
                <a:latin typeface="Calibri" charset="0"/>
              </a:rPr>
              <a:t>Koruyucu etki bıraktıktan sonra 30 yıl azalarak sürer</a:t>
            </a:r>
          </a:p>
          <a:p>
            <a:endParaRPr lang="en-US" b="1">
              <a:latin typeface="Calibri" charset="0"/>
            </a:endParaRPr>
          </a:p>
          <a:p>
            <a:r>
              <a:rPr lang="en-US">
                <a:latin typeface="Calibri" charset="0"/>
              </a:rPr>
              <a:t>(grandi)</a:t>
            </a:r>
          </a:p>
          <a:p>
            <a:r>
              <a:rPr lang="en-US" i="1">
                <a:latin typeface="Calibri" charset="0"/>
              </a:rPr>
              <a:t>3.2. Effect of Ovulation Inhibition on Ovarian Cancer Development.</a:t>
            </a:r>
          </a:p>
          <a:p>
            <a:r>
              <a:rPr lang="en-US">
                <a:latin typeface="Calibri" charset="0"/>
              </a:rPr>
              <a:t>Ovarian cancer risk is higher in nulliparous women,</a:t>
            </a:r>
          </a:p>
          <a:p>
            <a:r>
              <a:rPr lang="en-US">
                <a:latin typeface="Calibri" charset="0"/>
              </a:rPr>
              <a:t>with a history of “incessant ovulation” [79]. Long-term</a:t>
            </a:r>
          </a:p>
          <a:p>
            <a:r>
              <a:rPr lang="en-US">
                <a:latin typeface="Calibri" charset="0"/>
              </a:rPr>
              <a:t>artificial inhibition of ovulation can be obtained during</a:t>
            </a:r>
          </a:p>
          <a:p>
            <a:r>
              <a:rPr lang="en-US">
                <a:latin typeface="Calibri" charset="0"/>
              </a:rPr>
              <a:t>reproductive life with the use of hormonal contraceptives.</a:t>
            </a:r>
          </a:p>
          <a:p>
            <a:r>
              <a:rPr lang="en-US">
                <a:latin typeface="Calibri" charset="0"/>
              </a:rPr>
              <a:t>About one-third of ovarian cancers are prevented by ever use</a:t>
            </a:r>
          </a:p>
          <a:p>
            <a:r>
              <a:rPr lang="en-US">
                <a:latin typeface="Calibri" charset="0"/>
              </a:rPr>
              <a:t>of a hormonal contraceptive [36, 80].The longer the woman</a:t>
            </a:r>
          </a:p>
          <a:p>
            <a:r>
              <a:rPr lang="en-US">
                <a:latin typeface="Calibri" charset="0"/>
              </a:rPr>
              <a:t>uses hormonal contraceptives the greater is the reduction in</a:t>
            </a:r>
          </a:p>
          <a:p>
            <a:r>
              <a:rPr lang="en-US">
                <a:latin typeface="Calibri" charset="0"/>
              </a:rPr>
              <a:t>ovarian cancer risk, with the use for about 15 years reducing</a:t>
            </a:r>
          </a:p>
          <a:p>
            <a:r>
              <a:rPr lang="en-US">
                <a:latin typeface="Calibri" charset="0"/>
              </a:rPr>
              <a:t>the risk of ovarian cancer of about 50%. Interestingly, this</a:t>
            </a:r>
          </a:p>
          <a:p>
            <a:r>
              <a:rPr lang="en-US">
                <a:latin typeface="Calibri" charset="0"/>
              </a:rPr>
              <a:t>protective effect continues for more than 30 years after</a:t>
            </a:r>
          </a:p>
          <a:p>
            <a:r>
              <a:rPr lang="en-US">
                <a:latin typeface="Calibri" charset="0"/>
              </a:rPr>
              <a:t>hormonal contraceptive discontinuation, with a progressive</a:t>
            </a:r>
          </a:p>
          <a:p>
            <a:r>
              <a:rPr lang="en-US">
                <a:latin typeface="Calibri" charset="0"/>
              </a:rPr>
              <a:t>reduction over time. Also the mortality from ovarian cancer</a:t>
            </a:r>
          </a:p>
          <a:p>
            <a:r>
              <a:rPr lang="en-US">
                <a:latin typeface="Calibri" charset="0"/>
              </a:rPr>
              <a:t>is reduced in hormonal contraceptives users with a RR of 0.4</a:t>
            </a:r>
          </a:p>
          <a:p>
            <a:r>
              <a:rPr lang="en-US">
                <a:latin typeface="Calibri" charset="0"/>
              </a:rPr>
              <a:t>(95% CI, 0.3–0.6), which progressively declines in relation to</a:t>
            </a:r>
          </a:p>
          <a:p>
            <a:r>
              <a:rPr lang="en-US">
                <a:latin typeface="Calibri" charset="0"/>
              </a:rPr>
              <a:t>total duration of use [81]. The mechanism of this protection</a:t>
            </a:r>
          </a:p>
          <a:p>
            <a:r>
              <a:rPr lang="en-US">
                <a:latin typeface="Calibri" charset="0"/>
              </a:rPr>
              <a:t>is not fully understood but it seems to be directly connected</a:t>
            </a:r>
          </a:p>
          <a:p>
            <a:r>
              <a:rPr lang="en-US">
                <a:latin typeface="Calibri" charset="0"/>
              </a:rPr>
              <a:t>to the lifetime number of ovulatory cycles inhibited [82].</a:t>
            </a:r>
          </a:p>
          <a:p>
            <a:r>
              <a:rPr lang="en-US">
                <a:latin typeface="Calibri" charset="0"/>
              </a:rPr>
              <a:t>However, it seems that hormonal contraceptives provide a</a:t>
            </a:r>
          </a:p>
          <a:p>
            <a:r>
              <a:rPr lang="en-US">
                <a:latin typeface="Calibri" charset="0"/>
              </a:rPr>
              <a:t>stronger protective effect than expected from anovulatory</a:t>
            </a:r>
          </a:p>
          <a:p>
            <a:r>
              <a:rPr lang="en-US">
                <a:latin typeface="Calibri" charset="0"/>
              </a:rPr>
              <a:t>action alone.</a:t>
            </a:r>
          </a:p>
          <a:p>
            <a:r>
              <a:rPr lang="en-US">
                <a:latin typeface="Calibri" charset="0"/>
              </a:rPr>
              <a:t>The preventive effect of hormonal contraceptives is different</a:t>
            </a:r>
          </a:p>
          <a:p>
            <a:r>
              <a:rPr lang="en-US">
                <a:latin typeface="Calibri" charset="0"/>
              </a:rPr>
              <a:t>among several histological subtypes: a lower degree of</a:t>
            </a:r>
          </a:p>
          <a:p>
            <a:r>
              <a:rPr lang="en-US">
                <a:latin typeface="Calibri" charset="0"/>
              </a:rPr>
              <a:t>risk reduction being observed formucinous invasive cancers.</a:t>
            </a:r>
          </a:p>
          <a:p>
            <a:r>
              <a:rPr lang="en-US">
                <a:latin typeface="Calibri" charset="0"/>
              </a:rPr>
              <a:t>After 5 years of hormonal contraceptive use, Beral et al. [82]</a:t>
            </a:r>
          </a:p>
          <a:p>
            <a:r>
              <a:rPr lang="en-US">
                <a:latin typeface="Calibri" charset="0"/>
              </a:rPr>
              <a:t>showed a risk reduction of 22.1% for serous, of 27.1% for</a:t>
            </a:r>
          </a:p>
          <a:p>
            <a:r>
              <a:rPr lang="en-US">
                <a:latin typeface="Calibri" charset="0"/>
              </a:rPr>
              <a:t>endometrioid, and of 21.3% for clear-cell carcinomas, but</a:t>
            </a:r>
          </a:p>
          <a:p>
            <a:r>
              <a:rPr lang="en-US">
                <a:latin typeface="Calibri" charset="0"/>
              </a:rPr>
              <a:t>only a nonsignificant 6.7% reduction for mucinous ones. A</a:t>
            </a:r>
          </a:p>
          <a:p>
            <a:r>
              <a:rPr lang="en-US">
                <a:latin typeface="Calibri" charset="0"/>
              </a:rPr>
              <a:t>study has estimated that women with endometriosis benefit</a:t>
            </a:r>
          </a:p>
          <a:p>
            <a:r>
              <a:rPr lang="en-US">
                <a:latin typeface="Calibri" charset="0"/>
              </a:rPr>
              <a:t>most from long-term inhibition of ovulation with hormonal</a:t>
            </a:r>
          </a:p>
          <a:p>
            <a:r>
              <a:rPr lang="en-US">
                <a:latin typeface="Calibri" charset="0"/>
              </a:rPr>
              <a:t>contraceptives, experiencing a risk reduction of about 80%</a:t>
            </a:r>
          </a:p>
          <a:p>
            <a:r>
              <a:rPr lang="en-US">
                <a:latin typeface="Calibri" charset="0"/>
              </a:rPr>
              <a:t>following 10 years of use [83].</a:t>
            </a:r>
          </a:p>
        </p:txBody>
      </p:sp>
      <p:sp>
        <p:nvSpPr>
          <p:cNvPr id="1146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A96F4E6-7FD4-3242-AA80-6B53D7D01439}" type="slidenum">
              <a:rPr lang="en-US" sz="1200"/>
              <a:pPr eaLnBrk="1" hangingPunct="1"/>
              <a:t>52</a:t>
            </a:fld>
            <a:endParaRPr 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67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a:latin typeface="Calibri" charset="0"/>
              </a:rPr>
              <a:t>Grandi</a:t>
            </a:r>
          </a:p>
          <a:p>
            <a:r>
              <a:rPr lang="en-US" i="1">
                <a:latin typeface="Calibri" charset="0"/>
              </a:rPr>
              <a:t>3.3. Effect of Menstruation Inhibition on Ovarian Cancer</a:t>
            </a:r>
          </a:p>
          <a:p>
            <a:r>
              <a:rPr lang="en-US" i="1">
                <a:latin typeface="Calibri" charset="0"/>
              </a:rPr>
              <a:t>Development. </a:t>
            </a:r>
            <a:r>
              <a:rPr lang="en-US">
                <a:latin typeface="Calibri" charset="0"/>
              </a:rPr>
              <a:t>An in vivo model of absence of retrograde</a:t>
            </a:r>
          </a:p>
          <a:p>
            <a:r>
              <a:rPr lang="en-US">
                <a:latin typeface="Calibri" charset="0"/>
              </a:rPr>
              <a:t>menstruation is tubal sterilization. A systematic metaanalysis</a:t>
            </a:r>
          </a:p>
          <a:p>
            <a:r>
              <a:rPr lang="en-US">
                <a:latin typeface="Calibri" charset="0"/>
              </a:rPr>
              <a:t>[39] observed a 34% reduction in the risk of ovarian</a:t>
            </a:r>
          </a:p>
          <a:p>
            <a:r>
              <a:rPr lang="en-US">
                <a:latin typeface="Calibri" charset="0"/>
              </a:rPr>
              <a:t>cancer after tubal sterilization (RR 0.66; 95% CI 0.60–</a:t>
            </a:r>
          </a:p>
          <a:p>
            <a:r>
              <a:rPr lang="en-US">
                <a:latin typeface="Calibri" charset="0"/>
              </a:rPr>
              <a:t>0.73). </a:t>
            </a:r>
            <a:r>
              <a:rPr lang="en-US" b="1">
                <a:latin typeface="Calibri" charset="0"/>
              </a:rPr>
              <a:t>The overall protective effect afforded by tubal ligation</a:t>
            </a:r>
          </a:p>
          <a:p>
            <a:r>
              <a:rPr lang="en-US" b="1">
                <a:latin typeface="Calibri" charset="0"/>
              </a:rPr>
              <a:t>is substantially similar to that observed with hormonal</a:t>
            </a:r>
          </a:p>
          <a:p>
            <a:r>
              <a:rPr lang="en-US" b="1">
                <a:latin typeface="Calibri" charset="0"/>
              </a:rPr>
              <a:t>contraceptive use. </a:t>
            </a:r>
            <a:r>
              <a:rPr lang="en-US">
                <a:latin typeface="Calibri" charset="0"/>
              </a:rPr>
              <a:t>Also regarding the histotypes, the effect</a:t>
            </a:r>
          </a:p>
          <a:p>
            <a:r>
              <a:rPr lang="en-US">
                <a:latin typeface="Calibri" charset="0"/>
              </a:rPr>
              <a:t>appears to be the same as for hormonal contraceptive use,</a:t>
            </a:r>
          </a:p>
          <a:p>
            <a:r>
              <a:rPr lang="en-US">
                <a:latin typeface="Calibri" charset="0"/>
              </a:rPr>
              <a:t>in particular, the greatest for endometrioid cancers (RR 0.40;</a:t>
            </a:r>
          </a:p>
          <a:p>
            <a:r>
              <a:rPr lang="en-US">
                <a:latin typeface="Calibri" charset="0"/>
              </a:rPr>
              <a:t>95% CI 0.30–0.53), slightly reduced but significant for serous</a:t>
            </a:r>
          </a:p>
          <a:p>
            <a:r>
              <a:rPr lang="en-US">
                <a:latin typeface="Calibri" charset="0"/>
              </a:rPr>
              <a:t>subtypes (RR 0.73; 95% CI 0.63–0.85), and absent for the</a:t>
            </a:r>
          </a:p>
          <a:p>
            <a:r>
              <a:rPr lang="en-US">
                <a:latin typeface="Calibri" charset="0"/>
              </a:rPr>
              <a:t>mucinous subgroup (RR 0.92; 95% CI 0.66–1.30).</a:t>
            </a:r>
          </a:p>
          <a:p>
            <a:r>
              <a:rPr lang="en-US">
                <a:latin typeface="Calibri" charset="0"/>
              </a:rPr>
              <a:t>Consistently, also hysterectomy decreased the risk of</a:t>
            </a:r>
          </a:p>
          <a:p>
            <a:r>
              <a:rPr lang="en-US">
                <a:latin typeface="Calibri" charset="0"/>
              </a:rPr>
              <a:t>ovarian cancer (RR 0.64, 95% CI 0.48–0.85) [45, 84].</a:t>
            </a:r>
          </a:p>
          <a:p>
            <a:r>
              <a:rPr lang="en-US" b="1">
                <a:latin typeface="Calibri" charset="0"/>
              </a:rPr>
              <a:t>Unfortunately, there are no data on ovarian cancer risk</a:t>
            </a:r>
          </a:p>
          <a:p>
            <a:r>
              <a:rPr lang="en-US" b="1">
                <a:latin typeface="Calibri" charset="0"/>
              </a:rPr>
              <a:t>with the use of hormonal contraceptives given in a continuous</a:t>
            </a:r>
          </a:p>
          <a:p>
            <a:r>
              <a:rPr lang="en-US" b="1">
                <a:latin typeface="Calibri" charset="0"/>
              </a:rPr>
              <a:t>fashion, in order to avoid cyclic menstrual bleedings.</a:t>
            </a:r>
          </a:p>
          <a:p>
            <a:r>
              <a:rPr lang="en-US" b="1">
                <a:latin typeface="Calibri" charset="0"/>
              </a:rPr>
              <a:t>Theoretically such hormonal contraceptive use should be</a:t>
            </a:r>
          </a:p>
          <a:p>
            <a:r>
              <a:rPr lang="en-US" b="1">
                <a:latin typeface="Calibri" charset="0"/>
              </a:rPr>
              <a:t>associated with a further reduction of ovarian cancer risk.</a:t>
            </a:r>
          </a:p>
        </p:txBody>
      </p:sp>
      <p:sp>
        <p:nvSpPr>
          <p:cNvPr id="1167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C7C11DC-85DE-6746-B4A2-0901B2FF5234}" type="slidenum">
              <a:rPr lang="en-US" sz="1200"/>
              <a:pPr eaLnBrk="1" hangingPunct="1"/>
              <a:t>53</a:t>
            </a:fld>
            <a:endParaRPr 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87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vercellini</a:t>
            </a:r>
          </a:p>
        </p:txBody>
      </p:sp>
      <p:sp>
        <p:nvSpPr>
          <p:cNvPr id="1187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1913A1E-3CC7-3741-94D7-0B1374CFB4BD}" type="slidenum">
              <a:rPr lang="en-US" sz="1200"/>
              <a:pPr eaLnBrk="1" hangingPunct="1"/>
              <a:t>54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 abd de her yıl </a:t>
            </a:r>
            <a:r>
              <a:rPr lang="en-US" b="1">
                <a:latin typeface="Calibri" charset="0"/>
              </a:rPr>
              <a:t>22.000 </a:t>
            </a:r>
            <a:r>
              <a:rPr lang="en-US">
                <a:latin typeface="Calibri" charset="0"/>
              </a:rPr>
              <a:t>over ca tanısı </a:t>
            </a:r>
            <a:r>
              <a:rPr lang="en-US" b="1">
                <a:latin typeface="Calibri" charset="0"/>
              </a:rPr>
              <a:t>14.000</a:t>
            </a:r>
            <a:r>
              <a:rPr lang="en-US">
                <a:latin typeface="Calibri" charset="0"/>
              </a:rPr>
              <a:t>’i bu hastalıktan ölecek</a:t>
            </a:r>
          </a:p>
          <a:p>
            <a:endParaRPr lang="en-US">
              <a:latin typeface="Calibri" charset="0"/>
            </a:endParaRPr>
          </a:p>
          <a:p>
            <a:r>
              <a:rPr lang="en-US">
                <a:latin typeface="Calibri" charset="0"/>
              </a:rPr>
              <a:t>(grandi) </a:t>
            </a:r>
            <a:r>
              <a:rPr lang="en-US" b="1">
                <a:latin typeface="Calibri" charset="0"/>
              </a:rPr>
              <a:t>en ölümcül jinekolojik tümör</a:t>
            </a:r>
          </a:p>
          <a:p>
            <a:endParaRPr lang="en-US">
              <a:latin typeface="Calibri" charset="0"/>
            </a:endParaRPr>
          </a:p>
          <a:p>
            <a:r>
              <a:rPr lang="en-US">
                <a:latin typeface="Calibri" charset="0"/>
              </a:rPr>
              <a:t>reid</a:t>
            </a:r>
          </a:p>
          <a:p>
            <a:r>
              <a:rPr lang="en-US">
                <a:latin typeface="Calibri" charset="0"/>
              </a:rPr>
              <a:t>A woman’s lifetime risk of developing OC is 1 in 75, and her chance of dying of the disease is 1 in 100 4. </a:t>
            </a:r>
          </a:p>
          <a:p>
            <a:endParaRPr lang="en-US">
              <a:latin typeface="Calibri" charset="0"/>
            </a:endParaRPr>
          </a:p>
          <a:p>
            <a:r>
              <a:rPr lang="en-US">
                <a:latin typeface="Calibri" charset="0"/>
              </a:rPr>
              <a:t>The disease typically presents at late stage when the 5-year relative survival rate is only 29%. </a:t>
            </a:r>
          </a:p>
          <a:p>
            <a:r>
              <a:rPr lang="en-US">
                <a:latin typeface="Calibri" charset="0"/>
              </a:rPr>
              <a:t>Few cases (15%) are diagnosed with localized tumor (stage 1) when the 5-year survival rate is 92%4. </a:t>
            </a:r>
          </a:p>
          <a:p>
            <a:endParaRPr lang="en-US">
              <a:latin typeface="Calibri" charset="0"/>
            </a:endParaRPr>
          </a:p>
          <a:p>
            <a:r>
              <a:rPr lang="en-US">
                <a:latin typeface="Calibri" charset="0"/>
              </a:rPr>
              <a:t>Strikingly, the overall 5-year relative survival rate generally ranges between 30%–40% across the globe and has seen only very modest increases (2%–4%) since 19955.</a:t>
            </a: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B5702FBF-5345-534A-84B1-630BFF6F1078}" type="slidenum">
              <a:rPr lang="en-US" sz="1200"/>
              <a:pPr eaLnBrk="1" hangingPunct="1"/>
              <a:t>6</a:t>
            </a:fld>
            <a:endParaRPr 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08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This small increase in absolute risk should thus reassure women with endometriosis that their lifetime ovarian cancer risk is quite low and, in absolute risk scales, is only negligibly different from women without endometriosis. Bilateral salpingo-oophorectomy carries the risks of potential surgical complications and early-onset menopause in women who are premenopausal, which has been associated with a 162% increased incidence of cardiovascular disease,8 the leading cause of death among women who are menopausal. Moreover, screening for ovarian cancer, with its low specificity, can lead to unnecessary invasive surgical procedures.</a:t>
            </a:r>
          </a:p>
        </p:txBody>
      </p:sp>
      <p:sp>
        <p:nvSpPr>
          <p:cNvPr id="1208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26116FC-2FE1-424D-BE81-DF1EF838C0CC}" type="slidenum">
              <a:rPr lang="en-US" sz="1200"/>
              <a:pPr eaLnBrk="1" hangingPunct="1"/>
              <a:t>55</a:t>
            </a:fld>
            <a:endParaRPr 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28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Based on this evidence, we propose that clinicians reassure women with endometriosis that their ovarian cancer risk is low and that intervention measures, such as bilateral salpingo-oophorectomy, solely to prevent ovarian cancer, are not justified. To guide clinicians in addressing the concerns of women with endometriosis regarding their long-term ovarian cancer risk, we suggest several key messages</a:t>
            </a:r>
          </a:p>
        </p:txBody>
      </p:sp>
      <p:sp>
        <p:nvSpPr>
          <p:cNvPr id="1228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7076F07-F07C-0042-A70C-6B50DB471409}" type="slidenum">
              <a:rPr lang="en-US" sz="1200"/>
              <a:pPr eaLnBrk="1" hangingPunct="1"/>
              <a:t>56</a:t>
            </a:fld>
            <a:endParaRPr 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5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Correspondence </a:t>
            </a:r>
          </a:p>
          <a:p>
            <a:r>
              <a:rPr lang="en-US" dirty="0" err="1" smtClean="0">
                <a:latin typeface="Calibri" charset="0"/>
              </a:rPr>
              <a:t>Mektup</a:t>
            </a:r>
            <a:endParaRPr lang="en-US" dirty="0">
              <a:latin typeface="Calibri" charset="0"/>
            </a:endParaRPr>
          </a:p>
        </p:txBody>
      </p:sp>
      <p:sp>
        <p:nvSpPr>
          <p:cNvPr id="155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DA7F0A3-3212-A94C-B396-668A5D139CB5}" type="slidenum">
              <a:rPr lang="en-US" sz="1200"/>
              <a:pPr eaLnBrk="1" hangingPunct="1"/>
              <a:t>57</a:t>
            </a:fld>
            <a:endParaRPr 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59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Key messages for clinicians addressing the concerns of women with endometriosis about ovarian cancer risk</a:t>
            </a:r>
          </a:p>
          <a:p>
            <a:r>
              <a:rPr lang="en-US">
                <a:latin typeface="Calibri" charset="0"/>
              </a:rPr>
              <a:t>Am I going to get ovarian cancer?</a:t>
            </a:r>
          </a:p>
          <a:p>
            <a:endParaRPr lang="en-US">
              <a:latin typeface="Calibri" charset="0"/>
            </a:endParaRPr>
          </a:p>
          <a:p>
            <a:r>
              <a:rPr lang="en-US">
                <a:latin typeface="Calibri" charset="0"/>
              </a:rPr>
              <a:t>		•Most women with endometriosis never develop ovarian cancer. Although several studies report an increased ovarian cancer risk, evidence suggests that the overall likelihood of you developing ovarian cancer is low. Thus, you should be aware of, but not worried about, the effect of endometriosis on your ovarian cancer risk.</a:t>
            </a:r>
          </a:p>
        </p:txBody>
      </p:sp>
      <p:sp>
        <p:nvSpPr>
          <p:cNvPr id="125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A76A6A0-190C-474A-8689-59ACCF656A64}" type="slidenum">
              <a:rPr lang="en-US" sz="1200"/>
              <a:pPr eaLnBrk="1" hangingPunct="1"/>
              <a:t>58</a:t>
            </a:fld>
            <a:endParaRPr 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80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b="1" dirty="0" err="1">
                <a:latin typeface="Calibri" charset="0"/>
              </a:rPr>
              <a:t>Esasen</a:t>
            </a:r>
            <a:r>
              <a:rPr lang="en-US" b="1" dirty="0">
                <a:latin typeface="Calibri" charset="0"/>
              </a:rPr>
              <a:t> </a:t>
            </a:r>
            <a:r>
              <a:rPr lang="en-US" b="1" dirty="0" err="1">
                <a:latin typeface="Calibri" charset="0"/>
              </a:rPr>
              <a:t>çok</a:t>
            </a:r>
            <a:r>
              <a:rPr lang="en-US" b="1" dirty="0">
                <a:latin typeface="Calibri" charset="0"/>
              </a:rPr>
              <a:t> </a:t>
            </a:r>
            <a:r>
              <a:rPr lang="en-US" b="1" dirty="0" err="1">
                <a:latin typeface="Calibri" charset="0"/>
              </a:rPr>
              <a:t>fazla</a:t>
            </a:r>
            <a:r>
              <a:rPr lang="en-US" b="1" dirty="0">
                <a:latin typeface="Calibri" charset="0"/>
              </a:rPr>
              <a:t> </a:t>
            </a:r>
            <a:r>
              <a:rPr lang="en-US" b="1" dirty="0" err="1">
                <a:latin typeface="Calibri" charset="0"/>
              </a:rPr>
              <a:t>bir</a:t>
            </a:r>
            <a:r>
              <a:rPr lang="en-US" b="1" dirty="0">
                <a:latin typeface="Calibri" charset="0"/>
              </a:rPr>
              <a:t> </a:t>
            </a:r>
            <a:r>
              <a:rPr lang="en-US" b="1" dirty="0" err="1">
                <a:latin typeface="Calibri" charset="0"/>
              </a:rPr>
              <a:t>artış</a:t>
            </a:r>
            <a:r>
              <a:rPr lang="en-US" b="1" dirty="0">
                <a:latin typeface="Calibri" charset="0"/>
              </a:rPr>
              <a:t> </a:t>
            </a:r>
            <a:r>
              <a:rPr lang="en-US" b="1" dirty="0" err="1">
                <a:latin typeface="Calibri" charset="0"/>
              </a:rPr>
              <a:t>yok</a:t>
            </a:r>
            <a:r>
              <a:rPr lang="en-US" b="1" dirty="0">
                <a:latin typeface="Calibri" charset="0"/>
              </a:rPr>
              <a:t> </a:t>
            </a:r>
            <a:r>
              <a:rPr lang="en-US" b="1" dirty="0">
                <a:solidFill>
                  <a:srgbClr val="FF0000"/>
                </a:solidFill>
                <a:latin typeface="Calibri" charset="0"/>
              </a:rPr>
              <a:t>(</a:t>
            </a:r>
          </a:p>
          <a:p>
            <a:endParaRPr lang="en-US" dirty="0">
              <a:latin typeface="Calibri" charset="0"/>
            </a:endParaRPr>
          </a:p>
          <a:p>
            <a:r>
              <a:rPr lang="en-US" dirty="0">
                <a:latin typeface="Calibri" charset="0"/>
              </a:rPr>
              <a:t>(</a:t>
            </a:r>
            <a:r>
              <a:rPr lang="en-US" dirty="0" err="1">
                <a:latin typeface="Calibri" charset="0"/>
              </a:rPr>
              <a:t>kvaskoff</a:t>
            </a:r>
            <a:r>
              <a:rPr lang="en-US" dirty="0">
                <a:latin typeface="Calibri" charset="0"/>
              </a:rPr>
              <a:t>) Although 1·3% of women in the general female population will develop ovarian cancer in their lifetime, this proportion is still less than 2% in women with endometriosis. </a:t>
            </a:r>
            <a:r>
              <a:rPr lang="en-US" b="1" dirty="0">
                <a:latin typeface="Calibri" charset="0"/>
              </a:rPr>
              <a:t>Thus, although the risk is increased, your lifetime risk is low and is not substantially different from that in women without endometriosis. </a:t>
            </a:r>
            <a:r>
              <a:rPr lang="en-US" dirty="0">
                <a:latin typeface="Calibri" charset="0"/>
              </a:rPr>
              <a:t>To put the risk in perspective, according to recent estimates, 39% of women who inherit a harmful BRCA1 mutation and 11–17% who inherit a harmful BRCA2 mutation—the rare genes that predispose to breast cancer—will develop ovarian cancer by 70 years of age. Furthermore, as a woman in the general population, your risks of breast (12%), lung (6%), and bowel (4%) cancers are still higher than your risk of developing ovarian cancer.</a:t>
            </a:r>
          </a:p>
        </p:txBody>
      </p:sp>
      <p:sp>
        <p:nvSpPr>
          <p:cNvPr id="128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26D19C6-9D2C-1941-AB38-C79C34C32C46}" type="slidenum">
              <a:rPr lang="en-US" sz="1200"/>
              <a:pPr eaLnBrk="1" hangingPunct="1"/>
              <a:t>59</a:t>
            </a:fld>
            <a:endParaRPr 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0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b="1" dirty="0" err="1">
                <a:latin typeface="Calibri" charset="0"/>
              </a:rPr>
              <a:t>Esasen</a:t>
            </a:r>
            <a:r>
              <a:rPr lang="en-US" b="1" dirty="0">
                <a:latin typeface="Calibri" charset="0"/>
              </a:rPr>
              <a:t> </a:t>
            </a:r>
            <a:r>
              <a:rPr lang="en-US" b="1" dirty="0" err="1">
                <a:latin typeface="Calibri" charset="0"/>
              </a:rPr>
              <a:t>çok</a:t>
            </a:r>
            <a:r>
              <a:rPr lang="en-US" b="1" dirty="0">
                <a:latin typeface="Calibri" charset="0"/>
              </a:rPr>
              <a:t> </a:t>
            </a:r>
            <a:r>
              <a:rPr lang="en-US" b="1" dirty="0" err="1">
                <a:latin typeface="Calibri" charset="0"/>
              </a:rPr>
              <a:t>fazla</a:t>
            </a:r>
            <a:r>
              <a:rPr lang="en-US" b="1" dirty="0">
                <a:latin typeface="Calibri" charset="0"/>
              </a:rPr>
              <a:t> </a:t>
            </a:r>
            <a:r>
              <a:rPr lang="en-US" b="1" dirty="0" err="1">
                <a:latin typeface="Calibri" charset="0"/>
              </a:rPr>
              <a:t>bir</a:t>
            </a:r>
            <a:r>
              <a:rPr lang="en-US" b="1" dirty="0">
                <a:latin typeface="Calibri" charset="0"/>
              </a:rPr>
              <a:t> </a:t>
            </a:r>
            <a:r>
              <a:rPr lang="en-US" b="1" dirty="0" err="1">
                <a:latin typeface="Calibri" charset="0"/>
              </a:rPr>
              <a:t>artış</a:t>
            </a:r>
            <a:r>
              <a:rPr lang="en-US" b="1" dirty="0">
                <a:latin typeface="Calibri" charset="0"/>
              </a:rPr>
              <a:t> </a:t>
            </a:r>
            <a:r>
              <a:rPr lang="en-US" b="1" dirty="0" err="1">
                <a:latin typeface="Calibri" charset="0"/>
              </a:rPr>
              <a:t>yok</a:t>
            </a:r>
            <a:r>
              <a:rPr lang="en-US" b="1" dirty="0">
                <a:latin typeface="Calibri" charset="0"/>
              </a:rPr>
              <a:t> </a:t>
            </a:r>
            <a:r>
              <a:rPr lang="en-US" b="1" dirty="0">
                <a:solidFill>
                  <a:srgbClr val="FF0000"/>
                </a:solidFill>
                <a:latin typeface="Calibri" charset="0"/>
              </a:rPr>
              <a:t>(</a:t>
            </a:r>
          </a:p>
          <a:p>
            <a:endParaRPr lang="en-US" dirty="0">
              <a:latin typeface="Calibri" charset="0"/>
            </a:endParaRPr>
          </a:p>
          <a:p>
            <a:r>
              <a:rPr lang="en-US" dirty="0">
                <a:latin typeface="Calibri" charset="0"/>
              </a:rPr>
              <a:t>(</a:t>
            </a:r>
            <a:r>
              <a:rPr lang="en-US" dirty="0" err="1">
                <a:latin typeface="Calibri" charset="0"/>
              </a:rPr>
              <a:t>kvaskoff</a:t>
            </a:r>
            <a:r>
              <a:rPr lang="en-US" dirty="0">
                <a:latin typeface="Calibri" charset="0"/>
              </a:rPr>
              <a:t>) Although 1·3% of women in the general female population will develop ovarian cancer in their lifetime, this proportion is still less than 2% in women with endometriosis. Thus, although the risk is increased, your lifetime risk is low and is not substantially different from that in women without endometriosis. To put the risk in perspective, according to recent estimates, 39% of women who inherit a harmful BRCA1 mutation and 11–17% who inherit a harmful BRCA2 mutation—the rare genes that predispose to breast cancer—will develop ovarian cancer by 70 years of age. </a:t>
            </a:r>
            <a:r>
              <a:rPr lang="en-US" b="1" dirty="0">
                <a:latin typeface="Calibri" charset="0"/>
              </a:rPr>
              <a:t>Furthermore, as a woman in the general population, your risks of breast (12%), lung (6%), and bowel (4%) cancers are still higher than your risk of developing ovarian cancer.</a:t>
            </a:r>
          </a:p>
        </p:txBody>
      </p:sp>
      <p:sp>
        <p:nvSpPr>
          <p:cNvPr id="130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0778FB-2E1B-3045-BE4F-761C12E9A531}" type="slidenum">
              <a:rPr lang="en-US" sz="1200"/>
              <a:pPr eaLnBrk="1" hangingPunct="1"/>
              <a:t>60</a:t>
            </a:fld>
            <a:endParaRPr 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2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Certain types of ovarian cancer are more commonly associated with a history of endometriosis. These endometriosis-associated cancers tend to be detected at an earlier stage and have a better prognosis than other types of ovarian cancer.</a:t>
            </a:r>
          </a:p>
          <a:p>
            <a:r>
              <a:rPr lang="en-US">
                <a:latin typeface="Calibri" charset="0"/>
              </a:rPr>
              <a:t>( utd)</a:t>
            </a:r>
          </a:p>
          <a:p>
            <a:r>
              <a:rPr lang="tr-TR">
                <a:latin typeface="Calibri" charset="0"/>
              </a:rPr>
              <a:t>Endometriosis-associated EOC appears to develop in younger women and has a better prognosis than most cases of EOC [</a:t>
            </a:r>
            <a:r>
              <a:rPr lang="tr-TR">
                <a:latin typeface="Calibri" charset="0"/>
                <a:hlinkClick r:id="rId3"/>
              </a:rPr>
              <a:t>176,177</a:t>
            </a:r>
            <a:r>
              <a:rPr lang="tr-TR">
                <a:latin typeface="Calibri" charset="0"/>
              </a:rPr>
              <a:t>]. In one retrospective series of 84 women with clear cell EOC, women with carcinoma arising in endometriosis lesions were younger (49 versus 59 years old) and had a better medial overall survival (196 versus 34 months) than women without endometriosis [</a:t>
            </a:r>
            <a:r>
              <a:rPr lang="tr-TR">
                <a:latin typeface="Calibri" charset="0"/>
                <a:hlinkClick r:id="rId4"/>
              </a:rPr>
              <a:t>178</a:t>
            </a:r>
            <a:r>
              <a:rPr lang="tr-TR">
                <a:latin typeface="Calibri" charset="0"/>
              </a:rPr>
              <a:t>].</a:t>
            </a:r>
            <a:r>
              <a:rPr lang="en-US">
                <a:latin typeface="Calibri" charset="0"/>
              </a:rPr>
              <a:t> </a:t>
            </a:r>
          </a:p>
          <a:p>
            <a:endParaRPr lang="en-US">
              <a:latin typeface="Calibri" charset="0"/>
            </a:endParaRPr>
          </a:p>
          <a:p>
            <a:r>
              <a:rPr lang="en-US" b="1">
                <a:latin typeface="Calibri" charset="0"/>
              </a:rPr>
              <a:t>(grandi)</a:t>
            </a:r>
          </a:p>
          <a:p>
            <a:r>
              <a:rPr lang="en-US" b="1">
                <a:latin typeface="Calibri" charset="0"/>
              </a:rPr>
              <a:t>According to some authors, patients with EAOC have a</a:t>
            </a:r>
          </a:p>
          <a:p>
            <a:r>
              <a:rPr lang="en-US" b="1">
                <a:latin typeface="Calibri" charset="0"/>
              </a:rPr>
              <a:t>lower stage of cancer, a distribution of histological subtypes</a:t>
            </a:r>
          </a:p>
          <a:p>
            <a:r>
              <a:rPr lang="en-US" b="1">
                <a:latin typeface="Calibri" charset="0"/>
              </a:rPr>
              <a:t>that differs from the general population, predominantly</a:t>
            </a:r>
          </a:p>
          <a:p>
            <a:r>
              <a:rPr lang="en-US" b="1">
                <a:latin typeface="Calibri" charset="0"/>
              </a:rPr>
              <a:t>lower-grade endometriosis lesions, and significantly better</a:t>
            </a:r>
          </a:p>
          <a:p>
            <a:r>
              <a:rPr lang="en-US" b="1">
                <a:latin typeface="Calibri" charset="0"/>
              </a:rPr>
              <a:t>overall survival as compared with other ovarian carcinomas</a:t>
            </a:r>
          </a:p>
          <a:p>
            <a:r>
              <a:rPr lang="en-US" b="1">
                <a:latin typeface="Calibri" charset="0"/>
              </a:rPr>
              <a:t>[48]. The possible explanation for this evidence is that</a:t>
            </a:r>
          </a:p>
          <a:p>
            <a:r>
              <a:rPr lang="en-US" b="1">
                <a:latin typeface="Calibri" charset="0"/>
              </a:rPr>
              <a:t>benign symptomatic disease leads to an increased number of</a:t>
            </a:r>
          </a:p>
          <a:p>
            <a:r>
              <a:rPr lang="en-US" b="1">
                <a:latin typeface="Calibri" charset="0"/>
              </a:rPr>
              <a:t>examinations and scans, which in turn may lead to an earlier</a:t>
            </a:r>
          </a:p>
          <a:p>
            <a:r>
              <a:rPr lang="en-US" b="1">
                <a:latin typeface="Calibri" charset="0"/>
              </a:rPr>
              <a:t>diagnosis ofOC.Conversely, in other trials endometriosis per</a:t>
            </a:r>
          </a:p>
          <a:p>
            <a:r>
              <a:rPr lang="en-US" b="1">
                <a:latin typeface="Calibri" charset="0"/>
              </a:rPr>
              <a:t>se does not appear to predict prognosis especially in clearcell</a:t>
            </a:r>
          </a:p>
          <a:p>
            <a:r>
              <a:rPr lang="en-US" b="1">
                <a:latin typeface="Calibri" charset="0"/>
              </a:rPr>
              <a:t>and endometrioid tumors, not resulting in a prolonged</a:t>
            </a:r>
          </a:p>
          <a:p>
            <a:r>
              <a:rPr lang="en-US" b="1">
                <a:latin typeface="Calibri" charset="0"/>
              </a:rPr>
              <a:t>overall survival [78</a:t>
            </a:r>
          </a:p>
          <a:p>
            <a:endParaRPr lang="en-US" b="1">
              <a:latin typeface="Calibri" charset="0"/>
            </a:endParaRP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38228CE-A070-364B-9730-77375E895F67}" type="slidenum">
              <a:rPr lang="en-US" sz="1200"/>
              <a:pPr eaLnBrk="1" hangingPunct="1"/>
              <a:t>61</a:t>
            </a:fld>
            <a:endParaRPr 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4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What can I do to lower my cancer risk?</a:t>
            </a:r>
          </a:p>
          <a:p>
            <a:endParaRPr lang="en-US">
              <a:latin typeface="Calibri" charset="0"/>
            </a:endParaRPr>
          </a:p>
          <a:p>
            <a:pPr>
              <a:buClr>
                <a:srgbClr val="FFCB40"/>
              </a:buClr>
            </a:pPr>
            <a:r>
              <a:rPr lang="tr-TR">
                <a:latin typeface="Calibri" charset="0"/>
              </a:rPr>
              <a:t>Endometriozis ile ilişkili over ca profilaksisi için</a:t>
            </a:r>
            <a:r>
              <a:rPr lang="en-US" u="sng">
                <a:latin typeface="Calibri" charset="0"/>
              </a:rPr>
              <a:t> rutin olarak </a:t>
            </a:r>
            <a:r>
              <a:rPr lang="en-US">
                <a:latin typeface="Calibri" charset="0"/>
              </a:rPr>
              <a:t>c</a:t>
            </a:r>
            <a:r>
              <a:rPr lang="tr-TR">
                <a:latin typeface="Calibri" charset="0"/>
              </a:rPr>
              <a:t>errahi önerilmemeli, KOK daha uygun (SOMIGLIANA 2006)</a:t>
            </a:r>
          </a:p>
          <a:p>
            <a:endParaRPr lang="en-US">
              <a:latin typeface="Calibri" charset="0"/>
            </a:endParaRPr>
          </a:p>
          <a:p>
            <a:r>
              <a:rPr lang="en-US">
                <a:latin typeface="Calibri" charset="0"/>
              </a:rPr>
              <a:t>		•No clear evidence exists that transvaginal ultrasound or serum CA-125 measurements can detect ovarian cancers early or that risk-reducing surgery to remove the ovaries can save lives. Generally, to improve health and reduce the risk of cancer, try to have a balanced diet with low intake of alcohol, exercise regularly, maintain a healthy weight, and do not smoke.</a:t>
            </a:r>
          </a:p>
          <a:p>
            <a:endParaRPr lang="en-US">
              <a:latin typeface="Calibri" charset="0"/>
            </a:endParaRPr>
          </a:p>
          <a:p>
            <a:r>
              <a:rPr lang="en-US">
                <a:latin typeface="Calibri" charset="0"/>
              </a:rPr>
              <a:t>(wilbur)</a:t>
            </a:r>
          </a:p>
          <a:p>
            <a:r>
              <a:rPr lang="en-US">
                <a:latin typeface="Calibri" charset="0"/>
              </a:rPr>
              <a:t>There is no recommended cancer screening</a:t>
            </a:r>
          </a:p>
          <a:p>
            <a:r>
              <a:rPr lang="en-US">
                <a:latin typeface="Calibri" charset="0"/>
              </a:rPr>
              <a:t>for women with endometriosis. </a:t>
            </a:r>
            <a:r>
              <a:rPr lang="en-US" b="1">
                <a:latin typeface="Calibri" charset="0"/>
              </a:rPr>
              <a:t>There is theoretical rationale</a:t>
            </a:r>
          </a:p>
          <a:p>
            <a:r>
              <a:rPr lang="en-US" b="1">
                <a:latin typeface="Calibri" charset="0"/>
              </a:rPr>
              <a:t>to believe that surgical and hormonal control of endometriosis</a:t>
            </a:r>
          </a:p>
          <a:p>
            <a:r>
              <a:rPr lang="en-US" b="1">
                <a:latin typeface="Calibri" charset="0"/>
              </a:rPr>
              <a:t>may also decrease the risk of ovarian cancer.</a:t>
            </a:r>
            <a:r>
              <a:rPr lang="en-US">
                <a:latin typeface="Calibri" charset="0"/>
              </a:rPr>
              <a:t> However,</a:t>
            </a:r>
          </a:p>
          <a:p>
            <a:r>
              <a:rPr lang="en-US">
                <a:latin typeface="Calibri" charset="0"/>
              </a:rPr>
              <a:t>there are no data to date to support such a conclusion.</a:t>
            </a:r>
          </a:p>
        </p:txBody>
      </p:sp>
      <p:sp>
        <p:nvSpPr>
          <p:cNvPr id="134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95A63B7-8018-644E-844B-A409C541E279}" type="slidenum">
              <a:rPr lang="en-US" sz="1200"/>
              <a:pPr eaLnBrk="1" hangingPunct="1"/>
              <a:t>62</a:t>
            </a:fld>
            <a:endParaRPr lang="en-US"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6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Nezhat f 2014 fert stert ve ınt j gynec oncol</a:t>
            </a:r>
          </a:p>
          <a:p>
            <a:r>
              <a:rPr lang="en-US">
                <a:latin typeface="Calibri" charset="0"/>
              </a:rPr>
              <a:t>Treatment options for women with endometriosis include</a:t>
            </a:r>
          </a:p>
          <a:p>
            <a:r>
              <a:rPr lang="en-US">
                <a:latin typeface="Calibri" charset="0"/>
              </a:rPr>
              <a:t>-observation</a:t>
            </a:r>
          </a:p>
          <a:p>
            <a:r>
              <a:rPr lang="en-US">
                <a:latin typeface="Calibri" charset="0"/>
              </a:rPr>
              <a:t>-hormonal therapy</a:t>
            </a:r>
          </a:p>
          <a:p>
            <a:r>
              <a:rPr lang="en-US">
                <a:latin typeface="Calibri" charset="0"/>
              </a:rPr>
              <a:t>-surgery</a:t>
            </a:r>
          </a:p>
          <a:p>
            <a:r>
              <a:rPr lang="en-US">
                <a:latin typeface="Calibri" charset="0"/>
              </a:rPr>
              <a:t>-or a combination of the latter two. </a:t>
            </a:r>
          </a:p>
          <a:p>
            <a:r>
              <a:rPr lang="en-US">
                <a:latin typeface="Calibri" charset="0"/>
              </a:rPr>
              <a:t>The treatment plan for each patient should be individualized based on the patient's symptoms, age, desire for childbearing, and family history. </a:t>
            </a:r>
          </a:p>
          <a:p>
            <a:endParaRPr lang="en-US">
              <a:latin typeface="Calibri" charset="0"/>
            </a:endParaRPr>
          </a:p>
          <a:p>
            <a:r>
              <a:rPr lang="en-US">
                <a:latin typeface="Calibri" charset="0"/>
              </a:rPr>
              <a:t>Once the patient's interest in future fertility is established, the following options should be offered. </a:t>
            </a:r>
          </a:p>
          <a:p>
            <a:r>
              <a:rPr lang="en-US">
                <a:latin typeface="Calibri" charset="0"/>
              </a:rPr>
              <a:t>-If she desires childbearing, she should be encouraged to conceive. </a:t>
            </a:r>
          </a:p>
          <a:p>
            <a:r>
              <a:rPr lang="en-US">
                <a:latin typeface="Calibri" charset="0"/>
              </a:rPr>
              <a:t>-If there is no interest to conceive, the patient should be offered suppressive hormonal therapy.</a:t>
            </a:r>
          </a:p>
          <a:p>
            <a:endParaRPr lang="en-US">
              <a:latin typeface="Calibri" charset="0"/>
            </a:endParaRPr>
          </a:p>
          <a:p>
            <a:r>
              <a:rPr lang="en-US">
                <a:latin typeface="Calibri" charset="0"/>
              </a:rPr>
              <a:t>In the absence of any future fertility issues, bilateral salpingectomy should be considered as it could prevent high-grade serous carcinoma, by targeting the site of origin. </a:t>
            </a:r>
          </a:p>
          <a:p>
            <a:r>
              <a:rPr lang="en-US">
                <a:latin typeface="Calibri" charset="0"/>
              </a:rPr>
              <a:t>Removal of fallopian tubes may also decrease the risk of endometrioid and clear cell carcinoma by obstructing the carcinogenic pathway from endometrium and vagina, reducing the risk of peritoneal</a:t>
            </a:r>
          </a:p>
          <a:p>
            <a:r>
              <a:rPr lang="en-US">
                <a:latin typeface="Calibri" charset="0"/>
              </a:rPr>
              <a:t>inflammation and endometriosis</a:t>
            </a:r>
          </a:p>
          <a:p>
            <a:endParaRPr lang="en-US">
              <a:latin typeface="Calibri" charset="0"/>
            </a:endParaRPr>
          </a:p>
          <a:p>
            <a:r>
              <a:rPr lang="en-US">
                <a:latin typeface="Calibri" charset="0"/>
              </a:rPr>
              <a:t>(wilbur)</a:t>
            </a:r>
          </a:p>
          <a:p>
            <a:r>
              <a:rPr lang="en-US">
                <a:latin typeface="Calibri" charset="0"/>
              </a:rPr>
              <a:t>Womenwho are diagnosedwith symptomatic endometriosis</a:t>
            </a:r>
          </a:p>
          <a:p>
            <a:r>
              <a:rPr lang="en-US">
                <a:latin typeface="Calibri" charset="0"/>
              </a:rPr>
              <a:t>or atypical endometriosis should have their disease</a:t>
            </a:r>
          </a:p>
          <a:p>
            <a:r>
              <a:rPr lang="en-US">
                <a:latin typeface="Calibri" charset="0"/>
              </a:rPr>
              <a:t>completely surgically excised; those with atypical endometriosis</a:t>
            </a:r>
          </a:p>
          <a:p>
            <a:r>
              <a:rPr lang="en-US">
                <a:latin typeface="Calibri" charset="0"/>
              </a:rPr>
              <a:t>should be counseled about the potential risk of recurrence</a:t>
            </a:r>
          </a:p>
          <a:p>
            <a:r>
              <a:rPr lang="en-US">
                <a:latin typeface="Calibri" charset="0"/>
              </a:rPr>
              <a:t>and of possible small risk of progression to EAOC.</a:t>
            </a:r>
          </a:p>
          <a:p>
            <a:r>
              <a:rPr lang="en-US">
                <a:latin typeface="Calibri" charset="0"/>
              </a:rPr>
              <a:t>Women diagnosed with atypical endometriosis or EAOC</a:t>
            </a:r>
          </a:p>
          <a:p>
            <a:r>
              <a:rPr lang="en-US">
                <a:latin typeface="Calibri" charset="0"/>
              </a:rPr>
              <a:t>should be referred to a gynecologic oncologist for further</a:t>
            </a:r>
          </a:p>
          <a:p>
            <a:r>
              <a:rPr lang="en-US">
                <a:latin typeface="Calibri" charset="0"/>
              </a:rPr>
              <a:t>management.</a:t>
            </a: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1BDEB99-4A7C-8A47-9319-C33EE772CE98}" type="slidenum">
              <a:rPr lang="en-US" sz="1200"/>
              <a:pPr eaLnBrk="1" hangingPunct="1"/>
              <a:t>63</a:t>
            </a:fld>
            <a:endParaRPr lang="en-US" sz="12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8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What can I do to lower my cancer risk?</a:t>
            </a:r>
          </a:p>
          <a:p>
            <a:endParaRPr lang="en-US">
              <a:latin typeface="Calibri" charset="0"/>
            </a:endParaRPr>
          </a:p>
          <a:p>
            <a:r>
              <a:rPr lang="en-US">
                <a:latin typeface="Calibri" charset="0"/>
              </a:rPr>
              <a:t>		•No clear evidence exists that transvaginal ultrasound or serum CA-125 measurements can detect ovarian cancers early or that risk-reducing surgery to remove the ovaries can save lives. Generally, to improve health and reduce the risk of cancer, try to have a balanced diet with low intake of alcohol, exercise regularly, maintain a healthy weight, and do not smoke.</a:t>
            </a:r>
          </a:p>
          <a:p>
            <a:endParaRPr lang="en-US">
              <a:latin typeface="Calibri" charset="0"/>
            </a:endParaRPr>
          </a:p>
          <a:p>
            <a:r>
              <a:rPr lang="en-US">
                <a:latin typeface="Calibri" charset="0"/>
              </a:rPr>
              <a:t>(wilbur)</a:t>
            </a:r>
          </a:p>
          <a:p>
            <a:r>
              <a:rPr lang="en-US">
                <a:latin typeface="Calibri" charset="0"/>
              </a:rPr>
              <a:t>Lifestyle changes such as weight loss in obese</a:t>
            </a:r>
          </a:p>
          <a:p>
            <a:r>
              <a:rPr lang="en-US">
                <a:latin typeface="Calibri" charset="0"/>
              </a:rPr>
              <a:t>women and/or hormonal control of endometriosis may decrease</a:t>
            </a:r>
          </a:p>
          <a:p>
            <a:r>
              <a:rPr lang="en-US">
                <a:latin typeface="Calibri" charset="0"/>
              </a:rPr>
              <a:t>the risk of endometrial and breast cancer in women</a:t>
            </a:r>
          </a:p>
          <a:p>
            <a:r>
              <a:rPr lang="en-US">
                <a:latin typeface="Calibri" charset="0"/>
              </a:rPr>
              <a:t>due to the shared risk factor of increased circulating estrogen</a:t>
            </a:r>
          </a:p>
          <a:p>
            <a:r>
              <a:rPr lang="en-US">
                <a:latin typeface="Calibri" charset="0"/>
              </a:rPr>
              <a:t>in these benign andmalignant conditions. </a:t>
            </a:r>
            <a:r>
              <a:rPr lang="en-US" b="1">
                <a:latin typeface="Calibri" charset="0"/>
              </a:rPr>
              <a:t>However, there are</a:t>
            </a:r>
          </a:p>
          <a:p>
            <a:r>
              <a:rPr lang="en-US" b="1">
                <a:latin typeface="Calibri" charset="0"/>
              </a:rPr>
              <a:t>no data to conclusively support that hormonal treatment of</a:t>
            </a:r>
          </a:p>
          <a:p>
            <a:r>
              <a:rPr lang="en-US" b="1">
                <a:latin typeface="Calibri" charset="0"/>
              </a:rPr>
              <a:t>endometriosis decreases the risk of these malignancies.</a:t>
            </a:r>
          </a:p>
        </p:txBody>
      </p:sp>
      <p:sp>
        <p:nvSpPr>
          <p:cNvPr id="138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E9D8021-E5E3-9246-B627-267F1E9CBBAB}" type="slidenum">
              <a:rPr lang="en-US" sz="1200"/>
              <a:pPr eaLnBrk="1" hangingPunct="1"/>
              <a:t>64</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Özellikle kronik inflamasyon ve retrograd menstrüasyon</a:t>
            </a:r>
          </a:p>
          <a:p>
            <a:endParaRPr lang="en-US">
              <a:latin typeface="Calibri" charset="0"/>
            </a:endParaRP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751B07C-C089-1A41-AB0C-DE79C0374BE3}" type="slidenum">
              <a:rPr lang="en-US" sz="1200"/>
              <a:pPr eaLnBrk="1" hangingPunct="1"/>
              <a:t>7</a:t>
            </a:fld>
            <a:endParaRPr 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0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a:t>
            </a:r>
          </a:p>
          <a:p>
            <a:r>
              <a:rPr lang="en-US" b="1">
                <a:latin typeface="Calibri" charset="0"/>
              </a:rPr>
              <a:t>4. Conclusions</a:t>
            </a:r>
          </a:p>
          <a:p>
            <a:r>
              <a:rPr lang="en-US">
                <a:latin typeface="Calibri" charset="0"/>
              </a:rPr>
              <a:t>Endometriosis is a relatively common disease in the general</a:t>
            </a:r>
          </a:p>
          <a:p>
            <a:r>
              <a:rPr lang="en-US">
                <a:latin typeface="Calibri" charset="0"/>
              </a:rPr>
              <a:t>population, affecting about one in ten women. Women</a:t>
            </a:r>
          </a:p>
          <a:p>
            <a:r>
              <a:rPr lang="en-US">
                <a:latin typeface="Calibri" charset="0"/>
              </a:rPr>
              <a:t>with endometriosis are at doubled-tripled risk of specific</a:t>
            </a:r>
          </a:p>
          <a:p>
            <a:r>
              <a:rPr lang="en-US">
                <a:latin typeface="Calibri" charset="0"/>
              </a:rPr>
              <a:t>gonadal malignancies. The ovarian cancer subtypes most</a:t>
            </a:r>
          </a:p>
          <a:p>
            <a:r>
              <a:rPr lang="en-US">
                <a:latin typeface="Calibri" charset="0"/>
              </a:rPr>
              <a:t>frequently associated with endometriosis are clear-cell and</a:t>
            </a:r>
          </a:p>
          <a:p>
            <a:r>
              <a:rPr lang="en-US">
                <a:latin typeface="Calibri" charset="0"/>
              </a:rPr>
              <a:t>endometrioid carcinomas that represent about 30% of total</a:t>
            </a:r>
          </a:p>
          <a:p>
            <a:r>
              <a:rPr lang="en-US">
                <a:latin typeface="Calibri" charset="0"/>
              </a:rPr>
              <a:t>ovarian cancers. Recent data demonstrated a doubled risk</a:t>
            </a:r>
          </a:p>
          <a:p>
            <a:r>
              <a:rPr lang="en-US">
                <a:latin typeface="Calibri" charset="0"/>
              </a:rPr>
              <a:t>also for low-grade serous ovarian cancers (about 5% of</a:t>
            </a:r>
          </a:p>
          <a:p>
            <a:r>
              <a:rPr lang="en-US">
                <a:latin typeface="Calibri" charset="0"/>
              </a:rPr>
              <a:t>ovarian cancers) while mucinous (about 5%) and high-grade</a:t>
            </a:r>
          </a:p>
          <a:p>
            <a:r>
              <a:rPr lang="en-US">
                <a:latin typeface="Calibri" charset="0"/>
              </a:rPr>
              <a:t>serous (about 60%) cancers appear not to be associated with</a:t>
            </a:r>
          </a:p>
          <a:p>
            <a:r>
              <a:rPr lang="en-US">
                <a:latin typeface="Calibri" charset="0"/>
              </a:rPr>
              <a:t>the disease. This last subtype is the most common epithelial</a:t>
            </a:r>
          </a:p>
          <a:p>
            <a:r>
              <a:rPr lang="en-US">
                <a:latin typeface="Calibri" charset="0"/>
              </a:rPr>
              <a:t>ovarian cancer, often presenting with an advanced disease</a:t>
            </a:r>
          </a:p>
          <a:p>
            <a:r>
              <a:rPr lang="en-US">
                <a:latin typeface="Calibri" charset="0"/>
              </a:rPr>
              <a:t>stage at diagnosis for the very early transcoelomic pattern of</a:t>
            </a:r>
          </a:p>
          <a:p>
            <a:r>
              <a:rPr lang="en-US">
                <a:latin typeface="Calibri" charset="0"/>
              </a:rPr>
              <a:t>spread, resulting in the poorest prognosis [33].</a:t>
            </a:r>
          </a:p>
          <a:p>
            <a:r>
              <a:rPr lang="en-US">
                <a:latin typeface="Calibri" charset="0"/>
              </a:rPr>
              <a:t>In our review, we show how both endometriomas and</a:t>
            </a:r>
          </a:p>
          <a:p>
            <a:r>
              <a:rPr lang="en-US">
                <a:latin typeface="Calibri" charset="0"/>
              </a:rPr>
              <a:t>EAOCs are intrinsically and similarly dependent by the</a:t>
            </a:r>
          </a:p>
          <a:p>
            <a:r>
              <a:rPr lang="en-US">
                <a:latin typeface="Calibri" charset="0"/>
              </a:rPr>
              <a:t>number of ovulations and retrograde menstruations during</a:t>
            </a:r>
          </a:p>
          <a:p>
            <a:r>
              <a:rPr lang="en-US">
                <a:latin typeface="Calibri" charset="0"/>
              </a:rPr>
              <a:t>a woman reproductive life. Reduced number of pregnancies</a:t>
            </a:r>
          </a:p>
          <a:p>
            <a:r>
              <a:rPr lang="en-US">
                <a:latin typeface="Calibri" charset="0"/>
              </a:rPr>
              <a:t>and late pregnancies and reduced time of lactation have led to</a:t>
            </a:r>
          </a:p>
          <a:p>
            <a:r>
              <a:rPr lang="en-US">
                <a:latin typeface="Calibri" charset="0"/>
              </a:rPr>
              <a:t>a greater exposure of women to risk factors for endometriosis</a:t>
            </a:r>
          </a:p>
          <a:p>
            <a:r>
              <a:rPr lang="en-US">
                <a:latin typeface="Calibri" charset="0"/>
              </a:rPr>
              <a:t>and EAOC, such as ovulation and cyclic menstrual bleeding,</a:t>
            </a:r>
          </a:p>
          <a:p>
            <a:r>
              <a:rPr lang="en-US">
                <a:latin typeface="Calibri" charset="0"/>
              </a:rPr>
              <a:t>prompting an increased prevalence of these diseases.</a:t>
            </a:r>
          </a:p>
          <a:p>
            <a:r>
              <a:rPr lang="en-US">
                <a:latin typeface="Calibri" charset="0"/>
              </a:rPr>
              <a:t>Multiple pregnancies reduce the risk for both the disorders.</a:t>
            </a:r>
          </a:p>
          <a:p>
            <a:r>
              <a:rPr lang="en-US">
                <a:latin typeface="Calibri" charset="0"/>
              </a:rPr>
              <a:t>Tubal sterilization, which avoids menstrual reflux in</a:t>
            </a:r>
          </a:p>
          <a:p>
            <a:r>
              <a:rPr lang="en-US">
                <a:latin typeface="Calibri" charset="0"/>
              </a:rPr>
              <a:t>peritoneal cavity, is associated with a similar decrease of</a:t>
            </a:r>
          </a:p>
          <a:p>
            <a:r>
              <a:rPr lang="en-US">
                <a:latin typeface="Calibri" charset="0"/>
              </a:rPr>
              <a:t>ovarian cancer risk (EAOCs and high-grade serous cancers)</a:t>
            </a:r>
          </a:p>
          <a:p>
            <a:r>
              <a:rPr lang="en-US">
                <a:latin typeface="Calibri" charset="0"/>
              </a:rPr>
              <a:t>and similarly hysterectomy reduces the risk of ovarian cancer.</a:t>
            </a:r>
          </a:p>
          <a:p>
            <a:r>
              <a:rPr lang="en-US">
                <a:latin typeface="Calibri" charset="0"/>
              </a:rPr>
              <a:t>Furthermore, the risk for EAOCs and high-grade serous</a:t>
            </a:r>
          </a:p>
          <a:p>
            <a:r>
              <a:rPr lang="en-US">
                <a:latin typeface="Calibri" charset="0"/>
              </a:rPr>
              <a:t>cancers is also dramatically reduced by the use of hormonal</a:t>
            </a:r>
          </a:p>
          <a:p>
            <a:r>
              <a:rPr lang="en-US">
                <a:latin typeface="Calibri" charset="0"/>
              </a:rPr>
              <a:t>contraceptives that reduce the exposure to both ovulation</a:t>
            </a:r>
          </a:p>
          <a:p>
            <a:r>
              <a:rPr lang="en-US">
                <a:latin typeface="Calibri" charset="0"/>
              </a:rPr>
              <a:t>and cyclicmenstrual refluxduring reproductive life. Similarly</a:t>
            </a:r>
          </a:p>
          <a:p>
            <a:r>
              <a:rPr lang="en-US">
                <a:latin typeface="Calibri" charset="0"/>
              </a:rPr>
              <a:t>the continuous use of hormonal contraceptives particularly</a:t>
            </a:r>
          </a:p>
          <a:p>
            <a:r>
              <a:rPr lang="en-US">
                <a:latin typeface="Calibri" charset="0"/>
              </a:rPr>
              <a:t>in a continuous fashion reduces the risk of recurrence</a:t>
            </a:r>
          </a:p>
          <a:p>
            <a:r>
              <a:rPr lang="en-US">
                <a:latin typeface="Calibri" charset="0"/>
              </a:rPr>
              <a:t>after the conservative surgery of an ovarian endometrioma.</a:t>
            </a:r>
          </a:p>
          <a:p>
            <a:r>
              <a:rPr lang="en-US">
                <a:latin typeface="Calibri" charset="0"/>
              </a:rPr>
              <a:t>For all these reasons, in patients with ovarian endometriosis,</a:t>
            </a:r>
          </a:p>
          <a:p>
            <a:r>
              <a:rPr lang="en-US">
                <a:latin typeface="Calibri" charset="0"/>
              </a:rPr>
              <a:t>methods to inhibit ovulation and/or to reduce</a:t>
            </a:r>
          </a:p>
          <a:p>
            <a:r>
              <a:rPr lang="en-US">
                <a:latin typeface="Calibri" charset="0"/>
              </a:rPr>
              <a:t>retrograde menstruation should be strongly encouraged if</a:t>
            </a:r>
          </a:p>
          <a:p>
            <a:r>
              <a:rPr lang="en-US">
                <a:latin typeface="Calibri" charset="0"/>
              </a:rPr>
              <a:t>indicated, for the possibility to protect from endometrioma</a:t>
            </a:r>
          </a:p>
          <a:p>
            <a:r>
              <a:rPr lang="en-US">
                <a:latin typeface="Calibri" charset="0"/>
              </a:rPr>
              <a:t>recurrence, from the increased risk of transformation in</a:t>
            </a:r>
          </a:p>
          <a:p>
            <a:r>
              <a:rPr lang="en-US">
                <a:latin typeface="Calibri" charset="0"/>
              </a:rPr>
              <a:t>EOACs, and fromthe general incidence of high-grade serous</a:t>
            </a:r>
          </a:p>
          <a:p>
            <a:r>
              <a:rPr lang="en-US">
                <a:latin typeface="Calibri" charset="0"/>
              </a:rPr>
              <a:t>ovarian cancers, although probably similar to that of the</a:t>
            </a:r>
          </a:p>
          <a:p>
            <a:r>
              <a:rPr lang="en-US">
                <a:latin typeface="Calibri" charset="0"/>
              </a:rPr>
              <a:t>general population.</a:t>
            </a:r>
          </a:p>
        </p:txBody>
      </p:sp>
      <p:sp>
        <p:nvSpPr>
          <p:cNvPr id="140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694D4913-8842-A346-AD3B-96F1AF78E428}" type="slidenum">
              <a:rPr lang="en-US" sz="1200"/>
              <a:pPr eaLnBrk="1" hangingPunct="1"/>
              <a:t>65</a:t>
            </a:fld>
            <a:endParaRPr lang="en-US" sz="12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2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a:t>
            </a:r>
          </a:p>
          <a:p>
            <a:r>
              <a:rPr lang="en-US">
                <a:latin typeface="Calibri" charset="0"/>
              </a:rPr>
              <a:t>The pathogenetic transformation from endometriosis to</a:t>
            </a:r>
          </a:p>
          <a:p>
            <a:r>
              <a:rPr lang="en-US">
                <a:latin typeface="Calibri" charset="0"/>
              </a:rPr>
              <a:t>ovarian cancer is not fully understood, but it seems mainly</a:t>
            </a:r>
          </a:p>
          <a:p>
            <a:r>
              <a:rPr lang="en-US">
                <a:latin typeface="Calibri" charset="0"/>
              </a:rPr>
              <a:t>related to the cooperation of oxidative stress, inflammation,</a:t>
            </a:r>
          </a:p>
          <a:p>
            <a:r>
              <a:rPr lang="en-US">
                <a:latin typeface="Calibri" charset="0"/>
              </a:rPr>
              <a:t>hyperestrogenism, and specific genomic alterations. A</a:t>
            </a:r>
          </a:p>
          <a:p>
            <a:r>
              <a:rPr lang="en-US">
                <a:latin typeface="Calibri" charset="0"/>
              </a:rPr>
              <a:t>pathogenetic view starting from endometrioma and atypical</a:t>
            </a:r>
          </a:p>
          <a:p>
            <a:r>
              <a:rPr lang="en-US">
                <a:latin typeface="Calibri" charset="0"/>
              </a:rPr>
              <a:t>endometrioma to EAOC seems plausible and supported by</a:t>
            </a:r>
          </a:p>
          <a:p>
            <a:r>
              <a:rPr lang="en-US">
                <a:latin typeface="Calibri" charset="0"/>
              </a:rPr>
              <a:t>the same gene mutations observed in atypical endometriosis</a:t>
            </a:r>
          </a:p>
          <a:p>
            <a:r>
              <a:rPr lang="en-US">
                <a:latin typeface="Calibri" charset="0"/>
              </a:rPr>
              <a:t>and EAOC.</a:t>
            </a:r>
          </a:p>
          <a:p>
            <a:r>
              <a:rPr lang="en-US">
                <a:latin typeface="Calibri" charset="0"/>
              </a:rPr>
              <a:t>Atypical endometrioma with atypia and/or hyperplasia</a:t>
            </a:r>
          </a:p>
          <a:p>
            <a:r>
              <a:rPr lang="en-US">
                <a:latin typeface="Calibri" charset="0"/>
              </a:rPr>
              <a:t>is a relatively common figure in the histological specimens</a:t>
            </a:r>
          </a:p>
          <a:p>
            <a:r>
              <a:rPr lang="en-US">
                <a:latin typeface="Calibri" charset="0"/>
              </a:rPr>
              <a:t>of our surgeries (about one in twelve). Likely an increased</a:t>
            </a:r>
          </a:p>
          <a:p>
            <a:r>
              <a:rPr lang="en-US">
                <a:latin typeface="Calibri" charset="0"/>
              </a:rPr>
              <a:t>awareness to the characteristics of this entity will improve the</a:t>
            </a:r>
          </a:p>
          <a:p>
            <a:r>
              <a:rPr lang="en-US">
                <a:latin typeface="Calibri" charset="0"/>
              </a:rPr>
              <a:t>early detection of patients who are at highest risk of EOAC</a:t>
            </a:r>
          </a:p>
          <a:p>
            <a:r>
              <a:rPr lang="en-US">
                <a:latin typeface="Calibri" charset="0"/>
              </a:rPr>
              <a:t>and will provide further insights into this issue.</a:t>
            </a:r>
          </a:p>
          <a:p>
            <a:endParaRPr lang="en-US">
              <a:latin typeface="Calibri" charset="0"/>
            </a:endParaRPr>
          </a:p>
        </p:txBody>
      </p:sp>
      <p:sp>
        <p:nvSpPr>
          <p:cNvPr id="142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86FD703-3B4D-8E4E-A62B-D4AFC01655A3}" type="slidenum">
              <a:rPr lang="en-US" sz="1200"/>
              <a:pPr eaLnBrk="1" hangingPunct="1"/>
              <a:t>66</a:t>
            </a:fld>
            <a:endParaRPr 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4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Grandi</a:t>
            </a:r>
          </a:p>
          <a:p>
            <a:r>
              <a:rPr lang="en-US">
                <a:latin typeface="Calibri" charset="0"/>
              </a:rPr>
              <a:t>To conclude, the carcinogenetic potential of endometrioma</a:t>
            </a:r>
          </a:p>
          <a:p>
            <a:r>
              <a:rPr lang="en-US">
                <a:latin typeface="Calibri" charset="0"/>
              </a:rPr>
              <a:t>is a continuous source of interest and its study may help</a:t>
            </a:r>
          </a:p>
          <a:p>
            <a:r>
              <a:rPr lang="en-US">
                <a:latin typeface="Calibri" charset="0"/>
              </a:rPr>
              <a:t>to clarify the pathogenesis of ovarian cancer and to better</a:t>
            </a:r>
          </a:p>
          <a:p>
            <a:r>
              <a:rPr lang="en-US">
                <a:latin typeface="Calibri" charset="0"/>
              </a:rPr>
              <a:t>adopt effective preventive strategies.</a:t>
            </a:r>
          </a:p>
        </p:txBody>
      </p:sp>
      <p:sp>
        <p:nvSpPr>
          <p:cNvPr id="144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FAC41D0-039A-CD49-BAB9-D4BE539AD5D8}" type="slidenum">
              <a:rPr lang="en-US" sz="1200"/>
              <a:pPr eaLnBrk="1" hangingPunct="1"/>
              <a:t>67</a:t>
            </a:fld>
            <a:endParaRPr 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6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farr nezhad 2014 fert stert</a:t>
            </a:r>
          </a:p>
          <a:p>
            <a:r>
              <a:rPr lang="en-US" b="1">
                <a:latin typeface="Calibri" charset="0"/>
              </a:rPr>
              <a:t>When endometriosis is diagnosed, surgical resection remains the most effective treatment</a:t>
            </a:r>
            <a:r>
              <a:rPr lang="en-US">
                <a:latin typeface="Calibri" charset="0"/>
              </a:rPr>
              <a:t>. To decrease the rate of recurrence, a complete resection of the endometrioma with the cyst wall is recommended54</a:t>
            </a:r>
          </a:p>
          <a:p>
            <a:r>
              <a:rPr lang="en-US" b="1">
                <a:latin typeface="Calibri" charset="0"/>
              </a:rPr>
              <a:t>Cerrahide endo rezeksiyonu mu ooferektomi mi yapılacağı?</a:t>
            </a:r>
          </a:p>
          <a:p>
            <a:r>
              <a:rPr lang="en-US" b="1">
                <a:latin typeface="Calibri" charset="0"/>
              </a:rPr>
              <a:t>-Görüntüleme</a:t>
            </a:r>
          </a:p>
          <a:p>
            <a:r>
              <a:rPr lang="en-US" b="1">
                <a:latin typeface="Calibri" charset="0"/>
              </a:rPr>
              <a:t>-Değişim</a:t>
            </a:r>
          </a:p>
          <a:p>
            <a:r>
              <a:rPr lang="en-US" b="1">
                <a:latin typeface="Calibri" charset="0"/>
              </a:rPr>
              <a:t>-intraoperatif görünüm</a:t>
            </a:r>
          </a:p>
          <a:p>
            <a:r>
              <a:rPr lang="en-US" b="1">
                <a:latin typeface="Calibri" charset="0"/>
              </a:rPr>
              <a:t>-Çocuk arzusu</a:t>
            </a:r>
          </a:p>
          <a:p>
            <a:r>
              <a:rPr lang="en-US" b="1">
                <a:latin typeface="Calibri" charset="0"/>
              </a:rPr>
              <a:t>-per-post menopoz</a:t>
            </a:r>
          </a:p>
          <a:p>
            <a:endParaRPr lang="en-US">
              <a:latin typeface="Calibri" charset="0"/>
            </a:endParaRPr>
          </a:p>
          <a:p>
            <a:r>
              <a:rPr lang="en-US">
                <a:latin typeface="Calibri" charset="0"/>
              </a:rPr>
              <a:t>Regardless of menopausal status, if a patient has completed</a:t>
            </a:r>
          </a:p>
          <a:p>
            <a:r>
              <a:rPr lang="en-US">
                <a:latin typeface="Calibri" charset="0"/>
              </a:rPr>
              <a:t>childbearing, at least a bilateral salpingectomy should be</a:t>
            </a:r>
          </a:p>
          <a:p>
            <a:r>
              <a:rPr lang="en-US">
                <a:latin typeface="Calibri" charset="0"/>
              </a:rPr>
              <a:t>offered at the time of surgical resection of endometriosis</a:t>
            </a:r>
          </a:p>
          <a:p>
            <a:endParaRPr lang="en-US">
              <a:latin typeface="Calibri" charset="0"/>
            </a:endParaRPr>
          </a:p>
          <a:p>
            <a:r>
              <a:rPr lang="en-US">
                <a:latin typeface="Calibri" charset="0"/>
              </a:rPr>
              <a:t>Endo yönetimi sadece drenaj olmamalı</a:t>
            </a:r>
          </a:p>
          <a:p>
            <a:r>
              <a:rPr lang="en-US">
                <a:latin typeface="Calibri" charset="0"/>
              </a:rPr>
              <a:t>-rekürrens çok yüksek</a:t>
            </a:r>
          </a:p>
          <a:p>
            <a:r>
              <a:rPr lang="en-US">
                <a:latin typeface="Calibri" charset="0"/>
              </a:rPr>
              <a:t>-patolojik tanı yok</a:t>
            </a:r>
          </a:p>
          <a:p>
            <a:endParaRPr lang="en-US">
              <a:latin typeface="Calibri" charset="0"/>
            </a:endParaRPr>
          </a:p>
          <a:p>
            <a:r>
              <a:rPr lang="en-US">
                <a:latin typeface="Calibri" charset="0"/>
              </a:rPr>
              <a:t>As such, recent statements, such as the one</a:t>
            </a:r>
          </a:p>
          <a:p>
            <a:r>
              <a:rPr lang="en-US">
                <a:latin typeface="Calibri" charset="0"/>
              </a:rPr>
              <a:t>made by the Society of Gynecologic Oncology, suggest that</a:t>
            </a:r>
          </a:p>
          <a:p>
            <a:r>
              <a:rPr lang="en-US" b="1">
                <a:latin typeface="Calibri" charset="0"/>
              </a:rPr>
              <a:t>salpingectomy may be appropriate and feasible as a strategy</a:t>
            </a:r>
          </a:p>
          <a:p>
            <a:r>
              <a:rPr lang="en-US" b="1">
                <a:latin typeface="Calibri" charset="0"/>
              </a:rPr>
              <a:t>for ovarian cancer risk reduction and should be considered in</a:t>
            </a:r>
          </a:p>
          <a:p>
            <a:r>
              <a:rPr lang="en-US" b="1">
                <a:latin typeface="Calibri" charset="0"/>
              </a:rPr>
              <a:t>women after completion of childbearing, at the time of hysterectomy,</a:t>
            </a:r>
          </a:p>
          <a:p>
            <a:r>
              <a:rPr lang="en-US" b="1">
                <a:latin typeface="Calibri" charset="0"/>
              </a:rPr>
              <a:t>in lieu of tubal ligation or at the time of other pelvic</a:t>
            </a:r>
          </a:p>
          <a:p>
            <a:r>
              <a:rPr lang="en-US" b="1">
                <a:latin typeface="Calibri" charset="0"/>
              </a:rPr>
              <a:t>surgery </a:t>
            </a:r>
            <a:r>
              <a:rPr lang="en-US">
                <a:latin typeface="Calibri" charset="0"/>
              </a:rPr>
              <a:t>(2).</a:t>
            </a:r>
          </a:p>
          <a:p>
            <a:endParaRPr lang="en-US">
              <a:latin typeface="Calibri" charset="0"/>
            </a:endParaRPr>
          </a:p>
          <a:p>
            <a:r>
              <a:rPr lang="en-US" b="1">
                <a:latin typeface="Calibri" charset="0"/>
              </a:rPr>
              <a:t>Endometrial sampling should be considered in all patients</a:t>
            </a:r>
          </a:p>
          <a:p>
            <a:r>
              <a:rPr lang="en-US" b="1">
                <a:latin typeface="Calibri" charset="0"/>
              </a:rPr>
              <a:t>with ovarian carcinoma undergoing fertility preservation</a:t>
            </a:r>
            <a:r>
              <a:rPr lang="en-US">
                <a:latin typeface="Calibri" charset="0"/>
              </a:rPr>
              <a:t>,</a:t>
            </a:r>
          </a:p>
          <a:p>
            <a:r>
              <a:rPr lang="en-US">
                <a:latin typeface="Calibri" charset="0"/>
              </a:rPr>
              <a:t>because especially endometrioid and clear cell carcinoma</a:t>
            </a:r>
          </a:p>
          <a:p>
            <a:r>
              <a:rPr lang="en-US">
                <a:latin typeface="Calibri" charset="0"/>
              </a:rPr>
              <a:t>are associated with uterine abnormalities such as hyperplasia</a:t>
            </a:r>
          </a:p>
          <a:p>
            <a:r>
              <a:rPr lang="en-US">
                <a:latin typeface="Calibri" charset="0"/>
              </a:rPr>
              <a:t>or carcinoma (5</a:t>
            </a:r>
          </a:p>
          <a:p>
            <a:r>
              <a:rPr lang="en-US">
                <a:latin typeface="Calibri" charset="0"/>
              </a:rPr>
              <a:t>farr nezhad IJGC</a:t>
            </a:r>
          </a:p>
          <a:p>
            <a:r>
              <a:rPr lang="en-US">
                <a:latin typeface="Calibri" charset="0"/>
              </a:rPr>
              <a:t> In addition, Deligdisch et al7 showed the value of</a:t>
            </a:r>
          </a:p>
          <a:p>
            <a:r>
              <a:rPr lang="en-US">
                <a:latin typeface="Calibri" charset="0"/>
              </a:rPr>
              <a:t>evaluating women with endometriosis as well as with abnormal</a:t>
            </a:r>
          </a:p>
          <a:p>
            <a:r>
              <a:rPr lang="en-US">
                <a:latin typeface="Calibri" charset="0"/>
              </a:rPr>
              <a:t>vaginal bleeding owing to the association of endometriosis</a:t>
            </a:r>
          </a:p>
          <a:p>
            <a:r>
              <a:rPr lang="en-US">
                <a:latin typeface="Calibri" charset="0"/>
              </a:rPr>
              <a:t>with ovarian endometrioid carcinoma and with</a:t>
            </a:r>
          </a:p>
          <a:p>
            <a:r>
              <a:rPr lang="en-US">
                <a:latin typeface="Calibri" charset="0"/>
              </a:rPr>
              <a:t>concomitant endometrial diseases such as polyps, hyperplasia,</a:t>
            </a:r>
          </a:p>
          <a:p>
            <a:r>
              <a:rPr lang="en-US">
                <a:latin typeface="Calibri" charset="0"/>
              </a:rPr>
              <a:t>and carcinoma. Therefore, careful evaluation of the endometrium of symptomatic</a:t>
            </a:r>
          </a:p>
          <a:p>
            <a:r>
              <a:rPr lang="en-US">
                <a:latin typeface="Calibri" charset="0"/>
              </a:rPr>
              <a:t>patients with endometriosis is of importance in the</a:t>
            </a:r>
          </a:p>
          <a:p>
            <a:r>
              <a:rPr lang="en-US">
                <a:latin typeface="Calibri" charset="0"/>
              </a:rPr>
              <a:t>early detection of ovarian and endometrial malignancy.</a:t>
            </a:r>
          </a:p>
        </p:txBody>
      </p:sp>
      <p:sp>
        <p:nvSpPr>
          <p:cNvPr id="146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6AEDC4F-0213-AA4D-97D9-4C339ED86F56}" type="slidenum">
              <a:rPr lang="en-US" sz="1200"/>
              <a:pPr eaLnBrk="1" hangingPunct="1"/>
              <a:t>68</a:t>
            </a:fld>
            <a:endParaRPr lang="en-US"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1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51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1173232-FD63-8D44-A864-4D96EFED418E}" type="slidenum">
              <a:rPr lang="en-US" sz="1200"/>
              <a:pPr eaLnBrk="1" hangingPunct="1"/>
              <a:t>70</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Calibri" charset="0"/>
              </a:rPr>
              <a:t>Metaanalizlere göre endometriozis olan kadınlarda over kanseri rölatif risk </a:t>
            </a:r>
            <a:r>
              <a:rPr lang="en-US" b="1">
                <a:solidFill>
                  <a:srgbClr val="FFFFFF"/>
                </a:solidFill>
                <a:latin typeface="Calibri" charset="0"/>
              </a:rPr>
              <a:t>x 1.42 kat </a:t>
            </a:r>
            <a:r>
              <a:rPr lang="en-US" sz="1400">
                <a:solidFill>
                  <a:srgbClr val="FFFFFF"/>
                </a:solidFill>
                <a:latin typeface="Calibri" charset="0"/>
              </a:rPr>
              <a:t>artar</a:t>
            </a:r>
          </a:p>
          <a:p>
            <a:endParaRPr lang="en-US" sz="1400">
              <a:solidFill>
                <a:srgbClr val="FFFFFF"/>
              </a:solidFill>
              <a:latin typeface="Calibri" charset="0"/>
            </a:endParaRPr>
          </a:p>
          <a:p>
            <a:r>
              <a:rPr lang="en-US">
                <a:latin typeface="Calibri" charset="0"/>
              </a:rPr>
              <a:t>kvaskoff) In the general population, it is estimated that one woman in 76 (1·31%) will develop ovarian cancer in her lifetime.</a:t>
            </a:r>
            <a:r>
              <a:rPr lang="en-US" u="sng">
                <a:latin typeface="Calibri" charset="0"/>
              </a:rPr>
              <a:t>5 Considering the relative risks calculated from meta-analyses6, 7 of endometriosis and ovarian cancer (as high as 1·42), the lifetime risk of ovarian cancer among women with endometriosis is 1·80%—fewer than two women in 100. </a:t>
            </a:r>
          </a:p>
          <a:p>
            <a:endParaRPr lang="en-US" u="sng">
              <a:latin typeface="Calibri" charset="0"/>
            </a:endParaRPr>
          </a:p>
          <a:p>
            <a:r>
              <a:rPr lang="en-US" u="sng">
                <a:latin typeface="Calibri" charset="0"/>
              </a:rPr>
              <a:t>!!! (wilbur) Endometriozis olan kadınlarda gelişen EOK en sık endometrioid veya clear cell histolojisinde</a:t>
            </a:r>
          </a:p>
          <a:p>
            <a:endParaRPr lang="en-US">
              <a:solidFill>
                <a:srgbClr val="FFFFFF"/>
              </a:solidFill>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6240DC9E-69DB-F940-845B-FE24CC735F24}" type="slidenum">
              <a:rPr lang="en-US" sz="1200"/>
              <a:pPr eaLnBrk="1" hangingPunct="1"/>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Calibri" charset="0"/>
              </a:rPr>
              <a:t>Metaanalizlere göre endometriozis olan kadınlarda over kanseri rölatif risk </a:t>
            </a:r>
            <a:r>
              <a:rPr lang="en-US" b="1">
                <a:solidFill>
                  <a:srgbClr val="FFFFFF"/>
                </a:solidFill>
                <a:latin typeface="Calibri" charset="0"/>
              </a:rPr>
              <a:t>x 1.42 kat </a:t>
            </a:r>
            <a:r>
              <a:rPr lang="en-US" sz="1400">
                <a:solidFill>
                  <a:srgbClr val="FFFFFF"/>
                </a:solidFill>
                <a:latin typeface="Calibri" charset="0"/>
              </a:rPr>
              <a:t>artar</a:t>
            </a:r>
          </a:p>
          <a:p>
            <a:endParaRPr lang="en-US" sz="1400">
              <a:solidFill>
                <a:srgbClr val="FFFFFF"/>
              </a:solidFill>
              <a:latin typeface="Calibri" charset="0"/>
            </a:endParaRPr>
          </a:p>
          <a:p>
            <a:r>
              <a:rPr lang="en-US">
                <a:latin typeface="Calibri" charset="0"/>
              </a:rPr>
              <a:t>kvaskoff) In the general population, it is estimated that one woman in 76 (1·31%) will develop ovarian cancer in her lifetime.</a:t>
            </a:r>
            <a:r>
              <a:rPr lang="en-US" u="sng">
                <a:latin typeface="Calibri" charset="0"/>
              </a:rPr>
              <a:t>5 Considering the relative risks calculated from meta-analyses6, 7 of endometriosis and ovarian cancer (as high as 1·42), the lifetime risk of ovarian cancer among women with endometriosis is 1·80%—fewer than two women in 100. </a:t>
            </a:r>
          </a:p>
          <a:p>
            <a:endParaRPr lang="en-US" u="sng">
              <a:latin typeface="Calibri" charset="0"/>
            </a:endParaRPr>
          </a:p>
          <a:p>
            <a:r>
              <a:rPr lang="en-US" u="sng">
                <a:latin typeface="Calibri" charset="0"/>
              </a:rPr>
              <a:t>!!! (wilbur) Endometriozis olan kadınlarda gelişen EOK en sık endometrioid veya clear cell histolojisinde</a:t>
            </a:r>
          </a:p>
          <a:p>
            <a:endParaRPr lang="en-US">
              <a:solidFill>
                <a:srgbClr val="FFFFFF"/>
              </a:solidFill>
              <a:latin typeface="Calibri" charset="0"/>
            </a:endParaRP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C2D8D43-986C-3247-9CC9-99C3F5ED94C5}" type="slidenum">
              <a:rPr lang="en-US" sz="1200"/>
              <a:pPr eaLnBrk="1" hangingPunct="1"/>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solidFill>
                  <a:srgbClr val="FFFFFF"/>
                </a:solidFill>
                <a:latin typeface="Calibri" charset="0"/>
              </a:rPr>
              <a:t>Metaanalizlere göre endometriozis olan kadınlarda over kanseri rölatif risk </a:t>
            </a:r>
            <a:r>
              <a:rPr lang="en-US" b="1">
                <a:solidFill>
                  <a:srgbClr val="FFFFFF"/>
                </a:solidFill>
                <a:latin typeface="Calibri" charset="0"/>
              </a:rPr>
              <a:t>x 1.42 kat </a:t>
            </a:r>
            <a:r>
              <a:rPr lang="en-US" sz="1400">
                <a:solidFill>
                  <a:srgbClr val="FFFFFF"/>
                </a:solidFill>
                <a:latin typeface="Calibri" charset="0"/>
              </a:rPr>
              <a:t>artar</a:t>
            </a:r>
          </a:p>
          <a:p>
            <a:endParaRPr lang="en-US">
              <a:latin typeface="Calibri" charset="0"/>
            </a:endParaRPr>
          </a:p>
          <a:p>
            <a:r>
              <a:rPr lang="en-US">
                <a:latin typeface="Calibri" charset="0"/>
              </a:rPr>
              <a:t>kvaskoff) In the general population, it is estimated that one woman in 76 (1·31%) will develop ovarian cancer in her lifetime.</a:t>
            </a:r>
            <a:r>
              <a:rPr lang="en-US" u="sng">
                <a:latin typeface="Calibri" charset="0"/>
              </a:rPr>
              <a:t>5 Considering the relative risks calculated from meta-analyses6, 7 of endometriosis and ovarian cancer (as high as 1·42), the lifetime risk of ovarian cancer among women with endometriosis is 1·80%—fewer than two women in 100. </a:t>
            </a:r>
          </a:p>
          <a:p>
            <a:endParaRPr lang="en-US" u="sng">
              <a:latin typeface="Calibri" charset="0"/>
            </a:endParaRPr>
          </a:p>
          <a:p>
            <a:r>
              <a:rPr lang="en-US" u="sng">
                <a:latin typeface="Calibri" charset="0"/>
              </a:rPr>
              <a:t>!!! (wilbur) Endometriozis olan kadınlarda gelişen EOK en sık endometrioid veya clear cell histolojisinde</a:t>
            </a:r>
          </a:p>
          <a:p>
            <a:endParaRPr lang="en-US">
              <a:solidFill>
                <a:srgbClr val="FFFFFF"/>
              </a:solidFill>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8CBA48C-2C95-A541-9E07-D10F9A354D07}" type="slidenum">
              <a:rPr lang="en-US" sz="1200"/>
              <a:pPr eaLnBrk="1" hangingPunct="1"/>
              <a:t>10</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BD8C71E-682B-FE4D-B46B-4E158D17818E}" type="datetimeFigureOut">
              <a:rPr lang="en-US"/>
              <a:pPr>
                <a:defRPr/>
              </a:pPr>
              <a:t>27.01.2018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65C046-D2BA-AE48-A3CA-2F9E7F5F490D}" type="slidenum">
              <a:rPr lang="en-US"/>
              <a:pPr>
                <a:defRPr/>
              </a:pPr>
              <a:t>‹#›</a:t>
            </a:fld>
            <a:endParaRPr lang="en-US"/>
          </a:p>
        </p:txBody>
      </p:sp>
    </p:spTree>
    <p:extLst>
      <p:ext uri="{BB962C8B-B14F-4D97-AF65-F5344CB8AC3E}">
        <p14:creationId xmlns:p14="http://schemas.microsoft.com/office/powerpoint/2010/main" val="1487799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F9B01A4-4C8E-1947-892E-E4B0DA788A09}" type="datetimeFigureOut">
              <a:rPr lang="en-US"/>
              <a:pPr>
                <a:defRPr/>
              </a:pPr>
              <a:t>27.01.2018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0312EC-EE4B-6D43-B5DE-38AB52584716}" type="slidenum">
              <a:rPr lang="en-US"/>
              <a:pPr>
                <a:defRPr/>
              </a:pPr>
              <a:t>‹#›</a:t>
            </a:fld>
            <a:endParaRPr lang="en-US"/>
          </a:p>
        </p:txBody>
      </p:sp>
    </p:spTree>
    <p:extLst>
      <p:ext uri="{BB962C8B-B14F-4D97-AF65-F5344CB8AC3E}">
        <p14:creationId xmlns:p14="http://schemas.microsoft.com/office/powerpoint/2010/main" val="222974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1D34DBD-F361-8A45-AC5E-1DB0711E0D41}" type="datetimeFigureOut">
              <a:rPr lang="en-US"/>
              <a:pPr>
                <a:defRPr/>
              </a:pPr>
              <a:t>27.01.2018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00CCB1-5604-D449-9EC9-395A91313B6F}" type="slidenum">
              <a:rPr lang="en-US"/>
              <a:pPr>
                <a:defRPr/>
              </a:pPr>
              <a:t>‹#›</a:t>
            </a:fld>
            <a:endParaRPr lang="en-US"/>
          </a:p>
        </p:txBody>
      </p:sp>
    </p:spTree>
    <p:extLst>
      <p:ext uri="{BB962C8B-B14F-4D97-AF65-F5344CB8AC3E}">
        <p14:creationId xmlns:p14="http://schemas.microsoft.com/office/powerpoint/2010/main" val="3126880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9BA3F45-8B65-274E-AE2B-DD72D230F9CA}" type="datetimeFigureOut">
              <a:rPr lang="en-US"/>
              <a:pPr>
                <a:defRPr/>
              </a:pPr>
              <a:t>27.01.2018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DABD3E-232A-3246-91EF-CC9B21A41034}" type="slidenum">
              <a:rPr lang="en-US"/>
              <a:pPr>
                <a:defRPr/>
              </a:pPr>
              <a:t>‹#›</a:t>
            </a:fld>
            <a:endParaRPr lang="en-US"/>
          </a:p>
        </p:txBody>
      </p:sp>
    </p:spTree>
    <p:extLst>
      <p:ext uri="{BB962C8B-B14F-4D97-AF65-F5344CB8AC3E}">
        <p14:creationId xmlns:p14="http://schemas.microsoft.com/office/powerpoint/2010/main" val="2787119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613C6DF-5D19-A342-B5B2-38162269F276}" type="datetimeFigureOut">
              <a:rPr lang="en-US"/>
              <a:pPr>
                <a:defRPr/>
              </a:pPr>
              <a:t>27.01.2018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137916-9F85-D745-B6E3-E94C75174A57}" type="slidenum">
              <a:rPr lang="en-US"/>
              <a:pPr>
                <a:defRPr/>
              </a:pPr>
              <a:t>‹#›</a:t>
            </a:fld>
            <a:endParaRPr lang="en-US"/>
          </a:p>
        </p:txBody>
      </p:sp>
    </p:spTree>
    <p:extLst>
      <p:ext uri="{BB962C8B-B14F-4D97-AF65-F5344CB8AC3E}">
        <p14:creationId xmlns:p14="http://schemas.microsoft.com/office/powerpoint/2010/main" val="1190971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DB4D804-BB67-6F45-AC83-B4A7ECA0EC98}" type="datetimeFigureOut">
              <a:rPr lang="en-US"/>
              <a:pPr>
                <a:defRPr/>
              </a:pPr>
              <a:t>27.01.2018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19FE5F-338B-5D4D-9A3A-4305F24875DE}" type="slidenum">
              <a:rPr lang="en-US"/>
              <a:pPr>
                <a:defRPr/>
              </a:pPr>
              <a:t>‹#›</a:t>
            </a:fld>
            <a:endParaRPr lang="en-US"/>
          </a:p>
        </p:txBody>
      </p:sp>
    </p:spTree>
    <p:extLst>
      <p:ext uri="{BB962C8B-B14F-4D97-AF65-F5344CB8AC3E}">
        <p14:creationId xmlns:p14="http://schemas.microsoft.com/office/powerpoint/2010/main" val="3612365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C10A503-BCF3-224B-ABEA-96FC30CDDB9B}" type="datetimeFigureOut">
              <a:rPr lang="en-US"/>
              <a:pPr>
                <a:defRPr/>
              </a:pPr>
              <a:t>27.01.2018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26F571F-F81E-964C-BB26-4C7FFA27A641}" type="slidenum">
              <a:rPr lang="en-US"/>
              <a:pPr>
                <a:defRPr/>
              </a:pPr>
              <a:t>‹#›</a:t>
            </a:fld>
            <a:endParaRPr lang="en-US"/>
          </a:p>
        </p:txBody>
      </p:sp>
    </p:spTree>
    <p:extLst>
      <p:ext uri="{BB962C8B-B14F-4D97-AF65-F5344CB8AC3E}">
        <p14:creationId xmlns:p14="http://schemas.microsoft.com/office/powerpoint/2010/main" val="3519688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321D33F-8D4D-284D-B339-BEAF08279359}" type="datetimeFigureOut">
              <a:rPr lang="en-US"/>
              <a:pPr>
                <a:defRPr/>
              </a:pPr>
              <a:t>27.01.2018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DB8CDCA-331F-3C4F-A111-B667816DD6A6}" type="slidenum">
              <a:rPr lang="en-US"/>
              <a:pPr>
                <a:defRPr/>
              </a:pPr>
              <a:t>‹#›</a:t>
            </a:fld>
            <a:endParaRPr lang="en-US"/>
          </a:p>
        </p:txBody>
      </p:sp>
    </p:spTree>
    <p:extLst>
      <p:ext uri="{BB962C8B-B14F-4D97-AF65-F5344CB8AC3E}">
        <p14:creationId xmlns:p14="http://schemas.microsoft.com/office/powerpoint/2010/main" val="4236943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A03EA7B-238B-1A4D-923D-F6B67D4A3659}" type="datetimeFigureOut">
              <a:rPr lang="en-US"/>
              <a:pPr>
                <a:defRPr/>
              </a:pPr>
              <a:t>27.01.2018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1971C2F-F643-7B4B-8AF3-1DC71AA8FCC4}" type="slidenum">
              <a:rPr lang="en-US"/>
              <a:pPr>
                <a:defRPr/>
              </a:pPr>
              <a:t>‹#›</a:t>
            </a:fld>
            <a:endParaRPr lang="en-US"/>
          </a:p>
        </p:txBody>
      </p:sp>
    </p:spTree>
    <p:extLst>
      <p:ext uri="{BB962C8B-B14F-4D97-AF65-F5344CB8AC3E}">
        <p14:creationId xmlns:p14="http://schemas.microsoft.com/office/powerpoint/2010/main" val="3612829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F21AF21-FCFD-CD4A-8E63-CDDCE3F0DD3A}" type="datetimeFigureOut">
              <a:rPr lang="en-US"/>
              <a:pPr>
                <a:defRPr/>
              </a:pPr>
              <a:t>27.01.2018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684A80F-CDC1-0E4F-AD69-B3A8665A9CDD}" type="slidenum">
              <a:rPr lang="en-US"/>
              <a:pPr>
                <a:defRPr/>
              </a:pPr>
              <a:t>‹#›</a:t>
            </a:fld>
            <a:endParaRPr lang="en-US"/>
          </a:p>
        </p:txBody>
      </p:sp>
    </p:spTree>
    <p:extLst>
      <p:ext uri="{BB962C8B-B14F-4D97-AF65-F5344CB8AC3E}">
        <p14:creationId xmlns:p14="http://schemas.microsoft.com/office/powerpoint/2010/main" val="305693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6FADE68-DF53-594F-8232-2D9F431EB64B}" type="datetimeFigureOut">
              <a:rPr lang="en-US"/>
              <a:pPr>
                <a:defRPr/>
              </a:pPr>
              <a:t>27.01.2018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8CA1511-BC49-5642-9D3D-6CF9F84E20ED}" type="slidenum">
              <a:rPr lang="en-US"/>
              <a:pPr>
                <a:defRPr/>
              </a:pPr>
              <a:t>‹#›</a:t>
            </a:fld>
            <a:endParaRPr lang="en-US"/>
          </a:p>
        </p:txBody>
      </p:sp>
    </p:spTree>
    <p:extLst>
      <p:ext uri="{BB962C8B-B14F-4D97-AF65-F5344CB8AC3E}">
        <p14:creationId xmlns:p14="http://schemas.microsoft.com/office/powerpoint/2010/main" val="42572584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rgbClr val="FCFCFC"/>
            </a:gs>
            <a:gs pos="97000">
              <a:schemeClr val="accent2">
                <a:lumMod val="20000"/>
                <a:lumOff val="8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tr-TR"/>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AE9174F0-C33A-4E45-BBAE-5EE8A5EA140B}" type="datetimeFigureOut">
              <a:rPr lang="en-US"/>
              <a:pPr>
                <a:defRPr/>
              </a:pPr>
              <a:t>27.01.2018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1DC508D-43E3-6B49-AC7B-C8C3D813D40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charset="0"/>
          <a:cs typeface="MS PGothic"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charset="0"/>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charset="0"/>
          <a:cs typeface="MS PGothic" charset="0"/>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charset="0"/>
          <a:cs typeface="MS PGothic"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charset="0"/>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 Id="rId3"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image" Target="../media/image38.pn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 Id="rId3" Type="http://schemas.openxmlformats.org/officeDocument/2006/relationships/image" Target="../media/image4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8.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0.jpeg"/></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5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8913" y="193675"/>
            <a:ext cx="12922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230188" y="1797050"/>
            <a:ext cx="8686800" cy="2093913"/>
          </a:xfrm>
          <a:prstGeom prst="roundRect">
            <a:avLst/>
          </a:prstGeom>
          <a:solidFill>
            <a:schemeClr val="accent2">
              <a:lumMod val="60000"/>
              <a:lumOff val="40000"/>
              <a:alpha val="71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4000" b="1"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Endometrioma</a:t>
            </a:r>
            <a:r>
              <a:rPr lang="en-US" sz="4000" b="1"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Over </a:t>
            </a:r>
            <a:r>
              <a:rPr lang="en-US" sz="4000" b="1"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Kanseri</a:t>
            </a:r>
            <a:r>
              <a:rPr lang="en-US" sz="4000" b="1"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b="1"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ilişkisi</a:t>
            </a:r>
            <a:r>
              <a:rPr lang="en-US" sz="4000" b="1"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p>
          <a:p>
            <a:pPr algn="ctr">
              <a:defRPr/>
            </a:pPr>
            <a:r>
              <a:rPr lang="en-US" sz="4000"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Korkmamıza</a:t>
            </a:r>
            <a:r>
              <a:rPr lang="en-US" sz="4000"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gerek</a:t>
            </a:r>
            <a:r>
              <a:rPr lang="en-US" sz="4000"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var</a:t>
            </a:r>
            <a:r>
              <a:rPr lang="en-US" sz="4000"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mı</a:t>
            </a:r>
            <a:r>
              <a:rPr lang="en-US" sz="4000"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a:t>
            </a:r>
          </a:p>
        </p:txBody>
      </p:sp>
      <p:sp>
        <p:nvSpPr>
          <p:cNvPr id="2" name="Rounded Rectangle 1"/>
          <p:cNvSpPr/>
          <p:nvPr/>
        </p:nvSpPr>
        <p:spPr>
          <a:xfrm>
            <a:off x="2386013" y="4133850"/>
            <a:ext cx="4446587" cy="1189038"/>
          </a:xfrm>
          <a:prstGeom prst="roundRect">
            <a:avLst/>
          </a:prstGeom>
          <a:noFill/>
          <a:ln>
            <a:solidFill>
              <a:schemeClr val="accent2">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spcBef>
                <a:spcPts val="575"/>
              </a:spcBef>
              <a:defRPr/>
            </a:pPr>
            <a:r>
              <a:rPr lang="tr-TR" b="1" dirty="0">
                <a:solidFill>
                  <a:schemeClr val="accent4">
                    <a:lumMod val="50000"/>
                  </a:schemeClr>
                </a:solidFill>
                <a:latin typeface="Tahoma" charset="0"/>
                <a:ea typeface="ＭＳ Ｐゴシック" charset="0"/>
                <a:cs typeface="Tahoma" charset="0"/>
              </a:rPr>
              <a:t>Doç. Dr. Mete Gürol UĞUR </a:t>
            </a:r>
          </a:p>
          <a:p>
            <a:pPr algn="ctr">
              <a:spcBef>
                <a:spcPts val="575"/>
              </a:spcBef>
              <a:defRPr/>
            </a:pPr>
            <a:r>
              <a:rPr lang="tr-TR" sz="2000" b="1" dirty="0">
                <a:solidFill>
                  <a:schemeClr val="accent4">
                    <a:lumMod val="50000"/>
                  </a:schemeClr>
                </a:solidFill>
                <a:latin typeface="Tahoma" charset="0"/>
                <a:ea typeface="ＭＳ Ｐゴシック" charset="0"/>
                <a:cs typeface="Tahoma" charset="0"/>
              </a:rPr>
              <a:t>Gaziantep Üniversitesi</a:t>
            </a:r>
          </a:p>
          <a:p>
            <a:pPr algn="ctr">
              <a:spcBef>
                <a:spcPts val="575"/>
              </a:spcBef>
              <a:defRPr/>
            </a:pPr>
            <a:r>
              <a:rPr lang="tr-TR" sz="2000" b="1" dirty="0">
                <a:solidFill>
                  <a:schemeClr val="accent4">
                    <a:lumMod val="50000"/>
                  </a:schemeClr>
                </a:solidFill>
                <a:latin typeface="Tahoma" charset="0"/>
                <a:ea typeface="ＭＳ Ｐゴシック" charset="0"/>
                <a:cs typeface="Tahoma" charset="0"/>
              </a:rPr>
              <a:t>Kadın Hastalıkları ve Doğum AD </a:t>
            </a:r>
          </a:p>
        </p:txBody>
      </p:sp>
      <p:pic>
        <p:nvPicPr>
          <p:cNvPr id="3" name="Picture 2"/>
          <p:cNvPicPr>
            <a:picLocks noChangeAspect="1"/>
          </p:cNvPicPr>
          <p:nvPr/>
        </p:nvPicPr>
        <p:blipFill>
          <a:blip r:embed="rId3">
            <a:alphaModFix/>
            <a:duotone>
              <a:prstClr val="black"/>
              <a:schemeClr val="accent2">
                <a:tint val="45000"/>
                <a:satMod val="400000"/>
              </a:schemeClr>
            </a:duotone>
          </a:blip>
          <a:stretch>
            <a:fillRect/>
          </a:stretch>
        </p:blipFill>
        <p:spPr>
          <a:xfrm>
            <a:off x="7477641" y="116344"/>
            <a:ext cx="1531242" cy="1356243"/>
          </a:xfrm>
          <a:prstGeom prst="rect">
            <a:avLst/>
          </a:prstGeom>
        </p:spPr>
      </p:pic>
      <p:pic>
        <p:nvPicPr>
          <p:cNvPr id="14341" name="Picture 6" descr="Ekran Resmi 2018-01-22 13.24.32.png"/>
          <p:cNvPicPr>
            <a:picLocks noChangeAspect="1"/>
          </p:cNvPicPr>
          <p:nvPr/>
        </p:nvPicPr>
        <p:blipFill>
          <a:blip r:embed="rId4">
            <a:alphaModFix/>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80000" y="5485859"/>
            <a:ext cx="1403153" cy="92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7" descr="Ekran Resmi 2018-01-22 13.24.23.png"/>
          <p:cNvPicPr>
            <a:picLocks noChangeAspect="1"/>
          </p:cNvPicPr>
          <p:nvPr/>
        </p:nvPicPr>
        <p:blipFill>
          <a:blip r:embed="rId5">
            <a:alphaModFix/>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29351" y="5485859"/>
            <a:ext cx="2350649" cy="92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8" descr="Ekran Resmi 2018-01-22 13.24.44.png"/>
          <p:cNvPicPr>
            <a:picLocks noChangeAspect="1"/>
          </p:cNvPicPr>
          <p:nvPr/>
        </p:nvPicPr>
        <p:blipFill>
          <a:blip r:embed="rId6">
            <a:alphaModFix/>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29351" y="6382821"/>
            <a:ext cx="3753802" cy="36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2"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4"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5"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6"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7"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9"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0"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1"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2"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3"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4"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5"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6"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7"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8"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9"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0"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1"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2"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3"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6"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7"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8"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9"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93704" y="232413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1"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04" name="Rounded Rectangle 103"/>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106" name="Rounded Rectangle 105"/>
          <p:cNvSpPr/>
          <p:nvPr/>
        </p:nvSpPr>
        <p:spPr>
          <a:xfrm>
            <a:off x="5067300" y="4784725"/>
            <a:ext cx="3759200" cy="1436688"/>
          </a:xfrm>
          <a:prstGeom prst="roundRect">
            <a:avLst/>
          </a:prstGeom>
          <a:solidFill>
            <a:schemeClr val="accent2">
              <a:lumMod val="75000"/>
              <a:alpha val="14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285750" indent="-285750">
              <a:buFont typeface="Arial"/>
              <a:buChar char="•"/>
              <a:defRPr/>
            </a:pPr>
            <a:r>
              <a:rPr lang="en-US" sz="2000" dirty="0" err="1">
                <a:solidFill>
                  <a:srgbClr val="000000"/>
                </a:solidFill>
                <a:latin typeface="Calibri" charset="0"/>
              </a:rPr>
              <a:t>Hayatı</a:t>
            </a:r>
            <a:r>
              <a:rPr lang="en-US" sz="2000" dirty="0">
                <a:solidFill>
                  <a:srgbClr val="000000"/>
                </a:solidFill>
                <a:latin typeface="Calibri" charset="0"/>
              </a:rPr>
              <a:t> </a:t>
            </a:r>
            <a:r>
              <a:rPr lang="en-US" sz="2000" dirty="0" err="1">
                <a:solidFill>
                  <a:srgbClr val="000000"/>
                </a:solidFill>
                <a:latin typeface="Calibri" charset="0"/>
              </a:rPr>
              <a:t>boyunca</a:t>
            </a:r>
            <a:r>
              <a:rPr lang="en-US" sz="2000" dirty="0">
                <a:solidFill>
                  <a:srgbClr val="000000"/>
                </a:solidFill>
                <a:latin typeface="Calibri" charset="0"/>
              </a:rPr>
              <a:t> </a:t>
            </a:r>
            <a:r>
              <a:rPr lang="en-US" sz="2000" dirty="0" err="1">
                <a:solidFill>
                  <a:srgbClr val="000000"/>
                </a:solidFill>
                <a:latin typeface="Calibri" charset="0"/>
              </a:rPr>
              <a:t>endometriozisli</a:t>
            </a:r>
            <a:r>
              <a:rPr lang="en-US" sz="2000" dirty="0">
                <a:solidFill>
                  <a:srgbClr val="000000"/>
                </a:solidFill>
                <a:latin typeface="Calibri" charset="0"/>
              </a:rPr>
              <a:t> </a:t>
            </a:r>
            <a:r>
              <a:rPr lang="en-US" sz="2000" b="1" dirty="0">
                <a:solidFill>
                  <a:srgbClr val="000000"/>
                </a:solidFill>
                <a:latin typeface="Calibri" charset="0"/>
              </a:rPr>
              <a:t>56</a:t>
            </a:r>
            <a:r>
              <a:rPr lang="en-US" sz="2000" dirty="0">
                <a:solidFill>
                  <a:srgbClr val="000000"/>
                </a:solidFill>
                <a:latin typeface="Calibri" charset="0"/>
              </a:rPr>
              <a:t> </a:t>
            </a:r>
            <a:r>
              <a:rPr lang="en-US" sz="2000" dirty="0" err="1">
                <a:solidFill>
                  <a:srgbClr val="000000"/>
                </a:solidFill>
                <a:latin typeface="Calibri" charset="0"/>
              </a:rPr>
              <a:t>kadından</a:t>
            </a:r>
            <a:r>
              <a:rPr lang="en-US" sz="2000" dirty="0">
                <a:solidFill>
                  <a:srgbClr val="000000"/>
                </a:solidFill>
                <a:latin typeface="Calibri" charset="0"/>
              </a:rPr>
              <a:t> </a:t>
            </a:r>
            <a:r>
              <a:rPr lang="en-US" sz="2000" dirty="0" err="1">
                <a:solidFill>
                  <a:srgbClr val="000000"/>
                </a:solidFill>
                <a:latin typeface="Calibri" charset="0"/>
              </a:rPr>
              <a:t>birinde</a:t>
            </a:r>
            <a:r>
              <a:rPr lang="en-US" sz="2000" dirty="0">
                <a:solidFill>
                  <a:srgbClr val="000000"/>
                </a:solidFill>
                <a:latin typeface="Calibri" charset="0"/>
              </a:rPr>
              <a:t> over </a:t>
            </a:r>
            <a:r>
              <a:rPr lang="en-US" sz="2000" dirty="0" err="1">
                <a:solidFill>
                  <a:srgbClr val="000000"/>
                </a:solidFill>
                <a:latin typeface="Calibri" charset="0"/>
              </a:rPr>
              <a:t>kanseri</a:t>
            </a:r>
            <a:r>
              <a:rPr lang="en-US" sz="2000" dirty="0">
                <a:solidFill>
                  <a:srgbClr val="000000"/>
                </a:solidFill>
                <a:latin typeface="Calibri" charset="0"/>
              </a:rPr>
              <a:t> </a:t>
            </a:r>
            <a:r>
              <a:rPr lang="en-US" sz="2000" dirty="0" err="1">
                <a:solidFill>
                  <a:srgbClr val="000000"/>
                </a:solidFill>
                <a:latin typeface="Calibri" charset="0"/>
              </a:rPr>
              <a:t>görülecek</a:t>
            </a:r>
            <a:endParaRPr lang="en-US" sz="2000" dirty="0">
              <a:solidFill>
                <a:srgbClr val="000000"/>
              </a:solidFill>
              <a:latin typeface="Calibri" charset="0"/>
            </a:endParaRPr>
          </a:p>
          <a:p>
            <a:pPr lvl="1">
              <a:defRPr/>
            </a:pPr>
            <a:r>
              <a:rPr lang="en-US" b="1" dirty="0">
                <a:solidFill>
                  <a:srgbClr val="000000"/>
                </a:solidFill>
                <a:latin typeface="Calibri" charset="0"/>
              </a:rPr>
              <a:t>%1.80</a:t>
            </a:r>
          </a:p>
        </p:txBody>
      </p:sp>
      <p:sp>
        <p:nvSpPr>
          <p:cNvPr id="3" name="Down Arrow 2"/>
          <p:cNvSpPr/>
          <p:nvPr/>
        </p:nvSpPr>
        <p:spPr>
          <a:xfrm>
            <a:off x="4913313" y="3340100"/>
            <a:ext cx="4016375" cy="1281113"/>
          </a:xfrm>
          <a:prstGeom prst="downArrow">
            <a:avLst>
              <a:gd name="adj1" fmla="val 77329"/>
              <a:gd name="adj2" fmla="val 26277"/>
            </a:avLst>
          </a:prstGeom>
          <a:solidFill>
            <a:srgbClr val="9537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rgbClr val="FFFFFF"/>
              </a:solidFill>
              <a:latin typeface="Calibri" charset="0"/>
            </a:endParaRPr>
          </a:p>
          <a:p>
            <a:pPr algn="ctr">
              <a:defRPr/>
            </a:pPr>
            <a:r>
              <a:rPr lang="en-US" sz="1800" dirty="0" err="1">
                <a:solidFill>
                  <a:srgbClr val="FFFFFF"/>
                </a:solidFill>
                <a:latin typeface="Calibri" charset="0"/>
              </a:rPr>
              <a:t>Endometriozis</a:t>
            </a:r>
            <a:r>
              <a:rPr lang="en-US" sz="1800" dirty="0">
                <a:solidFill>
                  <a:srgbClr val="FFFFFF"/>
                </a:solidFill>
                <a:latin typeface="Calibri" charset="0"/>
              </a:rPr>
              <a:t> </a:t>
            </a:r>
            <a:r>
              <a:rPr lang="en-US" sz="1800" dirty="0" err="1">
                <a:solidFill>
                  <a:srgbClr val="FFFFFF"/>
                </a:solidFill>
                <a:latin typeface="Calibri" charset="0"/>
              </a:rPr>
              <a:t>olan</a:t>
            </a:r>
            <a:r>
              <a:rPr lang="en-US" sz="1800" dirty="0">
                <a:solidFill>
                  <a:srgbClr val="FFFFFF"/>
                </a:solidFill>
                <a:latin typeface="Calibri" charset="0"/>
              </a:rPr>
              <a:t> </a:t>
            </a:r>
            <a:r>
              <a:rPr lang="en-US" sz="1800" dirty="0" err="1">
                <a:solidFill>
                  <a:srgbClr val="FFFFFF"/>
                </a:solidFill>
                <a:latin typeface="Calibri" charset="0"/>
              </a:rPr>
              <a:t>kadınlarda</a:t>
            </a:r>
            <a:r>
              <a:rPr lang="en-US" sz="1800" dirty="0">
                <a:solidFill>
                  <a:srgbClr val="FFFFFF"/>
                </a:solidFill>
                <a:latin typeface="Calibri" charset="0"/>
              </a:rPr>
              <a:t> over </a:t>
            </a:r>
            <a:r>
              <a:rPr lang="en-US" sz="1800" dirty="0" err="1">
                <a:solidFill>
                  <a:srgbClr val="FFFFFF"/>
                </a:solidFill>
                <a:latin typeface="Calibri" charset="0"/>
              </a:rPr>
              <a:t>kanseri</a:t>
            </a:r>
            <a:r>
              <a:rPr lang="en-US" sz="1800" dirty="0">
                <a:solidFill>
                  <a:srgbClr val="FFFFFF"/>
                </a:solidFill>
                <a:latin typeface="Calibri" charset="0"/>
              </a:rPr>
              <a:t> </a:t>
            </a:r>
            <a:r>
              <a:rPr lang="en-US" sz="1800" dirty="0" err="1">
                <a:solidFill>
                  <a:srgbClr val="FFFFFF"/>
                </a:solidFill>
                <a:latin typeface="Calibri" charset="0"/>
              </a:rPr>
              <a:t>rölatif</a:t>
            </a:r>
            <a:r>
              <a:rPr lang="en-US" sz="1800" dirty="0">
                <a:solidFill>
                  <a:srgbClr val="FFFFFF"/>
                </a:solidFill>
                <a:latin typeface="Calibri" charset="0"/>
              </a:rPr>
              <a:t> </a:t>
            </a:r>
            <a:r>
              <a:rPr lang="en-US" sz="1800" dirty="0" err="1">
                <a:solidFill>
                  <a:srgbClr val="FFFFFF"/>
                </a:solidFill>
                <a:latin typeface="Calibri" charset="0"/>
              </a:rPr>
              <a:t>riski</a:t>
            </a:r>
            <a:r>
              <a:rPr lang="en-US" sz="1800" dirty="0">
                <a:solidFill>
                  <a:srgbClr val="FFFFFF"/>
                </a:solidFill>
                <a:latin typeface="Calibri" charset="0"/>
              </a:rPr>
              <a:t>                </a:t>
            </a:r>
            <a:r>
              <a:rPr lang="en-US" sz="1800" b="1" dirty="0">
                <a:solidFill>
                  <a:srgbClr val="FFFFFF"/>
                </a:solidFill>
                <a:latin typeface="Calibri" charset="0"/>
              </a:rPr>
              <a:t>x 1.42 </a:t>
            </a:r>
            <a:r>
              <a:rPr lang="en-US" sz="1800" b="1" dirty="0" err="1">
                <a:solidFill>
                  <a:srgbClr val="FFFFFF"/>
                </a:solidFill>
                <a:latin typeface="Calibri" charset="0"/>
              </a:rPr>
              <a:t>kat</a:t>
            </a:r>
            <a:r>
              <a:rPr lang="en-US" sz="1800" b="1" dirty="0">
                <a:solidFill>
                  <a:srgbClr val="FFFFFF"/>
                </a:solidFill>
                <a:latin typeface="Calibri" charset="0"/>
              </a:rPr>
              <a:t> </a:t>
            </a:r>
            <a:r>
              <a:rPr lang="en-US" sz="2000" dirty="0" err="1">
                <a:solidFill>
                  <a:srgbClr val="FFFFFF"/>
                </a:solidFill>
                <a:latin typeface="Calibri" charset="0"/>
              </a:rPr>
              <a:t>artar</a:t>
            </a:r>
            <a:endParaRPr lang="en-US" sz="1800" dirty="0">
              <a:solidFill>
                <a:srgbClr val="FFFFFF"/>
              </a:solidFill>
              <a:latin typeface="Calibri" charset="0"/>
            </a:endParaRPr>
          </a:p>
          <a:p>
            <a:pPr algn="ctr">
              <a:defRPr/>
            </a:pPr>
            <a:endParaRPr lang="en-US" dirty="0"/>
          </a:p>
        </p:txBody>
      </p:sp>
      <p:sp>
        <p:nvSpPr>
          <p:cNvPr id="31805"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fill="hold" nodeType="withEffect">
                                  <p:stCondLst>
                                    <p:cond delay="0"/>
                                  </p:stCondLst>
                                  <p:childTnLst>
                                    <p:anim calcmode="discrete" valueType="str">
                                      <p:cBhvr>
                                        <p:cTn id="6" dur="1000" fill="hold"/>
                                        <p:tgtEl>
                                          <p:spTgt spid="80"/>
                                        </p:tgtEl>
                                        <p:attrNameLst>
                                          <p:attrName>style.visibility</p:attrName>
                                        </p:attrNameLst>
                                      </p:cBhvr>
                                      <p:tavLst>
                                        <p:tav tm="0">
                                          <p:val>
                                            <p:strVal val="hidden"/>
                                          </p:val>
                                        </p:tav>
                                        <p:tav tm="50000">
                                          <p:val>
                                            <p:strVal val="visible"/>
                                          </p:val>
                                        </p:tav>
                                      </p:tavLst>
                                    </p:anim>
                                  </p:childTnLst>
                                </p:cTn>
                              </p:par>
                              <p:par>
                                <p:cTn id="7" presetID="26" presetClass="emph" presetSubtype="0" fill="hold" nodeType="withEffect">
                                  <p:stCondLst>
                                    <p:cond delay="0"/>
                                  </p:stCondLst>
                                  <p:childTnLst>
                                    <p:animEffect transition="out" filter="fade">
                                      <p:cBhvr>
                                        <p:cTn id="8" dur="2500" tmFilter="0, 0; .2, .5; .8, .5; 1, 0"/>
                                        <p:tgtEl>
                                          <p:spTgt spid="80"/>
                                        </p:tgtEl>
                                      </p:cBhvr>
                                    </p:animEffect>
                                    <p:animScale>
                                      <p:cBhvr>
                                        <p:cTn id="9" dur="1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0025"/>
            <a:ext cx="7772400" cy="1362075"/>
          </a:xfrm>
        </p:spPr>
        <p:txBody>
          <a:bodyPr/>
          <a:lstStyle/>
          <a:p>
            <a:pPr algn="ctr">
              <a:defRPr/>
            </a:pPr>
            <a:r>
              <a:rPr lang="en-US" dirty="0" smtClean="0">
                <a:solidFill>
                  <a:srgbClr val="660066"/>
                </a:solidFill>
              </a:rPr>
              <a:t>NEDEN </a:t>
            </a:r>
            <a:r>
              <a:rPr lang="en-US" dirty="0" err="1" smtClean="0">
                <a:solidFill>
                  <a:srgbClr val="660066"/>
                </a:solidFill>
              </a:rPr>
              <a:t>daha</a:t>
            </a:r>
            <a:r>
              <a:rPr lang="en-US" dirty="0" smtClean="0">
                <a:solidFill>
                  <a:srgbClr val="660066"/>
                </a:solidFill>
              </a:rPr>
              <a:t> FAZLA?</a:t>
            </a:r>
            <a:endParaRPr lang="en-US" dirty="0">
              <a:solidFill>
                <a:srgbClr val="660066"/>
              </a:solidFil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b="1">
                <a:solidFill>
                  <a:srgbClr val="660066"/>
                </a:solidFill>
                <a:latin typeface="Calibri" charset="0"/>
              </a:rPr>
              <a:t>Endometriozis ilişkili Over Kanseri</a:t>
            </a:r>
            <a:br>
              <a:rPr lang="en-US" b="1">
                <a:solidFill>
                  <a:srgbClr val="660066"/>
                </a:solidFill>
                <a:latin typeface="Calibri" charset="0"/>
              </a:rPr>
            </a:br>
            <a:r>
              <a:rPr lang="en-US" b="1">
                <a:solidFill>
                  <a:srgbClr val="660066"/>
                </a:solidFill>
                <a:latin typeface="Calibri" charset="0"/>
              </a:rPr>
              <a:t>TANIM</a:t>
            </a:r>
          </a:p>
        </p:txBody>
      </p:sp>
      <p:sp>
        <p:nvSpPr>
          <p:cNvPr id="34818" name="Content Placeholder 2"/>
          <p:cNvSpPr>
            <a:spLocks noGrp="1"/>
          </p:cNvSpPr>
          <p:nvPr>
            <p:ph idx="1"/>
          </p:nvPr>
        </p:nvSpPr>
        <p:spPr>
          <a:xfrm>
            <a:off x="457200" y="2066925"/>
            <a:ext cx="8229600" cy="4059238"/>
          </a:xfrm>
        </p:spPr>
        <p:txBody>
          <a:bodyPr/>
          <a:lstStyle/>
          <a:p>
            <a:r>
              <a:rPr lang="en-US">
                <a:latin typeface="Calibri" charset="0"/>
              </a:rPr>
              <a:t>Aynı overde over kanseri ve endometriozis</a:t>
            </a:r>
          </a:p>
          <a:p>
            <a:r>
              <a:rPr lang="en-US">
                <a:latin typeface="Calibri" charset="0"/>
              </a:rPr>
              <a:t>Ayrı overlerde over kanseri ve endometriozis</a:t>
            </a:r>
          </a:p>
          <a:p>
            <a:r>
              <a:rPr lang="en-US">
                <a:latin typeface="Calibri" charset="0"/>
              </a:rPr>
              <a:t>Over kanseri ve pelvik endometriozis</a:t>
            </a:r>
          </a:p>
        </p:txBody>
      </p:sp>
      <p:sp>
        <p:nvSpPr>
          <p:cNvPr id="34819" name="TextBox 3"/>
          <p:cNvSpPr txBox="1">
            <a:spLocks noChangeArrowheads="1"/>
          </p:cNvSpPr>
          <p:nvPr/>
        </p:nvSpPr>
        <p:spPr bwMode="auto">
          <a:xfrm>
            <a:off x="6873875" y="6126163"/>
            <a:ext cx="2016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Modesitt SC, 2002</a:t>
            </a:r>
          </a:p>
          <a:p>
            <a:pPr eaLnBrk="1" hangingPunct="1"/>
            <a:r>
              <a:rPr lang="en-US" sz="1600"/>
              <a:t>Grandi G, 2015</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Ekran Resmi 2018-01-25 18.17.3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3" descr="Ekran Resmi 2018-01-25 01.45.5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215900" y="512763"/>
            <a:ext cx="1527175" cy="2593975"/>
          </a:xfrm>
          <a:prstGeom prst="roundRect">
            <a:avLst/>
          </a:prstGeom>
          <a:solidFill>
            <a:srgbClr val="FF0000">
              <a:alpha val="11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 name="Picture 2" descr="Ekran Resmi 2018-01-25 02.44.3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798888"/>
            <a:ext cx="9144000"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0" y="4579938"/>
            <a:ext cx="9144000" cy="608012"/>
          </a:xfrm>
          <a:prstGeom prst="roundRect">
            <a:avLst/>
          </a:prstGeom>
          <a:solidFill>
            <a:srgbClr val="FF0000">
              <a:alpha val="11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1" descr="Ekran Resmi 2018-01-25 02.28.4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14363"/>
            <a:ext cx="914400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2" descr="Ekran Resmi 2018-01-24 20.13.4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63" y="587375"/>
            <a:ext cx="4271963"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Box 3"/>
          <p:cNvSpPr txBox="1">
            <a:spLocks noChangeArrowheads="1"/>
          </p:cNvSpPr>
          <p:nvPr/>
        </p:nvSpPr>
        <p:spPr bwMode="auto">
          <a:xfrm>
            <a:off x="1365250" y="95250"/>
            <a:ext cx="2012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b="1"/>
              <a:t>TİP 1</a:t>
            </a:r>
          </a:p>
        </p:txBody>
      </p:sp>
      <p:sp>
        <p:nvSpPr>
          <p:cNvPr id="40965" name="TextBox 4"/>
          <p:cNvSpPr txBox="1">
            <a:spLocks noChangeArrowheads="1"/>
          </p:cNvSpPr>
          <p:nvPr/>
        </p:nvSpPr>
        <p:spPr bwMode="auto">
          <a:xfrm>
            <a:off x="4543425" y="90488"/>
            <a:ext cx="201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b="1"/>
              <a:t>TİP 2</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3010" name="Picture 1" descr="Ekran Resmi 2018-01-25 02.28.4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14363"/>
            <a:ext cx="914400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2" descr="Ekran Resmi 2018-01-24 20.13.4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63" y="587375"/>
            <a:ext cx="4271963"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2"/>
          <p:cNvSpPr/>
          <p:nvPr/>
        </p:nvSpPr>
        <p:spPr>
          <a:xfrm>
            <a:off x="3067050" y="2360613"/>
            <a:ext cx="1090613" cy="1863725"/>
          </a:xfrm>
          <a:custGeom>
            <a:avLst/>
            <a:gdLst>
              <a:gd name="connsiteX0" fmla="*/ 960244 w 1090342"/>
              <a:gd name="connsiteY0" fmla="*/ 0 h 1864732"/>
              <a:gd name="connsiteX1" fmla="*/ 960244 w 1090342"/>
              <a:gd name="connsiteY1" fmla="*/ 0 h 1864732"/>
              <a:gd name="connsiteX2" fmla="*/ 966439 w 1090342"/>
              <a:gd name="connsiteY2" fmla="*/ 99122 h 1864732"/>
              <a:gd name="connsiteX3" fmla="*/ 978830 w 1090342"/>
              <a:gd name="connsiteY3" fmla="*/ 136293 h 1864732"/>
              <a:gd name="connsiteX4" fmla="*/ 985025 w 1090342"/>
              <a:gd name="connsiteY4" fmla="*/ 173464 h 1864732"/>
              <a:gd name="connsiteX5" fmla="*/ 991220 w 1090342"/>
              <a:gd name="connsiteY5" fmla="*/ 192049 h 1864732"/>
              <a:gd name="connsiteX6" fmla="*/ 997415 w 1090342"/>
              <a:gd name="connsiteY6" fmla="*/ 247805 h 1864732"/>
              <a:gd name="connsiteX7" fmla="*/ 1009805 w 1090342"/>
              <a:gd name="connsiteY7" fmla="*/ 284976 h 1864732"/>
              <a:gd name="connsiteX8" fmla="*/ 1022195 w 1090342"/>
              <a:gd name="connsiteY8" fmla="*/ 328342 h 1864732"/>
              <a:gd name="connsiteX9" fmla="*/ 1028391 w 1090342"/>
              <a:gd name="connsiteY9" fmla="*/ 371708 h 1864732"/>
              <a:gd name="connsiteX10" fmla="*/ 1040781 w 1090342"/>
              <a:gd name="connsiteY10" fmla="*/ 408879 h 1864732"/>
              <a:gd name="connsiteX11" fmla="*/ 1046976 w 1090342"/>
              <a:gd name="connsiteY11" fmla="*/ 464635 h 1864732"/>
              <a:gd name="connsiteX12" fmla="*/ 1059366 w 1090342"/>
              <a:gd name="connsiteY12" fmla="*/ 489415 h 1864732"/>
              <a:gd name="connsiteX13" fmla="*/ 1065561 w 1090342"/>
              <a:gd name="connsiteY13" fmla="*/ 514196 h 1864732"/>
              <a:gd name="connsiteX14" fmla="*/ 1071756 w 1090342"/>
              <a:gd name="connsiteY14" fmla="*/ 551366 h 1864732"/>
              <a:gd name="connsiteX15" fmla="*/ 1084147 w 1090342"/>
              <a:gd name="connsiteY15" fmla="*/ 638098 h 1864732"/>
              <a:gd name="connsiteX16" fmla="*/ 1090342 w 1090342"/>
              <a:gd name="connsiteY16" fmla="*/ 656683 h 1864732"/>
              <a:gd name="connsiteX17" fmla="*/ 1003610 w 1090342"/>
              <a:gd name="connsiteY17" fmla="*/ 675269 h 1864732"/>
              <a:gd name="connsiteX18" fmla="*/ 985025 w 1090342"/>
              <a:gd name="connsiteY18" fmla="*/ 681464 h 1864732"/>
              <a:gd name="connsiteX19" fmla="*/ 966439 w 1090342"/>
              <a:gd name="connsiteY19" fmla="*/ 687659 h 1864732"/>
              <a:gd name="connsiteX20" fmla="*/ 947854 w 1090342"/>
              <a:gd name="connsiteY20" fmla="*/ 700049 h 1864732"/>
              <a:gd name="connsiteX21" fmla="*/ 941659 w 1090342"/>
              <a:gd name="connsiteY21" fmla="*/ 718635 h 1864732"/>
              <a:gd name="connsiteX22" fmla="*/ 904488 w 1090342"/>
              <a:gd name="connsiteY22" fmla="*/ 731025 h 1864732"/>
              <a:gd name="connsiteX23" fmla="*/ 879708 w 1090342"/>
              <a:gd name="connsiteY23" fmla="*/ 743415 h 1864732"/>
              <a:gd name="connsiteX24" fmla="*/ 848732 w 1090342"/>
              <a:gd name="connsiteY24" fmla="*/ 762000 h 1864732"/>
              <a:gd name="connsiteX25" fmla="*/ 823952 w 1090342"/>
              <a:gd name="connsiteY25" fmla="*/ 792976 h 1864732"/>
              <a:gd name="connsiteX26" fmla="*/ 799171 w 1090342"/>
              <a:gd name="connsiteY26" fmla="*/ 817757 h 1864732"/>
              <a:gd name="connsiteX27" fmla="*/ 786781 w 1090342"/>
              <a:gd name="connsiteY27" fmla="*/ 836342 h 1864732"/>
              <a:gd name="connsiteX28" fmla="*/ 768195 w 1090342"/>
              <a:gd name="connsiteY28" fmla="*/ 842537 h 1864732"/>
              <a:gd name="connsiteX29" fmla="*/ 737220 w 1090342"/>
              <a:gd name="connsiteY29" fmla="*/ 867318 h 1864732"/>
              <a:gd name="connsiteX30" fmla="*/ 712439 w 1090342"/>
              <a:gd name="connsiteY30" fmla="*/ 954049 h 1864732"/>
              <a:gd name="connsiteX31" fmla="*/ 700049 w 1090342"/>
              <a:gd name="connsiteY31" fmla="*/ 991220 h 1864732"/>
              <a:gd name="connsiteX32" fmla="*/ 693854 w 1090342"/>
              <a:gd name="connsiteY32" fmla="*/ 1009805 h 1864732"/>
              <a:gd name="connsiteX33" fmla="*/ 669074 w 1090342"/>
              <a:gd name="connsiteY33" fmla="*/ 1040781 h 1864732"/>
              <a:gd name="connsiteX34" fmla="*/ 644293 w 1090342"/>
              <a:gd name="connsiteY34" fmla="*/ 1096537 h 1864732"/>
              <a:gd name="connsiteX35" fmla="*/ 644293 w 1090342"/>
              <a:gd name="connsiteY35" fmla="*/ 1263805 h 1864732"/>
              <a:gd name="connsiteX36" fmla="*/ 656683 w 1090342"/>
              <a:gd name="connsiteY36" fmla="*/ 1300976 h 1864732"/>
              <a:gd name="connsiteX37" fmla="*/ 662878 w 1090342"/>
              <a:gd name="connsiteY37" fmla="*/ 1325757 h 1864732"/>
              <a:gd name="connsiteX38" fmla="*/ 675269 w 1090342"/>
              <a:gd name="connsiteY38" fmla="*/ 1412488 h 1864732"/>
              <a:gd name="connsiteX39" fmla="*/ 681464 w 1090342"/>
              <a:gd name="connsiteY39" fmla="*/ 1431074 h 1864732"/>
              <a:gd name="connsiteX40" fmla="*/ 718635 w 1090342"/>
              <a:gd name="connsiteY40" fmla="*/ 1462049 h 1864732"/>
              <a:gd name="connsiteX41" fmla="*/ 724830 w 1090342"/>
              <a:gd name="connsiteY41" fmla="*/ 1480635 h 1864732"/>
              <a:gd name="connsiteX42" fmla="*/ 737220 w 1090342"/>
              <a:gd name="connsiteY42" fmla="*/ 1499220 h 1864732"/>
              <a:gd name="connsiteX43" fmla="*/ 712439 w 1090342"/>
              <a:gd name="connsiteY43" fmla="*/ 1530196 h 1864732"/>
              <a:gd name="connsiteX44" fmla="*/ 675269 w 1090342"/>
              <a:gd name="connsiteY44" fmla="*/ 1542586 h 1864732"/>
              <a:gd name="connsiteX45" fmla="*/ 656683 w 1090342"/>
              <a:gd name="connsiteY45" fmla="*/ 1548781 h 1864732"/>
              <a:gd name="connsiteX46" fmla="*/ 650488 w 1090342"/>
              <a:gd name="connsiteY46" fmla="*/ 1567366 h 1864732"/>
              <a:gd name="connsiteX47" fmla="*/ 619513 w 1090342"/>
              <a:gd name="connsiteY47" fmla="*/ 1592147 h 1864732"/>
              <a:gd name="connsiteX48" fmla="*/ 600927 w 1090342"/>
              <a:gd name="connsiteY48" fmla="*/ 1629318 h 1864732"/>
              <a:gd name="connsiteX49" fmla="*/ 563756 w 1090342"/>
              <a:gd name="connsiteY49" fmla="*/ 1641708 h 1864732"/>
              <a:gd name="connsiteX50" fmla="*/ 545171 w 1090342"/>
              <a:gd name="connsiteY50" fmla="*/ 1647903 h 1864732"/>
              <a:gd name="connsiteX51" fmla="*/ 526586 w 1090342"/>
              <a:gd name="connsiteY51" fmla="*/ 1660293 h 1864732"/>
              <a:gd name="connsiteX52" fmla="*/ 501805 w 1090342"/>
              <a:gd name="connsiteY52" fmla="*/ 1685074 h 1864732"/>
              <a:gd name="connsiteX53" fmla="*/ 464635 w 1090342"/>
              <a:gd name="connsiteY53" fmla="*/ 1697464 h 1864732"/>
              <a:gd name="connsiteX54" fmla="*/ 446049 w 1090342"/>
              <a:gd name="connsiteY54" fmla="*/ 1709854 h 1864732"/>
              <a:gd name="connsiteX55" fmla="*/ 408878 w 1090342"/>
              <a:gd name="connsiteY55" fmla="*/ 1728439 h 1864732"/>
              <a:gd name="connsiteX56" fmla="*/ 396488 w 1090342"/>
              <a:gd name="connsiteY56" fmla="*/ 1747025 h 1864732"/>
              <a:gd name="connsiteX57" fmla="*/ 359317 w 1090342"/>
              <a:gd name="connsiteY57" fmla="*/ 1759415 h 1864732"/>
              <a:gd name="connsiteX58" fmla="*/ 340732 w 1090342"/>
              <a:gd name="connsiteY58" fmla="*/ 1765610 h 1864732"/>
              <a:gd name="connsiteX59" fmla="*/ 322147 w 1090342"/>
              <a:gd name="connsiteY59" fmla="*/ 1778000 h 1864732"/>
              <a:gd name="connsiteX60" fmla="*/ 315952 w 1090342"/>
              <a:gd name="connsiteY60" fmla="*/ 1796586 h 1864732"/>
              <a:gd name="connsiteX61" fmla="*/ 278781 w 1090342"/>
              <a:gd name="connsiteY61" fmla="*/ 1821366 h 1864732"/>
              <a:gd name="connsiteX62" fmla="*/ 266391 w 1090342"/>
              <a:gd name="connsiteY62" fmla="*/ 1833757 h 1864732"/>
              <a:gd name="connsiteX63" fmla="*/ 247805 w 1090342"/>
              <a:gd name="connsiteY63" fmla="*/ 1839952 h 1864732"/>
              <a:gd name="connsiteX64" fmla="*/ 229220 w 1090342"/>
              <a:gd name="connsiteY64" fmla="*/ 1852342 h 1864732"/>
              <a:gd name="connsiteX65" fmla="*/ 204439 w 1090342"/>
              <a:gd name="connsiteY65" fmla="*/ 1858537 h 1864732"/>
              <a:gd name="connsiteX66" fmla="*/ 185854 w 1090342"/>
              <a:gd name="connsiteY66" fmla="*/ 1864732 h 1864732"/>
              <a:gd name="connsiteX67" fmla="*/ 167269 w 1090342"/>
              <a:gd name="connsiteY67" fmla="*/ 1852342 h 1864732"/>
              <a:gd name="connsiteX68" fmla="*/ 154878 w 1090342"/>
              <a:gd name="connsiteY68" fmla="*/ 1802781 h 1864732"/>
              <a:gd name="connsiteX69" fmla="*/ 148683 w 1090342"/>
              <a:gd name="connsiteY69" fmla="*/ 1784196 h 1864732"/>
              <a:gd name="connsiteX70" fmla="*/ 136293 w 1090342"/>
              <a:gd name="connsiteY70" fmla="*/ 1771805 h 1864732"/>
              <a:gd name="connsiteX71" fmla="*/ 117708 w 1090342"/>
              <a:gd name="connsiteY71" fmla="*/ 1716049 h 1864732"/>
              <a:gd name="connsiteX72" fmla="*/ 111513 w 1090342"/>
              <a:gd name="connsiteY72" fmla="*/ 1697464 h 1864732"/>
              <a:gd name="connsiteX73" fmla="*/ 99122 w 1090342"/>
              <a:gd name="connsiteY73" fmla="*/ 1685074 h 1864732"/>
              <a:gd name="connsiteX74" fmla="*/ 74342 w 1090342"/>
              <a:gd name="connsiteY74" fmla="*/ 1654098 h 1864732"/>
              <a:gd name="connsiteX75" fmla="*/ 68147 w 1090342"/>
              <a:gd name="connsiteY75" fmla="*/ 1635513 h 1864732"/>
              <a:gd name="connsiteX76" fmla="*/ 55756 w 1090342"/>
              <a:gd name="connsiteY76" fmla="*/ 1616927 h 1864732"/>
              <a:gd name="connsiteX77" fmla="*/ 49561 w 1090342"/>
              <a:gd name="connsiteY77" fmla="*/ 1598342 h 1864732"/>
              <a:gd name="connsiteX78" fmla="*/ 24781 w 1090342"/>
              <a:gd name="connsiteY78" fmla="*/ 1561171 h 1864732"/>
              <a:gd name="connsiteX79" fmla="*/ 12391 w 1090342"/>
              <a:gd name="connsiteY79" fmla="*/ 1517805 h 1864732"/>
              <a:gd name="connsiteX80" fmla="*/ 6195 w 1090342"/>
              <a:gd name="connsiteY80" fmla="*/ 1474439 h 1864732"/>
              <a:gd name="connsiteX81" fmla="*/ 12391 w 1090342"/>
              <a:gd name="connsiteY81" fmla="*/ 1424879 h 1864732"/>
              <a:gd name="connsiteX82" fmla="*/ 18586 w 1090342"/>
              <a:gd name="connsiteY82" fmla="*/ 1406293 h 1864732"/>
              <a:gd name="connsiteX83" fmla="*/ 12391 w 1090342"/>
              <a:gd name="connsiteY83" fmla="*/ 1381513 h 1864732"/>
              <a:gd name="connsiteX84" fmla="*/ 0 w 1090342"/>
              <a:gd name="connsiteY84" fmla="*/ 1288586 h 1864732"/>
              <a:gd name="connsiteX85" fmla="*/ 6195 w 1090342"/>
              <a:gd name="connsiteY85" fmla="*/ 1046976 h 1864732"/>
              <a:gd name="connsiteX86" fmla="*/ 18586 w 1090342"/>
              <a:gd name="connsiteY86" fmla="*/ 978830 h 1864732"/>
              <a:gd name="connsiteX87" fmla="*/ 24781 w 1090342"/>
              <a:gd name="connsiteY87" fmla="*/ 947854 h 1864732"/>
              <a:gd name="connsiteX88" fmla="*/ 24781 w 1090342"/>
              <a:gd name="connsiteY88" fmla="*/ 848732 h 1864732"/>
              <a:gd name="connsiteX89" fmla="*/ 43366 w 1090342"/>
              <a:gd name="connsiteY89" fmla="*/ 792976 h 1864732"/>
              <a:gd name="connsiteX90" fmla="*/ 61952 w 1090342"/>
              <a:gd name="connsiteY90" fmla="*/ 780586 h 1864732"/>
              <a:gd name="connsiteX91" fmla="*/ 74342 w 1090342"/>
              <a:gd name="connsiteY91" fmla="*/ 762000 h 1864732"/>
              <a:gd name="connsiteX92" fmla="*/ 92927 w 1090342"/>
              <a:gd name="connsiteY92" fmla="*/ 749610 h 1864732"/>
              <a:gd name="connsiteX93" fmla="*/ 99122 w 1090342"/>
              <a:gd name="connsiteY93" fmla="*/ 724830 h 1864732"/>
              <a:gd name="connsiteX94" fmla="*/ 111513 w 1090342"/>
              <a:gd name="connsiteY94" fmla="*/ 706244 h 1864732"/>
              <a:gd name="connsiteX95" fmla="*/ 130098 w 1090342"/>
              <a:gd name="connsiteY95" fmla="*/ 650488 h 1864732"/>
              <a:gd name="connsiteX96" fmla="*/ 136293 w 1090342"/>
              <a:gd name="connsiteY96" fmla="*/ 631903 h 1864732"/>
              <a:gd name="connsiteX97" fmla="*/ 161074 w 1090342"/>
              <a:gd name="connsiteY97" fmla="*/ 594732 h 1864732"/>
              <a:gd name="connsiteX98" fmla="*/ 179659 w 1090342"/>
              <a:gd name="connsiteY98" fmla="*/ 532781 h 1864732"/>
              <a:gd name="connsiteX99" fmla="*/ 185854 w 1090342"/>
              <a:gd name="connsiteY99" fmla="*/ 514196 h 1864732"/>
              <a:gd name="connsiteX100" fmla="*/ 198244 w 1090342"/>
              <a:gd name="connsiteY100" fmla="*/ 501805 h 1864732"/>
              <a:gd name="connsiteX101" fmla="*/ 216830 w 1090342"/>
              <a:gd name="connsiteY101" fmla="*/ 470830 h 1864732"/>
              <a:gd name="connsiteX102" fmla="*/ 241610 w 1090342"/>
              <a:gd name="connsiteY102" fmla="*/ 439854 h 1864732"/>
              <a:gd name="connsiteX103" fmla="*/ 278781 w 1090342"/>
              <a:gd name="connsiteY103" fmla="*/ 396488 h 1864732"/>
              <a:gd name="connsiteX104" fmla="*/ 315952 w 1090342"/>
              <a:gd name="connsiteY104" fmla="*/ 371708 h 1864732"/>
              <a:gd name="connsiteX105" fmla="*/ 328342 w 1090342"/>
              <a:gd name="connsiteY105" fmla="*/ 353122 h 1864732"/>
              <a:gd name="connsiteX106" fmla="*/ 346927 w 1090342"/>
              <a:gd name="connsiteY106" fmla="*/ 346927 h 1864732"/>
              <a:gd name="connsiteX107" fmla="*/ 359317 w 1090342"/>
              <a:gd name="connsiteY107" fmla="*/ 322147 h 1864732"/>
              <a:gd name="connsiteX108" fmla="*/ 390293 w 1090342"/>
              <a:gd name="connsiteY108" fmla="*/ 297366 h 1864732"/>
              <a:gd name="connsiteX109" fmla="*/ 439854 w 1090342"/>
              <a:gd name="connsiteY109" fmla="*/ 260196 h 1864732"/>
              <a:gd name="connsiteX110" fmla="*/ 464635 w 1090342"/>
              <a:gd name="connsiteY110" fmla="*/ 235415 h 1864732"/>
              <a:gd name="connsiteX111" fmla="*/ 483220 w 1090342"/>
              <a:gd name="connsiteY111" fmla="*/ 216830 h 1864732"/>
              <a:gd name="connsiteX112" fmla="*/ 508000 w 1090342"/>
              <a:gd name="connsiteY112" fmla="*/ 210635 h 1864732"/>
              <a:gd name="connsiteX113" fmla="*/ 538976 w 1090342"/>
              <a:gd name="connsiteY113" fmla="*/ 185854 h 1864732"/>
              <a:gd name="connsiteX114" fmla="*/ 576147 w 1090342"/>
              <a:gd name="connsiteY114" fmla="*/ 173464 h 1864732"/>
              <a:gd name="connsiteX115" fmla="*/ 594732 w 1090342"/>
              <a:gd name="connsiteY115" fmla="*/ 167269 h 1864732"/>
              <a:gd name="connsiteX116" fmla="*/ 613317 w 1090342"/>
              <a:gd name="connsiteY116" fmla="*/ 161074 h 1864732"/>
              <a:gd name="connsiteX117" fmla="*/ 619513 w 1090342"/>
              <a:gd name="connsiteY117" fmla="*/ 142488 h 1864732"/>
              <a:gd name="connsiteX118" fmla="*/ 662878 w 1090342"/>
              <a:gd name="connsiteY118" fmla="*/ 123903 h 1864732"/>
              <a:gd name="connsiteX119" fmla="*/ 681464 w 1090342"/>
              <a:gd name="connsiteY119" fmla="*/ 111513 h 1864732"/>
              <a:gd name="connsiteX120" fmla="*/ 718635 w 1090342"/>
              <a:gd name="connsiteY120" fmla="*/ 99122 h 1864732"/>
              <a:gd name="connsiteX121" fmla="*/ 774391 w 1090342"/>
              <a:gd name="connsiteY121" fmla="*/ 74342 h 1864732"/>
              <a:gd name="connsiteX122" fmla="*/ 836342 w 1090342"/>
              <a:gd name="connsiteY122" fmla="*/ 49561 h 1864732"/>
              <a:gd name="connsiteX123" fmla="*/ 867317 w 1090342"/>
              <a:gd name="connsiteY123" fmla="*/ 43366 h 1864732"/>
              <a:gd name="connsiteX124" fmla="*/ 904488 w 1090342"/>
              <a:gd name="connsiteY124" fmla="*/ 37171 h 1864732"/>
              <a:gd name="connsiteX125" fmla="*/ 960244 w 1090342"/>
              <a:gd name="connsiteY125" fmla="*/ 0 h 186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090342" h="1864732">
                <a:moveTo>
                  <a:pt x="960244" y="0"/>
                </a:moveTo>
                <a:lnTo>
                  <a:pt x="960244" y="0"/>
                </a:lnTo>
                <a:cubicBezTo>
                  <a:pt x="962309" y="33041"/>
                  <a:pt x="961966" y="66320"/>
                  <a:pt x="966439" y="99122"/>
                </a:cubicBezTo>
                <a:cubicBezTo>
                  <a:pt x="968204" y="112063"/>
                  <a:pt x="978830" y="136293"/>
                  <a:pt x="978830" y="136293"/>
                </a:cubicBezTo>
                <a:cubicBezTo>
                  <a:pt x="980895" y="148683"/>
                  <a:pt x="982300" y="161202"/>
                  <a:pt x="985025" y="173464"/>
                </a:cubicBezTo>
                <a:cubicBezTo>
                  <a:pt x="986442" y="179839"/>
                  <a:pt x="990146" y="185608"/>
                  <a:pt x="991220" y="192049"/>
                </a:cubicBezTo>
                <a:cubicBezTo>
                  <a:pt x="994294" y="210494"/>
                  <a:pt x="993748" y="229468"/>
                  <a:pt x="997415" y="247805"/>
                </a:cubicBezTo>
                <a:cubicBezTo>
                  <a:pt x="999976" y="260612"/>
                  <a:pt x="1005675" y="272586"/>
                  <a:pt x="1009805" y="284976"/>
                </a:cubicBezTo>
                <a:cubicBezTo>
                  <a:pt x="1015114" y="300903"/>
                  <a:pt x="1019083" y="311224"/>
                  <a:pt x="1022195" y="328342"/>
                </a:cubicBezTo>
                <a:cubicBezTo>
                  <a:pt x="1024807" y="342709"/>
                  <a:pt x="1025107" y="357480"/>
                  <a:pt x="1028391" y="371708"/>
                </a:cubicBezTo>
                <a:cubicBezTo>
                  <a:pt x="1031328" y="384434"/>
                  <a:pt x="1040781" y="408879"/>
                  <a:pt x="1040781" y="408879"/>
                </a:cubicBezTo>
                <a:cubicBezTo>
                  <a:pt x="1042846" y="427464"/>
                  <a:pt x="1042771" y="446414"/>
                  <a:pt x="1046976" y="464635"/>
                </a:cubicBezTo>
                <a:cubicBezTo>
                  <a:pt x="1049053" y="473633"/>
                  <a:pt x="1056123" y="480768"/>
                  <a:pt x="1059366" y="489415"/>
                </a:cubicBezTo>
                <a:cubicBezTo>
                  <a:pt x="1062356" y="497387"/>
                  <a:pt x="1063891" y="505847"/>
                  <a:pt x="1065561" y="514196"/>
                </a:cubicBezTo>
                <a:cubicBezTo>
                  <a:pt x="1068024" y="526513"/>
                  <a:pt x="1070096" y="538915"/>
                  <a:pt x="1071756" y="551366"/>
                </a:cubicBezTo>
                <a:cubicBezTo>
                  <a:pt x="1077262" y="592662"/>
                  <a:pt x="1075328" y="602821"/>
                  <a:pt x="1084147" y="638098"/>
                </a:cubicBezTo>
                <a:cubicBezTo>
                  <a:pt x="1085731" y="644433"/>
                  <a:pt x="1088277" y="650488"/>
                  <a:pt x="1090342" y="656683"/>
                </a:cubicBezTo>
                <a:cubicBezTo>
                  <a:pt x="1027822" y="664499"/>
                  <a:pt x="1056575" y="657614"/>
                  <a:pt x="1003610" y="675269"/>
                </a:cubicBezTo>
                <a:lnTo>
                  <a:pt x="985025" y="681464"/>
                </a:lnTo>
                <a:lnTo>
                  <a:pt x="966439" y="687659"/>
                </a:lnTo>
                <a:cubicBezTo>
                  <a:pt x="960244" y="691789"/>
                  <a:pt x="952505" y="694235"/>
                  <a:pt x="947854" y="700049"/>
                </a:cubicBezTo>
                <a:cubicBezTo>
                  <a:pt x="943775" y="705148"/>
                  <a:pt x="946973" y="714839"/>
                  <a:pt x="941659" y="718635"/>
                </a:cubicBezTo>
                <a:cubicBezTo>
                  <a:pt x="931031" y="726226"/>
                  <a:pt x="916170" y="725184"/>
                  <a:pt x="904488" y="731025"/>
                </a:cubicBezTo>
                <a:cubicBezTo>
                  <a:pt x="896228" y="735155"/>
                  <a:pt x="887392" y="738292"/>
                  <a:pt x="879708" y="743415"/>
                </a:cubicBezTo>
                <a:cubicBezTo>
                  <a:pt x="845693" y="766091"/>
                  <a:pt x="891871" y="747620"/>
                  <a:pt x="848732" y="762000"/>
                </a:cubicBezTo>
                <a:cubicBezTo>
                  <a:pt x="806541" y="804194"/>
                  <a:pt x="870858" y="738252"/>
                  <a:pt x="823952" y="792976"/>
                </a:cubicBezTo>
                <a:cubicBezTo>
                  <a:pt x="816350" y="801846"/>
                  <a:pt x="805651" y="808037"/>
                  <a:pt x="799171" y="817757"/>
                </a:cubicBezTo>
                <a:cubicBezTo>
                  <a:pt x="795041" y="823952"/>
                  <a:pt x="792595" y="831691"/>
                  <a:pt x="786781" y="836342"/>
                </a:cubicBezTo>
                <a:cubicBezTo>
                  <a:pt x="781682" y="840421"/>
                  <a:pt x="774390" y="840472"/>
                  <a:pt x="768195" y="842537"/>
                </a:cubicBezTo>
                <a:cubicBezTo>
                  <a:pt x="761627" y="846916"/>
                  <a:pt x="741635" y="858489"/>
                  <a:pt x="737220" y="867318"/>
                </a:cubicBezTo>
                <a:cubicBezTo>
                  <a:pt x="725290" y="891178"/>
                  <a:pt x="720376" y="930236"/>
                  <a:pt x="712439" y="954049"/>
                </a:cubicBezTo>
                <a:lnTo>
                  <a:pt x="700049" y="991220"/>
                </a:lnTo>
                <a:cubicBezTo>
                  <a:pt x="697984" y="997415"/>
                  <a:pt x="698471" y="1005187"/>
                  <a:pt x="693854" y="1009805"/>
                </a:cubicBezTo>
                <a:cubicBezTo>
                  <a:pt x="683557" y="1020103"/>
                  <a:pt x="675326" y="1026715"/>
                  <a:pt x="669074" y="1040781"/>
                </a:cubicBezTo>
                <a:cubicBezTo>
                  <a:pt x="639584" y="1107132"/>
                  <a:pt x="672333" y="1054477"/>
                  <a:pt x="644293" y="1096537"/>
                </a:cubicBezTo>
                <a:cubicBezTo>
                  <a:pt x="627715" y="1162851"/>
                  <a:pt x="631324" y="1138431"/>
                  <a:pt x="644293" y="1263805"/>
                </a:cubicBezTo>
                <a:cubicBezTo>
                  <a:pt x="645637" y="1276796"/>
                  <a:pt x="653515" y="1288305"/>
                  <a:pt x="656683" y="1300976"/>
                </a:cubicBezTo>
                <a:lnTo>
                  <a:pt x="662878" y="1325757"/>
                </a:lnTo>
                <a:cubicBezTo>
                  <a:pt x="666733" y="1360450"/>
                  <a:pt x="667380" y="1380929"/>
                  <a:pt x="675269" y="1412488"/>
                </a:cubicBezTo>
                <a:cubicBezTo>
                  <a:pt x="676853" y="1418823"/>
                  <a:pt x="677842" y="1425640"/>
                  <a:pt x="681464" y="1431074"/>
                </a:cubicBezTo>
                <a:cubicBezTo>
                  <a:pt x="691004" y="1445385"/>
                  <a:pt x="704921" y="1452907"/>
                  <a:pt x="718635" y="1462049"/>
                </a:cubicBezTo>
                <a:cubicBezTo>
                  <a:pt x="720700" y="1468244"/>
                  <a:pt x="721910" y="1474794"/>
                  <a:pt x="724830" y="1480635"/>
                </a:cubicBezTo>
                <a:cubicBezTo>
                  <a:pt x="728160" y="1487294"/>
                  <a:pt x="737220" y="1491775"/>
                  <a:pt x="737220" y="1499220"/>
                </a:cubicBezTo>
                <a:cubicBezTo>
                  <a:pt x="737220" y="1503598"/>
                  <a:pt x="717832" y="1527499"/>
                  <a:pt x="712439" y="1530196"/>
                </a:cubicBezTo>
                <a:cubicBezTo>
                  <a:pt x="700758" y="1536037"/>
                  <a:pt x="687659" y="1538456"/>
                  <a:pt x="675269" y="1542586"/>
                </a:cubicBezTo>
                <a:lnTo>
                  <a:pt x="656683" y="1548781"/>
                </a:lnTo>
                <a:cubicBezTo>
                  <a:pt x="654618" y="1554976"/>
                  <a:pt x="653848" y="1561766"/>
                  <a:pt x="650488" y="1567366"/>
                </a:cubicBezTo>
                <a:cubicBezTo>
                  <a:pt x="644602" y="1577176"/>
                  <a:pt x="627957" y="1586518"/>
                  <a:pt x="619513" y="1592147"/>
                </a:cubicBezTo>
                <a:cubicBezTo>
                  <a:pt x="616137" y="1602272"/>
                  <a:pt x="611038" y="1622998"/>
                  <a:pt x="600927" y="1629318"/>
                </a:cubicBezTo>
                <a:cubicBezTo>
                  <a:pt x="589852" y="1636240"/>
                  <a:pt x="576146" y="1637578"/>
                  <a:pt x="563756" y="1641708"/>
                </a:cubicBezTo>
                <a:cubicBezTo>
                  <a:pt x="557561" y="1643773"/>
                  <a:pt x="550604" y="1644281"/>
                  <a:pt x="545171" y="1647903"/>
                </a:cubicBezTo>
                <a:cubicBezTo>
                  <a:pt x="538976" y="1652033"/>
                  <a:pt x="532239" y="1655448"/>
                  <a:pt x="526586" y="1660293"/>
                </a:cubicBezTo>
                <a:cubicBezTo>
                  <a:pt x="517716" y="1667895"/>
                  <a:pt x="512887" y="1681380"/>
                  <a:pt x="501805" y="1685074"/>
                </a:cubicBezTo>
                <a:cubicBezTo>
                  <a:pt x="489415" y="1689204"/>
                  <a:pt x="475502" y="1690220"/>
                  <a:pt x="464635" y="1697464"/>
                </a:cubicBezTo>
                <a:cubicBezTo>
                  <a:pt x="458440" y="1701594"/>
                  <a:pt x="452709" y="1706524"/>
                  <a:pt x="446049" y="1709854"/>
                </a:cubicBezTo>
                <a:cubicBezTo>
                  <a:pt x="394750" y="1735503"/>
                  <a:pt x="462144" y="1692930"/>
                  <a:pt x="408878" y="1728439"/>
                </a:cubicBezTo>
                <a:cubicBezTo>
                  <a:pt x="404748" y="1734634"/>
                  <a:pt x="402802" y="1743079"/>
                  <a:pt x="396488" y="1747025"/>
                </a:cubicBezTo>
                <a:cubicBezTo>
                  <a:pt x="385413" y="1753947"/>
                  <a:pt x="371707" y="1755285"/>
                  <a:pt x="359317" y="1759415"/>
                </a:cubicBezTo>
                <a:cubicBezTo>
                  <a:pt x="353122" y="1761480"/>
                  <a:pt x="346165" y="1761988"/>
                  <a:pt x="340732" y="1765610"/>
                </a:cubicBezTo>
                <a:lnTo>
                  <a:pt x="322147" y="1778000"/>
                </a:lnTo>
                <a:cubicBezTo>
                  <a:pt x="320082" y="1784195"/>
                  <a:pt x="320570" y="1791968"/>
                  <a:pt x="315952" y="1796586"/>
                </a:cubicBezTo>
                <a:cubicBezTo>
                  <a:pt x="305422" y="1807116"/>
                  <a:pt x="289310" y="1810836"/>
                  <a:pt x="278781" y="1821366"/>
                </a:cubicBezTo>
                <a:cubicBezTo>
                  <a:pt x="274651" y="1825496"/>
                  <a:pt x="271400" y="1830752"/>
                  <a:pt x="266391" y="1833757"/>
                </a:cubicBezTo>
                <a:cubicBezTo>
                  <a:pt x="260791" y="1837117"/>
                  <a:pt x="254000" y="1837887"/>
                  <a:pt x="247805" y="1839952"/>
                </a:cubicBezTo>
                <a:cubicBezTo>
                  <a:pt x="241610" y="1844082"/>
                  <a:pt x="236063" y="1849409"/>
                  <a:pt x="229220" y="1852342"/>
                </a:cubicBezTo>
                <a:cubicBezTo>
                  <a:pt x="221394" y="1855696"/>
                  <a:pt x="212626" y="1856198"/>
                  <a:pt x="204439" y="1858537"/>
                </a:cubicBezTo>
                <a:cubicBezTo>
                  <a:pt x="198160" y="1860331"/>
                  <a:pt x="192049" y="1862667"/>
                  <a:pt x="185854" y="1864732"/>
                </a:cubicBezTo>
                <a:cubicBezTo>
                  <a:pt x="179659" y="1860602"/>
                  <a:pt x="170599" y="1859001"/>
                  <a:pt x="167269" y="1852342"/>
                </a:cubicBezTo>
                <a:cubicBezTo>
                  <a:pt x="159653" y="1837111"/>
                  <a:pt x="160263" y="1818936"/>
                  <a:pt x="154878" y="1802781"/>
                </a:cubicBezTo>
                <a:cubicBezTo>
                  <a:pt x="152813" y="1796586"/>
                  <a:pt x="152043" y="1789796"/>
                  <a:pt x="148683" y="1784196"/>
                </a:cubicBezTo>
                <a:cubicBezTo>
                  <a:pt x="145678" y="1779187"/>
                  <a:pt x="140423" y="1775935"/>
                  <a:pt x="136293" y="1771805"/>
                </a:cubicBezTo>
                <a:lnTo>
                  <a:pt x="117708" y="1716049"/>
                </a:lnTo>
                <a:cubicBezTo>
                  <a:pt x="115643" y="1709854"/>
                  <a:pt x="116131" y="1702081"/>
                  <a:pt x="111513" y="1697464"/>
                </a:cubicBezTo>
                <a:lnTo>
                  <a:pt x="99122" y="1685074"/>
                </a:lnTo>
                <a:cubicBezTo>
                  <a:pt x="83551" y="1638359"/>
                  <a:pt x="106366" y="1694128"/>
                  <a:pt x="74342" y="1654098"/>
                </a:cubicBezTo>
                <a:cubicBezTo>
                  <a:pt x="70263" y="1648999"/>
                  <a:pt x="71067" y="1641354"/>
                  <a:pt x="68147" y="1635513"/>
                </a:cubicBezTo>
                <a:cubicBezTo>
                  <a:pt x="64817" y="1628853"/>
                  <a:pt x="59886" y="1623122"/>
                  <a:pt x="55756" y="1616927"/>
                </a:cubicBezTo>
                <a:cubicBezTo>
                  <a:pt x="53691" y="1610732"/>
                  <a:pt x="52732" y="1604050"/>
                  <a:pt x="49561" y="1598342"/>
                </a:cubicBezTo>
                <a:cubicBezTo>
                  <a:pt x="42329" y="1585325"/>
                  <a:pt x="29490" y="1575298"/>
                  <a:pt x="24781" y="1561171"/>
                </a:cubicBezTo>
                <a:cubicBezTo>
                  <a:pt x="19472" y="1545245"/>
                  <a:pt x="15503" y="1534922"/>
                  <a:pt x="12391" y="1517805"/>
                </a:cubicBezTo>
                <a:cubicBezTo>
                  <a:pt x="9779" y="1503438"/>
                  <a:pt x="8260" y="1488894"/>
                  <a:pt x="6195" y="1474439"/>
                </a:cubicBezTo>
                <a:cubicBezTo>
                  <a:pt x="8260" y="1457919"/>
                  <a:pt x="9413" y="1441259"/>
                  <a:pt x="12391" y="1424879"/>
                </a:cubicBezTo>
                <a:cubicBezTo>
                  <a:pt x="13559" y="1418454"/>
                  <a:pt x="18586" y="1412823"/>
                  <a:pt x="18586" y="1406293"/>
                </a:cubicBezTo>
                <a:cubicBezTo>
                  <a:pt x="18586" y="1397779"/>
                  <a:pt x="14061" y="1389862"/>
                  <a:pt x="12391" y="1381513"/>
                </a:cubicBezTo>
                <a:cubicBezTo>
                  <a:pt x="5437" y="1346743"/>
                  <a:pt x="4134" y="1325793"/>
                  <a:pt x="0" y="1288586"/>
                </a:cubicBezTo>
                <a:cubicBezTo>
                  <a:pt x="2065" y="1208049"/>
                  <a:pt x="2695" y="1127463"/>
                  <a:pt x="6195" y="1046976"/>
                </a:cubicBezTo>
                <a:cubicBezTo>
                  <a:pt x="7646" y="1013602"/>
                  <a:pt x="12318" y="1007035"/>
                  <a:pt x="18586" y="978830"/>
                </a:cubicBezTo>
                <a:cubicBezTo>
                  <a:pt x="20870" y="968551"/>
                  <a:pt x="22716" y="958179"/>
                  <a:pt x="24781" y="947854"/>
                </a:cubicBezTo>
                <a:cubicBezTo>
                  <a:pt x="19050" y="902002"/>
                  <a:pt x="13992" y="894584"/>
                  <a:pt x="24781" y="848732"/>
                </a:cubicBezTo>
                <a:cubicBezTo>
                  <a:pt x="29268" y="829662"/>
                  <a:pt x="27065" y="803843"/>
                  <a:pt x="43366" y="792976"/>
                </a:cubicBezTo>
                <a:lnTo>
                  <a:pt x="61952" y="780586"/>
                </a:lnTo>
                <a:cubicBezTo>
                  <a:pt x="66082" y="774391"/>
                  <a:pt x="69077" y="767265"/>
                  <a:pt x="74342" y="762000"/>
                </a:cubicBezTo>
                <a:cubicBezTo>
                  <a:pt x="79607" y="756735"/>
                  <a:pt x="88797" y="755805"/>
                  <a:pt x="92927" y="749610"/>
                </a:cubicBezTo>
                <a:cubicBezTo>
                  <a:pt x="97650" y="742526"/>
                  <a:pt x="95768" y="732656"/>
                  <a:pt x="99122" y="724830"/>
                </a:cubicBezTo>
                <a:cubicBezTo>
                  <a:pt x="102055" y="717986"/>
                  <a:pt x="107383" y="712439"/>
                  <a:pt x="111513" y="706244"/>
                </a:cubicBezTo>
                <a:lnTo>
                  <a:pt x="130098" y="650488"/>
                </a:lnTo>
                <a:cubicBezTo>
                  <a:pt x="132163" y="644293"/>
                  <a:pt x="132671" y="637336"/>
                  <a:pt x="136293" y="631903"/>
                </a:cubicBezTo>
                <a:lnTo>
                  <a:pt x="161074" y="594732"/>
                </a:lnTo>
                <a:cubicBezTo>
                  <a:pt x="170552" y="547341"/>
                  <a:pt x="162194" y="579354"/>
                  <a:pt x="179659" y="532781"/>
                </a:cubicBezTo>
                <a:cubicBezTo>
                  <a:pt x="181952" y="526667"/>
                  <a:pt x="182494" y="519796"/>
                  <a:pt x="185854" y="514196"/>
                </a:cubicBezTo>
                <a:cubicBezTo>
                  <a:pt x="188859" y="509187"/>
                  <a:pt x="194114" y="505935"/>
                  <a:pt x="198244" y="501805"/>
                </a:cubicBezTo>
                <a:cubicBezTo>
                  <a:pt x="215794" y="449154"/>
                  <a:pt x="191317" y="513351"/>
                  <a:pt x="216830" y="470830"/>
                </a:cubicBezTo>
                <a:cubicBezTo>
                  <a:pt x="236781" y="437580"/>
                  <a:pt x="204593" y="464532"/>
                  <a:pt x="241610" y="439854"/>
                </a:cubicBezTo>
                <a:cubicBezTo>
                  <a:pt x="252820" y="423039"/>
                  <a:pt x="260754" y="408506"/>
                  <a:pt x="278781" y="396488"/>
                </a:cubicBezTo>
                <a:lnTo>
                  <a:pt x="315952" y="371708"/>
                </a:lnTo>
                <a:cubicBezTo>
                  <a:pt x="320082" y="365513"/>
                  <a:pt x="322528" y="357773"/>
                  <a:pt x="328342" y="353122"/>
                </a:cubicBezTo>
                <a:cubicBezTo>
                  <a:pt x="333441" y="349043"/>
                  <a:pt x="342310" y="351544"/>
                  <a:pt x="346927" y="346927"/>
                </a:cubicBezTo>
                <a:cubicBezTo>
                  <a:pt x="353457" y="340397"/>
                  <a:pt x="354194" y="329831"/>
                  <a:pt x="359317" y="322147"/>
                </a:cubicBezTo>
                <a:cubicBezTo>
                  <a:pt x="368976" y="307659"/>
                  <a:pt x="377042" y="308960"/>
                  <a:pt x="390293" y="297366"/>
                </a:cubicBezTo>
                <a:cubicBezTo>
                  <a:pt x="434098" y="259036"/>
                  <a:pt x="403744" y="272233"/>
                  <a:pt x="439854" y="260196"/>
                </a:cubicBezTo>
                <a:lnTo>
                  <a:pt x="464635" y="235415"/>
                </a:lnTo>
                <a:cubicBezTo>
                  <a:pt x="470830" y="229220"/>
                  <a:pt x="474721" y="218955"/>
                  <a:pt x="483220" y="216830"/>
                </a:cubicBezTo>
                <a:lnTo>
                  <a:pt x="508000" y="210635"/>
                </a:lnTo>
                <a:cubicBezTo>
                  <a:pt x="518298" y="200337"/>
                  <a:pt x="524909" y="192106"/>
                  <a:pt x="538976" y="185854"/>
                </a:cubicBezTo>
                <a:cubicBezTo>
                  <a:pt x="550911" y="180550"/>
                  <a:pt x="563757" y="177594"/>
                  <a:pt x="576147" y="173464"/>
                </a:cubicBezTo>
                <a:lnTo>
                  <a:pt x="594732" y="167269"/>
                </a:lnTo>
                <a:lnTo>
                  <a:pt x="613317" y="161074"/>
                </a:lnTo>
                <a:cubicBezTo>
                  <a:pt x="615382" y="154879"/>
                  <a:pt x="615433" y="147587"/>
                  <a:pt x="619513" y="142488"/>
                </a:cubicBezTo>
                <a:cubicBezTo>
                  <a:pt x="630209" y="129119"/>
                  <a:pt x="647998" y="127623"/>
                  <a:pt x="662878" y="123903"/>
                </a:cubicBezTo>
                <a:cubicBezTo>
                  <a:pt x="669073" y="119773"/>
                  <a:pt x="674660" y="114537"/>
                  <a:pt x="681464" y="111513"/>
                </a:cubicBezTo>
                <a:cubicBezTo>
                  <a:pt x="693399" y="106209"/>
                  <a:pt x="707768" y="106367"/>
                  <a:pt x="718635" y="99122"/>
                </a:cubicBezTo>
                <a:cubicBezTo>
                  <a:pt x="773305" y="62675"/>
                  <a:pt x="685920" y="118578"/>
                  <a:pt x="774391" y="74342"/>
                </a:cubicBezTo>
                <a:cubicBezTo>
                  <a:pt x="796416" y="63329"/>
                  <a:pt x="810827" y="54664"/>
                  <a:pt x="836342" y="49561"/>
                </a:cubicBezTo>
                <a:lnTo>
                  <a:pt x="867317" y="43366"/>
                </a:lnTo>
                <a:cubicBezTo>
                  <a:pt x="879676" y="41119"/>
                  <a:pt x="892206" y="39803"/>
                  <a:pt x="904488" y="37171"/>
                </a:cubicBezTo>
                <a:cubicBezTo>
                  <a:pt x="954501" y="26454"/>
                  <a:pt x="950951" y="6195"/>
                  <a:pt x="960244" y="0"/>
                </a:cubicBezTo>
                <a:close/>
              </a:path>
            </a:pathLst>
          </a:cu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b="1">
                <a:solidFill>
                  <a:srgbClr val="660066"/>
                </a:solidFill>
                <a:latin typeface="Calibri" charset="0"/>
              </a:rPr>
              <a:t>Endometriosis vs Over Kanseri</a:t>
            </a:r>
            <a:endParaRPr lang="en-US">
              <a:solidFill>
                <a:srgbClr val="660066"/>
              </a:solidFill>
              <a:latin typeface="Calibri" charset="0"/>
            </a:endParaRPr>
          </a:p>
        </p:txBody>
      </p:sp>
      <p:sp>
        <p:nvSpPr>
          <p:cNvPr id="45058" name="Content Placeholder 2"/>
          <p:cNvSpPr>
            <a:spLocks noGrp="1"/>
          </p:cNvSpPr>
          <p:nvPr>
            <p:ph idx="1"/>
          </p:nvPr>
        </p:nvSpPr>
        <p:spPr>
          <a:xfrm>
            <a:off x="257175" y="1504950"/>
            <a:ext cx="8429625" cy="2098675"/>
          </a:xfrm>
        </p:spPr>
        <p:txBody>
          <a:bodyPr/>
          <a:lstStyle/>
          <a:p>
            <a:r>
              <a:rPr lang="en-US" sz="2400">
                <a:latin typeface="Calibri" charset="0"/>
              </a:rPr>
              <a:t>Epitelyal over kanseri (EOK) %90</a:t>
            </a:r>
          </a:p>
          <a:p>
            <a:pPr lvl="1"/>
            <a:r>
              <a:rPr lang="en-US" sz="2000">
                <a:latin typeface="Calibri" charset="0"/>
              </a:rPr>
              <a:t>Histolojik olarak fallop tüpü ve primer peritoneal kansere benzer</a:t>
            </a:r>
          </a:p>
          <a:p>
            <a:pPr lvl="1"/>
            <a:r>
              <a:rPr lang="en-US" sz="2000" b="1">
                <a:latin typeface="Calibri" charset="0"/>
              </a:rPr>
              <a:t>Clear cell </a:t>
            </a:r>
            <a:r>
              <a:rPr lang="en-US" sz="2000">
                <a:latin typeface="Calibri" charset="0"/>
              </a:rPr>
              <a:t>( %5-10) ve </a:t>
            </a:r>
            <a:r>
              <a:rPr lang="en-US" sz="2000" b="1">
                <a:latin typeface="Calibri" charset="0"/>
              </a:rPr>
              <a:t>endometrioid</a:t>
            </a:r>
            <a:r>
              <a:rPr lang="en-US" sz="2000">
                <a:latin typeface="Calibri" charset="0"/>
              </a:rPr>
              <a:t> EOK (%10-25)</a:t>
            </a:r>
          </a:p>
          <a:p>
            <a:pPr lvl="2"/>
            <a:r>
              <a:rPr lang="en-US" sz="2000">
                <a:latin typeface="Calibri" charset="0"/>
              </a:rPr>
              <a:t>Endometriozisle en sık birliktelik gösterenler</a:t>
            </a:r>
          </a:p>
          <a:p>
            <a:pPr lvl="1"/>
            <a:endParaRPr lang="en-US" sz="2000">
              <a:latin typeface="Calibri" charset="0"/>
            </a:endParaRPr>
          </a:p>
        </p:txBody>
      </p:sp>
      <p:pic>
        <p:nvPicPr>
          <p:cNvPr id="45059" name="Picture 1" descr="Ekran Resmi 2018-01-26 17.04.3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78175"/>
            <a:ext cx="9144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4371975" y="3654425"/>
            <a:ext cx="919163" cy="2143125"/>
          </a:xfrm>
          <a:prstGeom prst="rect">
            <a:avLst/>
          </a:prstGeom>
          <a:solidFill>
            <a:srgbClr val="FFFF00">
              <a:alpha val="13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5653088" y="3640138"/>
            <a:ext cx="919162" cy="2143125"/>
          </a:xfrm>
          <a:prstGeom prst="rect">
            <a:avLst/>
          </a:prstGeom>
          <a:solidFill>
            <a:srgbClr val="FFFF00">
              <a:alpha val="13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062" name="TextBox 6"/>
          <p:cNvSpPr txBox="1">
            <a:spLocks noChangeArrowheads="1"/>
          </p:cNvSpPr>
          <p:nvPr/>
        </p:nvSpPr>
        <p:spPr bwMode="auto">
          <a:xfrm>
            <a:off x="6729413" y="6057900"/>
            <a:ext cx="24145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Somigliana E, 2006</a:t>
            </a:r>
          </a:p>
          <a:p>
            <a:pPr eaLnBrk="1" hangingPunct="1"/>
            <a:r>
              <a:rPr lang="en-US" sz="1600"/>
              <a:t>Kurman RJ, 2016</a:t>
            </a:r>
          </a:p>
          <a:p>
            <a:pPr eaLnBrk="1" hangingPunct="1"/>
            <a:r>
              <a:rPr lang="en-US" sz="1600"/>
              <a:t>Cannistra SA,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b="1">
                <a:solidFill>
                  <a:srgbClr val="660066"/>
                </a:solidFill>
                <a:latin typeface="Calibri" charset="0"/>
              </a:rPr>
              <a:t>Endometriosis vs Over Kanseri</a:t>
            </a:r>
            <a:endParaRPr lang="en-US">
              <a:latin typeface="Calibri" charset="0"/>
            </a:endParaRPr>
          </a:p>
        </p:txBody>
      </p:sp>
      <p:sp>
        <p:nvSpPr>
          <p:cNvPr id="47106" name="Content Placeholder 2"/>
          <p:cNvSpPr>
            <a:spLocks noGrp="1"/>
          </p:cNvSpPr>
          <p:nvPr>
            <p:ph idx="1"/>
          </p:nvPr>
        </p:nvSpPr>
        <p:spPr>
          <a:xfrm>
            <a:off x="457200" y="1451590"/>
            <a:ext cx="8229600" cy="4525963"/>
          </a:xfrm>
        </p:spPr>
        <p:txBody>
          <a:bodyPr/>
          <a:lstStyle/>
          <a:p>
            <a:r>
              <a:rPr lang="en-US" dirty="0">
                <a:latin typeface="Calibri" charset="0"/>
              </a:rPr>
              <a:t>13 </a:t>
            </a:r>
            <a:r>
              <a:rPr lang="en-US" dirty="0" err="1">
                <a:latin typeface="Calibri" charset="0"/>
              </a:rPr>
              <a:t>olgu-kontrol</a:t>
            </a:r>
            <a:r>
              <a:rPr lang="en-US" dirty="0">
                <a:latin typeface="Calibri" charset="0"/>
              </a:rPr>
              <a:t> </a:t>
            </a:r>
            <a:r>
              <a:rPr lang="en-US" dirty="0" err="1">
                <a:latin typeface="Calibri" charset="0"/>
              </a:rPr>
              <a:t>çalışmasının</a:t>
            </a:r>
            <a:r>
              <a:rPr lang="en-US" dirty="0">
                <a:latin typeface="Calibri" charset="0"/>
              </a:rPr>
              <a:t> </a:t>
            </a:r>
            <a:r>
              <a:rPr lang="en-US" dirty="0" err="1">
                <a:latin typeface="Calibri" charset="0"/>
              </a:rPr>
              <a:t>metaanalizi</a:t>
            </a:r>
            <a:endParaRPr lang="en-US" dirty="0">
              <a:latin typeface="Calibri" charset="0"/>
            </a:endParaRPr>
          </a:p>
          <a:p>
            <a:pPr lvl="4"/>
            <a:endParaRPr lang="en-US" dirty="0">
              <a:latin typeface="Calibri" charset="0"/>
            </a:endParaRPr>
          </a:p>
          <a:p>
            <a:pPr lvl="1"/>
            <a:r>
              <a:rPr lang="en-US" dirty="0">
                <a:latin typeface="Calibri" charset="0"/>
              </a:rPr>
              <a:t>≈8.000 </a:t>
            </a:r>
            <a:r>
              <a:rPr lang="en-US" dirty="0" err="1">
                <a:latin typeface="Calibri" charset="0"/>
              </a:rPr>
              <a:t>epitelyal</a:t>
            </a:r>
            <a:r>
              <a:rPr lang="en-US" dirty="0">
                <a:latin typeface="Calibri" charset="0"/>
              </a:rPr>
              <a:t> over </a:t>
            </a:r>
            <a:r>
              <a:rPr lang="en-US" dirty="0" err="1">
                <a:latin typeface="Calibri" charset="0"/>
              </a:rPr>
              <a:t>kanseri</a:t>
            </a:r>
            <a:r>
              <a:rPr lang="en-US" dirty="0">
                <a:latin typeface="Calibri" charset="0"/>
              </a:rPr>
              <a:t> (EOK)</a:t>
            </a:r>
            <a:endParaRPr lang="en-US" dirty="0">
              <a:solidFill>
                <a:srgbClr val="FF0000"/>
              </a:solidFill>
              <a:latin typeface="Calibri" charset="0"/>
            </a:endParaRPr>
          </a:p>
          <a:p>
            <a:pPr lvl="1"/>
            <a:r>
              <a:rPr lang="en-US" u="sng" dirty="0" err="1">
                <a:latin typeface="Calibri" charset="0"/>
              </a:rPr>
              <a:t>Endometriozisi</a:t>
            </a:r>
            <a:r>
              <a:rPr lang="en-US" u="sng" dirty="0">
                <a:latin typeface="Calibri" charset="0"/>
              </a:rPr>
              <a:t> </a:t>
            </a:r>
            <a:r>
              <a:rPr lang="en-US" u="sng" dirty="0" err="1">
                <a:latin typeface="Calibri" charset="0"/>
              </a:rPr>
              <a:t>olduğunu</a:t>
            </a:r>
            <a:r>
              <a:rPr lang="en-US" u="sng" dirty="0">
                <a:latin typeface="Calibri" charset="0"/>
              </a:rPr>
              <a:t> </a:t>
            </a:r>
            <a:r>
              <a:rPr lang="en-US" u="sng" dirty="0" err="1">
                <a:latin typeface="Calibri" charset="0"/>
              </a:rPr>
              <a:t>belirten</a:t>
            </a:r>
            <a:r>
              <a:rPr lang="en-US" u="sng" dirty="0">
                <a:latin typeface="Calibri" charset="0"/>
              </a:rPr>
              <a:t> </a:t>
            </a:r>
            <a:r>
              <a:rPr lang="en-US" u="sng" dirty="0" err="1">
                <a:latin typeface="Calibri" charset="0"/>
              </a:rPr>
              <a:t>kadınlarda</a:t>
            </a:r>
            <a:endParaRPr lang="en-US" u="sng" dirty="0">
              <a:latin typeface="Calibri" charset="0"/>
            </a:endParaRPr>
          </a:p>
          <a:p>
            <a:pPr lvl="2"/>
            <a:r>
              <a:rPr lang="en-US" b="1" dirty="0">
                <a:latin typeface="Calibri" charset="0"/>
              </a:rPr>
              <a:t>Clear Cell </a:t>
            </a:r>
            <a:r>
              <a:rPr lang="en-US" dirty="0">
                <a:latin typeface="Calibri" charset="0"/>
              </a:rPr>
              <a:t>EOK </a:t>
            </a:r>
            <a:r>
              <a:rPr lang="en-US" dirty="0" err="1">
                <a:latin typeface="Calibri" charset="0"/>
              </a:rPr>
              <a:t>riski</a:t>
            </a:r>
            <a:r>
              <a:rPr lang="en-US" dirty="0">
                <a:latin typeface="Calibri" charset="0"/>
              </a:rPr>
              <a:t>………………… </a:t>
            </a:r>
            <a:r>
              <a:rPr lang="en-US" sz="2800" b="1" dirty="0">
                <a:latin typeface="Calibri" charset="0"/>
              </a:rPr>
              <a:t>x3 </a:t>
            </a:r>
          </a:p>
          <a:p>
            <a:pPr lvl="2"/>
            <a:r>
              <a:rPr lang="en-US" b="1" dirty="0" err="1">
                <a:latin typeface="Calibri" charset="0"/>
              </a:rPr>
              <a:t>Endometrioid</a:t>
            </a:r>
            <a:r>
              <a:rPr lang="en-US" dirty="0">
                <a:latin typeface="Calibri" charset="0"/>
              </a:rPr>
              <a:t> EOK </a:t>
            </a:r>
            <a:r>
              <a:rPr lang="en-US" dirty="0" err="1">
                <a:latin typeface="Calibri" charset="0"/>
              </a:rPr>
              <a:t>riski</a:t>
            </a:r>
            <a:r>
              <a:rPr lang="en-US" dirty="0">
                <a:latin typeface="Calibri" charset="0"/>
              </a:rPr>
              <a:t> ………….</a:t>
            </a:r>
            <a:r>
              <a:rPr lang="en-US" sz="2800" b="1" dirty="0">
                <a:latin typeface="Calibri" charset="0"/>
              </a:rPr>
              <a:t>x2</a:t>
            </a:r>
          </a:p>
          <a:p>
            <a:pPr lvl="2"/>
            <a:r>
              <a:rPr lang="en-US" b="1" dirty="0" err="1">
                <a:latin typeface="Calibri" charset="0"/>
              </a:rPr>
              <a:t>Düşük</a:t>
            </a:r>
            <a:r>
              <a:rPr lang="en-US" b="1" dirty="0">
                <a:latin typeface="Calibri" charset="0"/>
              </a:rPr>
              <a:t> grade </a:t>
            </a:r>
            <a:r>
              <a:rPr lang="en-US" b="1" dirty="0" err="1">
                <a:latin typeface="Calibri" charset="0"/>
              </a:rPr>
              <a:t>seröz</a:t>
            </a:r>
            <a:r>
              <a:rPr lang="en-US" b="1" dirty="0">
                <a:latin typeface="Calibri" charset="0"/>
              </a:rPr>
              <a:t> </a:t>
            </a:r>
            <a:r>
              <a:rPr lang="en-US" dirty="0">
                <a:latin typeface="Calibri" charset="0"/>
              </a:rPr>
              <a:t>EOK </a:t>
            </a:r>
            <a:r>
              <a:rPr lang="en-US" dirty="0" err="1">
                <a:latin typeface="Calibri" charset="0"/>
              </a:rPr>
              <a:t>riski</a:t>
            </a:r>
            <a:r>
              <a:rPr lang="en-US" dirty="0" smtClean="0">
                <a:latin typeface="Calibri" charset="0"/>
              </a:rPr>
              <a:t>……</a:t>
            </a:r>
            <a:r>
              <a:rPr lang="en-US" sz="2800" b="1" dirty="0" smtClean="0">
                <a:latin typeface="Calibri" charset="0"/>
              </a:rPr>
              <a:t>x2</a:t>
            </a:r>
            <a:endParaRPr lang="en-US" sz="2800" b="1" dirty="0">
              <a:latin typeface="Calibri" charset="0"/>
            </a:endParaRPr>
          </a:p>
          <a:p>
            <a:pPr lvl="2"/>
            <a:r>
              <a:rPr lang="en-US" dirty="0" err="1">
                <a:latin typeface="Calibri" charset="0"/>
              </a:rPr>
              <a:t>Yüksek</a:t>
            </a:r>
            <a:r>
              <a:rPr lang="en-US" dirty="0">
                <a:latin typeface="Calibri" charset="0"/>
              </a:rPr>
              <a:t> grade </a:t>
            </a:r>
            <a:r>
              <a:rPr lang="en-US" dirty="0" err="1" smtClean="0">
                <a:latin typeface="Calibri" charset="0"/>
              </a:rPr>
              <a:t>seröz</a:t>
            </a:r>
            <a:endParaRPr lang="en-US" dirty="0" smtClean="0">
              <a:latin typeface="Calibri" charset="0"/>
            </a:endParaRPr>
          </a:p>
          <a:p>
            <a:pPr marL="914400" lvl="2" indent="0">
              <a:buNone/>
            </a:pPr>
            <a:r>
              <a:rPr lang="en-US" dirty="0" smtClean="0">
                <a:latin typeface="Calibri" charset="0"/>
              </a:rPr>
              <a:t>    </a:t>
            </a:r>
            <a:r>
              <a:rPr lang="en-US" dirty="0" err="1" smtClean="0">
                <a:latin typeface="Calibri" charset="0"/>
              </a:rPr>
              <a:t>Müsinöz</a:t>
            </a:r>
            <a:r>
              <a:rPr lang="en-US" dirty="0" smtClean="0">
                <a:latin typeface="Calibri" charset="0"/>
              </a:rPr>
              <a:t> </a:t>
            </a:r>
            <a:r>
              <a:rPr lang="en-US" dirty="0">
                <a:latin typeface="Calibri" charset="0"/>
              </a:rPr>
              <a:t>EOK </a:t>
            </a:r>
            <a:r>
              <a:rPr lang="en-US" dirty="0" err="1">
                <a:latin typeface="Calibri" charset="0"/>
              </a:rPr>
              <a:t>veya</a:t>
            </a:r>
            <a:r>
              <a:rPr lang="en-US" dirty="0">
                <a:latin typeface="Calibri" charset="0"/>
              </a:rPr>
              <a:t> </a:t>
            </a:r>
            <a:endParaRPr lang="en-US" dirty="0" smtClean="0">
              <a:latin typeface="Calibri" charset="0"/>
            </a:endParaRPr>
          </a:p>
          <a:p>
            <a:pPr marL="914400" lvl="2" indent="0">
              <a:buNone/>
            </a:pPr>
            <a:r>
              <a:rPr lang="en-US" dirty="0" smtClean="0">
                <a:latin typeface="Calibri" charset="0"/>
              </a:rPr>
              <a:t>    Borderline </a:t>
            </a:r>
            <a:r>
              <a:rPr lang="en-US" dirty="0" err="1">
                <a:latin typeface="Calibri" charset="0"/>
              </a:rPr>
              <a:t>tümör</a:t>
            </a:r>
            <a:r>
              <a:rPr lang="en-US" dirty="0">
                <a:latin typeface="Calibri" charset="0"/>
              </a:rPr>
              <a:t> </a:t>
            </a:r>
            <a:r>
              <a:rPr lang="en-US" dirty="0" err="1" smtClean="0">
                <a:latin typeface="Calibri" charset="0"/>
              </a:rPr>
              <a:t>riski</a:t>
            </a:r>
            <a:r>
              <a:rPr lang="en-US" dirty="0" smtClean="0">
                <a:latin typeface="Calibri" charset="0"/>
              </a:rPr>
              <a:t>……….. </a:t>
            </a:r>
            <a:r>
              <a:rPr lang="en-US" b="1" dirty="0" err="1">
                <a:latin typeface="Calibri" charset="0"/>
              </a:rPr>
              <a:t>değişmez</a:t>
            </a:r>
            <a:endParaRPr lang="en-US" b="1" dirty="0">
              <a:latin typeface="Calibri" charset="0"/>
            </a:endParaRPr>
          </a:p>
          <a:p>
            <a:pPr lvl="1"/>
            <a:endParaRPr lang="en-US" dirty="0">
              <a:latin typeface="Calibri" charset="0"/>
            </a:endParaRPr>
          </a:p>
        </p:txBody>
      </p:sp>
      <p:sp>
        <p:nvSpPr>
          <p:cNvPr id="47107" name="TextBox 3"/>
          <p:cNvSpPr txBox="1">
            <a:spLocks noChangeArrowheads="1"/>
          </p:cNvSpPr>
          <p:nvPr/>
        </p:nvSpPr>
        <p:spPr bwMode="auto">
          <a:xfrm>
            <a:off x="6780188" y="6120753"/>
            <a:ext cx="1528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err="1"/>
              <a:t>Oxholm</a:t>
            </a:r>
            <a:r>
              <a:rPr lang="en-US" sz="1600" dirty="0"/>
              <a:t> D, 2007</a:t>
            </a:r>
          </a:p>
          <a:p>
            <a:pPr eaLnBrk="1" hangingPunct="1"/>
            <a:r>
              <a:rPr lang="en-US" sz="1600" dirty="0"/>
              <a:t>Pearce CL, 2012</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b="1">
                <a:solidFill>
                  <a:srgbClr val="660066"/>
                </a:solidFill>
                <a:latin typeface="Calibri" charset="0"/>
              </a:rPr>
              <a:t>Endometriosis vs Over Kanseri</a:t>
            </a:r>
            <a:endParaRPr lang="en-US">
              <a:solidFill>
                <a:srgbClr val="660066"/>
              </a:solidFill>
              <a:latin typeface="Calibri" charset="0"/>
            </a:endParaRPr>
          </a:p>
        </p:txBody>
      </p:sp>
      <p:sp>
        <p:nvSpPr>
          <p:cNvPr id="3" name="Content Placeholder 2"/>
          <p:cNvSpPr>
            <a:spLocks noGrp="1"/>
          </p:cNvSpPr>
          <p:nvPr>
            <p:ph idx="1"/>
          </p:nvPr>
        </p:nvSpPr>
        <p:spPr>
          <a:xfrm>
            <a:off x="277813" y="3363913"/>
            <a:ext cx="8686800" cy="2762250"/>
          </a:xfrm>
        </p:spPr>
        <p:txBody>
          <a:bodyPr/>
          <a:lstStyle/>
          <a:p>
            <a:pPr lvl="1">
              <a:defRPr/>
            </a:pPr>
            <a:r>
              <a:rPr lang="en-US" dirty="0" err="1" smtClean="0"/>
              <a:t>Daha</a:t>
            </a:r>
            <a:r>
              <a:rPr lang="en-US" dirty="0" smtClean="0"/>
              <a:t> </a:t>
            </a:r>
            <a:r>
              <a:rPr lang="en-US" dirty="0" err="1" smtClean="0"/>
              <a:t>genç</a:t>
            </a:r>
            <a:endParaRPr lang="en-US" dirty="0" smtClean="0"/>
          </a:p>
          <a:p>
            <a:pPr lvl="1">
              <a:defRPr/>
            </a:pPr>
            <a:r>
              <a:rPr lang="en-US" dirty="0" err="1" smtClean="0"/>
              <a:t>Hastalıksız</a:t>
            </a:r>
            <a:r>
              <a:rPr lang="en-US" dirty="0" smtClean="0"/>
              <a:t> </a:t>
            </a:r>
            <a:r>
              <a:rPr lang="en-US" dirty="0" err="1" smtClean="0"/>
              <a:t>sağkalım</a:t>
            </a:r>
            <a:r>
              <a:rPr lang="en-US" dirty="0" smtClean="0"/>
              <a:t> </a:t>
            </a:r>
            <a:r>
              <a:rPr lang="en-US" dirty="0" err="1" smtClean="0"/>
              <a:t>süreleri</a:t>
            </a:r>
            <a:r>
              <a:rPr lang="en-US" dirty="0" smtClean="0"/>
              <a:t> </a:t>
            </a:r>
            <a:r>
              <a:rPr lang="en-US" dirty="0" err="1" smtClean="0"/>
              <a:t>daha</a:t>
            </a:r>
            <a:r>
              <a:rPr lang="en-US" dirty="0" smtClean="0"/>
              <a:t> </a:t>
            </a:r>
            <a:r>
              <a:rPr lang="en-US" dirty="0" err="1" smtClean="0"/>
              <a:t>uzun</a:t>
            </a:r>
            <a:r>
              <a:rPr lang="en-US" dirty="0" smtClean="0"/>
              <a:t> </a:t>
            </a:r>
          </a:p>
          <a:p>
            <a:pPr lvl="1">
              <a:defRPr/>
            </a:pPr>
            <a:r>
              <a:rPr lang="en-US" dirty="0" err="1" smtClean="0"/>
              <a:t>Tanı</a:t>
            </a:r>
            <a:r>
              <a:rPr lang="en-US" dirty="0" smtClean="0"/>
              <a:t> </a:t>
            </a:r>
            <a:r>
              <a:rPr lang="en-US" dirty="0" err="1" smtClean="0"/>
              <a:t>genellikle</a:t>
            </a:r>
            <a:r>
              <a:rPr lang="en-US" dirty="0" smtClean="0"/>
              <a:t> </a:t>
            </a:r>
            <a:r>
              <a:rPr lang="en-US" dirty="0" err="1" smtClean="0"/>
              <a:t>daha</a:t>
            </a:r>
            <a:r>
              <a:rPr lang="en-US" dirty="0" smtClean="0"/>
              <a:t> </a:t>
            </a:r>
            <a:r>
              <a:rPr lang="en-US" dirty="0" err="1" smtClean="0"/>
              <a:t>erken</a:t>
            </a:r>
            <a:endParaRPr lang="en-US" dirty="0" smtClean="0"/>
          </a:p>
          <a:p>
            <a:pPr lvl="1">
              <a:defRPr/>
            </a:pPr>
            <a:r>
              <a:rPr lang="en-US" dirty="0" err="1" smtClean="0"/>
              <a:t>Tanı</a:t>
            </a:r>
            <a:r>
              <a:rPr lang="en-US" dirty="0" smtClean="0"/>
              <a:t> </a:t>
            </a:r>
            <a:r>
              <a:rPr lang="en-US" dirty="0" err="1" smtClean="0"/>
              <a:t>genellikle</a:t>
            </a:r>
            <a:r>
              <a:rPr lang="en-US" dirty="0" smtClean="0"/>
              <a:t> </a:t>
            </a:r>
            <a:r>
              <a:rPr lang="en-US" dirty="0" err="1" smtClean="0"/>
              <a:t>düşük-gradeli</a:t>
            </a:r>
            <a:endParaRPr lang="en-US" dirty="0" smtClean="0"/>
          </a:p>
          <a:p>
            <a:pPr marL="457200" lvl="1" indent="0">
              <a:buFont typeface="Arial" charset="0"/>
              <a:buNone/>
              <a:defRPr/>
            </a:pPr>
            <a:r>
              <a:rPr lang="en-US" dirty="0" smtClean="0"/>
              <a:t> </a:t>
            </a:r>
            <a:endParaRPr lang="en-US" dirty="0"/>
          </a:p>
        </p:txBody>
      </p:sp>
      <p:sp>
        <p:nvSpPr>
          <p:cNvPr id="49155" name="TextBox 3"/>
          <p:cNvSpPr txBox="1">
            <a:spLocks noChangeArrowheads="1"/>
          </p:cNvSpPr>
          <p:nvPr/>
        </p:nvSpPr>
        <p:spPr bwMode="auto">
          <a:xfrm>
            <a:off x="6729413" y="6315075"/>
            <a:ext cx="24145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delCarmen MG, 2003</a:t>
            </a:r>
          </a:p>
          <a:p>
            <a:pPr eaLnBrk="1" hangingPunct="1"/>
            <a:r>
              <a:rPr lang="en-US" sz="1600"/>
              <a:t>Kurman RJ, 2016</a:t>
            </a:r>
          </a:p>
        </p:txBody>
      </p:sp>
      <p:sp>
        <p:nvSpPr>
          <p:cNvPr id="49156" name="TextBox 1"/>
          <p:cNvSpPr txBox="1">
            <a:spLocks noChangeArrowheads="1"/>
          </p:cNvSpPr>
          <p:nvPr/>
        </p:nvSpPr>
        <p:spPr bwMode="auto">
          <a:xfrm>
            <a:off x="188913" y="1990725"/>
            <a:ext cx="3959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2800" b="1" u="sng"/>
              <a:t>Endometriozis ilişkili EOK</a:t>
            </a:r>
          </a:p>
        </p:txBody>
      </p:sp>
      <p:sp>
        <p:nvSpPr>
          <p:cNvPr id="49157" name="TextBox 5"/>
          <p:cNvSpPr txBox="1">
            <a:spLocks noChangeArrowheads="1"/>
          </p:cNvSpPr>
          <p:nvPr/>
        </p:nvSpPr>
        <p:spPr bwMode="auto">
          <a:xfrm>
            <a:off x="4541838" y="1990725"/>
            <a:ext cx="4422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2800" b="1" u="sng"/>
              <a:t>Endometriozisle ilişkisiz EOK</a:t>
            </a:r>
          </a:p>
        </p:txBody>
      </p:sp>
      <p:sp>
        <p:nvSpPr>
          <p:cNvPr id="49158" name="TextBox 3"/>
          <p:cNvSpPr txBox="1">
            <a:spLocks noChangeArrowheads="1"/>
          </p:cNvSpPr>
          <p:nvPr/>
        </p:nvSpPr>
        <p:spPr bwMode="auto">
          <a:xfrm>
            <a:off x="4110038" y="2174875"/>
            <a:ext cx="565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a:t>vs</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b="1">
                <a:solidFill>
                  <a:srgbClr val="660066"/>
                </a:solidFill>
                <a:latin typeface="Calibri" charset="0"/>
              </a:rPr>
              <a:t>ENDOMETRİOSİS - TANIM</a:t>
            </a:r>
          </a:p>
        </p:txBody>
      </p:sp>
      <p:sp>
        <p:nvSpPr>
          <p:cNvPr id="15362" name="Content Placeholder 2"/>
          <p:cNvSpPr>
            <a:spLocks noGrp="1"/>
          </p:cNvSpPr>
          <p:nvPr>
            <p:ph idx="1"/>
          </p:nvPr>
        </p:nvSpPr>
        <p:spPr>
          <a:xfrm>
            <a:off x="457200" y="1330325"/>
            <a:ext cx="8229600" cy="4776788"/>
          </a:xfrm>
        </p:spPr>
        <p:txBody>
          <a:bodyPr/>
          <a:lstStyle/>
          <a:p>
            <a:pPr marL="0" indent="0" algn="ctr" eaLnBrk="1" hangingPunct="1">
              <a:buFont typeface="Arial" charset="0"/>
              <a:buNone/>
              <a:defRPr/>
            </a:pPr>
            <a:r>
              <a:rPr lang="en-US" i="1" dirty="0" smtClean="0">
                <a:latin typeface="Calibri" charset="0"/>
              </a:rPr>
              <a:t>“</a:t>
            </a:r>
            <a:r>
              <a:rPr lang="en-US" i="1" dirty="0" err="1" smtClean="0">
                <a:latin typeface="Calibri" charset="0"/>
              </a:rPr>
              <a:t>Uterin</a:t>
            </a:r>
            <a:r>
              <a:rPr lang="en-US" i="1" dirty="0" smtClean="0">
                <a:latin typeface="Calibri" charset="0"/>
              </a:rPr>
              <a:t> </a:t>
            </a:r>
            <a:r>
              <a:rPr lang="en-US" i="1" dirty="0" err="1">
                <a:latin typeface="Calibri" charset="0"/>
              </a:rPr>
              <a:t>kavite</a:t>
            </a:r>
            <a:r>
              <a:rPr lang="en-US" i="1" dirty="0">
                <a:latin typeface="Calibri" charset="0"/>
              </a:rPr>
              <a:t> </a:t>
            </a:r>
            <a:r>
              <a:rPr lang="en-US" i="1" dirty="0" err="1">
                <a:latin typeface="Calibri" charset="0"/>
              </a:rPr>
              <a:t>dışında</a:t>
            </a:r>
            <a:r>
              <a:rPr lang="en-US" i="1" dirty="0">
                <a:latin typeface="Calibri" charset="0"/>
              </a:rPr>
              <a:t>                                   </a:t>
            </a:r>
            <a:r>
              <a:rPr lang="en-US" i="1" dirty="0" err="1">
                <a:latin typeface="Calibri" charset="0"/>
              </a:rPr>
              <a:t>fonksiyonel</a:t>
            </a:r>
            <a:r>
              <a:rPr lang="en-US" i="1" dirty="0">
                <a:latin typeface="Calibri" charset="0"/>
              </a:rPr>
              <a:t> endometrial </a:t>
            </a:r>
            <a:r>
              <a:rPr lang="en-US" i="1" dirty="0" err="1">
                <a:latin typeface="Calibri" charset="0"/>
              </a:rPr>
              <a:t>dokunun</a:t>
            </a:r>
            <a:r>
              <a:rPr lang="en-US" i="1" dirty="0">
                <a:latin typeface="Calibri" charset="0"/>
              </a:rPr>
              <a:t>                      (</a:t>
            </a:r>
            <a:r>
              <a:rPr lang="en-US" i="1" dirty="0" err="1">
                <a:latin typeface="Calibri" charset="0"/>
              </a:rPr>
              <a:t>bez</a:t>
            </a:r>
            <a:r>
              <a:rPr lang="en-US" i="1" dirty="0">
                <a:latin typeface="Calibri" charset="0"/>
              </a:rPr>
              <a:t> </a:t>
            </a:r>
            <a:r>
              <a:rPr lang="en-US" i="1" dirty="0" err="1">
                <a:latin typeface="Calibri" charset="0"/>
              </a:rPr>
              <a:t>ve</a:t>
            </a:r>
            <a:r>
              <a:rPr lang="en-US" i="1" dirty="0">
                <a:latin typeface="Calibri" charset="0"/>
              </a:rPr>
              <a:t> </a:t>
            </a:r>
            <a:r>
              <a:rPr lang="en-US" i="1" dirty="0" err="1">
                <a:latin typeface="Calibri" charset="0"/>
              </a:rPr>
              <a:t>stromanın</a:t>
            </a:r>
            <a:r>
              <a:rPr lang="en-US" i="1" dirty="0">
                <a:latin typeface="Calibri" charset="0"/>
              </a:rPr>
              <a:t>) </a:t>
            </a:r>
            <a:r>
              <a:rPr lang="en-US" i="1" dirty="0" err="1" smtClean="0">
                <a:latin typeface="Calibri" charset="0"/>
              </a:rPr>
              <a:t>varlığı</a:t>
            </a:r>
            <a:r>
              <a:rPr lang="en-US" i="1" dirty="0" smtClean="0">
                <a:latin typeface="Calibri" charset="0"/>
              </a:rPr>
              <a:t>”</a:t>
            </a:r>
            <a:endParaRPr lang="en-US" i="1" dirty="0">
              <a:latin typeface="Calibri" charset="0"/>
            </a:endParaRPr>
          </a:p>
          <a:p>
            <a:pPr lvl="3" eaLnBrk="1" hangingPunct="1">
              <a:defRPr/>
            </a:pPr>
            <a:endParaRPr lang="en-US" sz="1400" dirty="0">
              <a:latin typeface="Calibri" charset="0"/>
            </a:endParaRPr>
          </a:p>
          <a:p>
            <a:pPr eaLnBrk="1" hangingPunct="1">
              <a:defRPr/>
            </a:pPr>
            <a:r>
              <a:rPr lang="en-US" sz="3600" dirty="0" err="1">
                <a:latin typeface="Calibri" charset="0"/>
              </a:rPr>
              <a:t>Sık</a:t>
            </a:r>
            <a:r>
              <a:rPr lang="en-US" sz="3600" dirty="0">
                <a:latin typeface="Calibri" charset="0"/>
              </a:rPr>
              <a:t> </a:t>
            </a:r>
            <a:r>
              <a:rPr lang="en-US" sz="3600" dirty="0" err="1">
                <a:latin typeface="Calibri" charset="0"/>
              </a:rPr>
              <a:t>görülen</a:t>
            </a:r>
            <a:endParaRPr lang="en-US" sz="3600" dirty="0">
              <a:latin typeface="Calibri" charset="0"/>
            </a:endParaRPr>
          </a:p>
          <a:p>
            <a:pPr eaLnBrk="1" hangingPunct="1">
              <a:defRPr/>
            </a:pPr>
            <a:r>
              <a:rPr lang="en-US" sz="3600" dirty="0">
                <a:latin typeface="Calibri" charset="0"/>
              </a:rPr>
              <a:t>Benign</a:t>
            </a:r>
          </a:p>
          <a:p>
            <a:pPr eaLnBrk="1" hangingPunct="1">
              <a:defRPr/>
            </a:pPr>
            <a:r>
              <a:rPr lang="en-US" sz="3600" dirty="0" err="1">
                <a:latin typeface="Calibri" charset="0"/>
              </a:rPr>
              <a:t>Östrojen-bağımlı</a:t>
            </a:r>
            <a:endParaRPr lang="en-US" sz="3600" dirty="0">
              <a:latin typeface="Calibri" charset="0"/>
            </a:endParaRPr>
          </a:p>
          <a:p>
            <a:pPr eaLnBrk="1" hangingPunct="1">
              <a:defRPr/>
            </a:pPr>
            <a:r>
              <a:rPr lang="en-US" sz="3600" dirty="0" err="1">
                <a:latin typeface="Calibri" charset="0"/>
              </a:rPr>
              <a:t>Progesterona</a:t>
            </a:r>
            <a:r>
              <a:rPr lang="en-US" sz="3600" dirty="0">
                <a:latin typeface="Calibri" charset="0"/>
              </a:rPr>
              <a:t> </a:t>
            </a:r>
            <a:r>
              <a:rPr lang="en-US" sz="3600" dirty="0" err="1">
                <a:latin typeface="Calibri" charset="0"/>
              </a:rPr>
              <a:t>dirençli</a:t>
            </a:r>
            <a:endParaRPr lang="en-US" sz="3600" dirty="0">
              <a:latin typeface="Calibri" charset="0"/>
            </a:endParaRPr>
          </a:p>
          <a:p>
            <a:pPr eaLnBrk="1" hangingPunct="1">
              <a:defRPr/>
            </a:pPr>
            <a:r>
              <a:rPr lang="en-US" sz="3600" dirty="0" err="1">
                <a:latin typeface="Calibri" charset="0"/>
              </a:rPr>
              <a:t>İnflamatuar</a:t>
            </a:r>
            <a:r>
              <a:rPr lang="en-US" dirty="0">
                <a:latin typeface="Calibri" charset="0"/>
              </a:rPr>
              <a:t>					</a:t>
            </a:r>
          </a:p>
        </p:txBody>
      </p:sp>
      <p:sp>
        <p:nvSpPr>
          <p:cNvPr id="2" name="Rounded Rectangle 1"/>
          <p:cNvSpPr/>
          <p:nvPr/>
        </p:nvSpPr>
        <p:spPr>
          <a:xfrm>
            <a:off x="5607328" y="3201864"/>
            <a:ext cx="2648282" cy="3161333"/>
          </a:xfrm>
          <a:prstGeom prst="roundRect">
            <a:avLst/>
          </a:prstGeom>
          <a:solidFill>
            <a:srgbClr val="C0504D"/>
          </a:solidFill>
          <a:ln>
            <a:noFill/>
          </a:ln>
          <a:effectLst>
            <a:glow rad="228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scene3d>
              <a:camera prst="orthographicFront"/>
              <a:lightRig rig="soft" dir="t">
                <a:rot lat="0" lon="0" rev="10800000"/>
              </a:lightRig>
            </a:scene3d>
            <a:sp3d>
              <a:bevelT w="27940" h="12700"/>
              <a:contourClr>
                <a:srgbClr val="DDDDDD"/>
              </a:contourClr>
            </a:sp3d>
          </a:bodyPr>
          <a:lstStyle/>
          <a:p>
            <a:pPr algn="ctr">
              <a:defRPr/>
            </a:pPr>
            <a:r>
              <a:rPr lang="en-US" sz="3600" b="1" spc="150" dirty="0" err="1">
                <a:ln w="11430"/>
                <a:solidFill>
                  <a:srgbClr val="F8F8F8"/>
                </a:solidFill>
                <a:effectLst>
                  <a:outerShdw blurRad="25400" algn="tl" rotWithShape="0">
                    <a:srgbClr val="000000">
                      <a:alpha val="43000"/>
                    </a:srgbClr>
                  </a:outerShdw>
                </a:effectLst>
              </a:rPr>
              <a:t>Kronik</a:t>
            </a:r>
            <a:r>
              <a:rPr lang="en-US" sz="3600" b="1" spc="150" dirty="0">
                <a:ln w="11430"/>
                <a:solidFill>
                  <a:srgbClr val="F8F8F8"/>
                </a:solidFill>
                <a:effectLst>
                  <a:outerShdw blurRad="25400" algn="tl" rotWithShape="0">
                    <a:srgbClr val="000000">
                      <a:alpha val="43000"/>
                    </a:srgbClr>
                  </a:outerShdw>
                </a:effectLst>
              </a:rPr>
              <a:t> </a:t>
            </a:r>
            <a:r>
              <a:rPr lang="en-US" sz="3600" b="1" spc="150" dirty="0" err="1">
                <a:ln w="11430"/>
                <a:solidFill>
                  <a:srgbClr val="F8F8F8"/>
                </a:solidFill>
                <a:effectLst>
                  <a:outerShdw blurRad="25400" algn="tl" rotWithShape="0">
                    <a:srgbClr val="000000">
                      <a:alpha val="43000"/>
                    </a:srgbClr>
                  </a:outerShdw>
                </a:effectLst>
              </a:rPr>
              <a:t>Jinekolojik</a:t>
            </a:r>
            <a:r>
              <a:rPr lang="en-US" sz="3600" b="1" spc="150" dirty="0">
                <a:ln w="11430"/>
                <a:solidFill>
                  <a:srgbClr val="F8F8F8"/>
                </a:solidFill>
                <a:effectLst>
                  <a:outerShdw blurRad="25400" algn="tl" rotWithShape="0">
                    <a:srgbClr val="000000">
                      <a:alpha val="43000"/>
                    </a:srgbClr>
                  </a:outerShdw>
                </a:effectLst>
              </a:rPr>
              <a:t> </a:t>
            </a:r>
            <a:r>
              <a:rPr lang="en-US" sz="3600" b="1" spc="150" dirty="0" err="1">
                <a:ln w="11430"/>
                <a:solidFill>
                  <a:srgbClr val="F8F8F8"/>
                </a:solidFill>
                <a:effectLst>
                  <a:outerShdw blurRad="25400" algn="tl" rotWithShape="0">
                    <a:srgbClr val="000000">
                      <a:alpha val="43000"/>
                    </a:srgbClr>
                  </a:outerShdw>
                </a:effectLst>
              </a:rPr>
              <a:t>Hastalık</a:t>
            </a:r>
            <a:endParaRPr lang="en-US" sz="3600" b="1" spc="150" dirty="0">
              <a:ln w="11430"/>
              <a:solidFill>
                <a:srgbClr val="F8F8F8"/>
              </a:solidFill>
              <a:effectLst>
                <a:outerShdw blurRad="25400" algn="tl" rotWithShape="0">
                  <a:srgbClr val="000000">
                    <a:alpha val="43000"/>
                  </a:srgbClr>
                </a:outerShdw>
              </a:effectLs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p>
        </p:txBody>
      </p:sp>
      <p:sp>
        <p:nvSpPr>
          <p:cNvPr id="47106" name="Content Placeholder 2"/>
          <p:cNvSpPr>
            <a:spLocks noGrp="1"/>
          </p:cNvSpPr>
          <p:nvPr>
            <p:ph idx="1"/>
          </p:nvPr>
        </p:nvSpPr>
        <p:spPr>
          <a:xfrm>
            <a:off x="457200" y="2066925"/>
            <a:ext cx="8229600" cy="4059238"/>
          </a:xfrm>
        </p:spPr>
        <p:txBody>
          <a:bodyPr/>
          <a:lstStyle/>
          <a:p>
            <a:pPr>
              <a:defRPr/>
            </a:pPr>
            <a:r>
              <a:rPr lang="en-US" dirty="0" err="1">
                <a:latin typeface="Calibri" charset="0"/>
              </a:rPr>
              <a:t>Endometrioma</a:t>
            </a:r>
            <a:r>
              <a:rPr lang="en-US" dirty="0">
                <a:latin typeface="Calibri" charset="0"/>
              </a:rPr>
              <a:t> </a:t>
            </a:r>
            <a:r>
              <a:rPr lang="en-US" dirty="0" err="1" smtClean="0">
                <a:latin typeface="Calibri" charset="0"/>
              </a:rPr>
              <a:t>varlığı</a:t>
            </a:r>
            <a:endParaRPr lang="en-US" dirty="0" smtClean="0">
              <a:latin typeface="Calibri" charset="0"/>
            </a:endParaRPr>
          </a:p>
          <a:p>
            <a:pPr>
              <a:defRPr/>
            </a:pPr>
            <a:endParaRPr lang="en-US" dirty="0">
              <a:latin typeface="Calibri" charset="0"/>
            </a:endParaRPr>
          </a:p>
          <a:p>
            <a:pPr>
              <a:defRPr/>
            </a:pPr>
            <a:r>
              <a:rPr lang="en-US" dirty="0" err="1">
                <a:latin typeface="Calibri" charset="0"/>
              </a:rPr>
              <a:t>Endometrioma</a:t>
            </a:r>
            <a:r>
              <a:rPr lang="en-US" dirty="0">
                <a:latin typeface="Calibri" charset="0"/>
              </a:rPr>
              <a:t> </a:t>
            </a:r>
            <a:r>
              <a:rPr lang="en-US" dirty="0" err="1">
                <a:latin typeface="Calibri" charset="0"/>
              </a:rPr>
              <a:t>varlığında</a:t>
            </a:r>
            <a:r>
              <a:rPr lang="en-US" dirty="0">
                <a:latin typeface="Calibri" charset="0"/>
              </a:rPr>
              <a:t> </a:t>
            </a:r>
            <a:r>
              <a:rPr lang="en-US" dirty="0" err="1">
                <a:latin typeface="Calibri" charset="0"/>
              </a:rPr>
              <a:t>takip</a:t>
            </a:r>
            <a:r>
              <a:rPr lang="en-US" dirty="0">
                <a:latin typeface="Calibri" charset="0"/>
              </a:rPr>
              <a:t> </a:t>
            </a:r>
            <a:r>
              <a:rPr lang="en-US" dirty="0" err="1">
                <a:latin typeface="Calibri" charset="0"/>
              </a:rPr>
              <a:t>süresi</a:t>
            </a:r>
            <a:r>
              <a:rPr lang="en-US" dirty="0">
                <a:latin typeface="Calibri" charset="0"/>
              </a:rPr>
              <a:t> </a:t>
            </a:r>
            <a:r>
              <a:rPr lang="en-US" dirty="0" smtClean="0">
                <a:latin typeface="Calibri" charset="0"/>
              </a:rPr>
              <a:t>            &gt;10 </a:t>
            </a:r>
            <a:r>
              <a:rPr lang="en-US" dirty="0" err="1" smtClean="0">
                <a:latin typeface="Calibri" charset="0"/>
              </a:rPr>
              <a:t>yıl</a:t>
            </a:r>
            <a:r>
              <a:rPr lang="en-US" dirty="0" smtClean="0">
                <a:latin typeface="Calibri" charset="0"/>
              </a:rPr>
              <a:t> </a:t>
            </a:r>
            <a:r>
              <a:rPr lang="en-US" dirty="0" err="1" smtClean="0">
                <a:latin typeface="Calibri" charset="0"/>
              </a:rPr>
              <a:t>ise</a:t>
            </a:r>
            <a:r>
              <a:rPr lang="en-US" dirty="0" smtClean="0">
                <a:latin typeface="Calibri" charset="0"/>
              </a:rPr>
              <a:t> </a:t>
            </a:r>
            <a:r>
              <a:rPr lang="en-US" dirty="0">
                <a:latin typeface="Calibri" charset="0"/>
              </a:rPr>
              <a:t>over </a:t>
            </a:r>
            <a:r>
              <a:rPr lang="en-US" dirty="0" err="1">
                <a:latin typeface="Calibri" charset="0"/>
              </a:rPr>
              <a:t>kanseri</a:t>
            </a:r>
            <a:r>
              <a:rPr lang="en-US" dirty="0">
                <a:latin typeface="Calibri" charset="0"/>
              </a:rPr>
              <a:t> </a:t>
            </a:r>
            <a:r>
              <a:rPr lang="en-US" dirty="0" err="1">
                <a:latin typeface="Calibri" charset="0"/>
              </a:rPr>
              <a:t>riski</a:t>
            </a:r>
            <a:r>
              <a:rPr lang="en-US" dirty="0">
                <a:latin typeface="Calibri" charset="0"/>
              </a:rPr>
              <a:t>  2x </a:t>
            </a:r>
            <a:r>
              <a:rPr lang="en-US" dirty="0">
                <a:latin typeface="Wingdings" charset="0"/>
                <a:cs typeface="Wingdings" charset="0"/>
                <a:sym typeface="Wingdings" charset="0"/>
              </a:rPr>
              <a:t></a:t>
            </a:r>
            <a:endParaRPr lang="en-US" dirty="0">
              <a:latin typeface="Calibri" charset="0"/>
            </a:endParaRPr>
          </a:p>
          <a:p>
            <a:pPr marL="0" indent="0">
              <a:buFont typeface="Arial" charset="0"/>
              <a:buNone/>
              <a:defRPr/>
            </a:pPr>
            <a:endParaRPr lang="en-US" dirty="0">
              <a:latin typeface="Calibri" charset="0"/>
            </a:endParaRPr>
          </a:p>
        </p:txBody>
      </p:sp>
      <p:sp>
        <p:nvSpPr>
          <p:cNvPr id="51203" name="TextBox 3"/>
          <p:cNvSpPr txBox="1">
            <a:spLocks noChangeArrowheads="1"/>
          </p:cNvSpPr>
          <p:nvPr/>
        </p:nvSpPr>
        <p:spPr bwMode="auto">
          <a:xfrm>
            <a:off x="6792913" y="5853113"/>
            <a:ext cx="2016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Nezhad F, 2014</a:t>
            </a:r>
          </a:p>
          <a:p>
            <a:pPr eaLnBrk="1" hangingPunct="1"/>
            <a:r>
              <a:rPr lang="en-US" sz="1600"/>
              <a:t>Brinton LA, 2004</a:t>
            </a:r>
          </a:p>
          <a:p>
            <a:pPr eaLnBrk="1" hangingPunct="1"/>
            <a:r>
              <a:rPr lang="en-US" sz="1600"/>
              <a:t>Melin A, 2006</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endParaRPr lang="en-US">
              <a:solidFill>
                <a:srgbClr val="660066"/>
              </a:solidFill>
              <a:latin typeface="Calibri" charset="0"/>
            </a:endParaRPr>
          </a:p>
        </p:txBody>
      </p:sp>
      <p:pic>
        <p:nvPicPr>
          <p:cNvPr id="53250" name="Picture 1" descr="Ekran Resmi 2018-01-25 20.59.0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81150"/>
            <a:ext cx="91440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descr="Ekran Resmi 2018-01-25 21.05.5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545138"/>
            <a:ext cx="868680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457200" y="98425"/>
            <a:ext cx="8229600" cy="1143000"/>
          </a:xfrm>
        </p:spPr>
        <p:txBody>
          <a:bodyPr/>
          <a:lstStyle/>
          <a:p>
            <a:pPr eaLnBrk="1" hangingPunct="1"/>
            <a:r>
              <a:rPr lang="en-US" b="1">
                <a:solidFill>
                  <a:srgbClr val="660066"/>
                </a:solidFill>
                <a:latin typeface="Calibri" charset="0"/>
              </a:rPr>
              <a:t>Hangi endometriozisli kadınlarda over kanseri riski daha fazla?</a:t>
            </a:r>
            <a:endParaRPr lang="en-US" b="1">
              <a:solidFill>
                <a:srgbClr val="403152"/>
              </a:solidFill>
              <a:latin typeface="Calibri" charset="0"/>
            </a:endParaRPr>
          </a:p>
        </p:txBody>
      </p:sp>
      <p:sp>
        <p:nvSpPr>
          <p:cNvPr id="3" name="Content Placeholder 2"/>
          <p:cNvSpPr>
            <a:spLocks noGrp="1"/>
          </p:cNvSpPr>
          <p:nvPr>
            <p:ph sz="half" idx="1"/>
          </p:nvPr>
        </p:nvSpPr>
        <p:spPr>
          <a:xfrm>
            <a:off x="4687888" y="1701800"/>
            <a:ext cx="4456112" cy="3446463"/>
          </a:xfrm>
        </p:spPr>
        <p:style>
          <a:lnRef idx="1">
            <a:schemeClr val="accent3"/>
          </a:lnRef>
          <a:fillRef idx="2">
            <a:schemeClr val="accent3"/>
          </a:fillRef>
          <a:effectRef idx="1">
            <a:schemeClr val="accent3"/>
          </a:effectRef>
          <a:fontRef idx="minor">
            <a:schemeClr val="dk1"/>
          </a:fontRef>
        </p:style>
        <p:txBody>
          <a:bodyPr rtlCol="0">
            <a:normAutofit/>
          </a:bodyPr>
          <a:lstStyle/>
          <a:p>
            <a:pPr eaLnBrk="1" fontAlgn="auto" hangingPunct="1">
              <a:spcAft>
                <a:spcPts val="0"/>
              </a:spcAft>
              <a:buFont typeface="Arial"/>
              <a:buChar char="•"/>
              <a:defRPr/>
            </a:pPr>
            <a:r>
              <a:rPr lang="en-US" b="1" dirty="0" smtClean="0">
                <a:solidFill>
                  <a:srgbClr val="008000"/>
                </a:solidFill>
              </a:rPr>
              <a:t>RİSKİ AZALTANLAR</a:t>
            </a:r>
          </a:p>
          <a:p>
            <a:pPr lvl="1" eaLnBrk="1" fontAlgn="auto" hangingPunct="1">
              <a:spcAft>
                <a:spcPts val="0"/>
              </a:spcAft>
              <a:buFont typeface="Arial"/>
              <a:buChar char="•"/>
              <a:defRPr/>
            </a:pPr>
            <a:r>
              <a:rPr lang="en-US" dirty="0" err="1" smtClean="0"/>
              <a:t>Endometriotik</a:t>
            </a:r>
            <a:r>
              <a:rPr lang="en-US" dirty="0" smtClean="0"/>
              <a:t> </a:t>
            </a:r>
            <a:r>
              <a:rPr lang="en-US" dirty="0" err="1" smtClean="0"/>
              <a:t>dokunun</a:t>
            </a:r>
            <a:r>
              <a:rPr lang="en-US" dirty="0" smtClean="0"/>
              <a:t> </a:t>
            </a:r>
            <a:r>
              <a:rPr lang="en-US" dirty="0" smtClean="0"/>
              <a:t>  tam </a:t>
            </a:r>
            <a:r>
              <a:rPr lang="en-US" dirty="0" err="1" smtClean="0"/>
              <a:t>cerrahi</a:t>
            </a:r>
            <a:r>
              <a:rPr lang="en-US" dirty="0" smtClean="0"/>
              <a:t> </a:t>
            </a:r>
            <a:r>
              <a:rPr lang="en-US" dirty="0" err="1" smtClean="0"/>
              <a:t>eksizyonu</a:t>
            </a:r>
            <a:endParaRPr lang="en-US" dirty="0" smtClean="0"/>
          </a:p>
          <a:p>
            <a:pPr lvl="1" eaLnBrk="1" fontAlgn="auto" hangingPunct="1">
              <a:spcAft>
                <a:spcPts val="0"/>
              </a:spcAft>
              <a:buFont typeface="Arial"/>
              <a:buChar char="•"/>
              <a:defRPr/>
            </a:pPr>
            <a:r>
              <a:rPr lang="en-US" dirty="0" err="1" smtClean="0"/>
              <a:t>Uzun</a:t>
            </a:r>
            <a:r>
              <a:rPr lang="en-US" dirty="0" smtClean="0"/>
              <a:t> </a:t>
            </a:r>
            <a:r>
              <a:rPr lang="en-US" dirty="0" err="1" smtClean="0"/>
              <a:t>süreli</a:t>
            </a:r>
            <a:r>
              <a:rPr lang="en-US" dirty="0" smtClean="0"/>
              <a:t> </a:t>
            </a:r>
            <a:r>
              <a:rPr lang="en-US" dirty="0" smtClean="0"/>
              <a:t>OKS </a:t>
            </a:r>
            <a:r>
              <a:rPr lang="en-US" dirty="0" err="1" smtClean="0"/>
              <a:t>kullanımı</a:t>
            </a:r>
            <a:r>
              <a:rPr lang="en-US" dirty="0" smtClean="0"/>
              <a:t>   (</a:t>
            </a:r>
            <a:r>
              <a:rPr lang="en-US" b="1" dirty="0">
                <a:latin typeface="Calibri" charset="0"/>
              </a:rPr>
              <a:t>≥</a:t>
            </a:r>
            <a:r>
              <a:rPr lang="en-US" dirty="0"/>
              <a:t> 10 </a:t>
            </a:r>
            <a:r>
              <a:rPr lang="en-US" dirty="0" err="1"/>
              <a:t>yıl</a:t>
            </a:r>
            <a:r>
              <a:rPr lang="en-US" dirty="0"/>
              <a:t>) </a:t>
            </a:r>
            <a:endParaRPr lang="en-US" dirty="0" smtClean="0"/>
          </a:p>
        </p:txBody>
      </p:sp>
      <p:sp>
        <p:nvSpPr>
          <p:cNvPr id="21507" name="Content Placeholder 1"/>
          <p:cNvSpPr>
            <a:spLocks noGrp="1"/>
          </p:cNvSpPr>
          <p:nvPr>
            <p:ph sz="half" idx="2"/>
          </p:nvPr>
        </p:nvSpPr>
        <p:spPr>
          <a:xfrm>
            <a:off x="0" y="1701800"/>
            <a:ext cx="4687888" cy="3446463"/>
          </a:xfrm>
        </p:spPr>
        <p:style>
          <a:lnRef idx="1">
            <a:schemeClr val="accent2"/>
          </a:lnRef>
          <a:fillRef idx="2">
            <a:schemeClr val="accent2"/>
          </a:fillRef>
          <a:effectRef idx="1">
            <a:schemeClr val="accent2"/>
          </a:effectRef>
          <a:fontRef idx="minor">
            <a:schemeClr val="dk1"/>
          </a:fontRef>
        </p:style>
        <p:txBody>
          <a:bodyPr/>
          <a:lstStyle/>
          <a:p>
            <a:pPr eaLnBrk="1" hangingPunct="1">
              <a:defRPr/>
            </a:pPr>
            <a:r>
              <a:rPr lang="en-US" b="1" dirty="0">
                <a:solidFill>
                  <a:srgbClr val="FF0000"/>
                </a:solidFill>
                <a:latin typeface="Calibri" charset="0"/>
              </a:rPr>
              <a:t>RİSKİ ARTTIRANLAR</a:t>
            </a:r>
          </a:p>
          <a:p>
            <a:pPr lvl="1" eaLnBrk="1" hangingPunct="1">
              <a:buFont typeface="Arial" charset="0"/>
              <a:buChar char="•"/>
              <a:defRPr/>
            </a:pPr>
            <a:r>
              <a:rPr lang="en-US" sz="2100" b="1" dirty="0" err="1" smtClean="0">
                <a:latin typeface="Calibri" charset="0"/>
              </a:rPr>
              <a:t>Tanı</a:t>
            </a:r>
            <a:r>
              <a:rPr lang="en-US" sz="2100" b="1" dirty="0" smtClean="0">
                <a:latin typeface="Calibri" charset="0"/>
              </a:rPr>
              <a:t> </a:t>
            </a:r>
            <a:r>
              <a:rPr lang="en-US" sz="2100" b="1" dirty="0" err="1" smtClean="0">
                <a:latin typeface="Calibri" charset="0"/>
              </a:rPr>
              <a:t>anında</a:t>
            </a:r>
            <a:r>
              <a:rPr lang="en-US" sz="2100" b="1" dirty="0" smtClean="0">
                <a:latin typeface="Calibri" charset="0"/>
              </a:rPr>
              <a:t> </a:t>
            </a:r>
            <a:r>
              <a:rPr lang="en-US" sz="2100" b="1" dirty="0" err="1" smtClean="0">
                <a:latin typeface="Calibri" charset="0"/>
              </a:rPr>
              <a:t>ileri</a:t>
            </a:r>
            <a:r>
              <a:rPr lang="en-US" sz="2100" b="1" dirty="0" smtClean="0">
                <a:latin typeface="Calibri" charset="0"/>
              </a:rPr>
              <a:t> </a:t>
            </a:r>
            <a:r>
              <a:rPr lang="en-US" sz="2100" b="1" dirty="0" err="1" smtClean="0">
                <a:latin typeface="Calibri" charset="0"/>
              </a:rPr>
              <a:t>yaş</a:t>
            </a:r>
            <a:r>
              <a:rPr lang="en-US" sz="2100" b="1" dirty="0" smtClean="0">
                <a:latin typeface="Calibri" charset="0"/>
              </a:rPr>
              <a:t> (≥ 45)</a:t>
            </a:r>
            <a:r>
              <a:rPr lang="en-US" sz="2100" dirty="0" smtClean="0">
                <a:latin typeface="Calibri" charset="0"/>
              </a:rPr>
              <a:t>*</a:t>
            </a:r>
          </a:p>
          <a:p>
            <a:pPr lvl="1" eaLnBrk="1" hangingPunct="1">
              <a:buFont typeface="Arial" charset="0"/>
              <a:buChar char="•"/>
              <a:defRPr/>
            </a:pPr>
            <a:r>
              <a:rPr lang="en-US" sz="2100" b="1" dirty="0" err="1" smtClean="0">
                <a:latin typeface="Calibri" charset="0"/>
              </a:rPr>
              <a:t>Menopozda</a:t>
            </a:r>
            <a:r>
              <a:rPr lang="en-US" sz="2100" b="1" dirty="0" smtClean="0">
                <a:latin typeface="Calibri" charset="0"/>
              </a:rPr>
              <a:t> </a:t>
            </a:r>
            <a:r>
              <a:rPr lang="en-US" sz="2100" b="1" dirty="0" err="1" smtClean="0">
                <a:latin typeface="Calibri" charset="0"/>
              </a:rPr>
              <a:t>tanı</a:t>
            </a:r>
            <a:endParaRPr lang="en-US" sz="2100" b="1" dirty="0" smtClean="0">
              <a:latin typeface="Calibri" charset="0"/>
            </a:endParaRPr>
          </a:p>
          <a:p>
            <a:pPr lvl="1" eaLnBrk="1" hangingPunct="1">
              <a:buFont typeface="Arial" charset="0"/>
              <a:buChar char="•"/>
              <a:defRPr/>
            </a:pPr>
            <a:r>
              <a:rPr lang="en-US" sz="2100" b="1" dirty="0" err="1" smtClean="0">
                <a:latin typeface="Calibri" charset="0"/>
              </a:rPr>
              <a:t>Nulliparite</a:t>
            </a:r>
            <a:r>
              <a:rPr lang="en-US" sz="2100" dirty="0" smtClean="0">
                <a:latin typeface="Calibri" charset="0"/>
              </a:rPr>
              <a:t>*</a:t>
            </a:r>
          </a:p>
          <a:p>
            <a:pPr lvl="1" eaLnBrk="1" hangingPunct="1">
              <a:buFont typeface="Arial" charset="0"/>
              <a:buChar char="•"/>
              <a:defRPr/>
            </a:pPr>
            <a:r>
              <a:rPr lang="en-US" sz="2100" b="1" dirty="0" err="1" smtClean="0">
                <a:latin typeface="Calibri" charset="0"/>
              </a:rPr>
              <a:t>Hiperöstrojenizm</a:t>
            </a:r>
            <a:endParaRPr lang="en-US" sz="2100" b="1" dirty="0" smtClean="0">
              <a:latin typeface="Calibri" charset="0"/>
            </a:endParaRPr>
          </a:p>
          <a:p>
            <a:pPr lvl="1" eaLnBrk="1" hangingPunct="1">
              <a:buFont typeface="Arial" charset="0"/>
              <a:buChar char="•"/>
              <a:defRPr/>
            </a:pPr>
            <a:r>
              <a:rPr lang="en-US" sz="2100" b="1" dirty="0" smtClean="0">
                <a:latin typeface="Calibri" charset="0"/>
              </a:rPr>
              <a:t>Solid </a:t>
            </a:r>
            <a:r>
              <a:rPr lang="en-US" sz="2100" b="1" dirty="0" err="1" smtClean="0">
                <a:latin typeface="Calibri" charset="0"/>
              </a:rPr>
              <a:t>kompartmanların</a:t>
            </a:r>
            <a:r>
              <a:rPr lang="en-US" sz="2100" b="1" dirty="0" smtClean="0">
                <a:latin typeface="Calibri" charset="0"/>
              </a:rPr>
              <a:t> </a:t>
            </a:r>
            <a:r>
              <a:rPr lang="en-US" sz="2100" b="1" dirty="0" err="1" smtClean="0">
                <a:latin typeface="Calibri" charset="0"/>
              </a:rPr>
              <a:t>bulunması</a:t>
            </a:r>
            <a:endParaRPr lang="en-US" sz="2100" b="1" dirty="0" smtClean="0">
              <a:latin typeface="Calibri" charset="0"/>
            </a:endParaRPr>
          </a:p>
          <a:p>
            <a:pPr lvl="1" eaLnBrk="1" hangingPunct="1">
              <a:buFont typeface="Arial" charset="0"/>
              <a:buChar char="•"/>
              <a:defRPr/>
            </a:pPr>
            <a:r>
              <a:rPr lang="en-US" sz="2100" b="1" dirty="0" err="1" smtClean="0">
                <a:latin typeface="Calibri" charset="0"/>
              </a:rPr>
              <a:t>Büyük</a:t>
            </a:r>
            <a:r>
              <a:rPr lang="en-US" sz="2100" b="1" dirty="0" smtClean="0">
                <a:latin typeface="Calibri" charset="0"/>
              </a:rPr>
              <a:t> </a:t>
            </a:r>
            <a:r>
              <a:rPr lang="en-US" sz="2100" b="1" dirty="0" err="1" smtClean="0">
                <a:latin typeface="Calibri" charset="0"/>
              </a:rPr>
              <a:t>endometrioma</a:t>
            </a:r>
            <a:r>
              <a:rPr lang="en-US" sz="2100" dirty="0" smtClean="0">
                <a:latin typeface="Calibri" charset="0"/>
              </a:rPr>
              <a:t>*</a:t>
            </a:r>
          </a:p>
          <a:p>
            <a:pPr lvl="2" eaLnBrk="1" hangingPunct="1">
              <a:defRPr/>
            </a:pPr>
            <a:r>
              <a:rPr lang="en-US" b="1" dirty="0" smtClean="0">
                <a:latin typeface="Calibri" charset="0"/>
              </a:rPr>
              <a:t>≥9 cm</a:t>
            </a:r>
            <a:endParaRPr lang="en-US" sz="2400" b="1" dirty="0">
              <a:latin typeface="Calibri" charset="0"/>
            </a:endParaRPr>
          </a:p>
        </p:txBody>
      </p:sp>
      <p:sp>
        <p:nvSpPr>
          <p:cNvPr id="55300" name="TextBox 4"/>
          <p:cNvSpPr txBox="1">
            <a:spLocks noChangeArrowheads="1"/>
          </p:cNvSpPr>
          <p:nvPr/>
        </p:nvSpPr>
        <p:spPr bwMode="auto">
          <a:xfrm>
            <a:off x="6175375" y="6410325"/>
            <a:ext cx="2968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a:t>Thomsen LH, 2917</a:t>
            </a:r>
          </a:p>
        </p:txBody>
      </p:sp>
      <p:sp>
        <p:nvSpPr>
          <p:cNvPr id="55301" name="TextBox 5"/>
          <p:cNvSpPr txBox="1">
            <a:spLocks noChangeArrowheads="1"/>
          </p:cNvSpPr>
          <p:nvPr/>
        </p:nvSpPr>
        <p:spPr bwMode="auto">
          <a:xfrm>
            <a:off x="457200" y="5287963"/>
            <a:ext cx="6648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buFont typeface="Arial" charset="0"/>
              <a:buChar char="•"/>
            </a:pPr>
            <a:r>
              <a:rPr lang="en-US" sz="2000"/>
              <a:t>Sadece 8 çalışma</a:t>
            </a:r>
          </a:p>
          <a:p>
            <a:pPr eaLnBrk="1" hangingPunct="1">
              <a:buFont typeface="Arial" charset="0"/>
              <a:buChar char="•"/>
            </a:pPr>
            <a:r>
              <a:rPr lang="en-US" sz="2000"/>
              <a:t>Çalışmalar az sayıda olgu içeriyor ve metodolojileri farklı</a:t>
            </a:r>
          </a:p>
          <a:p>
            <a:pPr eaLnBrk="1" hangingPunct="1">
              <a:buFont typeface="Arial" charset="0"/>
              <a:buChar char="•"/>
            </a:pPr>
            <a:r>
              <a:rPr lang="en-US" sz="2000"/>
              <a:t>Kesin yargılar ve öneriler için yeterli data yok</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endParaRPr lang="en-US">
              <a:latin typeface="Calibri" charset="0"/>
            </a:endParaRPr>
          </a:p>
        </p:txBody>
      </p:sp>
      <p:pic>
        <p:nvPicPr>
          <p:cNvPr id="57346" name="Picture 4" descr="Ekran Resmi 2018-01-26 00.24.2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88" y="2201863"/>
            <a:ext cx="5045075" cy="37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Ekran Resmi 2018-01-26 00.24.0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2201863"/>
            <a:ext cx="3981450" cy="37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endParaRPr lang="en-US">
              <a:latin typeface="Calibri" charset="0"/>
            </a:endParaRPr>
          </a:p>
        </p:txBody>
      </p:sp>
      <p:pic>
        <p:nvPicPr>
          <p:cNvPr id="59394" name="Content Placeholder 4" descr="Ekran Resmi 2018-01-26 01.06.05.png"/>
          <p:cNvPicPr>
            <a:picLocks noGrp="1" noChangeAspect="1"/>
          </p:cNvPicPr>
          <p:nvPr>
            <p:ph sz="half" idx="1"/>
          </p:nvPr>
        </p:nvPicPr>
        <p:blipFill>
          <a:blip r:embed="rId2">
            <a:extLst>
              <a:ext uri="{28A0092B-C50C-407E-A947-70E740481C1C}">
                <a14:useLocalDpi xmlns:a14="http://schemas.microsoft.com/office/drawing/2010/main" val="0"/>
              </a:ext>
            </a:extLst>
          </a:blip>
          <a:srcRect l="15479" r="15479"/>
          <a:stretch>
            <a:fillRect/>
          </a:stretch>
        </p:blipFill>
        <p:spPr/>
      </p:pic>
      <p:pic>
        <p:nvPicPr>
          <p:cNvPr id="59395" name="Content Placeholder 5" descr="Ekran Resmi 2018-01-26 01.06.18.png"/>
          <p:cNvPicPr>
            <a:picLocks noGrp="1" noChangeAspect="1"/>
          </p:cNvPicPr>
          <p:nvPr>
            <p:ph sz="half" idx="2"/>
          </p:nvPr>
        </p:nvPicPr>
        <p:blipFill>
          <a:blip r:embed="rId3">
            <a:extLst>
              <a:ext uri="{28A0092B-C50C-407E-A947-70E740481C1C}">
                <a14:useLocalDpi xmlns:a14="http://schemas.microsoft.com/office/drawing/2010/main" val="0"/>
              </a:ext>
            </a:extLst>
          </a:blip>
          <a:srcRect l="15213" r="15213"/>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7" name="Title 1"/>
          <p:cNvSpPr>
            <a:spLocks noGrp="1"/>
          </p:cNvSpPr>
          <p:nvPr>
            <p:ph type="title"/>
          </p:nvPr>
        </p:nvSpPr>
        <p:spPr/>
        <p:txBody>
          <a:bodyPr/>
          <a:lstStyle/>
          <a:p>
            <a:r>
              <a:rPr lang="en-US" b="1">
                <a:solidFill>
                  <a:srgbClr val="660066"/>
                </a:solidFill>
                <a:latin typeface="Calibri" charset="0"/>
              </a:rPr>
              <a:t>Endometriozis ve Diğer Kanserler</a:t>
            </a:r>
          </a:p>
        </p:txBody>
      </p:sp>
      <p:sp>
        <p:nvSpPr>
          <p:cNvPr id="60418" name="Content Placeholder 2"/>
          <p:cNvSpPr>
            <a:spLocks noGrp="1"/>
          </p:cNvSpPr>
          <p:nvPr>
            <p:ph idx="1"/>
          </p:nvPr>
        </p:nvSpPr>
        <p:spPr/>
        <p:txBody>
          <a:bodyPr/>
          <a:lstStyle/>
          <a:p>
            <a:r>
              <a:rPr lang="en-US" sz="2400" b="1">
                <a:latin typeface="Calibri" charset="0"/>
              </a:rPr>
              <a:t>Endometrium kanseri</a:t>
            </a:r>
          </a:p>
          <a:p>
            <a:pPr lvl="1"/>
            <a:r>
              <a:rPr lang="en-US" sz="2000">
                <a:latin typeface="Calibri" charset="0"/>
              </a:rPr>
              <a:t>Ortak risk faktörleri dolaşımda östrojen artışı, ovulatuar disfonksiyon, </a:t>
            </a:r>
            <a:r>
              <a:rPr lang="en-US" sz="2000">
                <a:latin typeface="Wingdings" charset="0"/>
                <a:ea typeface="ＭＳ Ｐゴシック" charset="0"/>
                <a:cs typeface="ＭＳ Ｐゴシック" charset="0"/>
                <a:sym typeface="Wingdings" charset="0"/>
              </a:rPr>
              <a:t></a:t>
            </a:r>
            <a:r>
              <a:rPr lang="en-US" sz="2000">
                <a:latin typeface="Calibri" charset="0"/>
                <a:sym typeface="Wingdings" charset="0"/>
              </a:rPr>
              <a:t> </a:t>
            </a:r>
            <a:r>
              <a:rPr lang="en-US" sz="2000">
                <a:latin typeface="Calibri" charset="0"/>
              </a:rPr>
              <a:t>VKİ</a:t>
            </a:r>
          </a:p>
          <a:p>
            <a:pPr lvl="1"/>
            <a:r>
              <a:rPr lang="en-US" sz="2000">
                <a:latin typeface="Calibri" charset="0"/>
              </a:rPr>
              <a:t>Risk artışını destekleyecek tutarlı data </a:t>
            </a:r>
            <a:r>
              <a:rPr lang="en-US" sz="2000">
                <a:latin typeface="Webdings" charset="0"/>
                <a:ea typeface="ＭＳ Ｐゴシック" charset="0"/>
                <a:cs typeface="ＭＳ Ｐゴシック" charset="0"/>
                <a:sym typeface="Webdings" charset="0"/>
              </a:rPr>
              <a:t></a:t>
            </a:r>
          </a:p>
          <a:p>
            <a:endParaRPr lang="en-US" sz="2400">
              <a:latin typeface="Calibri" charset="0"/>
              <a:cs typeface="Webdings" charset="0"/>
              <a:sym typeface="Webdings" charset="0"/>
            </a:endParaRPr>
          </a:p>
          <a:p>
            <a:r>
              <a:rPr lang="en-US" sz="2400" b="1">
                <a:latin typeface="Calibri" charset="0"/>
                <a:cs typeface="Webdings" charset="0"/>
                <a:sym typeface="Webdings" charset="0"/>
              </a:rPr>
              <a:t>Meme Kanseri</a:t>
            </a:r>
          </a:p>
          <a:p>
            <a:pPr lvl="1"/>
            <a:r>
              <a:rPr lang="en-US" sz="2000">
                <a:latin typeface="Calibri" charset="0"/>
              </a:rPr>
              <a:t>Ortak risk faktörleri genetik altyapı (BRCA mut.), dolaşımda östrojen artışı, </a:t>
            </a:r>
            <a:r>
              <a:rPr lang="en-US" sz="2000">
                <a:latin typeface="Wingdings" charset="0"/>
                <a:ea typeface="ＭＳ Ｐゴシック" charset="0"/>
                <a:cs typeface="ＭＳ Ｐゴシック" charset="0"/>
                <a:sym typeface="Wingdings" charset="0"/>
              </a:rPr>
              <a:t></a:t>
            </a:r>
            <a:r>
              <a:rPr lang="en-US" sz="2000">
                <a:latin typeface="Calibri" charset="0"/>
                <a:sym typeface="Wingdings" charset="0"/>
              </a:rPr>
              <a:t> </a:t>
            </a:r>
            <a:r>
              <a:rPr lang="en-US" sz="2000">
                <a:latin typeface="Calibri" charset="0"/>
              </a:rPr>
              <a:t>VKİ</a:t>
            </a:r>
          </a:p>
          <a:p>
            <a:pPr lvl="1"/>
            <a:r>
              <a:rPr lang="en-US" sz="2000">
                <a:latin typeface="Calibri" charset="0"/>
              </a:rPr>
              <a:t>Risk artışını destekleyecek tutarlı data </a:t>
            </a:r>
            <a:r>
              <a:rPr lang="en-US" sz="2000">
                <a:latin typeface="Webdings" charset="0"/>
                <a:ea typeface="ＭＳ Ｐゴシック" charset="0"/>
                <a:cs typeface="ＭＳ Ｐゴシック" charset="0"/>
                <a:sym typeface="Webdings" charset="0"/>
              </a:rPr>
              <a:t></a:t>
            </a:r>
          </a:p>
          <a:p>
            <a:endParaRPr lang="en-US" sz="2400">
              <a:latin typeface="Calibri" charset="0"/>
            </a:endParaRPr>
          </a:p>
          <a:p>
            <a:r>
              <a:rPr lang="en-US" sz="2400">
                <a:latin typeface="Calibri" charset="0"/>
              </a:rPr>
              <a:t>Diğer kanserler</a:t>
            </a:r>
          </a:p>
          <a:p>
            <a:pPr lvl="1"/>
            <a:r>
              <a:rPr lang="en-US" sz="2000" b="1">
                <a:latin typeface="Calibri" charset="0"/>
              </a:rPr>
              <a:t>Kütanöz melanom?</a:t>
            </a:r>
          </a:p>
          <a:p>
            <a:pPr lvl="2"/>
            <a:r>
              <a:rPr lang="en-US" sz="1600">
                <a:latin typeface="Calibri" charset="0"/>
              </a:rPr>
              <a:t>Ortak genetik altyapı</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lstStyle/>
          <a:p>
            <a:endParaRPr lang="tr-TR">
              <a:latin typeface="Calibri" charset="0"/>
            </a:endParaRPr>
          </a:p>
        </p:txBody>
      </p:sp>
      <p:pic>
        <p:nvPicPr>
          <p:cNvPr id="6144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45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Ekran Resmi 2015-04-02 23.19.4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0813" y="2633663"/>
            <a:ext cx="89789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descr="Ekran Resmi 2015-04-02 23.12.1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8588" y="2620963"/>
            <a:ext cx="9001125" cy="369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Connector 25"/>
          <p:cNvCxnSpPr/>
          <p:nvPr/>
        </p:nvCxnSpPr>
        <p:spPr>
          <a:xfrm>
            <a:off x="2297113" y="5335588"/>
            <a:ext cx="68976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68275" y="5792788"/>
            <a:ext cx="9002713" cy="39687"/>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68275" y="6272213"/>
            <a:ext cx="90043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p:txBody>
          <a:bodyPr/>
          <a:lstStyle/>
          <a:p>
            <a:r>
              <a:rPr lang="en-US" sz="3600" b="1">
                <a:solidFill>
                  <a:srgbClr val="660066"/>
                </a:solidFill>
                <a:latin typeface="Calibri" charset="0"/>
              </a:rPr>
              <a:t>Endometriozis –Over Kanseri İlişkisi</a:t>
            </a:r>
            <a:br>
              <a:rPr lang="en-US" sz="3600" b="1">
                <a:solidFill>
                  <a:srgbClr val="660066"/>
                </a:solidFill>
                <a:latin typeface="Calibri" charset="0"/>
              </a:rPr>
            </a:br>
            <a:r>
              <a:rPr lang="en-US" sz="3600" b="1">
                <a:solidFill>
                  <a:srgbClr val="660066"/>
                </a:solidFill>
                <a:latin typeface="Calibri" charset="0"/>
              </a:rPr>
              <a:t>Tarihçe</a:t>
            </a:r>
            <a:endParaRPr lang="en-US" sz="3600">
              <a:solidFill>
                <a:srgbClr val="660066"/>
              </a:solidFill>
              <a:latin typeface="Calibri" charset="0"/>
            </a:endParaRPr>
          </a:p>
        </p:txBody>
      </p:sp>
      <p:sp>
        <p:nvSpPr>
          <p:cNvPr id="63490" name="Content Placeholder 2"/>
          <p:cNvSpPr>
            <a:spLocks noGrp="1"/>
          </p:cNvSpPr>
          <p:nvPr>
            <p:ph idx="1"/>
          </p:nvPr>
        </p:nvSpPr>
        <p:spPr>
          <a:xfrm>
            <a:off x="242888" y="1600200"/>
            <a:ext cx="8647112" cy="4525963"/>
          </a:xfrm>
        </p:spPr>
        <p:txBody>
          <a:bodyPr/>
          <a:lstStyle/>
          <a:p>
            <a:r>
              <a:rPr lang="en-US" sz="3600">
                <a:latin typeface="Calibri" charset="0"/>
              </a:rPr>
              <a:t>Endometriozis malign transformasyona uğrayabilir</a:t>
            </a:r>
          </a:p>
          <a:p>
            <a:pPr lvl="1"/>
            <a:r>
              <a:rPr lang="en-US" sz="2400">
                <a:latin typeface="Calibri" charset="0"/>
              </a:rPr>
              <a:t>İlk tanım Sampson 1927 </a:t>
            </a:r>
          </a:p>
          <a:p>
            <a:pPr lvl="2"/>
            <a:r>
              <a:rPr lang="es-ES_tradnl">
                <a:latin typeface="Calibri" charset="0"/>
              </a:rPr>
              <a:t>Aynı overde karsinom ve endometriozis birlikte</a:t>
            </a:r>
          </a:p>
          <a:p>
            <a:pPr lvl="2"/>
            <a:r>
              <a:rPr lang="es-ES_tradnl">
                <a:latin typeface="Calibri" charset="0"/>
              </a:rPr>
              <a:t>Benzer histolojik patern</a:t>
            </a:r>
          </a:p>
          <a:p>
            <a:pPr lvl="2"/>
            <a:r>
              <a:rPr lang="es-ES_tradnl">
                <a:latin typeface="Calibri" charset="0"/>
              </a:rPr>
              <a:t>Herhangi bir yerdeki ikinci bir malignansi ekarte</a:t>
            </a:r>
          </a:p>
          <a:p>
            <a:pPr lvl="1"/>
            <a:r>
              <a:rPr lang="es-ES_tradnl" sz="2400">
                <a:latin typeface="Calibri" charset="0"/>
              </a:rPr>
              <a:t>Scott 1953</a:t>
            </a:r>
          </a:p>
          <a:p>
            <a:pPr lvl="2"/>
            <a:r>
              <a:rPr lang="es-ES_tradnl">
                <a:latin typeface="Calibri" charset="0"/>
              </a:rPr>
              <a:t>Endometriozisten kansere dönüşümün histolojik olarak gösterilmesi</a:t>
            </a:r>
            <a:endParaRPr lang="en-US">
              <a:latin typeface="Calibri" charset="0"/>
            </a:endParaRPr>
          </a:p>
        </p:txBody>
      </p:sp>
      <p:sp>
        <p:nvSpPr>
          <p:cNvPr id="63491" name="TextBox 3"/>
          <p:cNvSpPr txBox="1">
            <a:spLocks noChangeArrowheads="1"/>
          </p:cNvSpPr>
          <p:nvPr/>
        </p:nvSpPr>
        <p:spPr bwMode="auto">
          <a:xfrm>
            <a:off x="5702300" y="5588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Sampson J, 1927</a:t>
            </a:r>
          </a:p>
          <a:p>
            <a:pPr eaLnBrk="1" hangingPunct="1"/>
            <a:r>
              <a:rPr lang="en-US" sz="1600"/>
              <a:t>Scott RB, 1953</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en-US" b="1">
                <a:solidFill>
                  <a:srgbClr val="660066"/>
                </a:solidFill>
                <a:latin typeface="Calibri" charset="0"/>
              </a:rPr>
              <a:t>Prekürsör Lezyon?</a:t>
            </a:r>
          </a:p>
        </p:txBody>
      </p:sp>
      <p:sp>
        <p:nvSpPr>
          <p:cNvPr id="65538" name="Content Placeholder 2"/>
          <p:cNvSpPr>
            <a:spLocks noGrp="1"/>
          </p:cNvSpPr>
          <p:nvPr>
            <p:ph idx="1"/>
          </p:nvPr>
        </p:nvSpPr>
        <p:spPr>
          <a:xfrm>
            <a:off x="242888" y="2093913"/>
            <a:ext cx="8647112" cy="4032250"/>
          </a:xfrm>
        </p:spPr>
        <p:txBody>
          <a:bodyPr/>
          <a:lstStyle/>
          <a:p>
            <a:r>
              <a:rPr lang="en-US" sz="3600">
                <a:latin typeface="Calibri" charset="0"/>
              </a:rPr>
              <a:t>Endometriozis </a:t>
            </a:r>
            <a:r>
              <a:rPr lang="en-US" sz="3600">
                <a:latin typeface="Wingdings" charset="0"/>
                <a:ea typeface="ＭＳ Ｐゴシック" charset="0"/>
                <a:cs typeface="ＭＳ Ｐゴシック" charset="0"/>
                <a:sym typeface="Wingdings" charset="0"/>
              </a:rPr>
              <a:t></a:t>
            </a:r>
            <a:r>
              <a:rPr lang="en-US" sz="3600">
                <a:latin typeface="Calibri" charset="0"/>
              </a:rPr>
              <a:t>Ara lezyon? </a:t>
            </a:r>
            <a:r>
              <a:rPr lang="en-US" sz="3600">
                <a:latin typeface="Wingdings" charset="0"/>
                <a:ea typeface="ＭＳ Ｐゴシック" charset="0"/>
                <a:cs typeface="ＭＳ Ｐゴシック" charset="0"/>
                <a:sym typeface="Wingdings" charset="0"/>
              </a:rPr>
              <a:t></a:t>
            </a:r>
            <a:r>
              <a:rPr lang="en-US" sz="3600">
                <a:latin typeface="Calibri" charset="0"/>
              </a:rPr>
              <a:t>Malignansi</a:t>
            </a:r>
          </a:p>
          <a:p>
            <a:endParaRPr lang="en-US" sz="3600">
              <a:latin typeface="Calibri" charset="0"/>
            </a:endParaRPr>
          </a:p>
          <a:p>
            <a:r>
              <a:rPr lang="en-US" sz="3600">
                <a:latin typeface="Calibri" charset="0"/>
              </a:rPr>
              <a:t>Hala kesin “</a:t>
            </a:r>
            <a:r>
              <a:rPr lang="en-US" altLang="ja-JP" sz="3600">
                <a:latin typeface="Calibri" charset="0"/>
              </a:rPr>
              <a:t>ara prekürsör lezyon</a:t>
            </a:r>
            <a:r>
              <a:rPr lang="en-US" sz="3600">
                <a:latin typeface="Calibri" charset="0"/>
              </a:rPr>
              <a:t>”</a:t>
            </a:r>
            <a:r>
              <a:rPr lang="en-US" altLang="ja-JP" sz="3600">
                <a:latin typeface="Calibri" charset="0"/>
              </a:rPr>
              <a:t>?</a:t>
            </a:r>
            <a:endParaRPr lang="en-US" sz="3600">
              <a:latin typeface="Calibri" charset="0"/>
            </a:endParaRPr>
          </a:p>
        </p:txBody>
      </p:sp>
      <p:sp>
        <p:nvSpPr>
          <p:cNvPr id="65539" name="TextBox 3"/>
          <p:cNvSpPr txBox="1">
            <a:spLocks noChangeArrowheads="1"/>
          </p:cNvSpPr>
          <p:nvPr/>
        </p:nvSpPr>
        <p:spPr bwMode="auto">
          <a:xfrm>
            <a:off x="5702300" y="5588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Czernobilsky  B, 1979</a:t>
            </a:r>
          </a:p>
          <a:p>
            <a:pPr eaLnBrk="1" hangingPunct="1"/>
            <a:r>
              <a:rPr lang="en-US" sz="1600"/>
              <a:t>LaGrenade A, 1988</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r>
              <a:rPr lang="en-US" b="1">
                <a:solidFill>
                  <a:srgbClr val="660066"/>
                </a:solidFill>
                <a:latin typeface="Calibri" charset="0"/>
              </a:rPr>
              <a:t>Prekürsör Lezyon?</a:t>
            </a:r>
          </a:p>
        </p:txBody>
      </p:sp>
      <p:sp>
        <p:nvSpPr>
          <p:cNvPr id="48130" name="Content Placeholder 2"/>
          <p:cNvSpPr>
            <a:spLocks noGrp="1"/>
          </p:cNvSpPr>
          <p:nvPr>
            <p:ph idx="1"/>
          </p:nvPr>
        </p:nvSpPr>
        <p:spPr>
          <a:xfrm>
            <a:off x="457200" y="1397000"/>
            <a:ext cx="8229600" cy="4525963"/>
          </a:xfrm>
          <a:extLst/>
        </p:spPr>
        <p:txBody>
          <a:bodyPr/>
          <a:lstStyle/>
          <a:p>
            <a:pPr>
              <a:defRPr/>
            </a:pPr>
            <a:r>
              <a:rPr lang="en-US" sz="2800" b="1" dirty="0" err="1">
                <a:latin typeface="Calibri" charset="0"/>
              </a:rPr>
              <a:t>Atipik</a:t>
            </a:r>
            <a:r>
              <a:rPr lang="en-US" sz="2800" b="1" dirty="0">
                <a:latin typeface="Calibri" charset="0"/>
              </a:rPr>
              <a:t> </a:t>
            </a:r>
            <a:r>
              <a:rPr lang="en-US" sz="2800" b="1" dirty="0" err="1">
                <a:latin typeface="Calibri" charset="0"/>
              </a:rPr>
              <a:t>endometrioma</a:t>
            </a:r>
            <a:r>
              <a:rPr lang="en-US" sz="2800" b="1" dirty="0">
                <a:latin typeface="Calibri" charset="0"/>
              </a:rPr>
              <a:t> </a:t>
            </a:r>
            <a:r>
              <a:rPr lang="en-US" sz="2800" dirty="0" smtClean="0">
                <a:latin typeface="Calibri" charset="0"/>
              </a:rPr>
              <a:t>(</a:t>
            </a:r>
            <a:r>
              <a:rPr lang="en-US" sz="2800" dirty="0" err="1" smtClean="0">
                <a:latin typeface="Calibri" charset="0"/>
              </a:rPr>
              <a:t>atipi</a:t>
            </a:r>
            <a:r>
              <a:rPr lang="en-US" sz="2800" dirty="0" smtClean="0">
                <a:latin typeface="Calibri" charset="0"/>
              </a:rPr>
              <a:t>/</a:t>
            </a:r>
            <a:r>
              <a:rPr lang="en-US" sz="2800" dirty="0" err="1" smtClean="0">
                <a:latin typeface="Calibri" charset="0"/>
              </a:rPr>
              <a:t>hiperplazi</a:t>
            </a:r>
            <a:r>
              <a:rPr lang="en-US" sz="2800" dirty="0" smtClean="0">
                <a:latin typeface="Calibri" charset="0"/>
              </a:rPr>
              <a:t>)</a:t>
            </a:r>
            <a:endParaRPr lang="en-US" sz="2800" dirty="0">
              <a:latin typeface="Calibri" charset="0"/>
            </a:endParaRPr>
          </a:p>
          <a:p>
            <a:pPr lvl="1">
              <a:defRPr/>
            </a:pPr>
            <a:r>
              <a:rPr lang="en-US" sz="2400" dirty="0">
                <a:latin typeface="Calibri" charset="0"/>
              </a:rPr>
              <a:t>Ne tam benign ne de malign</a:t>
            </a:r>
          </a:p>
          <a:p>
            <a:pPr lvl="1">
              <a:defRPr/>
            </a:pPr>
            <a:r>
              <a:rPr lang="en-US" sz="2400" dirty="0" err="1">
                <a:latin typeface="Calibri" charset="0"/>
              </a:rPr>
              <a:t>Geniş</a:t>
            </a:r>
            <a:r>
              <a:rPr lang="en-US" sz="2400" dirty="0">
                <a:latin typeface="Calibri" charset="0"/>
              </a:rPr>
              <a:t> </a:t>
            </a:r>
            <a:r>
              <a:rPr lang="en-US" sz="2400" dirty="0" err="1">
                <a:latin typeface="Calibri" charset="0"/>
              </a:rPr>
              <a:t>hiperkromatik</a:t>
            </a:r>
            <a:r>
              <a:rPr lang="en-US" sz="2400" dirty="0">
                <a:latin typeface="Calibri" charset="0"/>
              </a:rPr>
              <a:t> </a:t>
            </a:r>
            <a:r>
              <a:rPr lang="en-US" sz="2400" dirty="0" err="1">
                <a:latin typeface="Calibri" charset="0"/>
              </a:rPr>
              <a:t>veya</a:t>
            </a:r>
            <a:r>
              <a:rPr lang="en-US" sz="2400" dirty="0">
                <a:latin typeface="Calibri" charset="0"/>
              </a:rPr>
              <a:t> </a:t>
            </a:r>
            <a:r>
              <a:rPr lang="en-US" sz="2400" dirty="0" err="1">
                <a:latin typeface="Calibri" charset="0"/>
              </a:rPr>
              <a:t>soluk</a:t>
            </a:r>
            <a:r>
              <a:rPr lang="en-US" sz="2400" dirty="0">
                <a:latin typeface="Calibri" charset="0"/>
              </a:rPr>
              <a:t> </a:t>
            </a:r>
            <a:r>
              <a:rPr lang="en-US" sz="2400" dirty="0" err="1">
                <a:latin typeface="Calibri" charset="0"/>
              </a:rPr>
              <a:t>nukleus</a:t>
            </a:r>
            <a:endParaRPr lang="en-US" sz="2400" dirty="0">
              <a:latin typeface="Calibri" charset="0"/>
            </a:endParaRPr>
          </a:p>
          <a:p>
            <a:pPr lvl="1">
              <a:defRPr/>
            </a:pPr>
            <a:r>
              <a:rPr lang="en-US" sz="2400" dirty="0" err="1">
                <a:latin typeface="Calibri" charset="0"/>
              </a:rPr>
              <a:t>Artmış</a:t>
            </a:r>
            <a:r>
              <a:rPr lang="en-US" sz="2400" dirty="0">
                <a:latin typeface="Calibri" charset="0"/>
              </a:rPr>
              <a:t> </a:t>
            </a:r>
            <a:r>
              <a:rPr lang="en-US" sz="2400" dirty="0" err="1">
                <a:latin typeface="Calibri" charset="0"/>
              </a:rPr>
              <a:t>nukleus</a:t>
            </a:r>
            <a:r>
              <a:rPr lang="en-US" sz="2400" dirty="0">
                <a:latin typeface="Calibri" charset="0"/>
              </a:rPr>
              <a:t>/</a:t>
            </a:r>
            <a:r>
              <a:rPr lang="en-US" sz="2400" dirty="0" err="1">
                <a:latin typeface="Calibri" charset="0"/>
              </a:rPr>
              <a:t>sitoplazma</a:t>
            </a:r>
            <a:r>
              <a:rPr lang="en-US" sz="2400" dirty="0">
                <a:latin typeface="Calibri" charset="0"/>
              </a:rPr>
              <a:t> </a:t>
            </a:r>
            <a:r>
              <a:rPr lang="en-US" sz="2400" dirty="0" err="1">
                <a:latin typeface="Calibri" charset="0"/>
              </a:rPr>
              <a:t>oranı</a:t>
            </a:r>
            <a:endParaRPr lang="en-US" sz="2400" dirty="0">
              <a:latin typeface="Calibri" charset="0"/>
            </a:endParaRPr>
          </a:p>
          <a:p>
            <a:pPr lvl="1">
              <a:defRPr/>
            </a:pPr>
            <a:r>
              <a:rPr lang="en-US" sz="2400" dirty="0" err="1">
                <a:latin typeface="Calibri" charset="0"/>
              </a:rPr>
              <a:t>Hücresel</a:t>
            </a:r>
            <a:r>
              <a:rPr lang="en-US" sz="2400" dirty="0">
                <a:latin typeface="Calibri" charset="0"/>
              </a:rPr>
              <a:t> </a:t>
            </a:r>
            <a:r>
              <a:rPr lang="en-US" sz="2400" dirty="0" err="1">
                <a:latin typeface="Calibri" charset="0"/>
              </a:rPr>
              <a:t>yoğunluk</a:t>
            </a:r>
            <a:r>
              <a:rPr lang="en-US" sz="2400" dirty="0">
                <a:latin typeface="Calibri" charset="0"/>
              </a:rPr>
              <a:t> </a:t>
            </a:r>
            <a:r>
              <a:rPr lang="en-US" sz="2400" dirty="0" err="1">
                <a:latin typeface="Calibri" charset="0"/>
              </a:rPr>
              <a:t>ve</a:t>
            </a:r>
            <a:r>
              <a:rPr lang="en-US" sz="2400" dirty="0">
                <a:latin typeface="Calibri" charset="0"/>
              </a:rPr>
              <a:t> </a:t>
            </a:r>
            <a:r>
              <a:rPr lang="en-US" sz="2400" dirty="0" err="1">
                <a:latin typeface="Calibri" charset="0"/>
              </a:rPr>
              <a:t>kümeleşme</a:t>
            </a:r>
            <a:endParaRPr lang="en-US" sz="2400" dirty="0">
              <a:latin typeface="Calibri" charset="0"/>
            </a:endParaRPr>
          </a:p>
          <a:p>
            <a:pPr lvl="8">
              <a:defRPr/>
            </a:pPr>
            <a:endParaRPr lang="en-US" sz="1800" dirty="0">
              <a:latin typeface="Calibri" charset="0"/>
            </a:endParaRPr>
          </a:p>
          <a:p>
            <a:pPr>
              <a:defRPr/>
            </a:pPr>
            <a:r>
              <a:rPr lang="en-US" sz="2800" dirty="0" err="1">
                <a:latin typeface="Calibri" charset="0"/>
              </a:rPr>
              <a:t>Endometriomalarda</a:t>
            </a:r>
            <a:r>
              <a:rPr lang="en-US" sz="2800" dirty="0">
                <a:latin typeface="Calibri" charset="0"/>
              </a:rPr>
              <a:t> </a:t>
            </a:r>
            <a:r>
              <a:rPr lang="en-US" sz="2800" dirty="0" err="1">
                <a:latin typeface="Calibri" charset="0"/>
              </a:rPr>
              <a:t>atipik</a:t>
            </a:r>
            <a:r>
              <a:rPr lang="en-US" sz="2800" dirty="0">
                <a:latin typeface="Calibri" charset="0"/>
              </a:rPr>
              <a:t> </a:t>
            </a:r>
            <a:r>
              <a:rPr lang="en-US" sz="2800" dirty="0" err="1">
                <a:latin typeface="Calibri" charset="0"/>
              </a:rPr>
              <a:t>endometriozis</a:t>
            </a:r>
            <a:r>
              <a:rPr lang="en-US" sz="2800" dirty="0">
                <a:latin typeface="Calibri" charset="0"/>
              </a:rPr>
              <a:t> </a:t>
            </a:r>
            <a:r>
              <a:rPr lang="en-US" sz="2800" b="1" dirty="0" smtClean="0">
                <a:latin typeface="Calibri" charset="0"/>
              </a:rPr>
              <a:t>% 8</a:t>
            </a:r>
          </a:p>
          <a:p>
            <a:pPr>
              <a:defRPr/>
            </a:pPr>
            <a:endParaRPr lang="en-US" sz="1800" dirty="0">
              <a:latin typeface="Calibri" charset="0"/>
            </a:endParaRPr>
          </a:p>
          <a:p>
            <a:pPr>
              <a:defRPr/>
            </a:pPr>
            <a:r>
              <a:rPr lang="en-US" sz="2800" dirty="0">
                <a:latin typeface="Calibri" charset="0"/>
              </a:rPr>
              <a:t>“</a:t>
            </a:r>
            <a:r>
              <a:rPr lang="en-US" altLang="ja-JP" sz="2800" dirty="0" err="1">
                <a:latin typeface="Calibri" charset="0"/>
              </a:rPr>
              <a:t>Atipik</a:t>
            </a:r>
            <a:r>
              <a:rPr lang="en-US" sz="2800" dirty="0">
                <a:latin typeface="Calibri" charset="0"/>
              </a:rPr>
              <a:t>”</a:t>
            </a:r>
            <a:r>
              <a:rPr lang="en-US" altLang="ja-JP" sz="2800" dirty="0">
                <a:latin typeface="Calibri" charset="0"/>
              </a:rPr>
              <a:t> </a:t>
            </a:r>
            <a:r>
              <a:rPr lang="en-US" altLang="ja-JP" sz="2800" dirty="0" err="1">
                <a:latin typeface="Calibri" charset="0"/>
              </a:rPr>
              <a:t>hücreler</a:t>
            </a:r>
            <a:r>
              <a:rPr lang="en-US" altLang="ja-JP" sz="2800" dirty="0">
                <a:latin typeface="Calibri" charset="0"/>
              </a:rPr>
              <a:t> </a:t>
            </a:r>
            <a:r>
              <a:rPr lang="en-US" altLang="ja-JP" sz="2800" dirty="0" err="1">
                <a:latin typeface="Calibri" charset="0"/>
              </a:rPr>
              <a:t>prekürsör</a:t>
            </a:r>
            <a:r>
              <a:rPr lang="en-US" altLang="ja-JP" sz="2800" dirty="0">
                <a:latin typeface="Calibri" charset="0"/>
              </a:rPr>
              <a:t> </a:t>
            </a:r>
            <a:r>
              <a:rPr lang="en-US" altLang="ja-JP" sz="2800" dirty="0" err="1">
                <a:latin typeface="Calibri" charset="0"/>
              </a:rPr>
              <a:t>lezyon</a:t>
            </a:r>
            <a:r>
              <a:rPr lang="en-US" altLang="ja-JP" sz="2800" dirty="0">
                <a:latin typeface="Calibri" charset="0"/>
              </a:rPr>
              <a:t> mu </a:t>
            </a:r>
            <a:r>
              <a:rPr lang="en-US" altLang="ja-JP" sz="2800" dirty="0" err="1">
                <a:latin typeface="Calibri" charset="0"/>
              </a:rPr>
              <a:t>yoksa</a:t>
            </a:r>
            <a:r>
              <a:rPr lang="en-US" altLang="ja-JP" sz="2800" dirty="0">
                <a:latin typeface="Calibri" charset="0"/>
              </a:rPr>
              <a:t> </a:t>
            </a:r>
            <a:r>
              <a:rPr lang="en-US" altLang="ja-JP" sz="2800" dirty="0" err="1">
                <a:latin typeface="Calibri" charset="0"/>
              </a:rPr>
              <a:t>sadece</a:t>
            </a:r>
            <a:r>
              <a:rPr lang="en-US" altLang="ja-JP" sz="2800" dirty="0">
                <a:latin typeface="Calibri" charset="0"/>
              </a:rPr>
              <a:t> </a:t>
            </a:r>
            <a:r>
              <a:rPr lang="en-US" altLang="ja-JP" sz="2800" dirty="0" err="1">
                <a:latin typeface="Calibri" charset="0"/>
              </a:rPr>
              <a:t>enflamasyona</a:t>
            </a:r>
            <a:r>
              <a:rPr lang="en-US" altLang="ja-JP" sz="2800" dirty="0">
                <a:latin typeface="Calibri" charset="0"/>
              </a:rPr>
              <a:t> </a:t>
            </a:r>
            <a:r>
              <a:rPr lang="en-US" altLang="ja-JP" sz="2800" dirty="0" err="1">
                <a:latin typeface="Calibri" charset="0"/>
              </a:rPr>
              <a:t>reaktif</a:t>
            </a:r>
            <a:r>
              <a:rPr lang="en-US" altLang="ja-JP" sz="2800" dirty="0">
                <a:latin typeface="Calibri" charset="0"/>
              </a:rPr>
              <a:t> </a:t>
            </a:r>
            <a:r>
              <a:rPr lang="en-US" altLang="ja-JP" sz="2800" dirty="0" err="1">
                <a:latin typeface="Calibri" charset="0"/>
              </a:rPr>
              <a:t>hücreler</a:t>
            </a:r>
            <a:r>
              <a:rPr lang="en-US" altLang="ja-JP" sz="2800" dirty="0">
                <a:latin typeface="Calibri" charset="0"/>
              </a:rPr>
              <a:t> mi??</a:t>
            </a:r>
            <a:endParaRPr lang="en-US" altLang="ja-JP" sz="2000" dirty="0">
              <a:latin typeface="Calibri" charset="0"/>
            </a:endParaRPr>
          </a:p>
          <a:p>
            <a:pPr>
              <a:defRPr/>
            </a:pPr>
            <a:endParaRPr lang="en-US" sz="2400" dirty="0">
              <a:latin typeface="Calibri" charset="0"/>
            </a:endParaRPr>
          </a:p>
        </p:txBody>
      </p:sp>
      <p:sp>
        <p:nvSpPr>
          <p:cNvPr id="67587" name="TextBox 3"/>
          <p:cNvSpPr txBox="1">
            <a:spLocks noChangeArrowheads="1"/>
          </p:cNvSpPr>
          <p:nvPr/>
        </p:nvSpPr>
        <p:spPr bwMode="auto">
          <a:xfrm>
            <a:off x="6915150" y="5929313"/>
            <a:ext cx="2016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Prefumo F, 2002</a:t>
            </a:r>
          </a:p>
          <a:p>
            <a:pPr eaLnBrk="1" hangingPunct="1"/>
            <a:r>
              <a:rPr lang="en-US" sz="1600"/>
              <a:t>Czernobilsky  B, 1979</a:t>
            </a:r>
          </a:p>
          <a:p>
            <a:pPr eaLnBrk="1" hangingPunct="1"/>
            <a:r>
              <a:rPr lang="en-US" sz="1600"/>
              <a:t>LaGrenade A, 1988</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b="1">
                <a:solidFill>
                  <a:srgbClr val="660066"/>
                </a:solidFill>
                <a:latin typeface="Calibri" charset="0"/>
              </a:rPr>
              <a:t>EPİDEMİYOLOJİ</a:t>
            </a:r>
          </a:p>
        </p:txBody>
      </p:sp>
      <p:sp>
        <p:nvSpPr>
          <p:cNvPr id="3" name="Content Placeholder 2"/>
          <p:cNvSpPr>
            <a:spLocks noGrp="1"/>
          </p:cNvSpPr>
          <p:nvPr>
            <p:ph idx="1"/>
          </p:nvPr>
        </p:nvSpPr>
        <p:spPr>
          <a:xfrm>
            <a:off x="457200" y="1365250"/>
            <a:ext cx="8356600" cy="5018088"/>
          </a:xfrm>
        </p:spPr>
        <p:txBody>
          <a:bodyPr rtlCol="0">
            <a:normAutofit/>
          </a:bodyPr>
          <a:lstStyle/>
          <a:p>
            <a:pPr eaLnBrk="1" fontAlgn="auto" hangingPunct="1">
              <a:spcAft>
                <a:spcPts val="0"/>
              </a:spcAft>
              <a:buFont typeface="Arial"/>
              <a:buChar char="•"/>
              <a:defRPr/>
            </a:pPr>
            <a:r>
              <a:rPr lang="en-US" sz="4000" dirty="0" err="1" smtClean="0">
                <a:ea typeface="+mn-ea"/>
                <a:cs typeface="+mn-cs"/>
              </a:rPr>
              <a:t>Genel</a:t>
            </a:r>
            <a:r>
              <a:rPr lang="en-US" sz="4000" dirty="0" smtClean="0">
                <a:ea typeface="+mn-ea"/>
                <a:cs typeface="+mn-cs"/>
              </a:rPr>
              <a:t> </a:t>
            </a:r>
            <a:r>
              <a:rPr lang="en-US" sz="4000" dirty="0" err="1" smtClean="0">
                <a:ea typeface="+mn-ea"/>
                <a:cs typeface="+mn-cs"/>
              </a:rPr>
              <a:t>popülasyondaki</a:t>
            </a:r>
            <a:r>
              <a:rPr lang="en-US" sz="4000" dirty="0" smtClean="0">
                <a:ea typeface="+mn-ea"/>
                <a:cs typeface="+mn-cs"/>
              </a:rPr>
              <a:t> </a:t>
            </a:r>
            <a:r>
              <a:rPr lang="en-US" sz="4000" dirty="0" err="1" smtClean="0">
                <a:ea typeface="+mn-ea"/>
                <a:cs typeface="+mn-cs"/>
              </a:rPr>
              <a:t>prevalansı</a:t>
            </a:r>
            <a:r>
              <a:rPr lang="en-US" sz="4000" dirty="0" smtClean="0">
                <a:ea typeface="+mn-ea"/>
                <a:cs typeface="+mn-cs"/>
              </a:rPr>
              <a:t> ?</a:t>
            </a:r>
          </a:p>
          <a:p>
            <a:pPr lvl="4" eaLnBrk="1" fontAlgn="auto" hangingPunct="1">
              <a:spcAft>
                <a:spcPts val="0"/>
              </a:spcAft>
              <a:buFont typeface="Arial"/>
              <a:buChar char="•"/>
              <a:defRPr/>
            </a:pPr>
            <a:endParaRPr lang="en-US" sz="2800" dirty="0" smtClean="0">
              <a:ea typeface="+mn-ea"/>
              <a:cs typeface="+mn-cs"/>
            </a:endParaRPr>
          </a:p>
          <a:p>
            <a:pPr>
              <a:defRPr/>
            </a:pPr>
            <a:r>
              <a:rPr lang="en-US" sz="4000" b="1" dirty="0" smtClean="0">
                <a:latin typeface="Calibri" charset="0"/>
              </a:rPr>
              <a:t>“</a:t>
            </a:r>
            <a:r>
              <a:rPr lang="en-US" sz="4000" b="1" dirty="0" err="1">
                <a:latin typeface="Calibri" charset="0"/>
              </a:rPr>
              <a:t>T</a:t>
            </a:r>
            <a:r>
              <a:rPr lang="en-US" altLang="ja-JP" sz="4000" b="1" dirty="0" err="1" smtClean="0">
                <a:latin typeface="Calibri" charset="0"/>
              </a:rPr>
              <a:t>ahmini</a:t>
            </a:r>
            <a:r>
              <a:rPr lang="en-US" sz="4000" b="1" dirty="0" smtClean="0">
                <a:latin typeface="Calibri" charset="0"/>
              </a:rPr>
              <a:t>”</a:t>
            </a:r>
            <a:r>
              <a:rPr lang="en-US" altLang="ja-JP" sz="4000" b="1" dirty="0" smtClean="0">
                <a:latin typeface="Calibri" charset="0"/>
              </a:rPr>
              <a:t> </a:t>
            </a:r>
            <a:r>
              <a:rPr lang="en-US" altLang="ja-JP" sz="4000" b="1" dirty="0" err="1" smtClean="0">
                <a:latin typeface="Calibri" charset="0"/>
              </a:rPr>
              <a:t>prevalans</a:t>
            </a:r>
            <a:r>
              <a:rPr lang="en-US" altLang="ja-JP" sz="4000" b="1" dirty="0" smtClean="0">
                <a:latin typeface="Calibri" charset="0"/>
              </a:rPr>
              <a:t> % </a:t>
            </a:r>
            <a:r>
              <a:rPr lang="en-US" altLang="ja-JP" sz="4800" b="1" dirty="0">
                <a:latin typeface="Calibri" charset="0"/>
              </a:rPr>
              <a:t>5</a:t>
            </a:r>
            <a:r>
              <a:rPr lang="en-US" altLang="ja-JP" sz="4800" b="1" dirty="0" smtClean="0">
                <a:latin typeface="Calibri" charset="0"/>
              </a:rPr>
              <a:t>-15</a:t>
            </a:r>
            <a:endParaRPr lang="en-US" altLang="ja-JP" sz="4800" dirty="0" smtClean="0">
              <a:latin typeface="Calibri" charset="0"/>
            </a:endParaRPr>
          </a:p>
          <a:p>
            <a:pPr lvl="1">
              <a:buFont typeface="Arial"/>
              <a:buChar char="•"/>
              <a:defRPr/>
            </a:pPr>
            <a:r>
              <a:rPr lang="en-US" altLang="ja-JP" sz="3600" dirty="0" err="1" smtClean="0">
                <a:latin typeface="Calibri" charset="0"/>
              </a:rPr>
              <a:t>Tüm</a:t>
            </a:r>
            <a:r>
              <a:rPr lang="en-US" altLang="ja-JP" sz="3600" dirty="0" smtClean="0">
                <a:latin typeface="Calibri" charset="0"/>
              </a:rPr>
              <a:t> </a:t>
            </a:r>
            <a:r>
              <a:rPr lang="en-US" altLang="ja-JP" sz="3600" dirty="0" err="1" smtClean="0">
                <a:latin typeface="Calibri" charset="0"/>
              </a:rPr>
              <a:t>dünyada</a:t>
            </a:r>
            <a:r>
              <a:rPr lang="en-US" altLang="ja-JP" sz="3600" dirty="0" smtClean="0">
                <a:latin typeface="Calibri" charset="0"/>
              </a:rPr>
              <a:t> ≈ 176 </a:t>
            </a:r>
            <a:r>
              <a:rPr lang="en-US" altLang="ja-JP" sz="3600" dirty="0" err="1" smtClean="0">
                <a:latin typeface="Calibri" charset="0"/>
              </a:rPr>
              <a:t>milyon</a:t>
            </a:r>
            <a:r>
              <a:rPr lang="en-US" altLang="ja-JP" sz="3600" dirty="0" smtClean="0">
                <a:latin typeface="Calibri" charset="0"/>
              </a:rPr>
              <a:t> </a:t>
            </a:r>
            <a:r>
              <a:rPr lang="en-US" altLang="ja-JP" sz="3600" dirty="0" err="1" smtClean="0">
                <a:latin typeface="Calibri" charset="0"/>
              </a:rPr>
              <a:t>kadın</a:t>
            </a:r>
            <a:endParaRPr lang="en-US" altLang="ja-JP" sz="3600" dirty="0" smtClean="0">
              <a:latin typeface="Calibri" charset="0"/>
            </a:endParaRPr>
          </a:p>
          <a:p>
            <a:pPr lvl="1">
              <a:buFont typeface="Arial"/>
              <a:buChar char="•"/>
              <a:defRPr/>
            </a:pPr>
            <a:endParaRPr lang="en-US" altLang="ja-JP" sz="3600" dirty="0" smtClean="0">
              <a:latin typeface="Calibri" charset="0"/>
            </a:endParaRPr>
          </a:p>
          <a:p>
            <a:pPr>
              <a:buFont typeface="Arial"/>
              <a:buChar char="•"/>
              <a:defRPr/>
            </a:pPr>
            <a:r>
              <a:rPr lang="en-US" altLang="ja-JP" dirty="0" err="1">
                <a:latin typeface="Calibri" charset="0"/>
              </a:rPr>
              <a:t>Pelvik</a:t>
            </a:r>
            <a:r>
              <a:rPr lang="en-US" altLang="ja-JP" dirty="0">
                <a:latin typeface="Calibri" charset="0"/>
              </a:rPr>
              <a:t> </a:t>
            </a:r>
            <a:r>
              <a:rPr lang="en-US" altLang="ja-JP" dirty="0" err="1">
                <a:latin typeface="Calibri" charset="0"/>
              </a:rPr>
              <a:t>ağrısı</a:t>
            </a:r>
            <a:r>
              <a:rPr lang="en-US" altLang="ja-JP" dirty="0">
                <a:latin typeface="Calibri" charset="0"/>
              </a:rPr>
              <a:t> </a:t>
            </a:r>
            <a:r>
              <a:rPr lang="en-US" altLang="ja-JP" dirty="0" err="1">
                <a:latin typeface="Calibri" charset="0"/>
              </a:rPr>
              <a:t>olan</a:t>
            </a:r>
            <a:r>
              <a:rPr lang="en-US" altLang="ja-JP" dirty="0">
                <a:latin typeface="Calibri" charset="0"/>
              </a:rPr>
              <a:t> </a:t>
            </a:r>
            <a:r>
              <a:rPr lang="en-US" altLang="ja-JP" dirty="0" err="1">
                <a:latin typeface="Calibri" charset="0"/>
              </a:rPr>
              <a:t>kadınlarda</a:t>
            </a:r>
            <a:r>
              <a:rPr lang="en-US" altLang="ja-JP" dirty="0">
                <a:latin typeface="Calibri" charset="0"/>
              </a:rPr>
              <a:t> % 50-70</a:t>
            </a:r>
          </a:p>
          <a:p>
            <a:pPr>
              <a:buFont typeface="Arial"/>
              <a:buChar char="•"/>
              <a:defRPr/>
            </a:pPr>
            <a:r>
              <a:rPr lang="en-US" altLang="ja-JP" dirty="0" err="1">
                <a:latin typeface="Calibri" charset="0"/>
              </a:rPr>
              <a:t>İnfertilitesi</a:t>
            </a:r>
            <a:r>
              <a:rPr lang="en-US" altLang="ja-JP" dirty="0">
                <a:latin typeface="Calibri" charset="0"/>
              </a:rPr>
              <a:t> </a:t>
            </a:r>
            <a:r>
              <a:rPr lang="en-US" altLang="ja-JP" dirty="0" err="1">
                <a:latin typeface="Calibri" charset="0"/>
              </a:rPr>
              <a:t>olan</a:t>
            </a:r>
            <a:r>
              <a:rPr lang="en-US" altLang="ja-JP" dirty="0">
                <a:latin typeface="Calibri" charset="0"/>
              </a:rPr>
              <a:t> </a:t>
            </a:r>
            <a:r>
              <a:rPr lang="en-US" altLang="ja-JP" dirty="0" err="1">
                <a:latin typeface="Calibri" charset="0"/>
              </a:rPr>
              <a:t>kadınlarda</a:t>
            </a:r>
            <a:r>
              <a:rPr lang="en-US" altLang="ja-JP" dirty="0">
                <a:latin typeface="Calibri" charset="0"/>
              </a:rPr>
              <a:t> % 30-50</a:t>
            </a:r>
          </a:p>
          <a:p>
            <a:pPr lvl="1">
              <a:buFont typeface="Arial"/>
              <a:buChar char="•"/>
              <a:defRPr/>
            </a:pPr>
            <a:endParaRPr lang="en-US" altLang="ja-JP" sz="3600" dirty="0" smtClean="0">
              <a:latin typeface="Calibri" charset="0"/>
            </a:endParaRPr>
          </a:p>
        </p:txBody>
      </p:sp>
      <p:sp>
        <p:nvSpPr>
          <p:cNvPr id="17411" name="TextBox 4"/>
          <p:cNvSpPr txBox="1">
            <a:spLocks noChangeArrowheads="1"/>
          </p:cNvSpPr>
          <p:nvPr/>
        </p:nvSpPr>
        <p:spPr bwMode="auto">
          <a:xfrm>
            <a:off x="5715000" y="5657850"/>
            <a:ext cx="32019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lvl="3" eaLnBrk="1" hangingPunct="1"/>
            <a:r>
              <a:rPr lang="en-US" sz="1800" dirty="0" err="1"/>
              <a:t>Bulun</a:t>
            </a:r>
            <a:r>
              <a:rPr lang="en-US" sz="1800" dirty="0"/>
              <a:t> S, 2009</a:t>
            </a:r>
          </a:p>
          <a:p>
            <a:pPr lvl="3" eaLnBrk="1" hangingPunct="1"/>
            <a:r>
              <a:rPr lang="en-US" sz="1800" dirty="0" err="1"/>
              <a:t>Giudice</a:t>
            </a:r>
            <a:r>
              <a:rPr lang="en-US" sz="1800" dirty="0"/>
              <a:t> L, 2004</a:t>
            </a:r>
          </a:p>
          <a:p>
            <a:pPr lvl="3" eaLnBrk="1" hangingPunct="1"/>
            <a:r>
              <a:rPr lang="en-US" sz="1800" dirty="0" err="1"/>
              <a:t>Kvaskoff</a:t>
            </a:r>
            <a:r>
              <a:rPr lang="en-US" sz="1800" dirty="0"/>
              <a:t> M, 2017</a:t>
            </a:r>
          </a:p>
          <a:p>
            <a:pPr lvl="3" eaLnBrk="1" hangingPunct="1"/>
            <a:r>
              <a:rPr lang="en-US" sz="1800" dirty="0"/>
              <a:t>Kim HS, 2014</a:t>
            </a: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69634" name="Picture 3" descr="Ekran Resmi 2018-01-23 00.55.4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6988" y="85725"/>
            <a:ext cx="66675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kran Resmi 2018-01-23 00.56.0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0"/>
            <a:ext cx="6592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682" name="Picture 1" descr="Ekran Resmi 2018-01-24 00.03.5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263" y="-611188"/>
            <a:ext cx="5040313" cy="428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4 00.04.0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231775"/>
            <a:ext cx="4103688"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4 00.04.3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9225" y="3752850"/>
            <a:ext cx="4891088"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kran Resmi 2018-01-24 00.05.01.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52988" y="3841750"/>
            <a:ext cx="43053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r>
              <a:rPr lang="en-US" b="1">
                <a:solidFill>
                  <a:srgbClr val="660066"/>
                </a:solidFill>
                <a:latin typeface="Calibri" charset="0"/>
              </a:rPr>
              <a:t>Atipik Endometrioma</a:t>
            </a:r>
          </a:p>
        </p:txBody>
      </p:sp>
      <p:sp>
        <p:nvSpPr>
          <p:cNvPr id="73730" name="Content Placeholder 2"/>
          <p:cNvSpPr>
            <a:spLocks noGrp="1"/>
          </p:cNvSpPr>
          <p:nvPr>
            <p:ph idx="1"/>
          </p:nvPr>
        </p:nvSpPr>
        <p:spPr/>
        <p:txBody>
          <a:bodyPr/>
          <a:lstStyle/>
          <a:p>
            <a:r>
              <a:rPr lang="en-US">
                <a:latin typeface="Calibri" charset="0"/>
              </a:rPr>
              <a:t>İki ayrı çalışmada endometrioid ve clear cell karsinomların yarısında atipik endometriotik implantların varlığı gösterilmiştir</a:t>
            </a:r>
          </a:p>
          <a:p>
            <a:pPr lvl="1"/>
            <a:r>
              <a:rPr lang="en-US">
                <a:latin typeface="Calibri" charset="0"/>
              </a:rPr>
              <a:t>37 over kanseri ve endometriozisi olan olgunun 22’sinde atipik endometriozis mevcut ve 23 olguda da atipik endometriozisten over kanserine progresyon izlenmiş</a:t>
            </a:r>
          </a:p>
          <a:p>
            <a:pPr lvl="1"/>
            <a:r>
              <a:rPr lang="en-US">
                <a:latin typeface="Calibri" charset="0"/>
              </a:rPr>
              <a:t>Endometrioid karsinomların %42’sinde ve clear cell karsinomların %54’ünde atipik endometriozis odakları gösterilmiş</a:t>
            </a:r>
          </a:p>
        </p:txBody>
      </p:sp>
      <p:sp>
        <p:nvSpPr>
          <p:cNvPr id="73731" name="TextBox 3"/>
          <p:cNvSpPr txBox="1">
            <a:spLocks noChangeArrowheads="1"/>
          </p:cNvSpPr>
          <p:nvPr/>
        </p:nvSpPr>
        <p:spPr bwMode="auto">
          <a:xfrm>
            <a:off x="6199188" y="5999163"/>
            <a:ext cx="1839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Fukunaga M, 1997</a:t>
            </a:r>
          </a:p>
        </p:txBody>
      </p:sp>
      <p:sp>
        <p:nvSpPr>
          <p:cNvPr id="73732" name="TextBox 4"/>
          <p:cNvSpPr txBox="1">
            <a:spLocks noChangeArrowheads="1"/>
          </p:cNvSpPr>
          <p:nvPr/>
        </p:nvSpPr>
        <p:spPr bwMode="auto">
          <a:xfrm>
            <a:off x="6215063" y="4678363"/>
            <a:ext cx="1530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Ogawa S, 2000</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b="1">
                <a:solidFill>
                  <a:srgbClr val="660066"/>
                </a:solidFill>
                <a:latin typeface="Calibri" charset="0"/>
              </a:rPr>
              <a:t>Atipik Endometrioma</a:t>
            </a:r>
          </a:p>
        </p:txBody>
      </p:sp>
      <p:sp>
        <p:nvSpPr>
          <p:cNvPr id="75778" name="Content Placeholder 2"/>
          <p:cNvSpPr>
            <a:spLocks noGrp="1"/>
          </p:cNvSpPr>
          <p:nvPr>
            <p:ph idx="1"/>
          </p:nvPr>
        </p:nvSpPr>
        <p:spPr>
          <a:xfrm>
            <a:off x="54045" y="1600200"/>
            <a:ext cx="9035907" cy="4525963"/>
          </a:xfrm>
        </p:spPr>
        <p:txBody>
          <a:bodyPr/>
          <a:lstStyle/>
          <a:p>
            <a:r>
              <a:rPr lang="en-US" sz="2800" dirty="0" err="1">
                <a:latin typeface="Calibri" charset="0"/>
              </a:rPr>
              <a:t>Endometrioid</a:t>
            </a:r>
            <a:r>
              <a:rPr lang="en-US" sz="2800" dirty="0">
                <a:latin typeface="Calibri" charset="0"/>
              </a:rPr>
              <a:t> </a:t>
            </a:r>
            <a:r>
              <a:rPr lang="en-US" sz="2800" dirty="0" err="1">
                <a:latin typeface="Calibri" charset="0"/>
              </a:rPr>
              <a:t>ve</a:t>
            </a:r>
            <a:r>
              <a:rPr lang="en-US" sz="2800" dirty="0">
                <a:latin typeface="Calibri" charset="0"/>
              </a:rPr>
              <a:t> clear cell </a:t>
            </a:r>
            <a:r>
              <a:rPr lang="en-US" sz="2800" dirty="0" err="1">
                <a:latin typeface="Calibri" charset="0"/>
              </a:rPr>
              <a:t>karsinomlarda</a:t>
            </a:r>
            <a:r>
              <a:rPr lang="en-US" sz="2800" dirty="0">
                <a:latin typeface="Calibri" charset="0"/>
              </a:rPr>
              <a:t> </a:t>
            </a:r>
            <a:r>
              <a:rPr lang="en-US" sz="2800" dirty="0" smtClean="0">
                <a:latin typeface="Calibri" charset="0"/>
              </a:rPr>
              <a:t>                           </a:t>
            </a:r>
            <a:r>
              <a:rPr lang="en-US" sz="2800" dirty="0" err="1" smtClean="0">
                <a:latin typeface="Calibri" charset="0"/>
              </a:rPr>
              <a:t>atipik</a:t>
            </a:r>
            <a:r>
              <a:rPr lang="en-US" sz="2800" dirty="0" smtClean="0">
                <a:latin typeface="Calibri" charset="0"/>
              </a:rPr>
              <a:t> </a:t>
            </a:r>
            <a:r>
              <a:rPr lang="en-US" sz="2800" dirty="0" err="1">
                <a:latin typeface="Calibri" charset="0"/>
              </a:rPr>
              <a:t>endometriotik</a:t>
            </a:r>
            <a:r>
              <a:rPr lang="en-US" sz="2800" dirty="0">
                <a:latin typeface="Calibri" charset="0"/>
              </a:rPr>
              <a:t> </a:t>
            </a:r>
            <a:r>
              <a:rPr lang="en-US" sz="2800" dirty="0" err="1">
                <a:latin typeface="Calibri" charset="0"/>
              </a:rPr>
              <a:t>implantlar</a:t>
            </a:r>
            <a:endParaRPr lang="en-US" sz="2800" dirty="0">
              <a:latin typeface="Calibri" charset="0"/>
            </a:endParaRPr>
          </a:p>
          <a:p>
            <a:pPr lvl="1"/>
            <a:r>
              <a:rPr lang="en-US" sz="2400" dirty="0">
                <a:latin typeface="Calibri" charset="0"/>
              </a:rPr>
              <a:t>37 over </a:t>
            </a:r>
            <a:r>
              <a:rPr lang="en-US" sz="2400" dirty="0" err="1">
                <a:latin typeface="Calibri" charset="0"/>
              </a:rPr>
              <a:t>kanseri</a:t>
            </a:r>
            <a:r>
              <a:rPr lang="en-US" sz="2400" dirty="0">
                <a:latin typeface="Calibri" charset="0"/>
              </a:rPr>
              <a:t> </a:t>
            </a:r>
            <a:r>
              <a:rPr lang="en-US" sz="2400" dirty="0" err="1">
                <a:latin typeface="Calibri" charset="0"/>
              </a:rPr>
              <a:t>ve</a:t>
            </a:r>
            <a:r>
              <a:rPr lang="en-US" sz="2400" dirty="0">
                <a:latin typeface="Calibri" charset="0"/>
              </a:rPr>
              <a:t> </a:t>
            </a:r>
            <a:r>
              <a:rPr lang="en-US" sz="2400" dirty="0" err="1">
                <a:latin typeface="Calibri" charset="0"/>
              </a:rPr>
              <a:t>endometriozisi</a:t>
            </a:r>
            <a:r>
              <a:rPr lang="en-US" sz="2400" dirty="0">
                <a:latin typeface="Calibri" charset="0"/>
              </a:rPr>
              <a:t> </a:t>
            </a:r>
            <a:r>
              <a:rPr lang="en-US" sz="2400" dirty="0" err="1">
                <a:latin typeface="Calibri" charset="0"/>
              </a:rPr>
              <a:t>olan</a:t>
            </a:r>
            <a:r>
              <a:rPr lang="en-US" sz="2400" dirty="0">
                <a:latin typeface="Calibri" charset="0"/>
              </a:rPr>
              <a:t> </a:t>
            </a:r>
            <a:r>
              <a:rPr lang="en-US" sz="2400" dirty="0" err="1">
                <a:latin typeface="Calibri" charset="0"/>
              </a:rPr>
              <a:t>olgu</a:t>
            </a:r>
            <a:endParaRPr lang="en-US" sz="2400" dirty="0">
              <a:latin typeface="Calibri" charset="0"/>
            </a:endParaRPr>
          </a:p>
          <a:p>
            <a:pPr lvl="2"/>
            <a:r>
              <a:rPr lang="en-US" sz="2000" dirty="0">
                <a:latin typeface="Calibri" charset="0"/>
              </a:rPr>
              <a:t>22 </a:t>
            </a:r>
            <a:r>
              <a:rPr lang="en-US" sz="2000" dirty="0" err="1">
                <a:latin typeface="Calibri" charset="0"/>
              </a:rPr>
              <a:t>olguda</a:t>
            </a:r>
            <a:r>
              <a:rPr lang="en-US" sz="2000" dirty="0">
                <a:latin typeface="Calibri" charset="0"/>
              </a:rPr>
              <a:t> </a:t>
            </a:r>
            <a:r>
              <a:rPr lang="en-US" sz="2000" dirty="0" err="1">
                <a:latin typeface="Calibri" charset="0"/>
              </a:rPr>
              <a:t>atipik</a:t>
            </a:r>
            <a:r>
              <a:rPr lang="en-US" sz="2000" dirty="0">
                <a:latin typeface="Calibri" charset="0"/>
              </a:rPr>
              <a:t> </a:t>
            </a:r>
            <a:r>
              <a:rPr lang="en-US" sz="2000" dirty="0" err="1">
                <a:latin typeface="Calibri" charset="0"/>
              </a:rPr>
              <a:t>endometriozis</a:t>
            </a:r>
            <a:r>
              <a:rPr lang="en-US" sz="2000" dirty="0">
                <a:latin typeface="Calibri" charset="0"/>
              </a:rPr>
              <a:t> </a:t>
            </a:r>
            <a:r>
              <a:rPr lang="en-US" sz="2000" dirty="0" smtClean="0">
                <a:latin typeface="Calibri" charset="0"/>
              </a:rPr>
              <a:t>+</a:t>
            </a:r>
          </a:p>
          <a:p>
            <a:pPr lvl="2"/>
            <a:endParaRPr lang="en-US" sz="2000" dirty="0">
              <a:latin typeface="Calibri" charset="0"/>
            </a:endParaRPr>
          </a:p>
          <a:p>
            <a:pPr lvl="1"/>
            <a:r>
              <a:rPr lang="en-US" sz="2400" dirty="0" err="1" smtClean="0">
                <a:latin typeface="Calibri" charset="0"/>
              </a:rPr>
              <a:t>Atipik</a:t>
            </a:r>
            <a:r>
              <a:rPr lang="en-US" sz="2400" dirty="0" smtClean="0">
                <a:latin typeface="Calibri" charset="0"/>
              </a:rPr>
              <a:t> </a:t>
            </a:r>
            <a:r>
              <a:rPr lang="en-US" sz="2400" dirty="0" err="1">
                <a:latin typeface="Calibri" charset="0"/>
              </a:rPr>
              <a:t>endometriozis</a:t>
            </a:r>
            <a:r>
              <a:rPr lang="en-US" sz="2400" dirty="0">
                <a:latin typeface="Calibri" charset="0"/>
              </a:rPr>
              <a:t> </a:t>
            </a:r>
            <a:r>
              <a:rPr lang="en-US" sz="2400" dirty="0" err="1">
                <a:latin typeface="Calibri" charset="0"/>
              </a:rPr>
              <a:t>odakları</a:t>
            </a:r>
            <a:endParaRPr lang="en-US" sz="2400" dirty="0">
              <a:latin typeface="Calibri" charset="0"/>
            </a:endParaRPr>
          </a:p>
          <a:p>
            <a:pPr lvl="2"/>
            <a:r>
              <a:rPr lang="en-US" sz="2000" dirty="0" err="1">
                <a:latin typeface="Calibri" charset="0"/>
              </a:rPr>
              <a:t>Endometrioid</a:t>
            </a:r>
            <a:r>
              <a:rPr lang="en-US" sz="2000" dirty="0">
                <a:latin typeface="Calibri" charset="0"/>
              </a:rPr>
              <a:t> </a:t>
            </a:r>
            <a:r>
              <a:rPr lang="en-US" sz="2000" dirty="0" err="1">
                <a:latin typeface="Calibri" charset="0"/>
              </a:rPr>
              <a:t>karsinomlar</a:t>
            </a:r>
            <a:r>
              <a:rPr lang="en-US" sz="2000" dirty="0">
                <a:latin typeface="Calibri" charset="0"/>
              </a:rPr>
              <a:t>……………. %42</a:t>
            </a:r>
          </a:p>
          <a:p>
            <a:pPr lvl="2"/>
            <a:r>
              <a:rPr lang="en-US" sz="2000" dirty="0">
                <a:latin typeface="Calibri" charset="0"/>
              </a:rPr>
              <a:t>Clear cell </a:t>
            </a:r>
            <a:r>
              <a:rPr lang="en-US" sz="2000" dirty="0" err="1">
                <a:latin typeface="Calibri" charset="0"/>
              </a:rPr>
              <a:t>karsinomlar</a:t>
            </a:r>
            <a:r>
              <a:rPr lang="en-US" sz="2000" dirty="0">
                <a:latin typeface="Calibri" charset="0"/>
              </a:rPr>
              <a:t>…………………… %</a:t>
            </a:r>
            <a:r>
              <a:rPr lang="en-US" sz="2000" dirty="0" smtClean="0">
                <a:latin typeface="Calibri" charset="0"/>
              </a:rPr>
              <a:t>54</a:t>
            </a:r>
          </a:p>
          <a:p>
            <a:pPr lvl="2"/>
            <a:endParaRPr lang="en-US" sz="2000" dirty="0" smtClean="0">
              <a:latin typeface="Calibri" charset="0"/>
            </a:endParaRPr>
          </a:p>
          <a:p>
            <a:r>
              <a:rPr lang="en-US" sz="2800" dirty="0" err="1" smtClean="0"/>
              <a:t>Atipik</a:t>
            </a:r>
            <a:r>
              <a:rPr lang="en-US" sz="2800" dirty="0" smtClean="0"/>
              <a:t> </a:t>
            </a:r>
            <a:r>
              <a:rPr lang="en-US" sz="2800" dirty="0" err="1" smtClean="0"/>
              <a:t>endometriomada</a:t>
            </a:r>
            <a:r>
              <a:rPr lang="en-US" sz="2800" dirty="0" smtClean="0"/>
              <a:t> malign </a:t>
            </a:r>
            <a:r>
              <a:rPr lang="en-US" sz="2800" dirty="0" err="1" smtClean="0"/>
              <a:t>transformasyon</a:t>
            </a:r>
            <a:r>
              <a:rPr lang="en-US" sz="2800" dirty="0" smtClean="0"/>
              <a:t> </a:t>
            </a:r>
            <a:r>
              <a:rPr lang="en-US" sz="2800" dirty="0" err="1" smtClean="0"/>
              <a:t>riski</a:t>
            </a:r>
            <a:r>
              <a:rPr lang="en-US" sz="2800" dirty="0" smtClean="0"/>
              <a:t> </a:t>
            </a:r>
            <a:r>
              <a:rPr lang="en-US" sz="2800" b="1" dirty="0" smtClean="0"/>
              <a:t>x4</a:t>
            </a:r>
            <a:r>
              <a:rPr lang="en-US" sz="2800" dirty="0" smtClean="0"/>
              <a:t> </a:t>
            </a:r>
            <a:r>
              <a:rPr lang="en-US" sz="2800" dirty="0" smtClean="0">
                <a:latin typeface="Wingdings"/>
                <a:ea typeface="Wingdings"/>
                <a:cs typeface="Wingdings"/>
                <a:sym typeface="Wingdings"/>
              </a:rPr>
              <a:t></a:t>
            </a:r>
            <a:endParaRPr lang="en-US" sz="2800" dirty="0" smtClean="0">
              <a:sym typeface="Wingdings"/>
            </a:endParaRPr>
          </a:p>
          <a:p>
            <a:pPr lvl="2"/>
            <a:endParaRPr lang="en-US" sz="2000" dirty="0">
              <a:latin typeface="Calibri" charset="0"/>
            </a:endParaRPr>
          </a:p>
        </p:txBody>
      </p:sp>
      <p:sp>
        <p:nvSpPr>
          <p:cNvPr id="75779" name="TextBox 3"/>
          <p:cNvSpPr txBox="1">
            <a:spLocks noChangeArrowheads="1"/>
          </p:cNvSpPr>
          <p:nvPr/>
        </p:nvSpPr>
        <p:spPr bwMode="auto">
          <a:xfrm>
            <a:off x="7133854" y="6309248"/>
            <a:ext cx="18399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err="1"/>
              <a:t>Fukunaga</a:t>
            </a:r>
            <a:r>
              <a:rPr lang="en-US" sz="1600" dirty="0"/>
              <a:t> M, 1997</a:t>
            </a:r>
          </a:p>
        </p:txBody>
      </p:sp>
      <p:sp>
        <p:nvSpPr>
          <p:cNvPr id="75780" name="TextBox 4"/>
          <p:cNvSpPr txBox="1">
            <a:spLocks noChangeArrowheads="1"/>
          </p:cNvSpPr>
          <p:nvPr/>
        </p:nvSpPr>
        <p:spPr bwMode="auto">
          <a:xfrm>
            <a:off x="7133854" y="5957094"/>
            <a:ext cx="1530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a:t>Ogawa S, 2000</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7826" name="Picture 1" descr="Ekran Resmi 2018-01-24 00.30.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25438"/>
            <a:ext cx="9144000" cy="632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081338" y="2486025"/>
            <a:ext cx="2714625" cy="946150"/>
          </a:xfrm>
          <a:prstGeom prst="rect">
            <a:avLst/>
          </a:prstGeom>
          <a:solidFill>
            <a:schemeClr val="accent2">
              <a:lumMod val="20000"/>
              <a:lumOff val="80000"/>
              <a:alpha val="2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p:nvPr/>
        </p:nvSpPr>
        <p:spPr>
          <a:xfrm>
            <a:off x="2395538" y="3921125"/>
            <a:ext cx="4116387" cy="947738"/>
          </a:xfrm>
          <a:prstGeom prst="rect">
            <a:avLst/>
          </a:prstGeom>
          <a:solidFill>
            <a:srgbClr val="D99694">
              <a:alpha val="26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p:nvPr/>
        </p:nvSpPr>
        <p:spPr>
          <a:xfrm>
            <a:off x="277813" y="5667375"/>
            <a:ext cx="4275137" cy="844550"/>
          </a:xfrm>
          <a:prstGeom prst="rect">
            <a:avLst/>
          </a:prstGeom>
          <a:solidFill>
            <a:schemeClr val="accent2">
              <a:lumMod val="75000"/>
              <a:alpha val="3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p:nvPr/>
        </p:nvSpPr>
        <p:spPr>
          <a:xfrm>
            <a:off x="4895850" y="5667375"/>
            <a:ext cx="3886200" cy="844550"/>
          </a:xfrm>
          <a:prstGeom prst="rect">
            <a:avLst/>
          </a:prstGeom>
          <a:solidFill>
            <a:schemeClr val="accent2">
              <a:lumMod val="75000"/>
              <a:alpha val="3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2800" b="1" dirty="0" err="1" smtClean="0">
                <a:solidFill>
                  <a:schemeClr val="tx2">
                    <a:lumMod val="50000"/>
                  </a:schemeClr>
                </a:solidFill>
                <a:latin typeface="Calibri" charset="0"/>
              </a:rPr>
              <a:t>Atipik</a:t>
            </a:r>
            <a:r>
              <a:rPr lang="en-US" sz="2800" b="1" dirty="0" smtClean="0">
                <a:solidFill>
                  <a:schemeClr val="tx2">
                    <a:lumMod val="50000"/>
                  </a:schemeClr>
                </a:solidFill>
                <a:latin typeface="Calibri" charset="0"/>
              </a:rPr>
              <a:t> </a:t>
            </a:r>
            <a:r>
              <a:rPr lang="en-US" sz="2800" b="1" dirty="0" err="1" smtClean="0">
                <a:solidFill>
                  <a:schemeClr val="tx2">
                    <a:lumMod val="50000"/>
                  </a:schemeClr>
                </a:solidFill>
                <a:latin typeface="Calibri" charset="0"/>
              </a:rPr>
              <a:t>Endometrioma</a:t>
            </a:r>
            <a:endParaRPr lang="en-US" sz="2800" dirty="0">
              <a:latin typeface="Calibri" charset="0"/>
            </a:endParaRPr>
          </a:p>
        </p:txBody>
      </p:sp>
      <p:sp>
        <p:nvSpPr>
          <p:cNvPr id="3" name="Content Placeholder 2"/>
          <p:cNvSpPr>
            <a:spLocks noGrp="1"/>
          </p:cNvSpPr>
          <p:nvPr>
            <p:ph idx="1"/>
          </p:nvPr>
        </p:nvSpPr>
        <p:spPr>
          <a:xfrm>
            <a:off x="107950" y="1585913"/>
            <a:ext cx="8904288" cy="4525962"/>
          </a:xfrm>
        </p:spPr>
        <p:txBody>
          <a:bodyPr/>
          <a:lstStyle/>
          <a:p>
            <a:pPr lvl="4">
              <a:defRPr/>
            </a:pPr>
            <a:endParaRPr lang="en-US" sz="1600" dirty="0" smtClean="0"/>
          </a:p>
          <a:p>
            <a:pPr lvl="4">
              <a:defRPr/>
            </a:pPr>
            <a:endParaRPr lang="en-US" sz="1600" dirty="0" smtClean="0">
              <a:ea typeface="Wingdings"/>
              <a:cs typeface="Wingdings"/>
              <a:sym typeface="Wingdings"/>
            </a:endParaRPr>
          </a:p>
          <a:p>
            <a:pPr>
              <a:defRPr/>
            </a:pPr>
            <a:r>
              <a:rPr lang="en-US" sz="2800" dirty="0" err="1" smtClean="0">
                <a:ea typeface="Wingdings"/>
                <a:cs typeface="Wingdings"/>
                <a:sym typeface="Wingdings"/>
              </a:rPr>
              <a:t>Sadece</a:t>
            </a:r>
            <a:r>
              <a:rPr lang="en-US" sz="2800" dirty="0" smtClean="0">
                <a:ea typeface="Wingdings"/>
                <a:cs typeface="Wingdings"/>
                <a:sym typeface="Wingdings"/>
              </a:rPr>
              <a:t> </a:t>
            </a:r>
            <a:r>
              <a:rPr lang="en-US" sz="2800" dirty="0" err="1" smtClean="0">
                <a:ea typeface="Wingdings"/>
                <a:cs typeface="Wingdings"/>
                <a:sym typeface="Wingdings"/>
              </a:rPr>
              <a:t>az</a:t>
            </a:r>
            <a:r>
              <a:rPr lang="en-US" sz="2800" dirty="0" smtClean="0">
                <a:ea typeface="Wingdings"/>
                <a:cs typeface="Wingdings"/>
                <a:sym typeface="Wingdings"/>
              </a:rPr>
              <a:t> </a:t>
            </a:r>
            <a:r>
              <a:rPr lang="en-US" sz="2800" dirty="0" err="1" smtClean="0">
                <a:ea typeface="Wingdings"/>
                <a:cs typeface="Wingdings"/>
                <a:sym typeface="Wingdings"/>
              </a:rPr>
              <a:t>sayıda</a:t>
            </a:r>
            <a:r>
              <a:rPr lang="en-US" sz="2800" dirty="0" smtClean="0">
                <a:ea typeface="Wingdings"/>
                <a:cs typeface="Wingdings"/>
                <a:sym typeface="Wingdings"/>
              </a:rPr>
              <a:t> </a:t>
            </a:r>
            <a:r>
              <a:rPr lang="en-US" sz="2800" dirty="0" err="1" smtClean="0">
                <a:ea typeface="Wingdings"/>
                <a:cs typeface="Wingdings"/>
                <a:sym typeface="Wingdings"/>
              </a:rPr>
              <a:t>kadında</a:t>
            </a:r>
            <a:r>
              <a:rPr lang="en-US" sz="2800" dirty="0" smtClean="0">
                <a:ea typeface="Wingdings"/>
                <a:cs typeface="Wingdings"/>
                <a:sym typeface="Wingdings"/>
              </a:rPr>
              <a:t> </a:t>
            </a:r>
            <a:r>
              <a:rPr lang="en-US" sz="2800" dirty="0" err="1" smtClean="0">
                <a:ea typeface="Wingdings"/>
                <a:cs typeface="Wingdings"/>
                <a:sym typeface="Wingdings"/>
              </a:rPr>
              <a:t>bu</a:t>
            </a:r>
            <a:r>
              <a:rPr lang="en-US" sz="2800" dirty="0" smtClean="0">
                <a:ea typeface="Wingdings"/>
                <a:cs typeface="Wingdings"/>
                <a:sym typeface="Wingdings"/>
              </a:rPr>
              <a:t> </a:t>
            </a:r>
            <a:r>
              <a:rPr lang="en-US" sz="2800" dirty="0" err="1" smtClean="0">
                <a:ea typeface="Wingdings"/>
                <a:cs typeface="Wingdings"/>
                <a:sym typeface="Wingdings"/>
              </a:rPr>
              <a:t>olur</a:t>
            </a:r>
            <a:endParaRPr lang="en-US" sz="2800" dirty="0" smtClean="0">
              <a:ea typeface="Wingdings"/>
              <a:cs typeface="Wingdings"/>
              <a:sym typeface="Wingdings"/>
            </a:endParaRPr>
          </a:p>
          <a:p>
            <a:pPr lvl="1">
              <a:defRPr/>
            </a:pPr>
            <a:r>
              <a:rPr lang="en-US" sz="2400" dirty="0" err="1" smtClean="0">
                <a:ea typeface="Wingdings"/>
                <a:cs typeface="Wingdings"/>
                <a:sym typeface="Wingdings"/>
              </a:rPr>
              <a:t>Kimler</a:t>
            </a:r>
            <a:r>
              <a:rPr lang="en-US" sz="2400" dirty="0" smtClean="0">
                <a:ea typeface="Wingdings"/>
                <a:cs typeface="Wingdings"/>
                <a:sym typeface="Wingdings"/>
              </a:rPr>
              <a:t> risk </a:t>
            </a:r>
            <a:r>
              <a:rPr lang="en-US" sz="2400" dirty="0" err="1" smtClean="0">
                <a:ea typeface="Wingdings"/>
                <a:cs typeface="Wingdings"/>
                <a:sym typeface="Wingdings"/>
              </a:rPr>
              <a:t>altında</a:t>
            </a:r>
            <a:r>
              <a:rPr lang="en-US" sz="2400" dirty="0" smtClean="0">
                <a:ea typeface="Wingdings"/>
                <a:cs typeface="Wingdings"/>
                <a:sym typeface="Wingdings"/>
              </a:rPr>
              <a:t>?</a:t>
            </a:r>
          </a:p>
          <a:p>
            <a:pPr lvl="1">
              <a:defRPr/>
            </a:pPr>
            <a:r>
              <a:rPr lang="en-US" sz="2400" dirty="0" err="1" smtClean="0">
                <a:ea typeface="Wingdings"/>
                <a:cs typeface="Wingdings"/>
                <a:sym typeface="Wingdings"/>
              </a:rPr>
              <a:t>Nasıl</a:t>
            </a:r>
            <a:r>
              <a:rPr lang="en-US" sz="2400" dirty="0" smtClean="0">
                <a:ea typeface="Wingdings"/>
                <a:cs typeface="Wingdings"/>
                <a:sym typeface="Wingdings"/>
              </a:rPr>
              <a:t> </a:t>
            </a:r>
            <a:r>
              <a:rPr lang="en-US" sz="2400" dirty="0" err="1" smtClean="0">
                <a:ea typeface="Wingdings"/>
                <a:cs typeface="Wingdings"/>
                <a:sym typeface="Wingdings"/>
              </a:rPr>
              <a:t>bu</a:t>
            </a:r>
            <a:r>
              <a:rPr lang="en-US" sz="2400" dirty="0" smtClean="0">
                <a:ea typeface="Wingdings"/>
                <a:cs typeface="Wingdings"/>
                <a:sym typeface="Wingdings"/>
              </a:rPr>
              <a:t> </a:t>
            </a:r>
            <a:r>
              <a:rPr lang="en-US" sz="2400" dirty="0" err="1" smtClean="0">
                <a:ea typeface="Wingdings"/>
                <a:cs typeface="Wingdings"/>
                <a:sym typeface="Wingdings"/>
              </a:rPr>
              <a:t>progresyon</a:t>
            </a:r>
            <a:r>
              <a:rPr lang="en-US" sz="2400" dirty="0" smtClean="0">
                <a:ea typeface="Wingdings"/>
                <a:cs typeface="Wingdings"/>
                <a:sym typeface="Wingdings"/>
              </a:rPr>
              <a:t> </a:t>
            </a:r>
            <a:r>
              <a:rPr lang="en-US" sz="2400" dirty="0" err="1" smtClean="0">
                <a:ea typeface="Wingdings"/>
                <a:cs typeface="Wingdings"/>
                <a:sym typeface="Wingdings"/>
              </a:rPr>
              <a:t>durdurulabilir</a:t>
            </a:r>
            <a:r>
              <a:rPr lang="en-US" sz="2400" dirty="0" smtClean="0">
                <a:ea typeface="Wingdings"/>
                <a:cs typeface="Wingdings"/>
                <a:sym typeface="Wingdings"/>
              </a:rPr>
              <a:t>?</a:t>
            </a:r>
          </a:p>
          <a:p>
            <a:pPr lvl="4">
              <a:defRPr/>
            </a:pPr>
            <a:endParaRPr lang="en-US" sz="1600" dirty="0">
              <a:ea typeface="Wingdings"/>
              <a:cs typeface="Wingdings"/>
              <a:sym typeface="Wingdings"/>
            </a:endParaRPr>
          </a:p>
          <a:p>
            <a:pPr>
              <a:defRPr/>
            </a:pPr>
            <a:r>
              <a:rPr lang="en-US" sz="2800" dirty="0" err="1" smtClean="0"/>
              <a:t>Endometriozis</a:t>
            </a:r>
            <a:r>
              <a:rPr lang="en-US" sz="2800" dirty="0" smtClean="0"/>
              <a:t> </a:t>
            </a:r>
            <a:r>
              <a:rPr lang="en-US" sz="2800" dirty="0" err="1" smtClean="0"/>
              <a:t>ilişkili</a:t>
            </a:r>
            <a:r>
              <a:rPr lang="en-US" sz="2800" dirty="0" smtClean="0"/>
              <a:t> </a:t>
            </a:r>
            <a:r>
              <a:rPr lang="en-US" sz="2800" dirty="0" err="1" smtClean="0"/>
              <a:t>karsinom</a:t>
            </a:r>
            <a:r>
              <a:rPr lang="en-US" sz="2800" dirty="0" smtClean="0"/>
              <a:t> </a:t>
            </a:r>
            <a:r>
              <a:rPr lang="en-US" sz="2800" dirty="0" err="1" smtClean="0"/>
              <a:t>geliştirme</a:t>
            </a:r>
            <a:r>
              <a:rPr lang="en-US" sz="2800" dirty="0" smtClean="0"/>
              <a:t> </a:t>
            </a:r>
            <a:r>
              <a:rPr lang="en-US" sz="2800" dirty="0" err="1" smtClean="0"/>
              <a:t>riski</a:t>
            </a:r>
            <a:r>
              <a:rPr lang="en-US" sz="2800" dirty="0" smtClean="0"/>
              <a:t> </a:t>
            </a:r>
            <a:r>
              <a:rPr lang="en-US" sz="2800" dirty="0" err="1" smtClean="0"/>
              <a:t>olan</a:t>
            </a:r>
            <a:r>
              <a:rPr lang="en-US" sz="2800" dirty="0" smtClean="0"/>
              <a:t> </a:t>
            </a:r>
            <a:r>
              <a:rPr lang="en-US" sz="2800" dirty="0" err="1" smtClean="0"/>
              <a:t>kadınların</a:t>
            </a:r>
            <a:r>
              <a:rPr lang="en-US" sz="2800" dirty="0" smtClean="0"/>
              <a:t> </a:t>
            </a:r>
            <a:r>
              <a:rPr lang="en-US" sz="2800" dirty="0" err="1" smtClean="0"/>
              <a:t>saptanmasında</a:t>
            </a:r>
            <a:r>
              <a:rPr lang="en-US" sz="2800" dirty="0" smtClean="0"/>
              <a:t> </a:t>
            </a:r>
            <a:r>
              <a:rPr lang="en-US" sz="2800" dirty="0" err="1" smtClean="0"/>
              <a:t>atipik</a:t>
            </a:r>
            <a:r>
              <a:rPr lang="en-US" sz="2800" dirty="0" smtClean="0"/>
              <a:t> </a:t>
            </a:r>
            <a:r>
              <a:rPr lang="en-US" sz="2800" dirty="0" err="1" smtClean="0"/>
              <a:t>endometriomalar</a:t>
            </a:r>
            <a:r>
              <a:rPr lang="en-US" sz="2800" dirty="0" smtClean="0"/>
              <a:t> </a:t>
            </a:r>
            <a:r>
              <a:rPr lang="en-US" sz="2800" dirty="0" err="1" smtClean="0"/>
              <a:t>hakkında</a:t>
            </a:r>
            <a:r>
              <a:rPr lang="en-US" sz="2800" dirty="0" smtClean="0"/>
              <a:t> </a:t>
            </a:r>
            <a:r>
              <a:rPr lang="en-US" sz="2800" dirty="0" err="1" smtClean="0"/>
              <a:t>farkındalık</a:t>
            </a:r>
            <a:endParaRPr lang="en-US" sz="2800" dirty="0" smtClean="0"/>
          </a:p>
          <a:p>
            <a:pPr marL="457200" lvl="1" indent="0">
              <a:buFont typeface="Arial" charset="0"/>
              <a:buNone/>
              <a:defRPr/>
            </a:pPr>
            <a:endParaRPr lang="en-US" sz="2400" dirty="0" smtClean="0">
              <a:ea typeface="Wingdings"/>
              <a:cs typeface="Wingdings"/>
              <a:sym typeface="Wingdings"/>
            </a:endParaRPr>
          </a:p>
        </p:txBody>
      </p:sp>
      <p:sp>
        <p:nvSpPr>
          <p:cNvPr id="79875" name="TextBox 3"/>
          <p:cNvSpPr txBox="1">
            <a:spLocks noChangeArrowheads="1"/>
          </p:cNvSpPr>
          <p:nvPr/>
        </p:nvSpPr>
        <p:spPr bwMode="auto">
          <a:xfrm>
            <a:off x="6199188" y="5999163"/>
            <a:ext cx="1962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Grandi G, 2015</a:t>
            </a:r>
          </a:p>
          <a:p>
            <a:pPr eaLnBrk="1" hangingPunct="1"/>
            <a:r>
              <a:rPr lang="en-US" sz="1600"/>
              <a:t>VanGorp T, 2004</a:t>
            </a:r>
          </a:p>
          <a:p>
            <a:pPr eaLnBrk="1" hangingPunct="1"/>
            <a:endParaRPr lang="en-US" sz="1600"/>
          </a:p>
          <a:p>
            <a:pPr eaLnBrk="1" hangingPunct="1"/>
            <a:endParaRPr lang="en-US" sz="16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Content Placeholder 2"/>
          <p:cNvSpPr>
            <a:spLocks noGrp="1"/>
          </p:cNvSpPr>
          <p:nvPr>
            <p:ph idx="1"/>
          </p:nvPr>
        </p:nvSpPr>
        <p:spPr/>
        <p:txBody>
          <a:bodyPr/>
          <a:lstStyle/>
          <a:p>
            <a:r>
              <a:rPr lang="en-US" sz="2800">
                <a:latin typeface="Calibri" charset="0"/>
                <a:cs typeface="Wingdings" charset="0"/>
                <a:sym typeface="Wingdings" charset="0"/>
              </a:rPr>
              <a:t>Özellikle menstrüasyonda (retrograd) indüklenen akut/kronik enflamasyon ile endometrioma progresyonu</a:t>
            </a:r>
          </a:p>
          <a:p>
            <a:pPr lvl="1"/>
            <a:r>
              <a:rPr lang="en-US" sz="2400">
                <a:latin typeface="Calibri" charset="0"/>
                <a:ea typeface="ＭＳ Ｐゴシック" charset="0"/>
                <a:cs typeface="ＭＳ Ｐゴシック" charset="0"/>
                <a:sym typeface="Wingdings" charset="0"/>
              </a:rPr>
              <a:t>GF, MMP-3, IL-6, IL-8, ICAM-1, TNF-α</a:t>
            </a:r>
          </a:p>
          <a:p>
            <a:pPr lvl="3"/>
            <a:endParaRPr lang="en-US" sz="1600">
              <a:latin typeface="Calibri" charset="0"/>
              <a:ea typeface="ＭＳ Ｐゴシック" charset="0"/>
              <a:cs typeface="Wingdings" charset="0"/>
              <a:sym typeface="Wingdings" charset="0"/>
            </a:endParaRPr>
          </a:p>
          <a:p>
            <a:r>
              <a:rPr lang="en-US" sz="2800">
                <a:latin typeface="Calibri" charset="0"/>
                <a:cs typeface="Wingdings" charset="0"/>
                <a:sym typeface="Wingdings" charset="0"/>
              </a:rPr>
              <a:t>Endometriozis ilişkili karsinomlarda VEGF aşırı ekspresyonu</a:t>
            </a:r>
            <a:endParaRPr lang="en-US">
              <a:latin typeface="Calibri" charset="0"/>
              <a:cs typeface="Wingdings" charset="0"/>
              <a:sym typeface="Wingdings" charset="0"/>
            </a:endParaRPr>
          </a:p>
          <a:p>
            <a:pPr lvl="1"/>
            <a:r>
              <a:rPr lang="en-US" sz="2400">
                <a:latin typeface="Calibri" charset="0"/>
                <a:ea typeface="ＭＳ Ｐゴシック" charset="0"/>
                <a:cs typeface="Wingdings" charset="0"/>
                <a:sym typeface="Wingdings" charset="0"/>
              </a:rPr>
              <a:t>Atipik endometriozis doku örneklerinde de                      VEGF ekspresyonunda varyasyon +</a:t>
            </a:r>
          </a:p>
          <a:p>
            <a:pPr lvl="1"/>
            <a:r>
              <a:rPr lang="en-US" sz="2400">
                <a:latin typeface="Calibri" charset="0"/>
                <a:ea typeface="ＭＳ Ｐゴシック" charset="0"/>
                <a:cs typeface="ＭＳ Ｐゴシック" charset="0"/>
                <a:sym typeface="Wingdings" charset="0"/>
              </a:rPr>
              <a:t> Progresyonla ilişkili?</a:t>
            </a:r>
          </a:p>
          <a:p>
            <a:pPr lvl="1"/>
            <a:endParaRPr lang="en-US" sz="2400">
              <a:latin typeface="Calibri" charset="0"/>
              <a:ea typeface="ＭＳ Ｐゴシック" charset="0"/>
              <a:cs typeface="ＭＳ Ｐゴシック" charset="0"/>
              <a:sym typeface="Wingdings" charset="0"/>
            </a:endParaRPr>
          </a:p>
        </p:txBody>
      </p:sp>
      <p:sp>
        <p:nvSpPr>
          <p:cNvPr id="81922" name="TextBox 3"/>
          <p:cNvSpPr txBox="1">
            <a:spLocks noChangeArrowheads="1"/>
          </p:cNvSpPr>
          <p:nvPr/>
        </p:nvSpPr>
        <p:spPr bwMode="auto">
          <a:xfrm>
            <a:off x="6199188" y="5999163"/>
            <a:ext cx="248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delCarmen MG, 2004</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Enflamatuar</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Enflamatuar</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2800" dirty="0">
              <a:latin typeface="Calibri" charset="0"/>
            </a:endParaRPr>
          </a:p>
        </p:txBody>
      </p:sp>
      <p:sp>
        <p:nvSpPr>
          <p:cNvPr id="83970" name="Content Placeholder 2"/>
          <p:cNvSpPr>
            <a:spLocks noGrp="1"/>
          </p:cNvSpPr>
          <p:nvPr>
            <p:ph idx="1"/>
          </p:nvPr>
        </p:nvSpPr>
        <p:spPr>
          <a:xfrm>
            <a:off x="214313" y="2505075"/>
            <a:ext cx="3744912" cy="804863"/>
          </a:xfrm>
        </p:spPr>
        <p:txBody>
          <a:bodyPr/>
          <a:lstStyle/>
          <a:p>
            <a:pPr marL="0" indent="0">
              <a:buFont typeface="Arial" charset="0"/>
              <a:buNone/>
            </a:pPr>
            <a:r>
              <a:rPr lang="en-US" sz="2800" b="1">
                <a:latin typeface="Calibri" charset="0"/>
              </a:rPr>
              <a:t>Endometriozis</a:t>
            </a:r>
            <a:r>
              <a:rPr lang="en-US" sz="2800">
                <a:latin typeface="Calibri" charset="0"/>
              </a:rPr>
              <a:t> </a:t>
            </a:r>
            <a:r>
              <a:rPr lang="en-US" sz="2800" b="1">
                <a:latin typeface="Calibri" charset="0"/>
              </a:rPr>
              <a:t>dokusu</a:t>
            </a:r>
            <a:endParaRPr lang="en-US" sz="2800">
              <a:latin typeface="Calibri" charset="0"/>
            </a:endParaRPr>
          </a:p>
        </p:txBody>
      </p:sp>
      <p:sp>
        <p:nvSpPr>
          <p:cNvPr id="83971" name="TextBox 3"/>
          <p:cNvSpPr txBox="1">
            <a:spLocks noChangeArrowheads="1"/>
          </p:cNvSpPr>
          <p:nvPr/>
        </p:nvSpPr>
        <p:spPr bwMode="auto">
          <a:xfrm>
            <a:off x="7615238" y="6503988"/>
            <a:ext cx="1528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Kato N, 2006</a:t>
            </a:r>
          </a:p>
        </p:txBody>
      </p:sp>
      <p:pic>
        <p:nvPicPr>
          <p:cNvPr id="2" name="Picture 1" descr="Ekran Resmi 2018-01-24 23.23.4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8388" y="3097213"/>
            <a:ext cx="4238625"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1" descr="Ekran Resmi 2018-01-24 00.03.5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388" y="3092450"/>
            <a:ext cx="4014787"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2932026" y="3917892"/>
            <a:ext cx="3229280" cy="2488848"/>
          </a:xfrm>
          <a:prstGeom prst="rightArrow">
            <a:avLst/>
          </a:prstGeom>
          <a:solidFill>
            <a:srgbClr val="800000">
              <a:alpha val="76000"/>
            </a:srgb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Tekrarlayan</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enflamatuar</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değişiklikler</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Content Placeholder 2"/>
          <p:cNvSpPr txBox="1">
            <a:spLocks/>
          </p:cNvSpPr>
          <p:nvPr/>
        </p:nvSpPr>
        <p:spPr bwMode="auto">
          <a:xfrm>
            <a:off x="5138738" y="1708150"/>
            <a:ext cx="3860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spcBef>
                <a:spcPct val="20000"/>
              </a:spcBef>
              <a:buFont typeface="Arial" charset="0"/>
              <a:buNone/>
            </a:pPr>
            <a:r>
              <a:rPr lang="en-US" sz="2800"/>
              <a:t>Malignansi özelliği göstermeyen                           </a:t>
            </a:r>
            <a:r>
              <a:rPr lang="en-US" sz="2800" b="1"/>
              <a:t>clear cell morfolojisi</a:t>
            </a:r>
            <a:endParaRPr lang="en-US" sz="280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Content Placeholder 2"/>
          <p:cNvSpPr>
            <a:spLocks noGrp="1"/>
          </p:cNvSpPr>
          <p:nvPr>
            <p:ph idx="1"/>
          </p:nvPr>
        </p:nvSpPr>
        <p:spPr>
          <a:xfrm>
            <a:off x="53975" y="1600200"/>
            <a:ext cx="9036050" cy="4525963"/>
          </a:xfrm>
        </p:spPr>
        <p:txBody>
          <a:bodyPr/>
          <a:lstStyle/>
          <a:p>
            <a:r>
              <a:rPr lang="en-US" sz="2800" b="1">
                <a:latin typeface="Calibri" charset="0"/>
              </a:rPr>
              <a:t>Endometriozis</a:t>
            </a:r>
            <a:r>
              <a:rPr lang="en-US" sz="2800">
                <a:latin typeface="Calibri" charset="0"/>
              </a:rPr>
              <a:t> ve </a:t>
            </a:r>
            <a:r>
              <a:rPr lang="en-US" sz="2800" b="1">
                <a:latin typeface="Calibri" charset="0"/>
              </a:rPr>
              <a:t>atipik endometriozis </a:t>
            </a:r>
            <a:r>
              <a:rPr lang="en-US" sz="2800">
                <a:latin typeface="Calibri" charset="0"/>
              </a:rPr>
              <a:t>için risk faktörü</a:t>
            </a:r>
          </a:p>
          <a:p>
            <a:pPr lvl="1"/>
            <a:r>
              <a:rPr lang="en-US" sz="2400">
                <a:latin typeface="Calibri" charset="0"/>
              </a:rPr>
              <a:t>Aromataz aktivitesi </a:t>
            </a:r>
            <a:r>
              <a:rPr lang="en-US" sz="2400">
                <a:latin typeface="Wingdings" charset="0"/>
                <a:ea typeface="ＭＳ Ｐゴシック" charset="0"/>
                <a:cs typeface="ＭＳ Ｐゴシック" charset="0"/>
                <a:sym typeface="Wingdings" charset="0"/>
              </a:rPr>
              <a:t></a:t>
            </a:r>
          </a:p>
          <a:p>
            <a:pPr lvl="1"/>
            <a:r>
              <a:rPr lang="en-US" sz="2400">
                <a:latin typeface="Calibri" charset="0"/>
              </a:rPr>
              <a:t>17𝛽-OH-steroid-dehidrogenaz </a:t>
            </a:r>
            <a:r>
              <a:rPr lang="en-US" sz="2400">
                <a:latin typeface="Webdings" charset="0"/>
                <a:ea typeface="ＭＳ Ｐゴシック" charset="0"/>
                <a:cs typeface="ＭＳ Ｐゴシック" charset="0"/>
                <a:sym typeface="Webdings" charset="0"/>
              </a:rPr>
              <a:t></a:t>
            </a:r>
            <a:endParaRPr lang="en-US" sz="2400">
              <a:latin typeface="Calibri" charset="0"/>
              <a:sym typeface="Webdings" charset="0"/>
            </a:endParaRPr>
          </a:p>
          <a:p>
            <a:pPr lvl="1"/>
            <a:r>
              <a:rPr lang="en-US" sz="2400">
                <a:latin typeface="Calibri" charset="0"/>
              </a:rPr>
              <a:t>Endometriomadaki proliferatif aktiviteyi artırır</a:t>
            </a:r>
          </a:p>
          <a:p>
            <a:pPr lvl="1">
              <a:buFont typeface="Arial" charset="0"/>
              <a:buNone/>
            </a:pPr>
            <a:endParaRPr lang="en-US" sz="2400">
              <a:latin typeface="Calibri" charset="0"/>
            </a:endParaRPr>
          </a:p>
          <a:p>
            <a:r>
              <a:rPr lang="en-US" sz="2800">
                <a:latin typeface="Calibri" charset="0"/>
              </a:rPr>
              <a:t>Ayrıca beta-catenin sinyal yolakları da endometriotik implantların östrojen bağımlı invazyonunda rol oynar</a:t>
            </a:r>
          </a:p>
          <a:p>
            <a:pPr lvl="1"/>
            <a:r>
              <a:rPr lang="en-US" sz="2400">
                <a:latin typeface="Calibri" charset="0"/>
              </a:rPr>
              <a:t>Ara lezyon oluşumu ve ilerlemesinde muhtemel rol?</a:t>
            </a:r>
          </a:p>
        </p:txBody>
      </p:sp>
      <p:sp>
        <p:nvSpPr>
          <p:cNvPr id="86018" name="TextBox 3"/>
          <p:cNvSpPr txBox="1">
            <a:spLocks noChangeArrowheads="1"/>
          </p:cNvSpPr>
          <p:nvPr/>
        </p:nvSpPr>
        <p:spPr bwMode="auto">
          <a:xfrm>
            <a:off x="6199188" y="5999163"/>
            <a:ext cx="1528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Oxholm D, 2007</a:t>
            </a:r>
          </a:p>
          <a:p>
            <a:pPr eaLnBrk="1" hangingPunct="1"/>
            <a:r>
              <a:rPr lang="en-US" sz="1600"/>
              <a:t>Xiong W, 2015</a:t>
            </a:r>
          </a:p>
        </p:txBody>
      </p:sp>
      <p:sp>
        <p:nvSpPr>
          <p:cNvPr id="5" name="Title 1"/>
          <p:cNvSpPr txBox="1">
            <a:spLocks/>
          </p:cNvSpPr>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Hiperöstrojenizm</a:t>
            </a:r>
            <a:endParaRPr lang="en-US" sz="28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Content Placeholder 2"/>
          <p:cNvSpPr>
            <a:spLocks noGrp="1"/>
          </p:cNvSpPr>
          <p:nvPr>
            <p:ph idx="1"/>
          </p:nvPr>
        </p:nvSpPr>
        <p:spPr>
          <a:xfrm>
            <a:off x="457200" y="1600200"/>
            <a:ext cx="8432800" cy="4525963"/>
          </a:xfrm>
        </p:spPr>
        <p:txBody>
          <a:bodyPr/>
          <a:lstStyle/>
          <a:p>
            <a:r>
              <a:rPr lang="en-US">
                <a:latin typeface="Calibri" charset="0"/>
              </a:rPr>
              <a:t>İki ayrı çalışmada </a:t>
            </a:r>
            <a:r>
              <a:rPr lang="en-US" b="1">
                <a:latin typeface="Calibri" charset="0"/>
              </a:rPr>
              <a:t>ovaryan clear cell </a:t>
            </a:r>
            <a:r>
              <a:rPr lang="en-US">
                <a:latin typeface="Calibri" charset="0"/>
              </a:rPr>
              <a:t>ve </a:t>
            </a:r>
            <a:r>
              <a:rPr lang="en-US" b="1">
                <a:latin typeface="Calibri" charset="0"/>
              </a:rPr>
              <a:t>endometrioid karsinom </a:t>
            </a:r>
            <a:r>
              <a:rPr lang="en-US">
                <a:latin typeface="Calibri" charset="0"/>
              </a:rPr>
              <a:t>genomu sekanslanmış</a:t>
            </a:r>
          </a:p>
          <a:p>
            <a:pPr lvl="1"/>
            <a:r>
              <a:rPr lang="en-US" sz="3200" b="1">
                <a:latin typeface="Calibri" charset="0"/>
              </a:rPr>
              <a:t>ARID1A</a:t>
            </a:r>
            <a:r>
              <a:rPr lang="en-US" b="1">
                <a:latin typeface="Calibri" charset="0"/>
              </a:rPr>
              <a:t> somatik mutasyonu </a:t>
            </a:r>
          </a:p>
          <a:p>
            <a:pPr lvl="2"/>
            <a:r>
              <a:rPr lang="en-US" b="1">
                <a:latin typeface="Calibri" charset="0"/>
              </a:rPr>
              <a:t>Tümör supresor gen  </a:t>
            </a:r>
          </a:p>
          <a:p>
            <a:pPr lvl="3"/>
            <a:r>
              <a:rPr lang="en-US">
                <a:latin typeface="Calibri" charset="0"/>
              </a:rPr>
              <a:t>Kromatin remodellingi ile ilgili ve belirli genlerin transkripsiyonunu düzenleyen SWI/SNF ailesinden</a:t>
            </a:r>
          </a:p>
          <a:p>
            <a:pPr lvl="2"/>
            <a:r>
              <a:rPr lang="en-US" b="1">
                <a:latin typeface="Calibri" charset="0"/>
              </a:rPr>
              <a:t>Endometriozis ilişkili karsinom </a:t>
            </a:r>
            <a:r>
              <a:rPr lang="en-US">
                <a:latin typeface="Calibri" charset="0"/>
              </a:rPr>
              <a:t>doku örneklerinde</a:t>
            </a:r>
          </a:p>
          <a:p>
            <a:pPr lvl="2"/>
            <a:r>
              <a:rPr lang="en-US">
                <a:latin typeface="Calibri" charset="0"/>
              </a:rPr>
              <a:t>Komşu </a:t>
            </a:r>
            <a:r>
              <a:rPr lang="en-US" b="1">
                <a:latin typeface="Calibri" charset="0"/>
              </a:rPr>
              <a:t>atipik endometrioziste </a:t>
            </a:r>
            <a:r>
              <a:rPr lang="en-US">
                <a:latin typeface="Calibri" charset="0"/>
              </a:rPr>
              <a:t>sıklıkla mevcut</a:t>
            </a:r>
          </a:p>
          <a:p>
            <a:pPr lvl="2"/>
            <a:r>
              <a:rPr lang="en-US">
                <a:latin typeface="Calibri" charset="0"/>
              </a:rPr>
              <a:t>Aynı hastalardaki uzak endometriotik lezyonlarda ise normal</a:t>
            </a:r>
          </a:p>
        </p:txBody>
      </p:sp>
      <p:sp>
        <p:nvSpPr>
          <p:cNvPr id="88066" name="TextBox 4"/>
          <p:cNvSpPr txBox="1">
            <a:spLocks noChangeArrowheads="1"/>
          </p:cNvSpPr>
          <p:nvPr/>
        </p:nvSpPr>
        <p:spPr bwMode="auto">
          <a:xfrm>
            <a:off x="6199188" y="5999163"/>
            <a:ext cx="1719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Jones S, 2010</a:t>
            </a:r>
          </a:p>
          <a:p>
            <a:pPr eaLnBrk="1" hangingPunct="1"/>
            <a:r>
              <a:rPr lang="en-US" sz="1600"/>
              <a:t>Wiegand KC, 2010</a:t>
            </a:r>
          </a:p>
        </p:txBody>
      </p:sp>
      <p:sp>
        <p:nvSpPr>
          <p:cNvPr id="6" name="Title 1"/>
          <p:cNvSpPr txBox="1">
            <a:spLocks/>
          </p:cNvSpPr>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274638"/>
            <a:ext cx="8229600" cy="815975"/>
          </a:xfrm>
        </p:spPr>
        <p:txBody>
          <a:bodyPr/>
          <a:lstStyle/>
          <a:p>
            <a:pPr>
              <a:defRPr/>
            </a:pPr>
            <a:r>
              <a:rPr lang="en-US" b="1" dirty="0">
                <a:solidFill>
                  <a:srgbClr val="660066"/>
                </a:solidFill>
                <a:latin typeface="Calibri" charset="0"/>
              </a:rPr>
              <a:t>Endometriosis </a:t>
            </a:r>
            <a:r>
              <a:rPr lang="en-US" b="1" dirty="0" err="1">
                <a:solidFill>
                  <a:srgbClr val="660066"/>
                </a:solidFill>
                <a:latin typeface="Calibri" charset="0"/>
              </a:rPr>
              <a:t>vs</a:t>
            </a:r>
            <a:r>
              <a:rPr lang="en-US" b="1" dirty="0">
                <a:solidFill>
                  <a:srgbClr val="660066"/>
                </a:solidFill>
                <a:latin typeface="Calibri" charset="0"/>
              </a:rPr>
              <a:t> Over </a:t>
            </a:r>
            <a:r>
              <a:rPr lang="en-US" b="1" dirty="0" err="1">
                <a:solidFill>
                  <a:srgbClr val="660066"/>
                </a:solidFill>
                <a:latin typeface="Calibri" charset="0"/>
              </a:rPr>
              <a:t>Kanseri</a:t>
            </a:r>
            <a:endParaRPr lang="en-US" b="1" dirty="0">
              <a:solidFill>
                <a:schemeClr val="accent4">
                  <a:lumMod val="50000"/>
                </a:schemeClr>
              </a:solidFill>
              <a:latin typeface="Calibri" charset="0"/>
            </a:endParaRPr>
          </a:p>
        </p:txBody>
      </p:sp>
      <p:sp>
        <p:nvSpPr>
          <p:cNvPr id="5" name="TextBox 4"/>
          <p:cNvSpPr txBox="1"/>
          <p:nvPr/>
        </p:nvSpPr>
        <p:spPr>
          <a:xfrm>
            <a:off x="474663" y="1290638"/>
            <a:ext cx="8453437" cy="523875"/>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Benign </a:t>
            </a:r>
            <a:r>
              <a:rPr lang="en-US" sz="2800" b="1" dirty="0" err="1">
                <a:effectLst>
                  <a:outerShdw blurRad="50800" dist="38100" dir="2700000" algn="tl" rotWithShape="0">
                    <a:prstClr val="black">
                      <a:alpha val="40000"/>
                    </a:prstClr>
                  </a:outerShdw>
                </a:effectLst>
                <a:latin typeface="Calibri" charset="0"/>
              </a:rPr>
              <a:t>bir</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hastalık</a:t>
            </a:r>
            <a:endParaRPr lang="en-US" b="1" dirty="0">
              <a:effectLst>
                <a:outerShdw blurRad="50800" dist="38100" dir="2700000" algn="tl" rotWithShape="0">
                  <a:prstClr val="black">
                    <a:alpha val="40000"/>
                  </a:prstClr>
                </a:outerShdw>
              </a:effectLst>
              <a:latin typeface="Calibri" charset="0"/>
            </a:endParaRPr>
          </a:p>
        </p:txBody>
      </p:sp>
      <p:sp>
        <p:nvSpPr>
          <p:cNvPr id="9" name="TextBox 8"/>
          <p:cNvSpPr txBox="1"/>
          <p:nvPr/>
        </p:nvSpPr>
        <p:spPr>
          <a:xfrm>
            <a:off x="476250" y="5837238"/>
            <a:ext cx="8453438" cy="523875"/>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Over </a:t>
            </a:r>
            <a:r>
              <a:rPr lang="en-US" sz="2800" b="1" dirty="0" err="1">
                <a:effectLst>
                  <a:outerShdw blurRad="50800" dist="38100" dir="2700000" algn="tl" rotWithShape="0">
                    <a:prstClr val="black">
                      <a:alpha val="40000"/>
                    </a:prstClr>
                  </a:outerShdw>
                </a:effectLst>
                <a:latin typeface="Calibri" charset="0"/>
              </a:rPr>
              <a:t>kanseri</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riskinde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artış</a:t>
            </a:r>
            <a:endParaRPr lang="en-US" b="1" dirty="0">
              <a:effectLst>
                <a:outerShdw blurRad="50800" dist="38100" dir="2700000" algn="tl" rotWithShape="0">
                  <a:prstClr val="black">
                    <a:alpha val="40000"/>
                  </a:prstClr>
                </a:outerShdw>
              </a:effectLst>
              <a:latin typeface="Calibri" charset="0"/>
            </a:endParaRPr>
          </a:p>
        </p:txBody>
      </p:sp>
      <p:sp>
        <p:nvSpPr>
          <p:cNvPr id="13" name="TextBox 12"/>
          <p:cNvSpPr txBox="1"/>
          <p:nvPr/>
        </p:nvSpPr>
        <p:spPr>
          <a:xfrm>
            <a:off x="476250" y="5087938"/>
            <a:ext cx="8453438" cy="522287"/>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Over </a:t>
            </a:r>
            <a:r>
              <a:rPr lang="en-US" sz="2800" b="1" dirty="0" err="1">
                <a:effectLst>
                  <a:outerShdw blurRad="50800" dist="38100" dir="2700000" algn="tl" rotWithShape="0">
                    <a:prstClr val="black">
                      <a:alpha val="40000"/>
                    </a:prstClr>
                  </a:outerShdw>
                </a:effectLst>
                <a:latin typeface="Calibri" charset="0"/>
              </a:rPr>
              <a:t>kanserine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benzeyen</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mutasyon</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profili</a:t>
            </a:r>
            <a:endParaRPr lang="en-US" sz="2800" b="1" dirty="0">
              <a:effectLst>
                <a:outerShdw blurRad="50800" dist="38100" dir="2700000" algn="tl" rotWithShape="0">
                  <a:prstClr val="black">
                    <a:alpha val="40000"/>
                  </a:prstClr>
                </a:outerShdw>
              </a:effectLst>
              <a:latin typeface="Calibri" charset="0"/>
            </a:endParaRPr>
          </a:p>
        </p:txBody>
      </p:sp>
      <p:sp>
        <p:nvSpPr>
          <p:cNvPr id="14" name="TextBox 13"/>
          <p:cNvSpPr txBox="1"/>
          <p:nvPr/>
        </p:nvSpPr>
        <p:spPr>
          <a:xfrm>
            <a:off x="474663" y="2032000"/>
            <a:ext cx="8455025" cy="523875"/>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err="1">
                <a:effectLst>
                  <a:outerShdw blurRad="50800" dist="38100" dir="2700000" algn="tl" rotWithShape="0">
                    <a:prstClr val="black">
                      <a:alpha val="40000"/>
                    </a:prstClr>
                  </a:outerShdw>
                </a:effectLst>
                <a:latin typeface="Calibri" charset="0"/>
              </a:rPr>
              <a:t>Kanser-benzeri</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özelliklere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sahip</a:t>
            </a:r>
            <a:endParaRPr lang="en-US" sz="2800" b="1" dirty="0">
              <a:effectLst>
                <a:outerShdw blurRad="50800" dist="38100" dir="2700000" algn="tl" rotWithShape="0">
                  <a:prstClr val="black">
                    <a:alpha val="40000"/>
                  </a:prstClr>
                </a:outerShdw>
              </a:effectLst>
              <a:latin typeface="Calibri" charset="0"/>
            </a:endParaRPr>
          </a:p>
        </p:txBody>
      </p:sp>
      <p:sp>
        <p:nvSpPr>
          <p:cNvPr id="10" name="TextBox 9"/>
          <p:cNvSpPr txBox="1"/>
          <p:nvPr/>
        </p:nvSpPr>
        <p:spPr>
          <a:xfrm>
            <a:off x="1128713" y="2619375"/>
            <a:ext cx="7773987" cy="830263"/>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İmplantlar</a:t>
            </a:r>
            <a:r>
              <a:rPr lang="en-US" b="1" dirty="0">
                <a:effectLst>
                  <a:outerShdw blurRad="50800" dist="38100" dir="2700000" algn="tl" rotWithShape="0">
                    <a:prstClr val="black">
                      <a:alpha val="40000"/>
                    </a:prstClr>
                  </a:outerShdw>
                </a:effectLst>
                <a:latin typeface="Calibri" charset="0"/>
              </a:rPr>
              <a:t> malign </a:t>
            </a:r>
            <a:r>
              <a:rPr lang="en-US" b="1" dirty="0" err="1">
                <a:effectLst>
                  <a:outerShdw blurRad="50800" dist="38100" dir="2700000" algn="tl" rotWithShape="0">
                    <a:prstClr val="black">
                      <a:alpha val="40000"/>
                    </a:prstClr>
                  </a:outerShdw>
                </a:effectLst>
                <a:latin typeface="Calibri" charset="0"/>
              </a:rPr>
              <a:t>hastalık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gibi</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lokal</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uzak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bölgelere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dissemine</a:t>
            </a:r>
            <a:endParaRPr lang="en-US" b="1" dirty="0">
              <a:effectLst>
                <a:outerShdw blurRad="50800" dist="38100" dir="2700000" algn="tl" rotWithShape="0">
                  <a:prstClr val="black">
                    <a:alpha val="40000"/>
                  </a:prstClr>
                </a:outerShdw>
              </a:effectLst>
              <a:latin typeface="Calibri" charset="0"/>
            </a:endParaRPr>
          </a:p>
        </p:txBody>
      </p:sp>
      <p:sp>
        <p:nvSpPr>
          <p:cNvPr id="11" name="TextBox 10"/>
          <p:cNvSpPr txBox="1"/>
          <p:nvPr/>
        </p:nvSpPr>
        <p:spPr>
          <a:xfrm>
            <a:off x="1128713" y="3513138"/>
            <a:ext cx="7773987" cy="461962"/>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Diğer</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dokulara</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tutunabilir</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invazyon</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penetrasyon</a:t>
            </a:r>
            <a:endParaRPr lang="en-US" b="1" dirty="0">
              <a:effectLst>
                <a:outerShdw blurRad="50800" dist="38100" dir="2700000" algn="tl" rotWithShape="0">
                  <a:prstClr val="black">
                    <a:alpha val="40000"/>
                  </a:prstClr>
                </a:outerShdw>
              </a:effectLst>
              <a:latin typeface="Calibri" charset="0"/>
            </a:endParaRPr>
          </a:p>
        </p:txBody>
      </p:sp>
      <p:sp>
        <p:nvSpPr>
          <p:cNvPr id="12" name="TextBox 11"/>
          <p:cNvSpPr txBox="1"/>
          <p:nvPr/>
        </p:nvSpPr>
        <p:spPr>
          <a:xfrm>
            <a:off x="1128713" y="4037013"/>
            <a:ext cx="7773987" cy="830262"/>
          </a:xfrm>
          <a:prstGeom prst="rect">
            <a:avLst/>
          </a:prstGeom>
          <a:solidFill>
            <a:srgbClr val="C0504D"/>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Derin</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infiltratif</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lezyonlar</a:t>
            </a:r>
            <a:r>
              <a:rPr lang="en-US" b="1" dirty="0">
                <a:effectLst>
                  <a:outerShdw blurRad="50800" dist="38100" dir="2700000" algn="tl" rotWithShape="0">
                    <a:prstClr val="black">
                      <a:alpha val="40000"/>
                    </a:prstClr>
                  </a:outerShdw>
                </a:effectLst>
                <a:latin typeface="Calibri" charset="0"/>
              </a:rPr>
              <a:t> cul-de-sac, </a:t>
            </a:r>
            <a:r>
              <a:rPr lang="en-US" b="1" dirty="0" err="1">
                <a:effectLst>
                  <a:outerShdw blurRad="50800" dist="38100" dir="2700000" algn="tl" rotWithShape="0">
                    <a:prstClr val="black">
                      <a:alpha val="40000"/>
                    </a:prstClr>
                  </a:outerShdw>
                </a:effectLst>
                <a:latin typeface="Calibri" charset="0"/>
              </a:rPr>
              <a:t>mesane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rektum</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pelvis </a:t>
            </a:r>
            <a:r>
              <a:rPr lang="en-US" b="1" dirty="0" err="1">
                <a:effectLst>
                  <a:outerShdw blurRad="50800" dist="38100" dir="2700000" algn="tl" rotWithShape="0">
                    <a:prstClr val="black">
                      <a:alpha val="40000"/>
                    </a:prstClr>
                  </a:outerShdw>
                </a:effectLst>
                <a:latin typeface="Calibri" charset="0"/>
              </a:rPr>
              <a:t>dışı</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yumuşak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dokular</a:t>
            </a:r>
            <a:endParaRPr lang="en-US" b="1" dirty="0">
              <a:effectLst>
                <a:outerShdw blurRad="50800" dist="38100" dir="2700000" algn="tl" rotWithShape="0">
                  <a:prstClr val="black">
                    <a:alpha val="40000"/>
                  </a:prstClr>
                </a:outerShdw>
              </a:effectLst>
              <a:latin typeface="Calibri" charset="0"/>
            </a:endParaRPr>
          </a:p>
        </p:txBody>
      </p:sp>
      <p:sp>
        <p:nvSpPr>
          <p:cNvPr id="19465" name="TextBox 3"/>
          <p:cNvSpPr txBox="1">
            <a:spLocks noChangeArrowheads="1"/>
          </p:cNvSpPr>
          <p:nvPr/>
        </p:nvSpPr>
        <p:spPr bwMode="auto">
          <a:xfrm>
            <a:off x="7273925" y="6305550"/>
            <a:ext cx="15128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100"/>
              <a:t>Garry R, 2001</a:t>
            </a:r>
          </a:p>
          <a:p>
            <a:pPr eaLnBrk="1" hangingPunct="1"/>
            <a:r>
              <a:rPr lang="en-US" sz="1100"/>
              <a:t>Anglesio MS, 2017</a:t>
            </a:r>
          </a:p>
          <a:p>
            <a:pPr eaLnBrk="1" hangingPunct="1"/>
            <a:r>
              <a:rPr lang="en-US" sz="1100"/>
              <a:t>Kvaskoff M, 2015</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457200" y="1600200"/>
            <a:ext cx="8366125" cy="4525963"/>
          </a:xfrm>
        </p:spPr>
        <p:txBody>
          <a:bodyPr/>
          <a:lstStyle/>
          <a:p>
            <a:pPr>
              <a:defRPr/>
            </a:pPr>
            <a:r>
              <a:rPr lang="en-US" sz="2800" b="1" dirty="0">
                <a:latin typeface="Calibri" charset="0"/>
              </a:rPr>
              <a:t>ARID1A </a:t>
            </a:r>
            <a:r>
              <a:rPr lang="en-US" sz="2800" b="1" dirty="0" err="1">
                <a:latin typeface="Calibri" charset="0"/>
              </a:rPr>
              <a:t>mutasyonu</a:t>
            </a:r>
            <a:endParaRPr lang="en-US" sz="2800" b="1" dirty="0">
              <a:latin typeface="Calibri" charset="0"/>
            </a:endParaRPr>
          </a:p>
          <a:p>
            <a:pPr lvl="1">
              <a:defRPr/>
            </a:pPr>
            <a:r>
              <a:rPr lang="en-US" sz="2400" b="1" dirty="0" err="1">
                <a:latin typeface="Calibri" charset="0"/>
              </a:rPr>
              <a:t>Ovaryan</a:t>
            </a:r>
            <a:r>
              <a:rPr lang="en-US" sz="2400" b="1" dirty="0">
                <a:latin typeface="Calibri" charset="0"/>
              </a:rPr>
              <a:t> clear cell </a:t>
            </a:r>
            <a:r>
              <a:rPr lang="en-US" sz="2400" b="1" dirty="0" err="1">
                <a:latin typeface="Calibri" charset="0"/>
              </a:rPr>
              <a:t>karsinomda</a:t>
            </a:r>
            <a:r>
              <a:rPr lang="en-US" sz="2400" b="1" dirty="0">
                <a:latin typeface="Calibri" charset="0"/>
              </a:rPr>
              <a:t>……………</a:t>
            </a:r>
            <a:r>
              <a:rPr lang="en-US" sz="2400" b="1" dirty="0" smtClean="0">
                <a:latin typeface="Calibri" charset="0"/>
              </a:rPr>
              <a:t>……..…….….</a:t>
            </a:r>
            <a:r>
              <a:rPr lang="en-US" sz="2400" b="1" dirty="0">
                <a:latin typeface="Calibri" charset="0"/>
              </a:rPr>
              <a:t>. %46-57</a:t>
            </a:r>
          </a:p>
          <a:p>
            <a:pPr lvl="1">
              <a:defRPr/>
            </a:pPr>
            <a:r>
              <a:rPr lang="en-US" sz="2400" b="1" dirty="0" err="1">
                <a:latin typeface="Calibri" charset="0"/>
              </a:rPr>
              <a:t>Endometrioid</a:t>
            </a:r>
            <a:r>
              <a:rPr lang="en-US" sz="2400" b="1" dirty="0">
                <a:latin typeface="Calibri" charset="0"/>
              </a:rPr>
              <a:t> </a:t>
            </a:r>
            <a:r>
              <a:rPr lang="en-US" sz="2400" b="1" dirty="0" err="1">
                <a:latin typeface="Calibri" charset="0"/>
              </a:rPr>
              <a:t>karsinomda</a:t>
            </a:r>
            <a:r>
              <a:rPr lang="en-US" sz="2400" b="1" dirty="0">
                <a:latin typeface="Calibri" charset="0"/>
              </a:rPr>
              <a:t>……………………</a:t>
            </a:r>
            <a:r>
              <a:rPr lang="en-US" sz="2400" b="1" dirty="0" smtClean="0">
                <a:latin typeface="Calibri" charset="0"/>
              </a:rPr>
              <a:t>……………….. </a:t>
            </a:r>
            <a:r>
              <a:rPr lang="en-US" sz="2400" b="1" dirty="0">
                <a:latin typeface="Calibri" charset="0"/>
              </a:rPr>
              <a:t>%</a:t>
            </a:r>
            <a:r>
              <a:rPr lang="en-US" sz="2400" b="1" dirty="0" smtClean="0">
                <a:latin typeface="Calibri" charset="0"/>
              </a:rPr>
              <a:t>30</a:t>
            </a:r>
          </a:p>
          <a:p>
            <a:pPr lvl="1">
              <a:defRPr/>
            </a:pPr>
            <a:r>
              <a:rPr lang="en-US" sz="2400" b="1" dirty="0" err="1" smtClean="0">
                <a:latin typeface="Calibri" charset="0"/>
              </a:rPr>
              <a:t>Serömüsinöz</a:t>
            </a:r>
            <a:r>
              <a:rPr lang="en-US" sz="2400" b="1" dirty="0" smtClean="0">
                <a:latin typeface="Calibri" charset="0"/>
              </a:rPr>
              <a:t> </a:t>
            </a:r>
            <a:r>
              <a:rPr lang="en-US" sz="2400" b="1" dirty="0" err="1" smtClean="0">
                <a:latin typeface="Calibri" charset="0"/>
              </a:rPr>
              <a:t>karsinom</a:t>
            </a:r>
            <a:r>
              <a:rPr lang="en-US" sz="2400" b="1" dirty="0">
                <a:latin typeface="Calibri" charset="0"/>
              </a:rPr>
              <a:t> </a:t>
            </a:r>
            <a:r>
              <a:rPr lang="en-US" sz="2400" b="1" dirty="0" smtClean="0">
                <a:latin typeface="Calibri" charset="0"/>
              </a:rPr>
              <a:t>(</a:t>
            </a:r>
            <a:r>
              <a:rPr lang="en-US" sz="2400" b="1" dirty="0" err="1" smtClean="0">
                <a:latin typeface="Calibri" charset="0"/>
              </a:rPr>
              <a:t>mikst</a:t>
            </a:r>
            <a:r>
              <a:rPr lang="en-US" sz="2400" b="1" dirty="0" smtClean="0">
                <a:latin typeface="Calibri" charset="0"/>
              </a:rPr>
              <a:t> </a:t>
            </a:r>
            <a:r>
              <a:rPr lang="en-US" sz="2400" b="1" dirty="0" err="1" smtClean="0">
                <a:latin typeface="Calibri" charset="0"/>
              </a:rPr>
              <a:t>mullerian</a:t>
            </a:r>
            <a:r>
              <a:rPr lang="en-US" sz="2400" b="1" dirty="0" smtClean="0">
                <a:latin typeface="Calibri" charset="0"/>
              </a:rPr>
              <a:t> </a:t>
            </a:r>
            <a:r>
              <a:rPr lang="en-US" sz="2400" b="1" dirty="0" err="1" smtClean="0">
                <a:latin typeface="Calibri" charset="0"/>
              </a:rPr>
              <a:t>karsinom</a:t>
            </a:r>
            <a:r>
              <a:rPr lang="en-US" sz="2400" b="1" dirty="0" smtClean="0">
                <a:latin typeface="Calibri" charset="0"/>
              </a:rPr>
              <a:t>).. %33</a:t>
            </a:r>
            <a:endParaRPr lang="en-US" sz="2400" b="1" dirty="0">
              <a:latin typeface="Calibri" charset="0"/>
            </a:endParaRPr>
          </a:p>
          <a:p>
            <a:pPr lvl="1">
              <a:defRPr/>
            </a:pPr>
            <a:r>
              <a:rPr lang="en-US" sz="2400" dirty="0" err="1">
                <a:latin typeface="Calibri" charset="0"/>
              </a:rPr>
              <a:t>Yüksek</a:t>
            </a:r>
            <a:r>
              <a:rPr lang="en-US" sz="2400" dirty="0">
                <a:latin typeface="Calibri" charset="0"/>
              </a:rPr>
              <a:t> </a:t>
            </a:r>
            <a:r>
              <a:rPr lang="en-US" sz="2400" dirty="0" err="1">
                <a:latin typeface="Calibri" charset="0"/>
              </a:rPr>
              <a:t>gradeli</a:t>
            </a:r>
            <a:r>
              <a:rPr lang="en-US" sz="2400" dirty="0">
                <a:latin typeface="Calibri" charset="0"/>
              </a:rPr>
              <a:t> </a:t>
            </a:r>
            <a:r>
              <a:rPr lang="en-US" sz="2400" dirty="0" err="1">
                <a:latin typeface="Calibri" charset="0"/>
              </a:rPr>
              <a:t>ovaryan</a:t>
            </a:r>
            <a:r>
              <a:rPr lang="en-US" sz="2400" dirty="0">
                <a:latin typeface="Calibri" charset="0"/>
              </a:rPr>
              <a:t> </a:t>
            </a:r>
            <a:r>
              <a:rPr lang="en-US" sz="2400" dirty="0" err="1">
                <a:latin typeface="Calibri" charset="0"/>
              </a:rPr>
              <a:t>seröz</a:t>
            </a:r>
            <a:r>
              <a:rPr lang="en-US" sz="2400" dirty="0">
                <a:latin typeface="Calibri" charset="0"/>
              </a:rPr>
              <a:t> </a:t>
            </a:r>
            <a:r>
              <a:rPr lang="en-US" sz="2400" dirty="0" err="1" smtClean="0">
                <a:latin typeface="Calibri" charset="0"/>
              </a:rPr>
              <a:t>karsinomda</a:t>
            </a:r>
            <a:r>
              <a:rPr lang="en-US" sz="2400" dirty="0" smtClean="0">
                <a:latin typeface="Calibri" charset="0"/>
              </a:rPr>
              <a:t>………………. </a:t>
            </a:r>
            <a:r>
              <a:rPr lang="en-US" sz="2400" dirty="0">
                <a:latin typeface="Calibri" charset="0"/>
              </a:rPr>
              <a:t>%</a:t>
            </a:r>
            <a:r>
              <a:rPr lang="en-US" sz="2400" dirty="0" smtClean="0">
                <a:latin typeface="Calibri" charset="0"/>
              </a:rPr>
              <a:t>0</a:t>
            </a:r>
          </a:p>
          <a:p>
            <a:pPr lvl="1">
              <a:defRPr/>
            </a:pPr>
            <a:endParaRPr lang="en-US" sz="2400" dirty="0">
              <a:latin typeface="Calibri" charset="0"/>
            </a:endParaRPr>
          </a:p>
          <a:p>
            <a:pPr>
              <a:defRPr/>
            </a:pPr>
            <a:r>
              <a:rPr lang="en-US" sz="2800" dirty="0">
                <a:latin typeface="Calibri" charset="0"/>
              </a:rPr>
              <a:t>BAF250a protein </a:t>
            </a:r>
            <a:r>
              <a:rPr lang="en-US" sz="2800" dirty="0" err="1">
                <a:latin typeface="Calibri" charset="0"/>
              </a:rPr>
              <a:t>kaybı</a:t>
            </a:r>
            <a:r>
              <a:rPr lang="en-US" sz="2800" dirty="0">
                <a:latin typeface="Calibri" charset="0"/>
              </a:rPr>
              <a:t> (ARID1A </a:t>
            </a:r>
            <a:r>
              <a:rPr lang="en-US" sz="2800" dirty="0" err="1">
                <a:latin typeface="Calibri" charset="0"/>
              </a:rPr>
              <a:t>geni</a:t>
            </a:r>
            <a:r>
              <a:rPr lang="en-US" sz="2800" dirty="0">
                <a:latin typeface="Calibri" charset="0"/>
              </a:rPr>
              <a:t> </a:t>
            </a:r>
            <a:r>
              <a:rPr lang="en-US" sz="2800" dirty="0" err="1">
                <a:latin typeface="Calibri" charset="0"/>
              </a:rPr>
              <a:t>ürünü</a:t>
            </a:r>
            <a:r>
              <a:rPr lang="en-US" sz="2800" dirty="0">
                <a:latin typeface="Calibri" charset="0"/>
              </a:rPr>
              <a:t>)</a:t>
            </a:r>
          </a:p>
          <a:p>
            <a:pPr lvl="1">
              <a:defRPr/>
            </a:pPr>
            <a:r>
              <a:rPr lang="en-US" sz="2400" dirty="0" err="1">
                <a:latin typeface="Calibri" charset="0"/>
              </a:rPr>
              <a:t>Ovaryan</a:t>
            </a:r>
            <a:r>
              <a:rPr lang="en-US" sz="2400" dirty="0">
                <a:latin typeface="Calibri" charset="0"/>
              </a:rPr>
              <a:t> clear cell </a:t>
            </a:r>
            <a:r>
              <a:rPr lang="en-US" sz="2400" dirty="0" err="1">
                <a:latin typeface="Calibri" charset="0"/>
              </a:rPr>
              <a:t>ve</a:t>
            </a:r>
            <a:r>
              <a:rPr lang="en-US" sz="2400" dirty="0">
                <a:latin typeface="Calibri" charset="0"/>
              </a:rPr>
              <a:t> </a:t>
            </a:r>
            <a:r>
              <a:rPr lang="en-US" sz="2400" dirty="0" err="1">
                <a:latin typeface="Calibri" charset="0"/>
              </a:rPr>
              <a:t>endometriod</a:t>
            </a:r>
            <a:r>
              <a:rPr lang="en-US" sz="2400" dirty="0">
                <a:latin typeface="Calibri" charset="0"/>
              </a:rPr>
              <a:t> </a:t>
            </a:r>
            <a:r>
              <a:rPr lang="en-US" sz="2400" dirty="0" err="1">
                <a:latin typeface="Calibri" charset="0"/>
              </a:rPr>
              <a:t>karsinom</a:t>
            </a:r>
            <a:endParaRPr lang="en-US" sz="2400" dirty="0">
              <a:latin typeface="Calibri" charset="0"/>
            </a:endParaRPr>
          </a:p>
          <a:p>
            <a:pPr lvl="1">
              <a:defRPr/>
            </a:pPr>
            <a:r>
              <a:rPr lang="en-US" sz="2400" dirty="0">
                <a:latin typeface="Calibri" charset="0"/>
              </a:rPr>
              <a:t>ARID1A </a:t>
            </a:r>
            <a:r>
              <a:rPr lang="en-US" sz="2400" dirty="0" err="1">
                <a:latin typeface="Calibri" charset="0"/>
              </a:rPr>
              <a:t>mutasyonları</a:t>
            </a:r>
            <a:r>
              <a:rPr lang="en-US" sz="2400" dirty="0">
                <a:latin typeface="Calibri" charset="0"/>
              </a:rPr>
              <a:t> </a:t>
            </a:r>
            <a:r>
              <a:rPr lang="en-US" sz="2400" dirty="0" err="1">
                <a:latin typeface="Calibri" charset="0"/>
              </a:rPr>
              <a:t>ile</a:t>
            </a:r>
            <a:r>
              <a:rPr lang="en-US" sz="2400" dirty="0">
                <a:latin typeface="Calibri" charset="0"/>
              </a:rPr>
              <a:t> </a:t>
            </a:r>
            <a:r>
              <a:rPr lang="en-US" sz="2400" dirty="0" err="1">
                <a:latin typeface="Calibri" charset="0"/>
              </a:rPr>
              <a:t>güçlü</a:t>
            </a:r>
            <a:r>
              <a:rPr lang="en-US" sz="2400" dirty="0">
                <a:latin typeface="Calibri" charset="0"/>
              </a:rPr>
              <a:t> </a:t>
            </a:r>
            <a:r>
              <a:rPr lang="en-US" sz="2400" dirty="0" err="1" smtClean="0">
                <a:latin typeface="Calibri" charset="0"/>
              </a:rPr>
              <a:t>korelasyon</a:t>
            </a:r>
            <a:endParaRPr lang="en-US" sz="2400" dirty="0" smtClean="0">
              <a:latin typeface="Calibri" charset="0"/>
            </a:endParaRPr>
          </a:p>
          <a:p>
            <a:pPr marL="0" indent="0">
              <a:buFont typeface="Arial" charset="0"/>
              <a:buNone/>
              <a:defRPr/>
            </a:pPr>
            <a:endParaRPr lang="en-US" sz="2800" dirty="0">
              <a:latin typeface="Calibri" charset="0"/>
            </a:endParaRPr>
          </a:p>
          <a:p>
            <a:pPr lvl="1">
              <a:defRPr/>
            </a:pPr>
            <a:endParaRPr lang="en-US" sz="2400" dirty="0">
              <a:latin typeface="Calibri" charset="0"/>
            </a:endParaRPr>
          </a:p>
        </p:txBody>
      </p:sp>
      <p:sp>
        <p:nvSpPr>
          <p:cNvPr id="90114" name="TextBox 3"/>
          <p:cNvSpPr txBox="1">
            <a:spLocks noChangeArrowheads="1"/>
          </p:cNvSpPr>
          <p:nvPr/>
        </p:nvSpPr>
        <p:spPr bwMode="auto">
          <a:xfrm>
            <a:off x="6199188" y="5710238"/>
            <a:ext cx="18129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Mao TL, 2013</a:t>
            </a:r>
          </a:p>
          <a:p>
            <a:pPr eaLnBrk="1" hangingPunct="1"/>
            <a:r>
              <a:rPr lang="en-US" sz="1600"/>
              <a:t>Jones S, 2010</a:t>
            </a:r>
          </a:p>
          <a:p>
            <a:pPr eaLnBrk="1" hangingPunct="1"/>
            <a:r>
              <a:rPr lang="en-US" sz="1600"/>
              <a:t>Wiegand KC, 2010</a:t>
            </a:r>
          </a:p>
          <a:p>
            <a:pPr eaLnBrk="1" hangingPunct="1"/>
            <a:r>
              <a:rPr lang="en-US" sz="1600"/>
              <a:t>Ayhan A, 2012</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2800" b="1" dirty="0" err="1" smtClean="0">
                <a:solidFill>
                  <a:schemeClr val="tx2">
                    <a:lumMod val="50000"/>
                  </a:schemeClr>
                </a:solidFill>
                <a:latin typeface="Calibri" charset="0"/>
              </a:rPr>
              <a:t>Genomik</a:t>
            </a:r>
            <a:r>
              <a:rPr lang="en-US" sz="2800" b="1" dirty="0" smtClean="0">
                <a:solidFill>
                  <a:schemeClr val="tx2">
                    <a:lumMod val="50000"/>
                  </a:schemeClr>
                </a:solidFill>
                <a:latin typeface="Calibri" charset="0"/>
              </a:rPr>
              <a:t> </a:t>
            </a:r>
            <a:r>
              <a:rPr lang="en-US" sz="2800" b="1" dirty="0" err="1" smtClean="0">
                <a:solidFill>
                  <a:schemeClr val="tx2">
                    <a:lumMod val="50000"/>
                  </a:schemeClr>
                </a:solidFill>
                <a:latin typeface="Calibri" charset="0"/>
              </a:rPr>
              <a:t>Değişiklikler</a:t>
            </a:r>
            <a:endParaRPr lang="en-US" sz="2800" b="1" dirty="0">
              <a:solidFill>
                <a:schemeClr val="tx2">
                  <a:lumMod val="50000"/>
                </a:schemeClr>
              </a:solidFill>
              <a:latin typeface="Calibri" charset="0"/>
            </a:endParaRPr>
          </a:p>
        </p:txBody>
      </p:sp>
      <p:sp>
        <p:nvSpPr>
          <p:cNvPr id="92162" name="Content Placeholder 2"/>
          <p:cNvSpPr>
            <a:spLocks noGrp="1"/>
          </p:cNvSpPr>
          <p:nvPr>
            <p:ph idx="1"/>
          </p:nvPr>
        </p:nvSpPr>
        <p:spPr/>
        <p:txBody>
          <a:bodyPr/>
          <a:lstStyle/>
          <a:p>
            <a:r>
              <a:rPr lang="en-US" sz="2400">
                <a:latin typeface="Calibri" charset="0"/>
              </a:rPr>
              <a:t>ARID1A fonksiyon kaybı (mutasyonlar ile) endometriomalardan gelişen ovaryan clear cell ve endometrioid karsinomların çoğunda erken bir moleküler olay</a:t>
            </a:r>
            <a:endParaRPr lang="en-US" sz="2000">
              <a:latin typeface="Calibri" charset="0"/>
            </a:endParaRPr>
          </a:p>
          <a:p>
            <a:endParaRPr lang="en-US" sz="2400">
              <a:latin typeface="Calibri" charset="0"/>
            </a:endParaRPr>
          </a:p>
          <a:p>
            <a:r>
              <a:rPr lang="en-US" sz="2400">
                <a:latin typeface="Calibri" charset="0"/>
              </a:rPr>
              <a:t>ARID1A bir tümör supresör gen ve mutasyonunda prekanseröz lezyon</a:t>
            </a:r>
          </a:p>
          <a:p>
            <a:endParaRPr lang="en-US" sz="2400">
              <a:latin typeface="Calibri" charset="0"/>
            </a:endParaRPr>
          </a:p>
          <a:p>
            <a:r>
              <a:rPr lang="en-US" sz="2400">
                <a:latin typeface="Calibri" charset="0"/>
              </a:rPr>
              <a:t>?? Atipik olmayan endometriomalarda da ARID1A mutasyonu gözlenebiliyor</a:t>
            </a:r>
          </a:p>
          <a:p>
            <a:pPr lvl="1"/>
            <a:endParaRPr lang="en-US" sz="2000">
              <a:latin typeface="Calibri" charset="0"/>
            </a:endParaRPr>
          </a:p>
          <a:p>
            <a:pPr lvl="1"/>
            <a:endParaRPr lang="en-US" sz="2000">
              <a:latin typeface="Calibri" charset="0"/>
            </a:endParaRPr>
          </a:p>
          <a:p>
            <a:pPr lvl="1"/>
            <a:endParaRPr lang="en-US" sz="2000">
              <a:latin typeface="Calibri" charset="0"/>
            </a:endParaRPr>
          </a:p>
        </p:txBody>
      </p:sp>
      <p:sp>
        <p:nvSpPr>
          <p:cNvPr id="92163" name="TextBox 3"/>
          <p:cNvSpPr txBox="1">
            <a:spLocks noChangeArrowheads="1"/>
          </p:cNvSpPr>
          <p:nvPr/>
        </p:nvSpPr>
        <p:spPr bwMode="auto">
          <a:xfrm>
            <a:off x="6199188" y="5710238"/>
            <a:ext cx="1812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Mao TL, 2013</a:t>
            </a:r>
          </a:p>
          <a:p>
            <a:pPr eaLnBrk="1" hangingPunct="1"/>
            <a:r>
              <a:rPr lang="en-US" sz="1600"/>
              <a:t>Yamamoto S, 2012</a:t>
            </a:r>
          </a:p>
          <a:p>
            <a:pPr eaLnBrk="1" hangingPunct="1"/>
            <a:r>
              <a:rPr lang="en-US" sz="1600"/>
              <a:t>Ayhan A, 2012</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smtClean="0"/>
              <a:t>Fare </a:t>
            </a:r>
            <a:r>
              <a:rPr lang="en-US" dirty="0" err="1" smtClean="0"/>
              <a:t>modellerinde</a:t>
            </a:r>
            <a:r>
              <a:rPr lang="en-US" dirty="0" smtClean="0"/>
              <a:t> </a:t>
            </a:r>
          </a:p>
          <a:p>
            <a:pPr lvl="1">
              <a:defRPr/>
            </a:pPr>
            <a:r>
              <a:rPr lang="en-US" dirty="0" err="1" smtClean="0"/>
              <a:t>Overde</a:t>
            </a:r>
            <a:r>
              <a:rPr lang="en-US" dirty="0" smtClean="0"/>
              <a:t> </a:t>
            </a:r>
            <a:r>
              <a:rPr lang="en-US" b="1" dirty="0" smtClean="0"/>
              <a:t>ARID1A</a:t>
            </a:r>
            <a:r>
              <a:rPr lang="en-US" dirty="0" smtClean="0"/>
              <a:t> </a:t>
            </a:r>
            <a:r>
              <a:rPr lang="en-US" dirty="0" err="1" smtClean="0"/>
              <a:t>ve</a:t>
            </a:r>
            <a:r>
              <a:rPr lang="en-US" dirty="0" smtClean="0"/>
              <a:t> </a:t>
            </a:r>
            <a:r>
              <a:rPr lang="en-US" b="1" dirty="0" smtClean="0"/>
              <a:t>PTEN</a:t>
            </a:r>
            <a:r>
              <a:rPr lang="en-US" dirty="0" smtClean="0"/>
              <a:t>  </a:t>
            </a:r>
            <a:r>
              <a:rPr lang="en-US" dirty="0" err="1" smtClean="0"/>
              <a:t>delesyonu</a:t>
            </a:r>
            <a:r>
              <a:rPr lang="en-US" dirty="0" smtClean="0"/>
              <a:t> </a:t>
            </a:r>
            <a:r>
              <a:rPr lang="en-US" dirty="0" smtClean="0">
                <a:latin typeface="Wingdings"/>
                <a:ea typeface="Wingdings"/>
                <a:cs typeface="Wingdings"/>
                <a:sym typeface="Wingdings"/>
              </a:rPr>
              <a:t></a:t>
            </a:r>
          </a:p>
          <a:p>
            <a:pPr marL="457200" lvl="1" indent="0">
              <a:buFont typeface="Arial" charset="0"/>
              <a:buNone/>
              <a:defRPr/>
            </a:pPr>
            <a:r>
              <a:rPr lang="en-US" dirty="0">
                <a:latin typeface="Wingdings"/>
                <a:ea typeface="Wingdings"/>
                <a:cs typeface="Wingdings"/>
                <a:sym typeface="Wingdings"/>
              </a:rPr>
              <a:t>	</a:t>
            </a:r>
            <a:r>
              <a:rPr lang="en-US" b="1" dirty="0" err="1" smtClean="0"/>
              <a:t>ovaryan</a:t>
            </a:r>
            <a:r>
              <a:rPr lang="en-US" b="1" dirty="0" smtClean="0"/>
              <a:t> </a:t>
            </a:r>
            <a:r>
              <a:rPr lang="en-US" b="1" dirty="0" err="1" smtClean="0"/>
              <a:t>endometrioid</a:t>
            </a:r>
            <a:r>
              <a:rPr lang="en-US" b="1" dirty="0" smtClean="0"/>
              <a:t> </a:t>
            </a:r>
            <a:r>
              <a:rPr lang="en-US" b="1" dirty="0" err="1" smtClean="0"/>
              <a:t>karsinom</a:t>
            </a:r>
            <a:endParaRPr lang="en-US" b="1" dirty="0" smtClean="0"/>
          </a:p>
          <a:p>
            <a:pPr marL="457200" lvl="1" indent="0">
              <a:buFont typeface="Arial" charset="0"/>
              <a:buNone/>
              <a:defRPr/>
            </a:pPr>
            <a:endParaRPr lang="en-US" b="1" dirty="0" smtClean="0"/>
          </a:p>
          <a:p>
            <a:pPr lvl="1">
              <a:defRPr/>
            </a:pPr>
            <a:r>
              <a:rPr lang="en-US" b="1" dirty="0" smtClean="0"/>
              <a:t>ARID1A</a:t>
            </a:r>
            <a:r>
              <a:rPr lang="en-US" dirty="0" smtClean="0"/>
              <a:t> </a:t>
            </a:r>
            <a:r>
              <a:rPr lang="en-US" dirty="0" err="1" smtClean="0"/>
              <a:t>delesyonu</a:t>
            </a:r>
            <a:r>
              <a:rPr lang="en-US" dirty="0" smtClean="0"/>
              <a:t> </a:t>
            </a:r>
            <a:r>
              <a:rPr lang="en-US" dirty="0" err="1" smtClean="0"/>
              <a:t>ve</a:t>
            </a:r>
            <a:r>
              <a:rPr lang="en-US" dirty="0" smtClean="0"/>
              <a:t> PIK3CA </a:t>
            </a:r>
            <a:r>
              <a:rPr lang="en-US" dirty="0" err="1" smtClean="0"/>
              <a:t>genini</a:t>
            </a:r>
            <a:r>
              <a:rPr lang="en-US" dirty="0" smtClean="0"/>
              <a:t> </a:t>
            </a:r>
            <a:r>
              <a:rPr lang="en-US" dirty="0" err="1" smtClean="0"/>
              <a:t>aktive</a:t>
            </a:r>
            <a:r>
              <a:rPr lang="en-US" dirty="0" smtClean="0"/>
              <a:t> </a:t>
            </a:r>
            <a:r>
              <a:rPr lang="en-US" dirty="0" err="1" smtClean="0"/>
              <a:t>eden</a:t>
            </a:r>
            <a:r>
              <a:rPr lang="en-US" dirty="0" smtClean="0"/>
              <a:t> </a:t>
            </a:r>
            <a:r>
              <a:rPr lang="en-US" dirty="0" err="1" smtClean="0"/>
              <a:t>mutasyon</a:t>
            </a:r>
            <a:r>
              <a:rPr lang="en-US" dirty="0" smtClean="0"/>
              <a:t> </a:t>
            </a:r>
            <a:r>
              <a:rPr lang="en-US" dirty="0" smtClean="0">
                <a:latin typeface="Wingdings"/>
                <a:ea typeface="Wingdings"/>
                <a:cs typeface="Wingdings"/>
                <a:sym typeface="Wingdings"/>
              </a:rPr>
              <a:t></a:t>
            </a:r>
          </a:p>
          <a:p>
            <a:pPr marL="457200" lvl="1" indent="0">
              <a:buFont typeface="Arial" charset="0"/>
              <a:buNone/>
              <a:defRPr/>
            </a:pPr>
            <a:r>
              <a:rPr lang="en-US" dirty="0" smtClean="0">
                <a:latin typeface="Wingdings"/>
                <a:ea typeface="Wingdings"/>
                <a:cs typeface="Wingdings"/>
                <a:sym typeface="Wingdings"/>
              </a:rPr>
              <a:t> </a:t>
            </a:r>
            <a:r>
              <a:rPr lang="en-US" b="1" dirty="0">
                <a:sym typeface="Wingdings"/>
              </a:rPr>
              <a:t> </a:t>
            </a:r>
            <a:r>
              <a:rPr lang="en-US" b="1" dirty="0" err="1" smtClean="0"/>
              <a:t>ovaryan</a:t>
            </a:r>
            <a:r>
              <a:rPr lang="en-US" b="1" dirty="0" smtClean="0"/>
              <a:t> clear cell-</a:t>
            </a:r>
            <a:r>
              <a:rPr lang="en-US" b="1" dirty="0" err="1" smtClean="0"/>
              <a:t>benzeri</a:t>
            </a:r>
            <a:r>
              <a:rPr lang="en-US" b="1" dirty="0" smtClean="0"/>
              <a:t> </a:t>
            </a:r>
            <a:r>
              <a:rPr lang="en-US" b="1" dirty="0" err="1" smtClean="0"/>
              <a:t>karsinom</a:t>
            </a:r>
            <a:endParaRPr lang="en-US" b="1" dirty="0"/>
          </a:p>
        </p:txBody>
      </p:sp>
      <p:sp>
        <p:nvSpPr>
          <p:cNvPr id="94210" name="TextBox 3"/>
          <p:cNvSpPr txBox="1">
            <a:spLocks noChangeArrowheads="1"/>
          </p:cNvSpPr>
          <p:nvPr/>
        </p:nvSpPr>
        <p:spPr bwMode="auto">
          <a:xfrm>
            <a:off x="6199188" y="5999163"/>
            <a:ext cx="1719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Mao TL, 2013</a:t>
            </a:r>
          </a:p>
          <a:p>
            <a:pPr eaLnBrk="1" hangingPunct="1"/>
            <a:r>
              <a:rPr lang="en-US" sz="1600"/>
              <a:t>Chandler RL, 2015</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6257" name="Content Placeholder 2"/>
          <p:cNvSpPr>
            <a:spLocks noGrp="1"/>
          </p:cNvSpPr>
          <p:nvPr>
            <p:ph idx="1"/>
          </p:nvPr>
        </p:nvSpPr>
        <p:spPr/>
        <p:txBody>
          <a:bodyPr/>
          <a:lstStyle/>
          <a:p>
            <a:r>
              <a:rPr lang="en-US">
                <a:latin typeface="Calibri" charset="0"/>
              </a:rPr>
              <a:t>p53, RASK ve PTEN’in kodlandığı lokuslarda allelik heterozigozitenin kaybı</a:t>
            </a:r>
          </a:p>
          <a:p>
            <a:pPr lvl="1"/>
            <a:r>
              <a:rPr lang="en-US">
                <a:latin typeface="Calibri" charset="0"/>
              </a:rPr>
              <a:t>Atipik endometriozis, endometrioid ve clear cell karsinom gelişiminde bildirilmiş</a:t>
            </a:r>
          </a:p>
          <a:p>
            <a:endParaRPr lang="en-US">
              <a:latin typeface="Calibri" charset="0"/>
            </a:endParaRPr>
          </a:p>
        </p:txBody>
      </p:sp>
      <p:sp>
        <p:nvSpPr>
          <p:cNvPr id="96258" name="TextBox 3"/>
          <p:cNvSpPr txBox="1">
            <a:spLocks noChangeArrowheads="1"/>
          </p:cNvSpPr>
          <p:nvPr/>
        </p:nvSpPr>
        <p:spPr bwMode="auto">
          <a:xfrm>
            <a:off x="6199188" y="5999163"/>
            <a:ext cx="1719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Wilbur MA, 2017</a:t>
            </a:r>
          </a:p>
          <a:p>
            <a:pPr eaLnBrk="1" hangingPunct="1"/>
            <a:r>
              <a:rPr lang="en-US" sz="1600"/>
              <a:t>Sato N, 2000</a:t>
            </a:r>
          </a:p>
        </p:txBody>
      </p:sp>
      <p:sp>
        <p:nvSpPr>
          <p:cNvPr id="6" name="Title 1"/>
          <p:cNvSpPr>
            <a:spLocks noGrp="1"/>
          </p:cNvSpPr>
          <p:nvPr>
            <p:ph type="title"/>
          </p:nvPr>
        </p:nvSpPr>
        <p:spPr/>
        <p:txBody>
          <a:bodyPr/>
          <a:lstStyle/>
          <a:p>
            <a:pPr>
              <a:defRPr/>
            </a:pPr>
            <a:r>
              <a:rPr lang="en-US" sz="2800" b="1" dirty="0" err="1" smtClean="0">
                <a:solidFill>
                  <a:srgbClr val="604A7B"/>
                </a:solidFill>
                <a:latin typeface="Calibri" charset="0"/>
              </a:rPr>
              <a:t>Endometriozisin</a:t>
            </a:r>
            <a:r>
              <a:rPr lang="en-US" sz="2800" b="1" dirty="0" smtClean="0">
                <a:solidFill>
                  <a:srgbClr val="604A7B"/>
                </a:solidFill>
                <a:latin typeface="Calibri" charset="0"/>
              </a:rPr>
              <a:t> </a:t>
            </a:r>
            <a:r>
              <a:rPr lang="en-US" sz="2800" b="1" dirty="0" err="1">
                <a:solidFill>
                  <a:srgbClr val="604A7B"/>
                </a:solidFill>
                <a:latin typeface="Calibri" charset="0"/>
              </a:rPr>
              <a:t>ilişkili</a:t>
            </a:r>
            <a:r>
              <a:rPr lang="en-US" sz="2800" b="1" dirty="0">
                <a:solidFill>
                  <a:srgbClr val="604A7B"/>
                </a:solidFill>
                <a:latin typeface="Calibri" charset="0"/>
              </a:rPr>
              <a:t> </a:t>
            </a:r>
            <a:r>
              <a:rPr lang="en-US" sz="2800" b="1" dirty="0" err="1">
                <a:solidFill>
                  <a:srgbClr val="604A7B"/>
                </a:solidFill>
                <a:latin typeface="Calibri" charset="0"/>
              </a:rPr>
              <a:t>karsinomlara</a:t>
            </a:r>
            <a:r>
              <a:rPr lang="en-US" sz="2800" b="1" dirty="0">
                <a:solidFill>
                  <a:srgbClr val="604A7B"/>
                </a:solidFill>
                <a:latin typeface="Calibri" charset="0"/>
              </a:rPr>
              <a:t> </a:t>
            </a:r>
            <a:r>
              <a:rPr lang="en-US" sz="2800" b="1" dirty="0" err="1" smtClean="0">
                <a:solidFill>
                  <a:srgbClr val="604A7B"/>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2800" b="1" dirty="0" err="1" smtClean="0">
                <a:solidFill>
                  <a:schemeClr val="tx2">
                    <a:lumMod val="50000"/>
                  </a:schemeClr>
                </a:solidFill>
                <a:latin typeface="Calibri" charset="0"/>
              </a:rPr>
              <a:t>Genomik</a:t>
            </a:r>
            <a:r>
              <a:rPr lang="en-US" sz="2800" b="1" dirty="0" smtClean="0">
                <a:solidFill>
                  <a:schemeClr val="tx2">
                    <a:lumMod val="50000"/>
                  </a:schemeClr>
                </a:solidFill>
                <a:latin typeface="Calibri" charset="0"/>
              </a:rPr>
              <a:t> </a:t>
            </a:r>
            <a:r>
              <a:rPr lang="en-US" sz="2800" b="1" dirty="0" err="1" smtClean="0">
                <a:solidFill>
                  <a:schemeClr val="tx2">
                    <a:lumMod val="50000"/>
                  </a:schemeClr>
                </a:solidFill>
                <a:latin typeface="Calibri" charset="0"/>
              </a:rPr>
              <a:t>Değişiklikler</a:t>
            </a:r>
            <a:endParaRPr lang="en-US" sz="2800" b="1" dirty="0">
              <a:solidFill>
                <a:schemeClr val="tx2">
                  <a:lumMod val="50000"/>
                </a:schemeClr>
              </a:solidFill>
              <a:latin typeface="Calibri"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extBox 3"/>
          <p:cNvSpPr txBox="1">
            <a:spLocks noChangeArrowheads="1"/>
          </p:cNvSpPr>
          <p:nvPr/>
        </p:nvSpPr>
        <p:spPr bwMode="auto">
          <a:xfrm>
            <a:off x="7615238" y="6364288"/>
            <a:ext cx="1528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Grandi G, 2015</a:t>
            </a:r>
          </a:p>
        </p:txBody>
      </p:sp>
      <p:pic>
        <p:nvPicPr>
          <p:cNvPr id="98306" name="Picture 1" descr="Ekran Resmi 2018-01-24 21.25.5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3150" y="1770063"/>
            <a:ext cx="6299200"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135115" y="2418285"/>
            <a:ext cx="2459119" cy="1935716"/>
          </a:xfrm>
          <a:prstGeom prst="roundRect">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lvl="1">
              <a:defRPr/>
            </a:pPr>
            <a:r>
              <a:rPr lang="en-US" sz="20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Onkojen</a:t>
            </a:r>
            <a:r>
              <a:rPr lang="en-US" sz="20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KRAS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ve</a:t>
            </a: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PI3K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yolaklarının</a:t>
            </a: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aktivasyonu</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endParaRPr>
          </a:p>
        </p:txBody>
      </p:sp>
      <p:sp>
        <p:nvSpPr>
          <p:cNvPr id="7" name="Rounded Rectangle 6"/>
          <p:cNvSpPr/>
          <p:nvPr/>
        </p:nvSpPr>
        <p:spPr>
          <a:xfrm>
            <a:off x="6674748" y="2418285"/>
            <a:ext cx="2469252" cy="1935716"/>
          </a:xfrm>
          <a:prstGeom prst="roundRect">
            <a:avLst/>
          </a:prstGeom>
          <a:solidFill>
            <a:schemeClr val="accent2">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lvl="1">
              <a:defRPr/>
            </a:pPr>
            <a:r>
              <a:rPr lang="en-US" sz="19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Tümör</a:t>
            </a:r>
            <a:r>
              <a:rPr lang="en-US" sz="19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19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supresör</a:t>
            </a:r>
            <a:r>
              <a:rPr lang="en-US" sz="19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PTEN </a:t>
            </a:r>
            <a:r>
              <a:rPr lang="en-US" sz="19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ve</a:t>
            </a: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ARID1A </a:t>
            </a:r>
            <a:r>
              <a:rPr lang="en-US" sz="19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inaktivasyonu</a:t>
            </a:r>
            <a:endPar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endParaRPr>
          </a:p>
        </p:txBody>
      </p:sp>
      <p:sp>
        <p:nvSpPr>
          <p:cNvPr id="10"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28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674938" y="3160713"/>
            <a:ext cx="3932237" cy="241935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MALİGN </a:t>
            </a:r>
            <a:r>
              <a:rPr lang="en-US" dirty="0"/>
              <a:t>TRANSFORMASYON</a:t>
            </a:r>
            <a:endParaRPr lang="en-US" dirty="0"/>
          </a:p>
        </p:txBody>
      </p:sp>
      <p:sp>
        <p:nvSpPr>
          <p:cNvPr id="10" name="Right Arrow 9"/>
          <p:cNvSpPr/>
          <p:nvPr/>
        </p:nvSpPr>
        <p:spPr>
          <a:xfrm rot="1668145">
            <a:off x="2041525" y="3038475"/>
            <a:ext cx="1155700" cy="350838"/>
          </a:xfrm>
          <a:prstGeom prst="rightArrow">
            <a:avLst/>
          </a:prstGeom>
          <a:solidFill>
            <a:srgbClr val="00009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ounded Rectangle 11"/>
          <p:cNvSpPr/>
          <p:nvPr/>
        </p:nvSpPr>
        <p:spPr>
          <a:xfrm>
            <a:off x="269875" y="2174875"/>
            <a:ext cx="1946275" cy="1500188"/>
          </a:xfrm>
          <a:prstGeom prst="roundRect">
            <a:avLst/>
          </a:prstGeom>
          <a:solidFill>
            <a:schemeClr val="tx2">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Genomik</a:t>
            </a:r>
            <a:r>
              <a:rPr lang="en-US" dirty="0"/>
              <a:t> </a:t>
            </a:r>
            <a:r>
              <a:rPr lang="en-US" dirty="0" err="1"/>
              <a:t>Değişiklikler</a:t>
            </a:r>
            <a:endParaRPr lang="en-US" dirty="0"/>
          </a:p>
        </p:txBody>
      </p:sp>
      <p:sp>
        <p:nvSpPr>
          <p:cNvPr id="13" name="Right Arrow 12"/>
          <p:cNvSpPr/>
          <p:nvPr/>
        </p:nvSpPr>
        <p:spPr>
          <a:xfrm rot="8154791">
            <a:off x="6134100" y="3000375"/>
            <a:ext cx="971550" cy="350838"/>
          </a:xfrm>
          <a:prstGeom prst="rightArrow">
            <a:avLst/>
          </a:prstGeom>
          <a:solidFill>
            <a:srgbClr val="00009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ight Arrow 14"/>
          <p:cNvSpPr/>
          <p:nvPr/>
        </p:nvSpPr>
        <p:spPr>
          <a:xfrm rot="3853691">
            <a:off x="3029744" y="2410619"/>
            <a:ext cx="1204913" cy="352425"/>
          </a:xfrm>
          <a:prstGeom prst="rightArrow">
            <a:avLst/>
          </a:prstGeom>
          <a:solidFill>
            <a:srgbClr val="00009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ight Arrow 15"/>
          <p:cNvSpPr/>
          <p:nvPr/>
        </p:nvSpPr>
        <p:spPr>
          <a:xfrm rot="6622309">
            <a:off x="5021263" y="2419350"/>
            <a:ext cx="1204912" cy="350838"/>
          </a:xfrm>
          <a:prstGeom prst="rightArrow">
            <a:avLst/>
          </a:prstGeom>
          <a:solidFill>
            <a:srgbClr val="00009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ounded Rectangle 16"/>
          <p:cNvSpPr/>
          <p:nvPr/>
        </p:nvSpPr>
        <p:spPr>
          <a:xfrm>
            <a:off x="2341563" y="566738"/>
            <a:ext cx="1946275" cy="1500187"/>
          </a:xfrm>
          <a:prstGeom prst="roundRect">
            <a:avLst/>
          </a:prstGeom>
          <a:solidFill>
            <a:schemeClr val="accent2">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Enflamatuar</a:t>
            </a:r>
            <a:r>
              <a:rPr lang="en-US" dirty="0"/>
              <a:t> </a:t>
            </a:r>
            <a:r>
              <a:rPr lang="en-US" dirty="0" err="1"/>
              <a:t>Süreç</a:t>
            </a:r>
            <a:endParaRPr lang="en-US" dirty="0"/>
          </a:p>
        </p:txBody>
      </p:sp>
      <p:sp>
        <p:nvSpPr>
          <p:cNvPr id="18" name="Rounded Rectangle 17"/>
          <p:cNvSpPr/>
          <p:nvPr/>
        </p:nvSpPr>
        <p:spPr>
          <a:xfrm>
            <a:off x="6928708" y="2174876"/>
            <a:ext cx="1946275" cy="1500187"/>
          </a:xfrm>
          <a:prstGeom prst="roundRect">
            <a:avLst/>
          </a:prstGeom>
          <a:solidFill>
            <a:schemeClr val="accent6">
              <a:lumMod val="5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Oksidatif</a:t>
            </a:r>
            <a:r>
              <a:rPr lang="en-US" dirty="0"/>
              <a:t> </a:t>
            </a:r>
            <a:r>
              <a:rPr lang="en-US" dirty="0" err="1"/>
              <a:t>stres</a:t>
            </a:r>
            <a:endParaRPr lang="en-US" dirty="0"/>
          </a:p>
        </p:txBody>
      </p:sp>
      <p:sp>
        <p:nvSpPr>
          <p:cNvPr id="19" name="Rounded Rectangle 18"/>
          <p:cNvSpPr/>
          <p:nvPr/>
        </p:nvSpPr>
        <p:spPr>
          <a:xfrm>
            <a:off x="4806524" y="566738"/>
            <a:ext cx="1946275" cy="1500188"/>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Östrojenler</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4000" fill="hold"/>
                                        <p:tgtEl>
                                          <p:spTgt spid="10"/>
                                        </p:tgtEl>
                                      </p:cBhvr>
                                      <p:by x="150000" y="150000"/>
                                    </p:animScale>
                                  </p:childTnLst>
                                </p:cTn>
                              </p:par>
                              <p:par>
                                <p:cTn id="7" presetID="6" presetClass="emph" presetSubtype="0" fill="hold" grpId="0" nodeType="withEffect">
                                  <p:stCondLst>
                                    <p:cond delay="0"/>
                                  </p:stCondLst>
                                  <p:childTnLst>
                                    <p:animScale>
                                      <p:cBhvr>
                                        <p:cTn id="8" dur="2200" fill="hold"/>
                                        <p:tgtEl>
                                          <p:spTgt spid="15"/>
                                        </p:tgtEl>
                                      </p:cBhvr>
                                      <p:by x="150000" y="150000"/>
                                    </p:animScale>
                                  </p:childTnLst>
                                </p:cTn>
                              </p:par>
                              <p:par>
                                <p:cTn id="9" presetID="6" presetClass="emph" presetSubtype="0" fill="hold" grpId="0" nodeType="withEffect">
                                  <p:stCondLst>
                                    <p:cond delay="0"/>
                                  </p:stCondLst>
                                  <p:childTnLst>
                                    <p:animScale>
                                      <p:cBhvr>
                                        <p:cTn id="10" dur="2200" fill="hold"/>
                                        <p:tgtEl>
                                          <p:spTgt spid="16"/>
                                        </p:tgtEl>
                                      </p:cBhvr>
                                      <p:by x="150000" y="150000"/>
                                    </p:animScale>
                                  </p:childTnLst>
                                </p:cTn>
                              </p:par>
                              <p:par>
                                <p:cTn id="11" presetID="6" presetClass="emph" presetSubtype="0" fill="hold" grpId="0" nodeType="withEffect">
                                  <p:stCondLst>
                                    <p:cond delay="0"/>
                                  </p:stCondLst>
                                  <p:childTnLst>
                                    <p:animScale>
                                      <p:cBhvr>
                                        <p:cTn id="12" dur="2200" fill="hold"/>
                                        <p:tgtEl>
                                          <p:spTgt spid="1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10137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7542" r="-17542"/>
          <a:stretch>
            <a:fillRect/>
          </a:stretch>
        </p:blipFill>
        <p:spPr>
          <a:xfrm>
            <a:off x="-1514475" y="379413"/>
            <a:ext cx="12174538" cy="6697662"/>
          </a:xfr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425" name="Picture 1" descr="Ekran Resmi 2018-01-25 17.59.3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775" y="0"/>
            <a:ext cx="3746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5" descr="Ekran Resmi 2018-01-25 21.03.4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09763"/>
            <a:ext cx="91440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Ekran Resmi 2018-01-25 19.11.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Ekran Resmi 2018-01-25 19.10.15.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242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1" name="Content Placeholder 2"/>
          <p:cNvSpPr>
            <a:spLocks noGrp="1"/>
          </p:cNvSpPr>
          <p:nvPr>
            <p:ph idx="1"/>
          </p:nvPr>
        </p:nvSpPr>
        <p:spPr/>
        <p:txBody>
          <a:bodyPr/>
          <a:lstStyle/>
          <a:p>
            <a:r>
              <a:rPr lang="en-US">
                <a:latin typeface="Calibri" charset="0"/>
              </a:rPr>
              <a:t>Bütün bu histolojik ve moleküler çalışmalar Sampson’un orjinal teorisini destekliyor</a:t>
            </a:r>
          </a:p>
          <a:p>
            <a:pPr lvl="1"/>
            <a:r>
              <a:rPr lang="en-US">
                <a:latin typeface="Calibri" charset="0"/>
              </a:rPr>
              <a:t>Endometriotik implantlar atipik prekürsör evresinden ilerleyerek over korteksinde malignansiye dönüşüyor</a:t>
            </a:r>
          </a:p>
          <a:p>
            <a:pPr lvl="1"/>
            <a:r>
              <a:rPr lang="en-US">
                <a:latin typeface="Calibri" charset="0"/>
              </a:rPr>
              <a:t>Öne sürülen mekanizmaların anlaşılması ile yüksek riskli lezyonların tanımlanması ve endometriozisten ilişkili kanserlere progresyonun engellenmesi denenebilir</a:t>
            </a:r>
          </a:p>
          <a:p>
            <a:pPr lvl="1"/>
            <a:endParaRPr lang="en-US">
              <a:latin typeface="Calibri" charset="0"/>
            </a:endParaRPr>
          </a:p>
        </p:txBody>
      </p:sp>
      <p:sp>
        <p:nvSpPr>
          <p:cNvPr id="107522" name="Title 1"/>
          <p:cNvSpPr>
            <a:spLocks noGrp="1"/>
          </p:cNvSpPr>
          <p:nvPr>
            <p:ph type="title"/>
          </p:nvPr>
        </p:nvSpPr>
        <p:spPr/>
        <p:txBody>
          <a:bodyPr/>
          <a:lstStyle/>
          <a:p>
            <a:r>
              <a:rPr lang="en-US" sz="3200" b="1">
                <a:solidFill>
                  <a:srgbClr val="660066"/>
                </a:solidFill>
                <a:latin typeface="Calibri" charset="0"/>
              </a:rPr>
              <a:t>Moleküler biyoloji ve endometriozisin endometriozis ilişkili karsinomlara progresyonu</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Content Placeholder 2"/>
          <p:cNvSpPr>
            <a:spLocks noGrp="1"/>
          </p:cNvSpPr>
          <p:nvPr>
            <p:ph idx="1"/>
          </p:nvPr>
        </p:nvSpPr>
        <p:spPr>
          <a:xfrm>
            <a:off x="277813" y="420688"/>
            <a:ext cx="8689975" cy="849312"/>
          </a:xfrm>
        </p:spPr>
        <p:txBody>
          <a:bodyPr/>
          <a:lstStyle/>
          <a:p>
            <a:r>
              <a:rPr lang="en-US" sz="3600">
                <a:latin typeface="Calibri" charset="0"/>
              </a:rPr>
              <a:t>Endometriozis pelviste çeşitli bölgelerde</a:t>
            </a:r>
          </a:p>
        </p:txBody>
      </p:sp>
      <p:pic>
        <p:nvPicPr>
          <p:cNvPr id="21506" name="Picture 1" descr="Ekran Resmi 2018-01-26 15.59.1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225" y="1495425"/>
            <a:ext cx="3173413"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6 16.01.2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25825" y="1492250"/>
            <a:ext cx="2484438"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6 16.02.3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00750" y="1492250"/>
            <a:ext cx="292735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277813" y="4721225"/>
            <a:ext cx="86899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spcBef>
                <a:spcPct val="20000"/>
              </a:spcBef>
              <a:buFont typeface="Arial" charset="0"/>
              <a:buChar char="•"/>
            </a:pPr>
            <a:r>
              <a:rPr lang="en-US" sz="3600"/>
              <a:t>Endometriozis ilişkili kanserler                  hemen daima overlerde              endometrioma zemininden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1"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2800" b="1" dirty="0" err="1" smtClean="0">
                <a:solidFill>
                  <a:schemeClr val="tx2">
                    <a:lumMod val="50000"/>
                  </a:schemeClr>
                </a:solidFill>
                <a:latin typeface="Calibri" charset="0"/>
              </a:rPr>
              <a:t>Menopoz</a:t>
            </a:r>
            <a:endParaRPr lang="en-US" sz="2800" dirty="0">
              <a:latin typeface="Calibri" charset="0"/>
            </a:endParaRPr>
          </a:p>
        </p:txBody>
      </p:sp>
      <p:sp>
        <p:nvSpPr>
          <p:cNvPr id="109570" name="Content Placeholder 2"/>
          <p:cNvSpPr>
            <a:spLocks noGrp="1"/>
          </p:cNvSpPr>
          <p:nvPr>
            <p:ph idx="1"/>
          </p:nvPr>
        </p:nvSpPr>
        <p:spPr/>
        <p:txBody>
          <a:bodyPr/>
          <a:lstStyle/>
          <a:p>
            <a:r>
              <a:rPr lang="en-US">
                <a:latin typeface="Calibri" charset="0"/>
              </a:rPr>
              <a:t>Menopoz sonrası endometriomalarda temel kaygı malign transformasyon</a:t>
            </a:r>
          </a:p>
          <a:p>
            <a:endParaRPr lang="en-US">
              <a:latin typeface="Calibri" charset="0"/>
            </a:endParaRPr>
          </a:p>
          <a:p>
            <a:r>
              <a:rPr lang="en-US">
                <a:latin typeface="Calibri" charset="0"/>
              </a:rPr>
              <a:t>Endometriozis malign transformasyon riski</a:t>
            </a:r>
          </a:p>
          <a:p>
            <a:pPr lvl="1"/>
            <a:r>
              <a:rPr lang="en-US" b="1">
                <a:latin typeface="Calibri" charset="0"/>
              </a:rPr>
              <a:t>Premenopozal %1</a:t>
            </a:r>
          </a:p>
          <a:p>
            <a:pPr lvl="1"/>
            <a:r>
              <a:rPr lang="en-US" b="1">
                <a:latin typeface="Calibri" charset="0"/>
              </a:rPr>
              <a:t>Postmenopozal %1-2.5</a:t>
            </a:r>
          </a:p>
          <a:p>
            <a:pPr lvl="1"/>
            <a:endParaRPr lang="en-US">
              <a:latin typeface="Calibri" charset="0"/>
            </a:endParaRPr>
          </a:p>
        </p:txBody>
      </p:sp>
      <p:sp>
        <p:nvSpPr>
          <p:cNvPr id="109571" name="TextBox 3"/>
          <p:cNvSpPr txBox="1">
            <a:spLocks noChangeArrowheads="1"/>
          </p:cNvSpPr>
          <p:nvPr/>
        </p:nvSpPr>
        <p:spPr bwMode="auto">
          <a:xfrm>
            <a:off x="6199188" y="5999163"/>
            <a:ext cx="20431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VanGorp T, 2004</a:t>
            </a:r>
          </a:p>
          <a:p>
            <a:pPr eaLnBrk="1" hangingPunct="1"/>
            <a:r>
              <a:rPr lang="en-US" sz="1600"/>
              <a:t>Heideman NL, 2014</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p:txBody>
          <a:bodyPr/>
          <a:lstStyle/>
          <a:p>
            <a:r>
              <a:rPr lang="en-US" b="1">
                <a:solidFill>
                  <a:srgbClr val="660066"/>
                </a:solidFill>
                <a:latin typeface="Calibri" charset="0"/>
              </a:rPr>
              <a:t>ÖNLEMLER</a:t>
            </a:r>
          </a:p>
        </p:txBody>
      </p:sp>
      <p:sp>
        <p:nvSpPr>
          <p:cNvPr id="111618" name="Content Placeholder 2"/>
          <p:cNvSpPr>
            <a:spLocks noGrp="1"/>
          </p:cNvSpPr>
          <p:nvPr>
            <p:ph idx="1"/>
          </p:nvPr>
        </p:nvSpPr>
        <p:spPr>
          <a:xfrm>
            <a:off x="334963" y="1619250"/>
            <a:ext cx="8461375" cy="4525963"/>
          </a:xfrm>
        </p:spPr>
        <p:txBody>
          <a:bodyPr/>
          <a:lstStyle/>
          <a:p>
            <a:r>
              <a:rPr lang="en-US" sz="2400" dirty="0" err="1">
                <a:latin typeface="Calibri" charset="0"/>
              </a:rPr>
              <a:t>Tarama</a:t>
            </a:r>
            <a:r>
              <a:rPr lang="en-US" sz="2400" dirty="0">
                <a:latin typeface="Calibri" charset="0"/>
              </a:rPr>
              <a:t> </a:t>
            </a:r>
            <a:r>
              <a:rPr lang="en-US" sz="2400" dirty="0" err="1">
                <a:latin typeface="Calibri" charset="0"/>
              </a:rPr>
              <a:t>önerilmemektedir</a:t>
            </a:r>
            <a:endParaRPr lang="en-US" sz="2400" dirty="0">
              <a:latin typeface="Calibri" charset="0"/>
            </a:endParaRPr>
          </a:p>
          <a:p>
            <a:endParaRPr lang="en-US" sz="2400" dirty="0">
              <a:latin typeface="Calibri" charset="0"/>
            </a:endParaRPr>
          </a:p>
          <a:p>
            <a:r>
              <a:rPr lang="en-US" sz="2400" dirty="0" err="1">
                <a:latin typeface="Calibri" charset="0"/>
              </a:rPr>
              <a:t>Profilaktik</a:t>
            </a:r>
            <a:r>
              <a:rPr lang="en-US" sz="2400" dirty="0">
                <a:latin typeface="Calibri" charset="0"/>
              </a:rPr>
              <a:t> </a:t>
            </a:r>
            <a:r>
              <a:rPr lang="en-US" sz="2400" dirty="0" err="1">
                <a:latin typeface="Calibri" charset="0"/>
              </a:rPr>
              <a:t>amaçla</a:t>
            </a:r>
            <a:r>
              <a:rPr lang="en-US" sz="2400" dirty="0">
                <a:latin typeface="Calibri" charset="0"/>
              </a:rPr>
              <a:t> BSO </a:t>
            </a:r>
            <a:r>
              <a:rPr lang="en-US" sz="2400" dirty="0" err="1">
                <a:latin typeface="Calibri" charset="0"/>
              </a:rPr>
              <a:t>veya</a:t>
            </a:r>
            <a:r>
              <a:rPr lang="en-US" sz="2400" dirty="0">
                <a:latin typeface="Calibri" charset="0"/>
              </a:rPr>
              <a:t> </a:t>
            </a:r>
            <a:r>
              <a:rPr lang="en-US" sz="2400" dirty="0" err="1">
                <a:latin typeface="Calibri" charset="0"/>
              </a:rPr>
              <a:t>endometriotik</a:t>
            </a:r>
            <a:r>
              <a:rPr lang="en-US" sz="2400" dirty="0">
                <a:latin typeface="Calibri" charset="0"/>
              </a:rPr>
              <a:t> </a:t>
            </a:r>
            <a:r>
              <a:rPr lang="en-US" sz="2400" dirty="0" err="1">
                <a:latin typeface="Calibri" charset="0"/>
              </a:rPr>
              <a:t>lezyon</a:t>
            </a:r>
            <a:r>
              <a:rPr lang="en-US" sz="2400" dirty="0">
                <a:latin typeface="Calibri" charset="0"/>
              </a:rPr>
              <a:t> </a:t>
            </a:r>
            <a:r>
              <a:rPr lang="en-US" sz="2400" dirty="0" err="1">
                <a:latin typeface="Calibri" charset="0"/>
              </a:rPr>
              <a:t>çıkarılmasının</a:t>
            </a:r>
            <a:r>
              <a:rPr lang="en-US" sz="2400" dirty="0">
                <a:latin typeface="Calibri" charset="0"/>
              </a:rPr>
              <a:t> over </a:t>
            </a:r>
            <a:r>
              <a:rPr lang="en-US" sz="2400" dirty="0" err="1">
                <a:latin typeface="Calibri" charset="0"/>
              </a:rPr>
              <a:t>kanseri</a:t>
            </a:r>
            <a:r>
              <a:rPr lang="en-US" sz="2400" dirty="0">
                <a:latin typeface="Calibri" charset="0"/>
              </a:rPr>
              <a:t> </a:t>
            </a:r>
            <a:r>
              <a:rPr lang="en-US" sz="2400" dirty="0" err="1">
                <a:latin typeface="Calibri" charset="0"/>
              </a:rPr>
              <a:t>riskini</a:t>
            </a:r>
            <a:r>
              <a:rPr lang="en-US" sz="2400" dirty="0">
                <a:latin typeface="Calibri" charset="0"/>
              </a:rPr>
              <a:t> </a:t>
            </a:r>
            <a:r>
              <a:rPr lang="en-US" sz="2400" dirty="0" err="1">
                <a:latin typeface="Calibri" charset="0"/>
              </a:rPr>
              <a:t>azalttığına</a:t>
            </a:r>
            <a:r>
              <a:rPr lang="en-US" sz="2400" dirty="0">
                <a:latin typeface="Calibri" charset="0"/>
              </a:rPr>
              <a:t> </a:t>
            </a:r>
            <a:r>
              <a:rPr lang="en-US" sz="2400" dirty="0" err="1">
                <a:latin typeface="Calibri" charset="0"/>
              </a:rPr>
              <a:t>dair</a:t>
            </a:r>
            <a:r>
              <a:rPr lang="en-US" sz="2400" dirty="0">
                <a:latin typeface="Calibri" charset="0"/>
              </a:rPr>
              <a:t> data </a:t>
            </a:r>
            <a:r>
              <a:rPr lang="en-US" sz="2400" dirty="0">
                <a:latin typeface="Webdings" charset="0"/>
                <a:cs typeface="Webdings" charset="0"/>
                <a:sym typeface="Webdings" charset="0"/>
              </a:rPr>
              <a:t></a:t>
            </a:r>
          </a:p>
          <a:p>
            <a:endParaRPr lang="en-US" sz="2400" dirty="0">
              <a:latin typeface="Calibri" charset="0"/>
            </a:endParaRPr>
          </a:p>
          <a:p>
            <a:r>
              <a:rPr lang="en-US" sz="2400" dirty="0">
                <a:latin typeface="Calibri" charset="0"/>
              </a:rPr>
              <a:t>OKS </a:t>
            </a:r>
            <a:r>
              <a:rPr lang="en-US" sz="2400" dirty="0" err="1">
                <a:latin typeface="Calibri" charset="0"/>
              </a:rPr>
              <a:t>kullanımı</a:t>
            </a:r>
            <a:r>
              <a:rPr lang="en-US" sz="2400" dirty="0">
                <a:latin typeface="Calibri" charset="0"/>
              </a:rPr>
              <a:t> </a:t>
            </a:r>
            <a:r>
              <a:rPr lang="en-US" sz="2400" dirty="0" err="1">
                <a:latin typeface="Calibri" charset="0"/>
              </a:rPr>
              <a:t>tüm</a:t>
            </a:r>
            <a:r>
              <a:rPr lang="en-US" sz="2400" dirty="0">
                <a:latin typeface="Calibri" charset="0"/>
              </a:rPr>
              <a:t> </a:t>
            </a:r>
            <a:r>
              <a:rPr lang="en-US" sz="2400" dirty="0" err="1">
                <a:latin typeface="Calibri" charset="0"/>
              </a:rPr>
              <a:t>kadınlarda</a:t>
            </a:r>
            <a:r>
              <a:rPr lang="en-US" sz="2400" dirty="0">
                <a:latin typeface="Calibri" charset="0"/>
              </a:rPr>
              <a:t> over </a:t>
            </a:r>
            <a:r>
              <a:rPr lang="en-US" sz="2400" dirty="0" err="1">
                <a:latin typeface="Calibri" charset="0"/>
              </a:rPr>
              <a:t>kanseri</a:t>
            </a:r>
            <a:r>
              <a:rPr lang="en-US" sz="2400" dirty="0">
                <a:latin typeface="Calibri" charset="0"/>
              </a:rPr>
              <a:t> </a:t>
            </a:r>
            <a:r>
              <a:rPr lang="en-US" sz="2400" dirty="0" err="1">
                <a:latin typeface="Calibri" charset="0"/>
              </a:rPr>
              <a:t>riskini</a:t>
            </a:r>
            <a:r>
              <a:rPr lang="en-US" sz="2400" dirty="0">
                <a:latin typeface="Calibri" charset="0"/>
              </a:rPr>
              <a:t> </a:t>
            </a:r>
            <a:r>
              <a:rPr lang="en-US" sz="2400" dirty="0" err="1">
                <a:latin typeface="Calibri" charset="0"/>
              </a:rPr>
              <a:t>azaltmaktadır</a:t>
            </a:r>
            <a:endParaRPr lang="en-US" sz="2400" dirty="0">
              <a:latin typeface="Calibri" charset="0"/>
            </a:endParaRPr>
          </a:p>
          <a:p>
            <a:pPr lvl="1"/>
            <a:r>
              <a:rPr lang="en-US" sz="2000" dirty="0" err="1">
                <a:latin typeface="Calibri" charset="0"/>
              </a:rPr>
              <a:t>Endometriozisi</a:t>
            </a:r>
            <a:r>
              <a:rPr lang="en-US" sz="2000" dirty="0">
                <a:latin typeface="Calibri" charset="0"/>
              </a:rPr>
              <a:t> </a:t>
            </a:r>
            <a:r>
              <a:rPr lang="en-US" sz="2000" dirty="0" err="1">
                <a:latin typeface="Calibri" charset="0"/>
              </a:rPr>
              <a:t>olanlarda</a:t>
            </a:r>
            <a:r>
              <a:rPr lang="en-US" sz="2000" dirty="0">
                <a:latin typeface="Calibri" charset="0"/>
              </a:rPr>
              <a:t> en </a:t>
            </a:r>
            <a:r>
              <a:rPr lang="en-US" sz="2000" dirty="0" err="1">
                <a:latin typeface="Calibri" charset="0"/>
              </a:rPr>
              <a:t>çok</a:t>
            </a:r>
            <a:r>
              <a:rPr lang="en-US" sz="2000" dirty="0">
                <a:latin typeface="Calibri" charset="0"/>
              </a:rPr>
              <a:t> &gt;10 </a:t>
            </a:r>
            <a:r>
              <a:rPr lang="en-US" sz="2000" dirty="0" err="1">
                <a:latin typeface="Calibri" charset="0"/>
              </a:rPr>
              <a:t>yıl</a:t>
            </a:r>
            <a:r>
              <a:rPr lang="en-US" sz="2000" dirty="0">
                <a:latin typeface="Calibri" charset="0"/>
              </a:rPr>
              <a:t> </a:t>
            </a:r>
            <a:r>
              <a:rPr lang="en-US" sz="2000" dirty="0" err="1">
                <a:latin typeface="Calibri" charset="0"/>
              </a:rPr>
              <a:t>kullanımda</a:t>
            </a:r>
            <a:r>
              <a:rPr lang="en-US" sz="2000" dirty="0">
                <a:latin typeface="Calibri" charset="0"/>
              </a:rPr>
              <a:t> %80 </a:t>
            </a:r>
            <a:r>
              <a:rPr lang="en-US" sz="2000" dirty="0" err="1">
                <a:latin typeface="Calibri" charset="0"/>
              </a:rPr>
              <a:t>azalır</a:t>
            </a:r>
            <a:endParaRPr lang="en-US" sz="2000" dirty="0">
              <a:latin typeface="Calibri" charset="0"/>
            </a:endParaRPr>
          </a:p>
          <a:p>
            <a:pPr lvl="1"/>
            <a:r>
              <a:rPr lang="en-US" sz="2000" dirty="0" err="1">
                <a:latin typeface="Calibri" charset="0"/>
              </a:rPr>
              <a:t>Sürekli</a:t>
            </a:r>
            <a:r>
              <a:rPr lang="en-US" sz="2000" dirty="0">
                <a:latin typeface="Calibri" charset="0"/>
              </a:rPr>
              <a:t> </a:t>
            </a:r>
            <a:r>
              <a:rPr lang="en-US" sz="2000" dirty="0" err="1">
                <a:latin typeface="Calibri" charset="0"/>
              </a:rPr>
              <a:t>supresyonun</a:t>
            </a:r>
            <a:r>
              <a:rPr lang="en-US" sz="2000" dirty="0">
                <a:latin typeface="Calibri" charset="0"/>
              </a:rPr>
              <a:t> </a:t>
            </a:r>
            <a:r>
              <a:rPr lang="en-US" sz="2000" dirty="0" err="1">
                <a:latin typeface="Calibri" charset="0"/>
              </a:rPr>
              <a:t>etkisi</a:t>
            </a:r>
            <a:r>
              <a:rPr lang="en-US" sz="2000" dirty="0">
                <a:latin typeface="Calibri" charset="0"/>
              </a:rPr>
              <a:t>? (</a:t>
            </a:r>
            <a:r>
              <a:rPr lang="en-US" sz="2000" dirty="0" err="1">
                <a:latin typeface="Calibri" charset="0"/>
              </a:rPr>
              <a:t>muhtemelen</a:t>
            </a:r>
            <a:r>
              <a:rPr lang="en-US" sz="2000" dirty="0">
                <a:latin typeface="Calibri" charset="0"/>
              </a:rPr>
              <a:t> </a:t>
            </a:r>
            <a:r>
              <a:rPr lang="en-US" sz="2000" dirty="0" err="1">
                <a:latin typeface="Calibri" charset="0"/>
              </a:rPr>
              <a:t>olumlu</a:t>
            </a:r>
            <a:r>
              <a:rPr lang="en-US" sz="2000" dirty="0">
                <a:latin typeface="Calibri" charset="0"/>
              </a:rPr>
              <a:t>)</a:t>
            </a:r>
          </a:p>
          <a:p>
            <a:pPr lvl="1"/>
            <a:endParaRPr lang="en-US" sz="2000" dirty="0">
              <a:latin typeface="Calibri" charset="0"/>
            </a:endParaRPr>
          </a:p>
          <a:p>
            <a:r>
              <a:rPr lang="en-US" sz="2400" dirty="0">
                <a:latin typeface="Calibri" charset="0"/>
              </a:rPr>
              <a:t>Tubal </a:t>
            </a:r>
            <a:r>
              <a:rPr lang="en-US" sz="2400" dirty="0" err="1">
                <a:latin typeface="Calibri" charset="0"/>
              </a:rPr>
              <a:t>sterilizasyon</a:t>
            </a:r>
            <a:r>
              <a:rPr lang="en-US" sz="2400" dirty="0">
                <a:latin typeface="Calibri" charset="0"/>
              </a:rPr>
              <a:t> </a:t>
            </a:r>
            <a:r>
              <a:rPr lang="en-US" sz="2400" dirty="0" err="1">
                <a:latin typeface="Calibri" charset="0"/>
              </a:rPr>
              <a:t>veya</a:t>
            </a:r>
            <a:r>
              <a:rPr lang="en-US" sz="2400" dirty="0">
                <a:latin typeface="Calibri" charset="0"/>
              </a:rPr>
              <a:t> </a:t>
            </a:r>
            <a:r>
              <a:rPr lang="en-US" sz="2400" dirty="0" err="1">
                <a:latin typeface="Calibri" charset="0"/>
              </a:rPr>
              <a:t>histerektomi</a:t>
            </a:r>
            <a:r>
              <a:rPr lang="en-US" sz="2400" dirty="0">
                <a:latin typeface="Calibri" charset="0"/>
              </a:rPr>
              <a:t>  </a:t>
            </a:r>
            <a:endParaRPr lang="en-US" sz="2400" dirty="0" smtClean="0">
              <a:latin typeface="Calibri" charset="0"/>
            </a:endParaRPr>
          </a:p>
          <a:p>
            <a:pPr marL="0" indent="0">
              <a:buNone/>
            </a:pPr>
            <a:r>
              <a:rPr lang="en-US" sz="2400" dirty="0">
                <a:latin typeface="Calibri" charset="0"/>
              </a:rPr>
              <a:t> </a:t>
            </a:r>
            <a:r>
              <a:rPr lang="en-US" sz="2400" dirty="0" smtClean="0">
                <a:latin typeface="Calibri" charset="0"/>
              </a:rPr>
              <a:t>     OKS </a:t>
            </a:r>
            <a:r>
              <a:rPr lang="en-US" sz="2400" dirty="0" err="1">
                <a:latin typeface="Calibri" charset="0"/>
              </a:rPr>
              <a:t>ile</a:t>
            </a:r>
            <a:r>
              <a:rPr lang="en-US" sz="2400" dirty="0">
                <a:latin typeface="Calibri" charset="0"/>
              </a:rPr>
              <a:t> </a:t>
            </a:r>
            <a:r>
              <a:rPr lang="en-US" sz="2400" dirty="0" err="1">
                <a:latin typeface="Calibri" charset="0"/>
              </a:rPr>
              <a:t>benzer</a:t>
            </a:r>
            <a:r>
              <a:rPr lang="en-US" sz="2400" dirty="0">
                <a:latin typeface="Calibri" charset="0"/>
              </a:rPr>
              <a:t> </a:t>
            </a:r>
            <a:r>
              <a:rPr lang="en-US" sz="2400" dirty="0" err="1">
                <a:latin typeface="Calibri" charset="0"/>
              </a:rPr>
              <a:t>koruyucu</a:t>
            </a:r>
            <a:r>
              <a:rPr lang="en-US" sz="2400" dirty="0">
                <a:latin typeface="Calibri" charset="0"/>
              </a:rPr>
              <a:t> </a:t>
            </a:r>
            <a:r>
              <a:rPr lang="en-US" sz="2400" dirty="0" err="1">
                <a:latin typeface="Calibri" charset="0"/>
              </a:rPr>
              <a:t>etkinlik</a:t>
            </a:r>
            <a:endParaRPr lang="en-US" sz="2400" dirty="0">
              <a:latin typeface="Calibri" charset="0"/>
            </a:endParaRPr>
          </a:p>
          <a:p>
            <a:endParaRPr lang="en-US" sz="2400" dirty="0">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5" name="Title 1"/>
          <p:cNvSpPr>
            <a:spLocks noGrp="1"/>
          </p:cNvSpPr>
          <p:nvPr>
            <p:ph type="title"/>
          </p:nvPr>
        </p:nvSpPr>
        <p:spPr/>
        <p:txBody>
          <a:bodyPr/>
          <a:lstStyle/>
          <a:p>
            <a:r>
              <a:rPr lang="en-US">
                <a:latin typeface="Calibri" charset="0"/>
              </a:rPr>
              <a:t>Hormonal Kontraseptifler ve Over Kanseri İlişkisi</a:t>
            </a:r>
          </a:p>
        </p:txBody>
      </p:sp>
      <p:sp>
        <p:nvSpPr>
          <p:cNvPr id="113666" name="Content Placeholder 2"/>
          <p:cNvSpPr>
            <a:spLocks noGrp="1"/>
          </p:cNvSpPr>
          <p:nvPr>
            <p:ph idx="1"/>
          </p:nvPr>
        </p:nvSpPr>
        <p:spPr>
          <a:xfrm>
            <a:off x="457200" y="1450975"/>
            <a:ext cx="8229600" cy="4525963"/>
          </a:xfrm>
        </p:spPr>
        <p:txBody>
          <a:bodyPr/>
          <a:lstStyle/>
          <a:p>
            <a:r>
              <a:rPr lang="en-US" sz="2800">
                <a:latin typeface="Calibri" charset="0"/>
              </a:rPr>
              <a:t>5 yıl hormonal kontraseptif kullanımı sonrasında </a:t>
            </a:r>
          </a:p>
          <a:p>
            <a:pPr lvl="1"/>
            <a:r>
              <a:rPr lang="en-US" sz="2400">
                <a:latin typeface="Calibri" charset="0"/>
              </a:rPr>
              <a:t>Seröz %22.1</a:t>
            </a:r>
          </a:p>
          <a:p>
            <a:pPr lvl="1"/>
            <a:r>
              <a:rPr lang="en-US" sz="2400">
                <a:latin typeface="Calibri" charset="0"/>
              </a:rPr>
              <a:t>Endometrioid %27.1</a:t>
            </a:r>
          </a:p>
          <a:p>
            <a:pPr lvl="1"/>
            <a:r>
              <a:rPr lang="en-US" sz="2400">
                <a:latin typeface="Calibri" charset="0"/>
              </a:rPr>
              <a:t>Clear cell %21.3</a:t>
            </a:r>
          </a:p>
          <a:p>
            <a:pPr lvl="1"/>
            <a:r>
              <a:rPr lang="en-US" sz="2400">
                <a:latin typeface="Calibri" charset="0"/>
              </a:rPr>
              <a:t>Müsinöz %6.7 –en az bu tip için risk azalır</a:t>
            </a:r>
          </a:p>
          <a:p>
            <a:r>
              <a:rPr lang="en-US" sz="2800">
                <a:latin typeface="Calibri" charset="0"/>
              </a:rPr>
              <a:t>Endometriozisi olan kadınlarda hormonal kontrasepsiyonda  en çok uzun dönemli ovulasyon inhibisyonundan fayda görür</a:t>
            </a:r>
          </a:p>
          <a:p>
            <a:pPr lvl="1"/>
            <a:r>
              <a:rPr lang="en-US" sz="2400">
                <a:latin typeface="Calibri" charset="0"/>
              </a:rPr>
              <a:t>10 yıl kullanım sonrası risk %80 azalır</a:t>
            </a:r>
          </a:p>
          <a:p>
            <a:endParaRPr lang="en-US" sz="2400">
              <a:latin typeface="Calibri" charset="0"/>
            </a:endParaRPr>
          </a:p>
        </p:txBody>
      </p:sp>
      <p:sp>
        <p:nvSpPr>
          <p:cNvPr id="113667" name="TextBox 3"/>
          <p:cNvSpPr txBox="1">
            <a:spLocks noChangeArrowheads="1"/>
          </p:cNvSpPr>
          <p:nvPr/>
        </p:nvSpPr>
        <p:spPr bwMode="auto">
          <a:xfrm>
            <a:off x="7158038" y="6329363"/>
            <a:ext cx="1528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Grandi G, 2015</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3" name="Title 1"/>
          <p:cNvSpPr>
            <a:spLocks noGrp="1"/>
          </p:cNvSpPr>
          <p:nvPr>
            <p:ph type="title"/>
          </p:nvPr>
        </p:nvSpPr>
        <p:spPr/>
        <p:txBody>
          <a:bodyPr/>
          <a:lstStyle/>
          <a:p>
            <a:r>
              <a:rPr lang="en-US">
                <a:latin typeface="Calibri" charset="0"/>
              </a:rPr>
              <a:t>Menstrüasyon İnhibisyonu ve Over Kanseri Gelişimi</a:t>
            </a:r>
          </a:p>
        </p:txBody>
      </p:sp>
      <p:sp>
        <p:nvSpPr>
          <p:cNvPr id="115714" name="Content Placeholder 2"/>
          <p:cNvSpPr>
            <a:spLocks noGrp="1"/>
          </p:cNvSpPr>
          <p:nvPr>
            <p:ph idx="1"/>
          </p:nvPr>
        </p:nvSpPr>
        <p:spPr/>
        <p:txBody>
          <a:bodyPr/>
          <a:lstStyle/>
          <a:p>
            <a:r>
              <a:rPr lang="en-US" sz="2800">
                <a:latin typeface="Calibri" charset="0"/>
              </a:rPr>
              <a:t>Retrograd menstrüasyonun olmadığı invivo model tubal sterilizasyon</a:t>
            </a:r>
          </a:p>
          <a:p>
            <a:pPr lvl="1"/>
            <a:r>
              <a:rPr lang="en-US" sz="2400">
                <a:latin typeface="Calibri" charset="0"/>
              </a:rPr>
              <a:t>Tubal sterilizasyon sonrası over kanseri riski %34 azalır</a:t>
            </a:r>
          </a:p>
          <a:p>
            <a:pPr lvl="2"/>
            <a:r>
              <a:rPr lang="en-US" sz="2000">
                <a:latin typeface="Calibri" charset="0"/>
              </a:rPr>
              <a:t>Hormonal kontraseptif kullanımına yakın</a:t>
            </a:r>
          </a:p>
          <a:p>
            <a:pPr lvl="2"/>
            <a:r>
              <a:rPr lang="en-US" sz="2000">
                <a:latin typeface="Calibri" charset="0"/>
              </a:rPr>
              <a:t>En çok azalma Endometrioid %60 (RR 0,40; %95 CI 0.30-0.53)</a:t>
            </a:r>
          </a:p>
          <a:p>
            <a:pPr lvl="2"/>
            <a:r>
              <a:rPr lang="en-US" sz="2000">
                <a:latin typeface="Calibri" charset="0"/>
              </a:rPr>
              <a:t>Seröz tipler %37 (RR 0.73; %95 CI 63-0.85) </a:t>
            </a:r>
          </a:p>
          <a:p>
            <a:pPr lvl="2"/>
            <a:r>
              <a:rPr lang="en-US" sz="2000">
                <a:latin typeface="Calibri" charset="0"/>
              </a:rPr>
              <a:t>Müsinöz grupta %8 ama anlamsız  (RR 0.92 %95 CI 0.66-1.30)</a:t>
            </a:r>
          </a:p>
          <a:p>
            <a:pPr lvl="1"/>
            <a:r>
              <a:rPr lang="en-US" sz="2400">
                <a:latin typeface="Calibri" charset="0"/>
              </a:rPr>
              <a:t>Benzer şekilde histerektomi sonrasında da risk %36 azalır</a:t>
            </a:r>
          </a:p>
          <a:p>
            <a:pPr lvl="1"/>
            <a:r>
              <a:rPr lang="en-US" sz="2400">
                <a:latin typeface="Calibri" charset="0"/>
              </a:rPr>
              <a:t>Sürekli hormonal kontraseptif kullanımı ile siklik menstrüasyon inhibisyonu over kanseri riski ile ilgili data yok</a:t>
            </a:r>
          </a:p>
          <a:p>
            <a:pPr lvl="2"/>
            <a:r>
              <a:rPr lang="en-US" sz="2000">
                <a:latin typeface="Calibri" charset="0"/>
              </a:rPr>
              <a:t>Teorik olarak daha da düşük olmalı</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7761" name="Picture 4" descr="Ekran Resmi 2018-01-25 17.57.4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555875"/>
            <a:ext cx="91440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09" name="Title 1"/>
          <p:cNvSpPr>
            <a:spLocks noGrp="1"/>
          </p:cNvSpPr>
          <p:nvPr>
            <p:ph type="title"/>
          </p:nvPr>
        </p:nvSpPr>
        <p:spPr/>
        <p:txBody>
          <a:bodyPr/>
          <a:lstStyle/>
          <a:p>
            <a:endParaRPr lang="en-US">
              <a:latin typeface="Calibri" charset="0"/>
            </a:endParaRPr>
          </a:p>
        </p:txBody>
      </p:sp>
      <p:sp>
        <p:nvSpPr>
          <p:cNvPr id="119810" name="Content Placeholder 2"/>
          <p:cNvSpPr>
            <a:spLocks noGrp="1"/>
          </p:cNvSpPr>
          <p:nvPr>
            <p:ph idx="1"/>
          </p:nvPr>
        </p:nvSpPr>
        <p:spPr/>
        <p:txBody>
          <a:bodyPr/>
          <a:lstStyle/>
          <a:p>
            <a:r>
              <a:rPr lang="en-US">
                <a:latin typeface="Calibri" charset="0"/>
              </a:rPr>
              <a:t>Endometriozisli kadınlarda hayat boyu over kanseri mutlak risk artışı oldukça az</a:t>
            </a:r>
          </a:p>
          <a:p>
            <a:r>
              <a:rPr lang="en-US">
                <a:latin typeface="Calibri" charset="0"/>
              </a:rPr>
              <a:t>BSO ?</a:t>
            </a:r>
          </a:p>
          <a:p>
            <a:pPr lvl="1"/>
            <a:r>
              <a:rPr lang="en-US">
                <a:latin typeface="Calibri" charset="0"/>
              </a:rPr>
              <a:t>Potansiyel cerrahi komplikasyonları</a:t>
            </a:r>
          </a:p>
          <a:p>
            <a:pPr lvl="1"/>
            <a:r>
              <a:rPr lang="en-US">
                <a:latin typeface="Calibri" charset="0"/>
              </a:rPr>
              <a:t>Premenopozal kadınlarda erken menopoz</a:t>
            </a:r>
          </a:p>
          <a:p>
            <a:pPr lvl="2"/>
            <a:r>
              <a:rPr lang="en-US">
                <a:latin typeface="Calibri" charset="0"/>
              </a:rPr>
              <a:t>Kardiovasküler komplikasyon riskinde %162 artış</a:t>
            </a:r>
          </a:p>
          <a:p>
            <a:pPr lvl="2"/>
            <a:r>
              <a:rPr lang="en-US">
                <a:latin typeface="Calibri" charset="0"/>
              </a:rPr>
              <a:t>Postmenopozal kadınlarda en sık ölüm sebebi</a:t>
            </a:r>
          </a:p>
          <a:p>
            <a:r>
              <a:rPr lang="en-US">
                <a:latin typeface="Calibri" charset="0"/>
              </a:rPr>
              <a:t>Over kanseri için tarama ?</a:t>
            </a:r>
          </a:p>
          <a:p>
            <a:pPr lvl="1"/>
            <a:r>
              <a:rPr lang="en-US">
                <a:latin typeface="Calibri" charset="0"/>
              </a:rPr>
              <a:t>Düşük spesifite</a:t>
            </a:r>
          </a:p>
          <a:p>
            <a:pPr lvl="1"/>
            <a:r>
              <a:rPr lang="en-US">
                <a:latin typeface="Calibri" charset="0"/>
              </a:rPr>
              <a:t>Gereksiz invazif cerrahi prosedürler</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7" name="Title 1"/>
          <p:cNvSpPr>
            <a:spLocks noGrp="1"/>
          </p:cNvSpPr>
          <p:nvPr>
            <p:ph type="title"/>
          </p:nvPr>
        </p:nvSpPr>
        <p:spPr/>
        <p:txBody>
          <a:bodyPr/>
          <a:lstStyle/>
          <a:p>
            <a:endParaRPr lang="en-US">
              <a:latin typeface="Calibri" charset="0"/>
            </a:endParaRPr>
          </a:p>
        </p:txBody>
      </p:sp>
      <p:sp>
        <p:nvSpPr>
          <p:cNvPr id="121858" name="Content Placeholder 2"/>
          <p:cNvSpPr>
            <a:spLocks noGrp="1"/>
          </p:cNvSpPr>
          <p:nvPr>
            <p:ph idx="1"/>
          </p:nvPr>
        </p:nvSpPr>
        <p:spPr/>
        <p:txBody>
          <a:bodyPr/>
          <a:lstStyle/>
          <a:p>
            <a:r>
              <a:rPr lang="en-US">
                <a:latin typeface="Calibri" charset="0"/>
              </a:rPr>
              <a:t>Endometriozisli kadınlara over kanseri risklerinin az olduğu söylenmeli</a:t>
            </a:r>
          </a:p>
          <a:p>
            <a:pPr lvl="1"/>
            <a:r>
              <a:rPr lang="en-US">
                <a:latin typeface="Calibri" charset="0"/>
              </a:rPr>
              <a:t>BSO sadece over kanserini önlemek amacıyla yapılması uygun değil</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Content Placeholder 2"/>
          <p:cNvSpPr>
            <a:spLocks noGrp="1"/>
          </p:cNvSpPr>
          <p:nvPr>
            <p:ph idx="1"/>
          </p:nvPr>
        </p:nvSpPr>
        <p:spPr/>
        <p:txBody>
          <a:bodyPr/>
          <a:lstStyle/>
          <a:p>
            <a:r>
              <a:rPr lang="en-US" sz="2900">
                <a:latin typeface="Calibri" charset="0"/>
              </a:rPr>
              <a:t>Endometrioması olan kadınlar sorularla gelecek</a:t>
            </a:r>
          </a:p>
        </p:txBody>
      </p:sp>
      <p:pic>
        <p:nvPicPr>
          <p:cNvPr id="123907" name="Picture 3" descr="Question-Mark_Woman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538413"/>
            <a:ext cx="353695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Ekran Resmi 2018-01-27 03.06.1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0738" y="2538413"/>
            <a:ext cx="35941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7 03.07.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75113" y="5111750"/>
            <a:ext cx="48260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7 03.07.25.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79888" y="4595813"/>
            <a:ext cx="3109912"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kran Resmi 2018-01-27 03.07.33.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61225" y="4581525"/>
            <a:ext cx="15859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a:xfrm>
            <a:off x="2835275" y="274638"/>
            <a:ext cx="5851525" cy="1143000"/>
          </a:xfrm>
        </p:spPr>
        <p:txBody>
          <a:bodyPr/>
          <a:lstStyle/>
          <a:p>
            <a:r>
              <a:rPr lang="en-US" b="1">
                <a:latin typeface="Calibri" charset="0"/>
              </a:rPr>
              <a:t>Over kanseri olacak mıyım?</a:t>
            </a:r>
          </a:p>
        </p:txBody>
      </p:sp>
      <p:sp>
        <p:nvSpPr>
          <p:cNvPr id="3" name="Content Placeholder 2"/>
          <p:cNvSpPr>
            <a:spLocks noGrp="1"/>
          </p:cNvSpPr>
          <p:nvPr>
            <p:ph idx="1"/>
          </p:nvPr>
        </p:nvSpPr>
        <p:spPr/>
        <p:txBody>
          <a:bodyPr/>
          <a:lstStyle/>
          <a:p>
            <a:pPr>
              <a:defRPr/>
            </a:pPr>
            <a:r>
              <a:rPr lang="en-US" sz="2800" dirty="0" err="1"/>
              <a:t>Endometriozisin</a:t>
            </a:r>
            <a:r>
              <a:rPr lang="en-US" sz="2800" dirty="0"/>
              <a:t> over </a:t>
            </a:r>
            <a:r>
              <a:rPr lang="en-US" sz="2800" dirty="0" err="1"/>
              <a:t>kanseri</a:t>
            </a:r>
            <a:r>
              <a:rPr lang="en-US" sz="2800" dirty="0"/>
              <a:t> </a:t>
            </a:r>
            <a:r>
              <a:rPr lang="en-US" sz="2800" dirty="0" err="1"/>
              <a:t>riski</a:t>
            </a:r>
            <a:r>
              <a:rPr lang="en-US" sz="2800" dirty="0"/>
              <a:t> </a:t>
            </a:r>
            <a:r>
              <a:rPr lang="en-US" sz="2800" dirty="0" err="1"/>
              <a:t>üzerine</a:t>
            </a:r>
            <a:r>
              <a:rPr lang="en-US" sz="2800" dirty="0"/>
              <a:t> </a:t>
            </a:r>
            <a:r>
              <a:rPr lang="en-US" sz="2800" dirty="0" err="1"/>
              <a:t>etkisi</a:t>
            </a:r>
            <a:r>
              <a:rPr lang="en-US" sz="2800" dirty="0"/>
              <a:t> </a:t>
            </a:r>
            <a:r>
              <a:rPr lang="en-US" sz="2800" dirty="0" err="1"/>
              <a:t>nedeniyle</a:t>
            </a:r>
            <a:r>
              <a:rPr lang="en-US" sz="2800" dirty="0"/>
              <a:t> </a:t>
            </a:r>
            <a:r>
              <a:rPr lang="en-US" sz="2800" dirty="0" err="1"/>
              <a:t>endişelenmekten</a:t>
            </a:r>
            <a:r>
              <a:rPr lang="en-US" sz="2800" dirty="0"/>
              <a:t> </a:t>
            </a:r>
            <a:r>
              <a:rPr lang="en-US" sz="2800" dirty="0" err="1"/>
              <a:t>ziyade</a:t>
            </a:r>
            <a:r>
              <a:rPr lang="en-US" sz="2800" dirty="0"/>
              <a:t> </a:t>
            </a:r>
            <a:r>
              <a:rPr lang="en-US" sz="2800" dirty="0" err="1"/>
              <a:t>bilinçli</a:t>
            </a:r>
            <a:r>
              <a:rPr lang="en-US" sz="2800" dirty="0"/>
              <a:t> </a:t>
            </a:r>
            <a:r>
              <a:rPr lang="en-US" sz="2800" dirty="0" err="1"/>
              <a:t>olmak</a:t>
            </a:r>
            <a:r>
              <a:rPr lang="en-US" sz="2800" dirty="0"/>
              <a:t> </a:t>
            </a:r>
            <a:r>
              <a:rPr lang="en-US" sz="2800" dirty="0" err="1" smtClean="0"/>
              <a:t>yeterli</a:t>
            </a:r>
            <a:endParaRPr lang="en-US" sz="2800" dirty="0" smtClean="0"/>
          </a:p>
          <a:p>
            <a:pPr>
              <a:defRPr/>
            </a:pPr>
            <a:endParaRPr lang="en-US" sz="2800" dirty="0"/>
          </a:p>
          <a:p>
            <a:pPr>
              <a:defRPr/>
            </a:pPr>
            <a:r>
              <a:rPr lang="en-US" sz="2800" dirty="0" err="1" smtClean="0"/>
              <a:t>Endometriozisli</a:t>
            </a:r>
            <a:r>
              <a:rPr lang="en-US" sz="2800" dirty="0" smtClean="0"/>
              <a:t> </a:t>
            </a:r>
            <a:r>
              <a:rPr lang="en-US" sz="2800" dirty="0" err="1" smtClean="0"/>
              <a:t>kadınların</a:t>
            </a:r>
            <a:r>
              <a:rPr lang="en-US" sz="2800" dirty="0" smtClean="0"/>
              <a:t> </a:t>
            </a:r>
            <a:r>
              <a:rPr lang="en-US" sz="2800" dirty="0" err="1" smtClean="0"/>
              <a:t>çoğunda</a:t>
            </a:r>
            <a:r>
              <a:rPr lang="en-US" sz="2800" dirty="0" smtClean="0"/>
              <a:t> over </a:t>
            </a:r>
            <a:r>
              <a:rPr lang="en-US" sz="2800" dirty="0" err="1" smtClean="0"/>
              <a:t>kanseri</a:t>
            </a:r>
            <a:r>
              <a:rPr lang="en-US" sz="2800" dirty="0" smtClean="0"/>
              <a:t> </a:t>
            </a:r>
            <a:r>
              <a:rPr lang="en-US" sz="2800" dirty="0" err="1" smtClean="0"/>
              <a:t>gelişmez</a:t>
            </a:r>
            <a:endParaRPr lang="en-US" sz="2800" dirty="0" smtClean="0"/>
          </a:p>
          <a:p>
            <a:pPr lvl="1">
              <a:defRPr/>
            </a:pPr>
            <a:endParaRPr lang="en-US" sz="2400" dirty="0" smtClean="0"/>
          </a:p>
          <a:p>
            <a:pPr>
              <a:defRPr/>
            </a:pPr>
            <a:r>
              <a:rPr lang="en-US" sz="2800" dirty="0" err="1" smtClean="0"/>
              <a:t>Çalışmalarda</a:t>
            </a:r>
            <a:r>
              <a:rPr lang="en-US" sz="2800" dirty="0" smtClean="0"/>
              <a:t> </a:t>
            </a:r>
            <a:r>
              <a:rPr lang="en-US" sz="2800" dirty="0" err="1" smtClean="0"/>
              <a:t>artmış</a:t>
            </a:r>
            <a:r>
              <a:rPr lang="en-US" sz="2800" dirty="0" smtClean="0"/>
              <a:t> risk </a:t>
            </a:r>
            <a:r>
              <a:rPr lang="en-US" sz="2800" dirty="0" err="1" smtClean="0"/>
              <a:t>bildirilse</a:t>
            </a:r>
            <a:r>
              <a:rPr lang="en-US" sz="2800" dirty="0" smtClean="0"/>
              <a:t> de</a:t>
            </a:r>
          </a:p>
          <a:p>
            <a:pPr marL="0" indent="0">
              <a:buFont typeface="Arial" charset="0"/>
              <a:buNone/>
              <a:defRPr/>
            </a:pPr>
            <a:r>
              <a:rPr lang="en-US" sz="2800" dirty="0"/>
              <a:t> </a:t>
            </a:r>
            <a:r>
              <a:rPr lang="en-US" sz="2800" dirty="0" smtClean="0"/>
              <a:t>    </a:t>
            </a:r>
            <a:r>
              <a:rPr lang="en-US" sz="2800" dirty="0" err="1" smtClean="0"/>
              <a:t>neticede</a:t>
            </a:r>
            <a:r>
              <a:rPr lang="en-US" sz="2800" dirty="0" smtClean="0"/>
              <a:t> over </a:t>
            </a:r>
            <a:r>
              <a:rPr lang="en-US" sz="2800" dirty="0" err="1" smtClean="0"/>
              <a:t>kanseri</a:t>
            </a:r>
            <a:r>
              <a:rPr lang="en-US" sz="2800" dirty="0" smtClean="0"/>
              <a:t> </a:t>
            </a:r>
            <a:r>
              <a:rPr lang="en-US" sz="2800" dirty="0" err="1" smtClean="0"/>
              <a:t>gelişme</a:t>
            </a:r>
            <a:r>
              <a:rPr lang="en-US" sz="2800" dirty="0" smtClean="0"/>
              <a:t> </a:t>
            </a:r>
            <a:r>
              <a:rPr lang="en-US" sz="2800" dirty="0" err="1" smtClean="0"/>
              <a:t>olasılığı</a:t>
            </a:r>
            <a:r>
              <a:rPr lang="en-US" sz="2800" dirty="0" smtClean="0"/>
              <a:t> </a:t>
            </a:r>
            <a:r>
              <a:rPr lang="en-US" sz="2800" dirty="0" err="1" smtClean="0"/>
              <a:t>yine</a:t>
            </a:r>
            <a:r>
              <a:rPr lang="en-US" sz="2800" dirty="0" smtClean="0"/>
              <a:t> de </a:t>
            </a:r>
            <a:r>
              <a:rPr lang="en-US" sz="2800" dirty="0" err="1" smtClean="0"/>
              <a:t>düşük</a:t>
            </a:r>
            <a:endParaRPr lang="en-US" sz="2800" dirty="0" smtClean="0"/>
          </a:p>
          <a:p>
            <a:pPr lvl="1">
              <a:defRPr/>
            </a:pPr>
            <a:endParaRPr lang="en-US" sz="2400" dirty="0" smtClean="0"/>
          </a:p>
          <a:p>
            <a:pPr marL="457200" lvl="1" indent="0">
              <a:buFont typeface="Arial" charset="0"/>
              <a:buNone/>
              <a:defRPr/>
            </a:pPr>
            <a:endParaRPr lang="en-US" sz="2400" dirty="0"/>
          </a:p>
        </p:txBody>
      </p:sp>
      <p:pic>
        <p:nvPicPr>
          <p:cNvPr id="124931" name="Picture 1"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3" name="Content Placeholder 2"/>
          <p:cNvSpPr>
            <a:spLocks noGrp="1"/>
          </p:cNvSpPr>
          <p:nvPr>
            <p:ph idx="1"/>
          </p:nvPr>
        </p:nvSpPr>
        <p:spPr/>
        <p:txBody>
          <a:bodyPr/>
          <a:lstStyle/>
          <a:p>
            <a:pPr marL="0" indent="0">
              <a:buFont typeface="Arial" charset="0"/>
              <a:buNone/>
              <a:defRPr/>
            </a:pPr>
            <a:r>
              <a:rPr lang="en-US" dirty="0" smtClean="0"/>
              <a:t>Hayat </a:t>
            </a:r>
            <a:r>
              <a:rPr lang="en-US" dirty="0" err="1" smtClean="0"/>
              <a:t>boyu</a:t>
            </a:r>
            <a:r>
              <a:rPr lang="en-US" dirty="0" smtClean="0"/>
              <a:t> over </a:t>
            </a:r>
            <a:r>
              <a:rPr lang="en-US" dirty="0" err="1" smtClean="0"/>
              <a:t>kanseri</a:t>
            </a:r>
            <a:r>
              <a:rPr lang="en-US" dirty="0" smtClean="0"/>
              <a:t> </a:t>
            </a:r>
            <a:r>
              <a:rPr lang="en-US" dirty="0" err="1" smtClean="0"/>
              <a:t>riski</a:t>
            </a:r>
            <a:endParaRPr lang="en-US" dirty="0" smtClean="0"/>
          </a:p>
          <a:p>
            <a:pPr>
              <a:defRPr/>
            </a:pPr>
            <a:r>
              <a:rPr lang="en-US" dirty="0" err="1" smtClean="0"/>
              <a:t>Tüm</a:t>
            </a:r>
            <a:r>
              <a:rPr lang="en-US" dirty="0" smtClean="0"/>
              <a:t> </a:t>
            </a:r>
            <a:r>
              <a:rPr lang="en-US" dirty="0" err="1" smtClean="0"/>
              <a:t>kadın</a:t>
            </a:r>
            <a:r>
              <a:rPr lang="en-US" dirty="0" smtClean="0"/>
              <a:t> </a:t>
            </a:r>
            <a:r>
              <a:rPr lang="en-US" dirty="0" err="1" smtClean="0"/>
              <a:t>popülasyonunda</a:t>
            </a:r>
            <a:r>
              <a:rPr lang="en-US" dirty="0" smtClean="0"/>
              <a:t>………. %1.3</a:t>
            </a:r>
          </a:p>
          <a:p>
            <a:pPr>
              <a:defRPr/>
            </a:pPr>
            <a:r>
              <a:rPr lang="en-US" dirty="0" err="1" smtClean="0"/>
              <a:t>Endometriozisli</a:t>
            </a:r>
            <a:r>
              <a:rPr lang="en-US" dirty="0" smtClean="0"/>
              <a:t> </a:t>
            </a:r>
            <a:r>
              <a:rPr lang="en-US" dirty="0" err="1" smtClean="0"/>
              <a:t>kadınlarda</a:t>
            </a:r>
            <a:r>
              <a:rPr lang="en-US" dirty="0" smtClean="0"/>
              <a:t>………… &lt; %2 (%1.8)</a:t>
            </a:r>
          </a:p>
          <a:p>
            <a:pPr>
              <a:defRPr/>
            </a:pPr>
            <a:endParaRPr lang="en-US" dirty="0" smtClean="0"/>
          </a:p>
          <a:p>
            <a:pPr>
              <a:defRPr/>
            </a:pPr>
            <a:r>
              <a:rPr lang="en-US" dirty="0" smtClean="0"/>
              <a:t>BRCA1 </a:t>
            </a:r>
            <a:r>
              <a:rPr lang="en-US" dirty="0" err="1" smtClean="0"/>
              <a:t>mutasyonu</a:t>
            </a:r>
            <a:r>
              <a:rPr lang="en-US" dirty="0" smtClean="0"/>
              <a:t> </a:t>
            </a:r>
            <a:r>
              <a:rPr lang="en-US" dirty="0" err="1" smtClean="0"/>
              <a:t>olanlarda</a:t>
            </a:r>
            <a:r>
              <a:rPr lang="en-US" dirty="0" smtClean="0"/>
              <a:t> …….. %39</a:t>
            </a:r>
          </a:p>
          <a:p>
            <a:pPr>
              <a:defRPr/>
            </a:pPr>
            <a:r>
              <a:rPr lang="en-US" dirty="0" smtClean="0"/>
              <a:t>BRCA2 </a:t>
            </a:r>
            <a:r>
              <a:rPr lang="en-US" dirty="0" err="1" smtClean="0"/>
              <a:t>mutasyonu</a:t>
            </a:r>
            <a:r>
              <a:rPr lang="en-US" dirty="0" smtClean="0"/>
              <a:t> </a:t>
            </a:r>
            <a:r>
              <a:rPr lang="en-US" dirty="0" err="1" smtClean="0"/>
              <a:t>olanlarda</a:t>
            </a:r>
            <a:r>
              <a:rPr lang="en-US" dirty="0" smtClean="0"/>
              <a:t> …….. %11-17</a:t>
            </a:r>
          </a:p>
          <a:p>
            <a:pPr lvl="1">
              <a:defRPr/>
            </a:pPr>
            <a:r>
              <a:rPr lang="en-US" dirty="0" smtClean="0"/>
              <a:t>70 </a:t>
            </a:r>
            <a:r>
              <a:rPr lang="en-US" dirty="0" err="1" smtClean="0"/>
              <a:t>yaşına</a:t>
            </a:r>
            <a:r>
              <a:rPr lang="en-US" dirty="0" smtClean="0"/>
              <a:t> </a:t>
            </a:r>
            <a:r>
              <a:rPr lang="en-US" dirty="0" err="1" smtClean="0"/>
              <a:t>dek</a:t>
            </a:r>
            <a:r>
              <a:rPr lang="en-US" dirty="0" smtClean="0"/>
              <a:t> risk</a:t>
            </a:r>
          </a:p>
        </p:txBody>
      </p:sp>
      <p:pic>
        <p:nvPicPr>
          <p:cNvPr id="126979"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b="1">
                <a:solidFill>
                  <a:srgbClr val="660066"/>
                </a:solidFill>
                <a:latin typeface="Calibri" charset="0"/>
              </a:rPr>
              <a:t>Over Kanseri</a:t>
            </a:r>
            <a:endParaRPr lang="en-US">
              <a:solidFill>
                <a:srgbClr val="660066"/>
              </a:solidFill>
              <a:latin typeface="Calibri" charset="0"/>
            </a:endParaRPr>
          </a:p>
        </p:txBody>
      </p:sp>
      <p:sp>
        <p:nvSpPr>
          <p:cNvPr id="23554" name="Content Placeholder 2"/>
          <p:cNvSpPr>
            <a:spLocks noGrp="1"/>
          </p:cNvSpPr>
          <p:nvPr>
            <p:ph idx="1"/>
          </p:nvPr>
        </p:nvSpPr>
        <p:spPr>
          <a:xfrm>
            <a:off x="115888" y="1600200"/>
            <a:ext cx="3989387" cy="4525963"/>
          </a:xfrm>
        </p:spPr>
        <p:txBody>
          <a:bodyPr/>
          <a:lstStyle/>
          <a:p>
            <a:r>
              <a:rPr lang="en-US" sz="2000">
                <a:latin typeface="Calibri" charset="0"/>
              </a:rPr>
              <a:t>Türkiye’de en sık 2. jinekolojik kanser</a:t>
            </a:r>
          </a:p>
          <a:p>
            <a:pPr lvl="1"/>
            <a:r>
              <a:rPr lang="en-US" sz="1800">
                <a:latin typeface="Calibri" charset="0"/>
              </a:rPr>
              <a:t>6.1/100.000 kadın</a:t>
            </a:r>
          </a:p>
          <a:p>
            <a:pPr lvl="1"/>
            <a:endParaRPr lang="en-US" sz="1800">
              <a:latin typeface="Calibri" charset="0"/>
            </a:endParaRPr>
          </a:p>
          <a:p>
            <a:r>
              <a:rPr lang="en-US" sz="2000">
                <a:latin typeface="Calibri" charset="0"/>
              </a:rPr>
              <a:t>Over kanserleri</a:t>
            </a:r>
          </a:p>
          <a:p>
            <a:pPr lvl="1"/>
            <a:r>
              <a:rPr lang="en-US" sz="1800">
                <a:latin typeface="Calibri" charset="0"/>
              </a:rPr>
              <a:t>Epitelyal</a:t>
            </a:r>
          </a:p>
          <a:p>
            <a:pPr lvl="1"/>
            <a:r>
              <a:rPr lang="en-US" sz="1800">
                <a:latin typeface="Calibri" charset="0"/>
              </a:rPr>
              <a:t>Germ hücreli</a:t>
            </a:r>
          </a:p>
          <a:p>
            <a:pPr lvl="1"/>
            <a:r>
              <a:rPr lang="en-US" sz="1800">
                <a:latin typeface="Calibri" charset="0"/>
              </a:rPr>
              <a:t>Seks-kord/ Stromal</a:t>
            </a:r>
          </a:p>
          <a:p>
            <a:pPr lvl="1"/>
            <a:endParaRPr lang="en-US" sz="1800">
              <a:latin typeface="Calibri" charset="0"/>
            </a:endParaRPr>
          </a:p>
          <a:p>
            <a:r>
              <a:rPr lang="en-US" sz="2000">
                <a:latin typeface="Calibri" charset="0"/>
              </a:rPr>
              <a:t>Etkili bir tarama metodu yok</a:t>
            </a:r>
          </a:p>
          <a:p>
            <a:pPr lvl="1"/>
            <a:r>
              <a:rPr lang="en-US" sz="1800">
                <a:latin typeface="Calibri" charset="0"/>
              </a:rPr>
              <a:t>Hastaların %70’i ileri evrede tanı</a:t>
            </a:r>
          </a:p>
          <a:p>
            <a:pPr lvl="1"/>
            <a:r>
              <a:rPr lang="en-US" sz="1800">
                <a:latin typeface="Calibri" charset="0"/>
              </a:rPr>
              <a:t>Riskli hastaları belirlemek çok önemli</a:t>
            </a:r>
          </a:p>
        </p:txBody>
      </p:sp>
      <p:sp>
        <p:nvSpPr>
          <p:cNvPr id="23555" name="TextBox 3"/>
          <p:cNvSpPr txBox="1">
            <a:spLocks noChangeArrowheads="1"/>
          </p:cNvSpPr>
          <p:nvPr/>
        </p:nvSpPr>
        <p:spPr bwMode="auto">
          <a:xfrm>
            <a:off x="4605338" y="6232525"/>
            <a:ext cx="45386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Türkiye Kanser İstatistikleri, Sağlık Bakanlığı, 2017</a:t>
            </a:r>
          </a:p>
          <a:p>
            <a:pPr eaLnBrk="1" hangingPunct="1"/>
            <a:r>
              <a:rPr lang="en-US" sz="1600"/>
              <a:t>Wilbur MA, 2017</a:t>
            </a:r>
          </a:p>
        </p:txBody>
      </p:sp>
      <p:pic>
        <p:nvPicPr>
          <p:cNvPr id="25604" name="Picture 1" descr="Ekran Resmi 2018-01-25 19.35.5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8944" y="1600200"/>
            <a:ext cx="5514384" cy="35565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3" name="Content Placeholder 2"/>
          <p:cNvSpPr>
            <a:spLocks noGrp="1"/>
          </p:cNvSpPr>
          <p:nvPr>
            <p:ph idx="1"/>
          </p:nvPr>
        </p:nvSpPr>
        <p:spPr>
          <a:xfrm>
            <a:off x="457200" y="1600200"/>
            <a:ext cx="8528050" cy="4525963"/>
          </a:xfrm>
        </p:spPr>
        <p:txBody>
          <a:bodyPr/>
          <a:lstStyle/>
          <a:p>
            <a:pPr marL="0" indent="0">
              <a:buFont typeface="Arial" charset="0"/>
              <a:buNone/>
              <a:defRPr/>
            </a:pPr>
            <a:r>
              <a:rPr lang="en-US" dirty="0"/>
              <a:t>Hayat </a:t>
            </a:r>
            <a:r>
              <a:rPr lang="en-US" dirty="0" err="1"/>
              <a:t>boyu</a:t>
            </a:r>
            <a:r>
              <a:rPr lang="en-US" dirty="0"/>
              <a:t> over </a:t>
            </a:r>
            <a:r>
              <a:rPr lang="en-US" dirty="0" err="1"/>
              <a:t>kanseri</a:t>
            </a:r>
            <a:r>
              <a:rPr lang="en-US" dirty="0"/>
              <a:t> </a:t>
            </a:r>
            <a:r>
              <a:rPr lang="en-US" dirty="0" err="1"/>
              <a:t>riski</a:t>
            </a:r>
            <a:endParaRPr lang="en-US" dirty="0"/>
          </a:p>
          <a:p>
            <a:pPr>
              <a:defRPr/>
            </a:pPr>
            <a:r>
              <a:rPr lang="en-US" dirty="0" err="1"/>
              <a:t>Tüm</a:t>
            </a:r>
            <a:r>
              <a:rPr lang="en-US" dirty="0"/>
              <a:t> </a:t>
            </a:r>
            <a:r>
              <a:rPr lang="en-US" dirty="0" err="1"/>
              <a:t>kadın</a:t>
            </a:r>
            <a:r>
              <a:rPr lang="en-US" dirty="0"/>
              <a:t> </a:t>
            </a:r>
            <a:r>
              <a:rPr lang="en-US" dirty="0" err="1"/>
              <a:t>popülasyonunda</a:t>
            </a:r>
            <a:r>
              <a:rPr lang="en-US" dirty="0"/>
              <a:t>………. %1.3</a:t>
            </a:r>
          </a:p>
          <a:p>
            <a:pPr>
              <a:defRPr/>
            </a:pPr>
            <a:r>
              <a:rPr lang="en-US" dirty="0" err="1"/>
              <a:t>Endometriozisli</a:t>
            </a:r>
            <a:r>
              <a:rPr lang="en-US" dirty="0"/>
              <a:t> </a:t>
            </a:r>
            <a:r>
              <a:rPr lang="en-US" dirty="0" err="1"/>
              <a:t>kadınlarda</a:t>
            </a:r>
            <a:r>
              <a:rPr lang="en-US" dirty="0"/>
              <a:t>………… &lt; %2 (%1.8)</a:t>
            </a:r>
          </a:p>
          <a:p>
            <a:pPr marL="0" indent="0">
              <a:buFont typeface="Arial" charset="0"/>
              <a:buNone/>
              <a:defRPr/>
            </a:pPr>
            <a:endParaRPr lang="en-US" dirty="0" smtClean="0"/>
          </a:p>
          <a:p>
            <a:pPr marL="0" indent="0">
              <a:buFont typeface="Arial" charset="0"/>
              <a:buNone/>
              <a:defRPr/>
            </a:pPr>
            <a:r>
              <a:rPr lang="en-US" dirty="0" err="1" smtClean="0"/>
              <a:t>Tüm</a:t>
            </a:r>
            <a:r>
              <a:rPr lang="en-US" dirty="0" smtClean="0"/>
              <a:t> </a:t>
            </a:r>
            <a:r>
              <a:rPr lang="en-US" dirty="0" err="1" smtClean="0"/>
              <a:t>kadın</a:t>
            </a:r>
            <a:r>
              <a:rPr lang="en-US" dirty="0" smtClean="0"/>
              <a:t> </a:t>
            </a:r>
            <a:r>
              <a:rPr lang="en-US" dirty="0" err="1" smtClean="0"/>
              <a:t>popülasyonunda</a:t>
            </a:r>
            <a:r>
              <a:rPr lang="en-US" dirty="0" smtClean="0"/>
              <a:t> </a:t>
            </a:r>
            <a:r>
              <a:rPr lang="en-US" dirty="0" err="1" smtClean="0"/>
              <a:t>diğer</a:t>
            </a:r>
            <a:r>
              <a:rPr lang="en-US" dirty="0" smtClean="0"/>
              <a:t> </a:t>
            </a:r>
            <a:r>
              <a:rPr lang="en-US" dirty="0" err="1" smtClean="0"/>
              <a:t>kanserlerin</a:t>
            </a:r>
            <a:r>
              <a:rPr lang="en-US" dirty="0" smtClean="0"/>
              <a:t> </a:t>
            </a:r>
            <a:r>
              <a:rPr lang="en-US" dirty="0" err="1" smtClean="0"/>
              <a:t>riski</a:t>
            </a:r>
            <a:endParaRPr lang="en-US" dirty="0" smtClean="0"/>
          </a:p>
          <a:p>
            <a:pPr lvl="1">
              <a:defRPr/>
            </a:pPr>
            <a:r>
              <a:rPr lang="en-US" dirty="0" smtClean="0"/>
              <a:t>Meme </a:t>
            </a:r>
            <a:r>
              <a:rPr lang="en-US" dirty="0" err="1" smtClean="0"/>
              <a:t>kanseri</a:t>
            </a:r>
            <a:r>
              <a:rPr lang="en-US" dirty="0" smtClean="0"/>
              <a:t>…………………………… %12</a:t>
            </a:r>
          </a:p>
          <a:p>
            <a:pPr lvl="1">
              <a:defRPr/>
            </a:pPr>
            <a:r>
              <a:rPr lang="en-US" dirty="0" err="1" smtClean="0"/>
              <a:t>Akciğer</a:t>
            </a:r>
            <a:r>
              <a:rPr lang="en-US" dirty="0" smtClean="0"/>
              <a:t> </a:t>
            </a:r>
            <a:r>
              <a:rPr lang="en-US" dirty="0" err="1" smtClean="0"/>
              <a:t>kanseri</a:t>
            </a:r>
            <a:r>
              <a:rPr lang="en-US" dirty="0" smtClean="0"/>
              <a:t>………………………….. %6</a:t>
            </a:r>
          </a:p>
          <a:p>
            <a:pPr lvl="1">
              <a:defRPr/>
            </a:pPr>
            <a:r>
              <a:rPr lang="en-US" dirty="0" err="1" smtClean="0"/>
              <a:t>Kalın</a:t>
            </a:r>
            <a:r>
              <a:rPr lang="en-US" dirty="0" smtClean="0"/>
              <a:t> </a:t>
            </a:r>
            <a:r>
              <a:rPr lang="en-US" dirty="0" err="1" smtClean="0"/>
              <a:t>bağırsak</a:t>
            </a:r>
            <a:r>
              <a:rPr lang="en-US" dirty="0" smtClean="0"/>
              <a:t> </a:t>
            </a:r>
            <a:r>
              <a:rPr lang="en-US" dirty="0" err="1" smtClean="0"/>
              <a:t>kanseri</a:t>
            </a:r>
            <a:r>
              <a:rPr lang="en-US" dirty="0" smtClean="0"/>
              <a:t>………………… %4</a:t>
            </a:r>
          </a:p>
        </p:txBody>
      </p:sp>
      <p:pic>
        <p:nvPicPr>
          <p:cNvPr id="129027"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131074" name="Content Placeholder 2"/>
          <p:cNvSpPr>
            <a:spLocks noGrp="1"/>
          </p:cNvSpPr>
          <p:nvPr>
            <p:ph idx="1"/>
          </p:nvPr>
        </p:nvSpPr>
        <p:spPr/>
        <p:txBody>
          <a:bodyPr/>
          <a:lstStyle/>
          <a:p>
            <a:r>
              <a:rPr lang="en-US">
                <a:latin typeface="Calibri" charset="0"/>
              </a:rPr>
              <a:t>Bazı over kanseri tipleri endometriozis öyküsü bulunan kadınlarda daha sık</a:t>
            </a:r>
          </a:p>
          <a:p>
            <a:pPr lvl="1"/>
            <a:endParaRPr lang="en-US">
              <a:latin typeface="Calibri" charset="0"/>
            </a:endParaRPr>
          </a:p>
          <a:p>
            <a:r>
              <a:rPr lang="en-US">
                <a:latin typeface="Calibri" charset="0"/>
              </a:rPr>
              <a:t>Daha genç yaşlarda</a:t>
            </a:r>
          </a:p>
          <a:p>
            <a:pPr lvl="1"/>
            <a:endParaRPr lang="en-US">
              <a:latin typeface="Calibri" charset="0"/>
            </a:endParaRPr>
          </a:p>
          <a:p>
            <a:r>
              <a:rPr lang="en-US">
                <a:latin typeface="Calibri" charset="0"/>
              </a:rPr>
              <a:t>Genellikle daha erken evrede saptanır</a:t>
            </a:r>
          </a:p>
          <a:p>
            <a:pPr lvl="1"/>
            <a:endParaRPr lang="en-US">
              <a:latin typeface="Calibri" charset="0"/>
            </a:endParaRPr>
          </a:p>
          <a:p>
            <a:r>
              <a:rPr lang="en-US">
                <a:latin typeface="Calibri" charset="0"/>
              </a:rPr>
              <a:t>Diğer over kanseri tiplerine göre daha iyi prognoza sahiptir</a:t>
            </a:r>
          </a:p>
        </p:txBody>
      </p:sp>
      <p:pic>
        <p:nvPicPr>
          <p:cNvPr id="131075"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p:cNvSpPr>
            <a:spLocks noGrp="1"/>
          </p:cNvSpPr>
          <p:nvPr>
            <p:ph type="title"/>
          </p:nvPr>
        </p:nvSpPr>
        <p:spPr/>
        <p:txBody>
          <a:bodyPr/>
          <a:lstStyle/>
          <a:p>
            <a:r>
              <a:rPr lang="en-US" sz="3200" b="1">
                <a:latin typeface="Calibri" charset="0"/>
              </a:rPr>
              <a:t>Kanser riskimi azaltmak için neler yapabilirim?</a:t>
            </a:r>
          </a:p>
        </p:txBody>
      </p:sp>
      <p:sp>
        <p:nvSpPr>
          <p:cNvPr id="3" name="Content Placeholder 2"/>
          <p:cNvSpPr>
            <a:spLocks noGrp="1"/>
          </p:cNvSpPr>
          <p:nvPr>
            <p:ph idx="1"/>
          </p:nvPr>
        </p:nvSpPr>
        <p:spPr>
          <a:xfrm>
            <a:off x="133350" y="1744663"/>
            <a:ext cx="8229600" cy="4525962"/>
          </a:xfrm>
        </p:spPr>
        <p:txBody>
          <a:bodyPr/>
          <a:lstStyle/>
          <a:p>
            <a:pPr>
              <a:defRPr/>
            </a:pPr>
            <a:r>
              <a:rPr lang="en-US" dirty="0" err="1" smtClean="0"/>
              <a:t>Tarama</a:t>
            </a:r>
            <a:r>
              <a:rPr lang="en-US" dirty="0" smtClean="0"/>
              <a:t> </a:t>
            </a:r>
            <a:r>
              <a:rPr lang="en-US" dirty="0" err="1" smtClean="0"/>
              <a:t>programı</a:t>
            </a:r>
            <a:r>
              <a:rPr lang="en-US" dirty="0" smtClean="0"/>
              <a:t> </a:t>
            </a:r>
            <a:endParaRPr lang="en-US" dirty="0"/>
          </a:p>
          <a:p>
            <a:pPr lvl="1">
              <a:defRPr/>
            </a:pPr>
            <a:r>
              <a:rPr lang="en-US" dirty="0" err="1" smtClean="0"/>
              <a:t>Transvajinal</a:t>
            </a:r>
            <a:r>
              <a:rPr lang="en-US" dirty="0" smtClean="0"/>
              <a:t> </a:t>
            </a:r>
            <a:r>
              <a:rPr lang="en-US" dirty="0" err="1" smtClean="0"/>
              <a:t>ultrasonografi</a:t>
            </a:r>
            <a:r>
              <a:rPr lang="en-US" dirty="0" smtClean="0"/>
              <a:t> </a:t>
            </a:r>
          </a:p>
          <a:p>
            <a:pPr marL="457200" lvl="1" indent="0">
              <a:buFont typeface="Arial" charset="0"/>
              <a:buNone/>
              <a:defRPr/>
            </a:pPr>
            <a:r>
              <a:rPr lang="en-US" dirty="0" smtClean="0"/>
              <a:t>    </a:t>
            </a:r>
            <a:r>
              <a:rPr lang="en-US" dirty="0" err="1" smtClean="0"/>
              <a:t>veya</a:t>
            </a:r>
            <a:r>
              <a:rPr lang="en-US" dirty="0" smtClean="0"/>
              <a:t> serum CA-125  </a:t>
            </a:r>
            <a:r>
              <a:rPr lang="en-US" dirty="0" err="1" smtClean="0"/>
              <a:t>ölçümleri</a:t>
            </a:r>
            <a:endParaRPr lang="en-US" dirty="0" smtClean="0"/>
          </a:p>
          <a:p>
            <a:pPr marL="457200" lvl="1" indent="0">
              <a:buFont typeface="Arial" charset="0"/>
              <a:buNone/>
              <a:defRPr/>
            </a:pPr>
            <a:r>
              <a:rPr lang="en-US" dirty="0" smtClean="0"/>
              <a:t>    </a:t>
            </a:r>
            <a:r>
              <a:rPr lang="en-US" dirty="0" err="1" smtClean="0"/>
              <a:t>ile</a:t>
            </a:r>
            <a:r>
              <a:rPr lang="en-US" dirty="0" smtClean="0"/>
              <a:t> over </a:t>
            </a:r>
            <a:r>
              <a:rPr lang="en-US" dirty="0" err="1" smtClean="0"/>
              <a:t>kanserinin</a:t>
            </a:r>
            <a:r>
              <a:rPr lang="en-US" dirty="0" smtClean="0"/>
              <a:t> </a:t>
            </a:r>
            <a:r>
              <a:rPr lang="en-US" dirty="0" err="1" smtClean="0"/>
              <a:t>erken</a:t>
            </a:r>
            <a:r>
              <a:rPr lang="en-US" dirty="0" smtClean="0"/>
              <a:t> </a:t>
            </a:r>
            <a:r>
              <a:rPr lang="en-US" dirty="0" err="1" smtClean="0"/>
              <a:t>saptanması</a:t>
            </a:r>
            <a:endParaRPr lang="en-US" dirty="0" smtClean="0"/>
          </a:p>
          <a:p>
            <a:pPr>
              <a:defRPr/>
            </a:pPr>
            <a:r>
              <a:rPr lang="en-US" dirty="0" err="1" smtClean="0"/>
              <a:t>Overler</a:t>
            </a:r>
            <a:r>
              <a:rPr lang="en-US" dirty="0" smtClean="0"/>
              <a:t> </a:t>
            </a:r>
            <a:r>
              <a:rPr lang="en-US" dirty="0" err="1" smtClean="0"/>
              <a:t>alınarak</a:t>
            </a:r>
            <a:r>
              <a:rPr lang="en-US" dirty="0" smtClean="0"/>
              <a:t> risk </a:t>
            </a:r>
            <a:r>
              <a:rPr lang="en-US" dirty="0" err="1" smtClean="0"/>
              <a:t>azaltıcı</a:t>
            </a:r>
            <a:r>
              <a:rPr lang="en-US" dirty="0" smtClean="0"/>
              <a:t> </a:t>
            </a:r>
            <a:r>
              <a:rPr lang="en-US" dirty="0" err="1" smtClean="0"/>
              <a:t>cerrahi</a:t>
            </a:r>
            <a:endParaRPr lang="en-US" dirty="0" smtClean="0"/>
          </a:p>
          <a:p>
            <a:pPr>
              <a:defRPr/>
            </a:pPr>
            <a:r>
              <a:rPr lang="en-US" dirty="0"/>
              <a:t>Hormonal </a:t>
            </a:r>
            <a:r>
              <a:rPr lang="en-US" dirty="0" err="1"/>
              <a:t>supresyon</a:t>
            </a:r>
            <a:r>
              <a:rPr lang="en-US" dirty="0" smtClean="0"/>
              <a:t>?</a:t>
            </a:r>
          </a:p>
          <a:p>
            <a:pPr lvl="1">
              <a:defRPr/>
            </a:pPr>
            <a:r>
              <a:rPr lang="en-US" dirty="0" err="1" smtClean="0"/>
              <a:t>Teoride</a:t>
            </a:r>
            <a:r>
              <a:rPr lang="en-US" dirty="0" smtClean="0"/>
              <a:t> +</a:t>
            </a:r>
            <a:endParaRPr lang="en-US" dirty="0"/>
          </a:p>
          <a:p>
            <a:pPr>
              <a:defRPr/>
            </a:pPr>
            <a:endParaRPr lang="en-US" dirty="0" smtClean="0"/>
          </a:p>
          <a:p>
            <a:pPr marL="457200" lvl="1" indent="0">
              <a:buFont typeface="Arial" charset="0"/>
              <a:buNone/>
              <a:defRPr/>
            </a:pPr>
            <a:endParaRPr lang="en-US" dirty="0" smtClean="0"/>
          </a:p>
        </p:txBody>
      </p:sp>
      <p:sp>
        <p:nvSpPr>
          <p:cNvPr id="4" name="Right Brace 3"/>
          <p:cNvSpPr/>
          <p:nvPr/>
        </p:nvSpPr>
        <p:spPr>
          <a:xfrm>
            <a:off x="6438900" y="1744663"/>
            <a:ext cx="417513" cy="3335337"/>
          </a:xfrm>
          <a:prstGeom prst="rightBrace">
            <a:avLst/>
          </a:prstGeom>
          <a:ln w="57150" cmpd="sng"/>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b="1" dirty="0"/>
          </a:p>
        </p:txBody>
      </p:sp>
      <p:sp>
        <p:nvSpPr>
          <p:cNvPr id="5" name="TextBox 4"/>
          <p:cNvSpPr txBox="1"/>
          <p:nvPr/>
        </p:nvSpPr>
        <p:spPr>
          <a:xfrm>
            <a:off x="7038222" y="2353970"/>
            <a:ext cx="1849438" cy="214622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lnSpc>
                <a:spcPct val="120000"/>
              </a:lnSpc>
              <a:defRPr/>
            </a:pPr>
            <a:r>
              <a:rPr lang="en-US" sz="2800" b="1" dirty="0" err="1"/>
              <a:t>Faydasına</a:t>
            </a:r>
            <a:r>
              <a:rPr lang="en-US" sz="2800" b="1" dirty="0"/>
              <a:t> </a:t>
            </a:r>
            <a:r>
              <a:rPr lang="en-US" sz="2800" b="1" dirty="0" err="1" smtClean="0"/>
              <a:t>yönelik</a:t>
            </a:r>
            <a:r>
              <a:rPr lang="en-US" sz="2800" b="1" dirty="0" smtClean="0"/>
              <a:t> </a:t>
            </a:r>
            <a:r>
              <a:rPr lang="en-US" sz="2800" b="1" dirty="0" err="1" smtClean="0"/>
              <a:t>kesin</a:t>
            </a:r>
            <a:endParaRPr lang="en-US" sz="2800" b="1" dirty="0"/>
          </a:p>
          <a:p>
            <a:pPr algn="ctr">
              <a:lnSpc>
                <a:spcPct val="120000"/>
              </a:lnSpc>
              <a:defRPr/>
            </a:pPr>
            <a:r>
              <a:rPr lang="en-US" sz="2800" b="1" dirty="0"/>
              <a:t>KANIT YOK</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sz="3200" b="1">
                <a:latin typeface="Calibri" charset="0"/>
              </a:rPr>
              <a:t>Kanser riskimi azaltmak için neler yapabilirim?</a:t>
            </a:r>
            <a:endParaRPr lang="en-US" sz="3200">
              <a:latin typeface="Calibri" charset="0"/>
            </a:endParaRPr>
          </a:p>
        </p:txBody>
      </p:sp>
      <p:sp>
        <p:nvSpPr>
          <p:cNvPr id="3" name="Content Placeholder 2"/>
          <p:cNvSpPr>
            <a:spLocks noGrp="1"/>
          </p:cNvSpPr>
          <p:nvPr>
            <p:ph idx="1"/>
          </p:nvPr>
        </p:nvSpPr>
        <p:spPr>
          <a:xfrm>
            <a:off x="229697" y="1600200"/>
            <a:ext cx="8715005" cy="4525963"/>
          </a:xfrm>
        </p:spPr>
        <p:txBody>
          <a:bodyPr/>
          <a:lstStyle/>
          <a:p>
            <a:pPr>
              <a:defRPr/>
            </a:pPr>
            <a:r>
              <a:rPr lang="en-US" b="1" dirty="0" err="1" smtClean="0"/>
              <a:t>Semptomatik</a:t>
            </a:r>
            <a:r>
              <a:rPr lang="en-US" b="1" dirty="0" smtClean="0"/>
              <a:t> </a:t>
            </a:r>
            <a:r>
              <a:rPr lang="en-US" b="1" dirty="0" err="1" smtClean="0"/>
              <a:t>endometrioma</a:t>
            </a:r>
            <a:r>
              <a:rPr lang="en-US" b="1" dirty="0" smtClean="0"/>
              <a:t> </a:t>
            </a:r>
            <a:r>
              <a:rPr lang="en-US" dirty="0" err="1" smtClean="0"/>
              <a:t>varlığında</a:t>
            </a:r>
            <a:r>
              <a:rPr lang="en-US" dirty="0" smtClean="0"/>
              <a:t> </a:t>
            </a:r>
            <a:r>
              <a:rPr lang="en-US" dirty="0" err="1" smtClean="0"/>
              <a:t>veya</a:t>
            </a:r>
            <a:r>
              <a:rPr lang="en-US" dirty="0" smtClean="0"/>
              <a:t> </a:t>
            </a:r>
            <a:r>
              <a:rPr lang="en-US" dirty="0" smtClean="0"/>
              <a:t>         </a:t>
            </a:r>
            <a:r>
              <a:rPr lang="en-US" b="1" dirty="0" err="1" smtClean="0"/>
              <a:t>atipik</a:t>
            </a:r>
            <a:r>
              <a:rPr lang="en-US" b="1" dirty="0" smtClean="0"/>
              <a:t> </a:t>
            </a:r>
            <a:r>
              <a:rPr lang="en-US" b="1" dirty="0" err="1" smtClean="0"/>
              <a:t>endometriozis</a:t>
            </a:r>
            <a:r>
              <a:rPr lang="en-US" b="1" dirty="0" smtClean="0"/>
              <a:t> </a:t>
            </a:r>
            <a:r>
              <a:rPr lang="en-US" dirty="0" err="1" smtClean="0"/>
              <a:t>raporlandığında</a:t>
            </a:r>
            <a:r>
              <a:rPr lang="en-US" dirty="0" smtClean="0"/>
              <a:t> </a:t>
            </a:r>
            <a:r>
              <a:rPr lang="en-US" dirty="0" smtClean="0"/>
              <a:t>        </a:t>
            </a:r>
            <a:r>
              <a:rPr lang="en-US" dirty="0" err="1" smtClean="0"/>
              <a:t>hastalık</a:t>
            </a:r>
            <a:r>
              <a:rPr lang="en-US" dirty="0" smtClean="0"/>
              <a:t> </a:t>
            </a:r>
            <a:r>
              <a:rPr lang="en-US" dirty="0" err="1" smtClean="0"/>
              <a:t>cerrahi</a:t>
            </a:r>
            <a:r>
              <a:rPr lang="en-US" dirty="0" smtClean="0"/>
              <a:t> </a:t>
            </a:r>
            <a:r>
              <a:rPr lang="en-US" dirty="0" err="1" smtClean="0"/>
              <a:t>olarak</a:t>
            </a:r>
            <a:r>
              <a:rPr lang="en-US" dirty="0" smtClean="0"/>
              <a:t> </a:t>
            </a:r>
            <a:r>
              <a:rPr lang="en-US" dirty="0" err="1" smtClean="0"/>
              <a:t>tamamıyla</a:t>
            </a:r>
            <a:r>
              <a:rPr lang="en-US" dirty="0" smtClean="0"/>
              <a:t> </a:t>
            </a:r>
            <a:r>
              <a:rPr lang="en-US" dirty="0" err="1" smtClean="0"/>
              <a:t>eksize</a:t>
            </a:r>
            <a:r>
              <a:rPr lang="en-US" dirty="0" smtClean="0"/>
              <a:t> </a:t>
            </a:r>
            <a:r>
              <a:rPr lang="en-US" dirty="0" err="1" smtClean="0"/>
              <a:t>edilmeli</a:t>
            </a:r>
            <a:endParaRPr lang="en-US" dirty="0" smtClean="0"/>
          </a:p>
          <a:p>
            <a:pPr lvl="1">
              <a:defRPr/>
            </a:pPr>
            <a:endParaRPr lang="en-US" dirty="0" smtClean="0"/>
          </a:p>
          <a:p>
            <a:pPr lvl="1">
              <a:defRPr/>
            </a:pPr>
            <a:r>
              <a:rPr lang="en-US" dirty="0" err="1" smtClean="0"/>
              <a:t>Fertilite</a:t>
            </a:r>
            <a:r>
              <a:rPr lang="en-US" dirty="0" smtClean="0"/>
              <a:t> </a:t>
            </a:r>
            <a:r>
              <a:rPr lang="en-US" dirty="0" err="1" smtClean="0"/>
              <a:t>beklentisi</a:t>
            </a:r>
            <a:r>
              <a:rPr lang="en-US" dirty="0" smtClean="0"/>
              <a:t> </a:t>
            </a:r>
            <a:r>
              <a:rPr lang="en-US" dirty="0" err="1" smtClean="0"/>
              <a:t>varsa</a:t>
            </a:r>
            <a:r>
              <a:rPr lang="en-US" dirty="0" smtClean="0"/>
              <a:t> en </a:t>
            </a:r>
            <a:r>
              <a:rPr lang="en-US" dirty="0" err="1" smtClean="0"/>
              <a:t>kısa</a:t>
            </a:r>
            <a:r>
              <a:rPr lang="en-US" dirty="0" smtClean="0"/>
              <a:t> </a:t>
            </a:r>
            <a:r>
              <a:rPr lang="en-US" dirty="0" err="1" smtClean="0"/>
              <a:t>sürede</a:t>
            </a:r>
            <a:r>
              <a:rPr lang="en-US" dirty="0" smtClean="0"/>
              <a:t> </a:t>
            </a:r>
            <a:r>
              <a:rPr lang="en-US" dirty="0" err="1" smtClean="0"/>
              <a:t>gebelik</a:t>
            </a:r>
            <a:r>
              <a:rPr lang="en-US" dirty="0" smtClean="0"/>
              <a:t>  </a:t>
            </a:r>
            <a:r>
              <a:rPr lang="en-US" dirty="0" err="1" smtClean="0"/>
              <a:t>ya</a:t>
            </a:r>
            <a:r>
              <a:rPr lang="en-US" dirty="0" smtClean="0"/>
              <a:t> </a:t>
            </a:r>
            <a:r>
              <a:rPr lang="en-US" dirty="0" smtClean="0"/>
              <a:t>da </a:t>
            </a:r>
            <a:r>
              <a:rPr lang="en-US" dirty="0" smtClean="0"/>
              <a:t>           o </a:t>
            </a:r>
            <a:r>
              <a:rPr lang="en-US" dirty="0" err="1" smtClean="0"/>
              <a:t>zamana</a:t>
            </a:r>
            <a:r>
              <a:rPr lang="en-US" dirty="0" smtClean="0"/>
              <a:t> </a:t>
            </a:r>
            <a:r>
              <a:rPr lang="en-US" dirty="0" err="1" smtClean="0"/>
              <a:t>dek</a:t>
            </a:r>
            <a:r>
              <a:rPr lang="en-US" dirty="0" smtClean="0"/>
              <a:t> </a:t>
            </a:r>
            <a:r>
              <a:rPr lang="en-US" b="1" dirty="0" smtClean="0"/>
              <a:t>hormonal </a:t>
            </a:r>
            <a:r>
              <a:rPr lang="en-US" b="1" dirty="0" err="1" smtClean="0"/>
              <a:t>supresyon</a:t>
            </a:r>
            <a:endParaRPr lang="en-US" b="1" dirty="0" smtClean="0"/>
          </a:p>
          <a:p>
            <a:pPr lvl="1">
              <a:defRPr/>
            </a:pPr>
            <a:endParaRPr lang="en-US" b="1" dirty="0" smtClean="0"/>
          </a:p>
          <a:p>
            <a:pPr lvl="1">
              <a:defRPr/>
            </a:pPr>
            <a:r>
              <a:rPr lang="en-US" dirty="0" err="1" smtClean="0"/>
              <a:t>Fertilite</a:t>
            </a:r>
            <a:r>
              <a:rPr lang="en-US" dirty="0" smtClean="0"/>
              <a:t> </a:t>
            </a:r>
            <a:r>
              <a:rPr lang="en-US" dirty="0" err="1" smtClean="0"/>
              <a:t>beklentisi</a:t>
            </a:r>
            <a:r>
              <a:rPr lang="en-US" dirty="0" smtClean="0"/>
              <a:t> </a:t>
            </a:r>
            <a:r>
              <a:rPr lang="en-US" dirty="0" err="1" smtClean="0"/>
              <a:t>yoksa</a:t>
            </a:r>
            <a:r>
              <a:rPr lang="en-US" dirty="0"/>
              <a:t> </a:t>
            </a:r>
            <a:r>
              <a:rPr lang="en-US" b="1" dirty="0" smtClean="0"/>
              <a:t>bilateral </a:t>
            </a:r>
            <a:r>
              <a:rPr lang="en-US" b="1" dirty="0" err="1" smtClean="0"/>
              <a:t>salpenjektomi</a:t>
            </a:r>
            <a:endParaRPr lang="en-US" b="1" dirty="0" smtClean="0"/>
          </a:p>
        </p:txBody>
      </p:sp>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7" name="Title 1"/>
          <p:cNvSpPr>
            <a:spLocks noGrp="1"/>
          </p:cNvSpPr>
          <p:nvPr>
            <p:ph type="title"/>
          </p:nvPr>
        </p:nvSpPr>
        <p:spPr/>
        <p:txBody>
          <a:bodyPr/>
          <a:lstStyle/>
          <a:p>
            <a:r>
              <a:rPr lang="en-US" sz="3200" b="1">
                <a:latin typeface="Calibri" charset="0"/>
              </a:rPr>
              <a:t>Kanser riskimi azaltmak için neler yapabilirim?</a:t>
            </a:r>
            <a:endParaRPr lang="en-US" sz="3200">
              <a:latin typeface="Calibri" charset="0"/>
            </a:endParaRPr>
          </a:p>
        </p:txBody>
      </p:sp>
      <p:sp>
        <p:nvSpPr>
          <p:cNvPr id="137218" name="Content Placeholder 2"/>
          <p:cNvSpPr>
            <a:spLocks noGrp="1"/>
          </p:cNvSpPr>
          <p:nvPr>
            <p:ph idx="1"/>
          </p:nvPr>
        </p:nvSpPr>
        <p:spPr/>
        <p:txBody>
          <a:bodyPr/>
          <a:lstStyle/>
          <a:p>
            <a:r>
              <a:rPr lang="en-US">
                <a:latin typeface="Calibri" charset="0"/>
              </a:rPr>
              <a:t>Sağlığı düzeltici ve kanser riskini azaltıcı genel önlemler</a:t>
            </a:r>
          </a:p>
          <a:p>
            <a:pPr lvl="1"/>
            <a:r>
              <a:rPr lang="en-US">
                <a:latin typeface="Calibri" charset="0"/>
              </a:rPr>
              <a:t>İdeal kiloya ulaşılması</a:t>
            </a:r>
          </a:p>
          <a:p>
            <a:pPr lvl="1"/>
            <a:r>
              <a:rPr lang="en-US">
                <a:latin typeface="Calibri" charset="0"/>
              </a:rPr>
              <a:t>Dengeli beslenme</a:t>
            </a:r>
          </a:p>
          <a:p>
            <a:pPr lvl="1"/>
            <a:r>
              <a:rPr lang="en-US">
                <a:latin typeface="Calibri" charset="0"/>
              </a:rPr>
              <a:t>Düzenli egzersiz</a:t>
            </a:r>
          </a:p>
          <a:p>
            <a:pPr lvl="1"/>
            <a:r>
              <a:rPr lang="en-US">
                <a:latin typeface="Calibri" charset="0"/>
              </a:rPr>
              <a:t>Alkol alımının kısıtlanması</a:t>
            </a:r>
          </a:p>
          <a:p>
            <a:pPr lvl="1"/>
            <a:r>
              <a:rPr lang="en-US">
                <a:latin typeface="Calibri" charset="0"/>
              </a:rPr>
              <a:t>Sigara içilmemesi</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5" name="Title 1"/>
          <p:cNvSpPr>
            <a:spLocks noGrp="1"/>
          </p:cNvSpPr>
          <p:nvPr>
            <p:ph type="title"/>
          </p:nvPr>
        </p:nvSpPr>
        <p:spPr/>
        <p:txBody>
          <a:bodyPr/>
          <a:lstStyle/>
          <a:p>
            <a:r>
              <a:rPr lang="en-US">
                <a:latin typeface="Calibri" charset="0"/>
              </a:rPr>
              <a:t>SONUÇ</a:t>
            </a:r>
          </a:p>
        </p:txBody>
      </p:sp>
      <p:sp>
        <p:nvSpPr>
          <p:cNvPr id="139266" name="Content Placeholder 2"/>
          <p:cNvSpPr>
            <a:spLocks noGrp="1"/>
          </p:cNvSpPr>
          <p:nvPr>
            <p:ph idx="1"/>
          </p:nvPr>
        </p:nvSpPr>
        <p:spPr/>
        <p:txBody>
          <a:bodyPr/>
          <a:lstStyle/>
          <a:p>
            <a:r>
              <a:rPr lang="en-US" sz="2800">
                <a:latin typeface="Calibri" charset="0"/>
              </a:rPr>
              <a:t>Endometriozis sık görülen bir hastalıktır</a:t>
            </a:r>
          </a:p>
          <a:p>
            <a:r>
              <a:rPr lang="en-US" sz="2800">
                <a:latin typeface="Calibri" charset="0"/>
              </a:rPr>
              <a:t>Over kanserinin belirli tiplerinin riski 3x veya 2x artar</a:t>
            </a:r>
          </a:p>
          <a:p>
            <a:pPr lvl="1"/>
            <a:r>
              <a:rPr lang="en-US" sz="2400">
                <a:latin typeface="Calibri" charset="0"/>
              </a:rPr>
              <a:t>Clear cell, endometrioid ve düşük-grade seröz over kanserleri</a:t>
            </a:r>
          </a:p>
          <a:p>
            <a:r>
              <a:rPr lang="en-US" sz="2800">
                <a:latin typeface="Calibri" charset="0"/>
              </a:rPr>
              <a:t>Endometrioma olan hastalarda ovulasyon inhibisyonu metodları ve/veya retrograd menstrüasyonun azaltılması endikasyon varsa şiddetle önerilmelidir</a:t>
            </a:r>
          </a:p>
          <a:p>
            <a:pPr lvl="1"/>
            <a:r>
              <a:rPr lang="en-US" sz="2400">
                <a:latin typeface="Calibri" charset="0"/>
              </a:rPr>
              <a:t>Endometrioma rekürensi azalır</a:t>
            </a:r>
          </a:p>
          <a:p>
            <a:pPr lvl="1"/>
            <a:r>
              <a:rPr lang="en-US" sz="2400">
                <a:latin typeface="Calibri" charset="0"/>
              </a:rPr>
              <a:t>İlişkili over kanserlerine transformasyon riski azalır</a:t>
            </a:r>
          </a:p>
          <a:p>
            <a:pPr lvl="1"/>
            <a:r>
              <a:rPr lang="en-US" sz="2400">
                <a:latin typeface="Calibri" charset="0"/>
              </a:rPr>
              <a:t>İlişkili olmayan over kanseri tiplerinde de genel popülasyondakine benzer azalma sağlar</a:t>
            </a:r>
          </a:p>
          <a:p>
            <a:pPr lvl="1"/>
            <a:endParaRPr lang="en-US" sz="2400">
              <a:latin typeface="Calibri" charset="0"/>
            </a:endParaRPr>
          </a:p>
          <a:p>
            <a:pPr lvl="1"/>
            <a:endParaRPr lang="en-US" sz="2400">
              <a:latin typeface="Calibri"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3" name="Title 1"/>
          <p:cNvSpPr>
            <a:spLocks noGrp="1"/>
          </p:cNvSpPr>
          <p:nvPr>
            <p:ph type="title"/>
          </p:nvPr>
        </p:nvSpPr>
        <p:spPr/>
        <p:txBody>
          <a:bodyPr/>
          <a:lstStyle/>
          <a:p>
            <a:r>
              <a:rPr lang="en-US">
                <a:latin typeface="Calibri" charset="0"/>
              </a:rPr>
              <a:t>SONUÇ</a:t>
            </a:r>
          </a:p>
        </p:txBody>
      </p:sp>
      <p:sp>
        <p:nvSpPr>
          <p:cNvPr id="141314" name="Content Placeholder 2"/>
          <p:cNvSpPr>
            <a:spLocks noGrp="1"/>
          </p:cNvSpPr>
          <p:nvPr>
            <p:ph idx="1"/>
          </p:nvPr>
        </p:nvSpPr>
        <p:spPr/>
        <p:txBody>
          <a:bodyPr/>
          <a:lstStyle/>
          <a:p>
            <a:r>
              <a:rPr lang="en-US">
                <a:latin typeface="Calibri" charset="0"/>
              </a:rPr>
              <a:t>Endometriozisten over kanserine transformasyonun patogenezi tam bilinmemektedir</a:t>
            </a:r>
          </a:p>
          <a:p>
            <a:pPr lvl="1"/>
            <a:r>
              <a:rPr lang="en-US">
                <a:latin typeface="Calibri" charset="0"/>
              </a:rPr>
              <a:t>Temel olarak oksidatif stres, enflamasyon, hiperöstrojenizm ve genomik değişikliklerin birlikteliği</a:t>
            </a:r>
          </a:p>
          <a:p>
            <a:pPr lvl="1"/>
            <a:r>
              <a:rPr lang="en-US">
                <a:latin typeface="Calibri" charset="0"/>
              </a:rPr>
              <a:t>Atipik endometrioma (atipi ve/veya hiperplazi) bir ara lezyon olarak önem kazanmaktadır</a:t>
            </a:r>
          </a:p>
          <a:p>
            <a:pPr lvl="2"/>
            <a:r>
              <a:rPr lang="en-US">
                <a:latin typeface="Calibri" charset="0"/>
              </a:rPr>
              <a:t>Farkındalık endometrioma ilişkili kanser geliştirme riski yüksek hastaların tanımlanmasında önemli</a:t>
            </a:r>
          </a:p>
          <a:p>
            <a:pPr lvl="1"/>
            <a:endParaRPr lang="en-US">
              <a:latin typeface="Calibri"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p:cNvSpPr>
            <a:spLocks noGrp="1"/>
          </p:cNvSpPr>
          <p:nvPr>
            <p:ph type="title"/>
          </p:nvPr>
        </p:nvSpPr>
        <p:spPr/>
        <p:txBody>
          <a:bodyPr/>
          <a:lstStyle/>
          <a:p>
            <a:r>
              <a:rPr lang="en-US" b="1">
                <a:solidFill>
                  <a:srgbClr val="660066"/>
                </a:solidFill>
                <a:latin typeface="Calibri" charset="0"/>
              </a:rPr>
              <a:t>SONUÇ</a:t>
            </a:r>
          </a:p>
        </p:txBody>
      </p:sp>
      <p:sp>
        <p:nvSpPr>
          <p:cNvPr id="143362" name="Content Placeholder 2"/>
          <p:cNvSpPr>
            <a:spLocks noGrp="1"/>
          </p:cNvSpPr>
          <p:nvPr>
            <p:ph idx="1"/>
          </p:nvPr>
        </p:nvSpPr>
        <p:spPr>
          <a:xfrm>
            <a:off x="256721" y="1417638"/>
            <a:ext cx="8687981" cy="4708525"/>
          </a:xfrm>
        </p:spPr>
        <p:txBody>
          <a:bodyPr/>
          <a:lstStyle/>
          <a:p>
            <a:r>
              <a:rPr lang="en-US" sz="3600" dirty="0" err="1">
                <a:latin typeface="Calibri" charset="0"/>
              </a:rPr>
              <a:t>Endometriomadan</a:t>
            </a:r>
            <a:r>
              <a:rPr lang="en-US" sz="3600" dirty="0">
                <a:latin typeface="Calibri" charset="0"/>
              </a:rPr>
              <a:t> over </a:t>
            </a:r>
            <a:r>
              <a:rPr lang="en-US" sz="3600" dirty="0" err="1">
                <a:latin typeface="Calibri" charset="0"/>
              </a:rPr>
              <a:t>kanserine</a:t>
            </a:r>
            <a:r>
              <a:rPr lang="en-US" sz="3600" dirty="0">
                <a:latin typeface="Calibri" charset="0"/>
              </a:rPr>
              <a:t> </a:t>
            </a:r>
            <a:r>
              <a:rPr lang="en-US" sz="3600" dirty="0" err="1">
                <a:latin typeface="Calibri" charset="0"/>
              </a:rPr>
              <a:t>transformasyonun</a:t>
            </a:r>
            <a:r>
              <a:rPr lang="en-US" sz="3600" dirty="0">
                <a:latin typeface="Calibri" charset="0"/>
              </a:rPr>
              <a:t> </a:t>
            </a:r>
            <a:r>
              <a:rPr lang="en-US" sz="3600" dirty="0" err="1">
                <a:latin typeface="Calibri" charset="0"/>
              </a:rPr>
              <a:t>patogenezi</a:t>
            </a:r>
            <a:r>
              <a:rPr lang="en-US" sz="3600" dirty="0">
                <a:latin typeface="Calibri" charset="0"/>
              </a:rPr>
              <a:t> </a:t>
            </a:r>
            <a:r>
              <a:rPr lang="en-US" sz="3600" dirty="0" smtClean="0">
                <a:latin typeface="Calibri" charset="0"/>
              </a:rPr>
              <a:t>?</a:t>
            </a:r>
          </a:p>
          <a:p>
            <a:endParaRPr lang="en-US" sz="3600" dirty="0">
              <a:latin typeface="Calibri" charset="0"/>
            </a:endParaRPr>
          </a:p>
          <a:p>
            <a:pPr lvl="1"/>
            <a:r>
              <a:rPr lang="en-US" sz="3200" dirty="0" err="1">
                <a:latin typeface="Calibri" charset="0"/>
              </a:rPr>
              <a:t>E</a:t>
            </a:r>
            <a:r>
              <a:rPr lang="en-US" sz="3200" dirty="0" err="1" smtClean="0">
                <a:latin typeface="Calibri" charset="0"/>
              </a:rPr>
              <a:t>tkin</a:t>
            </a:r>
            <a:r>
              <a:rPr lang="en-US" sz="3200" dirty="0" smtClean="0">
                <a:latin typeface="Calibri" charset="0"/>
              </a:rPr>
              <a:t> </a:t>
            </a:r>
            <a:r>
              <a:rPr lang="en-US" sz="3200" dirty="0" err="1" smtClean="0">
                <a:latin typeface="Calibri" charset="0"/>
              </a:rPr>
              <a:t>ve</a:t>
            </a:r>
            <a:r>
              <a:rPr lang="en-US" sz="3200" dirty="0" smtClean="0">
                <a:latin typeface="Calibri" charset="0"/>
              </a:rPr>
              <a:t> </a:t>
            </a:r>
            <a:r>
              <a:rPr lang="en-US" sz="3200" dirty="0" err="1" smtClean="0">
                <a:latin typeface="Calibri" charset="0"/>
              </a:rPr>
              <a:t>noninvazif</a:t>
            </a:r>
            <a:r>
              <a:rPr lang="en-US" sz="3200" dirty="0" smtClean="0">
                <a:latin typeface="Calibri" charset="0"/>
              </a:rPr>
              <a:t> </a:t>
            </a:r>
            <a:r>
              <a:rPr lang="en-US" sz="3200" dirty="0" err="1" smtClean="0">
                <a:latin typeface="Calibri" charset="0"/>
              </a:rPr>
              <a:t>tarama</a:t>
            </a:r>
            <a:endParaRPr lang="en-US" sz="3200" dirty="0" smtClean="0">
              <a:latin typeface="Calibri" charset="0"/>
            </a:endParaRPr>
          </a:p>
          <a:p>
            <a:pPr lvl="2"/>
            <a:r>
              <a:rPr lang="en-US" dirty="0" err="1" smtClean="0">
                <a:latin typeface="Calibri" charset="0"/>
              </a:rPr>
              <a:t>Malignite</a:t>
            </a:r>
            <a:r>
              <a:rPr lang="en-US" dirty="0" smtClean="0">
                <a:latin typeface="Calibri" charset="0"/>
              </a:rPr>
              <a:t> </a:t>
            </a:r>
            <a:r>
              <a:rPr lang="en-US" dirty="0" err="1">
                <a:latin typeface="Calibri" charset="0"/>
              </a:rPr>
              <a:t>gelişme</a:t>
            </a:r>
            <a:r>
              <a:rPr lang="en-US" dirty="0">
                <a:latin typeface="Calibri" charset="0"/>
              </a:rPr>
              <a:t> </a:t>
            </a:r>
            <a:r>
              <a:rPr lang="en-US" dirty="0" err="1">
                <a:latin typeface="Calibri" charset="0"/>
              </a:rPr>
              <a:t>potansiyeli</a:t>
            </a:r>
            <a:r>
              <a:rPr lang="en-US" dirty="0">
                <a:latin typeface="Calibri" charset="0"/>
              </a:rPr>
              <a:t> </a:t>
            </a:r>
            <a:r>
              <a:rPr lang="en-US" dirty="0" err="1">
                <a:latin typeface="Calibri" charset="0"/>
              </a:rPr>
              <a:t>olan</a:t>
            </a:r>
            <a:r>
              <a:rPr lang="en-US" dirty="0">
                <a:latin typeface="Calibri" charset="0"/>
              </a:rPr>
              <a:t> </a:t>
            </a:r>
            <a:r>
              <a:rPr lang="en-US" dirty="0" err="1" smtClean="0">
                <a:latin typeface="Calibri" charset="0"/>
              </a:rPr>
              <a:t>hastaların</a:t>
            </a:r>
            <a:r>
              <a:rPr lang="en-US" dirty="0" smtClean="0">
                <a:latin typeface="Calibri" charset="0"/>
              </a:rPr>
              <a:t> </a:t>
            </a:r>
            <a:r>
              <a:rPr lang="en-US" dirty="0" err="1" smtClean="0">
                <a:latin typeface="Calibri" charset="0"/>
              </a:rPr>
              <a:t>tanımlanması</a:t>
            </a:r>
            <a:endParaRPr lang="en-US" dirty="0" smtClean="0">
              <a:latin typeface="Calibri" charset="0"/>
            </a:endParaRPr>
          </a:p>
          <a:p>
            <a:pPr lvl="2"/>
            <a:endParaRPr lang="en-US" dirty="0">
              <a:latin typeface="Calibri" charset="0"/>
            </a:endParaRPr>
          </a:p>
          <a:p>
            <a:pPr lvl="1"/>
            <a:r>
              <a:rPr lang="en-US" sz="3200" dirty="0" err="1">
                <a:latin typeface="Calibri" charset="0"/>
              </a:rPr>
              <a:t>Cerrahi</a:t>
            </a:r>
            <a:r>
              <a:rPr lang="en-US" sz="3200" dirty="0">
                <a:latin typeface="Calibri" charset="0"/>
              </a:rPr>
              <a:t> </a:t>
            </a:r>
            <a:r>
              <a:rPr lang="en-US" sz="3200" dirty="0" err="1">
                <a:latin typeface="Calibri" charset="0"/>
              </a:rPr>
              <a:t>dışı</a:t>
            </a:r>
            <a:r>
              <a:rPr lang="en-US" sz="3200" dirty="0">
                <a:latin typeface="Calibri" charset="0"/>
              </a:rPr>
              <a:t> </a:t>
            </a:r>
            <a:r>
              <a:rPr lang="en-US" sz="3200" dirty="0" err="1">
                <a:latin typeface="Calibri" charset="0"/>
              </a:rPr>
              <a:t>tedaviler</a:t>
            </a:r>
            <a:endParaRPr lang="en-US" sz="3200" dirty="0">
              <a:latin typeface="Calibri" charset="0"/>
            </a:endParaRPr>
          </a:p>
          <a:p>
            <a:pPr lvl="2"/>
            <a:r>
              <a:rPr lang="en-US" dirty="0" err="1">
                <a:latin typeface="Calibri" charset="0"/>
              </a:rPr>
              <a:t>Uzun</a:t>
            </a:r>
            <a:r>
              <a:rPr lang="en-US" dirty="0">
                <a:latin typeface="Calibri" charset="0"/>
              </a:rPr>
              <a:t> </a:t>
            </a:r>
            <a:r>
              <a:rPr lang="en-US" dirty="0" err="1">
                <a:latin typeface="Calibri" charset="0"/>
              </a:rPr>
              <a:t>süreli</a:t>
            </a:r>
            <a:r>
              <a:rPr lang="en-US" dirty="0">
                <a:latin typeface="Calibri" charset="0"/>
              </a:rPr>
              <a:t> </a:t>
            </a:r>
            <a:r>
              <a:rPr lang="en-US" dirty="0" err="1">
                <a:latin typeface="Calibri" charset="0"/>
              </a:rPr>
              <a:t>tolere</a:t>
            </a:r>
            <a:r>
              <a:rPr lang="en-US" dirty="0">
                <a:latin typeface="Calibri" charset="0"/>
              </a:rPr>
              <a:t> </a:t>
            </a:r>
            <a:r>
              <a:rPr lang="en-US" dirty="0" err="1">
                <a:latin typeface="Calibri" charset="0"/>
              </a:rPr>
              <a:t>edilebilen</a:t>
            </a:r>
            <a:r>
              <a:rPr lang="en-US" dirty="0">
                <a:latin typeface="Calibri" charset="0"/>
              </a:rPr>
              <a:t> </a:t>
            </a:r>
            <a:r>
              <a:rPr lang="en-US" dirty="0" err="1">
                <a:latin typeface="Calibri" charset="0"/>
              </a:rPr>
              <a:t>supresif</a:t>
            </a:r>
            <a:r>
              <a:rPr lang="en-US" dirty="0">
                <a:latin typeface="Calibri" charset="0"/>
              </a:rPr>
              <a:t> </a:t>
            </a:r>
            <a:r>
              <a:rPr lang="en-US" dirty="0" err="1">
                <a:latin typeface="Calibri" charset="0"/>
              </a:rPr>
              <a:t>medikal</a:t>
            </a:r>
            <a:r>
              <a:rPr lang="en-US" dirty="0">
                <a:latin typeface="Calibri" charset="0"/>
              </a:rPr>
              <a:t> </a:t>
            </a:r>
            <a:r>
              <a:rPr lang="en-US" dirty="0" err="1">
                <a:latin typeface="Calibri" charset="0"/>
              </a:rPr>
              <a:t>tedaviler</a:t>
            </a:r>
            <a:endParaRPr lang="en-US" sz="2800" dirty="0">
              <a:latin typeface="Calibri" charset="0"/>
            </a:endParaRPr>
          </a:p>
          <a:p>
            <a:endParaRPr lang="en-US" dirty="0">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title"/>
          </p:nvPr>
        </p:nvSpPr>
        <p:spPr/>
        <p:txBody>
          <a:bodyPr/>
          <a:lstStyle/>
          <a:p>
            <a:r>
              <a:rPr lang="en-US" b="1">
                <a:solidFill>
                  <a:srgbClr val="660066"/>
                </a:solidFill>
                <a:latin typeface="Calibri" charset="0"/>
              </a:rPr>
              <a:t>SONUÇ</a:t>
            </a:r>
          </a:p>
        </p:txBody>
      </p:sp>
      <p:sp>
        <p:nvSpPr>
          <p:cNvPr id="145410" name="Content Placeholder 2"/>
          <p:cNvSpPr>
            <a:spLocks noGrp="1"/>
          </p:cNvSpPr>
          <p:nvPr>
            <p:ph idx="1"/>
          </p:nvPr>
        </p:nvSpPr>
        <p:spPr/>
        <p:txBody>
          <a:bodyPr/>
          <a:lstStyle/>
          <a:p>
            <a:r>
              <a:rPr lang="en-US" dirty="0" err="1">
                <a:latin typeface="Calibri" charset="0"/>
              </a:rPr>
              <a:t>Dikkatli</a:t>
            </a:r>
            <a:r>
              <a:rPr lang="en-US" dirty="0">
                <a:latin typeface="Calibri" charset="0"/>
              </a:rPr>
              <a:t> </a:t>
            </a:r>
            <a:r>
              <a:rPr lang="en-US" dirty="0" err="1">
                <a:latin typeface="Calibri" charset="0"/>
              </a:rPr>
              <a:t>olunacak</a:t>
            </a:r>
            <a:r>
              <a:rPr lang="en-US" dirty="0">
                <a:latin typeface="Calibri" charset="0"/>
              </a:rPr>
              <a:t> </a:t>
            </a:r>
            <a:r>
              <a:rPr lang="en-US" dirty="0" err="1">
                <a:latin typeface="Calibri" charset="0"/>
              </a:rPr>
              <a:t>Endometriomalar</a:t>
            </a:r>
            <a:endParaRPr lang="en-US" dirty="0">
              <a:latin typeface="Calibri" charset="0"/>
            </a:endParaRPr>
          </a:p>
          <a:p>
            <a:pPr lvl="1"/>
            <a:r>
              <a:rPr lang="en-US" dirty="0" err="1" smtClean="0">
                <a:latin typeface="Calibri" charset="0"/>
              </a:rPr>
              <a:t>Atipik</a:t>
            </a:r>
            <a:r>
              <a:rPr lang="en-US" dirty="0" smtClean="0">
                <a:latin typeface="Calibri" charset="0"/>
              </a:rPr>
              <a:t> </a:t>
            </a:r>
            <a:r>
              <a:rPr lang="en-US" dirty="0" err="1" smtClean="0">
                <a:latin typeface="Calibri" charset="0"/>
              </a:rPr>
              <a:t>endometrioma</a:t>
            </a:r>
            <a:r>
              <a:rPr lang="en-US" dirty="0">
                <a:latin typeface="Calibri" charset="0"/>
              </a:rPr>
              <a:t> </a:t>
            </a:r>
            <a:r>
              <a:rPr lang="en-US" dirty="0" err="1" smtClean="0">
                <a:latin typeface="Calibri" charset="0"/>
              </a:rPr>
              <a:t>histolojisi</a:t>
            </a:r>
            <a:endParaRPr lang="en-US" dirty="0" smtClean="0">
              <a:latin typeface="Calibri" charset="0"/>
            </a:endParaRPr>
          </a:p>
          <a:p>
            <a:pPr lvl="1"/>
            <a:r>
              <a:rPr lang="en-US" dirty="0" err="1" smtClean="0">
                <a:latin typeface="Calibri" charset="0"/>
              </a:rPr>
              <a:t>Takip</a:t>
            </a:r>
            <a:r>
              <a:rPr lang="en-US" dirty="0" smtClean="0">
                <a:latin typeface="Calibri" charset="0"/>
              </a:rPr>
              <a:t> </a:t>
            </a:r>
            <a:r>
              <a:rPr lang="en-US" dirty="0" err="1">
                <a:latin typeface="Calibri" charset="0"/>
              </a:rPr>
              <a:t>süresi</a:t>
            </a:r>
            <a:r>
              <a:rPr lang="en-US" dirty="0">
                <a:latin typeface="Calibri" charset="0"/>
              </a:rPr>
              <a:t> 10 </a:t>
            </a:r>
            <a:r>
              <a:rPr lang="en-US" dirty="0" err="1">
                <a:latin typeface="Calibri" charset="0"/>
              </a:rPr>
              <a:t>yıldan</a:t>
            </a:r>
            <a:r>
              <a:rPr lang="en-US" dirty="0">
                <a:latin typeface="Calibri" charset="0"/>
              </a:rPr>
              <a:t> </a:t>
            </a:r>
            <a:r>
              <a:rPr lang="en-US" dirty="0" err="1">
                <a:latin typeface="Calibri" charset="0"/>
              </a:rPr>
              <a:t>uzun</a:t>
            </a:r>
            <a:endParaRPr lang="en-US" dirty="0">
              <a:latin typeface="Calibri" charset="0"/>
            </a:endParaRPr>
          </a:p>
          <a:p>
            <a:pPr lvl="1"/>
            <a:r>
              <a:rPr lang="en-US" dirty="0">
                <a:latin typeface="Calibri" charset="0"/>
              </a:rPr>
              <a:t>45 </a:t>
            </a:r>
            <a:r>
              <a:rPr lang="en-US" dirty="0" err="1">
                <a:latin typeface="Calibri" charset="0"/>
              </a:rPr>
              <a:t>yaş</a:t>
            </a:r>
            <a:r>
              <a:rPr lang="en-US" dirty="0">
                <a:latin typeface="Calibri" charset="0"/>
              </a:rPr>
              <a:t> </a:t>
            </a:r>
            <a:r>
              <a:rPr lang="en-US" dirty="0" err="1">
                <a:latin typeface="Calibri" charset="0"/>
              </a:rPr>
              <a:t>üzerinde</a:t>
            </a:r>
            <a:r>
              <a:rPr lang="en-US" dirty="0">
                <a:latin typeface="Calibri" charset="0"/>
              </a:rPr>
              <a:t> </a:t>
            </a:r>
            <a:r>
              <a:rPr lang="en-US" dirty="0" err="1">
                <a:latin typeface="Calibri" charset="0"/>
              </a:rPr>
              <a:t>veya</a:t>
            </a:r>
            <a:r>
              <a:rPr lang="en-US" dirty="0">
                <a:latin typeface="Calibri" charset="0"/>
              </a:rPr>
              <a:t> </a:t>
            </a:r>
            <a:r>
              <a:rPr lang="en-US" dirty="0" err="1">
                <a:latin typeface="Calibri" charset="0"/>
              </a:rPr>
              <a:t>postmenopozda</a:t>
            </a:r>
            <a:r>
              <a:rPr lang="en-US" dirty="0">
                <a:latin typeface="Calibri" charset="0"/>
              </a:rPr>
              <a:t> </a:t>
            </a:r>
            <a:r>
              <a:rPr lang="en-US" dirty="0" err="1">
                <a:latin typeface="Calibri" charset="0"/>
              </a:rPr>
              <a:t>tanı</a:t>
            </a:r>
            <a:r>
              <a:rPr lang="en-US" dirty="0">
                <a:latin typeface="Calibri" charset="0"/>
              </a:rPr>
              <a:t> </a:t>
            </a:r>
            <a:r>
              <a:rPr lang="en-US" dirty="0" err="1">
                <a:latin typeface="Calibri" charset="0"/>
              </a:rPr>
              <a:t>konulan</a:t>
            </a:r>
            <a:endParaRPr lang="en-US" dirty="0">
              <a:latin typeface="Calibri" charset="0"/>
            </a:endParaRPr>
          </a:p>
          <a:p>
            <a:pPr lvl="1"/>
            <a:r>
              <a:rPr lang="en-US" dirty="0" err="1">
                <a:latin typeface="Calibri" charset="0"/>
              </a:rPr>
              <a:t>Nullipar</a:t>
            </a:r>
            <a:endParaRPr lang="en-US" dirty="0">
              <a:latin typeface="Calibri" charset="0"/>
            </a:endParaRPr>
          </a:p>
          <a:p>
            <a:pPr lvl="1"/>
            <a:r>
              <a:rPr lang="en-US" dirty="0" err="1">
                <a:latin typeface="Calibri" charset="0"/>
              </a:rPr>
              <a:t>Menopoz</a:t>
            </a:r>
            <a:r>
              <a:rPr lang="en-US" dirty="0">
                <a:latin typeface="Calibri" charset="0"/>
              </a:rPr>
              <a:t> </a:t>
            </a:r>
            <a:r>
              <a:rPr lang="en-US" dirty="0" err="1">
                <a:latin typeface="Calibri" charset="0"/>
              </a:rPr>
              <a:t>sonrasında</a:t>
            </a:r>
            <a:r>
              <a:rPr lang="en-US" dirty="0">
                <a:latin typeface="Calibri" charset="0"/>
              </a:rPr>
              <a:t> </a:t>
            </a:r>
            <a:r>
              <a:rPr lang="en-US" dirty="0" err="1">
                <a:latin typeface="Calibri" charset="0"/>
              </a:rPr>
              <a:t>şikayetleri</a:t>
            </a:r>
            <a:r>
              <a:rPr lang="en-US" dirty="0">
                <a:latin typeface="Calibri" charset="0"/>
              </a:rPr>
              <a:t> </a:t>
            </a:r>
            <a:r>
              <a:rPr lang="en-US" dirty="0" err="1">
                <a:latin typeface="Calibri" charset="0"/>
              </a:rPr>
              <a:t>devam</a:t>
            </a:r>
            <a:r>
              <a:rPr lang="en-US" dirty="0">
                <a:latin typeface="Calibri" charset="0"/>
              </a:rPr>
              <a:t> </a:t>
            </a:r>
            <a:r>
              <a:rPr lang="en-US" dirty="0" err="1">
                <a:latin typeface="Calibri" charset="0"/>
              </a:rPr>
              <a:t>eden</a:t>
            </a:r>
            <a:endParaRPr lang="en-US" dirty="0">
              <a:latin typeface="Calibri" charset="0"/>
            </a:endParaRPr>
          </a:p>
          <a:p>
            <a:pPr lvl="1"/>
            <a:r>
              <a:rPr lang="en-US" dirty="0" err="1">
                <a:latin typeface="Calibri" charset="0"/>
              </a:rPr>
              <a:t>Belirti</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bulguları</a:t>
            </a:r>
            <a:r>
              <a:rPr lang="en-US" dirty="0">
                <a:latin typeface="Calibri" charset="0"/>
              </a:rPr>
              <a:t> </a:t>
            </a:r>
            <a:r>
              <a:rPr lang="en-US" dirty="0" err="1">
                <a:latin typeface="Calibri" charset="0"/>
              </a:rPr>
              <a:t>değişen</a:t>
            </a:r>
            <a:endParaRPr lang="en-US" dirty="0">
              <a:latin typeface="Calibri" charset="0"/>
            </a:endParaRPr>
          </a:p>
          <a:p>
            <a:pPr lvl="2"/>
            <a:r>
              <a:rPr lang="en-US" dirty="0" err="1">
                <a:latin typeface="Calibri" charset="0"/>
              </a:rPr>
              <a:t>Siklik</a:t>
            </a:r>
            <a:r>
              <a:rPr lang="en-US" dirty="0">
                <a:latin typeface="Calibri" charset="0"/>
              </a:rPr>
              <a:t> </a:t>
            </a:r>
            <a:r>
              <a:rPr lang="en-US" dirty="0" err="1">
                <a:latin typeface="Calibri" charset="0"/>
              </a:rPr>
              <a:t>ağrıdan</a:t>
            </a:r>
            <a:r>
              <a:rPr lang="en-US" dirty="0">
                <a:latin typeface="Calibri" charset="0"/>
              </a:rPr>
              <a:t> </a:t>
            </a:r>
            <a:r>
              <a:rPr lang="en-US" dirty="0" err="1">
                <a:latin typeface="Calibri" charset="0"/>
              </a:rPr>
              <a:t>asiklik</a:t>
            </a:r>
            <a:r>
              <a:rPr lang="en-US" dirty="0">
                <a:latin typeface="Calibri" charset="0"/>
              </a:rPr>
              <a:t> </a:t>
            </a:r>
            <a:r>
              <a:rPr lang="en-US" dirty="0" err="1">
                <a:latin typeface="Calibri" charset="0"/>
              </a:rPr>
              <a:t>sabit</a:t>
            </a:r>
            <a:r>
              <a:rPr lang="en-US" dirty="0">
                <a:latin typeface="Calibri" charset="0"/>
              </a:rPr>
              <a:t> </a:t>
            </a:r>
            <a:r>
              <a:rPr lang="en-US" dirty="0" err="1">
                <a:latin typeface="Calibri" charset="0"/>
              </a:rPr>
              <a:t>ağrıya</a:t>
            </a:r>
            <a:r>
              <a:rPr lang="en-US" dirty="0">
                <a:latin typeface="Calibri" charset="0"/>
              </a:rPr>
              <a:t> </a:t>
            </a:r>
            <a:r>
              <a:rPr lang="en-US" dirty="0" err="1">
                <a:latin typeface="Calibri" charset="0"/>
              </a:rPr>
              <a:t>dönüşüm</a:t>
            </a:r>
            <a:r>
              <a:rPr lang="en-US" dirty="0">
                <a:latin typeface="Calibri" charset="0"/>
              </a:rPr>
              <a:t>, AUK</a:t>
            </a:r>
          </a:p>
          <a:p>
            <a:pPr lvl="2"/>
            <a:r>
              <a:rPr lang="en-US" dirty="0" err="1">
                <a:latin typeface="Calibri" charset="0"/>
              </a:rPr>
              <a:t>Belirgin</a:t>
            </a:r>
            <a:r>
              <a:rPr lang="en-US" dirty="0">
                <a:latin typeface="Calibri" charset="0"/>
              </a:rPr>
              <a:t> </a:t>
            </a:r>
            <a:r>
              <a:rPr lang="en-US" dirty="0" err="1">
                <a:latin typeface="Calibri" charset="0"/>
              </a:rPr>
              <a:t>büyüyen</a:t>
            </a:r>
            <a:r>
              <a:rPr lang="en-US" dirty="0">
                <a:latin typeface="Calibri" charset="0"/>
              </a:rPr>
              <a:t> </a:t>
            </a:r>
            <a:r>
              <a:rPr lang="en-US" dirty="0" err="1">
                <a:latin typeface="Calibri" charset="0"/>
              </a:rPr>
              <a:t>veya</a:t>
            </a:r>
            <a:r>
              <a:rPr lang="en-US" dirty="0">
                <a:latin typeface="Calibri" charset="0"/>
              </a:rPr>
              <a:t> solid </a:t>
            </a:r>
            <a:r>
              <a:rPr lang="en-US" dirty="0" err="1">
                <a:latin typeface="Calibri" charset="0"/>
              </a:rPr>
              <a:t>alanlar</a:t>
            </a:r>
            <a:r>
              <a:rPr lang="en-US" dirty="0">
                <a:latin typeface="Calibri" charset="0"/>
              </a:rPr>
              <a:t> </a:t>
            </a:r>
            <a:r>
              <a:rPr lang="en-US" dirty="0" err="1">
                <a:latin typeface="Calibri" charset="0"/>
              </a:rPr>
              <a:t>beliren</a:t>
            </a:r>
            <a:endParaRPr lang="en-US" dirty="0">
              <a:latin typeface="Calibri" charset="0"/>
            </a:endParaRPr>
          </a:p>
          <a:p>
            <a:pPr lvl="2"/>
            <a:endParaRPr lang="en-US" dirty="0">
              <a:latin typeface="Calibri" charset="0"/>
            </a:endParaRPr>
          </a:p>
          <a:p>
            <a:endParaRPr lang="en-US" dirty="0">
              <a:latin typeface="Calibri" charset="0"/>
            </a:endParaRPr>
          </a:p>
        </p:txBody>
      </p:sp>
      <p:pic>
        <p:nvPicPr>
          <p:cNvPr id="2" name="Picture 1" descr="Ekran Resmi 2018-01-27 16.58.56.png"/>
          <p:cNvPicPr>
            <a:picLocks noChangeAspect="1"/>
          </p:cNvPicPr>
          <p:nvPr/>
        </p:nvPicPr>
        <p:blipFill>
          <a:blip r:embed="rId3">
            <a:alphaModFix amt="75000"/>
            <a:extLst>
              <a:ext uri="{28A0092B-C50C-407E-A947-70E740481C1C}">
                <a14:useLocalDpi xmlns:a14="http://schemas.microsoft.com/office/drawing/2010/main" val="0"/>
              </a:ext>
            </a:extLst>
          </a:blip>
          <a:stretch>
            <a:fillRect/>
          </a:stretch>
        </p:blipFill>
        <p:spPr>
          <a:xfrm>
            <a:off x="7264406" y="0"/>
            <a:ext cx="1879594" cy="2756034"/>
          </a:xfrm>
          <a:prstGeom prst="ellipse">
            <a:avLst/>
          </a:prstGeom>
          <a:ln>
            <a:noFill/>
          </a:ln>
          <a:effectLst>
            <a:softEdge rad="112500"/>
          </a:effectLst>
        </p:spPr>
      </p:pic>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pPr>
              <a:defRPr/>
            </a:pPr>
            <a:r>
              <a:rPr lang="en-US" b="1" dirty="0" smtClean="0">
                <a:solidFill>
                  <a:srgbClr val="660066"/>
                </a:solidFill>
              </a:rPr>
              <a:t>Endometriozis ile </a:t>
            </a:r>
            <a:r>
              <a:rPr lang="en-US" b="1" dirty="0" err="1" smtClean="0">
                <a:solidFill>
                  <a:srgbClr val="660066"/>
                </a:solidFill>
              </a:rPr>
              <a:t>ilişkili</a:t>
            </a:r>
            <a:r>
              <a:rPr lang="en-US" b="1" dirty="0" smtClean="0">
                <a:solidFill>
                  <a:srgbClr val="660066"/>
                </a:solidFill>
              </a:rPr>
              <a:t> Over </a:t>
            </a:r>
            <a:r>
              <a:rPr lang="en-US" b="1" dirty="0" err="1" smtClean="0">
                <a:solidFill>
                  <a:srgbClr val="660066"/>
                </a:solidFill>
              </a:rPr>
              <a:t>Kanseri</a:t>
            </a:r>
            <a:r>
              <a:rPr lang="en-US" b="1" dirty="0" smtClean="0">
                <a:solidFill>
                  <a:srgbClr val="660066"/>
                </a:solidFill>
              </a:rPr>
              <a:t> </a:t>
            </a:r>
            <a:r>
              <a:rPr lang="en-US" b="1" dirty="0" err="1" smtClean="0">
                <a:solidFill>
                  <a:srgbClr val="660066"/>
                </a:solidFill>
              </a:rPr>
              <a:t>Yönetimi</a:t>
            </a:r>
            <a:r>
              <a:rPr lang="en-US" b="1" dirty="0" smtClean="0">
                <a:solidFill>
                  <a:srgbClr val="660066"/>
                </a:solidFill>
              </a:rPr>
              <a:t> </a:t>
            </a:r>
            <a:endParaRPr lang="en-US" b="1" dirty="0">
              <a:solidFill>
                <a:srgbClr val="660066"/>
              </a:solidFill>
            </a:endParaRPr>
          </a:p>
        </p:txBody>
      </p:sp>
      <p:sp>
        <p:nvSpPr>
          <p:cNvPr id="3" name="Content Placeholder 2"/>
          <p:cNvSpPr>
            <a:spLocks noGrp="1"/>
          </p:cNvSpPr>
          <p:nvPr>
            <p:ph idx="1"/>
          </p:nvPr>
        </p:nvSpPr>
        <p:spPr/>
        <p:txBody>
          <a:bodyPr/>
          <a:lstStyle/>
          <a:p>
            <a:pPr>
              <a:buClr>
                <a:srgbClr val="FFCB40"/>
              </a:buClr>
              <a:defRPr/>
            </a:pPr>
            <a:r>
              <a:rPr lang="tr-TR" sz="3600" dirty="0"/>
              <a:t>Fertilite beklentisi </a:t>
            </a:r>
            <a:r>
              <a:rPr lang="tr-TR" sz="3600" dirty="0" smtClean="0"/>
              <a:t>varsa:</a:t>
            </a:r>
          </a:p>
          <a:p>
            <a:pPr lvl="1">
              <a:buClr>
                <a:srgbClr val="FFCB40"/>
              </a:buClr>
              <a:defRPr/>
            </a:pPr>
            <a:r>
              <a:rPr lang="tr-TR" sz="3200" dirty="0" smtClean="0"/>
              <a:t>Tek taraflı </a:t>
            </a:r>
            <a:r>
              <a:rPr lang="tr-TR" sz="3200" dirty="0" err="1" smtClean="0"/>
              <a:t>ooferektomi</a:t>
            </a:r>
            <a:r>
              <a:rPr lang="tr-TR" sz="3200" dirty="0" smtClean="0"/>
              <a:t> ve cerrahi </a:t>
            </a:r>
            <a:r>
              <a:rPr lang="tr-TR" sz="3200" dirty="0" err="1" smtClean="0"/>
              <a:t>evreleme</a:t>
            </a:r>
            <a:endParaRPr lang="tr-TR" sz="3200" dirty="0" smtClean="0"/>
          </a:p>
          <a:p>
            <a:pPr marL="0" indent="0">
              <a:buClr>
                <a:srgbClr val="FFCB40"/>
              </a:buClr>
              <a:buFont typeface="Arial" charset="0"/>
              <a:buNone/>
              <a:defRPr/>
            </a:pPr>
            <a:endParaRPr lang="tr-TR" sz="3600" dirty="0"/>
          </a:p>
          <a:p>
            <a:pPr>
              <a:buClr>
                <a:srgbClr val="FFCB40"/>
              </a:buClr>
              <a:defRPr/>
            </a:pPr>
            <a:r>
              <a:rPr lang="tr-TR" sz="3600" dirty="0"/>
              <a:t>Fertilite beklentisi </a:t>
            </a:r>
            <a:r>
              <a:rPr lang="tr-TR" sz="3600" dirty="0" smtClean="0"/>
              <a:t>yoksa:</a:t>
            </a:r>
          </a:p>
          <a:p>
            <a:pPr lvl="1">
              <a:buClr>
                <a:srgbClr val="FFCB40"/>
              </a:buClr>
              <a:defRPr/>
            </a:pPr>
            <a:r>
              <a:rPr lang="tr-TR" sz="3200" dirty="0" smtClean="0"/>
              <a:t>Agresif </a:t>
            </a:r>
            <a:r>
              <a:rPr lang="tr-TR" sz="3200" dirty="0" err="1"/>
              <a:t>debulking</a:t>
            </a:r>
            <a:r>
              <a:rPr lang="tr-TR" sz="3200" dirty="0"/>
              <a:t> </a:t>
            </a:r>
            <a:r>
              <a:rPr lang="tr-TR" sz="3200" dirty="0" smtClean="0"/>
              <a:t>cerrahi</a:t>
            </a:r>
            <a:endParaRPr lang="tr-TR" sz="3200" dirty="0"/>
          </a:p>
          <a:p>
            <a:pPr>
              <a:buClr>
                <a:srgbClr val="FFCB40"/>
              </a:buClr>
              <a:defRPr/>
            </a:pPr>
            <a:endParaRPr lang="en-US" sz="3600" dirty="0"/>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b="1">
                <a:solidFill>
                  <a:srgbClr val="660066"/>
                </a:solidFill>
                <a:latin typeface="Calibri" charset="0"/>
              </a:rPr>
              <a:t>Endometriosis vs Over Kanseri</a:t>
            </a:r>
            <a:endParaRPr lang="en-US">
              <a:latin typeface="Calibri" charset="0"/>
            </a:endParaRPr>
          </a:p>
        </p:txBody>
      </p:sp>
      <p:pic>
        <p:nvPicPr>
          <p:cNvPr id="25602" name="Picture 3" descr="Ekran Resmi 2018-01-22 23.18.1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455863"/>
            <a:ext cx="9144000"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reeform 3"/>
          <p:cNvSpPr/>
          <p:nvPr/>
        </p:nvSpPr>
        <p:spPr>
          <a:xfrm>
            <a:off x="949325" y="1866900"/>
            <a:ext cx="3627438" cy="639763"/>
          </a:xfrm>
          <a:custGeom>
            <a:avLst/>
            <a:gdLst>
              <a:gd name="connsiteX0" fmla="*/ 0 w 3627120"/>
              <a:gd name="connsiteY0" fmla="*/ 0 h 640080"/>
              <a:gd name="connsiteX1" fmla="*/ 0 w 3627120"/>
              <a:gd name="connsiteY1" fmla="*/ 640079 h 640080"/>
              <a:gd name="connsiteX2" fmla="*/ 3627120 w 3627120"/>
              <a:gd name="connsiteY2" fmla="*/ 640079 h 640080"/>
              <a:gd name="connsiteX3" fmla="*/ 3627120 w 3627120"/>
              <a:gd name="connsiteY3" fmla="*/ 0 h 640080"/>
              <a:gd name="connsiteX4" fmla="*/ 0 w 3627120"/>
              <a:gd name="connsiteY4" fmla="*/ 0 h 6400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640080">
                <a:moveTo>
                  <a:pt x="0" y="0"/>
                </a:moveTo>
                <a:lnTo>
                  <a:pt x="0" y="640079"/>
                </a:lnTo>
                <a:lnTo>
                  <a:pt x="3627120" y="640079"/>
                </a:lnTo>
                <a:lnTo>
                  <a:pt x="3627120" y="0"/>
                </a:lnTo>
                <a:lnTo>
                  <a:pt x="0" y="0"/>
                </a:lnTo>
              </a:path>
            </a:pathLst>
          </a:custGeom>
          <a:solidFill>
            <a:srgbClr val="1C4C7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3" name="Freeform 3"/>
          <p:cNvSpPr/>
          <p:nvPr/>
        </p:nvSpPr>
        <p:spPr>
          <a:xfrm>
            <a:off x="4576763" y="1866900"/>
            <a:ext cx="1812925" cy="639763"/>
          </a:xfrm>
          <a:custGeom>
            <a:avLst/>
            <a:gdLst>
              <a:gd name="connsiteX0" fmla="*/ 0 w 1812798"/>
              <a:gd name="connsiteY0" fmla="*/ 0 h 640080"/>
              <a:gd name="connsiteX1" fmla="*/ 0 w 1812798"/>
              <a:gd name="connsiteY1" fmla="*/ 640079 h 640080"/>
              <a:gd name="connsiteX2" fmla="*/ 1812797 w 1812798"/>
              <a:gd name="connsiteY2" fmla="*/ 640079 h 640080"/>
              <a:gd name="connsiteX3" fmla="*/ 1812797 w 1812798"/>
              <a:gd name="connsiteY3" fmla="*/ 0 h 640080"/>
              <a:gd name="connsiteX4" fmla="*/ 0 w 1812798"/>
              <a:gd name="connsiteY4" fmla="*/ 0 h 6400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640080">
                <a:moveTo>
                  <a:pt x="0" y="0"/>
                </a:moveTo>
                <a:lnTo>
                  <a:pt x="0" y="640079"/>
                </a:lnTo>
                <a:lnTo>
                  <a:pt x="1812797" y="640079"/>
                </a:lnTo>
                <a:lnTo>
                  <a:pt x="1812797" y="0"/>
                </a:lnTo>
                <a:lnTo>
                  <a:pt x="0" y="0"/>
                </a:lnTo>
              </a:path>
            </a:pathLst>
          </a:custGeom>
          <a:solidFill>
            <a:srgbClr val="1C4C7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5" name="Freeform 3"/>
          <p:cNvSpPr/>
          <p:nvPr/>
        </p:nvSpPr>
        <p:spPr>
          <a:xfrm>
            <a:off x="6389688" y="1866900"/>
            <a:ext cx="1812925" cy="639763"/>
          </a:xfrm>
          <a:custGeom>
            <a:avLst/>
            <a:gdLst>
              <a:gd name="connsiteX0" fmla="*/ 0 w 1813559"/>
              <a:gd name="connsiteY0" fmla="*/ 0 h 640080"/>
              <a:gd name="connsiteX1" fmla="*/ 0 w 1813559"/>
              <a:gd name="connsiteY1" fmla="*/ 640079 h 640080"/>
              <a:gd name="connsiteX2" fmla="*/ 1813559 w 1813559"/>
              <a:gd name="connsiteY2" fmla="*/ 640079 h 640080"/>
              <a:gd name="connsiteX3" fmla="*/ 1813559 w 1813559"/>
              <a:gd name="connsiteY3" fmla="*/ 0 h 640080"/>
              <a:gd name="connsiteX4" fmla="*/ 0 w 1813559"/>
              <a:gd name="connsiteY4" fmla="*/ 0 h 6400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640080">
                <a:moveTo>
                  <a:pt x="0" y="0"/>
                </a:moveTo>
                <a:lnTo>
                  <a:pt x="0" y="640079"/>
                </a:lnTo>
                <a:lnTo>
                  <a:pt x="1813559" y="640079"/>
                </a:lnTo>
                <a:lnTo>
                  <a:pt x="1813559" y="0"/>
                </a:lnTo>
                <a:lnTo>
                  <a:pt x="0" y="0"/>
                </a:lnTo>
              </a:path>
            </a:pathLst>
          </a:custGeom>
          <a:solidFill>
            <a:srgbClr val="1C4C7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6" name="Freeform 3"/>
          <p:cNvSpPr/>
          <p:nvPr/>
        </p:nvSpPr>
        <p:spPr>
          <a:xfrm>
            <a:off x="949325" y="2506663"/>
            <a:ext cx="3627438" cy="476250"/>
          </a:xfrm>
          <a:custGeom>
            <a:avLst/>
            <a:gdLst>
              <a:gd name="connsiteX0" fmla="*/ 0 w 3627120"/>
              <a:gd name="connsiteY0" fmla="*/ 0 h 476250"/>
              <a:gd name="connsiteX1" fmla="*/ 0 w 3627120"/>
              <a:gd name="connsiteY1" fmla="*/ 476250 h 476250"/>
              <a:gd name="connsiteX2" fmla="*/ 3627120 w 3627120"/>
              <a:gd name="connsiteY2" fmla="*/ 476250 h 476250"/>
              <a:gd name="connsiteX3" fmla="*/ 3627120 w 3627120"/>
              <a:gd name="connsiteY3" fmla="*/ 0 h 476250"/>
              <a:gd name="connsiteX4" fmla="*/ 0 w 3627120"/>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76250">
                <a:moveTo>
                  <a:pt x="0" y="0"/>
                </a:moveTo>
                <a:lnTo>
                  <a:pt x="0" y="476250"/>
                </a:lnTo>
                <a:lnTo>
                  <a:pt x="3627120" y="476250"/>
                </a:lnTo>
                <a:lnTo>
                  <a:pt x="3627120"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7" name="Freeform 3"/>
          <p:cNvSpPr/>
          <p:nvPr/>
        </p:nvSpPr>
        <p:spPr>
          <a:xfrm>
            <a:off x="4576763" y="2506663"/>
            <a:ext cx="1812925" cy="476250"/>
          </a:xfrm>
          <a:custGeom>
            <a:avLst/>
            <a:gdLst>
              <a:gd name="connsiteX0" fmla="*/ 0 w 1812798"/>
              <a:gd name="connsiteY0" fmla="*/ 0 h 476250"/>
              <a:gd name="connsiteX1" fmla="*/ 0 w 1812798"/>
              <a:gd name="connsiteY1" fmla="*/ 476250 h 476250"/>
              <a:gd name="connsiteX2" fmla="*/ 1812797 w 1812798"/>
              <a:gd name="connsiteY2" fmla="*/ 476250 h 476250"/>
              <a:gd name="connsiteX3" fmla="*/ 1812797 w 1812798"/>
              <a:gd name="connsiteY3" fmla="*/ 0 h 476250"/>
              <a:gd name="connsiteX4" fmla="*/ 0 w 1812798"/>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76250">
                <a:moveTo>
                  <a:pt x="0" y="0"/>
                </a:moveTo>
                <a:lnTo>
                  <a:pt x="0" y="476250"/>
                </a:lnTo>
                <a:lnTo>
                  <a:pt x="1812797" y="476250"/>
                </a:lnTo>
                <a:lnTo>
                  <a:pt x="1812797"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8" name="Freeform 3"/>
          <p:cNvSpPr/>
          <p:nvPr/>
        </p:nvSpPr>
        <p:spPr>
          <a:xfrm>
            <a:off x="6389688" y="2506663"/>
            <a:ext cx="1812925" cy="476250"/>
          </a:xfrm>
          <a:custGeom>
            <a:avLst/>
            <a:gdLst>
              <a:gd name="connsiteX0" fmla="*/ 0 w 1813559"/>
              <a:gd name="connsiteY0" fmla="*/ 0 h 476250"/>
              <a:gd name="connsiteX1" fmla="*/ 0 w 1813559"/>
              <a:gd name="connsiteY1" fmla="*/ 476250 h 476250"/>
              <a:gd name="connsiteX2" fmla="*/ 1813559 w 1813559"/>
              <a:gd name="connsiteY2" fmla="*/ 476250 h 476250"/>
              <a:gd name="connsiteX3" fmla="*/ 1813559 w 1813559"/>
              <a:gd name="connsiteY3" fmla="*/ 0 h 476250"/>
              <a:gd name="connsiteX4" fmla="*/ 0 w 1813559"/>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76250">
                <a:moveTo>
                  <a:pt x="0" y="0"/>
                </a:moveTo>
                <a:lnTo>
                  <a:pt x="0" y="476250"/>
                </a:lnTo>
                <a:lnTo>
                  <a:pt x="1813559" y="476250"/>
                </a:lnTo>
                <a:lnTo>
                  <a:pt x="1813559"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9" name="Freeform 3"/>
          <p:cNvSpPr/>
          <p:nvPr/>
        </p:nvSpPr>
        <p:spPr>
          <a:xfrm>
            <a:off x="949325" y="2982913"/>
            <a:ext cx="3627438" cy="476250"/>
          </a:xfrm>
          <a:custGeom>
            <a:avLst/>
            <a:gdLst>
              <a:gd name="connsiteX0" fmla="*/ 0 w 3627120"/>
              <a:gd name="connsiteY0" fmla="*/ 0 h 476250"/>
              <a:gd name="connsiteX1" fmla="*/ 0 w 3627120"/>
              <a:gd name="connsiteY1" fmla="*/ 476250 h 476250"/>
              <a:gd name="connsiteX2" fmla="*/ 3627120 w 3627120"/>
              <a:gd name="connsiteY2" fmla="*/ 476250 h 476250"/>
              <a:gd name="connsiteX3" fmla="*/ 3627120 w 3627120"/>
              <a:gd name="connsiteY3" fmla="*/ 0 h 476250"/>
              <a:gd name="connsiteX4" fmla="*/ 0 w 3627120"/>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76250">
                <a:moveTo>
                  <a:pt x="0" y="0"/>
                </a:moveTo>
                <a:lnTo>
                  <a:pt x="0" y="476250"/>
                </a:lnTo>
                <a:lnTo>
                  <a:pt x="3627120" y="476250"/>
                </a:lnTo>
                <a:lnTo>
                  <a:pt x="3627120"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0" name="Freeform 3"/>
          <p:cNvSpPr/>
          <p:nvPr/>
        </p:nvSpPr>
        <p:spPr>
          <a:xfrm>
            <a:off x="4576763" y="2982913"/>
            <a:ext cx="1812925" cy="476250"/>
          </a:xfrm>
          <a:custGeom>
            <a:avLst/>
            <a:gdLst>
              <a:gd name="connsiteX0" fmla="*/ 0 w 1812798"/>
              <a:gd name="connsiteY0" fmla="*/ 0 h 476250"/>
              <a:gd name="connsiteX1" fmla="*/ 0 w 1812798"/>
              <a:gd name="connsiteY1" fmla="*/ 476250 h 476250"/>
              <a:gd name="connsiteX2" fmla="*/ 1812797 w 1812798"/>
              <a:gd name="connsiteY2" fmla="*/ 476250 h 476250"/>
              <a:gd name="connsiteX3" fmla="*/ 1812797 w 1812798"/>
              <a:gd name="connsiteY3" fmla="*/ 0 h 476250"/>
              <a:gd name="connsiteX4" fmla="*/ 0 w 1812798"/>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76250">
                <a:moveTo>
                  <a:pt x="0" y="0"/>
                </a:moveTo>
                <a:lnTo>
                  <a:pt x="0" y="476250"/>
                </a:lnTo>
                <a:lnTo>
                  <a:pt x="1812797" y="476250"/>
                </a:lnTo>
                <a:lnTo>
                  <a:pt x="1812797"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1" name="Freeform 3"/>
          <p:cNvSpPr/>
          <p:nvPr/>
        </p:nvSpPr>
        <p:spPr>
          <a:xfrm>
            <a:off x="6389688" y="2982913"/>
            <a:ext cx="1812925" cy="476250"/>
          </a:xfrm>
          <a:custGeom>
            <a:avLst/>
            <a:gdLst>
              <a:gd name="connsiteX0" fmla="*/ 0 w 1813559"/>
              <a:gd name="connsiteY0" fmla="*/ 0 h 476250"/>
              <a:gd name="connsiteX1" fmla="*/ 0 w 1813559"/>
              <a:gd name="connsiteY1" fmla="*/ 476250 h 476250"/>
              <a:gd name="connsiteX2" fmla="*/ 1813559 w 1813559"/>
              <a:gd name="connsiteY2" fmla="*/ 476250 h 476250"/>
              <a:gd name="connsiteX3" fmla="*/ 1813559 w 1813559"/>
              <a:gd name="connsiteY3" fmla="*/ 0 h 476250"/>
              <a:gd name="connsiteX4" fmla="*/ 0 w 1813559"/>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76250">
                <a:moveTo>
                  <a:pt x="0" y="0"/>
                </a:moveTo>
                <a:lnTo>
                  <a:pt x="0" y="476250"/>
                </a:lnTo>
                <a:lnTo>
                  <a:pt x="1813559" y="476250"/>
                </a:lnTo>
                <a:lnTo>
                  <a:pt x="1813559"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2" name="Freeform 3"/>
          <p:cNvSpPr/>
          <p:nvPr/>
        </p:nvSpPr>
        <p:spPr>
          <a:xfrm>
            <a:off x="949325" y="3459163"/>
            <a:ext cx="3627438" cy="476250"/>
          </a:xfrm>
          <a:custGeom>
            <a:avLst/>
            <a:gdLst>
              <a:gd name="connsiteX0" fmla="*/ 0 w 3627120"/>
              <a:gd name="connsiteY0" fmla="*/ 0 h 476250"/>
              <a:gd name="connsiteX1" fmla="*/ 0 w 3627120"/>
              <a:gd name="connsiteY1" fmla="*/ 476250 h 476250"/>
              <a:gd name="connsiteX2" fmla="*/ 3627120 w 3627120"/>
              <a:gd name="connsiteY2" fmla="*/ 476250 h 476250"/>
              <a:gd name="connsiteX3" fmla="*/ 3627120 w 3627120"/>
              <a:gd name="connsiteY3" fmla="*/ 0 h 476250"/>
              <a:gd name="connsiteX4" fmla="*/ 0 w 3627120"/>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76250">
                <a:moveTo>
                  <a:pt x="0" y="0"/>
                </a:moveTo>
                <a:lnTo>
                  <a:pt x="0" y="476250"/>
                </a:lnTo>
                <a:lnTo>
                  <a:pt x="3627120" y="476250"/>
                </a:lnTo>
                <a:lnTo>
                  <a:pt x="3627120"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3" name="Freeform 3"/>
          <p:cNvSpPr/>
          <p:nvPr/>
        </p:nvSpPr>
        <p:spPr>
          <a:xfrm>
            <a:off x="4576763" y="3459163"/>
            <a:ext cx="1812925" cy="476250"/>
          </a:xfrm>
          <a:custGeom>
            <a:avLst/>
            <a:gdLst>
              <a:gd name="connsiteX0" fmla="*/ 0 w 1812798"/>
              <a:gd name="connsiteY0" fmla="*/ 0 h 476250"/>
              <a:gd name="connsiteX1" fmla="*/ 0 w 1812798"/>
              <a:gd name="connsiteY1" fmla="*/ 476250 h 476250"/>
              <a:gd name="connsiteX2" fmla="*/ 1812797 w 1812798"/>
              <a:gd name="connsiteY2" fmla="*/ 476250 h 476250"/>
              <a:gd name="connsiteX3" fmla="*/ 1812797 w 1812798"/>
              <a:gd name="connsiteY3" fmla="*/ 0 h 476250"/>
              <a:gd name="connsiteX4" fmla="*/ 0 w 1812798"/>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76250">
                <a:moveTo>
                  <a:pt x="0" y="0"/>
                </a:moveTo>
                <a:lnTo>
                  <a:pt x="0" y="476250"/>
                </a:lnTo>
                <a:lnTo>
                  <a:pt x="1812797" y="476250"/>
                </a:lnTo>
                <a:lnTo>
                  <a:pt x="1812797"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4" name="Freeform 3"/>
          <p:cNvSpPr/>
          <p:nvPr/>
        </p:nvSpPr>
        <p:spPr>
          <a:xfrm>
            <a:off x="6389688" y="3459163"/>
            <a:ext cx="1812925" cy="476250"/>
          </a:xfrm>
          <a:custGeom>
            <a:avLst/>
            <a:gdLst>
              <a:gd name="connsiteX0" fmla="*/ 0 w 1813559"/>
              <a:gd name="connsiteY0" fmla="*/ 0 h 476250"/>
              <a:gd name="connsiteX1" fmla="*/ 0 w 1813559"/>
              <a:gd name="connsiteY1" fmla="*/ 476250 h 476250"/>
              <a:gd name="connsiteX2" fmla="*/ 1813559 w 1813559"/>
              <a:gd name="connsiteY2" fmla="*/ 476250 h 476250"/>
              <a:gd name="connsiteX3" fmla="*/ 1813559 w 1813559"/>
              <a:gd name="connsiteY3" fmla="*/ 0 h 476250"/>
              <a:gd name="connsiteX4" fmla="*/ 0 w 1813559"/>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76250">
                <a:moveTo>
                  <a:pt x="0" y="0"/>
                </a:moveTo>
                <a:lnTo>
                  <a:pt x="0" y="476250"/>
                </a:lnTo>
                <a:lnTo>
                  <a:pt x="1813559" y="476250"/>
                </a:lnTo>
                <a:lnTo>
                  <a:pt x="1813559"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5" name="Freeform 3"/>
          <p:cNvSpPr/>
          <p:nvPr/>
        </p:nvSpPr>
        <p:spPr>
          <a:xfrm>
            <a:off x="949325" y="3935413"/>
            <a:ext cx="3627438" cy="476250"/>
          </a:xfrm>
          <a:custGeom>
            <a:avLst/>
            <a:gdLst>
              <a:gd name="connsiteX0" fmla="*/ 0 w 3627120"/>
              <a:gd name="connsiteY0" fmla="*/ 0 h 476250"/>
              <a:gd name="connsiteX1" fmla="*/ 0 w 3627120"/>
              <a:gd name="connsiteY1" fmla="*/ 476250 h 476250"/>
              <a:gd name="connsiteX2" fmla="*/ 3627120 w 3627120"/>
              <a:gd name="connsiteY2" fmla="*/ 476250 h 476250"/>
              <a:gd name="connsiteX3" fmla="*/ 3627120 w 3627120"/>
              <a:gd name="connsiteY3" fmla="*/ 0 h 476250"/>
              <a:gd name="connsiteX4" fmla="*/ 0 w 3627120"/>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76250">
                <a:moveTo>
                  <a:pt x="0" y="0"/>
                </a:moveTo>
                <a:lnTo>
                  <a:pt x="0" y="476250"/>
                </a:lnTo>
                <a:lnTo>
                  <a:pt x="3627120" y="476250"/>
                </a:lnTo>
                <a:lnTo>
                  <a:pt x="3627120"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6" name="Freeform 3"/>
          <p:cNvSpPr/>
          <p:nvPr/>
        </p:nvSpPr>
        <p:spPr>
          <a:xfrm>
            <a:off x="4576763" y="3935413"/>
            <a:ext cx="1812925" cy="476250"/>
          </a:xfrm>
          <a:custGeom>
            <a:avLst/>
            <a:gdLst>
              <a:gd name="connsiteX0" fmla="*/ 0 w 1812798"/>
              <a:gd name="connsiteY0" fmla="*/ 0 h 476250"/>
              <a:gd name="connsiteX1" fmla="*/ 0 w 1812798"/>
              <a:gd name="connsiteY1" fmla="*/ 476250 h 476250"/>
              <a:gd name="connsiteX2" fmla="*/ 1812797 w 1812798"/>
              <a:gd name="connsiteY2" fmla="*/ 476250 h 476250"/>
              <a:gd name="connsiteX3" fmla="*/ 1812797 w 1812798"/>
              <a:gd name="connsiteY3" fmla="*/ 0 h 476250"/>
              <a:gd name="connsiteX4" fmla="*/ 0 w 1812798"/>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76250">
                <a:moveTo>
                  <a:pt x="0" y="0"/>
                </a:moveTo>
                <a:lnTo>
                  <a:pt x="0" y="476250"/>
                </a:lnTo>
                <a:lnTo>
                  <a:pt x="1812797" y="476250"/>
                </a:lnTo>
                <a:lnTo>
                  <a:pt x="1812797"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7" name="Freeform 3"/>
          <p:cNvSpPr/>
          <p:nvPr/>
        </p:nvSpPr>
        <p:spPr>
          <a:xfrm>
            <a:off x="6389688" y="3935413"/>
            <a:ext cx="1812925" cy="476250"/>
          </a:xfrm>
          <a:custGeom>
            <a:avLst/>
            <a:gdLst>
              <a:gd name="connsiteX0" fmla="*/ 0 w 1813559"/>
              <a:gd name="connsiteY0" fmla="*/ 0 h 476250"/>
              <a:gd name="connsiteX1" fmla="*/ 0 w 1813559"/>
              <a:gd name="connsiteY1" fmla="*/ 476250 h 476250"/>
              <a:gd name="connsiteX2" fmla="*/ 1813559 w 1813559"/>
              <a:gd name="connsiteY2" fmla="*/ 476250 h 476250"/>
              <a:gd name="connsiteX3" fmla="*/ 1813559 w 1813559"/>
              <a:gd name="connsiteY3" fmla="*/ 0 h 476250"/>
              <a:gd name="connsiteX4" fmla="*/ 0 w 1813559"/>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76250">
                <a:moveTo>
                  <a:pt x="0" y="0"/>
                </a:moveTo>
                <a:lnTo>
                  <a:pt x="0" y="476250"/>
                </a:lnTo>
                <a:lnTo>
                  <a:pt x="1813559" y="476250"/>
                </a:lnTo>
                <a:lnTo>
                  <a:pt x="1813559"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8" name="Freeform 3"/>
          <p:cNvSpPr/>
          <p:nvPr/>
        </p:nvSpPr>
        <p:spPr>
          <a:xfrm>
            <a:off x="949325" y="4411663"/>
            <a:ext cx="3627438" cy="476250"/>
          </a:xfrm>
          <a:custGeom>
            <a:avLst/>
            <a:gdLst>
              <a:gd name="connsiteX0" fmla="*/ 0 w 3627120"/>
              <a:gd name="connsiteY0" fmla="*/ 0 h 476250"/>
              <a:gd name="connsiteX1" fmla="*/ 0 w 3627120"/>
              <a:gd name="connsiteY1" fmla="*/ 476250 h 476250"/>
              <a:gd name="connsiteX2" fmla="*/ 3627120 w 3627120"/>
              <a:gd name="connsiteY2" fmla="*/ 476250 h 476250"/>
              <a:gd name="connsiteX3" fmla="*/ 3627120 w 3627120"/>
              <a:gd name="connsiteY3" fmla="*/ 0 h 476250"/>
              <a:gd name="connsiteX4" fmla="*/ 0 w 3627120"/>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76250">
                <a:moveTo>
                  <a:pt x="0" y="0"/>
                </a:moveTo>
                <a:lnTo>
                  <a:pt x="0" y="476250"/>
                </a:lnTo>
                <a:lnTo>
                  <a:pt x="3627120" y="476250"/>
                </a:lnTo>
                <a:lnTo>
                  <a:pt x="3627120"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9" name="Freeform 3"/>
          <p:cNvSpPr/>
          <p:nvPr/>
        </p:nvSpPr>
        <p:spPr>
          <a:xfrm>
            <a:off x="4576763" y="4411663"/>
            <a:ext cx="1812925" cy="476250"/>
          </a:xfrm>
          <a:custGeom>
            <a:avLst/>
            <a:gdLst>
              <a:gd name="connsiteX0" fmla="*/ 0 w 1812798"/>
              <a:gd name="connsiteY0" fmla="*/ 0 h 476250"/>
              <a:gd name="connsiteX1" fmla="*/ 0 w 1812798"/>
              <a:gd name="connsiteY1" fmla="*/ 476250 h 476250"/>
              <a:gd name="connsiteX2" fmla="*/ 1812797 w 1812798"/>
              <a:gd name="connsiteY2" fmla="*/ 476250 h 476250"/>
              <a:gd name="connsiteX3" fmla="*/ 1812797 w 1812798"/>
              <a:gd name="connsiteY3" fmla="*/ 0 h 476250"/>
              <a:gd name="connsiteX4" fmla="*/ 0 w 1812798"/>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76250">
                <a:moveTo>
                  <a:pt x="0" y="0"/>
                </a:moveTo>
                <a:lnTo>
                  <a:pt x="0" y="476250"/>
                </a:lnTo>
                <a:lnTo>
                  <a:pt x="1812797" y="476250"/>
                </a:lnTo>
                <a:lnTo>
                  <a:pt x="1812797"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20" name="Freeform 3"/>
          <p:cNvSpPr/>
          <p:nvPr/>
        </p:nvSpPr>
        <p:spPr>
          <a:xfrm>
            <a:off x="6389688" y="4411663"/>
            <a:ext cx="1812925" cy="476250"/>
          </a:xfrm>
          <a:custGeom>
            <a:avLst/>
            <a:gdLst>
              <a:gd name="connsiteX0" fmla="*/ 0 w 1813559"/>
              <a:gd name="connsiteY0" fmla="*/ 0 h 476250"/>
              <a:gd name="connsiteX1" fmla="*/ 0 w 1813559"/>
              <a:gd name="connsiteY1" fmla="*/ 476250 h 476250"/>
              <a:gd name="connsiteX2" fmla="*/ 1813559 w 1813559"/>
              <a:gd name="connsiteY2" fmla="*/ 476250 h 476250"/>
              <a:gd name="connsiteX3" fmla="*/ 1813559 w 1813559"/>
              <a:gd name="connsiteY3" fmla="*/ 0 h 476250"/>
              <a:gd name="connsiteX4" fmla="*/ 0 w 1813559"/>
              <a:gd name="connsiteY4" fmla="*/ 0 h 4762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76250">
                <a:moveTo>
                  <a:pt x="0" y="0"/>
                </a:moveTo>
                <a:lnTo>
                  <a:pt x="0" y="476250"/>
                </a:lnTo>
                <a:lnTo>
                  <a:pt x="1813559" y="476250"/>
                </a:lnTo>
                <a:lnTo>
                  <a:pt x="1813559" y="0"/>
                </a:lnTo>
                <a:lnTo>
                  <a:pt x="0" y="0"/>
                </a:lnTo>
              </a:path>
            </a:pathLst>
          </a:custGeom>
          <a:solidFill>
            <a:srgbClr val="CCD0D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21" name="Freeform 3"/>
          <p:cNvSpPr/>
          <p:nvPr/>
        </p:nvSpPr>
        <p:spPr>
          <a:xfrm>
            <a:off x="949325" y="4887913"/>
            <a:ext cx="3627438" cy="423862"/>
          </a:xfrm>
          <a:custGeom>
            <a:avLst/>
            <a:gdLst>
              <a:gd name="connsiteX0" fmla="*/ 0 w 3627120"/>
              <a:gd name="connsiteY0" fmla="*/ 0 h 423671"/>
              <a:gd name="connsiteX1" fmla="*/ 0 w 3627120"/>
              <a:gd name="connsiteY1" fmla="*/ 423671 h 423671"/>
              <a:gd name="connsiteX2" fmla="*/ 3627120 w 3627120"/>
              <a:gd name="connsiteY2" fmla="*/ 423671 h 423671"/>
              <a:gd name="connsiteX3" fmla="*/ 3627120 w 3627120"/>
              <a:gd name="connsiteY3" fmla="*/ 0 h 423671"/>
              <a:gd name="connsiteX4" fmla="*/ 0 w 3627120"/>
              <a:gd name="connsiteY4" fmla="*/ 0 h 423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423671">
                <a:moveTo>
                  <a:pt x="0" y="0"/>
                </a:moveTo>
                <a:lnTo>
                  <a:pt x="0" y="423671"/>
                </a:lnTo>
                <a:lnTo>
                  <a:pt x="3627120" y="423671"/>
                </a:lnTo>
                <a:lnTo>
                  <a:pt x="3627120"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22" name="Freeform 3"/>
          <p:cNvSpPr/>
          <p:nvPr/>
        </p:nvSpPr>
        <p:spPr>
          <a:xfrm>
            <a:off x="4576763" y="4887913"/>
            <a:ext cx="1812925" cy="423862"/>
          </a:xfrm>
          <a:custGeom>
            <a:avLst/>
            <a:gdLst>
              <a:gd name="connsiteX0" fmla="*/ 0 w 1812798"/>
              <a:gd name="connsiteY0" fmla="*/ 0 h 423671"/>
              <a:gd name="connsiteX1" fmla="*/ 0 w 1812798"/>
              <a:gd name="connsiteY1" fmla="*/ 423671 h 423671"/>
              <a:gd name="connsiteX2" fmla="*/ 1812797 w 1812798"/>
              <a:gd name="connsiteY2" fmla="*/ 423671 h 423671"/>
              <a:gd name="connsiteX3" fmla="*/ 1812797 w 1812798"/>
              <a:gd name="connsiteY3" fmla="*/ 0 h 423671"/>
              <a:gd name="connsiteX4" fmla="*/ 0 w 1812798"/>
              <a:gd name="connsiteY4" fmla="*/ 0 h 423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2798" h="423671">
                <a:moveTo>
                  <a:pt x="0" y="0"/>
                </a:moveTo>
                <a:lnTo>
                  <a:pt x="0" y="423671"/>
                </a:lnTo>
                <a:lnTo>
                  <a:pt x="1812797" y="423671"/>
                </a:lnTo>
                <a:lnTo>
                  <a:pt x="1812797"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23" name="Freeform 3"/>
          <p:cNvSpPr/>
          <p:nvPr/>
        </p:nvSpPr>
        <p:spPr>
          <a:xfrm>
            <a:off x="6389688" y="4887913"/>
            <a:ext cx="1812925" cy="423862"/>
          </a:xfrm>
          <a:custGeom>
            <a:avLst/>
            <a:gdLst>
              <a:gd name="connsiteX0" fmla="*/ 0 w 1813559"/>
              <a:gd name="connsiteY0" fmla="*/ 0 h 423671"/>
              <a:gd name="connsiteX1" fmla="*/ 0 w 1813559"/>
              <a:gd name="connsiteY1" fmla="*/ 423671 h 423671"/>
              <a:gd name="connsiteX2" fmla="*/ 1813559 w 1813559"/>
              <a:gd name="connsiteY2" fmla="*/ 423671 h 423671"/>
              <a:gd name="connsiteX3" fmla="*/ 1813559 w 1813559"/>
              <a:gd name="connsiteY3" fmla="*/ 0 h 423671"/>
              <a:gd name="connsiteX4" fmla="*/ 0 w 1813559"/>
              <a:gd name="connsiteY4" fmla="*/ 0 h 423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13559" h="423671">
                <a:moveTo>
                  <a:pt x="0" y="0"/>
                </a:moveTo>
                <a:lnTo>
                  <a:pt x="0" y="423671"/>
                </a:lnTo>
                <a:lnTo>
                  <a:pt x="1813559" y="423671"/>
                </a:lnTo>
                <a:lnTo>
                  <a:pt x="1813559" y="0"/>
                </a:lnTo>
                <a:lnTo>
                  <a:pt x="0" y="0"/>
                </a:lnTo>
              </a:path>
            </a:pathLst>
          </a:custGeom>
          <a:solidFill>
            <a:srgbClr val="E7E9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24" name="Freeform 3"/>
          <p:cNvSpPr/>
          <p:nvPr/>
        </p:nvSpPr>
        <p:spPr>
          <a:xfrm>
            <a:off x="4570413" y="1860550"/>
            <a:ext cx="25400" cy="652463"/>
          </a:xfrm>
          <a:custGeom>
            <a:avLst/>
            <a:gdLst>
              <a:gd name="connsiteX0" fmla="*/ 6350 w 25400"/>
              <a:gd name="connsiteY0" fmla="*/ 6350 h 652780"/>
              <a:gd name="connsiteX1" fmla="*/ 6350 w 25400"/>
              <a:gd name="connsiteY1" fmla="*/ 646429 h 652780"/>
            </a:gdLst>
            <a:ahLst/>
            <a:cxnLst>
              <a:cxn ang="0">
                <a:pos x="connsiteX0" y="connsiteY0"/>
              </a:cxn>
              <a:cxn ang="1">
                <a:pos x="connsiteX1" y="connsiteY1"/>
              </a:cxn>
            </a:cxnLst>
            <a:rect l="l" t="t" r="r" b="b"/>
            <a:pathLst>
              <a:path w="25400" h="652780">
                <a:moveTo>
                  <a:pt x="6350" y="6350"/>
                </a:moveTo>
                <a:lnTo>
                  <a:pt x="6350" y="646429"/>
                </a:lnTo>
              </a:path>
            </a:pathLst>
          </a:custGeom>
          <a:ln w="12700">
            <a:solidFill>
              <a:srgbClr val="3C9BE7">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25" name="Freeform 3"/>
          <p:cNvSpPr/>
          <p:nvPr/>
        </p:nvSpPr>
        <p:spPr>
          <a:xfrm>
            <a:off x="6383338" y="1860550"/>
            <a:ext cx="25400" cy="652463"/>
          </a:xfrm>
          <a:custGeom>
            <a:avLst/>
            <a:gdLst>
              <a:gd name="connsiteX0" fmla="*/ 6350 w 25400"/>
              <a:gd name="connsiteY0" fmla="*/ 6350 h 652780"/>
              <a:gd name="connsiteX1" fmla="*/ 6350 w 25400"/>
              <a:gd name="connsiteY1" fmla="*/ 646429 h 652780"/>
            </a:gdLst>
            <a:ahLst/>
            <a:cxnLst>
              <a:cxn ang="0">
                <a:pos x="connsiteX0" y="connsiteY0"/>
              </a:cxn>
              <a:cxn ang="1">
                <a:pos x="connsiteX1" y="connsiteY1"/>
              </a:cxn>
            </a:cxnLst>
            <a:rect l="l" t="t" r="r" b="b"/>
            <a:pathLst>
              <a:path w="25400" h="652780">
                <a:moveTo>
                  <a:pt x="6350" y="6350"/>
                </a:moveTo>
                <a:lnTo>
                  <a:pt x="6350" y="646429"/>
                </a:lnTo>
              </a:path>
            </a:pathLst>
          </a:custGeom>
          <a:ln w="12700">
            <a:solidFill>
              <a:srgbClr val="3C9BE7">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26" name="Freeform 3"/>
          <p:cNvSpPr/>
          <p:nvPr/>
        </p:nvSpPr>
        <p:spPr>
          <a:xfrm>
            <a:off x="942975" y="250031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27" name="Freeform 3"/>
          <p:cNvSpPr/>
          <p:nvPr/>
        </p:nvSpPr>
        <p:spPr>
          <a:xfrm>
            <a:off x="942975" y="297656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28" name="Freeform 3"/>
          <p:cNvSpPr/>
          <p:nvPr/>
        </p:nvSpPr>
        <p:spPr>
          <a:xfrm>
            <a:off x="942975" y="345281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29" name="Freeform 3"/>
          <p:cNvSpPr/>
          <p:nvPr/>
        </p:nvSpPr>
        <p:spPr>
          <a:xfrm>
            <a:off x="942975" y="392906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30" name="Freeform 3"/>
          <p:cNvSpPr/>
          <p:nvPr/>
        </p:nvSpPr>
        <p:spPr>
          <a:xfrm>
            <a:off x="942975" y="440531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31" name="Freeform 3"/>
          <p:cNvSpPr/>
          <p:nvPr/>
        </p:nvSpPr>
        <p:spPr>
          <a:xfrm>
            <a:off x="942975" y="4881563"/>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24" name="Freeform 3"/>
          <p:cNvSpPr/>
          <p:nvPr/>
        </p:nvSpPr>
        <p:spPr>
          <a:xfrm>
            <a:off x="942975" y="1860550"/>
            <a:ext cx="22225" cy="652463"/>
          </a:xfrm>
          <a:custGeom>
            <a:avLst/>
            <a:gdLst>
              <a:gd name="connsiteX0" fmla="*/ 6350 w 22225"/>
              <a:gd name="connsiteY0" fmla="*/ 6350 h 652780"/>
              <a:gd name="connsiteX1" fmla="*/ 6350 w 22225"/>
              <a:gd name="connsiteY1" fmla="*/ 646429 h 652780"/>
            </a:gdLst>
            <a:ahLst/>
            <a:cxnLst>
              <a:cxn ang="0">
                <a:pos x="connsiteX0" y="connsiteY0"/>
              </a:cxn>
              <a:cxn ang="1">
                <a:pos x="connsiteX1" y="connsiteY1"/>
              </a:cxn>
            </a:cxnLst>
            <a:rect l="l" t="t" r="r" b="b"/>
            <a:pathLst>
              <a:path w="22225" h="652780">
                <a:moveTo>
                  <a:pt x="6350" y="6350"/>
                </a:moveTo>
                <a:lnTo>
                  <a:pt x="6350" y="646429"/>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25" name="Freeform 3"/>
          <p:cNvSpPr/>
          <p:nvPr/>
        </p:nvSpPr>
        <p:spPr>
          <a:xfrm>
            <a:off x="8196263" y="1860550"/>
            <a:ext cx="22225" cy="652463"/>
          </a:xfrm>
          <a:custGeom>
            <a:avLst/>
            <a:gdLst>
              <a:gd name="connsiteX0" fmla="*/ 6350 w 22225"/>
              <a:gd name="connsiteY0" fmla="*/ 6350 h 652780"/>
              <a:gd name="connsiteX1" fmla="*/ 6350 w 22225"/>
              <a:gd name="connsiteY1" fmla="*/ 646429 h 652780"/>
            </a:gdLst>
            <a:ahLst/>
            <a:cxnLst>
              <a:cxn ang="0">
                <a:pos x="connsiteX0" y="connsiteY0"/>
              </a:cxn>
              <a:cxn ang="1">
                <a:pos x="connsiteX1" y="connsiteY1"/>
              </a:cxn>
            </a:cxnLst>
            <a:rect l="l" t="t" r="r" b="b"/>
            <a:pathLst>
              <a:path w="22225" h="652780">
                <a:moveTo>
                  <a:pt x="6350" y="6350"/>
                </a:moveTo>
                <a:lnTo>
                  <a:pt x="6350" y="646429"/>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26" name="Freeform 3"/>
          <p:cNvSpPr/>
          <p:nvPr/>
        </p:nvSpPr>
        <p:spPr>
          <a:xfrm>
            <a:off x="942975" y="1860550"/>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28" name="Freeform 3"/>
          <p:cNvSpPr/>
          <p:nvPr/>
        </p:nvSpPr>
        <p:spPr>
          <a:xfrm>
            <a:off x="942975" y="5305425"/>
            <a:ext cx="3640138" cy="22225"/>
          </a:xfrm>
          <a:custGeom>
            <a:avLst/>
            <a:gdLst>
              <a:gd name="connsiteX0" fmla="*/ 6350 w 3639820"/>
              <a:gd name="connsiteY0" fmla="*/ 6350 h 22225"/>
              <a:gd name="connsiteX1" fmla="*/ 3633470 w 3639820"/>
              <a:gd name="connsiteY1" fmla="*/ 6350 h 22225"/>
            </a:gdLst>
            <a:ahLst/>
            <a:cxnLst>
              <a:cxn ang="0">
                <a:pos x="connsiteX0" y="connsiteY0"/>
              </a:cxn>
              <a:cxn ang="1">
                <a:pos x="connsiteX1" y="connsiteY1"/>
              </a:cxn>
            </a:cxnLst>
            <a:rect l="l" t="t" r="r" b="b"/>
            <a:pathLst>
              <a:path w="3639820" h="22225">
                <a:moveTo>
                  <a:pt x="6350" y="6350"/>
                </a:moveTo>
                <a:lnTo>
                  <a:pt x="3633470"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29" name="Freeform 3"/>
          <p:cNvSpPr/>
          <p:nvPr/>
        </p:nvSpPr>
        <p:spPr>
          <a:xfrm>
            <a:off x="4570413" y="1860550"/>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0" name="Freeform 3"/>
          <p:cNvSpPr/>
          <p:nvPr/>
        </p:nvSpPr>
        <p:spPr>
          <a:xfrm>
            <a:off x="4570413" y="250031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1" name="Freeform 3"/>
          <p:cNvSpPr/>
          <p:nvPr/>
        </p:nvSpPr>
        <p:spPr>
          <a:xfrm>
            <a:off x="4570413" y="297656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2" name="Freeform 3"/>
          <p:cNvSpPr/>
          <p:nvPr/>
        </p:nvSpPr>
        <p:spPr>
          <a:xfrm>
            <a:off x="4570413" y="345281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3" name="Freeform 3"/>
          <p:cNvSpPr/>
          <p:nvPr/>
        </p:nvSpPr>
        <p:spPr>
          <a:xfrm>
            <a:off x="4570413" y="392906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4" name="Freeform 3"/>
          <p:cNvSpPr/>
          <p:nvPr/>
        </p:nvSpPr>
        <p:spPr>
          <a:xfrm>
            <a:off x="4570413" y="440531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5" name="Freeform 3"/>
          <p:cNvSpPr/>
          <p:nvPr/>
        </p:nvSpPr>
        <p:spPr>
          <a:xfrm>
            <a:off x="4570413" y="4881563"/>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6" name="Freeform 3"/>
          <p:cNvSpPr/>
          <p:nvPr/>
        </p:nvSpPr>
        <p:spPr>
          <a:xfrm>
            <a:off x="4570413" y="5305425"/>
            <a:ext cx="3638550" cy="12700"/>
          </a:xfrm>
          <a:custGeom>
            <a:avLst/>
            <a:gdLst>
              <a:gd name="connsiteX0" fmla="*/ 6350 w 3639058"/>
              <a:gd name="connsiteY0" fmla="*/ 6350 h 12700"/>
              <a:gd name="connsiteX1" fmla="*/ 1819147 w 3639058"/>
              <a:gd name="connsiteY1" fmla="*/ 6350 h 12700"/>
              <a:gd name="connsiteX2" fmla="*/ 3632708 w 3639058"/>
              <a:gd name="connsiteY2" fmla="*/ 6350 h 12700"/>
            </a:gdLst>
            <a:ahLst/>
            <a:cxnLst>
              <a:cxn ang="0">
                <a:pos x="connsiteX0" y="connsiteY0"/>
              </a:cxn>
              <a:cxn ang="1">
                <a:pos x="connsiteX1" y="connsiteY1"/>
              </a:cxn>
              <a:cxn ang="2">
                <a:pos x="connsiteX2" y="connsiteY2"/>
              </a:cxn>
            </a:cxnLst>
            <a:rect l="l" t="t" r="r" b="b"/>
            <a:pathLst>
              <a:path w="3639058" h="12700">
                <a:moveTo>
                  <a:pt x="6350" y="6350"/>
                </a:moveTo>
                <a:lnTo>
                  <a:pt x="1819147" y="6350"/>
                </a:lnTo>
                <a:lnTo>
                  <a:pt x="3632708" y="6350"/>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7" name="Freeform 3"/>
          <p:cNvSpPr/>
          <p:nvPr/>
        </p:nvSpPr>
        <p:spPr>
          <a:xfrm>
            <a:off x="942975" y="2500313"/>
            <a:ext cx="12700" cy="2817812"/>
          </a:xfrm>
          <a:custGeom>
            <a:avLst/>
            <a:gdLst>
              <a:gd name="connsiteX0" fmla="*/ 6350 w 12700"/>
              <a:gd name="connsiteY0" fmla="*/ 6350 h 2817622"/>
              <a:gd name="connsiteX1" fmla="*/ 6350 w 12700"/>
              <a:gd name="connsiteY1" fmla="*/ 482600 h 2817622"/>
              <a:gd name="connsiteX2" fmla="*/ 6350 w 12700"/>
              <a:gd name="connsiteY2" fmla="*/ 958850 h 2817622"/>
              <a:gd name="connsiteX3" fmla="*/ 6350 w 12700"/>
              <a:gd name="connsiteY3" fmla="*/ 1435100 h 2817622"/>
              <a:gd name="connsiteX4" fmla="*/ 6350 w 12700"/>
              <a:gd name="connsiteY4" fmla="*/ 1911350 h 2817622"/>
              <a:gd name="connsiteX5" fmla="*/ 6350 w 12700"/>
              <a:gd name="connsiteY5" fmla="*/ 2387600 h 2817622"/>
              <a:gd name="connsiteX6" fmla="*/ 6350 w 12700"/>
              <a:gd name="connsiteY6" fmla="*/ 2811272 h 28176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2700" h="2817622">
                <a:moveTo>
                  <a:pt x="6350" y="6350"/>
                </a:moveTo>
                <a:lnTo>
                  <a:pt x="6350" y="482600"/>
                </a:lnTo>
                <a:lnTo>
                  <a:pt x="6350" y="958850"/>
                </a:lnTo>
                <a:lnTo>
                  <a:pt x="6350" y="1435100"/>
                </a:lnTo>
                <a:lnTo>
                  <a:pt x="6350" y="1911350"/>
                </a:lnTo>
                <a:lnTo>
                  <a:pt x="6350" y="2387600"/>
                </a:lnTo>
                <a:lnTo>
                  <a:pt x="6350" y="2811272"/>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8" name="Freeform 3"/>
          <p:cNvSpPr/>
          <p:nvPr/>
        </p:nvSpPr>
        <p:spPr>
          <a:xfrm>
            <a:off x="4570413" y="2500313"/>
            <a:ext cx="12700" cy="2817812"/>
          </a:xfrm>
          <a:custGeom>
            <a:avLst/>
            <a:gdLst>
              <a:gd name="connsiteX0" fmla="*/ 6350 w 12700"/>
              <a:gd name="connsiteY0" fmla="*/ 6350 h 2817622"/>
              <a:gd name="connsiteX1" fmla="*/ 6350 w 12700"/>
              <a:gd name="connsiteY1" fmla="*/ 482600 h 2817622"/>
              <a:gd name="connsiteX2" fmla="*/ 6350 w 12700"/>
              <a:gd name="connsiteY2" fmla="*/ 958850 h 2817622"/>
              <a:gd name="connsiteX3" fmla="*/ 6350 w 12700"/>
              <a:gd name="connsiteY3" fmla="*/ 1435100 h 2817622"/>
              <a:gd name="connsiteX4" fmla="*/ 6350 w 12700"/>
              <a:gd name="connsiteY4" fmla="*/ 1911350 h 2817622"/>
              <a:gd name="connsiteX5" fmla="*/ 6350 w 12700"/>
              <a:gd name="connsiteY5" fmla="*/ 2387600 h 2817622"/>
              <a:gd name="connsiteX6" fmla="*/ 6350 w 12700"/>
              <a:gd name="connsiteY6" fmla="*/ 2811272 h 28176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2700" h="2817622">
                <a:moveTo>
                  <a:pt x="6350" y="6350"/>
                </a:moveTo>
                <a:lnTo>
                  <a:pt x="6350" y="482600"/>
                </a:lnTo>
                <a:lnTo>
                  <a:pt x="6350" y="958850"/>
                </a:lnTo>
                <a:lnTo>
                  <a:pt x="6350" y="1435100"/>
                </a:lnTo>
                <a:lnTo>
                  <a:pt x="6350" y="1911350"/>
                </a:lnTo>
                <a:lnTo>
                  <a:pt x="6350" y="2387600"/>
                </a:lnTo>
                <a:lnTo>
                  <a:pt x="6350" y="2811272"/>
                </a:lnTo>
              </a:path>
            </a:pathLst>
          </a:custGeom>
          <a:ln w="12700">
            <a:solidFill>
              <a:srgbClr val="3C9BE7">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39" name="Freeform 3"/>
          <p:cNvSpPr/>
          <p:nvPr/>
        </p:nvSpPr>
        <p:spPr>
          <a:xfrm>
            <a:off x="6383338" y="2500313"/>
            <a:ext cx="12700" cy="2817812"/>
          </a:xfrm>
          <a:custGeom>
            <a:avLst/>
            <a:gdLst>
              <a:gd name="connsiteX0" fmla="*/ 6350 w 12700"/>
              <a:gd name="connsiteY0" fmla="*/ 6350 h 2817622"/>
              <a:gd name="connsiteX1" fmla="*/ 6350 w 12700"/>
              <a:gd name="connsiteY1" fmla="*/ 482600 h 2817622"/>
              <a:gd name="connsiteX2" fmla="*/ 6350 w 12700"/>
              <a:gd name="connsiteY2" fmla="*/ 958850 h 2817622"/>
              <a:gd name="connsiteX3" fmla="*/ 6350 w 12700"/>
              <a:gd name="connsiteY3" fmla="*/ 1435100 h 2817622"/>
              <a:gd name="connsiteX4" fmla="*/ 6350 w 12700"/>
              <a:gd name="connsiteY4" fmla="*/ 1911350 h 2817622"/>
              <a:gd name="connsiteX5" fmla="*/ 6350 w 12700"/>
              <a:gd name="connsiteY5" fmla="*/ 2387600 h 2817622"/>
              <a:gd name="connsiteX6" fmla="*/ 6350 w 12700"/>
              <a:gd name="connsiteY6" fmla="*/ 2811272 h 28176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2700" h="2817622">
                <a:moveTo>
                  <a:pt x="6350" y="6350"/>
                </a:moveTo>
                <a:lnTo>
                  <a:pt x="6350" y="482600"/>
                </a:lnTo>
                <a:lnTo>
                  <a:pt x="6350" y="958850"/>
                </a:lnTo>
                <a:lnTo>
                  <a:pt x="6350" y="1435100"/>
                </a:lnTo>
                <a:lnTo>
                  <a:pt x="6350" y="1911350"/>
                </a:lnTo>
                <a:lnTo>
                  <a:pt x="6350" y="2387600"/>
                </a:lnTo>
                <a:lnTo>
                  <a:pt x="6350" y="2811272"/>
                </a:lnTo>
              </a:path>
            </a:pathLst>
          </a:custGeom>
          <a:ln w="12700">
            <a:solidFill>
              <a:srgbClr val="3C9BE7">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40" name="Freeform 3"/>
          <p:cNvSpPr/>
          <p:nvPr/>
        </p:nvSpPr>
        <p:spPr>
          <a:xfrm>
            <a:off x="8196263" y="2500313"/>
            <a:ext cx="12700" cy="2817812"/>
          </a:xfrm>
          <a:custGeom>
            <a:avLst/>
            <a:gdLst>
              <a:gd name="connsiteX0" fmla="*/ 6350 w 12700"/>
              <a:gd name="connsiteY0" fmla="*/ 6350 h 2817622"/>
              <a:gd name="connsiteX1" fmla="*/ 6350 w 12700"/>
              <a:gd name="connsiteY1" fmla="*/ 482600 h 2817622"/>
              <a:gd name="connsiteX2" fmla="*/ 6350 w 12700"/>
              <a:gd name="connsiteY2" fmla="*/ 958850 h 2817622"/>
              <a:gd name="connsiteX3" fmla="*/ 6350 w 12700"/>
              <a:gd name="connsiteY3" fmla="*/ 1435100 h 2817622"/>
              <a:gd name="connsiteX4" fmla="*/ 6350 w 12700"/>
              <a:gd name="connsiteY4" fmla="*/ 1911350 h 2817622"/>
              <a:gd name="connsiteX5" fmla="*/ 6350 w 12700"/>
              <a:gd name="connsiteY5" fmla="*/ 2387600 h 2817622"/>
              <a:gd name="connsiteX6" fmla="*/ 6350 w 12700"/>
              <a:gd name="connsiteY6" fmla="*/ 2811272 h 28176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2700" h="2817622">
                <a:moveTo>
                  <a:pt x="6350" y="6350"/>
                </a:moveTo>
                <a:lnTo>
                  <a:pt x="6350" y="482600"/>
                </a:lnTo>
                <a:lnTo>
                  <a:pt x="6350" y="958850"/>
                </a:lnTo>
                <a:lnTo>
                  <a:pt x="6350" y="1435100"/>
                </a:lnTo>
                <a:lnTo>
                  <a:pt x="6350" y="1911350"/>
                </a:lnTo>
                <a:lnTo>
                  <a:pt x="6350" y="2387600"/>
                </a:lnTo>
                <a:lnTo>
                  <a:pt x="6350" y="2811272"/>
                </a:lnTo>
              </a:path>
            </a:pathLst>
          </a:custGeom>
          <a:ln w="12700">
            <a:solidFill>
              <a:srgbClr val="4E97D4">
                <a:alpha val="100000"/>
              </a:srgb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Calibri" charset="0"/>
              <a:ea typeface="宋体" charset="0"/>
              <a:cs typeface="宋体" charset="0"/>
            </a:endParaRPr>
          </a:p>
        </p:txBody>
      </p:sp>
      <p:sp>
        <p:nvSpPr>
          <p:cNvPr id="1041" name="Freeform 3"/>
          <p:cNvSpPr/>
          <p:nvPr/>
        </p:nvSpPr>
        <p:spPr>
          <a:xfrm>
            <a:off x="6391275" y="6199188"/>
            <a:ext cx="2533650" cy="304800"/>
          </a:xfrm>
          <a:custGeom>
            <a:avLst/>
            <a:gdLst>
              <a:gd name="connsiteX0" fmla="*/ 0 w 2533650"/>
              <a:gd name="connsiteY0" fmla="*/ 0 h 304800"/>
              <a:gd name="connsiteX1" fmla="*/ 0 w 2533650"/>
              <a:gd name="connsiteY1" fmla="*/ 304800 h 304800"/>
              <a:gd name="connsiteX2" fmla="*/ 2533650 w 2533650"/>
              <a:gd name="connsiteY2" fmla="*/ 304800 h 304800"/>
              <a:gd name="connsiteX3" fmla="*/ 2533650 w 2533650"/>
              <a:gd name="connsiteY3" fmla="*/ 0 h 304800"/>
              <a:gd name="connsiteX4" fmla="*/ 0 w 2533650"/>
              <a:gd name="connsiteY4" fmla="*/ 0 h 304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33650" h="304800">
                <a:moveTo>
                  <a:pt x="0" y="0"/>
                </a:moveTo>
                <a:lnTo>
                  <a:pt x="0" y="304800"/>
                </a:lnTo>
                <a:lnTo>
                  <a:pt x="2533650" y="304800"/>
                </a:lnTo>
                <a:lnTo>
                  <a:pt x="2533650"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sp>
        <p:nvSpPr>
          <p:cNvPr id="150575" name="TextBox 1"/>
          <p:cNvSpPr txBox="1">
            <a:spLocks noChangeArrowheads="1"/>
          </p:cNvSpPr>
          <p:nvPr/>
        </p:nvSpPr>
        <p:spPr bwMode="auto">
          <a:xfrm>
            <a:off x="1041400" y="1955800"/>
            <a:ext cx="28321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tabLst>
                <a:tab pos="63500" algn="l"/>
              </a:tabLst>
              <a:defRPr sz="2400">
                <a:solidFill>
                  <a:schemeClr val="tx1"/>
                </a:solidFill>
                <a:latin typeface="Calibri" charset="0"/>
                <a:ea typeface="MS PGothic" charset="0"/>
                <a:cs typeface="MS PGothic" charset="0"/>
              </a:defRPr>
            </a:lvl1pPr>
            <a:lvl2pPr marL="742950" indent="-285750" eaLnBrk="0" hangingPunct="0">
              <a:tabLst>
                <a:tab pos="63500" algn="l"/>
              </a:tabLst>
              <a:defRPr sz="2400">
                <a:solidFill>
                  <a:schemeClr val="tx1"/>
                </a:solidFill>
                <a:latin typeface="Calibri" charset="0"/>
                <a:ea typeface="MS PGothic" charset="0"/>
                <a:cs typeface="MS PGothic" charset="0"/>
              </a:defRPr>
            </a:lvl2pPr>
            <a:lvl3pPr marL="1143000" indent="-228600" eaLnBrk="0" hangingPunct="0">
              <a:tabLst>
                <a:tab pos="63500" algn="l"/>
              </a:tabLst>
              <a:defRPr sz="2400">
                <a:solidFill>
                  <a:schemeClr val="tx1"/>
                </a:solidFill>
                <a:latin typeface="Calibri" charset="0"/>
                <a:ea typeface="MS PGothic" charset="0"/>
                <a:cs typeface="MS PGothic" charset="0"/>
              </a:defRPr>
            </a:lvl3pPr>
            <a:lvl4pPr marL="1600200" indent="-228600" eaLnBrk="0" hangingPunct="0">
              <a:tabLst>
                <a:tab pos="63500" algn="l"/>
              </a:tabLst>
              <a:defRPr sz="2400">
                <a:solidFill>
                  <a:schemeClr val="tx1"/>
                </a:solidFill>
                <a:latin typeface="Calibri" charset="0"/>
                <a:ea typeface="MS PGothic" charset="0"/>
                <a:cs typeface="MS PGothic" charset="0"/>
              </a:defRPr>
            </a:lvl4pPr>
            <a:lvl5pPr marL="2057400" indent="-228600" eaLnBrk="0" hangingPunct="0">
              <a:tabLst>
                <a:tab pos="63500"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63500"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63500"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63500"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63500" algn="l"/>
              </a:tabLst>
              <a:defRPr sz="2400">
                <a:solidFill>
                  <a:schemeClr val="tx1"/>
                </a:solidFill>
                <a:latin typeface="Calibri" charset="0"/>
                <a:ea typeface="MS PGothic" charset="0"/>
                <a:cs typeface="MS PGothic" charset="0"/>
              </a:defRPr>
            </a:lvl9pPr>
          </a:lstStyle>
          <a:p>
            <a:pPr eaLnBrk="1" hangingPunct="1">
              <a:lnSpc>
                <a:spcPts val="1700"/>
              </a:lnSpc>
            </a:pPr>
            <a:r>
              <a:rPr lang="en-US" altLang="zh-CN" sz="1800"/>
              <a:t>	</a:t>
            </a:r>
            <a:r>
              <a:rPr lang="en-US" altLang="zh-CN" sz="1800" b="1">
                <a:solidFill>
                  <a:srgbClr val="FFFFFF"/>
                </a:solidFill>
                <a:latin typeface="Corbel" charset="0"/>
                <a:cs typeface="Corbel" charset="0"/>
              </a:rPr>
              <a:t>Çok merkezli, 30 merkez, </a:t>
            </a:r>
          </a:p>
          <a:p>
            <a:pPr eaLnBrk="1" hangingPunct="1">
              <a:lnSpc>
                <a:spcPts val="2100"/>
              </a:lnSpc>
            </a:pPr>
            <a:r>
              <a:rPr lang="en-US" altLang="zh-CN" sz="1800" b="1">
                <a:solidFill>
                  <a:srgbClr val="FFFFFF"/>
                </a:solidFill>
                <a:latin typeface="Corbel" charset="0"/>
                <a:cs typeface="Corbel" charset="0"/>
              </a:rPr>
              <a:t>retrospektif çalışma</a:t>
            </a:r>
          </a:p>
          <a:p>
            <a:pPr eaLnBrk="1" hangingPunct="1">
              <a:lnSpc>
                <a:spcPts val="1000"/>
              </a:lnSpc>
            </a:pPr>
            <a:endParaRPr lang="en-US" altLang="zh-CN" sz="1800">
              <a:ea typeface="Corbel" charset="0"/>
              <a:cs typeface="Corbel" charset="0"/>
            </a:endParaRPr>
          </a:p>
          <a:p>
            <a:pPr eaLnBrk="1" hangingPunct="1">
              <a:lnSpc>
                <a:spcPts val="1800"/>
              </a:lnSpc>
            </a:pPr>
            <a:r>
              <a:rPr lang="en-US" altLang="zh-CN" sz="1800" b="1">
                <a:solidFill>
                  <a:srgbClr val="00009A"/>
                </a:solidFill>
                <a:cs typeface="Calibri" charset="0"/>
              </a:rPr>
              <a:t>Evre IA, </a:t>
            </a:r>
            <a:r>
              <a:rPr lang="en-US" altLang="zh-CN" sz="1800">
                <a:solidFill>
                  <a:srgbClr val="00009A"/>
                </a:solidFill>
                <a:cs typeface="Calibri" charset="0"/>
              </a:rPr>
              <a:t>G1, G2 ( n=108)</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b="1">
                <a:solidFill>
                  <a:srgbClr val="00009A"/>
                </a:solidFill>
                <a:cs typeface="Calibri" charset="0"/>
              </a:rPr>
              <a:t>Evre IA</a:t>
            </a:r>
            <a:r>
              <a:rPr lang="en-US" altLang="zh-CN" sz="1800">
                <a:solidFill>
                  <a:srgbClr val="00009A"/>
                </a:solidFill>
                <a:cs typeface="Calibri" charset="0"/>
              </a:rPr>
              <a:t>, berrak hücreli ( n= 15)</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b="1">
                <a:solidFill>
                  <a:srgbClr val="00009A"/>
                </a:solidFill>
                <a:cs typeface="Calibri" charset="0"/>
              </a:rPr>
              <a:t>Evre IA</a:t>
            </a:r>
            <a:r>
              <a:rPr lang="en-US" altLang="zh-CN" sz="1800">
                <a:solidFill>
                  <a:srgbClr val="00009A"/>
                </a:solidFill>
                <a:cs typeface="Calibri" charset="0"/>
              </a:rPr>
              <a:t>, G3 (n=3)</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b="1">
                <a:solidFill>
                  <a:srgbClr val="00009A"/>
                </a:solidFill>
                <a:cs typeface="Calibri" charset="0"/>
              </a:rPr>
              <a:t>Evre IC</a:t>
            </a:r>
            <a:r>
              <a:rPr lang="en-US" altLang="zh-CN" sz="1800">
                <a:solidFill>
                  <a:srgbClr val="00009A"/>
                </a:solidFill>
                <a:cs typeface="Calibri" charset="0"/>
              </a:rPr>
              <a:t>, G1, G2 ( n=67)</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b="1">
                <a:solidFill>
                  <a:srgbClr val="00009A"/>
                </a:solidFill>
                <a:cs typeface="Calibri" charset="0"/>
              </a:rPr>
              <a:t>Evre IC</a:t>
            </a:r>
            <a:r>
              <a:rPr lang="en-US" altLang="zh-CN" sz="1800">
                <a:solidFill>
                  <a:srgbClr val="00009A"/>
                </a:solidFill>
                <a:cs typeface="Calibri" charset="0"/>
              </a:rPr>
              <a:t>, berrak hücreli ( n= 15)</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b="1">
                <a:solidFill>
                  <a:srgbClr val="00009A"/>
                </a:solidFill>
                <a:cs typeface="Calibri" charset="0"/>
              </a:rPr>
              <a:t>Evre IC</a:t>
            </a:r>
            <a:r>
              <a:rPr lang="en-US" altLang="zh-CN" sz="1800">
                <a:solidFill>
                  <a:srgbClr val="00009A"/>
                </a:solidFill>
                <a:cs typeface="Calibri" charset="0"/>
              </a:rPr>
              <a:t>, G3 ( n= 3)</a:t>
            </a:r>
          </a:p>
        </p:txBody>
      </p:sp>
      <p:sp>
        <p:nvSpPr>
          <p:cNvPr id="150576" name="TextBox 1"/>
          <p:cNvSpPr txBox="1">
            <a:spLocks noChangeArrowheads="1"/>
          </p:cNvSpPr>
          <p:nvPr/>
        </p:nvSpPr>
        <p:spPr bwMode="auto">
          <a:xfrm>
            <a:off x="4660900" y="1955800"/>
            <a:ext cx="15494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tabLst>
                <a:tab pos="558800" algn="l"/>
                <a:tab pos="584200" algn="l"/>
                <a:tab pos="609600" algn="l"/>
              </a:tabLst>
              <a:defRPr sz="2400">
                <a:solidFill>
                  <a:schemeClr val="tx1"/>
                </a:solidFill>
                <a:latin typeface="Calibri" charset="0"/>
                <a:ea typeface="MS PGothic" charset="0"/>
                <a:cs typeface="MS PGothic" charset="0"/>
              </a:defRPr>
            </a:lvl1pPr>
            <a:lvl2pPr marL="742950" indent="-285750" eaLnBrk="0" hangingPunct="0">
              <a:tabLst>
                <a:tab pos="558800" algn="l"/>
                <a:tab pos="584200" algn="l"/>
                <a:tab pos="609600" algn="l"/>
              </a:tabLst>
              <a:defRPr sz="2400">
                <a:solidFill>
                  <a:schemeClr val="tx1"/>
                </a:solidFill>
                <a:latin typeface="Calibri" charset="0"/>
                <a:ea typeface="MS PGothic" charset="0"/>
                <a:cs typeface="MS PGothic" charset="0"/>
              </a:defRPr>
            </a:lvl2pPr>
            <a:lvl3pPr marL="1143000" indent="-228600" eaLnBrk="0" hangingPunct="0">
              <a:tabLst>
                <a:tab pos="558800" algn="l"/>
                <a:tab pos="584200" algn="l"/>
                <a:tab pos="609600" algn="l"/>
              </a:tabLst>
              <a:defRPr sz="2400">
                <a:solidFill>
                  <a:schemeClr val="tx1"/>
                </a:solidFill>
                <a:latin typeface="Calibri" charset="0"/>
                <a:ea typeface="MS PGothic" charset="0"/>
                <a:cs typeface="MS PGothic" charset="0"/>
              </a:defRPr>
            </a:lvl3pPr>
            <a:lvl4pPr marL="1600200" indent="-228600" eaLnBrk="0" hangingPunct="0">
              <a:tabLst>
                <a:tab pos="558800" algn="l"/>
                <a:tab pos="584200" algn="l"/>
                <a:tab pos="609600" algn="l"/>
              </a:tabLst>
              <a:defRPr sz="2400">
                <a:solidFill>
                  <a:schemeClr val="tx1"/>
                </a:solidFill>
                <a:latin typeface="Calibri" charset="0"/>
                <a:ea typeface="MS PGothic" charset="0"/>
                <a:cs typeface="MS PGothic" charset="0"/>
              </a:defRPr>
            </a:lvl4pPr>
            <a:lvl5pPr marL="2057400" indent="-228600" eaLnBrk="0" hangingPunct="0">
              <a:tabLst>
                <a:tab pos="558800" algn="l"/>
                <a:tab pos="584200" algn="l"/>
                <a:tab pos="609600"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558800" algn="l"/>
                <a:tab pos="584200" algn="l"/>
                <a:tab pos="609600"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558800" algn="l"/>
                <a:tab pos="584200" algn="l"/>
                <a:tab pos="609600"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558800" algn="l"/>
                <a:tab pos="584200" algn="l"/>
                <a:tab pos="609600"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558800" algn="l"/>
                <a:tab pos="584200" algn="l"/>
                <a:tab pos="609600" algn="l"/>
              </a:tabLst>
              <a:defRPr sz="2400">
                <a:solidFill>
                  <a:schemeClr val="tx1"/>
                </a:solidFill>
                <a:latin typeface="Calibri" charset="0"/>
                <a:ea typeface="MS PGothic" charset="0"/>
                <a:cs typeface="MS PGothic" charset="0"/>
              </a:defRPr>
            </a:lvl9pPr>
          </a:lstStyle>
          <a:p>
            <a:pPr eaLnBrk="1" hangingPunct="1">
              <a:lnSpc>
                <a:spcPts val="1700"/>
              </a:lnSpc>
            </a:pPr>
            <a:r>
              <a:rPr lang="en-US" altLang="zh-CN" sz="1800" b="1">
                <a:solidFill>
                  <a:srgbClr val="FFFFFF"/>
                </a:solidFill>
                <a:latin typeface="Corbel" charset="0"/>
                <a:cs typeface="Corbel" charset="0"/>
              </a:rPr>
              <a:t>Genel sağ</a:t>
            </a:r>
            <a:r>
              <a:rPr lang="en-US" altLang="zh-CN" sz="1800">
                <a:latin typeface="Times New Roman" charset="0"/>
                <a:cs typeface="Times New Roman" charset="0"/>
              </a:rPr>
              <a:t> </a:t>
            </a:r>
            <a:r>
              <a:rPr lang="en-US" altLang="zh-CN" sz="1800" b="1">
                <a:solidFill>
                  <a:srgbClr val="FFFFFF"/>
                </a:solidFill>
                <a:latin typeface="Corbel" charset="0"/>
                <a:cs typeface="Corbel" charset="0"/>
              </a:rPr>
              <a:t>kalım</a:t>
            </a: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2000"/>
              </a:lnSpc>
            </a:pPr>
            <a:r>
              <a:rPr lang="en-US" altLang="zh-CN" sz="1800">
                <a:ea typeface="Corbel" charset="0"/>
                <a:cs typeface="Corbel" charset="0"/>
              </a:rPr>
              <a:t>			</a:t>
            </a:r>
            <a:r>
              <a:rPr lang="en-US" altLang="zh-CN" sz="1800" b="1">
                <a:solidFill>
                  <a:srgbClr val="00009A"/>
                </a:solidFill>
                <a:cs typeface="Calibri" charset="0"/>
              </a:rPr>
              <a:t>% 100</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100</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100</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96.9</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93.3</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66.7</a:t>
            </a:r>
          </a:p>
        </p:txBody>
      </p:sp>
      <p:sp>
        <p:nvSpPr>
          <p:cNvPr id="150577" name="TextBox 1"/>
          <p:cNvSpPr txBox="1">
            <a:spLocks noChangeArrowheads="1"/>
          </p:cNvSpPr>
          <p:nvPr/>
        </p:nvSpPr>
        <p:spPr bwMode="auto">
          <a:xfrm>
            <a:off x="6477000" y="1955800"/>
            <a:ext cx="15621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tabLst>
                <a:tab pos="495300" algn="l"/>
                <a:tab pos="533400" algn="l"/>
              </a:tabLst>
              <a:defRPr sz="2400">
                <a:solidFill>
                  <a:schemeClr val="tx1"/>
                </a:solidFill>
                <a:latin typeface="Calibri" charset="0"/>
                <a:ea typeface="MS PGothic" charset="0"/>
                <a:cs typeface="MS PGothic" charset="0"/>
              </a:defRPr>
            </a:lvl1pPr>
            <a:lvl2pPr marL="742950" indent="-285750" eaLnBrk="0" hangingPunct="0">
              <a:tabLst>
                <a:tab pos="495300" algn="l"/>
                <a:tab pos="533400" algn="l"/>
              </a:tabLst>
              <a:defRPr sz="2400">
                <a:solidFill>
                  <a:schemeClr val="tx1"/>
                </a:solidFill>
                <a:latin typeface="Calibri" charset="0"/>
                <a:ea typeface="MS PGothic" charset="0"/>
                <a:cs typeface="MS PGothic" charset="0"/>
              </a:defRPr>
            </a:lvl2pPr>
            <a:lvl3pPr marL="1143000" indent="-228600" eaLnBrk="0" hangingPunct="0">
              <a:tabLst>
                <a:tab pos="495300" algn="l"/>
                <a:tab pos="533400" algn="l"/>
              </a:tabLst>
              <a:defRPr sz="2400">
                <a:solidFill>
                  <a:schemeClr val="tx1"/>
                </a:solidFill>
                <a:latin typeface="Calibri" charset="0"/>
                <a:ea typeface="MS PGothic" charset="0"/>
                <a:cs typeface="MS PGothic" charset="0"/>
              </a:defRPr>
            </a:lvl3pPr>
            <a:lvl4pPr marL="1600200" indent="-228600" eaLnBrk="0" hangingPunct="0">
              <a:tabLst>
                <a:tab pos="495300" algn="l"/>
                <a:tab pos="533400" algn="l"/>
              </a:tabLst>
              <a:defRPr sz="2400">
                <a:solidFill>
                  <a:schemeClr val="tx1"/>
                </a:solidFill>
                <a:latin typeface="Calibri" charset="0"/>
                <a:ea typeface="MS PGothic" charset="0"/>
                <a:cs typeface="MS PGothic" charset="0"/>
              </a:defRPr>
            </a:lvl4pPr>
            <a:lvl5pPr marL="2057400" indent="-228600" eaLnBrk="0" hangingPunct="0">
              <a:tabLst>
                <a:tab pos="495300" algn="l"/>
                <a:tab pos="533400"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495300" algn="l"/>
                <a:tab pos="533400"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495300" algn="l"/>
                <a:tab pos="533400"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495300" algn="l"/>
                <a:tab pos="533400"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495300" algn="l"/>
                <a:tab pos="533400" algn="l"/>
              </a:tabLst>
              <a:defRPr sz="2400">
                <a:solidFill>
                  <a:schemeClr val="tx1"/>
                </a:solidFill>
                <a:latin typeface="Calibri" charset="0"/>
                <a:ea typeface="MS PGothic" charset="0"/>
                <a:cs typeface="MS PGothic" charset="0"/>
              </a:defRPr>
            </a:lvl9pPr>
          </a:lstStyle>
          <a:p>
            <a:pPr eaLnBrk="1" hangingPunct="1">
              <a:lnSpc>
                <a:spcPts val="1700"/>
              </a:lnSpc>
            </a:pPr>
            <a:r>
              <a:rPr lang="en-US" altLang="zh-CN" sz="1800" b="1">
                <a:solidFill>
                  <a:srgbClr val="FFFFFF"/>
                </a:solidFill>
                <a:latin typeface="Corbel" charset="0"/>
                <a:cs typeface="Corbel" charset="0"/>
              </a:rPr>
              <a:t>Nükssüz yaşam </a:t>
            </a: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2000"/>
              </a:lnSpc>
            </a:pPr>
            <a:r>
              <a:rPr lang="en-US" altLang="zh-CN" sz="1800">
                <a:ea typeface="Corbel" charset="0"/>
                <a:cs typeface="Corbel" charset="0"/>
              </a:rPr>
              <a:t>	</a:t>
            </a:r>
            <a:r>
              <a:rPr lang="en-US" altLang="zh-CN" sz="1800" b="1">
                <a:solidFill>
                  <a:srgbClr val="00009A"/>
                </a:solidFill>
                <a:cs typeface="Calibri" charset="0"/>
              </a:rPr>
              <a:t>% 97.8</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100</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33.3 </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92.1</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66.0</a:t>
            </a:r>
          </a:p>
          <a:p>
            <a:pPr eaLnBrk="1" hangingPunct="1">
              <a:lnSpc>
                <a:spcPts val="1000"/>
              </a:lnSpc>
            </a:pPr>
            <a:endParaRPr lang="en-US" altLang="zh-CN" sz="1800">
              <a:ea typeface="Calibri" charset="0"/>
              <a:cs typeface="Calibri" charset="0"/>
            </a:endParaRPr>
          </a:p>
          <a:p>
            <a:pPr eaLnBrk="1" hangingPunct="1">
              <a:lnSpc>
                <a:spcPts val="2700"/>
              </a:lnSpc>
            </a:pPr>
            <a:r>
              <a:rPr lang="en-US" altLang="zh-CN" sz="1800">
                <a:ea typeface="Calibri" charset="0"/>
                <a:cs typeface="Calibri" charset="0"/>
              </a:rPr>
              <a:t>	</a:t>
            </a:r>
            <a:r>
              <a:rPr lang="en-US" altLang="zh-CN" sz="1800" b="1">
                <a:solidFill>
                  <a:srgbClr val="00009A"/>
                </a:solidFill>
                <a:cs typeface="Calibri" charset="0"/>
              </a:rPr>
              <a:t>% 66.7 </a:t>
            </a:r>
          </a:p>
        </p:txBody>
      </p:sp>
      <p:sp>
        <p:nvSpPr>
          <p:cNvPr id="150578" name="TextBox 1"/>
          <p:cNvSpPr txBox="1">
            <a:spLocks noChangeArrowheads="1"/>
          </p:cNvSpPr>
          <p:nvPr/>
        </p:nvSpPr>
        <p:spPr bwMode="auto">
          <a:xfrm>
            <a:off x="495300" y="5384800"/>
            <a:ext cx="79248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tabLst>
                <a:tab pos="469900" algn="l"/>
                <a:tab pos="2082800" algn="l"/>
              </a:tabLst>
              <a:defRPr sz="2400">
                <a:solidFill>
                  <a:schemeClr val="tx1"/>
                </a:solidFill>
                <a:latin typeface="Calibri" charset="0"/>
                <a:ea typeface="MS PGothic" charset="0"/>
                <a:cs typeface="MS PGothic" charset="0"/>
              </a:defRPr>
            </a:lvl1pPr>
            <a:lvl2pPr marL="742950" indent="-285750" eaLnBrk="0" hangingPunct="0">
              <a:tabLst>
                <a:tab pos="469900" algn="l"/>
                <a:tab pos="2082800" algn="l"/>
              </a:tabLst>
              <a:defRPr sz="2400">
                <a:solidFill>
                  <a:schemeClr val="tx1"/>
                </a:solidFill>
                <a:latin typeface="Calibri" charset="0"/>
                <a:ea typeface="MS PGothic" charset="0"/>
                <a:cs typeface="MS PGothic" charset="0"/>
              </a:defRPr>
            </a:lvl2pPr>
            <a:lvl3pPr marL="1143000" indent="-228600" eaLnBrk="0" hangingPunct="0">
              <a:tabLst>
                <a:tab pos="469900" algn="l"/>
                <a:tab pos="2082800" algn="l"/>
              </a:tabLst>
              <a:defRPr sz="2400">
                <a:solidFill>
                  <a:schemeClr val="tx1"/>
                </a:solidFill>
                <a:latin typeface="Calibri" charset="0"/>
                <a:ea typeface="MS PGothic" charset="0"/>
                <a:cs typeface="MS PGothic" charset="0"/>
              </a:defRPr>
            </a:lvl3pPr>
            <a:lvl4pPr marL="1600200" indent="-228600" eaLnBrk="0" hangingPunct="0">
              <a:tabLst>
                <a:tab pos="469900" algn="l"/>
                <a:tab pos="2082800" algn="l"/>
              </a:tabLst>
              <a:defRPr sz="2400">
                <a:solidFill>
                  <a:schemeClr val="tx1"/>
                </a:solidFill>
                <a:latin typeface="Calibri" charset="0"/>
                <a:ea typeface="MS PGothic" charset="0"/>
                <a:cs typeface="MS PGothic" charset="0"/>
              </a:defRPr>
            </a:lvl4pPr>
            <a:lvl5pPr marL="2057400" indent="-228600" eaLnBrk="0" hangingPunct="0">
              <a:tabLst>
                <a:tab pos="469900" algn="l"/>
                <a:tab pos="2082800"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469900" algn="l"/>
                <a:tab pos="2082800"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469900" algn="l"/>
                <a:tab pos="2082800"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469900" algn="l"/>
                <a:tab pos="2082800"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469900" algn="l"/>
                <a:tab pos="2082800" algn="l"/>
              </a:tabLst>
              <a:defRPr sz="2400">
                <a:solidFill>
                  <a:schemeClr val="tx1"/>
                </a:solidFill>
                <a:latin typeface="Calibri" charset="0"/>
                <a:ea typeface="MS PGothic" charset="0"/>
                <a:cs typeface="MS PGothic" charset="0"/>
              </a:defRPr>
            </a:lvl9pPr>
          </a:lstStyle>
          <a:p>
            <a:pPr eaLnBrk="1" hangingPunct="1">
              <a:lnSpc>
                <a:spcPts val="1800"/>
              </a:lnSpc>
            </a:pPr>
            <a:r>
              <a:rPr lang="en-US" altLang="zh-CN" sz="1800"/>
              <a:t>		</a:t>
            </a:r>
            <a:r>
              <a:rPr lang="en-US" altLang="zh-CN" sz="1800" b="1">
                <a:solidFill>
                  <a:srgbClr val="00339A"/>
                </a:solidFill>
                <a:cs typeface="Calibri" charset="0"/>
              </a:rPr>
              <a:t>45/84 ( % 53.6)                  56 sağlıklı</a:t>
            </a:r>
            <a:r>
              <a:rPr lang="en-US" altLang="zh-CN" sz="1800">
                <a:latin typeface="Times New Roman" charset="0"/>
                <a:cs typeface="Times New Roman" charset="0"/>
              </a:rPr>
              <a:t> </a:t>
            </a:r>
            <a:r>
              <a:rPr lang="en-US" altLang="zh-CN" sz="1800" b="1">
                <a:solidFill>
                  <a:srgbClr val="00339A"/>
                </a:solidFill>
                <a:cs typeface="Calibri" charset="0"/>
              </a:rPr>
              <a:t>bebek</a:t>
            </a:r>
          </a:p>
          <a:p>
            <a:pPr eaLnBrk="1" hangingPunct="1">
              <a:lnSpc>
                <a:spcPts val="2500"/>
              </a:lnSpc>
            </a:pPr>
            <a:r>
              <a:rPr lang="en-US" altLang="zh-CN" sz="1800">
                <a:ea typeface="Calibri" charset="0"/>
                <a:cs typeface="Calibri" charset="0"/>
              </a:rPr>
              <a:t>	</a:t>
            </a:r>
            <a:r>
              <a:rPr lang="en-US" altLang="zh-CN" sz="1800" b="1">
                <a:solidFill>
                  <a:srgbClr val="00339A"/>
                </a:solidFill>
                <a:latin typeface="Corbel" charset="0"/>
                <a:cs typeface="Corbel" charset="0"/>
              </a:rPr>
              <a:t>Fertilite koruyucu cerrahi Evre IA ve uygun histoloji grubunda güvenli bir </a:t>
            </a:r>
          </a:p>
          <a:p>
            <a:pPr eaLnBrk="1" hangingPunct="1">
              <a:lnSpc>
                <a:spcPts val="2100"/>
              </a:lnSpc>
            </a:pPr>
            <a:r>
              <a:rPr lang="en-US" altLang="zh-CN" sz="1800">
                <a:ea typeface="Corbel" charset="0"/>
                <a:cs typeface="Corbel" charset="0"/>
              </a:rPr>
              <a:t>	</a:t>
            </a:r>
            <a:r>
              <a:rPr lang="en-US" altLang="zh-CN" sz="1800" b="1">
                <a:solidFill>
                  <a:srgbClr val="00339A"/>
                </a:solidFill>
                <a:latin typeface="Corbel" charset="0"/>
                <a:cs typeface="Corbel" charset="0"/>
              </a:rPr>
              <a:t>tedavi olup Evre IA, berrak hücreli ve Evre IC, uygun histolojili olgularda da </a:t>
            </a:r>
          </a:p>
          <a:p>
            <a:pPr eaLnBrk="1" hangingPunct="1">
              <a:lnSpc>
                <a:spcPts val="2100"/>
              </a:lnSpc>
            </a:pPr>
            <a:r>
              <a:rPr lang="en-US" altLang="zh-CN" sz="1800">
                <a:ea typeface="Corbel" charset="0"/>
                <a:cs typeface="Corbel" charset="0"/>
              </a:rPr>
              <a:t>	</a:t>
            </a:r>
            <a:r>
              <a:rPr lang="en-US" altLang="zh-CN" sz="1800" b="1">
                <a:solidFill>
                  <a:srgbClr val="00339A"/>
                </a:solidFill>
                <a:latin typeface="Corbel" charset="0"/>
                <a:cs typeface="Corbel" charset="0"/>
              </a:rPr>
              <a:t>kemoterapi ile birlikte uygulanabilir.</a:t>
            </a:r>
          </a:p>
          <a:p>
            <a:pPr eaLnBrk="1" hangingPunct="1">
              <a:lnSpc>
                <a:spcPts val="1500"/>
              </a:lnSpc>
            </a:pPr>
            <a:r>
              <a:rPr lang="en-US" altLang="zh-CN" sz="700">
                <a:solidFill>
                  <a:srgbClr val="1462A1"/>
                </a:solidFill>
                <a:cs typeface="Calibri" charset="0"/>
              </a:rPr>
              <a:t>Satoh T, Hatae M, Watanabe y, Yaegashi N, Ishiko O, Kodama S, Yamagushi S, Ochiai K, Takano M, Yokota H, Kawakami Y, Nishimura S, Ogishima D, Nakagawa S, Kobayashi H, Shiozawa T, Nakanishi T, Kamura T, Konishi I, </a:t>
            </a:r>
          </a:p>
          <a:p>
            <a:pPr eaLnBrk="1" hangingPunct="1">
              <a:lnSpc>
                <a:spcPts val="800"/>
              </a:lnSpc>
            </a:pPr>
            <a:r>
              <a:rPr lang="en-US" altLang="zh-CN" sz="700">
                <a:solidFill>
                  <a:srgbClr val="1462A1"/>
                </a:solidFill>
                <a:cs typeface="Calibri" charset="0"/>
              </a:rPr>
              <a:t>Yoshikawa H. Outcomes of fertility‐sparing surgery for stage I epithelial ovarian cancer : a proposal for patient selection. Clin Oncol 2010; 28(10): 1727‐32.</a:t>
            </a:r>
          </a:p>
        </p:txBody>
      </p:sp>
      <p:sp>
        <p:nvSpPr>
          <p:cNvPr id="150579" name="TextBox 1"/>
          <p:cNvSpPr txBox="1">
            <a:spLocks noChangeArrowheads="1"/>
          </p:cNvSpPr>
          <p:nvPr/>
        </p:nvSpPr>
        <p:spPr bwMode="auto">
          <a:xfrm>
            <a:off x="965200" y="1384300"/>
            <a:ext cx="3098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lnSpc>
                <a:spcPts val="1800"/>
              </a:lnSpc>
            </a:pPr>
            <a:r>
              <a:rPr lang="en-US" altLang="zh-CN" sz="1800" b="1">
                <a:solidFill>
                  <a:srgbClr val="00339A"/>
                </a:solidFill>
                <a:cs typeface="Calibri" charset="0"/>
              </a:rPr>
              <a:t>211 olgu, Evre IA:126; Evre IC: 85</a:t>
            </a:r>
          </a:p>
          <a:p>
            <a:pPr eaLnBrk="1" hangingPunct="1">
              <a:lnSpc>
                <a:spcPts val="2000"/>
              </a:lnSpc>
            </a:pPr>
            <a:r>
              <a:rPr lang="en-US" altLang="zh-CN" sz="1800" b="1">
                <a:solidFill>
                  <a:srgbClr val="00339A"/>
                </a:solidFill>
                <a:cs typeface="Calibri" charset="0"/>
              </a:rPr>
              <a:t>Median izlem süresi 78 ay</a:t>
            </a:r>
          </a:p>
        </p:txBody>
      </p:sp>
      <p:sp>
        <p:nvSpPr>
          <p:cNvPr id="150580" name="Title 1"/>
          <p:cNvSpPr>
            <a:spLocks noGrp="1"/>
          </p:cNvSpPr>
          <p:nvPr>
            <p:ph type="title"/>
          </p:nvPr>
        </p:nvSpPr>
        <p:spPr/>
        <p:txBody>
          <a:bodyPr/>
          <a:lstStyle/>
          <a:p>
            <a:r>
              <a:rPr lang="en-US" altLang="zh-CN" b="1">
                <a:solidFill>
                  <a:srgbClr val="660066"/>
                </a:solidFill>
                <a:latin typeface="Corbel" charset="0"/>
                <a:cs typeface="Corbel" charset="0"/>
              </a:rPr>
              <a:t>FERTİLİTE KORUYUCU TEDAVİ</a:t>
            </a:r>
            <a:endParaRPr lang="en-US">
              <a:solidFill>
                <a:srgbClr val="660066"/>
              </a:solidFill>
              <a:latin typeface="Calibri"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reeform 3"/>
          <p:cNvSpPr/>
          <p:nvPr/>
        </p:nvSpPr>
        <p:spPr>
          <a:xfrm>
            <a:off x="6391275" y="6226175"/>
            <a:ext cx="2533650" cy="304800"/>
          </a:xfrm>
          <a:custGeom>
            <a:avLst/>
            <a:gdLst>
              <a:gd name="connsiteX0" fmla="*/ 0 w 2533650"/>
              <a:gd name="connsiteY0" fmla="*/ 0 h 304800"/>
              <a:gd name="connsiteX1" fmla="*/ 0 w 2533650"/>
              <a:gd name="connsiteY1" fmla="*/ 304800 h 304800"/>
              <a:gd name="connsiteX2" fmla="*/ 2533650 w 2533650"/>
              <a:gd name="connsiteY2" fmla="*/ 304800 h 304800"/>
              <a:gd name="connsiteX3" fmla="*/ 2533650 w 2533650"/>
              <a:gd name="connsiteY3" fmla="*/ 0 h 304800"/>
              <a:gd name="connsiteX4" fmla="*/ 0 w 2533650"/>
              <a:gd name="connsiteY4" fmla="*/ 0 h 304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33650" h="304800">
                <a:moveTo>
                  <a:pt x="0" y="0"/>
                </a:moveTo>
                <a:lnTo>
                  <a:pt x="0" y="304800"/>
                </a:lnTo>
                <a:lnTo>
                  <a:pt x="2533650" y="304800"/>
                </a:lnTo>
                <a:lnTo>
                  <a:pt x="2533650"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Calibri" charset="0"/>
              <a:ea typeface="宋体" charset="0"/>
              <a:cs typeface="宋体" charset="0"/>
            </a:endParaRPr>
          </a:p>
        </p:txBody>
      </p:sp>
      <p:pic>
        <p:nvPicPr>
          <p:cNvPr id="15257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79" name="TextBox 1"/>
          <p:cNvSpPr txBox="1">
            <a:spLocks noChangeArrowheads="1"/>
          </p:cNvSpPr>
          <p:nvPr/>
        </p:nvSpPr>
        <p:spPr bwMode="auto">
          <a:xfrm>
            <a:off x="241300" y="304800"/>
            <a:ext cx="50800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lnSpc>
                <a:spcPts val="2100"/>
              </a:lnSpc>
            </a:pPr>
            <a:r>
              <a:rPr lang="en-US" altLang="zh-CN" sz="2200" b="1">
                <a:solidFill>
                  <a:srgbClr val="FFFFFF"/>
                </a:solidFill>
                <a:latin typeface="Corbel" charset="0"/>
                <a:cs typeface="Corbel" charset="0"/>
              </a:rPr>
              <a:t>İNVAZİV EPİTELYAL OVER KANSERİNDE </a:t>
            </a:r>
          </a:p>
        </p:txBody>
      </p:sp>
      <p:sp>
        <p:nvSpPr>
          <p:cNvPr id="152580" name="TextBox 1"/>
          <p:cNvSpPr txBox="1">
            <a:spLocks noChangeArrowheads="1"/>
          </p:cNvSpPr>
          <p:nvPr/>
        </p:nvSpPr>
        <p:spPr bwMode="auto">
          <a:xfrm>
            <a:off x="241300" y="622300"/>
            <a:ext cx="30861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lnSpc>
                <a:spcPts val="2100"/>
              </a:lnSpc>
            </a:pPr>
            <a:r>
              <a:rPr lang="en-US" altLang="zh-CN" sz="2200" b="1">
                <a:solidFill>
                  <a:srgbClr val="FFFFFF"/>
                </a:solidFill>
                <a:latin typeface="Corbel" charset="0"/>
                <a:cs typeface="Corbel" charset="0"/>
              </a:rPr>
              <a:t>KONSERVATİF YÖNETİM</a:t>
            </a:r>
          </a:p>
        </p:txBody>
      </p:sp>
      <p:sp>
        <p:nvSpPr>
          <p:cNvPr id="152581" name="TextBox 1"/>
          <p:cNvSpPr txBox="1">
            <a:spLocks noChangeArrowheads="1"/>
          </p:cNvSpPr>
          <p:nvPr/>
        </p:nvSpPr>
        <p:spPr bwMode="auto">
          <a:xfrm>
            <a:off x="355600" y="5321300"/>
            <a:ext cx="55626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a:spAutoFit/>
          </a:bodyPr>
          <a:lstStyle>
            <a:lvl1pPr eaLnBrk="0" hangingPunct="0">
              <a:tabLst>
                <a:tab pos="266700" algn="l"/>
                <a:tab pos="698500" algn="l"/>
              </a:tabLst>
              <a:defRPr sz="2400">
                <a:solidFill>
                  <a:schemeClr val="tx1"/>
                </a:solidFill>
                <a:latin typeface="Calibri" charset="0"/>
                <a:ea typeface="MS PGothic" charset="0"/>
                <a:cs typeface="MS PGothic" charset="0"/>
              </a:defRPr>
            </a:lvl1pPr>
            <a:lvl2pPr marL="742950" indent="-285750" eaLnBrk="0" hangingPunct="0">
              <a:tabLst>
                <a:tab pos="266700" algn="l"/>
                <a:tab pos="698500" algn="l"/>
              </a:tabLst>
              <a:defRPr sz="2400">
                <a:solidFill>
                  <a:schemeClr val="tx1"/>
                </a:solidFill>
                <a:latin typeface="Calibri" charset="0"/>
                <a:ea typeface="MS PGothic" charset="0"/>
                <a:cs typeface="MS PGothic" charset="0"/>
              </a:defRPr>
            </a:lvl2pPr>
            <a:lvl3pPr marL="1143000" indent="-228600" eaLnBrk="0" hangingPunct="0">
              <a:tabLst>
                <a:tab pos="266700" algn="l"/>
                <a:tab pos="698500" algn="l"/>
              </a:tabLst>
              <a:defRPr sz="2400">
                <a:solidFill>
                  <a:schemeClr val="tx1"/>
                </a:solidFill>
                <a:latin typeface="Calibri" charset="0"/>
                <a:ea typeface="MS PGothic" charset="0"/>
                <a:cs typeface="MS PGothic" charset="0"/>
              </a:defRPr>
            </a:lvl3pPr>
            <a:lvl4pPr marL="1600200" indent="-228600" eaLnBrk="0" hangingPunct="0">
              <a:tabLst>
                <a:tab pos="266700" algn="l"/>
                <a:tab pos="698500" algn="l"/>
              </a:tabLst>
              <a:defRPr sz="2400">
                <a:solidFill>
                  <a:schemeClr val="tx1"/>
                </a:solidFill>
                <a:latin typeface="Calibri" charset="0"/>
                <a:ea typeface="MS PGothic" charset="0"/>
                <a:cs typeface="MS PGothic" charset="0"/>
              </a:defRPr>
            </a:lvl4pPr>
            <a:lvl5pPr marL="2057400" indent="-228600" eaLnBrk="0" hangingPunct="0">
              <a:tabLst>
                <a:tab pos="266700" algn="l"/>
                <a:tab pos="698500"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266700" algn="l"/>
                <a:tab pos="698500"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266700" algn="l"/>
                <a:tab pos="698500"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266700" algn="l"/>
                <a:tab pos="698500"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266700" algn="l"/>
                <a:tab pos="698500" algn="l"/>
              </a:tabLst>
              <a:defRPr sz="2400">
                <a:solidFill>
                  <a:schemeClr val="tx1"/>
                </a:solidFill>
                <a:latin typeface="Calibri" charset="0"/>
                <a:ea typeface="MS PGothic" charset="0"/>
                <a:cs typeface="MS PGothic" charset="0"/>
              </a:defRPr>
            </a:lvl9pPr>
          </a:lstStyle>
          <a:p>
            <a:pPr eaLnBrk="1" hangingPunct="1">
              <a:lnSpc>
                <a:spcPts val="2100"/>
              </a:lnSpc>
            </a:pPr>
            <a:r>
              <a:rPr lang="en-US" altLang="zh-CN" sz="1800"/>
              <a:t>		</a:t>
            </a:r>
            <a:r>
              <a:rPr lang="en-US" altLang="zh-CN" sz="2200" b="1">
                <a:solidFill>
                  <a:srgbClr val="00339A"/>
                </a:solidFill>
                <a:latin typeface="Corbel" charset="0"/>
                <a:cs typeface="Corbel" charset="0"/>
              </a:rPr>
              <a:t>Standard onkolojik cerrahi işlem</a:t>
            </a: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1000"/>
              </a:lnSpc>
            </a:pPr>
            <a:endParaRPr lang="en-US" altLang="zh-CN" sz="1800">
              <a:ea typeface="Corbel" charset="0"/>
              <a:cs typeface="Corbel" charset="0"/>
            </a:endParaRPr>
          </a:p>
          <a:p>
            <a:pPr eaLnBrk="1" hangingPunct="1">
              <a:lnSpc>
                <a:spcPts val="2800"/>
              </a:lnSpc>
            </a:pPr>
            <a:r>
              <a:rPr lang="en-US" altLang="zh-CN" sz="2200" b="1">
                <a:solidFill>
                  <a:srgbClr val="00339A"/>
                </a:solidFill>
                <a:latin typeface="Corbel" charset="0"/>
                <a:cs typeface="Corbel" charset="0"/>
              </a:rPr>
              <a:t>Uterus ve normal görünen overin korunması</a:t>
            </a:r>
          </a:p>
          <a:p>
            <a:pPr eaLnBrk="1" hangingPunct="1">
              <a:lnSpc>
                <a:spcPts val="1600"/>
              </a:lnSpc>
            </a:pPr>
            <a:r>
              <a:rPr lang="en-US" altLang="zh-CN" sz="1800">
                <a:ea typeface="Corbel" charset="0"/>
                <a:cs typeface="Corbel" charset="0"/>
              </a:rPr>
              <a:t>	</a:t>
            </a:r>
            <a:r>
              <a:rPr lang="en-US" altLang="zh-CN" sz="700">
                <a:solidFill>
                  <a:srgbClr val="00339A"/>
                </a:solidFill>
                <a:cs typeface="Calibri" charset="0"/>
              </a:rPr>
              <a:t>Dexeus S, Labastia R, Dexeus D. Conservative management of epithelial ovarian cancer. Eur J Gynaecol Oncol 2005; 26 (5): 473‐8.</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Metin kutusu 1"/>
          <p:cNvSpPr txBox="1">
            <a:spLocks noChangeArrowheads="1"/>
          </p:cNvSpPr>
          <p:nvPr/>
        </p:nvSpPr>
        <p:spPr bwMode="auto">
          <a:xfrm>
            <a:off x="5541963" y="3194050"/>
            <a:ext cx="36353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tr-TR" sz="4800" dirty="0" smtClean="0">
                <a:solidFill>
                  <a:srgbClr val="C00000"/>
                </a:solidFill>
                <a:latin typeface="+mn-lt"/>
              </a:rPr>
              <a:t>Teşekkürler</a:t>
            </a:r>
            <a:endParaRPr lang="tr-TR" dirty="0" smtClean="0">
              <a:solidFill>
                <a:srgbClr val="C00000"/>
              </a:solidFill>
              <a:latin typeface="Century Gothic" charset="0"/>
            </a:endParaRPr>
          </a:p>
        </p:txBody>
      </p:sp>
      <p:pic>
        <p:nvPicPr>
          <p:cNvPr id="10137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76875" y="0"/>
            <a:ext cx="3667125" cy="30956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1"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1538" y="0"/>
            <a:ext cx="4008437" cy="29241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2"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520950" cy="25733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251520" y="4195561"/>
            <a:ext cx="8604448" cy="2662439"/>
          </a:xfrm>
          <a:prstGeom prst="rect">
            <a:avLst/>
          </a:prstGeom>
          <a:ln>
            <a:noFill/>
          </a:ln>
          <a:effectLst>
            <a:softEdge rad="112500"/>
          </a:effectLst>
        </p:spPr>
      </p:pic>
      <p:pic>
        <p:nvPicPr>
          <p:cNvPr id="8" name="Picture 7"/>
          <p:cNvPicPr>
            <a:picLocks noChangeAspect="1"/>
          </p:cNvPicPr>
          <p:nvPr/>
        </p:nvPicPr>
        <p:blipFill>
          <a:blip r:embed="rId6"/>
          <a:stretch>
            <a:fillRect/>
          </a:stretch>
        </p:blipFill>
        <p:spPr>
          <a:xfrm>
            <a:off x="82031" y="2142221"/>
            <a:ext cx="5401898" cy="2398777"/>
          </a:xfrm>
          <a:prstGeom prst="rect">
            <a:avLst/>
          </a:prstGeom>
          <a:ln>
            <a:noFill/>
          </a:ln>
          <a:effectLst>
            <a:softEdge rad="112500"/>
          </a:effec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11" name="Rounded Rectangle 110"/>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27651"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3"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4"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5"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6"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7"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8"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9"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0"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1"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2"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3"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4"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5"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6"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7"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8"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9"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0"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1"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2"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3"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4"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5"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6"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7"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8"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9"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0"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1"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2"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3"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4"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5"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6"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7"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8"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9"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0"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1"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23114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2"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3"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3763" y="3843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4"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3763" y="4598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5"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6"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0588" y="534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8563" y="14986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8563" y="22987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30702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38274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45847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14986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22971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30702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3525" y="38290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3525" y="45847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53419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0350" y="533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1813" y="15113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7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1813" y="23114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7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4513" y="30829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94671" y="3855961"/>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73"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04" name="Rounded Rectangle 103"/>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3" name="Down Arrow 2"/>
          <p:cNvSpPr/>
          <p:nvPr/>
        </p:nvSpPr>
        <p:spPr>
          <a:xfrm>
            <a:off x="4913313" y="3340100"/>
            <a:ext cx="4016375" cy="1281113"/>
          </a:xfrm>
          <a:prstGeom prst="downArrow">
            <a:avLst>
              <a:gd name="adj1" fmla="val 77329"/>
              <a:gd name="adj2" fmla="val 26277"/>
            </a:avLst>
          </a:prstGeom>
          <a:solidFill>
            <a:srgbClr val="9537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rgbClr val="FFFFFF"/>
              </a:solidFill>
              <a:latin typeface="Calibri" charset="0"/>
            </a:endParaRPr>
          </a:p>
          <a:p>
            <a:pPr algn="ctr">
              <a:defRPr/>
            </a:pPr>
            <a:r>
              <a:rPr lang="en-US" sz="1800" dirty="0" err="1">
                <a:solidFill>
                  <a:srgbClr val="FFFFFF"/>
                </a:solidFill>
                <a:latin typeface="Calibri" charset="0"/>
              </a:rPr>
              <a:t>Endometriozis</a:t>
            </a:r>
            <a:r>
              <a:rPr lang="en-US" sz="1800" dirty="0">
                <a:solidFill>
                  <a:srgbClr val="FFFFFF"/>
                </a:solidFill>
                <a:latin typeface="Calibri" charset="0"/>
              </a:rPr>
              <a:t> </a:t>
            </a:r>
            <a:r>
              <a:rPr lang="en-US" sz="1800" dirty="0" err="1">
                <a:solidFill>
                  <a:srgbClr val="FFFFFF"/>
                </a:solidFill>
                <a:latin typeface="Calibri" charset="0"/>
              </a:rPr>
              <a:t>olan</a:t>
            </a:r>
            <a:r>
              <a:rPr lang="en-US" sz="1800" dirty="0">
                <a:solidFill>
                  <a:srgbClr val="FFFFFF"/>
                </a:solidFill>
                <a:latin typeface="Calibri" charset="0"/>
              </a:rPr>
              <a:t> </a:t>
            </a:r>
            <a:r>
              <a:rPr lang="en-US" sz="1800" dirty="0" err="1">
                <a:solidFill>
                  <a:srgbClr val="FFFFFF"/>
                </a:solidFill>
                <a:latin typeface="Calibri" charset="0"/>
              </a:rPr>
              <a:t>kadınlarda</a:t>
            </a:r>
            <a:r>
              <a:rPr lang="en-US" sz="1800" dirty="0">
                <a:solidFill>
                  <a:srgbClr val="FFFFFF"/>
                </a:solidFill>
                <a:latin typeface="Calibri" charset="0"/>
              </a:rPr>
              <a:t> over </a:t>
            </a:r>
            <a:r>
              <a:rPr lang="en-US" sz="1800" dirty="0" err="1">
                <a:solidFill>
                  <a:srgbClr val="FFFFFF"/>
                </a:solidFill>
                <a:latin typeface="Calibri" charset="0"/>
              </a:rPr>
              <a:t>kanseri</a:t>
            </a:r>
            <a:r>
              <a:rPr lang="en-US" sz="1800" dirty="0">
                <a:solidFill>
                  <a:srgbClr val="FFFFFF"/>
                </a:solidFill>
                <a:latin typeface="Calibri" charset="0"/>
              </a:rPr>
              <a:t> </a:t>
            </a:r>
            <a:r>
              <a:rPr lang="en-US" sz="1800" dirty="0" err="1">
                <a:solidFill>
                  <a:srgbClr val="FFFFFF"/>
                </a:solidFill>
                <a:latin typeface="Calibri" charset="0"/>
              </a:rPr>
              <a:t>rölatif</a:t>
            </a:r>
            <a:r>
              <a:rPr lang="en-US" sz="1800" dirty="0">
                <a:solidFill>
                  <a:srgbClr val="FFFFFF"/>
                </a:solidFill>
                <a:latin typeface="Calibri" charset="0"/>
              </a:rPr>
              <a:t> </a:t>
            </a:r>
            <a:r>
              <a:rPr lang="en-US" sz="1800" dirty="0" err="1">
                <a:solidFill>
                  <a:srgbClr val="FFFFFF"/>
                </a:solidFill>
                <a:latin typeface="Calibri" charset="0"/>
              </a:rPr>
              <a:t>riski</a:t>
            </a:r>
            <a:r>
              <a:rPr lang="en-US" sz="1800" dirty="0">
                <a:solidFill>
                  <a:srgbClr val="FFFFFF"/>
                </a:solidFill>
                <a:latin typeface="Calibri" charset="0"/>
              </a:rPr>
              <a:t>                </a:t>
            </a:r>
            <a:r>
              <a:rPr lang="en-US" sz="1800" b="1" dirty="0">
                <a:solidFill>
                  <a:srgbClr val="FFFFFF"/>
                </a:solidFill>
                <a:latin typeface="Calibri" charset="0"/>
              </a:rPr>
              <a:t>x 1.42 </a:t>
            </a:r>
            <a:r>
              <a:rPr lang="en-US" sz="1800" b="1" dirty="0" err="1">
                <a:solidFill>
                  <a:srgbClr val="FFFFFF"/>
                </a:solidFill>
                <a:latin typeface="Calibri" charset="0"/>
              </a:rPr>
              <a:t>kat</a:t>
            </a:r>
            <a:r>
              <a:rPr lang="en-US" sz="1800" b="1" dirty="0">
                <a:solidFill>
                  <a:srgbClr val="FFFFFF"/>
                </a:solidFill>
                <a:latin typeface="Calibri" charset="0"/>
              </a:rPr>
              <a:t> </a:t>
            </a:r>
            <a:r>
              <a:rPr lang="en-US" sz="2000" dirty="0" err="1">
                <a:solidFill>
                  <a:srgbClr val="FFFFFF"/>
                </a:solidFill>
                <a:latin typeface="Calibri" charset="0"/>
              </a:rPr>
              <a:t>artar</a:t>
            </a:r>
            <a:endParaRPr lang="en-US" sz="1800" dirty="0">
              <a:solidFill>
                <a:srgbClr val="FFFFFF"/>
              </a:solidFill>
              <a:latin typeface="Calibri" charset="0"/>
            </a:endParaRPr>
          </a:p>
          <a:p>
            <a:pPr algn="ctr">
              <a:defRPr/>
            </a:pPr>
            <a:endParaRPr lang="en-US" dirty="0"/>
          </a:p>
        </p:txBody>
      </p:sp>
      <p:sp>
        <p:nvSpPr>
          <p:cNvPr id="29776"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withEffect">
                                  <p:stCondLst>
                                    <p:cond delay="0"/>
                                  </p:stCondLst>
                                  <p:childTnLst>
                                    <p:animEffect transition="out" filter="fade">
                                      <p:cBhvr>
                                        <p:cTn id="6" dur="3000" tmFilter="0, 0; .2, .5; .8, .5; 1, 0"/>
                                        <p:tgtEl>
                                          <p:spTgt spid="80"/>
                                        </p:tgtEl>
                                      </p:cBhvr>
                                    </p:animEffect>
                                    <p:animScale>
                                      <p:cBhvr>
                                        <p:cTn id="7" dur="1500" autoRev="1" fill="hold"/>
                                        <p:tgtEl>
                                          <p:spTgt spid="80"/>
                                        </p:tgtEl>
                                      </p:cBhvr>
                                      <p:by x="105000" y="105000"/>
                                    </p:animScale>
                                  </p:childTnLst>
                                </p:cTn>
                              </p:par>
                              <p:par>
                                <p:cTn id="8" presetID="26" presetClass="emph" presetSubtype="0" fill="hold" nodeType="withEffect">
                                  <p:stCondLst>
                                    <p:cond delay="0"/>
                                  </p:stCondLst>
                                  <p:childTnLst>
                                    <p:animEffect transition="out" filter="fade">
                                      <p:cBhvr>
                                        <p:cTn id="9" dur="2500" tmFilter="0, 0; .2, .5; .8, .5; 1, 0"/>
                                        <p:tgtEl>
                                          <p:spTgt spid="80"/>
                                        </p:tgtEl>
                                      </p:cBhvr>
                                    </p:animEffect>
                                    <p:animScale>
                                      <p:cBhvr>
                                        <p:cTn id="10" dur="1250" autoRev="1" fill="hold"/>
                                        <p:tgtEl>
                                          <p:spTgt spid="80"/>
                                        </p:tgtEl>
                                      </p:cBhvr>
                                      <p:by x="105000" y="105000"/>
                                    </p:animScale>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15652</TotalTime>
  <Words>11069</Words>
  <Application>Microsoft Macintosh PowerPoint</Application>
  <PresentationFormat>On-screen Show (4:3)</PresentationFormat>
  <Paragraphs>1443</Paragraphs>
  <Slides>72</Slides>
  <Notes>64</Notes>
  <HiddenSlides>24</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72</vt:i4>
      </vt:variant>
    </vt:vector>
  </HeadingPairs>
  <TitlesOfParts>
    <vt:vector size="85" baseType="lpstr">
      <vt:lpstr>Calibri</vt:lpstr>
      <vt:lpstr>MS PGothic</vt:lpstr>
      <vt:lpstr>Arial</vt:lpstr>
      <vt:lpstr>ＭＳ Ｐゴシック</vt:lpstr>
      <vt:lpstr>Avenir Medium</vt:lpstr>
      <vt:lpstr>Tahoma</vt:lpstr>
      <vt:lpstr>Wingdings</vt:lpstr>
      <vt:lpstr>Webdings</vt:lpstr>
      <vt:lpstr>Corbel</vt:lpstr>
      <vt:lpstr>Times New Roman</vt:lpstr>
      <vt:lpstr>Century Gothic</vt:lpstr>
      <vt:lpstr>Georgia</vt:lpstr>
      <vt:lpstr>Office Theme</vt:lpstr>
      <vt:lpstr>PowerPoint Presentation</vt:lpstr>
      <vt:lpstr>ENDOMETRİOSİS - TANIM</vt:lpstr>
      <vt:lpstr>EPİDEMİYOLOJİ</vt:lpstr>
      <vt:lpstr>Endometriosis vs Over Kanseri</vt:lpstr>
      <vt:lpstr>PowerPoint Presentation</vt:lpstr>
      <vt:lpstr>Over Kanseri</vt:lpstr>
      <vt:lpstr>Endometriosis vs Over Kanseri</vt:lpstr>
      <vt:lpstr>Endometriozis ve Over Kanseri Riski</vt:lpstr>
      <vt:lpstr>Endometriozis ve Over Kanseri Riski</vt:lpstr>
      <vt:lpstr>Endometriozis ve Over Kanseri Riski</vt:lpstr>
      <vt:lpstr>NEDEN daha FAZLA?</vt:lpstr>
      <vt:lpstr>Endometriozis ilişkili Over Kanseri TANIM</vt:lpstr>
      <vt:lpstr>PowerPoint Presentation</vt:lpstr>
      <vt:lpstr>PowerPoint Presentation</vt:lpstr>
      <vt:lpstr>PowerPoint Presentation</vt:lpstr>
      <vt:lpstr>PowerPoint Presentation</vt:lpstr>
      <vt:lpstr>Endometriosis vs Over Kanseri</vt:lpstr>
      <vt:lpstr>Endometriosis vs Over Kanseri</vt:lpstr>
      <vt:lpstr>Endometriosis vs Over Kanseri</vt:lpstr>
      <vt:lpstr>Hangi endometriozisli kadınlarda over kanseri riski daha fazla?</vt:lpstr>
      <vt:lpstr>Hangi endometriozisli kadınlarda over kanseri riski daha fazla?</vt:lpstr>
      <vt:lpstr>Hangi endometriozisli kadınlarda over kanseri riski daha fazla?</vt:lpstr>
      <vt:lpstr>Hangi endometriozisli kadınlarda over kanseri riski daha fazla?</vt:lpstr>
      <vt:lpstr>Hangi endometriozisli kadınlarda over kanseri riski daha fazla?</vt:lpstr>
      <vt:lpstr>Endometriozis ve Diğer Kanserler</vt:lpstr>
      <vt:lpstr>PowerPoint Presentation</vt:lpstr>
      <vt:lpstr>Endometriozis –Over Kanseri İlişkisi Tarihçe</vt:lpstr>
      <vt:lpstr>Prekürsör Lezyon?</vt:lpstr>
      <vt:lpstr>Prekürsör Lezyon?</vt:lpstr>
      <vt:lpstr>PowerPoint Presentation</vt:lpstr>
      <vt:lpstr>PowerPoint Presentation</vt:lpstr>
      <vt:lpstr>Atipik Endometrioma</vt:lpstr>
      <vt:lpstr>Atipik Endometrioma</vt:lpstr>
      <vt:lpstr>PowerPoint Presentation</vt:lpstr>
      <vt:lpstr>Endometriozisin ilişkili karsinomlara progresyonu Atipik Endometrioma</vt:lpstr>
      <vt:lpstr>Endometriozisin ilişkili karsinomlara progresyonu Enflamatuar Değişiklikler</vt:lpstr>
      <vt:lpstr>Endometriozisin ilişkili karsinomlara progresyonu Enflamatuar Değişiklikler</vt:lpstr>
      <vt:lpstr>PowerPoint Presentation</vt:lpstr>
      <vt:lpstr>PowerPoint Presentation</vt:lpstr>
      <vt:lpstr>Endometriozisin ilişkili karsinomlara progresyonu Genomik Değişiklikler</vt:lpstr>
      <vt:lpstr>Endometriozisin ilişkili karsinomlara progresyonu Genomik Değişiklikler</vt:lpstr>
      <vt:lpstr>Endometriozisin ilişkili karsinomlara progresyonu Genomik Değişiklikler</vt:lpstr>
      <vt:lpstr>Endometriozisin ilişkili karsinomlara progresyonu Genomik Değişiklikler</vt:lpstr>
      <vt:lpstr>Endometriozisin ilişkili karsinomlara progresyonu Genomik Değişiklikler</vt:lpstr>
      <vt:lpstr>PowerPoint Presentation</vt:lpstr>
      <vt:lpstr>PowerPoint Presentation</vt:lpstr>
      <vt:lpstr>PowerPoint Presentation</vt:lpstr>
      <vt:lpstr>PowerPoint Presentation</vt:lpstr>
      <vt:lpstr>Moleküler biyoloji ve endometriozisin endometriozis ilişkili karsinomlara progresyonu</vt:lpstr>
      <vt:lpstr>Endometriozisin ilişkili karsinomlara progresyonu Menopoz</vt:lpstr>
      <vt:lpstr>ÖNLEMLER</vt:lpstr>
      <vt:lpstr>Hormonal Kontraseptifler ve Over Kanseri İlişkisi</vt:lpstr>
      <vt:lpstr>Menstrüasyon İnhibisyonu ve Over Kanseri Gelişimi</vt:lpstr>
      <vt:lpstr>PowerPoint Presentation</vt:lpstr>
      <vt:lpstr>PowerPoint Presentation</vt:lpstr>
      <vt:lpstr>PowerPoint Presentation</vt:lpstr>
      <vt:lpstr>PowerPoint Presentation</vt:lpstr>
      <vt:lpstr>Over kanseri olacak mıyım?</vt:lpstr>
      <vt:lpstr>Over kanseri olacak mıyım?</vt:lpstr>
      <vt:lpstr>Over kanseri olacak mıyım?</vt:lpstr>
      <vt:lpstr>Over kanseri olacak mıyım?</vt:lpstr>
      <vt:lpstr>Kanser riskimi azaltmak için neler yapabilirim?</vt:lpstr>
      <vt:lpstr>Kanser riskimi azaltmak için neler yapabilirim?</vt:lpstr>
      <vt:lpstr>Kanser riskimi azaltmak için neler yapabilirim?</vt:lpstr>
      <vt:lpstr>SONUÇ</vt:lpstr>
      <vt:lpstr>SONUÇ</vt:lpstr>
      <vt:lpstr>SONUÇ</vt:lpstr>
      <vt:lpstr>SONUÇ</vt:lpstr>
      <vt:lpstr>Endometriozis ile ilişkili Over Kanseri Yönetimi </vt:lpstr>
      <vt:lpstr>FERTİLİTE KORUYUCU TEDAVİ</vt:lpstr>
      <vt:lpstr>PowerPoint Presentation</vt:lpstr>
      <vt:lpstr>PowerPoint Presentation</vt:lpstr>
    </vt:vector>
  </TitlesOfParts>
  <Company>Aberdeen University,Faculty of Entemology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Richard Kimble</dc:creator>
  <cp:lastModifiedBy>Mete Gürol Uğur</cp:lastModifiedBy>
  <cp:revision>553</cp:revision>
  <dcterms:created xsi:type="dcterms:W3CDTF">2015-03-05T21:02:43Z</dcterms:created>
  <dcterms:modified xsi:type="dcterms:W3CDTF">2018-01-27T20:52:55Z</dcterms:modified>
</cp:coreProperties>
</file>