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324" r:id="rId4"/>
    <p:sldId id="358" r:id="rId5"/>
    <p:sldId id="360" r:id="rId6"/>
    <p:sldId id="359" r:id="rId7"/>
    <p:sldId id="361" r:id="rId8"/>
    <p:sldId id="362" r:id="rId9"/>
    <p:sldId id="363" r:id="rId10"/>
    <p:sldId id="313" r:id="rId11"/>
    <p:sldId id="317" r:id="rId12"/>
    <p:sldId id="326" r:id="rId13"/>
    <p:sldId id="365" r:id="rId14"/>
    <p:sldId id="378" r:id="rId15"/>
    <p:sldId id="320" r:id="rId16"/>
    <p:sldId id="297" r:id="rId17"/>
    <p:sldId id="382" r:id="rId18"/>
    <p:sldId id="346" r:id="rId19"/>
    <p:sldId id="357" r:id="rId20"/>
    <p:sldId id="347" r:id="rId21"/>
    <p:sldId id="348" r:id="rId22"/>
    <p:sldId id="350" r:id="rId23"/>
    <p:sldId id="351" r:id="rId24"/>
    <p:sldId id="352" r:id="rId25"/>
    <p:sldId id="366" r:id="rId26"/>
    <p:sldId id="367" r:id="rId27"/>
    <p:sldId id="368" r:id="rId28"/>
    <p:sldId id="369" r:id="rId29"/>
    <p:sldId id="370" r:id="rId30"/>
    <p:sldId id="354" r:id="rId31"/>
    <p:sldId id="355" r:id="rId32"/>
    <p:sldId id="374" r:id="rId33"/>
    <p:sldId id="376" r:id="rId34"/>
    <p:sldId id="356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EC2DC2-14BF-5C40-83DF-15F09F1CA8AB}">
          <p14:sldIdLst>
            <p14:sldId id="257"/>
            <p14:sldId id="258"/>
            <p14:sldId id="324"/>
            <p14:sldId id="358"/>
            <p14:sldId id="360"/>
            <p14:sldId id="359"/>
            <p14:sldId id="361"/>
            <p14:sldId id="362"/>
            <p14:sldId id="363"/>
            <p14:sldId id="313"/>
            <p14:sldId id="317"/>
            <p14:sldId id="326"/>
            <p14:sldId id="365"/>
            <p14:sldId id="378"/>
            <p14:sldId id="320"/>
            <p14:sldId id="297"/>
            <p14:sldId id="382"/>
            <p14:sldId id="346"/>
            <p14:sldId id="357"/>
            <p14:sldId id="347"/>
            <p14:sldId id="348"/>
            <p14:sldId id="350"/>
            <p14:sldId id="351"/>
            <p14:sldId id="352"/>
            <p14:sldId id="366"/>
            <p14:sldId id="367"/>
            <p14:sldId id="368"/>
            <p14:sldId id="369"/>
            <p14:sldId id="370"/>
            <p14:sldId id="354"/>
            <p14:sldId id="355"/>
            <p14:sldId id="374"/>
            <p14:sldId id="376"/>
            <p14:sldId id="356"/>
          </p14:sldIdLst>
        </p14:section>
        <p14:section name="Untitled Section" id="{B65179AD-3172-D349-B27F-9AAE05BCC47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3" autoAdjust="0"/>
    <p:restoredTop sz="94660"/>
  </p:normalViewPr>
  <p:slideViewPr>
    <p:cSldViewPr snapToGrid="0" snapToObjects="1">
      <p:cViewPr>
        <p:scale>
          <a:sx n="72" d="100"/>
          <a:sy n="72" d="100"/>
        </p:scale>
        <p:origin x="-1528" y="-6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04AC2-04FB-D74B-8FBB-515DA3CE2C6C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6D6F6-9B6F-074B-A723-5D1A06D4D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91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944E61-7210-DA4C-A012-1DFCDFED81E1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FFFFE8-4BD7-F047-8327-CD942CAA7FEF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66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6D6F6-9B6F-074B-A723-5D1A06D4DE7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4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963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81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955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6B487-E968-C448-A164-E5447159800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075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30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0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4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6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39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1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12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21793-EE2C-8F45-98F4-719BD17859DE}" type="datetimeFigureOut">
              <a:rPr lang="en-US" smtClean="0"/>
              <a:t>19.02.18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FB664-EDE7-B94B-BC0D-97BF09E25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21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599297"/>
            <a:ext cx="8964488" cy="285378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tr-TR" sz="5400" b="1" dirty="0" smtClean="0">
                <a:solidFill>
                  <a:srgbClr val="FFFF00"/>
                </a:solidFill>
              </a:rPr>
              <a:t>ZOR OLGULARDA ENDOMETRİOMALARIN</a:t>
            </a:r>
            <a:br>
              <a:rPr lang="tr-TR" sz="5400" b="1" dirty="0" smtClean="0">
                <a:solidFill>
                  <a:srgbClr val="FFFF00"/>
                </a:solidFill>
              </a:rPr>
            </a:br>
            <a:r>
              <a:rPr lang="tr-TR" sz="5400" b="1" dirty="0" smtClean="0">
                <a:solidFill>
                  <a:srgbClr val="FFFF00"/>
                </a:solidFill>
              </a:rPr>
              <a:t> CERRAHİ TEDAVİSİ NASIL YAPILMALIDIR?</a:t>
            </a:r>
            <a:r>
              <a:rPr lang="tr-TR" sz="5400" dirty="0" smtClean="0">
                <a:solidFill>
                  <a:srgbClr val="FFFF00"/>
                </a:solidFill>
              </a:rPr>
              <a:t/>
            </a:r>
            <a:br>
              <a:rPr lang="tr-TR" sz="5400" dirty="0" smtClean="0">
                <a:solidFill>
                  <a:srgbClr val="FFFF00"/>
                </a:solidFill>
              </a:rPr>
            </a:br>
            <a:endParaRPr lang="en-US" sz="5400" dirty="0" smtClean="0">
              <a:solidFill>
                <a:srgbClr val="FFFF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" y="3655978"/>
            <a:ext cx="8919234" cy="3435678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tr-TR" sz="4400" b="1" dirty="0" smtClean="0">
                <a:solidFill>
                  <a:schemeClr val="hlink"/>
                </a:solidFill>
              </a:rPr>
              <a:t> </a:t>
            </a:r>
            <a:r>
              <a:rPr lang="tr-TR" sz="4400" b="1" dirty="0" smtClean="0">
                <a:solidFill>
                  <a:schemeClr val="bg1"/>
                </a:solidFill>
              </a:rPr>
              <a:t>Yücel KARAMAN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chemeClr val="bg1"/>
                </a:solidFill>
              </a:rPr>
              <a:t>Brüksel Kadın Sağlığı ve Tüp Bebek Merkezi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chemeClr val="bg1"/>
                </a:solidFill>
              </a:rPr>
              <a:t>İSTANBUL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err="1" smtClean="0">
                <a:solidFill>
                  <a:srgbClr val="FFFFFF"/>
                </a:solidFill>
              </a:rPr>
              <a:t>www.brukseltupbebek.com</a:t>
            </a:r>
            <a:endParaRPr lang="en-US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7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Tedavinin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Planlanması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199" y="1905000"/>
            <a:ext cx="9879687" cy="41148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Önce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cerrahi</a:t>
            </a:r>
            <a:r>
              <a:rPr lang="en-US" b="1" dirty="0" smtClean="0">
                <a:solidFill>
                  <a:schemeClr val="bg1"/>
                </a:solidFill>
              </a:rPr>
              <a:t> mi?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Önce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medikal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tedavi</a:t>
            </a:r>
            <a:r>
              <a:rPr lang="en-US" b="1" dirty="0" smtClean="0">
                <a:solidFill>
                  <a:schemeClr val="bg1"/>
                </a:solidFill>
              </a:rPr>
              <a:t> mi?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Önce</a:t>
            </a:r>
            <a:r>
              <a:rPr lang="en-US" b="1" dirty="0" smtClean="0">
                <a:solidFill>
                  <a:schemeClr val="bg1"/>
                </a:solidFill>
              </a:rPr>
              <a:t> IVF </a:t>
            </a:r>
            <a:r>
              <a:rPr lang="en-US" b="1" dirty="0" err="1" smtClean="0">
                <a:solidFill>
                  <a:schemeClr val="bg1"/>
                </a:solidFill>
              </a:rPr>
              <a:t>veya</a:t>
            </a:r>
            <a:r>
              <a:rPr lang="en-US" b="1" dirty="0" smtClean="0">
                <a:solidFill>
                  <a:schemeClr val="bg1"/>
                </a:solidFill>
              </a:rPr>
              <a:t> “oocyte </a:t>
            </a:r>
            <a:r>
              <a:rPr lang="en-US" b="1" dirty="0" err="1" smtClean="0">
                <a:solidFill>
                  <a:schemeClr val="bg1"/>
                </a:solidFill>
              </a:rPr>
              <a:t>cryo</a:t>
            </a:r>
            <a:r>
              <a:rPr lang="en-US" b="1" dirty="0" smtClean="0">
                <a:solidFill>
                  <a:schemeClr val="bg1"/>
                </a:solidFill>
              </a:rPr>
              <a:t> “ mu?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Cerrahi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ise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hangi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teknik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  <a:r>
              <a:rPr lang="en-US" b="1" dirty="0" err="1" smtClean="0">
                <a:solidFill>
                  <a:schemeClr val="bg1"/>
                </a:solidFill>
              </a:rPr>
              <a:t>Konvansiyonel</a:t>
            </a:r>
            <a:r>
              <a:rPr lang="en-US" b="1" dirty="0" smtClean="0">
                <a:solidFill>
                  <a:schemeClr val="bg1"/>
                </a:solidFill>
              </a:rPr>
              <a:t> ,        Combined , Two step ?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04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Surgical Techniques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t="-16661" b="-16661"/>
          <a:stretch>
            <a:fillRect/>
          </a:stretch>
        </p:blipFill>
        <p:spPr>
          <a:xfrm>
            <a:off x="176397" y="1244714"/>
            <a:ext cx="8802230" cy="6058717"/>
          </a:xfrm>
        </p:spPr>
      </p:pic>
    </p:spTree>
    <p:extLst>
      <p:ext uri="{BB962C8B-B14F-4D97-AF65-F5344CB8AC3E}">
        <p14:creationId xmlns:p14="http://schemas.microsoft.com/office/powerpoint/2010/main" val="3307473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b="1" dirty="0" smtClean="0">
                <a:solidFill>
                  <a:srgbClr val="FFFF00"/>
                </a:solidFill>
              </a:rPr>
              <a:t>Strategy</a:t>
            </a:r>
            <a:endParaRPr 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Understanding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Restoring anatomy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Exposure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Identification the ureters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Dissection of </a:t>
            </a:r>
            <a:r>
              <a:rPr lang="en-US" sz="4000" b="1" dirty="0" err="1" smtClean="0">
                <a:solidFill>
                  <a:schemeClr val="bg1"/>
                </a:solidFill>
              </a:rPr>
              <a:t>pararectal</a:t>
            </a:r>
            <a:r>
              <a:rPr lang="en-US" sz="4000" b="1" dirty="0" smtClean="0">
                <a:solidFill>
                  <a:schemeClr val="bg1"/>
                </a:solidFill>
              </a:rPr>
              <a:t> spaces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Re-evaluation of the lesions</a:t>
            </a:r>
          </a:p>
          <a:p>
            <a:endParaRPr lang="en-US" sz="4000" b="1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277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Vasopressin injection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199" y="1905000"/>
            <a:ext cx="8490577" cy="4114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1995404"/>
            <a:ext cx="7340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576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44"/>
            <a:ext cx="8229600" cy="13843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Two or three-step therapy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t="-9494" b="-9494"/>
          <a:stretch>
            <a:fillRect/>
          </a:stretch>
        </p:blipFill>
        <p:spPr>
          <a:xfrm>
            <a:off x="105840" y="768406"/>
            <a:ext cx="8939316" cy="6565901"/>
          </a:xfrm>
        </p:spPr>
      </p:pic>
    </p:spTree>
    <p:extLst>
      <p:ext uri="{BB962C8B-B14F-4D97-AF65-F5344CB8AC3E}">
        <p14:creationId xmlns:p14="http://schemas.microsoft.com/office/powerpoint/2010/main" val="2731395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4100" b="1" dirty="0" err="1">
                <a:solidFill>
                  <a:srgbClr val="FFFF00"/>
                </a:solidFill>
                <a:cs typeface="+mj-cs"/>
              </a:rPr>
              <a:t>Association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of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Ovarian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Endometriomas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</a:t>
            </a:r>
            <a:r>
              <a:rPr lang="tr-TR" sz="4100" b="1" dirty="0" err="1">
                <a:solidFill>
                  <a:srgbClr val="FFFF00"/>
                </a:solidFill>
                <a:cs typeface="+mj-cs"/>
              </a:rPr>
              <a:t>and</a:t>
            </a:r>
            <a:r>
              <a:rPr lang="tr-TR" sz="4100" b="1" dirty="0">
                <a:solidFill>
                  <a:srgbClr val="FFFF00"/>
                </a:solidFill>
                <a:cs typeface="+mj-cs"/>
              </a:rPr>
              <a:t> DIE</a:t>
            </a:r>
          </a:p>
        </p:txBody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520" y="1686055"/>
            <a:ext cx="9144000" cy="5646461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r-TR" sz="4000" dirty="0" err="1" smtClean="0">
                <a:solidFill>
                  <a:srgbClr val="FFFFFF"/>
                </a:solidFill>
                <a:cs typeface="+mn-cs"/>
              </a:rPr>
              <a:t>Somigliana</a:t>
            </a:r>
            <a:r>
              <a:rPr lang="tr-TR" sz="4000" dirty="0" smtClean="0">
                <a:solidFill>
                  <a:srgbClr val="FFFFFF"/>
                </a:solidFill>
                <a:cs typeface="+mn-cs"/>
              </a:rPr>
              <a:t> 2004         :50  %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sz="4000" dirty="0" err="1" smtClean="0">
                <a:solidFill>
                  <a:srgbClr val="FFFFFF"/>
                </a:solidFill>
                <a:cs typeface="+mn-cs"/>
              </a:rPr>
              <a:t>Chapron</a:t>
            </a:r>
            <a:r>
              <a:rPr lang="tr-TR" sz="4000" dirty="0" smtClean="0">
                <a:solidFill>
                  <a:srgbClr val="FFFFFF"/>
                </a:solidFill>
                <a:cs typeface="+mn-cs"/>
              </a:rPr>
              <a:t>    2009          :23  %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tr-TR" sz="4000" dirty="0" smtClean="0">
              <a:solidFill>
                <a:srgbClr val="FFFFFF"/>
              </a:solidFill>
              <a:cs typeface="+mn-cs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tr-TR" dirty="0" smtClean="0">
              <a:cs typeface="+mn-cs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dirty="0" smtClean="0">
                <a:cs typeface="+mn-cs"/>
              </a:rPr>
              <a:t>  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Associated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ovarian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endometrioma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is a marker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for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greater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cs typeface="+mn-cs"/>
              </a:rPr>
              <a:t>severity</a:t>
            </a:r>
            <a:r>
              <a:rPr lang="tr-TR" b="1" dirty="0" smtClean="0">
                <a:solidFill>
                  <a:srgbClr val="FFFF00"/>
                </a:solidFill>
                <a:cs typeface="+mn-cs"/>
              </a:rPr>
              <a:t> of DIE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tr-TR" b="1" dirty="0" smtClean="0">
              <a:solidFill>
                <a:srgbClr val="E60000"/>
              </a:solidFill>
              <a:cs typeface="+mn-cs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tr-TR" dirty="0" smtClean="0">
              <a:solidFill>
                <a:schemeClr val="tx2"/>
              </a:solidFill>
              <a:cs typeface="+mn-cs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dirty="0" smtClean="0">
                <a:cs typeface="+mn-cs"/>
              </a:rPr>
              <a:t>                      </a:t>
            </a:r>
            <a:r>
              <a:rPr lang="tr-TR" dirty="0">
                <a:cs typeface="+mn-cs"/>
              </a:rPr>
              <a:t> </a:t>
            </a:r>
            <a:r>
              <a:rPr lang="tr-TR" dirty="0" smtClean="0">
                <a:cs typeface="+mn-cs"/>
              </a:rPr>
              <a:t>                     </a:t>
            </a:r>
            <a:r>
              <a:rPr lang="tr-TR" sz="2800" dirty="0" err="1" smtClean="0">
                <a:solidFill>
                  <a:srgbClr val="FFFFFF"/>
                </a:solidFill>
                <a:cs typeface="+mn-cs"/>
              </a:rPr>
              <a:t>Chapron</a:t>
            </a:r>
            <a:r>
              <a:rPr lang="tr-TR" sz="2800" dirty="0" smtClean="0">
                <a:solidFill>
                  <a:srgbClr val="FFFFFF"/>
                </a:solidFill>
                <a:cs typeface="+mn-cs"/>
              </a:rPr>
              <a:t> </a:t>
            </a:r>
            <a:r>
              <a:rPr lang="tr-TR" sz="2800" dirty="0">
                <a:solidFill>
                  <a:srgbClr val="FFFFFF"/>
                </a:solidFill>
                <a:cs typeface="+mn-cs"/>
              </a:rPr>
              <a:t>et al     Fertil.Steril.2009</a:t>
            </a:r>
          </a:p>
        </p:txBody>
      </p:sp>
    </p:spTree>
    <p:extLst>
      <p:ext uri="{BB962C8B-B14F-4D97-AF65-F5344CB8AC3E}">
        <p14:creationId xmlns:p14="http://schemas.microsoft.com/office/powerpoint/2010/main" val="415050602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-99391"/>
            <a:ext cx="8229600" cy="1728192"/>
          </a:xfrm>
        </p:spPr>
        <p:txBody>
          <a:bodyPr/>
          <a:lstStyle/>
          <a:p>
            <a:pPr>
              <a:defRPr/>
            </a:pP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</a:rPr>
              <a:t>Protection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>
                <a:solidFill>
                  <a:srgbClr val="FFFF00"/>
                </a:solidFill>
              </a:rPr>
              <a:t>of </a:t>
            </a:r>
            <a:r>
              <a:rPr lang="tr-TR" b="1" dirty="0" err="1">
                <a:solidFill>
                  <a:srgbClr val="FFFF00"/>
                </a:solidFill>
              </a:rPr>
              <a:t>the</a:t>
            </a:r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err="1">
                <a:solidFill>
                  <a:srgbClr val="FFFF00"/>
                </a:solidFill>
              </a:rPr>
              <a:t>hilus</a:t>
            </a:r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</a:rPr>
              <a:t>and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</a:rPr>
              <a:t>utero-ovarian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</a:rPr>
              <a:t>vessels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tr-TR" sz="3600" dirty="0" err="1">
                <a:solidFill>
                  <a:srgbClr val="FFFF00"/>
                </a:solidFill>
              </a:rPr>
              <a:t>Non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00"/>
                </a:solidFill>
              </a:rPr>
              <a:t>agressive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00"/>
                </a:solidFill>
              </a:rPr>
              <a:t>coagulation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>
                <a:solidFill>
                  <a:schemeClr val="bg1"/>
                </a:solidFill>
              </a:rPr>
              <a:t>(</a:t>
            </a:r>
            <a:r>
              <a:rPr lang="tr-TR" sz="3600" dirty="0" err="1">
                <a:solidFill>
                  <a:schemeClr val="bg1"/>
                </a:solidFill>
              </a:rPr>
              <a:t>fine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bipolar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forceps</a:t>
            </a:r>
            <a:r>
              <a:rPr lang="tr-TR" sz="3600" dirty="0">
                <a:solidFill>
                  <a:schemeClr val="bg1"/>
                </a:solidFill>
              </a:rPr>
              <a:t>),</a:t>
            </a:r>
            <a:r>
              <a:rPr lang="tr-TR" sz="3600" dirty="0" err="1">
                <a:solidFill>
                  <a:schemeClr val="bg1"/>
                </a:solidFill>
              </a:rPr>
              <a:t>pin-point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hemostasis</a:t>
            </a:r>
            <a:endParaRPr lang="tr-TR" sz="36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tr-TR" sz="3600" dirty="0" err="1">
                <a:solidFill>
                  <a:schemeClr val="bg1"/>
                </a:solidFill>
              </a:rPr>
              <a:t>Laser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vaporisation</a:t>
            </a:r>
            <a:r>
              <a:rPr lang="tr-TR" sz="3600" dirty="0">
                <a:solidFill>
                  <a:schemeClr val="bg1"/>
                </a:solidFill>
              </a:rPr>
              <a:t> of </a:t>
            </a:r>
            <a:r>
              <a:rPr lang="tr-TR" sz="3600" dirty="0" err="1">
                <a:solidFill>
                  <a:schemeClr val="bg1"/>
                </a:solidFill>
              </a:rPr>
              <a:t>hilar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part</a:t>
            </a:r>
            <a:r>
              <a:rPr lang="tr-TR" sz="3600" dirty="0">
                <a:solidFill>
                  <a:schemeClr val="bg1"/>
                </a:solidFill>
              </a:rPr>
              <a:t> of </a:t>
            </a:r>
            <a:r>
              <a:rPr lang="tr-TR" sz="3600" dirty="0" err="1">
                <a:solidFill>
                  <a:schemeClr val="bg1"/>
                </a:solidFill>
              </a:rPr>
              <a:t>the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err="1">
                <a:solidFill>
                  <a:schemeClr val="bg1"/>
                </a:solidFill>
              </a:rPr>
              <a:t>endometrioma</a:t>
            </a:r>
            <a:r>
              <a:rPr lang="tr-TR" sz="3600" dirty="0">
                <a:solidFill>
                  <a:schemeClr val="bg1"/>
                </a:solidFill>
              </a:rPr>
              <a:t> (</a:t>
            </a:r>
            <a:r>
              <a:rPr lang="tr-TR" sz="3600" dirty="0" err="1">
                <a:solidFill>
                  <a:srgbClr val="FFFF00"/>
                </a:solidFill>
              </a:rPr>
              <a:t>combined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00"/>
                </a:solidFill>
              </a:rPr>
              <a:t>treatment</a:t>
            </a:r>
            <a:r>
              <a:rPr lang="tr-TR" sz="3600" dirty="0">
                <a:solidFill>
                  <a:srgbClr val="FFFF00"/>
                </a:solidFill>
              </a:rPr>
              <a:t>)</a:t>
            </a:r>
          </a:p>
          <a:p>
            <a:pPr>
              <a:defRPr/>
            </a:pPr>
            <a:r>
              <a:rPr lang="tr-TR" sz="3600" dirty="0" err="1">
                <a:solidFill>
                  <a:srgbClr val="FFFF00"/>
                </a:solidFill>
              </a:rPr>
              <a:t>Sutur</a:t>
            </a:r>
            <a:r>
              <a:rPr lang="tr-TR" sz="3600" dirty="0">
                <a:solidFill>
                  <a:srgbClr val="FFFF00"/>
                </a:solidFill>
              </a:rPr>
              <a:t> of </a:t>
            </a:r>
            <a:r>
              <a:rPr lang="tr-TR" sz="3600" dirty="0" err="1">
                <a:solidFill>
                  <a:srgbClr val="FFFF00"/>
                </a:solidFill>
              </a:rPr>
              <a:t>the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00"/>
                </a:solidFill>
              </a:rPr>
              <a:t>hilus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FF"/>
                </a:solidFill>
              </a:rPr>
              <a:t>for</a:t>
            </a:r>
            <a:r>
              <a:rPr lang="tr-TR" sz="3600" dirty="0">
                <a:solidFill>
                  <a:srgbClr val="FFFFFF"/>
                </a:solidFill>
              </a:rPr>
              <a:t> </a:t>
            </a:r>
            <a:r>
              <a:rPr lang="tr-TR" sz="3600" dirty="0" err="1">
                <a:solidFill>
                  <a:srgbClr val="FFFFFF"/>
                </a:solidFill>
              </a:rPr>
              <a:t>bleeding</a:t>
            </a:r>
            <a:r>
              <a:rPr lang="tr-TR" sz="3600" dirty="0">
                <a:solidFill>
                  <a:srgbClr val="FFFFFF"/>
                </a:solidFill>
              </a:rPr>
              <a:t> ??</a:t>
            </a:r>
          </a:p>
          <a:p>
            <a:pPr>
              <a:defRPr/>
            </a:pPr>
            <a:r>
              <a:rPr lang="tr-TR" sz="3600" dirty="0" err="1">
                <a:solidFill>
                  <a:srgbClr val="FFFF00"/>
                </a:solidFill>
              </a:rPr>
              <a:t>Protection</a:t>
            </a:r>
            <a:r>
              <a:rPr lang="tr-TR" sz="3600" dirty="0">
                <a:solidFill>
                  <a:srgbClr val="FFFF00"/>
                </a:solidFill>
              </a:rPr>
              <a:t> of </a:t>
            </a:r>
            <a:r>
              <a:rPr lang="tr-TR" sz="3600" dirty="0" err="1">
                <a:solidFill>
                  <a:srgbClr val="FFFF00"/>
                </a:solidFill>
              </a:rPr>
              <a:t>utero-ovarian</a:t>
            </a:r>
            <a:r>
              <a:rPr lang="tr-TR" sz="3600" dirty="0">
                <a:solidFill>
                  <a:srgbClr val="FFFF00"/>
                </a:solidFill>
              </a:rPr>
              <a:t> </a:t>
            </a:r>
            <a:r>
              <a:rPr lang="tr-TR" sz="3600" dirty="0" err="1">
                <a:solidFill>
                  <a:srgbClr val="FFFF00"/>
                </a:solidFill>
              </a:rPr>
              <a:t>vessels</a:t>
            </a:r>
            <a:endParaRPr lang="tr-TR" sz="3600" dirty="0">
              <a:solidFill>
                <a:srgbClr val="FFFF00"/>
              </a:solidFill>
            </a:endParaRPr>
          </a:p>
          <a:p>
            <a:pPr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6284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-26988"/>
            <a:ext cx="9036050" cy="1511301"/>
          </a:xfrm>
        </p:spPr>
        <p:txBody>
          <a:bodyPr/>
          <a:lstStyle/>
          <a:p>
            <a:pPr>
              <a:defRPr/>
            </a:pPr>
            <a:r>
              <a:rPr lang="en-US" sz="2000" b="1" dirty="0" smtClean="0">
                <a:solidFill>
                  <a:srgbClr val="FFFF00"/>
                </a:solidFill>
              </a:rPr>
              <a:t>Effect of Hemostatic Method on Ovarian Reserve Following Laparoscopic </a:t>
            </a:r>
            <a:r>
              <a:rPr lang="en-US" sz="2000" b="1" dirty="0" err="1" smtClean="0">
                <a:solidFill>
                  <a:srgbClr val="FFFF00"/>
                </a:solidFill>
              </a:rPr>
              <a:t>Endometrioma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Excision;Comparison</a:t>
            </a:r>
            <a:r>
              <a:rPr lang="en-US" sz="2000" b="1" dirty="0" smtClean="0">
                <a:solidFill>
                  <a:srgbClr val="FFFF00"/>
                </a:solidFill>
              </a:rPr>
              <a:t> of </a:t>
            </a:r>
            <a:r>
              <a:rPr lang="en-US" sz="2400" b="1" dirty="0" err="1" smtClean="0">
                <a:solidFill>
                  <a:srgbClr val="FF0000"/>
                </a:solidFill>
              </a:rPr>
              <a:t>Suture,Hemostatic</a:t>
            </a:r>
            <a:r>
              <a:rPr lang="en-US" sz="2400" b="1" dirty="0" smtClean="0">
                <a:solidFill>
                  <a:srgbClr val="FF0000"/>
                </a:solidFill>
              </a:rPr>
              <a:t> Sealant and Bipolar </a:t>
            </a:r>
            <a:r>
              <a:rPr lang="en-US" sz="2000" b="1" dirty="0" err="1" smtClean="0">
                <a:solidFill>
                  <a:srgbClr val="FFFF00"/>
                </a:solidFill>
              </a:rPr>
              <a:t>Dessication.A</a:t>
            </a:r>
            <a:r>
              <a:rPr lang="en-US" sz="2000" b="1" dirty="0" smtClean="0">
                <a:solidFill>
                  <a:srgbClr val="FFFF00"/>
                </a:solidFill>
              </a:rPr>
              <a:t> Systemic Review and Meta-</a:t>
            </a:r>
            <a:r>
              <a:rPr lang="en-US" sz="2000" b="1" dirty="0" err="1" smtClean="0">
                <a:solidFill>
                  <a:srgbClr val="FFFF00"/>
                </a:solidFill>
              </a:rPr>
              <a:t>Analsis</a:t>
            </a:r>
            <a:r>
              <a:rPr lang="en-US" sz="2000" b="1" dirty="0" smtClean="0">
                <a:solidFill>
                  <a:srgbClr val="FFFF00"/>
                </a:solidFill>
              </a:rPr>
              <a:t/>
            </a:r>
            <a:br>
              <a:rPr lang="en-US" sz="2000" b="1" dirty="0" smtClean="0">
                <a:solidFill>
                  <a:srgbClr val="FFFF00"/>
                </a:solidFill>
              </a:rPr>
            </a:br>
            <a:r>
              <a:rPr lang="en-US" sz="2000" b="1" dirty="0" err="1" smtClean="0">
                <a:solidFill>
                  <a:srgbClr val="FFFF00"/>
                </a:solidFill>
              </a:rPr>
              <a:t>Barıs</a:t>
            </a:r>
            <a:r>
              <a:rPr lang="en-US" sz="2000" b="1" dirty="0" smtClean="0">
                <a:solidFill>
                  <a:srgbClr val="FFFF00"/>
                </a:solidFill>
              </a:rPr>
              <a:t> Ata et al .     JMIG 2015</a:t>
            </a:r>
            <a:endParaRPr lang="en-US" sz="20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1560" b="-11560"/>
          <a:stretch>
            <a:fillRect/>
          </a:stretch>
        </p:blipFill>
        <p:spPr>
          <a:xfrm>
            <a:off x="12187" y="1084460"/>
            <a:ext cx="9288463" cy="6408738"/>
          </a:xfrm>
        </p:spPr>
      </p:pic>
    </p:spTree>
    <p:extLst>
      <p:ext uri="{BB962C8B-B14F-4D97-AF65-F5344CB8AC3E}">
        <p14:creationId xmlns:p14="http://schemas.microsoft.com/office/powerpoint/2010/main" val="3724157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dirty="0" smtClean="0">
                <a:solidFill>
                  <a:srgbClr val="FFFF00"/>
                </a:solidFill>
              </a:rPr>
              <a:t>Impact of hemostasis </a:t>
            </a:r>
            <a:r>
              <a:rPr lang="en-US" sz="2400" dirty="0" err="1" smtClean="0">
                <a:solidFill>
                  <a:srgbClr val="FFFF00"/>
                </a:solidFill>
              </a:rPr>
              <a:t>methods,</a:t>
            </a:r>
            <a:r>
              <a:rPr lang="en-US" sz="2800" b="1" dirty="0" err="1" smtClean="0">
                <a:solidFill>
                  <a:srgbClr val="FF0000"/>
                </a:solidFill>
              </a:rPr>
              <a:t>electrocoagulation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vs</a:t>
            </a:r>
            <a:r>
              <a:rPr lang="en-US" sz="2800" b="1" dirty="0" smtClean="0">
                <a:solidFill>
                  <a:srgbClr val="FF0000"/>
                </a:solidFill>
              </a:rPr>
              <a:t> suture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in laparoscopic </a:t>
            </a:r>
            <a:r>
              <a:rPr lang="en-US" sz="2400" dirty="0" err="1" smtClean="0">
                <a:solidFill>
                  <a:srgbClr val="FFFF00"/>
                </a:solidFill>
              </a:rPr>
              <a:t>endometriotic</a:t>
            </a:r>
            <a:r>
              <a:rPr lang="en-US" sz="2400" dirty="0" smtClean="0">
                <a:solidFill>
                  <a:srgbClr val="FFFF00"/>
                </a:solidFill>
              </a:rPr>
              <a:t> cystectomy on the ovarian </a:t>
            </a:r>
            <a:r>
              <a:rPr lang="en-US" sz="2400" dirty="0" err="1" smtClean="0">
                <a:solidFill>
                  <a:srgbClr val="FFFF00"/>
                </a:solidFill>
              </a:rPr>
              <a:t>reserve:a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randomised</a:t>
            </a:r>
            <a:r>
              <a:rPr lang="en-US" sz="2400" dirty="0" smtClean="0">
                <a:solidFill>
                  <a:srgbClr val="FFFF00"/>
                </a:solidFill>
              </a:rPr>
              <a:t> controlled trial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50 </a:t>
            </a:r>
            <a:r>
              <a:rPr lang="en-US" dirty="0" err="1" smtClean="0">
                <a:solidFill>
                  <a:schemeClr val="bg1"/>
                </a:solidFill>
              </a:rPr>
              <a:t>patientes.AMH</a:t>
            </a:r>
            <a:r>
              <a:rPr lang="en-US" dirty="0" smtClean="0">
                <a:solidFill>
                  <a:schemeClr val="bg1"/>
                </a:solidFill>
              </a:rPr>
              <a:t> (pre-op):          2,90+2,26 </a:t>
            </a:r>
            <a:r>
              <a:rPr lang="en-US" dirty="0" err="1" smtClean="0">
                <a:solidFill>
                  <a:schemeClr val="bg1"/>
                </a:solidFill>
              </a:rPr>
              <a:t>vs</a:t>
            </a:r>
            <a:r>
              <a:rPr lang="en-US" dirty="0" smtClean="0">
                <a:solidFill>
                  <a:schemeClr val="bg1"/>
                </a:solidFill>
              </a:rPr>
              <a:t> 2,52+2,37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No significant differences </a:t>
            </a:r>
            <a:r>
              <a:rPr lang="en-US" dirty="0" smtClean="0">
                <a:solidFill>
                  <a:srgbClr val="FFFFFF"/>
                </a:solidFill>
              </a:rPr>
              <a:t>of AMH decline between two groups at 1 week,1 month,3 and 6 months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>
              <a:defRPr/>
            </a:pPr>
            <a:endParaRPr lang="en-US" dirty="0" smtClean="0">
              <a:solidFill>
                <a:srgbClr val="FFFFFF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Tanprasertkul</a:t>
            </a:r>
            <a:r>
              <a:rPr lang="en-US" sz="2400" dirty="0" smtClean="0">
                <a:solidFill>
                  <a:srgbClr val="FFFFFF"/>
                </a:solidFill>
              </a:rPr>
              <a:t> et </a:t>
            </a:r>
            <a:r>
              <a:rPr lang="en-US" sz="2400" dirty="0" err="1" smtClean="0">
                <a:solidFill>
                  <a:srgbClr val="FFFFFF"/>
                </a:solidFill>
              </a:rPr>
              <a:t>al.J.Med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Assoc</a:t>
            </a:r>
            <a:r>
              <a:rPr lang="en-US" sz="2400" dirty="0" smtClean="0">
                <a:solidFill>
                  <a:srgbClr val="FFFFFF"/>
                </a:solidFill>
              </a:rPr>
              <a:t> Thai 2014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203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Hemostasis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by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  <a:cs typeface="+mj-cs"/>
              </a:rPr>
              <a:t>bipolar</a:t>
            </a:r>
            <a:r>
              <a:rPr lang="tr-TR" sz="24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  <a:cs typeface="+mj-cs"/>
              </a:rPr>
              <a:t>coagulation</a:t>
            </a:r>
            <a:r>
              <a:rPr lang="tr-TR" sz="24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  <a:cs typeface="+mj-cs"/>
              </a:rPr>
              <a:t>vs</a:t>
            </a:r>
            <a:r>
              <a:rPr lang="tr-TR" sz="24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  <a:cs typeface="+mj-cs"/>
              </a:rPr>
              <a:t>suture</a:t>
            </a:r>
            <a:r>
              <a:rPr lang="tr-TR" sz="2400" b="1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after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surgical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stripping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of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bilateral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ovarian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endometriomas:a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randomised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controlled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trial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/>
            </a:r>
            <a:br>
              <a:rPr lang="tr-TR" sz="2000" b="1" dirty="0" smtClean="0">
                <a:solidFill>
                  <a:srgbClr val="FFFF00"/>
                </a:solidFill>
                <a:cs typeface="+mj-cs"/>
              </a:rPr>
            </a:b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Ferrero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S et al.    J Minim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Invasive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Gyn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.  </a:t>
            </a:r>
            <a:r>
              <a:rPr lang="tr-TR" sz="2000" b="1" dirty="0" err="1" smtClean="0">
                <a:solidFill>
                  <a:srgbClr val="FFFF00"/>
                </a:solidFill>
                <a:cs typeface="+mj-cs"/>
              </a:rPr>
              <a:t>Nov</a:t>
            </a:r>
            <a:r>
              <a:rPr lang="tr-TR" sz="2000" b="1" dirty="0" smtClean="0">
                <a:solidFill>
                  <a:srgbClr val="FFFF00"/>
                </a:solidFill>
                <a:cs typeface="+mj-cs"/>
              </a:rPr>
              <a:t> 2012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100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patients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with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bilateral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endometriomas</a:t>
            </a:r>
            <a:endParaRPr lang="tr-TR" sz="2400" b="1" dirty="0" smtClean="0">
              <a:solidFill>
                <a:schemeClr val="bg1"/>
              </a:solidFill>
              <a:cs typeface="+mn-cs"/>
            </a:endParaRPr>
          </a:p>
          <a:p>
            <a:pPr eaLnBrk="1" hangingPunct="1">
              <a:defRPr/>
            </a:pP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Randomised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to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undergo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hemostasis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by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laparoscopic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suturing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(LS)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or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bipolar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coagulation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(BC)</a:t>
            </a:r>
          </a:p>
          <a:p>
            <a:pPr eaLnBrk="1" hangingPunct="1">
              <a:defRPr/>
            </a:pP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At 3-6-12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months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follow-up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in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both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groups,postsurgical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AMH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levels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were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significantly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lower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and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basal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FSH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levels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were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significantly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higher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than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before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surgery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.</a:t>
            </a:r>
          </a:p>
          <a:p>
            <a:pPr eaLnBrk="1" hangingPunct="1">
              <a:defRPr/>
            </a:pP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There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was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no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significant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difference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in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the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mean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%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decrease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of 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AMH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in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both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group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at 3-6-12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months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of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follow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up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.</a:t>
            </a:r>
          </a:p>
          <a:p>
            <a:pPr eaLnBrk="1" hangingPunct="1">
              <a:defRPr/>
            </a:pP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Pregnancy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rate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,time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to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conception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and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rate of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endometrioma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recurrence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was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cs typeface="+mn-cs"/>
              </a:rPr>
              <a:t>similar</a:t>
            </a:r>
            <a:r>
              <a:rPr lang="tr-TR" sz="24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in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the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 2 </a:t>
            </a:r>
            <a:r>
              <a:rPr lang="tr-TR" sz="2400" b="1" dirty="0" err="1" smtClean="0">
                <a:solidFill>
                  <a:schemeClr val="bg1"/>
                </a:solidFill>
                <a:cs typeface="+mn-cs"/>
              </a:rPr>
              <a:t>groups</a:t>
            </a:r>
            <a:r>
              <a:rPr lang="tr-TR" sz="2400" b="1" dirty="0" smtClean="0">
                <a:solidFill>
                  <a:schemeClr val="bg1"/>
                </a:solidFill>
                <a:cs typeface="+mn-cs"/>
              </a:rPr>
              <a:t>.</a:t>
            </a:r>
          </a:p>
          <a:p>
            <a:pPr eaLnBrk="1" hangingPunct="1">
              <a:defRPr/>
            </a:pPr>
            <a:endParaRPr lang="tr-TR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567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2100"/>
            <a:ext cx="9144000" cy="13843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Endometrioma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Cerrahisinde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Z</a:t>
            </a:r>
            <a:r>
              <a:rPr lang="en-US" b="1" dirty="0" err="1" smtClean="0">
                <a:solidFill>
                  <a:srgbClr val="FFFF00"/>
                </a:solidFill>
              </a:rPr>
              <a:t>or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Olgular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76401"/>
            <a:ext cx="8476306" cy="491584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Bilateral  </a:t>
            </a:r>
            <a:r>
              <a:rPr lang="en-US" sz="3600" b="1" dirty="0" err="1" smtClean="0">
                <a:solidFill>
                  <a:schemeClr val="bg1"/>
                </a:solidFill>
              </a:rPr>
              <a:t>Endometriomalar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3600" b="1" dirty="0" err="1" smtClean="0">
                <a:solidFill>
                  <a:schemeClr val="bg1"/>
                </a:solidFill>
              </a:rPr>
              <a:t>Rekürrent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Endometriomalar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Frozen Pelvis + </a:t>
            </a:r>
            <a:r>
              <a:rPr lang="en-US" sz="3600" b="1" dirty="0" err="1" smtClean="0">
                <a:solidFill>
                  <a:schemeClr val="bg1"/>
                </a:solidFill>
              </a:rPr>
              <a:t>Endometriomalar</a:t>
            </a:r>
            <a:endParaRPr lang="en-US" sz="3600" b="1" dirty="0" smtClean="0">
              <a:solidFill>
                <a:schemeClr val="bg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</a:rPr>
              <a:t>DİE + </a:t>
            </a:r>
            <a:r>
              <a:rPr lang="en-US" sz="3600" b="1" dirty="0" err="1" smtClean="0">
                <a:solidFill>
                  <a:schemeClr val="bg1"/>
                </a:solidFill>
              </a:rPr>
              <a:t>Endometriomalar</a:t>
            </a:r>
            <a:r>
              <a:rPr lang="en-US" sz="36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3600" b="1" dirty="0" smtClean="0">
                <a:solidFill>
                  <a:schemeClr val="bg1"/>
                </a:solidFill>
              </a:rPr>
              <a:t>Malignancy </a:t>
            </a:r>
            <a:r>
              <a:rPr lang="en-US" sz="3600" b="1" dirty="0" err="1" smtClean="0">
                <a:solidFill>
                  <a:schemeClr val="bg1"/>
                </a:solidFill>
              </a:rPr>
              <a:t>riski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olan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endometriomalar</a:t>
            </a:r>
            <a:r>
              <a:rPr lang="en-US" sz="3600" b="1" dirty="0" smtClean="0">
                <a:solidFill>
                  <a:schemeClr val="bg1"/>
                </a:solidFill>
              </a:rPr>
              <a:t>.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86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Effects of </a:t>
            </a:r>
            <a:r>
              <a:rPr lang="en-US" sz="2800" b="1" dirty="0" smtClean="0">
                <a:solidFill>
                  <a:srgbClr val="FF0000"/>
                </a:solidFill>
              </a:rPr>
              <a:t>bipolar coagulation </a:t>
            </a:r>
            <a:r>
              <a:rPr lang="en-US" sz="2800" b="1" dirty="0" err="1" smtClean="0">
                <a:solidFill>
                  <a:srgbClr val="FF0000"/>
                </a:solidFill>
              </a:rPr>
              <a:t>vs</a:t>
            </a:r>
            <a:r>
              <a:rPr lang="en-US" sz="2800" b="1" dirty="0" smtClean="0">
                <a:solidFill>
                  <a:srgbClr val="FF0000"/>
                </a:solidFill>
              </a:rPr>
              <a:t> suture </a:t>
            </a:r>
            <a:r>
              <a:rPr lang="en-US" sz="2400" b="1" dirty="0" smtClean="0">
                <a:solidFill>
                  <a:srgbClr val="FFFF00"/>
                </a:solidFill>
              </a:rPr>
              <a:t>after laparoscopic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endometrioma</a:t>
            </a:r>
            <a:r>
              <a:rPr lang="en-US" sz="2400" b="1" dirty="0" smtClean="0">
                <a:solidFill>
                  <a:srgbClr val="FFFF00"/>
                </a:solidFill>
              </a:rPr>
              <a:t> cystectomy on the ovarian reserve and outcome of </a:t>
            </a:r>
            <a:r>
              <a:rPr lang="en-US" sz="2400" b="1" dirty="0" err="1" smtClean="0">
                <a:solidFill>
                  <a:srgbClr val="FFFF00"/>
                </a:solidFill>
              </a:rPr>
              <a:t>IVF:retrospective</a:t>
            </a:r>
            <a:r>
              <a:rPr lang="en-US" sz="2400" b="1" dirty="0" smtClean="0">
                <a:solidFill>
                  <a:srgbClr val="FFFF00"/>
                </a:solidFill>
              </a:rPr>
              <a:t> study 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84313"/>
            <a:ext cx="8229600" cy="51847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bg1"/>
                </a:solidFill>
              </a:rPr>
              <a:t>(</a:t>
            </a:r>
            <a:r>
              <a:rPr lang="en-US" sz="2000" b="1" dirty="0" smtClean="0">
                <a:solidFill>
                  <a:schemeClr val="bg1"/>
                </a:solidFill>
              </a:rPr>
              <a:t>44 </a:t>
            </a:r>
            <a:r>
              <a:rPr lang="en-US" sz="2000" b="1" dirty="0" err="1" smtClean="0">
                <a:solidFill>
                  <a:schemeClr val="bg1"/>
                </a:solidFill>
              </a:rPr>
              <a:t>patientes</a:t>
            </a:r>
            <a:r>
              <a:rPr lang="en-US" sz="2000" b="1" dirty="0" smtClean="0">
                <a:solidFill>
                  <a:schemeClr val="bg1"/>
                </a:solidFill>
              </a:rPr>
              <a:t> with unilateral </a:t>
            </a:r>
            <a:r>
              <a:rPr lang="en-US" sz="2000" b="1" dirty="0" err="1" smtClean="0">
                <a:solidFill>
                  <a:schemeClr val="bg1"/>
                </a:solidFill>
              </a:rPr>
              <a:t>endometrioma</a:t>
            </a:r>
            <a:r>
              <a:rPr lang="en-US" sz="2000" b="1" dirty="0" smtClean="0">
                <a:solidFill>
                  <a:schemeClr val="bg1"/>
                </a:solidFill>
              </a:rPr>
              <a:t> cystectomy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No significant differences </a:t>
            </a:r>
            <a:r>
              <a:rPr lang="en-US" dirty="0" smtClean="0">
                <a:solidFill>
                  <a:srgbClr val="FFFFFF"/>
                </a:solidFill>
              </a:rPr>
              <a:t>in serum levels of AMH,FSH,E2,AFC between pre-post operative samples in both groups</a:t>
            </a:r>
          </a:p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But there was </a:t>
            </a:r>
            <a:r>
              <a:rPr lang="en-US" dirty="0" smtClean="0">
                <a:solidFill>
                  <a:srgbClr val="FFFF00"/>
                </a:solidFill>
              </a:rPr>
              <a:t>no differences </a:t>
            </a:r>
            <a:r>
              <a:rPr lang="en-US" dirty="0" smtClean="0">
                <a:solidFill>
                  <a:srgbClr val="FFFFFF"/>
                </a:solidFill>
              </a:rPr>
              <a:t>in the </a:t>
            </a:r>
            <a:r>
              <a:rPr lang="en-US" dirty="0" smtClean="0">
                <a:solidFill>
                  <a:srgbClr val="FFFF00"/>
                </a:solidFill>
              </a:rPr>
              <a:t>outcome of IVF </a:t>
            </a:r>
            <a:r>
              <a:rPr lang="en-US" dirty="0" smtClean="0">
                <a:solidFill>
                  <a:srgbClr val="FFFFFF"/>
                </a:solidFill>
              </a:rPr>
              <a:t>between the 2 different methods of hemostasis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dirty="0" smtClean="0">
                <a:solidFill>
                  <a:srgbClr val="FFFFFF"/>
                </a:solidFill>
              </a:rPr>
              <a:t>                   </a:t>
            </a:r>
            <a:r>
              <a:rPr lang="en-US" sz="2400" dirty="0" smtClean="0">
                <a:solidFill>
                  <a:srgbClr val="FFFFFF"/>
                </a:solidFill>
              </a:rPr>
              <a:t>Takashima A et al J </a:t>
            </a:r>
            <a:r>
              <a:rPr lang="en-US" sz="2400" dirty="0" err="1" smtClean="0">
                <a:solidFill>
                  <a:srgbClr val="FFFFFF"/>
                </a:solidFill>
              </a:rPr>
              <a:t>Obst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Gyn</a:t>
            </a:r>
            <a:r>
              <a:rPr lang="en-US" sz="2400" dirty="0" smtClean="0">
                <a:solidFill>
                  <a:srgbClr val="FFFFFF"/>
                </a:solidFill>
              </a:rPr>
              <a:t> Res 2013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97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Impact of hemostasis </a:t>
            </a:r>
            <a:r>
              <a:rPr lang="en-US" sz="2400" b="1" dirty="0" err="1" smtClean="0">
                <a:solidFill>
                  <a:srgbClr val="FFFF00"/>
                </a:solidFill>
              </a:rPr>
              <a:t>methods,</a:t>
            </a:r>
            <a:r>
              <a:rPr lang="en-US" sz="2700" b="1" dirty="0" err="1" smtClean="0">
                <a:solidFill>
                  <a:srgbClr val="FF0000"/>
                </a:solidFill>
              </a:rPr>
              <a:t>electrocoagulation</a:t>
            </a:r>
            <a:r>
              <a:rPr lang="en-US" sz="2700" b="1" dirty="0" smtClean="0">
                <a:solidFill>
                  <a:srgbClr val="FF0000"/>
                </a:solidFill>
              </a:rPr>
              <a:t> </a:t>
            </a:r>
            <a:r>
              <a:rPr lang="en-US" sz="2700" b="1" dirty="0" err="1" smtClean="0">
                <a:solidFill>
                  <a:srgbClr val="FF0000"/>
                </a:solidFill>
              </a:rPr>
              <a:t>vs</a:t>
            </a:r>
            <a:r>
              <a:rPr lang="en-US" sz="2700" b="1" dirty="0" smtClean="0">
                <a:solidFill>
                  <a:srgbClr val="FF0000"/>
                </a:solidFill>
              </a:rPr>
              <a:t> suture </a:t>
            </a:r>
            <a:r>
              <a:rPr lang="en-US" sz="2400" b="1" dirty="0" smtClean="0">
                <a:solidFill>
                  <a:srgbClr val="FFFF00"/>
                </a:solidFill>
              </a:rPr>
              <a:t>in laparoscopic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endometriotic</a:t>
            </a:r>
            <a:r>
              <a:rPr lang="en-US" sz="2400" b="1" dirty="0" smtClean="0">
                <a:solidFill>
                  <a:srgbClr val="FFFF00"/>
                </a:solidFill>
              </a:rPr>
              <a:t> cystectomy on the ovarian </a:t>
            </a:r>
            <a:r>
              <a:rPr lang="en-US" sz="2400" b="1" dirty="0" err="1" smtClean="0">
                <a:solidFill>
                  <a:srgbClr val="FFFF00"/>
                </a:solidFill>
              </a:rPr>
              <a:t>reserve:prospective</a:t>
            </a:r>
            <a:r>
              <a:rPr lang="en-US" sz="2400" b="1" dirty="0" smtClean="0">
                <a:solidFill>
                  <a:srgbClr val="FFFF00"/>
                </a:solidFill>
              </a:rPr>
              <a:t> comparative study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125 </a:t>
            </a:r>
            <a:r>
              <a:rPr lang="en-US" dirty="0" err="1" smtClean="0">
                <a:solidFill>
                  <a:schemeClr val="bg1"/>
                </a:solidFill>
              </a:rPr>
              <a:t>patientes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ignificant differences of AMH decline between two groups (p&lt;.001).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Decline rate of AMH was </a:t>
            </a:r>
            <a:r>
              <a:rPr lang="en-US" dirty="0" smtClean="0">
                <a:solidFill>
                  <a:srgbClr val="FFFFFF"/>
                </a:solidFill>
              </a:rPr>
              <a:t>significantly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greater in the bipolar group  </a:t>
            </a:r>
            <a:r>
              <a:rPr lang="en-US" dirty="0" smtClean="0">
                <a:solidFill>
                  <a:srgbClr val="FFFFFF"/>
                </a:solidFill>
              </a:rPr>
              <a:t>(42.2%)than in the suture group (24.6%)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dirty="0" smtClean="0">
                <a:solidFill>
                  <a:srgbClr val="FFFFFF"/>
                </a:solidFill>
              </a:rPr>
              <a:t>                                                        </a:t>
            </a:r>
            <a:r>
              <a:rPr lang="en-US" sz="2400" dirty="0" smtClean="0">
                <a:solidFill>
                  <a:srgbClr val="FFFFFF"/>
                </a:solidFill>
              </a:rPr>
              <a:t>Song T et al JMIG 2015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1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Effect of </a:t>
            </a:r>
            <a:r>
              <a:rPr lang="en-US" sz="3600" b="1" dirty="0">
                <a:solidFill>
                  <a:srgbClr val="FF0000"/>
                </a:solidFill>
              </a:rPr>
              <a:t>V</a:t>
            </a:r>
            <a:r>
              <a:rPr lang="en-US" sz="3600" b="1" dirty="0" smtClean="0">
                <a:solidFill>
                  <a:srgbClr val="FF0000"/>
                </a:solidFill>
              </a:rPr>
              <a:t>asopressin </a:t>
            </a:r>
            <a:r>
              <a:rPr lang="en-US" sz="3600" b="1" dirty="0">
                <a:solidFill>
                  <a:srgbClr val="FF0000"/>
                </a:solidFill>
              </a:rPr>
              <a:t>I</a:t>
            </a:r>
            <a:r>
              <a:rPr lang="en-US" sz="3600" b="1" dirty="0" smtClean="0">
                <a:solidFill>
                  <a:srgbClr val="FF0000"/>
                </a:solidFill>
              </a:rPr>
              <a:t>njection </a:t>
            </a:r>
            <a:r>
              <a:rPr lang="en-US" sz="2400" b="1" dirty="0" smtClean="0">
                <a:solidFill>
                  <a:srgbClr val="FFFF00"/>
                </a:solidFill>
              </a:rPr>
              <a:t>technique in laparoscopic excision of bilateral ovarian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endometriomas</a:t>
            </a:r>
            <a:r>
              <a:rPr lang="en-US" sz="2400" b="1" dirty="0" smtClean="0">
                <a:solidFill>
                  <a:srgbClr val="FFFF00"/>
                </a:solidFill>
              </a:rPr>
              <a:t> on ovarian </a:t>
            </a:r>
            <a:r>
              <a:rPr lang="en-US" sz="2400" b="1" dirty="0" err="1" smtClean="0">
                <a:solidFill>
                  <a:srgbClr val="FFFF00"/>
                </a:solidFill>
              </a:rPr>
              <a:t>reserve:prospective</a:t>
            </a:r>
            <a:r>
              <a:rPr lang="en-US" sz="2400" b="1" dirty="0" smtClean="0">
                <a:solidFill>
                  <a:srgbClr val="FFFF00"/>
                </a:solidFill>
              </a:rPr>
              <a:t> randomized study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600200"/>
            <a:ext cx="9278503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86 women with bilateral </a:t>
            </a:r>
            <a:r>
              <a:rPr lang="en-US" dirty="0" err="1" smtClean="0">
                <a:solidFill>
                  <a:schemeClr val="bg1"/>
                </a:solidFill>
              </a:rPr>
              <a:t>endometriomas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3 groups: Cystectomy :1.Without injection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2.</a:t>
            </a:r>
            <a:r>
              <a:rPr lang="en-US" dirty="0">
                <a:solidFill>
                  <a:schemeClr val="bg1"/>
                </a:solidFill>
              </a:rPr>
              <a:t>W</a:t>
            </a:r>
            <a:r>
              <a:rPr lang="en-US" dirty="0" smtClean="0">
                <a:solidFill>
                  <a:schemeClr val="bg1"/>
                </a:solidFill>
              </a:rPr>
              <a:t>ith </a:t>
            </a:r>
            <a:r>
              <a:rPr lang="en-US" dirty="0" err="1" smtClean="0">
                <a:solidFill>
                  <a:schemeClr val="bg1"/>
                </a:solidFill>
              </a:rPr>
              <a:t>salin</a:t>
            </a:r>
            <a:r>
              <a:rPr lang="en-US" dirty="0" smtClean="0">
                <a:solidFill>
                  <a:schemeClr val="bg1"/>
                </a:solidFill>
              </a:rPr>
              <a:t> solution 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                                             3.With vasopressin  injection 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Basal FSH levels were significantly different before and </a:t>
            </a:r>
            <a:r>
              <a:rPr lang="en-US" dirty="0" err="1" smtClean="0">
                <a:solidFill>
                  <a:srgbClr val="FFFF00"/>
                </a:solidFill>
              </a:rPr>
              <a:t>aftersurgery</a:t>
            </a:r>
            <a:r>
              <a:rPr lang="en-US" dirty="0" smtClean="0">
                <a:solidFill>
                  <a:srgbClr val="FFFF00"/>
                </a:solidFill>
              </a:rPr>
              <a:t> in group 1 and 2 but </a:t>
            </a:r>
            <a:r>
              <a:rPr lang="en-US" dirty="0" smtClean="0">
                <a:solidFill>
                  <a:srgbClr val="FF0000"/>
                </a:solidFill>
              </a:rPr>
              <a:t>not </a:t>
            </a:r>
            <a:r>
              <a:rPr lang="en-US" dirty="0" smtClean="0">
                <a:solidFill>
                  <a:srgbClr val="FFFF00"/>
                </a:solidFill>
              </a:rPr>
              <a:t>in the group 3 (p &gt;.05)</a:t>
            </a:r>
          </a:p>
          <a:p>
            <a:pPr marL="0" indent="0">
              <a:buFontTx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sz="2400" dirty="0" smtClean="0"/>
              <a:t>                                                   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Qiong</a:t>
            </a:r>
            <a:r>
              <a:rPr lang="en-US" sz="2400" dirty="0" smtClean="0">
                <a:solidFill>
                  <a:srgbClr val="FFFFFF"/>
                </a:solidFill>
              </a:rPr>
              <a:t>-Zhen et al. JMIG 2014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619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FFFF00"/>
                </a:solidFill>
              </a:rPr>
              <a:t>Hemostatic Sealant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548922"/>
            <a:ext cx="8964612" cy="5832475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chemeClr val="bg1"/>
                </a:solidFill>
              </a:rPr>
              <a:t>Bowin-derivated</a:t>
            </a:r>
            <a:r>
              <a:rPr lang="en-US" dirty="0" smtClean="0">
                <a:solidFill>
                  <a:schemeClr val="bg1"/>
                </a:solidFill>
              </a:rPr>
              <a:t> gelatin matrix component and a human or </a:t>
            </a:r>
            <a:r>
              <a:rPr lang="en-US" dirty="0" err="1" smtClean="0">
                <a:solidFill>
                  <a:schemeClr val="bg1"/>
                </a:solidFill>
              </a:rPr>
              <a:t>bowin-derivated</a:t>
            </a:r>
            <a:r>
              <a:rPr lang="en-US" dirty="0" smtClean="0">
                <a:solidFill>
                  <a:schemeClr val="bg1"/>
                </a:solidFill>
              </a:rPr>
              <a:t> thrombin powder in calcium chloride solution</a:t>
            </a: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They are in two separate syringes and are mixed just before application to the bleeding site</a:t>
            </a: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A minority patients 5/65</a:t>
            </a:r>
            <a:r>
              <a:rPr lang="en-US" dirty="0" smtClean="0">
                <a:solidFill>
                  <a:srgbClr val="FFFF00"/>
                </a:solidFill>
              </a:rPr>
              <a:t>(7.7%</a:t>
            </a:r>
            <a:r>
              <a:rPr lang="en-US" dirty="0" smtClean="0">
                <a:solidFill>
                  <a:schemeClr val="bg1"/>
                </a:solidFill>
              </a:rPr>
              <a:t>) </a:t>
            </a:r>
            <a:r>
              <a:rPr lang="en-US" dirty="0" smtClean="0">
                <a:solidFill>
                  <a:srgbClr val="FFFF00"/>
                </a:solidFill>
              </a:rPr>
              <a:t>need additional </a:t>
            </a:r>
            <a:r>
              <a:rPr lang="en-US" dirty="0" err="1" smtClean="0">
                <a:solidFill>
                  <a:srgbClr val="FFFF00"/>
                </a:solidFill>
              </a:rPr>
              <a:t>intervantion</a:t>
            </a:r>
            <a:r>
              <a:rPr lang="en-US" dirty="0" smtClean="0">
                <a:solidFill>
                  <a:schemeClr val="bg1"/>
                </a:solidFill>
              </a:rPr>
              <a:t> (suturing or BD)</a:t>
            </a: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Same complications (viral transmission, pulmonary </a:t>
            </a:r>
            <a:r>
              <a:rPr lang="en-US" dirty="0" err="1" smtClean="0">
                <a:solidFill>
                  <a:schemeClr val="bg1"/>
                </a:solidFill>
              </a:rPr>
              <a:t>embolism,DIC,small</a:t>
            </a:r>
            <a:r>
              <a:rPr lang="en-US" dirty="0" smtClean="0">
                <a:solidFill>
                  <a:schemeClr val="bg1"/>
                </a:solidFill>
              </a:rPr>
              <a:t> bowel </a:t>
            </a:r>
            <a:r>
              <a:rPr lang="en-US" dirty="0" err="1" smtClean="0">
                <a:solidFill>
                  <a:schemeClr val="bg1"/>
                </a:solidFill>
              </a:rPr>
              <a:t>obstruction,allergic</a:t>
            </a:r>
            <a:r>
              <a:rPr lang="en-US" dirty="0" smtClean="0">
                <a:solidFill>
                  <a:schemeClr val="bg1"/>
                </a:solidFill>
              </a:rPr>
              <a:t> reaction)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13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Impact of </a:t>
            </a:r>
            <a:r>
              <a:rPr lang="en-US" sz="2800" b="1" dirty="0" err="1" smtClean="0">
                <a:solidFill>
                  <a:srgbClr val="FF0000"/>
                </a:solidFill>
              </a:rPr>
              <a:t>bipolarcoagulation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vs</a:t>
            </a:r>
            <a:r>
              <a:rPr lang="en-US" sz="2800" b="1" dirty="0" smtClean="0">
                <a:solidFill>
                  <a:srgbClr val="FF0000"/>
                </a:solidFill>
              </a:rPr>
              <a:t> hemostatic sealant </a:t>
            </a:r>
            <a:r>
              <a:rPr lang="en-US" sz="2400" b="1" dirty="0" smtClean="0">
                <a:solidFill>
                  <a:srgbClr val="FFFF00"/>
                </a:solidFill>
              </a:rPr>
              <a:t>for laparoscopic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endometriotic</a:t>
            </a:r>
            <a:r>
              <a:rPr lang="en-US" sz="2400" b="1" dirty="0" smtClean="0">
                <a:solidFill>
                  <a:srgbClr val="FFFF00"/>
                </a:solidFill>
              </a:rPr>
              <a:t> cystectomy in preserving ovarian </a:t>
            </a:r>
            <a:r>
              <a:rPr lang="en-US" sz="2400" b="1" dirty="0" err="1" smtClean="0">
                <a:solidFill>
                  <a:srgbClr val="FFFF00"/>
                </a:solidFill>
              </a:rPr>
              <a:t>reserve:multicenter</a:t>
            </a:r>
            <a:r>
              <a:rPr lang="en-US" sz="2400" b="1" dirty="0" smtClean="0">
                <a:solidFill>
                  <a:srgbClr val="FFFF00"/>
                </a:solidFill>
              </a:rPr>
              <a:t> randomized controlled trial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100 </a:t>
            </a:r>
            <a:r>
              <a:rPr lang="en-US" dirty="0" err="1" smtClean="0">
                <a:solidFill>
                  <a:srgbClr val="FFFFFF"/>
                </a:solidFill>
              </a:rPr>
              <a:t>patientes</a:t>
            </a:r>
            <a:endParaRPr lang="en-US" dirty="0" smtClean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FFFFFF"/>
                </a:solidFill>
              </a:rPr>
              <a:t>S</a:t>
            </a:r>
            <a:r>
              <a:rPr lang="en-US" dirty="0" smtClean="0">
                <a:solidFill>
                  <a:srgbClr val="FFFFFF"/>
                </a:solidFill>
              </a:rPr>
              <a:t>ignificant differences of AMH decline between two groups (p=0.004).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Decline rate of AMH was significantly greater in the bipolar group (41.2%) than in hemostatic sealant group (16.1%)</a:t>
            </a:r>
          </a:p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dirty="0" smtClean="0">
                <a:solidFill>
                  <a:srgbClr val="FFFFFF"/>
                </a:solidFill>
              </a:rPr>
              <a:t>                                               </a:t>
            </a:r>
            <a:r>
              <a:rPr lang="en-US" sz="2400" dirty="0" smtClean="0">
                <a:solidFill>
                  <a:srgbClr val="FFFFFF"/>
                </a:solidFill>
              </a:rPr>
              <a:t>Song T et al Hum Repro 2014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524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j-cs"/>
            </a:endParaRPr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  <p:pic>
        <p:nvPicPr>
          <p:cNvPr id="55299" name="Picture 4" descr="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73025"/>
            <a:ext cx="9144001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5" descr="h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9144000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206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  <p:pic>
        <p:nvPicPr>
          <p:cNvPr id="480259" name="Picture 3" descr="h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77323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6323" name="Picture 4" descr="h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675"/>
            <a:ext cx="9144000" cy="506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806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5888"/>
            <a:ext cx="8291264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Comparison between the </a:t>
            </a:r>
            <a:r>
              <a:rPr lang="en-US" sz="2400" b="1" dirty="0" smtClean="0">
                <a:solidFill>
                  <a:srgbClr val="FF0000"/>
                </a:solidFill>
              </a:rPr>
              <a:t>stripping technique and combined </a:t>
            </a:r>
            <a:r>
              <a:rPr lang="en-US" sz="2400" b="1" dirty="0" smtClean="0">
                <a:solidFill>
                  <a:srgbClr val="FFFF00"/>
                </a:solidFill>
              </a:rPr>
              <a:t>(by BD)technique for the treatment of bilateral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endometriomas:a</a:t>
            </a:r>
            <a:r>
              <a:rPr lang="en-US" sz="2400" b="1" dirty="0" smtClean="0">
                <a:solidFill>
                  <a:srgbClr val="FFFF00"/>
                </a:solidFill>
              </a:rPr>
              <a:t> multicenter RCT</a:t>
            </a:r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8632" r="-38632"/>
          <a:stretch>
            <a:fillRect/>
          </a:stretch>
        </p:blipFill>
        <p:spPr>
          <a:xfrm>
            <a:off x="-1620838" y="1341438"/>
            <a:ext cx="12817476" cy="5229225"/>
          </a:xfrm>
        </p:spPr>
      </p:pic>
      <p:sp>
        <p:nvSpPr>
          <p:cNvPr id="90115" name="TextBox 2"/>
          <p:cNvSpPr txBox="1">
            <a:spLocks noChangeArrowheads="1"/>
          </p:cNvSpPr>
          <p:nvPr/>
        </p:nvSpPr>
        <p:spPr bwMode="auto">
          <a:xfrm flipH="1">
            <a:off x="2843213" y="6308725"/>
            <a:ext cx="7129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chemeClr val="bg1"/>
                </a:solidFill>
              </a:rPr>
              <a:t>Muzzi</a:t>
            </a:r>
            <a:r>
              <a:rPr lang="en-US" sz="2800" dirty="0">
                <a:solidFill>
                  <a:schemeClr val="bg1"/>
                </a:solidFill>
              </a:rPr>
              <a:t> et al. Human Repro 2016</a:t>
            </a:r>
          </a:p>
        </p:txBody>
      </p:sp>
    </p:spTree>
    <p:extLst>
      <p:ext uri="{BB962C8B-B14F-4D97-AF65-F5344CB8AC3E}">
        <p14:creationId xmlns:p14="http://schemas.microsoft.com/office/powerpoint/2010/main" val="1371315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44279" b="-44279"/>
          <a:stretch>
            <a:fillRect/>
          </a:stretch>
        </p:blipFill>
        <p:spPr>
          <a:xfrm>
            <a:off x="395288" y="-242888"/>
            <a:ext cx="8229600" cy="7893051"/>
          </a:xfrm>
        </p:spPr>
      </p:pic>
      <p:sp>
        <p:nvSpPr>
          <p:cNvPr id="91138" name="TextBox 4"/>
          <p:cNvSpPr txBox="1">
            <a:spLocks noChangeArrowheads="1"/>
          </p:cNvSpPr>
          <p:nvPr/>
        </p:nvSpPr>
        <p:spPr bwMode="auto">
          <a:xfrm>
            <a:off x="3059113" y="6021388"/>
            <a:ext cx="5113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chemeClr val="bg1"/>
                </a:solidFill>
              </a:rPr>
              <a:t>Muzzi</a:t>
            </a:r>
            <a:r>
              <a:rPr lang="en-US" sz="2800" dirty="0">
                <a:solidFill>
                  <a:schemeClr val="bg1"/>
                </a:solidFill>
              </a:rPr>
              <a:t> et al Human Repro  2016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FF00"/>
                </a:solidFill>
              </a:rPr>
              <a:t>Comparison between the </a:t>
            </a:r>
            <a:r>
              <a:rPr lang="en-US" sz="2400" b="1" dirty="0" smtClean="0">
                <a:solidFill>
                  <a:srgbClr val="FF0000"/>
                </a:solidFill>
              </a:rPr>
              <a:t>stripping technique </a:t>
            </a:r>
            <a:r>
              <a:rPr lang="en-US" sz="2400" b="1" dirty="0" smtClean="0">
                <a:solidFill>
                  <a:srgbClr val="FFFF00"/>
                </a:solidFill>
              </a:rPr>
              <a:t>and the </a:t>
            </a:r>
            <a:r>
              <a:rPr lang="en-US" sz="2400" b="1" dirty="0" smtClean="0">
                <a:solidFill>
                  <a:srgbClr val="FF0000"/>
                </a:solidFill>
              </a:rPr>
              <a:t>combined excisional(BD)</a:t>
            </a:r>
            <a:r>
              <a:rPr lang="en-US" sz="2400" b="1" dirty="0" smtClean="0">
                <a:solidFill>
                  <a:srgbClr val="FFFF00"/>
                </a:solidFill>
              </a:rPr>
              <a:t>technique for the treatment of bilateral ovarian </a:t>
            </a:r>
            <a:r>
              <a:rPr lang="en-US" sz="2400" b="1" dirty="0" err="1" smtClean="0">
                <a:solidFill>
                  <a:srgbClr val="FFFF00"/>
                </a:solidFill>
              </a:rPr>
              <a:t>endometriomas:a</a:t>
            </a:r>
            <a:r>
              <a:rPr lang="en-US" sz="2400" b="1" dirty="0" smtClean="0">
                <a:solidFill>
                  <a:srgbClr val="FFFF00"/>
                </a:solidFill>
              </a:rPr>
              <a:t> multicenter RCT 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749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j-cs"/>
            </a:endParaRP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843" indent="-342843" eaLnBrk="1" hangingPunct="1">
              <a:defRPr/>
            </a:pPr>
            <a:endParaRPr lang="tr-TR" smtClean="0">
              <a:cs typeface="+mn-cs"/>
            </a:endParaRPr>
          </a:p>
        </p:txBody>
      </p:sp>
      <p:pic>
        <p:nvPicPr>
          <p:cNvPr id="76803" name="Picture 4" descr="image 200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388"/>
            <a:ext cx="9144000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419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1918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800" b="1" dirty="0" smtClean="0">
                <a:solidFill>
                  <a:srgbClr val="FFFF00"/>
                </a:solidFill>
              </a:rPr>
              <a:t>Misclassification of the </a:t>
            </a:r>
            <a:r>
              <a:rPr lang="en-US" sz="4800" b="1" dirty="0" err="1" smtClean="0">
                <a:solidFill>
                  <a:srgbClr val="FFFF00"/>
                </a:solidFill>
              </a:rPr>
              <a:t>Endometriomas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141912"/>
          </a:xfrm>
        </p:spPr>
        <p:txBody>
          <a:bodyPr/>
          <a:lstStyle/>
          <a:p>
            <a:pPr>
              <a:defRPr/>
            </a:pPr>
            <a:r>
              <a:rPr lang="en-US" sz="4100" dirty="0">
                <a:solidFill>
                  <a:schemeClr val="bg1"/>
                </a:solidFill>
              </a:rPr>
              <a:t>Misclassify malignant lesions as </a:t>
            </a:r>
            <a:r>
              <a:rPr lang="en-US" sz="4100" dirty="0" err="1">
                <a:solidFill>
                  <a:schemeClr val="bg1"/>
                </a:solidFill>
              </a:rPr>
              <a:t>endometriomas</a:t>
            </a:r>
            <a:r>
              <a:rPr lang="en-US" sz="4100" dirty="0">
                <a:solidFill>
                  <a:schemeClr val="bg1"/>
                </a:solidFill>
              </a:rPr>
              <a:t> in </a:t>
            </a:r>
            <a:r>
              <a:rPr lang="en-US" sz="4100" dirty="0">
                <a:solidFill>
                  <a:srgbClr val="FFFF00"/>
                </a:solidFill>
              </a:rPr>
              <a:t>2% to 9% </a:t>
            </a:r>
            <a:r>
              <a:rPr lang="en-US" sz="4100" dirty="0">
                <a:solidFill>
                  <a:srgbClr val="FFFFFF"/>
                </a:solidFill>
              </a:rPr>
              <a:t>of cases</a:t>
            </a:r>
          </a:p>
          <a:p>
            <a:pPr>
              <a:defRPr/>
            </a:pPr>
            <a:r>
              <a:rPr lang="en-US" sz="4100" dirty="0">
                <a:solidFill>
                  <a:srgbClr val="FFFF00"/>
                </a:solidFill>
              </a:rPr>
              <a:t>Borderline ovarian </a:t>
            </a:r>
            <a:r>
              <a:rPr lang="en-US" sz="4100" dirty="0">
                <a:solidFill>
                  <a:srgbClr val="FFFFFF"/>
                </a:solidFill>
              </a:rPr>
              <a:t>tumors</a:t>
            </a:r>
          </a:p>
          <a:p>
            <a:pPr>
              <a:defRPr/>
            </a:pPr>
            <a:r>
              <a:rPr lang="en-US" sz="4100" dirty="0" err="1">
                <a:solidFill>
                  <a:srgbClr val="FFFF00"/>
                </a:solidFill>
              </a:rPr>
              <a:t>Endometrioid</a:t>
            </a:r>
            <a:r>
              <a:rPr lang="en-US" sz="4100" dirty="0"/>
              <a:t> </a:t>
            </a:r>
            <a:r>
              <a:rPr lang="en-US" sz="4100" dirty="0">
                <a:solidFill>
                  <a:srgbClr val="FFFFFF"/>
                </a:solidFill>
              </a:rPr>
              <a:t>and</a:t>
            </a:r>
            <a:r>
              <a:rPr lang="en-US" sz="4100" dirty="0"/>
              <a:t> </a:t>
            </a:r>
            <a:r>
              <a:rPr lang="en-US" sz="4100" dirty="0">
                <a:solidFill>
                  <a:srgbClr val="FFFF00"/>
                </a:solidFill>
              </a:rPr>
              <a:t>clear cell </a:t>
            </a:r>
            <a:r>
              <a:rPr lang="en-US" sz="4100" dirty="0">
                <a:solidFill>
                  <a:srgbClr val="FFFFFF"/>
                </a:solidFill>
              </a:rPr>
              <a:t>ovarian carcinomas</a:t>
            </a:r>
          </a:p>
          <a:p>
            <a:pPr marL="0" indent="0">
              <a:buNone/>
              <a:defRPr/>
            </a:pPr>
            <a:r>
              <a:rPr lang="en-US" sz="4100" dirty="0">
                <a:solidFill>
                  <a:srgbClr val="FFFFFF"/>
                </a:solidFill>
              </a:rPr>
              <a:t>                      </a:t>
            </a:r>
            <a:r>
              <a:rPr lang="en-US" sz="4100" dirty="0" smtClean="0">
                <a:solidFill>
                  <a:srgbClr val="FFFFFF"/>
                </a:solidFill>
              </a:rPr>
              <a:t>              </a:t>
            </a:r>
            <a:r>
              <a:rPr lang="en-US" dirty="0" err="1" smtClean="0">
                <a:solidFill>
                  <a:srgbClr val="FFFFFF"/>
                </a:solidFill>
              </a:rPr>
              <a:t>Muzzi</a:t>
            </a:r>
            <a:r>
              <a:rPr lang="en-US" dirty="0" smtClean="0">
                <a:solidFill>
                  <a:srgbClr val="FFFFFF"/>
                </a:solidFill>
              </a:rPr>
              <a:t> et al. JMIG 2014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856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Key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point:Better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Protection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of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the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H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ilus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cs typeface="+mj-cs"/>
              </a:rPr>
              <a:t>V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ascularisation</a:t>
            </a:r>
            <a:endParaRPr lang="tr-TR" sz="4000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4037" y="1600200"/>
            <a:ext cx="8949963" cy="52578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  <a:defRPr/>
            </a:pPr>
            <a:r>
              <a:rPr lang="tr-TR" sz="3600" dirty="0" smtClean="0">
                <a:solidFill>
                  <a:srgbClr val="FFFF00"/>
                </a:solidFill>
                <a:cs typeface="+mn-cs"/>
              </a:rPr>
              <a:t>1.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Non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agressive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coagulation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but in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case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we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need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(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use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fine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bipolar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forceps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or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pin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point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hemostasis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by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laser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but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under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irrigation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) </a:t>
            </a:r>
          </a:p>
          <a:p>
            <a:pPr marL="0" indent="0" eaLnBrk="1" hangingPunct="1">
              <a:buNone/>
              <a:defRPr/>
            </a:pPr>
            <a:r>
              <a:rPr lang="tr-TR" sz="3600" dirty="0" smtClean="0">
                <a:solidFill>
                  <a:srgbClr val="FFFF00"/>
                </a:solidFill>
                <a:cs typeface="+mn-cs"/>
              </a:rPr>
              <a:t>2.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Combined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technique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by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Laser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vaporisation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</a:p>
          <a:p>
            <a:pPr marL="0" indent="0" eaLnBrk="1" hangingPunct="1">
              <a:buNone/>
              <a:defRPr/>
            </a:pPr>
            <a:r>
              <a:rPr lang="tr-TR" sz="3600" dirty="0" smtClean="0">
                <a:solidFill>
                  <a:srgbClr val="FFFF00"/>
                </a:solidFill>
                <a:cs typeface="+mn-cs"/>
              </a:rPr>
              <a:t>3.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Hemostatic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sealant</a:t>
            </a:r>
            <a:r>
              <a:rPr lang="tr-TR" sz="3600" dirty="0">
                <a:solidFill>
                  <a:schemeClr val="bg1"/>
                </a:solidFill>
                <a:cs typeface="+mn-cs"/>
              </a:rPr>
              <a:t>,</a:t>
            </a:r>
            <a:endParaRPr lang="tr-TR" sz="3600" dirty="0" smtClean="0">
              <a:solidFill>
                <a:schemeClr val="bg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sz="3600" dirty="0" smtClean="0">
                <a:solidFill>
                  <a:srgbClr val="FFFF00"/>
                </a:solidFill>
                <a:cs typeface="+mn-cs"/>
              </a:rPr>
              <a:t>4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.Vasopressin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injection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before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excision</a:t>
            </a:r>
            <a:endParaRPr lang="tr-TR" sz="3600" dirty="0" smtClean="0">
              <a:solidFill>
                <a:schemeClr val="bg1"/>
              </a:solidFill>
              <a:cs typeface="+mn-cs"/>
            </a:endParaRPr>
          </a:p>
          <a:p>
            <a:pPr marL="0" indent="0" eaLnBrk="1" hangingPunct="1">
              <a:buNone/>
              <a:defRPr/>
            </a:pPr>
            <a:r>
              <a:rPr lang="tr-TR" sz="3600" dirty="0">
                <a:solidFill>
                  <a:srgbClr val="FFFF00"/>
                </a:solidFill>
                <a:cs typeface="+mn-cs"/>
              </a:rPr>
              <a:t>5</a:t>
            </a:r>
            <a:r>
              <a:rPr lang="tr-TR" sz="3600" dirty="0" smtClean="0">
                <a:solidFill>
                  <a:srgbClr val="FFFF00"/>
                </a:solidFill>
                <a:cs typeface="+mn-cs"/>
              </a:rPr>
              <a:t>.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Homostatic </a:t>
            </a:r>
            <a:r>
              <a:rPr lang="tr-TR" sz="3600" dirty="0" err="1" smtClean="0">
                <a:solidFill>
                  <a:schemeClr val="bg1"/>
                </a:solidFill>
                <a:cs typeface="+mn-cs"/>
              </a:rPr>
              <a:t>suture</a:t>
            </a:r>
            <a:r>
              <a:rPr lang="tr-TR" sz="3600" dirty="0" err="1" smtClean="0">
                <a:solidFill>
                  <a:schemeClr val="bg1"/>
                </a:solidFill>
              </a:rPr>
              <a:t>s</a:t>
            </a:r>
            <a:r>
              <a:rPr lang="tr-TR" sz="3600" dirty="0" smtClean="0">
                <a:solidFill>
                  <a:schemeClr val="bg1"/>
                </a:solidFill>
              </a:rPr>
              <a:t>  &gt;</a:t>
            </a:r>
            <a:r>
              <a:rPr lang="tr-TR" sz="3600" dirty="0" smtClean="0">
                <a:solidFill>
                  <a:schemeClr val="bg1"/>
                </a:solidFill>
                <a:cs typeface="+mn-cs"/>
              </a:rPr>
              <a:t>&gt; BD ?</a:t>
            </a:r>
          </a:p>
          <a:p>
            <a:pPr marL="0" indent="0" eaLnBrk="1" hangingPunct="1">
              <a:buNone/>
              <a:defRPr/>
            </a:pPr>
            <a:endParaRPr lang="tr-TR" sz="3600" dirty="0" smtClean="0">
              <a:solidFill>
                <a:schemeClr val="bg1"/>
              </a:solidFill>
              <a:cs typeface="+mn-cs"/>
            </a:endParaRPr>
          </a:p>
          <a:p>
            <a:pPr eaLnBrk="1" hangingPunct="1">
              <a:defRPr/>
            </a:pPr>
            <a:r>
              <a:rPr lang="tr-TR" dirty="0" smtClean="0">
                <a:solidFill>
                  <a:schemeClr val="bg1"/>
                </a:solidFill>
                <a:cs typeface="+mn-cs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357774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04900"/>
            <a:ext cx="650466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Don’t do the  Extensive Coagulation and Aggressive Hemostatic  Sutures</a:t>
            </a:r>
            <a:endParaRPr lang="en-US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81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Post-op </a:t>
            </a:r>
            <a:r>
              <a:rPr lang="en-US" b="1" dirty="0" err="1" smtClean="0">
                <a:solidFill>
                  <a:srgbClr val="FFFF00"/>
                </a:solidFill>
              </a:rPr>
              <a:t>tedavi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ve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Reküransın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önlenmesi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804749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dirty="0" smtClean="0">
                <a:solidFill>
                  <a:srgbClr val="FFFF00"/>
                </a:solidFill>
              </a:rPr>
              <a:t>1</a:t>
            </a:r>
            <a:r>
              <a:rPr lang="en-US" sz="4000" dirty="0" smtClean="0">
                <a:solidFill>
                  <a:schemeClr val="bg1"/>
                </a:solidFill>
              </a:rPr>
              <a:t>.OKS,progestinler </a:t>
            </a:r>
            <a:r>
              <a:rPr lang="en-US" sz="4000" dirty="0" err="1" smtClean="0">
                <a:solidFill>
                  <a:schemeClr val="bg1"/>
                </a:solidFill>
              </a:rPr>
              <a:t>veya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</a:rPr>
              <a:t>diğer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</a:rPr>
              <a:t>baskılayıcı</a:t>
            </a:r>
            <a:r>
              <a:rPr lang="en-US" sz="4000" dirty="0" smtClean="0">
                <a:solidFill>
                  <a:schemeClr val="bg1"/>
                </a:solidFill>
              </a:rPr>
              <a:t> hormonal </a:t>
            </a:r>
            <a:r>
              <a:rPr lang="en-US" sz="4000" dirty="0" err="1" smtClean="0">
                <a:solidFill>
                  <a:schemeClr val="bg1"/>
                </a:solidFill>
              </a:rPr>
              <a:t>ajanlar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</a:rPr>
              <a:t>ile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</a:rPr>
              <a:t>ovülasyonun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</a:rPr>
              <a:t>engellenmesi</a:t>
            </a:r>
            <a:r>
              <a:rPr lang="en-US" sz="4000" dirty="0" smtClean="0">
                <a:solidFill>
                  <a:schemeClr val="bg1"/>
                </a:solidFill>
              </a:rPr>
              <a:t>,</a:t>
            </a:r>
          </a:p>
          <a:p>
            <a:pPr algn="l"/>
            <a:r>
              <a:rPr lang="en-US" sz="4000" dirty="0" smtClean="0">
                <a:solidFill>
                  <a:srgbClr val="FFFF00"/>
                </a:solidFill>
              </a:rPr>
              <a:t>2</a:t>
            </a:r>
            <a:r>
              <a:rPr lang="en-US" sz="4000" dirty="0" smtClean="0">
                <a:solidFill>
                  <a:srgbClr val="FFFFFF"/>
                </a:solidFill>
              </a:rPr>
              <a:t>.</a:t>
            </a:r>
            <a:r>
              <a:rPr lang="en-US" sz="4000" dirty="0" smtClean="0">
                <a:solidFill>
                  <a:srgbClr val="FFFF00"/>
                </a:solidFill>
              </a:rPr>
              <a:t>LNG-IUD </a:t>
            </a:r>
            <a:r>
              <a:rPr lang="en-US" sz="4000" dirty="0" err="1" smtClean="0">
                <a:solidFill>
                  <a:srgbClr val="FFFF00"/>
                </a:solidFill>
              </a:rPr>
              <a:t>kullanılması</a:t>
            </a:r>
            <a:r>
              <a:rPr lang="en-US" sz="4000" dirty="0" smtClean="0">
                <a:solidFill>
                  <a:srgbClr val="FFFF00"/>
                </a:solidFill>
              </a:rPr>
              <a:t>,</a:t>
            </a:r>
          </a:p>
          <a:p>
            <a:pPr algn="l"/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cerrahi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sonrası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rekürens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oranlarını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dramatik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olarak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azaltmaktadır</a:t>
            </a:r>
            <a:r>
              <a:rPr lang="en-US" sz="4000" dirty="0" smtClean="0">
                <a:solidFill>
                  <a:srgbClr val="FFFF00"/>
                </a:solidFill>
              </a:rPr>
              <a:t>.</a:t>
            </a:r>
            <a:endParaRPr lang="en-US" sz="4000" dirty="0" smtClean="0"/>
          </a:p>
          <a:p>
            <a:r>
              <a:rPr lang="en-US" sz="2800" dirty="0" smtClean="0"/>
              <a:t>                                             </a:t>
            </a:r>
            <a:r>
              <a:rPr lang="en-US" sz="2800" dirty="0" err="1" smtClean="0">
                <a:solidFill>
                  <a:srgbClr val="FFFFFF"/>
                </a:solidFill>
              </a:rPr>
              <a:t>Vercellini</a:t>
            </a:r>
            <a:r>
              <a:rPr lang="en-US" sz="2800" dirty="0" smtClean="0">
                <a:solidFill>
                  <a:srgbClr val="FFFFFF"/>
                </a:solidFill>
              </a:rPr>
              <a:t> et al. </a:t>
            </a:r>
            <a:r>
              <a:rPr lang="en-US" sz="2800" dirty="0" err="1" smtClean="0">
                <a:solidFill>
                  <a:srgbClr val="FFFFFF"/>
                </a:solidFill>
              </a:rPr>
              <a:t>Fertil.Steril</a:t>
            </a:r>
            <a:r>
              <a:rPr lang="en-US" sz="2800" dirty="0" smtClean="0">
                <a:solidFill>
                  <a:srgbClr val="FFFFFF"/>
                </a:solidFill>
              </a:rPr>
              <a:t>. 2015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51185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SONUÇ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50516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Zor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Endometrioma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olgularında</a:t>
            </a:r>
            <a:r>
              <a:rPr lang="en-US" b="1" dirty="0" smtClean="0">
                <a:solidFill>
                  <a:schemeClr val="bg1"/>
                </a:solidFill>
              </a:rPr>
              <a:t> pre-op </a:t>
            </a:r>
            <a:r>
              <a:rPr lang="en-US" b="1" dirty="0" err="1" smtClean="0">
                <a:solidFill>
                  <a:schemeClr val="bg1"/>
                </a:solidFill>
              </a:rPr>
              <a:t>haritalama,over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rezerv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testleri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sonuçlarına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</a:rPr>
              <a:t>göre</a:t>
            </a:r>
            <a:r>
              <a:rPr lang="en-US" b="1" dirty="0" smtClean="0">
                <a:solidFill>
                  <a:schemeClr val="bg1"/>
                </a:solidFill>
              </a:rPr>
              <a:t>   </a:t>
            </a:r>
            <a:r>
              <a:rPr lang="en-US" b="1" dirty="0" err="1" smtClean="0">
                <a:solidFill>
                  <a:schemeClr val="bg1"/>
                </a:solidFill>
              </a:rPr>
              <a:t>tedavi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planlaması</a:t>
            </a:r>
            <a:r>
              <a:rPr lang="en-US" b="1" dirty="0" smtClean="0">
                <a:solidFill>
                  <a:schemeClr val="bg1"/>
                </a:solidFill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</a:rPr>
              <a:t>yapılmalıdır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Tedavi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sıralaması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hastanın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semptomlarına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göre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planlanmalıdır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Over </a:t>
            </a:r>
            <a:r>
              <a:rPr lang="en-US" b="1" dirty="0" err="1" smtClean="0">
                <a:solidFill>
                  <a:schemeClr val="bg1"/>
                </a:solidFill>
              </a:rPr>
              <a:t>rezervi</a:t>
            </a:r>
            <a:r>
              <a:rPr lang="en-US" b="1" dirty="0" smtClean="0">
                <a:solidFill>
                  <a:schemeClr val="bg1"/>
                </a:solidFill>
              </a:rPr>
              <a:t> en </a:t>
            </a:r>
            <a:r>
              <a:rPr lang="en-US" b="1" dirty="0" err="1" smtClean="0">
                <a:solidFill>
                  <a:schemeClr val="bg1"/>
                </a:solidFill>
              </a:rPr>
              <a:t>iyi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korunacak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şekilde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cerrahi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yapılmalıdır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00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SONUÇ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97" y="1584176"/>
            <a:ext cx="8967603" cy="5445224"/>
          </a:xfrm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</a:rPr>
              <a:t>İ</a:t>
            </a:r>
            <a:r>
              <a:rPr lang="en-US" sz="2800" b="1" dirty="0" smtClean="0">
                <a:solidFill>
                  <a:schemeClr val="bg1"/>
                </a:solidFill>
              </a:rPr>
              <a:t>lk </a:t>
            </a:r>
            <a:r>
              <a:rPr lang="en-US" sz="2800" b="1" dirty="0" err="1" smtClean="0">
                <a:solidFill>
                  <a:schemeClr val="bg1"/>
                </a:solidFill>
              </a:rPr>
              <a:t>cerrahi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sonrası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yapılan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medikal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tedavi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rekürensi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azaltabilir</a:t>
            </a:r>
            <a:r>
              <a:rPr lang="en-US" sz="28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en-US" sz="2800" b="1" dirty="0" err="1" smtClean="0">
                <a:solidFill>
                  <a:schemeClr val="bg1"/>
                </a:solidFill>
              </a:rPr>
              <a:t>Rekürens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oluştuğunda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önce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medikal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tedavi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denenmelidir</a:t>
            </a:r>
            <a:r>
              <a:rPr lang="en-US" sz="28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2800" b="1" dirty="0" err="1" smtClean="0">
                <a:solidFill>
                  <a:schemeClr val="bg1"/>
                </a:solidFill>
              </a:rPr>
              <a:t>Medikal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tedavi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başarısız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olursa</a:t>
            </a:r>
            <a:r>
              <a:rPr lang="en-US" sz="2800" b="1" dirty="0" smtClean="0">
                <a:solidFill>
                  <a:schemeClr val="bg1"/>
                </a:solidFill>
              </a:rPr>
              <a:t>, </a:t>
            </a:r>
            <a:r>
              <a:rPr lang="en-US" sz="2800" b="1" dirty="0" err="1" smtClean="0">
                <a:solidFill>
                  <a:schemeClr val="bg1"/>
                </a:solidFill>
              </a:rPr>
              <a:t>deneyimli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merkezlerde</a:t>
            </a:r>
            <a:r>
              <a:rPr lang="en-US" sz="2800" b="1" dirty="0" smtClean="0">
                <a:solidFill>
                  <a:schemeClr val="bg1"/>
                </a:solidFill>
              </a:rPr>
              <a:t>,   over </a:t>
            </a:r>
            <a:r>
              <a:rPr lang="en-US" sz="2800" b="1" dirty="0" err="1" smtClean="0">
                <a:solidFill>
                  <a:schemeClr val="bg1"/>
                </a:solidFill>
              </a:rPr>
              <a:t>rezervi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iyi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ise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önce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operasyon</a:t>
            </a:r>
            <a:r>
              <a:rPr lang="en-US" sz="2800" b="1" dirty="0" smtClean="0">
                <a:solidFill>
                  <a:schemeClr val="bg1"/>
                </a:solidFill>
              </a:rPr>
              <a:t>,   </a:t>
            </a:r>
            <a:r>
              <a:rPr lang="en-US" sz="2800" b="1" dirty="0" err="1" smtClean="0">
                <a:solidFill>
                  <a:schemeClr val="bg1"/>
                </a:solidFill>
              </a:rPr>
              <a:t>değil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ise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önce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oosit-embriyo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kryo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ve</a:t>
            </a:r>
            <a:r>
              <a:rPr lang="en-US" sz="2800" b="1" dirty="0" smtClean="0">
                <a:solidFill>
                  <a:schemeClr val="bg1"/>
                </a:solidFill>
              </a:rPr>
              <a:t>  </a:t>
            </a:r>
            <a:r>
              <a:rPr lang="en-US" sz="2800" b="1" dirty="0" err="1" smtClean="0">
                <a:solidFill>
                  <a:schemeClr val="bg1"/>
                </a:solidFill>
              </a:rPr>
              <a:t>sonra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operasyonun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yapılması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gerekir</a:t>
            </a:r>
            <a:r>
              <a:rPr lang="en-US" sz="2800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en-US" sz="2800" b="1" dirty="0" err="1" smtClean="0">
                <a:solidFill>
                  <a:schemeClr val="bg1"/>
                </a:solidFill>
              </a:rPr>
              <a:t>Şiddetli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ağrı</a:t>
            </a:r>
            <a:r>
              <a:rPr lang="en-US" sz="2800" b="1" dirty="0" smtClean="0">
                <a:solidFill>
                  <a:schemeClr val="bg1"/>
                </a:solidFill>
              </a:rPr>
              <a:t>+ DIE +</a:t>
            </a:r>
            <a:r>
              <a:rPr lang="en-US" sz="2800" b="1" dirty="0" err="1" smtClean="0">
                <a:solidFill>
                  <a:schemeClr val="bg1"/>
                </a:solidFill>
              </a:rPr>
              <a:t>Endometrioma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olgularında</a:t>
            </a:r>
            <a:r>
              <a:rPr lang="en-US" sz="2800" b="1" dirty="0" smtClean="0">
                <a:solidFill>
                  <a:schemeClr val="bg1"/>
                </a:solidFill>
              </a:rPr>
              <a:t>, tam </a:t>
            </a:r>
            <a:r>
              <a:rPr lang="en-US" sz="2800" b="1" dirty="0" err="1" smtClean="0">
                <a:solidFill>
                  <a:schemeClr val="bg1"/>
                </a:solidFill>
              </a:rPr>
              <a:t>cerrahi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rezeksiyon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yapılmalıdır</a:t>
            </a:r>
            <a:r>
              <a:rPr lang="en-US" sz="2800" b="1" dirty="0" smtClean="0">
                <a:solidFill>
                  <a:schemeClr val="bg1"/>
                </a:solidFill>
              </a:rPr>
              <a:t>. 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979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95" y="292100"/>
            <a:ext cx="9044105" cy="1384300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Endometriomalarda</a:t>
            </a:r>
            <a:r>
              <a:rPr lang="en-US" b="1" dirty="0" smtClean="0">
                <a:solidFill>
                  <a:srgbClr val="FFFF00"/>
                </a:solidFill>
              </a:rPr>
              <a:t>  </a:t>
            </a:r>
            <a:r>
              <a:rPr lang="en-US" b="1" dirty="0" err="1" smtClean="0">
                <a:solidFill>
                  <a:srgbClr val="FFFF00"/>
                </a:solidFill>
              </a:rPr>
              <a:t>Semptomlar</a:t>
            </a:r>
            <a:r>
              <a:rPr lang="en-US" b="1" dirty="0" smtClean="0">
                <a:solidFill>
                  <a:srgbClr val="FFFF00"/>
                </a:solidFill>
              </a:rPr>
              <a:t> :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199" y="1905000"/>
            <a:ext cx="8576201" cy="4114800"/>
          </a:xfrm>
        </p:spPr>
        <p:txBody>
          <a:bodyPr>
            <a:normAutofit/>
          </a:bodyPr>
          <a:lstStyle/>
          <a:p>
            <a:r>
              <a:rPr lang="en-US" sz="4400" b="1" dirty="0" err="1" smtClean="0">
                <a:solidFill>
                  <a:schemeClr val="bg1"/>
                </a:solidFill>
              </a:rPr>
              <a:t>Ağrı</a:t>
            </a:r>
            <a:endParaRPr lang="en-US" sz="4400" b="1" dirty="0" smtClean="0">
              <a:solidFill>
                <a:schemeClr val="bg1"/>
              </a:solidFill>
            </a:endParaRPr>
          </a:p>
          <a:p>
            <a:r>
              <a:rPr lang="en-US" sz="4400" b="1" dirty="0" err="1" smtClean="0">
                <a:solidFill>
                  <a:schemeClr val="bg1"/>
                </a:solidFill>
              </a:rPr>
              <a:t>İnfertilite</a:t>
            </a:r>
            <a:endParaRPr lang="en-US" sz="4400" b="1" dirty="0" smtClean="0">
              <a:solidFill>
                <a:schemeClr val="bg1"/>
              </a:solidFill>
            </a:endParaRPr>
          </a:p>
          <a:p>
            <a:r>
              <a:rPr lang="en-US" sz="4400" b="1" dirty="0" err="1" smtClean="0">
                <a:solidFill>
                  <a:schemeClr val="bg1"/>
                </a:solidFill>
              </a:rPr>
              <a:t>Ağrı</a:t>
            </a:r>
            <a:r>
              <a:rPr lang="en-US" sz="4400" b="1" dirty="0" smtClean="0">
                <a:solidFill>
                  <a:schemeClr val="bg1"/>
                </a:solidFill>
              </a:rPr>
              <a:t> + </a:t>
            </a:r>
            <a:r>
              <a:rPr lang="en-US" sz="4400" b="1" dirty="0" err="1" smtClean="0">
                <a:solidFill>
                  <a:schemeClr val="bg1"/>
                </a:solidFill>
              </a:rPr>
              <a:t>İnfertilite</a:t>
            </a:r>
            <a:endParaRPr lang="en-US" sz="4400" b="1" dirty="0" smtClean="0">
              <a:solidFill>
                <a:schemeClr val="bg1"/>
              </a:solidFill>
            </a:endParaRPr>
          </a:p>
          <a:p>
            <a:r>
              <a:rPr lang="en-US" sz="4400" b="1" dirty="0" err="1" smtClean="0">
                <a:solidFill>
                  <a:schemeClr val="bg1"/>
                </a:solidFill>
              </a:rPr>
              <a:t>Asemptomatik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00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tr-TR" sz="4100" b="1" dirty="0" err="1">
                <a:solidFill>
                  <a:srgbClr val="FFFF00"/>
                </a:solidFill>
              </a:rPr>
              <a:t>Laparoscopic</a:t>
            </a:r>
            <a:r>
              <a:rPr lang="tr-TR" sz="4100" b="1" dirty="0">
                <a:solidFill>
                  <a:srgbClr val="FFFF00"/>
                </a:solidFill>
              </a:rPr>
              <a:t> </a:t>
            </a:r>
            <a:r>
              <a:rPr lang="tr-TR" sz="4100" b="1" dirty="0" err="1">
                <a:solidFill>
                  <a:srgbClr val="FFFF00"/>
                </a:solidFill>
              </a:rPr>
              <a:t>S</a:t>
            </a:r>
            <a:r>
              <a:rPr lang="tr-TR" sz="4100" b="1" dirty="0" err="1" smtClean="0">
                <a:solidFill>
                  <a:srgbClr val="FFFF00"/>
                </a:solidFill>
              </a:rPr>
              <a:t>urgery</a:t>
            </a:r>
            <a:r>
              <a:rPr lang="tr-TR" sz="4100" b="1" dirty="0" smtClean="0">
                <a:solidFill>
                  <a:srgbClr val="FFFF00"/>
                </a:solidFill>
              </a:rPr>
              <a:t> </a:t>
            </a:r>
            <a:r>
              <a:rPr lang="tr-TR" sz="4100" b="1" dirty="0" err="1">
                <a:solidFill>
                  <a:srgbClr val="FFFF00"/>
                </a:solidFill>
              </a:rPr>
              <a:t>for</a:t>
            </a:r>
            <a:r>
              <a:rPr lang="tr-TR" sz="4100" b="1" dirty="0">
                <a:solidFill>
                  <a:srgbClr val="FFFF00"/>
                </a:solidFill>
              </a:rPr>
              <a:t> </a:t>
            </a:r>
            <a:r>
              <a:rPr lang="tr-TR" sz="4100" b="1" dirty="0" err="1">
                <a:solidFill>
                  <a:srgbClr val="FFFF00"/>
                </a:solidFill>
              </a:rPr>
              <a:t>E</a:t>
            </a:r>
            <a:r>
              <a:rPr lang="tr-TR" sz="4100" b="1" dirty="0" err="1" smtClean="0">
                <a:solidFill>
                  <a:srgbClr val="FFFF00"/>
                </a:solidFill>
              </a:rPr>
              <a:t>ndometriomas</a:t>
            </a:r>
            <a:r>
              <a:rPr lang="tr-TR" sz="4100" b="1" dirty="0" smtClean="0">
                <a:solidFill>
                  <a:srgbClr val="FFFF00"/>
                </a:solidFill>
              </a:rPr>
              <a:t> </a:t>
            </a:r>
            <a:r>
              <a:rPr lang="tr-TR" sz="4100" b="1" dirty="0">
                <a:solidFill>
                  <a:srgbClr val="FFFF00"/>
                </a:solidFill>
              </a:rPr>
              <a:t>(1092 </a:t>
            </a:r>
            <a:r>
              <a:rPr lang="tr-TR" sz="4100" b="1" dirty="0" err="1">
                <a:solidFill>
                  <a:srgbClr val="FFFF00"/>
                </a:solidFill>
              </a:rPr>
              <a:t>cases</a:t>
            </a:r>
            <a:r>
              <a:rPr lang="tr-TR" sz="41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5257799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tr-TR" b="1" dirty="0">
                <a:solidFill>
                  <a:schemeClr val="bg1"/>
                </a:solidFill>
              </a:rPr>
              <a:t>Age  :     </a:t>
            </a:r>
            <a:r>
              <a:rPr lang="tr-TR" b="1" dirty="0" smtClean="0">
                <a:solidFill>
                  <a:schemeClr val="bg1"/>
                </a:solidFill>
              </a:rPr>
              <a:t>   20</a:t>
            </a:r>
            <a:r>
              <a:rPr lang="tr-TR" b="1" dirty="0">
                <a:solidFill>
                  <a:schemeClr val="bg1"/>
                </a:solidFill>
              </a:rPr>
              <a:t>-29 :             </a:t>
            </a:r>
            <a:r>
              <a:rPr lang="tr-TR" b="1" dirty="0" smtClean="0">
                <a:solidFill>
                  <a:schemeClr val="bg1"/>
                </a:solidFill>
              </a:rPr>
              <a:t>          388</a:t>
            </a:r>
            <a:endParaRPr lang="tr-TR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</a:t>
            </a:r>
            <a:r>
              <a:rPr lang="tr-TR" b="1" dirty="0" smtClean="0">
                <a:solidFill>
                  <a:schemeClr val="bg1"/>
                </a:solidFill>
              </a:rPr>
              <a:t>     30</a:t>
            </a:r>
            <a:r>
              <a:rPr lang="tr-TR" b="1" dirty="0">
                <a:solidFill>
                  <a:schemeClr val="bg1"/>
                </a:solidFill>
              </a:rPr>
              <a:t>-39 :             </a:t>
            </a:r>
            <a:r>
              <a:rPr lang="tr-TR" b="1" dirty="0" smtClean="0">
                <a:solidFill>
                  <a:schemeClr val="bg1"/>
                </a:solidFill>
              </a:rPr>
              <a:t>          510</a:t>
            </a:r>
            <a:endParaRPr lang="tr-TR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</a:t>
            </a:r>
            <a:r>
              <a:rPr lang="tr-TR" b="1" dirty="0" smtClean="0">
                <a:solidFill>
                  <a:schemeClr val="bg1"/>
                </a:solidFill>
              </a:rPr>
              <a:t>      </a:t>
            </a:r>
            <a:r>
              <a:rPr lang="tr-TR" b="1" dirty="0">
                <a:solidFill>
                  <a:schemeClr val="bg1"/>
                </a:solidFill>
              </a:rPr>
              <a:t>40-49 :             </a:t>
            </a:r>
            <a:r>
              <a:rPr lang="tr-TR" b="1" dirty="0" smtClean="0">
                <a:solidFill>
                  <a:schemeClr val="bg1"/>
                </a:solidFill>
              </a:rPr>
              <a:t>          152</a:t>
            </a:r>
            <a:endParaRPr lang="tr-TR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</a:t>
            </a:r>
            <a:r>
              <a:rPr lang="tr-TR" b="1" dirty="0" smtClean="0">
                <a:solidFill>
                  <a:schemeClr val="bg1"/>
                </a:solidFill>
              </a:rPr>
              <a:t>     50</a:t>
            </a:r>
            <a:r>
              <a:rPr lang="tr-TR" b="1" dirty="0">
                <a:solidFill>
                  <a:schemeClr val="bg1"/>
                </a:solidFill>
              </a:rPr>
              <a:t>-55 :               </a:t>
            </a:r>
            <a:r>
              <a:rPr lang="tr-TR" b="1" dirty="0" smtClean="0">
                <a:solidFill>
                  <a:schemeClr val="bg1"/>
                </a:solidFill>
              </a:rPr>
              <a:t>          42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tr-TR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b="1" dirty="0" err="1">
                <a:solidFill>
                  <a:schemeClr val="bg1"/>
                </a:solidFill>
              </a:rPr>
              <a:t>Syptomes</a:t>
            </a:r>
            <a:r>
              <a:rPr lang="tr-TR" b="1" dirty="0">
                <a:solidFill>
                  <a:schemeClr val="bg1"/>
                </a:solidFill>
              </a:rPr>
              <a:t>: </a:t>
            </a:r>
            <a:r>
              <a:rPr lang="tr-TR" b="1" dirty="0" err="1">
                <a:solidFill>
                  <a:schemeClr val="bg1"/>
                </a:solidFill>
              </a:rPr>
              <a:t>Infertility</a:t>
            </a:r>
            <a:r>
              <a:rPr lang="tr-TR" b="1" dirty="0">
                <a:solidFill>
                  <a:schemeClr val="bg1"/>
                </a:solidFill>
              </a:rPr>
              <a:t> :                   </a:t>
            </a:r>
            <a:r>
              <a:rPr lang="tr-TR" b="1" dirty="0" smtClean="0">
                <a:solidFill>
                  <a:schemeClr val="bg1"/>
                </a:solidFill>
              </a:rPr>
              <a:t>  </a:t>
            </a:r>
            <a:r>
              <a:rPr lang="tr-TR" b="1" dirty="0" smtClean="0">
                <a:solidFill>
                  <a:srgbClr val="FFFF00"/>
                </a:solidFill>
              </a:rPr>
              <a:t>41</a:t>
            </a:r>
            <a:r>
              <a:rPr lang="tr-TR" b="1" dirty="0">
                <a:solidFill>
                  <a:srgbClr val="FFFF00"/>
                </a:solidFill>
              </a:rPr>
              <a:t>%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</a:t>
            </a:r>
            <a:r>
              <a:rPr lang="tr-TR" b="1" dirty="0" smtClean="0">
                <a:solidFill>
                  <a:schemeClr val="bg1"/>
                </a:solidFill>
              </a:rPr>
              <a:t>    </a:t>
            </a:r>
            <a:r>
              <a:rPr lang="tr-TR" b="1" dirty="0" err="1" smtClean="0">
                <a:solidFill>
                  <a:schemeClr val="bg1"/>
                </a:solidFill>
              </a:rPr>
              <a:t>Pelvic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>
                <a:solidFill>
                  <a:schemeClr val="bg1"/>
                </a:solidFill>
              </a:rPr>
              <a:t>pain</a:t>
            </a:r>
            <a:r>
              <a:rPr lang="tr-TR" b="1" dirty="0">
                <a:solidFill>
                  <a:schemeClr val="bg1"/>
                </a:solidFill>
              </a:rPr>
              <a:t> :                </a:t>
            </a:r>
            <a:r>
              <a:rPr lang="tr-TR" b="1" dirty="0" smtClean="0">
                <a:solidFill>
                  <a:schemeClr val="bg1"/>
                </a:solidFill>
              </a:rPr>
              <a:t>   </a:t>
            </a:r>
            <a:r>
              <a:rPr lang="tr-TR" b="1" dirty="0">
                <a:solidFill>
                  <a:srgbClr val="FFFF00"/>
                </a:solidFill>
              </a:rPr>
              <a:t>24%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</a:t>
            </a:r>
            <a:r>
              <a:rPr lang="tr-TR" b="1" dirty="0" smtClean="0">
                <a:solidFill>
                  <a:schemeClr val="bg1"/>
                </a:solidFill>
              </a:rPr>
              <a:t>    </a:t>
            </a:r>
            <a:r>
              <a:rPr lang="tr-TR" b="1" dirty="0" err="1" smtClean="0">
                <a:solidFill>
                  <a:schemeClr val="bg1"/>
                </a:solidFill>
              </a:rPr>
              <a:t>Pelvic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>
                <a:solidFill>
                  <a:schemeClr val="bg1"/>
                </a:solidFill>
              </a:rPr>
              <a:t>pain+infertility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b="1" dirty="0" smtClean="0">
                <a:solidFill>
                  <a:schemeClr val="bg1"/>
                </a:solidFill>
              </a:rPr>
              <a:t>:</a:t>
            </a:r>
            <a:r>
              <a:rPr lang="tr-TR" b="1" dirty="0" smtClean="0">
                <a:solidFill>
                  <a:srgbClr val="FFFF00"/>
                </a:solidFill>
              </a:rPr>
              <a:t>23</a:t>
            </a:r>
            <a:r>
              <a:rPr lang="tr-TR" b="1" dirty="0">
                <a:solidFill>
                  <a:srgbClr val="FFFF00"/>
                </a:solidFill>
              </a:rPr>
              <a:t>%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</a:t>
            </a:r>
            <a:r>
              <a:rPr lang="tr-TR" b="1" dirty="0" smtClean="0">
                <a:solidFill>
                  <a:schemeClr val="bg1"/>
                </a:solidFill>
              </a:rPr>
              <a:t>    </a:t>
            </a:r>
            <a:r>
              <a:rPr lang="tr-TR" b="1" dirty="0" err="1" smtClean="0">
                <a:solidFill>
                  <a:schemeClr val="bg1"/>
                </a:solidFill>
              </a:rPr>
              <a:t>Asymptomatic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>
                <a:solidFill>
                  <a:schemeClr val="bg1"/>
                </a:solidFill>
              </a:rPr>
              <a:t>:            </a:t>
            </a:r>
            <a:r>
              <a:rPr lang="tr-TR" b="1" dirty="0">
                <a:solidFill>
                  <a:srgbClr val="FFFF00"/>
                </a:solidFill>
              </a:rPr>
              <a:t>12%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tr-TR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                          </a:t>
            </a:r>
            <a:r>
              <a:rPr lang="tr-TR" b="1" dirty="0" smtClean="0">
                <a:solidFill>
                  <a:schemeClr val="bg1"/>
                </a:solidFill>
              </a:rPr>
              <a:t>               Karaman </a:t>
            </a:r>
            <a:r>
              <a:rPr lang="tr-TR" b="1" dirty="0">
                <a:solidFill>
                  <a:schemeClr val="bg1"/>
                </a:solidFill>
              </a:rPr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881560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/>
              <a:t> </a:t>
            </a:r>
            <a:r>
              <a:rPr lang="en-US" sz="8000" b="1" dirty="0" smtClean="0">
                <a:solidFill>
                  <a:srgbClr val="FFFF00"/>
                </a:solidFill>
              </a:rPr>
              <a:t>Objectives</a:t>
            </a:r>
            <a:endParaRPr 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457200" lvl="1" indent="0">
              <a:buNone/>
            </a:pPr>
            <a:r>
              <a:rPr lang="en-US" sz="4800" b="1" dirty="0" smtClean="0">
                <a:solidFill>
                  <a:srgbClr val="FFFF00"/>
                </a:solidFill>
              </a:rPr>
              <a:t>Quality of Life :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</a:t>
            </a:r>
            <a:r>
              <a:rPr lang="en-US" b="1" dirty="0" err="1" smtClean="0">
                <a:solidFill>
                  <a:schemeClr val="bg1"/>
                </a:solidFill>
              </a:rPr>
              <a:t>Improuve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-Less pain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-Less recurrence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-Try to avoid dysfunction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</a:t>
            </a:r>
            <a:r>
              <a:rPr lang="en-US" sz="4800" b="1" dirty="0" smtClean="0">
                <a:solidFill>
                  <a:srgbClr val="FFFF00"/>
                </a:solidFill>
              </a:rPr>
              <a:t>Fertility :</a:t>
            </a:r>
          </a:p>
          <a:p>
            <a:pPr marL="0" indent="0">
              <a:buNone/>
            </a:pPr>
            <a:r>
              <a:rPr lang="en-US" b="1" dirty="0" smtClean="0"/>
              <a:t>       </a:t>
            </a:r>
            <a:r>
              <a:rPr lang="en-US" b="1" dirty="0" err="1" smtClean="0">
                <a:solidFill>
                  <a:srgbClr val="FFFFFF"/>
                </a:solidFill>
              </a:rPr>
              <a:t>Improuve</a:t>
            </a:r>
            <a:r>
              <a:rPr lang="en-US" b="1" dirty="0" smtClean="0">
                <a:solidFill>
                  <a:srgbClr val="FFFFFF"/>
                </a:solidFill>
              </a:rPr>
              <a:t> or at least preserve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77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Pre-op </a:t>
            </a:r>
            <a:r>
              <a:rPr lang="en-US" b="1" dirty="0" err="1" smtClean="0">
                <a:solidFill>
                  <a:srgbClr val="FFFF00"/>
                </a:solidFill>
              </a:rPr>
              <a:t>değerlendirme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6979" y="1905000"/>
            <a:ext cx="9732669" cy="41148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Over </a:t>
            </a:r>
            <a:r>
              <a:rPr lang="en-US" b="1" dirty="0" err="1" smtClean="0">
                <a:solidFill>
                  <a:schemeClr val="bg1"/>
                </a:solidFill>
              </a:rPr>
              <a:t>rezerve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testleri</a:t>
            </a:r>
            <a:r>
              <a:rPr lang="en-US" b="1" dirty="0" smtClean="0">
                <a:solidFill>
                  <a:schemeClr val="bg1"/>
                </a:solidFill>
              </a:rPr>
              <a:t> (AFC,AMH,D3 </a:t>
            </a:r>
            <a:r>
              <a:rPr lang="en-US" b="1" dirty="0" err="1" smtClean="0">
                <a:solidFill>
                  <a:schemeClr val="bg1"/>
                </a:solidFill>
              </a:rPr>
              <a:t>hormonları</a:t>
            </a:r>
            <a:r>
              <a:rPr lang="en-US" b="1" dirty="0" smtClean="0">
                <a:solidFill>
                  <a:schemeClr val="bg1"/>
                </a:solidFill>
              </a:rPr>
              <a:t>)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</a:t>
            </a:r>
            <a:r>
              <a:rPr lang="en-US" b="1" dirty="0" err="1">
                <a:solidFill>
                  <a:schemeClr val="bg1"/>
                </a:solidFill>
              </a:rPr>
              <a:t>İ</a:t>
            </a:r>
            <a:r>
              <a:rPr lang="en-US" b="1" dirty="0" err="1" smtClean="0">
                <a:solidFill>
                  <a:schemeClr val="bg1"/>
                </a:solidFill>
              </a:rPr>
              <a:t>nfertil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hastalarda</a:t>
            </a:r>
            <a:r>
              <a:rPr lang="en-US" b="1" dirty="0" smtClean="0">
                <a:solidFill>
                  <a:schemeClr val="bg1"/>
                </a:solidFill>
              </a:rPr>
              <a:t> (HSG </a:t>
            </a:r>
            <a:r>
              <a:rPr lang="en-US" b="1" dirty="0" err="1" smtClean="0">
                <a:solidFill>
                  <a:schemeClr val="bg1"/>
                </a:solidFill>
              </a:rPr>
              <a:t>ve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spermogram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Detaylı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ağrı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öyküsü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j</a:t>
            </a:r>
            <a:r>
              <a:rPr lang="en-US" b="1" dirty="0" err="1" smtClean="0">
                <a:solidFill>
                  <a:schemeClr val="bg1"/>
                </a:solidFill>
              </a:rPr>
              <a:t>inekolojik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muayene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err="1" smtClean="0">
                <a:solidFill>
                  <a:schemeClr val="bg1"/>
                </a:solidFill>
              </a:rPr>
              <a:t>Görüntüleme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ile</a:t>
            </a:r>
            <a:r>
              <a:rPr lang="en-US" b="1" dirty="0" smtClean="0">
                <a:solidFill>
                  <a:schemeClr val="bg1"/>
                </a:solidFill>
              </a:rPr>
              <a:t> mapping (USG, DIE </a:t>
            </a:r>
            <a:r>
              <a:rPr lang="en-US" b="1" dirty="0" err="1" smtClean="0">
                <a:solidFill>
                  <a:schemeClr val="bg1"/>
                </a:solidFill>
              </a:rPr>
              <a:t>var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ise</a:t>
            </a:r>
            <a:r>
              <a:rPr lang="en-US" b="1" dirty="0" smtClean="0">
                <a:solidFill>
                  <a:schemeClr val="bg1"/>
                </a:solidFill>
              </a:rPr>
              <a:t> MR , </a:t>
            </a:r>
            <a:r>
              <a:rPr lang="en-US" b="1" dirty="0" err="1" smtClean="0">
                <a:solidFill>
                  <a:schemeClr val="bg1"/>
                </a:solidFill>
              </a:rPr>
              <a:t>kolonoskopi</a:t>
            </a:r>
            <a:r>
              <a:rPr lang="en-US" b="1" dirty="0" smtClean="0">
                <a:solidFill>
                  <a:schemeClr val="bg1"/>
                </a:solidFill>
              </a:rPr>
              <a:t> ,   </a:t>
            </a:r>
            <a:r>
              <a:rPr lang="en-US" b="1" dirty="0" err="1" smtClean="0">
                <a:solidFill>
                  <a:schemeClr val="bg1"/>
                </a:solidFill>
              </a:rPr>
              <a:t>sistoskopi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Tedavinin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planlanması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6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447764" cy="4114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700"/>
            <a:ext cx="9144000" cy="605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73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-1761" r="-1761"/>
          <a:stretch>
            <a:fillRect/>
          </a:stretch>
        </p:blipFill>
        <p:spPr>
          <a:xfrm>
            <a:off x="-79020" y="793851"/>
            <a:ext cx="9258300" cy="5327630"/>
          </a:xfrm>
        </p:spPr>
      </p:pic>
    </p:spTree>
    <p:extLst>
      <p:ext uri="{BB962C8B-B14F-4D97-AF65-F5344CB8AC3E}">
        <p14:creationId xmlns:p14="http://schemas.microsoft.com/office/powerpoint/2010/main" val="1511885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7708</TotalTime>
  <Words>1187</Words>
  <Application>Microsoft Macintosh PowerPoint</Application>
  <PresentationFormat>On-screen Show (4:3)</PresentationFormat>
  <Paragraphs>152</Paragraphs>
  <Slides>34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ZOR OLGULARDA ENDOMETRİOMALARIN  CERRAHİ TEDAVİSİ NASIL YAPILMALIDIR? </vt:lpstr>
      <vt:lpstr>Endometrioma Cerrahisinde Zor Olgular:</vt:lpstr>
      <vt:lpstr>Misclassification of the Endometriomas</vt:lpstr>
      <vt:lpstr>Endometriomalarda  Semptomlar :</vt:lpstr>
      <vt:lpstr>Laparoscopic Surgery for Endometriomas (1092 cases)</vt:lpstr>
      <vt:lpstr> Objectives</vt:lpstr>
      <vt:lpstr>Pre-op değerlendirme:</vt:lpstr>
      <vt:lpstr>PowerPoint Presentation</vt:lpstr>
      <vt:lpstr>PowerPoint Presentation</vt:lpstr>
      <vt:lpstr>Tedavinin Planlanması</vt:lpstr>
      <vt:lpstr>Surgical Techniques</vt:lpstr>
      <vt:lpstr>Strategy</vt:lpstr>
      <vt:lpstr>Vasopressin injection</vt:lpstr>
      <vt:lpstr>Two or three-step therapy</vt:lpstr>
      <vt:lpstr>Association of Ovarian Endometriomas and DIE</vt:lpstr>
      <vt:lpstr> Protection of the hilus  and utero-ovarian vessels</vt:lpstr>
      <vt:lpstr>Effect of Hemostatic Method on Ovarian Reserve Following Laparoscopic Endometrioma Excision;Comparison of Suture,Hemostatic Sealant and Bipolar Dessication.A Systemic Review and Meta-Analsis Barıs Ata et al .     JMIG 2015</vt:lpstr>
      <vt:lpstr>Impact of hemostasis methods,electrocoagulation vs suture in laparoscopic endometriotic cystectomy on the ovarian reserve:a randomised controlled trial</vt:lpstr>
      <vt:lpstr>Hemostasis by bipolar coagulation vs suture after surgical stripping of bilateral ovarian endometriomas:a randomised controlled trial Ferrero S et al.    J Minim Invasive Gyn.  Nov 2012</vt:lpstr>
      <vt:lpstr>Effects of bipolar coagulation vs suture after laparoscopic endometrioma cystectomy on the ovarian reserve and outcome of IVF:retrospective study </vt:lpstr>
      <vt:lpstr>Impact of hemostasis methods,electrocoagulation vs suture in laparoscopic endometriotic cystectomy on the ovarian reserve:prospective comparative study</vt:lpstr>
      <vt:lpstr>Effect of Vasopressin Injection technique in laparoscopic excision of bilateral ovarian endometriomas on ovarian reserve:prospective randomized study</vt:lpstr>
      <vt:lpstr>Hemostatic Sealant</vt:lpstr>
      <vt:lpstr>Impact of bipolarcoagulation vs hemostatic sealant for laparoscopic endometriotic cystectomy in preserving ovarian reserve:multicenter randomized controlled trial</vt:lpstr>
      <vt:lpstr>PowerPoint Presentation</vt:lpstr>
      <vt:lpstr>PowerPoint Presentation</vt:lpstr>
      <vt:lpstr>Comparison between the stripping technique and combined (by BD)technique for the treatment of bilateral endometriomas:a multicenter RCT</vt:lpstr>
      <vt:lpstr>Comparison between the stripping technique and the combined excisional(BD)technique for the treatment of bilateral ovarian endometriomas:a multicenter RCT </vt:lpstr>
      <vt:lpstr>PowerPoint Presentation</vt:lpstr>
      <vt:lpstr>Key point:Better Protection of the Hilus Vascularisation</vt:lpstr>
      <vt:lpstr>PowerPoint Presentation</vt:lpstr>
      <vt:lpstr>Post-op tedavi ve Reküransın önlenmesi</vt:lpstr>
      <vt:lpstr>SONUÇ</vt:lpstr>
      <vt:lpstr>SONUÇ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YUCEL KARAMAN</cp:lastModifiedBy>
  <cp:revision>119</cp:revision>
  <dcterms:created xsi:type="dcterms:W3CDTF">2018-01-15T05:49:20Z</dcterms:created>
  <dcterms:modified xsi:type="dcterms:W3CDTF">2018-02-19T06:35:51Z</dcterms:modified>
</cp:coreProperties>
</file>