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3"/>
  </p:notesMasterIdLst>
  <p:sldIdLst>
    <p:sldId id="486" r:id="rId2"/>
    <p:sldId id="433" r:id="rId3"/>
    <p:sldId id="434" r:id="rId4"/>
    <p:sldId id="333" r:id="rId5"/>
    <p:sldId id="435" r:id="rId6"/>
    <p:sldId id="315" r:id="rId7"/>
    <p:sldId id="548" r:id="rId8"/>
    <p:sldId id="498" r:id="rId9"/>
    <p:sldId id="496" r:id="rId10"/>
    <p:sldId id="627" r:id="rId11"/>
    <p:sldId id="573" r:id="rId12"/>
    <p:sldId id="574" r:id="rId13"/>
    <p:sldId id="494" r:id="rId14"/>
    <p:sldId id="571" r:id="rId15"/>
    <p:sldId id="505" r:id="rId16"/>
    <p:sldId id="560" r:id="rId17"/>
    <p:sldId id="497" r:id="rId18"/>
    <p:sldId id="361" r:id="rId19"/>
    <p:sldId id="307" r:id="rId20"/>
    <p:sldId id="549" r:id="rId21"/>
    <p:sldId id="612" r:id="rId22"/>
    <p:sldId id="613" r:id="rId23"/>
    <p:sldId id="540" r:id="rId24"/>
    <p:sldId id="541" r:id="rId25"/>
    <p:sldId id="606" r:id="rId26"/>
    <p:sldId id="607" r:id="rId27"/>
    <p:sldId id="608" r:id="rId28"/>
    <p:sldId id="588" r:id="rId29"/>
    <p:sldId id="572" r:id="rId30"/>
    <p:sldId id="499" r:id="rId31"/>
    <p:sldId id="385" r:id="rId32"/>
    <p:sldId id="652" r:id="rId33"/>
    <p:sldId id="379" r:id="rId34"/>
    <p:sldId id="580" r:id="rId35"/>
    <p:sldId id="615" r:id="rId36"/>
    <p:sldId id="616" r:id="rId37"/>
    <p:sldId id="522" r:id="rId38"/>
    <p:sldId id="618" r:id="rId39"/>
    <p:sldId id="619" r:id="rId40"/>
    <p:sldId id="620" r:id="rId41"/>
    <p:sldId id="556" r:id="rId42"/>
    <p:sldId id="512" r:id="rId43"/>
    <p:sldId id="534" r:id="rId44"/>
    <p:sldId id="535" r:id="rId45"/>
    <p:sldId id="536" r:id="rId46"/>
    <p:sldId id="537" r:id="rId47"/>
    <p:sldId id="538" r:id="rId48"/>
    <p:sldId id="518" r:id="rId49"/>
    <p:sldId id="514" r:id="rId50"/>
    <p:sldId id="641" r:id="rId51"/>
    <p:sldId id="623" r:id="rId52"/>
    <p:sldId id="598" r:id="rId53"/>
    <p:sldId id="600" r:id="rId54"/>
    <p:sldId id="517" r:id="rId55"/>
    <p:sldId id="561" r:id="rId56"/>
    <p:sldId id="596" r:id="rId57"/>
    <p:sldId id="594" r:id="rId58"/>
    <p:sldId id="595" r:id="rId59"/>
    <p:sldId id="587" r:id="rId60"/>
    <p:sldId id="635" r:id="rId61"/>
    <p:sldId id="659" r:id="rId62"/>
    <p:sldId id="631" r:id="rId63"/>
    <p:sldId id="519" r:id="rId64"/>
    <p:sldId id="604" r:id="rId65"/>
    <p:sldId id="626" r:id="rId66"/>
    <p:sldId id="629" r:id="rId67"/>
    <p:sldId id="520" r:id="rId68"/>
    <p:sldId id="602" r:id="rId69"/>
    <p:sldId id="603" r:id="rId70"/>
    <p:sldId id="566" r:id="rId71"/>
    <p:sldId id="625" r:id="rId72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4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0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notesMaster" Target="notesMasters/notesMaster1.xml"/><Relationship Id="rId74" Type="http://schemas.openxmlformats.org/officeDocument/2006/relationships/printerSettings" Target="printerSettings/printerSettings1.bin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109" Type="http://schemas.microsoft.com/office/2015/10/relationships/revisionInfo" Target="revisionInfo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xmlns="" id="{437F85D8-E961-4F7E-81CB-ABACC0AADC1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A29D99D2-2BBC-49D8-9D42-6A7DE7A20C2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xmlns="" id="{4A39505F-2BCD-4C91-A289-750273A8B0F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xmlns="" id="{995BCAB1-D752-457C-8FA3-4FC30D522DB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xmlns="" id="{AE4C2C19-AC4F-4662-A4EF-8E22ECCF485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xmlns="" id="{13CCC04F-7673-4140-9E24-6D43CF1149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F5A8B8-E1FF-4EB7-B1B5-5894885079C7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817258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>
            <a:extLst>
              <a:ext uri="{FF2B5EF4-FFF2-40B4-BE49-F238E27FC236}">
                <a16:creationId xmlns:a16="http://schemas.microsoft.com/office/drawing/2014/main" xmlns="" id="{55928E17-64C5-4988-92BD-387BB6855E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2946" name="Notes Placeholder 2">
            <a:extLst>
              <a:ext uri="{FF2B5EF4-FFF2-40B4-BE49-F238E27FC236}">
                <a16:creationId xmlns:a16="http://schemas.microsoft.com/office/drawing/2014/main" xmlns="" id="{7B026D8A-DBA0-419A-AF9E-C3F941F28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tr-TR"/>
              <a:t>Daha geniş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9062FF7-282C-4262-BE03-4A4375B2D2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B4D44C83-CCCA-4E3D-A7D7-23F2D4AACF37}" type="slidenum">
              <a:rPr lang="tr-TR" altLang="tr-TR" sz="1200"/>
              <a:pPr eaLnBrk="1" hangingPunct="1"/>
              <a:t>56</a:t>
            </a:fld>
            <a:endParaRPr lang="tr-TR" altLang="tr-T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60355EBB-138F-4014-B6ED-2938CF1EFA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D0A1CB42-8839-4143-B01D-5ED109D8BB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19B643D-9ADE-415E-A0B5-183418AA72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E6AAA3-2372-47DB-995F-1F33231F9A45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52769955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EE8FFE7-914E-4D26-8D77-F47A779A61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4E59F6A3-0C54-465E-9085-A55D0936AA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8DC5FDFE-12FA-4AFE-8049-5B37A0CC09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87B0B9-F8D9-403A-A20D-58D3BDC94DA3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775043873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985000" y="274638"/>
            <a:ext cx="1979613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042988" y="274638"/>
            <a:ext cx="5789612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6461485B-5828-4D3A-AC0F-05334EA1D2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5DE2098-FA35-4112-B26E-AE3C5CA720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04BB7EE-2E31-4FEC-9C65-5F0788D119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391D21-DB91-406F-9523-86F6DD0870EE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94185277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921625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1042988" y="1600200"/>
            <a:ext cx="7921625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381FB64-2EDC-4B26-8EEA-ADE424D3C5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DE465988-1099-46E9-82D3-AD4490D220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EFAEF66C-6542-4DDE-A49F-EA5868B080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AF1E7A-AC34-414C-BE76-ADB3719BB7B8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21176133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Başlık ve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921625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Grafik Yer Tutucusu"/>
          <p:cNvSpPr>
            <a:spLocks noGrp="1"/>
          </p:cNvSpPr>
          <p:nvPr>
            <p:ph type="chart" idx="1"/>
          </p:nvPr>
        </p:nvSpPr>
        <p:spPr>
          <a:xfrm>
            <a:off x="1042988" y="1600200"/>
            <a:ext cx="7921625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8ABB4F1-4484-4313-A008-1ACE38AF94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CDC9E20-6C09-4D9D-AB55-55CC7A5D9C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F7147617-6840-4D6E-9E6E-0B3D70B7D0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80C111-4E48-40EC-8C65-427DF4EEABA3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957001069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62">
            <a:extLst>
              <a:ext uri="{FF2B5EF4-FFF2-40B4-BE49-F238E27FC236}">
                <a16:creationId xmlns:a16="http://schemas.microsoft.com/office/drawing/2014/main" xmlns="" id="{36BF5893-4485-4E10-B6A4-0B4E5F4EBE2B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88" y="1041400"/>
            <a:ext cx="9090025" cy="0"/>
          </a:xfrm>
          <a:prstGeom prst="line">
            <a:avLst/>
          </a:prstGeom>
          <a:noFill/>
          <a:ln w="101600">
            <a:solidFill>
              <a:srgbClr val="D93E2B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35717" tIns="35717" rIns="35717" bIns="35717" anchor="ctr"/>
          <a:lstStyle/>
          <a:p>
            <a:endParaRPr lang="tr-TR"/>
          </a:p>
        </p:txBody>
      </p:sp>
      <p:pic>
        <p:nvPicPr>
          <p:cNvPr id="5" name="Untitled1.png">
            <a:extLst>
              <a:ext uri="{FF2B5EF4-FFF2-40B4-BE49-F238E27FC236}">
                <a16:creationId xmlns:a16="http://schemas.microsoft.com/office/drawing/2014/main" xmlns="" id="{B77CEB7A-EAEF-484F-9C2A-D4C4994B60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054725"/>
            <a:ext cx="18843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860226" y="174687"/>
            <a:ext cx="7804548" cy="834368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CF1F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5"/>
              </a:buClr>
            </a:lvl1pPr>
            <a:lvl2pPr>
              <a:buClr>
                <a:schemeClr val="accent5"/>
              </a:buClr>
            </a:lvl2pPr>
            <a:lvl3pPr>
              <a:buClr>
                <a:schemeClr val="accent5"/>
              </a:buClr>
            </a:lvl3pPr>
            <a:lvl4pPr>
              <a:buClr>
                <a:schemeClr val="accent5"/>
              </a:buClr>
            </a:lvl4pPr>
            <a:lvl5pPr>
              <a:buClr>
                <a:schemeClr val="accent5"/>
              </a:buCl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hape 64">
            <a:extLst>
              <a:ext uri="{FF2B5EF4-FFF2-40B4-BE49-F238E27FC236}">
                <a16:creationId xmlns:a16="http://schemas.microsoft.com/office/drawing/2014/main" xmlns="" id="{B0FA7541-E7A1-4065-82C9-10199F203F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91E504-F73B-47C3-AA6A-11D4F6F90B98}" type="slidenum">
              <a:rPr lang="en-US" altLang="tr-TR"/>
              <a:pPr/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670489883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D1AEC1C-5AFB-43B1-91FB-F31E6D3018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FB4423C-35E6-4DEB-B362-DD97CBBDC6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0C1B849-874C-4C3E-905C-EAD2F3C024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568345-2807-432B-A990-A62F276549F0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97798105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6DB5A97-D0B6-4121-91D5-4FA51F1525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F265941-47E3-4428-BB88-9AEA711428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7B25D743-C400-4B76-A53F-0BACFA6FC0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61AB05-0012-4847-BEE6-BD9CFF2107E0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734263834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846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080000" y="1600200"/>
            <a:ext cx="38846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42E39D8-C7B0-4C3D-A531-845C3CF5E8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1EE5737-C857-4028-BED6-0192EA97EF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62F9125-6C84-4D4B-B2EB-54A2456771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8B5FCB-2921-4339-8A1E-0A1F889375BB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54603057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173E90E5-9712-4EDF-90C5-8668C8F48E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658C17CB-2025-4425-90CB-40520A2721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D3478BC2-F48C-40FE-BD75-5199BB82C7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080F6A-0ABA-473B-A62D-7E1901B2A905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79564562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49F9C979-5B72-4FC9-8516-71B111758B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F7D24DBE-7577-4DFD-83A0-B8DC288402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B44AE17D-9F1A-42AB-9A8A-59C90F528F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DB9381-076E-4AFF-8AE0-F5FC5A555E59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640560849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2233F028-4009-45F5-81C3-33C9E5EAE4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1F48CB23-817C-48A3-986E-F6BB64645F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8FC3ECE0-2B78-4424-B077-4051583A2F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B42E0F-F136-4D27-82DD-220D4CE542EA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32268295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132BD48-C6E0-4E40-882C-D50B31AF50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AC42126-4CDB-408A-8D61-A338847534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3263F33-FB31-4EE8-A8EA-710CE8D390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24805B-A461-4346-81AB-3DB7A70F88AC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558618508"/>
      </p:ext>
    </p:extLst>
  </p:cSld>
  <p:clrMapOvr>
    <a:masterClrMapping/>
  </p:clrMapOvr>
  <p:transition xmlns:p14="http://schemas.microsoft.com/office/powerpoint/2010/main"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15DF0A4-4D11-4735-B5E5-0CF43E8F88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190B318-8B9B-4B9A-A7A5-E2AAC07803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E356973-943F-4D9F-8B6A-1739BDA41B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5E6C69-F70D-4197-A610-305D16A58D60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912707303"/>
      </p:ext>
    </p:extLst>
  </p:cSld>
  <p:clrMapOvr>
    <a:masterClrMapping/>
  </p:clrMapOvr>
  <p:transition xmlns:p14="http://schemas.microsoft.com/office/powerpoint/2010/main"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EFC10B42-5CA5-4675-BC0E-EB48E5AB0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74638"/>
            <a:ext cx="7921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4687027C-465E-4045-A2DD-FFFC196348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921625" cy="4525963"/>
          </a:xfrm>
          <a:prstGeom prst="rect">
            <a:avLst/>
          </a:prstGeom>
          <a:solidFill>
            <a:schemeClr val="bg1">
              <a:alpha val="8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tr-TR"/>
              <a:t>Click to edit Master text styles</a:t>
            </a:r>
          </a:p>
          <a:p>
            <a:pPr lvl="1"/>
            <a:r>
              <a:rPr lang="en-US" altLang="tr-TR"/>
              <a:t>Second level</a:t>
            </a:r>
          </a:p>
          <a:p>
            <a:pPr lvl="2"/>
            <a:r>
              <a:rPr lang="en-US" altLang="tr-TR"/>
              <a:t>Third level</a:t>
            </a:r>
          </a:p>
          <a:p>
            <a:pPr lvl="3"/>
            <a:r>
              <a:rPr lang="en-US" altLang="tr-TR"/>
              <a:t>Fourth level</a:t>
            </a:r>
          </a:p>
          <a:p>
            <a:pPr lvl="4"/>
            <a:r>
              <a:rPr lang="en-US" altLang="tr-TR"/>
              <a:t>Fifth level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xmlns="" id="{611F0521-BE69-4932-95C4-02E55A04B5D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165850"/>
            <a:ext cx="936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i="1">
                <a:latin typeface="Trebuchet MS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xmlns="" id="{DF937EE2-9A38-445D-AE9A-FC71435CA3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rebuchet MS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xmlns="" id="{E9D12968-2E56-4C4E-9843-08CCF70A881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453188"/>
            <a:ext cx="5397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i="1">
                <a:effectLst>
                  <a:outerShdw blurRad="38100" dist="38100" dir="2700000" algn="tl">
                    <a:srgbClr val="FFFFFF"/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C88E237F-9C75-4E32-BF22-E12BEA0A0CDD}" type="slidenum">
              <a:rPr lang="tr-TR" altLang="tr-TR"/>
              <a:pPr/>
              <a:t>‹#›</a:t>
            </a:fld>
            <a:endParaRPr lang="tr-TR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  <p:sldLayoutId id="2147483932" r:id="rId13"/>
    <p:sldLayoutId id="2147483933" r:id="rId14"/>
  </p:sldLayoutIdLst>
  <p:transition xmlns:p14="http://schemas.microsoft.com/office/powerpoint/2010/main" spd="slow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2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2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2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2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2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2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emf"/><Relationship Id="rId3" Type="http://schemas.openxmlformats.org/officeDocument/2006/relationships/image" Target="../media/image33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Relationship Id="rId3" Type="http://schemas.openxmlformats.org/officeDocument/2006/relationships/image" Target="../media/image35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Relationship Id="rId3" Type="http://schemas.openxmlformats.org/officeDocument/2006/relationships/image" Target="../media/image37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8AC352-69AE-4695-9652-CB66D84D3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74638"/>
            <a:ext cx="8713788" cy="2290762"/>
          </a:xfrm>
        </p:spPr>
        <p:txBody>
          <a:bodyPr/>
          <a:lstStyle/>
          <a:p>
            <a:r>
              <a:rPr lang="en-US" altLang="tr-TR" sz="4800"/>
              <a:t>Rekürrent Endometriomaların Yönetimi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97F643-3F90-44B4-BF58-DF168780F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450" y="5445125"/>
            <a:ext cx="6624638" cy="1223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 eaLnBrk="1" hangingPunct="1">
              <a:buFontTx/>
              <a:buNone/>
            </a:pPr>
            <a:r>
              <a:rPr lang="tr-TR" altLang="tr-TR" sz="3600"/>
              <a:t>          </a:t>
            </a:r>
            <a:r>
              <a:rPr lang="tr-TR" altLang="tr-TR" sz="2800"/>
              <a:t>Prof.Dr. M. Turan Çetin</a:t>
            </a:r>
          </a:p>
          <a:p>
            <a:pPr marL="0" indent="0" eaLnBrk="1" hangingPunct="1">
              <a:buFontTx/>
              <a:buNone/>
            </a:pPr>
            <a:endParaRPr lang="tr-TR" altLang="tr-TR" sz="3600"/>
          </a:p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 eaLnBrk="1" hangingPunct="1">
              <a:buFontTx/>
              <a:buNone/>
            </a:pPr>
            <a:endParaRPr lang="tr-TR" altLang="tr-TR" sz="1800"/>
          </a:p>
          <a:p>
            <a:pPr marL="0" indent="0"/>
            <a:endParaRPr lang="en-US" altLang="tr-TR"/>
          </a:p>
        </p:txBody>
      </p:sp>
      <p:pic>
        <p:nvPicPr>
          <p:cNvPr id="5" name="IMG_20151006_12.jpg">
            <a:extLst>
              <a:ext uri="{FF2B5EF4-FFF2-40B4-BE49-F238E27FC236}">
                <a16:creationId xmlns:a16="http://schemas.microsoft.com/office/drawing/2014/main" xmlns="" id="{ABDB1CD2-DE16-4AEB-81D2-1C36D0F891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2" t="27113" r="4135" b="14799"/>
          <a:stretch/>
        </p:blipFill>
        <p:spPr bwMode="auto">
          <a:xfrm>
            <a:off x="899592" y="2204864"/>
            <a:ext cx="7356387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79398B-7F70-49A0-AA93-340883A8F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sz="1400" dirty="0">
              <a:ea typeface="ＭＳ Ｐゴシック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87530D-3F49-4A3C-BCE7-21E11C4C67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tr-TR" dirty="0" err="1"/>
              <a:t>Birçok</a:t>
            </a:r>
            <a:r>
              <a:rPr lang="en-US" altLang="tr-TR" dirty="0"/>
              <a:t> </a:t>
            </a:r>
            <a:r>
              <a:rPr lang="en-US" altLang="tr-TR" dirty="0" err="1" smtClean="0"/>
              <a:t>çalışmada</a:t>
            </a:r>
            <a:r>
              <a:rPr lang="en-US" altLang="tr-TR" dirty="0" smtClean="0"/>
              <a:t>,  </a:t>
            </a:r>
            <a:r>
              <a:rPr lang="en-US" altLang="tr-TR" dirty="0" err="1" smtClean="0"/>
              <a:t>Rekürrent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endometrioma</a:t>
            </a:r>
            <a:r>
              <a:rPr lang="en-US" altLang="tr-TR" dirty="0" smtClean="0"/>
              <a:t> </a:t>
            </a:r>
            <a:r>
              <a:rPr lang="en-US" altLang="tr-TR" dirty="0"/>
              <a:t>risk </a:t>
            </a:r>
            <a:r>
              <a:rPr lang="en-US" altLang="tr-TR" dirty="0" err="1"/>
              <a:t>faktörleri</a:t>
            </a:r>
            <a:r>
              <a:rPr lang="en-US" altLang="tr-TR" dirty="0"/>
              <a:t> </a:t>
            </a:r>
            <a:r>
              <a:rPr lang="en-US" altLang="tr-TR" dirty="0" err="1"/>
              <a:t>rapor</a:t>
            </a:r>
            <a:r>
              <a:rPr lang="en-US" altLang="tr-TR" dirty="0"/>
              <a:t> </a:t>
            </a:r>
            <a:r>
              <a:rPr lang="en-US" altLang="tr-TR" dirty="0" err="1"/>
              <a:t>edilmiştir</a:t>
            </a:r>
            <a:r>
              <a:rPr lang="en-US" altLang="tr-TR" dirty="0"/>
              <a:t>.</a:t>
            </a:r>
          </a:p>
          <a:p>
            <a:r>
              <a:rPr lang="en-US" altLang="tr-TR" dirty="0" err="1"/>
              <a:t>Böylece</a:t>
            </a:r>
            <a:r>
              <a:rPr lang="en-US" altLang="tr-TR" dirty="0"/>
              <a:t> 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cerrahiden</a:t>
            </a:r>
            <a:r>
              <a:rPr lang="en-US" altLang="tr-TR" dirty="0" smtClean="0"/>
              <a:t> </a:t>
            </a:r>
            <a:r>
              <a:rPr lang="en-US" altLang="tr-TR" dirty="0" err="1"/>
              <a:t>önce</a:t>
            </a:r>
            <a:r>
              <a:rPr lang="en-US" altLang="tr-TR" dirty="0"/>
              <a:t> </a:t>
            </a:r>
            <a:r>
              <a:rPr lang="en-US" altLang="tr-TR" dirty="0" err="1"/>
              <a:t>rekürrens</a:t>
            </a:r>
            <a:r>
              <a:rPr lang="en-US" altLang="tr-TR" dirty="0"/>
              <a:t> </a:t>
            </a:r>
            <a:r>
              <a:rPr lang="en-US" altLang="tr-TR" dirty="0" err="1"/>
              <a:t>olasılığını</a:t>
            </a:r>
            <a:r>
              <a:rPr lang="en-US" altLang="tr-TR" dirty="0"/>
              <a:t> </a:t>
            </a:r>
            <a:r>
              <a:rPr lang="en-US" altLang="tr-TR" dirty="0" err="1"/>
              <a:t>belirlemek</a:t>
            </a:r>
            <a:r>
              <a:rPr lang="en-US" altLang="tr-TR" dirty="0"/>
              <a:t> </a:t>
            </a:r>
            <a:r>
              <a:rPr lang="en-US" altLang="tr-TR" dirty="0" err="1"/>
              <a:t>önemlidir</a:t>
            </a:r>
            <a:r>
              <a:rPr lang="en-US" altLang="tr-TR" dirty="0"/>
              <a:t>.</a:t>
            </a:r>
          </a:p>
          <a:p>
            <a:endParaRPr lang="en-US" altLang="tr-TR" dirty="0"/>
          </a:p>
          <a:p>
            <a:pPr>
              <a:buFontTx/>
              <a:buNone/>
            </a:pPr>
            <a:r>
              <a:rPr lang="en-US" altLang="tr-TR" sz="1400" dirty="0"/>
              <a:t>       </a:t>
            </a:r>
            <a:r>
              <a:rPr lang="en-US" altLang="tr-TR" sz="1400" dirty="0" err="1"/>
              <a:t>Seung</a:t>
            </a:r>
            <a:r>
              <a:rPr lang="en-US" altLang="tr-TR" sz="1400" dirty="0"/>
              <a:t> </a:t>
            </a:r>
            <a:r>
              <a:rPr lang="en-US" altLang="tr-TR" sz="1400" dirty="0" err="1"/>
              <a:t>joo</a:t>
            </a:r>
            <a:r>
              <a:rPr lang="en-US" altLang="tr-TR" sz="1400" dirty="0"/>
              <a:t> Chon et al., risk factors of recurrent </a:t>
            </a:r>
            <a:r>
              <a:rPr lang="en-US" altLang="tr-TR" sz="1400" dirty="0" err="1"/>
              <a:t>endometrioma</a:t>
            </a:r>
            <a:r>
              <a:rPr lang="en-US" altLang="tr-TR" sz="1400" dirty="0"/>
              <a:t> </a:t>
            </a:r>
            <a:r>
              <a:rPr lang="en-US" altLang="tr-TR" sz="1400" dirty="0" err="1"/>
              <a:t>Obs</a:t>
            </a:r>
            <a:r>
              <a:rPr lang="en-US" altLang="tr-TR" sz="1400" dirty="0"/>
              <a:t> and </a:t>
            </a:r>
            <a:r>
              <a:rPr lang="en-US" altLang="tr-TR" sz="1400" dirty="0" err="1"/>
              <a:t>Gyn</a:t>
            </a:r>
            <a:r>
              <a:rPr lang="en-US" altLang="tr-TR" sz="1400" dirty="0"/>
              <a:t> </a:t>
            </a:r>
            <a:r>
              <a:rPr lang="en-US" altLang="tr-TR" sz="1400" dirty="0" err="1"/>
              <a:t>sciİ</a:t>
            </a:r>
            <a:r>
              <a:rPr lang="en-US" altLang="tr-TR" sz="1400" dirty="0"/>
              <a:t> 2016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C5ADEF74-E94D-43CC-93E5-95C5B8B50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647700"/>
          </a:xfrm>
        </p:spPr>
        <p:txBody>
          <a:bodyPr/>
          <a:lstStyle/>
          <a:p>
            <a:r>
              <a:rPr lang="en-US" altLang="tr-TR"/>
              <a:t>REKÜRRENT OMA</a:t>
            </a:r>
            <a:br>
              <a:rPr lang="en-US" altLang="tr-TR"/>
            </a:br>
            <a:endParaRPr lang="en-US" altLang="tr-TR"/>
          </a:p>
        </p:txBody>
      </p:sp>
      <p:sp>
        <p:nvSpPr>
          <p:cNvPr id="31746" name="Text Placeholder 4">
            <a:extLst>
              <a:ext uri="{FF2B5EF4-FFF2-40B4-BE49-F238E27FC236}">
                <a16:creationId xmlns:a16="http://schemas.microsoft.com/office/drawing/2014/main" xmlns="" id="{A6C0A8D6-3A5A-4ADD-91C9-DF828ED5E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6375" y="1412875"/>
            <a:ext cx="5903913" cy="639763"/>
          </a:xfrm>
        </p:spPr>
        <p:txBody>
          <a:bodyPr/>
          <a:lstStyle/>
          <a:p>
            <a:r>
              <a:rPr lang="en-US" altLang="tr-TR"/>
              <a:t>PREOPERATIF RİSK FAKTÖRLERİ</a:t>
            </a:r>
          </a:p>
        </p:txBody>
      </p:sp>
      <p:sp>
        <p:nvSpPr>
          <p:cNvPr id="31747" name="Content Placeholder 5">
            <a:extLst>
              <a:ext uri="{FF2B5EF4-FFF2-40B4-BE49-F238E27FC236}">
                <a16:creationId xmlns:a16="http://schemas.microsoft.com/office/drawing/2014/main" xmlns="" id="{E956AC55-6950-4F46-BD25-6171571D0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650" y="2205038"/>
            <a:ext cx="7129463" cy="4319587"/>
          </a:xfrm>
        </p:spPr>
        <p:txBody>
          <a:bodyPr/>
          <a:lstStyle/>
          <a:p>
            <a:r>
              <a:rPr lang="en-US" altLang="tr-TR" dirty="0"/>
              <a:t>GENÇ YAŞ</a:t>
            </a:r>
          </a:p>
          <a:p>
            <a:r>
              <a:rPr lang="en-US" altLang="tr-TR" dirty="0"/>
              <a:t>R-ASRM </a:t>
            </a:r>
            <a:r>
              <a:rPr lang="en-US" altLang="tr-TR" dirty="0" err="1"/>
              <a:t>Skoru</a:t>
            </a:r>
            <a:r>
              <a:rPr lang="en-US" altLang="tr-TR" dirty="0"/>
              <a:t> </a:t>
            </a:r>
          </a:p>
          <a:p>
            <a:r>
              <a:rPr lang="en-US" altLang="tr-TR" dirty="0"/>
              <a:t>R-ASRM </a:t>
            </a:r>
            <a:r>
              <a:rPr lang="en-US" altLang="tr-TR" dirty="0" err="1"/>
              <a:t>adezyon</a:t>
            </a:r>
            <a:r>
              <a:rPr lang="en-US" altLang="tr-TR" dirty="0"/>
              <a:t> </a:t>
            </a:r>
            <a:r>
              <a:rPr lang="en-US" altLang="tr-TR" dirty="0" err="1"/>
              <a:t>skoru</a:t>
            </a:r>
            <a:r>
              <a:rPr lang="en-US" altLang="tr-TR" dirty="0"/>
              <a:t>  Over </a:t>
            </a:r>
            <a:r>
              <a:rPr lang="en-US" altLang="tr-TR" dirty="0" err="1"/>
              <a:t>adezyonu</a:t>
            </a:r>
            <a:endParaRPr lang="en-US" altLang="tr-TR" dirty="0"/>
          </a:p>
          <a:p>
            <a:r>
              <a:rPr lang="en-US" altLang="tr-TR" dirty="0" err="1"/>
              <a:t>Deneyimsiz</a:t>
            </a:r>
            <a:r>
              <a:rPr lang="en-US" altLang="tr-TR" dirty="0"/>
              <a:t> </a:t>
            </a:r>
            <a:r>
              <a:rPr lang="en-US" altLang="tr-TR" dirty="0" err="1"/>
              <a:t>cerrah</a:t>
            </a:r>
            <a:r>
              <a:rPr lang="en-US" altLang="tr-TR" dirty="0"/>
              <a:t> </a:t>
            </a:r>
          </a:p>
          <a:p>
            <a:r>
              <a:rPr lang="en-US" altLang="tr-TR" dirty="0" err="1"/>
              <a:t>Büyük</a:t>
            </a:r>
            <a:r>
              <a:rPr lang="en-US" altLang="tr-TR" dirty="0"/>
              <a:t> </a:t>
            </a:r>
            <a:r>
              <a:rPr lang="en-US" altLang="tr-TR" dirty="0" err="1"/>
              <a:t>kistler</a:t>
            </a:r>
            <a:r>
              <a:rPr lang="en-US" altLang="tr-TR" dirty="0"/>
              <a:t>   </a:t>
            </a:r>
          </a:p>
          <a:p>
            <a:r>
              <a:rPr lang="en-US" altLang="tr-TR" dirty="0"/>
              <a:t>Kist </a:t>
            </a:r>
            <a:r>
              <a:rPr lang="en-US" altLang="tr-TR" dirty="0" err="1"/>
              <a:t>içi</a:t>
            </a:r>
            <a:r>
              <a:rPr lang="en-US" altLang="tr-TR" dirty="0"/>
              <a:t> </a:t>
            </a:r>
            <a:r>
              <a:rPr lang="en-US" altLang="tr-TR" dirty="0" err="1" smtClean="0"/>
              <a:t>Septasyon</a:t>
            </a:r>
            <a:endParaRPr lang="en-US" altLang="tr-TR" dirty="0" smtClean="0"/>
          </a:p>
          <a:p>
            <a:r>
              <a:rPr lang="en-US" altLang="tr-TR" dirty="0" smtClean="0"/>
              <a:t>Bilateral </a:t>
            </a:r>
            <a:r>
              <a:rPr lang="en-US" altLang="tr-TR" dirty="0" err="1" smtClean="0"/>
              <a:t>olunca</a:t>
            </a:r>
            <a:r>
              <a:rPr lang="en-US" altLang="tr-TR" dirty="0" smtClean="0"/>
              <a:t> </a:t>
            </a:r>
            <a:endParaRPr lang="en-US" altLang="tr-TR" dirty="0"/>
          </a:p>
          <a:p>
            <a:endParaRPr lang="en-US" altLang="tr-TR" dirty="0"/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xmlns="" id="{A09631DE-D52F-4B79-82BF-9A20BE4B0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238" y="2133600"/>
            <a:ext cx="288925" cy="503238"/>
          </a:xfrm>
          <a:prstGeom prst="upArrow">
            <a:avLst>
              <a:gd name="adj1" fmla="val 50000"/>
              <a:gd name="adj2" fmla="val 500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xmlns="" id="{A4D35065-9025-4AA6-9917-A4585A132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2636838"/>
            <a:ext cx="288925" cy="503237"/>
          </a:xfrm>
          <a:prstGeom prst="upArrow">
            <a:avLst>
              <a:gd name="adj1" fmla="val 50000"/>
              <a:gd name="adj2" fmla="val 500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Up Arrow 10">
            <a:extLst>
              <a:ext uri="{FF2B5EF4-FFF2-40B4-BE49-F238E27FC236}">
                <a16:creationId xmlns:a16="http://schemas.microsoft.com/office/drawing/2014/main" xmlns="" id="{94893E01-3141-45E3-8073-DE9CFBFD1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2997200"/>
            <a:ext cx="287338" cy="503238"/>
          </a:xfrm>
          <a:prstGeom prst="upArrow">
            <a:avLst>
              <a:gd name="adj1" fmla="val 50000"/>
              <a:gd name="adj2" fmla="val 50004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Up Arrow 11">
            <a:extLst>
              <a:ext uri="{FF2B5EF4-FFF2-40B4-BE49-F238E27FC236}">
                <a16:creationId xmlns:a16="http://schemas.microsoft.com/office/drawing/2014/main" xmlns="" id="{20994043-7CFA-4F98-976D-C5ED397588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3429000"/>
            <a:ext cx="287338" cy="504825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Up Arrow 12">
            <a:extLst>
              <a:ext uri="{FF2B5EF4-FFF2-40B4-BE49-F238E27FC236}">
                <a16:creationId xmlns:a16="http://schemas.microsoft.com/office/drawing/2014/main" xmlns="" id="{41381EDB-5C6F-4044-9E3D-C02521894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3860800"/>
            <a:ext cx="288925" cy="504825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753" name="Rectangle 17">
            <a:extLst>
              <a:ext uri="{FF2B5EF4-FFF2-40B4-BE49-F238E27FC236}">
                <a16:creationId xmlns:a16="http://schemas.microsoft.com/office/drawing/2014/main" xmlns="" id="{056F9970-1DEF-4B15-A7E8-B5A0A299F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5949950"/>
            <a:ext cx="5113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tr-TR" sz="1800"/>
              <a:t>     </a:t>
            </a:r>
            <a:r>
              <a:rPr lang="en-US" altLang="tr-TR" sz="1800">
                <a:solidFill>
                  <a:srgbClr val="FF0000"/>
                </a:solidFill>
              </a:rPr>
              <a:t>Seung joo chone., Obstet Gynecol Sci. 2016.</a:t>
            </a:r>
          </a:p>
        </p:txBody>
      </p:sp>
      <p:sp>
        <p:nvSpPr>
          <p:cNvPr id="14" name="Up Arrow 13">
            <a:extLst>
              <a:ext uri="{FF2B5EF4-FFF2-40B4-BE49-F238E27FC236}">
                <a16:creationId xmlns:a16="http://schemas.microsoft.com/office/drawing/2014/main" xmlns="" id="{70E53B96-EC10-4669-B865-9C03A66C52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292600"/>
            <a:ext cx="288925" cy="504825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Up Arrow 14">
            <a:extLst>
              <a:ext uri="{FF2B5EF4-FFF2-40B4-BE49-F238E27FC236}">
                <a16:creationId xmlns:a16="http://schemas.microsoft.com/office/drawing/2014/main" xmlns="" id="{70E53B96-EC10-4669-B865-9C03A66C52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888" y="4869160"/>
            <a:ext cx="288925" cy="504825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1F4B7E-0518-4489-B740-DCA0FD12B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tr-TR"/>
              <a:t>REKÜRRENT OMA</a:t>
            </a:r>
            <a:br>
              <a:rPr lang="en-US" altLang="tr-TR"/>
            </a:br>
            <a:endParaRPr lang="en-US" altLang="tr-TR"/>
          </a:p>
        </p:txBody>
      </p:sp>
      <p:sp>
        <p:nvSpPr>
          <p:cNvPr id="32770" name="Text Placeholder 2">
            <a:extLst>
              <a:ext uri="{FF2B5EF4-FFF2-40B4-BE49-F238E27FC236}">
                <a16:creationId xmlns:a16="http://schemas.microsoft.com/office/drawing/2014/main" xmlns="" id="{585C2766-7F79-49C1-B9C1-6BCEFAC81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47813" y="1535113"/>
            <a:ext cx="5545137" cy="639762"/>
          </a:xfrm>
        </p:spPr>
        <p:txBody>
          <a:bodyPr/>
          <a:lstStyle/>
          <a:p>
            <a:r>
              <a:rPr lang="en-US" altLang="tr-TR">
                <a:solidFill>
                  <a:srgbClr val="FF0000"/>
                </a:solidFill>
              </a:rPr>
              <a:t>POST-OP RISK FAKTÖRLERI</a:t>
            </a:r>
          </a:p>
        </p:txBody>
      </p:sp>
      <p:sp>
        <p:nvSpPr>
          <p:cNvPr id="32771" name="Content Placeholder 5">
            <a:extLst>
              <a:ext uri="{FF2B5EF4-FFF2-40B4-BE49-F238E27FC236}">
                <a16:creationId xmlns:a16="http://schemas.microsoft.com/office/drawing/2014/main" xmlns="" id="{937903F0-2768-4336-9F5F-F14E900FF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4213" y="2636838"/>
            <a:ext cx="7127875" cy="3705225"/>
          </a:xfrm>
        </p:spPr>
        <p:txBody>
          <a:bodyPr/>
          <a:lstStyle/>
          <a:p>
            <a:r>
              <a:rPr lang="en-US" altLang="tr-TR" dirty="0"/>
              <a:t>İlk </a:t>
            </a:r>
            <a:r>
              <a:rPr lang="en-US" altLang="tr-TR" dirty="0" err="1"/>
              <a:t>cerrahi</a:t>
            </a:r>
            <a:r>
              <a:rPr lang="en-US" altLang="tr-TR" dirty="0"/>
              <a:t> </a:t>
            </a:r>
            <a:r>
              <a:rPr lang="en-US" altLang="tr-TR" dirty="0" err="1"/>
              <a:t>şekli</a:t>
            </a:r>
            <a:r>
              <a:rPr lang="en-US" altLang="tr-TR" dirty="0"/>
              <a:t> (</a:t>
            </a:r>
            <a:r>
              <a:rPr lang="en-US" altLang="tr-TR" dirty="0" err="1"/>
              <a:t>Drenaj,Ablasyon</a:t>
            </a:r>
            <a:r>
              <a:rPr lang="en-US" altLang="tr-TR" dirty="0"/>
              <a:t> </a:t>
            </a:r>
            <a:r>
              <a:rPr lang="en-US" altLang="tr-TR" dirty="0" err="1"/>
              <a:t>vs</a:t>
            </a:r>
            <a:r>
              <a:rPr lang="en-US" altLang="tr-TR" dirty="0"/>
              <a:t>)</a:t>
            </a:r>
          </a:p>
          <a:p>
            <a:r>
              <a:rPr lang="en-US" altLang="tr-TR" dirty="0" err="1"/>
              <a:t>Deneyimsiz</a:t>
            </a:r>
            <a:r>
              <a:rPr lang="en-US" altLang="tr-TR" dirty="0"/>
              <a:t> </a:t>
            </a:r>
            <a:r>
              <a:rPr lang="en-US" altLang="tr-TR" dirty="0" err="1"/>
              <a:t>cerrah</a:t>
            </a:r>
            <a:endParaRPr lang="en-US" altLang="tr-TR" dirty="0"/>
          </a:p>
          <a:p>
            <a:r>
              <a:rPr lang="en-US" altLang="tr-TR" dirty="0" err="1"/>
              <a:t>Düşük</a:t>
            </a:r>
            <a:r>
              <a:rPr lang="en-US" altLang="tr-TR" dirty="0"/>
              <a:t> </a:t>
            </a:r>
            <a:r>
              <a:rPr lang="en-US" altLang="tr-TR" dirty="0" err="1"/>
              <a:t>İmmüniteli</a:t>
            </a:r>
            <a:r>
              <a:rPr lang="en-US" altLang="tr-TR" dirty="0"/>
              <a:t> Hasta</a:t>
            </a:r>
          </a:p>
          <a:p>
            <a:r>
              <a:rPr lang="en-US" altLang="tr-TR" dirty="0" err="1" smtClean="0"/>
              <a:t>Cerrahi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sonrası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Ovulasyonun</a:t>
            </a:r>
            <a:r>
              <a:rPr lang="en-US" altLang="tr-TR" dirty="0" smtClean="0"/>
              <a:t> </a:t>
            </a:r>
            <a:r>
              <a:rPr lang="en-US" altLang="tr-TR" dirty="0" err="1"/>
              <a:t>devam</a:t>
            </a:r>
            <a:r>
              <a:rPr lang="en-US" altLang="tr-TR" dirty="0"/>
              <a:t> </a:t>
            </a:r>
            <a:r>
              <a:rPr lang="en-US" altLang="tr-TR" dirty="0" err="1"/>
              <a:t>etmesi</a:t>
            </a:r>
            <a:r>
              <a:rPr lang="en-US" altLang="tr-TR" dirty="0"/>
              <a:t>     </a:t>
            </a:r>
          </a:p>
        </p:txBody>
      </p:sp>
      <p:sp>
        <p:nvSpPr>
          <p:cNvPr id="8" name="Up Arrow 7">
            <a:extLst>
              <a:ext uri="{FF2B5EF4-FFF2-40B4-BE49-F238E27FC236}">
                <a16:creationId xmlns:a16="http://schemas.microsoft.com/office/drawing/2014/main" xmlns="" id="{DEDDBEC4-9BBB-4CE9-A321-D357E29E8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4208" y="2564904"/>
            <a:ext cx="287338" cy="503238"/>
          </a:xfrm>
          <a:prstGeom prst="upArrow">
            <a:avLst>
              <a:gd name="adj1" fmla="val 50000"/>
              <a:gd name="adj2" fmla="val 50004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xmlns="" id="{5BD7C434-6BBD-4C3B-B02F-1F55C3CAB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2997200"/>
            <a:ext cx="288925" cy="503238"/>
          </a:xfrm>
          <a:prstGeom prst="upArrow">
            <a:avLst>
              <a:gd name="adj1" fmla="val 50000"/>
              <a:gd name="adj2" fmla="val 500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xmlns="" id="{33315483-1D1E-4FD6-B4EB-9388F9C0C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3429000"/>
            <a:ext cx="287337" cy="504825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Up Arrow 10">
            <a:extLst>
              <a:ext uri="{FF2B5EF4-FFF2-40B4-BE49-F238E27FC236}">
                <a16:creationId xmlns:a16="http://schemas.microsoft.com/office/drawing/2014/main" xmlns="" id="{BFBB351C-2955-4B2F-B8AA-5ED5A27B7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328" y="3861048"/>
            <a:ext cx="288925" cy="504825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776" name="Rectangle 11">
            <a:extLst>
              <a:ext uri="{FF2B5EF4-FFF2-40B4-BE49-F238E27FC236}">
                <a16:creationId xmlns:a16="http://schemas.microsoft.com/office/drawing/2014/main" xmlns="" id="{560FEFB4-860B-418E-B032-73C716AE9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5661025"/>
            <a:ext cx="5327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tr-TR" sz="1800"/>
              <a:t> .ATA et al,.Hum Reprod 32[7] 2017</a:t>
            </a:r>
          </a:p>
          <a:p>
            <a:pPr eaLnBrk="1" hangingPunct="1"/>
            <a:r>
              <a:rPr lang="en-US" altLang="tr-TR" sz="180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>
            <a:extLst>
              <a:ext uri="{FF2B5EF4-FFF2-40B4-BE49-F238E27FC236}">
                <a16:creationId xmlns:a16="http://schemas.microsoft.com/office/drawing/2014/main" xmlns="" id="{55D106C7-6078-47DA-97B7-09F50AC4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813" y="1143000"/>
            <a:ext cx="7921625" cy="4797425"/>
          </a:xfrm>
        </p:spPr>
        <p:txBody>
          <a:bodyPr/>
          <a:lstStyle/>
          <a:p>
            <a:r>
              <a:rPr lang="tr-TR" altLang="tr-TR" sz="2000" dirty="0"/>
              <a:t/>
            </a:r>
            <a:br>
              <a:rPr lang="tr-TR" altLang="tr-TR" sz="2000" dirty="0"/>
            </a:br>
            <a:r>
              <a:rPr lang="tr-TR" altLang="tr-TR" sz="2000" dirty="0"/>
              <a:t/>
            </a:r>
            <a:br>
              <a:rPr lang="tr-TR" altLang="tr-TR" sz="2000" dirty="0"/>
            </a:br>
            <a:r>
              <a:rPr lang="tr-TR" altLang="tr-TR" sz="2000" dirty="0"/>
              <a:t/>
            </a:r>
            <a:br>
              <a:rPr lang="tr-TR" altLang="tr-TR" sz="2000" dirty="0"/>
            </a:br>
            <a:r>
              <a:rPr lang="tr-TR" altLang="tr-TR" sz="2000" dirty="0"/>
              <a:t/>
            </a:r>
            <a:br>
              <a:rPr lang="tr-TR" altLang="tr-TR" sz="2000" dirty="0"/>
            </a:br>
            <a:r>
              <a:rPr lang="tr-TR" altLang="tr-TR" sz="2800" dirty="0" err="1"/>
              <a:t>Ovarian</a:t>
            </a:r>
            <a:r>
              <a:rPr lang="tr-TR" altLang="tr-TR" sz="2800" dirty="0"/>
              <a:t> </a:t>
            </a:r>
            <a:r>
              <a:rPr lang="tr-TR" altLang="tr-TR" sz="2800" dirty="0" err="1"/>
              <a:t>Endometrioma</a:t>
            </a:r>
            <a:r>
              <a:rPr lang="ja-JP" altLang="tr-TR" sz="2800" dirty="0"/>
              <a:t>’</a:t>
            </a:r>
            <a:r>
              <a:rPr lang="tr-TR" altLang="ja-JP" sz="2800" dirty="0" err="1"/>
              <a:t>nın</a:t>
            </a:r>
            <a:r>
              <a:rPr lang="tr-TR" altLang="ja-JP" sz="2800" dirty="0"/>
              <a:t/>
            </a:r>
            <a:br>
              <a:rPr lang="tr-TR" altLang="ja-JP" sz="2800" dirty="0"/>
            </a:br>
            <a:r>
              <a:rPr lang="tr-TR" altLang="ja-JP" sz="2800" dirty="0"/>
              <a:t>post-op </a:t>
            </a:r>
            <a:r>
              <a:rPr lang="tr-TR" altLang="ja-JP" sz="2800" dirty="0" err="1" smtClean="0"/>
              <a:t>rekürrens</a:t>
            </a:r>
            <a:r>
              <a:rPr lang="tr-TR" altLang="ja-JP" sz="2800" dirty="0" smtClean="0"/>
              <a:t> </a:t>
            </a:r>
            <a:r>
              <a:rPr lang="tr-TR" altLang="ja-JP" sz="2800" dirty="0"/>
              <a:t>oranı 2 yıl için %6-29 arasında     değişmektedir.</a:t>
            </a:r>
            <a:br>
              <a:rPr lang="tr-TR" altLang="ja-JP" sz="2800" dirty="0"/>
            </a:br>
            <a:r>
              <a:rPr lang="tr-TR" altLang="ja-JP" sz="2000" dirty="0"/>
              <a:t>  </a:t>
            </a:r>
            <a:r>
              <a:rPr lang="tr-TR" altLang="ja-JP" sz="1600" dirty="0">
                <a:solidFill>
                  <a:srgbClr val="002060"/>
                </a:solidFill>
              </a:rPr>
              <a:t>Roman et al. </a:t>
            </a:r>
            <a:r>
              <a:rPr lang="tr-TR" altLang="ja-JP" sz="1600" dirty="0" err="1">
                <a:solidFill>
                  <a:srgbClr val="002060"/>
                </a:solidFill>
              </a:rPr>
              <a:t>Fertil</a:t>
            </a:r>
            <a:r>
              <a:rPr lang="tr-TR" altLang="ja-JP" sz="1600" dirty="0">
                <a:solidFill>
                  <a:srgbClr val="002060"/>
                </a:solidFill>
              </a:rPr>
              <a:t> Steril 2011</a:t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2800" dirty="0"/>
              <a:t>Cerrahi sonrası rapor edilen </a:t>
            </a:r>
            <a:r>
              <a:rPr lang="tr-TR" altLang="ja-JP" sz="2800" dirty="0" err="1" smtClean="0"/>
              <a:t>rekürrens</a:t>
            </a:r>
            <a:r>
              <a:rPr lang="tr-TR" altLang="ja-JP" sz="2800" dirty="0" smtClean="0"/>
              <a:t> </a:t>
            </a:r>
            <a:r>
              <a:rPr lang="tr-TR" altLang="ja-JP" sz="2800" dirty="0"/>
              <a:t>%6-67  olup, 2 yıl içinde %21.5, 5yılda %40-50 gibi anlamlı </a:t>
            </a:r>
            <a:r>
              <a:rPr lang="tr-TR" altLang="ja-JP" sz="2800" dirty="0" err="1" smtClean="0"/>
              <a:t>rekürrens</a:t>
            </a:r>
            <a:r>
              <a:rPr lang="tr-TR" altLang="ja-JP" sz="2800" dirty="0" smtClean="0"/>
              <a:t> </a:t>
            </a:r>
            <a:r>
              <a:rPr lang="tr-TR" altLang="ja-JP" sz="2800" dirty="0"/>
              <a:t>oranları vermektedir.  </a:t>
            </a:r>
            <a:r>
              <a:rPr lang="tr-TR" altLang="ja-JP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İkinci cerrahiden sonraki </a:t>
            </a:r>
            <a:r>
              <a:rPr lang="tr-TR" altLang="ja-JP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rekürrens</a:t>
            </a:r>
            <a:r>
              <a:rPr lang="tr-TR" altLang="ja-JP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tr-TR" altLang="ja-JP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oranları ilk cerrahiden sonrakilerle aynıdır.  </a:t>
            </a:r>
            <a:br>
              <a:rPr lang="tr-TR" altLang="ja-JP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tr-TR" altLang="ja-JP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tr-TR" altLang="ja-JP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tr-TR" altLang="ja-JP" sz="1600" dirty="0" err="1">
                <a:solidFill>
                  <a:srgbClr val="002060"/>
                </a:solidFill>
              </a:rPr>
              <a:t>Muzzi</a:t>
            </a:r>
            <a:r>
              <a:rPr lang="tr-TR" altLang="ja-JP" sz="1600" dirty="0">
                <a:solidFill>
                  <a:srgbClr val="002060"/>
                </a:solidFill>
              </a:rPr>
              <a:t> L. et al : </a:t>
            </a:r>
            <a:r>
              <a:rPr lang="tr-TR" altLang="ja-JP" sz="1600" dirty="0" err="1">
                <a:solidFill>
                  <a:srgbClr val="002060"/>
                </a:solidFill>
              </a:rPr>
              <a:t>Fertility</a:t>
            </a:r>
            <a:r>
              <a:rPr lang="tr-TR" altLang="ja-JP" sz="1600" dirty="0">
                <a:solidFill>
                  <a:srgbClr val="002060"/>
                </a:solidFill>
              </a:rPr>
              <a:t> </a:t>
            </a:r>
            <a:r>
              <a:rPr lang="tr-TR" altLang="ja-JP" sz="1600" dirty="0" err="1">
                <a:solidFill>
                  <a:srgbClr val="002060"/>
                </a:solidFill>
              </a:rPr>
              <a:t>and</a:t>
            </a:r>
            <a:r>
              <a:rPr lang="tr-TR" altLang="ja-JP" sz="1600" dirty="0">
                <a:solidFill>
                  <a:srgbClr val="002060"/>
                </a:solidFill>
              </a:rPr>
              <a:t> </a:t>
            </a:r>
            <a:r>
              <a:rPr lang="tr-TR" altLang="ja-JP" sz="1600" dirty="0" err="1">
                <a:solidFill>
                  <a:srgbClr val="002060"/>
                </a:solidFill>
              </a:rPr>
              <a:t>Sterility</a:t>
            </a: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>103[3] 2015</a:t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r>
              <a:rPr lang="tr-TR" altLang="ja-JP" sz="1600" dirty="0">
                <a:solidFill>
                  <a:srgbClr val="002060"/>
                </a:solidFill>
              </a:rPr>
              <a:t/>
            </a:r>
            <a:br>
              <a:rPr lang="tr-TR" altLang="ja-JP" sz="1600" dirty="0">
                <a:solidFill>
                  <a:srgbClr val="002060"/>
                </a:solidFill>
              </a:rPr>
            </a:br>
            <a:endParaRPr lang="tr-TR" altLang="tr-TR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02CAB7-4F32-4D3B-91AD-2438A475A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74638"/>
            <a:ext cx="8496300" cy="1143000"/>
          </a:xfrm>
        </p:spPr>
        <p:txBody>
          <a:bodyPr/>
          <a:lstStyle/>
          <a:p>
            <a:r>
              <a:rPr lang="en-US" altLang="tr-TR" sz="3200"/>
              <a:t>Rekürrent  Endometriomaların patogenezi tam olarak anlaşılmamıştır:</a:t>
            </a:r>
            <a:br>
              <a:rPr lang="en-US" altLang="tr-TR" sz="3200"/>
            </a:br>
            <a:endParaRPr lang="en-US" altLang="tr-TR" sz="3200"/>
          </a:p>
        </p:txBody>
      </p:sp>
      <p:sp>
        <p:nvSpPr>
          <p:cNvPr id="34818" name="Content Placeholder 2">
            <a:extLst>
              <a:ext uri="{FF2B5EF4-FFF2-40B4-BE49-F238E27FC236}">
                <a16:creationId xmlns:a16="http://schemas.microsoft.com/office/drawing/2014/main" xmlns="" id="{362916E9-EE5D-49B1-A76C-D3FB57DE0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525963"/>
          </a:xfrm>
        </p:spPr>
        <p:txBody>
          <a:bodyPr/>
          <a:lstStyle/>
          <a:p>
            <a:r>
              <a:rPr lang="en-US" altLang="tr-TR"/>
              <a:t>Rezidü lezyonların yeniden büyümesi</a:t>
            </a:r>
          </a:p>
          <a:p>
            <a:r>
              <a:rPr lang="en-US" altLang="tr-TR"/>
              <a:t>İmmün sistemin zayıflığı</a:t>
            </a:r>
          </a:p>
          <a:p>
            <a:r>
              <a:rPr lang="en-US" altLang="tr-TR"/>
              <a:t>Metaplazi</a:t>
            </a:r>
          </a:p>
          <a:p>
            <a:r>
              <a:rPr lang="en-US" altLang="tr-TR"/>
              <a:t>Retrograde menstruasyon</a:t>
            </a:r>
          </a:p>
          <a:p>
            <a:r>
              <a:rPr lang="en-US" altLang="tr-TR"/>
              <a:t>Ovulasyon</a:t>
            </a:r>
          </a:p>
          <a:p>
            <a:r>
              <a:rPr lang="en-US" altLang="tr-TR"/>
              <a:t>De Nova lezyonlar</a:t>
            </a:r>
          </a:p>
          <a:p>
            <a:r>
              <a:rPr lang="en-US" altLang="tr-TR"/>
              <a:t>Komşu folliküllere geçiş(</a:t>
            </a:r>
            <a:r>
              <a:rPr lang="en-US" altLang="tr-TR" sz="1800"/>
              <a:t>Cerrahi veya hücrenin özelliği)</a:t>
            </a:r>
          </a:p>
          <a:p>
            <a:endParaRPr lang="en-US" altLang="tr-TR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>
            <a:extLst>
              <a:ext uri="{FF2B5EF4-FFF2-40B4-BE49-F238E27FC236}">
                <a16:creationId xmlns:a16="http://schemas.microsoft.com/office/drawing/2014/main" xmlns="" id="{E6D91FA8-9706-450A-9241-B1F95115A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813" y="1143000"/>
            <a:ext cx="7921625" cy="4797425"/>
          </a:xfrm>
        </p:spPr>
        <p:txBody>
          <a:bodyPr/>
          <a:lstStyle/>
          <a:p>
            <a:r>
              <a:rPr lang="tr-TR" altLang="tr-TR" sz="2000" dirty="0"/>
              <a:t/>
            </a:r>
            <a:br>
              <a:rPr lang="tr-TR" altLang="tr-TR" sz="2000" dirty="0"/>
            </a:br>
            <a:r>
              <a:rPr lang="tr-TR" altLang="tr-TR" sz="2000" dirty="0"/>
              <a:t/>
            </a:r>
            <a:br>
              <a:rPr lang="tr-TR" altLang="tr-TR" sz="2000" dirty="0"/>
            </a:br>
            <a:r>
              <a:rPr lang="tr-TR" altLang="tr-TR" sz="2000" dirty="0"/>
              <a:t/>
            </a:r>
            <a:br>
              <a:rPr lang="tr-TR" altLang="tr-TR" sz="2000" dirty="0"/>
            </a:br>
            <a:r>
              <a:rPr lang="tr-TR" altLang="tr-TR" sz="2000" dirty="0"/>
              <a:t/>
            </a:r>
            <a:br>
              <a:rPr lang="tr-TR" altLang="tr-TR" sz="2000" dirty="0"/>
            </a:br>
            <a:r>
              <a:rPr lang="tr-TR" altLang="tr-TR" sz="2000" dirty="0"/>
              <a:t>  </a:t>
            </a:r>
            <a:r>
              <a:rPr lang="tr-TR" altLang="tr-TR" sz="2800" dirty="0" err="1"/>
              <a:t>Ovarian</a:t>
            </a:r>
            <a:r>
              <a:rPr lang="tr-TR" altLang="tr-TR" sz="2800" dirty="0"/>
              <a:t> </a:t>
            </a:r>
            <a:r>
              <a:rPr lang="tr-TR" altLang="tr-TR" sz="2800" dirty="0" err="1"/>
              <a:t>endometrioma</a:t>
            </a:r>
            <a:r>
              <a:rPr lang="tr-TR" altLang="tr-TR" sz="2800" dirty="0"/>
              <a:t> </a:t>
            </a:r>
            <a:r>
              <a:rPr lang="tr-TR" altLang="tr-TR" sz="2800" dirty="0" err="1" smtClean="0"/>
              <a:t>rekürrensi</a:t>
            </a:r>
            <a:r>
              <a:rPr lang="tr-TR" altLang="tr-TR" sz="2800" dirty="0" smtClean="0"/>
              <a:t>  </a:t>
            </a:r>
            <a:r>
              <a:rPr lang="tr-TR" altLang="tr-TR" sz="2800" dirty="0"/>
              <a:t>en sık  karşılaşılan durumdur.</a:t>
            </a:r>
            <a:br>
              <a:rPr lang="tr-TR" altLang="tr-TR" sz="2800" dirty="0"/>
            </a:br>
            <a:r>
              <a:rPr lang="tr-TR" altLang="tr-TR" sz="2800" dirty="0" err="1"/>
              <a:t>Klinisyenler</a:t>
            </a:r>
            <a:r>
              <a:rPr lang="tr-TR" altLang="tr-TR" sz="2800" dirty="0"/>
              <a:t>  bu </a:t>
            </a:r>
            <a:r>
              <a:rPr lang="tr-TR" altLang="tr-TR" sz="2800" dirty="0" err="1"/>
              <a:t>endometrioma</a:t>
            </a:r>
            <a:r>
              <a:rPr lang="tr-TR" altLang="tr-TR" sz="2800" dirty="0"/>
              <a:t> </a:t>
            </a:r>
            <a:r>
              <a:rPr lang="tr-TR" altLang="tr-TR" sz="2800" dirty="0" err="1" smtClean="0"/>
              <a:t>rekürrensinin</a:t>
            </a:r>
            <a:r>
              <a:rPr lang="tr-TR" altLang="tr-TR" sz="2800" dirty="0" smtClean="0"/>
              <a:t> </a:t>
            </a:r>
            <a:r>
              <a:rPr lang="tr-TR" altLang="tr-TR" sz="2800" dirty="0"/>
              <a:t>yönetiminde   </a:t>
            </a:r>
            <a:br>
              <a:rPr lang="tr-TR" altLang="tr-TR" sz="2800" dirty="0"/>
            </a:br>
            <a:r>
              <a:rPr lang="tr-TR" altLang="tr-TR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Ya ikinci bir CERRAHİ yapmak</a:t>
            </a:r>
            <a:br>
              <a:rPr lang="tr-TR" altLang="tr-TR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tr-TR" altLang="tr-TR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ya da  MEDİKAL TEDAVİ, IVF-ICSI veya  takip etmek </a:t>
            </a:r>
            <a:br>
              <a:rPr lang="tr-TR" altLang="tr-TR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tr-TR" altLang="tr-TR" sz="2800" dirty="0"/>
              <a:t>  gibi karar vermeyle yüz yüze kalırlar.</a:t>
            </a:r>
            <a:br>
              <a:rPr lang="tr-TR" altLang="tr-TR" sz="2800" dirty="0"/>
            </a:br>
            <a:r>
              <a:rPr lang="tr-TR" altLang="tr-TR" sz="2800" dirty="0"/>
              <a:t/>
            </a:r>
            <a:br>
              <a:rPr lang="tr-TR" altLang="tr-TR" sz="2800" dirty="0"/>
            </a:br>
            <a:r>
              <a:rPr lang="tr-TR" altLang="tr-TR" sz="1600" dirty="0" err="1">
                <a:solidFill>
                  <a:srgbClr val="002060"/>
                </a:solidFill>
              </a:rPr>
              <a:t>Muzzi</a:t>
            </a:r>
            <a:r>
              <a:rPr lang="tr-TR" altLang="tr-TR" sz="1600" dirty="0">
                <a:solidFill>
                  <a:srgbClr val="002060"/>
                </a:solidFill>
              </a:rPr>
              <a:t> L. et al : </a:t>
            </a:r>
            <a:r>
              <a:rPr lang="tr-TR" altLang="tr-TR" sz="1600" dirty="0" err="1">
                <a:solidFill>
                  <a:srgbClr val="002060"/>
                </a:solidFill>
              </a:rPr>
              <a:t>Fertility</a:t>
            </a:r>
            <a:r>
              <a:rPr lang="tr-TR" altLang="tr-TR" sz="1600" dirty="0">
                <a:solidFill>
                  <a:srgbClr val="002060"/>
                </a:solidFill>
              </a:rPr>
              <a:t> </a:t>
            </a:r>
            <a:r>
              <a:rPr lang="tr-TR" altLang="tr-TR" sz="1600" dirty="0" err="1">
                <a:solidFill>
                  <a:srgbClr val="002060"/>
                </a:solidFill>
              </a:rPr>
              <a:t>and</a:t>
            </a:r>
            <a:r>
              <a:rPr lang="tr-TR" altLang="tr-TR" sz="1600" dirty="0">
                <a:solidFill>
                  <a:srgbClr val="002060"/>
                </a:solidFill>
              </a:rPr>
              <a:t> </a:t>
            </a:r>
            <a:r>
              <a:rPr lang="tr-TR" altLang="tr-TR" sz="1600" dirty="0" err="1">
                <a:solidFill>
                  <a:srgbClr val="002060"/>
                </a:solidFill>
              </a:rPr>
              <a:t>Sterility</a:t>
            </a:r>
            <a:r>
              <a:rPr lang="tr-TR" altLang="tr-TR" sz="1600" dirty="0">
                <a:solidFill>
                  <a:srgbClr val="002060"/>
                </a:solidFill>
              </a:rPr>
              <a:t/>
            </a:r>
            <a:br>
              <a:rPr lang="tr-TR" altLang="tr-TR" sz="1600" dirty="0">
                <a:solidFill>
                  <a:srgbClr val="002060"/>
                </a:solidFill>
              </a:rPr>
            </a:br>
            <a:r>
              <a:rPr lang="tr-TR" altLang="tr-TR" sz="1600" dirty="0">
                <a:solidFill>
                  <a:srgbClr val="002060"/>
                </a:solidFill>
              </a:rPr>
              <a:t>103[3] 2015</a:t>
            </a:r>
            <a:br>
              <a:rPr lang="tr-TR" altLang="tr-TR" sz="1600" dirty="0">
                <a:solidFill>
                  <a:srgbClr val="002060"/>
                </a:solidFill>
              </a:rPr>
            </a:br>
            <a:r>
              <a:rPr lang="tr-TR" altLang="tr-TR" sz="1600" dirty="0">
                <a:solidFill>
                  <a:srgbClr val="002060"/>
                </a:solidFill>
              </a:rPr>
              <a:t/>
            </a:r>
            <a:br>
              <a:rPr lang="tr-TR" altLang="tr-TR" sz="1600" dirty="0">
                <a:solidFill>
                  <a:srgbClr val="002060"/>
                </a:solidFill>
              </a:rPr>
            </a:br>
            <a:r>
              <a:rPr lang="tr-TR" altLang="tr-TR" sz="1600" dirty="0">
                <a:solidFill>
                  <a:srgbClr val="002060"/>
                </a:solidFill>
              </a:rPr>
              <a:t/>
            </a:r>
            <a:br>
              <a:rPr lang="tr-TR" altLang="tr-TR" sz="1600" dirty="0">
                <a:solidFill>
                  <a:srgbClr val="002060"/>
                </a:solidFill>
              </a:rPr>
            </a:br>
            <a:r>
              <a:rPr lang="tr-TR" altLang="tr-TR" sz="1600" dirty="0">
                <a:solidFill>
                  <a:srgbClr val="002060"/>
                </a:solidFill>
              </a:rPr>
              <a:t/>
            </a:r>
            <a:br>
              <a:rPr lang="tr-TR" altLang="tr-TR" sz="1600" dirty="0">
                <a:solidFill>
                  <a:srgbClr val="002060"/>
                </a:solidFill>
              </a:rPr>
            </a:br>
            <a:r>
              <a:rPr lang="tr-TR" altLang="tr-TR" sz="1600" dirty="0">
                <a:solidFill>
                  <a:srgbClr val="002060"/>
                </a:solidFill>
              </a:rPr>
              <a:t/>
            </a:r>
            <a:br>
              <a:rPr lang="tr-TR" altLang="tr-TR" sz="1600" dirty="0">
                <a:solidFill>
                  <a:srgbClr val="002060"/>
                </a:solidFill>
              </a:rPr>
            </a:br>
            <a:r>
              <a:rPr lang="tr-TR" altLang="tr-TR" sz="1600" dirty="0">
                <a:solidFill>
                  <a:srgbClr val="002060"/>
                </a:solidFill>
              </a:rPr>
              <a:t/>
            </a:r>
            <a:br>
              <a:rPr lang="tr-TR" altLang="tr-TR" sz="1600" dirty="0">
                <a:solidFill>
                  <a:srgbClr val="002060"/>
                </a:solidFill>
              </a:rPr>
            </a:br>
            <a:r>
              <a:rPr lang="tr-TR" altLang="tr-TR" sz="1600" dirty="0">
                <a:solidFill>
                  <a:srgbClr val="002060"/>
                </a:solidFill>
              </a:rPr>
              <a:t/>
            </a:r>
            <a:br>
              <a:rPr lang="tr-TR" altLang="tr-TR" sz="1600" dirty="0">
                <a:solidFill>
                  <a:srgbClr val="002060"/>
                </a:solidFill>
              </a:rPr>
            </a:br>
            <a:endParaRPr lang="tr-TR" altLang="tr-TR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742C02-CA52-42D8-BFCC-B9AAAFD77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tr-TR" sz="3600"/>
              <a:t>Endometrioma Rekürrensinin klinik yönetimini optimize etmek için: </a:t>
            </a:r>
          </a:p>
        </p:txBody>
      </p:sp>
      <p:sp>
        <p:nvSpPr>
          <p:cNvPr id="36866" name="Content Placeholder 2">
            <a:extLst>
              <a:ext uri="{FF2B5EF4-FFF2-40B4-BE49-F238E27FC236}">
                <a16:creationId xmlns:a16="http://schemas.microsoft.com/office/drawing/2014/main" xmlns="" id="{1436B547-9488-4C1F-95BC-5D80D3F22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438" y="1989138"/>
            <a:ext cx="4392612" cy="2087562"/>
          </a:xfrm>
        </p:spPr>
        <p:txBody>
          <a:bodyPr/>
          <a:lstStyle/>
          <a:p>
            <a:r>
              <a:rPr lang="en-US" altLang="tr-TR" sz="2800"/>
              <a:t>MEDIKAL TEDAVI</a:t>
            </a:r>
          </a:p>
          <a:p>
            <a:r>
              <a:rPr lang="en-US" altLang="tr-TR" sz="2800"/>
              <a:t>CERRAHI TEDAVI</a:t>
            </a:r>
          </a:p>
          <a:p>
            <a:r>
              <a:rPr lang="en-US" altLang="tr-TR" sz="2800"/>
              <a:t>IVF / ICSI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D434E1-0740-4FCD-BE95-A2F858CC5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2565400"/>
            <a:ext cx="7921625" cy="1143000"/>
          </a:xfrm>
        </p:spPr>
        <p:txBody>
          <a:bodyPr/>
          <a:lstStyle/>
          <a:p>
            <a:r>
              <a:rPr lang="en-US" altLang="tr-TR" dirty="0" err="1" smtClean="0"/>
              <a:t>Rekürrensin</a:t>
            </a:r>
            <a:r>
              <a:rPr lang="en-US" altLang="tr-TR" dirty="0" smtClean="0"/>
              <a:t> </a:t>
            </a:r>
            <a:r>
              <a:rPr lang="en-US" altLang="tr-TR" dirty="0" err="1"/>
              <a:t>Önlenmesinde</a:t>
            </a:r>
            <a:r>
              <a:rPr lang="en-US" altLang="tr-TR" dirty="0"/>
              <a:t> </a:t>
            </a:r>
            <a:r>
              <a:rPr lang="en-US" altLang="tr-TR" dirty="0" err="1"/>
              <a:t>Medikal</a:t>
            </a:r>
            <a:r>
              <a:rPr lang="en-US" altLang="tr-TR" dirty="0"/>
              <a:t> </a:t>
            </a:r>
            <a:r>
              <a:rPr lang="en-US" altLang="tr-TR" dirty="0" err="1"/>
              <a:t>Tedavinin</a:t>
            </a:r>
            <a:r>
              <a:rPr lang="en-US" altLang="tr-TR" dirty="0"/>
              <a:t> </a:t>
            </a:r>
            <a:r>
              <a:rPr lang="en-US" altLang="tr-TR" dirty="0" err="1"/>
              <a:t>yeri</a:t>
            </a:r>
            <a:endParaRPr lang="en-US" altLang="tr-TR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>
            <a:extLst>
              <a:ext uri="{FF2B5EF4-FFF2-40B4-BE49-F238E27FC236}">
                <a16:creationId xmlns:a16="http://schemas.microsoft.com/office/drawing/2014/main" xmlns="" id="{82F075CC-A308-4E06-A8CF-B544FC1690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/>
              <a:t>Post-op OC - </a:t>
            </a:r>
            <a:r>
              <a:rPr lang="tr-TR" altLang="tr-TR" sz="3600"/>
              <a:t>Rekürrens</a:t>
            </a:r>
          </a:p>
        </p:txBody>
      </p:sp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42EBAA78-ADFF-4261-BB76-FB4E7BA623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3822700"/>
          </a:xfrm>
        </p:spPr>
        <p:txBody>
          <a:bodyPr/>
          <a:lstStyle/>
          <a:p>
            <a:r>
              <a:rPr lang="tr-TR" altLang="tr-TR"/>
              <a:t>Hiç kullanmayanlarla, hep kullananlar arasındaki karşılaştırmada mutlak risk azalması 47% (95% CI 37-57) idi.</a:t>
            </a:r>
          </a:p>
          <a:p>
            <a:r>
              <a:rPr lang="tr-TR" altLang="tr-TR"/>
              <a:t>Koruyucu etki, ilaç kesildikten sonra hızla kayboldu.</a:t>
            </a:r>
          </a:p>
        </p:txBody>
      </p:sp>
      <p:sp>
        <p:nvSpPr>
          <p:cNvPr id="38915" name="Text Box 4">
            <a:extLst>
              <a:ext uri="{FF2B5EF4-FFF2-40B4-BE49-F238E27FC236}">
                <a16:creationId xmlns:a16="http://schemas.microsoft.com/office/drawing/2014/main" xmlns="" id="{8DE66A36-FB10-479D-8728-378F61142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6116638"/>
            <a:ext cx="48323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tr-TR" altLang="tr-TR" sz="1600" b="1">
                <a:solidFill>
                  <a:srgbClr val="FF3300"/>
                </a:solidFill>
                <a:latin typeface="Tahoma" panose="020B0604030504040204" pitchFamily="34" charset="0"/>
              </a:rPr>
              <a:t>Vercellini et al.  Am J Obstet Gynecol 2008; 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>
            <a:extLst>
              <a:ext uri="{FF2B5EF4-FFF2-40B4-BE49-F238E27FC236}">
                <a16:creationId xmlns:a16="http://schemas.microsoft.com/office/drawing/2014/main" xmlns="" id="{668982F4-74A7-4F06-AEF3-852CDD92AB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155448"/>
            <a:ext cx="8401080" cy="1252728"/>
          </a:xfrm>
        </p:spPr>
        <p:txBody>
          <a:bodyPr rIns="45720" rtlCol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tr-TR" sz="2400" kern="1200" dirty="0" err="1">
                <a:effectLst/>
                <a:ea typeface="+mj-ea"/>
                <a:cs typeface="+mj-cs"/>
              </a:rPr>
              <a:t>Long</a:t>
            </a:r>
            <a:r>
              <a:rPr lang="tr-TR" sz="2400" kern="1200" dirty="0">
                <a:effectLst/>
                <a:ea typeface="+mj-ea"/>
                <a:cs typeface="+mj-cs"/>
              </a:rPr>
              <a:t>-</a:t>
            </a:r>
            <a:r>
              <a:rPr lang="tr-TR" sz="2400" kern="1200" dirty="0" err="1">
                <a:effectLst/>
                <a:ea typeface="+mj-ea"/>
                <a:cs typeface="+mj-cs"/>
              </a:rPr>
              <a:t>term</a:t>
            </a:r>
            <a:r>
              <a:rPr lang="tr-TR" sz="2400" kern="1200" dirty="0">
                <a:effectLst/>
                <a:ea typeface="+mj-ea"/>
                <a:cs typeface="+mj-cs"/>
              </a:rPr>
              <a:t> </a:t>
            </a:r>
            <a:r>
              <a:rPr lang="tr-TR" sz="2400" kern="1200" dirty="0" err="1">
                <a:effectLst/>
                <a:ea typeface="+mj-ea"/>
                <a:cs typeface="+mj-cs"/>
              </a:rPr>
              <a:t>cyclic</a:t>
            </a:r>
            <a:r>
              <a:rPr lang="tr-TR" sz="2400" kern="1200" dirty="0">
                <a:effectLst/>
                <a:ea typeface="+mj-ea"/>
                <a:cs typeface="+mj-cs"/>
              </a:rPr>
              <a:t> </a:t>
            </a:r>
            <a:r>
              <a:rPr lang="tr-TR" sz="2400" kern="1200" dirty="0" err="1">
                <a:effectLst/>
                <a:ea typeface="+mj-ea"/>
                <a:cs typeface="+mj-cs"/>
              </a:rPr>
              <a:t>and</a:t>
            </a:r>
            <a:r>
              <a:rPr lang="tr-TR" sz="2400" kern="1200" dirty="0">
                <a:effectLst/>
                <a:ea typeface="+mj-ea"/>
                <a:cs typeface="+mj-cs"/>
              </a:rPr>
              <a:t> </a:t>
            </a:r>
            <a:r>
              <a:rPr lang="tr-TR" sz="2400" kern="1200" dirty="0" err="1">
                <a:effectLst/>
                <a:ea typeface="+mj-ea"/>
                <a:cs typeface="+mj-cs"/>
              </a:rPr>
              <a:t>continuous</a:t>
            </a:r>
            <a:r>
              <a:rPr lang="tr-TR" sz="2400" kern="1200" dirty="0">
                <a:effectLst/>
                <a:ea typeface="+mj-ea"/>
                <a:cs typeface="+mj-cs"/>
              </a:rPr>
              <a:t> OCP </a:t>
            </a:r>
            <a:r>
              <a:rPr lang="tr-TR" sz="2400" kern="1200" dirty="0" err="1">
                <a:effectLst/>
                <a:ea typeface="+mj-ea"/>
                <a:cs typeface="+mj-cs"/>
              </a:rPr>
              <a:t>therapy</a:t>
            </a:r>
            <a:r>
              <a:rPr lang="tr-TR" sz="2400" kern="1200" dirty="0">
                <a:effectLst/>
                <a:ea typeface="+mj-ea"/>
                <a:cs typeface="+mj-cs"/>
              </a:rPr>
              <a:t> </a:t>
            </a:r>
            <a:r>
              <a:rPr lang="tr-TR" sz="2400" kern="1200" dirty="0" err="1">
                <a:effectLst/>
                <a:ea typeface="+mj-ea"/>
                <a:cs typeface="+mj-cs"/>
              </a:rPr>
              <a:t>and</a:t>
            </a:r>
            <a:r>
              <a:rPr lang="tr-TR" sz="2400" kern="1200" dirty="0">
                <a:effectLst/>
                <a:ea typeface="+mj-ea"/>
                <a:cs typeface="+mj-cs"/>
              </a:rPr>
              <a:t> </a:t>
            </a:r>
            <a:r>
              <a:rPr lang="tr-TR" sz="2400" kern="1200" dirty="0" err="1">
                <a:effectLst/>
                <a:ea typeface="+mj-ea"/>
                <a:cs typeface="+mj-cs"/>
              </a:rPr>
              <a:t>endometrioma</a:t>
            </a:r>
            <a:r>
              <a:rPr lang="tr-TR" sz="2400" kern="1200" dirty="0">
                <a:effectLst/>
                <a:ea typeface="+mj-ea"/>
                <a:cs typeface="+mj-cs"/>
              </a:rPr>
              <a:t> </a:t>
            </a:r>
            <a:r>
              <a:rPr lang="tr-TR" sz="2400" kern="1200" dirty="0" err="1">
                <a:effectLst/>
                <a:ea typeface="+mj-ea"/>
                <a:cs typeface="+mj-cs"/>
              </a:rPr>
              <a:t>recurrence</a:t>
            </a:r>
            <a:r>
              <a:rPr lang="tr-TR" sz="2400" kern="1200" dirty="0">
                <a:effectLst/>
                <a:ea typeface="+mj-ea"/>
                <a:cs typeface="+mj-cs"/>
              </a:rPr>
              <a:t>: a </a:t>
            </a:r>
            <a:r>
              <a:rPr lang="tr-TR" sz="2400" kern="1200" dirty="0" err="1">
                <a:effectLst/>
                <a:ea typeface="+mj-ea"/>
                <a:cs typeface="+mj-cs"/>
              </a:rPr>
              <a:t>randomized</a:t>
            </a:r>
            <a:r>
              <a:rPr lang="tr-TR" sz="2400" kern="1200" dirty="0">
                <a:effectLst/>
                <a:ea typeface="+mj-ea"/>
                <a:cs typeface="+mj-cs"/>
              </a:rPr>
              <a:t> </a:t>
            </a:r>
            <a:r>
              <a:rPr lang="tr-TR" sz="2400" kern="1200" dirty="0" err="1">
                <a:effectLst/>
                <a:ea typeface="+mj-ea"/>
                <a:cs typeface="+mj-cs"/>
              </a:rPr>
              <a:t>controlled</a:t>
            </a:r>
            <a:r>
              <a:rPr lang="tr-TR" sz="2400" kern="1200" dirty="0">
                <a:effectLst/>
                <a:ea typeface="+mj-ea"/>
                <a:cs typeface="+mj-cs"/>
              </a:rPr>
              <a:t> </a:t>
            </a:r>
            <a:r>
              <a:rPr lang="tr-TR" sz="2400" kern="1200" dirty="0" err="1">
                <a:effectLst/>
                <a:ea typeface="+mj-ea"/>
                <a:cs typeface="+mj-cs"/>
              </a:rPr>
              <a:t>trial</a:t>
            </a:r>
            <a:r>
              <a:rPr lang="tr-TR" sz="2400" kern="1200" dirty="0">
                <a:effectLst/>
                <a:ea typeface="+mj-ea"/>
                <a:cs typeface="+mj-cs"/>
              </a:rPr>
              <a:t/>
            </a:r>
            <a:br>
              <a:rPr lang="tr-TR" sz="2400" kern="1200" dirty="0">
                <a:effectLst/>
                <a:ea typeface="+mj-ea"/>
                <a:cs typeface="+mj-cs"/>
              </a:rPr>
            </a:br>
            <a:r>
              <a:rPr lang="tr-TR" sz="1600" i="1" kern="1200" dirty="0">
                <a:effectLst/>
                <a:ea typeface="+mj-ea"/>
                <a:cs typeface="+mj-cs"/>
              </a:rPr>
              <a:t> </a:t>
            </a:r>
            <a:r>
              <a:rPr lang="tr-TR" sz="1600" i="1" kern="1200" dirty="0" err="1">
                <a:effectLst/>
                <a:ea typeface="+mj-ea"/>
                <a:cs typeface="+mj-cs"/>
              </a:rPr>
              <a:t>Seracchioli</a:t>
            </a:r>
            <a:r>
              <a:rPr lang="tr-TR" sz="1600" i="1" kern="1200" dirty="0">
                <a:effectLst/>
                <a:ea typeface="+mj-ea"/>
                <a:cs typeface="+mj-cs"/>
              </a:rPr>
              <a:t> R  et al, F&amp;S (93), 2010, 52-56.  </a:t>
            </a:r>
            <a:r>
              <a:rPr lang="tr-TR" sz="2400" kern="1200" dirty="0">
                <a:effectLst/>
                <a:ea typeface="+mj-ea"/>
                <a:cs typeface="+mj-cs"/>
              </a:rPr>
              <a:t/>
            </a:r>
            <a:br>
              <a:rPr lang="tr-TR" sz="2400" kern="1200" dirty="0">
                <a:effectLst/>
                <a:ea typeface="+mj-ea"/>
                <a:cs typeface="+mj-cs"/>
              </a:rPr>
            </a:br>
            <a:endParaRPr lang="tr-TR" sz="2400" kern="1200" dirty="0">
              <a:effectLst/>
              <a:ea typeface="+mj-ea"/>
              <a:cs typeface="+mj-cs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8951460E-4965-4E72-B3A4-FA8C16C99AB9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25575"/>
            <a:ext cx="3203575" cy="3074988"/>
          </a:xfr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01"/>
                  </a:schemeClr>
                </a:solidFill>
              </a14:hiddenFill>
            </a:ext>
          </a:extLst>
        </p:spPr>
      </p:pic>
      <p:pic>
        <p:nvPicPr>
          <p:cNvPr id="3077" name="Picture 5">
            <a:extLst>
              <a:ext uri="{FF2B5EF4-FFF2-40B4-BE49-F238E27FC236}">
                <a16:creationId xmlns:a16="http://schemas.microsoft.com/office/drawing/2014/main" xmlns="" id="{007F171C-3EE2-4236-B772-0A04AD074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428750"/>
            <a:ext cx="3214687" cy="314325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xmlns="" id="{61CADCB4-7C82-43B0-9715-F7FE33020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3429000"/>
            <a:ext cx="2601912" cy="306070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2 İçerik Yer Tutucusu">
            <a:extLst>
              <a:ext uri="{FF2B5EF4-FFF2-40B4-BE49-F238E27FC236}">
                <a16:creationId xmlns:a16="http://schemas.microsoft.com/office/drawing/2014/main" xmlns="" id="{B22E936B-AF54-439B-BC5C-5F06B28A4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5" y="642938"/>
            <a:ext cx="8715375" cy="5483225"/>
          </a:xfrm>
        </p:spPr>
        <p:txBody>
          <a:bodyPr/>
          <a:lstStyle/>
          <a:p>
            <a:r>
              <a:rPr lang="tr-TR" altLang="tr-TR" sz="3600">
                <a:solidFill>
                  <a:srgbClr val="FF0000"/>
                </a:solidFill>
              </a:rPr>
              <a:t>Endometrioma</a:t>
            </a:r>
            <a:r>
              <a:rPr lang="tr-TR" altLang="tr-TR"/>
              <a:t>, over korteksi üzerindeki ektopik endometrial dokunun progressif invaginasyonu sonucu oluşan pseudokistin meydana getirdiği bir pelvik kitledir.</a:t>
            </a:r>
          </a:p>
          <a:p>
            <a:r>
              <a:rPr lang="tr-TR" altLang="tr-TR"/>
              <a:t>İçerdiği birikmiş kanın zamanla çikolata rengine benzemesi sonucu halk arasında </a:t>
            </a:r>
            <a:r>
              <a:rPr lang="tr-TR" altLang="tr-TR" sz="3600">
                <a:solidFill>
                  <a:srgbClr val="FF0000"/>
                </a:solidFill>
              </a:rPr>
              <a:t>çikolata kisti </a:t>
            </a:r>
            <a:r>
              <a:rPr lang="tr-TR" altLang="tr-TR"/>
              <a:t>de denmektedir.</a:t>
            </a:r>
          </a:p>
          <a:p>
            <a:r>
              <a:rPr lang="tr-TR" altLang="tr-TR" sz="2800"/>
              <a:t>Endometriomanın kesin tanısı histopatolojiktir.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Shape 669">
            <a:extLst>
              <a:ext uri="{FF2B5EF4-FFF2-40B4-BE49-F238E27FC236}">
                <a16:creationId xmlns:a16="http://schemas.microsoft.com/office/drawing/2014/main" xmlns="" id="{973E0E1B-24E4-4F85-AA65-2AAE1D481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425" y="174625"/>
            <a:ext cx="7804150" cy="835025"/>
          </a:xfrm>
        </p:spPr>
        <p:txBody>
          <a:bodyPr/>
          <a:lstStyle/>
          <a:p>
            <a:pPr defTabSz="508000"/>
            <a:r>
              <a:rPr lang="en-US" altLang="tr-TR" sz="6900"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rPr>
              <a:t>Recurrence as a risk</a:t>
            </a:r>
          </a:p>
        </p:txBody>
      </p:sp>
      <p:pic>
        <p:nvPicPr>
          <p:cNvPr id="40962" name="pasted-image.pdf">
            <a:extLst>
              <a:ext uri="{FF2B5EF4-FFF2-40B4-BE49-F238E27FC236}">
                <a16:creationId xmlns:a16="http://schemas.microsoft.com/office/drawing/2014/main" xmlns="" id="{2EA7009A-AAB4-4220-8B47-0131CCE1CD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4296"/>
            <a:ext cx="8676456" cy="5440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131BA085-BBE0-4EC9-A538-1B35774EE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" y="188913"/>
            <a:ext cx="8712200" cy="1143000"/>
          </a:xfrm>
        </p:spPr>
        <p:txBody>
          <a:bodyPr/>
          <a:lstStyle/>
          <a:p>
            <a:r>
              <a:rPr lang="tr-TR" altLang="tr-TR" sz="2800"/>
              <a:t>The age-related recurrence of endometrioma after conservative surgery.     2016</a:t>
            </a:r>
          </a:p>
        </p:txBody>
      </p:sp>
      <p:sp>
        <p:nvSpPr>
          <p:cNvPr id="43010" name="İçerik Yer Tutucusu 2">
            <a:extLst>
              <a:ext uri="{FF2B5EF4-FFF2-40B4-BE49-F238E27FC236}">
                <a16:creationId xmlns:a16="http://schemas.microsoft.com/office/drawing/2014/main" xmlns="" id="{3B15162D-F3FE-46F8-A68A-49598EE3E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tr-TR"/>
          </a:p>
        </p:txBody>
      </p:sp>
      <p:pic>
        <p:nvPicPr>
          <p:cNvPr id="43011" name="Picture 2">
            <a:extLst>
              <a:ext uri="{FF2B5EF4-FFF2-40B4-BE49-F238E27FC236}">
                <a16:creationId xmlns:a16="http://schemas.microsoft.com/office/drawing/2014/main" xmlns="" id="{9C09B797-7DDF-44E1-8AC9-1B3FE04C1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8748713" cy="547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6DE6AFC7-4439-4DBF-882B-58C31E26B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 dirty="0">
              <a:ea typeface="ＭＳ Ｐゴシック" charset="0"/>
            </a:endParaRPr>
          </a:p>
        </p:txBody>
      </p:sp>
      <p:sp>
        <p:nvSpPr>
          <p:cNvPr id="44034" name="İçerik Yer Tutucusu 2">
            <a:extLst>
              <a:ext uri="{FF2B5EF4-FFF2-40B4-BE49-F238E27FC236}">
                <a16:creationId xmlns:a16="http://schemas.microsoft.com/office/drawing/2014/main" xmlns="" id="{36411AE9-B7D8-4107-8386-5C4E25191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tr-TR"/>
          </a:p>
        </p:txBody>
      </p:sp>
      <p:pic>
        <p:nvPicPr>
          <p:cNvPr id="44035" name="Picture 2">
            <a:extLst>
              <a:ext uri="{FF2B5EF4-FFF2-40B4-BE49-F238E27FC236}">
                <a16:creationId xmlns:a16="http://schemas.microsoft.com/office/drawing/2014/main" xmlns="" id="{0C14A05E-4285-4445-B001-BB95FAC7A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6250"/>
            <a:ext cx="8640763" cy="590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7294EE-55DD-4D04-B26A-76B4FE691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692150"/>
            <a:ext cx="7991475" cy="5329238"/>
          </a:xfrm>
        </p:spPr>
        <p:txBody>
          <a:bodyPr/>
          <a:lstStyle/>
          <a:p>
            <a:r>
              <a:rPr lang="en-US" altLang="tr-TR" sz="3600" b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Post-op OKS kullanımı,[gebelik arzu edilinceye kadar) özellikle düzenli ve uzun süre kullananlarda ovarian endometrioma riskini dramatik bir şekilde düşürmektedir</a:t>
            </a:r>
            <a:r>
              <a:rPr lang="en-US" altLang="tr-TR" sz="3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br>
              <a:rPr lang="en-US" altLang="tr-TR" sz="3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tr-TR" sz="3600" b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Bu çalışmada %91 ,Seracchioli et al. çalışmasında %68 riskte azalma rapor edilmiştir.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78A28E-9DFA-41E9-B759-418E27371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46082" name="Content Placeholder 2">
            <a:extLst>
              <a:ext uri="{FF2B5EF4-FFF2-40B4-BE49-F238E27FC236}">
                <a16:creationId xmlns:a16="http://schemas.microsoft.com/office/drawing/2014/main" xmlns="" id="{8602D1DA-0FE4-4AEB-9646-9E8913EF6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tr-TR" dirty="0" err="1"/>
              <a:t>Sonuçta</a:t>
            </a:r>
            <a:r>
              <a:rPr lang="en-US" altLang="tr-TR" dirty="0"/>
              <a:t>, </a:t>
            </a:r>
            <a:r>
              <a:rPr lang="en-US" altLang="tr-TR" dirty="0" smtClean="0"/>
              <a:t>OKS </a:t>
            </a:r>
            <a:r>
              <a:rPr lang="en-US" altLang="tr-TR" dirty="0" err="1" smtClean="0"/>
              <a:t>ile</a:t>
            </a:r>
            <a:r>
              <a:rPr lang="en-US" altLang="tr-TR" dirty="0" smtClean="0"/>
              <a:t>,  </a:t>
            </a:r>
            <a:r>
              <a:rPr lang="en-US" altLang="tr-TR" dirty="0" err="1" smtClean="0"/>
              <a:t>ovulasyonun</a:t>
            </a:r>
            <a:r>
              <a:rPr lang="en-US" altLang="tr-TR" dirty="0" smtClean="0"/>
              <a:t> </a:t>
            </a:r>
            <a:r>
              <a:rPr lang="en-US" altLang="tr-TR" dirty="0" err="1"/>
              <a:t>inhibisyonu</a:t>
            </a:r>
            <a:r>
              <a:rPr lang="en-US" altLang="tr-TR" dirty="0"/>
              <a:t> </a:t>
            </a:r>
            <a:r>
              <a:rPr lang="en-US" altLang="tr-TR" dirty="0" err="1"/>
              <a:t>endometrioma</a:t>
            </a:r>
            <a:r>
              <a:rPr lang="en-US" altLang="tr-TR" dirty="0"/>
              <a:t> </a:t>
            </a:r>
            <a:r>
              <a:rPr lang="en-US" altLang="tr-TR" dirty="0" err="1"/>
              <a:t>rekürrens</a:t>
            </a:r>
            <a:r>
              <a:rPr lang="en-US" altLang="tr-TR" dirty="0"/>
              <a:t> </a:t>
            </a:r>
            <a:r>
              <a:rPr lang="en-US" altLang="tr-TR" dirty="0" err="1"/>
              <a:t>riskini</a:t>
            </a:r>
            <a:r>
              <a:rPr lang="en-US" altLang="tr-TR" dirty="0"/>
              <a:t> </a:t>
            </a:r>
            <a:r>
              <a:rPr lang="en-US" altLang="tr-TR" dirty="0" err="1"/>
              <a:t>azaltmada</a:t>
            </a:r>
            <a:r>
              <a:rPr lang="en-US" altLang="tr-TR" dirty="0"/>
              <a:t> en </a:t>
            </a:r>
            <a:r>
              <a:rPr lang="en-US" altLang="tr-TR" dirty="0" err="1"/>
              <a:t>olası</a:t>
            </a:r>
            <a:r>
              <a:rPr lang="en-US" altLang="tr-TR" dirty="0"/>
              <a:t> </a:t>
            </a:r>
            <a:r>
              <a:rPr lang="en-US" altLang="tr-TR" dirty="0" err="1"/>
              <a:t>mekanizmadır</a:t>
            </a:r>
            <a:r>
              <a:rPr lang="en-US" altLang="tr-TR" dirty="0"/>
              <a:t>.</a:t>
            </a:r>
          </a:p>
          <a:p>
            <a:r>
              <a:rPr lang="en-US" altLang="tr-TR" dirty="0" err="1"/>
              <a:t>Siklik</a:t>
            </a:r>
            <a:r>
              <a:rPr lang="en-US" altLang="tr-TR" dirty="0"/>
              <a:t> </a:t>
            </a:r>
            <a:r>
              <a:rPr lang="en-US" altLang="tr-TR" dirty="0" err="1"/>
              <a:t>veya</a:t>
            </a:r>
            <a:r>
              <a:rPr lang="en-US" altLang="tr-TR" dirty="0"/>
              <a:t> </a:t>
            </a:r>
            <a:r>
              <a:rPr lang="en-US" altLang="tr-TR" dirty="0" err="1"/>
              <a:t>devamlı</a:t>
            </a:r>
            <a:r>
              <a:rPr lang="en-US" altLang="tr-TR" dirty="0"/>
              <a:t> OKS </a:t>
            </a:r>
            <a:r>
              <a:rPr lang="en-US" altLang="tr-TR" dirty="0" err="1"/>
              <a:t>nin</a:t>
            </a:r>
            <a:r>
              <a:rPr lang="en-US" altLang="tr-TR" dirty="0"/>
              <a:t>  REKÜRRENSİ  </a:t>
            </a:r>
            <a:r>
              <a:rPr lang="en-US" altLang="tr-TR" dirty="0" err="1"/>
              <a:t>önleyici</a:t>
            </a:r>
            <a:r>
              <a:rPr lang="en-US" altLang="tr-TR" dirty="0"/>
              <a:t> </a:t>
            </a:r>
            <a:r>
              <a:rPr lang="en-US" altLang="tr-TR" dirty="0" err="1"/>
              <a:t>etkisi</a:t>
            </a:r>
            <a:r>
              <a:rPr lang="en-US" altLang="tr-TR" dirty="0"/>
              <a:t>  </a:t>
            </a:r>
            <a:r>
              <a:rPr lang="en-US" altLang="tr-TR" dirty="0" err="1"/>
              <a:t>oldukça</a:t>
            </a:r>
            <a:r>
              <a:rPr lang="en-US" altLang="tr-TR" dirty="0"/>
              <a:t> </a:t>
            </a:r>
            <a:r>
              <a:rPr lang="en-US" altLang="tr-TR" dirty="0" err="1"/>
              <a:t>benzerdir</a:t>
            </a:r>
            <a:r>
              <a:rPr lang="en-US" altLang="tr-TR" dirty="0"/>
              <a:t>.</a:t>
            </a:r>
          </a:p>
          <a:p>
            <a:endParaRPr lang="en-US" altLang="tr-TR" dirty="0"/>
          </a:p>
          <a:p>
            <a:r>
              <a:rPr lang="en-US" altLang="tr-TR" sz="1800" dirty="0" err="1">
                <a:solidFill>
                  <a:srgbClr val="FF0000"/>
                </a:solidFill>
              </a:rPr>
              <a:t>Vercellını</a:t>
            </a:r>
            <a:r>
              <a:rPr lang="en-US" altLang="tr-TR" sz="1800" dirty="0">
                <a:solidFill>
                  <a:srgbClr val="FF0000"/>
                </a:solidFill>
              </a:rPr>
              <a:t> P., </a:t>
            </a:r>
            <a:r>
              <a:rPr lang="en-US" altLang="tr-TR" sz="1800" dirty="0" err="1">
                <a:solidFill>
                  <a:srgbClr val="FF0000"/>
                </a:solidFill>
              </a:rPr>
              <a:t>Acta</a:t>
            </a:r>
            <a:r>
              <a:rPr lang="en-US" altLang="tr-TR" sz="1800" dirty="0">
                <a:solidFill>
                  <a:srgbClr val="FF0000"/>
                </a:solidFill>
              </a:rPr>
              <a:t> </a:t>
            </a:r>
            <a:r>
              <a:rPr lang="en-US" altLang="tr-TR" sz="1800" dirty="0" err="1">
                <a:solidFill>
                  <a:srgbClr val="FF0000"/>
                </a:solidFill>
              </a:rPr>
              <a:t>obstetricia</a:t>
            </a:r>
            <a:r>
              <a:rPr lang="en-US" altLang="tr-TR" sz="1800" dirty="0">
                <a:solidFill>
                  <a:srgbClr val="FF0000"/>
                </a:solidFill>
              </a:rPr>
              <a:t> et </a:t>
            </a:r>
            <a:r>
              <a:rPr lang="en-US" altLang="tr-TR" sz="1800" dirty="0" err="1">
                <a:solidFill>
                  <a:srgbClr val="FF0000"/>
                </a:solidFill>
              </a:rPr>
              <a:t>Gynecologica</a:t>
            </a:r>
            <a:r>
              <a:rPr lang="en-US" altLang="tr-TR" sz="1800" dirty="0">
                <a:solidFill>
                  <a:srgbClr val="FF0000"/>
                </a:solidFill>
              </a:rPr>
              <a:t> </a:t>
            </a:r>
            <a:r>
              <a:rPr lang="en-US" altLang="tr-TR" sz="1800" dirty="0" err="1">
                <a:solidFill>
                  <a:srgbClr val="FF0000"/>
                </a:solidFill>
              </a:rPr>
              <a:t>Scandinavica</a:t>
            </a:r>
            <a:r>
              <a:rPr lang="en-US" altLang="tr-TR" sz="1800" dirty="0">
                <a:solidFill>
                  <a:srgbClr val="FF0000"/>
                </a:solidFill>
              </a:rPr>
              <a:t> 2012</a:t>
            </a:r>
          </a:p>
          <a:p>
            <a:r>
              <a:rPr lang="en-US" altLang="tr-TR" dirty="0"/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00BC259-61D3-4B43-A715-1964C2610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 dirty="0">
              <a:ea typeface="ＭＳ Ｐゴシック" charset="0"/>
            </a:endParaRPr>
          </a:p>
        </p:txBody>
      </p:sp>
      <p:pic>
        <p:nvPicPr>
          <p:cNvPr id="48130" name="Picture 2">
            <a:extLst>
              <a:ext uri="{FF2B5EF4-FFF2-40B4-BE49-F238E27FC236}">
                <a16:creationId xmlns:a16="http://schemas.microsoft.com/office/drawing/2014/main" xmlns="" id="{559094B8-4DC7-40D8-A5FB-4661E0A2CC2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4000" y="0"/>
            <a:ext cx="8350250" cy="5545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1" name="Picture 3">
            <a:extLst>
              <a:ext uri="{FF2B5EF4-FFF2-40B4-BE49-F238E27FC236}">
                <a16:creationId xmlns:a16="http://schemas.microsoft.com/office/drawing/2014/main" xmlns="" id="{C28B57D0-CB48-42DB-BCFE-1F4D29C90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084763"/>
            <a:ext cx="83534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4D502A8-4CCC-40CB-83A9-359D258FC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6165850"/>
            <a:ext cx="7777162" cy="503238"/>
          </a:xfrm>
          <a:prstGeom prst="rect">
            <a:avLst/>
          </a:prstGeom>
          <a:solidFill>
            <a:srgbClr val="FF0000"/>
          </a:solidFill>
          <a:ln w="9525">
            <a:solidFill>
              <a:srgbClr val="FAFAF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F61342A-906E-4307-A7B4-F7FA62696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6021388"/>
            <a:ext cx="5616575" cy="647700"/>
          </a:xfrm>
          <a:prstGeom prst="rect">
            <a:avLst/>
          </a:prstGeom>
          <a:solidFill>
            <a:srgbClr val="FF0000"/>
          </a:solidFill>
          <a:ln w="9525">
            <a:solidFill>
              <a:srgbClr val="FAFAF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tr-TR" sz="1800">
                <a:solidFill>
                  <a:srgbClr val="FFFFD9"/>
                </a:solidFill>
              </a:rPr>
              <a:t>VERCELLİNİ P., 2013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FE82974A-BC1C-41B9-8459-5119336EF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49154" name="Picture 2">
            <a:extLst>
              <a:ext uri="{FF2B5EF4-FFF2-40B4-BE49-F238E27FC236}">
                <a16:creationId xmlns:a16="http://schemas.microsoft.com/office/drawing/2014/main" xmlns="" id="{F1ED6AB5-2F3F-48FB-A205-2B555A893B3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620713"/>
            <a:ext cx="8229600" cy="5903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xmlns="" id="{C8751892-8981-42C4-8DB4-0427E273AA8A}"/>
              </a:ext>
            </a:extLst>
          </p:cNvPr>
          <p:cNvCxnSpPr/>
          <p:nvPr/>
        </p:nvCxnSpPr>
        <p:spPr>
          <a:xfrm>
            <a:off x="3635375" y="2205038"/>
            <a:ext cx="0" cy="2232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6D324C36-CCC1-4D9E-A4E2-0787C4027CC5}"/>
              </a:ext>
            </a:extLst>
          </p:cNvPr>
          <p:cNvCxnSpPr/>
          <p:nvPr/>
        </p:nvCxnSpPr>
        <p:spPr>
          <a:xfrm>
            <a:off x="3924300" y="2205038"/>
            <a:ext cx="0" cy="2232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xmlns="" id="{D8616133-7DA4-4D4F-A1C6-BF0483D0834F}"/>
              </a:ext>
            </a:extLst>
          </p:cNvPr>
          <p:cNvCxnSpPr/>
          <p:nvPr/>
        </p:nvCxnSpPr>
        <p:spPr>
          <a:xfrm>
            <a:off x="5795963" y="2133600"/>
            <a:ext cx="0" cy="2447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xmlns="" id="{EC7FB3F2-21A8-42B2-A2E5-FC68CFBE66F2}"/>
              </a:ext>
            </a:extLst>
          </p:cNvPr>
          <p:cNvCxnSpPr/>
          <p:nvPr/>
        </p:nvCxnSpPr>
        <p:spPr>
          <a:xfrm>
            <a:off x="6084888" y="2133600"/>
            <a:ext cx="0" cy="2447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25C7DD2-CFDB-4D99-94C1-BF3286360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50178" name="Picture 2">
            <a:extLst>
              <a:ext uri="{FF2B5EF4-FFF2-40B4-BE49-F238E27FC236}">
                <a16:creationId xmlns:a16="http://schemas.microsoft.com/office/drawing/2014/main" xmlns="" id="{2A9E547F-FB01-4874-A2A9-D43A8E844DB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404813"/>
            <a:ext cx="8013700" cy="4248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79" name="Picture 3">
            <a:extLst>
              <a:ext uri="{FF2B5EF4-FFF2-40B4-BE49-F238E27FC236}">
                <a16:creationId xmlns:a16="http://schemas.microsoft.com/office/drawing/2014/main" xmlns="" id="{ACB22EFB-DA81-48C4-BD99-049BD0E9D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652963"/>
            <a:ext cx="7993062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xmlns="" id="{82EFFC31-956A-43E9-A404-0E2936A3EB10}"/>
              </a:ext>
            </a:extLst>
          </p:cNvPr>
          <p:cNvSpPr/>
          <p:nvPr/>
        </p:nvSpPr>
        <p:spPr>
          <a:xfrm>
            <a:off x="755650" y="4652963"/>
            <a:ext cx="1800225" cy="2889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763092B5-55A5-4A78-A303-C3D577A79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51202" name="Picture 2">
            <a:extLst>
              <a:ext uri="{FF2B5EF4-FFF2-40B4-BE49-F238E27FC236}">
                <a16:creationId xmlns:a16="http://schemas.microsoft.com/office/drawing/2014/main" xmlns="" id="{DF13B8DE-0FCA-4194-ABDC-9B8E356B569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260350"/>
            <a:ext cx="8351838" cy="6192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ikdörtgen 4">
            <a:extLst>
              <a:ext uri="{FF2B5EF4-FFF2-40B4-BE49-F238E27FC236}">
                <a16:creationId xmlns:a16="http://schemas.microsoft.com/office/drawing/2014/main" xmlns="" id="{DE4BFB0A-70F1-4EAB-AD58-647F44882912}"/>
              </a:ext>
            </a:extLst>
          </p:cNvPr>
          <p:cNvSpPr/>
          <p:nvPr/>
        </p:nvSpPr>
        <p:spPr>
          <a:xfrm>
            <a:off x="4572000" y="5301208"/>
            <a:ext cx="3888432" cy="648072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81EA19-E3F1-4E5F-826D-C86AB006F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tr-TR"/>
              <a:t>LNG-IUS</a:t>
            </a:r>
          </a:p>
        </p:txBody>
      </p:sp>
      <p:sp>
        <p:nvSpPr>
          <p:cNvPr id="52226" name="Content Placeholder 2">
            <a:extLst>
              <a:ext uri="{FF2B5EF4-FFF2-40B4-BE49-F238E27FC236}">
                <a16:creationId xmlns:a16="http://schemas.microsoft.com/office/drawing/2014/main" xmlns="" id="{EFF60E62-9234-4FC0-B775-8232E0214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600200"/>
            <a:ext cx="8569325" cy="4525963"/>
          </a:xfrm>
        </p:spPr>
        <p:txBody>
          <a:bodyPr/>
          <a:lstStyle/>
          <a:p>
            <a:r>
              <a:rPr lang="en-US" altLang="tr-TR"/>
              <a:t>L/S kistektomi sonrası Endometrioma Rekürrensini önlemede LNG-IUS etkili değildir , ama dismenore rekürrensinde etkilidir.</a:t>
            </a:r>
          </a:p>
          <a:p>
            <a:r>
              <a:rPr lang="en-US" altLang="tr-TR"/>
              <a:t>Bu yüzden Endometrioma Rekürrensini önlemede post-op OCP uzun süreli kullanımları önerilmelidir.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İçerik Yer Tutucusu">
            <a:extLst>
              <a:ext uri="{FF2B5EF4-FFF2-40B4-BE49-F238E27FC236}">
                <a16:creationId xmlns:a16="http://schemas.microsoft.com/office/drawing/2014/main" xmlns="" id="{DC5E6E4C-8403-4F4E-9E5F-9BB7CA5D6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2938"/>
            <a:ext cx="9144000" cy="5483225"/>
          </a:xfrm>
        </p:spPr>
        <p:txBody>
          <a:bodyPr/>
          <a:lstStyle/>
          <a:p>
            <a:r>
              <a:rPr lang="tr-TR" altLang="tr-TR"/>
              <a:t>Endometrioma kisti, etrafındaki  komşu  (</a:t>
            </a:r>
            <a:r>
              <a:rPr lang="tr-TR" altLang="tr-TR" sz="2400"/>
              <a:t>periton, fallop tüpü, karşı over,barsaklar gibi </a:t>
            </a:r>
            <a:r>
              <a:rPr lang="tr-TR" altLang="tr-TR"/>
              <a:t>)   yapılarla  dens bir şekilde yapışıklık gösterebilir.</a:t>
            </a:r>
          </a:p>
          <a:p>
            <a:pPr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  </a:t>
            </a:r>
            <a:endParaRPr lang="tr-TR" altLang="tr-TR"/>
          </a:p>
        </p:txBody>
      </p:sp>
      <p:pic>
        <p:nvPicPr>
          <p:cNvPr id="19458" name="Picture 2" descr="Figure 1">
            <a:extLst>
              <a:ext uri="{FF2B5EF4-FFF2-40B4-BE49-F238E27FC236}">
                <a16:creationId xmlns:a16="http://schemas.microsoft.com/office/drawing/2014/main" xmlns="" id="{08BA5A68-883A-483E-8A1C-F8534BE27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781300"/>
            <a:ext cx="2663825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2" descr="An external file that holds a picture, illustration, etc.&#10;Object name is ijwh-4-383f5.jpg Object name is ijwh-4-383f5.jpg">
            <a:extLst>
              <a:ext uri="{FF2B5EF4-FFF2-40B4-BE49-F238E27FC236}">
                <a16:creationId xmlns:a16="http://schemas.microsoft.com/office/drawing/2014/main" xmlns="" id="{0E582E40-9B41-422A-BF4F-21BB10980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81300"/>
            <a:ext cx="345757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2" descr="An external file that holds a picture, illustration, etc.&#10;Object name is ijwh-4-383f2.jpg Object name is ijwh-4-383f2.jpg">
            <a:extLst>
              <a:ext uri="{FF2B5EF4-FFF2-40B4-BE49-F238E27FC236}">
                <a16:creationId xmlns:a16="http://schemas.microsoft.com/office/drawing/2014/main" xmlns="" id="{29EF53FE-FCCD-4F5B-A125-7D214FBEF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781300"/>
            <a:ext cx="2916237" cy="271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4576F0-0D59-4ED8-883E-1ED9179EE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88" y="1125538"/>
            <a:ext cx="7921625" cy="1143000"/>
          </a:xfrm>
        </p:spPr>
        <p:txBody>
          <a:bodyPr/>
          <a:lstStyle/>
          <a:p>
            <a:r>
              <a:rPr lang="en-US" altLang="tr-TR" dirty="0" err="1" smtClean="0"/>
              <a:t>Rekürrent</a:t>
            </a:r>
            <a:r>
              <a:rPr lang="en-US" altLang="tr-TR" dirty="0" smtClean="0"/>
              <a:t> </a:t>
            </a:r>
            <a:r>
              <a:rPr lang="en-US" altLang="tr-TR" dirty="0" err="1"/>
              <a:t>Endometriomada</a:t>
            </a:r>
            <a:r>
              <a:rPr lang="en-US" altLang="tr-TR" dirty="0"/>
              <a:t> </a:t>
            </a:r>
            <a:r>
              <a:rPr lang="en-US" altLang="tr-TR" dirty="0" err="1"/>
              <a:t>Cerrahi</a:t>
            </a:r>
            <a:endParaRPr lang="en-US" altLang="tr-TR" dirty="0"/>
          </a:p>
        </p:txBody>
      </p:sp>
      <p:pic>
        <p:nvPicPr>
          <p:cNvPr id="53250" name="Balance.png">
            <a:extLst>
              <a:ext uri="{FF2B5EF4-FFF2-40B4-BE49-F238E27FC236}">
                <a16:creationId xmlns:a16="http://schemas.microsoft.com/office/drawing/2014/main" xmlns="" id="{7CCBD55E-8AFA-443F-B6A8-E04FB3579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636838"/>
            <a:ext cx="5857875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3251" name="Shape 747">
            <a:extLst>
              <a:ext uri="{FF2B5EF4-FFF2-40B4-BE49-F238E27FC236}">
                <a16:creationId xmlns:a16="http://schemas.microsoft.com/office/drawing/2014/main" xmlns="" id="{4A019CC5-F875-4019-8828-4987AE2E3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4724400"/>
            <a:ext cx="1655762" cy="565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7" tIns="35717" rIns="35717" bIns="35717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tr-TR" sz="3200" b="1">
                <a:latin typeface="Helvetica" panose="020B0604020202020204" pitchFamily="34" charset="0"/>
                <a:sym typeface="Helvetica" panose="020B0604020202020204" pitchFamily="34" charset="0"/>
              </a:rPr>
              <a:t>ZARAR</a:t>
            </a:r>
          </a:p>
        </p:txBody>
      </p:sp>
      <p:sp>
        <p:nvSpPr>
          <p:cNvPr id="53252" name="Shape 746">
            <a:extLst>
              <a:ext uri="{FF2B5EF4-FFF2-40B4-BE49-F238E27FC236}">
                <a16:creationId xmlns:a16="http://schemas.microsoft.com/office/drawing/2014/main" xmlns="" id="{2B9493C6-9864-46C1-BDAB-DAD65AF9C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3500438"/>
            <a:ext cx="1930400" cy="565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7" tIns="35717" rIns="35717" bIns="35717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tr-TR" sz="3200" b="1">
                <a:latin typeface="Helvetica" panose="020B0604020202020204" pitchFamily="34" charset="0"/>
                <a:sym typeface="Helvetica" panose="020B0604020202020204" pitchFamily="34" charset="0"/>
              </a:rPr>
              <a:t>FAYDA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>
            <a:extLst>
              <a:ext uri="{FF2B5EF4-FFF2-40B4-BE49-F238E27FC236}">
                <a16:creationId xmlns:a16="http://schemas.microsoft.com/office/drawing/2014/main" xmlns="" id="{5C7B7E8A-6259-4596-91F1-CAD6D2162D4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tr-TR"/>
          </a:p>
        </p:txBody>
      </p:sp>
      <p:pic>
        <p:nvPicPr>
          <p:cNvPr id="55298" name="Picture 2">
            <a:extLst>
              <a:ext uri="{FF2B5EF4-FFF2-40B4-BE49-F238E27FC236}">
                <a16:creationId xmlns:a16="http://schemas.microsoft.com/office/drawing/2014/main" xmlns="" id="{0B65DD25-0A7F-4977-960A-C52A9D6E3F6C}"/>
              </a:ext>
            </a:extLst>
          </p:cNvPr>
          <p:cNvPicPr>
            <a:picLocks noGrp="1" noChangeAspect="1" noChangeArrowheads="1"/>
          </p:cNvPicPr>
          <p:nvPr>
            <p:ph type="ctr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332656"/>
            <a:ext cx="8783638" cy="5616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299" name="4 Metin kutusu">
            <a:extLst>
              <a:ext uri="{FF2B5EF4-FFF2-40B4-BE49-F238E27FC236}">
                <a16:creationId xmlns:a16="http://schemas.microsoft.com/office/drawing/2014/main" xmlns="" id="{36EA0BC2-68C8-44F4-A841-AB90278054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868863"/>
            <a:ext cx="8642350" cy="5762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tr-TR" sz="180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810140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528" y="692696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tr-TR" dirty="0"/>
              <a:t>≥3cm </a:t>
            </a:r>
            <a:r>
              <a:rPr lang="en-US" altLang="tr-TR" dirty="0" err="1"/>
              <a:t>Endometriomanın</a:t>
            </a:r>
            <a:r>
              <a:rPr lang="en-US" altLang="tr-TR" dirty="0"/>
              <a:t> </a:t>
            </a:r>
            <a:r>
              <a:rPr lang="en-US" altLang="tr-TR" dirty="0" err="1"/>
              <a:t>eksizyonu</a:t>
            </a:r>
            <a:r>
              <a:rPr lang="en-US" altLang="tr-TR" dirty="0"/>
              <a:t>, </a:t>
            </a:r>
            <a:r>
              <a:rPr lang="en-US" altLang="tr-TR" dirty="0" err="1"/>
              <a:t>ablasyon</a:t>
            </a:r>
            <a:r>
              <a:rPr lang="en-US" altLang="tr-TR" dirty="0"/>
              <a:t> </a:t>
            </a:r>
            <a:r>
              <a:rPr lang="en-US" altLang="tr-TR" dirty="0" err="1"/>
              <a:t>ve</a:t>
            </a:r>
            <a:r>
              <a:rPr lang="en-US" altLang="tr-TR" dirty="0"/>
              <a:t> </a:t>
            </a:r>
            <a:r>
              <a:rPr lang="en-US" altLang="tr-TR" dirty="0" err="1"/>
              <a:t>drenajdan</a:t>
            </a:r>
            <a:r>
              <a:rPr lang="en-US" altLang="tr-TR" dirty="0"/>
              <a:t> </a:t>
            </a:r>
            <a:r>
              <a:rPr lang="en-US" altLang="tr-TR" dirty="0" err="1"/>
              <a:t>üstündür</a:t>
            </a:r>
            <a:r>
              <a:rPr lang="en-US" altLang="tr-TR" dirty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419872" y="1196752"/>
            <a:ext cx="5472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tr-TR" sz="1200" dirty="0"/>
              <a:t>2013 ESHRE Guideline: Management of women with endometriosis</a:t>
            </a:r>
          </a:p>
          <a:p>
            <a:pPr eaLnBrk="1" hangingPunct="1"/>
            <a:r>
              <a:rPr lang="en-US" altLang="tr-TR" sz="1200" dirty="0">
                <a:solidFill>
                  <a:srgbClr val="FF0000"/>
                </a:solidFill>
              </a:rPr>
              <a:t>                                                       Hum </a:t>
            </a:r>
            <a:r>
              <a:rPr lang="en-US" altLang="tr-TR" sz="1200" dirty="0" err="1">
                <a:solidFill>
                  <a:srgbClr val="FF0000"/>
                </a:solidFill>
              </a:rPr>
              <a:t>Reprod</a:t>
            </a:r>
            <a:r>
              <a:rPr lang="en-US" altLang="tr-TR" sz="1200" dirty="0">
                <a:solidFill>
                  <a:srgbClr val="FF0000"/>
                </a:solidFill>
              </a:rPr>
              <a:t> 29(3) 400-412,2014</a:t>
            </a:r>
          </a:p>
        </p:txBody>
      </p:sp>
    </p:spTree>
    <p:extLst>
      <p:ext uri="{BB962C8B-B14F-4D97-AF65-F5344CB8AC3E}">
        <p14:creationId xmlns:p14="http://schemas.microsoft.com/office/powerpoint/2010/main" val="86362595"/>
      </p:ext>
    </p:extLst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>
            <a:extLst>
              <a:ext uri="{FF2B5EF4-FFF2-40B4-BE49-F238E27FC236}">
                <a16:creationId xmlns:a16="http://schemas.microsoft.com/office/drawing/2014/main" xmlns="" id="{6CC57857-E8FB-4090-9F74-E61A6307D8F1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endParaRPr lang="tr-TR">
              <a:effectLst>
                <a:outerShdw blurRad="38100" dist="38100" dir="2700000" algn="tl">
                  <a:srgbClr val="FFFFFF"/>
                </a:outerShdw>
              </a:effectLst>
              <a:ea typeface="+mj-ea"/>
              <a:cs typeface="+mj-cs"/>
            </a:endParaRPr>
          </a:p>
        </p:txBody>
      </p:sp>
      <p:sp>
        <p:nvSpPr>
          <p:cNvPr id="3" name="2 İçerik Yer Tutucusu">
            <a:extLst>
              <a:ext uri="{FF2B5EF4-FFF2-40B4-BE49-F238E27FC236}">
                <a16:creationId xmlns:a16="http://schemas.microsoft.com/office/drawing/2014/main" xmlns="" id="{297A2272-5D0B-4F56-8219-9CC7F1BB5750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defRPr/>
            </a:pPr>
            <a:endParaRPr lang="tr-TR">
              <a:effectLst>
                <a:outerShdw blurRad="38100" dist="38100" dir="2700000" algn="tl">
                  <a:srgbClr val="FFFFFF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56323" name="Picture 3">
            <a:extLst>
              <a:ext uri="{FF2B5EF4-FFF2-40B4-BE49-F238E27FC236}">
                <a16:creationId xmlns:a16="http://schemas.microsoft.com/office/drawing/2014/main" xmlns="" id="{A678FDD7-1BC5-4203-A133-ED581B1C7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17355" r="10764" b="-964"/>
          <a:stretch>
            <a:fillRect/>
          </a:stretch>
        </p:blipFill>
        <p:spPr bwMode="auto">
          <a:xfrm>
            <a:off x="4071938" y="2000250"/>
            <a:ext cx="5072062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56324" name="Picture 4">
            <a:extLst>
              <a:ext uri="{FF2B5EF4-FFF2-40B4-BE49-F238E27FC236}">
                <a16:creationId xmlns:a16="http://schemas.microsoft.com/office/drawing/2014/main" xmlns="" id="{2447677E-6151-407C-BEB8-F4F17322A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071688"/>
            <a:ext cx="3819525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56325" name="Picture 5">
            <a:extLst>
              <a:ext uri="{FF2B5EF4-FFF2-40B4-BE49-F238E27FC236}">
                <a16:creationId xmlns:a16="http://schemas.microsoft.com/office/drawing/2014/main" xmlns="" id="{55201FC1-9561-49A6-A825-DA7FFB76B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821737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3E242EE-9A3B-434C-82CE-8ED331DF2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57346" name="Picture 2">
            <a:extLst>
              <a:ext uri="{FF2B5EF4-FFF2-40B4-BE49-F238E27FC236}">
                <a16:creationId xmlns:a16="http://schemas.microsoft.com/office/drawing/2014/main" xmlns="" id="{2B3A59E5-EF21-4904-AB85-FE3CFFECB5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333375"/>
            <a:ext cx="8610600" cy="5972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789D7BB-763D-48F4-8498-B3EE2F32D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2997200"/>
            <a:ext cx="6264275" cy="431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79E4B9F-E733-43A4-AE28-05F821095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860800"/>
            <a:ext cx="3097212" cy="431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30BDF8E-DF09-4A2B-BCA9-7CA5AD2D7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429000"/>
            <a:ext cx="8353425" cy="431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5BD6C9-F897-4303-8623-0017E0CBD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58370" name="Content Placeholder 2">
            <a:extLst>
              <a:ext uri="{FF2B5EF4-FFF2-40B4-BE49-F238E27FC236}">
                <a16:creationId xmlns:a16="http://schemas.microsoft.com/office/drawing/2014/main" xmlns="" id="{E8F88582-0111-4439-A7B5-03489CBB24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FontTx/>
              <a:buNone/>
            </a:pPr>
            <a:r>
              <a:rPr lang="en-US" altLang="tr-TR" dirty="0" err="1" smtClean="0"/>
              <a:t>Rekürrensi</a:t>
            </a:r>
            <a:r>
              <a:rPr lang="en-US" altLang="tr-TR" dirty="0" smtClean="0"/>
              <a:t> </a:t>
            </a:r>
            <a:r>
              <a:rPr lang="en-US" altLang="tr-TR" dirty="0" err="1"/>
              <a:t>ve</a:t>
            </a:r>
            <a:r>
              <a:rPr lang="en-US" altLang="tr-TR" dirty="0"/>
              <a:t> </a:t>
            </a:r>
            <a:r>
              <a:rPr lang="en-US" altLang="tr-TR" dirty="0" err="1"/>
              <a:t>doku</a:t>
            </a:r>
            <a:r>
              <a:rPr lang="en-US" altLang="tr-TR" dirty="0"/>
              <a:t> </a:t>
            </a:r>
            <a:r>
              <a:rPr lang="en-US" altLang="tr-TR" dirty="0" err="1"/>
              <a:t>tahribatını</a:t>
            </a:r>
            <a:r>
              <a:rPr lang="en-US" altLang="tr-TR" dirty="0"/>
              <a:t> </a:t>
            </a:r>
            <a:r>
              <a:rPr lang="en-US" altLang="tr-TR" dirty="0" err="1"/>
              <a:t>önlemek</a:t>
            </a:r>
            <a:r>
              <a:rPr lang="en-US" altLang="tr-TR" dirty="0"/>
              <a:t> </a:t>
            </a:r>
            <a:r>
              <a:rPr lang="en-US" altLang="tr-TR" dirty="0" err="1"/>
              <a:t>için</a:t>
            </a:r>
            <a:r>
              <a:rPr lang="en-US" altLang="tr-TR" dirty="0"/>
              <a:t>, </a:t>
            </a:r>
            <a:r>
              <a:rPr lang="en-US" altLang="tr-TR" dirty="0" err="1">
                <a:solidFill>
                  <a:srgbClr val="FF0000"/>
                </a:solidFill>
              </a:rPr>
              <a:t>Endometriomanın</a:t>
            </a:r>
            <a:r>
              <a:rPr lang="en-US" altLang="tr-TR" dirty="0">
                <a:solidFill>
                  <a:srgbClr val="FF0000"/>
                </a:solidFill>
              </a:rPr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moleküler</a:t>
            </a:r>
            <a:r>
              <a:rPr lang="en-US" altLang="tr-TR" dirty="0">
                <a:solidFill>
                  <a:srgbClr val="FF0000"/>
                </a:solidFill>
              </a:rPr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patolojisini</a:t>
            </a:r>
            <a:r>
              <a:rPr lang="en-US" altLang="tr-TR" dirty="0"/>
              <a:t>  </a:t>
            </a:r>
            <a:r>
              <a:rPr lang="en-US" altLang="tr-TR" dirty="0" err="1"/>
              <a:t>gözden</a:t>
            </a:r>
            <a:r>
              <a:rPr lang="en-US" altLang="tr-TR" dirty="0"/>
              <a:t> </a:t>
            </a:r>
            <a:r>
              <a:rPr lang="en-US" altLang="tr-TR" dirty="0" err="1"/>
              <a:t>geçirmek</a:t>
            </a:r>
            <a:r>
              <a:rPr lang="en-US" altLang="tr-TR" dirty="0"/>
              <a:t> </a:t>
            </a:r>
            <a:r>
              <a:rPr lang="en-US" altLang="tr-TR" dirty="0" err="1"/>
              <a:t>ve</a:t>
            </a:r>
            <a:r>
              <a:rPr lang="en-US" altLang="tr-TR" dirty="0"/>
              <a:t> </a:t>
            </a:r>
            <a:r>
              <a:rPr lang="en-US" altLang="tr-TR" dirty="0" err="1"/>
              <a:t>hedefe</a:t>
            </a:r>
            <a:r>
              <a:rPr lang="en-US" altLang="tr-TR" dirty="0"/>
              <a:t> </a:t>
            </a:r>
            <a:r>
              <a:rPr lang="en-US" altLang="tr-TR" dirty="0" err="1"/>
              <a:t>yönelik</a:t>
            </a:r>
            <a:r>
              <a:rPr lang="en-US" altLang="tr-TR" dirty="0"/>
              <a:t> </a:t>
            </a:r>
            <a:r>
              <a:rPr lang="en-US" altLang="tr-TR" dirty="0" err="1" smtClean="0"/>
              <a:t>yeni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medikal</a:t>
            </a:r>
            <a:r>
              <a:rPr lang="en-US" altLang="tr-TR" dirty="0" smtClean="0"/>
              <a:t>  </a:t>
            </a:r>
            <a:r>
              <a:rPr lang="en-US" altLang="tr-TR" dirty="0" err="1"/>
              <a:t>tedavi</a:t>
            </a:r>
            <a:r>
              <a:rPr lang="en-US" altLang="tr-TR" dirty="0"/>
              <a:t> </a:t>
            </a:r>
            <a:r>
              <a:rPr lang="en-US" altLang="tr-TR" dirty="0" err="1"/>
              <a:t>modaliteleri</a:t>
            </a:r>
            <a:r>
              <a:rPr lang="en-US" altLang="tr-TR" dirty="0"/>
              <a:t> </a:t>
            </a:r>
            <a:r>
              <a:rPr lang="en-US" altLang="tr-TR" dirty="0" err="1"/>
              <a:t>üzerinde</a:t>
            </a:r>
            <a:r>
              <a:rPr lang="en-US" altLang="tr-TR" dirty="0"/>
              <a:t> </a:t>
            </a:r>
            <a:r>
              <a:rPr lang="en-US" altLang="tr-TR" dirty="0" err="1"/>
              <a:t>araştırma</a:t>
            </a:r>
            <a:r>
              <a:rPr lang="en-US" altLang="tr-TR" dirty="0"/>
              <a:t> </a:t>
            </a:r>
            <a:r>
              <a:rPr lang="en-US" altLang="tr-TR" dirty="0" err="1"/>
              <a:t>yapmak</a:t>
            </a:r>
            <a:r>
              <a:rPr lang="en-US" altLang="tr-TR" dirty="0"/>
              <a:t> </a:t>
            </a:r>
            <a:r>
              <a:rPr lang="en-US" altLang="tr-TR" dirty="0" err="1"/>
              <a:t>gerekir</a:t>
            </a:r>
            <a:r>
              <a:rPr lang="en-US" altLang="tr-TR" dirty="0"/>
              <a:t>.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ED1441-FF08-412E-9AE6-E0E9052D4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59394" name="Content Placeholder 2">
            <a:extLst>
              <a:ext uri="{FF2B5EF4-FFF2-40B4-BE49-F238E27FC236}">
                <a16:creationId xmlns:a16="http://schemas.microsoft.com/office/drawing/2014/main" xmlns="" id="{E61E55DE-0E6D-462C-A054-FAFA406AA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549275"/>
            <a:ext cx="8353425" cy="5903913"/>
          </a:xfrm>
        </p:spPr>
        <p:txBody>
          <a:bodyPr/>
          <a:lstStyle/>
          <a:p>
            <a:r>
              <a:rPr lang="en-US" altLang="tr-TR" dirty="0"/>
              <a:t>Progestin </a:t>
            </a:r>
            <a:r>
              <a:rPr lang="en-US" altLang="tr-TR" dirty="0" err="1"/>
              <a:t>ve</a:t>
            </a:r>
            <a:r>
              <a:rPr lang="en-US" altLang="tr-TR" dirty="0"/>
              <a:t> SPRM </a:t>
            </a:r>
            <a:r>
              <a:rPr lang="en-US" altLang="tr-TR" dirty="0" err="1"/>
              <a:t>kullanarak</a:t>
            </a:r>
            <a:r>
              <a:rPr lang="en-US" altLang="tr-TR" dirty="0"/>
              <a:t> </a:t>
            </a:r>
            <a:r>
              <a:rPr lang="en-US" altLang="tr-TR" dirty="0" err="1"/>
              <a:t>progesteron</a:t>
            </a:r>
            <a:r>
              <a:rPr lang="en-US" altLang="tr-TR" dirty="0"/>
              <a:t> </a:t>
            </a:r>
            <a:r>
              <a:rPr lang="en-US" altLang="tr-TR" dirty="0" err="1"/>
              <a:t>receptör</a:t>
            </a:r>
            <a:r>
              <a:rPr lang="en-US" altLang="tr-TR" dirty="0"/>
              <a:t> </a:t>
            </a:r>
            <a:r>
              <a:rPr lang="en-US" altLang="tr-TR" dirty="0" err="1"/>
              <a:t>oranını</a:t>
            </a:r>
            <a:r>
              <a:rPr lang="en-US" altLang="tr-TR" dirty="0"/>
              <a:t> restore </a:t>
            </a:r>
            <a:r>
              <a:rPr lang="en-US" altLang="tr-TR" dirty="0" err="1"/>
              <a:t>etmek</a:t>
            </a:r>
            <a:r>
              <a:rPr lang="en-US" altLang="tr-TR" dirty="0"/>
              <a:t>,</a:t>
            </a:r>
          </a:p>
          <a:p>
            <a:r>
              <a:rPr lang="en-US" altLang="tr-TR" dirty="0"/>
              <a:t>Aİ </a:t>
            </a:r>
            <a:r>
              <a:rPr lang="en-US" altLang="tr-TR" dirty="0" err="1"/>
              <a:t>ile</a:t>
            </a:r>
            <a:r>
              <a:rPr lang="en-US" altLang="tr-TR" dirty="0"/>
              <a:t> </a:t>
            </a:r>
            <a:r>
              <a:rPr lang="en-US" altLang="tr-TR" dirty="0" err="1"/>
              <a:t>lokal</a:t>
            </a:r>
            <a:r>
              <a:rPr lang="en-US" altLang="tr-TR" dirty="0"/>
              <a:t> </a:t>
            </a:r>
            <a:r>
              <a:rPr lang="en-US" altLang="tr-TR" dirty="0" err="1"/>
              <a:t>östrojen</a:t>
            </a:r>
            <a:r>
              <a:rPr lang="en-US" altLang="tr-TR" dirty="0"/>
              <a:t> </a:t>
            </a:r>
            <a:r>
              <a:rPr lang="en-US" altLang="tr-TR" dirty="0" err="1"/>
              <a:t>üretimini</a:t>
            </a:r>
            <a:r>
              <a:rPr lang="en-US" altLang="tr-TR" dirty="0"/>
              <a:t> </a:t>
            </a:r>
            <a:r>
              <a:rPr lang="en-US" altLang="tr-TR" dirty="0" err="1"/>
              <a:t>azaltmak</a:t>
            </a:r>
            <a:endParaRPr lang="en-US" altLang="tr-TR" dirty="0"/>
          </a:p>
          <a:p>
            <a:r>
              <a:rPr lang="en-US" altLang="tr-TR" dirty="0" err="1"/>
              <a:t>Antioksidanlarla</a:t>
            </a:r>
            <a:r>
              <a:rPr lang="en-US" altLang="tr-TR" dirty="0"/>
              <a:t> </a:t>
            </a:r>
            <a:r>
              <a:rPr lang="en-US" altLang="tr-TR" dirty="0" err="1"/>
              <a:t>serbest</a:t>
            </a:r>
            <a:r>
              <a:rPr lang="en-US" altLang="tr-TR" dirty="0"/>
              <a:t> </a:t>
            </a:r>
            <a:r>
              <a:rPr lang="en-US" altLang="tr-TR" dirty="0" err="1"/>
              <a:t>radikal</a:t>
            </a:r>
            <a:r>
              <a:rPr lang="en-US" altLang="tr-TR" dirty="0"/>
              <a:t> </a:t>
            </a:r>
            <a:r>
              <a:rPr lang="en-US" altLang="tr-TR" dirty="0" err="1"/>
              <a:t>üretimini</a:t>
            </a:r>
            <a:r>
              <a:rPr lang="en-US" altLang="tr-TR" dirty="0"/>
              <a:t> ,</a:t>
            </a:r>
            <a:r>
              <a:rPr lang="en-US" altLang="tr-TR" dirty="0" err="1"/>
              <a:t>apopitozisi</a:t>
            </a:r>
            <a:r>
              <a:rPr lang="en-US" altLang="tr-TR" dirty="0"/>
              <a:t> </a:t>
            </a:r>
            <a:r>
              <a:rPr lang="en-US" altLang="tr-TR" dirty="0" err="1"/>
              <a:t>artırarak</a:t>
            </a:r>
            <a:r>
              <a:rPr lang="en-US" altLang="tr-TR" dirty="0"/>
              <a:t> </a:t>
            </a:r>
            <a:r>
              <a:rPr lang="en-US" altLang="tr-TR" dirty="0" err="1"/>
              <a:t>autofajik</a:t>
            </a:r>
            <a:r>
              <a:rPr lang="en-US" altLang="tr-TR" dirty="0"/>
              <a:t> </a:t>
            </a:r>
            <a:r>
              <a:rPr lang="en-US" altLang="tr-TR" dirty="0" err="1"/>
              <a:t>procesi</a:t>
            </a:r>
            <a:r>
              <a:rPr lang="en-US" altLang="tr-TR" dirty="0"/>
              <a:t> bloke </a:t>
            </a:r>
            <a:r>
              <a:rPr lang="en-US" altLang="tr-TR" dirty="0" err="1"/>
              <a:t>etmek</a:t>
            </a:r>
            <a:r>
              <a:rPr lang="en-US" altLang="tr-TR" dirty="0"/>
              <a:t> </a:t>
            </a:r>
            <a:r>
              <a:rPr lang="en-US" altLang="tr-TR" dirty="0" err="1"/>
              <a:t>gerekir</a:t>
            </a:r>
            <a:r>
              <a:rPr lang="en-US" altLang="tr-TR" dirty="0"/>
              <a:t>.</a:t>
            </a:r>
          </a:p>
          <a:p>
            <a:r>
              <a:rPr lang="en-US" altLang="tr-TR" dirty="0" err="1"/>
              <a:t>Sonuçta</a:t>
            </a:r>
            <a:r>
              <a:rPr lang="en-US" altLang="tr-TR" dirty="0"/>
              <a:t> </a:t>
            </a:r>
            <a:r>
              <a:rPr lang="en-US" altLang="tr-TR" dirty="0" err="1"/>
              <a:t>inflamatuvar</a:t>
            </a:r>
            <a:r>
              <a:rPr lang="en-US" altLang="tr-TR" dirty="0"/>
              <a:t> (</a:t>
            </a:r>
            <a:r>
              <a:rPr lang="en-US" altLang="tr-TR" dirty="0" err="1"/>
              <a:t>MMP,Relaxin</a:t>
            </a:r>
            <a:r>
              <a:rPr lang="en-US" altLang="tr-TR" dirty="0"/>
              <a:t>) </a:t>
            </a:r>
            <a:r>
              <a:rPr lang="en-US" altLang="tr-TR" dirty="0" err="1"/>
              <a:t>süreç</a:t>
            </a:r>
            <a:r>
              <a:rPr lang="en-US" altLang="tr-TR" dirty="0"/>
              <a:t> </a:t>
            </a:r>
            <a:r>
              <a:rPr lang="en-US" altLang="tr-TR" dirty="0" err="1"/>
              <a:t>kontrol</a:t>
            </a:r>
            <a:r>
              <a:rPr lang="en-US" altLang="tr-TR" dirty="0"/>
              <a:t> </a:t>
            </a:r>
            <a:r>
              <a:rPr lang="en-US" altLang="tr-TR" dirty="0" err="1"/>
              <a:t>edilebilir</a:t>
            </a:r>
            <a:r>
              <a:rPr lang="en-US" altLang="tr-TR" dirty="0"/>
              <a:t>.</a:t>
            </a:r>
          </a:p>
          <a:p>
            <a:pPr marL="0" indent="0">
              <a:buNone/>
            </a:pPr>
            <a:endParaRPr lang="en-US" altLang="tr-TR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97767F-BBE2-4E4A-92E8-3AEAD481A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53250" name="Content Placeholder 2">
            <a:extLst>
              <a:ext uri="{FF2B5EF4-FFF2-40B4-BE49-F238E27FC236}">
                <a16:creationId xmlns:a16="http://schemas.microsoft.com/office/drawing/2014/main" xmlns="" id="{68613594-087E-467A-B8EE-0891104B7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587375"/>
            <a:ext cx="8424863" cy="5578475"/>
          </a:xfrm>
        </p:spPr>
        <p:txBody>
          <a:bodyPr/>
          <a:lstStyle/>
          <a:p>
            <a:r>
              <a:rPr lang="en-US" altLang="tr-TR" dirty="0" smtClean="0"/>
              <a:t>Bu </a:t>
            </a:r>
            <a:r>
              <a:rPr lang="en-US" altLang="tr-TR" dirty="0" err="1" smtClean="0"/>
              <a:t>tedavi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modaliteleri</a:t>
            </a:r>
            <a:r>
              <a:rPr lang="en-US" altLang="tr-TR" dirty="0" smtClean="0"/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topikal</a:t>
            </a:r>
            <a:r>
              <a:rPr lang="en-US" altLang="tr-TR" dirty="0">
                <a:solidFill>
                  <a:srgbClr val="FF0000"/>
                </a:solidFill>
              </a:rPr>
              <a:t> (</a:t>
            </a:r>
            <a:r>
              <a:rPr lang="en-US" altLang="tr-TR" dirty="0" err="1">
                <a:solidFill>
                  <a:srgbClr val="FF0000"/>
                </a:solidFill>
              </a:rPr>
              <a:t>lokal</a:t>
            </a:r>
            <a:r>
              <a:rPr lang="en-US" altLang="tr-TR" dirty="0">
                <a:solidFill>
                  <a:srgbClr val="FF0000"/>
                </a:solidFill>
              </a:rPr>
              <a:t>) </a:t>
            </a:r>
            <a:r>
              <a:rPr lang="en-US" altLang="tr-TR" dirty="0" err="1" smtClean="0"/>
              <a:t>olarakta</a:t>
            </a:r>
            <a:r>
              <a:rPr lang="en-US" altLang="tr-TR" dirty="0" smtClean="0"/>
              <a:t>  </a:t>
            </a:r>
            <a:r>
              <a:rPr lang="en-US" altLang="tr-TR" dirty="0"/>
              <a:t>test </a:t>
            </a:r>
            <a:r>
              <a:rPr lang="en-US" altLang="tr-TR" dirty="0" err="1"/>
              <a:t>edilmiştir</a:t>
            </a:r>
            <a:r>
              <a:rPr lang="en-US" altLang="tr-TR" dirty="0"/>
              <a:t>. </a:t>
            </a:r>
            <a:r>
              <a:rPr lang="en-US" altLang="tr-TR" dirty="0" err="1"/>
              <a:t>Özellikle</a:t>
            </a:r>
            <a:r>
              <a:rPr lang="en-US" altLang="tr-TR" dirty="0"/>
              <a:t> </a:t>
            </a:r>
            <a:r>
              <a:rPr lang="en-US" altLang="tr-TR" dirty="0" err="1"/>
              <a:t>Vercellini</a:t>
            </a:r>
            <a:r>
              <a:rPr lang="en-US" altLang="tr-TR" dirty="0"/>
              <a:t> </a:t>
            </a:r>
            <a:r>
              <a:rPr lang="en-US" altLang="tr-TR" dirty="0" err="1"/>
              <a:t>ve</a:t>
            </a:r>
            <a:r>
              <a:rPr lang="en-US" altLang="tr-TR" dirty="0"/>
              <a:t> ark. </a:t>
            </a:r>
            <a:r>
              <a:rPr lang="en-US" altLang="tr-TR" dirty="0" err="1"/>
              <a:t>nın</a:t>
            </a:r>
            <a:r>
              <a:rPr lang="en-US" altLang="tr-TR" dirty="0"/>
              <a:t> 1999da </a:t>
            </a:r>
            <a:r>
              <a:rPr lang="en-US" altLang="tr-TR" dirty="0" err="1"/>
              <a:t>ileri</a:t>
            </a:r>
            <a:r>
              <a:rPr lang="en-US" altLang="tr-TR" dirty="0"/>
              <a:t> </a:t>
            </a:r>
            <a:r>
              <a:rPr lang="en-US" altLang="tr-TR" dirty="0" err="1"/>
              <a:t>sürdükleri</a:t>
            </a:r>
            <a:r>
              <a:rPr lang="en-US" altLang="tr-TR" dirty="0"/>
              <a:t> </a:t>
            </a:r>
            <a:r>
              <a:rPr lang="en-US" altLang="tr-TR" dirty="0" err="1"/>
              <a:t>intrauterin</a:t>
            </a:r>
            <a:r>
              <a:rPr lang="en-US" altLang="tr-TR" dirty="0"/>
              <a:t> </a:t>
            </a:r>
            <a:r>
              <a:rPr lang="en-US" altLang="tr-TR" dirty="0" err="1"/>
              <a:t>sistem</a:t>
            </a:r>
            <a:r>
              <a:rPr lang="en-US" altLang="tr-TR" dirty="0"/>
              <a:t> </a:t>
            </a:r>
            <a:r>
              <a:rPr lang="en-US" altLang="tr-TR" dirty="0" err="1"/>
              <a:t>MİRENA´nın</a:t>
            </a:r>
            <a:r>
              <a:rPr lang="en-US" altLang="tr-TR" dirty="0"/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intrauterin</a:t>
            </a:r>
            <a:r>
              <a:rPr lang="en-US" altLang="tr-TR" dirty="0">
                <a:solidFill>
                  <a:srgbClr val="FF0000"/>
                </a:solidFill>
              </a:rPr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yolu</a:t>
            </a:r>
            <a:r>
              <a:rPr lang="en-US" altLang="tr-TR" dirty="0">
                <a:solidFill>
                  <a:srgbClr val="FF0000"/>
                </a:solidFill>
              </a:rPr>
              <a:t> </a:t>
            </a:r>
            <a:r>
              <a:rPr lang="en-US" altLang="tr-TR" dirty="0" err="1"/>
              <a:t>kullanımından</a:t>
            </a:r>
            <a:r>
              <a:rPr lang="en-US" altLang="tr-TR" dirty="0"/>
              <a:t> </a:t>
            </a:r>
            <a:r>
              <a:rPr lang="en-US" altLang="tr-TR" dirty="0" err="1"/>
              <a:t>esinlenerek</a:t>
            </a:r>
            <a:r>
              <a:rPr lang="en-US" altLang="tr-TR" dirty="0"/>
              <a:t>, </a:t>
            </a:r>
            <a:r>
              <a:rPr lang="en-US" altLang="tr-TR" dirty="0" err="1">
                <a:solidFill>
                  <a:srgbClr val="FF0000"/>
                </a:solidFill>
              </a:rPr>
              <a:t>intrakistik</a:t>
            </a:r>
            <a:r>
              <a:rPr lang="en-US" altLang="tr-TR" dirty="0">
                <a:solidFill>
                  <a:srgbClr val="FF0000"/>
                </a:solidFill>
              </a:rPr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yol</a:t>
            </a:r>
            <a:r>
              <a:rPr lang="en-US" altLang="tr-TR" dirty="0">
                <a:solidFill>
                  <a:srgbClr val="FF0000"/>
                </a:solidFill>
              </a:rPr>
              <a:t> </a:t>
            </a:r>
            <a:r>
              <a:rPr lang="en-US" altLang="tr-TR" dirty="0" err="1"/>
              <a:t>ile</a:t>
            </a:r>
            <a:r>
              <a:rPr lang="en-US" altLang="tr-TR" dirty="0"/>
              <a:t> </a:t>
            </a:r>
            <a:r>
              <a:rPr lang="en-US" altLang="tr-TR" dirty="0" err="1"/>
              <a:t>bazı</a:t>
            </a:r>
            <a:r>
              <a:rPr lang="en-US" altLang="tr-TR" dirty="0"/>
              <a:t>  </a:t>
            </a:r>
            <a:r>
              <a:rPr lang="en-US" altLang="tr-TR" dirty="0" err="1"/>
              <a:t>ajanlar</a:t>
            </a:r>
            <a:r>
              <a:rPr lang="en-US" altLang="tr-TR" dirty="0"/>
              <a:t> </a:t>
            </a:r>
            <a:r>
              <a:rPr lang="en-US" altLang="tr-TR" sz="2800" dirty="0"/>
              <a:t>( recIL-2, </a:t>
            </a:r>
            <a:r>
              <a:rPr lang="en-US" altLang="tr-TR" sz="2800" dirty="0" err="1"/>
              <a:t>Mtx</a:t>
            </a:r>
            <a:r>
              <a:rPr lang="en-US" altLang="tr-TR" sz="2800" dirty="0"/>
              <a:t>, Ethanol </a:t>
            </a:r>
            <a:r>
              <a:rPr lang="en-US" altLang="tr-TR" sz="2800" dirty="0" err="1"/>
              <a:t>skleroterapi,SPRM,mifepristone,ulipristal</a:t>
            </a:r>
            <a:r>
              <a:rPr lang="en-US" altLang="tr-TR" sz="2800" dirty="0"/>
              <a:t> vs.</a:t>
            </a:r>
            <a:r>
              <a:rPr lang="en-US" altLang="tr-TR" dirty="0"/>
              <a:t>) test </a:t>
            </a:r>
            <a:r>
              <a:rPr lang="en-US" altLang="tr-TR" dirty="0" err="1"/>
              <a:t>edilmiştir</a:t>
            </a:r>
            <a:r>
              <a:rPr lang="en-US" altLang="tr-TR" dirty="0"/>
              <a:t>. </a:t>
            </a:r>
          </a:p>
          <a:p>
            <a:pPr>
              <a:buFontTx/>
              <a:buNone/>
            </a:pPr>
            <a:r>
              <a:rPr lang="en-US" altLang="tr-TR" sz="1600" dirty="0">
                <a:solidFill>
                  <a:srgbClr val="FF0000"/>
                </a:solidFill>
              </a:rPr>
              <a:t>   Giuseppe </a:t>
            </a:r>
            <a:r>
              <a:rPr lang="en-US" altLang="tr-TR" sz="1600" dirty="0" err="1">
                <a:solidFill>
                  <a:srgbClr val="FF0000"/>
                </a:solidFill>
              </a:rPr>
              <a:t>Benagiano</a:t>
            </a:r>
            <a:r>
              <a:rPr lang="en-US" altLang="tr-TR" sz="1600" dirty="0">
                <a:solidFill>
                  <a:srgbClr val="FF0000"/>
                </a:solidFill>
              </a:rPr>
              <a:t>,,İvo </a:t>
            </a:r>
            <a:r>
              <a:rPr lang="en-US" altLang="tr-TR" sz="1600" dirty="0" err="1">
                <a:solidFill>
                  <a:srgbClr val="FF0000"/>
                </a:solidFill>
              </a:rPr>
              <a:t>Brosens</a:t>
            </a:r>
            <a:r>
              <a:rPr lang="en-US" altLang="tr-TR" sz="1600" dirty="0">
                <a:solidFill>
                  <a:srgbClr val="FF0000"/>
                </a:solidFill>
              </a:rPr>
              <a:t> et al., </a:t>
            </a:r>
            <a:r>
              <a:rPr lang="en-US" altLang="tr-TR" sz="1600" dirty="0" err="1">
                <a:solidFill>
                  <a:srgbClr val="FF0000"/>
                </a:solidFill>
              </a:rPr>
              <a:t>Reprod</a:t>
            </a:r>
            <a:r>
              <a:rPr lang="en-US" altLang="tr-TR" sz="1600" dirty="0">
                <a:solidFill>
                  <a:srgbClr val="FF0000"/>
                </a:solidFill>
              </a:rPr>
              <a:t> Biomed Online: 32.556-562. 2016</a:t>
            </a:r>
          </a:p>
          <a:p>
            <a:endParaRPr lang="en-US" altLang="tr-TR" sz="1600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>
            <a:extLst>
              <a:ext uri="{FF2B5EF4-FFF2-40B4-BE49-F238E27FC236}">
                <a16:creationId xmlns:a16="http://schemas.microsoft.com/office/drawing/2014/main" xmlns="" id="{69935D32-225A-46C6-B013-9F5DB2CBA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/>
              <a:t>Ultrasaund rehberliğinde aspirasyon</a:t>
            </a:r>
          </a:p>
        </p:txBody>
      </p:sp>
      <p:sp>
        <p:nvSpPr>
          <p:cNvPr id="61442" name="2 İçerik Yer Tutucusu">
            <a:extLst>
              <a:ext uri="{FF2B5EF4-FFF2-40B4-BE49-F238E27FC236}">
                <a16:creationId xmlns:a16="http://schemas.microsoft.com/office/drawing/2014/main" xmlns="" id="{E5A20B66-2DE9-4B8C-A5DD-244518340F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tr-TR" altLang="tr-TR"/>
              <a:t>   Bu teknik uygulandığı zaman 4 ana problem vardır:</a:t>
            </a:r>
          </a:p>
          <a:p>
            <a:pPr>
              <a:buFontTx/>
              <a:buNone/>
            </a:pPr>
            <a:endParaRPr lang="tr-TR" altLang="tr-TR"/>
          </a:p>
          <a:p>
            <a:r>
              <a:rPr lang="tr-TR" altLang="tr-TR">
                <a:solidFill>
                  <a:srgbClr val="FF0000"/>
                </a:solidFill>
              </a:rPr>
              <a:t>REKÜRRENS</a:t>
            </a:r>
          </a:p>
          <a:p>
            <a:r>
              <a:rPr lang="tr-TR" altLang="tr-TR"/>
              <a:t>KOMPLİKASYON</a:t>
            </a:r>
          </a:p>
          <a:p>
            <a:r>
              <a:rPr lang="tr-TR" altLang="tr-TR"/>
              <a:t>YETERSİZ SİTOLOJİ</a:t>
            </a:r>
          </a:p>
          <a:p>
            <a:r>
              <a:rPr lang="tr-TR" altLang="tr-TR"/>
              <a:t>ADEZYON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>
            <a:extLst>
              <a:ext uri="{FF2B5EF4-FFF2-40B4-BE49-F238E27FC236}">
                <a16:creationId xmlns:a16="http://schemas.microsoft.com/office/drawing/2014/main" xmlns="" id="{03837629-FCAA-4B49-836F-2D4EF8C02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274638"/>
            <a:ext cx="8678863" cy="1143000"/>
          </a:xfrm>
        </p:spPr>
        <p:txBody>
          <a:bodyPr/>
          <a:lstStyle/>
          <a:p>
            <a:r>
              <a:rPr lang="tr-TR" altLang="tr-TR"/>
              <a:t>Ultrasaund rehberliğinde aspirasyon sonrası</a:t>
            </a:r>
            <a:br>
              <a:rPr lang="tr-TR" altLang="tr-TR"/>
            </a:br>
            <a:r>
              <a:rPr lang="tr-TR" altLang="tr-TR"/>
              <a:t> rekürrens</a:t>
            </a:r>
          </a:p>
        </p:txBody>
      </p:sp>
      <p:sp>
        <p:nvSpPr>
          <p:cNvPr id="62466" name="2 İçerik Yer Tutucusu">
            <a:extLst>
              <a:ext uri="{FF2B5EF4-FFF2-40B4-BE49-F238E27FC236}">
                <a16:creationId xmlns:a16="http://schemas.microsoft.com/office/drawing/2014/main" xmlns="" id="{D8557C83-A2F8-4749-AA5F-A95264E31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5" y="2143125"/>
            <a:ext cx="8858250" cy="3043238"/>
          </a:xfrm>
        </p:spPr>
        <p:txBody>
          <a:bodyPr/>
          <a:lstStyle/>
          <a:p>
            <a:pPr>
              <a:buFontTx/>
              <a:buNone/>
            </a:pPr>
            <a:r>
              <a:rPr lang="tr-TR" altLang="tr-TR" sz="2800"/>
              <a:t>  Reference             no.of EM       no.of recurring EM</a:t>
            </a:r>
          </a:p>
          <a:p>
            <a:r>
              <a:rPr lang="tr-TR" altLang="tr-TR" sz="1800"/>
              <a:t>Aboulghar et al.(1991)                 21                                           6  (%28.6)</a:t>
            </a:r>
          </a:p>
          <a:p>
            <a:r>
              <a:rPr lang="tr-TR" altLang="tr-TR" sz="1800"/>
              <a:t>Giorlandino et al.(1993)               34                                          18 (%53.0)</a:t>
            </a:r>
          </a:p>
          <a:p>
            <a:r>
              <a:rPr lang="tr-TR" altLang="tr-TR" sz="1800"/>
              <a:t>Zanetta et al. (1995)                     172                                        168 (%97.6)</a:t>
            </a:r>
          </a:p>
          <a:p>
            <a:r>
              <a:rPr lang="tr-TR" altLang="tr-TR" sz="1800"/>
              <a:t>Troiano and Taylor (1998)              9                                             6 (%66.6)</a:t>
            </a:r>
          </a:p>
        </p:txBody>
      </p:sp>
      <p:sp>
        <p:nvSpPr>
          <p:cNvPr id="62467" name="4 Metin kutusu">
            <a:extLst>
              <a:ext uri="{FF2B5EF4-FFF2-40B4-BE49-F238E27FC236}">
                <a16:creationId xmlns:a16="http://schemas.microsoft.com/office/drawing/2014/main" xmlns="" id="{0C40D535-A4AD-4C75-AF73-642DECAE4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5429250"/>
            <a:ext cx="89296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tr-TR" altLang="tr-TR" sz="1800" b="1">
                <a:solidFill>
                  <a:srgbClr val="FF0000"/>
                </a:solidFill>
              </a:rPr>
              <a:t>Rekürrens</a:t>
            </a:r>
            <a:r>
              <a:rPr lang="tr-TR" altLang="tr-TR" sz="1800" b="1"/>
              <a:t> insidansı  4 farklı çalışma sonucu %28-100 arasında değişmektedir</a:t>
            </a:r>
            <a:r>
              <a:rPr lang="tr-TR" altLang="tr-TR" sz="1800"/>
              <a:t>.</a:t>
            </a:r>
          </a:p>
          <a:p>
            <a:pPr eaLnBrk="1" hangingPunct="1"/>
            <a:r>
              <a:rPr lang="tr-TR" altLang="tr-TR" sz="1800"/>
              <a:t>Bunu azaltmak için tetrasiklin,Ethanol (%0-9) ve MTX(%18) enjeksiyonu uygulanmıştır.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>
            <a:extLst>
              <a:ext uri="{FF2B5EF4-FFF2-40B4-BE49-F238E27FC236}">
                <a16:creationId xmlns:a16="http://schemas.microsoft.com/office/drawing/2014/main" xmlns="" id="{BB41F224-197F-415C-8EC0-A7E2B4366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071563"/>
            <a:ext cx="8143875" cy="4429125"/>
          </a:xfrm>
        </p:spPr>
        <p:txBody>
          <a:bodyPr/>
          <a:lstStyle/>
          <a:p>
            <a:r>
              <a:rPr lang="tr-TR" altLang="tr-TR">
                <a:solidFill>
                  <a:srgbClr val="00B0F0"/>
                </a:solidFill>
              </a:rPr>
              <a:t>Semptomları</a:t>
            </a:r>
            <a:br>
              <a:rPr lang="tr-TR" altLang="tr-TR">
                <a:solidFill>
                  <a:srgbClr val="00B0F0"/>
                </a:solidFill>
              </a:rPr>
            </a:br>
            <a:r>
              <a:rPr lang="tr-TR" altLang="tr-TR"/>
              <a:t/>
            </a:r>
            <a:br>
              <a:rPr lang="tr-TR" altLang="tr-TR"/>
            </a:br>
            <a:r>
              <a:rPr lang="tr-TR" altLang="tr-TR"/>
              <a:t>Dyspareunia</a:t>
            </a:r>
            <a:br>
              <a:rPr lang="tr-TR" altLang="tr-TR"/>
            </a:br>
            <a:r>
              <a:rPr lang="tr-TR" altLang="tr-TR"/>
              <a:t>Severe Dysmenorrhoea</a:t>
            </a:r>
            <a:br>
              <a:rPr lang="tr-TR" altLang="tr-TR"/>
            </a:br>
            <a:r>
              <a:rPr lang="tr-TR" altLang="tr-TR"/>
              <a:t>Chronic pelvic pain </a:t>
            </a:r>
            <a:br>
              <a:rPr lang="tr-TR" altLang="tr-TR"/>
            </a:br>
            <a:r>
              <a:rPr lang="tr-TR" altLang="tr-TR"/>
              <a:t/>
            </a:r>
            <a:br>
              <a:rPr lang="tr-TR" altLang="tr-TR"/>
            </a:br>
            <a:r>
              <a:rPr lang="tr-TR" altLang="tr-TR"/>
              <a:t>                              </a:t>
            </a:r>
            <a:r>
              <a:rPr lang="tr-TR" altLang="tr-TR" sz="1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Hart, 2003  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7B8D75-24FA-4E08-A41E-74CE3951E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52226" name="Content Placeholder 2">
            <a:extLst>
              <a:ext uri="{FF2B5EF4-FFF2-40B4-BE49-F238E27FC236}">
                <a16:creationId xmlns:a16="http://schemas.microsoft.com/office/drawing/2014/main" xmlns="" id="{F6E620E3-29DE-48D6-9B75-F040BF4B2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549275"/>
            <a:ext cx="8208963" cy="5576888"/>
          </a:xfrm>
        </p:spPr>
        <p:txBody>
          <a:bodyPr/>
          <a:lstStyle/>
          <a:p>
            <a:r>
              <a:rPr lang="en-US" altLang="tr-TR"/>
              <a:t>Endometrioma rekürrensini azaltmak için Ovarioskopi ile endometriomanın iki tipi olduğu </a:t>
            </a:r>
          </a:p>
          <a:p>
            <a:r>
              <a:rPr lang="en-US" altLang="tr-TR"/>
              <a:t>1- </a:t>
            </a:r>
            <a:r>
              <a:rPr lang="en-US" altLang="tr-TR">
                <a:solidFill>
                  <a:srgbClr val="FF0000"/>
                </a:solidFill>
              </a:rPr>
              <a:t>Red endometrioma</a:t>
            </a:r>
            <a:r>
              <a:rPr lang="en-US" altLang="tr-TR"/>
              <a:t>(</a:t>
            </a:r>
            <a:r>
              <a:rPr lang="en-US" altLang="tr-TR" sz="2000"/>
              <a:t>ince anjiojenik bir mukoza ile kaplı beyaz sarımtrak piğmentli bir görünüm</a:t>
            </a:r>
            <a:r>
              <a:rPr lang="en-US" altLang="tr-TR"/>
              <a:t>)</a:t>
            </a:r>
          </a:p>
          <a:p>
            <a:r>
              <a:rPr lang="en-US" altLang="tr-TR"/>
              <a:t>2- </a:t>
            </a:r>
            <a:r>
              <a:rPr lang="en-US" altLang="tr-TR">
                <a:solidFill>
                  <a:srgbClr val="FF0000"/>
                </a:solidFill>
              </a:rPr>
              <a:t>Black endometrioma </a:t>
            </a:r>
            <a:r>
              <a:rPr lang="en-US" altLang="tr-TR"/>
              <a:t>(</a:t>
            </a:r>
            <a:r>
              <a:rPr lang="en-US" altLang="tr-TR" sz="2000"/>
              <a:t>hemosiderin yüklü makrofajlarla kaplı fibro reaktif koyu kahve ,piğmente doku</a:t>
            </a:r>
            <a:r>
              <a:rPr lang="en-US" altLang="tr-TR"/>
              <a:t>)</a:t>
            </a:r>
          </a:p>
          <a:p>
            <a:endParaRPr lang="en-US" altLang="tr-TR"/>
          </a:p>
          <a:p>
            <a:pPr>
              <a:buFontTx/>
              <a:buNone/>
            </a:pPr>
            <a:r>
              <a:rPr lang="en-US" altLang="tr-TR" sz="1600">
                <a:solidFill>
                  <a:srgbClr val="FF0000"/>
                </a:solidFill>
              </a:rPr>
              <a:t>Giuseppe Benagiano,,İvo Brosens et al., Reprod Biomed Online: 32.556-562. 2016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EE64A3-2888-4458-AEA8-8D4A3F103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307626C-794C-4BD0-92B4-B69C65A03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600200"/>
            <a:ext cx="8353425" cy="4525963"/>
          </a:xfrm>
        </p:spPr>
        <p:txBody>
          <a:bodyPr/>
          <a:lstStyle/>
          <a:p>
            <a:r>
              <a:rPr lang="en-US" altLang="tr-TR" dirty="0" err="1"/>
              <a:t>Cerrahi</a:t>
            </a:r>
            <a:r>
              <a:rPr lang="en-US" altLang="tr-TR" dirty="0"/>
              <a:t> </a:t>
            </a:r>
            <a:r>
              <a:rPr lang="en-US" altLang="tr-TR" dirty="0" err="1"/>
              <a:t>rezeksiyon</a:t>
            </a:r>
            <a:r>
              <a:rPr lang="en-US" altLang="tr-TR" dirty="0"/>
              <a:t>, </a:t>
            </a:r>
            <a:r>
              <a:rPr lang="en-US" altLang="tr-TR" dirty="0" err="1"/>
              <a:t>fertilite</a:t>
            </a:r>
            <a:r>
              <a:rPr lang="en-US" altLang="tr-TR" dirty="0"/>
              <a:t> </a:t>
            </a:r>
            <a:r>
              <a:rPr lang="en-US" altLang="tr-TR" dirty="0" err="1"/>
              <a:t>sonuçlarını</a:t>
            </a:r>
            <a:r>
              <a:rPr lang="en-US" altLang="tr-TR" dirty="0"/>
              <a:t> </a:t>
            </a:r>
            <a:r>
              <a:rPr lang="en-US" altLang="tr-TR" dirty="0" err="1"/>
              <a:t>düzeltmeksizin</a:t>
            </a:r>
            <a:r>
              <a:rPr lang="en-US" altLang="tr-TR" dirty="0"/>
              <a:t> </a:t>
            </a:r>
            <a:r>
              <a:rPr lang="en-US" altLang="tr-TR" dirty="0" err="1"/>
              <a:t>ilave</a:t>
            </a:r>
            <a:r>
              <a:rPr lang="en-US" altLang="tr-TR" dirty="0"/>
              <a:t> over </a:t>
            </a:r>
            <a:r>
              <a:rPr lang="en-US" altLang="tr-TR" dirty="0" err="1"/>
              <a:t>tahribatına</a:t>
            </a:r>
            <a:r>
              <a:rPr lang="en-US" altLang="tr-TR" dirty="0"/>
              <a:t> </a:t>
            </a:r>
            <a:r>
              <a:rPr lang="en-US" altLang="tr-TR" dirty="0" err="1"/>
              <a:t>neden</a:t>
            </a:r>
            <a:r>
              <a:rPr lang="en-US" altLang="tr-TR" dirty="0"/>
              <a:t> </a:t>
            </a:r>
            <a:r>
              <a:rPr lang="en-US" altLang="tr-TR" dirty="0" err="1"/>
              <a:t>olabildiğinden</a:t>
            </a:r>
            <a:r>
              <a:rPr lang="en-US" altLang="tr-TR" dirty="0"/>
              <a:t> </a:t>
            </a:r>
            <a:r>
              <a:rPr lang="en-US" altLang="tr-TR" dirty="0" err="1"/>
              <a:t>dolayı</a:t>
            </a:r>
            <a:r>
              <a:rPr lang="en-US" altLang="tr-TR" dirty="0"/>
              <a:t>, </a:t>
            </a:r>
            <a:r>
              <a:rPr lang="en-US" altLang="tr-TR" dirty="0" err="1">
                <a:solidFill>
                  <a:srgbClr val="FF0000"/>
                </a:solidFill>
              </a:rPr>
              <a:t>Skleroterapi</a:t>
            </a:r>
            <a:r>
              <a:rPr lang="en-US" altLang="tr-TR" dirty="0"/>
              <a:t>, </a:t>
            </a:r>
            <a:r>
              <a:rPr lang="en-US" altLang="tr-TR" dirty="0" err="1"/>
              <a:t>gebelik</a:t>
            </a:r>
            <a:r>
              <a:rPr lang="en-US" altLang="tr-TR" dirty="0"/>
              <a:t> </a:t>
            </a:r>
            <a:r>
              <a:rPr lang="en-US" altLang="tr-TR" dirty="0" err="1"/>
              <a:t>arzu</a:t>
            </a:r>
            <a:r>
              <a:rPr lang="en-US" altLang="tr-TR" dirty="0"/>
              <a:t> </a:t>
            </a:r>
            <a:r>
              <a:rPr lang="en-US" altLang="tr-TR" dirty="0" err="1"/>
              <a:t>eden</a:t>
            </a:r>
            <a:r>
              <a:rPr lang="en-US" altLang="tr-TR" dirty="0"/>
              <a:t> </a:t>
            </a:r>
            <a:r>
              <a:rPr lang="en-US" altLang="tr-TR" dirty="0" err="1"/>
              <a:t>semptomatik</a:t>
            </a:r>
            <a:r>
              <a:rPr lang="en-US" altLang="tr-TR" dirty="0"/>
              <a:t> </a:t>
            </a:r>
            <a:r>
              <a:rPr lang="en-US" altLang="tr-TR" dirty="0" err="1" smtClean="0"/>
              <a:t>kadınlarda</a:t>
            </a:r>
            <a:r>
              <a:rPr lang="en-US" altLang="tr-TR" dirty="0" smtClean="0"/>
              <a:t>,  </a:t>
            </a:r>
            <a:r>
              <a:rPr lang="en-US" altLang="tr-TR" dirty="0" err="1"/>
              <a:t>özellikle</a:t>
            </a:r>
            <a:r>
              <a:rPr lang="en-US" altLang="tr-TR" dirty="0"/>
              <a:t> </a:t>
            </a:r>
            <a:r>
              <a:rPr lang="en-US" altLang="tr-TR" dirty="0" err="1"/>
              <a:t>düşük</a:t>
            </a:r>
            <a:r>
              <a:rPr lang="en-US" altLang="tr-TR" dirty="0"/>
              <a:t> over </a:t>
            </a:r>
            <a:r>
              <a:rPr lang="en-US" altLang="tr-TR" dirty="0" err="1"/>
              <a:t>rezervli</a:t>
            </a:r>
            <a:r>
              <a:rPr lang="en-US" altLang="tr-TR" dirty="0"/>
              <a:t> </a:t>
            </a:r>
            <a:r>
              <a:rPr lang="en-US" altLang="tr-TR" dirty="0" err="1"/>
              <a:t>kadınlarda</a:t>
            </a:r>
            <a:r>
              <a:rPr lang="en-US" altLang="tr-TR" dirty="0"/>
              <a:t> </a:t>
            </a:r>
            <a:r>
              <a:rPr lang="en-US" altLang="tr-TR" dirty="0" err="1"/>
              <a:t>faydalı</a:t>
            </a:r>
            <a:r>
              <a:rPr lang="en-US" altLang="tr-TR" dirty="0"/>
              <a:t> </a:t>
            </a:r>
            <a:r>
              <a:rPr lang="en-US" altLang="tr-TR" dirty="0" err="1"/>
              <a:t>olabilir</a:t>
            </a:r>
            <a:r>
              <a:rPr lang="en-US" altLang="tr-TR" dirty="0"/>
              <a:t>.</a:t>
            </a:r>
          </a:p>
          <a:p>
            <a:endParaRPr lang="en-US" altLang="tr-TR" dirty="0"/>
          </a:p>
          <a:p>
            <a:pPr>
              <a:buFontTx/>
              <a:buNone/>
            </a:pPr>
            <a:r>
              <a:rPr lang="en-US" altLang="tr-TR" sz="1800" dirty="0"/>
              <a:t>                              </a:t>
            </a:r>
            <a:r>
              <a:rPr lang="en-US" altLang="tr-TR" sz="1800" dirty="0">
                <a:solidFill>
                  <a:srgbClr val="FF0000"/>
                </a:solidFill>
              </a:rPr>
              <a:t>Cohen A et al., Fertility and Sterility 108(1)   2017.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 descr="6">
            <a:extLst>
              <a:ext uri="{FF2B5EF4-FFF2-40B4-BE49-F238E27FC236}">
                <a16:creationId xmlns:a16="http://schemas.microsoft.com/office/drawing/2014/main" xmlns="" id="{1B44C94D-4E01-4A3A-97B3-8EC7C3996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697038"/>
            <a:ext cx="8718550" cy="396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8" name="Text Box 3">
            <a:extLst>
              <a:ext uri="{FF2B5EF4-FFF2-40B4-BE49-F238E27FC236}">
                <a16:creationId xmlns:a16="http://schemas.microsoft.com/office/drawing/2014/main" xmlns="" id="{018965CD-3617-41A0-96F7-C3D9109AC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8925" y="5873750"/>
            <a:ext cx="32559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tr-TR" altLang="tr-TR" sz="3200" b="1">
                <a:solidFill>
                  <a:srgbClr val="FF3300"/>
                </a:solidFill>
                <a:latin typeface="Tahoma" panose="020B0604030504040204" pitchFamily="34" charset="0"/>
              </a:rPr>
              <a:t>Cochrane 2006</a:t>
            </a:r>
          </a:p>
        </p:txBody>
      </p:sp>
      <p:sp>
        <p:nvSpPr>
          <p:cNvPr id="65539" name="Text Box 4">
            <a:extLst>
              <a:ext uri="{FF2B5EF4-FFF2-40B4-BE49-F238E27FC236}">
                <a16:creationId xmlns:a16="http://schemas.microsoft.com/office/drawing/2014/main" xmlns="" id="{727FE79A-0327-4EBF-BA85-9BC9A6813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38" y="315913"/>
            <a:ext cx="769778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tr-TR" altLang="tr-TR" sz="3200" b="1">
                <a:solidFill>
                  <a:srgbClr val="FF3300"/>
                </a:solidFill>
                <a:latin typeface="Tahoma" panose="020B0604030504040204" pitchFamily="34" charset="0"/>
              </a:rPr>
              <a:t>Endometrioma:  Excision vs Ablation</a:t>
            </a:r>
          </a:p>
          <a:p>
            <a:pPr algn="ctr" eaLnBrk="1" hangingPunct="1"/>
            <a:r>
              <a:rPr lang="tr-TR" altLang="tr-TR" sz="3200" b="1">
                <a:solidFill>
                  <a:schemeClr val="bg2"/>
                </a:solidFill>
                <a:latin typeface="Tahoma" panose="020B0604030504040204" pitchFamily="34" charset="0"/>
              </a:rPr>
              <a:t>Rekürrens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2DFFC976-FBBF-453D-935B-5CD8915D9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66562" name="Picture 2">
            <a:extLst>
              <a:ext uri="{FF2B5EF4-FFF2-40B4-BE49-F238E27FC236}">
                <a16:creationId xmlns:a16="http://schemas.microsoft.com/office/drawing/2014/main" xmlns="" id="{D7C59332-0639-4CEF-AD7C-12331BF1B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569325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3" name="Content Placeholder 2">
            <a:extLst>
              <a:ext uri="{FF2B5EF4-FFF2-40B4-BE49-F238E27FC236}">
                <a16:creationId xmlns:a16="http://schemas.microsoft.com/office/drawing/2014/main" xmlns="" id="{6D2188E6-7D46-47E0-8758-869C2EA06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3429000"/>
            <a:ext cx="8569325" cy="3273425"/>
          </a:xfrm>
        </p:spPr>
        <p:txBody>
          <a:bodyPr/>
          <a:lstStyle/>
          <a:p>
            <a:pPr marL="0" indent="0">
              <a:buNone/>
            </a:pPr>
            <a:r>
              <a:rPr lang="en-US" altLang="tr-TR" dirty="0" smtClean="0"/>
              <a:t> </a:t>
            </a:r>
            <a:r>
              <a:rPr lang="en-US" altLang="tr-TR" dirty="0" err="1"/>
              <a:t>Ultrasonografik</a:t>
            </a:r>
            <a:r>
              <a:rPr lang="en-US" altLang="tr-TR" dirty="0"/>
              <a:t> </a:t>
            </a:r>
            <a:r>
              <a:rPr lang="en-US" altLang="tr-TR" dirty="0" err="1"/>
              <a:t>ve</a:t>
            </a:r>
            <a:r>
              <a:rPr lang="en-US" altLang="tr-TR" dirty="0"/>
              <a:t> </a:t>
            </a:r>
            <a:r>
              <a:rPr lang="en-US" altLang="tr-TR" dirty="0" err="1"/>
              <a:t>histolojik</a:t>
            </a:r>
            <a:r>
              <a:rPr lang="en-US" altLang="tr-TR" dirty="0"/>
              <a:t> </a:t>
            </a:r>
            <a:r>
              <a:rPr lang="en-US" altLang="tr-TR" dirty="0" err="1"/>
              <a:t>datalar</a:t>
            </a:r>
            <a:r>
              <a:rPr lang="en-US" altLang="tr-TR" dirty="0"/>
              <a:t>  </a:t>
            </a:r>
            <a:r>
              <a:rPr lang="en-US" altLang="tr-TR" dirty="0" err="1"/>
              <a:t>sonucu</a:t>
            </a:r>
            <a:r>
              <a:rPr lang="en-US" altLang="tr-TR" dirty="0"/>
              <a:t>, </a:t>
            </a:r>
            <a:r>
              <a:rPr lang="en-US" altLang="tr-TR" dirty="0" err="1"/>
              <a:t>Rekkürent</a:t>
            </a:r>
            <a:r>
              <a:rPr lang="en-US" altLang="tr-TR" dirty="0"/>
              <a:t> Ovarian </a:t>
            </a:r>
            <a:r>
              <a:rPr lang="en-US" altLang="tr-TR" dirty="0" err="1"/>
              <a:t>endometrioma</a:t>
            </a:r>
            <a:r>
              <a:rPr lang="en-US" altLang="tr-TR" dirty="0"/>
              <a:t> </a:t>
            </a:r>
            <a:r>
              <a:rPr lang="en-US" altLang="tr-TR" dirty="0" err="1"/>
              <a:t>için</a:t>
            </a:r>
            <a:r>
              <a:rPr lang="en-US" altLang="tr-TR" dirty="0"/>
              <a:t> </a:t>
            </a:r>
            <a:r>
              <a:rPr lang="en-US" altLang="tr-TR" dirty="0" err="1"/>
              <a:t>Cerrahi</a:t>
            </a:r>
            <a:r>
              <a:rPr lang="en-US" altLang="tr-TR" dirty="0"/>
              <a:t>, </a:t>
            </a:r>
            <a:r>
              <a:rPr lang="en-US" altLang="tr-TR" dirty="0" err="1"/>
              <a:t>sağlam</a:t>
            </a:r>
            <a:r>
              <a:rPr lang="en-US" altLang="tr-TR" dirty="0"/>
              <a:t> over </a:t>
            </a:r>
            <a:r>
              <a:rPr lang="en-US" altLang="tr-TR" dirty="0" err="1"/>
              <a:t>dokusuna</a:t>
            </a:r>
            <a:r>
              <a:rPr lang="en-US" altLang="tr-TR" dirty="0"/>
              <a:t> </a:t>
            </a:r>
            <a:r>
              <a:rPr lang="en-US" altLang="tr-TR" dirty="0" err="1"/>
              <a:t>birinci</a:t>
            </a:r>
            <a:r>
              <a:rPr lang="en-US" altLang="tr-TR" dirty="0"/>
              <a:t> </a:t>
            </a:r>
            <a:r>
              <a:rPr lang="en-US" altLang="tr-TR" dirty="0" err="1"/>
              <a:t>cerrahiden</a:t>
            </a:r>
            <a:r>
              <a:rPr lang="en-US" altLang="tr-TR" dirty="0"/>
              <a:t> </a:t>
            </a:r>
            <a:r>
              <a:rPr lang="en-US" altLang="tr-TR" dirty="0" err="1"/>
              <a:t>daha</a:t>
            </a:r>
            <a:r>
              <a:rPr lang="en-US" altLang="tr-TR" dirty="0"/>
              <a:t> </a:t>
            </a:r>
            <a:r>
              <a:rPr lang="en-US" altLang="tr-TR" dirty="0" err="1"/>
              <a:t>fazla</a:t>
            </a:r>
            <a:r>
              <a:rPr lang="en-US" altLang="tr-TR" dirty="0"/>
              <a:t>  detrimental </a:t>
            </a:r>
            <a:r>
              <a:rPr lang="en-US" altLang="tr-TR" dirty="0" err="1"/>
              <a:t>olabilir</a:t>
            </a:r>
            <a:r>
              <a:rPr lang="en-US" altLang="tr-TR" dirty="0"/>
              <a:t>: 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2873B26-9114-4BAF-ABCF-84C73D057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sp>
        <p:nvSpPr>
          <p:cNvPr id="67586" name="İçerik Yer Tutucusu 2">
            <a:extLst>
              <a:ext uri="{FF2B5EF4-FFF2-40B4-BE49-F238E27FC236}">
                <a16:creationId xmlns:a16="http://schemas.microsoft.com/office/drawing/2014/main" xmlns="" id="{CFFDC0B6-3861-4DC9-800D-E2B0FF1C3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tr-TR"/>
          </a:p>
        </p:txBody>
      </p:sp>
      <p:pic>
        <p:nvPicPr>
          <p:cNvPr id="67587" name="Picture 2">
            <a:extLst>
              <a:ext uri="{FF2B5EF4-FFF2-40B4-BE49-F238E27FC236}">
                <a16:creationId xmlns:a16="http://schemas.microsoft.com/office/drawing/2014/main" xmlns="" id="{AB19CF34-FD44-4E0C-A450-1268877D9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8424863" cy="554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0000D5BF-ABA1-4FFE-A921-5139000B5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sp>
        <p:nvSpPr>
          <p:cNvPr id="68610" name="İçerik Yer Tutucusu 2">
            <a:extLst>
              <a:ext uri="{FF2B5EF4-FFF2-40B4-BE49-F238E27FC236}">
                <a16:creationId xmlns:a16="http://schemas.microsoft.com/office/drawing/2014/main" xmlns="" id="{7769EAC7-4455-41AE-9F98-24F804B1E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tr-TR"/>
          </a:p>
        </p:txBody>
      </p:sp>
      <p:pic>
        <p:nvPicPr>
          <p:cNvPr id="68611" name="Picture 2">
            <a:extLst>
              <a:ext uri="{FF2B5EF4-FFF2-40B4-BE49-F238E27FC236}">
                <a16:creationId xmlns:a16="http://schemas.microsoft.com/office/drawing/2014/main" xmlns="" id="{EC6BF2DC-A339-4617-917F-A8D245B29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8424863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53437F2-F201-4DB3-862E-B7E72D843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sp>
        <p:nvSpPr>
          <p:cNvPr id="69634" name="İçerik Yer Tutucusu 2">
            <a:extLst>
              <a:ext uri="{FF2B5EF4-FFF2-40B4-BE49-F238E27FC236}">
                <a16:creationId xmlns:a16="http://schemas.microsoft.com/office/drawing/2014/main" xmlns="" id="{6C1704D5-0479-4AAC-8A3B-FE5DD7474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tr-TR"/>
          </a:p>
        </p:txBody>
      </p:sp>
      <p:pic>
        <p:nvPicPr>
          <p:cNvPr id="69635" name="Picture 2">
            <a:extLst>
              <a:ext uri="{FF2B5EF4-FFF2-40B4-BE49-F238E27FC236}">
                <a16:creationId xmlns:a16="http://schemas.microsoft.com/office/drawing/2014/main" xmlns="" id="{4BF2F67E-6CC0-4936-9CA2-AA7DAD06B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8496300" cy="583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76D1B3FA-A2D7-4B9D-9D27-2B154DB4BE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sp>
        <p:nvSpPr>
          <p:cNvPr id="70658" name="Alt Başlık 2">
            <a:extLst>
              <a:ext uri="{FF2B5EF4-FFF2-40B4-BE49-F238E27FC236}">
                <a16:creationId xmlns:a16="http://schemas.microsoft.com/office/drawing/2014/main" xmlns="" id="{3A887CCC-FA36-44FE-8439-0BBF64198A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tr-TR"/>
          </a:p>
        </p:txBody>
      </p:sp>
      <p:pic>
        <p:nvPicPr>
          <p:cNvPr id="70659" name="Picture 2">
            <a:extLst>
              <a:ext uri="{FF2B5EF4-FFF2-40B4-BE49-F238E27FC236}">
                <a16:creationId xmlns:a16="http://schemas.microsoft.com/office/drawing/2014/main" xmlns="" id="{7AFA786F-5488-42CF-9553-5ADAC0A32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8496300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BD5176-8B0D-49FA-AF56-1AED75279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71682" name="Content Placeholder 2">
            <a:extLst>
              <a:ext uri="{FF2B5EF4-FFF2-40B4-BE49-F238E27FC236}">
                <a16:creationId xmlns:a16="http://schemas.microsoft.com/office/drawing/2014/main" xmlns="" id="{0CF3AEB9-585B-4CA0-9CDE-69DFA9BBF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549275"/>
            <a:ext cx="8569325" cy="5903913"/>
          </a:xfrm>
        </p:spPr>
        <p:txBody>
          <a:bodyPr/>
          <a:lstStyle/>
          <a:p>
            <a:r>
              <a:rPr lang="en-US" altLang="tr-TR" dirty="0" err="1"/>
              <a:t>Muzzinin</a:t>
            </a:r>
            <a:r>
              <a:rPr lang="en-US" altLang="tr-TR" dirty="0"/>
              <a:t> </a:t>
            </a:r>
            <a:r>
              <a:rPr lang="en-US" altLang="tr-TR" dirty="0" err="1"/>
              <a:t>bu</a:t>
            </a:r>
            <a:r>
              <a:rPr lang="en-US" altLang="tr-TR" dirty="0"/>
              <a:t> </a:t>
            </a:r>
            <a:r>
              <a:rPr lang="en-US" altLang="tr-TR" dirty="0" err="1"/>
              <a:t>çalışması</a:t>
            </a:r>
            <a:r>
              <a:rPr lang="en-US" altLang="tr-TR" dirty="0"/>
              <a:t>, </a:t>
            </a:r>
            <a:r>
              <a:rPr lang="en-US" altLang="tr-TR" dirty="0" smtClean="0"/>
              <a:t> </a:t>
            </a:r>
            <a:r>
              <a:rPr lang="en-US" altLang="tr-TR" dirty="0" err="1"/>
              <a:t>literatürdeki</a:t>
            </a:r>
            <a:r>
              <a:rPr lang="en-US" altLang="tr-TR" dirty="0"/>
              <a:t> ilk </a:t>
            </a:r>
            <a:r>
              <a:rPr lang="en-US" altLang="tr-TR" dirty="0" err="1"/>
              <a:t>çalışma</a:t>
            </a:r>
            <a:r>
              <a:rPr lang="en-US" altLang="tr-TR" dirty="0"/>
              <a:t> </a:t>
            </a:r>
            <a:r>
              <a:rPr lang="en-US" altLang="tr-TR" dirty="0" err="1"/>
              <a:t>olup</a:t>
            </a:r>
            <a:r>
              <a:rPr lang="en-US" altLang="tr-TR" dirty="0"/>
              <a:t>,</a:t>
            </a:r>
          </a:p>
          <a:p>
            <a:r>
              <a:rPr lang="en-US" altLang="tr-TR" dirty="0" err="1"/>
              <a:t>Rekürrent</a:t>
            </a:r>
            <a:r>
              <a:rPr lang="en-US" altLang="tr-TR" dirty="0"/>
              <a:t> </a:t>
            </a:r>
            <a:r>
              <a:rPr lang="en-US" altLang="tr-TR" dirty="0" err="1"/>
              <a:t>Endometrioma</a:t>
            </a:r>
            <a:r>
              <a:rPr lang="en-US" altLang="tr-TR" dirty="0"/>
              <a:t> </a:t>
            </a:r>
            <a:r>
              <a:rPr lang="en-US" altLang="tr-TR" dirty="0" err="1"/>
              <a:t>için</a:t>
            </a:r>
            <a:r>
              <a:rPr lang="en-US" altLang="tr-TR" dirty="0"/>
              <a:t> </a:t>
            </a:r>
            <a:r>
              <a:rPr lang="en-US" altLang="tr-TR" dirty="0" err="1"/>
              <a:t>Eksizyonel</a:t>
            </a:r>
            <a:r>
              <a:rPr lang="en-US" altLang="tr-TR" dirty="0"/>
              <a:t> </a:t>
            </a:r>
            <a:r>
              <a:rPr lang="en-US" altLang="tr-TR" dirty="0" err="1"/>
              <a:t>cerrahi</a:t>
            </a:r>
            <a:r>
              <a:rPr lang="en-US" altLang="tr-TR" dirty="0"/>
              <a:t> , primer </a:t>
            </a:r>
            <a:r>
              <a:rPr lang="en-US" altLang="tr-TR" dirty="0" err="1"/>
              <a:t>cerrahi</a:t>
            </a:r>
            <a:r>
              <a:rPr lang="en-US" altLang="tr-TR" dirty="0"/>
              <a:t> </a:t>
            </a:r>
            <a:r>
              <a:rPr lang="en-US" altLang="tr-TR" dirty="0" err="1"/>
              <a:t>ile</a:t>
            </a:r>
            <a:r>
              <a:rPr lang="en-US" altLang="tr-TR" dirty="0"/>
              <a:t> </a:t>
            </a:r>
            <a:r>
              <a:rPr lang="en-US" altLang="tr-TR" dirty="0" err="1" smtClean="0"/>
              <a:t>karşılaştırıldığında</a:t>
            </a:r>
            <a:r>
              <a:rPr lang="en-US" altLang="tr-TR" dirty="0" smtClean="0"/>
              <a:t>,  </a:t>
            </a:r>
            <a:r>
              <a:rPr lang="en-US" altLang="tr-TR" dirty="0" err="1"/>
              <a:t>histolojik</a:t>
            </a:r>
            <a:r>
              <a:rPr lang="en-US" altLang="tr-TR" dirty="0"/>
              <a:t> </a:t>
            </a:r>
            <a:r>
              <a:rPr lang="en-US" altLang="tr-TR" dirty="0" err="1" smtClean="0"/>
              <a:t>kanıtlar</a:t>
            </a:r>
            <a:r>
              <a:rPr lang="en-US" altLang="tr-TR" dirty="0" smtClean="0"/>
              <a:t> </a:t>
            </a:r>
            <a:r>
              <a:rPr lang="en-US" altLang="tr-TR" dirty="0" err="1"/>
              <a:t>ve</a:t>
            </a:r>
            <a:r>
              <a:rPr lang="en-US" altLang="tr-TR" dirty="0"/>
              <a:t> AFC </a:t>
            </a:r>
            <a:r>
              <a:rPr lang="en-US" altLang="tr-TR" dirty="0" err="1"/>
              <a:t>ile</a:t>
            </a:r>
            <a:r>
              <a:rPr lang="en-US" altLang="tr-TR" dirty="0"/>
              <a:t> </a:t>
            </a:r>
            <a:r>
              <a:rPr lang="en-US" altLang="tr-TR" dirty="0" err="1" smtClean="0"/>
              <a:t>değerlendirdiğinde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şu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olası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mekanizmalarla</a:t>
            </a:r>
            <a:r>
              <a:rPr lang="en-US" altLang="tr-TR" dirty="0" smtClean="0"/>
              <a:t> </a:t>
            </a:r>
            <a:r>
              <a:rPr lang="en-US" altLang="tr-TR" dirty="0" smtClean="0">
                <a:solidFill>
                  <a:srgbClr val="FF0000"/>
                </a:solidFill>
              </a:rPr>
              <a:t>OVER REZERVININ</a:t>
            </a:r>
            <a:r>
              <a:rPr lang="en-US" altLang="tr-TR" dirty="0" smtClean="0"/>
              <a:t> </a:t>
            </a:r>
            <a:r>
              <a:rPr lang="en-US" altLang="tr-TR" dirty="0" err="1"/>
              <a:t>daha</a:t>
            </a:r>
            <a:r>
              <a:rPr lang="en-US" altLang="tr-TR" dirty="0"/>
              <a:t> </a:t>
            </a:r>
            <a:r>
              <a:rPr lang="en-US" altLang="tr-TR" dirty="0" err="1"/>
              <a:t>fazla</a:t>
            </a:r>
            <a:r>
              <a:rPr lang="en-US" altLang="tr-TR" dirty="0"/>
              <a:t> </a:t>
            </a:r>
            <a:r>
              <a:rPr lang="en-US" altLang="tr-TR" dirty="0" err="1"/>
              <a:t>zarar</a:t>
            </a:r>
            <a:r>
              <a:rPr lang="en-US" altLang="tr-TR" dirty="0"/>
              <a:t> </a:t>
            </a:r>
            <a:r>
              <a:rPr lang="en-US" altLang="tr-TR" dirty="0" err="1" smtClean="0"/>
              <a:t>gördüğünü</a:t>
            </a:r>
            <a:r>
              <a:rPr lang="en-US" altLang="tr-TR" dirty="0" smtClean="0"/>
              <a:t>  </a:t>
            </a:r>
            <a:r>
              <a:rPr lang="en-US" altLang="tr-TR" dirty="0" err="1"/>
              <a:t>ifade</a:t>
            </a:r>
            <a:r>
              <a:rPr lang="en-US" altLang="tr-TR" dirty="0"/>
              <a:t> </a:t>
            </a:r>
            <a:r>
              <a:rPr lang="en-US" altLang="tr-TR" dirty="0" err="1" smtClean="0"/>
              <a:t>etmiştir</a:t>
            </a:r>
            <a:r>
              <a:rPr lang="en-US" altLang="tr-TR" dirty="0"/>
              <a:t>: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8B8128-359F-4791-9568-B58EDD0D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>
              <a:ea typeface="ＭＳ Ｐゴシック" charset="0"/>
            </a:endParaRPr>
          </a:p>
        </p:txBody>
      </p:sp>
      <p:sp>
        <p:nvSpPr>
          <p:cNvPr id="72706" name="Content Placeholder 2">
            <a:extLst>
              <a:ext uri="{FF2B5EF4-FFF2-40B4-BE49-F238E27FC236}">
                <a16:creationId xmlns:a16="http://schemas.microsoft.com/office/drawing/2014/main" xmlns="" id="{9EAAC765-79A3-43A2-9FD9-397A1A376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620713"/>
            <a:ext cx="8569325" cy="550545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tr-TR" dirty="0" err="1" smtClean="0"/>
              <a:t>Rekürrent</a:t>
            </a:r>
            <a:r>
              <a:rPr lang="en-US" altLang="tr-TR" dirty="0" smtClean="0"/>
              <a:t> </a:t>
            </a:r>
            <a:r>
              <a:rPr lang="en-US" altLang="tr-TR" dirty="0" err="1"/>
              <a:t>Endometrioma</a:t>
            </a:r>
            <a:r>
              <a:rPr lang="en-US" altLang="tr-TR" dirty="0"/>
              <a:t> ,</a:t>
            </a:r>
            <a:r>
              <a:rPr lang="en-US" altLang="tr-TR" dirty="0" err="1"/>
              <a:t>sağlıklı</a:t>
            </a:r>
            <a:r>
              <a:rPr lang="en-US" altLang="tr-TR" dirty="0"/>
              <a:t> over </a:t>
            </a:r>
            <a:r>
              <a:rPr lang="en-US" altLang="tr-TR" dirty="0" err="1"/>
              <a:t>dokusuna</a:t>
            </a:r>
            <a:r>
              <a:rPr lang="en-US" altLang="tr-TR" dirty="0"/>
              <a:t> </a:t>
            </a:r>
            <a:r>
              <a:rPr lang="en-US" altLang="tr-TR" dirty="0" err="1"/>
              <a:t>karşı</a:t>
            </a:r>
            <a:r>
              <a:rPr lang="en-US" altLang="tr-TR" dirty="0"/>
              <a:t> </a:t>
            </a:r>
            <a:r>
              <a:rPr lang="en-US" altLang="tr-TR" dirty="0" err="1"/>
              <a:t>daha</a:t>
            </a:r>
            <a:r>
              <a:rPr lang="en-US" altLang="tr-TR" dirty="0"/>
              <a:t> </a:t>
            </a:r>
            <a:r>
              <a:rPr lang="en-US" altLang="tr-TR" dirty="0" err="1"/>
              <a:t>agressif</a:t>
            </a:r>
            <a:r>
              <a:rPr lang="en-US" altLang="tr-TR" dirty="0"/>
              <a:t> </a:t>
            </a:r>
            <a:r>
              <a:rPr lang="en-US" altLang="tr-TR" dirty="0" err="1"/>
              <a:t>bir</a:t>
            </a:r>
            <a:r>
              <a:rPr lang="en-US" altLang="tr-TR" dirty="0"/>
              <a:t> form </a:t>
            </a:r>
            <a:r>
              <a:rPr lang="en-US" altLang="tr-TR" dirty="0" err="1"/>
              <a:t>olarak</a:t>
            </a:r>
            <a:r>
              <a:rPr lang="en-US" altLang="tr-TR" dirty="0"/>
              <a:t> </a:t>
            </a:r>
            <a:r>
              <a:rPr lang="en-US" altLang="tr-TR" dirty="0" err="1"/>
              <a:t>kendini</a:t>
            </a:r>
            <a:r>
              <a:rPr lang="en-US" altLang="tr-TR" dirty="0"/>
              <a:t> </a:t>
            </a:r>
            <a:r>
              <a:rPr lang="en-US" altLang="tr-TR" dirty="0" err="1"/>
              <a:t>gösterebilir</a:t>
            </a:r>
            <a:r>
              <a:rPr lang="en-US" altLang="tr-TR" dirty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altLang="tr-TR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tr-TR" dirty="0" err="1" smtClean="0"/>
              <a:t>Endometriomalı</a:t>
            </a:r>
            <a:r>
              <a:rPr lang="en-US" altLang="tr-TR" dirty="0" smtClean="0"/>
              <a:t> </a:t>
            </a:r>
            <a:r>
              <a:rPr lang="en-US" altLang="tr-TR" dirty="0"/>
              <a:t>over, ilk </a:t>
            </a:r>
            <a:r>
              <a:rPr lang="en-US" altLang="tr-TR" dirty="0" err="1"/>
              <a:t>endometriomanın</a:t>
            </a:r>
            <a:r>
              <a:rPr lang="en-US" altLang="tr-TR" dirty="0"/>
              <a:t> </a:t>
            </a:r>
            <a:r>
              <a:rPr lang="en-US" altLang="tr-TR" dirty="0" err="1"/>
              <a:t>bizzat</a:t>
            </a:r>
            <a:r>
              <a:rPr lang="en-US" altLang="tr-TR" dirty="0"/>
              <a:t> </a:t>
            </a:r>
            <a:r>
              <a:rPr lang="en-US" altLang="tr-TR" dirty="0" err="1"/>
              <a:t>mevcudiyeti</a:t>
            </a:r>
            <a:r>
              <a:rPr lang="en-US" altLang="tr-TR" dirty="0"/>
              <a:t> </a:t>
            </a:r>
            <a:r>
              <a:rPr lang="en-US" altLang="tr-TR" dirty="0" err="1"/>
              <a:t>ve</a:t>
            </a:r>
            <a:r>
              <a:rPr lang="en-US" altLang="tr-TR" dirty="0"/>
              <a:t>/</a:t>
            </a:r>
            <a:r>
              <a:rPr lang="en-US" altLang="tr-TR" dirty="0" err="1"/>
              <a:t>veya</a:t>
            </a:r>
            <a:r>
              <a:rPr lang="en-US" altLang="tr-TR" dirty="0"/>
              <a:t> ilk </a:t>
            </a:r>
            <a:r>
              <a:rPr lang="en-US" altLang="tr-TR" dirty="0" err="1"/>
              <a:t>cerrahi</a:t>
            </a:r>
            <a:r>
              <a:rPr lang="en-US" altLang="tr-TR" dirty="0"/>
              <a:t> </a:t>
            </a:r>
            <a:r>
              <a:rPr lang="en-US" altLang="tr-TR" dirty="0" err="1"/>
              <a:t>prosedür</a:t>
            </a:r>
            <a:r>
              <a:rPr lang="en-US" altLang="tr-TR" dirty="0"/>
              <a:t> </a:t>
            </a:r>
            <a:r>
              <a:rPr lang="en-US" altLang="tr-TR" dirty="0" err="1" smtClean="0"/>
              <a:t>ile</a:t>
            </a:r>
            <a:r>
              <a:rPr lang="en-US" altLang="tr-TR" dirty="0" smtClean="0"/>
              <a:t> </a:t>
            </a:r>
            <a:r>
              <a:rPr lang="en-US" altLang="tr-TR" dirty="0" err="1"/>
              <a:t>tahrip</a:t>
            </a:r>
            <a:r>
              <a:rPr lang="en-US" altLang="tr-TR" dirty="0"/>
              <a:t> </a:t>
            </a:r>
            <a:r>
              <a:rPr lang="en-US" altLang="tr-TR" dirty="0" err="1"/>
              <a:t>olmuş</a:t>
            </a:r>
            <a:r>
              <a:rPr lang="en-US" altLang="tr-TR" dirty="0"/>
              <a:t> </a:t>
            </a:r>
            <a:r>
              <a:rPr lang="en-US" altLang="tr-TR" dirty="0" err="1"/>
              <a:t>olabilir</a:t>
            </a:r>
            <a:r>
              <a:rPr lang="en-US" altLang="tr-TR" dirty="0"/>
              <a:t>.</a:t>
            </a:r>
          </a:p>
          <a:p>
            <a:endParaRPr lang="en-US" altLang="tr-TR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>
            <a:extLst>
              <a:ext uri="{FF2B5EF4-FFF2-40B4-BE49-F238E27FC236}">
                <a16:creationId xmlns:a16="http://schemas.microsoft.com/office/drawing/2014/main" xmlns="" id="{8FC6DD0D-14C6-44F0-AC99-CC81AD482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/>
              <a:t>Rüptüre bir endometrioma</a:t>
            </a:r>
          </a:p>
        </p:txBody>
      </p:sp>
      <p:sp>
        <p:nvSpPr>
          <p:cNvPr id="21506" name="2 İçerik Yer Tutucusu">
            <a:extLst>
              <a:ext uri="{FF2B5EF4-FFF2-40B4-BE49-F238E27FC236}">
                <a16:creationId xmlns:a16="http://schemas.microsoft.com/office/drawing/2014/main" xmlns="" id="{F08AA715-9355-4EA0-BF61-F64E07E1B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altLang="tr-TR"/>
              <a:t>Peritoneal irritasyon bulguları</a:t>
            </a:r>
          </a:p>
          <a:p>
            <a:r>
              <a:rPr lang="tr-TR" altLang="tr-TR"/>
              <a:t>Yüksek WBC</a:t>
            </a:r>
          </a:p>
          <a:p>
            <a:r>
              <a:rPr lang="tr-TR" altLang="tr-TR"/>
              <a:t>Düşük derecede bir ateş</a:t>
            </a:r>
          </a:p>
          <a:p>
            <a:r>
              <a:rPr lang="tr-TR" altLang="tr-TR"/>
              <a:t>PID veya Appendisit hastalarına benzer bulgular ile kendini gösterir.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8425061" cy="5832648"/>
          </a:xfrm>
        </p:spPr>
        <p:txBody>
          <a:bodyPr/>
          <a:lstStyle/>
          <a:p>
            <a:pPr marL="0" indent="0">
              <a:buNone/>
            </a:pPr>
            <a:r>
              <a:rPr lang="en-US" altLang="tr-TR" dirty="0" smtClean="0"/>
              <a:t> 3.  </a:t>
            </a:r>
            <a:r>
              <a:rPr lang="en-US" altLang="tr-TR" sz="2800" dirty="0" smtClean="0"/>
              <a:t>İlk </a:t>
            </a:r>
            <a:r>
              <a:rPr lang="en-US" altLang="tr-TR" sz="2800" dirty="0" err="1"/>
              <a:t>cerrahinin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indüklediği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fibrozis</a:t>
            </a:r>
            <a:r>
              <a:rPr lang="en-US" altLang="tr-TR" sz="2800" dirty="0"/>
              <a:t>, </a:t>
            </a:r>
            <a:r>
              <a:rPr lang="en-US" altLang="tr-TR" sz="2800" dirty="0" err="1"/>
              <a:t>ikinci</a:t>
            </a:r>
            <a:r>
              <a:rPr lang="en-US" altLang="tr-TR" sz="2800" dirty="0"/>
              <a:t> </a:t>
            </a:r>
            <a:r>
              <a:rPr lang="en-US" altLang="tr-TR" sz="2800" dirty="0" smtClean="0"/>
              <a:t>   </a:t>
            </a:r>
            <a:r>
              <a:rPr lang="en-US" altLang="tr-TR" sz="2800" dirty="0" err="1" smtClean="0"/>
              <a:t>cerrahide</a:t>
            </a:r>
            <a:r>
              <a:rPr lang="en-US" altLang="tr-TR" sz="2800" dirty="0" smtClean="0"/>
              <a:t> </a:t>
            </a:r>
            <a:r>
              <a:rPr lang="en-US" altLang="tr-TR" sz="2800" dirty="0" err="1"/>
              <a:t>anatomik</a:t>
            </a:r>
            <a:r>
              <a:rPr lang="en-US" altLang="tr-TR" sz="2800" dirty="0"/>
              <a:t> </a:t>
            </a:r>
            <a:r>
              <a:rPr lang="en-US" altLang="tr-TR" sz="2800" dirty="0" err="1"/>
              <a:t>olarak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klivaj</a:t>
            </a:r>
            <a:r>
              <a:rPr lang="en-US" altLang="tr-TR" sz="2800" dirty="0"/>
              <a:t> </a:t>
            </a:r>
            <a:r>
              <a:rPr lang="en-US" altLang="tr-TR" sz="2800" dirty="0" err="1"/>
              <a:t>planının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belirlenmesini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zorlaştırır</a:t>
            </a:r>
            <a:r>
              <a:rPr lang="en-US" altLang="tr-TR" dirty="0" smtClean="0"/>
              <a:t>.</a:t>
            </a:r>
          </a:p>
          <a:p>
            <a:pPr marL="0" indent="0">
              <a:buNone/>
            </a:pPr>
            <a:r>
              <a:rPr lang="en-US" altLang="tr-TR" dirty="0"/>
              <a:t> </a:t>
            </a:r>
            <a:r>
              <a:rPr lang="en-US" altLang="tr-TR" dirty="0" smtClean="0"/>
              <a:t>4. </a:t>
            </a:r>
            <a:r>
              <a:rPr lang="en-US" altLang="tr-TR" sz="2800" dirty="0" err="1" smtClean="0"/>
              <a:t>Rekürrensli</a:t>
            </a:r>
            <a:r>
              <a:rPr lang="en-US" altLang="tr-TR" sz="2800" dirty="0" smtClean="0"/>
              <a:t> </a:t>
            </a:r>
            <a:r>
              <a:rPr lang="en-US" altLang="tr-TR" sz="2800" dirty="0" err="1"/>
              <a:t>hastanın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overinde</a:t>
            </a:r>
            <a:r>
              <a:rPr lang="en-US" altLang="tr-TR" sz="2800" dirty="0"/>
              <a:t> </a:t>
            </a:r>
            <a:r>
              <a:rPr lang="en-US" altLang="tr-TR" sz="2800" dirty="0" err="1"/>
              <a:t>endometriomanın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uzun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süre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kalması</a:t>
            </a:r>
            <a:r>
              <a:rPr lang="en-US" altLang="tr-TR" sz="2800" dirty="0"/>
              <a:t> </a:t>
            </a:r>
            <a:r>
              <a:rPr lang="en-US" altLang="tr-TR" sz="2800" dirty="0" err="1"/>
              <a:t>sonucu</a:t>
            </a:r>
            <a:r>
              <a:rPr lang="en-US" altLang="tr-TR" sz="2800" dirty="0"/>
              <a:t> da , </a:t>
            </a:r>
            <a:r>
              <a:rPr lang="en-US" altLang="tr-TR" sz="2800" dirty="0" smtClean="0"/>
              <a:t>     </a:t>
            </a:r>
          </a:p>
          <a:p>
            <a:r>
              <a:rPr lang="en-US" altLang="tr-TR" sz="2800" dirty="0" err="1" smtClean="0"/>
              <a:t>Serbest</a:t>
            </a:r>
            <a:r>
              <a:rPr lang="en-US" altLang="tr-TR" sz="2800" dirty="0" smtClean="0"/>
              <a:t> </a:t>
            </a:r>
            <a:r>
              <a:rPr lang="en-US" altLang="tr-TR" sz="2800" dirty="0" err="1"/>
              <a:t>demirin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yüksek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konsantrasyonu</a:t>
            </a:r>
            <a:r>
              <a:rPr lang="en-US" altLang="tr-TR" sz="2800" dirty="0"/>
              <a:t>, </a:t>
            </a:r>
            <a:endParaRPr lang="en-US" altLang="tr-TR" sz="2800" dirty="0" smtClean="0"/>
          </a:p>
          <a:p>
            <a:r>
              <a:rPr lang="en-US" altLang="tr-TR" sz="2800" dirty="0" err="1" smtClean="0"/>
              <a:t>Reaktive</a:t>
            </a:r>
            <a:r>
              <a:rPr lang="en-US" altLang="tr-TR" sz="2800" dirty="0" smtClean="0"/>
              <a:t> </a:t>
            </a:r>
            <a:r>
              <a:rPr lang="en-US" altLang="tr-TR" sz="2800" dirty="0"/>
              <a:t>oxygen species(ROS), </a:t>
            </a:r>
            <a:endParaRPr lang="en-US" altLang="tr-TR" sz="2800" dirty="0" smtClean="0"/>
          </a:p>
          <a:p>
            <a:r>
              <a:rPr lang="en-US" altLang="tr-TR" sz="2800" dirty="0" err="1" smtClean="0"/>
              <a:t>Proteolitk</a:t>
            </a:r>
            <a:r>
              <a:rPr lang="en-US" altLang="tr-TR" sz="2800" dirty="0" smtClean="0"/>
              <a:t> </a:t>
            </a:r>
            <a:r>
              <a:rPr lang="en-US" altLang="tr-TR" sz="2800" dirty="0" err="1"/>
              <a:t>enzimler</a:t>
            </a:r>
            <a:r>
              <a:rPr lang="en-US" altLang="tr-TR" sz="2800" dirty="0"/>
              <a:t> </a:t>
            </a:r>
            <a:r>
              <a:rPr lang="en-US" altLang="tr-TR" sz="2800" dirty="0" err="1" smtClean="0"/>
              <a:t>ve</a:t>
            </a:r>
            <a:endParaRPr lang="en-US" altLang="tr-TR" sz="2800" dirty="0" smtClean="0"/>
          </a:p>
          <a:p>
            <a:r>
              <a:rPr lang="en-US" altLang="tr-TR" sz="2800" dirty="0" err="1" smtClean="0"/>
              <a:t>Inflamatuvar</a:t>
            </a:r>
            <a:r>
              <a:rPr lang="en-US" altLang="tr-TR" sz="2800" dirty="0" smtClean="0"/>
              <a:t> </a:t>
            </a:r>
            <a:r>
              <a:rPr lang="en-US" altLang="tr-TR" sz="2800" dirty="0" err="1"/>
              <a:t>moleküller</a:t>
            </a:r>
            <a:r>
              <a:rPr lang="en-US" altLang="tr-TR" sz="2800" dirty="0"/>
              <a:t> </a:t>
            </a:r>
            <a:r>
              <a:rPr lang="en-US" altLang="tr-TR" sz="2800" dirty="0" err="1"/>
              <a:t>nedeniyle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komşu</a:t>
            </a:r>
            <a:r>
              <a:rPr lang="en-US" altLang="tr-TR" sz="2800" dirty="0"/>
              <a:t> ovarian </a:t>
            </a:r>
            <a:r>
              <a:rPr lang="en-US" altLang="tr-TR" sz="2800" dirty="0" err="1"/>
              <a:t>kortikal</a:t>
            </a:r>
            <a:r>
              <a:rPr lang="en-US" altLang="tr-TR" sz="2800" dirty="0"/>
              <a:t> </a:t>
            </a:r>
            <a:r>
              <a:rPr lang="en-US" altLang="tr-TR" sz="2800" dirty="0" err="1"/>
              <a:t>dokuda</a:t>
            </a:r>
            <a:r>
              <a:rPr lang="en-US" altLang="tr-TR" sz="2800" dirty="0"/>
              <a:t>  </a:t>
            </a:r>
            <a:r>
              <a:rPr lang="en-US" altLang="tr-TR" sz="2800" dirty="0" err="1"/>
              <a:t>daha</a:t>
            </a:r>
            <a:r>
              <a:rPr lang="en-US" altLang="tr-TR" sz="2800" dirty="0"/>
              <a:t> </a:t>
            </a:r>
            <a:r>
              <a:rPr lang="en-US" altLang="tr-TR" sz="2800" dirty="0" err="1"/>
              <a:t>fazla</a:t>
            </a:r>
            <a:r>
              <a:rPr lang="en-US" altLang="tr-TR" sz="2800" dirty="0"/>
              <a:t> </a:t>
            </a:r>
            <a:r>
              <a:rPr lang="en-US" altLang="tr-TR" sz="2800" dirty="0" err="1"/>
              <a:t>tahribata</a:t>
            </a:r>
            <a:r>
              <a:rPr lang="en-US" altLang="tr-TR" sz="2800" dirty="0"/>
              <a:t> </a:t>
            </a:r>
            <a:r>
              <a:rPr lang="en-US" altLang="tr-TR" sz="2800" dirty="0" err="1"/>
              <a:t>neden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olabilir</a:t>
            </a:r>
            <a:r>
              <a:rPr lang="en-US" altLang="tr-TR" dirty="0"/>
              <a:t>.</a:t>
            </a:r>
          </a:p>
          <a:p>
            <a:pPr marL="0" indent="0">
              <a:buNone/>
            </a:pPr>
            <a:endParaRPr lang="en-US" altLang="tr-TR" dirty="0"/>
          </a:p>
        </p:txBody>
      </p:sp>
    </p:spTree>
    <p:extLst>
      <p:ext uri="{BB962C8B-B14F-4D97-AF65-F5344CB8AC3E}">
        <p14:creationId xmlns:p14="http://schemas.microsoft.com/office/powerpoint/2010/main" val="3225740270"/>
      </p:ext>
    </p:extLst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0890B492-480E-42E5-B6EF-42F8D7D08F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endParaRPr lang="tr-TR" dirty="0">
              <a:ea typeface="ＭＳ Ｐゴシック" charset="0"/>
            </a:endParaRPr>
          </a:p>
        </p:txBody>
      </p:sp>
      <p:sp>
        <p:nvSpPr>
          <p:cNvPr id="74754" name="Alt Başlık 2">
            <a:extLst>
              <a:ext uri="{FF2B5EF4-FFF2-40B4-BE49-F238E27FC236}">
                <a16:creationId xmlns:a16="http://schemas.microsoft.com/office/drawing/2014/main" xmlns="" id="{D1530BBC-C05A-4C05-A107-3291BDD1A3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tr-TR"/>
          </a:p>
        </p:txBody>
      </p:sp>
      <p:pic>
        <p:nvPicPr>
          <p:cNvPr id="74755" name="Picture 2">
            <a:extLst>
              <a:ext uri="{FF2B5EF4-FFF2-40B4-BE49-F238E27FC236}">
                <a16:creationId xmlns:a16="http://schemas.microsoft.com/office/drawing/2014/main" xmlns="" id="{940F819F-B409-4D2A-8DF2-8D8F19913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4963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756" name="Picture 3">
            <a:extLst>
              <a:ext uri="{FF2B5EF4-FFF2-40B4-BE49-F238E27FC236}">
                <a16:creationId xmlns:a16="http://schemas.microsoft.com/office/drawing/2014/main" xmlns="" id="{07658B6C-21B0-44D1-A5C2-898F043BF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7993062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36DA026A-EED1-4D4E-975A-E00A73DC9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 dirty="0">
              <a:ea typeface="ＭＳ Ｐゴシック" charset="0"/>
            </a:endParaRPr>
          </a:p>
        </p:txBody>
      </p:sp>
      <p:pic>
        <p:nvPicPr>
          <p:cNvPr id="76802" name="Picture 2">
            <a:extLst>
              <a:ext uri="{FF2B5EF4-FFF2-40B4-BE49-F238E27FC236}">
                <a16:creationId xmlns:a16="http://schemas.microsoft.com/office/drawing/2014/main" xmlns="" id="{F985D69E-A7D4-4851-8BD1-0D4706CEB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115888"/>
            <a:ext cx="7962900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3" name="Picture 3">
            <a:extLst>
              <a:ext uri="{FF2B5EF4-FFF2-40B4-BE49-F238E27FC236}">
                <a16:creationId xmlns:a16="http://schemas.microsoft.com/office/drawing/2014/main" xmlns="" id="{047DC7E7-6630-4160-8D14-3D38DC05228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2205038"/>
            <a:ext cx="7343775" cy="4248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26B5FD0-EF72-4AA5-A0E3-D616372A3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78850" name="Picture 2">
            <a:extLst>
              <a:ext uri="{FF2B5EF4-FFF2-40B4-BE49-F238E27FC236}">
                <a16:creationId xmlns:a16="http://schemas.microsoft.com/office/drawing/2014/main" xmlns="" id="{DFC5F5C2-1CB7-4705-AF21-55C3C16E9C9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33375"/>
            <a:ext cx="8435975" cy="287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851" name="Picture 3">
            <a:extLst>
              <a:ext uri="{FF2B5EF4-FFF2-40B4-BE49-F238E27FC236}">
                <a16:creationId xmlns:a16="http://schemas.microsoft.com/office/drawing/2014/main" xmlns="" id="{7973C55D-2822-42F5-A60D-E6679DC01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00438"/>
            <a:ext cx="8424862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2">
            <a:extLst>
              <a:ext uri="{FF2B5EF4-FFF2-40B4-BE49-F238E27FC236}">
                <a16:creationId xmlns:a16="http://schemas.microsoft.com/office/drawing/2014/main" xmlns="" id="{106E8317-09A0-439A-807E-B1AC37CB7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476672"/>
            <a:ext cx="8280920" cy="6048672"/>
          </a:xfrm>
        </p:spPr>
        <p:txBody>
          <a:bodyPr/>
          <a:lstStyle/>
          <a:p>
            <a:pPr marL="0" indent="0">
              <a:buNone/>
            </a:pPr>
            <a:r>
              <a:rPr lang="en-US" altLang="tr-TR" dirty="0" smtClean="0">
                <a:solidFill>
                  <a:schemeClr val="tx1"/>
                </a:solidFill>
              </a:rPr>
              <a:t>    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Cerrahi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endikasyon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varsa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ve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malignite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düşünülmüyorsa</a:t>
            </a:r>
            <a:r>
              <a:rPr lang="en-US" altLang="tr-TR" sz="2800" dirty="0" smtClean="0">
                <a:solidFill>
                  <a:schemeClr val="tx1"/>
                </a:solidFill>
              </a:rPr>
              <a:t>, REKÜRRENT CERRAHİDE,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kistektomi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yerine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belki</a:t>
            </a:r>
            <a:r>
              <a:rPr lang="en-US" altLang="tr-TR" sz="2800" dirty="0" smtClean="0">
                <a:solidFill>
                  <a:schemeClr val="tx1"/>
                </a:solidFill>
              </a:rPr>
              <a:t>                                 </a:t>
            </a:r>
            <a:r>
              <a:rPr lang="en-US" altLang="tr-TR" sz="2800" dirty="0" err="1">
                <a:solidFill>
                  <a:srgbClr val="FF0000"/>
                </a:solidFill>
              </a:rPr>
              <a:t>Kombine</a:t>
            </a:r>
            <a:r>
              <a:rPr lang="en-US" altLang="tr-TR" sz="2800" dirty="0">
                <a:solidFill>
                  <a:srgbClr val="FF0000"/>
                </a:solidFill>
              </a:rPr>
              <a:t> </a:t>
            </a:r>
            <a:r>
              <a:rPr lang="en-US" altLang="tr-TR" sz="2800" dirty="0" err="1">
                <a:solidFill>
                  <a:srgbClr val="FF0000"/>
                </a:solidFill>
              </a:rPr>
              <a:t>teknik</a:t>
            </a:r>
            <a:r>
              <a:rPr lang="en-US" altLang="tr-TR" sz="2800" dirty="0">
                <a:solidFill>
                  <a:srgbClr val="FF0000"/>
                </a:solidFill>
              </a:rPr>
              <a:t> </a:t>
            </a:r>
            <a:r>
              <a:rPr lang="en-US" altLang="tr-TR" sz="2800" dirty="0" err="1" smtClean="0">
                <a:solidFill>
                  <a:srgbClr val="FF0000"/>
                </a:solidFill>
              </a:rPr>
              <a:t>veya</a:t>
            </a:r>
            <a:r>
              <a:rPr lang="en-US" altLang="tr-TR" sz="2800" dirty="0" smtClean="0">
                <a:solidFill>
                  <a:srgbClr val="FF0000"/>
                </a:solidFill>
              </a:rPr>
              <a:t> Three-stage </a:t>
            </a:r>
            <a:r>
              <a:rPr lang="en-US" altLang="tr-TR" sz="2800" dirty="0" err="1" smtClean="0">
                <a:solidFill>
                  <a:srgbClr val="FF0000"/>
                </a:solidFill>
              </a:rPr>
              <a:t>teknik</a:t>
            </a:r>
            <a:r>
              <a:rPr lang="en-US" altLang="tr-TR" sz="2800" dirty="0" smtClean="0">
                <a:solidFill>
                  <a:srgbClr val="FF0000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uygulamak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tercih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edilebilir</a:t>
            </a:r>
            <a:r>
              <a:rPr lang="en-US" altLang="tr-TR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altLang="tr-TR" sz="2800" dirty="0" smtClean="0">
                <a:solidFill>
                  <a:schemeClr val="tx1"/>
                </a:solidFill>
              </a:rPr>
              <a:t>Primer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Endometrioma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cerrahisinde</a:t>
            </a:r>
            <a:r>
              <a:rPr lang="en-US" altLang="tr-TR" sz="2800" dirty="0" smtClean="0">
                <a:solidFill>
                  <a:schemeClr val="tx1"/>
                </a:solidFill>
              </a:rPr>
              <a:t> KİSTEKTOMİ 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ile</a:t>
            </a:r>
            <a:r>
              <a:rPr lang="en-US" altLang="tr-TR" sz="2800" dirty="0" smtClean="0">
                <a:solidFill>
                  <a:schemeClr val="tx1"/>
                </a:solidFill>
              </a:rPr>
              <a:t> KOMBİNE </a:t>
            </a:r>
            <a:r>
              <a:rPr lang="en-US" altLang="tr-TR" sz="2800" dirty="0" err="1">
                <a:solidFill>
                  <a:schemeClr val="tx1"/>
                </a:solidFill>
              </a:rPr>
              <a:t>T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ekniği</a:t>
            </a:r>
            <a:r>
              <a:rPr lang="en-US" altLang="tr-TR" sz="2800" dirty="0" smtClean="0">
                <a:solidFill>
                  <a:schemeClr val="tx1"/>
                </a:solidFill>
              </a:rPr>
              <a:t> RCT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ile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Muzzi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değerlendirmiş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ve</a:t>
            </a:r>
            <a:r>
              <a:rPr lang="en-US" altLang="tr-TR" sz="2800" dirty="0" smtClean="0">
                <a:solidFill>
                  <a:schemeClr val="tx1"/>
                </a:solidFill>
              </a:rPr>
              <a:t> post-op (6ay)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rekürrens</a:t>
            </a:r>
            <a:r>
              <a:rPr lang="en-US" altLang="tr-TR" sz="2800" dirty="0" smtClean="0">
                <a:solidFill>
                  <a:schemeClr val="tx1"/>
                </a:solidFill>
              </a:rPr>
              <a:t>(%5.9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vs</a:t>
            </a:r>
            <a:r>
              <a:rPr lang="en-US" altLang="tr-TR" sz="2800" dirty="0" smtClean="0">
                <a:solidFill>
                  <a:schemeClr val="tx1"/>
                </a:solidFill>
              </a:rPr>
              <a:t> %2.0)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ve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Overian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R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ezerv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açısından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benzer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olduğunu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ifade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etmiştir</a:t>
            </a:r>
            <a:r>
              <a:rPr lang="en-US" altLang="tr-TR" sz="2800" dirty="0" smtClean="0">
                <a:solidFill>
                  <a:schemeClr val="tx1"/>
                </a:solidFill>
              </a:rPr>
              <a:t>.</a:t>
            </a:r>
            <a:endParaRPr lang="en-US" altLang="tr-TR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tr-TR" sz="2800" dirty="0" smtClean="0">
                <a:solidFill>
                  <a:srgbClr val="FF0000"/>
                </a:solidFill>
              </a:rPr>
              <a:t>              </a:t>
            </a:r>
            <a:endParaRPr lang="en-US" altLang="tr-TR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tr-TR" sz="2800" dirty="0" smtClean="0">
                <a:solidFill>
                  <a:srgbClr val="FF0000"/>
                </a:solidFill>
              </a:rPr>
              <a:t>                                 </a:t>
            </a:r>
            <a:r>
              <a:rPr lang="en-US" altLang="tr-TR" sz="2000" dirty="0" smtClean="0">
                <a:solidFill>
                  <a:srgbClr val="FF0000"/>
                </a:solidFill>
              </a:rPr>
              <a:t> </a:t>
            </a:r>
            <a:r>
              <a:rPr lang="en-US" altLang="tr-TR" sz="2000" dirty="0" err="1" smtClean="0">
                <a:solidFill>
                  <a:srgbClr val="FF0000"/>
                </a:solidFill>
              </a:rPr>
              <a:t>Muzzi</a:t>
            </a:r>
            <a:r>
              <a:rPr lang="en-US" altLang="tr-TR" sz="2000" dirty="0" smtClean="0">
                <a:solidFill>
                  <a:srgbClr val="FF0000"/>
                </a:solidFill>
              </a:rPr>
              <a:t> et </a:t>
            </a:r>
            <a:r>
              <a:rPr lang="en-US" altLang="tr-TR" sz="2000" dirty="0" err="1" smtClean="0">
                <a:solidFill>
                  <a:srgbClr val="FF0000"/>
                </a:solidFill>
              </a:rPr>
              <a:t>al.,Hum</a:t>
            </a:r>
            <a:r>
              <a:rPr lang="en-US" altLang="tr-TR" sz="2000" dirty="0" smtClean="0">
                <a:solidFill>
                  <a:srgbClr val="FF0000"/>
                </a:solidFill>
              </a:rPr>
              <a:t> reprod.31[2]2016</a:t>
            </a:r>
            <a:endParaRPr lang="en-US" altLang="tr-TR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8AB210-DBAD-4441-A9E9-63F705830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tr-TR" dirty="0" err="1" smtClean="0"/>
              <a:t>Rekürrent</a:t>
            </a:r>
            <a:r>
              <a:rPr lang="en-US" altLang="tr-TR" dirty="0" smtClean="0"/>
              <a:t> OMA da ART</a:t>
            </a:r>
            <a:endParaRPr lang="en-US" altLang="tr-T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A3D1E18-940F-47C5-83F6-A8D0C859E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altLang="tr-TR">
                <a:effectLst>
                  <a:outerShdw blurRad="38100" dist="38100" dir="2700000" algn="tl">
                    <a:srgbClr val="FFFFFF"/>
                  </a:outerShdw>
                </a:effectLst>
              </a:rPr>
              <a:t>IVF sonrası rekürrens (%7), </a:t>
            </a:r>
          </a:p>
          <a:p>
            <a:pPr>
              <a:buFontTx/>
              <a:buNone/>
            </a:pPr>
            <a:r>
              <a:rPr lang="tr-TR" altLang="tr-TR" sz="1800">
                <a:solidFill>
                  <a:srgbClr val="00E5E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D</a:t>
            </a:r>
            <a:r>
              <a:rPr lang="ja-JP" altLang="tr-TR" sz="1800">
                <a:solidFill>
                  <a:srgbClr val="00E5E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tr-TR" altLang="ja-JP" sz="1800">
                <a:solidFill>
                  <a:srgbClr val="00E5E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Hooge TM, Fertili Steril 2006, 86:283</a:t>
            </a:r>
            <a:endParaRPr lang="tr-TR" altLang="ja-JP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tr-TR" altLang="tr-TR">
                <a:effectLst>
                  <a:outerShdw blurRad="38100" dist="38100" dir="2700000" algn="tl">
                    <a:srgbClr val="FFFFFF"/>
                  </a:outerShdw>
                </a:effectLst>
              </a:rPr>
              <a:t>IVF siklus sayısı ile rekürrens arasında ilişki yok.                                                                 </a:t>
            </a:r>
            <a:r>
              <a:rPr lang="tr-TR" altLang="tr-TR" sz="1800">
                <a:solidFill>
                  <a:srgbClr val="00E5E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Benaglia L et al, EJOGRB 2010, 148:49</a:t>
            </a:r>
            <a:endParaRPr lang="tr-TR" altLang="tr-TR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tr-TR" altLang="tr-TR">
                <a:effectLst>
                  <a:outerShdw blurRad="38100" dist="38100" dir="2700000" algn="tl">
                    <a:srgbClr val="FFFFFF"/>
                  </a:outerShdw>
                </a:effectLst>
              </a:rPr>
              <a:t>Kötü yanıt veya iyi yanıt vermek ile rekürrens arasında da ilişki yok.</a:t>
            </a:r>
          </a:p>
          <a:p>
            <a:endParaRPr lang="en-US" altLang="tr-TR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3F87206-9247-4081-B92C-B4B5C92A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81922" name="Picture 2">
            <a:extLst>
              <a:ext uri="{FF2B5EF4-FFF2-40B4-BE49-F238E27FC236}">
                <a16:creationId xmlns:a16="http://schemas.microsoft.com/office/drawing/2014/main" xmlns="" id="{8EF0B976-B6C0-4FD0-8255-200A52D9D53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3" b="4533"/>
          <a:stretch>
            <a:fillRect/>
          </a:stretch>
        </p:blipFill>
        <p:spPr>
          <a:xfrm>
            <a:off x="468313" y="188913"/>
            <a:ext cx="8445500" cy="3887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3" name="Picture 3">
            <a:extLst>
              <a:ext uri="{FF2B5EF4-FFF2-40B4-BE49-F238E27FC236}">
                <a16:creationId xmlns:a16="http://schemas.microsoft.com/office/drawing/2014/main" xmlns="" id="{59E6FCB0-1811-4452-8717-5AA37E612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92600"/>
            <a:ext cx="8496300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FB3581D7-337E-4946-AF37-07F7FDC7C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83970" name="Picture 3">
            <a:extLst>
              <a:ext uri="{FF2B5EF4-FFF2-40B4-BE49-F238E27FC236}">
                <a16:creationId xmlns:a16="http://schemas.microsoft.com/office/drawing/2014/main" xmlns="" id="{0034B8BC-9AAF-4D76-A725-964505444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65175"/>
            <a:ext cx="8424863" cy="590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6B9E840-56E2-4A9F-AB53-2442A7A43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84994" name="Picture 2">
            <a:extLst>
              <a:ext uri="{FF2B5EF4-FFF2-40B4-BE49-F238E27FC236}">
                <a16:creationId xmlns:a16="http://schemas.microsoft.com/office/drawing/2014/main" xmlns="" id="{A4E4ED4B-B6DB-41B5-9588-F9053116FF1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15888"/>
            <a:ext cx="8516938" cy="3025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5" name="Picture 3">
            <a:extLst>
              <a:ext uri="{FF2B5EF4-FFF2-40B4-BE49-F238E27FC236}">
                <a16:creationId xmlns:a16="http://schemas.microsoft.com/office/drawing/2014/main" xmlns="" id="{71EE31B5-6AEA-4C0C-9072-AFFB9EB9C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13100"/>
            <a:ext cx="8496300" cy="327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041456A0-7554-44F2-A015-C41662A06D0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64163" y="3500438"/>
            <a:ext cx="29527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10A3B336-FB08-441F-8768-58102739211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9750" y="4005263"/>
            <a:ext cx="792003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C70D3510-4110-44A2-AFEA-2C3504863F1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95288" y="4508500"/>
            <a:ext cx="81375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F2974DB1-47E0-4534-A665-F7243E166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tr-TR">
              <a:ea typeface="ＭＳ Ｐゴシック" charset="0"/>
            </a:endParaRPr>
          </a:p>
        </p:txBody>
      </p:sp>
      <p:pic>
        <p:nvPicPr>
          <p:cNvPr id="86018" name="Picture 2">
            <a:extLst>
              <a:ext uri="{FF2B5EF4-FFF2-40B4-BE49-F238E27FC236}">
                <a16:creationId xmlns:a16="http://schemas.microsoft.com/office/drawing/2014/main" xmlns="" id="{D88582C4-47F1-4830-A7C7-589735FD00F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88913"/>
            <a:ext cx="8642350" cy="6480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6468CE0B-1EA4-46A0-80D1-DC1C08933E9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43438" y="5300663"/>
            <a:ext cx="41052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408ED6EC-E60C-4C03-B152-2E7549AB414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43438" y="5589588"/>
            <a:ext cx="18732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>
            <a:extLst>
              <a:ext uri="{FF2B5EF4-FFF2-40B4-BE49-F238E27FC236}">
                <a16:creationId xmlns:a16="http://schemas.microsoft.com/office/drawing/2014/main" xmlns="" id="{A29A9A7D-6357-4E70-8FE2-610CDC969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tr-TR">
              <a:ea typeface="+mj-ea"/>
              <a:cs typeface="+mj-cs"/>
            </a:endParaRPr>
          </a:p>
        </p:txBody>
      </p:sp>
      <p:sp>
        <p:nvSpPr>
          <p:cNvPr id="17411" name="2 İçerik Yer Tutucusu">
            <a:extLst>
              <a:ext uri="{FF2B5EF4-FFF2-40B4-BE49-F238E27FC236}">
                <a16:creationId xmlns:a16="http://schemas.microsoft.com/office/drawing/2014/main" xmlns="" id="{0CDF249E-D98B-457A-9714-A6A6BAF37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600200"/>
            <a:ext cx="8640763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tr-TR" altLang="tr-TR" dirty="0"/>
              <a:t>Jinekolog</a:t>
            </a:r>
            <a:r>
              <a:rPr lang="ja-JP" altLang="tr-TR" dirty="0"/>
              <a:t>’</a:t>
            </a:r>
            <a:r>
              <a:rPr lang="tr-TR" altLang="ja-JP" dirty="0" err="1"/>
              <a:t>lar</a:t>
            </a:r>
            <a:r>
              <a:rPr lang="tr-TR" altLang="ja-JP" dirty="0"/>
              <a:t> sıklıkla, </a:t>
            </a:r>
            <a:r>
              <a:rPr lang="tr-TR" altLang="ja-JP" dirty="0" err="1">
                <a:solidFill>
                  <a:srgbClr val="FF0000"/>
                </a:solidFill>
              </a:rPr>
              <a:t>Endometrioma</a:t>
            </a:r>
            <a:r>
              <a:rPr lang="ja-JP" altLang="tr-TR" dirty="0"/>
              <a:t>’</a:t>
            </a:r>
            <a:r>
              <a:rPr lang="tr-TR" altLang="ja-JP" dirty="0" err="1"/>
              <a:t>nın</a:t>
            </a:r>
            <a:r>
              <a:rPr lang="tr-TR" altLang="ja-JP" dirty="0"/>
              <a:t>, özelliklede </a:t>
            </a:r>
            <a:r>
              <a:rPr lang="tr-TR" altLang="ja-JP" dirty="0" err="1" smtClean="0">
                <a:solidFill>
                  <a:srgbClr val="FF0000"/>
                </a:solidFill>
              </a:rPr>
              <a:t>Rekürrent</a:t>
            </a:r>
            <a:r>
              <a:rPr lang="tr-TR" altLang="ja-JP" dirty="0" smtClean="0">
                <a:solidFill>
                  <a:srgbClr val="FF0000"/>
                </a:solidFill>
              </a:rPr>
              <a:t> </a:t>
            </a:r>
            <a:r>
              <a:rPr lang="tr-TR" altLang="ja-JP" dirty="0" err="1">
                <a:solidFill>
                  <a:srgbClr val="FF0000"/>
                </a:solidFill>
              </a:rPr>
              <a:t>Endometriomanın</a:t>
            </a:r>
            <a:r>
              <a:rPr lang="tr-TR" altLang="ja-JP" dirty="0">
                <a:solidFill>
                  <a:srgbClr val="FF0000"/>
                </a:solidFill>
              </a:rPr>
              <a:t> </a:t>
            </a:r>
            <a:r>
              <a:rPr lang="tr-TR" altLang="ja-JP" dirty="0"/>
              <a:t>Yönetim problemi ile karşı karşıya kalırlar. </a:t>
            </a:r>
            <a:endParaRPr lang="tr-TR" altLang="tr-TR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Primer </a:t>
            </a:r>
            <a:r>
              <a:rPr lang="en-US" sz="3200" dirty="0" err="1" smtClean="0"/>
              <a:t>veya</a:t>
            </a:r>
            <a:r>
              <a:rPr lang="en-US" sz="3200" dirty="0" smtClean="0"/>
              <a:t> </a:t>
            </a:r>
            <a:r>
              <a:rPr lang="en-US" sz="3200" dirty="0" err="1" smtClean="0"/>
              <a:t>Rekürrent</a:t>
            </a:r>
            <a:r>
              <a:rPr lang="en-US" sz="3200" dirty="0" smtClean="0"/>
              <a:t> </a:t>
            </a:r>
            <a:r>
              <a:rPr lang="en-US" sz="3200" dirty="0" err="1" smtClean="0"/>
              <a:t>Endometriomalar</a:t>
            </a:r>
            <a:r>
              <a:rPr lang="en-US" sz="3200" dirty="0" smtClean="0"/>
              <a:t> da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1085" cy="4525963"/>
          </a:xfrm>
        </p:spPr>
        <p:txBody>
          <a:bodyPr/>
          <a:lstStyle/>
          <a:p>
            <a:r>
              <a:rPr lang="en-US" dirty="0" smtClean="0"/>
              <a:t>Benign </a:t>
            </a:r>
            <a:r>
              <a:rPr lang="en-US" dirty="0" err="1" smtClean="0"/>
              <a:t>olup</a:t>
            </a:r>
            <a:r>
              <a:rPr lang="en-US" dirty="0" smtClean="0"/>
              <a:t> , malign </a:t>
            </a:r>
            <a:r>
              <a:rPr lang="en-US" dirty="0" err="1" smtClean="0"/>
              <a:t>gibi</a:t>
            </a:r>
            <a:r>
              <a:rPr lang="en-US" dirty="0" smtClean="0"/>
              <a:t> </a:t>
            </a:r>
            <a:r>
              <a:rPr lang="en-US" dirty="0" err="1" smtClean="0"/>
              <a:t>davranan</a:t>
            </a:r>
            <a:r>
              <a:rPr lang="en-US" dirty="0" smtClean="0"/>
              <a:t> </a:t>
            </a:r>
            <a:r>
              <a:rPr lang="en-US" dirty="0" err="1" smtClean="0"/>
              <a:t>Endometriozis</a:t>
            </a:r>
            <a:r>
              <a:rPr lang="en-US" dirty="0" smtClean="0"/>
              <a:t>,  </a:t>
            </a:r>
            <a:r>
              <a:rPr lang="en-US" dirty="0" err="1" smtClean="0"/>
              <a:t>ilerde</a:t>
            </a:r>
            <a:r>
              <a:rPr lang="en-US" dirty="0" smtClean="0"/>
              <a:t> </a:t>
            </a:r>
            <a:r>
              <a:rPr lang="en-US" dirty="0" err="1" smtClean="0"/>
              <a:t>Fertilite</a:t>
            </a:r>
            <a:r>
              <a:rPr lang="en-US" dirty="0" smtClean="0"/>
              <a:t> </a:t>
            </a:r>
            <a:r>
              <a:rPr lang="en-US" dirty="0" err="1" smtClean="0"/>
              <a:t>Preservationu</a:t>
            </a:r>
            <a:r>
              <a:rPr lang="en-US" dirty="0" smtClean="0"/>
              <a:t> </a:t>
            </a:r>
            <a:r>
              <a:rPr lang="en-US" dirty="0" err="1" smtClean="0"/>
              <a:t>için</a:t>
            </a:r>
            <a:r>
              <a:rPr lang="en-US" dirty="0" smtClean="0"/>
              <a:t> </a:t>
            </a:r>
            <a:r>
              <a:rPr lang="en-US" dirty="0" err="1" smtClean="0"/>
              <a:t>Aday</a:t>
            </a:r>
            <a:r>
              <a:rPr lang="en-US" dirty="0" smtClean="0"/>
              <a:t> </a:t>
            </a:r>
            <a:r>
              <a:rPr lang="en-US" dirty="0" err="1" smtClean="0"/>
              <a:t>olup</a:t>
            </a:r>
            <a:r>
              <a:rPr lang="en-US" dirty="0"/>
              <a:t>, Yakın da, </a:t>
            </a:r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Cerrahi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öncesi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Embriyo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Oosit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Cerrahi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sırasında</a:t>
            </a:r>
            <a:r>
              <a:rPr lang="en-US" dirty="0" smtClean="0">
                <a:solidFill>
                  <a:srgbClr val="FF0000"/>
                </a:solidFill>
              </a:rPr>
              <a:t> over </a:t>
            </a:r>
            <a:r>
              <a:rPr lang="en-US" dirty="0" err="1" smtClean="0">
                <a:solidFill>
                  <a:srgbClr val="FF0000"/>
                </a:solidFill>
              </a:rPr>
              <a:t>dokusu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dondurmayı</a:t>
            </a:r>
            <a:r>
              <a:rPr lang="en-US" dirty="0" smtClean="0"/>
              <a:t> </a:t>
            </a:r>
            <a:r>
              <a:rPr lang="en-US" dirty="0" err="1" smtClean="0"/>
              <a:t>hastalara</a:t>
            </a:r>
            <a:r>
              <a:rPr lang="en-US" dirty="0" smtClean="0"/>
              <a:t>    </a:t>
            </a:r>
            <a:r>
              <a:rPr lang="en-US" dirty="0" err="1" smtClean="0"/>
              <a:t>önermek</a:t>
            </a:r>
            <a:r>
              <a:rPr lang="en-US" dirty="0" smtClean="0"/>
              <a:t> </a:t>
            </a:r>
            <a:r>
              <a:rPr lang="en-US" dirty="0" err="1" smtClean="0"/>
              <a:t>zorunda</a:t>
            </a:r>
            <a:r>
              <a:rPr lang="en-US" dirty="0" smtClean="0"/>
              <a:t> </a:t>
            </a:r>
            <a:r>
              <a:rPr lang="en-US" dirty="0" err="1" smtClean="0"/>
              <a:t>kalabiliriz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82679"/>
      </p:ext>
    </p:extLst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00200"/>
            <a:ext cx="3960441" cy="50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56792"/>
            <a:ext cx="522007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03649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338546"/>
      </p:ext>
    </p:extLst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Sonuç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8" y="1340768"/>
            <a:ext cx="7921625" cy="5112568"/>
          </a:xfrm>
        </p:spPr>
        <p:txBody>
          <a:bodyPr/>
          <a:lstStyle/>
          <a:p>
            <a:pPr marL="0" indent="0">
              <a:buNone/>
            </a:pPr>
            <a:r>
              <a:rPr lang="en-US" altLang="tr-TR" dirty="0" smtClean="0"/>
              <a:t>    </a:t>
            </a:r>
            <a:r>
              <a:rPr lang="en-US" altLang="tr-TR" dirty="0" err="1" smtClean="0"/>
              <a:t>Endometrioma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Cerrahi</a:t>
            </a:r>
            <a:r>
              <a:rPr lang="en-US" altLang="tr-TR" dirty="0" smtClean="0"/>
              <a:t> </a:t>
            </a:r>
            <a:r>
              <a:rPr lang="en-US" altLang="tr-TR" dirty="0" err="1"/>
              <a:t>tedavisine</a:t>
            </a:r>
            <a:r>
              <a:rPr lang="en-US" altLang="tr-TR" dirty="0"/>
              <a:t> </a:t>
            </a:r>
            <a:r>
              <a:rPr lang="en-US" altLang="tr-TR" dirty="0" smtClean="0"/>
              <a:t>  </a:t>
            </a:r>
          </a:p>
          <a:p>
            <a:endParaRPr lang="en-US" altLang="tr-TR" dirty="0" smtClean="0"/>
          </a:p>
          <a:p>
            <a:r>
              <a:rPr lang="en-US" altLang="tr-TR" dirty="0" err="1" smtClean="0"/>
              <a:t>Hastanın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Yaşı</a:t>
            </a:r>
            <a:endParaRPr lang="en-US" altLang="tr-TR" dirty="0" smtClean="0"/>
          </a:p>
          <a:p>
            <a:r>
              <a:rPr lang="en-US" altLang="tr-TR" dirty="0" err="1" smtClean="0"/>
              <a:t>Fertilite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arzusu</a:t>
            </a:r>
            <a:endParaRPr lang="en-US" altLang="tr-TR" dirty="0" smtClean="0"/>
          </a:p>
          <a:p>
            <a:r>
              <a:rPr lang="en-US" altLang="tr-TR" dirty="0" err="1" smtClean="0"/>
              <a:t>Endometriomanın</a:t>
            </a:r>
            <a:r>
              <a:rPr lang="en-US" altLang="tr-TR" dirty="0" smtClean="0"/>
              <a:t> size</a:t>
            </a:r>
          </a:p>
          <a:p>
            <a:r>
              <a:rPr lang="en-US" altLang="tr-TR" dirty="0" err="1"/>
              <a:t>G</a:t>
            </a:r>
            <a:r>
              <a:rPr lang="en-US" altLang="tr-TR" dirty="0" err="1" smtClean="0"/>
              <a:t>eçirilmiş</a:t>
            </a:r>
            <a:r>
              <a:rPr lang="en-US" altLang="tr-TR" dirty="0" smtClean="0"/>
              <a:t> </a:t>
            </a:r>
            <a:r>
              <a:rPr lang="en-US" altLang="tr-TR" dirty="0" err="1"/>
              <a:t>cerrahi</a:t>
            </a:r>
            <a:r>
              <a:rPr lang="en-US" altLang="tr-TR" dirty="0"/>
              <a:t> </a:t>
            </a:r>
            <a:r>
              <a:rPr lang="en-US" altLang="tr-TR" dirty="0" err="1" smtClean="0"/>
              <a:t>öyküsü</a:t>
            </a:r>
            <a:endParaRPr lang="en-US" altLang="tr-TR" dirty="0" smtClean="0"/>
          </a:p>
          <a:p>
            <a:r>
              <a:rPr lang="en-US" altLang="tr-TR" dirty="0" err="1"/>
              <a:t>A</a:t>
            </a:r>
            <a:r>
              <a:rPr lang="en-US" altLang="tr-TR" dirty="0" err="1" smtClean="0"/>
              <a:t>ğrı</a:t>
            </a:r>
            <a:r>
              <a:rPr lang="en-US" altLang="tr-TR" dirty="0" smtClean="0"/>
              <a:t> </a:t>
            </a:r>
            <a:r>
              <a:rPr lang="en-US" altLang="tr-TR" dirty="0" err="1"/>
              <a:t>semptomuna</a:t>
            </a:r>
            <a:r>
              <a:rPr lang="en-US" altLang="tr-TR" dirty="0"/>
              <a:t> </a:t>
            </a:r>
            <a:r>
              <a:rPr lang="en-US" altLang="tr-TR" dirty="0" err="1" smtClean="0"/>
              <a:t>göre</a:t>
            </a:r>
            <a:r>
              <a:rPr lang="en-US" altLang="tr-TR" dirty="0" smtClean="0"/>
              <a:t>                                 </a:t>
            </a:r>
            <a:endParaRPr lang="en-US" altLang="tr-TR" dirty="0"/>
          </a:p>
          <a:p>
            <a:pPr marL="0" indent="0">
              <a:buNone/>
            </a:pPr>
            <a:r>
              <a:rPr lang="en-US" altLang="tr-TR" dirty="0" smtClean="0"/>
              <a:t>    </a:t>
            </a:r>
            <a:r>
              <a:rPr lang="en-US" altLang="tr-TR" dirty="0" err="1" smtClean="0"/>
              <a:t>düşünülerek</a:t>
            </a:r>
            <a:r>
              <a:rPr lang="en-US" altLang="tr-TR" dirty="0" smtClean="0"/>
              <a:t>  </a:t>
            </a:r>
            <a:r>
              <a:rPr lang="en-US" altLang="tr-TR" dirty="0" err="1"/>
              <a:t>karar</a:t>
            </a:r>
            <a:r>
              <a:rPr lang="en-US" altLang="tr-TR" dirty="0"/>
              <a:t> </a:t>
            </a:r>
            <a:r>
              <a:rPr lang="en-US" altLang="tr-TR" dirty="0" err="1"/>
              <a:t>verilmelidir</a:t>
            </a:r>
            <a:r>
              <a:rPr lang="en-US" altLang="tr-TR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43775"/>
      </p:ext>
    </p:extLst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59AD15-93FB-436F-80BC-1978C4FF9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tr-TR" dirty="0"/>
          </a:p>
        </p:txBody>
      </p:sp>
      <p:sp>
        <p:nvSpPr>
          <p:cNvPr id="89090" name="Content Placeholder 2">
            <a:extLst>
              <a:ext uri="{FF2B5EF4-FFF2-40B4-BE49-F238E27FC236}">
                <a16:creationId xmlns:a16="http://schemas.microsoft.com/office/drawing/2014/main" xmlns="" id="{E4CF7E52-208B-4BED-8CA9-BD1FEC5C2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548680"/>
            <a:ext cx="8641085" cy="6048971"/>
          </a:xfrm>
        </p:spPr>
        <p:txBody>
          <a:bodyPr/>
          <a:lstStyle/>
          <a:p>
            <a:endParaRPr lang="en-US" altLang="tr-TR" dirty="0" smtClean="0">
              <a:solidFill>
                <a:srgbClr val="FF0000"/>
              </a:solidFill>
            </a:endParaRPr>
          </a:p>
          <a:p>
            <a:r>
              <a:rPr lang="en-US" altLang="tr-TR" dirty="0" err="1" smtClean="0">
                <a:solidFill>
                  <a:srgbClr val="FF0000"/>
                </a:solidFill>
              </a:rPr>
              <a:t>Rekürrent</a:t>
            </a:r>
            <a:r>
              <a:rPr lang="en-US" altLang="tr-TR" dirty="0" smtClean="0">
                <a:solidFill>
                  <a:srgbClr val="FF0000"/>
                </a:solidFill>
              </a:rPr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Endometriomalar</a:t>
            </a:r>
            <a:r>
              <a:rPr lang="en-US" altLang="tr-TR" dirty="0">
                <a:solidFill>
                  <a:srgbClr val="FF0000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için</a:t>
            </a:r>
            <a:r>
              <a:rPr lang="en-US" altLang="tr-TR" dirty="0">
                <a:solidFill>
                  <a:schemeClr val="tx1"/>
                </a:solidFill>
              </a:rPr>
              <a:t>  </a:t>
            </a:r>
            <a:r>
              <a:rPr lang="en-US" altLang="tr-TR" dirty="0" err="1">
                <a:solidFill>
                  <a:schemeClr val="tx1"/>
                </a:solidFill>
              </a:rPr>
              <a:t>Cerrahi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endikasyon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dikkatli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düşünülmelidir</a:t>
            </a:r>
            <a:r>
              <a:rPr lang="en-US" altLang="tr-TR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altLang="tr-TR" dirty="0" err="1"/>
              <a:t>Cerrahi</a:t>
            </a:r>
            <a:r>
              <a:rPr lang="en-US" altLang="tr-TR" dirty="0"/>
              <a:t> </a:t>
            </a:r>
            <a:r>
              <a:rPr lang="en-US" altLang="tr-TR" dirty="0" err="1"/>
              <a:t>sayısını</a:t>
            </a:r>
            <a:r>
              <a:rPr lang="en-US" altLang="tr-TR" dirty="0"/>
              <a:t> </a:t>
            </a:r>
            <a:r>
              <a:rPr lang="en-US" altLang="tr-TR" dirty="0" err="1"/>
              <a:t>azaltmak</a:t>
            </a:r>
            <a:r>
              <a:rPr lang="en-US" altLang="tr-TR" dirty="0"/>
              <a:t> </a:t>
            </a:r>
            <a:r>
              <a:rPr lang="en-US" altLang="tr-TR" dirty="0" err="1"/>
              <a:t>için</a:t>
            </a:r>
            <a:r>
              <a:rPr lang="en-US" altLang="tr-TR" dirty="0"/>
              <a:t> </a:t>
            </a:r>
          </a:p>
          <a:p>
            <a:pPr>
              <a:buFontTx/>
              <a:buNone/>
            </a:pPr>
            <a:r>
              <a:rPr lang="en-US" altLang="tr-TR" dirty="0"/>
              <a:t>   </a:t>
            </a:r>
            <a:r>
              <a:rPr lang="en-US" altLang="tr-TR" sz="2800" dirty="0"/>
              <a:t> </a:t>
            </a:r>
            <a:r>
              <a:rPr lang="en-US" altLang="tr-TR" sz="2800" dirty="0" smtClean="0"/>
              <a:t> - </a:t>
            </a:r>
            <a:r>
              <a:rPr lang="en-US" altLang="tr-TR" sz="2800" dirty="0" err="1"/>
              <a:t>Gereksiz</a:t>
            </a:r>
            <a:r>
              <a:rPr lang="en-US" altLang="tr-TR" sz="2800" dirty="0"/>
              <a:t> </a:t>
            </a:r>
            <a:r>
              <a:rPr lang="en-US" altLang="tr-TR" sz="2800" dirty="0" err="1"/>
              <a:t>cerrahiden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kaçınmak</a:t>
            </a:r>
            <a:endParaRPr lang="en-US" altLang="tr-TR" sz="2800" dirty="0"/>
          </a:p>
          <a:p>
            <a:pPr>
              <a:buFontTx/>
              <a:buNone/>
            </a:pPr>
            <a:r>
              <a:rPr lang="en-US" altLang="tr-TR" sz="2800" dirty="0"/>
              <a:t>     - </a:t>
            </a:r>
            <a:r>
              <a:rPr lang="en-US" altLang="tr-TR" sz="2800" dirty="0" err="1"/>
              <a:t>Kötü</a:t>
            </a:r>
            <a:r>
              <a:rPr lang="en-US" altLang="tr-TR" sz="2800" dirty="0"/>
              <a:t> </a:t>
            </a:r>
            <a:r>
              <a:rPr lang="en-US" altLang="tr-TR" sz="2800" dirty="0" err="1"/>
              <a:t>gerçekleştirilmiş</a:t>
            </a:r>
            <a:r>
              <a:rPr lang="en-US" altLang="tr-TR" sz="2800" dirty="0"/>
              <a:t> </a:t>
            </a:r>
            <a:r>
              <a:rPr lang="en-US" altLang="tr-TR" sz="2800" dirty="0" err="1" smtClean="0"/>
              <a:t>cerrahiden</a:t>
            </a:r>
            <a:r>
              <a:rPr lang="en-US" altLang="tr-TR" sz="2800" dirty="0" smtClean="0"/>
              <a:t> </a:t>
            </a:r>
            <a:r>
              <a:rPr lang="en-US" altLang="tr-TR" sz="2800" dirty="0" err="1" smtClean="0"/>
              <a:t>sakınmak</a:t>
            </a:r>
            <a:r>
              <a:rPr lang="en-US" altLang="tr-TR" sz="2800" dirty="0" smtClean="0"/>
              <a:t>                </a:t>
            </a:r>
            <a:endParaRPr lang="en-US" altLang="tr-TR" sz="2800" dirty="0"/>
          </a:p>
          <a:p>
            <a:pPr>
              <a:buFontTx/>
              <a:buNone/>
            </a:pPr>
            <a:r>
              <a:rPr lang="en-US" altLang="tr-TR" sz="2800" dirty="0"/>
              <a:t>     - </a:t>
            </a:r>
            <a:r>
              <a:rPr lang="en-US" altLang="tr-TR" sz="2800" dirty="0" err="1"/>
              <a:t>Cerrahi</a:t>
            </a:r>
            <a:r>
              <a:rPr lang="en-US" altLang="tr-TR" sz="2800" dirty="0"/>
              <a:t>  </a:t>
            </a:r>
            <a:r>
              <a:rPr lang="en-US" altLang="tr-TR" sz="2800" dirty="0" err="1"/>
              <a:t>için</a:t>
            </a:r>
            <a:r>
              <a:rPr lang="en-US" altLang="tr-TR" sz="2800" dirty="0"/>
              <a:t> en </a:t>
            </a:r>
            <a:r>
              <a:rPr lang="en-US" altLang="tr-TR" sz="2800" dirty="0" err="1"/>
              <a:t>iyi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zamanı</a:t>
            </a:r>
            <a:r>
              <a:rPr lang="en-US" altLang="tr-TR" sz="2800" dirty="0"/>
              <a:t> </a:t>
            </a:r>
            <a:r>
              <a:rPr lang="en-US" altLang="tr-TR" sz="2800" dirty="0" err="1"/>
              <a:t>planlamak</a:t>
            </a:r>
            <a:endParaRPr lang="en-US" altLang="tr-TR" sz="2800" dirty="0"/>
          </a:p>
          <a:p>
            <a:pPr>
              <a:buFontTx/>
              <a:buNone/>
            </a:pPr>
            <a:r>
              <a:rPr lang="en-US" altLang="tr-TR" sz="2800" dirty="0"/>
              <a:t>     - </a:t>
            </a:r>
            <a:r>
              <a:rPr lang="en-US" altLang="tr-TR" sz="2800" dirty="0" err="1"/>
              <a:t>Medikal</a:t>
            </a:r>
            <a:r>
              <a:rPr lang="en-US" altLang="tr-TR" sz="2800" dirty="0"/>
              <a:t> </a:t>
            </a:r>
            <a:r>
              <a:rPr lang="en-US" altLang="tr-TR" sz="2800" dirty="0" err="1"/>
              <a:t>tedavi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yapmak</a:t>
            </a:r>
            <a:endParaRPr lang="en-US" altLang="tr-TR" sz="2800" dirty="0"/>
          </a:p>
          <a:p>
            <a:endParaRPr lang="en-US" altLang="tr-TR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510590-0FAE-48E2-98FD-8BF314DC9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99330" name="Content Placeholder 2">
            <a:extLst>
              <a:ext uri="{FF2B5EF4-FFF2-40B4-BE49-F238E27FC236}">
                <a16:creationId xmlns:a16="http://schemas.microsoft.com/office/drawing/2014/main" xmlns="" id="{7D37F08A-E357-45F2-87C9-EF1E21DE7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404813"/>
            <a:ext cx="8713788" cy="6192837"/>
          </a:xfrm>
        </p:spPr>
        <p:txBody>
          <a:bodyPr/>
          <a:lstStyle/>
          <a:p>
            <a:r>
              <a:rPr lang="en-US" altLang="tr-TR" sz="2800" dirty="0" err="1" smtClean="0"/>
              <a:t>İkinci</a:t>
            </a:r>
            <a:r>
              <a:rPr lang="en-US" altLang="tr-TR" sz="2800" dirty="0" smtClean="0"/>
              <a:t> </a:t>
            </a:r>
            <a:r>
              <a:rPr lang="en-US" altLang="tr-TR" sz="2800" dirty="0" err="1" smtClean="0"/>
              <a:t>kistektomide</a:t>
            </a:r>
            <a:r>
              <a:rPr lang="en-US" altLang="tr-TR" sz="2800" dirty="0" smtClean="0"/>
              <a:t>, </a:t>
            </a:r>
            <a:r>
              <a:rPr lang="en-US" altLang="tr-TR" sz="2800" dirty="0" err="1"/>
              <a:t>daha</a:t>
            </a:r>
            <a:r>
              <a:rPr lang="en-US" altLang="tr-TR" sz="2800" dirty="0"/>
              <a:t> </a:t>
            </a:r>
            <a:r>
              <a:rPr lang="en-US" altLang="tr-TR" sz="2800" dirty="0" err="1"/>
              <a:t>fazla</a:t>
            </a:r>
            <a:r>
              <a:rPr lang="en-US" altLang="tr-TR" sz="2800" dirty="0"/>
              <a:t> </a:t>
            </a:r>
            <a:r>
              <a:rPr lang="en-US" altLang="tr-TR" sz="2800" dirty="0" err="1"/>
              <a:t>sağlam</a:t>
            </a:r>
            <a:r>
              <a:rPr lang="en-US" altLang="tr-TR" sz="2800" dirty="0"/>
              <a:t> </a:t>
            </a:r>
            <a:r>
              <a:rPr lang="en-US" altLang="tr-TR" sz="2800" dirty="0" err="1"/>
              <a:t>doku</a:t>
            </a:r>
            <a:r>
              <a:rPr lang="en-US" altLang="tr-TR" sz="2800" dirty="0"/>
              <a:t> </a:t>
            </a:r>
            <a:r>
              <a:rPr lang="en-US" altLang="tr-TR" sz="2800" dirty="0" err="1" smtClean="0"/>
              <a:t>çıkarılmasından</a:t>
            </a:r>
            <a:r>
              <a:rPr lang="en-US" altLang="tr-TR" sz="2800" dirty="0" smtClean="0"/>
              <a:t> </a:t>
            </a:r>
            <a:r>
              <a:rPr lang="en-US" altLang="tr-TR" sz="2800" dirty="0" err="1" smtClean="0"/>
              <a:t>dolayı</a:t>
            </a:r>
            <a:r>
              <a:rPr lang="en-US" altLang="tr-TR" sz="2800" dirty="0" smtClean="0"/>
              <a:t>,                               </a:t>
            </a:r>
            <a:r>
              <a:rPr lang="en-US" altLang="tr-TR" sz="2800" dirty="0" err="1" smtClean="0"/>
              <a:t>Rekürrent</a:t>
            </a:r>
            <a:r>
              <a:rPr lang="en-US" altLang="tr-TR" sz="2800" dirty="0" smtClean="0"/>
              <a:t> </a:t>
            </a:r>
            <a:r>
              <a:rPr lang="en-US" altLang="tr-TR" sz="2800" dirty="0" err="1" smtClean="0"/>
              <a:t>Endometriomalarda</a:t>
            </a:r>
            <a:r>
              <a:rPr lang="en-US" altLang="tr-TR" sz="2800" dirty="0" smtClean="0"/>
              <a:t> </a:t>
            </a:r>
            <a:r>
              <a:rPr lang="en-US" altLang="tr-TR" sz="2800" dirty="0" err="1"/>
              <a:t>ikinci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cerrahi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iyi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düşünülmelidir</a:t>
            </a:r>
            <a:r>
              <a:rPr lang="en-US" altLang="tr-TR" sz="2800" dirty="0" smtClean="0"/>
              <a:t>.</a:t>
            </a:r>
          </a:p>
          <a:p>
            <a:pPr marL="0" indent="0">
              <a:buNone/>
            </a:pPr>
            <a:r>
              <a:rPr lang="en-US" altLang="tr-TR" sz="2800" dirty="0" smtClean="0"/>
              <a:t> </a:t>
            </a:r>
            <a:r>
              <a:rPr lang="en-US" altLang="tr-TR" sz="2800" dirty="0"/>
              <a:t>Bu </a:t>
            </a:r>
            <a:r>
              <a:rPr lang="en-US" altLang="tr-TR" sz="2800" dirty="0" err="1"/>
              <a:t>yüzden</a:t>
            </a:r>
            <a:r>
              <a:rPr lang="en-US" altLang="tr-TR" sz="2800" dirty="0"/>
              <a:t> </a:t>
            </a:r>
            <a:r>
              <a:rPr lang="en-US" altLang="tr-TR" sz="2800" dirty="0" err="1">
                <a:solidFill>
                  <a:srgbClr val="FF0000"/>
                </a:solidFill>
              </a:rPr>
              <a:t>diğer</a:t>
            </a:r>
            <a:r>
              <a:rPr lang="en-US" altLang="tr-TR" sz="2800" dirty="0">
                <a:solidFill>
                  <a:srgbClr val="FF0000"/>
                </a:solidFill>
              </a:rPr>
              <a:t> </a:t>
            </a:r>
            <a:r>
              <a:rPr lang="en-US" altLang="tr-TR" sz="2800" dirty="0" err="1">
                <a:solidFill>
                  <a:srgbClr val="FF0000"/>
                </a:solidFill>
              </a:rPr>
              <a:t>cerrahi</a:t>
            </a:r>
            <a:r>
              <a:rPr lang="en-US" altLang="tr-TR" sz="2800" dirty="0">
                <a:solidFill>
                  <a:srgbClr val="FF0000"/>
                </a:solidFill>
              </a:rPr>
              <a:t> </a:t>
            </a:r>
            <a:r>
              <a:rPr lang="en-US" altLang="tr-TR" sz="2800" dirty="0" err="1">
                <a:solidFill>
                  <a:srgbClr val="FF0000"/>
                </a:solidFill>
              </a:rPr>
              <a:t>teknikler</a:t>
            </a:r>
            <a:r>
              <a:rPr lang="en-US" altLang="tr-TR" sz="2800" dirty="0">
                <a:solidFill>
                  <a:srgbClr val="FF0000"/>
                </a:solidFill>
              </a:rPr>
              <a:t> </a:t>
            </a:r>
            <a:r>
              <a:rPr lang="en-US" altLang="tr-TR" sz="2800" dirty="0"/>
              <a:t>:</a:t>
            </a:r>
          </a:p>
          <a:p>
            <a:r>
              <a:rPr lang="en-US" altLang="tr-TR" sz="2400" dirty="0" err="1"/>
              <a:t>Bunlar</a:t>
            </a:r>
            <a:r>
              <a:rPr lang="en-US" altLang="tr-TR" sz="2400" dirty="0"/>
              <a:t> </a:t>
            </a:r>
            <a:r>
              <a:rPr lang="en-US" altLang="tr-TR" sz="2400" dirty="0" err="1" smtClean="0"/>
              <a:t>Prospektif</a:t>
            </a:r>
            <a:r>
              <a:rPr lang="en-US" altLang="tr-TR" sz="2400" dirty="0" smtClean="0"/>
              <a:t> Randomize </a:t>
            </a:r>
            <a:r>
              <a:rPr lang="en-US" altLang="tr-TR" sz="2400" dirty="0" err="1" smtClean="0"/>
              <a:t>çalışmalar</a:t>
            </a:r>
            <a:r>
              <a:rPr lang="en-US" altLang="tr-TR" sz="2400" dirty="0" smtClean="0"/>
              <a:t>  </a:t>
            </a:r>
            <a:r>
              <a:rPr lang="en-US" altLang="tr-TR" sz="2400" dirty="0" err="1"/>
              <a:t>ile</a:t>
            </a:r>
            <a:r>
              <a:rPr lang="en-US" altLang="tr-TR" sz="2400" dirty="0"/>
              <a:t> </a:t>
            </a:r>
            <a:r>
              <a:rPr lang="en-US" altLang="tr-TR" sz="2400" dirty="0" err="1" smtClean="0"/>
              <a:t>gösterilmiştir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ki</a:t>
            </a:r>
            <a:r>
              <a:rPr lang="en-US" altLang="tr-TR" sz="2400" dirty="0" smtClean="0"/>
              <a:t>, </a:t>
            </a:r>
            <a:r>
              <a:rPr lang="en-US" altLang="tr-TR" sz="2400" dirty="0" err="1" smtClean="0"/>
              <a:t>Kistektomi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yerine</a:t>
            </a:r>
            <a:r>
              <a:rPr lang="en-US" altLang="tr-TR" sz="2400" dirty="0" smtClean="0"/>
              <a:t>, </a:t>
            </a:r>
            <a:r>
              <a:rPr lang="en-US" altLang="tr-TR" sz="2400" dirty="0" err="1">
                <a:solidFill>
                  <a:srgbClr val="FF0000"/>
                </a:solidFill>
              </a:rPr>
              <a:t>Kombine</a:t>
            </a:r>
            <a:r>
              <a:rPr lang="en-US" altLang="tr-TR" sz="2400" dirty="0">
                <a:solidFill>
                  <a:srgbClr val="FF0000"/>
                </a:solidFill>
              </a:rPr>
              <a:t> </a:t>
            </a:r>
            <a:r>
              <a:rPr lang="en-US" altLang="tr-TR" sz="2400" dirty="0" err="1">
                <a:solidFill>
                  <a:srgbClr val="FF0000"/>
                </a:solidFill>
              </a:rPr>
              <a:t>teknik</a:t>
            </a:r>
            <a:r>
              <a:rPr lang="en-US" altLang="tr-TR" sz="2400" dirty="0">
                <a:solidFill>
                  <a:srgbClr val="FF0000"/>
                </a:solidFill>
              </a:rPr>
              <a:t> </a:t>
            </a:r>
            <a:r>
              <a:rPr lang="en-US" altLang="tr-TR" sz="2400" dirty="0" err="1"/>
              <a:t>uygulanabilir</a:t>
            </a:r>
            <a:r>
              <a:rPr lang="en-US" altLang="tr-TR" sz="2400" dirty="0"/>
              <a:t>.</a:t>
            </a:r>
          </a:p>
          <a:p>
            <a:r>
              <a:rPr lang="en-US" altLang="tr-TR" sz="2400" dirty="0" err="1"/>
              <a:t>Ya</a:t>
            </a:r>
            <a:r>
              <a:rPr lang="en-US" altLang="tr-TR" sz="2400" dirty="0"/>
              <a:t> da Roman et al </a:t>
            </a:r>
            <a:r>
              <a:rPr lang="en-US" altLang="tr-TR" sz="2400" dirty="0" err="1"/>
              <a:t>yaptığı</a:t>
            </a:r>
            <a:r>
              <a:rPr lang="en-US" altLang="tr-TR" sz="2400" dirty="0"/>
              <a:t> </a:t>
            </a:r>
            <a:r>
              <a:rPr lang="en-US" altLang="tr-TR" sz="2400" dirty="0" err="1"/>
              <a:t>retrospektif</a:t>
            </a:r>
            <a:r>
              <a:rPr lang="en-US" altLang="tr-TR" sz="2400" dirty="0"/>
              <a:t> </a:t>
            </a:r>
            <a:r>
              <a:rPr lang="en-US" altLang="tr-TR" sz="2400" dirty="0" err="1"/>
              <a:t>çalışmada</a:t>
            </a:r>
            <a:r>
              <a:rPr lang="en-US" altLang="tr-TR" sz="2400" dirty="0"/>
              <a:t>, </a:t>
            </a:r>
            <a:r>
              <a:rPr lang="en-US" altLang="tr-TR" sz="2400" dirty="0">
                <a:solidFill>
                  <a:srgbClr val="FF0000"/>
                </a:solidFill>
              </a:rPr>
              <a:t>Plasma </a:t>
            </a:r>
            <a:r>
              <a:rPr lang="en-US" altLang="tr-TR" sz="2400" dirty="0" err="1">
                <a:solidFill>
                  <a:srgbClr val="FF0000"/>
                </a:solidFill>
              </a:rPr>
              <a:t>enerjisi</a:t>
            </a:r>
            <a:r>
              <a:rPr lang="en-US" altLang="tr-TR" sz="2400" dirty="0">
                <a:solidFill>
                  <a:srgbClr val="FF0000"/>
                </a:solidFill>
              </a:rPr>
              <a:t> </a:t>
            </a:r>
            <a:r>
              <a:rPr lang="en-US" altLang="tr-TR" sz="2400" dirty="0" err="1">
                <a:solidFill>
                  <a:srgbClr val="FF0000"/>
                </a:solidFill>
              </a:rPr>
              <a:t>ile</a:t>
            </a:r>
            <a:r>
              <a:rPr lang="en-US" altLang="tr-TR" sz="2400" dirty="0">
                <a:solidFill>
                  <a:srgbClr val="FF0000"/>
                </a:solidFill>
              </a:rPr>
              <a:t> </a:t>
            </a:r>
            <a:r>
              <a:rPr lang="en-US" altLang="tr-TR" sz="2400" dirty="0" err="1">
                <a:solidFill>
                  <a:srgbClr val="FF0000"/>
                </a:solidFill>
              </a:rPr>
              <a:t>ablasyon</a:t>
            </a:r>
            <a:r>
              <a:rPr lang="en-US" altLang="tr-TR" sz="2400" dirty="0">
                <a:solidFill>
                  <a:srgbClr val="FF0000"/>
                </a:solidFill>
              </a:rPr>
              <a:t> </a:t>
            </a:r>
            <a:r>
              <a:rPr lang="en-US" altLang="tr-TR" sz="2400" dirty="0" err="1"/>
              <a:t>tekniği</a:t>
            </a:r>
            <a:r>
              <a:rPr lang="en-US" altLang="tr-TR" sz="2400" dirty="0"/>
              <a:t> </a:t>
            </a:r>
            <a:r>
              <a:rPr lang="en-US" altLang="tr-TR" sz="2400" dirty="0" err="1"/>
              <a:t>ile</a:t>
            </a:r>
            <a:r>
              <a:rPr lang="en-US" altLang="tr-TR" sz="2400" dirty="0"/>
              <a:t> </a:t>
            </a:r>
            <a:r>
              <a:rPr lang="en-US" altLang="tr-TR" sz="2400" dirty="0" err="1"/>
              <a:t>kistektomiden</a:t>
            </a:r>
            <a:r>
              <a:rPr lang="en-US" altLang="tr-TR" sz="2400" dirty="0"/>
              <a:t> </a:t>
            </a:r>
            <a:r>
              <a:rPr lang="en-US" altLang="tr-TR" sz="2400" dirty="0" err="1"/>
              <a:t>daha</a:t>
            </a:r>
            <a:r>
              <a:rPr lang="en-US" altLang="tr-TR" sz="2400" dirty="0"/>
              <a:t> </a:t>
            </a:r>
            <a:r>
              <a:rPr lang="en-US" altLang="tr-TR" sz="2400" dirty="0" err="1"/>
              <a:t>az</a:t>
            </a:r>
            <a:r>
              <a:rPr lang="en-US" altLang="tr-TR" sz="2400" dirty="0"/>
              <a:t> </a:t>
            </a:r>
            <a:r>
              <a:rPr lang="en-US" altLang="tr-TR" sz="2400" dirty="0" err="1"/>
              <a:t>overe</a:t>
            </a:r>
            <a:r>
              <a:rPr lang="en-US" altLang="tr-TR" sz="2400" dirty="0"/>
              <a:t> </a:t>
            </a:r>
            <a:r>
              <a:rPr lang="en-US" altLang="tr-TR" sz="2400" dirty="0" err="1"/>
              <a:t>zarar</a:t>
            </a:r>
            <a:r>
              <a:rPr lang="en-US" altLang="tr-TR" sz="2400" dirty="0"/>
              <a:t> </a:t>
            </a:r>
            <a:r>
              <a:rPr lang="en-US" altLang="tr-TR" sz="2400" dirty="0" err="1"/>
              <a:t>verilmektedir</a:t>
            </a:r>
            <a:r>
              <a:rPr lang="en-US" altLang="tr-TR" sz="2400" dirty="0"/>
              <a:t>.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1604B1-59B1-4513-B0DB-63559083D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274638"/>
            <a:ext cx="8353425" cy="1143000"/>
          </a:xfrm>
        </p:spPr>
        <p:txBody>
          <a:bodyPr/>
          <a:lstStyle/>
          <a:p>
            <a:endParaRPr lang="en-US" altLang="tr-TR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3186" name="Content Placeholder 2">
            <a:extLst>
              <a:ext uri="{FF2B5EF4-FFF2-40B4-BE49-F238E27FC236}">
                <a16:creationId xmlns:a16="http://schemas.microsoft.com/office/drawing/2014/main" xmlns="" id="{43732E0E-294F-4821-B784-C99B6EFA3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404664"/>
            <a:ext cx="8533581" cy="6192688"/>
          </a:xfrm>
        </p:spPr>
        <p:txBody>
          <a:bodyPr/>
          <a:lstStyle/>
          <a:p>
            <a:endParaRPr lang="en-US" altLang="tr-TR" sz="2800" dirty="0" smtClean="0"/>
          </a:p>
          <a:p>
            <a:r>
              <a:rPr lang="en-US" altLang="tr-TR" sz="2800" dirty="0" err="1" smtClean="0"/>
              <a:t>Kanıtlar</a:t>
            </a:r>
            <a:r>
              <a:rPr lang="en-US" altLang="tr-TR" sz="2800" dirty="0" smtClean="0"/>
              <a:t> </a:t>
            </a:r>
            <a:r>
              <a:rPr lang="en-US" altLang="tr-TR" sz="2800" dirty="0" err="1"/>
              <a:t>yetersiz</a:t>
            </a:r>
            <a:r>
              <a:rPr lang="en-US" altLang="tr-TR" sz="2800" dirty="0"/>
              <a:t> </a:t>
            </a:r>
            <a:r>
              <a:rPr lang="en-US" altLang="tr-TR" sz="2800" dirty="0" err="1"/>
              <a:t>olduğu</a:t>
            </a:r>
            <a:r>
              <a:rPr lang="en-US" altLang="tr-TR" sz="2800" dirty="0"/>
              <a:t> </a:t>
            </a:r>
            <a:r>
              <a:rPr lang="en-US" altLang="tr-TR" sz="2800" dirty="0" err="1"/>
              <a:t>için</a:t>
            </a:r>
            <a:r>
              <a:rPr lang="en-US" altLang="tr-TR" sz="2800" dirty="0"/>
              <a:t>, </a:t>
            </a:r>
            <a:r>
              <a:rPr lang="en-US" altLang="tr-TR" sz="2800" dirty="0" err="1"/>
              <a:t>overlerini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korumayı</a:t>
            </a:r>
            <a:r>
              <a:rPr lang="en-US" altLang="tr-TR" sz="2800" dirty="0"/>
              <a:t> </a:t>
            </a:r>
            <a:r>
              <a:rPr lang="en-US" altLang="tr-TR" sz="2800" dirty="0" err="1"/>
              <a:t>arzu</a:t>
            </a:r>
            <a:r>
              <a:rPr lang="en-US" altLang="tr-TR" sz="2800" dirty="0"/>
              <a:t> </a:t>
            </a:r>
            <a:r>
              <a:rPr lang="en-US" altLang="tr-TR" sz="2800" dirty="0" err="1"/>
              <a:t>eden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kadınlar</a:t>
            </a:r>
            <a:r>
              <a:rPr lang="en-US" altLang="tr-TR" sz="2800" dirty="0"/>
              <a:t> da, post-op 3 ay ovarian </a:t>
            </a:r>
            <a:r>
              <a:rPr lang="en-US" altLang="tr-TR" sz="2800" dirty="0" err="1"/>
              <a:t>süpresyonu</a:t>
            </a:r>
            <a:r>
              <a:rPr lang="en-US" altLang="tr-TR" sz="2800" dirty="0"/>
              <a:t> </a:t>
            </a:r>
            <a:r>
              <a:rPr lang="en-US" altLang="tr-TR" sz="2800" dirty="0" err="1"/>
              <a:t>takiben</a:t>
            </a:r>
            <a:r>
              <a:rPr lang="en-US" altLang="tr-TR" sz="2800" dirty="0"/>
              <a:t>, </a:t>
            </a:r>
            <a:r>
              <a:rPr lang="en-US" altLang="tr-TR" sz="2800" dirty="0" err="1">
                <a:solidFill>
                  <a:srgbClr val="FF0000"/>
                </a:solidFill>
              </a:rPr>
              <a:t>D</a:t>
            </a:r>
            <a:r>
              <a:rPr lang="en-US" altLang="tr-TR" sz="2800" dirty="0" err="1" smtClean="0">
                <a:solidFill>
                  <a:srgbClr val="FF0000"/>
                </a:solidFill>
              </a:rPr>
              <a:t>renaj</a:t>
            </a:r>
            <a:r>
              <a:rPr lang="en-US" altLang="tr-TR" sz="2800" dirty="0" smtClean="0">
                <a:solidFill>
                  <a:srgbClr val="FF0000"/>
                </a:solidFill>
              </a:rPr>
              <a:t> </a:t>
            </a:r>
            <a:r>
              <a:rPr lang="en-US" altLang="tr-TR" sz="2800" dirty="0" err="1">
                <a:solidFill>
                  <a:srgbClr val="FF0000"/>
                </a:solidFill>
              </a:rPr>
              <a:t>ve</a:t>
            </a:r>
            <a:r>
              <a:rPr lang="en-US" altLang="tr-TR" sz="2800" dirty="0">
                <a:solidFill>
                  <a:srgbClr val="FF0000"/>
                </a:solidFill>
              </a:rPr>
              <a:t> </a:t>
            </a:r>
            <a:r>
              <a:rPr lang="en-US" altLang="tr-TR" sz="2800" dirty="0" err="1">
                <a:solidFill>
                  <a:srgbClr val="FF0000"/>
                </a:solidFill>
              </a:rPr>
              <a:t>S</a:t>
            </a:r>
            <a:r>
              <a:rPr lang="en-US" altLang="tr-TR" sz="2800" dirty="0" err="1" smtClean="0">
                <a:solidFill>
                  <a:srgbClr val="FF0000"/>
                </a:solidFill>
              </a:rPr>
              <a:t>kleroterapi</a:t>
            </a:r>
            <a:r>
              <a:rPr lang="en-US" altLang="tr-TR" sz="2800" dirty="0" smtClean="0">
                <a:solidFill>
                  <a:srgbClr val="FF0000"/>
                </a:solidFill>
              </a:rPr>
              <a:t> </a:t>
            </a:r>
            <a:r>
              <a:rPr lang="en-US" altLang="tr-TR" sz="2000" dirty="0" smtClean="0">
                <a:solidFill>
                  <a:schemeClr val="tx1"/>
                </a:solidFill>
              </a:rPr>
              <a:t>( Ethanol, </a:t>
            </a:r>
            <a:r>
              <a:rPr lang="en-US" altLang="tr-TR" sz="2000" dirty="0" err="1" smtClean="0">
                <a:solidFill>
                  <a:schemeClr val="tx1"/>
                </a:solidFill>
              </a:rPr>
              <a:t>Mtx</a:t>
            </a:r>
            <a:r>
              <a:rPr lang="en-US" altLang="tr-TR" sz="2000" dirty="0" smtClean="0">
                <a:solidFill>
                  <a:schemeClr val="tx1"/>
                </a:solidFill>
              </a:rPr>
              <a:t>, rec IL-2, </a:t>
            </a:r>
            <a:r>
              <a:rPr lang="en-US" altLang="tr-TR" sz="2000" dirty="0" err="1" smtClean="0">
                <a:solidFill>
                  <a:schemeClr val="tx1"/>
                </a:solidFill>
              </a:rPr>
              <a:t>Tetrasiklin</a:t>
            </a:r>
            <a:r>
              <a:rPr lang="en-US" altLang="tr-TR" sz="2000" dirty="0" smtClean="0">
                <a:solidFill>
                  <a:schemeClr val="tx1"/>
                </a:solidFill>
              </a:rPr>
              <a:t>, SPRM, </a:t>
            </a:r>
            <a:r>
              <a:rPr lang="en-US" altLang="tr-TR" sz="2000" dirty="0" err="1" smtClean="0">
                <a:solidFill>
                  <a:schemeClr val="tx1"/>
                </a:solidFill>
              </a:rPr>
              <a:t>Mifeperiston,Progestin</a:t>
            </a:r>
            <a:r>
              <a:rPr lang="en-US" altLang="tr-TR" sz="2000" dirty="0" smtClean="0">
                <a:solidFill>
                  <a:schemeClr val="tx1"/>
                </a:solidFill>
              </a:rPr>
              <a:t> </a:t>
            </a:r>
            <a:r>
              <a:rPr lang="en-US" altLang="tr-TR" sz="2000" dirty="0" err="1" smtClean="0">
                <a:solidFill>
                  <a:schemeClr val="tx1"/>
                </a:solidFill>
              </a:rPr>
              <a:t>vs</a:t>
            </a:r>
            <a:r>
              <a:rPr lang="en-US" altLang="tr-TR" sz="2000" dirty="0" smtClean="0">
                <a:solidFill>
                  <a:schemeClr val="tx1"/>
                </a:solidFill>
              </a:rPr>
              <a:t>)   </a:t>
            </a:r>
            <a:r>
              <a:rPr lang="en-US" altLang="tr-TR" sz="2800" dirty="0" err="1" smtClean="0"/>
              <a:t>daha</a:t>
            </a:r>
            <a:r>
              <a:rPr lang="en-US" altLang="tr-TR" sz="2800" dirty="0" smtClean="0"/>
              <a:t> </a:t>
            </a:r>
            <a:r>
              <a:rPr lang="en-US" altLang="tr-TR" sz="2800" dirty="0" err="1"/>
              <a:t>önceden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multible</a:t>
            </a:r>
            <a:r>
              <a:rPr lang="en-US" altLang="tr-TR" sz="2800" dirty="0"/>
              <a:t> </a:t>
            </a:r>
            <a:r>
              <a:rPr lang="en-US" altLang="tr-TR" sz="2800" dirty="0" err="1"/>
              <a:t>cerrahi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öyküsü</a:t>
            </a:r>
            <a:r>
              <a:rPr lang="en-US" altLang="tr-TR" sz="2800" dirty="0"/>
              <a:t> </a:t>
            </a:r>
            <a:r>
              <a:rPr lang="en-US" altLang="tr-TR" sz="2800" dirty="0" err="1"/>
              <a:t>olan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veya</a:t>
            </a:r>
            <a:r>
              <a:rPr lang="en-US" altLang="tr-TR" sz="2800" dirty="0"/>
              <a:t> frozen </a:t>
            </a:r>
            <a:r>
              <a:rPr lang="en-US" altLang="tr-TR" sz="2800" dirty="0" err="1"/>
              <a:t>pelvisi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olanlarda</a:t>
            </a:r>
            <a:r>
              <a:rPr lang="en-US" altLang="tr-TR" sz="2800" dirty="0"/>
              <a:t> </a:t>
            </a:r>
            <a:r>
              <a:rPr lang="en-US" altLang="tr-TR" sz="2800" dirty="0" err="1"/>
              <a:t>geçerli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bir</a:t>
            </a:r>
            <a:r>
              <a:rPr lang="en-US" altLang="tr-TR" sz="2800" dirty="0"/>
              <a:t> </a:t>
            </a:r>
            <a:r>
              <a:rPr lang="en-US" altLang="tr-TR" sz="2800" dirty="0" err="1"/>
              <a:t>yöntem</a:t>
            </a:r>
            <a:r>
              <a:rPr lang="en-US" altLang="tr-TR" sz="2800" dirty="0"/>
              <a:t> </a:t>
            </a:r>
            <a:r>
              <a:rPr lang="en-US" altLang="tr-TR" sz="2800" dirty="0" err="1"/>
              <a:t>olabilir</a:t>
            </a:r>
            <a:r>
              <a:rPr lang="en-US" altLang="tr-TR" sz="2800" dirty="0"/>
              <a:t>.</a:t>
            </a:r>
          </a:p>
          <a:p>
            <a:endParaRPr lang="en-US" altLang="tr-TR" sz="2800" dirty="0" smtClean="0"/>
          </a:p>
          <a:p>
            <a:r>
              <a:rPr lang="en-US" altLang="tr-TR" sz="2800" dirty="0" smtClean="0"/>
              <a:t>Bu </a:t>
            </a:r>
            <a:r>
              <a:rPr lang="en-US" altLang="tr-TR" sz="2800" dirty="0" err="1"/>
              <a:t>yüzden</a:t>
            </a:r>
            <a:r>
              <a:rPr lang="en-US" altLang="tr-TR" sz="2800" dirty="0"/>
              <a:t> </a:t>
            </a:r>
            <a:r>
              <a:rPr lang="en-US" altLang="tr-TR" sz="2800" dirty="0" smtClean="0"/>
              <a:t>OMA </a:t>
            </a:r>
            <a:r>
              <a:rPr lang="en-US" altLang="tr-TR" sz="2800" dirty="0" err="1"/>
              <a:t>yönetiminde</a:t>
            </a:r>
            <a:r>
              <a:rPr lang="en-US" altLang="tr-TR" sz="2800" dirty="0"/>
              <a:t> </a:t>
            </a:r>
            <a:r>
              <a:rPr lang="en-US" altLang="tr-TR" sz="2800" dirty="0" err="1"/>
              <a:t>tedavi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kişiselleştirilmelidir</a:t>
            </a:r>
            <a:r>
              <a:rPr lang="en-US" altLang="tr-TR" sz="2800" dirty="0" smtClean="0"/>
              <a:t>.</a:t>
            </a:r>
          </a:p>
          <a:p>
            <a:pPr marL="0" indent="0">
              <a:buNone/>
            </a:pPr>
            <a:r>
              <a:rPr lang="en-US" altLang="tr-TR" sz="2800" dirty="0" smtClean="0"/>
              <a:t>                                   </a:t>
            </a:r>
          </a:p>
          <a:p>
            <a:pPr marL="0" indent="0">
              <a:buNone/>
            </a:pPr>
            <a:r>
              <a:rPr lang="en-US" altLang="tr-TR" sz="1400" dirty="0" smtClean="0"/>
              <a:t>          </a:t>
            </a:r>
            <a:r>
              <a:rPr lang="en-US" altLang="tr-TR" sz="1600" dirty="0" err="1" smtClean="0"/>
              <a:t>Gelbaya</a:t>
            </a:r>
            <a:r>
              <a:rPr lang="en-US" altLang="tr-TR" sz="1600" dirty="0" smtClean="0"/>
              <a:t> T, </a:t>
            </a:r>
            <a:r>
              <a:rPr lang="en-US" altLang="tr-TR" sz="1600" dirty="0" err="1" smtClean="0"/>
              <a:t>Nardo</a:t>
            </a:r>
            <a:r>
              <a:rPr lang="en-US" altLang="tr-TR" sz="1600" dirty="0" smtClean="0"/>
              <a:t> L., </a:t>
            </a:r>
            <a:r>
              <a:rPr lang="en-US" altLang="tr-T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Evidence-based management of OMA.,</a:t>
            </a:r>
            <a:r>
              <a:rPr lang="en-US" altLang="tr-TR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RBM Onlıne 2011</a:t>
            </a:r>
            <a:endParaRPr lang="en-US" altLang="tr-TR" sz="1600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8425061" cy="5361459"/>
          </a:xfrm>
        </p:spPr>
        <p:txBody>
          <a:bodyPr/>
          <a:lstStyle/>
          <a:p>
            <a:r>
              <a:rPr lang="en-US" altLang="tr-TR" dirty="0" err="1">
                <a:solidFill>
                  <a:srgbClr val="000000"/>
                </a:solidFill>
              </a:rPr>
              <a:t>Rekürrent</a:t>
            </a:r>
            <a:r>
              <a:rPr lang="en-US" altLang="tr-TR" dirty="0">
                <a:solidFill>
                  <a:srgbClr val="000000"/>
                </a:solidFill>
              </a:rPr>
              <a:t> </a:t>
            </a:r>
            <a:r>
              <a:rPr lang="en-US" altLang="tr-TR" dirty="0" err="1">
                <a:solidFill>
                  <a:srgbClr val="000000"/>
                </a:solidFill>
              </a:rPr>
              <a:t>vakalar</a:t>
            </a:r>
            <a:r>
              <a:rPr lang="en-US" altLang="tr-TR" dirty="0">
                <a:solidFill>
                  <a:srgbClr val="000000"/>
                </a:solidFill>
              </a:rPr>
              <a:t>, </a:t>
            </a:r>
            <a:r>
              <a:rPr lang="en-US" altLang="tr-TR" dirty="0" err="1">
                <a:solidFill>
                  <a:srgbClr val="000000"/>
                </a:solidFill>
              </a:rPr>
              <a:t>ağrı</a:t>
            </a:r>
            <a:r>
              <a:rPr lang="en-US" altLang="tr-TR" dirty="0">
                <a:solidFill>
                  <a:srgbClr val="000000"/>
                </a:solidFill>
              </a:rPr>
              <a:t> </a:t>
            </a:r>
            <a:r>
              <a:rPr lang="en-US" altLang="tr-TR" dirty="0" err="1">
                <a:solidFill>
                  <a:srgbClr val="000000"/>
                </a:solidFill>
              </a:rPr>
              <a:t>ile</a:t>
            </a:r>
            <a:r>
              <a:rPr lang="en-US" altLang="tr-TR" dirty="0">
                <a:solidFill>
                  <a:srgbClr val="000000"/>
                </a:solidFill>
              </a:rPr>
              <a:t> </a:t>
            </a:r>
            <a:r>
              <a:rPr lang="en-US" altLang="tr-TR" dirty="0" err="1">
                <a:solidFill>
                  <a:srgbClr val="000000"/>
                </a:solidFill>
              </a:rPr>
              <a:t>birlikte</a:t>
            </a:r>
            <a:r>
              <a:rPr lang="en-US" altLang="tr-TR" dirty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olduğunda</a:t>
            </a:r>
            <a:r>
              <a:rPr lang="en-US" altLang="tr-TR" dirty="0" smtClean="0">
                <a:solidFill>
                  <a:srgbClr val="000000"/>
                </a:solidFill>
              </a:rPr>
              <a:t>   </a:t>
            </a:r>
            <a:r>
              <a:rPr lang="en-US" altLang="tr-TR" dirty="0">
                <a:solidFill>
                  <a:srgbClr val="FF0000"/>
                </a:solidFill>
              </a:rPr>
              <a:t>MEDIKAL </a:t>
            </a:r>
            <a:r>
              <a:rPr lang="en-US" altLang="tr-TR" dirty="0" smtClean="0">
                <a:solidFill>
                  <a:srgbClr val="FF0000"/>
                </a:solidFill>
              </a:rPr>
              <a:t>TEDAVI  </a:t>
            </a:r>
            <a:r>
              <a:rPr lang="en-US" altLang="tr-TR" sz="2800" dirty="0" smtClean="0">
                <a:solidFill>
                  <a:schemeClr val="tx1"/>
                </a:solidFill>
              </a:rPr>
              <a:t>(</a:t>
            </a:r>
            <a:r>
              <a:rPr lang="en-US" altLang="tr-TR" sz="2400" dirty="0" smtClean="0">
                <a:solidFill>
                  <a:schemeClr val="tx1"/>
                </a:solidFill>
              </a:rPr>
              <a:t>OKS, Progestin ,SPRM, AI, </a:t>
            </a:r>
            <a:r>
              <a:rPr lang="en-US" altLang="tr-TR" sz="2400" dirty="0" err="1" smtClean="0">
                <a:solidFill>
                  <a:schemeClr val="tx1"/>
                </a:solidFill>
              </a:rPr>
              <a:t>Cabergolin</a:t>
            </a:r>
            <a:r>
              <a:rPr lang="en-US" altLang="tr-TR" sz="2400" dirty="0" smtClean="0">
                <a:solidFill>
                  <a:schemeClr val="tx1"/>
                </a:solidFill>
              </a:rPr>
              <a:t>, </a:t>
            </a:r>
            <a:r>
              <a:rPr lang="en-US" altLang="tr-TR" sz="2400" dirty="0" err="1" smtClean="0">
                <a:solidFill>
                  <a:schemeClr val="tx1"/>
                </a:solidFill>
              </a:rPr>
              <a:t>GnRHa</a:t>
            </a:r>
            <a:r>
              <a:rPr lang="en-US" altLang="tr-TR" sz="2400" dirty="0" smtClean="0">
                <a:solidFill>
                  <a:schemeClr val="tx1"/>
                </a:solidFill>
              </a:rPr>
              <a:t> </a:t>
            </a:r>
            <a:r>
              <a:rPr lang="en-US" altLang="tr-TR" sz="2400" dirty="0" err="1" smtClean="0">
                <a:solidFill>
                  <a:schemeClr val="tx1"/>
                </a:solidFill>
              </a:rPr>
              <a:t>gibi</a:t>
            </a:r>
            <a:r>
              <a:rPr lang="en-US" altLang="tr-TR" sz="2800" dirty="0" smtClean="0">
                <a:solidFill>
                  <a:schemeClr val="tx1"/>
                </a:solidFill>
              </a:rPr>
              <a:t>)</a:t>
            </a:r>
            <a:r>
              <a:rPr lang="en-US" altLang="tr-TR" dirty="0" smtClean="0">
                <a:solidFill>
                  <a:srgbClr val="000000"/>
                </a:solidFill>
              </a:rPr>
              <a:t>,  </a:t>
            </a:r>
            <a:r>
              <a:rPr lang="en-US" altLang="tr-TR" dirty="0" err="1">
                <a:solidFill>
                  <a:srgbClr val="000000"/>
                </a:solidFill>
              </a:rPr>
              <a:t>C</a:t>
            </a:r>
            <a:r>
              <a:rPr lang="en-US" altLang="tr-TR" dirty="0" err="1" smtClean="0">
                <a:solidFill>
                  <a:srgbClr val="000000"/>
                </a:solidFill>
              </a:rPr>
              <a:t>errahi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>
                <a:solidFill>
                  <a:srgbClr val="000000"/>
                </a:solidFill>
              </a:rPr>
              <a:t>yerine</a:t>
            </a:r>
            <a:r>
              <a:rPr lang="en-US" altLang="tr-TR" dirty="0">
                <a:solidFill>
                  <a:srgbClr val="000000"/>
                </a:solidFill>
              </a:rPr>
              <a:t>  </a:t>
            </a:r>
            <a:r>
              <a:rPr lang="en-US" altLang="tr-TR" dirty="0" err="1">
                <a:solidFill>
                  <a:srgbClr val="000000"/>
                </a:solidFill>
              </a:rPr>
              <a:t>düşünülebilir</a:t>
            </a:r>
            <a:r>
              <a:rPr lang="en-US" altLang="tr-TR" dirty="0" smtClean="0">
                <a:solidFill>
                  <a:srgbClr val="000000"/>
                </a:solidFill>
              </a:rPr>
              <a:t>.</a:t>
            </a:r>
          </a:p>
          <a:p>
            <a:endParaRPr lang="en-US" altLang="tr-TR" dirty="0" smtClean="0">
              <a:solidFill>
                <a:srgbClr val="000000"/>
              </a:solidFill>
            </a:endParaRPr>
          </a:p>
          <a:p>
            <a:r>
              <a:rPr lang="en-US" altLang="tr-TR" dirty="0" err="1" smtClean="0">
                <a:solidFill>
                  <a:srgbClr val="000000"/>
                </a:solidFill>
              </a:rPr>
              <a:t>Rekürrent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endometrioma</a:t>
            </a:r>
            <a:r>
              <a:rPr lang="en-US" altLang="tr-TR" dirty="0" smtClean="0">
                <a:solidFill>
                  <a:srgbClr val="000000"/>
                </a:solidFill>
              </a:rPr>
              <a:t>  </a:t>
            </a:r>
            <a:r>
              <a:rPr lang="en-US" altLang="tr-TR" dirty="0" err="1" smtClean="0">
                <a:solidFill>
                  <a:srgbClr val="000000"/>
                </a:solidFill>
              </a:rPr>
              <a:t>riskini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azaltmak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için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ovulasyonu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inhibe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etmek</a:t>
            </a:r>
            <a:r>
              <a:rPr lang="en-US" altLang="tr-TR" dirty="0">
                <a:solidFill>
                  <a:srgbClr val="000000"/>
                </a:solidFill>
              </a:rPr>
              <a:t> </a:t>
            </a:r>
            <a:r>
              <a:rPr lang="en-US" altLang="tr-TR" sz="2400" dirty="0" smtClean="0">
                <a:solidFill>
                  <a:srgbClr val="FF0000"/>
                </a:solidFill>
              </a:rPr>
              <a:t>(</a:t>
            </a:r>
            <a:r>
              <a:rPr lang="en-US" altLang="tr-TR" sz="2400" dirty="0" err="1" smtClean="0">
                <a:solidFill>
                  <a:srgbClr val="FF0000"/>
                </a:solidFill>
              </a:rPr>
              <a:t>gebelik</a:t>
            </a:r>
            <a:r>
              <a:rPr lang="en-US" altLang="tr-TR" sz="2400" dirty="0" smtClean="0">
                <a:solidFill>
                  <a:srgbClr val="FF0000"/>
                </a:solidFill>
              </a:rPr>
              <a:t> </a:t>
            </a:r>
            <a:r>
              <a:rPr lang="en-US" altLang="tr-TR" sz="2400" dirty="0" err="1" smtClean="0">
                <a:solidFill>
                  <a:srgbClr val="FF0000"/>
                </a:solidFill>
              </a:rPr>
              <a:t>arzu</a:t>
            </a:r>
            <a:r>
              <a:rPr lang="en-US" altLang="tr-TR" sz="2400" dirty="0" smtClean="0">
                <a:solidFill>
                  <a:srgbClr val="FF0000"/>
                </a:solidFill>
              </a:rPr>
              <a:t> </a:t>
            </a:r>
            <a:r>
              <a:rPr lang="en-US" altLang="tr-TR" sz="2400" dirty="0" err="1" smtClean="0">
                <a:solidFill>
                  <a:srgbClr val="FF0000"/>
                </a:solidFill>
              </a:rPr>
              <a:t>edinceye</a:t>
            </a:r>
            <a:r>
              <a:rPr lang="en-US" altLang="tr-TR" sz="2400" dirty="0" smtClean="0">
                <a:solidFill>
                  <a:srgbClr val="FF0000"/>
                </a:solidFill>
              </a:rPr>
              <a:t> </a:t>
            </a:r>
            <a:r>
              <a:rPr lang="en-US" altLang="tr-TR" sz="2400" dirty="0" err="1" smtClean="0">
                <a:solidFill>
                  <a:srgbClr val="FF0000"/>
                </a:solidFill>
              </a:rPr>
              <a:t>kadar</a:t>
            </a:r>
            <a:r>
              <a:rPr lang="en-US" altLang="tr-TR" sz="2400" dirty="0" smtClean="0">
                <a:solidFill>
                  <a:srgbClr val="FF0000"/>
                </a:solidFill>
              </a:rPr>
              <a:t>)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ve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bunu</a:t>
            </a:r>
            <a:r>
              <a:rPr lang="en-US" altLang="tr-TR" dirty="0" smtClean="0">
                <a:solidFill>
                  <a:srgbClr val="000000"/>
                </a:solidFill>
              </a:rPr>
              <a:t> da en </a:t>
            </a:r>
            <a:r>
              <a:rPr lang="en-US" altLang="tr-TR" dirty="0" err="1" smtClean="0">
                <a:solidFill>
                  <a:srgbClr val="000000"/>
                </a:solidFill>
              </a:rPr>
              <a:t>iyi</a:t>
            </a:r>
            <a:r>
              <a:rPr lang="en-US" altLang="tr-TR" dirty="0" smtClean="0">
                <a:solidFill>
                  <a:srgbClr val="000000"/>
                </a:solidFill>
              </a:rPr>
              <a:t> OKS </a:t>
            </a:r>
            <a:r>
              <a:rPr lang="en-US" altLang="tr-TR" dirty="0" err="1" smtClean="0">
                <a:solidFill>
                  <a:srgbClr val="000000"/>
                </a:solidFill>
              </a:rPr>
              <a:t>ile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yapmak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uygun</a:t>
            </a:r>
            <a:r>
              <a:rPr lang="en-US" altLang="tr-TR" dirty="0" smtClean="0">
                <a:solidFill>
                  <a:srgbClr val="000000"/>
                </a:solidFill>
              </a:rPr>
              <a:t> </a:t>
            </a:r>
            <a:r>
              <a:rPr lang="en-US" altLang="tr-TR" dirty="0" err="1" smtClean="0">
                <a:solidFill>
                  <a:srgbClr val="000000"/>
                </a:solidFill>
              </a:rPr>
              <a:t>olacaktır</a:t>
            </a:r>
            <a:r>
              <a:rPr lang="en-US" altLang="tr-TR" dirty="0" smtClean="0">
                <a:solidFill>
                  <a:srgbClr val="000000"/>
                </a:solidFill>
              </a:rPr>
              <a:t>. </a:t>
            </a:r>
            <a:endParaRPr lang="en-US" altLang="tr-TR" dirty="0">
              <a:solidFill>
                <a:srgbClr val="000000"/>
              </a:solidFill>
            </a:endParaRPr>
          </a:p>
          <a:p>
            <a:endParaRPr lang="en-US" altLang="tr-TR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86555"/>
      </p:ext>
    </p:extLst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97E3C6-53C1-4CF2-A889-65BABDA8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tr-TR" dirty="0"/>
          </a:p>
        </p:txBody>
      </p:sp>
      <p:sp>
        <p:nvSpPr>
          <p:cNvPr id="91138" name="Content Placeholder 2">
            <a:extLst>
              <a:ext uri="{FF2B5EF4-FFF2-40B4-BE49-F238E27FC236}">
                <a16:creationId xmlns:a16="http://schemas.microsoft.com/office/drawing/2014/main" xmlns="" id="{0B0D2325-B7C3-4D9E-9522-56AC2552F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5" y="620688"/>
            <a:ext cx="8352928" cy="5505475"/>
          </a:xfrm>
        </p:spPr>
        <p:txBody>
          <a:bodyPr/>
          <a:lstStyle/>
          <a:p>
            <a:pPr marL="0" indent="0">
              <a:buNone/>
            </a:pPr>
            <a:r>
              <a:rPr lang="en-US" altLang="tr-TR" dirty="0" smtClean="0">
                <a:solidFill>
                  <a:srgbClr val="FF0000"/>
                </a:solidFill>
              </a:rPr>
              <a:t>   </a:t>
            </a:r>
            <a:r>
              <a:rPr lang="en-US" altLang="tr-TR" dirty="0" err="1" smtClean="0">
                <a:solidFill>
                  <a:srgbClr val="000000"/>
                </a:solidFill>
              </a:rPr>
              <a:t>Fakat</a:t>
            </a:r>
            <a:r>
              <a:rPr lang="en-US" altLang="tr-TR" dirty="0" smtClean="0">
                <a:solidFill>
                  <a:srgbClr val="000000"/>
                </a:solidFill>
              </a:rPr>
              <a:t>,</a:t>
            </a:r>
          </a:p>
          <a:p>
            <a:r>
              <a:rPr lang="en-US" altLang="tr-TR" sz="2800" dirty="0" err="1" smtClean="0">
                <a:solidFill>
                  <a:schemeClr val="tx1"/>
                </a:solidFill>
              </a:rPr>
              <a:t>Ağrı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ile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birliktelik</a:t>
            </a:r>
            <a:r>
              <a:rPr lang="en-US" altLang="tr-TR" sz="2800" dirty="0" smtClean="0">
                <a:solidFill>
                  <a:schemeClr val="tx1"/>
                </a:solidFill>
              </a:rPr>
              <a:t> </a:t>
            </a:r>
            <a:r>
              <a:rPr lang="en-US" altLang="tr-TR" sz="2800" dirty="0" err="1" smtClean="0">
                <a:solidFill>
                  <a:schemeClr val="tx1"/>
                </a:solidFill>
              </a:rPr>
              <a:t>te</a:t>
            </a:r>
            <a:r>
              <a:rPr lang="en-US" altLang="tr-TR" sz="2800" dirty="0">
                <a:solidFill>
                  <a:schemeClr val="tx1"/>
                </a:solidFill>
              </a:rPr>
              <a:t>,  </a:t>
            </a:r>
            <a:r>
              <a:rPr lang="en-US" altLang="tr-TR" sz="2800" dirty="0" err="1">
                <a:solidFill>
                  <a:schemeClr val="tx1"/>
                </a:solidFill>
              </a:rPr>
              <a:t>Medikal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tedavi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başarısız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olursa</a:t>
            </a:r>
            <a:r>
              <a:rPr lang="en-US" altLang="tr-TR" sz="2800" dirty="0">
                <a:solidFill>
                  <a:schemeClr val="tx1"/>
                </a:solidFill>
              </a:rPr>
              <a:t> ,</a:t>
            </a:r>
          </a:p>
          <a:p>
            <a:r>
              <a:rPr lang="en-US" altLang="tr-TR" sz="2800" dirty="0">
                <a:solidFill>
                  <a:schemeClr val="tx1"/>
                </a:solidFill>
              </a:rPr>
              <a:t>Kist </a:t>
            </a:r>
            <a:r>
              <a:rPr lang="en-US" altLang="tr-TR" sz="2800" dirty="0" err="1">
                <a:solidFill>
                  <a:schemeClr val="tx1"/>
                </a:solidFill>
              </a:rPr>
              <a:t>hızla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büyürse</a:t>
            </a:r>
            <a:r>
              <a:rPr lang="en-US" altLang="tr-TR" sz="2800" dirty="0">
                <a:solidFill>
                  <a:schemeClr val="tx1"/>
                </a:solidFill>
              </a:rPr>
              <a:t>,</a:t>
            </a:r>
          </a:p>
          <a:p>
            <a:r>
              <a:rPr lang="en-US" altLang="tr-TR" sz="2800" dirty="0" err="1">
                <a:solidFill>
                  <a:schemeClr val="tx1"/>
                </a:solidFill>
              </a:rPr>
              <a:t>Malignite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şüphesi</a:t>
            </a: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err="1">
                <a:solidFill>
                  <a:schemeClr val="tx1"/>
                </a:solidFill>
              </a:rPr>
              <a:t>varsa</a:t>
            </a:r>
            <a:r>
              <a:rPr lang="en-US" altLang="tr-TR" sz="2800" dirty="0">
                <a:solidFill>
                  <a:schemeClr val="tx1"/>
                </a:solidFill>
              </a:rPr>
              <a:t>,                  </a:t>
            </a:r>
            <a:endParaRPr lang="en-US" altLang="tr-TR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tr-TR" sz="2800" dirty="0">
                <a:solidFill>
                  <a:schemeClr val="tx1"/>
                </a:solidFill>
              </a:rPr>
              <a:t> </a:t>
            </a:r>
            <a:r>
              <a:rPr lang="en-US" altLang="tr-TR" sz="2800" dirty="0" smtClean="0">
                <a:solidFill>
                  <a:schemeClr val="tx1"/>
                </a:solidFill>
              </a:rPr>
              <a:t>   </a:t>
            </a:r>
            <a:r>
              <a:rPr lang="en-US" altLang="tr-TR" sz="2800" dirty="0" smtClean="0">
                <a:solidFill>
                  <a:srgbClr val="FF0000"/>
                </a:solidFill>
              </a:rPr>
              <a:t>İKİNCİ </a:t>
            </a:r>
            <a:r>
              <a:rPr lang="en-US" altLang="tr-TR" sz="2800" dirty="0">
                <a:solidFill>
                  <a:srgbClr val="FF0000"/>
                </a:solidFill>
              </a:rPr>
              <a:t>CERRAHİ    </a:t>
            </a:r>
            <a:r>
              <a:rPr lang="en-US" altLang="tr-TR" sz="2800" dirty="0" err="1">
                <a:solidFill>
                  <a:srgbClr val="000000"/>
                </a:solidFill>
              </a:rPr>
              <a:t>endike</a:t>
            </a:r>
            <a:r>
              <a:rPr lang="en-US" altLang="tr-TR" sz="2800" dirty="0">
                <a:solidFill>
                  <a:srgbClr val="000000"/>
                </a:solidFill>
              </a:rPr>
              <a:t> </a:t>
            </a:r>
            <a:r>
              <a:rPr lang="en-US" altLang="tr-TR" sz="2800" dirty="0" err="1">
                <a:solidFill>
                  <a:srgbClr val="000000"/>
                </a:solidFill>
              </a:rPr>
              <a:t>olabilir</a:t>
            </a:r>
            <a:r>
              <a:rPr lang="en-US" altLang="tr-TR" sz="2800" dirty="0">
                <a:solidFill>
                  <a:srgbClr val="000000"/>
                </a:solidFill>
              </a:rPr>
              <a:t>. </a:t>
            </a:r>
            <a:r>
              <a:rPr lang="en-US" altLang="tr-TR" sz="2800" dirty="0" smtClean="0">
                <a:solidFill>
                  <a:srgbClr val="000000"/>
                </a:solidFill>
              </a:rPr>
              <a:t>                </a:t>
            </a:r>
          </a:p>
          <a:p>
            <a:pPr marL="0" indent="0">
              <a:buNone/>
            </a:pPr>
            <a:endParaRPr lang="en-US" altLang="tr-TR" sz="2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altLang="tr-TR" sz="2800" dirty="0" smtClean="0">
                <a:solidFill>
                  <a:srgbClr val="000000"/>
                </a:solidFill>
              </a:rPr>
              <a:t>   </a:t>
            </a:r>
            <a:r>
              <a:rPr lang="en-US" altLang="tr-TR" sz="2800" dirty="0" err="1" smtClean="0">
                <a:solidFill>
                  <a:srgbClr val="000000"/>
                </a:solidFill>
              </a:rPr>
              <a:t>Ama</a:t>
            </a:r>
            <a:r>
              <a:rPr lang="en-US" altLang="tr-TR" sz="2800" dirty="0" smtClean="0">
                <a:solidFill>
                  <a:srgbClr val="000000"/>
                </a:solidFill>
              </a:rPr>
              <a:t> </a:t>
            </a:r>
            <a:r>
              <a:rPr lang="en-US" altLang="tr-TR" sz="2800" dirty="0" err="1">
                <a:solidFill>
                  <a:srgbClr val="000000"/>
                </a:solidFill>
              </a:rPr>
              <a:t>hastaya</a:t>
            </a:r>
            <a:r>
              <a:rPr lang="en-US" altLang="tr-TR" sz="2800" dirty="0">
                <a:solidFill>
                  <a:srgbClr val="000000"/>
                </a:solidFill>
              </a:rPr>
              <a:t> over  </a:t>
            </a:r>
            <a:r>
              <a:rPr lang="en-US" altLang="tr-TR" sz="2800" dirty="0" err="1">
                <a:solidFill>
                  <a:srgbClr val="000000"/>
                </a:solidFill>
              </a:rPr>
              <a:t>rezervinde</a:t>
            </a:r>
            <a:r>
              <a:rPr lang="en-US" altLang="tr-TR" sz="2800" dirty="0">
                <a:solidFill>
                  <a:srgbClr val="000000"/>
                </a:solidFill>
              </a:rPr>
              <a:t>  </a:t>
            </a:r>
            <a:r>
              <a:rPr lang="en-US" altLang="tr-TR" sz="2800" dirty="0" err="1">
                <a:solidFill>
                  <a:srgbClr val="000000"/>
                </a:solidFill>
              </a:rPr>
              <a:t>birinci</a:t>
            </a:r>
            <a:r>
              <a:rPr lang="en-US" altLang="tr-TR" sz="2800" dirty="0">
                <a:solidFill>
                  <a:srgbClr val="000000"/>
                </a:solidFill>
              </a:rPr>
              <a:t> </a:t>
            </a:r>
            <a:r>
              <a:rPr lang="en-US" altLang="tr-TR" sz="2800" dirty="0" smtClean="0">
                <a:solidFill>
                  <a:srgbClr val="000000"/>
                </a:solidFill>
              </a:rPr>
              <a:t>   </a:t>
            </a:r>
            <a:r>
              <a:rPr lang="en-US" altLang="tr-TR" sz="2800" dirty="0" err="1" smtClean="0">
                <a:solidFill>
                  <a:srgbClr val="000000"/>
                </a:solidFill>
              </a:rPr>
              <a:t>cerrahiden</a:t>
            </a:r>
            <a:r>
              <a:rPr lang="en-US" altLang="tr-TR" sz="2800" dirty="0" smtClean="0">
                <a:solidFill>
                  <a:srgbClr val="000000"/>
                </a:solidFill>
              </a:rPr>
              <a:t> </a:t>
            </a:r>
            <a:r>
              <a:rPr lang="en-US" altLang="tr-TR" sz="2800" dirty="0" err="1">
                <a:solidFill>
                  <a:srgbClr val="000000"/>
                </a:solidFill>
              </a:rPr>
              <a:t>daha</a:t>
            </a:r>
            <a:r>
              <a:rPr lang="en-US" altLang="tr-TR" sz="2800" dirty="0">
                <a:solidFill>
                  <a:srgbClr val="000000"/>
                </a:solidFill>
              </a:rPr>
              <a:t>  </a:t>
            </a:r>
            <a:r>
              <a:rPr lang="en-US" altLang="tr-TR" sz="2800" dirty="0" err="1">
                <a:solidFill>
                  <a:srgbClr val="000000"/>
                </a:solidFill>
              </a:rPr>
              <a:t>fazla</a:t>
            </a:r>
            <a:r>
              <a:rPr lang="en-US" altLang="tr-TR" sz="2800" dirty="0">
                <a:solidFill>
                  <a:srgbClr val="000000"/>
                </a:solidFill>
              </a:rPr>
              <a:t> </a:t>
            </a:r>
            <a:r>
              <a:rPr lang="en-US" altLang="tr-TR" sz="2800" dirty="0" err="1">
                <a:solidFill>
                  <a:srgbClr val="000000"/>
                </a:solidFill>
              </a:rPr>
              <a:t>zarar</a:t>
            </a:r>
            <a:r>
              <a:rPr lang="en-US" altLang="tr-TR" sz="2800" dirty="0">
                <a:solidFill>
                  <a:srgbClr val="000000"/>
                </a:solidFill>
              </a:rPr>
              <a:t> </a:t>
            </a:r>
            <a:r>
              <a:rPr lang="en-US" altLang="tr-TR" sz="2800" dirty="0" err="1">
                <a:solidFill>
                  <a:srgbClr val="000000"/>
                </a:solidFill>
              </a:rPr>
              <a:t>göreceği</a:t>
            </a:r>
            <a:r>
              <a:rPr lang="en-US" altLang="tr-TR" sz="2800" dirty="0">
                <a:solidFill>
                  <a:srgbClr val="000000"/>
                </a:solidFill>
              </a:rPr>
              <a:t> </a:t>
            </a:r>
            <a:r>
              <a:rPr lang="en-US" altLang="tr-TR" sz="2800" dirty="0" smtClean="0">
                <a:solidFill>
                  <a:srgbClr val="000000"/>
                </a:solidFill>
              </a:rPr>
              <a:t> </a:t>
            </a:r>
            <a:r>
              <a:rPr lang="en-US" altLang="tr-TR" sz="2800" dirty="0" err="1" smtClean="0">
                <a:solidFill>
                  <a:srgbClr val="000000"/>
                </a:solidFill>
              </a:rPr>
              <a:t>anlatılmalıdır</a:t>
            </a:r>
            <a:r>
              <a:rPr lang="en-US" altLang="tr-TR" sz="2800" dirty="0">
                <a:solidFill>
                  <a:srgbClr val="000000"/>
                </a:solidFill>
              </a:rPr>
              <a:t>. </a:t>
            </a: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CDFDF4-CFF5-422E-8A24-EF51444C5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96258" name="Content Placeholder 2">
            <a:extLst>
              <a:ext uri="{FF2B5EF4-FFF2-40B4-BE49-F238E27FC236}">
                <a16:creationId xmlns:a16="http://schemas.microsoft.com/office/drawing/2014/main" xmlns="" id="{0F4A7BAB-11CB-479F-A6D1-C041BF690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476250"/>
            <a:ext cx="8353425" cy="5649913"/>
          </a:xfrm>
        </p:spPr>
        <p:txBody>
          <a:bodyPr/>
          <a:lstStyle/>
          <a:p>
            <a:r>
              <a:rPr lang="en-US" altLang="tr-TR" sz="2800" dirty="0" err="1" smtClean="0">
                <a:solidFill>
                  <a:srgbClr val="000000"/>
                </a:solidFill>
              </a:rPr>
              <a:t>Gebelik</a:t>
            </a:r>
            <a:r>
              <a:rPr lang="en-US" altLang="tr-TR" sz="2800" dirty="0" smtClean="0">
                <a:solidFill>
                  <a:srgbClr val="000000"/>
                </a:solidFill>
              </a:rPr>
              <a:t> </a:t>
            </a:r>
            <a:r>
              <a:rPr lang="en-US" altLang="tr-TR" sz="2800" dirty="0" err="1">
                <a:solidFill>
                  <a:srgbClr val="000000"/>
                </a:solidFill>
              </a:rPr>
              <a:t>arzu</a:t>
            </a:r>
            <a:r>
              <a:rPr lang="en-US" altLang="tr-TR" sz="2800" dirty="0">
                <a:solidFill>
                  <a:srgbClr val="000000"/>
                </a:solidFill>
              </a:rPr>
              <a:t> </a:t>
            </a:r>
            <a:r>
              <a:rPr lang="en-US" altLang="tr-TR" sz="2800" dirty="0" err="1">
                <a:solidFill>
                  <a:srgbClr val="000000"/>
                </a:solidFill>
              </a:rPr>
              <a:t>etmeyen</a:t>
            </a:r>
            <a:r>
              <a:rPr lang="en-US" altLang="tr-TR" sz="2800" dirty="0">
                <a:solidFill>
                  <a:srgbClr val="000000"/>
                </a:solidFill>
              </a:rPr>
              <a:t> </a:t>
            </a:r>
            <a:r>
              <a:rPr lang="en-US" altLang="tr-TR" sz="2800" dirty="0" err="1">
                <a:solidFill>
                  <a:srgbClr val="000000"/>
                </a:solidFill>
              </a:rPr>
              <a:t>hastada</a:t>
            </a:r>
            <a:r>
              <a:rPr lang="en-US" altLang="tr-TR" sz="2800" dirty="0">
                <a:solidFill>
                  <a:srgbClr val="000000"/>
                </a:solidFill>
              </a:rPr>
              <a:t> </a:t>
            </a:r>
            <a:r>
              <a:rPr lang="en-US" altLang="tr-TR" sz="2800" dirty="0"/>
              <a:t>, </a:t>
            </a:r>
            <a:r>
              <a:rPr lang="en-US" altLang="tr-TR" sz="2800" dirty="0">
                <a:solidFill>
                  <a:srgbClr val="FF0000"/>
                </a:solidFill>
              </a:rPr>
              <a:t>hormonal </a:t>
            </a:r>
            <a:r>
              <a:rPr lang="en-US" altLang="tr-TR" sz="2800" dirty="0" err="1" smtClean="0">
                <a:solidFill>
                  <a:srgbClr val="FF0000"/>
                </a:solidFill>
              </a:rPr>
              <a:t>tedavi</a:t>
            </a:r>
            <a:r>
              <a:rPr lang="en-US" altLang="tr-TR" sz="2800" dirty="0" smtClean="0">
                <a:solidFill>
                  <a:srgbClr val="FF0000"/>
                </a:solidFill>
              </a:rPr>
              <a:t> (OKS </a:t>
            </a:r>
            <a:r>
              <a:rPr lang="en-US" altLang="tr-TR" sz="2800" dirty="0" err="1" smtClean="0">
                <a:solidFill>
                  <a:srgbClr val="FF0000"/>
                </a:solidFill>
              </a:rPr>
              <a:t>v.s</a:t>
            </a:r>
            <a:r>
              <a:rPr lang="en-US" altLang="tr-TR" sz="2800" dirty="0" smtClean="0">
                <a:solidFill>
                  <a:srgbClr val="FF0000"/>
                </a:solidFill>
              </a:rPr>
              <a:t>) </a:t>
            </a:r>
            <a:r>
              <a:rPr lang="en-US" altLang="tr-TR" sz="2800" dirty="0" err="1"/>
              <a:t>eğer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kontrendikasyon</a:t>
            </a:r>
            <a:r>
              <a:rPr lang="en-US" altLang="tr-TR" sz="2800" dirty="0"/>
              <a:t> </a:t>
            </a:r>
            <a:r>
              <a:rPr lang="en-US" altLang="tr-TR" sz="2800" dirty="0" err="1"/>
              <a:t>yoksa</a:t>
            </a:r>
            <a:r>
              <a:rPr lang="en-US" altLang="tr-TR" sz="2800" dirty="0"/>
              <a:t> </a:t>
            </a:r>
            <a:r>
              <a:rPr lang="en-US" altLang="tr-TR" sz="2800" dirty="0">
                <a:solidFill>
                  <a:srgbClr val="FF0000"/>
                </a:solidFill>
              </a:rPr>
              <a:t>first-lıne </a:t>
            </a:r>
            <a:r>
              <a:rPr lang="en-US" altLang="tr-TR" sz="2800" dirty="0" err="1"/>
              <a:t>tedavi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olarak</a:t>
            </a:r>
            <a:r>
              <a:rPr lang="en-US" altLang="tr-TR" sz="2800" dirty="0"/>
              <a:t> </a:t>
            </a:r>
            <a:r>
              <a:rPr lang="en-US" altLang="tr-TR" sz="2800" dirty="0" err="1"/>
              <a:t>düşünülmelidir</a:t>
            </a:r>
            <a:r>
              <a:rPr lang="en-US" altLang="tr-TR" sz="2800" dirty="0"/>
              <a:t>.  </a:t>
            </a:r>
            <a:endParaRPr lang="en-US" altLang="tr-TR" sz="2800" dirty="0" smtClean="0"/>
          </a:p>
          <a:p>
            <a:endParaRPr lang="en-US" altLang="tr-TR" sz="2800" dirty="0" smtClean="0"/>
          </a:p>
          <a:p>
            <a:r>
              <a:rPr lang="en-US" altLang="tr-TR" sz="2800" dirty="0" err="1" smtClean="0"/>
              <a:t>Ünilateral</a:t>
            </a:r>
            <a:r>
              <a:rPr lang="en-US" altLang="tr-TR" sz="2800" dirty="0" smtClean="0"/>
              <a:t> </a:t>
            </a:r>
            <a:r>
              <a:rPr lang="en-US" altLang="tr-TR" sz="2800" dirty="0" err="1"/>
              <a:t>endometriomalı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kadınların</a:t>
            </a:r>
            <a:r>
              <a:rPr lang="en-US" altLang="tr-TR" sz="2800" dirty="0"/>
              <a:t> da  </a:t>
            </a:r>
            <a:r>
              <a:rPr lang="en-US" altLang="tr-TR" sz="2800" dirty="0" err="1"/>
              <a:t>dahil</a:t>
            </a:r>
            <a:r>
              <a:rPr lang="en-US" altLang="tr-TR" sz="2800" dirty="0"/>
              <a:t> </a:t>
            </a:r>
            <a:r>
              <a:rPr lang="en-US" altLang="tr-TR" sz="2800" dirty="0" err="1"/>
              <a:t>edildiği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yeni</a:t>
            </a:r>
            <a:r>
              <a:rPr lang="en-US" altLang="tr-TR" sz="2800" dirty="0"/>
              <a:t> </a:t>
            </a:r>
            <a:r>
              <a:rPr lang="en-US" altLang="tr-TR" sz="2800" dirty="0" err="1"/>
              <a:t>çalışmalar</a:t>
            </a:r>
            <a:r>
              <a:rPr lang="en-US" altLang="tr-TR" sz="2800" dirty="0"/>
              <a:t> da  </a:t>
            </a:r>
            <a:r>
              <a:rPr lang="en-US" altLang="tr-TR" sz="2800" dirty="0" smtClean="0"/>
              <a:t>, </a:t>
            </a:r>
            <a:r>
              <a:rPr lang="en-US" altLang="tr-TR" sz="2800" dirty="0" err="1">
                <a:solidFill>
                  <a:srgbClr val="FF0000"/>
                </a:solidFill>
              </a:rPr>
              <a:t>E</a:t>
            </a:r>
            <a:r>
              <a:rPr lang="en-US" altLang="tr-TR" sz="2800" dirty="0" err="1" smtClean="0">
                <a:solidFill>
                  <a:srgbClr val="FF0000"/>
                </a:solidFill>
              </a:rPr>
              <a:t>ndometriomalar</a:t>
            </a:r>
            <a:r>
              <a:rPr lang="en-US" altLang="tr-TR" sz="2800" dirty="0" smtClean="0">
                <a:solidFill>
                  <a:srgbClr val="FF0000"/>
                </a:solidFill>
              </a:rPr>
              <a:t> </a:t>
            </a:r>
            <a:r>
              <a:rPr lang="en-US" altLang="tr-TR" sz="2800" dirty="0" err="1">
                <a:solidFill>
                  <a:srgbClr val="FF0000"/>
                </a:solidFill>
              </a:rPr>
              <a:t>ovulasyonu</a:t>
            </a:r>
            <a:r>
              <a:rPr lang="en-US" altLang="tr-TR" sz="2800" dirty="0">
                <a:solidFill>
                  <a:srgbClr val="FF0000"/>
                </a:solidFill>
              </a:rPr>
              <a:t> </a:t>
            </a:r>
            <a:r>
              <a:rPr lang="en-US" altLang="tr-TR" sz="2800" dirty="0" err="1">
                <a:solidFill>
                  <a:srgbClr val="FF0000"/>
                </a:solidFill>
              </a:rPr>
              <a:t>bozmuyor</a:t>
            </a:r>
            <a:r>
              <a:rPr lang="en-US" altLang="tr-TR" sz="2800" dirty="0">
                <a:solidFill>
                  <a:srgbClr val="FF0000"/>
                </a:solidFill>
              </a:rPr>
              <a:t>, </a:t>
            </a:r>
            <a:r>
              <a:rPr lang="en-US" altLang="tr-TR" sz="2800" dirty="0" err="1"/>
              <a:t>infertilite</a:t>
            </a:r>
            <a:r>
              <a:rPr lang="en-US" altLang="tr-TR" sz="2800" dirty="0"/>
              <a:t> </a:t>
            </a:r>
            <a:r>
              <a:rPr lang="en-US" altLang="tr-TR" sz="2800" dirty="0" err="1"/>
              <a:t>öyküsü</a:t>
            </a:r>
            <a:r>
              <a:rPr lang="en-US" altLang="tr-TR" sz="2800" dirty="0"/>
              <a:t> </a:t>
            </a:r>
            <a:r>
              <a:rPr lang="en-US" altLang="tr-TR" sz="2800" dirty="0" err="1"/>
              <a:t>olmayan</a:t>
            </a:r>
            <a:r>
              <a:rPr lang="en-US" altLang="tr-TR" sz="2800" dirty="0"/>
              <a:t> </a:t>
            </a:r>
            <a:r>
              <a:rPr lang="en-US" altLang="tr-TR" sz="2800" dirty="0" err="1" smtClean="0"/>
              <a:t>kadınlar</a:t>
            </a:r>
            <a:r>
              <a:rPr lang="en-US" altLang="tr-TR" sz="2800" dirty="0" smtClean="0"/>
              <a:t>, </a:t>
            </a:r>
            <a:r>
              <a:rPr lang="en-US" altLang="tr-TR" sz="2800" dirty="0" err="1"/>
              <a:t>bu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kistin</a:t>
            </a:r>
            <a:r>
              <a:rPr lang="en-US" altLang="tr-TR" sz="2800" dirty="0"/>
              <a:t> </a:t>
            </a:r>
            <a:r>
              <a:rPr lang="en-US" altLang="tr-TR" sz="2800" dirty="0" err="1" smtClean="0"/>
              <a:t>mevcudiyetine</a:t>
            </a:r>
            <a:r>
              <a:rPr lang="en-US" altLang="tr-TR" sz="2800" dirty="0" smtClean="0"/>
              <a:t> </a:t>
            </a:r>
            <a:r>
              <a:rPr lang="en-US" altLang="tr-TR" sz="2800" dirty="0" err="1" smtClean="0"/>
              <a:t>rağmen</a:t>
            </a:r>
            <a:r>
              <a:rPr lang="en-US" altLang="tr-TR" sz="2800" dirty="0" smtClean="0"/>
              <a:t>, </a:t>
            </a:r>
            <a:r>
              <a:rPr lang="en-US" altLang="tr-TR" sz="2800" dirty="0" err="1" smtClean="0"/>
              <a:t>kısa</a:t>
            </a:r>
            <a:r>
              <a:rPr lang="en-US" altLang="tr-TR" sz="2800" dirty="0" smtClean="0"/>
              <a:t> </a:t>
            </a:r>
            <a:r>
              <a:rPr lang="en-US" altLang="tr-TR" sz="2800" dirty="0" err="1" smtClean="0"/>
              <a:t>sürede</a:t>
            </a:r>
            <a:r>
              <a:rPr lang="en-US" altLang="tr-TR" sz="2800" dirty="0" smtClean="0"/>
              <a:t> </a:t>
            </a:r>
            <a:r>
              <a:rPr lang="en-US" altLang="tr-TR" sz="2800" dirty="0" err="1" smtClean="0"/>
              <a:t>spontan</a:t>
            </a:r>
            <a:r>
              <a:rPr lang="en-US" altLang="tr-TR" sz="2800" dirty="0" smtClean="0"/>
              <a:t>  </a:t>
            </a:r>
            <a:r>
              <a:rPr lang="en-US" altLang="tr-TR" sz="2800" dirty="0" err="1"/>
              <a:t>gebe</a:t>
            </a:r>
            <a:r>
              <a:rPr lang="en-US" altLang="tr-TR" sz="2800" dirty="0"/>
              <a:t> </a:t>
            </a:r>
            <a:r>
              <a:rPr lang="en-US" altLang="tr-TR" sz="2800" dirty="0" err="1"/>
              <a:t>kalabiliyor</a:t>
            </a:r>
            <a:r>
              <a:rPr lang="en-US" altLang="tr-TR" sz="2800" dirty="0"/>
              <a:t>. </a:t>
            </a:r>
          </a:p>
          <a:p>
            <a:endParaRPr lang="en-US" altLang="tr-TR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795082-9232-4A80-9128-8FE92C325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97282" name="Content Placeholder 2">
            <a:extLst>
              <a:ext uri="{FF2B5EF4-FFF2-40B4-BE49-F238E27FC236}">
                <a16:creationId xmlns:a16="http://schemas.microsoft.com/office/drawing/2014/main" xmlns="" id="{5D8DBFB4-E56A-4EA2-BA23-11774378D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404813"/>
            <a:ext cx="8713788" cy="6192837"/>
          </a:xfrm>
        </p:spPr>
        <p:txBody>
          <a:bodyPr/>
          <a:lstStyle/>
          <a:p>
            <a:pPr marL="0" indent="0">
              <a:buNone/>
            </a:pPr>
            <a:endParaRPr lang="en-US" altLang="tr-TR" dirty="0" smtClean="0"/>
          </a:p>
          <a:p>
            <a:r>
              <a:rPr lang="en-US" altLang="tr-TR" dirty="0" err="1" smtClean="0">
                <a:solidFill>
                  <a:schemeClr val="tx1"/>
                </a:solidFill>
              </a:rPr>
              <a:t>Rekürrent</a:t>
            </a:r>
            <a:r>
              <a:rPr lang="en-US" altLang="tr-TR" dirty="0" smtClean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Endometriomalarda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gebelik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arzu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edilirse</a:t>
            </a:r>
            <a:r>
              <a:rPr lang="en-US" altLang="tr-TR" dirty="0">
                <a:solidFill>
                  <a:schemeClr val="tx1"/>
                </a:solidFill>
              </a:rPr>
              <a:t>,  </a:t>
            </a:r>
            <a:r>
              <a:rPr lang="en-US" altLang="tr-TR" dirty="0" smtClean="0">
                <a:solidFill>
                  <a:srgbClr val="FF0000"/>
                </a:solidFill>
              </a:rPr>
              <a:t>IVF-ICSI ,</a:t>
            </a:r>
            <a:r>
              <a:rPr lang="en-US" altLang="tr-TR" dirty="0" smtClean="0">
                <a:solidFill>
                  <a:schemeClr val="tx1"/>
                </a:solidFill>
              </a:rPr>
              <a:t>  </a:t>
            </a:r>
            <a:r>
              <a:rPr lang="en-US" altLang="tr-TR" dirty="0" err="1">
                <a:solidFill>
                  <a:schemeClr val="tx1"/>
                </a:solidFill>
              </a:rPr>
              <a:t>muhtemelen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C</a:t>
            </a:r>
            <a:r>
              <a:rPr lang="en-US" altLang="tr-TR" dirty="0" err="1" smtClean="0">
                <a:solidFill>
                  <a:schemeClr val="tx1"/>
                </a:solidFill>
              </a:rPr>
              <a:t>errahiden</a:t>
            </a:r>
            <a:r>
              <a:rPr lang="en-US" altLang="tr-TR" dirty="0" smtClean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daha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etkilidir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ve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>
                <a:solidFill>
                  <a:srgbClr val="FF0000"/>
                </a:solidFill>
              </a:rPr>
              <a:t>first-line </a:t>
            </a:r>
            <a:r>
              <a:rPr lang="en-US" altLang="tr-TR" dirty="0" err="1">
                <a:solidFill>
                  <a:srgbClr val="FF0000"/>
                </a:solidFill>
              </a:rPr>
              <a:t>tedavi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olarak</a:t>
            </a:r>
            <a:r>
              <a:rPr lang="en-US" altLang="tr-TR" dirty="0">
                <a:solidFill>
                  <a:schemeClr val="tx1"/>
                </a:solidFill>
              </a:rPr>
              <a:t> </a:t>
            </a:r>
            <a:r>
              <a:rPr lang="en-US" altLang="tr-TR" dirty="0" err="1">
                <a:solidFill>
                  <a:schemeClr val="tx1"/>
                </a:solidFill>
              </a:rPr>
              <a:t>düşünülmelidir</a:t>
            </a:r>
            <a:endParaRPr lang="en-US" altLang="tr-TR" dirty="0">
              <a:solidFill>
                <a:schemeClr val="tx1"/>
              </a:solidFill>
            </a:endParaRPr>
          </a:p>
          <a:p>
            <a:endParaRPr lang="en-US" altLang="tr-TR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3C74752-0FEF-418A-B91C-F28B0F06E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2636838"/>
            <a:ext cx="7921625" cy="1143000"/>
          </a:xfrm>
        </p:spPr>
        <p:txBody>
          <a:bodyPr/>
          <a:lstStyle/>
          <a:p>
            <a:r>
              <a:rPr lang="en-US" altLang="tr-TR"/>
              <a:t>NEDEN REKÜRRENS </a:t>
            </a:r>
            <a:br>
              <a:rPr lang="en-US" altLang="tr-TR"/>
            </a:br>
            <a:endParaRPr lang="en-US" altLang="tr-TR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4F8883-63A0-4A4E-B8B0-F76F56074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xmlns="" id="{8AE4D543-83E8-4644-8C4E-3FE8E54B6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3" y="764704"/>
            <a:ext cx="8280920" cy="5904656"/>
          </a:xfrm>
        </p:spPr>
        <p:txBody>
          <a:bodyPr/>
          <a:lstStyle/>
          <a:p>
            <a:r>
              <a:rPr lang="en-US" altLang="tr-TR" dirty="0" err="1" smtClean="0"/>
              <a:t>Ayrıca</a:t>
            </a:r>
            <a:r>
              <a:rPr lang="en-US" altLang="tr-TR" dirty="0" smtClean="0"/>
              <a:t>  </a:t>
            </a:r>
            <a:r>
              <a:rPr lang="en-US" altLang="tr-TR" dirty="0" err="1"/>
              <a:t>endometrioma</a:t>
            </a:r>
            <a:r>
              <a:rPr lang="en-US" altLang="tr-TR" dirty="0"/>
              <a:t> </a:t>
            </a:r>
            <a:r>
              <a:rPr lang="en-US" altLang="tr-TR" dirty="0" err="1"/>
              <a:t>eksizyon</a:t>
            </a:r>
            <a:r>
              <a:rPr lang="en-US" altLang="tr-TR" dirty="0"/>
              <a:t> </a:t>
            </a:r>
            <a:r>
              <a:rPr lang="en-US" altLang="tr-TR" dirty="0" err="1"/>
              <a:t>cerrahisinin</a:t>
            </a:r>
            <a:r>
              <a:rPr lang="en-US" altLang="tr-TR" dirty="0"/>
              <a:t>, </a:t>
            </a:r>
            <a:r>
              <a:rPr lang="en-US" altLang="tr-TR" dirty="0" err="1">
                <a:solidFill>
                  <a:srgbClr val="FF0000"/>
                </a:solidFill>
              </a:rPr>
              <a:t>erken</a:t>
            </a:r>
            <a:r>
              <a:rPr lang="en-US" altLang="tr-TR" dirty="0">
                <a:solidFill>
                  <a:srgbClr val="FF0000"/>
                </a:solidFill>
              </a:rPr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menapoz</a:t>
            </a:r>
            <a:r>
              <a:rPr lang="en-US" altLang="tr-TR" dirty="0"/>
              <a:t> </a:t>
            </a:r>
            <a:r>
              <a:rPr lang="en-US" altLang="tr-TR" dirty="0" err="1"/>
              <a:t>riskini</a:t>
            </a:r>
            <a:r>
              <a:rPr lang="en-US" altLang="tr-TR" dirty="0"/>
              <a:t> </a:t>
            </a:r>
            <a:r>
              <a:rPr lang="en-US" altLang="tr-TR" dirty="0" err="1"/>
              <a:t>arttırıp</a:t>
            </a:r>
            <a:r>
              <a:rPr lang="en-US" altLang="tr-TR" dirty="0"/>
              <a:t> </a:t>
            </a:r>
            <a:r>
              <a:rPr lang="en-US" altLang="tr-TR" dirty="0" err="1"/>
              <a:t>arttırmadığını</a:t>
            </a:r>
            <a:r>
              <a:rPr lang="en-US" altLang="tr-TR" dirty="0"/>
              <a:t>, </a:t>
            </a:r>
            <a:r>
              <a:rPr lang="en-US" altLang="tr-TR" dirty="0" smtClean="0"/>
              <a:t> </a:t>
            </a:r>
            <a:r>
              <a:rPr lang="en-US" altLang="tr-TR" dirty="0" err="1"/>
              <a:t>ancak</a:t>
            </a:r>
            <a:r>
              <a:rPr lang="en-US" altLang="tr-TR" dirty="0"/>
              <a:t> </a:t>
            </a:r>
            <a:r>
              <a:rPr lang="en-US" altLang="tr-TR" dirty="0" err="1"/>
              <a:t>geniş</a:t>
            </a:r>
            <a:r>
              <a:rPr lang="en-US" altLang="tr-TR" dirty="0"/>
              <a:t> </a:t>
            </a:r>
            <a:r>
              <a:rPr lang="en-US" altLang="tr-TR" dirty="0" err="1"/>
              <a:t>retrospektif</a:t>
            </a:r>
            <a:r>
              <a:rPr lang="en-US" altLang="tr-TR" dirty="0"/>
              <a:t> </a:t>
            </a:r>
            <a:r>
              <a:rPr lang="en-US" altLang="tr-TR" dirty="0" err="1"/>
              <a:t>analizlerle</a:t>
            </a:r>
            <a:r>
              <a:rPr lang="en-US" altLang="tr-TR" dirty="0"/>
              <a:t> </a:t>
            </a:r>
            <a:r>
              <a:rPr lang="en-US" altLang="tr-TR" dirty="0" err="1"/>
              <a:t>belirlemek</a:t>
            </a:r>
            <a:r>
              <a:rPr lang="en-US" altLang="tr-TR" dirty="0"/>
              <a:t> </a:t>
            </a:r>
            <a:r>
              <a:rPr lang="en-US" altLang="tr-TR" dirty="0" err="1"/>
              <a:t>gerekir</a:t>
            </a:r>
            <a:r>
              <a:rPr lang="en-US" altLang="tr-TR" dirty="0" smtClean="0"/>
              <a:t>.</a:t>
            </a:r>
          </a:p>
          <a:p>
            <a:endParaRPr lang="en-US" altLang="tr-TR" dirty="0"/>
          </a:p>
          <a:p>
            <a:r>
              <a:rPr lang="en-US" altLang="tr-TR" dirty="0" err="1"/>
              <a:t>Rekürrent</a:t>
            </a:r>
            <a:r>
              <a:rPr lang="en-US" altLang="tr-TR" dirty="0"/>
              <a:t> </a:t>
            </a:r>
            <a:r>
              <a:rPr lang="en-US" altLang="tr-TR" dirty="0" err="1"/>
              <a:t>Endometriomalı</a:t>
            </a:r>
            <a:r>
              <a:rPr lang="en-US" altLang="tr-TR" dirty="0"/>
              <a:t> </a:t>
            </a:r>
            <a:r>
              <a:rPr lang="en-US" altLang="tr-TR" dirty="0" err="1"/>
              <a:t>kadınlarda</a:t>
            </a:r>
            <a:r>
              <a:rPr lang="en-US" altLang="tr-TR" dirty="0"/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Cerrahi</a:t>
            </a:r>
            <a:r>
              <a:rPr lang="en-US" altLang="tr-TR" dirty="0">
                <a:solidFill>
                  <a:srgbClr val="FF0000"/>
                </a:solidFill>
              </a:rPr>
              <a:t>, </a:t>
            </a:r>
            <a:r>
              <a:rPr lang="en-US" altLang="tr-TR" dirty="0" err="1">
                <a:solidFill>
                  <a:srgbClr val="FF0000"/>
                </a:solidFill>
              </a:rPr>
              <a:t>Medikal</a:t>
            </a:r>
            <a:r>
              <a:rPr lang="en-US" altLang="tr-TR" dirty="0">
                <a:solidFill>
                  <a:srgbClr val="FF0000"/>
                </a:solidFill>
              </a:rPr>
              <a:t> </a:t>
            </a:r>
            <a:r>
              <a:rPr lang="en-US" altLang="tr-TR" dirty="0" err="1">
                <a:solidFill>
                  <a:srgbClr val="FF0000"/>
                </a:solidFill>
              </a:rPr>
              <a:t>ve</a:t>
            </a:r>
            <a:r>
              <a:rPr lang="en-US" altLang="tr-TR" dirty="0">
                <a:solidFill>
                  <a:srgbClr val="FF0000"/>
                </a:solidFill>
              </a:rPr>
              <a:t> IVF-ICSI  </a:t>
            </a:r>
            <a:r>
              <a:rPr lang="en-US" altLang="tr-TR" dirty="0" err="1"/>
              <a:t>tedavilerini</a:t>
            </a:r>
            <a:r>
              <a:rPr lang="en-US" altLang="tr-TR" dirty="0"/>
              <a:t> </a:t>
            </a:r>
            <a:r>
              <a:rPr lang="en-US" altLang="tr-TR" dirty="0" err="1"/>
              <a:t>karşılaştıran</a:t>
            </a:r>
            <a:r>
              <a:rPr lang="en-US" altLang="tr-TR" dirty="0"/>
              <a:t> RCTs </a:t>
            </a:r>
            <a:r>
              <a:rPr lang="en-US" altLang="tr-TR" dirty="0" err="1"/>
              <a:t>lara</a:t>
            </a:r>
            <a:r>
              <a:rPr lang="en-US" altLang="tr-TR" dirty="0"/>
              <a:t> </a:t>
            </a:r>
            <a:r>
              <a:rPr lang="en-US" altLang="tr-TR" dirty="0" err="1"/>
              <a:t>gereksinim</a:t>
            </a:r>
            <a:r>
              <a:rPr lang="en-US" altLang="tr-TR" dirty="0"/>
              <a:t> </a:t>
            </a:r>
            <a:r>
              <a:rPr lang="en-US" altLang="tr-TR" dirty="0" err="1"/>
              <a:t>vardır</a:t>
            </a:r>
            <a:r>
              <a:rPr lang="en-US" altLang="tr-TR" dirty="0"/>
              <a:t>. </a:t>
            </a:r>
          </a:p>
          <a:p>
            <a:pPr marL="0" indent="0">
              <a:buNone/>
            </a:pPr>
            <a:endParaRPr lang="en-US" altLang="tr-TR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19967B2-2BC6-4F03-8F41-E5FB0766B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tr-TR" dirty="0"/>
              <a:t>ASRM ye </a:t>
            </a:r>
            <a:r>
              <a:rPr lang="en-US" altLang="tr-TR" dirty="0" err="1"/>
              <a:t>göre</a:t>
            </a:r>
            <a:r>
              <a:rPr lang="en-US" altLang="tr-TR" dirty="0"/>
              <a:t>, </a:t>
            </a:r>
            <a:endParaRPr lang="en-US" dirty="0">
              <a:ea typeface="ＭＳ Ｐゴシック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071B62A-DA1F-452D-A5D0-8B2F10C56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557338"/>
            <a:ext cx="8281169" cy="4525962"/>
          </a:xfrm>
        </p:spPr>
        <p:txBody>
          <a:bodyPr/>
          <a:lstStyle/>
          <a:p>
            <a:r>
              <a:rPr lang="en-US" altLang="tr-TR" sz="2400" dirty="0" err="1" smtClean="0"/>
              <a:t>Endometriozis</a:t>
            </a:r>
            <a:r>
              <a:rPr lang="en-US" altLang="tr-TR" sz="2400" dirty="0" smtClean="0"/>
              <a:t> , </a:t>
            </a:r>
            <a:r>
              <a:rPr lang="en-US" altLang="tr-TR" sz="2400" dirty="0" err="1" smtClean="0"/>
              <a:t>yaşam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boyu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yönetilmesi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gereken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kronik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bir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hastalık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olarak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bakılmalıdır</a:t>
            </a:r>
            <a:r>
              <a:rPr lang="en-US" altLang="tr-TR" sz="2400" dirty="0" smtClean="0"/>
              <a:t>.  </a:t>
            </a:r>
            <a:r>
              <a:rPr lang="en-US" altLang="tr-TR" sz="2400" dirty="0" err="1" smtClean="0"/>
              <a:t>Böylece</a:t>
            </a:r>
            <a:r>
              <a:rPr lang="en-US" altLang="tr-TR" sz="2400" dirty="0" smtClean="0"/>
              <a:t>, </a:t>
            </a:r>
            <a:r>
              <a:rPr lang="en-US" altLang="tr-TR" sz="2400" dirty="0" err="1" smtClean="0"/>
              <a:t>kısa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geçici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çözümler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yerine</a:t>
            </a:r>
            <a:r>
              <a:rPr lang="en-US" altLang="tr-TR" sz="2400" dirty="0" smtClean="0"/>
              <a:t>, </a:t>
            </a:r>
            <a:r>
              <a:rPr lang="en-US" altLang="tr-TR" sz="2400" dirty="0" err="1" smtClean="0"/>
              <a:t>rekürrensleri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önlemek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için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uzun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soluklu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yönetmek</a:t>
            </a:r>
            <a:r>
              <a:rPr lang="en-US" altLang="tr-TR" sz="2400" dirty="0" smtClean="0"/>
              <a:t> </a:t>
            </a:r>
            <a:r>
              <a:rPr lang="en-US" altLang="tr-TR" sz="2400" dirty="0" err="1" smtClean="0"/>
              <a:t>vurgulanmalıdır</a:t>
            </a:r>
            <a:r>
              <a:rPr lang="en-US" altLang="tr-TR" sz="2400" dirty="0" smtClean="0"/>
              <a:t>.</a:t>
            </a:r>
          </a:p>
          <a:p>
            <a:endParaRPr lang="en-US" altLang="tr-TR" sz="2400" dirty="0"/>
          </a:p>
          <a:p>
            <a:endParaRPr lang="en-US" altLang="tr-TR" sz="2400" dirty="0" smtClean="0"/>
          </a:p>
          <a:p>
            <a:endParaRPr lang="en-US" altLang="tr-TR" sz="2400" dirty="0"/>
          </a:p>
          <a:p>
            <a:endParaRPr lang="en-US" altLang="tr-TR" sz="2400" dirty="0" smtClean="0"/>
          </a:p>
          <a:p>
            <a:endParaRPr lang="en-US" altLang="tr-TR" sz="2400" dirty="0"/>
          </a:p>
          <a:p>
            <a:endParaRPr lang="en-US" altLang="tr-TR" sz="2400" dirty="0" smtClean="0"/>
          </a:p>
          <a:p>
            <a:pPr marL="0" indent="0">
              <a:buNone/>
            </a:pPr>
            <a:r>
              <a:rPr lang="en-US" altLang="tr-TR" sz="2400" dirty="0" smtClean="0"/>
              <a:t>                                                           </a:t>
            </a:r>
            <a:r>
              <a:rPr lang="en-US" altLang="tr-TR" sz="2400" dirty="0" err="1" smtClean="0"/>
              <a:t>Chapron</a:t>
            </a:r>
            <a:r>
              <a:rPr lang="en-US" altLang="tr-TR" sz="2400" dirty="0" smtClean="0"/>
              <a:t> </a:t>
            </a:r>
            <a:r>
              <a:rPr lang="en-US" altLang="tr-TR" sz="2400" dirty="0"/>
              <a:t>et al</a:t>
            </a:r>
            <a:r>
              <a:rPr lang="en-US" altLang="tr-TR" sz="2400" dirty="0" smtClean="0"/>
              <a:t>.</a:t>
            </a:r>
            <a:endParaRPr lang="en-US" altLang="tr-TR" sz="2400" dirty="0"/>
          </a:p>
          <a:p>
            <a:endParaRPr lang="en-US" altLang="tr-TR" sz="2400" dirty="0"/>
          </a:p>
        </p:txBody>
      </p:sp>
      <p:sp>
        <p:nvSpPr>
          <p:cNvPr id="4" name="Chevron 3">
            <a:extLst>
              <a:ext uri="{FF2B5EF4-FFF2-40B4-BE49-F238E27FC236}">
                <a16:creationId xmlns:a16="http://schemas.microsoft.com/office/drawing/2014/main" xmlns="" id="{8DE436CF-0B4D-4B8B-8DFF-26C116EF0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784" y="3717032"/>
            <a:ext cx="1584176" cy="719832"/>
          </a:xfrm>
          <a:prstGeom prst="chevron">
            <a:avLst>
              <a:gd name="adj" fmla="val 49998"/>
            </a:avLst>
          </a:prstGeom>
          <a:solidFill>
            <a:schemeClr val="accent2">
              <a:lumMod val="75000"/>
            </a:schemeClr>
          </a:solidFill>
          <a:ln w="9525">
            <a:solidFill>
              <a:srgbClr val="FAFAF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100" dirty="0" err="1">
                <a:latin typeface="+mn-lt"/>
                <a:ea typeface="+mn-ea"/>
              </a:rPr>
              <a:t>Med.tedavi</a:t>
            </a:r>
            <a:endParaRPr lang="en-US" sz="1100" dirty="0">
              <a:latin typeface="+mn-lt"/>
              <a:ea typeface="+mn-ea"/>
            </a:endParaRPr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xmlns="" id="{5979DF4E-B7BD-4019-9FD1-5AF76C5E9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608" y="3645024"/>
            <a:ext cx="1872357" cy="791840"/>
          </a:xfrm>
          <a:prstGeom prst="homePlate">
            <a:avLst>
              <a:gd name="adj" fmla="val 49992"/>
            </a:avLst>
          </a:prstGeom>
          <a:solidFill>
            <a:schemeClr val="accent1">
              <a:lumMod val="50000"/>
            </a:schemeClr>
          </a:solidFill>
          <a:ln w="9525">
            <a:solidFill>
              <a:srgbClr val="FAFAF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tr-TR" sz="1200" dirty="0"/>
              <a:t>End </a:t>
            </a:r>
            <a:r>
              <a:rPr lang="en-US" altLang="tr-TR" sz="1200" dirty="0" err="1"/>
              <a:t>teşhisi</a:t>
            </a:r>
            <a:endParaRPr lang="en-US" altLang="tr-TR" sz="1200" dirty="0"/>
          </a:p>
        </p:txBody>
      </p:sp>
      <p:sp>
        <p:nvSpPr>
          <p:cNvPr id="6" name="Chevron 5">
            <a:extLst>
              <a:ext uri="{FF2B5EF4-FFF2-40B4-BE49-F238E27FC236}">
                <a16:creationId xmlns:a16="http://schemas.microsoft.com/office/drawing/2014/main" xmlns="" id="{15B7531C-D4FC-438D-A911-690190878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920" y="3717032"/>
            <a:ext cx="1584176" cy="648072"/>
          </a:xfrm>
          <a:prstGeom prst="chevron">
            <a:avLst>
              <a:gd name="adj" fmla="val 50005"/>
            </a:avLst>
          </a:prstGeom>
          <a:solidFill>
            <a:srgbClr val="FF0000"/>
          </a:solidFill>
          <a:ln w="9525">
            <a:solidFill>
              <a:srgbClr val="FAFAF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>
                <a:latin typeface="+mn-lt"/>
                <a:ea typeface="+mn-ea"/>
              </a:rPr>
              <a:t>1</a:t>
            </a:r>
            <a:r>
              <a:rPr lang="en-US" sz="1200" baseline="30000" dirty="0">
                <a:latin typeface="+mn-lt"/>
                <a:ea typeface="+mn-ea"/>
              </a:rPr>
              <a:t>st</a:t>
            </a:r>
            <a:r>
              <a:rPr lang="en-US" sz="1200" dirty="0">
                <a:latin typeface="+mn-lt"/>
                <a:ea typeface="+mn-ea"/>
              </a:rPr>
              <a:t> </a:t>
            </a:r>
            <a:r>
              <a:rPr lang="en-US" sz="1200" dirty="0" err="1">
                <a:latin typeface="+mn-lt"/>
                <a:ea typeface="+mn-ea"/>
              </a:rPr>
              <a:t>cerrahi</a:t>
            </a:r>
            <a:endParaRPr lang="en-US" sz="1200" dirty="0">
              <a:latin typeface="+mn-lt"/>
              <a:ea typeface="+mn-ea"/>
            </a:endParaRPr>
          </a:p>
        </p:txBody>
      </p:sp>
      <p:sp>
        <p:nvSpPr>
          <p:cNvPr id="7" name="Chevron 6">
            <a:extLst>
              <a:ext uri="{FF2B5EF4-FFF2-40B4-BE49-F238E27FC236}">
                <a16:creationId xmlns:a16="http://schemas.microsoft.com/office/drawing/2014/main" xmlns="" id="{5B3A6497-B47A-4E78-BC67-C8017C18B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4048" y="3717032"/>
            <a:ext cx="1512168" cy="701799"/>
          </a:xfrm>
          <a:prstGeom prst="chevron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FAFAF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>
                <a:latin typeface="+mn-lt"/>
                <a:ea typeface="+mn-ea"/>
              </a:rPr>
              <a:t>ART</a:t>
            </a:r>
          </a:p>
        </p:txBody>
      </p:sp>
      <p:sp>
        <p:nvSpPr>
          <p:cNvPr id="8" name="Chevron 7">
            <a:extLst>
              <a:ext uri="{FF2B5EF4-FFF2-40B4-BE49-F238E27FC236}">
                <a16:creationId xmlns:a16="http://schemas.microsoft.com/office/drawing/2014/main" xmlns="" id="{318CC5DF-7893-4819-AC85-CB00D118C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8184" y="3717032"/>
            <a:ext cx="2016224" cy="701799"/>
          </a:xfrm>
          <a:prstGeom prst="chevron">
            <a:avLst>
              <a:gd name="adj" fmla="val 50003"/>
            </a:avLst>
          </a:prstGeom>
          <a:solidFill>
            <a:schemeClr val="accent2"/>
          </a:solidFill>
          <a:ln w="9525">
            <a:solidFill>
              <a:srgbClr val="FAFAF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>
                <a:latin typeface="+mn-lt"/>
                <a:ea typeface="+mn-ea"/>
              </a:rPr>
              <a:t>Med </a:t>
            </a:r>
            <a:r>
              <a:rPr lang="en-US" sz="1200" dirty="0" err="1">
                <a:latin typeface="+mn-lt"/>
                <a:ea typeface="+mn-ea"/>
              </a:rPr>
              <a:t>tedavi</a:t>
            </a:r>
            <a:endParaRPr lang="en-US" sz="1200" dirty="0">
              <a:latin typeface="+mn-lt"/>
              <a:ea typeface="+mn-ea"/>
            </a:endParaRPr>
          </a:p>
        </p:txBody>
      </p:sp>
      <p:sp>
        <p:nvSpPr>
          <p:cNvPr id="10" name="Up Arrow Callout 9">
            <a:extLst>
              <a:ext uri="{FF2B5EF4-FFF2-40B4-BE49-F238E27FC236}">
                <a16:creationId xmlns:a16="http://schemas.microsoft.com/office/drawing/2014/main" xmlns="" id="{6D23C9DA-E0D9-49C8-BC9B-473E45562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856" y="4365104"/>
            <a:ext cx="1368425" cy="864096"/>
          </a:xfrm>
          <a:prstGeom prst="upArrowCallout">
            <a:avLst>
              <a:gd name="adj1" fmla="val 25001"/>
              <a:gd name="adj2" fmla="val 25001"/>
              <a:gd name="adj3" fmla="val 25000"/>
              <a:gd name="adj4" fmla="val 64977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100" dirty="0" err="1">
                <a:solidFill>
                  <a:srgbClr val="000000"/>
                </a:solidFill>
                <a:latin typeface="+mn-lt"/>
                <a:ea typeface="+mn-ea"/>
              </a:rPr>
              <a:t>Geb</a:t>
            </a:r>
            <a:r>
              <a:rPr lang="en-US" sz="1100" dirty="0">
                <a:solidFill>
                  <a:srgbClr val="000000"/>
                </a:solidFill>
                <a:latin typeface="+mn-lt"/>
                <a:ea typeface="+mn-ea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+mn-lt"/>
                <a:ea typeface="+mn-ea"/>
              </a:rPr>
              <a:t>arzusu</a:t>
            </a:r>
            <a:r>
              <a:rPr lang="en-US" sz="1100" dirty="0">
                <a:solidFill>
                  <a:srgbClr val="000000"/>
                </a:solidFill>
                <a:latin typeface="+mn-lt"/>
                <a:ea typeface="+mn-ea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+mn-lt"/>
                <a:ea typeface="+mn-ea"/>
              </a:rPr>
              <a:t>varsa</a:t>
            </a:r>
            <a:endParaRPr lang="en-US" sz="1100" dirty="0">
              <a:solidFill>
                <a:srgbClr val="00000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2A91C8-C141-4F88-AD1F-4E6B91E6D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>
              <a:ea typeface="ＭＳ Ｐゴシック" charset="0"/>
            </a:endParaRP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xmlns="" id="{5D161DAB-F8BF-4784-B364-FD1FE89C2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692150"/>
            <a:ext cx="8713788" cy="5689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tr-TR" altLang="tr-TR" dirty="0"/>
              <a:t>   </a:t>
            </a:r>
            <a:r>
              <a:rPr lang="tr-TR" altLang="tr-TR" dirty="0" err="1"/>
              <a:t>Ektopik</a:t>
            </a:r>
            <a:r>
              <a:rPr lang="tr-TR" altLang="tr-TR" dirty="0"/>
              <a:t> yerlere </a:t>
            </a:r>
            <a:r>
              <a:rPr lang="tr-TR" altLang="tr-TR" dirty="0" err="1"/>
              <a:t>transplante</a:t>
            </a:r>
            <a:r>
              <a:rPr lang="tr-TR" altLang="tr-TR" dirty="0"/>
              <a:t> olan </a:t>
            </a:r>
            <a:r>
              <a:rPr lang="tr-TR" altLang="tr-TR" dirty="0" err="1"/>
              <a:t>endometrial</a:t>
            </a:r>
            <a:r>
              <a:rPr lang="tr-TR" altLang="tr-TR" dirty="0"/>
              <a:t> hücreler , </a:t>
            </a:r>
          </a:p>
          <a:p>
            <a:pPr>
              <a:lnSpc>
                <a:spcPct val="90000"/>
              </a:lnSpc>
            </a:pPr>
            <a:r>
              <a:rPr lang="tr-TR" altLang="tr-TR" dirty="0" err="1">
                <a:solidFill>
                  <a:srgbClr val="FF0000"/>
                </a:solidFill>
              </a:rPr>
              <a:t>Neoplastik</a:t>
            </a:r>
            <a:r>
              <a:rPr lang="tr-TR" altLang="tr-TR" dirty="0">
                <a:solidFill>
                  <a:srgbClr val="FF0000"/>
                </a:solidFill>
              </a:rPr>
              <a:t> hücreler gibi </a:t>
            </a:r>
            <a:r>
              <a:rPr lang="tr-TR" altLang="tr-TR" dirty="0" err="1">
                <a:solidFill>
                  <a:srgbClr val="FF0000"/>
                </a:solidFill>
              </a:rPr>
              <a:t>angiogenezisi</a:t>
            </a:r>
            <a:r>
              <a:rPr lang="tr-TR" altLang="tr-TR" dirty="0">
                <a:solidFill>
                  <a:srgbClr val="FF0000"/>
                </a:solidFill>
              </a:rPr>
              <a:t> indükleyen, </a:t>
            </a:r>
          </a:p>
          <a:p>
            <a:pPr>
              <a:lnSpc>
                <a:spcPct val="90000"/>
              </a:lnSpc>
            </a:pPr>
            <a:r>
              <a:rPr lang="tr-TR" altLang="tr-TR" dirty="0">
                <a:solidFill>
                  <a:srgbClr val="FF0000"/>
                </a:solidFill>
              </a:rPr>
              <a:t>Reaktif </a:t>
            </a:r>
            <a:r>
              <a:rPr lang="tr-TR" altLang="tr-TR" dirty="0" err="1">
                <a:solidFill>
                  <a:srgbClr val="FF0000"/>
                </a:solidFill>
              </a:rPr>
              <a:t>fibrozise</a:t>
            </a:r>
            <a:r>
              <a:rPr lang="tr-TR" altLang="tr-TR" dirty="0">
                <a:solidFill>
                  <a:srgbClr val="FF0000"/>
                </a:solidFill>
              </a:rPr>
              <a:t> neden olan,</a:t>
            </a:r>
          </a:p>
          <a:p>
            <a:pPr>
              <a:lnSpc>
                <a:spcPct val="90000"/>
              </a:lnSpc>
            </a:pPr>
            <a:r>
              <a:rPr lang="tr-TR" altLang="tr-TR" dirty="0">
                <a:solidFill>
                  <a:srgbClr val="FF0000"/>
                </a:solidFill>
              </a:rPr>
              <a:t> Göç eden </a:t>
            </a:r>
          </a:p>
          <a:p>
            <a:pPr>
              <a:lnSpc>
                <a:spcPct val="90000"/>
              </a:lnSpc>
            </a:pPr>
            <a:r>
              <a:rPr lang="tr-TR" altLang="tr-TR" dirty="0"/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Proliferatif</a:t>
            </a:r>
            <a:r>
              <a:rPr lang="tr-TR" altLang="tr-TR" dirty="0">
                <a:solidFill>
                  <a:srgbClr val="FF0000"/>
                </a:solidFill>
              </a:rPr>
              <a:t> özelliğe </a:t>
            </a:r>
            <a:r>
              <a:rPr lang="tr-TR" altLang="tr-TR" dirty="0"/>
              <a:t>sahip bir yapıdadırlar.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tr-TR" altLang="tr-TR" dirty="0"/>
              <a:t>   Bu özellik , cerrahiden sonra hastalığın yüksek orandaki </a:t>
            </a:r>
            <a:r>
              <a:rPr lang="tr-TR" altLang="tr-TR" dirty="0" err="1" smtClean="0"/>
              <a:t>rekürrensini</a:t>
            </a:r>
            <a:r>
              <a:rPr lang="tr-TR" altLang="tr-TR" dirty="0" smtClean="0"/>
              <a:t> </a:t>
            </a:r>
            <a:r>
              <a:rPr lang="tr-TR" altLang="tr-TR" dirty="0"/>
              <a:t>açıklayabilir.  </a:t>
            </a:r>
            <a:endParaRPr lang="en-US" altLang="tr-TR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>
            <a:extLst>
              <a:ext uri="{FF2B5EF4-FFF2-40B4-BE49-F238E27FC236}">
                <a16:creationId xmlns:a16="http://schemas.microsoft.com/office/drawing/2014/main" xmlns="" id="{15DE5B5A-717C-4E75-A7B9-35E9A88AAC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18487" cy="1655763"/>
          </a:xfrm>
        </p:spPr>
        <p:txBody>
          <a:bodyPr/>
          <a:lstStyle/>
          <a:p>
            <a:r>
              <a:rPr lang="tr-TR" altLang="tr-TR" sz="3200" dirty="0" err="1" smtClean="0"/>
              <a:t>Rekürrent</a:t>
            </a:r>
            <a:r>
              <a:rPr lang="tr-TR" altLang="tr-TR" sz="3200" dirty="0" smtClean="0"/>
              <a:t> </a:t>
            </a:r>
            <a:r>
              <a:rPr lang="tr-TR" altLang="tr-TR" sz="3200" dirty="0" err="1"/>
              <a:t>Endometriozisin</a:t>
            </a:r>
            <a:r>
              <a:rPr lang="tr-TR" altLang="tr-TR" sz="3200" dirty="0"/>
              <a:t> tam bir tanımı </a:t>
            </a:r>
            <a:r>
              <a:rPr lang="tr-TR" altLang="tr-TR" sz="3200" dirty="0" err="1"/>
              <a:t>olmasada</a:t>
            </a:r>
            <a:r>
              <a:rPr lang="tr-TR" altLang="tr-TR" sz="3200" dirty="0"/>
              <a:t> birkaç kriter burada kullanılır</a:t>
            </a:r>
            <a:r>
              <a:rPr lang="tr-TR" altLang="tr-TR" sz="4000" dirty="0"/>
              <a:t>:</a:t>
            </a:r>
            <a:br>
              <a:rPr lang="tr-TR" altLang="tr-TR" sz="4000" dirty="0"/>
            </a:br>
            <a:endParaRPr lang="tr-TR" altLang="tr-TR" sz="4000" dirty="0"/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xmlns="" id="{0181069B-3397-4BE0-AFC2-7F19542DCE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785225" cy="4392613"/>
          </a:xfrm>
        </p:spPr>
        <p:txBody>
          <a:bodyPr/>
          <a:lstStyle/>
          <a:p>
            <a:r>
              <a:rPr lang="tr-TR" altLang="tr-TR" dirty="0"/>
              <a:t>Semptomların </a:t>
            </a:r>
            <a:r>
              <a:rPr lang="tr-TR" altLang="tr-TR" dirty="0" err="1" smtClean="0"/>
              <a:t>rekürrensi</a:t>
            </a:r>
            <a:endParaRPr lang="tr-TR" altLang="tr-TR" dirty="0"/>
          </a:p>
          <a:p>
            <a:r>
              <a:rPr lang="tr-TR" altLang="tr-TR" dirty="0"/>
              <a:t>Klinik muayenede ve MRI</a:t>
            </a:r>
            <a:r>
              <a:rPr lang="ja-JP" altLang="tr-TR" dirty="0"/>
              <a:t>’</a:t>
            </a:r>
            <a:r>
              <a:rPr lang="tr-TR" altLang="ja-JP" dirty="0"/>
              <a:t>da DIE varlığı</a:t>
            </a:r>
          </a:p>
          <a:p>
            <a:r>
              <a:rPr lang="tr-TR" altLang="tr-TR" dirty="0"/>
              <a:t>USG veya  MRI</a:t>
            </a:r>
            <a:r>
              <a:rPr lang="ja-JP" altLang="tr-TR" dirty="0"/>
              <a:t>’</a:t>
            </a:r>
            <a:r>
              <a:rPr lang="tr-TR" altLang="ja-JP" dirty="0"/>
              <a:t>da </a:t>
            </a:r>
            <a:r>
              <a:rPr lang="tr-TR" altLang="ja-JP" dirty="0" err="1"/>
              <a:t>Endometrioma</a:t>
            </a:r>
            <a:r>
              <a:rPr lang="tr-TR" altLang="ja-JP" dirty="0"/>
              <a:t> varlığı (≥2-3cm)</a:t>
            </a:r>
          </a:p>
          <a:p>
            <a:r>
              <a:rPr lang="tr-TR" altLang="tr-TR" dirty="0"/>
              <a:t>Tekrar edilen L/S </a:t>
            </a:r>
            <a:r>
              <a:rPr lang="ja-JP" altLang="tr-TR" dirty="0"/>
              <a:t>‘</a:t>
            </a:r>
            <a:r>
              <a:rPr lang="tr-TR" altLang="ja-JP" dirty="0"/>
              <a:t>de histolojik olarak doğrulanmış </a:t>
            </a:r>
            <a:r>
              <a:rPr lang="tr-TR" altLang="ja-JP" dirty="0" err="1"/>
              <a:t>endometriotik</a:t>
            </a:r>
            <a:r>
              <a:rPr lang="tr-TR" altLang="ja-JP" dirty="0"/>
              <a:t> lezyonların varlığı </a:t>
            </a:r>
            <a:endParaRPr lang="tr-TR" altLang="tr-TR" dirty="0"/>
          </a:p>
        </p:txBody>
      </p:sp>
    </p:spTree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2_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5497</TotalTime>
  <Words>1726</Words>
  <Application>Microsoft Macintosh PowerPoint</Application>
  <PresentationFormat>On-screen Show (4:3)</PresentationFormat>
  <Paragraphs>215</Paragraphs>
  <Slides>71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2_Default Design</vt:lpstr>
      <vt:lpstr>Rekürrent Endometriomaların Yönetimi</vt:lpstr>
      <vt:lpstr>PowerPoint Presentation</vt:lpstr>
      <vt:lpstr>PowerPoint Presentation</vt:lpstr>
      <vt:lpstr>Semptomları  Dyspareunia Severe Dysmenorrhoea Chronic pelvic pain                                 Hart, 2003  </vt:lpstr>
      <vt:lpstr>Rüptüre bir endometrioma</vt:lpstr>
      <vt:lpstr>PowerPoint Presentation</vt:lpstr>
      <vt:lpstr>NEDEN REKÜRRENS  </vt:lpstr>
      <vt:lpstr>PowerPoint Presentation</vt:lpstr>
      <vt:lpstr>Rekürrent Endometriozisin tam bir tanımı olmasada birkaç kriter burada kullanılır: </vt:lpstr>
      <vt:lpstr>PowerPoint Presentation</vt:lpstr>
      <vt:lpstr>REKÜRRENT OMA </vt:lpstr>
      <vt:lpstr>REKÜRRENT OMA </vt:lpstr>
      <vt:lpstr>    Ovarian Endometrioma’nın post-op rekürrens oranı 2 yıl için %6-29 arasında     değişmektedir.   Roman et al. Fertil Steril 2011    Cerrahi sonrası rapor edilen rekürrens %6-67  olup, 2 yıl içinde %21.5, 5yılda %40-50 gibi anlamlı rekürrens oranları vermektedir.  İkinci cerrahiden sonraki rekürrens oranları ilk cerrahiden sonrakilerle aynıdır.    Muzzi L. et al : Fertility and Sterility 103[3] 2015       </vt:lpstr>
      <vt:lpstr>Rekürrent  Endometriomaların patogenezi tam olarak anlaşılmamıştır: </vt:lpstr>
      <vt:lpstr>      Ovarian endometrioma rekürrensi  en sık  karşılaşılan durumdur. Klinisyenler  bu endometrioma rekürrensinin yönetiminde    Ya ikinci bir CERRAHİ yapmak ya da  MEDİKAL TEDAVİ, IVF-ICSI veya  takip etmek    gibi karar vermeyle yüz yüze kalırlar.  Muzzi L. et al : Fertility and Sterility 103[3] 2015       </vt:lpstr>
      <vt:lpstr>Endometrioma Rekürrensinin klinik yönetimini optimize etmek için: </vt:lpstr>
      <vt:lpstr>Rekürrensin Önlenmesinde Medikal Tedavinin yeri</vt:lpstr>
      <vt:lpstr>Post-op OC - Rekürrens</vt:lpstr>
      <vt:lpstr>Long-term cyclic and continuous OCP therapy and endometrioma recurrence: a randomized controlled trial  Seracchioli R  et al, F&amp;S (93), 2010, 52-56.   </vt:lpstr>
      <vt:lpstr>Recurrence as a risk</vt:lpstr>
      <vt:lpstr>The age-related recurrence of endometrioma after conservative surgery.     2016</vt:lpstr>
      <vt:lpstr>PowerPoint Presentation</vt:lpstr>
      <vt:lpstr>Post-op OKS kullanımı,[gebelik arzu edilinceye kadar) özellikle düzenli ve uzun süre kullananlarda ovarian endometrioma riskini dramatik bir şekilde düşürmektedir. Bu çalışmada %91 ,Seracchioli et al. çalışmasında %68 riskte azalma rapor edilmiştir.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LNG-IUS</vt:lpstr>
      <vt:lpstr>Rekürrent Endometriomada Cerrahi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Ultrasaund rehberliğinde aspirasyon</vt:lpstr>
      <vt:lpstr>Ultrasaund rehberliğinde aspirasyon sonrası  rekürrens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Rekürrent OMA da ART</vt:lpstr>
      <vt:lpstr>PowerPoint Presentation</vt:lpstr>
      <vt:lpstr>PowerPoint Presentation</vt:lpstr>
      <vt:lpstr>PowerPoint Presentation</vt:lpstr>
      <vt:lpstr>PowerPoint Presentation</vt:lpstr>
      <vt:lpstr>Primer veya Rekürrent Endometriomalar da</vt:lpstr>
      <vt:lpstr>PowerPoint Presentation</vt:lpstr>
      <vt:lpstr>Sonuç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ASRM ye göre,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Endometrioma ne  zaman çkartlmal?</dc:title>
  <dc:creator>HYARALI</dc:creator>
  <cp:lastModifiedBy>m.turan cetin</cp:lastModifiedBy>
  <cp:revision>272</cp:revision>
  <dcterms:created xsi:type="dcterms:W3CDTF">2010-04-20T08:05:44Z</dcterms:created>
  <dcterms:modified xsi:type="dcterms:W3CDTF">2018-01-28T12:14:06Z</dcterms:modified>
</cp:coreProperties>
</file>