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49"/>
  </p:notesMasterIdLst>
  <p:sldIdLst>
    <p:sldId id="256" r:id="rId3"/>
    <p:sldId id="438" r:id="rId4"/>
    <p:sldId id="461" r:id="rId5"/>
    <p:sldId id="462" r:id="rId6"/>
    <p:sldId id="439" r:id="rId7"/>
    <p:sldId id="496" r:id="rId8"/>
    <p:sldId id="471" r:id="rId9"/>
    <p:sldId id="472" r:id="rId10"/>
    <p:sldId id="470" r:id="rId11"/>
    <p:sldId id="434" r:id="rId12"/>
    <p:sldId id="477" r:id="rId13"/>
    <p:sldId id="479" r:id="rId14"/>
    <p:sldId id="485" r:id="rId15"/>
    <p:sldId id="482" r:id="rId16"/>
    <p:sldId id="440" r:id="rId17"/>
    <p:sldId id="452" r:id="rId18"/>
    <p:sldId id="453" r:id="rId19"/>
    <p:sldId id="486" r:id="rId20"/>
    <p:sldId id="488" r:id="rId21"/>
    <p:sldId id="498" r:id="rId22"/>
    <p:sldId id="499" r:id="rId23"/>
    <p:sldId id="500" r:id="rId24"/>
    <p:sldId id="501" r:id="rId25"/>
    <p:sldId id="502" r:id="rId26"/>
    <p:sldId id="497" r:id="rId27"/>
    <p:sldId id="447" r:id="rId28"/>
    <p:sldId id="456" r:id="rId29"/>
    <p:sldId id="457" r:id="rId30"/>
    <p:sldId id="458" r:id="rId31"/>
    <p:sldId id="487" r:id="rId32"/>
    <p:sldId id="459" r:id="rId33"/>
    <p:sldId id="460" r:id="rId34"/>
    <p:sldId id="465" r:id="rId35"/>
    <p:sldId id="466" r:id="rId36"/>
    <p:sldId id="467" r:id="rId37"/>
    <p:sldId id="468" r:id="rId38"/>
    <p:sldId id="503" r:id="rId39"/>
    <p:sldId id="381" r:id="rId40"/>
    <p:sldId id="473" r:id="rId41"/>
    <p:sldId id="474" r:id="rId42"/>
    <p:sldId id="476" r:id="rId43"/>
    <p:sldId id="480" r:id="rId44"/>
    <p:sldId id="483" r:id="rId45"/>
    <p:sldId id="484" r:id="rId46"/>
    <p:sldId id="491" r:id="rId47"/>
    <p:sldId id="495" r:id="rId4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9CC0"/>
    <a:srgbClr val="9E046B"/>
    <a:srgbClr val="2C2C2C"/>
    <a:srgbClr val="A20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30" y="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111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E97EF-ECEF-486F-B156-329009C29CE3}" type="datetimeFigureOut">
              <a:rPr lang="tr-TR" smtClean="0"/>
              <a:pPr/>
              <a:t>28.01.2018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682E2-3D85-4DF7-B97C-55EDE172B84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38395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0151B-5B99-406F-B577-2CC0AF7026B0}" type="slidenum">
              <a:rPr lang="tr-TR" smtClean="0"/>
              <a:pPr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63529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76200"/>
            <a:ext cx="2209800" cy="60960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152400" y="76200"/>
            <a:ext cx="6477000" cy="609600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AAF72-A9E6-4752-9125-300795824FD6}" type="datetimeFigureOut">
              <a:rPr lang="en-US"/>
              <a:pPr>
                <a:defRPr/>
              </a:pPr>
              <a:t>28-Jan-18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0C371-D4C5-4458-B004-8CC703FC28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F52EF-80F7-4110-8FF5-91A806E733F8}" type="datetimeFigureOut">
              <a:rPr lang="en-US"/>
              <a:pPr>
                <a:defRPr/>
              </a:pPr>
              <a:t>28-Jan-18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3290E-DF83-4E92-903D-84CC41A336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B0481-6140-48A6-B65D-290EBEBE72B0}" type="datetimeFigureOut">
              <a:rPr lang="en-US"/>
              <a:pPr>
                <a:defRPr/>
              </a:pPr>
              <a:t>28-Jan-18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5858C-27F2-4D99-B31F-0C8545D6E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52400" y="14478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90CFA-4C70-40F7-A7B9-AAAC41E8282F}" type="datetimeFigureOut">
              <a:rPr lang="en-US"/>
              <a:pPr>
                <a:defRPr/>
              </a:pPr>
              <a:t>28-Jan-18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C5D45-1772-4CD6-A366-52D519BCC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63F1-4849-4B27-B8DC-CE50256D41CC}" type="datetimeFigureOut">
              <a:rPr lang="en-US"/>
              <a:pPr>
                <a:defRPr/>
              </a:pPr>
              <a:t>28-Jan-18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8F99F-BCDF-4C12-ABC5-453B984B5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72ECB-3719-44AD-BAA2-0947787D9434}" type="datetimeFigureOut">
              <a:rPr lang="en-US"/>
              <a:pPr>
                <a:defRPr/>
              </a:pPr>
              <a:t>28-Jan-18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6F33B-CB9C-416B-A76E-2FC18CAC2F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15785-C6EE-4BC2-841C-26AE01E2385C}" type="datetimeFigureOut">
              <a:rPr lang="en-US"/>
              <a:pPr>
                <a:defRPr/>
              </a:pPr>
              <a:t>28-Jan-18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2BB1C-7550-4841-96C8-0909F88ED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A688D-81A0-4101-8944-94C8A96ED99D}" type="datetimeFigureOut">
              <a:rPr lang="en-US"/>
              <a:pPr>
                <a:defRPr/>
              </a:pPr>
              <a:t>28-Jan-18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5EA23-6AB7-487B-B28D-50CAA7318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31EE6-E639-4519-B4BB-5DB95B91E88F}" type="datetimeFigureOut">
              <a:rPr lang="en-US"/>
              <a:pPr>
                <a:defRPr/>
              </a:pPr>
              <a:t>28-Jan-18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5B458-F698-4D75-82EB-F71E4AECD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D4971-703F-466A-9A43-BAB6031CE685}" type="datetimeFigureOut">
              <a:rPr lang="en-US"/>
              <a:pPr>
                <a:defRPr/>
              </a:pPr>
              <a:t>28-Jan-18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6BACF-4C78-4B46-9CF4-623BCBD3D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76200"/>
            <a:ext cx="2209800" cy="60960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152400" y="76200"/>
            <a:ext cx="6477000" cy="609600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C0D4E-6AED-45AB-9E0E-2267623595ED}" type="datetimeFigureOut">
              <a:rPr lang="en-US"/>
              <a:pPr>
                <a:defRPr/>
              </a:pPr>
              <a:t>28-Jan-18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413B0-EA04-4CB6-9D9C-ACDC0852C7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52400" y="14478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295400"/>
            <a:ext cx="6632575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10400" y="381000"/>
            <a:ext cx="21336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283325"/>
            <a:ext cx="91440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038600" y="609600"/>
            <a:ext cx="405288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0"/>
            <a:ext cx="35718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76200"/>
            <a:ext cx="6781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447800"/>
            <a:ext cx="8839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2C2C2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2C2C2C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2C2C2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rgbClr val="2C2C2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rgbClr val="2C2C2C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rgbClr val="2C2C2C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rgbClr val="2C2C2C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rgbClr val="2C2C2C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rgbClr val="2C2C2C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295400"/>
            <a:ext cx="6632575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10400" y="381000"/>
            <a:ext cx="21336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283325"/>
            <a:ext cx="91440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76200"/>
            <a:ext cx="6781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447800"/>
            <a:ext cx="8839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80150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8611D1-E2FF-47A6-92FD-4021EFC4DF3B}" type="datetimeFigureOut">
              <a:rPr lang="en-US"/>
              <a:pPr>
                <a:defRPr/>
              </a:pPr>
              <a:t>28-Jan-18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8015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8173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0F22FE-17A4-4FD4-BBB5-F7411BD87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2005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2C2C2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2C2C2C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2C2C2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rgbClr val="2C2C2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rgbClr val="2C2C2C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rgbClr val="2C2C2C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rgbClr val="2C2C2C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rgbClr val="2C2C2C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rgbClr val="2C2C2C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ptodate.com/contents/endometriosis-management-of-ovarian-endometriomas/abstract/13,14" TargetMode="External"/><Relationship Id="rId2" Type="http://schemas.openxmlformats.org/officeDocument/2006/relationships/hyperlink" Target="https://www.uptodate.com/contents/endometriosis-management-of-ovarian-endometriomas/abstract/12" TargetMode="Externa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95288" y="3573463"/>
            <a:ext cx="8443912" cy="19129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3600" dirty="0" err="1" smtClean="0">
                <a:solidFill>
                  <a:schemeClr val="bg1"/>
                </a:solidFill>
              </a:rPr>
              <a:t>Endometrioma</a:t>
            </a:r>
            <a:r>
              <a:rPr lang="tr-TR" sz="3600" dirty="0" smtClean="0">
                <a:solidFill>
                  <a:schemeClr val="bg1"/>
                </a:solidFill>
              </a:rPr>
              <a:t>: </a:t>
            </a:r>
            <a:r>
              <a:rPr lang="tr-TR" sz="3600" dirty="0" err="1" smtClean="0">
                <a:solidFill>
                  <a:schemeClr val="bg1"/>
                </a:solidFill>
              </a:rPr>
              <a:t>Semptomatoloji</a:t>
            </a:r>
            <a:endParaRPr lang="en-US" sz="3600" kern="1200" cap="all" dirty="0">
              <a:solidFill>
                <a:schemeClr val="bg1"/>
              </a:solidFill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5229225"/>
            <a:ext cx="7848600" cy="1323975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tr-TR" dirty="0" smtClean="0">
                <a:solidFill>
                  <a:schemeClr val="bg1"/>
                </a:solidFill>
              </a:rPr>
              <a:t>Koray ELTER, </a:t>
            </a:r>
            <a:r>
              <a:rPr lang="tr-TR" sz="1800" i="1" dirty="0" smtClean="0">
                <a:solidFill>
                  <a:schemeClr val="bg1"/>
                </a:solidFill>
              </a:rPr>
              <a:t>Prof. Dr., Trakya </a:t>
            </a:r>
            <a:r>
              <a:rPr lang="tr-TR" sz="1800" i="1" dirty="0" err="1" smtClean="0">
                <a:solidFill>
                  <a:schemeClr val="bg1"/>
                </a:solidFill>
              </a:rPr>
              <a:t>Ü.T.F.Kadın</a:t>
            </a:r>
            <a:r>
              <a:rPr lang="tr-TR" sz="1800" i="1" dirty="0" smtClean="0">
                <a:solidFill>
                  <a:schemeClr val="bg1"/>
                </a:solidFill>
              </a:rPr>
              <a:t> </a:t>
            </a:r>
            <a:r>
              <a:rPr lang="tr-TR" sz="1800" i="1" dirty="0" err="1" smtClean="0">
                <a:solidFill>
                  <a:schemeClr val="bg1"/>
                </a:solidFill>
              </a:rPr>
              <a:t>Hast</a:t>
            </a:r>
            <a:r>
              <a:rPr lang="tr-TR" sz="1800" i="1" dirty="0" smtClean="0">
                <a:solidFill>
                  <a:schemeClr val="bg1"/>
                </a:solidFill>
              </a:rPr>
              <a:t>. </a:t>
            </a:r>
            <a:r>
              <a:rPr lang="tr-TR" sz="1800" i="1" dirty="0">
                <a:solidFill>
                  <a:schemeClr val="bg1"/>
                </a:solidFill>
              </a:rPr>
              <a:t>v</a:t>
            </a:r>
            <a:r>
              <a:rPr lang="tr-TR" sz="1800" i="1" dirty="0" smtClean="0">
                <a:solidFill>
                  <a:schemeClr val="bg1"/>
                </a:solidFill>
              </a:rPr>
              <a:t>e Doğum A.D. Başkanı, Üreme Endokrinolojisi ve </a:t>
            </a:r>
            <a:r>
              <a:rPr lang="tr-TR" sz="1800" i="1" dirty="0" err="1" smtClean="0">
                <a:solidFill>
                  <a:schemeClr val="bg1"/>
                </a:solidFill>
              </a:rPr>
              <a:t>İnfertilite</a:t>
            </a:r>
            <a:r>
              <a:rPr lang="tr-TR" sz="1800" i="1" dirty="0" smtClean="0">
                <a:solidFill>
                  <a:schemeClr val="bg1"/>
                </a:solidFill>
              </a:rPr>
              <a:t> B.D. Başkanı ve ÜYTE Merkez Sorumlusu  </a:t>
            </a:r>
            <a:endParaRPr lang="tr-TR" sz="1800" i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987" y="2420888"/>
            <a:ext cx="5712469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116632"/>
            <a:ext cx="4968552" cy="3667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OMA ve </a:t>
            </a:r>
            <a:r>
              <a:rPr lang="tr-TR" dirty="0" err="1" smtClean="0"/>
              <a:t>pelvik</a:t>
            </a:r>
            <a:r>
              <a:rPr lang="tr-TR" dirty="0" smtClean="0"/>
              <a:t> ağrı ilişkisi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Kanıtlar zayıf düzeyde</a:t>
            </a:r>
            <a:r>
              <a:rPr lang="en-US" dirty="0" smtClean="0"/>
              <a:t> </a:t>
            </a:r>
            <a:endParaRPr lang="tr-TR" dirty="0" smtClean="0"/>
          </a:p>
          <a:p>
            <a:r>
              <a:rPr lang="tr-TR" dirty="0" smtClean="0"/>
              <a:t>2 çalışmada (</a:t>
            </a:r>
            <a:r>
              <a:rPr lang="tr-TR" dirty="0" err="1"/>
              <a:t>Fedele</a:t>
            </a:r>
            <a:r>
              <a:rPr lang="tr-TR" dirty="0"/>
              <a:t> </a:t>
            </a:r>
            <a:r>
              <a:rPr lang="tr-TR" dirty="0" smtClean="0"/>
              <a:t>ve ark.1992; </a:t>
            </a:r>
            <a:r>
              <a:rPr lang="tr-TR" dirty="0" err="1"/>
              <a:t>Muzii</a:t>
            </a:r>
            <a:r>
              <a:rPr lang="tr-TR" dirty="0"/>
              <a:t> </a:t>
            </a:r>
            <a:r>
              <a:rPr lang="tr-TR" dirty="0" smtClean="0"/>
              <a:t>ve ark. </a:t>
            </a:r>
            <a:r>
              <a:rPr lang="tr-TR" dirty="0"/>
              <a:t>1997</a:t>
            </a:r>
            <a:r>
              <a:rPr lang="tr-TR" dirty="0" smtClean="0"/>
              <a:t>) OMA ve ağrı arasında bir ilişki bildirilse de </a:t>
            </a:r>
            <a:r>
              <a:rPr lang="tr-TR" dirty="0" err="1" smtClean="0"/>
              <a:t>multivaryant</a:t>
            </a:r>
            <a:r>
              <a:rPr lang="tr-TR" dirty="0" smtClean="0"/>
              <a:t> analiz yapılmadığından OMA ile beraber olabilecek lezyonların etkisi değerlendirilmemiştir</a:t>
            </a:r>
            <a:r>
              <a:rPr lang="en-US" dirty="0" smtClean="0"/>
              <a:t>. </a:t>
            </a:r>
            <a:endParaRPr lang="tr-TR" dirty="0" smtClean="0"/>
          </a:p>
          <a:p>
            <a:r>
              <a:rPr lang="tr-TR" dirty="0" err="1" smtClean="0"/>
              <a:t>Multivaryant</a:t>
            </a:r>
            <a:r>
              <a:rPr lang="tr-TR" dirty="0" smtClean="0"/>
              <a:t> analiz yapılan çalışmalarda ise OMA varlığı veya özelliklerinin bağımsız olarak ağrı şiddet ve tipini etkilediği gösterilememiştir </a:t>
            </a:r>
            <a:r>
              <a:rPr lang="fr-FR" dirty="0"/>
              <a:t>(</a:t>
            </a:r>
            <a:r>
              <a:rPr lang="fr-FR" dirty="0" err="1"/>
              <a:t>Koninckx</a:t>
            </a:r>
            <a:r>
              <a:rPr lang="fr-FR" dirty="0"/>
              <a:t> </a:t>
            </a:r>
            <a:r>
              <a:rPr lang="fr-FR" i="1" dirty="0"/>
              <a:t>et al</a:t>
            </a:r>
            <a:r>
              <a:rPr lang="fr-FR" dirty="0"/>
              <a:t>., 1991; Porpora </a:t>
            </a:r>
            <a:r>
              <a:rPr lang="fr-FR" i="1" dirty="0"/>
              <a:t>et al</a:t>
            </a:r>
            <a:r>
              <a:rPr lang="fr-FR" dirty="0"/>
              <a:t>., 1999; Fauconnier </a:t>
            </a:r>
            <a:r>
              <a:rPr lang="fr-FR" i="1" dirty="0"/>
              <a:t>et al</a:t>
            </a:r>
            <a:r>
              <a:rPr lang="fr-FR" dirty="0"/>
              <a:t>.,</a:t>
            </a:r>
            <a:r>
              <a:rPr lang="tr-TR" dirty="0"/>
              <a:t> </a:t>
            </a:r>
            <a:r>
              <a:rPr lang="fr-FR" dirty="0"/>
              <a:t>2002; </a:t>
            </a:r>
            <a:r>
              <a:rPr lang="fr-FR" dirty="0" err="1"/>
              <a:t>Chapron</a:t>
            </a:r>
            <a:r>
              <a:rPr lang="fr-FR" dirty="0"/>
              <a:t> </a:t>
            </a:r>
            <a:r>
              <a:rPr lang="fr-FR" i="1" dirty="0"/>
              <a:t>et al</a:t>
            </a:r>
            <a:r>
              <a:rPr lang="fr-FR" dirty="0"/>
              <a:t>., 2003a</a:t>
            </a:r>
            <a:r>
              <a:rPr lang="fr-FR" dirty="0" smtClean="0"/>
              <a:t>).</a:t>
            </a:r>
            <a:endParaRPr lang="tr-TR" dirty="0"/>
          </a:p>
          <a:p>
            <a:pPr marL="0" indent="0">
              <a:buNone/>
            </a:pPr>
            <a:endParaRPr lang="tr-TR" dirty="0" smtClean="0"/>
          </a:p>
        </p:txBody>
      </p:sp>
      <p:sp>
        <p:nvSpPr>
          <p:cNvPr id="4" name="Metin kutusu 3"/>
          <p:cNvSpPr txBox="1"/>
          <p:nvPr/>
        </p:nvSpPr>
        <p:spPr>
          <a:xfrm>
            <a:off x="6133391" y="6258798"/>
            <a:ext cx="2759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Fauconnier</a:t>
            </a:r>
            <a:r>
              <a:rPr lang="tr-TR" sz="1600" i="1" dirty="0" smtClean="0">
                <a:solidFill>
                  <a:schemeClr val="bg1"/>
                </a:solidFill>
              </a:rPr>
              <a:t> </a:t>
            </a:r>
            <a:r>
              <a:rPr lang="tr-TR" sz="1600" i="1" dirty="0">
                <a:solidFill>
                  <a:schemeClr val="bg1"/>
                </a:solidFill>
              </a:rPr>
              <a:t>&amp; </a:t>
            </a:r>
            <a:r>
              <a:rPr lang="tr-TR" sz="1600" i="1" dirty="0" err="1">
                <a:solidFill>
                  <a:schemeClr val="bg1"/>
                </a:solidFill>
              </a:rPr>
              <a:t>Chapron</a:t>
            </a:r>
            <a:r>
              <a:rPr lang="tr-TR" sz="1600" i="1" dirty="0">
                <a:solidFill>
                  <a:schemeClr val="bg1"/>
                </a:solidFill>
              </a:rPr>
              <a:t> </a:t>
            </a:r>
            <a:r>
              <a:rPr lang="tr-TR" sz="1600" i="1" dirty="0" smtClean="0">
                <a:solidFill>
                  <a:schemeClr val="bg1"/>
                </a:solidFill>
              </a:rPr>
              <a:t>2005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20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1054 ardışık OZİS cerrahisi, hepsi ilk cerrahi, </a:t>
            </a:r>
            <a:r>
              <a:rPr lang="tr-TR" dirty="0" err="1" smtClean="0"/>
              <a:t>multivaryant</a:t>
            </a:r>
            <a:r>
              <a:rPr lang="tr-TR" dirty="0" smtClean="0"/>
              <a:t> analiz yapılmış.</a:t>
            </a:r>
          </a:p>
          <a:p>
            <a:r>
              <a:rPr lang="tr-TR" dirty="0" smtClean="0"/>
              <a:t>Dm ve </a:t>
            </a:r>
            <a:r>
              <a:rPr lang="tr-TR" dirty="0" err="1" smtClean="0"/>
              <a:t>menstrual</a:t>
            </a:r>
            <a:r>
              <a:rPr lang="tr-TR" dirty="0" smtClean="0"/>
              <a:t> olmayan PA ile OMA çapı arasında ters bir ilişki bildirilmiştir.</a:t>
            </a:r>
            <a:r>
              <a:rPr lang="en-US" dirty="0" smtClean="0"/>
              <a:t> </a:t>
            </a:r>
            <a:endParaRPr lang="tr-TR" dirty="0" smtClean="0"/>
          </a:p>
          <a:p>
            <a:r>
              <a:rPr lang="tr-TR" dirty="0" smtClean="0"/>
              <a:t>Bu AFS </a:t>
            </a:r>
            <a:r>
              <a:rPr lang="tr-TR" dirty="0" err="1" smtClean="0"/>
              <a:t>evrelemesi</a:t>
            </a:r>
            <a:r>
              <a:rPr lang="tr-TR" dirty="0" smtClean="0"/>
              <a:t> ile ağrı arasında bir ilişki bulunamamasını açıklayabilir.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6133391" y="6258798"/>
            <a:ext cx="1518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Vercellini</a:t>
            </a:r>
            <a:r>
              <a:rPr lang="tr-TR" sz="1600" i="1" dirty="0" smtClean="0">
                <a:solidFill>
                  <a:schemeClr val="bg1"/>
                </a:solidFill>
              </a:rPr>
              <a:t> 2007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914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OMA varlığında DE lezyonlarına göre, </a:t>
            </a:r>
            <a:r>
              <a:rPr lang="tr-TR" dirty="0" err="1" smtClean="0"/>
              <a:t>nörotrofik</a:t>
            </a:r>
            <a:r>
              <a:rPr lang="tr-TR" dirty="0" smtClean="0"/>
              <a:t> büyüme faktörleri az miktarda bulunmakta ve </a:t>
            </a:r>
            <a:r>
              <a:rPr lang="tr-TR" dirty="0" err="1" smtClean="0"/>
              <a:t>perinöral</a:t>
            </a:r>
            <a:r>
              <a:rPr lang="tr-TR" dirty="0" smtClean="0"/>
              <a:t> ve </a:t>
            </a:r>
            <a:r>
              <a:rPr lang="tr-TR" dirty="0" err="1" smtClean="0"/>
              <a:t>intranöral</a:t>
            </a:r>
            <a:r>
              <a:rPr lang="tr-TR" dirty="0" smtClean="0"/>
              <a:t> </a:t>
            </a:r>
            <a:r>
              <a:rPr lang="tr-TR" dirty="0" err="1" smtClean="0"/>
              <a:t>invazyon</a:t>
            </a:r>
            <a:r>
              <a:rPr lang="tr-TR" dirty="0" smtClean="0"/>
              <a:t> görülmemektedir.</a:t>
            </a:r>
          </a:p>
          <a:p>
            <a:r>
              <a:rPr lang="en-US" i="1" dirty="0" smtClean="0"/>
              <a:t>Al-</a:t>
            </a:r>
            <a:r>
              <a:rPr lang="en-US" i="1" dirty="0" err="1" smtClean="0"/>
              <a:t>Fozan</a:t>
            </a:r>
            <a:r>
              <a:rPr lang="tr-TR" i="1" dirty="0" smtClean="0"/>
              <a:t> ve </a:t>
            </a:r>
            <a:r>
              <a:rPr lang="tr-TR" i="1" dirty="0" err="1" smtClean="0"/>
              <a:t>Tulandi</a:t>
            </a:r>
            <a:r>
              <a:rPr lang="en-US" i="1" dirty="0" smtClean="0"/>
              <a:t> </a:t>
            </a:r>
            <a:r>
              <a:rPr lang="en-US" i="1" dirty="0"/>
              <a:t>(2004</a:t>
            </a:r>
            <a:r>
              <a:rPr lang="en-US" i="1" dirty="0" smtClean="0"/>
              <a:t>)</a:t>
            </a:r>
            <a:r>
              <a:rPr lang="tr-TR" dirty="0" smtClean="0"/>
              <a:t>;</a:t>
            </a:r>
            <a:r>
              <a:rPr lang="en-US" dirty="0" smtClean="0"/>
              <a:t> </a:t>
            </a:r>
            <a:r>
              <a:rPr lang="tr-TR" dirty="0" smtClean="0"/>
              <a:t>22 </a:t>
            </a:r>
            <a:r>
              <a:rPr lang="tr-TR" dirty="0" err="1" smtClean="0"/>
              <a:t>OMAlı</a:t>
            </a:r>
            <a:r>
              <a:rPr lang="tr-TR" dirty="0" smtClean="0"/>
              <a:t> olgu, 20 </a:t>
            </a:r>
            <a:r>
              <a:rPr lang="tr-TR" dirty="0" err="1"/>
              <a:t>d</a:t>
            </a:r>
            <a:r>
              <a:rPr lang="tr-TR" dirty="0" err="1" smtClean="0"/>
              <a:t>ermoid</a:t>
            </a:r>
            <a:r>
              <a:rPr lang="tr-TR" dirty="0" smtClean="0"/>
              <a:t> kist olgusu, Ağrı OMA olgularında daha fazla olmasına rağmen ne OMA kist cidarında ne de </a:t>
            </a:r>
            <a:r>
              <a:rPr lang="tr-TR" dirty="0" err="1" smtClean="0"/>
              <a:t>overde</a:t>
            </a:r>
            <a:r>
              <a:rPr lang="tr-TR" dirty="0" smtClean="0"/>
              <a:t> sinir lifi gözlenmemiştir. </a:t>
            </a:r>
            <a:r>
              <a:rPr lang="tr-TR" dirty="0" err="1" smtClean="0"/>
              <a:t>Dermoid</a:t>
            </a:r>
            <a:r>
              <a:rPr lang="tr-TR" dirty="0" smtClean="0"/>
              <a:t> olgularının 4’ünde ise sinir lifine rastlanmıştır.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Metin kutusu 3"/>
          <p:cNvSpPr txBox="1"/>
          <p:nvPr/>
        </p:nvSpPr>
        <p:spPr>
          <a:xfrm>
            <a:off x="6133391" y="6258798"/>
            <a:ext cx="2511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Anaf</a:t>
            </a:r>
            <a:r>
              <a:rPr lang="tr-TR" sz="1600" i="1" dirty="0" smtClean="0">
                <a:solidFill>
                  <a:schemeClr val="bg1"/>
                </a:solidFill>
              </a:rPr>
              <a:t> 2002 </a:t>
            </a:r>
            <a:r>
              <a:rPr lang="tr-TR" sz="1600" i="1" dirty="0" err="1" smtClean="0">
                <a:solidFill>
                  <a:schemeClr val="bg1"/>
                </a:solidFill>
              </a:rPr>
              <a:t>Vercellini</a:t>
            </a:r>
            <a:r>
              <a:rPr lang="tr-TR" sz="1600" i="1" dirty="0" smtClean="0">
                <a:solidFill>
                  <a:schemeClr val="bg1"/>
                </a:solidFill>
              </a:rPr>
              <a:t> 2007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35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OMA olgularında DE sıklığı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Perello</a:t>
            </a:r>
            <a:r>
              <a:rPr lang="tr-TR" dirty="0" smtClean="0"/>
              <a:t> ve ark. 2017 İspanya; 178 ardışık OMA cerrahisi</a:t>
            </a:r>
          </a:p>
          <a:p>
            <a:pPr lvl="1"/>
            <a:r>
              <a:rPr lang="tr-TR" dirty="0" smtClean="0"/>
              <a:t>%55 olguda DE mevcut, %45 sadece OMA</a:t>
            </a:r>
          </a:p>
          <a:p>
            <a:r>
              <a:rPr lang="tr-TR" dirty="0" err="1" smtClean="0"/>
              <a:t>Pillet</a:t>
            </a:r>
            <a:r>
              <a:rPr lang="tr-TR" dirty="0" smtClean="0"/>
              <a:t> </a:t>
            </a:r>
            <a:r>
              <a:rPr lang="tr-TR" dirty="0"/>
              <a:t>ve ark. </a:t>
            </a:r>
            <a:r>
              <a:rPr lang="tr-TR" dirty="0" smtClean="0"/>
              <a:t>2014 Fransa; 326 </a:t>
            </a:r>
            <a:r>
              <a:rPr lang="tr-TR" dirty="0"/>
              <a:t>ardışık OMA cerrahisi</a:t>
            </a:r>
          </a:p>
          <a:p>
            <a:pPr lvl="1"/>
            <a:r>
              <a:rPr lang="tr-TR" dirty="0"/>
              <a:t>%</a:t>
            </a:r>
            <a:r>
              <a:rPr lang="tr-TR" dirty="0" smtClean="0"/>
              <a:t>50 </a:t>
            </a:r>
            <a:r>
              <a:rPr lang="tr-TR" dirty="0"/>
              <a:t>olguda DE mevcut, </a:t>
            </a:r>
            <a:r>
              <a:rPr lang="tr-TR" dirty="0" smtClean="0"/>
              <a:t>%50 </a:t>
            </a:r>
            <a:r>
              <a:rPr lang="tr-TR" dirty="0"/>
              <a:t>sadece </a:t>
            </a:r>
            <a:r>
              <a:rPr lang="tr-TR" dirty="0" smtClean="0"/>
              <a:t>OMA</a:t>
            </a:r>
          </a:p>
          <a:p>
            <a:pPr marL="457200" lvl="1" indent="0">
              <a:buNone/>
            </a:pPr>
            <a:endParaRPr lang="tr-TR" dirty="0"/>
          </a:p>
          <a:p>
            <a:pPr marL="457200" lvl="1" indent="0">
              <a:buNone/>
            </a:pP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39437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OMA, DE ve ağrı şiddeti (</a:t>
            </a:r>
            <a:r>
              <a:rPr lang="tr-TR" dirty="0" smtClean="0">
                <a:sym typeface="Symbol" panose="05050102010706020507" pitchFamily="18" charset="2"/>
              </a:rPr>
              <a:t></a:t>
            </a:r>
            <a:r>
              <a:rPr lang="tr-TR" dirty="0" smtClean="0"/>
              <a:t>VAS</a:t>
            </a:r>
            <a:r>
              <a:rPr lang="tr-TR" dirty="0" smtClean="0">
                <a:sym typeface="Symbol" panose="05050102010706020507" pitchFamily="18" charset="2"/>
              </a:rPr>
              <a:t></a:t>
            </a:r>
            <a:r>
              <a:rPr lang="tr-TR" dirty="0" smtClean="0"/>
              <a:t>, Görsel Analog Ölçeğ</a:t>
            </a:r>
            <a:r>
              <a:rPr lang="tr-TR" dirty="0"/>
              <a:t>i</a:t>
            </a:r>
            <a:r>
              <a:rPr lang="tr-TR" dirty="0" smtClean="0"/>
              <a:t>)</a:t>
            </a:r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46" y="2420888"/>
            <a:ext cx="8966750" cy="3528392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7409382" y="6258798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Chapron</a:t>
            </a:r>
            <a:r>
              <a:rPr lang="tr-TR" sz="1600" i="1" dirty="0" smtClean="0">
                <a:solidFill>
                  <a:schemeClr val="bg1"/>
                </a:solidFill>
              </a:rPr>
              <a:t> 2012</a:t>
            </a:r>
            <a:endParaRPr lang="tr-TR" sz="1600" i="1" dirty="0">
              <a:solidFill>
                <a:schemeClr val="bg1"/>
              </a:solidFill>
            </a:endParaRP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52400" y="1591816"/>
            <a:ext cx="8839200" cy="61304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2C2C2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2C2C2C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2C2C2C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rgbClr val="2C2C2C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9pPr>
          </a:lstStyle>
          <a:p>
            <a:r>
              <a:rPr lang="tr-TR" kern="0" dirty="0" smtClean="0"/>
              <a:t>300 ardışık OMA cerrahisi olgusu, DE varlığı %40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243814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Ağrılı OMA </a:t>
            </a:r>
            <a:r>
              <a:rPr lang="tr-TR" dirty="0" err="1" smtClean="0"/>
              <a:t>DEi</a:t>
            </a:r>
            <a:r>
              <a:rPr lang="tr-TR" dirty="0" smtClean="0"/>
              <a:t> akla getirmeli ve</a:t>
            </a:r>
            <a:r>
              <a:rPr lang="en-US" dirty="0" smtClean="0"/>
              <a:t> </a:t>
            </a:r>
            <a:endParaRPr lang="tr-TR" dirty="0" smtClean="0"/>
          </a:p>
          <a:p>
            <a:r>
              <a:rPr lang="tr-TR" dirty="0" smtClean="0"/>
              <a:t>Derin lezyonların varlığı detaylı bir şekilde araştırılmalıdır</a:t>
            </a:r>
            <a:r>
              <a:rPr lang="en-US" dirty="0" smtClean="0"/>
              <a:t>. </a:t>
            </a:r>
            <a:endParaRPr lang="tr-TR" dirty="0" smtClean="0"/>
          </a:p>
          <a:p>
            <a:r>
              <a:rPr lang="tr-TR" dirty="0" smtClean="0"/>
              <a:t>İkinci cerrahilerin en önemli nedeni </a:t>
            </a:r>
            <a:r>
              <a:rPr lang="tr-TR" dirty="0" err="1" smtClean="0"/>
              <a:t>varolan</a:t>
            </a:r>
            <a:r>
              <a:rPr lang="tr-TR" dirty="0" smtClean="0"/>
              <a:t> derin lezyonların varlığının atlanması ve bu sebeple eksik cerrahilerin yapılmasıdır</a:t>
            </a:r>
            <a:r>
              <a:rPr lang="en-US" dirty="0" smtClean="0"/>
              <a:t>. </a:t>
            </a:r>
            <a:endParaRPr lang="tr-TR" dirty="0" smtClean="0"/>
          </a:p>
        </p:txBody>
      </p:sp>
      <p:sp>
        <p:nvSpPr>
          <p:cNvPr id="4" name="Metin kutusu 3"/>
          <p:cNvSpPr txBox="1"/>
          <p:nvPr/>
        </p:nvSpPr>
        <p:spPr>
          <a:xfrm>
            <a:off x="7409382" y="6258798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Chapron</a:t>
            </a:r>
            <a:r>
              <a:rPr lang="tr-TR" sz="1600" i="1" dirty="0" smtClean="0">
                <a:solidFill>
                  <a:schemeClr val="bg1"/>
                </a:solidFill>
              </a:rPr>
              <a:t> 2012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69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1"/>
            <a:ext cx="4392488" cy="648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7409382" y="6258798"/>
            <a:ext cx="1140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Pillet</a:t>
            </a:r>
            <a:r>
              <a:rPr lang="tr-TR" sz="1600" i="1" dirty="0" smtClean="0">
                <a:solidFill>
                  <a:schemeClr val="bg1"/>
                </a:solidFill>
              </a:rPr>
              <a:t> 2014</a:t>
            </a:r>
            <a:endParaRPr lang="tr-TR" sz="1600" i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64703"/>
            <a:ext cx="4295775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6444208" y="4365104"/>
            <a:ext cx="2639591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696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87985"/>
            <a:ext cx="6840760" cy="498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7409382" y="6258798"/>
            <a:ext cx="1334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Perello</a:t>
            </a:r>
            <a:r>
              <a:rPr lang="tr-TR" sz="1600" i="1" dirty="0" smtClean="0">
                <a:solidFill>
                  <a:schemeClr val="bg1"/>
                </a:solidFill>
              </a:rPr>
              <a:t> 2017</a:t>
            </a:r>
            <a:endParaRPr lang="tr-TR" sz="1600" i="1" dirty="0">
              <a:solidFill>
                <a:schemeClr val="bg1"/>
              </a:solidFill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1043608" y="2852936"/>
            <a:ext cx="3373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i="1" dirty="0" err="1" smtClean="0"/>
              <a:t>E</a:t>
            </a:r>
            <a:r>
              <a:rPr lang="tr-TR" dirty="0" err="1" smtClean="0"/>
              <a:t>.osis-</a:t>
            </a:r>
            <a:r>
              <a:rPr lang="tr-TR" i="1" dirty="0" err="1" smtClean="0"/>
              <a:t>A</a:t>
            </a:r>
            <a:r>
              <a:rPr lang="tr-TR" dirty="0" err="1" smtClean="0"/>
              <a:t>ssoc</a:t>
            </a:r>
            <a:r>
              <a:rPr lang="tr-TR" dirty="0" smtClean="0"/>
              <a:t>. </a:t>
            </a:r>
            <a:r>
              <a:rPr lang="tr-TR" i="1" dirty="0" err="1" smtClean="0"/>
              <a:t>P</a:t>
            </a:r>
            <a:r>
              <a:rPr lang="tr-TR" dirty="0" err="1" smtClean="0"/>
              <a:t>elvic</a:t>
            </a:r>
            <a:r>
              <a:rPr lang="tr-TR" dirty="0" smtClean="0"/>
              <a:t> </a:t>
            </a:r>
            <a:r>
              <a:rPr lang="tr-TR" i="1" dirty="0" err="1" smtClean="0"/>
              <a:t>P</a:t>
            </a:r>
            <a:r>
              <a:rPr lang="tr-TR" dirty="0" err="1" smtClean="0"/>
              <a:t>ain</a:t>
            </a:r>
            <a:endParaRPr lang="tr-TR" dirty="0" smtClean="0"/>
          </a:p>
          <a:p>
            <a:r>
              <a:rPr lang="tr-TR" dirty="0" smtClean="0"/>
              <a:t>Ortalama VAS; Dm, </a:t>
            </a:r>
            <a:r>
              <a:rPr lang="tr-TR" dirty="0" err="1" smtClean="0"/>
              <a:t>Dp</a:t>
            </a:r>
            <a:r>
              <a:rPr lang="tr-TR" dirty="0" smtClean="0"/>
              <a:t>, </a:t>
            </a:r>
            <a:r>
              <a:rPr lang="tr-TR" dirty="0" err="1" smtClean="0"/>
              <a:t>Pp</a:t>
            </a:r>
            <a:r>
              <a:rPr lang="tr-TR" dirty="0" smtClean="0"/>
              <a:t>, </a:t>
            </a:r>
            <a:r>
              <a:rPr lang="tr-TR" dirty="0" err="1" smtClean="0"/>
              <a:t>Dk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01110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 olan olguda OMA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52400" y="1628800"/>
            <a:ext cx="8839200" cy="4543400"/>
          </a:xfrm>
        </p:spPr>
        <p:txBody>
          <a:bodyPr/>
          <a:lstStyle/>
          <a:p>
            <a:r>
              <a:rPr lang="tr-TR" dirty="0" smtClean="0"/>
              <a:t>DE olan 500 olgu, 117’sinde (%23.4) OMA var.</a:t>
            </a:r>
          </a:p>
          <a:p>
            <a:r>
              <a:rPr lang="tr-TR" dirty="0" smtClean="0"/>
              <a:t>OMA varsa DE daha </a:t>
            </a:r>
            <a:r>
              <a:rPr lang="tr-TR" dirty="0" err="1" smtClean="0"/>
              <a:t>multifokal</a:t>
            </a:r>
            <a:r>
              <a:rPr lang="tr-TR" dirty="0" smtClean="0"/>
              <a:t> ve daha şiddetli.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7409382" y="6258798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Chapron</a:t>
            </a:r>
            <a:r>
              <a:rPr lang="tr-TR" sz="1600" i="1" dirty="0" smtClean="0">
                <a:solidFill>
                  <a:schemeClr val="bg1"/>
                </a:solidFill>
              </a:rPr>
              <a:t> 2009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999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OMA cerrahisi sonrası ağrı </a:t>
            </a:r>
            <a:r>
              <a:rPr lang="tr-TR" dirty="0" err="1" smtClean="0"/>
              <a:t>nüksü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710 ardışık OMA cerrahisi, 2 yıl takip</a:t>
            </a:r>
          </a:p>
          <a:p>
            <a:r>
              <a:rPr lang="tr-TR" dirty="0" smtClean="0"/>
              <a:t>Dm si olan </a:t>
            </a:r>
            <a:r>
              <a:rPr lang="en-US" dirty="0" smtClean="0"/>
              <a:t>376 </a:t>
            </a:r>
            <a:r>
              <a:rPr lang="tr-TR" dirty="0" smtClean="0"/>
              <a:t>(%53) olguda 1. 2. ve 3. yıldaki </a:t>
            </a:r>
            <a:r>
              <a:rPr lang="tr-TR" dirty="0" err="1" smtClean="0"/>
              <a:t>nüks</a:t>
            </a:r>
            <a:r>
              <a:rPr lang="tr-TR" dirty="0" smtClean="0"/>
              <a:t> oranları şu şekildedir;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tr-TR" dirty="0" smtClean="0"/>
          </a:p>
          <a:p>
            <a:pPr lvl="1"/>
            <a:r>
              <a:rPr lang="en-US" dirty="0" smtClean="0"/>
              <a:t>9.6</a:t>
            </a:r>
            <a:r>
              <a:rPr lang="en-US" dirty="0"/>
              <a:t>% (95% </a:t>
            </a:r>
            <a:r>
              <a:rPr lang="tr-TR" dirty="0" smtClean="0"/>
              <a:t>GA</a:t>
            </a:r>
            <a:r>
              <a:rPr lang="en-US" dirty="0" smtClean="0"/>
              <a:t> </a:t>
            </a:r>
            <a:r>
              <a:rPr lang="en-US" dirty="0"/>
              <a:t>6.6 –12.6</a:t>
            </a:r>
            <a:r>
              <a:rPr lang="en-US" dirty="0" smtClean="0"/>
              <a:t>%)</a:t>
            </a:r>
            <a:endParaRPr lang="tr-TR" dirty="0" smtClean="0"/>
          </a:p>
          <a:p>
            <a:pPr lvl="1"/>
            <a:r>
              <a:rPr lang="en-US" dirty="0" smtClean="0"/>
              <a:t>11.8%</a:t>
            </a:r>
            <a:r>
              <a:rPr lang="tr-TR" dirty="0" smtClean="0"/>
              <a:t> </a:t>
            </a:r>
            <a:r>
              <a:rPr lang="it-IT" dirty="0" smtClean="0"/>
              <a:t>(</a:t>
            </a:r>
            <a:r>
              <a:rPr lang="it-IT" dirty="0"/>
              <a:t>95% </a:t>
            </a:r>
            <a:r>
              <a:rPr lang="tr-TR" dirty="0" smtClean="0"/>
              <a:t>GA</a:t>
            </a:r>
            <a:r>
              <a:rPr lang="it-IT" dirty="0" smtClean="0"/>
              <a:t> </a:t>
            </a:r>
            <a:r>
              <a:rPr lang="it-IT" dirty="0"/>
              <a:t>8.3–15.3</a:t>
            </a:r>
            <a:r>
              <a:rPr lang="it-IT" dirty="0" smtClean="0"/>
              <a:t>%)</a:t>
            </a:r>
            <a:endParaRPr lang="tr-TR" dirty="0" smtClean="0"/>
          </a:p>
          <a:p>
            <a:pPr lvl="1"/>
            <a:r>
              <a:rPr lang="it-IT" dirty="0" smtClean="0"/>
              <a:t>33.8</a:t>
            </a:r>
            <a:r>
              <a:rPr lang="it-IT" dirty="0"/>
              <a:t>% (95% </a:t>
            </a:r>
            <a:r>
              <a:rPr lang="tr-TR" dirty="0" smtClean="0"/>
              <a:t>GA</a:t>
            </a:r>
            <a:r>
              <a:rPr lang="it-IT" dirty="0" smtClean="0"/>
              <a:t> </a:t>
            </a:r>
            <a:r>
              <a:rPr lang="it-IT" dirty="0"/>
              <a:t>11.3–56.2</a:t>
            </a:r>
            <a:r>
              <a:rPr lang="it-IT" dirty="0" smtClean="0"/>
              <a:t>%)</a:t>
            </a:r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7092280" y="6258798"/>
            <a:ext cx="9701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Liu</a:t>
            </a:r>
            <a:r>
              <a:rPr lang="tr-TR" sz="1600" i="1" dirty="0" smtClean="0">
                <a:solidFill>
                  <a:schemeClr val="bg1"/>
                </a:solidFill>
              </a:rPr>
              <a:t> 2007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46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Konuşma planı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Semptomlar neden önemli ?</a:t>
            </a:r>
          </a:p>
          <a:p>
            <a:r>
              <a:rPr lang="tr-TR" dirty="0" smtClean="0"/>
              <a:t>Sıklık ve </a:t>
            </a:r>
            <a:r>
              <a:rPr lang="tr-TR" dirty="0" err="1" smtClean="0"/>
              <a:t>lateralite</a:t>
            </a:r>
            <a:endParaRPr lang="tr-TR" dirty="0" smtClean="0"/>
          </a:p>
          <a:p>
            <a:r>
              <a:rPr lang="tr-TR" dirty="0" err="1" smtClean="0"/>
              <a:t>Fizyopatoloji</a:t>
            </a:r>
            <a:endParaRPr lang="tr-TR" dirty="0" smtClean="0"/>
          </a:p>
          <a:p>
            <a:r>
              <a:rPr lang="tr-TR" dirty="0" smtClean="0"/>
              <a:t>Ağrı ve önemi</a:t>
            </a:r>
          </a:p>
          <a:p>
            <a:r>
              <a:rPr lang="tr-TR" dirty="0" err="1" smtClean="0"/>
              <a:t>İnfertilite</a:t>
            </a:r>
            <a:endParaRPr lang="tr-TR" dirty="0" smtClean="0"/>
          </a:p>
          <a:p>
            <a:r>
              <a:rPr lang="tr-TR" dirty="0" err="1" smtClean="0"/>
              <a:t>Torsiyon</a:t>
            </a:r>
            <a:endParaRPr lang="tr-TR" dirty="0" smtClean="0"/>
          </a:p>
          <a:p>
            <a:r>
              <a:rPr lang="tr-TR" dirty="0" err="1" smtClean="0"/>
              <a:t>Desidualizasyon</a:t>
            </a:r>
            <a:r>
              <a:rPr lang="tr-TR" dirty="0" smtClean="0"/>
              <a:t> ve kanama, SHIP</a:t>
            </a:r>
          </a:p>
          <a:p>
            <a:r>
              <a:rPr lang="tr-TR" dirty="0" smtClean="0"/>
              <a:t>Kist </a:t>
            </a:r>
            <a:r>
              <a:rPr lang="tr-TR" dirty="0" err="1" smtClean="0"/>
              <a:t>rüptürü</a:t>
            </a:r>
            <a:endParaRPr lang="tr-TR" dirty="0" smtClean="0"/>
          </a:p>
          <a:p>
            <a:r>
              <a:rPr lang="tr-TR" smtClean="0"/>
              <a:t>Abse</a:t>
            </a:r>
            <a:endParaRPr lang="tr-TR" dirty="0" smtClean="0"/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288167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/>
              <a:t>OMA ve </a:t>
            </a:r>
            <a:r>
              <a:rPr lang="tr-TR" dirty="0" err="1" smtClean="0"/>
              <a:t>over</a:t>
            </a:r>
            <a:r>
              <a:rPr lang="tr-TR" dirty="0" smtClean="0"/>
              <a:t> - histoloji</a:t>
            </a:r>
            <a:endParaRPr lang="en-US" kern="1200" cap="all" dirty="0">
              <a:solidFill>
                <a:srgbClr val="9E046B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tr-TR" dirty="0" smtClean="0"/>
          </a:p>
          <a:p>
            <a:pPr eaLnBrk="1" hangingPunct="1"/>
            <a:r>
              <a:rPr lang="tr-TR" dirty="0" smtClean="0"/>
              <a:t>35 yaş altı kadınlar</a:t>
            </a:r>
            <a:endParaRPr lang="en-US" dirty="0" smtClean="0"/>
          </a:p>
          <a:p>
            <a:pPr eaLnBrk="1" hangingPunct="1"/>
            <a:r>
              <a:rPr lang="tr-TR" dirty="0" smtClean="0"/>
              <a:t>20</a:t>
            </a:r>
            <a:r>
              <a:rPr lang="en-US" dirty="0" smtClean="0"/>
              <a:t> </a:t>
            </a:r>
            <a:r>
              <a:rPr lang="tr-TR" dirty="0" err="1" smtClean="0"/>
              <a:t>OMAlı</a:t>
            </a:r>
            <a:r>
              <a:rPr lang="tr-TR" dirty="0" smtClean="0"/>
              <a:t> </a:t>
            </a:r>
            <a:r>
              <a:rPr lang="tr-TR" dirty="0" err="1" smtClean="0"/>
              <a:t>overden</a:t>
            </a:r>
            <a:r>
              <a:rPr lang="tr-TR" dirty="0" smtClean="0"/>
              <a:t> </a:t>
            </a:r>
            <a:r>
              <a:rPr lang="tr-TR" dirty="0" err="1" smtClean="0"/>
              <a:t>bx</a:t>
            </a:r>
            <a:r>
              <a:rPr lang="en-US" dirty="0" smtClean="0"/>
              <a:t> (≤4 cm) </a:t>
            </a:r>
            <a:r>
              <a:rPr lang="tr-TR" dirty="0" smtClean="0"/>
              <a:t>ve </a:t>
            </a:r>
            <a:r>
              <a:rPr lang="en-US" dirty="0" smtClean="0"/>
              <a:t>11 </a:t>
            </a:r>
            <a:r>
              <a:rPr lang="tr-TR" dirty="0" smtClean="0"/>
              <a:t>karşı </a:t>
            </a:r>
            <a:r>
              <a:rPr lang="tr-TR" dirty="0" err="1" smtClean="0"/>
              <a:t>overden</a:t>
            </a:r>
            <a:r>
              <a:rPr lang="tr-TR" dirty="0" smtClean="0"/>
              <a:t> </a:t>
            </a:r>
            <a:r>
              <a:rPr lang="tr-TR" dirty="0" err="1" smtClean="0"/>
              <a:t>bx</a:t>
            </a:r>
            <a:endParaRPr lang="en-US" b="1" u="sng" dirty="0" smtClean="0"/>
          </a:p>
          <a:p>
            <a:pPr eaLnBrk="1" hangingPunct="1"/>
            <a:r>
              <a:rPr lang="tr-TR" dirty="0" err="1" smtClean="0"/>
              <a:t>Folikül</a:t>
            </a:r>
            <a:r>
              <a:rPr lang="tr-TR" dirty="0" smtClean="0"/>
              <a:t> yoğunluğu; </a:t>
            </a:r>
            <a:r>
              <a:rPr lang="en-US" dirty="0" smtClean="0"/>
              <a:t>6.3 ± 4.1/mm</a:t>
            </a:r>
            <a:r>
              <a:rPr lang="en-US" baseline="30000" dirty="0" smtClean="0"/>
              <a:t>3</a:t>
            </a:r>
            <a:r>
              <a:rPr lang="en-US" dirty="0" smtClean="0"/>
              <a:t> vs 25.1 ± </a:t>
            </a:r>
            <a:r>
              <a:rPr lang="tr-TR" dirty="0" smtClean="0"/>
              <a:t>1</a:t>
            </a:r>
            <a:r>
              <a:rPr lang="en-US" dirty="0" smtClean="0"/>
              <a:t>5.0/mm</a:t>
            </a:r>
            <a:r>
              <a:rPr lang="en-US" baseline="30000" dirty="0" smtClean="0"/>
              <a:t>3</a:t>
            </a:r>
            <a:r>
              <a:rPr lang="en-US" dirty="0" smtClean="0"/>
              <a:t>. </a:t>
            </a:r>
            <a:endParaRPr lang="tr-TR" dirty="0" smtClean="0"/>
          </a:p>
        </p:txBody>
      </p:sp>
      <p:sp>
        <p:nvSpPr>
          <p:cNvPr id="6" name="Metin kutusu 5"/>
          <p:cNvSpPr txBox="1"/>
          <p:nvPr/>
        </p:nvSpPr>
        <p:spPr>
          <a:xfrm>
            <a:off x="7092280" y="6258798"/>
            <a:ext cx="1410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>
                <a:solidFill>
                  <a:schemeClr val="bg1"/>
                </a:solidFill>
              </a:rPr>
              <a:t>Kitajima</a:t>
            </a:r>
            <a:r>
              <a:rPr lang="tr-TR" sz="1600" i="1" dirty="0">
                <a:solidFill>
                  <a:schemeClr val="bg1"/>
                </a:solidFill>
              </a:rPr>
              <a:t> </a:t>
            </a:r>
            <a:r>
              <a:rPr lang="tr-TR" sz="1600" i="1" dirty="0" smtClean="0">
                <a:solidFill>
                  <a:schemeClr val="bg1"/>
                </a:solidFill>
              </a:rPr>
              <a:t>2011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42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r>
              <a:rPr lang="tr-TR" dirty="0"/>
              <a:t>OMA ve </a:t>
            </a:r>
            <a:r>
              <a:rPr lang="tr-TR" dirty="0" err="1"/>
              <a:t>over</a:t>
            </a:r>
            <a:r>
              <a:rPr lang="tr-TR" dirty="0"/>
              <a:t> - histoloji</a:t>
            </a:r>
          </a:p>
        </p:txBody>
      </p:sp>
      <p:sp>
        <p:nvSpPr>
          <p:cNvPr id="4099" name="Rectangle 5"/>
          <p:cNvSpPr>
            <a:spLocks noGrp="1"/>
          </p:cNvSpPr>
          <p:nvPr>
            <p:ph type="body" idx="4294967295"/>
          </p:nvPr>
        </p:nvSpPr>
        <p:spPr>
          <a:xfrm>
            <a:off x="152400" y="1484784"/>
            <a:ext cx="8839200" cy="4536504"/>
          </a:xfrm>
        </p:spPr>
        <p:txBody>
          <a:bodyPr/>
          <a:lstStyle/>
          <a:p>
            <a:r>
              <a:rPr lang="tr-TR" i="1" dirty="0" smtClean="0">
                <a:solidFill>
                  <a:schemeClr val="tx1"/>
                </a:solidFill>
              </a:rPr>
              <a:t>Schubert et al.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i="1" dirty="0" smtClean="0">
                <a:solidFill>
                  <a:schemeClr val="tx1"/>
                </a:solidFill>
              </a:rPr>
              <a:t>2005</a:t>
            </a:r>
            <a:r>
              <a:rPr lang="tr-TR" dirty="0" smtClean="0">
                <a:solidFill>
                  <a:schemeClr val="tx1"/>
                </a:solidFill>
              </a:rPr>
              <a:t> Hum </a:t>
            </a:r>
            <a:r>
              <a:rPr lang="tr-TR" dirty="0" err="1" smtClean="0">
                <a:solidFill>
                  <a:schemeClr val="tx1"/>
                </a:solidFill>
              </a:rPr>
              <a:t>Reprod</a:t>
            </a:r>
            <a:r>
              <a:rPr lang="tr-TR" dirty="0" smtClean="0"/>
              <a:t> </a:t>
            </a:r>
            <a:r>
              <a:rPr lang="tr-TR" dirty="0" err="1" smtClean="0"/>
              <a:t>vol</a:t>
            </a:r>
            <a:r>
              <a:rPr lang="tr-TR" dirty="0" smtClean="0"/>
              <a:t> 20 p 1786</a:t>
            </a:r>
            <a:endParaRPr lang="tr-TR" i="1" dirty="0" smtClean="0">
              <a:solidFill>
                <a:schemeClr val="tx1"/>
              </a:solidFill>
            </a:endParaRPr>
          </a:p>
          <a:p>
            <a:pPr lvl="1"/>
            <a:r>
              <a:rPr lang="tr-TR" dirty="0" smtClean="0">
                <a:solidFill>
                  <a:schemeClr val="tx1"/>
                </a:solidFill>
              </a:rPr>
              <a:t>OMA</a:t>
            </a:r>
            <a:r>
              <a:rPr lang="en-US" dirty="0" smtClean="0">
                <a:solidFill>
                  <a:schemeClr val="tx1"/>
                </a:solidFill>
              </a:rPr>
              <a:t> (n </a:t>
            </a:r>
            <a:r>
              <a:rPr lang="tr-TR" dirty="0" smtClean="0">
                <a:solidFill>
                  <a:schemeClr val="tx1"/>
                </a:solidFill>
              </a:rPr>
              <a:t>=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tr-TR" dirty="0" smtClean="0">
                <a:solidFill>
                  <a:schemeClr val="tx1"/>
                </a:solidFill>
              </a:rPr>
              <a:t>13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endParaRPr lang="tr-TR" dirty="0" smtClean="0">
              <a:solidFill>
                <a:schemeClr val="tx1"/>
              </a:solidFill>
            </a:endParaRPr>
          </a:p>
          <a:p>
            <a:pPr lvl="1"/>
            <a:r>
              <a:rPr lang="tr-TR" dirty="0" err="1" smtClean="0">
                <a:solidFill>
                  <a:schemeClr val="tx1"/>
                </a:solidFill>
              </a:rPr>
              <a:t>dermoid</a:t>
            </a:r>
            <a:r>
              <a:rPr lang="en-US" dirty="0" smtClean="0">
                <a:solidFill>
                  <a:schemeClr val="tx1"/>
                </a:solidFill>
              </a:rPr>
              <a:t> (n </a:t>
            </a:r>
            <a:r>
              <a:rPr lang="tr-TR" dirty="0" smtClean="0">
                <a:solidFill>
                  <a:schemeClr val="tx1"/>
                </a:solidFill>
              </a:rPr>
              <a:t>=</a:t>
            </a:r>
            <a:r>
              <a:rPr lang="en-US" dirty="0" smtClean="0">
                <a:solidFill>
                  <a:schemeClr val="tx1"/>
                </a:solidFill>
              </a:rPr>
              <a:t> 7) </a:t>
            </a:r>
            <a:endParaRPr lang="tr-TR" dirty="0" smtClean="0">
              <a:solidFill>
                <a:schemeClr val="tx1"/>
              </a:solidFill>
            </a:endParaRPr>
          </a:p>
          <a:p>
            <a:pPr lvl="1"/>
            <a:r>
              <a:rPr lang="tr-TR" dirty="0" smtClean="0">
                <a:solidFill>
                  <a:schemeClr val="tx1"/>
                </a:solidFill>
              </a:rPr>
              <a:t>Medyan </a:t>
            </a:r>
            <a:r>
              <a:rPr lang="tr-TR" dirty="0" err="1" smtClean="0">
                <a:solidFill>
                  <a:schemeClr val="tx1"/>
                </a:solidFill>
              </a:rPr>
              <a:t>folikül</a:t>
            </a:r>
            <a:r>
              <a:rPr lang="tr-TR" smtClean="0">
                <a:solidFill>
                  <a:schemeClr val="tx1"/>
                </a:solidFill>
              </a:rPr>
              <a:t> yoğunluğu: </a:t>
            </a:r>
            <a:r>
              <a:rPr lang="tr-TR" dirty="0" smtClean="0">
                <a:solidFill>
                  <a:schemeClr val="tx1"/>
                </a:solidFill>
              </a:rPr>
              <a:t>13.04 vs 0.31</a:t>
            </a:r>
          </a:p>
          <a:p>
            <a:r>
              <a:rPr lang="tr-TR" i="1" dirty="0" err="1" smtClean="0">
                <a:solidFill>
                  <a:schemeClr val="tx1"/>
                </a:solidFill>
              </a:rPr>
              <a:t>Kuroda</a:t>
            </a:r>
            <a:r>
              <a:rPr lang="tr-TR" i="1" dirty="0" smtClean="0">
                <a:solidFill>
                  <a:schemeClr val="tx1"/>
                </a:solidFill>
              </a:rPr>
              <a:t> et al.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i="1" dirty="0" smtClean="0">
                <a:solidFill>
                  <a:schemeClr val="tx1"/>
                </a:solidFill>
              </a:rPr>
              <a:t>2012 </a:t>
            </a:r>
            <a:r>
              <a:rPr lang="tr-TR" dirty="0" smtClean="0">
                <a:solidFill>
                  <a:schemeClr val="tx1"/>
                </a:solidFill>
              </a:rPr>
              <a:t>J </a:t>
            </a:r>
            <a:r>
              <a:rPr lang="tr-TR" dirty="0" err="1" smtClean="0">
                <a:solidFill>
                  <a:schemeClr val="tx1"/>
                </a:solidFill>
              </a:rPr>
              <a:t>Obstet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Gynaecol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Res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Vol</a:t>
            </a:r>
            <a:r>
              <a:rPr lang="tr-TR" dirty="0" smtClean="0">
                <a:solidFill>
                  <a:schemeClr val="tx1"/>
                </a:solidFill>
              </a:rPr>
              <a:t> 38 p 1187</a:t>
            </a:r>
          </a:p>
          <a:p>
            <a:pPr lvl="1"/>
            <a:r>
              <a:rPr lang="tr-TR" dirty="0" smtClean="0">
                <a:solidFill>
                  <a:schemeClr val="tx1"/>
                </a:solidFill>
              </a:rPr>
              <a:t>OMA</a:t>
            </a:r>
            <a:r>
              <a:rPr lang="en-US" dirty="0" smtClean="0">
                <a:solidFill>
                  <a:schemeClr val="tx1"/>
                </a:solidFill>
              </a:rPr>
              <a:t> (n </a:t>
            </a:r>
            <a:r>
              <a:rPr lang="tr-TR" dirty="0" smtClean="0">
                <a:solidFill>
                  <a:schemeClr val="tx1"/>
                </a:solidFill>
              </a:rPr>
              <a:t>=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tr-TR" dirty="0" smtClean="0">
                <a:solidFill>
                  <a:schemeClr val="tx1"/>
                </a:solidFill>
              </a:rPr>
              <a:t>61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endParaRPr lang="tr-TR" dirty="0" smtClean="0">
              <a:solidFill>
                <a:schemeClr val="tx1"/>
              </a:solidFill>
            </a:endParaRPr>
          </a:p>
          <a:p>
            <a:pPr lvl="1"/>
            <a:r>
              <a:rPr lang="tr-TR" dirty="0" err="1" smtClean="0">
                <a:solidFill>
                  <a:schemeClr val="tx1"/>
                </a:solidFill>
              </a:rPr>
              <a:t>Non-endometriotik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tr-TR" dirty="0" smtClean="0">
                <a:solidFill>
                  <a:schemeClr val="tx1"/>
                </a:solidFill>
              </a:rPr>
              <a:t>kist</a:t>
            </a:r>
            <a:r>
              <a:rPr lang="en-US" dirty="0" smtClean="0">
                <a:solidFill>
                  <a:schemeClr val="tx1"/>
                </a:solidFill>
              </a:rPr>
              <a:t> (n </a:t>
            </a:r>
            <a:r>
              <a:rPr lang="tr-TR" dirty="0" smtClean="0">
                <a:solidFill>
                  <a:schemeClr val="tx1"/>
                </a:solidFill>
              </a:rPr>
              <a:t>=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tr-TR" dirty="0" smtClean="0">
                <a:solidFill>
                  <a:schemeClr val="tx1"/>
                </a:solidFill>
              </a:rPr>
              <a:t>42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endParaRPr lang="tr-TR" dirty="0" smtClean="0">
              <a:solidFill>
                <a:schemeClr val="tx1"/>
              </a:solidFill>
            </a:endParaRPr>
          </a:p>
          <a:p>
            <a:pPr lvl="1"/>
            <a:endParaRPr lang="tr-TR" dirty="0" smtClean="0"/>
          </a:p>
          <a:p>
            <a:endParaRPr lang="tr-TR" i="1" dirty="0" smtClean="0"/>
          </a:p>
          <a:p>
            <a:endParaRPr lang="tr-TR" i="1" dirty="0" smtClean="0"/>
          </a:p>
          <a:p>
            <a:endParaRPr lang="tr-TR" i="1" dirty="0" smtClean="0"/>
          </a:p>
        </p:txBody>
      </p:sp>
    </p:spTree>
    <p:extLst>
      <p:ext uri="{BB962C8B-B14F-4D97-AF65-F5344CB8AC3E}">
        <p14:creationId xmlns:p14="http://schemas.microsoft.com/office/powerpoint/2010/main" val="136554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OMA ve </a:t>
            </a:r>
            <a:r>
              <a:rPr lang="tr-TR" dirty="0" err="1" smtClean="0"/>
              <a:t>over</a:t>
            </a:r>
            <a:r>
              <a:rPr lang="tr-TR" dirty="0" smtClean="0"/>
              <a:t> - </a:t>
            </a:r>
            <a:r>
              <a:rPr lang="tr-TR" dirty="0" err="1" smtClean="0"/>
              <a:t>ovulasyon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7504" y="1447800"/>
            <a:ext cx="8839200" cy="4724400"/>
          </a:xfrm>
        </p:spPr>
        <p:txBody>
          <a:bodyPr/>
          <a:lstStyle/>
          <a:p>
            <a:r>
              <a:rPr lang="tr-TR" dirty="0" smtClean="0"/>
              <a:t>244 OMA+ kadın, 1199 </a:t>
            </a:r>
            <a:r>
              <a:rPr lang="tr-TR" dirty="0" err="1" smtClean="0"/>
              <a:t>siklus</a:t>
            </a:r>
            <a:r>
              <a:rPr lang="tr-TR" dirty="0" smtClean="0"/>
              <a:t> takip edildi.</a:t>
            </a:r>
            <a:r>
              <a:rPr lang="en-US" dirty="0" smtClean="0"/>
              <a:t> </a:t>
            </a:r>
            <a:r>
              <a:rPr lang="tr-TR" dirty="0" smtClean="0"/>
              <a:t>Düzenli adet gören, Yaş </a:t>
            </a:r>
            <a:r>
              <a:rPr lang="en-US" dirty="0" smtClean="0"/>
              <a:t>34.3+4.9</a:t>
            </a:r>
            <a:r>
              <a:rPr lang="tr-TR" dirty="0" smtClean="0"/>
              <a:t> </a:t>
            </a:r>
            <a:r>
              <a:rPr lang="en-US" dirty="0" smtClean="0"/>
              <a:t>y</a:t>
            </a:r>
            <a:r>
              <a:rPr lang="tr-TR" dirty="0" err="1" smtClean="0"/>
              <a:t>ıl</a:t>
            </a:r>
            <a:r>
              <a:rPr lang="en-US" dirty="0" smtClean="0"/>
              <a:t>. </a:t>
            </a:r>
            <a:r>
              <a:rPr lang="tr-TR" dirty="0" err="1" smtClean="0"/>
              <a:t>İnfertilite</a:t>
            </a:r>
            <a:r>
              <a:rPr lang="tr-TR" dirty="0" smtClean="0"/>
              <a:t> </a:t>
            </a:r>
            <a:r>
              <a:rPr lang="tr-TR" dirty="0" err="1" smtClean="0"/>
              <a:t>hx</a:t>
            </a:r>
            <a:r>
              <a:rPr lang="tr-TR" dirty="0" smtClean="0"/>
              <a:t> olmayan, %11 P1, %75 DE bulgusu (</a:t>
            </a:r>
            <a:r>
              <a:rPr lang="tr-TR" dirty="0" err="1" smtClean="0"/>
              <a:t>mua+USG</a:t>
            </a:r>
            <a:r>
              <a:rPr lang="tr-TR" dirty="0" smtClean="0"/>
              <a:t>) var.</a:t>
            </a:r>
            <a:endParaRPr lang="tr-TR" dirty="0"/>
          </a:p>
          <a:p>
            <a:r>
              <a:rPr lang="tr-TR" dirty="0" smtClean="0"/>
              <a:t>Çap</a:t>
            </a:r>
            <a:r>
              <a:rPr lang="en-US" dirty="0" smtClean="0"/>
              <a:t> </a:t>
            </a:r>
            <a:r>
              <a:rPr lang="en-US" dirty="0"/>
              <a:t>5.3 cm (+1.7 cm). </a:t>
            </a:r>
            <a:endParaRPr lang="tr-TR" dirty="0"/>
          </a:p>
          <a:p>
            <a:r>
              <a:rPr lang="tr-TR" dirty="0" smtClean="0"/>
              <a:t>Sağlıklı </a:t>
            </a:r>
            <a:r>
              <a:rPr lang="tr-TR" dirty="0" err="1" smtClean="0"/>
              <a:t>overden</a:t>
            </a:r>
            <a:r>
              <a:rPr lang="tr-TR" dirty="0" smtClean="0"/>
              <a:t> </a:t>
            </a:r>
            <a:r>
              <a:rPr lang="tr-TR" dirty="0" err="1" smtClean="0"/>
              <a:t>ovulasyon</a:t>
            </a:r>
            <a:r>
              <a:rPr lang="en-US" dirty="0" smtClean="0"/>
              <a:t> </a:t>
            </a:r>
            <a:r>
              <a:rPr lang="en-US" dirty="0"/>
              <a:t>596 </a:t>
            </a:r>
            <a:r>
              <a:rPr lang="tr-TR" dirty="0" err="1" smtClean="0"/>
              <a:t>siklus</a:t>
            </a:r>
            <a:r>
              <a:rPr lang="en-US" dirty="0" smtClean="0"/>
              <a:t> </a:t>
            </a:r>
            <a:r>
              <a:rPr lang="en-US" dirty="0"/>
              <a:t>(49.7</a:t>
            </a:r>
            <a:r>
              <a:rPr lang="en-US" dirty="0" smtClean="0"/>
              <a:t>%)</a:t>
            </a:r>
            <a:r>
              <a:rPr lang="tr-TR" dirty="0" smtClean="0"/>
              <a:t>, </a:t>
            </a:r>
            <a:r>
              <a:rPr lang="tr-TR" dirty="0" err="1" smtClean="0"/>
              <a:t>OMAlı</a:t>
            </a:r>
            <a:r>
              <a:rPr lang="tr-TR" dirty="0" smtClean="0"/>
              <a:t> </a:t>
            </a:r>
            <a:r>
              <a:rPr lang="tr-TR" dirty="0" err="1" smtClean="0"/>
              <a:t>overden</a:t>
            </a:r>
            <a:r>
              <a:rPr lang="tr-TR" dirty="0" smtClean="0"/>
              <a:t> </a:t>
            </a:r>
            <a:r>
              <a:rPr lang="en-US" dirty="0" smtClean="0"/>
              <a:t>603 </a:t>
            </a:r>
            <a:r>
              <a:rPr lang="tr-TR" dirty="0" err="1" smtClean="0"/>
              <a:t>siklus</a:t>
            </a:r>
            <a:r>
              <a:rPr lang="en-US" dirty="0" smtClean="0"/>
              <a:t> </a:t>
            </a:r>
            <a:r>
              <a:rPr lang="en-US" dirty="0"/>
              <a:t>(50.3</a:t>
            </a:r>
            <a:r>
              <a:rPr lang="en-US" dirty="0" smtClean="0"/>
              <a:t>%). </a:t>
            </a:r>
            <a:endParaRPr lang="tr-TR" dirty="0" smtClean="0"/>
          </a:p>
          <a:p>
            <a:r>
              <a:rPr lang="tr-TR" dirty="0" smtClean="0"/>
              <a:t>Çap 4 cm üzerinde olanlarda da 6 cm </a:t>
            </a:r>
            <a:r>
              <a:rPr lang="tr-TR" dirty="0"/>
              <a:t>üzerinde olanlarda da </a:t>
            </a:r>
            <a:r>
              <a:rPr lang="tr-TR" dirty="0" err="1" smtClean="0"/>
              <a:t>ovulasyon</a:t>
            </a:r>
            <a:r>
              <a:rPr lang="tr-TR" dirty="0" smtClean="0"/>
              <a:t> oranları benzerdi</a:t>
            </a:r>
            <a:r>
              <a:rPr lang="en-US" dirty="0" smtClean="0"/>
              <a:t>. </a:t>
            </a:r>
            <a:endParaRPr lang="tr-TR" dirty="0" smtClean="0"/>
          </a:p>
          <a:p>
            <a:r>
              <a:rPr lang="tr-TR" dirty="0" smtClean="0"/>
              <a:t>105</a:t>
            </a:r>
            <a:r>
              <a:rPr lang="en-US" dirty="0" smtClean="0"/>
              <a:t> </a:t>
            </a:r>
            <a:r>
              <a:rPr lang="tr-TR" dirty="0" smtClean="0"/>
              <a:t>kadın </a:t>
            </a:r>
            <a:r>
              <a:rPr lang="tr-TR" dirty="0" err="1" smtClean="0"/>
              <a:t>spontan</a:t>
            </a:r>
            <a:r>
              <a:rPr lang="tr-TR" dirty="0" smtClean="0"/>
              <a:t> gebe kaldı (105/1199; %8.7)</a:t>
            </a:r>
            <a:endParaRPr lang="en-US" dirty="0"/>
          </a:p>
        </p:txBody>
      </p:sp>
      <p:sp>
        <p:nvSpPr>
          <p:cNvPr id="4" name="Metin kutusu 3"/>
          <p:cNvSpPr txBox="1"/>
          <p:nvPr/>
        </p:nvSpPr>
        <p:spPr>
          <a:xfrm>
            <a:off x="7092280" y="6258798"/>
            <a:ext cx="1552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Maggiore</a:t>
            </a:r>
            <a:r>
              <a:rPr lang="tr-TR" sz="1600" i="1" dirty="0" smtClean="0">
                <a:solidFill>
                  <a:schemeClr val="bg1"/>
                </a:solidFill>
              </a:rPr>
              <a:t> 2015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98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OMA ve </a:t>
            </a:r>
            <a:r>
              <a:rPr lang="tr-TR" dirty="0" err="1" smtClean="0"/>
              <a:t>over</a:t>
            </a:r>
            <a:r>
              <a:rPr lang="tr-TR" dirty="0" smtClean="0"/>
              <a:t> - IVF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33 çalışmanın </a:t>
            </a:r>
            <a:r>
              <a:rPr lang="tr-TR" dirty="0" err="1" smtClean="0"/>
              <a:t>metaanalizi</a:t>
            </a:r>
            <a:r>
              <a:rPr lang="tr-TR" dirty="0" smtClean="0"/>
              <a:t>: Benzer canlı doğum ve klinik gebelik oranları, ancak daha düşük oosit elde edilebilmekte.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7092280" y="6258798"/>
            <a:ext cx="1471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smtClean="0">
                <a:solidFill>
                  <a:schemeClr val="bg1"/>
                </a:solidFill>
              </a:rPr>
              <a:t>Hamdan 2015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79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OMA ve </a:t>
            </a:r>
            <a:r>
              <a:rPr lang="tr-TR" dirty="0" err="1"/>
              <a:t>over</a:t>
            </a:r>
            <a:r>
              <a:rPr lang="tr-TR" dirty="0"/>
              <a:t> </a:t>
            </a:r>
            <a:r>
              <a:rPr lang="tr-TR" dirty="0" smtClean="0"/>
              <a:t>– IVF: OMA+ </a:t>
            </a:r>
            <a:r>
              <a:rPr lang="tr-TR" dirty="0" err="1" smtClean="0"/>
              <a:t>vs</a:t>
            </a:r>
            <a:r>
              <a:rPr lang="tr-TR" dirty="0" smtClean="0"/>
              <a:t> N </a:t>
            </a:r>
            <a:r>
              <a:rPr lang="tr-TR" dirty="0" err="1" smtClean="0"/>
              <a:t>over</a:t>
            </a:r>
            <a:r>
              <a:rPr lang="tr-TR" dirty="0" smtClean="0"/>
              <a:t>  </a:t>
            </a:r>
            <a:endParaRPr lang="en-US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340768"/>
            <a:ext cx="5256584" cy="5256584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7092280" y="6258798"/>
            <a:ext cx="1160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Yang</a:t>
            </a:r>
            <a:r>
              <a:rPr lang="tr-TR" sz="1600" i="1" dirty="0" smtClean="0">
                <a:solidFill>
                  <a:schemeClr val="bg1"/>
                </a:solidFill>
              </a:rPr>
              <a:t> 2015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41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OMAlarda</a:t>
            </a:r>
            <a:r>
              <a:rPr lang="tr-TR" dirty="0" smtClean="0"/>
              <a:t> </a:t>
            </a:r>
            <a:r>
              <a:rPr lang="tr-TR" dirty="0" err="1" smtClean="0"/>
              <a:t>torsiyon</a:t>
            </a:r>
            <a:r>
              <a:rPr lang="tr-TR" dirty="0" smtClean="0"/>
              <a:t> riski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Bouguizane</a:t>
            </a:r>
            <a:r>
              <a:rPr lang="en-US" dirty="0" smtClean="0"/>
              <a:t> </a:t>
            </a:r>
            <a:r>
              <a:rPr lang="tr-TR" dirty="0" smtClean="0"/>
              <a:t>ve ark. </a:t>
            </a:r>
            <a:r>
              <a:rPr lang="tr-TR" dirty="0" err="1" smtClean="0"/>
              <a:t>opere</a:t>
            </a:r>
            <a:r>
              <a:rPr lang="tr-TR" dirty="0" smtClean="0"/>
              <a:t> edilen 709 </a:t>
            </a:r>
            <a:r>
              <a:rPr lang="tr-TR" dirty="0" err="1" smtClean="0"/>
              <a:t>adneksiyel</a:t>
            </a:r>
            <a:r>
              <a:rPr lang="tr-TR" dirty="0" smtClean="0"/>
              <a:t> kitle olgusunu incelediklerinde </a:t>
            </a:r>
            <a:r>
              <a:rPr lang="tr-TR" dirty="0" err="1" smtClean="0"/>
              <a:t>torsiyon</a:t>
            </a:r>
            <a:r>
              <a:rPr lang="tr-TR" dirty="0" smtClean="0"/>
              <a:t> </a:t>
            </a:r>
            <a:r>
              <a:rPr lang="tr-TR" dirty="0" err="1" smtClean="0"/>
              <a:t>insidansını</a:t>
            </a:r>
            <a:r>
              <a:rPr lang="tr-TR" dirty="0" smtClean="0"/>
              <a:t> %</a:t>
            </a:r>
            <a:r>
              <a:rPr lang="en-US" dirty="0" smtClean="0"/>
              <a:t> 14.8</a:t>
            </a:r>
            <a:r>
              <a:rPr lang="tr-TR" dirty="0" smtClean="0"/>
              <a:t> olarak bildirmişlerdir. </a:t>
            </a:r>
          </a:p>
          <a:p>
            <a:r>
              <a:rPr lang="tr-TR" dirty="0" smtClean="0"/>
              <a:t>Ancak, </a:t>
            </a:r>
            <a:r>
              <a:rPr lang="tr-TR" dirty="0" err="1" smtClean="0"/>
              <a:t>OMAlar</a:t>
            </a:r>
            <a:r>
              <a:rPr lang="tr-TR" dirty="0" smtClean="0"/>
              <a:t> sıklıkla etrafa yapışık olduklarından </a:t>
            </a:r>
            <a:r>
              <a:rPr lang="tr-TR" dirty="0" err="1" smtClean="0"/>
              <a:t>torsiyon</a:t>
            </a:r>
            <a:r>
              <a:rPr lang="tr-TR" dirty="0" smtClean="0"/>
              <a:t> riskleri çok daha azdır.</a:t>
            </a:r>
          </a:p>
          <a:p>
            <a:r>
              <a:rPr lang="tr-TR" dirty="0" smtClean="0"/>
              <a:t>Gebelikte OMA serisi; 46 olgu, 53 kist; %3.8 (2/53) </a:t>
            </a:r>
            <a:r>
              <a:rPr lang="tr-TR" dirty="0" err="1" smtClean="0"/>
              <a:t>torsiyon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6372200" y="6258798"/>
            <a:ext cx="2688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Huchon</a:t>
            </a:r>
            <a:r>
              <a:rPr lang="tr-TR" sz="1600" i="1" dirty="0" smtClean="0">
                <a:solidFill>
                  <a:schemeClr val="bg1"/>
                </a:solidFill>
              </a:rPr>
              <a:t> 2010 </a:t>
            </a:r>
            <a:r>
              <a:rPr lang="tr-TR" sz="1600" i="1" dirty="0" err="1" smtClean="0">
                <a:solidFill>
                  <a:schemeClr val="bg1"/>
                </a:solidFill>
              </a:rPr>
              <a:t>Bailleux</a:t>
            </a:r>
            <a:r>
              <a:rPr lang="tr-TR" sz="1600" i="1" dirty="0" smtClean="0">
                <a:solidFill>
                  <a:schemeClr val="bg1"/>
                </a:solidFill>
              </a:rPr>
              <a:t> 2017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24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ym typeface="Symbol" panose="05050102010706020507" pitchFamily="18" charset="2"/>
              </a:rPr>
              <a:t></a:t>
            </a:r>
            <a:r>
              <a:rPr lang="tr-TR" dirty="0" smtClean="0"/>
              <a:t>SHIP</a:t>
            </a:r>
            <a:r>
              <a:rPr lang="tr-TR" dirty="0" smtClean="0">
                <a:sym typeface="Symbol" panose="05050102010706020507" pitchFamily="18" charset="2"/>
              </a:rPr>
              <a:t> ; Gebelikte </a:t>
            </a:r>
            <a:r>
              <a:rPr lang="tr-TR" dirty="0" err="1">
                <a:sym typeface="Symbol" panose="05050102010706020507" pitchFamily="18" charset="2"/>
              </a:rPr>
              <a:t>S</a:t>
            </a:r>
            <a:r>
              <a:rPr lang="tr-TR" dirty="0" err="1" smtClean="0">
                <a:sym typeface="Symbol" panose="05050102010706020507" pitchFamily="18" charset="2"/>
              </a:rPr>
              <a:t>pontan</a:t>
            </a:r>
            <a:r>
              <a:rPr lang="tr-TR" dirty="0" smtClean="0">
                <a:sym typeface="Symbol" panose="05050102010706020507" pitchFamily="18" charset="2"/>
              </a:rPr>
              <a:t>     </a:t>
            </a:r>
            <a:br>
              <a:rPr lang="tr-TR" dirty="0" smtClean="0">
                <a:sym typeface="Symbol" panose="05050102010706020507" pitchFamily="18" charset="2"/>
              </a:rPr>
            </a:br>
            <a:r>
              <a:rPr lang="tr-TR" dirty="0">
                <a:sym typeface="Symbol" panose="05050102010706020507" pitchFamily="18" charset="2"/>
              </a:rPr>
              <a:t> </a:t>
            </a:r>
            <a:r>
              <a:rPr lang="tr-TR" dirty="0" smtClean="0">
                <a:sym typeface="Symbol" panose="05050102010706020507" pitchFamily="18" charset="2"/>
              </a:rPr>
              <a:t>                         </a:t>
            </a:r>
            <a:r>
              <a:rPr lang="tr-TR" dirty="0" err="1">
                <a:sym typeface="Symbol" panose="05050102010706020507" pitchFamily="18" charset="2"/>
              </a:rPr>
              <a:t>H</a:t>
            </a:r>
            <a:r>
              <a:rPr lang="tr-TR" dirty="0" err="1" smtClean="0">
                <a:sym typeface="Symbol" panose="05050102010706020507" pitchFamily="18" charset="2"/>
              </a:rPr>
              <a:t>emoperitoneum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İlk defa </a:t>
            </a:r>
            <a:r>
              <a:rPr lang="tr-TR" dirty="0" err="1" smtClean="0"/>
              <a:t>Doyle</a:t>
            </a:r>
            <a:r>
              <a:rPr lang="tr-TR" dirty="0" smtClean="0"/>
              <a:t> ve </a:t>
            </a:r>
            <a:r>
              <a:rPr lang="tr-TR" dirty="0" err="1" smtClean="0"/>
              <a:t>Philips</a:t>
            </a:r>
            <a:r>
              <a:rPr lang="tr-TR" dirty="0" smtClean="0"/>
              <a:t> tarafından 1957 yılında tanımlanmıştır.</a:t>
            </a:r>
          </a:p>
          <a:p>
            <a:r>
              <a:rPr lang="tr-TR" dirty="0" smtClean="0"/>
              <a:t>GSH nedeniyle ölen bir kadına otopsi yapmışlar ve kanamayı peritondaki yaygın </a:t>
            </a:r>
            <a:r>
              <a:rPr lang="tr-TR" dirty="0" err="1" smtClean="0"/>
              <a:t>desidual</a:t>
            </a:r>
            <a:r>
              <a:rPr lang="tr-TR" dirty="0" smtClean="0"/>
              <a:t> lezyonlara bağlamışlardır.</a:t>
            </a:r>
          </a:p>
          <a:p>
            <a:r>
              <a:rPr lang="tr-TR" dirty="0" smtClean="0"/>
              <a:t>İlave olarak, kronik </a:t>
            </a:r>
            <a:r>
              <a:rPr lang="tr-TR" dirty="0" err="1" smtClean="0"/>
              <a:t>enflamasyon</a:t>
            </a:r>
            <a:r>
              <a:rPr lang="tr-TR" dirty="0" smtClean="0"/>
              <a:t> damarları gerilmeye karşı daha </a:t>
            </a:r>
            <a:r>
              <a:rPr lang="tr-TR" dirty="0" err="1" smtClean="0"/>
              <a:t>frajil</a:t>
            </a:r>
            <a:r>
              <a:rPr lang="tr-TR" dirty="0" smtClean="0"/>
              <a:t> hale getirebilir.</a:t>
            </a:r>
            <a:endParaRPr lang="en-US" dirty="0"/>
          </a:p>
        </p:txBody>
      </p:sp>
      <p:sp>
        <p:nvSpPr>
          <p:cNvPr id="4" name="Metin kutusu 3"/>
          <p:cNvSpPr txBox="1"/>
          <p:nvPr/>
        </p:nvSpPr>
        <p:spPr>
          <a:xfrm>
            <a:off x="7409382" y="6258798"/>
            <a:ext cx="1449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Brosens</a:t>
            </a:r>
            <a:r>
              <a:rPr lang="tr-TR" sz="1600" i="1" smtClean="0">
                <a:solidFill>
                  <a:schemeClr val="bg1"/>
                </a:solidFill>
              </a:rPr>
              <a:t> 2016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01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Gebelik ve OZİS; </a:t>
            </a:r>
            <a:r>
              <a:rPr lang="tr-TR" dirty="0" err="1" smtClean="0"/>
              <a:t>desidualizasyon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Klasik bilgimiz; OZİS, gebeliğin oluşturduğu </a:t>
            </a:r>
            <a:r>
              <a:rPr lang="tr-TR" dirty="0" err="1" smtClean="0"/>
              <a:t>hormonal</a:t>
            </a:r>
            <a:r>
              <a:rPr lang="tr-TR" dirty="0" smtClean="0"/>
              <a:t> ve </a:t>
            </a:r>
            <a:r>
              <a:rPr lang="tr-TR" dirty="0" err="1" smtClean="0"/>
              <a:t>metabolik</a:t>
            </a:r>
            <a:r>
              <a:rPr lang="tr-TR" dirty="0" smtClean="0"/>
              <a:t> ortam sonucu </a:t>
            </a:r>
            <a:r>
              <a:rPr lang="tr-TR" dirty="0" err="1" smtClean="0"/>
              <a:t>regrese</a:t>
            </a:r>
            <a:r>
              <a:rPr lang="tr-TR" dirty="0" smtClean="0"/>
              <a:t> olur.</a:t>
            </a:r>
          </a:p>
          <a:p>
            <a:r>
              <a:rPr lang="tr-TR" dirty="0" smtClean="0"/>
              <a:t>Günümüzde </a:t>
            </a:r>
            <a:r>
              <a:rPr lang="tr-TR" dirty="0" err="1" smtClean="0"/>
              <a:t>OZİSin</a:t>
            </a:r>
            <a:r>
              <a:rPr lang="tr-TR" dirty="0" smtClean="0"/>
              <a:t> gebelikteki olumsuz etkileri daha fazla araştırılmaya ve anlaşılmaya başlamıştır.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7092280" y="6258798"/>
            <a:ext cx="1552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Maggiore</a:t>
            </a:r>
            <a:r>
              <a:rPr lang="tr-TR" sz="1600" i="1" dirty="0" smtClean="0">
                <a:solidFill>
                  <a:schemeClr val="bg1"/>
                </a:solidFill>
              </a:rPr>
              <a:t> 2015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59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Gebelik ve </a:t>
            </a:r>
            <a:r>
              <a:rPr lang="tr-TR" dirty="0" err="1"/>
              <a:t>desidualize</a:t>
            </a:r>
            <a:r>
              <a:rPr lang="tr-TR" dirty="0"/>
              <a:t> OMA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52400" y="1591816"/>
            <a:ext cx="8839200" cy="3781400"/>
          </a:xfrm>
        </p:spPr>
        <p:txBody>
          <a:bodyPr/>
          <a:lstStyle/>
          <a:p>
            <a:r>
              <a:rPr lang="tr-TR" dirty="0" err="1" smtClean="0"/>
              <a:t>OMAların</a:t>
            </a:r>
            <a:r>
              <a:rPr lang="tr-TR" dirty="0" smtClean="0"/>
              <a:t> </a:t>
            </a:r>
            <a:r>
              <a:rPr lang="tr-TR" dirty="0" err="1" smtClean="0"/>
              <a:t>desidualizasyonu</a:t>
            </a:r>
            <a:r>
              <a:rPr lang="tr-TR" dirty="0" smtClean="0"/>
              <a:t> nadir bir olaydır; Gebelikteki </a:t>
            </a:r>
            <a:r>
              <a:rPr lang="tr-TR" dirty="0" err="1" smtClean="0"/>
              <a:t>OMAlar</a:t>
            </a:r>
            <a:r>
              <a:rPr lang="tr-TR" dirty="0" smtClean="0"/>
              <a:t> arasında %</a:t>
            </a:r>
            <a:r>
              <a:rPr lang="en-US" dirty="0" smtClean="0"/>
              <a:t>2</a:t>
            </a:r>
            <a:r>
              <a:rPr lang="tr-TR" dirty="0" smtClean="0"/>
              <a:t>-12</a:t>
            </a:r>
            <a:r>
              <a:rPr lang="en-US" dirty="0" smtClean="0"/>
              <a:t> </a:t>
            </a:r>
            <a:endParaRPr lang="tr-TR" dirty="0" smtClean="0"/>
          </a:p>
          <a:p>
            <a:r>
              <a:rPr lang="tr-TR" dirty="0" smtClean="0"/>
              <a:t>Literatürde bildirilmiş toplam yaklaşık 60 olgu var.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6174815" y="6258798"/>
            <a:ext cx="2861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Pateman</a:t>
            </a:r>
            <a:r>
              <a:rPr lang="tr-TR" sz="1600" i="1" dirty="0" smtClean="0">
                <a:solidFill>
                  <a:schemeClr val="bg1"/>
                </a:solidFill>
              </a:rPr>
              <a:t> 2014, </a:t>
            </a:r>
            <a:r>
              <a:rPr lang="tr-TR" sz="1600" i="1" dirty="0" err="1" smtClean="0">
                <a:solidFill>
                  <a:schemeClr val="bg1"/>
                </a:solidFill>
              </a:rPr>
              <a:t>Bailleux</a:t>
            </a:r>
            <a:r>
              <a:rPr lang="tr-TR" sz="1600" i="1" dirty="0" smtClean="0">
                <a:solidFill>
                  <a:schemeClr val="bg1"/>
                </a:solidFill>
              </a:rPr>
              <a:t> 2017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0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6" y="332656"/>
            <a:ext cx="9032718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7092280" y="6258798"/>
            <a:ext cx="1552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Maggiore</a:t>
            </a:r>
            <a:r>
              <a:rPr lang="tr-TR" sz="1600" i="1" dirty="0" smtClean="0">
                <a:solidFill>
                  <a:schemeClr val="bg1"/>
                </a:solidFill>
              </a:rPr>
              <a:t> 2015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44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OZİS; Tanıda gecikme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484784"/>
            <a:ext cx="8359575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7092280" y="6258798"/>
            <a:ext cx="1436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Hudelist</a:t>
            </a:r>
            <a:r>
              <a:rPr lang="tr-TR" sz="1600" i="1" dirty="0" smtClean="0">
                <a:solidFill>
                  <a:schemeClr val="bg1"/>
                </a:solidFill>
              </a:rPr>
              <a:t> 2012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22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USG ve OMA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52400" y="1700808"/>
            <a:ext cx="8839200" cy="4471392"/>
          </a:xfrm>
        </p:spPr>
        <p:txBody>
          <a:bodyPr/>
          <a:lstStyle/>
          <a:p>
            <a:pPr lvl="1"/>
            <a:r>
              <a:rPr lang="en-US" sz="2400" dirty="0" err="1" smtClean="0"/>
              <a:t>Sensitivit</a:t>
            </a:r>
            <a:r>
              <a:rPr lang="tr-TR" sz="2400" dirty="0" smtClean="0"/>
              <a:t>e:</a:t>
            </a:r>
            <a:r>
              <a:rPr lang="en-US" sz="2400" dirty="0" smtClean="0"/>
              <a:t> </a:t>
            </a:r>
            <a:r>
              <a:rPr lang="tr-TR" sz="2400" dirty="0" smtClean="0"/>
              <a:t>% </a:t>
            </a:r>
            <a:r>
              <a:rPr lang="en-US" sz="2400" dirty="0" smtClean="0"/>
              <a:t>62 </a:t>
            </a:r>
            <a:r>
              <a:rPr lang="tr-TR" sz="2400" dirty="0"/>
              <a:t>-</a:t>
            </a:r>
            <a:r>
              <a:rPr lang="en-US" sz="2400" dirty="0" smtClean="0"/>
              <a:t> 73</a:t>
            </a:r>
            <a:r>
              <a:rPr lang="tr-TR" sz="2400" dirty="0" smtClean="0"/>
              <a:t> </a:t>
            </a:r>
          </a:p>
          <a:p>
            <a:pPr lvl="1"/>
            <a:r>
              <a:rPr lang="tr-TR" sz="2400" dirty="0" smtClean="0"/>
              <a:t>S</a:t>
            </a:r>
            <a:r>
              <a:rPr lang="en-US" sz="2400" dirty="0" err="1" smtClean="0"/>
              <a:t>pe</a:t>
            </a:r>
            <a:r>
              <a:rPr lang="tr-TR" sz="2400" dirty="0" err="1" smtClean="0"/>
              <a:t>sifisite</a:t>
            </a:r>
            <a:r>
              <a:rPr lang="tr-TR" sz="2400" dirty="0" smtClean="0"/>
              <a:t>: %</a:t>
            </a:r>
            <a:r>
              <a:rPr lang="en-US" sz="2400" dirty="0" smtClean="0"/>
              <a:t> </a:t>
            </a:r>
            <a:r>
              <a:rPr lang="en-US" sz="2400" dirty="0"/>
              <a:t>94 </a:t>
            </a:r>
            <a:r>
              <a:rPr lang="tr-TR" sz="2400" dirty="0"/>
              <a:t>-</a:t>
            </a:r>
            <a:r>
              <a:rPr lang="en-US" sz="2400" dirty="0" smtClean="0"/>
              <a:t> 98  </a:t>
            </a:r>
            <a:endParaRPr lang="tr-TR" sz="2400" dirty="0" smtClean="0"/>
          </a:p>
          <a:p>
            <a:pPr lvl="1"/>
            <a:r>
              <a:rPr lang="en-US" sz="2400" dirty="0" smtClean="0"/>
              <a:t> PPV</a:t>
            </a:r>
            <a:r>
              <a:rPr lang="tr-TR" sz="2400" dirty="0" smtClean="0"/>
              <a:t>: %</a:t>
            </a:r>
            <a:r>
              <a:rPr lang="en-US" sz="2400" dirty="0" smtClean="0"/>
              <a:t> </a:t>
            </a:r>
            <a:r>
              <a:rPr lang="en-US" sz="2400" dirty="0"/>
              <a:t>76 </a:t>
            </a:r>
            <a:r>
              <a:rPr lang="tr-TR" sz="2400" dirty="0"/>
              <a:t>-</a:t>
            </a:r>
            <a:r>
              <a:rPr lang="en-US" sz="2400" dirty="0" smtClean="0"/>
              <a:t> 89</a:t>
            </a:r>
            <a:endParaRPr lang="tr-TR" sz="2400" dirty="0" smtClean="0"/>
          </a:p>
        </p:txBody>
      </p:sp>
      <p:sp>
        <p:nvSpPr>
          <p:cNvPr id="4" name="Metin kutusu 3"/>
          <p:cNvSpPr txBox="1"/>
          <p:nvPr/>
        </p:nvSpPr>
        <p:spPr>
          <a:xfrm>
            <a:off x="7207276" y="6258798"/>
            <a:ext cx="1757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tr-TR" sz="1600" i="1" dirty="0" err="1" smtClean="0">
                <a:solidFill>
                  <a:schemeClr val="bg1"/>
                </a:solidFill>
              </a:rPr>
              <a:t>Exacoustos</a:t>
            </a:r>
            <a:r>
              <a:rPr lang="tr-TR" sz="1600" i="1" dirty="0" smtClean="0">
                <a:solidFill>
                  <a:schemeClr val="bg1"/>
                </a:solidFill>
              </a:rPr>
              <a:t> 2017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47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Gebelik ve </a:t>
            </a:r>
            <a:r>
              <a:rPr lang="tr-TR" dirty="0" err="1"/>
              <a:t>desidualize</a:t>
            </a:r>
            <a:r>
              <a:rPr lang="tr-TR" dirty="0"/>
              <a:t> OMA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23529" y="1556792"/>
            <a:ext cx="8785178" cy="1512168"/>
          </a:xfrm>
        </p:spPr>
        <p:txBody>
          <a:bodyPr/>
          <a:lstStyle/>
          <a:p>
            <a:r>
              <a:rPr lang="tr-TR" dirty="0" err="1" smtClean="0"/>
              <a:t>USG’de</a:t>
            </a:r>
            <a:r>
              <a:rPr lang="tr-TR" dirty="0" smtClean="0"/>
              <a:t> </a:t>
            </a:r>
            <a:r>
              <a:rPr lang="tr-TR" dirty="0" err="1" smtClean="0"/>
              <a:t>desidualize</a:t>
            </a:r>
            <a:r>
              <a:rPr lang="tr-TR" dirty="0" smtClean="0"/>
              <a:t> OMA; kompleks </a:t>
            </a:r>
            <a:r>
              <a:rPr lang="tr-TR" dirty="0" err="1" smtClean="0"/>
              <a:t>kistik</a:t>
            </a:r>
            <a:r>
              <a:rPr lang="tr-TR" dirty="0" smtClean="0"/>
              <a:t> bir yapı, </a:t>
            </a:r>
            <a:r>
              <a:rPr lang="tr-TR" dirty="0" err="1" smtClean="0"/>
              <a:t>lokule</a:t>
            </a:r>
            <a:r>
              <a:rPr lang="tr-TR" dirty="0" smtClean="0"/>
              <a:t>, damarsal yapılar içeren </a:t>
            </a:r>
            <a:r>
              <a:rPr lang="tr-TR" dirty="0" err="1" smtClean="0"/>
              <a:t>papiller</a:t>
            </a:r>
            <a:r>
              <a:rPr lang="tr-TR" dirty="0" smtClean="0"/>
              <a:t> projeksiyonlar</a:t>
            </a:r>
            <a:endParaRPr lang="en-US" dirty="0" smtClean="0"/>
          </a:p>
          <a:p>
            <a:r>
              <a:rPr lang="tr-TR" dirty="0" smtClean="0"/>
              <a:t>Bu özellikleriyle </a:t>
            </a:r>
            <a:r>
              <a:rPr lang="tr-TR" dirty="0" err="1" smtClean="0"/>
              <a:t>maliniteyi</a:t>
            </a:r>
            <a:r>
              <a:rPr lang="tr-TR" dirty="0" smtClean="0"/>
              <a:t> düşündüren bir yapı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4525198" y="6258798"/>
            <a:ext cx="4583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tr-TR" sz="1600" i="1" dirty="0" err="1">
                <a:solidFill>
                  <a:schemeClr val="bg1"/>
                </a:solidFill>
              </a:rPr>
              <a:t>Exacoustos</a:t>
            </a:r>
            <a:r>
              <a:rPr lang="tr-TR" sz="1600" i="1" dirty="0">
                <a:solidFill>
                  <a:schemeClr val="bg1"/>
                </a:solidFill>
              </a:rPr>
              <a:t> </a:t>
            </a:r>
            <a:r>
              <a:rPr lang="tr-TR" sz="1600" i="1" dirty="0" smtClean="0">
                <a:solidFill>
                  <a:schemeClr val="bg1"/>
                </a:solidFill>
              </a:rPr>
              <a:t>2017  </a:t>
            </a:r>
            <a:r>
              <a:rPr lang="tr-TR" sz="1600" i="1" dirty="0" err="1" smtClean="0">
                <a:solidFill>
                  <a:schemeClr val="bg1"/>
                </a:solidFill>
              </a:rPr>
              <a:t>Maggiore</a:t>
            </a:r>
            <a:r>
              <a:rPr lang="tr-TR" sz="1600" i="1" dirty="0" smtClean="0">
                <a:solidFill>
                  <a:schemeClr val="bg1"/>
                </a:solidFill>
              </a:rPr>
              <a:t> 2015; </a:t>
            </a:r>
            <a:r>
              <a:rPr lang="tr-TR" sz="1600" i="1" dirty="0" err="1" smtClean="0">
                <a:solidFill>
                  <a:schemeClr val="bg1"/>
                </a:solidFill>
              </a:rPr>
              <a:t>Bailleux</a:t>
            </a:r>
            <a:r>
              <a:rPr lang="tr-TR" sz="1600" i="1" dirty="0" smtClean="0">
                <a:solidFill>
                  <a:schemeClr val="bg1"/>
                </a:solidFill>
              </a:rPr>
              <a:t> 2017</a:t>
            </a:r>
            <a:endParaRPr lang="tr-TR" sz="1600" i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155" y="2939075"/>
            <a:ext cx="4864349" cy="2938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0" y="2825789"/>
            <a:ext cx="419100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736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Spontan</a:t>
            </a:r>
            <a:r>
              <a:rPr lang="tr-TR" dirty="0" smtClean="0"/>
              <a:t> </a:t>
            </a:r>
            <a:r>
              <a:rPr lang="tr-TR" dirty="0" err="1" smtClean="0"/>
              <a:t>hemoperitoneum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720 OMA cerrahisinin incelendiği 7 yıllık olgu serisi</a:t>
            </a:r>
          </a:p>
          <a:p>
            <a:r>
              <a:rPr lang="tr-TR" i="1" dirty="0" smtClean="0"/>
              <a:t>(Tam metne ulaşamadım. Gebe olgular belli değil)</a:t>
            </a:r>
          </a:p>
          <a:p>
            <a:r>
              <a:rPr lang="tr-TR" dirty="0" smtClean="0"/>
              <a:t>%2.2 olguda akut batın ve </a:t>
            </a:r>
            <a:r>
              <a:rPr lang="tr-TR" dirty="0" err="1" smtClean="0"/>
              <a:t>preşok</a:t>
            </a:r>
            <a:r>
              <a:rPr lang="tr-TR" dirty="0" smtClean="0"/>
              <a:t>/şok tablosu</a:t>
            </a:r>
          </a:p>
          <a:p>
            <a:r>
              <a:rPr lang="tr-TR" dirty="0" smtClean="0"/>
              <a:t>22 - 44 yaşlar arası, Ort. Çap 4.5 cm.</a:t>
            </a:r>
          </a:p>
          <a:p>
            <a:r>
              <a:rPr lang="tr-TR" dirty="0" err="1" smtClean="0"/>
              <a:t>Eksplorasyonda</a:t>
            </a:r>
            <a:r>
              <a:rPr lang="tr-TR" dirty="0" smtClean="0"/>
              <a:t> batında bol kan.</a:t>
            </a:r>
          </a:p>
          <a:p>
            <a:endParaRPr lang="en-US" dirty="0"/>
          </a:p>
        </p:txBody>
      </p:sp>
      <p:sp>
        <p:nvSpPr>
          <p:cNvPr id="4" name="Metin kutusu 3"/>
          <p:cNvSpPr txBox="1"/>
          <p:nvPr/>
        </p:nvSpPr>
        <p:spPr>
          <a:xfrm>
            <a:off x="7092280" y="6258798"/>
            <a:ext cx="1959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Evangelinakis</a:t>
            </a:r>
            <a:r>
              <a:rPr lang="tr-TR" sz="1600" i="1" dirty="0" smtClean="0">
                <a:solidFill>
                  <a:schemeClr val="bg1"/>
                </a:solidFill>
              </a:rPr>
              <a:t> 2009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75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OMA </a:t>
            </a:r>
            <a:r>
              <a:rPr lang="tr-TR" dirty="0" err="1" smtClean="0"/>
              <a:t>rüptürü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52400" y="1412776"/>
            <a:ext cx="8839200" cy="4392488"/>
          </a:xfrm>
        </p:spPr>
        <p:txBody>
          <a:bodyPr/>
          <a:lstStyle/>
          <a:p>
            <a:r>
              <a:rPr lang="tr-TR" dirty="0" smtClean="0"/>
              <a:t>Nadir; akut batın bulguları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52663"/>
            <a:ext cx="91440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Düz Bağlayıcı 4"/>
          <p:cNvCxnSpPr/>
          <p:nvPr/>
        </p:nvCxnSpPr>
        <p:spPr>
          <a:xfrm>
            <a:off x="5004048" y="3068960"/>
            <a:ext cx="324036" cy="0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" y="4605338"/>
            <a:ext cx="9140416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Metin kutusu 8"/>
          <p:cNvSpPr txBox="1"/>
          <p:nvPr/>
        </p:nvSpPr>
        <p:spPr>
          <a:xfrm>
            <a:off x="7092280" y="6258798"/>
            <a:ext cx="1003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>
                <a:solidFill>
                  <a:schemeClr val="bg1"/>
                </a:solidFill>
              </a:rPr>
              <a:t>D</a:t>
            </a:r>
            <a:r>
              <a:rPr lang="tr-TR" sz="1600" i="1" dirty="0" err="1" smtClean="0">
                <a:solidFill>
                  <a:schemeClr val="bg1"/>
                </a:solidFill>
              </a:rPr>
              <a:t>ai</a:t>
            </a:r>
            <a:r>
              <a:rPr lang="tr-TR" sz="1600" i="1" dirty="0" smtClean="0">
                <a:solidFill>
                  <a:schemeClr val="bg1"/>
                </a:solidFill>
              </a:rPr>
              <a:t> 2015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31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OMA </a:t>
            </a:r>
            <a:r>
              <a:rPr lang="tr-TR" dirty="0" err="1" smtClean="0"/>
              <a:t>rüptürü</a:t>
            </a:r>
            <a:r>
              <a:rPr lang="tr-TR" dirty="0" smtClean="0"/>
              <a:t> ve D-</a:t>
            </a:r>
            <a:r>
              <a:rPr lang="tr-TR" dirty="0" err="1" smtClean="0"/>
              <a:t>dimer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Fibrin polimer yıkımının, </a:t>
            </a:r>
            <a:r>
              <a:rPr lang="tr-TR" dirty="0" err="1" smtClean="0"/>
              <a:t>fibrinolizin</a:t>
            </a:r>
            <a:r>
              <a:rPr lang="tr-TR" dirty="0" smtClean="0"/>
              <a:t> bir belirteci.</a:t>
            </a:r>
          </a:p>
          <a:p>
            <a:r>
              <a:rPr lang="tr-TR" dirty="0" smtClean="0"/>
              <a:t>DIC </a:t>
            </a:r>
            <a:r>
              <a:rPr lang="tr-TR" dirty="0" err="1" smtClean="0"/>
              <a:t>monitörizasyonunda</a:t>
            </a:r>
            <a:r>
              <a:rPr lang="tr-TR" dirty="0" smtClean="0"/>
              <a:t> </a:t>
            </a:r>
            <a:r>
              <a:rPr lang="tr-TR" dirty="0" smtClean="0"/>
              <a:t>sıklıkla kullanılmakta.</a:t>
            </a:r>
          </a:p>
          <a:p>
            <a:r>
              <a:rPr lang="tr-TR" dirty="0" smtClean="0"/>
              <a:t>Ancak, başka selim ve malin jinekolojik kanserlerde de yükseldiği bildirilmiş.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7092280" y="6258798"/>
            <a:ext cx="1460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>
                <a:solidFill>
                  <a:schemeClr val="bg1"/>
                </a:solidFill>
              </a:rPr>
              <a:t>U</a:t>
            </a:r>
            <a:r>
              <a:rPr lang="tr-TR" sz="1600" i="1" dirty="0" err="1" smtClean="0">
                <a:solidFill>
                  <a:schemeClr val="bg1"/>
                </a:solidFill>
              </a:rPr>
              <a:t>harcek</a:t>
            </a:r>
            <a:r>
              <a:rPr lang="tr-TR" sz="1600" i="1" dirty="0" smtClean="0">
                <a:solidFill>
                  <a:schemeClr val="bg1"/>
                </a:solidFill>
              </a:rPr>
              <a:t> 2007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3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OMA ve </a:t>
            </a:r>
            <a:r>
              <a:rPr lang="tr-TR" dirty="0" err="1" smtClean="0"/>
              <a:t>abse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Nadir</a:t>
            </a:r>
          </a:p>
          <a:p>
            <a:r>
              <a:rPr lang="en-US" dirty="0" smtClean="0"/>
              <a:t>OPU </a:t>
            </a:r>
            <a:r>
              <a:rPr lang="tr-TR" dirty="0" smtClean="0"/>
              <a:t>– klinik başvuru arası 4 - 120 </a:t>
            </a:r>
            <a:r>
              <a:rPr lang="tr-TR" dirty="0" smtClean="0"/>
              <a:t>gün</a:t>
            </a:r>
            <a:endParaRPr lang="tr-TR" dirty="0" smtClean="0"/>
          </a:p>
        </p:txBody>
      </p:sp>
      <p:sp>
        <p:nvSpPr>
          <p:cNvPr id="4" name="Metin kutusu 3"/>
          <p:cNvSpPr txBox="1"/>
          <p:nvPr/>
        </p:nvSpPr>
        <p:spPr>
          <a:xfrm>
            <a:off x="7092280" y="6258798"/>
            <a:ext cx="13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>
                <a:solidFill>
                  <a:schemeClr val="bg1"/>
                </a:solidFill>
              </a:rPr>
              <a:t>V</a:t>
            </a:r>
            <a:r>
              <a:rPr lang="tr-TR" sz="1600" i="1" dirty="0" err="1" smtClean="0">
                <a:solidFill>
                  <a:schemeClr val="bg1"/>
                </a:solidFill>
              </a:rPr>
              <a:t>illette</a:t>
            </a:r>
            <a:r>
              <a:rPr lang="tr-TR" sz="1600" i="1" dirty="0" smtClean="0">
                <a:solidFill>
                  <a:schemeClr val="bg1"/>
                </a:solidFill>
              </a:rPr>
              <a:t> 2016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16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Villette</a:t>
            </a:r>
            <a:r>
              <a:rPr lang="tr-TR" dirty="0" smtClean="0"/>
              <a:t> 2016, 10 </a:t>
            </a:r>
            <a:r>
              <a:rPr lang="tr-TR" dirty="0" err="1" smtClean="0"/>
              <a:t>olguluk</a:t>
            </a:r>
            <a:r>
              <a:rPr lang="tr-TR" dirty="0" smtClean="0"/>
              <a:t> OZİS serisi, </a:t>
            </a:r>
            <a:endParaRPr lang="en-US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412776"/>
            <a:ext cx="895610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0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OMA ve </a:t>
            </a:r>
            <a:r>
              <a:rPr lang="tr-TR" dirty="0" err="1" smtClean="0"/>
              <a:t>abse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Nadir</a:t>
            </a:r>
          </a:p>
          <a:p>
            <a:r>
              <a:rPr lang="en-US" dirty="0" smtClean="0"/>
              <a:t>OPU </a:t>
            </a:r>
            <a:r>
              <a:rPr lang="tr-TR" dirty="0" smtClean="0"/>
              <a:t>– klinik başvuru arası 4 - 120 gün</a:t>
            </a:r>
          </a:p>
          <a:p>
            <a:r>
              <a:rPr lang="tr-TR" dirty="0" smtClean="0"/>
              <a:t>OZİS olmayan </a:t>
            </a:r>
            <a:r>
              <a:rPr lang="tr-TR" dirty="0" err="1" smtClean="0"/>
              <a:t>TOAlere</a:t>
            </a:r>
            <a:r>
              <a:rPr lang="tr-TR" dirty="0" smtClean="0"/>
              <a:t> göre daha şiddetli seyrediyor.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7092280" y="6258798"/>
            <a:ext cx="13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>
                <a:solidFill>
                  <a:schemeClr val="bg1"/>
                </a:solidFill>
              </a:rPr>
              <a:t>V</a:t>
            </a:r>
            <a:r>
              <a:rPr lang="tr-TR" sz="1600" i="1" dirty="0" err="1" smtClean="0">
                <a:solidFill>
                  <a:schemeClr val="bg1"/>
                </a:solidFill>
              </a:rPr>
              <a:t>illette</a:t>
            </a:r>
            <a:r>
              <a:rPr lang="tr-TR" sz="1600" i="1" dirty="0" smtClean="0">
                <a:solidFill>
                  <a:schemeClr val="bg1"/>
                </a:solidFill>
              </a:rPr>
              <a:t> 2016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57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52400" y="1728936"/>
            <a:ext cx="8839200" cy="3788296"/>
          </a:xfrm>
        </p:spPr>
        <p:txBody>
          <a:bodyPr/>
          <a:lstStyle/>
          <a:p>
            <a:endParaRPr lang="tr-TR" sz="3200" dirty="0" smtClean="0"/>
          </a:p>
          <a:p>
            <a:endParaRPr lang="tr-TR" sz="3200" dirty="0" smtClean="0"/>
          </a:p>
          <a:p>
            <a:pPr lvl="1">
              <a:buNone/>
            </a:pPr>
            <a:r>
              <a:rPr lang="tr-TR" sz="4400" dirty="0" smtClean="0"/>
              <a:t>Teşekkürler</a:t>
            </a:r>
            <a:endParaRPr lang="tr-TR" sz="4400" dirty="0"/>
          </a:p>
        </p:txBody>
      </p:sp>
      <p:sp>
        <p:nvSpPr>
          <p:cNvPr id="4" name="3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802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first</a:t>
            </a:r>
            <a:r>
              <a:rPr lang="tr-TR" sz="2000" dirty="0"/>
              <a:t> </a:t>
            </a:r>
            <a:r>
              <a:rPr lang="tr-TR" sz="2000" dirty="0" err="1"/>
              <a:t>theory</a:t>
            </a:r>
            <a:r>
              <a:rPr lang="tr-TR" sz="2000" dirty="0"/>
              <a:t> </a:t>
            </a:r>
            <a:r>
              <a:rPr lang="tr-TR" sz="2000" dirty="0" err="1"/>
              <a:t>was</a:t>
            </a:r>
            <a:r>
              <a:rPr lang="tr-TR" sz="2000" dirty="0"/>
              <a:t> </a:t>
            </a:r>
            <a:r>
              <a:rPr lang="tr-TR" sz="2000" dirty="0" err="1"/>
              <a:t>described</a:t>
            </a:r>
            <a:r>
              <a:rPr lang="tr-TR" sz="2000" dirty="0"/>
              <a:t> </a:t>
            </a:r>
            <a:r>
              <a:rPr lang="tr-TR" sz="2000" dirty="0" err="1"/>
              <a:t>by</a:t>
            </a:r>
            <a:r>
              <a:rPr lang="tr-TR" sz="2000" dirty="0"/>
              <a:t> </a:t>
            </a:r>
            <a:r>
              <a:rPr lang="tr-TR" sz="2000" dirty="0" err="1"/>
              <a:t>Hughesdon</a:t>
            </a:r>
            <a:r>
              <a:rPr lang="tr-TR" sz="2000" dirty="0"/>
              <a:t> in 1957, in </a:t>
            </a:r>
            <a:r>
              <a:rPr lang="tr-TR" sz="2000" dirty="0" err="1"/>
              <a:t>which</a:t>
            </a:r>
            <a:r>
              <a:rPr lang="tr-TR" sz="2000" dirty="0"/>
              <a:t> he </a:t>
            </a:r>
            <a:r>
              <a:rPr lang="tr-TR" sz="2000" dirty="0" err="1"/>
              <a:t>suggested</a:t>
            </a:r>
            <a:r>
              <a:rPr lang="tr-TR" sz="2000" dirty="0"/>
              <a:t> </a:t>
            </a:r>
            <a:r>
              <a:rPr lang="tr-TR" sz="2000" dirty="0" err="1"/>
              <a:t>that</a:t>
            </a:r>
            <a:r>
              <a:rPr lang="tr-TR" sz="2000" dirty="0"/>
              <a:t> </a:t>
            </a:r>
            <a:r>
              <a:rPr lang="tr-TR" sz="2000" dirty="0" err="1"/>
              <a:t>endometrial</a:t>
            </a:r>
            <a:r>
              <a:rPr lang="tr-TR" sz="2000" dirty="0"/>
              <a:t> </a:t>
            </a:r>
            <a:r>
              <a:rPr lang="tr-TR" sz="2000" dirty="0" err="1"/>
              <a:t>implants</a:t>
            </a:r>
            <a:r>
              <a:rPr lang="tr-TR" sz="2000" dirty="0"/>
              <a:t>, </a:t>
            </a:r>
            <a:r>
              <a:rPr lang="tr-TR" sz="2000" dirty="0" err="1"/>
              <a:t>located</a:t>
            </a:r>
            <a:r>
              <a:rPr lang="tr-TR" sz="2000" dirty="0"/>
              <a:t> on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surface</a:t>
            </a:r>
            <a:r>
              <a:rPr lang="tr-TR" sz="2000" dirty="0"/>
              <a:t> of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ovary</a:t>
            </a:r>
            <a:r>
              <a:rPr lang="tr-TR" sz="2000" dirty="0"/>
              <a:t>, </a:t>
            </a:r>
            <a:r>
              <a:rPr lang="tr-TR" sz="2000" dirty="0" err="1"/>
              <a:t>are</a:t>
            </a:r>
            <a:r>
              <a:rPr lang="tr-TR" sz="2000" dirty="0"/>
              <a:t>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cause</a:t>
            </a:r>
            <a:r>
              <a:rPr lang="tr-TR" sz="2000" dirty="0"/>
              <a:t> of </a:t>
            </a:r>
            <a:r>
              <a:rPr lang="tr-TR" sz="2000" dirty="0" err="1"/>
              <a:t>endometriomas</a:t>
            </a:r>
            <a:r>
              <a:rPr lang="tr-TR" sz="2000" dirty="0"/>
              <a:t>. </a:t>
            </a:r>
            <a:endParaRPr lang="tr-TR" sz="2000" dirty="0" smtClean="0"/>
          </a:p>
          <a:p>
            <a:r>
              <a:rPr lang="tr-TR" sz="2000" dirty="0" err="1" smtClean="0"/>
              <a:t>According</a:t>
            </a:r>
            <a:r>
              <a:rPr lang="tr-TR" sz="2000" dirty="0" smtClean="0"/>
              <a:t> </a:t>
            </a:r>
            <a:r>
              <a:rPr lang="tr-TR" sz="2000" dirty="0" err="1"/>
              <a:t>to</a:t>
            </a:r>
            <a:r>
              <a:rPr lang="tr-TR" sz="2000" dirty="0"/>
              <a:t> </a:t>
            </a:r>
            <a:r>
              <a:rPr lang="tr-TR" sz="2000" dirty="0" err="1"/>
              <a:t>Hughesdon's</a:t>
            </a:r>
            <a:r>
              <a:rPr lang="tr-TR" sz="2000" dirty="0"/>
              <a:t> </a:t>
            </a:r>
            <a:r>
              <a:rPr lang="tr-TR" sz="2000" dirty="0" err="1"/>
              <a:t>theory</a:t>
            </a:r>
            <a:r>
              <a:rPr lang="tr-TR" sz="2000" dirty="0"/>
              <a:t>, </a:t>
            </a:r>
            <a:r>
              <a:rPr lang="tr-TR" sz="2000" dirty="0" err="1"/>
              <a:t>menstrual</a:t>
            </a:r>
            <a:r>
              <a:rPr lang="tr-TR" sz="2000" dirty="0"/>
              <a:t> </a:t>
            </a:r>
            <a:r>
              <a:rPr lang="tr-TR" sz="2000" dirty="0" err="1"/>
              <a:t>shedding</a:t>
            </a:r>
            <a:r>
              <a:rPr lang="tr-TR" sz="2000" dirty="0"/>
              <a:t> </a:t>
            </a:r>
            <a:r>
              <a:rPr lang="tr-TR" sz="2000" dirty="0" err="1"/>
              <a:t>and</a:t>
            </a:r>
            <a:r>
              <a:rPr lang="tr-TR" sz="2000" dirty="0"/>
              <a:t>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endometrial</a:t>
            </a:r>
            <a:r>
              <a:rPr lang="tr-TR" sz="2000" dirty="0"/>
              <a:t> </a:t>
            </a:r>
            <a:r>
              <a:rPr lang="tr-TR" sz="2000" dirty="0" err="1"/>
              <a:t>implant</a:t>
            </a:r>
            <a:r>
              <a:rPr lang="tr-TR" sz="2000" dirty="0"/>
              <a:t> </a:t>
            </a:r>
            <a:r>
              <a:rPr lang="tr-TR" sz="2000" dirty="0" err="1"/>
              <a:t>bleeding</a:t>
            </a:r>
            <a:r>
              <a:rPr lang="tr-TR" sz="2000" dirty="0"/>
              <a:t> </a:t>
            </a:r>
            <a:r>
              <a:rPr lang="tr-TR" sz="2000" dirty="0" err="1"/>
              <a:t>are</a:t>
            </a:r>
            <a:r>
              <a:rPr lang="tr-TR" sz="2000" dirty="0"/>
              <a:t> </a:t>
            </a:r>
            <a:r>
              <a:rPr lang="tr-TR" sz="2000" dirty="0" err="1"/>
              <a:t>trapped</a:t>
            </a:r>
            <a:r>
              <a:rPr lang="tr-TR" sz="2000" dirty="0"/>
              <a:t> </a:t>
            </a:r>
            <a:r>
              <a:rPr lang="tr-TR" sz="2000" dirty="0" err="1"/>
              <a:t>and</a:t>
            </a:r>
            <a:r>
              <a:rPr lang="tr-TR" sz="2000" dirty="0"/>
              <a:t> </a:t>
            </a:r>
            <a:r>
              <a:rPr lang="tr-TR" sz="2000" dirty="0" err="1"/>
              <a:t>cause</a:t>
            </a:r>
            <a:r>
              <a:rPr lang="tr-TR" sz="2000" dirty="0"/>
              <a:t> a </a:t>
            </a:r>
            <a:r>
              <a:rPr lang="tr-TR" sz="2000" dirty="0" err="1"/>
              <a:t>gradual</a:t>
            </a:r>
            <a:r>
              <a:rPr lang="tr-TR" sz="2000" dirty="0"/>
              <a:t> </a:t>
            </a:r>
            <a:r>
              <a:rPr lang="tr-TR" sz="2000" dirty="0" err="1"/>
              <a:t>invagination</a:t>
            </a:r>
            <a:r>
              <a:rPr lang="tr-TR" sz="2000" dirty="0"/>
              <a:t> of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ovarian</a:t>
            </a:r>
            <a:r>
              <a:rPr lang="tr-TR" sz="2000" dirty="0"/>
              <a:t> </a:t>
            </a:r>
            <a:r>
              <a:rPr lang="tr-TR" sz="2000" dirty="0" err="1"/>
              <a:t>cortex</a:t>
            </a:r>
            <a:r>
              <a:rPr lang="tr-TR" sz="2000" dirty="0"/>
              <a:t>, </a:t>
            </a:r>
            <a:r>
              <a:rPr lang="tr-TR" sz="2000" dirty="0" err="1"/>
              <a:t>which</a:t>
            </a:r>
            <a:r>
              <a:rPr lang="tr-TR" sz="2000" dirty="0"/>
              <a:t> </a:t>
            </a:r>
            <a:r>
              <a:rPr lang="tr-TR" sz="2000" dirty="0" err="1"/>
              <a:t>results</a:t>
            </a:r>
            <a:r>
              <a:rPr lang="tr-TR" sz="2000" dirty="0"/>
              <a:t> in a </a:t>
            </a:r>
            <a:r>
              <a:rPr lang="tr-TR" sz="2000" dirty="0" err="1"/>
              <a:t>psuedocyst</a:t>
            </a:r>
            <a:r>
              <a:rPr lang="tr-TR" sz="2000" dirty="0"/>
              <a:t>.</a:t>
            </a:r>
            <a:r>
              <a:rPr lang="tr-TR" sz="2000" baseline="30000" dirty="0"/>
              <a:t>[6]</a:t>
            </a:r>
            <a:r>
              <a:rPr lang="tr-TR" sz="2000" dirty="0"/>
              <a:t> </a:t>
            </a:r>
            <a:endParaRPr lang="tr-TR" sz="2000" dirty="0" smtClean="0"/>
          </a:p>
          <a:p>
            <a:r>
              <a:rPr lang="tr-TR" sz="2000" dirty="0" err="1" smtClean="0"/>
              <a:t>Brosens</a:t>
            </a:r>
            <a:r>
              <a:rPr lang="tr-TR" sz="2000" dirty="0" smtClean="0"/>
              <a:t> </a:t>
            </a:r>
            <a:r>
              <a:rPr lang="tr-TR" sz="2000" i="1" dirty="0"/>
              <a:t>et al.</a:t>
            </a:r>
            <a:r>
              <a:rPr lang="tr-TR" sz="2000" dirty="0"/>
              <a:t>, in </a:t>
            </a:r>
            <a:r>
              <a:rPr lang="tr-TR" sz="2000" dirty="0" err="1"/>
              <a:t>agreement</a:t>
            </a:r>
            <a:r>
              <a:rPr lang="tr-TR" sz="2000" dirty="0"/>
              <a:t> </a:t>
            </a:r>
            <a:r>
              <a:rPr lang="tr-TR" sz="2000" dirty="0" err="1"/>
              <a:t>with</a:t>
            </a:r>
            <a:r>
              <a:rPr lang="tr-TR" sz="2000" dirty="0"/>
              <a:t> </a:t>
            </a:r>
            <a:r>
              <a:rPr lang="tr-TR" sz="2000" dirty="0" err="1"/>
              <a:t>Hughesdon</a:t>
            </a:r>
            <a:r>
              <a:rPr lang="tr-TR" sz="2000" dirty="0"/>
              <a:t>, </a:t>
            </a:r>
            <a:r>
              <a:rPr lang="tr-TR" sz="2000" dirty="0" err="1"/>
              <a:t>reported</a:t>
            </a:r>
            <a:r>
              <a:rPr lang="tr-TR" sz="2000" dirty="0"/>
              <a:t> </a:t>
            </a:r>
            <a:r>
              <a:rPr lang="tr-TR" sz="2000" dirty="0" err="1"/>
              <a:t>menstrual</a:t>
            </a:r>
            <a:r>
              <a:rPr lang="tr-TR" sz="2000" dirty="0"/>
              <a:t> </a:t>
            </a:r>
            <a:r>
              <a:rPr lang="tr-TR" sz="2000" dirty="0" err="1"/>
              <a:t>shedding</a:t>
            </a:r>
            <a:r>
              <a:rPr lang="tr-TR" sz="2000" dirty="0"/>
              <a:t> </a:t>
            </a:r>
            <a:r>
              <a:rPr lang="tr-TR" sz="2000" dirty="0" err="1"/>
              <a:t>and</a:t>
            </a:r>
            <a:r>
              <a:rPr lang="tr-TR" sz="2000" dirty="0"/>
              <a:t> </a:t>
            </a:r>
            <a:r>
              <a:rPr lang="tr-TR" sz="2000" dirty="0" err="1"/>
              <a:t>blood</a:t>
            </a:r>
            <a:r>
              <a:rPr lang="tr-TR" sz="2000" dirty="0"/>
              <a:t> </a:t>
            </a:r>
            <a:r>
              <a:rPr lang="tr-TR" sz="2000" dirty="0" err="1"/>
              <a:t>accumulation</a:t>
            </a:r>
            <a:r>
              <a:rPr lang="tr-TR" sz="2000" dirty="0"/>
              <a:t> at </a:t>
            </a:r>
            <a:r>
              <a:rPr lang="tr-TR" sz="2000" dirty="0" err="1"/>
              <a:t>the</a:t>
            </a:r>
            <a:r>
              <a:rPr lang="tr-TR" sz="2000" dirty="0"/>
              <a:t> site of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implants</a:t>
            </a:r>
            <a:r>
              <a:rPr lang="tr-TR" sz="2000" dirty="0"/>
              <a:t> </a:t>
            </a:r>
            <a:r>
              <a:rPr lang="tr-TR" sz="2000" dirty="0" err="1"/>
              <a:t>through</a:t>
            </a:r>
            <a:r>
              <a:rPr lang="tr-TR" sz="2000" dirty="0"/>
              <a:t> </a:t>
            </a:r>
            <a:r>
              <a:rPr lang="tr-TR" sz="2000" dirty="0" err="1"/>
              <a:t>ovariscopy</a:t>
            </a:r>
            <a:r>
              <a:rPr lang="tr-TR" sz="2000" dirty="0"/>
              <a:t>.</a:t>
            </a:r>
            <a:r>
              <a:rPr lang="tr-TR" sz="2000" baseline="30000" dirty="0"/>
              <a:t>[7]</a:t>
            </a:r>
            <a:r>
              <a:rPr lang="tr-TR" sz="2000" dirty="0"/>
              <a:t> </a:t>
            </a:r>
            <a:endParaRPr lang="tr-TR" sz="2000" dirty="0" smtClean="0"/>
          </a:p>
          <a:p>
            <a:r>
              <a:rPr lang="tr-TR" sz="2000" dirty="0" err="1" smtClean="0"/>
              <a:t>This</a:t>
            </a:r>
            <a:r>
              <a:rPr lang="tr-TR" sz="2000" dirty="0" smtClean="0"/>
              <a:t> </a:t>
            </a:r>
            <a:r>
              <a:rPr lang="tr-TR" sz="2000" dirty="0" err="1"/>
              <a:t>theory</a:t>
            </a:r>
            <a:r>
              <a:rPr lang="tr-TR" sz="2000" dirty="0"/>
              <a:t> is </a:t>
            </a:r>
            <a:r>
              <a:rPr lang="tr-TR" sz="2000" dirty="0" err="1"/>
              <a:t>important</a:t>
            </a:r>
            <a:r>
              <a:rPr lang="tr-TR" sz="2000" dirty="0"/>
              <a:t> in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treatment</a:t>
            </a:r>
            <a:r>
              <a:rPr lang="tr-TR" sz="2000" dirty="0"/>
              <a:t> of </a:t>
            </a:r>
            <a:r>
              <a:rPr lang="tr-TR" sz="2000" dirty="0" err="1"/>
              <a:t>ovarian</a:t>
            </a:r>
            <a:r>
              <a:rPr lang="tr-TR" sz="2000" dirty="0"/>
              <a:t> </a:t>
            </a:r>
            <a:r>
              <a:rPr lang="tr-TR" sz="2000" dirty="0" err="1"/>
              <a:t>endometriomas</a:t>
            </a:r>
            <a:r>
              <a:rPr lang="tr-TR" sz="2000" dirty="0"/>
              <a:t> </a:t>
            </a:r>
            <a:r>
              <a:rPr lang="tr-TR" sz="2000" dirty="0" err="1"/>
              <a:t>because</a:t>
            </a:r>
            <a:r>
              <a:rPr lang="tr-TR" sz="2000" dirty="0"/>
              <a:t>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ovarian</a:t>
            </a:r>
            <a:r>
              <a:rPr lang="tr-TR" sz="2000" dirty="0"/>
              <a:t> </a:t>
            </a:r>
            <a:r>
              <a:rPr lang="tr-TR" sz="2000" dirty="0" err="1"/>
              <a:t>cortex</a:t>
            </a:r>
            <a:r>
              <a:rPr lang="tr-TR" sz="2000" dirty="0"/>
              <a:t> is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internal</a:t>
            </a:r>
            <a:r>
              <a:rPr lang="tr-TR" sz="2000" dirty="0"/>
              <a:t> </a:t>
            </a:r>
            <a:r>
              <a:rPr lang="tr-TR" sz="2000" dirty="0" err="1"/>
              <a:t>surface</a:t>
            </a:r>
            <a:r>
              <a:rPr lang="tr-TR" sz="2000" dirty="0"/>
              <a:t> of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psuedocyst</a:t>
            </a:r>
            <a:r>
              <a:rPr lang="tr-TR" sz="2000" dirty="0"/>
              <a:t> </a:t>
            </a:r>
            <a:r>
              <a:rPr lang="tr-TR" sz="2000" dirty="0" err="1"/>
              <a:t>wall</a:t>
            </a:r>
            <a:r>
              <a:rPr lang="tr-TR" sz="2000" dirty="0"/>
              <a:t>; </a:t>
            </a:r>
            <a:r>
              <a:rPr lang="tr-TR" sz="2000" dirty="0" err="1"/>
              <a:t>thus</a:t>
            </a:r>
            <a:r>
              <a:rPr lang="tr-TR" sz="2000" dirty="0"/>
              <a:t>, </a:t>
            </a:r>
            <a:r>
              <a:rPr lang="tr-TR" sz="2000" dirty="0" err="1"/>
              <a:t>ovarian</a:t>
            </a:r>
            <a:r>
              <a:rPr lang="tr-TR" sz="2000" dirty="0"/>
              <a:t> </a:t>
            </a:r>
            <a:r>
              <a:rPr lang="tr-TR" sz="2000" dirty="0" err="1"/>
              <a:t>cortex</a:t>
            </a:r>
            <a:r>
              <a:rPr lang="tr-TR" sz="2000" dirty="0"/>
              <a:t> is </a:t>
            </a:r>
            <a:r>
              <a:rPr lang="tr-TR" sz="2000" dirty="0" err="1"/>
              <a:t>lost</a:t>
            </a:r>
            <a:r>
              <a:rPr lang="tr-TR" sz="2000" dirty="0"/>
              <a:t> </a:t>
            </a:r>
            <a:r>
              <a:rPr lang="tr-TR" sz="2000" dirty="0" err="1"/>
              <a:t>during</a:t>
            </a:r>
            <a:r>
              <a:rPr lang="tr-TR" sz="2000" dirty="0"/>
              <a:t> </a:t>
            </a:r>
            <a:r>
              <a:rPr lang="tr-TR" sz="2000" dirty="0" err="1"/>
              <a:t>excision</a:t>
            </a:r>
            <a:r>
              <a:rPr lang="tr-TR" sz="2000" dirty="0"/>
              <a:t> of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endometrioma</a:t>
            </a:r>
            <a:r>
              <a:rPr lang="tr-TR" sz="2000" dirty="0"/>
              <a:t>. </a:t>
            </a:r>
          </a:p>
          <a:p>
            <a:pPr marL="0" indent="0">
              <a:buNone/>
            </a:pPr>
            <a:endParaRPr lang="tr-TR" sz="2000" dirty="0"/>
          </a:p>
        </p:txBody>
      </p:sp>
      <p:sp>
        <p:nvSpPr>
          <p:cNvPr id="4" name="Metin kutusu 3"/>
          <p:cNvSpPr txBox="1"/>
          <p:nvPr/>
        </p:nvSpPr>
        <p:spPr>
          <a:xfrm>
            <a:off x="7452320" y="6258798"/>
            <a:ext cx="159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>
                <a:solidFill>
                  <a:schemeClr val="bg1"/>
                </a:solidFill>
              </a:rPr>
              <a:t>C</a:t>
            </a:r>
            <a:r>
              <a:rPr lang="tr-TR" sz="1600" i="1" dirty="0" err="1" smtClean="0">
                <a:solidFill>
                  <a:schemeClr val="bg1"/>
                </a:solidFill>
              </a:rPr>
              <a:t>arnahan</a:t>
            </a:r>
            <a:r>
              <a:rPr lang="tr-TR" sz="1600" i="1" dirty="0" smtClean="0">
                <a:solidFill>
                  <a:schemeClr val="bg1"/>
                </a:solidFill>
              </a:rPr>
              <a:t> 2013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23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OZİSte</a:t>
            </a:r>
            <a:r>
              <a:rPr lang="tr-TR" dirty="0" smtClean="0"/>
              <a:t> tanı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Erken</a:t>
            </a:r>
            <a:r>
              <a:rPr lang="en-US" dirty="0" smtClean="0"/>
              <a:t> tan</a:t>
            </a:r>
            <a:r>
              <a:rPr lang="tr-TR" dirty="0" smtClean="0"/>
              <a:t>ı ? Zamanında tanı için en uygun </a:t>
            </a:r>
            <a:r>
              <a:rPr lang="tr-TR" dirty="0" err="1" smtClean="0"/>
              <a:t>metod</a:t>
            </a:r>
            <a:r>
              <a:rPr lang="tr-TR" dirty="0" smtClean="0"/>
              <a:t> hala belirlenememiştir</a:t>
            </a:r>
            <a:r>
              <a:rPr lang="en-US" dirty="0" smtClean="0"/>
              <a:t>. </a:t>
            </a:r>
            <a:endParaRPr lang="tr-TR" dirty="0" smtClean="0"/>
          </a:p>
          <a:p>
            <a:r>
              <a:rPr lang="tr-TR" dirty="0" smtClean="0"/>
              <a:t>Bu konu ile ilgili 4 ana başlık üzerinde durulmaktadır;</a:t>
            </a:r>
          </a:p>
          <a:p>
            <a:pPr marL="0" indent="0">
              <a:buNone/>
            </a:pPr>
            <a:endParaRPr lang="tr-TR" dirty="0" smtClean="0"/>
          </a:p>
          <a:p>
            <a:pPr lvl="1"/>
            <a:r>
              <a:rPr lang="tr-TR" dirty="0" smtClean="0"/>
              <a:t>Klinik bulgular</a:t>
            </a:r>
          </a:p>
          <a:p>
            <a:pPr lvl="1"/>
            <a:r>
              <a:rPr lang="tr-TR" dirty="0" smtClean="0"/>
              <a:t>Görüntüleme</a:t>
            </a:r>
          </a:p>
          <a:p>
            <a:pPr lvl="1"/>
            <a:r>
              <a:rPr lang="tr-TR" dirty="0" err="1" smtClean="0"/>
              <a:t>Biyobelirteçler</a:t>
            </a:r>
            <a:endParaRPr lang="tr-TR" dirty="0" smtClean="0"/>
          </a:p>
          <a:p>
            <a:pPr lvl="1"/>
            <a:r>
              <a:rPr lang="tr-TR" dirty="0" smtClean="0"/>
              <a:t>Cerrahi 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7092280" y="6258798"/>
            <a:ext cx="1151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Riazi</a:t>
            </a:r>
            <a:r>
              <a:rPr lang="tr-TR" sz="1600" i="1" dirty="0" smtClean="0">
                <a:solidFill>
                  <a:schemeClr val="bg1"/>
                </a:solidFill>
              </a:rPr>
              <a:t> 2015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4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second</a:t>
            </a:r>
            <a:r>
              <a:rPr lang="tr-TR" sz="2000" dirty="0"/>
              <a:t> </a:t>
            </a:r>
            <a:r>
              <a:rPr lang="tr-TR" sz="2000" dirty="0" err="1"/>
              <a:t>theory</a:t>
            </a:r>
            <a:r>
              <a:rPr lang="tr-TR" sz="2000" dirty="0"/>
              <a:t> in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pathogenesis</a:t>
            </a:r>
            <a:r>
              <a:rPr lang="tr-TR" sz="2000" dirty="0"/>
              <a:t> of </a:t>
            </a:r>
            <a:r>
              <a:rPr lang="tr-TR" sz="2000" dirty="0" err="1"/>
              <a:t>ovarian</a:t>
            </a:r>
            <a:r>
              <a:rPr lang="tr-TR" sz="2000" dirty="0"/>
              <a:t> </a:t>
            </a:r>
            <a:r>
              <a:rPr lang="tr-TR" sz="2000" dirty="0" err="1"/>
              <a:t>endometriomas</a:t>
            </a:r>
            <a:r>
              <a:rPr lang="tr-TR" sz="2000" dirty="0"/>
              <a:t> </a:t>
            </a:r>
            <a:r>
              <a:rPr lang="tr-TR" sz="2000" dirty="0" err="1"/>
              <a:t>was</a:t>
            </a:r>
            <a:r>
              <a:rPr lang="tr-TR" sz="2000" dirty="0"/>
              <a:t> </a:t>
            </a:r>
            <a:r>
              <a:rPr lang="tr-TR" sz="2000" dirty="0" err="1"/>
              <a:t>described</a:t>
            </a:r>
            <a:r>
              <a:rPr lang="tr-TR" sz="2000" dirty="0"/>
              <a:t> </a:t>
            </a:r>
            <a:r>
              <a:rPr lang="tr-TR" sz="2000" dirty="0" err="1"/>
              <a:t>by</a:t>
            </a:r>
            <a:r>
              <a:rPr lang="tr-TR" sz="2000" dirty="0"/>
              <a:t> </a:t>
            </a:r>
            <a:r>
              <a:rPr lang="tr-TR" sz="2000" dirty="0" err="1"/>
              <a:t>Donnez</a:t>
            </a:r>
            <a:r>
              <a:rPr lang="tr-TR" sz="2000" dirty="0"/>
              <a:t> </a:t>
            </a:r>
            <a:r>
              <a:rPr lang="tr-TR" sz="2000" i="1" dirty="0"/>
              <a:t>et al.</a:t>
            </a:r>
            <a:r>
              <a:rPr lang="tr-TR" sz="2000" dirty="0"/>
              <a:t> in 1996 </a:t>
            </a:r>
            <a:r>
              <a:rPr lang="tr-TR" sz="2000" dirty="0" err="1"/>
              <a:t>and</a:t>
            </a:r>
            <a:r>
              <a:rPr lang="tr-TR" sz="2000" dirty="0"/>
              <a:t> </a:t>
            </a:r>
            <a:r>
              <a:rPr lang="tr-TR" sz="2000" dirty="0" err="1"/>
              <a:t>suggests</a:t>
            </a:r>
            <a:r>
              <a:rPr lang="tr-TR" sz="2000" dirty="0"/>
              <a:t> </a:t>
            </a:r>
            <a:r>
              <a:rPr lang="tr-TR" sz="2000" dirty="0" err="1"/>
              <a:t>that</a:t>
            </a:r>
            <a:r>
              <a:rPr lang="tr-TR" sz="2000" dirty="0"/>
              <a:t>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invagination</a:t>
            </a:r>
            <a:r>
              <a:rPr lang="tr-TR" sz="2000" dirty="0"/>
              <a:t> of </a:t>
            </a:r>
            <a:r>
              <a:rPr lang="tr-TR" sz="2000" dirty="0" err="1"/>
              <a:t>ovarian</a:t>
            </a:r>
            <a:r>
              <a:rPr lang="tr-TR" sz="2000" dirty="0"/>
              <a:t> </a:t>
            </a:r>
            <a:r>
              <a:rPr lang="tr-TR" sz="2000" dirty="0" err="1"/>
              <a:t>endometriomas</a:t>
            </a:r>
            <a:r>
              <a:rPr lang="tr-TR" sz="2000" dirty="0"/>
              <a:t> is not </a:t>
            </a:r>
            <a:r>
              <a:rPr lang="tr-TR" sz="2000" dirty="0" err="1"/>
              <a:t>due</a:t>
            </a:r>
            <a:r>
              <a:rPr lang="tr-TR" sz="2000" dirty="0"/>
              <a:t> </a:t>
            </a:r>
            <a:r>
              <a:rPr lang="tr-TR" sz="2000" dirty="0" err="1"/>
              <a:t>to</a:t>
            </a:r>
            <a:r>
              <a:rPr lang="tr-TR" sz="2000" dirty="0"/>
              <a:t> </a:t>
            </a:r>
            <a:r>
              <a:rPr lang="tr-TR" sz="2000" dirty="0" err="1"/>
              <a:t>bleeding</a:t>
            </a:r>
            <a:r>
              <a:rPr lang="tr-TR" sz="2000" dirty="0"/>
              <a:t> of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implant</a:t>
            </a:r>
            <a:r>
              <a:rPr lang="tr-TR" sz="2000" dirty="0"/>
              <a:t>, but </a:t>
            </a:r>
            <a:r>
              <a:rPr lang="tr-TR" sz="2000" dirty="0" err="1"/>
              <a:t>instead</a:t>
            </a:r>
            <a:r>
              <a:rPr lang="tr-TR" sz="2000" dirty="0"/>
              <a:t> is </a:t>
            </a:r>
            <a:r>
              <a:rPr lang="tr-TR" sz="2000" dirty="0" err="1"/>
              <a:t>caused</a:t>
            </a:r>
            <a:r>
              <a:rPr lang="tr-TR" sz="2000" dirty="0"/>
              <a:t> </a:t>
            </a:r>
            <a:r>
              <a:rPr lang="tr-TR" sz="2000" dirty="0" err="1"/>
              <a:t>by</a:t>
            </a:r>
            <a:r>
              <a:rPr lang="tr-TR" sz="2000" dirty="0"/>
              <a:t> </a:t>
            </a:r>
            <a:r>
              <a:rPr lang="tr-TR" sz="2000" dirty="0" err="1"/>
              <a:t>metaplasia</a:t>
            </a:r>
            <a:r>
              <a:rPr lang="tr-TR" sz="2000" dirty="0"/>
              <a:t> of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coelomic</a:t>
            </a:r>
            <a:r>
              <a:rPr lang="tr-TR" sz="2000" dirty="0"/>
              <a:t> </a:t>
            </a:r>
            <a:r>
              <a:rPr lang="tr-TR" sz="2000" dirty="0" err="1"/>
              <a:t>epithelium</a:t>
            </a:r>
            <a:r>
              <a:rPr lang="tr-TR" sz="2000" dirty="0"/>
              <a:t> </a:t>
            </a:r>
            <a:r>
              <a:rPr lang="tr-TR" sz="2000" dirty="0" err="1"/>
              <a:t>invaginated</a:t>
            </a:r>
            <a:r>
              <a:rPr lang="tr-TR" sz="2000" dirty="0"/>
              <a:t> </a:t>
            </a:r>
            <a:r>
              <a:rPr lang="tr-TR" sz="2000" dirty="0" err="1"/>
              <a:t>into</a:t>
            </a:r>
            <a:r>
              <a:rPr lang="tr-TR" sz="2000" dirty="0"/>
              <a:t>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ovarian</a:t>
            </a:r>
            <a:r>
              <a:rPr lang="tr-TR" sz="2000" dirty="0"/>
              <a:t> </a:t>
            </a:r>
            <a:r>
              <a:rPr lang="tr-TR" sz="2000" dirty="0" err="1"/>
              <a:t>cortex</a:t>
            </a:r>
            <a:r>
              <a:rPr lang="tr-TR" sz="2000" dirty="0"/>
              <a:t>.</a:t>
            </a:r>
            <a:r>
              <a:rPr lang="tr-TR" sz="2000" baseline="30000" dirty="0"/>
              <a:t>[8]</a:t>
            </a:r>
            <a:r>
              <a:rPr lang="tr-TR" sz="2000" dirty="0"/>
              <a:t> </a:t>
            </a:r>
            <a:endParaRPr lang="tr-TR" sz="2000" dirty="0" smtClean="0"/>
          </a:p>
          <a:p>
            <a:r>
              <a:rPr lang="tr-TR" sz="2000" dirty="0" err="1" smtClean="0"/>
              <a:t>Donnez</a:t>
            </a:r>
            <a:r>
              <a:rPr lang="tr-TR" sz="2000" dirty="0" smtClean="0"/>
              <a:t> </a:t>
            </a:r>
            <a:r>
              <a:rPr lang="tr-TR" sz="2000" i="1" dirty="0"/>
              <a:t>et al.</a:t>
            </a:r>
            <a:r>
              <a:rPr lang="tr-TR" sz="2000" dirty="0"/>
              <a:t> </a:t>
            </a:r>
            <a:r>
              <a:rPr lang="tr-TR" sz="2000" dirty="0" err="1"/>
              <a:t>suggest</a:t>
            </a:r>
            <a:r>
              <a:rPr lang="tr-TR" sz="2000" dirty="0"/>
              <a:t> </a:t>
            </a:r>
            <a:r>
              <a:rPr lang="tr-TR" sz="2000" dirty="0" err="1"/>
              <a:t>that</a:t>
            </a:r>
            <a:r>
              <a:rPr lang="tr-TR" sz="2000" dirty="0"/>
              <a:t>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potential</a:t>
            </a:r>
            <a:r>
              <a:rPr lang="tr-TR" sz="2000" dirty="0"/>
              <a:t> </a:t>
            </a:r>
            <a:r>
              <a:rPr lang="tr-TR" sz="2000" dirty="0" err="1"/>
              <a:t>cause</a:t>
            </a:r>
            <a:r>
              <a:rPr lang="tr-TR" sz="2000" dirty="0"/>
              <a:t> of </a:t>
            </a:r>
            <a:r>
              <a:rPr lang="tr-TR" sz="2000" dirty="0" err="1"/>
              <a:t>recurrence</a:t>
            </a:r>
            <a:r>
              <a:rPr lang="tr-TR" sz="2000" dirty="0"/>
              <a:t> </a:t>
            </a:r>
            <a:r>
              <a:rPr lang="tr-TR" sz="2000" dirty="0" err="1"/>
              <a:t>after</a:t>
            </a:r>
            <a:r>
              <a:rPr lang="tr-TR" sz="2000" dirty="0"/>
              <a:t> </a:t>
            </a:r>
            <a:r>
              <a:rPr lang="tr-TR" sz="2000" dirty="0" err="1"/>
              <a:t>excision</a:t>
            </a:r>
            <a:r>
              <a:rPr lang="tr-TR" sz="2000" dirty="0"/>
              <a:t> of </a:t>
            </a:r>
            <a:r>
              <a:rPr lang="tr-TR" sz="2000" dirty="0" err="1"/>
              <a:t>endometriomas</a:t>
            </a:r>
            <a:r>
              <a:rPr lang="tr-TR" sz="2000" dirty="0"/>
              <a:t> </a:t>
            </a:r>
            <a:r>
              <a:rPr lang="tr-TR" sz="2000" dirty="0" err="1"/>
              <a:t>or</a:t>
            </a:r>
            <a:r>
              <a:rPr lang="tr-TR" sz="2000" dirty="0"/>
              <a:t> </a:t>
            </a:r>
            <a:r>
              <a:rPr lang="tr-TR" sz="2000" dirty="0" err="1"/>
              <a:t>vaporization</a:t>
            </a:r>
            <a:r>
              <a:rPr lang="tr-TR" sz="2000" dirty="0"/>
              <a:t> is </a:t>
            </a:r>
            <a:r>
              <a:rPr lang="tr-TR" sz="2000" dirty="0" err="1"/>
              <a:t>due</a:t>
            </a:r>
            <a:r>
              <a:rPr lang="tr-TR" sz="2000" dirty="0"/>
              <a:t> </a:t>
            </a:r>
            <a:r>
              <a:rPr lang="tr-TR" sz="2000" dirty="0" err="1"/>
              <a:t>to</a:t>
            </a:r>
            <a:r>
              <a:rPr lang="tr-TR" sz="2000" dirty="0"/>
              <a:t>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invagination</a:t>
            </a:r>
            <a:r>
              <a:rPr lang="tr-TR" sz="2000" dirty="0"/>
              <a:t> of </a:t>
            </a:r>
            <a:r>
              <a:rPr lang="tr-TR" sz="2000" dirty="0" err="1"/>
              <a:t>endometriotic</a:t>
            </a:r>
            <a:r>
              <a:rPr lang="tr-TR" sz="2000" dirty="0"/>
              <a:t> </a:t>
            </a:r>
            <a:r>
              <a:rPr lang="tr-TR" sz="2000" dirty="0" err="1"/>
              <a:t>tissue</a:t>
            </a:r>
            <a:r>
              <a:rPr lang="tr-TR" sz="2000" dirty="0"/>
              <a:t> </a:t>
            </a:r>
            <a:r>
              <a:rPr lang="tr-TR" sz="2000" dirty="0" err="1"/>
              <a:t>into</a:t>
            </a:r>
            <a:r>
              <a:rPr lang="tr-TR" sz="2000" dirty="0"/>
              <a:t>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ovary</a:t>
            </a:r>
            <a:r>
              <a:rPr lang="tr-TR" sz="2000" dirty="0"/>
              <a:t>; </a:t>
            </a:r>
            <a:r>
              <a:rPr lang="tr-TR" sz="2000" dirty="0" err="1"/>
              <a:t>thus</a:t>
            </a:r>
            <a:r>
              <a:rPr lang="tr-TR" sz="2000" dirty="0"/>
              <a:t>, </a:t>
            </a:r>
            <a:r>
              <a:rPr lang="tr-TR" sz="2000" dirty="0" err="1"/>
              <a:t>Donnez</a:t>
            </a:r>
            <a:r>
              <a:rPr lang="tr-TR" sz="2000" dirty="0"/>
              <a:t> </a:t>
            </a:r>
            <a:r>
              <a:rPr lang="tr-TR" sz="2000" i="1" dirty="0"/>
              <a:t>et al.</a:t>
            </a:r>
            <a:r>
              <a:rPr lang="tr-TR" sz="2000" dirty="0"/>
              <a:t> </a:t>
            </a:r>
            <a:r>
              <a:rPr lang="tr-TR" sz="2000" dirty="0" err="1"/>
              <a:t>recommend</a:t>
            </a:r>
            <a:r>
              <a:rPr lang="tr-TR" sz="2000" dirty="0"/>
              <a:t> </a:t>
            </a:r>
            <a:r>
              <a:rPr lang="tr-TR" sz="2000" dirty="0" err="1"/>
              <a:t>vaporization</a:t>
            </a:r>
            <a:r>
              <a:rPr lang="tr-TR" sz="2000" dirty="0"/>
              <a:t> of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cyst</a:t>
            </a:r>
            <a:r>
              <a:rPr lang="tr-TR" sz="2000" dirty="0"/>
              <a:t> </a:t>
            </a:r>
            <a:r>
              <a:rPr lang="tr-TR" sz="2000" dirty="0" err="1"/>
              <a:t>wall</a:t>
            </a:r>
            <a:r>
              <a:rPr lang="tr-TR" sz="2000" dirty="0"/>
              <a:t>.</a:t>
            </a:r>
            <a:r>
              <a:rPr lang="tr-TR" sz="2000" baseline="30000" dirty="0"/>
              <a:t>[9]</a:t>
            </a:r>
            <a:r>
              <a:rPr lang="tr-TR" sz="2000" dirty="0"/>
              <a:t> </a:t>
            </a:r>
          </a:p>
          <a:p>
            <a:r>
              <a:rPr lang="tr-TR" sz="2000" dirty="0" err="1"/>
              <a:t>The</a:t>
            </a:r>
            <a:r>
              <a:rPr lang="tr-TR" sz="2000" dirty="0"/>
              <a:t> final </a:t>
            </a:r>
            <a:r>
              <a:rPr lang="tr-TR" sz="2000" dirty="0" err="1"/>
              <a:t>theory</a:t>
            </a:r>
            <a:r>
              <a:rPr lang="tr-TR" sz="2000" dirty="0"/>
              <a:t> </a:t>
            </a:r>
            <a:r>
              <a:rPr lang="tr-TR" sz="2000" dirty="0" err="1"/>
              <a:t>postulates</a:t>
            </a:r>
            <a:r>
              <a:rPr lang="tr-TR" sz="2000" dirty="0"/>
              <a:t> </a:t>
            </a:r>
            <a:r>
              <a:rPr lang="tr-TR" sz="2000" dirty="0" err="1"/>
              <a:t>that</a:t>
            </a:r>
            <a:r>
              <a:rPr lang="tr-TR" sz="2000" dirty="0"/>
              <a:t>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endometrioma</a:t>
            </a:r>
            <a:r>
              <a:rPr lang="tr-TR" sz="2000" dirty="0"/>
              <a:t> is </a:t>
            </a:r>
            <a:r>
              <a:rPr lang="tr-TR" sz="2000" dirty="0" err="1"/>
              <a:t>formed</a:t>
            </a:r>
            <a:r>
              <a:rPr lang="tr-TR" sz="2000" dirty="0"/>
              <a:t> </a:t>
            </a:r>
            <a:r>
              <a:rPr lang="tr-TR" sz="2000" dirty="0" err="1"/>
              <a:t>by</a:t>
            </a:r>
            <a:r>
              <a:rPr lang="tr-TR" sz="2000" dirty="0"/>
              <a:t> </a:t>
            </a:r>
            <a:r>
              <a:rPr lang="tr-TR" sz="2000" dirty="0" err="1"/>
              <a:t>endometriotic</a:t>
            </a:r>
            <a:r>
              <a:rPr lang="tr-TR" sz="2000" dirty="0"/>
              <a:t> </a:t>
            </a:r>
            <a:r>
              <a:rPr lang="tr-TR" sz="2000" dirty="0" err="1"/>
              <a:t>transformation</a:t>
            </a:r>
            <a:r>
              <a:rPr lang="tr-TR" sz="2000" dirty="0"/>
              <a:t> of </a:t>
            </a:r>
            <a:r>
              <a:rPr lang="tr-TR" sz="2000" dirty="0" err="1"/>
              <a:t>functional</a:t>
            </a:r>
            <a:r>
              <a:rPr lang="tr-TR" sz="2000" dirty="0"/>
              <a:t> </a:t>
            </a:r>
            <a:r>
              <a:rPr lang="tr-TR" sz="2000" dirty="0" err="1"/>
              <a:t>cysts</a:t>
            </a:r>
            <a:r>
              <a:rPr lang="tr-TR" sz="2000" dirty="0"/>
              <a:t> </a:t>
            </a:r>
            <a:r>
              <a:rPr lang="tr-TR" sz="2000" dirty="0" err="1"/>
              <a:t>and</a:t>
            </a:r>
            <a:r>
              <a:rPr lang="tr-TR" sz="2000" dirty="0"/>
              <a:t> </a:t>
            </a:r>
            <a:r>
              <a:rPr lang="tr-TR" sz="2000" dirty="0" err="1"/>
              <a:t>was</a:t>
            </a:r>
            <a:r>
              <a:rPr lang="tr-TR" sz="2000" dirty="0"/>
              <a:t> </a:t>
            </a:r>
            <a:r>
              <a:rPr lang="tr-TR" sz="2000" dirty="0" err="1"/>
              <a:t>first</a:t>
            </a:r>
            <a:r>
              <a:rPr lang="tr-TR" sz="2000" dirty="0"/>
              <a:t> </a:t>
            </a:r>
            <a:r>
              <a:rPr lang="tr-TR" sz="2000" dirty="0" err="1"/>
              <a:t>described</a:t>
            </a:r>
            <a:r>
              <a:rPr lang="tr-TR" sz="2000" dirty="0"/>
              <a:t> </a:t>
            </a:r>
            <a:r>
              <a:rPr lang="tr-TR" sz="2000" dirty="0" err="1"/>
              <a:t>by</a:t>
            </a:r>
            <a:r>
              <a:rPr lang="tr-TR" sz="2000" dirty="0"/>
              <a:t> </a:t>
            </a:r>
            <a:r>
              <a:rPr lang="tr-TR" sz="2000" dirty="0" err="1"/>
              <a:t>Nezhat</a:t>
            </a:r>
            <a:r>
              <a:rPr lang="tr-TR" sz="2000" dirty="0"/>
              <a:t> </a:t>
            </a:r>
            <a:r>
              <a:rPr lang="tr-TR" sz="2000" i="1" dirty="0"/>
              <a:t>et al.</a:t>
            </a:r>
            <a:r>
              <a:rPr lang="tr-TR" sz="2000" dirty="0"/>
              <a:t> in 1992.</a:t>
            </a:r>
            <a:r>
              <a:rPr lang="tr-TR" sz="2000" baseline="30000" dirty="0"/>
              <a:t>[10]</a:t>
            </a:r>
            <a:r>
              <a:rPr lang="tr-TR" sz="2000" dirty="0"/>
              <a:t> </a:t>
            </a:r>
          </a:p>
          <a:p>
            <a:endParaRPr lang="tr-TR" sz="2000" dirty="0"/>
          </a:p>
        </p:txBody>
      </p:sp>
      <p:sp>
        <p:nvSpPr>
          <p:cNvPr id="4" name="Metin kutusu 3"/>
          <p:cNvSpPr txBox="1"/>
          <p:nvPr/>
        </p:nvSpPr>
        <p:spPr>
          <a:xfrm>
            <a:off x="7452320" y="6258798"/>
            <a:ext cx="159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>
                <a:solidFill>
                  <a:schemeClr val="bg1"/>
                </a:solidFill>
              </a:rPr>
              <a:t>C</a:t>
            </a:r>
            <a:r>
              <a:rPr lang="tr-TR" sz="1600" i="1" dirty="0" err="1" smtClean="0">
                <a:solidFill>
                  <a:schemeClr val="bg1"/>
                </a:solidFill>
              </a:rPr>
              <a:t>arnahan</a:t>
            </a:r>
            <a:r>
              <a:rPr lang="tr-TR" sz="1600" i="1" dirty="0" smtClean="0">
                <a:solidFill>
                  <a:schemeClr val="bg1"/>
                </a:solidFill>
              </a:rPr>
              <a:t> 2013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9694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OMAlar</a:t>
            </a:r>
            <a:r>
              <a:rPr lang="tr-TR" dirty="0" smtClean="0"/>
              <a:t> solda daha sık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dirty="0"/>
              <a:t>left </a:t>
            </a:r>
            <a:r>
              <a:rPr lang="en-US" dirty="0" smtClean="0"/>
              <a:t>lateral</a:t>
            </a:r>
            <a:r>
              <a:rPr lang="tr-TR" dirty="0" smtClean="0"/>
              <a:t> </a:t>
            </a:r>
            <a:r>
              <a:rPr lang="en-US" dirty="0" smtClean="0"/>
              <a:t>predisposition </a:t>
            </a:r>
            <a:r>
              <a:rPr lang="en-US" dirty="0"/>
              <a:t>of endometriosis is also supported by </a:t>
            </a:r>
            <a:r>
              <a:rPr lang="en-US" dirty="0" smtClean="0"/>
              <a:t>the</a:t>
            </a:r>
            <a:r>
              <a:rPr lang="tr-TR" dirty="0" smtClean="0"/>
              <a:t> </a:t>
            </a:r>
            <a:r>
              <a:rPr lang="en-US" dirty="0" smtClean="0"/>
              <a:t>more </a:t>
            </a:r>
            <a:r>
              <a:rPr lang="en-US" dirty="0"/>
              <a:t>common detection of deep endometriosis </a:t>
            </a:r>
            <a:r>
              <a:rPr lang="en-US" dirty="0" smtClean="0"/>
              <a:t>and</a:t>
            </a:r>
            <a:r>
              <a:rPr lang="tr-TR" dirty="0" smtClean="0"/>
              <a:t> </a:t>
            </a:r>
            <a:r>
              <a:rPr lang="en-US" dirty="0" smtClean="0"/>
              <a:t>ureteral </a:t>
            </a:r>
            <a:r>
              <a:rPr lang="en-US" dirty="0"/>
              <a:t>endometriosis on the left side [20,21]. </a:t>
            </a:r>
            <a:endParaRPr lang="tr-TR" dirty="0" smtClean="0"/>
          </a:p>
          <a:p>
            <a:r>
              <a:rPr lang="en-US" dirty="0" smtClean="0"/>
              <a:t>Al-</a:t>
            </a:r>
            <a:r>
              <a:rPr lang="en-US" dirty="0" err="1" smtClean="0"/>
              <a:t>Fozan</a:t>
            </a:r>
            <a:r>
              <a:rPr lang="en-US" dirty="0" smtClean="0"/>
              <a:t> and </a:t>
            </a:r>
            <a:r>
              <a:rPr lang="en-US" dirty="0" err="1" smtClean="0"/>
              <a:t>Tulandi</a:t>
            </a:r>
            <a:r>
              <a:rPr lang="en-US" dirty="0" smtClean="0"/>
              <a:t> [24] confirmed these findings in a</a:t>
            </a:r>
            <a:r>
              <a:rPr lang="tr-TR" dirty="0" smtClean="0"/>
              <a:t> </a:t>
            </a:r>
            <a:r>
              <a:rPr lang="en-US" dirty="0" smtClean="0"/>
              <a:t>recent publication. Among 515 patients with endometriosis,</a:t>
            </a:r>
            <a:r>
              <a:rPr lang="tr-TR" dirty="0" smtClean="0"/>
              <a:t> </a:t>
            </a:r>
            <a:r>
              <a:rPr lang="en-US" dirty="0" smtClean="0"/>
              <a:t>ovarian endometriosis was encountered in 185</a:t>
            </a:r>
            <a:r>
              <a:rPr lang="tr-TR" dirty="0" smtClean="0"/>
              <a:t> (%36) </a:t>
            </a:r>
            <a:r>
              <a:rPr lang="en-US" dirty="0" smtClean="0"/>
              <a:t>women. </a:t>
            </a:r>
            <a:endParaRPr lang="tr-TR" dirty="0" smtClean="0"/>
          </a:p>
          <a:p>
            <a:r>
              <a:rPr lang="en-US" dirty="0" smtClean="0"/>
              <a:t>Left </a:t>
            </a:r>
            <a:r>
              <a:rPr lang="en-US" dirty="0" err="1"/>
              <a:t>endometrioma</a:t>
            </a:r>
            <a:r>
              <a:rPr lang="en-US" dirty="0"/>
              <a:t> was found more </a:t>
            </a:r>
            <a:r>
              <a:rPr lang="en-US" dirty="0" smtClean="0"/>
              <a:t>frequently</a:t>
            </a:r>
            <a:r>
              <a:rPr lang="tr-TR" dirty="0" smtClean="0"/>
              <a:t> </a:t>
            </a:r>
            <a:r>
              <a:rPr lang="en-US" dirty="0" smtClean="0"/>
              <a:t>(</a:t>
            </a:r>
            <a:r>
              <a:rPr lang="en-US" dirty="0"/>
              <a:t>60.4</a:t>
            </a:r>
            <a:r>
              <a:rPr lang="en-US" dirty="0" smtClean="0"/>
              <a:t>%</a:t>
            </a:r>
            <a:r>
              <a:rPr lang="tr-TR" dirty="0" smtClean="0"/>
              <a:t>; 90/149</a:t>
            </a:r>
            <a:r>
              <a:rPr lang="en-US" dirty="0" smtClean="0"/>
              <a:t>) </a:t>
            </a:r>
            <a:r>
              <a:rPr lang="en-US" dirty="0"/>
              <a:t>than right </a:t>
            </a:r>
            <a:r>
              <a:rPr lang="en-US" dirty="0" err="1"/>
              <a:t>endometrioma</a:t>
            </a:r>
            <a:r>
              <a:rPr lang="en-US" dirty="0"/>
              <a:t> </a:t>
            </a:r>
            <a:r>
              <a:rPr lang="en-US" dirty="0" smtClean="0"/>
              <a:t>(OR </a:t>
            </a:r>
            <a:r>
              <a:rPr lang="en-US" dirty="0"/>
              <a:t>2.3</a:t>
            </a:r>
            <a:r>
              <a:rPr lang="en-US" dirty="0" smtClean="0"/>
              <a:t>,</a:t>
            </a:r>
            <a:r>
              <a:rPr lang="tr-TR" dirty="0" smtClean="0"/>
              <a:t> </a:t>
            </a:r>
            <a:r>
              <a:rPr lang="en-US" dirty="0" smtClean="0"/>
              <a:t>95</a:t>
            </a:r>
            <a:r>
              <a:rPr lang="en-US" dirty="0"/>
              <a:t>% CI 1.5–3.7</a:t>
            </a:r>
            <a:r>
              <a:rPr lang="en-US" dirty="0" smtClean="0"/>
              <a:t>)</a:t>
            </a:r>
            <a:r>
              <a:rPr lang="tr-TR" dirty="0" smtClean="0"/>
              <a:t> (%19.5 çift taraflı)</a:t>
            </a:r>
            <a:r>
              <a:rPr lang="en-US" dirty="0" smtClean="0"/>
              <a:t>. </a:t>
            </a:r>
            <a:r>
              <a:rPr lang="tr-TR" dirty="0" smtClean="0"/>
              <a:t>90 59 36 185 … %26 83 139 78 </a:t>
            </a:r>
            <a:r>
              <a:rPr lang="tr-TR" dirty="0" err="1" smtClean="0"/>
              <a:t>chapron</a:t>
            </a:r>
            <a:r>
              <a:rPr lang="tr-TR" dirty="0" smtClean="0"/>
              <a:t> 2012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330876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However, the finding is in agreement with</a:t>
            </a:r>
            <a:r>
              <a:rPr lang="tr-TR" dirty="0"/>
              <a:t> </a:t>
            </a:r>
            <a:r>
              <a:rPr lang="en-US" dirty="0"/>
              <a:t>the data of </a:t>
            </a:r>
            <a:r>
              <a:rPr lang="en-US" dirty="0" err="1"/>
              <a:t>Fauconnier</a:t>
            </a:r>
            <a:r>
              <a:rPr lang="en-US" dirty="0"/>
              <a:t> </a:t>
            </a:r>
            <a:r>
              <a:rPr lang="en-US" i="1" dirty="0"/>
              <a:t>et al</a:t>
            </a:r>
            <a:r>
              <a:rPr lang="en-US" dirty="0"/>
              <a:t>. (2002), and also </a:t>
            </a:r>
            <a:r>
              <a:rPr lang="en-US" dirty="0" err="1"/>
              <a:t>Parazzini</a:t>
            </a:r>
            <a:r>
              <a:rPr lang="en-US" dirty="0"/>
              <a:t> </a:t>
            </a:r>
            <a:r>
              <a:rPr lang="en-US" i="1" dirty="0"/>
              <a:t>et al</a:t>
            </a:r>
            <a:r>
              <a:rPr lang="en-US" dirty="0"/>
              <a:t>.</a:t>
            </a:r>
            <a:r>
              <a:rPr lang="tr-TR" dirty="0"/>
              <a:t> </a:t>
            </a:r>
            <a:r>
              <a:rPr lang="en-US" dirty="0"/>
              <a:t>(2001) confirmed this observation in a large, </a:t>
            </a:r>
            <a:r>
              <a:rPr lang="en-US" dirty="0" err="1"/>
              <a:t>multicentre</a:t>
            </a:r>
            <a:r>
              <a:rPr lang="en-US" dirty="0"/>
              <a:t>, Italian</a:t>
            </a:r>
            <a:r>
              <a:rPr lang="tr-TR" dirty="0"/>
              <a:t> </a:t>
            </a:r>
            <a:r>
              <a:rPr lang="en-US" dirty="0"/>
              <a:t>study. </a:t>
            </a:r>
            <a:endParaRPr lang="tr-TR" dirty="0" smtClean="0"/>
          </a:p>
          <a:p>
            <a:r>
              <a:rPr lang="en-US" dirty="0" smtClean="0"/>
              <a:t>This </a:t>
            </a:r>
            <a:r>
              <a:rPr lang="en-US" dirty="0"/>
              <a:t>may partly explain the weak association </a:t>
            </a:r>
            <a:r>
              <a:rPr lang="en-US" dirty="0" smtClean="0"/>
              <a:t>between</a:t>
            </a:r>
            <a:r>
              <a:rPr lang="tr-TR" dirty="0" smtClean="0"/>
              <a:t> </a:t>
            </a:r>
            <a:r>
              <a:rPr lang="en-US" dirty="0" smtClean="0"/>
              <a:t>endometriosis </a:t>
            </a:r>
            <a:r>
              <a:rPr lang="en-US" dirty="0"/>
              <a:t>stages and symptom severity. In fact, the </a:t>
            </a:r>
            <a:r>
              <a:rPr lang="en-US" dirty="0" smtClean="0"/>
              <a:t>diameter</a:t>
            </a:r>
            <a:r>
              <a:rPr lang="tr-TR" dirty="0" smtClean="0"/>
              <a:t> </a:t>
            </a:r>
            <a:r>
              <a:rPr lang="en-US" dirty="0" smtClean="0"/>
              <a:t>of </a:t>
            </a:r>
            <a:r>
              <a:rPr lang="en-US" dirty="0"/>
              <a:t>ovarian cysts is decisive in stage attribution according </a:t>
            </a:r>
            <a:r>
              <a:rPr lang="en-US" dirty="0" smtClean="0"/>
              <a:t>to</a:t>
            </a:r>
            <a:r>
              <a:rPr lang="tr-TR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present system (AFS, 1985; ASRM, 1997). </a:t>
            </a:r>
            <a:endParaRPr lang="tr-TR" dirty="0" smtClean="0"/>
          </a:p>
          <a:p>
            <a:r>
              <a:rPr lang="en-US" dirty="0" smtClean="0"/>
              <a:t>If </a:t>
            </a:r>
            <a:r>
              <a:rPr lang="en-US" dirty="0" err="1" smtClean="0"/>
              <a:t>endometrioma</a:t>
            </a:r>
            <a:r>
              <a:rPr lang="tr-TR" dirty="0" smtClean="0"/>
              <a:t> </a:t>
            </a:r>
            <a:r>
              <a:rPr lang="en-US" dirty="0" smtClean="0"/>
              <a:t>diameter </a:t>
            </a:r>
            <a:r>
              <a:rPr lang="en-US" dirty="0"/>
              <a:t>is not associated with pain, no relationship could </a:t>
            </a:r>
            <a:r>
              <a:rPr lang="en-US" dirty="0" smtClean="0"/>
              <a:t>reasonably</a:t>
            </a:r>
            <a:r>
              <a:rPr lang="tr-TR" dirty="0"/>
              <a:t> </a:t>
            </a:r>
            <a:r>
              <a:rPr lang="en-US" dirty="0" smtClean="0"/>
              <a:t>be </a:t>
            </a:r>
            <a:r>
              <a:rPr lang="en-US" dirty="0"/>
              <a:t>expected between the AFS classification </a:t>
            </a:r>
            <a:r>
              <a:rPr lang="en-US" dirty="0" smtClean="0"/>
              <a:t>system</a:t>
            </a:r>
            <a:r>
              <a:rPr lang="tr-TR" dirty="0" smtClean="0"/>
              <a:t> </a:t>
            </a:r>
            <a:r>
              <a:rPr lang="en-US" dirty="0" smtClean="0"/>
              <a:t>(</a:t>
            </a:r>
            <a:r>
              <a:rPr lang="en-US" dirty="0"/>
              <a:t>1985) and pelvic symptoms. </a:t>
            </a:r>
            <a:endParaRPr lang="tr-TR" dirty="0" smtClean="0"/>
          </a:p>
        </p:txBody>
      </p:sp>
      <p:sp>
        <p:nvSpPr>
          <p:cNvPr id="4" name="Metin kutusu 3"/>
          <p:cNvSpPr txBox="1"/>
          <p:nvPr/>
        </p:nvSpPr>
        <p:spPr>
          <a:xfrm>
            <a:off x="6133391" y="6258798"/>
            <a:ext cx="1518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Vercellini</a:t>
            </a:r>
            <a:r>
              <a:rPr lang="tr-TR" sz="1600" i="1" dirty="0" smtClean="0">
                <a:solidFill>
                  <a:schemeClr val="bg1"/>
                </a:solidFill>
              </a:rPr>
              <a:t> 2007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985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Bu seride </a:t>
            </a:r>
            <a:r>
              <a:rPr lang="en-US" dirty="0" smtClean="0"/>
              <a:t>112 </a:t>
            </a:r>
            <a:r>
              <a:rPr lang="tr-TR" dirty="0" smtClean="0"/>
              <a:t>olgunun </a:t>
            </a:r>
            <a:r>
              <a:rPr lang="en-US" dirty="0" smtClean="0"/>
              <a:t>(</a:t>
            </a:r>
            <a:r>
              <a:rPr lang="tr-TR" dirty="0" smtClean="0"/>
              <a:t>%</a:t>
            </a:r>
            <a:r>
              <a:rPr lang="en-US" dirty="0" smtClean="0"/>
              <a:t>37.3) </a:t>
            </a:r>
            <a:r>
              <a:rPr lang="tr-TR" dirty="0" smtClean="0"/>
              <a:t>geçirilmiş </a:t>
            </a:r>
            <a:r>
              <a:rPr lang="tr-TR" dirty="0" err="1" smtClean="0"/>
              <a:t>endo</a:t>
            </a:r>
            <a:r>
              <a:rPr lang="tr-TR" dirty="0" smtClean="0"/>
              <a:t> cerrahisi var</a:t>
            </a:r>
            <a:r>
              <a:rPr lang="en-US" dirty="0" smtClean="0"/>
              <a:t>. </a:t>
            </a:r>
            <a:endParaRPr lang="tr-TR" dirty="0" smtClean="0"/>
          </a:p>
          <a:p>
            <a:r>
              <a:rPr lang="tr-TR" dirty="0" smtClean="0"/>
              <a:t>Geçirilmiş cerrahisi olanlarda DE olma ihtimali daha fazladır.</a:t>
            </a:r>
          </a:p>
          <a:p>
            <a:r>
              <a:rPr lang="en-US" dirty="0" smtClean="0"/>
              <a:t>The prevalence of DIE lesions in patients with previous</a:t>
            </a:r>
            <a:r>
              <a:rPr lang="tr-TR" dirty="0" smtClean="0"/>
              <a:t> </a:t>
            </a:r>
            <a:r>
              <a:rPr lang="en-US" dirty="0" smtClean="0"/>
              <a:t>surgery is higher than in patients without previous surgery</a:t>
            </a:r>
            <a:r>
              <a:rPr lang="tr-TR" dirty="0" smtClean="0"/>
              <a:t> </a:t>
            </a:r>
            <a:r>
              <a:rPr lang="en-US" dirty="0" smtClean="0"/>
              <a:t>(P , 0.001), corresponding to an increase risk of ‘recurrence’ in</a:t>
            </a:r>
            <a:r>
              <a:rPr lang="tr-TR" dirty="0" smtClean="0"/>
              <a:t> </a:t>
            </a:r>
            <a:r>
              <a:rPr lang="en-US" dirty="0" smtClean="0"/>
              <a:t>cases of DIE, probably due to an underestimation of the extent of</a:t>
            </a:r>
            <a:r>
              <a:rPr lang="tr-TR" dirty="0" smtClean="0"/>
              <a:t> </a:t>
            </a:r>
            <a:r>
              <a:rPr lang="en-US" dirty="0" smtClean="0"/>
              <a:t>the disease at the time of the previous intervention(s). </a:t>
            </a:r>
            <a:endParaRPr lang="tr-TR" dirty="0" smtClean="0"/>
          </a:p>
          <a:p>
            <a:r>
              <a:rPr lang="en-US" dirty="0" smtClean="0"/>
              <a:t>A severely</a:t>
            </a:r>
            <a:r>
              <a:rPr lang="tr-TR" dirty="0" smtClean="0"/>
              <a:t> </a:t>
            </a:r>
            <a:r>
              <a:rPr lang="en-US" dirty="0" smtClean="0"/>
              <a:t>painful OMA constitutes an indication for searching possibly associated</a:t>
            </a:r>
            <a:r>
              <a:rPr lang="tr-TR" dirty="0" smtClean="0"/>
              <a:t> DIE </a:t>
            </a:r>
            <a:r>
              <a:rPr lang="tr-TR" dirty="0" err="1" smtClean="0"/>
              <a:t>lesions</a:t>
            </a:r>
            <a:r>
              <a:rPr lang="tr-TR" dirty="0" smtClean="0"/>
              <a:t>.</a:t>
            </a: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7409382" y="6258798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Chapron</a:t>
            </a:r>
            <a:r>
              <a:rPr lang="tr-TR" sz="1600" i="1" dirty="0" smtClean="0">
                <a:solidFill>
                  <a:schemeClr val="bg1"/>
                </a:solidFill>
              </a:rPr>
              <a:t> 2012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3627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context of OMA, existence of severe pelvic </a:t>
            </a:r>
            <a:r>
              <a:rPr lang="en-US" dirty="0" smtClean="0"/>
              <a:t>pain</a:t>
            </a:r>
            <a:r>
              <a:rPr lang="tr-TR" dirty="0" smtClean="0"/>
              <a:t> </a:t>
            </a:r>
            <a:r>
              <a:rPr lang="en-US" dirty="0" smtClean="0"/>
              <a:t>however </a:t>
            </a:r>
            <a:r>
              <a:rPr lang="en-US" dirty="0"/>
              <a:t>is in </a:t>
            </a:r>
            <a:r>
              <a:rPr lang="en-US" dirty="0" err="1"/>
              <a:t>favour</a:t>
            </a:r>
            <a:r>
              <a:rPr lang="en-US" dirty="0"/>
              <a:t> of associated DIE lesions. In cases of </a:t>
            </a:r>
            <a:r>
              <a:rPr lang="en-US" dirty="0" smtClean="0"/>
              <a:t>severely</a:t>
            </a:r>
            <a:r>
              <a:rPr lang="tr-TR" dirty="0" smtClean="0"/>
              <a:t> </a:t>
            </a:r>
            <a:r>
              <a:rPr lang="en-US" dirty="0" smtClean="0"/>
              <a:t>painful </a:t>
            </a:r>
            <a:r>
              <a:rPr lang="en-US" dirty="0"/>
              <a:t>OMA, the endometriosis as such should be considered </a:t>
            </a:r>
            <a:r>
              <a:rPr lang="en-US" dirty="0" smtClean="0"/>
              <a:t>as</a:t>
            </a:r>
            <a:r>
              <a:rPr lang="tr-TR" dirty="0" smtClean="0"/>
              <a:t> </a:t>
            </a:r>
            <a:r>
              <a:rPr lang="en-US" dirty="0" smtClean="0"/>
              <a:t>severe</a:t>
            </a:r>
            <a:r>
              <a:rPr lang="en-US" dirty="0"/>
              <a:t>. </a:t>
            </a:r>
            <a:endParaRPr lang="tr-TR" dirty="0" smtClean="0"/>
          </a:p>
          <a:p>
            <a:r>
              <a:rPr lang="en-US" dirty="0" smtClean="0"/>
              <a:t>Severely </a:t>
            </a:r>
            <a:r>
              <a:rPr lang="en-US" dirty="0"/>
              <a:t>painful OMA is an indication for undertaking </a:t>
            </a:r>
            <a:r>
              <a:rPr lang="en-US" dirty="0" smtClean="0"/>
              <a:t>a</a:t>
            </a:r>
            <a:r>
              <a:rPr lang="tr-TR" dirty="0" smtClean="0"/>
              <a:t> </a:t>
            </a:r>
            <a:r>
              <a:rPr lang="en-US" dirty="0" smtClean="0"/>
              <a:t>proper </a:t>
            </a:r>
            <a:r>
              <a:rPr lang="en-US" dirty="0"/>
              <a:t>non-invasive imaging work-up in order to look for </a:t>
            </a:r>
            <a:r>
              <a:rPr lang="en-US" dirty="0" smtClean="0"/>
              <a:t>associated</a:t>
            </a:r>
            <a:r>
              <a:rPr lang="tr-TR" dirty="0" smtClean="0"/>
              <a:t> </a:t>
            </a:r>
            <a:r>
              <a:rPr lang="en-US" dirty="0" smtClean="0"/>
              <a:t>DIE </a:t>
            </a:r>
            <a:r>
              <a:rPr lang="en-US" dirty="0"/>
              <a:t>lesions. </a:t>
            </a:r>
            <a:endParaRPr lang="tr-TR" dirty="0" smtClean="0"/>
          </a:p>
          <a:p>
            <a:r>
              <a:rPr lang="en-US" dirty="0" smtClean="0"/>
              <a:t>The </a:t>
            </a:r>
            <a:r>
              <a:rPr lang="en-US" dirty="0"/>
              <a:t>objective is to preoperatively determine the </a:t>
            </a:r>
            <a:r>
              <a:rPr lang="en-US" dirty="0" smtClean="0"/>
              <a:t>exact</a:t>
            </a:r>
            <a:r>
              <a:rPr lang="tr-TR" dirty="0" smtClean="0"/>
              <a:t> </a:t>
            </a:r>
            <a:r>
              <a:rPr lang="en-US" dirty="0" smtClean="0"/>
              <a:t>nature</a:t>
            </a:r>
            <a:r>
              <a:rPr lang="en-US" dirty="0"/>
              <a:t>, location and extension of associated </a:t>
            </a:r>
            <a:r>
              <a:rPr lang="en-US" dirty="0" err="1"/>
              <a:t>endometriotic</a:t>
            </a:r>
            <a:r>
              <a:rPr lang="en-US" dirty="0"/>
              <a:t> </a:t>
            </a:r>
            <a:r>
              <a:rPr lang="en-US" dirty="0" smtClean="0"/>
              <a:t>lesions</a:t>
            </a:r>
            <a:r>
              <a:rPr lang="tr-TR" dirty="0" smtClean="0"/>
              <a:t> </a:t>
            </a:r>
            <a:r>
              <a:rPr lang="en-US" dirty="0" smtClean="0"/>
              <a:t>so </a:t>
            </a:r>
            <a:r>
              <a:rPr lang="en-US" dirty="0"/>
              <a:t>that the patient can understand and consent to the planned </a:t>
            </a:r>
            <a:r>
              <a:rPr lang="en-US" dirty="0" smtClean="0"/>
              <a:t>surgical</a:t>
            </a:r>
            <a:r>
              <a:rPr lang="tr-TR" dirty="0" smtClean="0"/>
              <a:t> </a:t>
            </a:r>
            <a:r>
              <a:rPr lang="tr-TR" dirty="0" err="1" smtClean="0"/>
              <a:t>treatment</a:t>
            </a:r>
            <a:r>
              <a:rPr lang="tr-TR" dirty="0" smtClean="0"/>
              <a:t> </a:t>
            </a:r>
            <a:r>
              <a:rPr lang="tr-TR" dirty="0" err="1"/>
              <a:t>strategy</a:t>
            </a:r>
            <a:r>
              <a:rPr lang="tr-TR" dirty="0"/>
              <a:t>.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7409382" y="6258798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Chapron</a:t>
            </a:r>
            <a:r>
              <a:rPr lang="tr-TR" sz="1600" i="1" dirty="0" smtClean="0">
                <a:solidFill>
                  <a:schemeClr val="bg1"/>
                </a:solidFill>
              </a:rPr>
              <a:t> 2012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1006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OMA ve </a:t>
            </a:r>
            <a:r>
              <a:rPr lang="tr-TR" dirty="0" err="1" smtClean="0"/>
              <a:t>infertilite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dirty="0" err="1"/>
              <a:t>endometrioma</a:t>
            </a:r>
            <a:r>
              <a:rPr lang="en-US" dirty="0"/>
              <a:t> itself does not alter ovarian function. </a:t>
            </a:r>
            <a:endParaRPr lang="tr-TR" dirty="0" smtClean="0"/>
          </a:p>
          <a:p>
            <a:r>
              <a:rPr lang="en-US" dirty="0" smtClean="0"/>
              <a:t>In </a:t>
            </a:r>
            <a:r>
              <a:rPr lang="en-US" dirty="0"/>
              <a:t>a study of 244 women with unilateral </a:t>
            </a:r>
            <a:r>
              <a:rPr lang="en-US" dirty="0" err="1"/>
              <a:t>endometriomas</a:t>
            </a:r>
            <a:r>
              <a:rPr lang="en-US" dirty="0"/>
              <a:t> </a:t>
            </a:r>
            <a:r>
              <a:rPr lang="en-US" dirty="0" smtClean="0"/>
              <a:t>monitored </a:t>
            </a:r>
            <a:r>
              <a:rPr lang="en-US" dirty="0"/>
              <a:t>for ovulation during 1199 cycles, ovulation occurred at similar rates from the normal ovary and the </a:t>
            </a:r>
            <a:r>
              <a:rPr lang="en-US" dirty="0" err="1"/>
              <a:t>endometriotic</a:t>
            </a:r>
            <a:r>
              <a:rPr lang="en-US" dirty="0"/>
              <a:t> ovary (49.7 percent versus 50.3 percent) [</a:t>
            </a:r>
            <a:r>
              <a:rPr lang="en-US" dirty="0">
                <a:hlinkClick r:id="rId2"/>
              </a:rPr>
              <a:t>12</a:t>
            </a:r>
            <a:r>
              <a:rPr lang="en-US" dirty="0"/>
              <a:t>]. </a:t>
            </a:r>
            <a:endParaRPr lang="tr-TR" dirty="0" smtClean="0"/>
          </a:p>
          <a:p>
            <a:r>
              <a:rPr lang="en-US" dirty="0" smtClean="0"/>
              <a:t>Although </a:t>
            </a:r>
            <a:r>
              <a:rPr lang="en-US" dirty="0"/>
              <a:t>the </a:t>
            </a:r>
            <a:r>
              <a:rPr lang="tr-TR" dirty="0" smtClean="0"/>
              <a:t>OMA</a:t>
            </a:r>
            <a:r>
              <a:rPr lang="en-US" dirty="0" smtClean="0"/>
              <a:t> </a:t>
            </a:r>
            <a:r>
              <a:rPr lang="en-US" dirty="0"/>
              <a:t>may reduce the number of follicles recruited in the ovary by exogenous FSH stimulation, there is no evidence that the cyst has an effect on pregnancy or live birth rates [</a:t>
            </a:r>
            <a:r>
              <a:rPr lang="en-US" dirty="0">
                <a:hlinkClick r:id="rId3"/>
              </a:rPr>
              <a:t>13,14</a:t>
            </a:r>
            <a:r>
              <a:rPr lang="en-US" dirty="0"/>
              <a:t>].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7092280" y="6258798"/>
            <a:ext cx="1710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Levy</a:t>
            </a:r>
            <a:r>
              <a:rPr lang="tr-TR" sz="1600" i="1" dirty="0" smtClean="0">
                <a:solidFill>
                  <a:schemeClr val="bg1"/>
                </a:solidFill>
              </a:rPr>
              <a:t> 2018 Up2D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903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presence of</a:t>
            </a:r>
            <a:r>
              <a:rPr lang="tr-TR" dirty="0"/>
              <a:t> </a:t>
            </a:r>
            <a:r>
              <a:rPr lang="en-US" dirty="0"/>
              <a:t>ovarian </a:t>
            </a:r>
            <a:r>
              <a:rPr lang="en-US" dirty="0" err="1"/>
              <a:t>endometriomas</a:t>
            </a:r>
            <a:r>
              <a:rPr lang="en-US" dirty="0"/>
              <a:t> has been reported as being a</a:t>
            </a:r>
            <a:r>
              <a:rPr lang="tr-TR" dirty="0"/>
              <a:t> marker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deep</a:t>
            </a:r>
            <a:r>
              <a:rPr lang="tr-TR" dirty="0"/>
              <a:t> </a:t>
            </a:r>
            <a:r>
              <a:rPr lang="tr-TR" dirty="0" err="1"/>
              <a:t>endometriosis</a:t>
            </a:r>
            <a:r>
              <a:rPr lang="tr-TR" dirty="0"/>
              <a:t> [16]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multifocal</a:t>
            </a:r>
            <a:r>
              <a:rPr lang="tr-TR" dirty="0"/>
              <a:t> </a:t>
            </a:r>
            <a:r>
              <a:rPr lang="tr-TR" dirty="0" err="1"/>
              <a:t>deep</a:t>
            </a:r>
            <a:r>
              <a:rPr lang="tr-TR" dirty="0"/>
              <a:t> </a:t>
            </a:r>
            <a:r>
              <a:rPr lang="en-US" dirty="0"/>
              <a:t>vaginal, intestinal and ureteric lesions [5</a:t>
            </a:r>
            <a:r>
              <a:rPr lang="en-US" dirty="0" smtClean="0"/>
              <a:t>].</a:t>
            </a:r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2164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OMA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52400" y="1340768"/>
            <a:ext cx="8839200" cy="4724400"/>
          </a:xfrm>
        </p:spPr>
        <p:txBody>
          <a:bodyPr/>
          <a:lstStyle/>
          <a:p>
            <a:r>
              <a:rPr lang="tr-TR" dirty="0" smtClean="0"/>
              <a:t>Üreme çağındaki kad</a:t>
            </a:r>
            <a:r>
              <a:rPr lang="tr-TR" dirty="0"/>
              <a:t>ı</a:t>
            </a:r>
            <a:r>
              <a:rPr lang="tr-TR" dirty="0" smtClean="0"/>
              <a:t>nların %10-15’inde OZİS olduğu tahmin edilmektedir.</a:t>
            </a:r>
          </a:p>
          <a:p>
            <a:r>
              <a:rPr lang="tr-TR" dirty="0" smtClean="0"/>
              <a:t>OZİS </a:t>
            </a:r>
            <a:r>
              <a:rPr lang="tr-TR" dirty="0"/>
              <a:t>klinikte karşımıza, </a:t>
            </a:r>
            <a:r>
              <a:rPr lang="tr-TR" dirty="0" smtClean="0"/>
              <a:t>aslında sıklıkla beraber seyreden, 3 farklı tabloda çıkabilmektedir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/>
              <a:t>peritoneal </a:t>
            </a:r>
            <a:r>
              <a:rPr lang="tr-TR" dirty="0" smtClean="0"/>
              <a:t>OZİS</a:t>
            </a:r>
            <a:r>
              <a:rPr lang="en-US" dirty="0" smtClean="0"/>
              <a:t>, </a:t>
            </a:r>
            <a:endParaRPr lang="tr-TR" dirty="0" smtClean="0"/>
          </a:p>
          <a:p>
            <a:pPr lvl="1"/>
            <a:r>
              <a:rPr lang="en-US" dirty="0" smtClean="0"/>
              <a:t>De</a:t>
            </a:r>
            <a:r>
              <a:rPr lang="tr-TR" dirty="0" err="1" smtClean="0"/>
              <a:t>rin</a:t>
            </a:r>
            <a:r>
              <a:rPr lang="tr-TR" dirty="0" smtClean="0"/>
              <a:t> OZİS</a:t>
            </a:r>
            <a:r>
              <a:rPr lang="en-US" dirty="0" smtClean="0"/>
              <a:t> </a:t>
            </a:r>
            <a:r>
              <a:rPr lang="tr-TR" dirty="0" smtClean="0"/>
              <a:t>ve</a:t>
            </a:r>
            <a:r>
              <a:rPr lang="en-US" dirty="0" smtClean="0"/>
              <a:t> </a:t>
            </a:r>
            <a:endParaRPr lang="tr-TR" dirty="0" smtClean="0"/>
          </a:p>
          <a:p>
            <a:pPr lvl="1"/>
            <a:r>
              <a:rPr lang="en-US" dirty="0" smtClean="0"/>
              <a:t>O</a:t>
            </a:r>
            <a:r>
              <a:rPr lang="tr-TR" dirty="0" err="1" smtClean="0"/>
              <a:t>MAlar</a:t>
            </a:r>
            <a:r>
              <a:rPr lang="tr-TR" dirty="0" smtClean="0"/>
              <a:t>. </a:t>
            </a:r>
          </a:p>
          <a:p>
            <a:r>
              <a:rPr lang="tr-TR" dirty="0" smtClean="0"/>
              <a:t>Belki de ultrasonun kolay ulaşılabilir ve aynı zamanda </a:t>
            </a:r>
            <a:r>
              <a:rPr lang="tr-TR" dirty="0" err="1" smtClean="0"/>
              <a:t>tanıdeki</a:t>
            </a:r>
            <a:r>
              <a:rPr lang="tr-TR" dirty="0" smtClean="0"/>
              <a:t> etkinliğinden dolayı </a:t>
            </a:r>
            <a:r>
              <a:rPr lang="tr-TR" dirty="0" err="1" smtClean="0"/>
              <a:t>OMAlar</a:t>
            </a:r>
            <a:r>
              <a:rPr lang="tr-TR" dirty="0" smtClean="0"/>
              <a:t> en sık rastlanan formudur</a:t>
            </a:r>
            <a:r>
              <a:rPr lang="en-US" dirty="0" smtClean="0"/>
              <a:t>. </a:t>
            </a:r>
            <a:endParaRPr lang="tr-TR" dirty="0" smtClean="0"/>
          </a:p>
          <a:p>
            <a:r>
              <a:rPr lang="tr-TR" dirty="0" smtClean="0"/>
              <a:t>Gerçek </a:t>
            </a:r>
            <a:r>
              <a:rPr lang="tr-TR" dirty="0" err="1" smtClean="0"/>
              <a:t>prevalansı</a:t>
            </a:r>
            <a:r>
              <a:rPr lang="tr-TR" dirty="0" smtClean="0"/>
              <a:t> tam olarak bilinmemekle beraber </a:t>
            </a:r>
            <a:r>
              <a:rPr lang="tr-TR" dirty="0" err="1" smtClean="0"/>
              <a:t>OZİSi</a:t>
            </a:r>
            <a:r>
              <a:rPr lang="tr-TR" dirty="0" smtClean="0"/>
              <a:t> olan olguların %</a:t>
            </a:r>
            <a:r>
              <a:rPr lang="en-US" dirty="0" smtClean="0"/>
              <a:t> 17–44</a:t>
            </a:r>
            <a:r>
              <a:rPr lang="tr-TR" dirty="0" smtClean="0"/>
              <a:t>’ünde OMA bildirilmektedir</a:t>
            </a:r>
            <a:r>
              <a:rPr lang="en-US" dirty="0" smtClean="0"/>
              <a:t>. </a:t>
            </a:r>
            <a:endParaRPr lang="tr-TR" dirty="0" smtClean="0"/>
          </a:p>
        </p:txBody>
      </p:sp>
      <p:sp>
        <p:nvSpPr>
          <p:cNvPr id="4" name="Metin kutusu 3"/>
          <p:cNvSpPr txBox="1"/>
          <p:nvPr/>
        </p:nvSpPr>
        <p:spPr>
          <a:xfrm>
            <a:off x="6516216" y="6258798"/>
            <a:ext cx="2565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Busacca</a:t>
            </a:r>
            <a:r>
              <a:rPr lang="tr-TR" sz="1600" i="1" dirty="0" smtClean="0">
                <a:solidFill>
                  <a:schemeClr val="bg1"/>
                </a:solidFill>
              </a:rPr>
              <a:t> 2003, </a:t>
            </a:r>
            <a:r>
              <a:rPr lang="tr-TR" sz="1600" i="1" dirty="0" err="1" smtClean="0">
                <a:solidFill>
                  <a:schemeClr val="bg1"/>
                </a:solidFill>
              </a:rPr>
              <a:t>Riazi</a:t>
            </a:r>
            <a:r>
              <a:rPr lang="tr-TR" sz="1600" i="1" dirty="0" smtClean="0">
                <a:solidFill>
                  <a:schemeClr val="bg1"/>
                </a:solidFill>
              </a:rPr>
              <a:t> 2015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50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52400" y="116632"/>
            <a:ext cx="6781800" cy="1219200"/>
          </a:xfrm>
        </p:spPr>
        <p:txBody>
          <a:bodyPr/>
          <a:lstStyle/>
          <a:p>
            <a:r>
              <a:rPr lang="tr-TR" dirty="0" err="1"/>
              <a:t>OMAlar</a:t>
            </a:r>
            <a:r>
              <a:rPr lang="tr-TR" dirty="0"/>
              <a:t> solda daha sık</a:t>
            </a:r>
            <a:endParaRPr lang="en-US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610594"/>
            <a:ext cx="7195203" cy="319467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203848" y="3762722"/>
            <a:ext cx="720080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203848" y="5274890"/>
            <a:ext cx="720080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580112" y="3402682"/>
            <a:ext cx="792088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580112" y="4914850"/>
            <a:ext cx="792088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152400" y="1556792"/>
            <a:ext cx="8839200" cy="75706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2C2C2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2C2C2C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2C2C2C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rgbClr val="2C2C2C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smtClean="0"/>
              <a:t>Al-</a:t>
            </a:r>
            <a:r>
              <a:rPr lang="en-US" kern="0" dirty="0" err="1" smtClean="0"/>
              <a:t>Fozan</a:t>
            </a:r>
            <a:r>
              <a:rPr lang="en-US" kern="0" dirty="0" smtClean="0"/>
              <a:t> </a:t>
            </a:r>
            <a:r>
              <a:rPr lang="en-US" kern="0" dirty="0" smtClean="0">
                <a:sym typeface="Symbol" panose="05050102010706020507" pitchFamily="18" charset="2"/>
              </a:rPr>
              <a:t></a:t>
            </a:r>
            <a:r>
              <a:rPr lang="en-US" kern="0" dirty="0" smtClean="0"/>
              <a:t> </a:t>
            </a:r>
            <a:r>
              <a:rPr lang="en-US" kern="0" dirty="0" err="1" smtClean="0"/>
              <a:t>Tulandi</a:t>
            </a:r>
            <a:r>
              <a:rPr lang="tr-TR" kern="0" dirty="0" smtClean="0"/>
              <a:t>, 515 </a:t>
            </a:r>
            <a:r>
              <a:rPr lang="tr-TR" kern="0" dirty="0" err="1" smtClean="0"/>
              <a:t>olguluk</a:t>
            </a:r>
            <a:r>
              <a:rPr lang="tr-TR" kern="0" dirty="0" smtClean="0"/>
              <a:t> OZİS cerrahi serisi, %36’sında OMA var.</a:t>
            </a:r>
            <a:endParaRPr lang="tr-TR" kern="0" dirty="0"/>
          </a:p>
        </p:txBody>
      </p:sp>
    </p:spTree>
    <p:extLst>
      <p:ext uri="{BB962C8B-B14F-4D97-AF65-F5344CB8AC3E}">
        <p14:creationId xmlns:p14="http://schemas.microsoft.com/office/powerpoint/2010/main" val="312206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OMA </a:t>
            </a:r>
            <a:r>
              <a:rPr lang="tr-TR" dirty="0" err="1" smtClean="0"/>
              <a:t>patogenez</a:t>
            </a:r>
            <a:r>
              <a:rPr lang="en-US" dirty="0" smtClean="0"/>
              <a:t> </a:t>
            </a:r>
            <a:r>
              <a:rPr lang="tr-TR" dirty="0" smtClean="0"/>
              <a:t>- 1</a:t>
            </a:r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3708" y="2348880"/>
            <a:ext cx="5256584" cy="3852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İçerik Yer Tutucusu 2"/>
          <p:cNvSpPr txBox="1">
            <a:spLocks/>
          </p:cNvSpPr>
          <p:nvPr/>
        </p:nvSpPr>
        <p:spPr>
          <a:xfrm>
            <a:off x="152400" y="1447800"/>
            <a:ext cx="8839200" cy="15491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2C2C2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2C2C2C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2C2C2C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rgbClr val="2C2C2C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tr-TR" kern="0" dirty="0" err="1" smtClean="0"/>
              <a:t>Over</a:t>
            </a:r>
            <a:r>
              <a:rPr lang="tr-TR" kern="0" dirty="0" smtClean="0"/>
              <a:t> yüzeyi üzerindeki veya yapışığındaki periton üzerindeki lezyonların ürettiği </a:t>
            </a:r>
            <a:r>
              <a:rPr lang="tr-TR" kern="0" dirty="0" err="1" smtClean="0"/>
              <a:t>menstrual</a:t>
            </a:r>
            <a:r>
              <a:rPr lang="tr-TR" kern="0" dirty="0" smtClean="0"/>
              <a:t> </a:t>
            </a:r>
            <a:r>
              <a:rPr lang="tr-TR" kern="0" dirty="0" err="1" smtClean="0"/>
              <a:t>debrisin</a:t>
            </a:r>
            <a:r>
              <a:rPr lang="tr-TR" kern="0" dirty="0" smtClean="0"/>
              <a:t> </a:t>
            </a:r>
            <a:r>
              <a:rPr lang="tr-TR" kern="0" dirty="0" err="1" smtClean="0"/>
              <a:t>overde</a:t>
            </a:r>
            <a:r>
              <a:rPr lang="tr-TR" kern="0" dirty="0" smtClean="0"/>
              <a:t> i</a:t>
            </a:r>
            <a:r>
              <a:rPr lang="en-US" kern="0" dirty="0" err="1" smtClean="0"/>
              <a:t>nvagina</a:t>
            </a:r>
            <a:r>
              <a:rPr lang="tr-TR" kern="0" dirty="0" err="1" smtClean="0"/>
              <a:t>syona</a:t>
            </a:r>
            <a:r>
              <a:rPr lang="tr-TR" kern="0" dirty="0" smtClean="0"/>
              <a:t> sebep olması</a:t>
            </a:r>
            <a:r>
              <a:rPr lang="en-US" kern="0" dirty="0" smtClean="0"/>
              <a:t>, </a:t>
            </a:r>
            <a:endParaRPr lang="tr-TR" kern="0" dirty="0" smtClean="0"/>
          </a:p>
          <a:p>
            <a:endParaRPr lang="tr-TR" kern="0" dirty="0"/>
          </a:p>
        </p:txBody>
      </p:sp>
    </p:spTree>
    <p:extLst>
      <p:ext uri="{BB962C8B-B14F-4D97-AF65-F5344CB8AC3E}">
        <p14:creationId xmlns:p14="http://schemas.microsoft.com/office/powerpoint/2010/main" val="90913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OMA </a:t>
            </a:r>
            <a:r>
              <a:rPr lang="tr-TR" dirty="0" err="1" smtClean="0"/>
              <a:t>patogenez</a:t>
            </a:r>
            <a:r>
              <a:rPr lang="tr-TR" dirty="0" smtClean="0"/>
              <a:t> - 2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3 temel </a:t>
            </a:r>
            <a:r>
              <a:rPr lang="tr-TR" dirty="0" err="1" smtClean="0"/>
              <a:t>patogenez</a:t>
            </a:r>
            <a:r>
              <a:rPr lang="tr-TR" dirty="0" smtClean="0"/>
              <a:t> üzerinde durulmaktadır;</a:t>
            </a:r>
          </a:p>
          <a:p>
            <a:pPr marL="0" indent="0">
              <a:buNone/>
            </a:pPr>
            <a:endParaRPr lang="tr-TR" dirty="0"/>
          </a:p>
          <a:p>
            <a:pPr lvl="1"/>
            <a:r>
              <a:rPr lang="tr-TR" dirty="0" err="1"/>
              <a:t>Over</a:t>
            </a:r>
            <a:r>
              <a:rPr lang="tr-TR" dirty="0"/>
              <a:t> yüzeyi üzerindeki veya yapışığındaki periton üzerindeki lezyonların ürettiği </a:t>
            </a:r>
            <a:r>
              <a:rPr lang="tr-TR" dirty="0" err="1"/>
              <a:t>menstraul</a:t>
            </a:r>
            <a:r>
              <a:rPr lang="tr-TR" dirty="0"/>
              <a:t> </a:t>
            </a:r>
            <a:r>
              <a:rPr lang="tr-TR" dirty="0" err="1"/>
              <a:t>debrisin</a:t>
            </a:r>
            <a:r>
              <a:rPr lang="tr-TR" dirty="0"/>
              <a:t> </a:t>
            </a:r>
            <a:r>
              <a:rPr lang="tr-TR" dirty="0" err="1"/>
              <a:t>overde</a:t>
            </a:r>
            <a:r>
              <a:rPr lang="tr-TR" dirty="0"/>
              <a:t> i</a:t>
            </a:r>
            <a:r>
              <a:rPr lang="en-US" dirty="0" err="1"/>
              <a:t>nvagina</a:t>
            </a:r>
            <a:r>
              <a:rPr lang="tr-TR" dirty="0" err="1"/>
              <a:t>syona</a:t>
            </a:r>
            <a:r>
              <a:rPr lang="tr-TR" dirty="0"/>
              <a:t> sebep olması</a:t>
            </a:r>
            <a:r>
              <a:rPr lang="en-US" dirty="0"/>
              <a:t>, </a:t>
            </a:r>
            <a:endParaRPr lang="tr-TR" dirty="0"/>
          </a:p>
          <a:p>
            <a:pPr lvl="1"/>
            <a:r>
              <a:rPr lang="tr-TR" dirty="0" smtClean="0"/>
              <a:t>Fonksiyonel kistin </a:t>
            </a:r>
            <a:r>
              <a:rPr lang="tr-TR" dirty="0" err="1" smtClean="0"/>
              <a:t>endometriotik</a:t>
            </a:r>
            <a:r>
              <a:rPr lang="tr-TR" dirty="0" smtClean="0"/>
              <a:t> hücrelerce </a:t>
            </a:r>
            <a:r>
              <a:rPr lang="tr-TR" dirty="0" err="1" smtClean="0"/>
              <a:t>kolonizasyonu</a:t>
            </a:r>
            <a:r>
              <a:rPr lang="en-US" dirty="0" smtClean="0"/>
              <a:t> </a:t>
            </a:r>
            <a:endParaRPr lang="tr-TR" dirty="0" smtClean="0"/>
          </a:p>
          <a:p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7092280" y="6258798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Jain</a:t>
            </a:r>
            <a:r>
              <a:rPr lang="tr-TR" sz="1600" i="1" dirty="0" smtClean="0">
                <a:solidFill>
                  <a:schemeClr val="bg1"/>
                </a:solidFill>
              </a:rPr>
              <a:t> 1999</a:t>
            </a:r>
            <a:endParaRPr lang="tr-T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35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OMA </a:t>
            </a:r>
            <a:r>
              <a:rPr lang="tr-TR" dirty="0" err="1"/>
              <a:t>patogenez</a:t>
            </a:r>
            <a:r>
              <a:rPr lang="tr-TR" dirty="0"/>
              <a:t> - </a:t>
            </a:r>
            <a:r>
              <a:rPr lang="tr-TR" dirty="0" smtClean="0"/>
              <a:t>3</a:t>
            </a:r>
            <a:endParaRPr lang="en-US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107654"/>
            <a:ext cx="7191375" cy="4057650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6516216" y="6258798"/>
            <a:ext cx="2291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i="1" dirty="0" err="1" smtClean="0">
                <a:solidFill>
                  <a:schemeClr val="bg1"/>
                </a:solidFill>
              </a:rPr>
              <a:t>Nisolle</a:t>
            </a:r>
            <a:r>
              <a:rPr lang="tr-TR" sz="1600" i="1" dirty="0" smtClean="0">
                <a:solidFill>
                  <a:schemeClr val="bg1"/>
                </a:solidFill>
              </a:rPr>
              <a:t> </a:t>
            </a:r>
            <a:r>
              <a:rPr lang="tr-TR" sz="1600" i="1" dirty="0" smtClean="0">
                <a:solidFill>
                  <a:schemeClr val="bg1"/>
                </a:solidFill>
                <a:sym typeface="Symbol" panose="05050102010706020507" pitchFamily="18" charset="2"/>
              </a:rPr>
              <a:t> </a:t>
            </a:r>
            <a:r>
              <a:rPr lang="tr-TR" sz="1600" i="1" dirty="0" err="1" smtClean="0">
                <a:solidFill>
                  <a:schemeClr val="bg1"/>
                </a:solidFill>
                <a:sym typeface="Symbol" panose="05050102010706020507" pitchFamily="18" charset="2"/>
              </a:rPr>
              <a:t>Donnez</a:t>
            </a:r>
            <a:r>
              <a:rPr lang="tr-TR" sz="1600" i="1" dirty="0" smtClean="0">
                <a:solidFill>
                  <a:schemeClr val="bg1"/>
                </a:solidFill>
                <a:sym typeface="Symbol" panose="05050102010706020507" pitchFamily="18" charset="2"/>
              </a:rPr>
              <a:t> 1997</a:t>
            </a:r>
            <a:endParaRPr lang="tr-TR" sz="1600" i="1" dirty="0">
              <a:solidFill>
                <a:schemeClr val="bg1"/>
              </a:solidFill>
            </a:endParaRP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152400" y="1447800"/>
            <a:ext cx="8839200" cy="54104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2C2C2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2C2C2C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2C2C2C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rgbClr val="2C2C2C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2C2C2C"/>
                </a:solidFill>
                <a:latin typeface="+mn-lt"/>
                <a:cs typeface="+mn-cs"/>
              </a:defRPr>
            </a:lvl9pPr>
          </a:lstStyle>
          <a:p>
            <a:pPr lvl="1"/>
            <a:r>
              <a:rPr lang="tr-TR" kern="0" dirty="0" err="1" smtClean="0"/>
              <a:t>İnvagine</a:t>
            </a:r>
            <a:r>
              <a:rPr lang="tr-TR" kern="0" dirty="0" smtClean="0"/>
              <a:t> </a:t>
            </a:r>
            <a:r>
              <a:rPr lang="tr-TR" kern="0" dirty="0" err="1" smtClean="0"/>
              <a:t>epitelial</a:t>
            </a:r>
            <a:r>
              <a:rPr lang="tr-TR" kern="0" dirty="0" smtClean="0"/>
              <a:t> </a:t>
            </a:r>
            <a:r>
              <a:rPr lang="tr-TR" kern="0" dirty="0" err="1" smtClean="0"/>
              <a:t>inklüzyon</a:t>
            </a:r>
            <a:r>
              <a:rPr lang="tr-TR" kern="0" dirty="0" smtClean="0"/>
              <a:t> kistlerinin </a:t>
            </a:r>
            <a:r>
              <a:rPr lang="tr-TR" kern="0" dirty="0" err="1" smtClean="0"/>
              <a:t>selomİk</a:t>
            </a:r>
            <a:r>
              <a:rPr lang="tr-TR" kern="0" dirty="0" smtClean="0"/>
              <a:t> </a:t>
            </a:r>
            <a:r>
              <a:rPr lang="tr-TR" kern="0" dirty="0" err="1" smtClean="0"/>
              <a:t>metaplazisi</a:t>
            </a:r>
            <a:endParaRPr lang="en-US" sz="2800" kern="0" dirty="0" smtClean="0"/>
          </a:p>
          <a:p>
            <a:endParaRPr lang="tr-TR" kern="0" dirty="0"/>
          </a:p>
        </p:txBody>
      </p:sp>
    </p:spTree>
    <p:extLst>
      <p:ext uri="{BB962C8B-B14F-4D97-AF65-F5344CB8AC3E}">
        <p14:creationId xmlns:p14="http://schemas.microsoft.com/office/powerpoint/2010/main" val="140882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5272</TotalTime>
  <Words>2024</Words>
  <Application>Microsoft Office PowerPoint</Application>
  <PresentationFormat>Ekran Gösterisi (4:3)</PresentationFormat>
  <Paragraphs>202</Paragraphs>
  <Slides>46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46</vt:i4>
      </vt:variant>
    </vt:vector>
  </HeadingPairs>
  <TitlesOfParts>
    <vt:vector size="51" baseType="lpstr">
      <vt:lpstr>Arial</vt:lpstr>
      <vt:lpstr>Calibri</vt:lpstr>
      <vt:lpstr>Symbol</vt:lpstr>
      <vt:lpstr>Office Theme</vt:lpstr>
      <vt:lpstr>1_Office Theme</vt:lpstr>
      <vt:lpstr>Endometrioma: Semptomatoloji</vt:lpstr>
      <vt:lpstr>Konuşma planı</vt:lpstr>
      <vt:lpstr>OZİS; Tanıda gecikme</vt:lpstr>
      <vt:lpstr>OZİSte tanı</vt:lpstr>
      <vt:lpstr>OMA</vt:lpstr>
      <vt:lpstr>OMAlar solda daha sık</vt:lpstr>
      <vt:lpstr>OMA patogenez - 1</vt:lpstr>
      <vt:lpstr>OMA patogenez - 2</vt:lpstr>
      <vt:lpstr>OMA patogenez - 3</vt:lpstr>
      <vt:lpstr>OMA ve pelvik ağrı ilişkisi</vt:lpstr>
      <vt:lpstr>PowerPoint Sunusu</vt:lpstr>
      <vt:lpstr>PowerPoint Sunusu</vt:lpstr>
      <vt:lpstr>OMA olgularında DE sıklığı </vt:lpstr>
      <vt:lpstr>OMA, DE ve ağrı şiddeti (VAS, Görsel Analog Ölçeği)</vt:lpstr>
      <vt:lpstr>PowerPoint Sunusu</vt:lpstr>
      <vt:lpstr>PowerPoint Sunusu</vt:lpstr>
      <vt:lpstr>PowerPoint Sunusu</vt:lpstr>
      <vt:lpstr>DE olan olguda OMA</vt:lpstr>
      <vt:lpstr>OMA cerrahisi sonrası ağrı nüksü</vt:lpstr>
      <vt:lpstr>OMA ve over - histoloji</vt:lpstr>
      <vt:lpstr>OMA ve over - histoloji</vt:lpstr>
      <vt:lpstr>OMA ve over - ovulasyon</vt:lpstr>
      <vt:lpstr>OMA ve over - IVF</vt:lpstr>
      <vt:lpstr>OMA ve over – IVF: OMA+ vs N over  </vt:lpstr>
      <vt:lpstr>OMAlarda torsiyon riski</vt:lpstr>
      <vt:lpstr>SHIP ; Gebelikte Spontan                                Hemoperitoneum</vt:lpstr>
      <vt:lpstr>Gebelik ve OZİS; desidualizasyon</vt:lpstr>
      <vt:lpstr>Gebelik ve desidualize OMA</vt:lpstr>
      <vt:lpstr>PowerPoint Sunusu</vt:lpstr>
      <vt:lpstr>USG ve OMA</vt:lpstr>
      <vt:lpstr>Gebelik ve desidualize OMA</vt:lpstr>
      <vt:lpstr>Spontan hemoperitoneum</vt:lpstr>
      <vt:lpstr>OMA rüptürü</vt:lpstr>
      <vt:lpstr>OMA rüptürü ve D-dimer</vt:lpstr>
      <vt:lpstr>OMA ve abse</vt:lpstr>
      <vt:lpstr>Villette 2016, 10 olguluk OZİS serisi, </vt:lpstr>
      <vt:lpstr>OMA ve abse</vt:lpstr>
      <vt:lpstr>PowerPoint Sunusu</vt:lpstr>
      <vt:lpstr>PowerPoint Sunusu</vt:lpstr>
      <vt:lpstr>PowerPoint Sunusu</vt:lpstr>
      <vt:lpstr>OMAlar solda daha sık</vt:lpstr>
      <vt:lpstr>PowerPoint Sunusu</vt:lpstr>
      <vt:lpstr>PowerPoint Sunusu</vt:lpstr>
      <vt:lpstr>PowerPoint Sunusu</vt:lpstr>
      <vt:lpstr>OMA ve infertilite</vt:lpstr>
      <vt:lpstr>PowerPoint Sunusu</vt:lpstr>
    </vt:vector>
  </TitlesOfParts>
  <Company>Ferring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mvo</dc:creator>
  <cp:lastModifiedBy>user</cp:lastModifiedBy>
  <cp:revision>621</cp:revision>
  <dcterms:created xsi:type="dcterms:W3CDTF">2012-12-03T12:57:05Z</dcterms:created>
  <dcterms:modified xsi:type="dcterms:W3CDTF">2018-01-28T05:57:41Z</dcterms:modified>
</cp:coreProperties>
</file>