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9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300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orbel"/>
        <a:ea typeface="Corbel"/>
        <a:cs typeface="Corbel"/>
        <a:sym typeface="Corbe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6E7CE"/>
          </a:solidFill>
        </a:fill>
      </a:tcStyle>
    </a:wholeTbl>
    <a:band2H>
      <a:tcTxStyle/>
      <a:tcStyle>
        <a:tcBdr/>
        <a:fill>
          <a:solidFill>
            <a:srgbClr val="FBF3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6DACC"/>
          </a:solidFill>
        </a:fill>
      </a:tcStyle>
    </a:wholeTbl>
    <a:band2H>
      <a:tcTxStyle/>
      <a:tcStyle>
        <a:tcBdr/>
        <a:fill>
          <a:solidFill>
            <a:srgbClr val="FAED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CCFCC"/>
          </a:solidFill>
        </a:fill>
      </a:tcStyle>
    </a:wholeTbl>
    <a:band2H>
      <a:tcTxStyle/>
      <a:tcStyle>
        <a:tcBdr/>
        <a:fill>
          <a:solidFill>
            <a:srgbClr val="F6E9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orbel"/>
          <a:ea typeface="Corbel"/>
          <a:cs typeface="Corbe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orbel"/>
          <a:ea typeface="Corbel"/>
          <a:cs typeface="Corbe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onlinelibrary.wiley.com/doi/10.1196/annals.1434.007/full#b40" TargetMode="External"/><Relationship Id="rId3" Type="http://schemas.openxmlformats.org/officeDocument/2006/relationships/hyperlink" Target="http://onlinelibrary.wiley.com/doi/10.1196/annals.1434.007/full#b33" TargetMode="External"/><Relationship Id="rId7" Type="http://schemas.openxmlformats.org/officeDocument/2006/relationships/hyperlink" Target="http://onlinelibrary.wiley.com/doi/10.1196/annals.1434.007/full#b39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onlinelibrary.wiley.com/doi/10.1196/annals.1434.007/full#b38" TargetMode="External"/><Relationship Id="rId5" Type="http://schemas.openxmlformats.org/officeDocument/2006/relationships/hyperlink" Target="http://onlinelibrary.wiley.com/doi/10.1196/annals.1434.007/full#b37" TargetMode="External"/><Relationship Id="rId4" Type="http://schemas.openxmlformats.org/officeDocument/2006/relationships/hyperlink" Target="http://onlinelibrary.wiley.com/doi/10.1196/annals.1434.007/full#b34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3" name="Shape 13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Although endometriosis is generally accepted to be related to infertility, its actual impact on fecundity and the mechanisms underlying this effect are less clear. Unfortunately, well-designed scientific studies are lacking on this issue.</a:t>
            </a:r>
            <a:r>
              <a:rPr u="sng" baseline="30000">
                <a:solidFill>
                  <a:srgbClr val="1C6CF1"/>
                </a:solidFill>
                <a:uFill>
                  <a:solidFill>
                    <a:srgbClr val="1C6CF1"/>
                  </a:solidFill>
                </a:uFill>
                <a:hlinkClick r:id="rId3"/>
              </a:rPr>
              <a:t>33</a:t>
            </a:r>
            <a:r>
              <a:t> Fecundity, defined as the probability of a woman achieving a live birth in a given month, ranges from 0.15 to 0.20 in normal couples and 0.02 to 0.10 in untreated women with endometriosis.</a:t>
            </a:r>
            <a:r>
              <a:rPr u="sng" baseline="30000">
                <a:solidFill>
                  <a:srgbClr val="1C6CF1"/>
                </a:solidFill>
                <a:uFill>
                  <a:solidFill>
                    <a:srgbClr val="1C6CF1"/>
                  </a:solidFill>
                </a:uFill>
                <a:hlinkClick r:id="rId4"/>
              </a:rPr>
              <a:t>34–36</a:t>
            </a:r>
            <a:r>
              <a:t> Significantly lower 3-year cumulative conception rates in women with endometriosis compared with controls (36% vs. 54%),</a:t>
            </a:r>
            <a:r>
              <a:rPr u="sng" baseline="30000">
                <a:solidFill>
                  <a:srgbClr val="1C6CF1"/>
                </a:solidFill>
                <a:uFill>
                  <a:solidFill>
                    <a:srgbClr val="1C6CF1"/>
                  </a:solidFill>
                </a:uFill>
                <a:hlinkClick r:id="rId5"/>
              </a:rPr>
              <a:t>37</a:t>
            </a:r>
            <a:r>
              <a:t> and reduced conception rates in women with endometriosis who had donor inseminations to control for male and coital factors have consistently shown a relation between decreased fertility and endometriosis.</a:t>
            </a:r>
            <a:r>
              <a:rPr u="sng" baseline="30000">
                <a:solidFill>
                  <a:srgbClr val="1C6CF1"/>
                </a:solidFill>
                <a:uFill>
                  <a:solidFill>
                    <a:srgbClr val="1C6CF1"/>
                  </a:solidFill>
                </a:uFill>
                <a:hlinkClick r:id="rId6"/>
              </a:rPr>
              <a:t>38</a:t>
            </a:r>
            <a:r>
              <a:t> A variety of animal and human studies, including those involving assisted reproductive technology (ART), have also suggested lower pregnancy rates in cases of endometriosis.</a:t>
            </a:r>
            <a:r>
              <a:rPr u="sng" baseline="30000">
                <a:solidFill>
                  <a:srgbClr val="1C6CF1"/>
                </a:solidFill>
                <a:uFill>
                  <a:solidFill>
                    <a:srgbClr val="1C6CF1"/>
                  </a:solidFill>
                </a:uFill>
                <a:hlinkClick r:id="rId7"/>
              </a:rPr>
              <a:t>39</a:t>
            </a:r>
            <a:r>
              <a:t> A meta-analysis by Barnhart </a:t>
            </a:r>
            <a:r>
              <a:rPr i="1">
                <a:latin typeface="+mn-lt"/>
                <a:ea typeface="+mn-ea"/>
                <a:cs typeface="+mn-cs"/>
                <a:sym typeface="Helvetica"/>
              </a:rPr>
              <a:t>et al.</a:t>
            </a:r>
            <a:r>
              <a:t> reported an endometriosis pregnancy rate that is half that for tubal factor infertility.</a:t>
            </a:r>
            <a:r>
              <a:rPr u="sng" baseline="30000">
                <a:solidFill>
                  <a:srgbClr val="1C6CF1"/>
                </a:solidFill>
                <a:uFill>
                  <a:solidFill>
                    <a:srgbClr val="1C6CF1"/>
                  </a:solidFill>
                </a:uFill>
                <a:hlinkClick r:id="rId8"/>
              </a:rPr>
              <a:t>40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3" name="Shape 14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  <a:defRPr sz="1100"/>
            </a:pPr>
            <a:r>
              <a:t>Retrograde transplanted endometrial tissue and cells attach to peritoneal surfaces, establish a blood supply, and invade nearby structures.</a:t>
            </a:r>
          </a:p>
          <a:p>
            <a:pPr>
              <a:lnSpc>
                <a:spcPct val="80000"/>
              </a:lnSpc>
              <a:defRPr sz="1100"/>
            </a:pPr>
            <a:r>
              <a:t>They are infiltrated by sensory, sympathetic, and parasympathetic nerves and elicit an inflammatory response. Endometriotic implants secrete</a:t>
            </a:r>
          </a:p>
          <a:p>
            <a:pPr>
              <a:lnSpc>
                <a:spcPct val="80000"/>
              </a:lnSpc>
              <a:defRPr sz="1100"/>
            </a:pPr>
            <a:r>
              <a:t>estradiol (E2) as well as prostaglandin E2 (PGE2), agents that attract macrophages (monocyte chemotactic protein 1 [MCP-1]), neurotrophic</a:t>
            </a:r>
          </a:p>
          <a:p>
            <a:pPr>
              <a:lnSpc>
                <a:spcPct val="80000"/>
              </a:lnSpc>
              <a:defRPr sz="1100"/>
            </a:pPr>
            <a:r>
              <a:t>peptides (nerve growth factor [NGF]), enzymes for tissue remodeling (matrix metalloproteinases [MMPs]) and tissue inhibitors of</a:t>
            </a:r>
          </a:p>
          <a:p>
            <a:pPr>
              <a:lnSpc>
                <a:spcPct val="80000"/>
              </a:lnSpc>
              <a:defRPr sz="1100"/>
            </a:pPr>
            <a:r>
              <a:t>MMPs (TIMPs), and proangiogenic substances such as vascular endothelial growth factor (VEGF) and interleukin-8. Lesions secrete haptoglobin,</a:t>
            </a:r>
          </a:p>
          <a:p>
            <a:pPr>
              <a:lnSpc>
                <a:spcPct val="80000"/>
              </a:lnSpc>
              <a:defRPr sz="1100"/>
            </a:pPr>
            <a:r>
              <a:t>which decreases macrophage adhesion and phagocytic function. Lesions and activated macrophages, which are abundant in the</a:t>
            </a:r>
          </a:p>
          <a:p>
            <a:pPr>
              <a:lnSpc>
                <a:spcPct val="80000"/>
              </a:lnSpc>
              <a:defRPr sz="1100"/>
            </a:pPr>
            <a:r>
              <a:t>peritoneal fluid in women with endometriosis, also secrete proinflammatory cytokines (interleukin-1β, interleukin-8, interleukin-6, and tumor</a:t>
            </a:r>
          </a:p>
          <a:p>
            <a:pPr>
              <a:lnSpc>
                <a:spcPct val="80000"/>
              </a:lnSpc>
              <a:defRPr sz="1100"/>
            </a:pPr>
            <a:r>
              <a:t>necrosis factor </a:t>
            </a:r>
            <a:r>
              <a:rPr i="1">
                <a:latin typeface="+mn-lt"/>
                <a:ea typeface="+mn-ea"/>
                <a:cs typeface="+mn-cs"/>
                <a:sym typeface="Helvetica"/>
              </a:rPr>
              <a:t>α </a:t>
            </a:r>
            <a:r>
              <a:t>[TNF-</a:t>
            </a:r>
            <a:r>
              <a:rPr i="1">
                <a:latin typeface="+mn-lt"/>
                <a:ea typeface="+mn-ea"/>
                <a:cs typeface="+mn-cs"/>
                <a:sym typeface="Helvetica"/>
              </a:rPr>
              <a:t>α</a:t>
            </a:r>
            <a:r>
              <a:t>]). Local (and systemic) estradiol can stimulate lesion production of PGE2, which can activate pain fibers, enhance</a:t>
            </a:r>
          </a:p>
          <a:p>
            <a:pPr>
              <a:lnSpc>
                <a:spcPct val="80000"/>
              </a:lnSpc>
              <a:defRPr sz="1100"/>
            </a:pPr>
            <a:r>
              <a:t>neuronal invasion of lesions by stimulating production of NGF and other neurotrophins, and promote sprouting of nociceptors that</a:t>
            </a:r>
          </a:p>
          <a:p>
            <a:pPr>
              <a:lnSpc>
                <a:spcPct val="80000"/>
              </a:lnSpc>
              <a:defRPr sz="1100"/>
            </a:pPr>
            <a:r>
              <a:t>contribute to persistent inflammatory pain and inhibit neuronal apoptosis. Endometrial bleeding factor (EBAF) is misexpressed and may</a:t>
            </a:r>
          </a:p>
          <a:p>
            <a:pPr>
              <a:lnSpc>
                <a:spcPct val="80000"/>
              </a:lnSpc>
              <a:defRPr sz="1100"/>
            </a:pPr>
            <a:r>
              <a:t>contribute to uterine bleeding. Infertility results from the toxic effects of the inflammatory process on gametes and embryos, compromised</a:t>
            </a:r>
          </a:p>
          <a:p>
            <a:pPr>
              <a:lnSpc>
                <a:spcPct val="80000"/>
              </a:lnSpc>
              <a:defRPr sz="1100"/>
            </a:pPr>
            <a:r>
              <a:t>fimbrial function, and eutopic endometrium that is resistant to the action of progesterone and is inhospitable to embryonic implantation.</a:t>
            </a:r>
          </a:p>
          <a:p>
            <a:pPr>
              <a:lnSpc>
                <a:spcPct val="80000"/>
              </a:lnSpc>
              <a:defRPr sz="1100" i="1">
                <a:latin typeface="+mn-lt"/>
                <a:ea typeface="+mn-ea"/>
                <a:cs typeface="+mn-cs"/>
                <a:sym typeface="Helvetica"/>
              </a:defRPr>
            </a:pPr>
            <a:r>
              <a:t>HoxA10 </a:t>
            </a:r>
            <a:r>
              <a:rPr i="0">
                <a:latin typeface="+mj-lt"/>
                <a:ea typeface="+mj-ea"/>
                <a:cs typeface="+mj-cs"/>
                <a:sym typeface="Calibri"/>
              </a:rPr>
              <a:t>and </a:t>
            </a:r>
            <a:r>
              <a:t>HoxA11 </a:t>
            </a:r>
            <a:r>
              <a:rPr i="0">
                <a:latin typeface="+mj-lt"/>
                <a:ea typeface="+mj-ea"/>
                <a:cs typeface="+mj-cs"/>
                <a:sym typeface="Calibri"/>
              </a:rPr>
              <a:t>genes and αVβ3 integrin are not up-regulated by progesterone, and thus the endometrium is inhospitable to an implanting</a:t>
            </a:r>
          </a:p>
          <a:p>
            <a:pPr>
              <a:lnSpc>
                <a:spcPct val="80000"/>
              </a:lnSpc>
              <a:defRPr sz="1100"/>
            </a:pPr>
            <a:r>
              <a:t>embryo. Endocrine-disrupting chemicals can contribute to progesterone resistance and perhaps immune dysfunction.1,4 ERFFI1</a:t>
            </a:r>
          </a:p>
          <a:p>
            <a:pPr>
              <a:lnSpc>
                <a:spcPct val="80000"/>
              </a:lnSpc>
              <a:defRPr sz="1100"/>
            </a:pPr>
            <a:r>
              <a:t>(ErbB receptor feedback inhibitor 1) is constitutively expressed and there is excess mitogenic signaling.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5" name="Shape 15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+mn-lt"/>
                <a:ea typeface="+mn-ea"/>
                <a:cs typeface="+mn-cs"/>
                <a:sym typeface="Helvetica"/>
              </a:defRPr>
            </a:pPr>
            <a:r>
              <a:t>OBJECTIVE: </a:t>
            </a:r>
            <a:r>
              <a:rPr b="0">
                <a:latin typeface="+mj-lt"/>
                <a:ea typeface="+mj-ea"/>
                <a:cs typeface="+mj-cs"/>
                <a:sym typeface="Calibri"/>
              </a:rPr>
              <a:t>The purpose of this study was to compare the pregnancy</a:t>
            </a:r>
          </a:p>
          <a:p>
            <a:r>
              <a:t>rate in an artificial insemination donor program in women with minimal</a:t>
            </a:r>
          </a:p>
          <a:p>
            <a:r>
              <a:t>endometriosis and in women without endometriosis.</a:t>
            </a:r>
          </a:p>
          <a:p>
            <a:pPr>
              <a:defRPr b="1">
                <a:latin typeface="+mn-lt"/>
                <a:ea typeface="+mn-ea"/>
                <a:cs typeface="+mn-cs"/>
                <a:sym typeface="Helvetica"/>
              </a:defRPr>
            </a:pPr>
            <a:r>
              <a:t>STUDY DESIGN: </a:t>
            </a:r>
            <a:r>
              <a:rPr b="0">
                <a:latin typeface="+mj-lt"/>
                <a:ea typeface="+mj-ea"/>
                <a:cs typeface="+mj-cs"/>
                <a:sym typeface="Calibri"/>
              </a:rPr>
              <a:t>A prospective double-blinded study was conducted in</a:t>
            </a:r>
          </a:p>
          <a:p>
            <a:r>
              <a:t>women with azoospermic partners.</a:t>
            </a:r>
          </a:p>
          <a:p>
            <a:pPr>
              <a:defRPr b="1">
                <a:latin typeface="+mn-lt"/>
                <a:ea typeface="+mn-ea"/>
                <a:cs typeface="+mn-cs"/>
                <a:sym typeface="Helvetica"/>
              </a:defRPr>
            </a:pPr>
            <a:r>
              <a:t>RESULTS: </a:t>
            </a:r>
            <a:r>
              <a:rPr b="0">
                <a:latin typeface="+mj-lt"/>
                <a:ea typeface="+mj-ea"/>
                <a:cs typeface="+mj-cs"/>
                <a:sym typeface="Calibri"/>
              </a:rPr>
              <a:t>The per-cycle pregnancy rate was 8.6% (9/104 women) in</a:t>
            </a:r>
          </a:p>
          <a:p>
            <a:r>
              <a:t>the minimal endometriosis group vs 13.3% (26/196 women) in the control</a:t>
            </a:r>
          </a:p>
          <a:p>
            <a:r>
              <a:t>group. The per-woman pregnancy rate was 37.5% (9/24 women) in</a:t>
            </a:r>
          </a:p>
          <a:p>
            <a:r>
              <a:t>the minimal endometriosis group and 51.0% (26/51 women) in the</a:t>
            </a:r>
          </a:p>
          <a:p>
            <a:r>
              <a:t>control group.</a:t>
            </a:r>
          </a:p>
          <a:p>
            <a:pPr>
              <a:defRPr b="1">
                <a:latin typeface="+mn-lt"/>
                <a:ea typeface="+mn-ea"/>
                <a:cs typeface="+mn-cs"/>
                <a:sym typeface="Helvetica"/>
              </a:defRPr>
            </a:pPr>
            <a:r>
              <a:t>CONCLUSION: </a:t>
            </a:r>
            <a:r>
              <a:rPr b="0">
                <a:latin typeface="+mj-lt"/>
                <a:ea typeface="+mj-ea"/>
                <a:cs typeface="+mj-cs"/>
                <a:sym typeface="Calibri"/>
              </a:rPr>
              <a:t>Pregnancy rates were statistically similar in normal</a:t>
            </a:r>
          </a:p>
          <a:p>
            <a:r>
              <a:t>women and in women with minimal endometriosis.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Cumulative conception rates with untreated endometriosis</a:t>
            </a:r>
          </a:p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related to disease grading, compared with normal conception rate.</a:t>
            </a:r>
          </a:p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Disease grading: n, normal; l, minor (Portuondo </a:t>
            </a:r>
            <a:r>
              <a:rPr i="1"/>
              <a:t>et al., 1983; Hull</a:t>
            </a:r>
          </a:p>
          <a:p>
            <a:pPr>
              <a:defRPr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et al., 1987; Badawy et al., 1988; Hull, 1990); s, moderate ovarian</a:t>
            </a:r>
          </a:p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(Hull, 1990); t, severe (Garcia and David, 1977; Olive </a:t>
            </a:r>
            <a:r>
              <a:rPr i="1"/>
              <a:t>et al., 1985).</a:t>
            </a:r>
          </a:p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Redrawn from Hull (1992) with permission from Oxford University</a:t>
            </a:r>
          </a:p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Press/Human Reproduction.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1" name="Shape 20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dvPLI"/>
                <a:ea typeface="AdvPLI"/>
                <a:cs typeface="AdvPLI"/>
                <a:sym typeface="AdvPLI"/>
              </a:defRPr>
            </a:pPr>
            <a:r>
              <a:t>Background. </a:t>
            </a:r>
            <a:r>
              <a:rPr>
                <a:latin typeface="AdvPL"/>
                <a:ea typeface="AdvPL"/>
                <a:cs typeface="AdvPL"/>
                <a:sym typeface="AdvPL"/>
              </a:rPr>
              <a:t>We aimed to identify the prognostic factors for the highest pregnancy rate and lowest multiple pregnancy rate in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different infertility etiology groups among women undergoing insemination treatment. </a:t>
            </a:r>
            <a:r>
              <a:rPr>
                <a:latin typeface="AdvPLI"/>
                <a:ea typeface="AdvPLI"/>
                <a:cs typeface="AdvPLI"/>
                <a:sym typeface="AdvPLI"/>
              </a:rPr>
              <a:t>Methods. </a:t>
            </a:r>
            <a:r>
              <a:t>A total of 1,171 cycles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among 532 infertile couples were retrospectively studied and the impact of different prognostic factors on pregnancy rate in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five different etiology subgroups was analyzed. </a:t>
            </a:r>
            <a:r>
              <a:rPr>
                <a:latin typeface="AdvPLI"/>
                <a:ea typeface="AdvPLI"/>
                <a:cs typeface="AdvPLI"/>
                <a:sym typeface="AdvPLI"/>
              </a:rPr>
              <a:t>Results. </a:t>
            </a:r>
            <a:r>
              <a:t>The pregnancy rate/cycle was highest (19.2%) among women with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anovulatory infertility and lowest (11.9%) in endometriosis based infertility. Multiple pregnancy rate varied between 3.6%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(male infertility) and 13.2% (anovulatory infertility). In unexplained infertility ovarian stimulation resulting in three follicles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(pregnancy rate 24.2%) and inseminated motile sperm count30106 (pregnancy rate 19.8%) were significant prognostic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factors. In anovulatory infertility stimulation with sequential clomiphene citrate and human menopausal gonadotrophin was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a positive predictive factor, with a pregnancy rate of 36%. In male infertility stimulation with sequential clomiphene citrate/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human menopausal gonadotrophin resulted in the best pregnancy rate (25.0%). In endometriosis-based infertility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the pregnancy rate was best with clomiphene citrate stimulation (21.1%) and inseminated motile sperm count30106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(24.3%). In combined infertility the highest pregnancy rate was with sequential clomiphene citrate/human menopausal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gonadotrophin stimulation and with three follicles (30%), and even 18.2% with inseminated motile sperm count</a:t>
            </a:r>
            <a:r>
              <a:rPr>
                <a:latin typeface="AdvDM5"/>
                <a:ea typeface="AdvDM5"/>
                <a:cs typeface="AdvDM5"/>
                <a:sym typeface="AdvDM5"/>
              </a:rPr>
              <a:t>B</a:t>
            </a:r>
            <a:r>
              <a:t>5.0</a:t>
            </a:r>
            <a:endParaRPr>
              <a:latin typeface="AdvBMa1"/>
              <a:ea typeface="AdvBMa1"/>
              <a:cs typeface="AdvBMa1"/>
              <a:sym typeface="AdvBMa1"/>
            </a:endParaRP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106. </a:t>
            </a:r>
            <a:r>
              <a:rPr>
                <a:latin typeface="AdvPLI"/>
                <a:ea typeface="AdvPLI"/>
                <a:cs typeface="AdvPLI"/>
                <a:sym typeface="AdvPLI"/>
              </a:rPr>
              <a:t>Conclusions. </a:t>
            </a:r>
            <a:r>
              <a:t>The etiology of the infertility is important when optimal insemination treatment is planned. The impact of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the woman’s age, sperm count, stimulation protocol, and the follicle number on the pregnancy rate and multiple pregnancy</a:t>
            </a:r>
          </a:p>
          <a:p>
            <a:pPr>
              <a:defRPr>
                <a:latin typeface="AdvPL"/>
                <a:ea typeface="AdvPL"/>
                <a:cs typeface="AdvPL"/>
                <a:sym typeface="AdvPL"/>
              </a:defRPr>
            </a:pPr>
            <a:r>
              <a:t>rate is associated with the etiology of the infertility.</a:t>
            </a:r>
            <a:endParaRPr>
              <a:latin typeface="AdvPLI"/>
              <a:ea typeface="AdvPLI"/>
              <a:cs typeface="AdvPLI"/>
              <a:sym typeface="AdvPL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4" name="Shape 2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  <a:defRPr sz="1100"/>
            </a:pPr>
            <a:r>
              <a:t>Objective: To evaluate the ovarian reserve and follicular cohort of infertile patients with minimal/mild endometriosis.</a:t>
            </a:r>
          </a:p>
          <a:p>
            <a:pPr>
              <a:lnSpc>
                <a:spcPct val="80000"/>
              </a:lnSpc>
              <a:defRPr sz="1100"/>
            </a:pPr>
            <a:r>
              <a:t>Design: Prospective study.</a:t>
            </a:r>
          </a:p>
          <a:p>
            <a:pPr>
              <a:lnSpc>
                <a:spcPct val="80000"/>
              </a:lnSpc>
              <a:defRPr sz="1100"/>
            </a:pPr>
            <a:r>
              <a:t>Setting: University hospital.</a:t>
            </a:r>
          </a:p>
          <a:p>
            <a:pPr>
              <a:lnSpc>
                <a:spcPct val="80000"/>
              </a:lnSpc>
              <a:defRPr sz="1100"/>
            </a:pPr>
            <a:r>
              <a:t>Patient(s): Patients were divided into two groups: group I, minimal/mild endometriosis and group II, tubal obstruction.</a:t>
            </a:r>
          </a:p>
          <a:p>
            <a:pPr>
              <a:lnSpc>
                <a:spcPct val="80000"/>
              </a:lnSpc>
              <a:defRPr sz="1100"/>
            </a:pPr>
            <a:r>
              <a:t>The following exclusion criteria were established: [1] patients with previous endocrine disorders; and</a:t>
            </a:r>
          </a:p>
          <a:p>
            <a:pPr>
              <a:lnSpc>
                <a:spcPct val="80000"/>
              </a:lnSpc>
              <a:defRPr sz="1100"/>
            </a:pPr>
            <a:r>
              <a:t>[2] cases in which the cause for infertility was other than endometriosis (except for patients with tubal obstruction,</a:t>
            </a:r>
          </a:p>
          <a:p>
            <a:pPr>
              <a:lnSpc>
                <a:spcPct val="80000"/>
              </a:lnSpc>
              <a:defRPr sz="1100"/>
            </a:pPr>
            <a:r>
              <a:t>in the control group).</a:t>
            </a:r>
          </a:p>
          <a:p>
            <a:pPr>
              <a:lnSpc>
                <a:spcPct val="80000"/>
              </a:lnSpc>
              <a:defRPr sz="1100"/>
            </a:pPr>
            <a:r>
              <a:t>Intervention(s): Serum FSH and anti-M€ullerian hormone were measured on day 3. On the same day all patients</a:t>
            </a:r>
          </a:p>
          <a:p>
            <a:pPr>
              <a:lnSpc>
                <a:spcPct val="80000"/>
              </a:lnSpc>
              <a:defRPr sz="1100"/>
            </a:pPr>
            <a:r>
              <a:t>were submitted to transvaginal ultrasound to evaluate the antral follicular count and the ovarian follicular cohort.</a:t>
            </a:r>
          </a:p>
          <a:p>
            <a:pPr>
              <a:lnSpc>
                <a:spcPct val="80000"/>
              </a:lnSpc>
              <a:defRPr sz="1100"/>
            </a:pPr>
            <a:r>
              <a:t>Main Outcome Measure(s): Serum FSH, anti-M€ullerian hormone, and the follicular cohort with the respective</a:t>
            </a:r>
          </a:p>
          <a:p>
            <a:pPr>
              <a:lnSpc>
                <a:spcPct val="80000"/>
              </a:lnSpc>
              <a:defRPr sz="1100"/>
            </a:pPr>
            <a:r>
              <a:t>antral follicular count.</a:t>
            </a:r>
          </a:p>
          <a:p>
            <a:pPr>
              <a:lnSpc>
                <a:spcPct val="80000"/>
              </a:lnSpc>
              <a:defRPr sz="1100"/>
            </a:pPr>
            <a:r>
              <a:t>Result(s): Serum FSH were not different between the groups. However, infertile patients with endometriosis have</a:t>
            </a:r>
          </a:p>
          <a:p>
            <a:pPr>
              <a:lnSpc>
                <a:spcPct val="80000"/>
              </a:lnSpc>
              <a:defRPr sz="1100"/>
            </a:pPr>
            <a:r>
              <a:t>a decreased serum anti-Mullerian hormone (1.26  0.7 ng/mL) compared to the control group (2.02  0.72 ng/mL).</a:t>
            </a:r>
          </a:p>
          <a:p>
            <a:pPr>
              <a:lnSpc>
                <a:spcPct val="80000"/>
              </a:lnSpc>
              <a:defRPr sz="1100"/>
            </a:pPr>
            <a:r>
              <a:t>The analysis of follicular cohort showed that the number of selectable follicles were similar, but the follicular</a:t>
            </a:r>
          </a:p>
          <a:p>
            <a:pPr>
              <a:lnSpc>
                <a:spcPct val="80000"/>
              </a:lnSpc>
              <a:defRPr sz="1100"/>
            </a:pPr>
            <a:r>
              <a:t>diameter was different.</a:t>
            </a:r>
          </a:p>
          <a:p>
            <a:pPr>
              <a:lnSpc>
                <a:spcPct val="80000"/>
              </a:lnSpc>
              <a:defRPr sz="1100"/>
            </a:pPr>
            <a:r>
              <a:t>Conclusion(s): Minimal/mild endometriosis is associated with a decrease in the follicular ovarian reserve. In addition,</a:t>
            </a:r>
          </a:p>
          <a:p>
            <a:pPr>
              <a:lnSpc>
                <a:spcPct val="80000"/>
              </a:lnSpc>
              <a:defRPr sz="1100"/>
            </a:pPr>
            <a:r>
              <a:t>the follicular cohort of these patients is more heterogeneous in comparison to the control group.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aşlık Metni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t>Başlık Metni</a:t>
            </a:r>
          </a:p>
        </p:txBody>
      </p:sp>
      <p:sp>
        <p:nvSpPr>
          <p:cNvPr id="12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600"/>
              </a:spcBef>
              <a:buSzTx/>
              <a:buFontTx/>
              <a:buNone/>
              <a:defRPr sz="2800">
                <a:solidFill>
                  <a:srgbClr val="E9EAF0"/>
                </a:solidFill>
              </a:defRPr>
            </a:lvl1pPr>
            <a:lvl2pPr marL="0" indent="457200" algn="ctr">
              <a:spcBef>
                <a:spcPts val="600"/>
              </a:spcBef>
              <a:buSzTx/>
              <a:buFontTx/>
              <a:buNone/>
              <a:defRPr sz="2800">
                <a:solidFill>
                  <a:srgbClr val="E9EAF0"/>
                </a:solidFill>
              </a:defRPr>
            </a:lvl2pPr>
            <a:lvl3pPr marL="0" indent="914400" algn="ctr">
              <a:spcBef>
                <a:spcPts val="600"/>
              </a:spcBef>
              <a:buSzTx/>
              <a:buFontTx/>
              <a:buNone/>
              <a:defRPr sz="2800">
                <a:solidFill>
                  <a:srgbClr val="E9EAF0"/>
                </a:solidFill>
              </a:defRPr>
            </a:lvl3pPr>
            <a:lvl4pPr marL="0" indent="1371600" algn="ctr">
              <a:spcBef>
                <a:spcPts val="600"/>
              </a:spcBef>
              <a:buSzTx/>
              <a:buFontTx/>
              <a:buNone/>
              <a:defRPr sz="2800">
                <a:solidFill>
                  <a:srgbClr val="E9EAF0"/>
                </a:solidFill>
              </a:defRPr>
            </a:lvl4pPr>
            <a:lvl5pPr marL="0" indent="1828800" algn="ctr">
              <a:spcBef>
                <a:spcPts val="600"/>
              </a:spcBef>
              <a:buSzTx/>
              <a:buFontTx/>
              <a:buNone/>
              <a:defRPr sz="2800">
                <a:solidFill>
                  <a:srgbClr val="E9EAF0"/>
                </a:solidFill>
              </a:defRPr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93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94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Başlık Metni"/>
          <p:cNvSpPr txBox="1">
            <a:spLocks noGrp="1"/>
          </p:cNvSpPr>
          <p:nvPr>
            <p:ph type="title"/>
          </p:nvPr>
        </p:nvSpPr>
        <p:spPr>
          <a:xfrm>
            <a:off x="6629400" y="274638"/>
            <a:ext cx="2057400" cy="5851526"/>
          </a:xfrm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102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457200" y="274638"/>
            <a:ext cx="6019800" cy="5851526"/>
          </a:xfrm>
          <a:prstGeom prst="rect">
            <a:avLst/>
          </a:prstGeom>
        </p:spPr>
        <p:txBody>
          <a:bodyPr anchor="t"/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03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bg>
      <p:bgPr>
        <a:gradFill flip="none" rotWithShape="1">
          <a:gsLst>
            <a:gs pos="0">
              <a:srgbClr val="9999FF"/>
            </a:gs>
            <a:gs pos="100000">
              <a:srgbClr val="000066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7"/>
          <p:cNvSpPr/>
          <p:nvPr/>
        </p:nvSpPr>
        <p:spPr>
          <a:xfrm>
            <a:off x="0" y="1447800"/>
            <a:ext cx="5867400" cy="152400"/>
          </a:xfrm>
          <a:prstGeom prst="rect">
            <a:avLst/>
          </a:prstGeom>
          <a:solidFill>
            <a:srgbClr val="000066">
              <a:alpha val="5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2000">
                <a:solidFill>
                  <a:srgbClr val="CCEC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11" name="Başlık Metni"/>
          <p:cNvSpPr txBox="1">
            <a:spLocks noGrp="1"/>
          </p:cNvSpPr>
          <p:nvPr>
            <p:ph type="title"/>
          </p:nvPr>
        </p:nvSpPr>
        <p:spPr>
          <a:xfrm>
            <a:off x="228600" y="304800"/>
            <a:ext cx="7772400" cy="1143000"/>
          </a:xfrm>
          <a:prstGeom prst="rect">
            <a:avLst/>
          </a:prstGeom>
          <a:effectLst>
            <a:outerShdw dist="35921" dir="2700000" rotWithShape="0">
              <a:srgbClr val="003300">
                <a:alpha val="50000"/>
              </a:srgbClr>
            </a:outerShdw>
          </a:effectLst>
        </p:spPr>
        <p:txBody>
          <a:bodyPr anchor="b"/>
          <a:lstStyle>
            <a:lvl1pPr>
              <a:defRPr sz="4000">
                <a:solidFill>
                  <a:srgbClr val="FFFF00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Başlık Metni</a:t>
            </a:r>
          </a:p>
        </p:txBody>
      </p:sp>
      <p:sp>
        <p:nvSpPr>
          <p:cNvPr id="112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685800" y="1752600"/>
            <a:ext cx="7772400" cy="4114800"/>
          </a:xfrm>
          <a:prstGeom prst="rect">
            <a:avLst/>
          </a:prstGeom>
          <a:effectLst>
            <a:outerShdw dist="28398" dir="3806097" rotWithShape="0">
              <a:srgbClr val="003300"/>
            </a:outerShdw>
          </a:effectLst>
        </p:spPr>
        <p:txBody>
          <a:bodyPr anchor="t"/>
          <a:lstStyle>
            <a:lvl1pPr>
              <a:lnSpc>
                <a:spcPct val="100000"/>
              </a:lnSpc>
              <a:spcBef>
                <a:spcPts val="600"/>
              </a:spcBef>
              <a:buClr>
                <a:srgbClr val="99CCFF"/>
              </a:buClr>
              <a:buSzPct val="75000"/>
              <a:buFontTx/>
              <a:buChar char="◆"/>
              <a:defRPr sz="2800">
                <a:effectLst>
                  <a:outerShdw blurRad="38100" dist="381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lvl1pPr>
            <a:lvl2pPr marL="790575" indent="-333375">
              <a:lnSpc>
                <a:spcPct val="100000"/>
              </a:lnSpc>
              <a:spcBef>
                <a:spcPts val="600"/>
              </a:spcBef>
              <a:buClr>
                <a:srgbClr val="99CCFF"/>
              </a:buClr>
              <a:buSzPct val="60000"/>
              <a:buFontTx/>
              <a:buChar char="✓"/>
              <a:defRPr sz="2800">
                <a:effectLst>
                  <a:outerShdw blurRad="38100" dist="381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lvl2pPr>
            <a:lvl3pPr marL="1234439" indent="-320039">
              <a:lnSpc>
                <a:spcPct val="100000"/>
              </a:lnSpc>
              <a:spcBef>
                <a:spcPts val="600"/>
              </a:spcBef>
              <a:buClr>
                <a:srgbClr val="99CCFF"/>
              </a:buClr>
              <a:buSzPct val="60000"/>
              <a:buFontTx/>
              <a:buChar char=""/>
              <a:defRPr sz="2800">
                <a:effectLst>
                  <a:outerShdw blurRad="38100" dist="381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lvl3pPr>
            <a:lvl4pPr marL="1727200" indent="-355600">
              <a:lnSpc>
                <a:spcPct val="100000"/>
              </a:lnSpc>
              <a:spcBef>
                <a:spcPts val="600"/>
              </a:spcBef>
              <a:buClr>
                <a:srgbClr val="99CCFF"/>
              </a:buClr>
              <a:buFontTx/>
              <a:defRPr sz="2800">
                <a:effectLst>
                  <a:outerShdw blurRad="38100" dist="381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lvl4pPr>
            <a:lvl5pPr marL="2184400" indent="-355600">
              <a:lnSpc>
                <a:spcPct val="100000"/>
              </a:lnSpc>
              <a:spcBef>
                <a:spcPts val="600"/>
              </a:spcBef>
              <a:buClr>
                <a:srgbClr val="99CCFF"/>
              </a:buClr>
              <a:buSzPct val="50000"/>
              <a:buFontTx/>
              <a:buChar char=""/>
              <a:defRPr sz="2800">
                <a:effectLst>
                  <a:outerShdw blurRad="38100" dist="381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13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8176259" y="6248400"/>
            <a:ext cx="281941" cy="287087"/>
          </a:xfrm>
          <a:prstGeom prst="rect">
            <a:avLst/>
          </a:prstGeom>
        </p:spPr>
        <p:txBody>
          <a:bodyPr anchor="t"/>
          <a:lstStyle>
            <a:lvl1pPr>
              <a:spcBef>
                <a:spcPts val="800"/>
              </a:spcBef>
              <a:defRPr sz="1400">
                <a:solidFill>
                  <a:srgbClr val="CCEC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21" name="Gövde Düzeyi Bi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22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Metni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Başlık Metni</a:t>
            </a:r>
          </a:p>
        </p:txBody>
      </p:sp>
      <p:sp>
        <p:nvSpPr>
          <p:cNvPr id="30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E9EAF0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E9EAF0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E9EAF0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E9EAF0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E9EAF0"/>
                </a:solidFill>
              </a:defRPr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31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39" name="Gövde Düzeyi Bir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0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48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400"/>
              </a:spcBef>
              <a:buSzTx/>
              <a:buFontTx/>
              <a:buNone/>
              <a:defRPr sz="2000" b="1">
                <a:latin typeface="+mn-lt"/>
                <a:ea typeface="+mn-ea"/>
                <a:cs typeface="+mn-cs"/>
                <a:sym typeface="Helvetica"/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 b="1">
                <a:latin typeface="+mn-lt"/>
                <a:ea typeface="+mn-ea"/>
                <a:cs typeface="+mn-cs"/>
                <a:sym typeface="Helvetica"/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 b="1">
                <a:latin typeface="+mn-lt"/>
                <a:ea typeface="+mn-ea"/>
                <a:cs typeface="+mn-cs"/>
                <a:sym typeface="Helvetica"/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 b="1">
                <a:latin typeface="+mn-lt"/>
                <a:ea typeface="+mn-ea"/>
                <a:cs typeface="+mn-cs"/>
                <a:sym typeface="Helvetica"/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 b="1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9" name="Dikdörtgen"/>
          <p:cNvSpPr>
            <a:spLocks noGrp="1"/>
          </p:cNvSpPr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400"/>
              </a:spcBef>
              <a:buSzTx/>
              <a:buFontTx/>
              <a:buNone/>
              <a:defRPr sz="2000" b="1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sp>
        <p:nvSpPr>
          <p:cNvPr id="50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Başlık Metn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Başlık Metni</a:t>
            </a:r>
          </a:p>
        </p:txBody>
      </p:sp>
      <p:sp>
        <p:nvSpPr>
          <p:cNvPr id="58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Başlık Metni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Başlık Metni</a:t>
            </a:r>
          </a:p>
        </p:txBody>
      </p:sp>
      <p:sp>
        <p:nvSpPr>
          <p:cNvPr id="7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4" name="Dikdörtgen"/>
          <p:cNvSpPr>
            <a:spLocks noGrp="1"/>
          </p:cNvSpPr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>
                <a:solidFill>
                  <a:srgbClr val="CDE6E8"/>
                </a:solidFill>
              </a:defRPr>
            </a:pPr>
            <a:endParaRPr/>
          </a:p>
        </p:txBody>
      </p:sp>
      <p:sp>
        <p:nvSpPr>
          <p:cNvPr id="7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Başlık Metni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Başlık Metni</a:t>
            </a:r>
          </a:p>
        </p:txBody>
      </p:sp>
      <p:sp>
        <p:nvSpPr>
          <p:cNvPr id="83" name="Görüntü"/>
          <p:cNvSpPr>
            <a:spLocks noGrp="1"/>
          </p:cNvSpPr>
          <p:nvPr>
            <p:ph type="pic" sz="half" idx="13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 anchor="t">
            <a:noAutofit/>
          </a:bodyPr>
          <a:lstStyle/>
          <a:p>
            <a:endParaRPr/>
          </a:p>
        </p:txBody>
      </p:sp>
      <p:sp>
        <p:nvSpPr>
          <p:cNvPr id="84" name="Gövde Düzeyi Bir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300"/>
              </a:spcBef>
              <a:buSzTx/>
              <a:buFontTx/>
              <a:buNone/>
              <a:defRPr sz="1400">
                <a:solidFill>
                  <a:srgbClr val="CDE6E8"/>
                </a:solidFill>
              </a:defRPr>
            </a:lvl1pPr>
            <a:lvl2pPr marL="0" indent="457200">
              <a:spcBef>
                <a:spcPts val="300"/>
              </a:spcBef>
              <a:buSzTx/>
              <a:buFontTx/>
              <a:buNone/>
              <a:defRPr sz="1400">
                <a:solidFill>
                  <a:srgbClr val="CDE6E8"/>
                </a:solidFill>
              </a:defRPr>
            </a:lvl2pPr>
            <a:lvl3pPr marL="0" indent="914400">
              <a:spcBef>
                <a:spcPts val="300"/>
              </a:spcBef>
              <a:buSzTx/>
              <a:buFontTx/>
              <a:buNone/>
              <a:defRPr sz="1400">
                <a:solidFill>
                  <a:srgbClr val="CDE6E8"/>
                </a:solidFill>
              </a:defRPr>
            </a:lvl3pPr>
            <a:lvl4pPr marL="0" indent="1371600">
              <a:spcBef>
                <a:spcPts val="300"/>
              </a:spcBef>
              <a:buSzTx/>
              <a:buFontTx/>
              <a:buNone/>
              <a:defRPr sz="1400">
                <a:solidFill>
                  <a:srgbClr val="CDE6E8"/>
                </a:solidFill>
              </a:defRPr>
            </a:lvl4pPr>
            <a:lvl5pPr marL="0" indent="1828800">
              <a:spcBef>
                <a:spcPts val="300"/>
              </a:spcBef>
              <a:buSzTx/>
              <a:buFontTx/>
              <a:buNone/>
              <a:defRPr sz="1400">
                <a:solidFill>
                  <a:srgbClr val="CDE6E8"/>
                </a:solidFill>
              </a:defRPr>
            </a:lvl5pPr>
          </a:lstStyle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85" name="Slayt Numarası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1000">
              <a:srgbClr val="000000"/>
            </a:gs>
            <a:gs pos="62000">
              <a:srgbClr val="24213E"/>
            </a:gs>
            <a:gs pos="100000">
              <a:srgbClr val="51566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Metni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Başlık Metni</a:t>
            </a:r>
          </a:p>
        </p:txBody>
      </p:sp>
      <p:sp>
        <p:nvSpPr>
          <p:cNvPr id="3" name="Gövde Düzeyi Bir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layt Numarası"/>
          <p:cNvSpPr txBox="1">
            <a:spLocks noGrp="1"/>
          </p:cNvSpPr>
          <p:nvPr>
            <p:ph type="sldNum" sz="quarter" idx="2"/>
          </p:nvPr>
        </p:nvSpPr>
        <p:spPr>
          <a:xfrm>
            <a:off x="8413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9pPr>
    </p:titleStyle>
    <p:bodyStyle>
      <a:lvl1pPr marL="342900" marR="0" indent="-342900" algn="l" defTabSz="914400" rtl="0" latinLnBrk="0">
        <a:lnSpc>
          <a:spcPct val="15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1pPr>
      <a:lvl2pPr marL="783771" marR="0" indent="-326571" algn="l" defTabSz="914400" rtl="0" latinLnBrk="0">
        <a:lnSpc>
          <a:spcPct val="15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2pPr>
      <a:lvl3pPr marL="1219200" marR="0" indent="-304800" algn="l" defTabSz="914400" rtl="0" latinLnBrk="0">
        <a:lnSpc>
          <a:spcPct val="15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3pPr>
      <a:lvl4pPr marL="1737360" marR="0" indent="-365760" algn="l" defTabSz="914400" rtl="0" latinLnBrk="0">
        <a:lnSpc>
          <a:spcPct val="15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4pPr>
      <a:lvl5pPr marL="2194560" marR="0" indent="-365760" algn="l" defTabSz="914400" rtl="0" latinLnBrk="0">
        <a:lnSpc>
          <a:spcPct val="15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5pPr>
      <a:lvl6pPr marL="2651760" marR="0" indent="-365760" algn="l" defTabSz="914400" rtl="0" latinLnBrk="0">
        <a:lnSpc>
          <a:spcPct val="15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6pPr>
      <a:lvl7pPr marL="3108960" marR="0" indent="-365760" algn="l" defTabSz="914400" rtl="0" latinLnBrk="0">
        <a:lnSpc>
          <a:spcPct val="15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7pPr>
      <a:lvl8pPr marL="3566159" marR="0" indent="-365759" algn="l" defTabSz="914400" rtl="0" latinLnBrk="0">
        <a:lnSpc>
          <a:spcPct val="15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8pPr>
      <a:lvl9pPr marL="4023359" marR="0" indent="-365759" algn="l" defTabSz="914400" rtl="0" latinLnBrk="0">
        <a:lnSpc>
          <a:spcPct val="15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FFFFFF"/>
          </a:solidFill>
          <a:uFillTx/>
          <a:latin typeface="Corbel"/>
          <a:ea typeface="Corbel"/>
          <a:cs typeface="Corbel"/>
          <a:sym typeface="Corbe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rbe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Endometriozis ve Endometrioma varlığında Ovulasyon İndüksiyonu"/>
          <p:cNvSpPr txBox="1">
            <a:spLocks noGrp="1"/>
          </p:cNvSpPr>
          <p:nvPr>
            <p:ph type="ctrTitle"/>
          </p:nvPr>
        </p:nvSpPr>
        <p:spPr>
          <a:xfrm>
            <a:off x="799024" y="1194483"/>
            <a:ext cx="7772401" cy="1470026"/>
          </a:xfrm>
          <a:prstGeom prst="rect">
            <a:avLst/>
          </a:prstGeom>
        </p:spPr>
        <p:txBody>
          <a:bodyPr/>
          <a:lstStyle>
            <a:lvl1pPr defTabSz="758951">
              <a:defRPr sz="3984"/>
            </a:lvl1pPr>
          </a:lstStyle>
          <a:p>
            <a:r>
              <a:t>Endometriozis ve Endometrioma varlığında Ovulasyon İndüksiyonu</a:t>
            </a:r>
          </a:p>
        </p:txBody>
      </p:sp>
      <p:sp>
        <p:nvSpPr>
          <p:cNvPr id="123" name="Prof. Dr. Hulusi Bülent Zeyneloğlu…"/>
          <p:cNvSpPr txBox="1">
            <a:spLocks noGrp="1"/>
          </p:cNvSpPr>
          <p:nvPr>
            <p:ph type="subTitle" sz="half" idx="1"/>
          </p:nvPr>
        </p:nvSpPr>
        <p:spPr>
          <a:xfrm>
            <a:off x="1133785" y="3175355"/>
            <a:ext cx="6876430" cy="2741863"/>
          </a:xfrm>
          <a:prstGeom prst="rect">
            <a:avLst/>
          </a:prstGeom>
        </p:spPr>
        <p:txBody>
          <a:bodyPr/>
          <a:lstStyle/>
          <a:p>
            <a:pPr defTabSz="859536">
              <a:lnSpc>
                <a:spcPct val="135000"/>
              </a:lnSpc>
              <a:defRPr sz="2632"/>
            </a:pPr>
            <a:r>
              <a:t>Prof. Dr. Hulusi Bülent Zeyneloğlu</a:t>
            </a:r>
          </a:p>
          <a:p>
            <a:pPr defTabSz="859536">
              <a:lnSpc>
                <a:spcPct val="135000"/>
              </a:lnSpc>
              <a:defRPr sz="2632"/>
            </a:pPr>
            <a:r>
              <a:t>Başkent Üniversitesi</a:t>
            </a:r>
          </a:p>
          <a:p>
            <a:pPr defTabSz="859536">
              <a:lnSpc>
                <a:spcPct val="135000"/>
              </a:lnSpc>
              <a:defRPr sz="2632"/>
            </a:pPr>
            <a:r>
              <a:t>Kadın Hastalıkları ve Doğum AD,</a:t>
            </a:r>
          </a:p>
          <a:p>
            <a:pPr defTabSz="859536">
              <a:lnSpc>
                <a:spcPct val="135000"/>
              </a:lnSpc>
              <a:defRPr sz="2632"/>
            </a:pPr>
            <a:r>
              <a:t> Üremeye Yardımcı Teknikler Merkezi, Ankara</a:t>
            </a:r>
          </a:p>
        </p:txBody>
      </p:sp>
      <p:grpSp>
        <p:nvGrpSpPr>
          <p:cNvPr id="126" name="ust"/>
          <p:cNvGrpSpPr/>
          <p:nvPr/>
        </p:nvGrpSpPr>
        <p:grpSpPr>
          <a:xfrm>
            <a:off x="913324" y="5645555"/>
            <a:ext cx="7543801" cy="720726"/>
            <a:chOff x="0" y="0"/>
            <a:chExt cx="7543800" cy="720725"/>
          </a:xfrm>
        </p:grpSpPr>
        <p:sp>
          <p:nvSpPr>
            <p:cNvPr id="124" name="Şekil"/>
            <p:cNvSpPr/>
            <p:nvPr/>
          </p:nvSpPr>
          <p:spPr>
            <a:xfrm>
              <a:off x="-1" y="-1"/>
              <a:ext cx="7543801" cy="720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56"/>
                  </a:moveTo>
                  <a:lnTo>
                    <a:pt x="0" y="1856"/>
                  </a:lnTo>
                  <a:cubicBezTo>
                    <a:pt x="0" y="831"/>
                    <a:pt x="79" y="0"/>
                    <a:pt x="177" y="0"/>
                  </a:cubicBezTo>
                  <a:lnTo>
                    <a:pt x="21423" y="0"/>
                  </a:lnTo>
                  <a:lnTo>
                    <a:pt x="21423" y="0"/>
                  </a:lnTo>
                  <a:cubicBezTo>
                    <a:pt x="21521" y="0"/>
                    <a:pt x="21600" y="831"/>
                    <a:pt x="21600" y="1856"/>
                  </a:cubicBezTo>
                  <a:lnTo>
                    <a:pt x="21600" y="19744"/>
                  </a:lnTo>
                  <a:lnTo>
                    <a:pt x="21600" y="19744"/>
                  </a:lnTo>
                  <a:cubicBezTo>
                    <a:pt x="21600" y="20769"/>
                    <a:pt x="21521" y="21600"/>
                    <a:pt x="21423" y="21600"/>
                  </a:cubicBezTo>
                  <a:lnTo>
                    <a:pt x="177" y="21600"/>
                  </a:lnTo>
                  <a:lnTo>
                    <a:pt x="177" y="21600"/>
                  </a:lnTo>
                  <a:cubicBezTo>
                    <a:pt x="79" y="21600"/>
                    <a:pt x="0" y="20769"/>
                    <a:pt x="0" y="19744"/>
                  </a:cubicBezTo>
                  <a:close/>
                </a:path>
              </a:pathLst>
            </a:custGeom>
            <a:solidFill>
              <a:srgbClr val="EDEDE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2000">
                  <a:solidFill>
                    <a:srgbClr val="000066"/>
                  </a:solidFill>
                  <a:uFill>
                    <a:solidFill>
                      <a:srgbClr val="000066"/>
                    </a:solidFill>
                  </a:uFill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pic>
          <p:nvPicPr>
            <p:cNvPr id="125" name="image7.jpg" descr="image7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t="2655" b="30383"/>
            <a:stretch>
              <a:fillRect/>
            </a:stretch>
          </p:blipFill>
          <p:spPr>
            <a:xfrm>
              <a:off x="0" y="0"/>
              <a:ext cx="7543800" cy="720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" y="0"/>
                  </a:moveTo>
                  <a:cubicBezTo>
                    <a:pt x="79" y="0"/>
                    <a:pt x="0" y="830"/>
                    <a:pt x="0" y="1856"/>
                  </a:cubicBezTo>
                  <a:lnTo>
                    <a:pt x="0" y="19744"/>
                  </a:lnTo>
                  <a:cubicBezTo>
                    <a:pt x="0" y="20770"/>
                    <a:pt x="79" y="21600"/>
                    <a:pt x="177" y="21600"/>
                  </a:cubicBezTo>
                  <a:lnTo>
                    <a:pt x="21423" y="21600"/>
                  </a:lnTo>
                  <a:cubicBezTo>
                    <a:pt x="21521" y="21600"/>
                    <a:pt x="21600" y="20770"/>
                    <a:pt x="21600" y="19744"/>
                  </a:cubicBezTo>
                  <a:lnTo>
                    <a:pt x="21600" y="1856"/>
                  </a:lnTo>
                  <a:cubicBezTo>
                    <a:pt x="21600" y="830"/>
                    <a:pt x="21521" y="0"/>
                    <a:pt x="21423" y="0"/>
                  </a:cubicBezTo>
                  <a:lnTo>
                    <a:pt x="177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>
              <a:reflection stA="38000" endPos="40000" dir="5400000" sy="-100000" algn="bl" rotWithShape="0"/>
            </a:effectLst>
          </p:spPr>
        </p:pic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Ovulasyon Supresyon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r>
              <a:t>Ovulasyon Supresyonu</a:t>
            </a:r>
          </a:p>
        </p:txBody>
      </p:sp>
      <p:pic>
        <p:nvPicPr>
          <p:cNvPr id="174" name="image15.tif" descr="image15.tif"/>
          <p:cNvPicPr>
            <a:picLocks noChangeAspect="1"/>
          </p:cNvPicPr>
          <p:nvPr/>
        </p:nvPicPr>
        <p:blipFill>
          <a:blip r:embed="rId2">
            <a:extLst/>
          </a:blip>
          <a:srcRect t="2583" b="2582"/>
          <a:stretch>
            <a:fillRect/>
          </a:stretch>
        </p:blipFill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Hughes E, Cochrane Lib. 2010"/>
          <p:cNvSpPr txBox="1"/>
          <p:nvPr/>
        </p:nvSpPr>
        <p:spPr>
          <a:xfrm>
            <a:off x="5785363" y="6243637"/>
            <a:ext cx="3230425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r>
              <a:t>Hughes E, Cochrane Lib. 2010</a:t>
            </a:r>
          </a:p>
        </p:txBody>
      </p:sp>
      <p:pic>
        <p:nvPicPr>
          <p:cNvPr id="176" name="image16.png" descr="image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2213" y="258682"/>
            <a:ext cx="993850" cy="11640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entoksifili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Pentoksifilin</a:t>
            </a:r>
          </a:p>
        </p:txBody>
      </p:sp>
      <p:pic>
        <p:nvPicPr>
          <p:cNvPr id="179" name="image17.tif" descr="image17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200" y="1840748"/>
            <a:ext cx="8229600" cy="40448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image16.png" descr="image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2213" y="258682"/>
            <a:ext cx="993850" cy="1164068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Lu D, Cochrane Lib. 2012"/>
          <p:cNvSpPr txBox="1"/>
          <p:nvPr/>
        </p:nvSpPr>
        <p:spPr>
          <a:xfrm>
            <a:off x="5797127" y="6302423"/>
            <a:ext cx="2709378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Lu D, Cochrane Lib. 2012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Ovulasyon İndüksiyon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Ovulasyon İndüksiyonu</a:t>
            </a:r>
          </a:p>
        </p:txBody>
      </p:sp>
      <p:pic>
        <p:nvPicPr>
          <p:cNvPr id="184" name="image18.png" descr="image1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200" y="2059434"/>
            <a:ext cx="8229600" cy="36074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KOH + IUI"/>
          <p:cNvSpPr txBox="1">
            <a:spLocks noGrp="1"/>
          </p:cNvSpPr>
          <p:nvPr>
            <p:ph type="title"/>
          </p:nvPr>
        </p:nvSpPr>
        <p:spPr>
          <a:xfrm>
            <a:off x="564356" y="260647"/>
            <a:ext cx="8229601" cy="1143001"/>
          </a:xfrm>
          <a:prstGeom prst="rect">
            <a:avLst/>
          </a:prstGeom>
        </p:spPr>
        <p:txBody>
          <a:bodyPr/>
          <a:lstStyle>
            <a:lvl1pPr>
              <a:defRPr sz="5400"/>
            </a:lvl1pPr>
          </a:lstStyle>
          <a:p>
            <a:r>
              <a:t>KOH + IUI</a:t>
            </a:r>
          </a:p>
        </p:txBody>
      </p:sp>
      <p:sp>
        <p:nvSpPr>
          <p:cNvPr id="187" name="İleri evre endometrioziste KOH+IUI ‘ın etkinliğini gösteren RCT mevcut değil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435975" cy="4525963"/>
          </a:xfrm>
          <a:prstGeom prst="rect">
            <a:avLst/>
          </a:prstGeom>
        </p:spPr>
        <p:txBody>
          <a:bodyPr/>
          <a:lstStyle/>
          <a:p>
            <a:r>
              <a:t>İleri evre endometrioziste KOH+IUI ‘ın etkinliğini gösteren RCT mevcut değil</a:t>
            </a:r>
          </a:p>
          <a:p>
            <a:r>
              <a:t>KOH+IUI maksimum 3-4 siklusla sınırlanmalı</a:t>
            </a:r>
          </a:p>
        </p:txBody>
      </p:sp>
      <p:sp>
        <p:nvSpPr>
          <p:cNvPr id="188" name="(ESHRE Guidelines, Recommedation grade A ,evidence level 1b)"/>
          <p:cNvSpPr txBox="1"/>
          <p:nvPr/>
        </p:nvSpPr>
        <p:spPr>
          <a:xfrm>
            <a:off x="1142975" y="5572140"/>
            <a:ext cx="7072363" cy="380366"/>
          </a:xfrm>
          <a:prstGeom prst="rect">
            <a:avLst/>
          </a:prstGeom>
          <a:ln>
            <a:solidFill>
              <a:srgbClr val="FF0000"/>
            </a:solidFill>
            <a:miter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(ESHRE Guidelines, Recommedation grade A ,evidence level 1b)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91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KOH+IUI (Cerrahi Sonrası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KOH+IUI (Cerrahi Sonrası)</a:t>
            </a:r>
          </a:p>
        </p:txBody>
      </p:sp>
      <p:pic>
        <p:nvPicPr>
          <p:cNvPr id="191" name="image20.tif" descr="image20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1647" y="1418030"/>
            <a:ext cx="6831868" cy="5171502"/>
          </a:xfrm>
          <a:prstGeom prst="rect">
            <a:avLst/>
          </a:prstGeom>
          <a:ln w="12700">
            <a:miter lim="400000"/>
          </a:ln>
          <a:effectLst>
            <a:outerShdw blurRad="254000" dist="127000" dir="16200000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649866"/>
            <a:ext cx="9144000" cy="3412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900" y="162143"/>
            <a:ext cx="3476723" cy="15957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1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95669" y="1545495"/>
            <a:ext cx="5089819" cy="413776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670789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uccess in intrauterine insemination: the role of etiolog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29768">
              <a:defRPr sz="2538"/>
            </a:pPr>
            <a:r>
              <a:t>Success in intrauterine insemination: the role of etiology</a:t>
            </a:r>
            <a:br/>
            <a:endParaRPr/>
          </a:p>
        </p:txBody>
      </p:sp>
      <p:sp>
        <p:nvSpPr>
          <p:cNvPr id="198" name="A total of 1,171 cycles among 532 infertile couples were retrospectively studied and the impact of different prognostic factors on pregnancy rate in five different etiology subgroups was analyzed.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defRPr sz="2500">
                <a:latin typeface="AdvPL"/>
                <a:ea typeface="AdvPL"/>
                <a:cs typeface="AdvPL"/>
                <a:sym typeface="AdvPL"/>
              </a:defRPr>
            </a:pPr>
            <a:r>
              <a:t>A total of </a:t>
            </a:r>
            <a:r>
              <a:rPr>
                <a:solidFill>
                  <a:srgbClr val="FF0000"/>
                </a:solidFill>
              </a:rPr>
              <a:t>1,171 cycles </a:t>
            </a:r>
            <a:r>
              <a:t>among 532 infertile couples were retrospectively studied and the impact of different prognostic factors on pregnancy rate in five different etiology subgroups was analyzed. </a:t>
            </a:r>
            <a:endParaRPr sz="2800"/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defRPr sz="2500">
                <a:latin typeface="AdvPLI"/>
                <a:ea typeface="AdvPLI"/>
                <a:cs typeface="AdvPLI"/>
                <a:sym typeface="AdvPLI"/>
              </a:defRPr>
            </a:pPr>
            <a:r>
              <a:t>Results. </a:t>
            </a:r>
            <a:r>
              <a:rPr>
                <a:latin typeface="AdvPL"/>
                <a:ea typeface="AdvPL"/>
                <a:cs typeface="AdvPL"/>
                <a:sym typeface="AdvPL"/>
              </a:rPr>
              <a:t>The pregnancy rate/cycle was highest (19.2%) among women with anovulatory infertility and </a:t>
            </a:r>
            <a:r>
              <a:rPr b="1" i="1">
                <a:solidFill>
                  <a:srgbClr val="FF0000"/>
                </a:solidFill>
                <a:latin typeface="AdvPL"/>
                <a:ea typeface="AdvPL"/>
                <a:cs typeface="AdvPL"/>
                <a:sym typeface="AdvPL"/>
              </a:rPr>
              <a:t>lowest (11.9%) in endometriosis </a:t>
            </a:r>
            <a:r>
              <a:rPr>
                <a:latin typeface="AdvPL"/>
                <a:ea typeface="AdvPL"/>
                <a:cs typeface="AdvPL"/>
                <a:sym typeface="AdvPL"/>
              </a:rPr>
              <a:t>based infertility.</a:t>
            </a:r>
            <a:endParaRPr sz="2900"/>
          </a:p>
        </p:txBody>
      </p:sp>
      <p:sp>
        <p:nvSpPr>
          <p:cNvPr id="199" name="Katja Ahinko-Hakamaa 2007"/>
          <p:cNvSpPr txBox="1"/>
          <p:nvPr/>
        </p:nvSpPr>
        <p:spPr>
          <a:xfrm>
            <a:off x="2915816" y="6262687"/>
            <a:ext cx="3001601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Katja Ahinko-Hakamaa </a:t>
            </a:r>
            <a:r>
              <a:rPr>
                <a:latin typeface="Corbel"/>
                <a:ea typeface="Corbel"/>
                <a:cs typeface="Corbel"/>
                <a:sym typeface="Corbel"/>
              </a:rPr>
              <a:t>2007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9AB1D235-2170-4446-8063-A51F77F5B2CA-L0-001.jpeg" descr="9AB1D235-2170-4446-8063-A51F77F5B2CA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0200" y="260350"/>
            <a:ext cx="8483600" cy="6337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Decreased AMH cohort in infertile patients with mild/minimal endometriosis"/>
          <p:cNvSpPr txBox="1">
            <a:spLocks noGrp="1"/>
          </p:cNvSpPr>
          <p:nvPr>
            <p:ph type="title"/>
          </p:nvPr>
        </p:nvSpPr>
        <p:spPr>
          <a:xfrm>
            <a:off x="457200" y="10386"/>
            <a:ext cx="8229600" cy="1143001"/>
          </a:xfrm>
          <a:prstGeom prst="rect">
            <a:avLst/>
          </a:prstGeom>
        </p:spPr>
        <p:txBody>
          <a:bodyPr/>
          <a:lstStyle/>
          <a:p>
            <a:pPr>
              <a:defRPr sz="3200">
                <a:solidFill>
                  <a:srgbClr val="FFFF00"/>
                </a:solidFill>
              </a:defRPr>
            </a:pPr>
            <a:r>
              <a:t>Decreased AMH cohort in infertile patients with mild/minimal endometriosis</a:t>
            </a:r>
          </a:p>
        </p:txBody>
      </p:sp>
      <p:sp>
        <p:nvSpPr>
          <p:cNvPr id="206" name="Nadiane Albuquerque Lemos, 2009"/>
          <p:cNvSpPr txBox="1"/>
          <p:nvPr/>
        </p:nvSpPr>
        <p:spPr>
          <a:xfrm>
            <a:off x="2571736" y="6488667"/>
            <a:ext cx="4086657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FF0000"/>
                </a:solidFill>
              </a:defRPr>
            </a:lvl1pPr>
          </a:lstStyle>
          <a:p>
            <a:r>
              <a:t>Nadiane Albuquerque Lemos, 2009</a:t>
            </a:r>
          </a:p>
        </p:txBody>
      </p:sp>
      <p:pic>
        <p:nvPicPr>
          <p:cNvPr id="207" name="image23.png" descr="image2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93938" y="1206697"/>
            <a:ext cx="5037773" cy="5326145"/>
          </a:xfrm>
          <a:prstGeom prst="rect">
            <a:avLst/>
          </a:prstGeom>
          <a:ln w="12700">
            <a:miter lim="400000"/>
          </a:ln>
        </p:spPr>
      </p:pic>
      <p:sp>
        <p:nvSpPr>
          <p:cNvPr id="208" name="EE"/>
          <p:cNvSpPr txBox="1"/>
          <p:nvPr/>
        </p:nvSpPr>
        <p:spPr>
          <a:xfrm>
            <a:off x="3500430" y="3857628"/>
            <a:ext cx="409089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>
                <a:solidFill>
                  <a:srgbClr val="FF0000"/>
                </a:solidFill>
              </a:defRPr>
            </a:pPr>
            <a:r>
              <a:t>E</a:t>
            </a:r>
            <a:r>
              <a:rPr>
                <a:solidFill>
                  <a:srgbClr val="FFFFFF"/>
                </a:solidFill>
              </a:rPr>
              <a:t>E</a:t>
            </a:r>
          </a:p>
        </p:txBody>
      </p:sp>
      <p:sp>
        <p:nvSpPr>
          <p:cNvPr id="209" name="CC"/>
          <p:cNvSpPr txBox="1"/>
          <p:nvPr/>
        </p:nvSpPr>
        <p:spPr>
          <a:xfrm>
            <a:off x="5786446" y="3929065"/>
            <a:ext cx="43431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C</a:t>
            </a:r>
            <a:r>
              <a:rPr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210" name="p:0.004"/>
          <p:cNvSpPr txBox="1"/>
          <p:nvPr/>
        </p:nvSpPr>
        <p:spPr>
          <a:xfrm>
            <a:off x="5357817" y="3500437"/>
            <a:ext cx="866848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p:0.004</a:t>
            </a:r>
          </a:p>
        </p:txBody>
      </p:sp>
      <p:sp>
        <p:nvSpPr>
          <p:cNvPr id="211" name="N:17"/>
          <p:cNvSpPr txBox="1"/>
          <p:nvPr/>
        </p:nvSpPr>
        <p:spPr>
          <a:xfrm>
            <a:off x="3286116" y="3571876"/>
            <a:ext cx="58701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N:17</a:t>
            </a:r>
          </a:p>
        </p:txBody>
      </p:sp>
      <p:sp>
        <p:nvSpPr>
          <p:cNvPr id="212" name="N:17"/>
          <p:cNvSpPr txBox="1"/>
          <p:nvPr/>
        </p:nvSpPr>
        <p:spPr>
          <a:xfrm>
            <a:off x="6215074" y="3571876"/>
            <a:ext cx="58701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N:17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Endometriozis ve İnfertilit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Endometriozis ve İnfertilite</a:t>
            </a:r>
          </a:p>
        </p:txBody>
      </p:sp>
      <p:sp>
        <p:nvSpPr>
          <p:cNvPr id="129" name="İnfertil kadınlarda (:%20-40) fertil olanlara (% 5-10) göre 6x-8x daha fazla sıklıkta endometriozis görülür. Verkauf BS, 1987…"/>
          <p:cNvSpPr txBox="1">
            <a:spLocks noGrp="1"/>
          </p:cNvSpPr>
          <p:nvPr>
            <p:ph type="body" idx="1"/>
          </p:nvPr>
        </p:nvSpPr>
        <p:spPr>
          <a:xfrm>
            <a:off x="759605" y="1071749"/>
            <a:ext cx="8199557" cy="316658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spcBef>
                <a:spcPts val="400"/>
              </a:spcBef>
              <a:defRPr sz="1700"/>
            </a:pPr>
            <a:r>
              <a:t>İnfertil kadınlarda (</a:t>
            </a:r>
            <a:r>
              <a:rPr b="1">
                <a:solidFill>
                  <a:srgbClr val="66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"/>
              </a:rPr>
              <a:t>:%20-40</a:t>
            </a:r>
            <a:r>
              <a:t>) fertil olanlara (</a:t>
            </a:r>
            <a:r>
              <a:rPr b="1">
                <a:solidFill>
                  <a:srgbClr val="99FF33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"/>
              </a:rPr>
              <a:t>% 5-10</a:t>
            </a:r>
            <a:r>
              <a:t>) göre 6x-8x daha fazla sıklıkta endometriozis görülür. </a:t>
            </a:r>
            <a:r>
              <a:rPr sz="1200">
                <a:solidFill>
                  <a:schemeClr val="accent2"/>
                </a:solidFill>
              </a:rPr>
              <a:t>Verkauf BS, 1987</a:t>
            </a:r>
            <a:endParaRPr sz="2800" b="1">
              <a:effectLst>
                <a:outerShdw blurRad="38100" dist="38100" dir="2700000" rotWithShape="0">
                  <a:srgbClr val="000000"/>
                </a:outerShdw>
              </a:effectLst>
              <a:latin typeface="+mn-lt"/>
              <a:ea typeface="+mn-ea"/>
              <a:cs typeface="+mn-cs"/>
              <a:sym typeface="Helvetica"/>
            </a:endParaRPr>
          </a:p>
          <a:p>
            <a:pPr>
              <a:lnSpc>
                <a:spcPct val="120000"/>
              </a:lnSpc>
              <a:spcBef>
                <a:spcPts val="400"/>
              </a:spcBef>
              <a:defRPr sz="1700" b="1">
                <a:effectLst>
                  <a:outerShdw blurRad="38100" dist="38100" dir="27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"/>
              </a:defRPr>
            </a:pPr>
            <a:r>
              <a:t>Endometriozisli olguların % 30-50’ si infertil. </a:t>
            </a:r>
            <a:endParaRPr sz="2000"/>
          </a:p>
          <a:p>
            <a:pPr>
              <a:lnSpc>
                <a:spcPct val="120000"/>
              </a:lnSpc>
              <a:spcBef>
                <a:spcPts val="400"/>
              </a:spcBef>
              <a:defRPr sz="1700" b="1">
                <a:effectLst>
                  <a:outerShdw blurRad="38100" dist="38100" dir="27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"/>
              </a:defRPr>
            </a:pPr>
            <a:r>
              <a:t>4000 endometriozisli olguda infertilite sıklığı %43 </a:t>
            </a:r>
            <a:r>
              <a:rPr sz="1200">
                <a:solidFill>
                  <a:srgbClr val="66FFFF"/>
                </a:solidFill>
              </a:rPr>
              <a:t>(Endometriosis Association, 1998)</a:t>
            </a:r>
            <a:endParaRPr sz="2000">
              <a:solidFill>
                <a:srgbClr val="1C6CF1"/>
              </a:solidFill>
            </a:endParaRPr>
          </a:p>
          <a:p>
            <a:pPr>
              <a:lnSpc>
                <a:spcPct val="120000"/>
              </a:lnSpc>
              <a:spcBef>
                <a:spcPts val="400"/>
              </a:spcBef>
              <a:defRPr sz="1700"/>
            </a:pPr>
            <a:r>
              <a:t>Endometriozisli kadınlarda fekundite daha düşüktür. (0.02-0.1; kontrol 0.2-0.3) </a:t>
            </a:r>
            <a:endParaRPr sz="2000"/>
          </a:p>
          <a:p>
            <a:pPr>
              <a:lnSpc>
                <a:spcPct val="120000"/>
              </a:lnSpc>
              <a:spcBef>
                <a:spcPts val="400"/>
              </a:spcBef>
              <a:defRPr sz="1700"/>
            </a:pPr>
            <a:r>
              <a:t>Donor sikluslarında endometriozisli kadınlarda gebelik hızı düşüktür. </a:t>
            </a:r>
            <a:r>
              <a:rPr sz="1200">
                <a:solidFill>
                  <a:schemeClr val="accent2"/>
                </a:solidFill>
              </a:rPr>
              <a:t>Barrat CL, 1990</a:t>
            </a:r>
          </a:p>
        </p:txBody>
      </p:sp>
      <p:pic>
        <p:nvPicPr>
          <p:cNvPr id="130" name="image2.png" descr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97532" y="4108684"/>
            <a:ext cx="5660691" cy="2557970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Collins JA, 1995"/>
          <p:cNvSpPr txBox="1"/>
          <p:nvPr/>
        </p:nvSpPr>
        <p:spPr>
          <a:xfrm>
            <a:off x="7046059" y="6243823"/>
            <a:ext cx="1857485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ln w="24500">
                  <a:solidFill>
                    <a:srgbClr val="69C2C9"/>
                  </a:solidFill>
                </a:ln>
                <a:solidFill>
                  <a:srgbClr val="CDECEF"/>
                </a:solidFill>
                <a:effectLst>
                  <a:outerShdw blurRad="38100" dist="38100" dir="7020000" rotWithShape="0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Collins JA, 1995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krarlayan Endometriozi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Tekrarlayan Endometriozis</a:t>
            </a:r>
          </a:p>
        </p:txBody>
      </p:sp>
      <p:sp>
        <p:nvSpPr>
          <p:cNvPr id="217" name="Candiani (1991) reopere edilen 28 kadının %25’i 42 ayda gebe kalabildi.…"/>
          <p:cNvSpPr txBox="1">
            <a:spLocks noGrp="1"/>
          </p:cNvSpPr>
          <p:nvPr>
            <p:ph type="body" idx="1"/>
          </p:nvPr>
        </p:nvSpPr>
        <p:spPr>
          <a:xfrm>
            <a:off x="685799" y="1752600"/>
            <a:ext cx="8243890" cy="481965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spcBef>
                <a:spcPts val="400"/>
              </a:spcBef>
              <a:defRPr sz="1800">
                <a:latin typeface="Tahoma"/>
                <a:ea typeface="Tahoma"/>
                <a:cs typeface="Tahoma"/>
                <a:sym typeface="Tahoma"/>
              </a:defRPr>
            </a:pPr>
            <a:r>
              <a:t>Candiani (1991) reopere edilen 28 kadının %25’i 42 ayda gebe kalabildi.</a:t>
            </a:r>
            <a:endParaRPr sz="2400"/>
          </a:p>
          <a:p>
            <a:pPr>
              <a:lnSpc>
                <a:spcPct val="120000"/>
              </a:lnSpc>
              <a:spcBef>
                <a:spcPts val="400"/>
              </a:spcBef>
              <a:defRPr sz="1800">
                <a:latin typeface="Tahoma"/>
                <a:ea typeface="Tahoma"/>
                <a:cs typeface="Tahoma"/>
                <a:sym typeface="Tahoma"/>
              </a:defRPr>
            </a:pPr>
            <a:r>
              <a:t>Busacca (1998) 24 ayda %50 gebelik elde etti.</a:t>
            </a:r>
            <a:endParaRPr sz="2400"/>
          </a:p>
          <a:p>
            <a:pPr>
              <a:lnSpc>
                <a:spcPct val="120000"/>
              </a:lnSpc>
              <a:spcBef>
                <a:spcPts val="400"/>
              </a:spcBef>
              <a:defRPr sz="1800">
                <a:latin typeface="Tahoma"/>
                <a:ea typeface="Tahoma"/>
                <a:cs typeface="Tahoma"/>
                <a:sym typeface="Tahoma"/>
              </a:defRPr>
            </a:pPr>
            <a:r>
              <a:t>Fedele (2006) primer op: %32 sekonder op:20 gebelik elde etti. </a:t>
            </a:r>
            <a:endParaRPr sz="2400"/>
          </a:p>
          <a:p>
            <a:pPr>
              <a:lnSpc>
                <a:spcPct val="120000"/>
              </a:lnSpc>
              <a:spcBef>
                <a:spcPts val="400"/>
              </a:spcBef>
              <a:defRPr sz="1800">
                <a:latin typeface="Tahoma"/>
                <a:ea typeface="Tahoma"/>
                <a:cs typeface="Tahoma"/>
                <a:sym typeface="Tahoma"/>
              </a:defRPr>
            </a:pPr>
            <a:r>
              <a:t>Eldeki veriler ikincil op yararı birincil kadar fazla olmadığını göstermektedir.</a:t>
            </a:r>
            <a:endParaRPr sz="2400"/>
          </a:p>
          <a:p>
            <a:pPr>
              <a:lnSpc>
                <a:spcPct val="120000"/>
              </a:lnSpc>
              <a:spcBef>
                <a:spcPts val="400"/>
              </a:spcBef>
              <a:defRPr sz="1800">
                <a:latin typeface="Tahoma"/>
                <a:ea typeface="Tahoma"/>
                <a:cs typeface="Tahoma"/>
                <a:sym typeface="Tahoma"/>
              </a:defRPr>
            </a:pPr>
            <a:r>
              <a:t>Aspire etmek önerilebilir.???</a:t>
            </a:r>
            <a:endParaRPr sz="2400"/>
          </a:p>
          <a:p>
            <a:pPr marL="742950" lvl="1" indent="-285750">
              <a:lnSpc>
                <a:spcPct val="120000"/>
              </a:lnSpc>
              <a:spcBef>
                <a:spcPts val="300"/>
              </a:spcBef>
              <a:defRPr sz="1500">
                <a:latin typeface="Tahoma"/>
                <a:ea typeface="Tahoma"/>
                <a:cs typeface="Tahoma"/>
                <a:sym typeface="Tahoma"/>
              </a:defRPr>
            </a:pPr>
            <a:r>
              <a:t>Alkol sonrası rekürrens %10-15, tetrasiklin sonrası %25-47, metotraksat sonrası %30</a:t>
            </a:r>
            <a:endParaRPr sz="2100"/>
          </a:p>
          <a:p>
            <a:pPr marL="742950" lvl="1" indent="-285750">
              <a:lnSpc>
                <a:spcPct val="120000"/>
              </a:lnSpc>
              <a:spcBef>
                <a:spcPts val="300"/>
              </a:spcBef>
              <a:defRPr sz="1500">
                <a:latin typeface="Tahoma"/>
                <a:ea typeface="Tahoma"/>
                <a:cs typeface="Tahoma"/>
                <a:sym typeface="Tahoma"/>
              </a:defRPr>
            </a:pPr>
            <a:r>
              <a:t>Abse formasyon riski?</a:t>
            </a:r>
            <a:endParaRPr sz="2100"/>
          </a:p>
          <a:p>
            <a:pPr marL="742950" lvl="1" indent="-285750">
              <a:lnSpc>
                <a:spcPct val="120000"/>
              </a:lnSpc>
              <a:spcBef>
                <a:spcPts val="300"/>
              </a:spcBef>
              <a:defRPr sz="1500">
                <a:latin typeface="Tahoma"/>
                <a:ea typeface="Tahoma"/>
                <a:cs typeface="Tahoma"/>
                <a:sym typeface="Tahoma"/>
              </a:defRPr>
            </a:pPr>
            <a:r>
              <a:t>Ciddi yapışıklığı olan, anestezi riski olan ve artık op. İstemeyen hastalara önerilmeli.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470" y="6738"/>
            <a:ext cx="4483997" cy="178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rcRect t="4449" r="3397"/>
          <a:stretch>
            <a:fillRect/>
          </a:stretch>
        </p:blipFill>
        <p:spPr>
          <a:xfrm>
            <a:off x="469653" y="2567983"/>
            <a:ext cx="7965962" cy="33448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2938" y="2512324"/>
            <a:ext cx="9144001" cy="34561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1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rcRect l="2016" t="8173" r="2016" b="4887"/>
          <a:stretch>
            <a:fillRect/>
          </a:stretch>
        </p:blipFill>
        <p:spPr>
          <a:xfrm>
            <a:off x="577429" y="2897037"/>
            <a:ext cx="7989143" cy="3526826"/>
          </a:xfrm>
          <a:prstGeom prst="rect">
            <a:avLst/>
          </a:prstGeom>
          <a:ln w="12700">
            <a:miter lim="400000"/>
          </a:ln>
          <a:effectLst>
            <a:outerShdw dist="89803" dir="2700000" rotWithShape="0">
              <a:srgbClr val="24213E"/>
            </a:outerShdw>
          </a:effectLst>
        </p:spPr>
      </p:pic>
      <p:pic>
        <p:nvPicPr>
          <p:cNvPr id="224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1600" y="39451"/>
            <a:ext cx="6006705" cy="22507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Başlı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96111">
              <a:defRPr sz="4900"/>
            </a:pPr>
            <a:endParaRPr/>
          </a:p>
        </p:txBody>
      </p:sp>
      <p:pic>
        <p:nvPicPr>
          <p:cNvPr id="227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0" y="2425700"/>
            <a:ext cx="8890000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2400" y="129921"/>
            <a:ext cx="4385163" cy="2128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2296395"/>
            <a:ext cx="9144001" cy="47036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1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0800" y="-32245"/>
            <a:ext cx="5986296" cy="1505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57443" y="1862676"/>
            <a:ext cx="6429114" cy="4499150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Kasım 2016"/>
          <p:cNvSpPr txBox="1"/>
          <p:nvPr/>
        </p:nvSpPr>
        <p:spPr>
          <a:xfrm>
            <a:off x="7062063" y="6469379"/>
            <a:ext cx="1324048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EBEBEB"/>
                </a:solidFill>
              </a:defRPr>
            </a:lvl1pPr>
          </a:lstStyle>
          <a:p>
            <a:r>
              <a:t>Kasım 2016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hueOff val="-327322"/>
                <a:satOff val="22549"/>
                <a:lumOff val="25367"/>
              </a:schemeClr>
            </a:gs>
            <a:gs pos="100000">
              <a:schemeClr val="accent1">
                <a:hueOff val="-419585"/>
                <a:satOff val="22549"/>
                <a:lumOff val="36038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Endometrioma Cerrahisi Ovulasyon Sayısını Azaltıyo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694944">
              <a:defRPr sz="3420">
                <a:solidFill>
                  <a:srgbClr val="797979"/>
                </a:solidFill>
              </a:defRPr>
            </a:lvl1pPr>
          </a:lstStyle>
          <a:p>
            <a:r>
              <a:t>Endometrioma Cerrahisi Ovulasyon Sayısını Azaltıyor</a:t>
            </a:r>
          </a:p>
        </p:txBody>
      </p:sp>
      <p:pic>
        <p:nvPicPr>
          <p:cNvPr id="236" name="image37.tif" descr="image37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0830" y="1934597"/>
            <a:ext cx="6748340" cy="4525964"/>
          </a:xfrm>
          <a:prstGeom prst="rect">
            <a:avLst/>
          </a:prstGeom>
          <a:ln w="12700">
            <a:miter lim="400000"/>
          </a:ln>
          <a:effectLst>
            <a:outerShdw blurRad="127000" dist="12700" dir="5400000" rotWithShape="0">
              <a:srgbClr val="000000">
                <a:alpha val="75000"/>
              </a:srgbClr>
            </a:outerShdw>
          </a:effectLst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" y="59350"/>
            <a:ext cx="4023847" cy="1479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99108" y="1682931"/>
            <a:ext cx="4345784" cy="3053193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Çizgi"/>
          <p:cNvSpPr/>
          <p:nvPr/>
        </p:nvSpPr>
        <p:spPr>
          <a:xfrm>
            <a:off x="3479800" y="3171427"/>
            <a:ext cx="1733523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1" name="Çizgi"/>
          <p:cNvSpPr/>
          <p:nvPr/>
        </p:nvSpPr>
        <p:spPr>
          <a:xfrm>
            <a:off x="2882900" y="2955527"/>
            <a:ext cx="1733523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Çizgi"/>
          <p:cNvSpPr/>
          <p:nvPr/>
        </p:nvSpPr>
        <p:spPr>
          <a:xfrm>
            <a:off x="4876800" y="3628627"/>
            <a:ext cx="1733523" cy="1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3" name="Çizgi"/>
          <p:cNvSpPr/>
          <p:nvPr/>
        </p:nvSpPr>
        <p:spPr>
          <a:xfrm>
            <a:off x="4876800" y="4085827"/>
            <a:ext cx="1733523" cy="1"/>
          </a:xfrm>
          <a:prstGeom prst="line">
            <a:avLst/>
          </a:prstGeom>
          <a:ln w="25400">
            <a:solidFill>
              <a:schemeClr val="accent5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44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98138" y="4804442"/>
            <a:ext cx="4345784" cy="671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10838" y="4804442"/>
            <a:ext cx="4345784" cy="671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10838" y="4791742"/>
            <a:ext cx="4345784" cy="671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10838" y="4779042"/>
            <a:ext cx="4345784" cy="671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10838" y="4766342"/>
            <a:ext cx="4345784" cy="671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10838" y="4753642"/>
            <a:ext cx="4345784" cy="671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10838" y="4740942"/>
            <a:ext cx="4345784" cy="671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98138" y="4728242"/>
            <a:ext cx="4345784" cy="671208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Çizgi"/>
          <p:cNvSpPr/>
          <p:nvPr/>
        </p:nvSpPr>
        <p:spPr>
          <a:xfrm>
            <a:off x="2476500" y="4695427"/>
            <a:ext cx="2803130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Çizgi"/>
          <p:cNvSpPr/>
          <p:nvPr/>
        </p:nvSpPr>
        <p:spPr>
          <a:xfrm>
            <a:off x="3543300" y="4962127"/>
            <a:ext cx="2803130" cy="1"/>
          </a:xfrm>
          <a:prstGeom prst="line">
            <a:avLst/>
          </a:prstGeom>
          <a:ln w="25400">
            <a:solidFill>
              <a:schemeClr val="accent6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" grpId="2" animBg="1" advAuto="0"/>
      <p:bldP spid="241" grpId="1" animBg="1" advAuto="0"/>
      <p:bldP spid="242" grpId="3" animBg="1" advAuto="0"/>
      <p:bldP spid="243" grpId="4" animBg="1" advAuto="0"/>
      <p:bldP spid="252" grpId="5" animBg="1" advAuto="0"/>
      <p:bldP spid="253" grpId="6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1103" y="33108"/>
            <a:ext cx="3903318" cy="1750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9423" y="1980528"/>
            <a:ext cx="7965154" cy="397291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7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84449" y="-1"/>
            <a:ext cx="8575102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" grpId="1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225" y="182648"/>
            <a:ext cx="1370300" cy="551047"/>
          </a:xfrm>
          <a:prstGeom prst="rect">
            <a:avLst/>
          </a:prstGeom>
          <a:ln w="12700">
            <a:miter lim="400000"/>
          </a:ln>
          <a:effectLst>
            <a:outerShdw blurRad="127000" dir="2700000" rotWithShape="0">
              <a:srgbClr val="000000">
                <a:alpha val="75000"/>
              </a:srgbClr>
            </a:outerShdw>
          </a:effectLst>
        </p:spPr>
      </p:pic>
      <p:pic>
        <p:nvPicPr>
          <p:cNvPr id="260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9246" y="133525"/>
            <a:ext cx="5910002" cy="12546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Görüntü" descr="Görüntü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8750" y="1662428"/>
            <a:ext cx="8826500" cy="2628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0800" y="-36337"/>
            <a:ext cx="5681887" cy="11184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4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22177" y="1082066"/>
            <a:ext cx="6699646" cy="57759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1" animBg="1" advAuto="0"/>
      <p:bldP spid="264" grpId="2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ndometriosis and Infertilit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Endometriosis and Infertility</a:t>
            </a:r>
          </a:p>
        </p:txBody>
      </p:sp>
      <p:sp>
        <p:nvSpPr>
          <p:cNvPr id="136" name="SART data hows that endometriosis is associated with lower implantation and pregnancy rates in ART. Senapati Fertil Steril , 2016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12597" indent="-212597" defTabSz="566927">
              <a:spcBef>
                <a:spcPts val="400"/>
              </a:spcBef>
              <a:defRPr sz="1984"/>
            </a:pPr>
            <a:r>
              <a:t>SART data hows that endometriosis is associated with lower implantation and pregnancy rates in ART. </a:t>
            </a:r>
            <a:r>
              <a:rPr>
                <a:solidFill>
                  <a:srgbClr val="00FDFF"/>
                </a:solidFill>
              </a:rPr>
              <a:t>Senapati</a:t>
            </a:r>
            <a:r>
              <a:rPr>
                <a:solidFill>
                  <a:srgbClr val="4FCDFA"/>
                </a:solidFill>
              </a:rPr>
              <a:t> </a:t>
            </a:r>
            <a:r>
              <a:rPr>
                <a:solidFill>
                  <a:srgbClr val="00FDFF"/>
                </a:solidFill>
              </a:rPr>
              <a:t>Fertil Steril , 2016</a:t>
            </a:r>
          </a:p>
          <a:p>
            <a:pPr marL="212597" indent="-212597" defTabSz="566927">
              <a:spcBef>
                <a:spcPts val="400"/>
              </a:spcBef>
              <a:defRPr sz="1984"/>
            </a:pPr>
            <a:r>
              <a:t>Women with endometriosis have higher rates of spontaneous miscarriages. </a:t>
            </a:r>
            <a:r>
              <a:rPr>
                <a:solidFill>
                  <a:srgbClr val="00FDFF"/>
                </a:solidFill>
              </a:rPr>
              <a:t>Santulli Human Reprod, 2016</a:t>
            </a:r>
          </a:p>
          <a:p>
            <a:pPr marL="212597" indent="-212597" defTabSz="566927">
              <a:spcBef>
                <a:spcPts val="400"/>
              </a:spcBef>
              <a:defRPr sz="1984"/>
            </a:pPr>
            <a:r>
              <a:t>Causes</a:t>
            </a:r>
          </a:p>
          <a:p>
            <a:pPr marL="526433" lvl="1" indent="-242969" defTabSz="566927">
              <a:spcBef>
                <a:spcPts val="400"/>
              </a:spcBef>
              <a:buSzPct val="75000"/>
              <a:buChar char="◆"/>
              <a:defRPr sz="1984"/>
            </a:pPr>
            <a:r>
              <a:t>Impaired tubo-ovarian relationship,</a:t>
            </a:r>
          </a:p>
          <a:p>
            <a:pPr marL="526433" lvl="1" indent="-242969" defTabSz="566927">
              <a:spcBef>
                <a:spcPts val="400"/>
              </a:spcBef>
              <a:buSzPct val="75000"/>
              <a:buChar char="◆"/>
              <a:defRPr sz="1984"/>
            </a:pPr>
            <a:r>
              <a:t>poor oocyte quality,</a:t>
            </a:r>
          </a:p>
          <a:p>
            <a:pPr marL="526433" lvl="1" indent="-242969" defTabSz="566927">
              <a:spcBef>
                <a:spcPts val="400"/>
              </a:spcBef>
              <a:buSzPct val="75000"/>
              <a:buChar char="◆"/>
              <a:defRPr sz="1984"/>
            </a:pPr>
            <a:r>
              <a:t>impaired implantation, and </a:t>
            </a:r>
          </a:p>
          <a:p>
            <a:pPr marL="526433" lvl="1" indent="-242969" defTabSz="566927">
              <a:spcBef>
                <a:spcPts val="400"/>
              </a:spcBef>
              <a:buSzPct val="75000"/>
              <a:buChar char="◆"/>
              <a:defRPr sz="1984"/>
            </a:pPr>
            <a:r>
              <a:t>P resistance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1" build="p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9700" y="1777999"/>
            <a:ext cx="8708736" cy="418869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612719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597" y="206326"/>
            <a:ext cx="6827011" cy="15012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rcRect t="20976"/>
          <a:stretch>
            <a:fillRect/>
          </a:stretch>
        </p:blipFill>
        <p:spPr>
          <a:xfrm>
            <a:off x="342304" y="3820389"/>
            <a:ext cx="8459400" cy="2526135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Control Gr"/>
          <p:cNvSpPr txBox="1"/>
          <p:nvPr/>
        </p:nvSpPr>
        <p:spPr>
          <a:xfrm>
            <a:off x="4957324" y="3408502"/>
            <a:ext cx="1158514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00FDFF"/>
                </a:solidFill>
              </a:defRPr>
            </a:lvl1pPr>
          </a:lstStyle>
          <a:p>
            <a:r>
              <a:t>Control Gr</a:t>
            </a:r>
          </a:p>
        </p:txBody>
      </p:sp>
      <p:sp>
        <p:nvSpPr>
          <p:cNvPr id="270" name="Ultralong Gr"/>
          <p:cNvSpPr txBox="1"/>
          <p:nvPr/>
        </p:nvSpPr>
        <p:spPr>
          <a:xfrm>
            <a:off x="6568621" y="3408502"/>
            <a:ext cx="1336438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00FDFF"/>
                </a:solidFill>
              </a:defRPr>
            </a:lvl1pPr>
          </a:lstStyle>
          <a:p>
            <a:r>
              <a:t>Ultralong Gr</a:t>
            </a:r>
          </a:p>
        </p:txBody>
      </p:sp>
      <p:grpSp>
        <p:nvGrpSpPr>
          <p:cNvPr id="273" name="Grupla"/>
          <p:cNvGrpSpPr/>
          <p:nvPr/>
        </p:nvGrpSpPr>
        <p:grpSpPr>
          <a:xfrm>
            <a:off x="150078" y="2863400"/>
            <a:ext cx="8843844" cy="2816562"/>
            <a:chOff x="0" y="0"/>
            <a:chExt cx="8843843" cy="2816560"/>
          </a:xfrm>
        </p:grpSpPr>
        <p:pic>
          <p:nvPicPr>
            <p:cNvPr id="271" name="Görüntü" descr="Görüntü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3632131" cy="28165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2" name="Görüntü" descr="Görüntü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598129" y="0"/>
              <a:ext cx="5245715" cy="28165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2" animBg="1" advAuto="0"/>
      <p:bldP spid="273" grpId="1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250B847F-8008-4107-ACD2-14B58136B3F4-L0-001.jpeg" descr="250B847F-8008-4107-ACD2-14B58136B3F4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029" y="95693"/>
            <a:ext cx="5170792" cy="21213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A3C689E3-C841-4FFC-A990-7AD1001880D0-L0-001.jpeg" descr="A3C689E3-C841-4FFC-A990-7AD1001880D0-L0-00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8055" y="3203123"/>
            <a:ext cx="4762920" cy="3028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4E139096-78E8-4333-B921-F74AE9350D01-L0-001.jpeg" descr="4E139096-78E8-4333-B921-F74AE9350D01-L0-001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18338" y="3288654"/>
            <a:ext cx="3792637" cy="28575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IMG_1179.jpg" descr="IMG_117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93321" y="2428792"/>
            <a:ext cx="4711701" cy="2806701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Endometriosiz ve oosit kalitesi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68680">
              <a:defRPr sz="4750"/>
            </a:lvl1pPr>
          </a:lstStyle>
          <a:p>
            <a:r>
              <a:t>Endometriosiz ve oosit kalitesi</a:t>
            </a:r>
          </a:p>
        </p:txBody>
      </p:sp>
      <p:pic>
        <p:nvPicPr>
          <p:cNvPr id="281" name="IMG_1178.jpg" descr="IMG_117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79525" y="2411952"/>
            <a:ext cx="9144001" cy="2988469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Sanchez AM, 2017  J Ov Res"/>
          <p:cNvSpPr txBox="1"/>
          <p:nvPr/>
        </p:nvSpPr>
        <p:spPr>
          <a:xfrm>
            <a:off x="5745284" y="6212173"/>
            <a:ext cx="3090229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00FDFF"/>
                </a:solidFill>
              </a:defRPr>
            </a:lvl1pPr>
          </a:lstStyle>
          <a:p>
            <a:r>
              <a:t>Sanchez AM, 2017  J Ov Res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1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Etanercep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Etanercept</a:t>
            </a:r>
          </a:p>
        </p:txBody>
      </p:sp>
      <p:sp>
        <p:nvSpPr>
          <p:cNvPr id="285" name="a TNF-α blokeri…"/>
          <p:cNvSpPr txBox="1">
            <a:spLocks noGrp="1"/>
          </p:cNvSpPr>
          <p:nvPr>
            <p:ph type="body" sz="half" idx="1"/>
          </p:nvPr>
        </p:nvSpPr>
        <p:spPr>
          <a:xfrm>
            <a:off x="316096" y="1762468"/>
            <a:ext cx="4038601" cy="4525963"/>
          </a:xfrm>
          <a:prstGeom prst="rect">
            <a:avLst/>
          </a:prstGeom>
        </p:spPr>
        <p:txBody>
          <a:bodyPr/>
          <a:lstStyle/>
          <a:p>
            <a:r>
              <a:t>a TNF-α blokeri</a:t>
            </a:r>
          </a:p>
          <a:p>
            <a:r>
              <a:t>Gebelik kategorisi: B</a:t>
            </a:r>
          </a:p>
          <a:p>
            <a:r>
              <a:t>İnflamasyonu azaltıyor</a:t>
            </a:r>
          </a:p>
        </p:txBody>
      </p:sp>
      <p:graphicFrame>
        <p:nvGraphicFramePr>
          <p:cNvPr id="286" name="Tablo"/>
          <p:cNvGraphicFramePr/>
          <p:nvPr/>
        </p:nvGraphicFramePr>
        <p:xfrm>
          <a:off x="4586217" y="1993318"/>
          <a:ext cx="4546274" cy="3788003"/>
        </p:xfrm>
        <a:graphic>
          <a:graphicData uri="http://schemas.openxmlformats.org/drawingml/2006/table">
            <a:tbl>
              <a:tblPr firstRow="1" firstCol="1" bandRow="1">
                <a:tableStyleId>{4C3C2611-4C71-4FC5-86AE-919BDF0F9419}</a:tableStyleId>
              </a:tblPr>
              <a:tblGrid>
                <a:gridCol w="15182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0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7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3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4792">
                <a:tc>
                  <a:txBody>
                    <a:bodyPr/>
                    <a:lstStyle/>
                    <a:p>
                      <a:pPr algn="l">
                        <a:defRPr sz="1800">
                          <a:sym typeface="Helvetica"/>
                        </a:defRPr>
                      </a:pPr>
                      <a:endParaRPr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"/>
                        </a:rPr>
                        <a:t>Etanercept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"/>
                        </a:rPr>
                        <a:t>Kontrol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"/>
                        </a:rPr>
                        <a:t>P</a:t>
                      </a:r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"/>
                        </a:rPr>
                        <a:t>Antagonist: Klinik GH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%65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%35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0,019</a:t>
                      </a:r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900"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"/>
                        </a:rPr>
                        <a:t>Antagonist: Canlı doğum H.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%53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%27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0,075</a:t>
                      </a:r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0900"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"/>
                        </a:rPr>
                        <a:t>Tüm protokoller KGH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%61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%27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&gt;0,05</a:t>
                      </a:r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30300"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"/>
                        </a:rPr>
                        <a:t>Tüm protokoller Canlı Doığum H.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%50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%25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&gt;0,05</a:t>
                      </a:r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7" name="Onalan, G: 2017, GOI"/>
          <p:cNvSpPr txBox="1"/>
          <p:nvPr/>
        </p:nvSpPr>
        <p:spPr>
          <a:xfrm>
            <a:off x="4587366" y="5986522"/>
            <a:ext cx="4983452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100">
                <a:solidFill>
                  <a:srgbClr val="00FDFF"/>
                </a:solidFill>
              </a:defRPr>
            </a:lvl1pPr>
          </a:lstStyle>
          <a:p>
            <a:r>
              <a:t>Onalan, G: 2017, GOI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Endometriozis ve Antioksidanl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22959">
              <a:defRPr sz="4500"/>
            </a:lvl1pPr>
          </a:lstStyle>
          <a:p>
            <a:r>
              <a:t>Endometriozis ve Antioksidanlar</a:t>
            </a:r>
          </a:p>
        </p:txBody>
      </p:sp>
      <p:sp>
        <p:nvSpPr>
          <p:cNvPr id="290" name="Resvatarol’ün 12 Hastada Endometriozis ilişkili ağrıyı  %80 azalttığı gösterilmiştir. Maia H Jr, 2012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05180" indent="-305180" defTabSz="813816">
              <a:spcBef>
                <a:spcPts val="600"/>
              </a:spcBef>
              <a:defRPr sz="2848"/>
            </a:pPr>
            <a:r>
              <a:t>Resvatarol’ün 12 Hastada Endometriozis ilişkili ağrıyı  %80 azalttığı gösterilmiştir. </a:t>
            </a:r>
            <a:r>
              <a:rPr sz="2581">
                <a:solidFill>
                  <a:srgbClr val="48BBF9"/>
                </a:solidFill>
              </a:rPr>
              <a:t>Maia H Jr, 2012</a:t>
            </a:r>
          </a:p>
          <a:p>
            <a:pPr marL="712088" lvl="1" indent="-305180" defTabSz="813816">
              <a:spcBef>
                <a:spcPts val="600"/>
              </a:spcBef>
              <a:buChar char="•"/>
              <a:defRPr sz="2848"/>
            </a:pPr>
            <a:r>
              <a:t>Endometrium’da Aromataz ve siklo-okjinaz 2 azaltıyor</a:t>
            </a:r>
          </a:p>
          <a:p>
            <a:pPr marL="305180" indent="-305180" defTabSz="813816">
              <a:spcBef>
                <a:spcPts val="600"/>
              </a:spcBef>
              <a:defRPr sz="2848"/>
            </a:pPr>
            <a:r>
              <a:t>Melatonin %38 dismenore’yi azaltmış, analjezik gereksinimi %80 azalmış. </a:t>
            </a:r>
            <a:r>
              <a:rPr sz="2581">
                <a:solidFill>
                  <a:srgbClr val="48BBF9"/>
                </a:solidFill>
              </a:rPr>
              <a:t>Schwertner A, 2013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Endometrioma Kistini aspire etmek işe yaramıyo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621791">
              <a:defRPr sz="3400"/>
            </a:lvl1pPr>
          </a:lstStyle>
          <a:p>
            <a:r>
              <a:t>Endometrioma Kistini aspire etmek işe yaramıyor</a:t>
            </a:r>
          </a:p>
        </p:txBody>
      </p:sp>
      <p:sp>
        <p:nvSpPr>
          <p:cNvPr id="293" name="Tek başına kist aspire etmek tehlikeli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6966702" cy="2576959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43459" indent="-243459" defTabSz="649223">
              <a:spcBef>
                <a:spcPts val="500"/>
              </a:spcBef>
              <a:defRPr sz="2272"/>
            </a:pPr>
            <a:r>
              <a:t>Tek başına kist aspire etmek tehlikeli</a:t>
            </a:r>
          </a:p>
          <a:p>
            <a:pPr marL="243459" indent="-243459" defTabSz="649223">
              <a:spcBef>
                <a:spcPts val="500"/>
              </a:spcBef>
              <a:defRPr sz="2272"/>
            </a:pPr>
            <a:r>
              <a:t>Alkol, doksisillin veya metotraksat ile irrige etmek enfeksiyon riskini azaltıyor ve oosit toplamayı kolaylaştırıyor.</a:t>
            </a:r>
          </a:p>
          <a:p>
            <a:pPr marL="243459" indent="-243459" defTabSz="649223">
              <a:spcBef>
                <a:spcPts val="500"/>
              </a:spcBef>
              <a:defRPr sz="2272"/>
            </a:pPr>
            <a:r>
              <a:t>Post-op enfeksiyon riskini azaltıyor.</a:t>
            </a:r>
          </a:p>
        </p:txBody>
      </p:sp>
      <p:pic>
        <p:nvPicPr>
          <p:cNvPr id="294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1154" y="4310971"/>
            <a:ext cx="6577466" cy="2349096"/>
          </a:xfrm>
          <a:prstGeom prst="rect">
            <a:avLst/>
          </a:prstGeom>
          <a:ln w="12700">
            <a:miter lim="400000"/>
          </a:ln>
          <a:effectLst>
            <a:outerShdw blurRad="254000" dist="127000" dir="16200000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image52.png" descr="image5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93444" y="0"/>
            <a:ext cx="6747550" cy="2547299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image53.png" descr="image5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5301" y="2646819"/>
            <a:ext cx="6763053" cy="9541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image54.png" descr="image5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85300" y="3736257"/>
            <a:ext cx="6723096" cy="24906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1" animBg="1" advAuto="0"/>
      <p:bldP spid="298" grpId="2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image52.png" descr="image5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3201621" cy="1208659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image55.png" descr="image5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23669" y="1438153"/>
            <a:ext cx="6909212" cy="264681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image56.png" descr="image5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23669" y="4256957"/>
            <a:ext cx="6960914" cy="12355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1" animBg="1" advAuto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image57.png" descr="image5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5242" y="1851239"/>
            <a:ext cx="7626103" cy="10485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image58.png" descr="image5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4408" y="2961025"/>
            <a:ext cx="7556540" cy="10474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image59.png" descr="image59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39107" y="4102822"/>
            <a:ext cx="7642961" cy="19251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" grpId="1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Endometriozis’in Ağrı ve İnfertilite Patofizyolojisi"/>
          <p:cNvSpPr txBox="1">
            <a:spLocks noGrp="1"/>
          </p:cNvSpPr>
          <p:nvPr>
            <p:ph type="title"/>
          </p:nvPr>
        </p:nvSpPr>
        <p:spPr>
          <a:xfrm>
            <a:off x="457200" y="327767"/>
            <a:ext cx="8229600" cy="1143001"/>
          </a:xfrm>
          <a:prstGeom prst="rect">
            <a:avLst/>
          </a:prstGeom>
        </p:spPr>
        <p:txBody>
          <a:bodyPr/>
          <a:lstStyle>
            <a:lvl1pPr defTabSz="621791">
              <a:defRPr sz="3400"/>
            </a:lvl1pPr>
          </a:lstStyle>
          <a:p>
            <a:r>
              <a:t>Endometriozis’in Ağrı ve İnfertilite Patofizyolojisi</a:t>
            </a:r>
          </a:p>
        </p:txBody>
      </p:sp>
      <p:sp>
        <p:nvSpPr>
          <p:cNvPr id="139" name="Gövde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0" name="image7.png" descr="image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5888" y="1648410"/>
            <a:ext cx="8432224" cy="4995485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Giudice Lc, 2010"/>
          <p:cNvSpPr txBox="1"/>
          <p:nvPr/>
        </p:nvSpPr>
        <p:spPr>
          <a:xfrm>
            <a:off x="6198618" y="6346537"/>
            <a:ext cx="2010381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>
                <a:solidFill>
                  <a:srgbClr val="24213E"/>
                </a:solidFill>
              </a:defRPr>
            </a:lvl1pPr>
          </a:lstStyle>
          <a:p>
            <a:r>
              <a:t>Giudice Lc, 2010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age60.png" descr="image6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43100" y="1003300"/>
            <a:ext cx="5257800" cy="4851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image61.png" descr="image6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51118" y="665204"/>
            <a:ext cx="6485606" cy="24944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image62.png" descr="image6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51120" y="2868987"/>
            <a:ext cx="6485605" cy="8873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2" name="image63.png" descr="image6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97022" y="4111164"/>
            <a:ext cx="6422356" cy="84587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64.png" descr="image6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51120" y="5241325"/>
            <a:ext cx="6494723" cy="11997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image65.png" descr="image6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59888" y="573050"/>
            <a:ext cx="5830472" cy="291523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image66.png" descr="image6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59888" y="3898898"/>
            <a:ext cx="5860388" cy="10734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image67.png" descr="image6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37686" y="2784508"/>
            <a:ext cx="6807439" cy="393283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9" name="image68.png" descr="image6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3219" y="0"/>
            <a:ext cx="7776196" cy="29688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image69.png" descr="image6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4099" y="214184"/>
            <a:ext cx="6626184" cy="64037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49E4B56A-9C0F-4E16-81AF-3A2D12F7C0F8-L0-001.jpeg" descr="49E4B56A-9C0F-4E16-81AF-3A2D12F7C0F8-L0-001.jpeg"/>
          <p:cNvPicPr>
            <a:picLocks noChangeAspect="1"/>
          </p:cNvPicPr>
          <p:nvPr/>
        </p:nvPicPr>
        <p:blipFill>
          <a:blip r:embed="rId2">
            <a:extLst/>
          </a:blip>
          <a:srcRect t="2096" r="5148"/>
          <a:stretch>
            <a:fillRect/>
          </a:stretch>
        </p:blipFill>
        <p:spPr>
          <a:xfrm>
            <a:off x="685204" y="1960953"/>
            <a:ext cx="7773463" cy="4299649"/>
          </a:xfrm>
          <a:prstGeom prst="rect">
            <a:avLst/>
          </a:prstGeom>
          <a:ln w="12700">
            <a:miter lim="400000"/>
          </a:ln>
          <a:effectLst>
            <a:outerShdw blurRad="127000" dir="2700000" rotWithShape="0">
              <a:srgbClr val="000000">
                <a:alpha val="75000"/>
              </a:srgbClr>
            </a:outerShdw>
          </a:effectLst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Endometriozis heterojen bir hastalıktı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694944">
              <a:defRPr sz="3800"/>
            </a:lvl1pPr>
          </a:lstStyle>
          <a:p>
            <a:r>
              <a:t>Endometriozis heterojen bir hastalıktır</a:t>
            </a:r>
          </a:p>
        </p:txBody>
      </p:sp>
      <p:sp>
        <p:nvSpPr>
          <p:cNvPr id="146" name="Yüzeysel peritoneal endometriozi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Yüzeysel peritoneal endometriozis</a:t>
            </a:r>
          </a:p>
          <a:p>
            <a:r>
              <a:t>Overyen endometrioma</a:t>
            </a:r>
          </a:p>
          <a:p>
            <a:r>
              <a:t>Derin infiltre endometriozis 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Fertility in women with minimal endometriosis compared with normal women was assessed by means of a donor insemination program in unstimulated cycl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384047">
              <a:defRPr sz="2267"/>
            </a:pPr>
            <a:r>
              <a:t>Fertility in women with minimal endometriosis compared</a:t>
            </a:r>
            <a:br/>
            <a:r>
              <a:t>with normal women was assessed by means of a donor</a:t>
            </a:r>
            <a:br/>
            <a:r>
              <a:t>insemination program in unstimulated cycles</a:t>
            </a:r>
          </a:p>
        </p:txBody>
      </p:sp>
      <p:sp>
        <p:nvSpPr>
          <p:cNvPr id="149" name="Gövde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0" name="image13.png" descr="image1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3568" y="1819274"/>
            <a:ext cx="7992889" cy="4490045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Roberto Matorras 2010"/>
          <p:cNvSpPr txBox="1"/>
          <p:nvPr/>
        </p:nvSpPr>
        <p:spPr>
          <a:xfrm>
            <a:off x="2843808" y="6435533"/>
            <a:ext cx="2856717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000" b="1">
                <a:solidFill>
                  <a:srgbClr val="FF0000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Roberto Matorras 2010</a:t>
            </a:r>
          </a:p>
        </p:txBody>
      </p:sp>
      <p:sp>
        <p:nvSpPr>
          <p:cNvPr id="152" name="N: 51"/>
          <p:cNvSpPr txBox="1"/>
          <p:nvPr/>
        </p:nvSpPr>
        <p:spPr>
          <a:xfrm>
            <a:off x="6228184" y="2668270"/>
            <a:ext cx="65052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N: 51</a:t>
            </a:r>
          </a:p>
        </p:txBody>
      </p:sp>
      <p:sp>
        <p:nvSpPr>
          <p:cNvPr id="153" name="N: 24"/>
          <p:cNvSpPr txBox="1"/>
          <p:nvPr/>
        </p:nvSpPr>
        <p:spPr>
          <a:xfrm>
            <a:off x="6380584" y="3387716"/>
            <a:ext cx="65052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N: 24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mulative conception rates with untreated endometriosis related to disease grading, compared with normal conception rate"/>
          <p:cNvSpPr txBox="1">
            <a:spLocks noGrp="1"/>
          </p:cNvSpPr>
          <p:nvPr>
            <p:ph type="title"/>
          </p:nvPr>
        </p:nvSpPr>
        <p:spPr>
          <a:xfrm>
            <a:off x="642909" y="285728"/>
            <a:ext cx="7772401" cy="1143001"/>
          </a:xfrm>
          <a:prstGeom prst="rect">
            <a:avLst/>
          </a:prstGeom>
        </p:spPr>
        <p:txBody>
          <a:bodyPr/>
          <a:lstStyle>
            <a:lvl1pPr defTabSz="384047">
              <a:defRPr sz="2267"/>
            </a:lvl1pPr>
          </a:lstStyle>
          <a:p>
            <a:r>
              <a:t>Cumulative conception rates with untreated endometriosis related to disease grading, compared with normal conception rate</a:t>
            </a:r>
          </a:p>
        </p:txBody>
      </p:sp>
      <p:pic>
        <p:nvPicPr>
          <p:cNvPr id="158" name="image14.png" descr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60641" y="1674000"/>
            <a:ext cx="7072363" cy="3714777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Kevin D. Jones, 2002"/>
          <p:cNvSpPr txBox="1"/>
          <p:nvPr/>
        </p:nvSpPr>
        <p:spPr>
          <a:xfrm>
            <a:off x="3794311" y="6145093"/>
            <a:ext cx="2277180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Kevin D. Jones, 2002</a:t>
            </a:r>
          </a:p>
        </p:txBody>
      </p:sp>
      <p:sp>
        <p:nvSpPr>
          <p:cNvPr id="160" name="N"/>
          <p:cNvSpPr txBox="1"/>
          <p:nvPr/>
        </p:nvSpPr>
        <p:spPr>
          <a:xfrm>
            <a:off x="7572395" y="2071678"/>
            <a:ext cx="269229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N</a:t>
            </a:r>
          </a:p>
        </p:txBody>
      </p:sp>
      <p:sp>
        <p:nvSpPr>
          <p:cNvPr id="161" name="Minor"/>
          <p:cNvSpPr txBox="1"/>
          <p:nvPr/>
        </p:nvSpPr>
        <p:spPr>
          <a:xfrm>
            <a:off x="7572395" y="3214685"/>
            <a:ext cx="6757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Minor</a:t>
            </a:r>
          </a:p>
        </p:txBody>
      </p:sp>
      <p:sp>
        <p:nvSpPr>
          <p:cNvPr id="162" name="Moderate  Severe"/>
          <p:cNvSpPr txBox="1"/>
          <p:nvPr/>
        </p:nvSpPr>
        <p:spPr>
          <a:xfrm>
            <a:off x="5984659" y="4159480"/>
            <a:ext cx="1921221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Moderate  Severe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Endometriosiz’de…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694944">
              <a:defRPr sz="3420"/>
            </a:pPr>
            <a:r>
              <a:t>Endometriosiz’de </a:t>
            </a:r>
          </a:p>
          <a:p>
            <a:pPr defTabSz="694944">
              <a:defRPr sz="3420"/>
            </a:pPr>
            <a:r>
              <a:t>İnfertiliteTedavisi Seçenekleri</a:t>
            </a:r>
          </a:p>
        </p:txBody>
      </p:sp>
      <p:sp>
        <p:nvSpPr>
          <p:cNvPr id="167" name="Medikal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spcBef>
                <a:spcPts val="500"/>
              </a:spcBef>
              <a:defRPr sz="2400"/>
            </a:pPr>
            <a:r>
              <a:t>Medikal</a:t>
            </a:r>
          </a:p>
          <a:p>
            <a:pPr marL="742950" lvl="1" indent="-285750">
              <a:lnSpc>
                <a:spcPct val="120000"/>
              </a:lnSpc>
              <a:spcBef>
                <a:spcPts val="500"/>
              </a:spcBef>
              <a:defRPr sz="2100"/>
            </a:pPr>
            <a:r>
              <a:t>Supresyon</a:t>
            </a:r>
          </a:p>
          <a:p>
            <a:pPr marL="742950" lvl="1" indent="-285750">
              <a:lnSpc>
                <a:spcPct val="120000"/>
              </a:lnSpc>
              <a:spcBef>
                <a:spcPts val="500"/>
              </a:spcBef>
              <a:defRPr sz="2100"/>
            </a:pPr>
            <a:r>
              <a:t>KOH+IUI</a:t>
            </a:r>
          </a:p>
          <a:p>
            <a:pPr marL="742950" lvl="1" indent="-285750">
              <a:lnSpc>
                <a:spcPct val="120000"/>
              </a:lnSpc>
              <a:spcBef>
                <a:spcPts val="500"/>
              </a:spcBef>
              <a:defRPr sz="2100"/>
            </a:pPr>
            <a:r>
              <a:t>Pentoksifilin</a:t>
            </a:r>
          </a:p>
          <a:p>
            <a:pPr>
              <a:lnSpc>
                <a:spcPct val="120000"/>
              </a:lnSpc>
              <a:spcBef>
                <a:spcPts val="500"/>
              </a:spcBef>
              <a:defRPr sz="2400"/>
            </a:pPr>
            <a:r>
              <a:t>Cerrahi</a:t>
            </a:r>
          </a:p>
          <a:p>
            <a:pPr marL="742950" lvl="1" indent="-285750">
              <a:lnSpc>
                <a:spcPct val="120000"/>
              </a:lnSpc>
              <a:spcBef>
                <a:spcPts val="500"/>
              </a:spcBef>
              <a:defRPr sz="2100"/>
            </a:pPr>
            <a:r>
              <a:t>Ablasyon /eksizyon cerrahisi</a:t>
            </a:r>
          </a:p>
          <a:p>
            <a:pPr marL="742950" lvl="1" indent="-285750">
              <a:lnSpc>
                <a:spcPct val="120000"/>
              </a:lnSpc>
              <a:spcBef>
                <a:spcPts val="500"/>
              </a:spcBef>
              <a:defRPr sz="2100"/>
            </a:pPr>
            <a:r>
              <a:t>Cerrahi + Medikal Tedavi</a:t>
            </a:r>
          </a:p>
          <a:p>
            <a:pPr>
              <a:lnSpc>
                <a:spcPct val="120000"/>
              </a:lnSpc>
              <a:spcBef>
                <a:spcPts val="500"/>
              </a:spcBef>
              <a:defRPr sz="2400"/>
            </a:pPr>
            <a:r>
              <a:t>IVF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Başlı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96111">
              <a:defRPr sz="4900"/>
            </a:pPr>
            <a:endParaRPr/>
          </a:p>
        </p:txBody>
      </p:sp>
      <p:sp>
        <p:nvSpPr>
          <p:cNvPr id="170" name="ACOG 2010…"/>
          <p:cNvSpPr txBox="1">
            <a:spLocks noGrp="1"/>
          </p:cNvSpPr>
          <p:nvPr>
            <p:ph type="body" idx="1"/>
          </p:nvPr>
        </p:nvSpPr>
        <p:spPr>
          <a:xfrm>
            <a:off x="457200" y="2141079"/>
            <a:ext cx="8229600" cy="4525964"/>
          </a:xfrm>
          <a:prstGeom prst="rect">
            <a:avLst/>
          </a:prstGeom>
        </p:spPr>
        <p:txBody>
          <a:bodyPr/>
          <a:lstStyle>
            <a:lvl1pPr>
              <a:buFontTx/>
              <a:buChar char="■"/>
            </a:lvl1pPr>
            <a:lvl2pPr marL="742950" indent="-285750">
              <a:spcBef>
                <a:spcPts val="600"/>
              </a:spcBef>
              <a:buFontTx/>
              <a:buChar char="■"/>
              <a:defRPr sz="2800"/>
            </a:lvl2pPr>
          </a:lstStyle>
          <a:p>
            <a:r>
              <a:t>ACOG 2010</a:t>
            </a:r>
          </a:p>
          <a:p>
            <a:pPr lvl="1"/>
            <a:r>
              <a:t>Cerrahi tedavi gebelik hızını artırır, ama ne ölçüde olduğu belli değil.</a:t>
            </a:r>
          </a:p>
        </p:txBody>
      </p:sp>
      <p:pic>
        <p:nvPicPr>
          <p:cNvPr id="171" name="image41.png" descr="image4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450" y="457200"/>
            <a:ext cx="8515350" cy="28384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wilight">
  <a:themeElements>
    <a:clrScheme name="Twi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0000FF"/>
      </a:hlink>
      <a:folHlink>
        <a:srgbClr val="FF00FF"/>
      </a:folHlink>
    </a:clrScheme>
    <a:fontScheme name="Twilight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wilight">
  <a:themeElements>
    <a:clrScheme name="Twi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0000FF"/>
      </a:hlink>
      <a:folHlink>
        <a:srgbClr val="FF00FF"/>
      </a:folHlink>
    </a:clrScheme>
    <a:fontScheme name="Twilight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orbel"/>
            <a:ea typeface="Corbel"/>
            <a:cs typeface="Corbel"/>
            <a:sym typeface="Corbe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1861</Words>
  <Application>Microsoft Office PowerPoint</Application>
  <PresentationFormat>Ekran Gösterisi (4:3)</PresentationFormat>
  <Paragraphs>183</Paragraphs>
  <Slides>45</Slides>
  <Notes>6</Notes>
  <HiddenSlides>4</HiddenSlides>
  <MMClips>0</MMClips>
  <ScaleCrop>false</ScaleCrop>
  <HeadingPairs>
    <vt:vector size="6" baseType="variant">
      <vt:variant>
        <vt:lpstr>Kullanılan Yazı Tipleri</vt:lpstr>
      </vt:variant>
      <vt:variant>
        <vt:i4>10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56" baseType="lpstr">
      <vt:lpstr>AdvBMa1</vt:lpstr>
      <vt:lpstr>AdvDM5</vt:lpstr>
      <vt:lpstr>AdvPL</vt:lpstr>
      <vt:lpstr>AdvPLI</vt:lpstr>
      <vt:lpstr>Arial</vt:lpstr>
      <vt:lpstr>Calibri</vt:lpstr>
      <vt:lpstr>Corbel</vt:lpstr>
      <vt:lpstr>Helvetica</vt:lpstr>
      <vt:lpstr>Tahoma</vt:lpstr>
      <vt:lpstr>Times New Roman</vt:lpstr>
      <vt:lpstr>Twilight</vt:lpstr>
      <vt:lpstr>Endometriozis ve Endometrioma varlığında Ovulasyon İndüksiyonu</vt:lpstr>
      <vt:lpstr>Endometriozis ve İnfertilite</vt:lpstr>
      <vt:lpstr>Endometriosis and Infertility</vt:lpstr>
      <vt:lpstr>Endometriozis’in Ağrı ve İnfertilite Patofizyolojisi</vt:lpstr>
      <vt:lpstr>Endometriozis heterojen bir hastalıktır</vt:lpstr>
      <vt:lpstr>Fertility in women with minimal endometriosis compared with normal women was assessed by means of a donor insemination program in unstimulated cycles</vt:lpstr>
      <vt:lpstr>Cumulative conception rates with untreated endometriosis related to disease grading, compared with normal conception rate</vt:lpstr>
      <vt:lpstr>Endometriosiz’de  İnfertiliteTedavisi Seçenekleri</vt:lpstr>
      <vt:lpstr>PowerPoint Sunusu</vt:lpstr>
      <vt:lpstr>Ovulasyon Supresyonu</vt:lpstr>
      <vt:lpstr>Pentoksifilin</vt:lpstr>
      <vt:lpstr>Ovulasyon İndüksiyonu</vt:lpstr>
      <vt:lpstr>KOH + IUI</vt:lpstr>
      <vt:lpstr>KOH+IUI (Cerrahi Sonrası)</vt:lpstr>
      <vt:lpstr>PowerPoint Sunusu</vt:lpstr>
      <vt:lpstr>PowerPoint Sunusu</vt:lpstr>
      <vt:lpstr>Success in intrauterine insemination: the role of etiology </vt:lpstr>
      <vt:lpstr>PowerPoint Sunusu</vt:lpstr>
      <vt:lpstr>Decreased AMH cohort in infertile patients with mild/minimal endometriosis</vt:lpstr>
      <vt:lpstr>Tekrarlayan Endometriozis</vt:lpstr>
      <vt:lpstr>PowerPoint Sunusu</vt:lpstr>
      <vt:lpstr>PowerPoint Sunusu</vt:lpstr>
      <vt:lpstr>PowerPoint Sunusu</vt:lpstr>
      <vt:lpstr>PowerPoint Sunusu</vt:lpstr>
      <vt:lpstr>Endometrioma Cerrahisi Ovulasyon Sayısını Azaltıyor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Endometriosiz ve oosit kalitesi</vt:lpstr>
      <vt:lpstr>Etanercept</vt:lpstr>
      <vt:lpstr>Endometriozis ve Antioksidanlar</vt:lpstr>
      <vt:lpstr>Endometrioma Kistini aspire etmek işe yaramıyor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Endometriozis ve Endometrioma varlığında Ovulasyon İndüksiyonu</dc:title>
  <cp:lastModifiedBy>Endometriozis Adenomyozis</cp:lastModifiedBy>
  <cp:revision>2</cp:revision>
  <dcterms:modified xsi:type="dcterms:W3CDTF">2018-01-28T14:31:27Z</dcterms:modified>
</cp:coreProperties>
</file>