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4"/>
  </p:notesMasterIdLst>
  <p:sldIdLst>
    <p:sldId id="273" r:id="rId2"/>
    <p:sldId id="442" r:id="rId3"/>
    <p:sldId id="448" r:id="rId4"/>
    <p:sldId id="511" r:id="rId5"/>
    <p:sldId id="510" r:id="rId6"/>
    <p:sldId id="522" r:id="rId7"/>
    <p:sldId id="523" r:id="rId8"/>
    <p:sldId id="444" r:id="rId9"/>
    <p:sldId id="454" r:id="rId10"/>
    <p:sldId id="464" r:id="rId11"/>
    <p:sldId id="505" r:id="rId12"/>
    <p:sldId id="506" r:id="rId13"/>
    <p:sldId id="474" r:id="rId14"/>
    <p:sldId id="514" r:id="rId15"/>
    <p:sldId id="519" r:id="rId16"/>
    <p:sldId id="507" r:id="rId17"/>
    <p:sldId id="512" r:id="rId18"/>
    <p:sldId id="509" r:id="rId19"/>
    <p:sldId id="513" r:id="rId20"/>
    <p:sldId id="451" r:id="rId21"/>
    <p:sldId id="466" r:id="rId22"/>
    <p:sldId id="467" r:id="rId23"/>
    <p:sldId id="468" r:id="rId24"/>
    <p:sldId id="469" r:id="rId25"/>
    <p:sldId id="470" r:id="rId26"/>
    <p:sldId id="517" r:id="rId27"/>
    <p:sldId id="515" r:id="rId28"/>
    <p:sldId id="472" r:id="rId29"/>
    <p:sldId id="473" r:id="rId30"/>
    <p:sldId id="493" r:id="rId31"/>
    <p:sldId id="494" r:id="rId32"/>
    <p:sldId id="521" r:id="rId33"/>
    <p:sldId id="495" r:id="rId34"/>
    <p:sldId id="501" r:id="rId35"/>
    <p:sldId id="483" r:id="rId36"/>
    <p:sldId id="516" r:id="rId37"/>
    <p:sldId id="520" r:id="rId38"/>
    <p:sldId id="496" r:id="rId39"/>
    <p:sldId id="498" r:id="rId40"/>
    <p:sldId id="499" r:id="rId41"/>
    <p:sldId id="500" r:id="rId42"/>
    <p:sldId id="502" r:id="rId4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34" autoAdjust="0"/>
    <p:restoredTop sz="84923" autoAdjust="0"/>
  </p:normalViewPr>
  <p:slideViewPr>
    <p:cSldViewPr snapToGrid="0" snapToObjects="1">
      <p:cViewPr>
        <p:scale>
          <a:sx n="90" d="100"/>
          <a:sy n="90" d="100"/>
        </p:scale>
        <p:origin x="-1984" y="-3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notesMaster" Target="notesMasters/notesMaster1.xml"/><Relationship Id="rId45" Type="http://schemas.openxmlformats.org/officeDocument/2006/relationships/printerSettings" Target="printerSettings/printerSettings1.bin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F6E661-47B2-2C42-87D4-2962889F428D}" type="datetimeFigureOut">
              <a:rPr lang="en-US" smtClean="0"/>
              <a:t>24.04.18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98E92A-8943-E74E-A5C6-C9561136CE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430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98D4E9-315B-DD41-899B-1FD721106BF5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957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57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tr-TR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A6CC02-DB74-7F4C-984F-59097840220C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79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9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tr-TR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96BC424-AB5A-FC48-96AA-F69DBD1458DB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81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1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tr-TR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EA5463-A763-3A46-A45B-F1E284E35432}" type="slidenum">
              <a:rPr lang="en-US"/>
              <a:pPr>
                <a:defRPr/>
              </a:pPr>
              <a:t>41</a:t>
            </a:fld>
            <a:endParaRPr lang="en-US"/>
          </a:p>
        </p:txBody>
      </p:sp>
      <p:sp>
        <p:nvSpPr>
          <p:cNvPr id="825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25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tr-TR" smtClean="0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8E92A-8943-E74E-A5C6-C9561136CE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7909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D4EE848-BC91-DB48-9703-334C49F3FC2D}" type="slidenum">
              <a:rPr lang="tr-TR"/>
              <a:pPr>
                <a:defRPr/>
              </a:pPr>
              <a:t>13</a:t>
            </a:fld>
            <a:endParaRPr lang="tr-TR"/>
          </a:p>
        </p:txBody>
      </p:sp>
      <p:sp>
        <p:nvSpPr>
          <p:cNvPr id="313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13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66FA4F1-2DB6-1D46-A24B-CB1B2C719243}" type="slidenum">
              <a:rPr lang="tr-TR"/>
              <a:pPr>
                <a:defRPr/>
              </a:pPr>
              <a:t>16</a:t>
            </a:fld>
            <a:endParaRPr lang="tr-TR"/>
          </a:p>
        </p:txBody>
      </p:sp>
      <p:sp>
        <p:nvSpPr>
          <p:cNvPr id="315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F8DEE6-A8B3-FE42-AEC1-CE1B311BFCDD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844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4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tr-TR" smtClean="0"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EB86D9-08D3-174E-99F7-A37D13334D23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91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1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tr-TR" smtClean="0"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D62DF4C-C52C-FD41-B98A-D91DFF938455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969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69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tr-TR" smtClean="0"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AC6F1C6-3CCC-4245-9DAE-0C48ABCAB004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782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8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tr-TR" smtClean="0"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C734D0-709B-1649-9AAB-823D99613545}" type="slidenum">
              <a:rPr lang="en-US"/>
              <a:pPr>
                <a:defRPr/>
              </a:pPr>
              <a:t>31</a:t>
            </a:fld>
            <a:endParaRPr lang="en-US"/>
          </a:p>
        </p:txBody>
      </p:sp>
      <p:sp>
        <p:nvSpPr>
          <p:cNvPr id="80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0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tr-TR" smtClean="0"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24.04.18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63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24.04.18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81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24.04.18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431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98B6F-F1B6-F64C-B662-3A19C163D7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1827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6B487-E968-C448-A164-E5447159800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15434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50A8A-D2CB-9647-9DFE-15470526E39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91898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24.04.18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867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24.04.18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347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24.04.18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37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24.04.18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492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24.04.18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017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24.04.18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213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24.04.18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148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24.04.18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056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B1A16-F9FA-5A48-AF93-979FF57141D4}" type="datetimeFigureOut">
              <a:rPr lang="en-US" smtClean="0"/>
              <a:t>24.04.18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818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98210" y="229685"/>
            <a:ext cx="8610600" cy="3398619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tr-TR" sz="8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charset="0"/>
              </a:rPr>
              <a:t>Deep</a:t>
            </a:r>
            <a:r>
              <a:rPr lang="tr-TR" sz="8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charset="0"/>
              </a:rPr>
              <a:t> </a:t>
            </a:r>
            <a:r>
              <a:rPr lang="tr-TR" sz="8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charset="0"/>
              </a:rPr>
              <a:t>Infiltrating</a:t>
            </a:r>
            <a:r>
              <a:rPr lang="tr-TR" sz="8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charset="0"/>
              </a:rPr>
              <a:t> </a:t>
            </a:r>
            <a:r>
              <a:rPr lang="tr-TR" sz="8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charset="0"/>
              </a:rPr>
              <a:t>Endometriosis</a:t>
            </a:r>
            <a:r>
              <a:rPr lang="tr-TR" sz="8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charset="0"/>
              </a:rPr>
              <a:t>  </a:t>
            </a:r>
            <a:r>
              <a:rPr lang="tr-TR" sz="6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charset="0"/>
              </a:rPr>
              <a:t>and</a:t>
            </a:r>
            <a:r>
              <a:rPr lang="tr-TR" sz="8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charset="0"/>
              </a:rPr>
              <a:t>  CPP  </a:t>
            </a:r>
            <a:endParaRPr lang="tr-TR" sz="8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 charset="0"/>
            </a:endParaRPr>
          </a:p>
        </p:txBody>
      </p:sp>
      <p:sp>
        <p:nvSpPr>
          <p:cNvPr id="270339" name="Text Box 3"/>
          <p:cNvSpPr txBox="1">
            <a:spLocks noChangeArrowheads="1"/>
          </p:cNvSpPr>
          <p:nvPr/>
        </p:nvSpPr>
        <p:spPr bwMode="auto">
          <a:xfrm>
            <a:off x="481136" y="3752308"/>
            <a:ext cx="89154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3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Yücel</a:t>
            </a:r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en-US" sz="3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Karaman</a:t>
            </a:r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M.D.</a:t>
            </a:r>
          </a:p>
          <a:p>
            <a:pPr>
              <a:defRPr/>
            </a:pPr>
            <a:r>
              <a:rPr 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Professor</a:t>
            </a:r>
            <a:endParaRPr lang="tr-TR" sz="24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>
              <a:defRPr/>
            </a:pPr>
            <a:r>
              <a:rPr lang="tr-TR" sz="24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Bruksel</a:t>
            </a:r>
            <a:r>
              <a:rPr lang="tr-TR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 IVF </a:t>
            </a:r>
            <a:r>
              <a:rPr lang="tr-TR" sz="24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and</a:t>
            </a:r>
            <a:r>
              <a:rPr lang="tr-TR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tr-TR" sz="24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Woman</a:t>
            </a:r>
            <a:r>
              <a:rPr lang="tr-TR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tr-TR" sz="24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Health</a:t>
            </a:r>
            <a:r>
              <a:rPr lang="tr-TR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Center</a:t>
            </a:r>
          </a:p>
          <a:p>
            <a:pPr>
              <a:defRPr/>
            </a:pPr>
            <a:r>
              <a:rPr lang="tr-TR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İstanbul-</a:t>
            </a:r>
            <a:r>
              <a:rPr lang="tr-TR" sz="24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Turkey</a:t>
            </a:r>
            <a:endParaRPr lang="tr-TR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tr-TR" sz="24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>
              <a:defRPr/>
            </a:pPr>
            <a:r>
              <a:rPr lang="tr-TR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         </a:t>
            </a:r>
            <a:r>
              <a:rPr lang="tr-TR" sz="24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www.brukseltupbebek.com</a:t>
            </a:r>
            <a:endParaRPr lang="en-US" sz="24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2" name="Picture 1" descr="Ekran Resmi 2018-02-19 10.05.3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111" y="2977444"/>
            <a:ext cx="4176889" cy="158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126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04-15 14.50.24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401" r="-52401"/>
          <a:stretch>
            <a:fillRect/>
          </a:stretch>
        </p:blipFill>
        <p:spPr>
          <a:xfrm>
            <a:off x="-1141413" y="274638"/>
            <a:ext cx="10634663" cy="6583362"/>
          </a:xfrm>
        </p:spPr>
      </p:pic>
    </p:spTree>
    <p:extLst>
      <p:ext uri="{BB962C8B-B14F-4D97-AF65-F5344CB8AC3E}">
        <p14:creationId xmlns:p14="http://schemas.microsoft.com/office/powerpoint/2010/main" val="594196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04-14 22.23.1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161" r="-9161"/>
          <a:stretch>
            <a:fillRect/>
          </a:stretch>
        </p:blipFill>
        <p:spPr>
          <a:xfrm>
            <a:off x="-925701" y="0"/>
            <a:ext cx="11000786" cy="6858000"/>
          </a:xfrm>
        </p:spPr>
      </p:pic>
    </p:spTree>
    <p:extLst>
      <p:ext uri="{BB962C8B-B14F-4D97-AF65-F5344CB8AC3E}">
        <p14:creationId xmlns:p14="http://schemas.microsoft.com/office/powerpoint/2010/main" val="38301285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04-14 22.22.49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765" b="-16765"/>
          <a:stretch>
            <a:fillRect/>
          </a:stretch>
        </p:blipFill>
        <p:spPr>
          <a:xfrm>
            <a:off x="0" y="-1226853"/>
            <a:ext cx="9144000" cy="9233682"/>
          </a:xfrm>
        </p:spPr>
      </p:pic>
    </p:spTree>
    <p:extLst>
      <p:ext uri="{BB962C8B-B14F-4D97-AF65-F5344CB8AC3E}">
        <p14:creationId xmlns:p14="http://schemas.microsoft.com/office/powerpoint/2010/main" val="2619310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312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46083" name="Picture 4" descr="image 2006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2888"/>
            <a:ext cx="9144000" cy="710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643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Para-Sympathetic Innervation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 descr="Ekran Resmi 2018-04-11 22.37.34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458" r="-21458"/>
          <a:stretch>
            <a:fillRect/>
          </a:stretch>
        </p:blipFill>
        <p:spPr>
          <a:xfrm>
            <a:off x="-1865647" y="1568840"/>
            <a:ext cx="12918398" cy="5257800"/>
          </a:xfrm>
        </p:spPr>
      </p:pic>
    </p:spTree>
    <p:extLst>
      <p:ext uri="{BB962C8B-B14F-4D97-AF65-F5344CB8AC3E}">
        <p14:creationId xmlns:p14="http://schemas.microsoft.com/office/powerpoint/2010/main" val="29793577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175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Sympathetic </a:t>
            </a:r>
            <a:r>
              <a:rPr lang="en-US" b="1" dirty="0" err="1" smtClean="0">
                <a:solidFill>
                  <a:srgbClr val="FFFF00"/>
                </a:solidFill>
              </a:rPr>
              <a:t>Innervantion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 descr="Ekran Resmi 2018-04-11 22.32.56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611" r="-18611"/>
          <a:stretch>
            <a:fillRect/>
          </a:stretch>
        </p:blipFill>
        <p:spPr>
          <a:xfrm>
            <a:off x="-1763974" y="1287805"/>
            <a:ext cx="12700613" cy="5570195"/>
          </a:xfrm>
        </p:spPr>
      </p:pic>
    </p:spTree>
    <p:extLst>
      <p:ext uri="{BB962C8B-B14F-4D97-AF65-F5344CB8AC3E}">
        <p14:creationId xmlns:p14="http://schemas.microsoft.com/office/powerpoint/2010/main" val="2150849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314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44035" name="Picture 4" descr="image 2008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975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04-11 10.26.2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595" r="-15595"/>
          <a:stretch>
            <a:fillRect/>
          </a:stretch>
        </p:blipFill>
        <p:spPr>
          <a:xfrm>
            <a:off x="-1521358" y="0"/>
            <a:ext cx="12739688" cy="6858000"/>
          </a:xfrm>
        </p:spPr>
      </p:pic>
    </p:spTree>
    <p:extLst>
      <p:ext uri="{BB962C8B-B14F-4D97-AF65-F5344CB8AC3E}">
        <p14:creationId xmlns:p14="http://schemas.microsoft.com/office/powerpoint/2010/main" val="394419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04-11 10.27.1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214" r="-12214"/>
          <a:stretch>
            <a:fillRect/>
          </a:stretch>
        </p:blipFill>
        <p:spPr>
          <a:xfrm>
            <a:off x="-1209457" y="0"/>
            <a:ext cx="11494006" cy="6914839"/>
          </a:xfrm>
        </p:spPr>
      </p:pic>
    </p:spTree>
    <p:extLst>
      <p:ext uri="{BB962C8B-B14F-4D97-AF65-F5344CB8AC3E}">
        <p14:creationId xmlns:p14="http://schemas.microsoft.com/office/powerpoint/2010/main" val="16499193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04-11 12.45.0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539" r="-18539"/>
          <a:stretch>
            <a:fillRect/>
          </a:stretch>
        </p:blipFill>
        <p:spPr>
          <a:xfrm>
            <a:off x="-1808915" y="0"/>
            <a:ext cx="12704893" cy="6858000"/>
          </a:xfrm>
        </p:spPr>
      </p:pic>
    </p:spTree>
    <p:extLst>
      <p:ext uri="{BB962C8B-B14F-4D97-AF65-F5344CB8AC3E}">
        <p14:creationId xmlns:p14="http://schemas.microsoft.com/office/powerpoint/2010/main" val="5989679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384300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smtClean="0"/>
              <a:t> </a:t>
            </a:r>
            <a:r>
              <a:rPr lang="en-US" b="1" smtClean="0">
                <a:solidFill>
                  <a:srgbClr val="FFFF00"/>
                </a:solidFill>
              </a:rPr>
              <a:t>DIE and Pain  </a:t>
            </a:r>
            <a:r>
              <a:rPr lang="en-US" sz="4000" b="1" dirty="0" smtClean="0">
                <a:solidFill>
                  <a:srgbClr val="FFFF00"/>
                </a:solidFill>
              </a:rPr>
              <a:t>(Cullen 1920)</a:t>
            </a:r>
            <a:endParaRPr lang="en-US" sz="4000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 descr="2014-04-18-14-14-5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6" b="6716"/>
          <a:stretch>
            <a:fillRect/>
          </a:stretch>
        </p:blipFill>
        <p:spPr>
          <a:xfrm>
            <a:off x="0" y="1124744"/>
            <a:ext cx="9144000" cy="5733256"/>
          </a:xfrm>
        </p:spPr>
      </p:pic>
    </p:spTree>
    <p:extLst>
      <p:ext uri="{BB962C8B-B14F-4D97-AF65-F5344CB8AC3E}">
        <p14:creationId xmlns:p14="http://schemas.microsoft.com/office/powerpoint/2010/main" val="350615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897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9600" b="1" dirty="0" smtClean="0">
                <a:solidFill>
                  <a:srgbClr val="FFFF00"/>
                </a:solidFill>
              </a:rPr>
              <a:t>Causes  of  CPP</a:t>
            </a:r>
            <a:endParaRPr lang="en-US" sz="9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108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Why </a:t>
            </a:r>
            <a:r>
              <a:rPr lang="en-US" b="1" dirty="0">
                <a:solidFill>
                  <a:srgbClr val="FFFF00"/>
                </a:solidFill>
              </a:rPr>
              <a:t>e</a:t>
            </a:r>
            <a:r>
              <a:rPr lang="en-US" b="1" dirty="0" smtClean="0">
                <a:solidFill>
                  <a:srgbClr val="FFFF00"/>
                </a:solidFill>
              </a:rPr>
              <a:t>ndometriosis </a:t>
            </a:r>
            <a:r>
              <a:rPr lang="en-US" b="1" smtClean="0">
                <a:solidFill>
                  <a:srgbClr val="FFFF00"/>
                </a:solidFill>
              </a:rPr>
              <a:t>induces pain? 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23528" y="1628800"/>
            <a:ext cx="8568952" cy="4752528"/>
          </a:xfrm>
        </p:spPr>
        <p:txBody>
          <a:bodyPr/>
          <a:lstStyle/>
          <a:p>
            <a:r>
              <a:rPr lang="en-US" b="1" dirty="0" smtClean="0">
                <a:solidFill>
                  <a:srgbClr val="FFFFFF"/>
                </a:solidFill>
              </a:rPr>
              <a:t>Endometriosis is a chronic </a:t>
            </a:r>
            <a:r>
              <a:rPr lang="en-US" b="1" dirty="0" err="1" smtClean="0">
                <a:solidFill>
                  <a:srgbClr val="FFFFFF"/>
                </a:solidFill>
              </a:rPr>
              <a:t>inflamatory</a:t>
            </a:r>
            <a:r>
              <a:rPr lang="en-US" b="1" dirty="0" smtClean="0">
                <a:solidFill>
                  <a:srgbClr val="FFFFFF"/>
                </a:solidFill>
              </a:rPr>
              <a:t> disease and can </a:t>
            </a:r>
            <a:r>
              <a:rPr lang="en-US" b="1" dirty="0" smtClean="0">
                <a:solidFill>
                  <a:srgbClr val="FFFF00"/>
                </a:solidFill>
              </a:rPr>
              <a:t>induced </a:t>
            </a:r>
            <a:r>
              <a:rPr lang="en-US" b="1" dirty="0" err="1" smtClean="0">
                <a:solidFill>
                  <a:srgbClr val="FFFF00"/>
                </a:solidFill>
              </a:rPr>
              <a:t>inflamatory</a:t>
            </a:r>
            <a:r>
              <a:rPr lang="en-US" b="1" dirty="0" smtClean="0">
                <a:solidFill>
                  <a:srgbClr val="FFFF00"/>
                </a:solidFill>
              </a:rPr>
              <a:t> reaction</a:t>
            </a:r>
          </a:p>
          <a:p>
            <a:r>
              <a:rPr lang="en-US" b="1" dirty="0" smtClean="0">
                <a:solidFill>
                  <a:srgbClr val="FFFFFF"/>
                </a:solidFill>
              </a:rPr>
              <a:t>Can induced the </a:t>
            </a:r>
            <a:r>
              <a:rPr lang="en-US" b="1" dirty="0" smtClean="0">
                <a:solidFill>
                  <a:srgbClr val="FFFF00"/>
                </a:solidFill>
              </a:rPr>
              <a:t>adhesions</a:t>
            </a:r>
          </a:p>
          <a:p>
            <a:r>
              <a:rPr lang="en-US" b="1" dirty="0" smtClean="0">
                <a:solidFill>
                  <a:srgbClr val="FFFFFF"/>
                </a:solidFill>
              </a:rPr>
              <a:t>Can </a:t>
            </a:r>
            <a:r>
              <a:rPr lang="en-US" b="1" dirty="0" smtClean="0">
                <a:solidFill>
                  <a:srgbClr val="FFFF00"/>
                </a:solidFill>
              </a:rPr>
              <a:t>infiltrate the organs and the nerves</a:t>
            </a:r>
          </a:p>
          <a:p>
            <a:r>
              <a:rPr lang="en-US" b="1" dirty="0" smtClean="0">
                <a:solidFill>
                  <a:srgbClr val="FFFFFF"/>
                </a:solidFill>
              </a:rPr>
              <a:t>Can </a:t>
            </a:r>
            <a:r>
              <a:rPr lang="en-US" b="1" dirty="0" err="1" smtClean="0">
                <a:solidFill>
                  <a:srgbClr val="FFFF00"/>
                </a:solidFill>
              </a:rPr>
              <a:t>compresse</a:t>
            </a:r>
            <a:r>
              <a:rPr lang="en-US" b="1" dirty="0" smtClean="0">
                <a:solidFill>
                  <a:srgbClr val="FFFF00"/>
                </a:solidFill>
              </a:rPr>
              <a:t> the organs and nerves</a:t>
            </a:r>
          </a:p>
          <a:p>
            <a:r>
              <a:rPr lang="en-US" b="1" dirty="0" smtClean="0">
                <a:solidFill>
                  <a:srgbClr val="FFFFFF"/>
                </a:solidFill>
              </a:rPr>
              <a:t>Can do the </a:t>
            </a:r>
            <a:r>
              <a:rPr lang="en-US" b="1" dirty="0" smtClean="0">
                <a:solidFill>
                  <a:srgbClr val="FFFF00"/>
                </a:solidFill>
              </a:rPr>
              <a:t>occlusion , </a:t>
            </a:r>
            <a:r>
              <a:rPr lang="en-US" b="1" dirty="0" err="1" smtClean="0">
                <a:solidFill>
                  <a:srgbClr val="FFFF00"/>
                </a:solidFill>
              </a:rPr>
              <a:t>subocclusion</a:t>
            </a:r>
            <a:r>
              <a:rPr lang="en-US" b="1" dirty="0" smtClean="0">
                <a:solidFill>
                  <a:srgbClr val="FFFFFF"/>
                </a:solidFill>
              </a:rPr>
              <a:t> of the </a:t>
            </a:r>
            <a:r>
              <a:rPr lang="en-US" b="1" dirty="0" err="1" smtClean="0">
                <a:solidFill>
                  <a:srgbClr val="FFFFFF"/>
                </a:solidFill>
              </a:rPr>
              <a:t>intestins</a:t>
            </a:r>
            <a:r>
              <a:rPr lang="en-US" b="1" dirty="0" smtClean="0">
                <a:solidFill>
                  <a:srgbClr val="FFFFFF"/>
                </a:solidFill>
              </a:rPr>
              <a:t> and </a:t>
            </a:r>
            <a:r>
              <a:rPr lang="en-US" b="1" dirty="0" err="1" smtClean="0">
                <a:solidFill>
                  <a:srgbClr val="FFFFFF"/>
                </a:solidFill>
              </a:rPr>
              <a:t>urethers</a:t>
            </a:r>
            <a:r>
              <a:rPr lang="en-US" b="1" dirty="0" smtClean="0">
                <a:solidFill>
                  <a:srgbClr val="FFFFFF"/>
                </a:solidFill>
              </a:rPr>
              <a:t> by fibrosis</a:t>
            </a:r>
          </a:p>
          <a:p>
            <a:endParaRPr lang="en-US" b="1" dirty="0" smtClean="0">
              <a:solidFill>
                <a:srgbClr val="FFFFFF"/>
              </a:solidFill>
            </a:endParaRPr>
          </a:p>
          <a:p>
            <a:endParaRPr lang="en-US" b="1" dirty="0" smtClean="0">
              <a:solidFill>
                <a:srgbClr val="FFFFFF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85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Mechanisms of pain in DIE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160794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DIE is </a:t>
            </a:r>
            <a:r>
              <a:rPr lang="en-US" b="1" dirty="0" err="1" smtClean="0">
                <a:solidFill>
                  <a:schemeClr val="bg1"/>
                </a:solidFill>
              </a:rPr>
              <a:t>charecterised</a:t>
            </a:r>
            <a:r>
              <a:rPr lang="en-US" b="1" dirty="0" smtClean="0">
                <a:solidFill>
                  <a:schemeClr val="bg1"/>
                </a:solidFill>
              </a:rPr>
              <a:t> by </a:t>
            </a:r>
            <a:r>
              <a:rPr lang="en-US" b="1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</a:t>
            </a:r>
            <a:r>
              <a:rPr lang="en-US" b="1" dirty="0">
                <a:solidFill>
                  <a:schemeClr val="bg1"/>
                </a:solidFill>
                <a:sym typeface="Wingdings"/>
              </a:rPr>
              <a:t> </a:t>
            </a:r>
            <a:r>
              <a:rPr lang="en-US" b="1" dirty="0" smtClean="0">
                <a:solidFill>
                  <a:schemeClr val="bg1"/>
                </a:solidFill>
                <a:sym typeface="Wingdings"/>
              </a:rPr>
              <a:t>mechanisms </a:t>
            </a:r>
            <a:r>
              <a:rPr lang="en-US" b="1" dirty="0" err="1" smtClean="0">
                <a:solidFill>
                  <a:srgbClr val="FFFF00"/>
                </a:solidFill>
                <a:sym typeface="Wingdings"/>
              </a:rPr>
              <a:t>neuroangiogenesis</a:t>
            </a:r>
            <a:r>
              <a:rPr lang="en-US" b="1" dirty="0" smtClean="0">
                <a:solidFill>
                  <a:srgbClr val="FFFF00"/>
                </a:solidFill>
                <a:sym typeface="Wingdings"/>
              </a:rPr>
              <a:t>  (NGF,VEGF)</a:t>
            </a:r>
            <a:r>
              <a:rPr lang="en-US" b="1" dirty="0" smtClean="0">
                <a:solidFill>
                  <a:schemeClr val="bg1"/>
                </a:solidFill>
                <a:sym typeface="Wingdings"/>
              </a:rPr>
              <a:t>,than </a:t>
            </a:r>
            <a:r>
              <a:rPr lang="en-US" b="1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</a:t>
            </a:r>
            <a:r>
              <a:rPr lang="en-US" b="1" dirty="0">
                <a:solidFill>
                  <a:schemeClr val="bg1"/>
                </a:solidFill>
                <a:sym typeface="Wingdings"/>
              </a:rPr>
              <a:t> </a:t>
            </a:r>
            <a:r>
              <a:rPr lang="en-US" b="1" dirty="0" smtClean="0">
                <a:solidFill>
                  <a:schemeClr val="bg1"/>
                </a:solidFill>
                <a:sym typeface="Wingdings"/>
              </a:rPr>
              <a:t>expression of </a:t>
            </a:r>
            <a:r>
              <a:rPr lang="en-US" b="1" dirty="0" smtClean="0">
                <a:solidFill>
                  <a:srgbClr val="FFFF00"/>
                </a:solidFill>
                <a:sym typeface="Wingdings"/>
              </a:rPr>
              <a:t>new nerve fibers </a:t>
            </a:r>
            <a:r>
              <a:rPr lang="en-US" b="1" dirty="0" smtClean="0">
                <a:solidFill>
                  <a:schemeClr val="bg1"/>
                </a:solidFill>
                <a:sym typeface="Wingdings"/>
              </a:rPr>
              <a:t>and </a:t>
            </a:r>
            <a:r>
              <a:rPr lang="en-US" b="1" dirty="0" smtClean="0">
                <a:solidFill>
                  <a:srgbClr val="FFFF00"/>
                </a:solidFill>
                <a:sym typeface="Wingdings"/>
              </a:rPr>
              <a:t>up-regulation of several </a:t>
            </a:r>
            <a:r>
              <a:rPr lang="en-US" b="1" dirty="0" err="1" smtClean="0">
                <a:solidFill>
                  <a:srgbClr val="FFFF00"/>
                </a:solidFill>
                <a:sym typeface="Wingdings"/>
              </a:rPr>
              <a:t>neurotropins</a:t>
            </a:r>
            <a:r>
              <a:rPr lang="en-US" b="1" dirty="0" smtClean="0">
                <a:solidFill>
                  <a:srgbClr val="FFFF00"/>
                </a:solidFill>
                <a:sym typeface="Wingdings"/>
              </a:rPr>
              <a:t>.</a:t>
            </a:r>
          </a:p>
          <a:p>
            <a:r>
              <a:rPr lang="en-US" b="1" dirty="0" smtClean="0">
                <a:solidFill>
                  <a:srgbClr val="FFFF00"/>
                </a:solidFill>
                <a:sym typeface="Wingdings"/>
              </a:rPr>
              <a:t>Direct innervation </a:t>
            </a:r>
            <a:r>
              <a:rPr lang="en-US" b="1" dirty="0" smtClean="0">
                <a:solidFill>
                  <a:schemeClr val="bg1"/>
                </a:solidFill>
                <a:sym typeface="Wingdings"/>
              </a:rPr>
              <a:t>of </a:t>
            </a:r>
            <a:r>
              <a:rPr lang="en-US" b="1" dirty="0" err="1" smtClean="0">
                <a:solidFill>
                  <a:schemeClr val="bg1"/>
                </a:solidFill>
                <a:sym typeface="Wingdings"/>
              </a:rPr>
              <a:t>endometriotic</a:t>
            </a:r>
            <a:r>
              <a:rPr lang="en-US" b="1" dirty="0" smtClean="0">
                <a:solidFill>
                  <a:schemeClr val="bg1"/>
                </a:solidFill>
                <a:sym typeface="Wingdings"/>
              </a:rPr>
              <a:t> lesions by sensory and sympathetic fibers has been reported.</a:t>
            </a:r>
          </a:p>
          <a:p>
            <a:r>
              <a:rPr lang="en-US" b="1" dirty="0" smtClean="0">
                <a:solidFill>
                  <a:srgbClr val="FFFF00"/>
                </a:solidFill>
                <a:sym typeface="Wingdings"/>
              </a:rPr>
              <a:t>Nerve fiber density </a:t>
            </a:r>
            <a:r>
              <a:rPr lang="en-US" b="1" dirty="0" smtClean="0">
                <a:solidFill>
                  <a:schemeClr val="bg1"/>
                </a:solidFill>
                <a:sym typeface="Wingdings"/>
              </a:rPr>
              <a:t>seems to be higher in DIE than in ovarian or peritoneal lesions.</a:t>
            </a:r>
          </a:p>
          <a:p>
            <a:r>
              <a:rPr lang="en-US" b="1" dirty="0" smtClean="0">
                <a:solidFill>
                  <a:schemeClr val="bg1"/>
                </a:solidFill>
                <a:sym typeface="Wingdings"/>
              </a:rPr>
              <a:t>This </a:t>
            </a:r>
            <a:r>
              <a:rPr lang="en-US" b="1" dirty="0" smtClean="0">
                <a:solidFill>
                  <a:srgbClr val="FFFF00"/>
                </a:solidFill>
                <a:sym typeface="Wingdings"/>
              </a:rPr>
              <a:t>density correlates </a:t>
            </a:r>
            <a:r>
              <a:rPr lang="en-US" b="1" dirty="0" smtClean="0">
                <a:solidFill>
                  <a:schemeClr val="bg1"/>
                </a:solidFill>
                <a:sym typeface="Wingdings"/>
              </a:rPr>
              <a:t>with </a:t>
            </a:r>
            <a:r>
              <a:rPr lang="en-US" b="1" dirty="0" smtClean="0">
                <a:solidFill>
                  <a:srgbClr val="FFFF00"/>
                </a:solidFill>
                <a:sym typeface="Wingdings"/>
              </a:rPr>
              <a:t>severity of pelvic pain or dysmenorrhea</a:t>
            </a:r>
            <a:r>
              <a:rPr lang="en-US" dirty="0" smtClean="0">
                <a:solidFill>
                  <a:srgbClr val="FFFF00"/>
                </a:solidFill>
                <a:sym typeface="Wingdings"/>
              </a:rPr>
              <a:t>.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6151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Mechanisms of pain in DIE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160794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sym typeface="Wingdings"/>
              </a:rPr>
              <a:t>DIE often originates and develops in </a:t>
            </a:r>
            <a:r>
              <a:rPr lang="en-US" b="1" dirty="0" smtClean="0">
                <a:solidFill>
                  <a:srgbClr val="FFFF00"/>
                </a:solidFill>
                <a:sym typeface="Wingdings"/>
              </a:rPr>
              <a:t>richly innervated anatomical locations</a:t>
            </a:r>
            <a:r>
              <a:rPr lang="en-US" b="1" dirty="0" smtClean="0">
                <a:solidFill>
                  <a:schemeClr val="bg1"/>
                </a:solidFill>
                <a:sym typeface="Wingdings"/>
              </a:rPr>
              <a:t>.</a:t>
            </a:r>
          </a:p>
          <a:p>
            <a:r>
              <a:rPr lang="en-US" b="1" dirty="0" err="1" smtClean="0">
                <a:solidFill>
                  <a:schemeClr val="bg1"/>
                </a:solidFill>
                <a:sym typeface="Wingdings"/>
              </a:rPr>
              <a:t>Proinflammatory</a:t>
            </a:r>
            <a:r>
              <a:rPr lang="en-US" b="1" dirty="0" smtClean="0">
                <a:solidFill>
                  <a:schemeClr val="bg1"/>
                </a:solidFill>
                <a:sym typeface="Wingdings"/>
              </a:rPr>
              <a:t> reaction+</a:t>
            </a:r>
            <a:r>
              <a:rPr lang="en-US" b="1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</a:t>
            </a:r>
            <a:r>
              <a:rPr lang="en-US" b="1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sym typeface="Wingdings"/>
              </a:rPr>
              <a:t>vascularisation</a:t>
            </a:r>
            <a:r>
              <a:rPr lang="en-US" b="1" dirty="0" smtClean="0">
                <a:solidFill>
                  <a:schemeClr val="bg1"/>
                </a:solidFill>
                <a:sym typeface="Wingdings"/>
              </a:rPr>
              <a:t> +       </a:t>
            </a:r>
            <a:r>
              <a:rPr lang="en-US" b="1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</a:t>
            </a:r>
            <a:r>
              <a:rPr lang="en-US" b="1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sym typeface="Wingdings"/>
              </a:rPr>
              <a:t>dansity</a:t>
            </a:r>
            <a:r>
              <a:rPr lang="en-US" b="1" dirty="0" smtClean="0">
                <a:solidFill>
                  <a:schemeClr val="bg1"/>
                </a:solidFill>
                <a:sym typeface="Wingdings"/>
              </a:rPr>
              <a:t> of </a:t>
            </a:r>
            <a:r>
              <a:rPr lang="en-US" b="1" dirty="0" err="1" smtClean="0">
                <a:solidFill>
                  <a:schemeClr val="bg1"/>
                </a:solidFill>
                <a:sym typeface="Wingdings"/>
              </a:rPr>
              <a:t>nerv</a:t>
            </a:r>
            <a:r>
              <a:rPr lang="en-US" b="1" dirty="0" smtClean="0">
                <a:solidFill>
                  <a:schemeClr val="bg1"/>
                </a:solidFill>
                <a:sym typeface="Wingdings"/>
              </a:rPr>
              <a:t> fibers lead to </a:t>
            </a:r>
            <a:r>
              <a:rPr lang="en-US" b="1" dirty="0" smtClean="0">
                <a:solidFill>
                  <a:srgbClr val="FFFF00"/>
                </a:solidFill>
                <a:sym typeface="Wingdings"/>
              </a:rPr>
              <a:t>more aggressive </a:t>
            </a:r>
            <a:r>
              <a:rPr lang="en-US" b="1" dirty="0" err="1" smtClean="0">
                <a:solidFill>
                  <a:srgbClr val="FFFF00"/>
                </a:solidFill>
                <a:sym typeface="Wingdings"/>
              </a:rPr>
              <a:t>neuroangiogenesis</a:t>
            </a:r>
            <a:r>
              <a:rPr lang="en-US" b="1" dirty="0">
                <a:solidFill>
                  <a:schemeClr val="bg1"/>
                </a:solidFill>
                <a:sym typeface="Wingdings"/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b="1" dirty="0" smtClean="0">
                <a:solidFill>
                  <a:schemeClr val="bg1"/>
                </a:solidFill>
                <a:latin typeface="Avenir Book"/>
                <a:ea typeface="Wingdings"/>
                <a:cs typeface="Avenir Book"/>
                <a:sym typeface="Wingdings"/>
              </a:rPr>
              <a:t> higher expression  of NGF which plays a key role in generating endometriosis associated pain.</a:t>
            </a:r>
            <a:endParaRPr lang="en-US" b="1" dirty="0">
              <a:solidFill>
                <a:schemeClr val="bg1"/>
              </a:solidFill>
              <a:ea typeface="Wingdings"/>
              <a:cs typeface="Avenir Black"/>
              <a:sym typeface="Wingdings"/>
            </a:endParaRPr>
          </a:p>
          <a:p>
            <a:r>
              <a:rPr lang="en-US" b="1" dirty="0" smtClean="0">
                <a:solidFill>
                  <a:srgbClr val="FFFF00"/>
                </a:solidFill>
                <a:ea typeface="Wingdings"/>
                <a:cs typeface="Avenir Black"/>
                <a:sym typeface="Wingdings"/>
              </a:rPr>
              <a:t>Hormonal treatment </a:t>
            </a:r>
            <a:r>
              <a:rPr lang="en-US" b="1" dirty="0" smtClean="0">
                <a:solidFill>
                  <a:srgbClr val="FFFF00"/>
                </a:solidFill>
                <a:latin typeface="Wingdings"/>
                <a:ea typeface="Wingdings"/>
                <a:cs typeface="Wingdings"/>
                <a:sym typeface="Wingdings"/>
              </a:rPr>
              <a:t></a:t>
            </a:r>
            <a:r>
              <a:rPr lang="en-US" b="1" dirty="0" smtClean="0">
                <a:solidFill>
                  <a:srgbClr val="FFFF00"/>
                </a:solidFill>
                <a:ea typeface="Wingdings"/>
                <a:cs typeface="Wingdings"/>
                <a:sym typeface="Wingdings"/>
              </a:rPr>
              <a:t> nerve fiber </a:t>
            </a:r>
            <a:r>
              <a:rPr lang="en-US" b="1" dirty="0" err="1" smtClean="0">
                <a:solidFill>
                  <a:srgbClr val="FFFF00"/>
                </a:solidFill>
                <a:ea typeface="Wingdings"/>
                <a:cs typeface="Wingdings"/>
                <a:sym typeface="Wingdings"/>
              </a:rPr>
              <a:t>density,NGF</a:t>
            </a:r>
            <a:r>
              <a:rPr lang="en-US" b="1" dirty="0" smtClean="0">
                <a:solidFill>
                  <a:srgbClr val="FFFF00"/>
                </a:solidFill>
                <a:ea typeface="Wingdings"/>
                <a:cs typeface="Wingdings"/>
                <a:sym typeface="Wingdings"/>
              </a:rPr>
              <a:t> and NGF receptors</a:t>
            </a:r>
            <a:r>
              <a:rPr lang="en-US" dirty="0" smtClean="0">
                <a:solidFill>
                  <a:schemeClr val="bg1"/>
                </a:solidFill>
                <a:ea typeface="Wingdings"/>
                <a:cs typeface="Wingdings"/>
                <a:sym typeface="Wingdings"/>
              </a:rPr>
              <a:t>.</a:t>
            </a:r>
            <a:r>
              <a:rPr lang="en-US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  </a:t>
            </a:r>
            <a:endParaRPr lang="en-US" dirty="0" smtClean="0">
              <a:solidFill>
                <a:schemeClr val="bg1"/>
              </a:solidFill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244552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Biological Characteristics of DIE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08" y="1600200"/>
            <a:ext cx="8995544" cy="7083176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Estrogen </a:t>
            </a:r>
            <a:r>
              <a:rPr lang="en-US" b="1" dirty="0" err="1" smtClean="0">
                <a:solidFill>
                  <a:schemeClr val="bg1"/>
                </a:solidFill>
              </a:rPr>
              <a:t>biosyntesis</a:t>
            </a:r>
            <a:r>
              <a:rPr lang="en-US" b="1" dirty="0" smtClean="0">
                <a:solidFill>
                  <a:schemeClr val="bg1"/>
                </a:solidFill>
              </a:rPr>
              <a:t> in DIE is </a:t>
            </a:r>
            <a:r>
              <a:rPr lang="en-US" b="1" dirty="0" err="1" smtClean="0">
                <a:solidFill>
                  <a:schemeClr val="bg1"/>
                </a:solidFill>
              </a:rPr>
              <a:t>upregulated</a:t>
            </a:r>
            <a:r>
              <a:rPr lang="en-US" b="1" dirty="0" smtClean="0">
                <a:solidFill>
                  <a:schemeClr val="bg1"/>
                </a:solidFill>
              </a:rPr>
              <a:t>.	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Androgens – </a:t>
            </a:r>
            <a:r>
              <a:rPr lang="en-US" b="1" dirty="0" smtClean="0">
                <a:solidFill>
                  <a:srgbClr val="FFFF00"/>
                </a:solidFill>
              </a:rPr>
              <a:t>( </a:t>
            </a:r>
            <a:r>
              <a:rPr lang="en-US" sz="2000" b="1" dirty="0" smtClean="0">
                <a:solidFill>
                  <a:srgbClr val="FFFF00"/>
                </a:solidFill>
              </a:rPr>
              <a:t>P450 </a:t>
            </a:r>
            <a:r>
              <a:rPr lang="en-US" sz="2400" b="1" dirty="0" smtClean="0">
                <a:solidFill>
                  <a:srgbClr val="FFFF00"/>
                </a:solidFill>
                <a:latin typeface="Wingdings"/>
                <a:ea typeface="Wingdings"/>
                <a:cs typeface="Wingdings"/>
                <a:sym typeface="Wingdings"/>
              </a:rPr>
              <a:t></a:t>
            </a:r>
            <a:r>
              <a:rPr lang="en-US" b="1" dirty="0" smtClean="0">
                <a:solidFill>
                  <a:schemeClr val="bg1"/>
                </a:solidFill>
                <a:sym typeface="Wingdings"/>
              </a:rPr>
              <a:t>)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b="1" dirty="0" smtClean="0">
                <a:solidFill>
                  <a:schemeClr val="bg1"/>
                </a:solidFill>
                <a:sym typeface="Wingdings"/>
              </a:rPr>
              <a:t> E2</a:t>
            </a:r>
            <a:endParaRPr lang="en-US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E</a:t>
            </a:r>
            <a:r>
              <a:rPr lang="en-US" sz="2400" b="1" dirty="0" smtClean="0">
                <a:solidFill>
                  <a:schemeClr val="bg1"/>
                </a:solidFill>
              </a:rPr>
              <a:t>1</a:t>
            </a:r>
            <a:r>
              <a:rPr lang="en-US" b="1" dirty="0" smtClean="0">
                <a:solidFill>
                  <a:schemeClr val="bg1"/>
                </a:solidFill>
              </a:rPr>
              <a:t>  -- (</a:t>
            </a:r>
            <a:r>
              <a:rPr lang="en-US" sz="2400" b="1" dirty="0" smtClean="0">
                <a:solidFill>
                  <a:srgbClr val="FFFF00"/>
                </a:solidFill>
              </a:rPr>
              <a:t>17-OH dehydrogenase </a:t>
            </a:r>
            <a:r>
              <a:rPr lang="en-US" sz="2400" b="1" dirty="0">
                <a:solidFill>
                  <a:srgbClr val="FFFF00"/>
                </a:solidFill>
              </a:rPr>
              <a:t>t</a:t>
            </a:r>
            <a:r>
              <a:rPr lang="en-US" sz="2400" b="1" dirty="0" smtClean="0">
                <a:solidFill>
                  <a:srgbClr val="FFFF00"/>
                </a:solidFill>
              </a:rPr>
              <a:t>ype 1 </a:t>
            </a:r>
            <a:r>
              <a:rPr lang="en-US" sz="2400" b="1" dirty="0" smtClean="0">
                <a:solidFill>
                  <a:srgbClr val="FFFF00"/>
                </a:solidFill>
                <a:latin typeface="Wingdings"/>
                <a:ea typeface="Wingdings"/>
                <a:cs typeface="Wingdings"/>
                <a:sym typeface="Wingdings"/>
              </a:rPr>
              <a:t></a:t>
            </a:r>
            <a:r>
              <a:rPr lang="en-US" sz="2400" b="1" dirty="0" smtClean="0">
                <a:solidFill>
                  <a:schemeClr val="bg1"/>
                </a:solidFill>
                <a:sym typeface="Wingdings"/>
              </a:rPr>
              <a:t>)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sz="2400" b="1" dirty="0" smtClean="0">
                <a:solidFill>
                  <a:schemeClr val="bg1"/>
                </a:solidFill>
                <a:sym typeface="Wingdings"/>
              </a:rPr>
              <a:t> E2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sym typeface="Wingdings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sym typeface="Wingdings"/>
              </a:rPr>
              <a:t>     </a:t>
            </a:r>
            <a:r>
              <a:rPr lang="en-US" sz="2800" b="1" dirty="0" smtClean="0">
                <a:solidFill>
                  <a:srgbClr val="FFFF00"/>
                </a:solidFill>
                <a:sym typeface="Wingdings"/>
              </a:rPr>
              <a:t>Unbalanced ER-β to ER-α </a:t>
            </a:r>
            <a:r>
              <a:rPr lang="en-US" sz="2800" b="1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sz="2800" b="1" dirty="0" smtClean="0">
                <a:solidFill>
                  <a:schemeClr val="bg1"/>
                </a:solidFill>
                <a:latin typeface="Arial Unicode MS"/>
                <a:ea typeface="Wingdings"/>
                <a:cs typeface="Arial Unicode MS"/>
                <a:sym typeface="Wingdings"/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  <a:latin typeface="Arial Unicode MS"/>
                <a:ea typeface="Wingdings"/>
                <a:cs typeface="Arial Unicode MS"/>
                <a:sym typeface="Wingdings"/>
              </a:rPr>
              <a:t>Inhibition of PR expression</a:t>
            </a:r>
          </a:p>
          <a:p>
            <a:pPr marL="0" indent="0">
              <a:buNone/>
            </a:pPr>
            <a:r>
              <a:rPr lang="en-US" sz="2800" b="1" dirty="0">
                <a:solidFill>
                  <a:schemeClr val="bg1"/>
                </a:solidFill>
                <a:latin typeface="Arial Unicode MS"/>
                <a:ea typeface="Wingdings"/>
                <a:cs typeface="Arial Unicode MS"/>
                <a:sym typeface="Wingdings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Arial Unicode MS"/>
                <a:ea typeface="Wingdings"/>
                <a:cs typeface="Arial Unicode MS"/>
                <a:sym typeface="Wingdings"/>
              </a:rPr>
              <a:t>   Altered ratio between PR-B and PR-A causes    </a:t>
            </a:r>
            <a:r>
              <a:rPr lang="en-US" sz="2800" b="1" dirty="0" err="1" smtClean="0">
                <a:solidFill>
                  <a:schemeClr val="bg1"/>
                </a:solidFill>
                <a:latin typeface="Arial Unicode MS"/>
                <a:ea typeface="Wingdings"/>
                <a:cs typeface="Arial Unicode MS"/>
                <a:sym typeface="Wingdings"/>
              </a:rPr>
              <a:t>endometriotic</a:t>
            </a:r>
            <a:r>
              <a:rPr lang="en-US" sz="2800" b="1" dirty="0" smtClean="0">
                <a:solidFill>
                  <a:schemeClr val="bg1"/>
                </a:solidFill>
                <a:latin typeface="Arial Unicode MS"/>
                <a:ea typeface="Wingdings"/>
                <a:cs typeface="Arial Unicode MS"/>
                <a:sym typeface="Wingdings"/>
              </a:rPr>
              <a:t> tissue to the </a:t>
            </a:r>
            <a:r>
              <a:rPr lang="en-US" sz="2800" b="1" dirty="0" smtClean="0">
                <a:solidFill>
                  <a:srgbClr val="FFFF00"/>
                </a:solidFill>
                <a:latin typeface="Arial Unicode MS"/>
                <a:ea typeface="Wingdings"/>
                <a:cs typeface="Arial Unicode MS"/>
                <a:sym typeface="Wingdings"/>
              </a:rPr>
              <a:t>P’s </a:t>
            </a:r>
            <a:r>
              <a:rPr lang="en-US" sz="2800" b="1" dirty="0" err="1" smtClean="0">
                <a:solidFill>
                  <a:srgbClr val="FFFF00"/>
                </a:solidFill>
                <a:latin typeface="Arial Unicode MS"/>
                <a:ea typeface="Wingdings"/>
                <a:cs typeface="Arial Unicode MS"/>
                <a:sym typeface="Wingdings"/>
              </a:rPr>
              <a:t>antiproliferative</a:t>
            </a:r>
            <a:r>
              <a:rPr lang="en-US" sz="2800" b="1" dirty="0" smtClean="0">
                <a:solidFill>
                  <a:srgbClr val="FFFF00"/>
                </a:solidFill>
                <a:latin typeface="Arial Unicode MS"/>
                <a:ea typeface="Wingdings"/>
                <a:cs typeface="Arial Unicode MS"/>
                <a:sym typeface="Wingdings"/>
              </a:rPr>
              <a:t> effects.</a:t>
            </a:r>
          </a:p>
          <a:p>
            <a:pPr marL="0" indent="0">
              <a:buNone/>
            </a:pPr>
            <a:r>
              <a:rPr lang="en-US" sz="2800" b="1" dirty="0">
                <a:solidFill>
                  <a:schemeClr val="bg1"/>
                </a:solidFill>
                <a:latin typeface="Arial Unicode MS"/>
                <a:ea typeface="Wingdings"/>
                <a:cs typeface="Arial Unicode MS"/>
                <a:sym typeface="Wingdings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Arial Unicode MS"/>
                <a:ea typeface="Wingdings"/>
                <a:cs typeface="Arial Unicode MS"/>
                <a:sym typeface="Wingdings"/>
              </a:rPr>
              <a:t>    </a:t>
            </a:r>
            <a:r>
              <a:rPr lang="en-US" sz="2800" b="1" dirty="0" err="1" smtClean="0">
                <a:solidFill>
                  <a:schemeClr val="bg1"/>
                </a:solidFill>
                <a:latin typeface="Arial Unicode MS"/>
                <a:ea typeface="Wingdings"/>
                <a:cs typeface="Arial Unicode MS"/>
                <a:sym typeface="Wingdings"/>
              </a:rPr>
              <a:t>Zanatta</a:t>
            </a:r>
            <a:r>
              <a:rPr lang="en-US" sz="2800" b="1" dirty="0" smtClean="0">
                <a:solidFill>
                  <a:schemeClr val="bg1"/>
                </a:solidFill>
                <a:latin typeface="Arial Unicode MS"/>
                <a:ea typeface="Wingdings"/>
                <a:cs typeface="Arial Unicode MS"/>
                <a:sym typeface="Wingdings"/>
              </a:rPr>
              <a:t> (2015) showed that ER-α and PR-B are strongly expressed in RV Endometriosis.</a:t>
            </a:r>
            <a:r>
              <a:rPr lang="en-US" sz="2800" b="1" dirty="0" smtClean="0">
                <a:solidFill>
                  <a:srgbClr val="FFFF00"/>
                </a:solidFill>
                <a:latin typeface="Arial Unicode MS"/>
                <a:ea typeface="Wingdings"/>
                <a:cs typeface="Arial Unicode MS"/>
                <a:sym typeface="Wingdings"/>
              </a:rPr>
              <a:t>(invasive behavior of endometrial cell )</a:t>
            </a:r>
          </a:p>
          <a:p>
            <a:pPr marL="0" indent="0">
              <a:buNone/>
            </a:pPr>
            <a:r>
              <a:rPr lang="en-US" sz="2800" dirty="0">
                <a:solidFill>
                  <a:srgbClr val="FFFF00"/>
                </a:solidFill>
                <a:latin typeface="Arial Unicode MS"/>
                <a:ea typeface="Wingdings"/>
                <a:cs typeface="Arial Unicode MS"/>
                <a:sym typeface="Wingdings"/>
              </a:rPr>
              <a:t> </a:t>
            </a:r>
            <a:r>
              <a:rPr lang="en-US" sz="2800" dirty="0" smtClean="0">
                <a:solidFill>
                  <a:srgbClr val="FFFF00"/>
                </a:solidFill>
                <a:latin typeface="Arial Unicode MS"/>
                <a:ea typeface="Wingdings"/>
                <a:cs typeface="Arial Unicode MS"/>
                <a:sym typeface="Wingdings"/>
              </a:rPr>
              <a:t>                                     </a:t>
            </a:r>
            <a:r>
              <a:rPr lang="en-US" sz="2800" dirty="0" smtClean="0">
                <a:solidFill>
                  <a:schemeClr val="bg1"/>
                </a:solidFill>
                <a:latin typeface="Arial Unicode MS"/>
                <a:ea typeface="Wingdings"/>
                <a:cs typeface="Arial Unicode MS"/>
                <a:sym typeface="Wingdings"/>
              </a:rPr>
              <a:t>Ferrero et al. </a:t>
            </a:r>
            <a:r>
              <a:rPr lang="en-US" sz="2800" dirty="0" err="1" smtClean="0">
                <a:solidFill>
                  <a:schemeClr val="bg1"/>
                </a:solidFill>
                <a:latin typeface="Arial Unicode MS"/>
                <a:ea typeface="Wingdings"/>
                <a:cs typeface="Arial Unicode MS"/>
                <a:sym typeface="Wingdings"/>
              </a:rPr>
              <a:t>Fertil</a:t>
            </a:r>
            <a:r>
              <a:rPr lang="en-US" sz="2800" dirty="0" smtClean="0">
                <a:solidFill>
                  <a:schemeClr val="bg1"/>
                </a:solidFill>
                <a:latin typeface="Arial Unicode MS"/>
                <a:ea typeface="Wingdings"/>
                <a:cs typeface="Arial Unicode MS"/>
                <a:sym typeface="Wingdings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 Unicode MS"/>
                <a:ea typeface="Wingdings"/>
                <a:cs typeface="Arial Unicode MS"/>
                <a:sym typeface="Wingdings"/>
              </a:rPr>
              <a:t>Steril</a:t>
            </a:r>
            <a:r>
              <a:rPr lang="en-US" sz="2800" dirty="0" smtClean="0">
                <a:solidFill>
                  <a:schemeClr val="bg1"/>
                </a:solidFill>
                <a:latin typeface="Arial Unicode MS"/>
                <a:ea typeface="Wingdings"/>
                <a:cs typeface="Arial Unicode MS"/>
                <a:sym typeface="Wingdings"/>
              </a:rPr>
              <a:t> 2015</a:t>
            </a:r>
          </a:p>
          <a:p>
            <a:pPr marL="0" indent="0">
              <a:buNone/>
            </a:pPr>
            <a:endParaRPr lang="en-US" sz="2800" dirty="0" smtClean="0">
              <a:solidFill>
                <a:srgbClr val="FFFF00"/>
              </a:solidFill>
              <a:latin typeface="Arial Unicode MS"/>
              <a:ea typeface="Wingdings"/>
              <a:cs typeface="Arial Unicode MS"/>
              <a:sym typeface="Wingdings"/>
            </a:endParaRPr>
          </a:p>
          <a:p>
            <a:pPr marL="0" indent="0">
              <a:buNone/>
            </a:pPr>
            <a:r>
              <a:rPr lang="en-US" sz="2800" dirty="0">
                <a:solidFill>
                  <a:schemeClr val="bg1"/>
                </a:solidFill>
                <a:latin typeface="Arial Unicode MS"/>
                <a:ea typeface="Wingdings"/>
                <a:cs typeface="Arial Unicode MS"/>
                <a:sym typeface="Wingdings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Arial Unicode MS"/>
                <a:ea typeface="Wingdings"/>
                <a:cs typeface="Arial Unicode MS"/>
                <a:sym typeface="Wingdings"/>
              </a:rPr>
              <a:t>    </a:t>
            </a:r>
            <a:endParaRPr lang="en-US" sz="2800" dirty="0" smtClean="0">
              <a:solidFill>
                <a:schemeClr val="bg1"/>
              </a:solidFill>
              <a:latin typeface="Wingdings"/>
              <a:ea typeface="Wingdings"/>
              <a:cs typeface="Wingdings"/>
              <a:sym typeface="Wingdings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3230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5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60648"/>
            <a:ext cx="8229600" cy="1384300"/>
          </a:xfrm>
        </p:spPr>
        <p:txBody>
          <a:bodyPr/>
          <a:lstStyle/>
          <a:p>
            <a:pPr eaLnBrk="1" hangingPunct="1">
              <a:defRPr/>
            </a:pPr>
            <a:r>
              <a:rPr lang="tr-TR" b="1" dirty="0" smtClean="0">
                <a:solidFill>
                  <a:srgbClr val="FFFF00"/>
                </a:solidFill>
                <a:cs typeface="+mj-cs"/>
              </a:rPr>
              <a:t>        </a:t>
            </a:r>
            <a:r>
              <a:rPr lang="tr-TR" b="1" dirty="0" err="1" smtClean="0">
                <a:solidFill>
                  <a:srgbClr val="FFFF00"/>
                </a:solidFill>
                <a:cs typeface="+mj-cs"/>
              </a:rPr>
              <a:t>Symptoms</a:t>
            </a:r>
            <a:r>
              <a:rPr lang="tr-TR" b="1" dirty="0" smtClean="0">
                <a:solidFill>
                  <a:srgbClr val="FFFF00"/>
                </a:solidFill>
                <a:cs typeface="+mj-cs"/>
              </a:rPr>
              <a:t> of DIE</a:t>
            </a:r>
          </a:p>
        </p:txBody>
      </p:sp>
      <p:sp>
        <p:nvSpPr>
          <p:cNvPr id="960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605" y="1600603"/>
            <a:ext cx="8686396" cy="4525636"/>
          </a:xfrm>
        </p:spPr>
        <p:txBody>
          <a:bodyPr/>
          <a:lstStyle/>
          <a:p>
            <a:pPr eaLnBrk="1" hangingPunct="1">
              <a:defRPr/>
            </a:pPr>
            <a:r>
              <a:rPr lang="tr-TR" sz="2700" b="1" dirty="0" err="1">
                <a:solidFill>
                  <a:srgbClr val="FFFFFF"/>
                </a:solidFill>
              </a:rPr>
              <a:t>Progressive</a:t>
            </a:r>
            <a:r>
              <a:rPr lang="tr-TR" sz="2700" b="1" dirty="0">
                <a:solidFill>
                  <a:srgbClr val="FFFFFF"/>
                </a:solidFill>
              </a:rPr>
              <a:t> </a:t>
            </a:r>
            <a:r>
              <a:rPr lang="tr-TR" sz="2700" b="1" dirty="0" err="1">
                <a:solidFill>
                  <a:srgbClr val="FFFFFF"/>
                </a:solidFill>
              </a:rPr>
              <a:t>pelvic</a:t>
            </a:r>
            <a:r>
              <a:rPr lang="tr-TR" sz="2700" b="1" dirty="0">
                <a:solidFill>
                  <a:srgbClr val="FFFFFF"/>
                </a:solidFill>
              </a:rPr>
              <a:t> </a:t>
            </a:r>
            <a:r>
              <a:rPr lang="tr-TR" sz="2700" b="1" dirty="0" err="1">
                <a:solidFill>
                  <a:srgbClr val="FFFFFF"/>
                </a:solidFill>
              </a:rPr>
              <a:t>pain</a:t>
            </a:r>
            <a:endParaRPr lang="tr-TR" sz="2700" b="1" dirty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tr-TR" sz="2700" b="1" dirty="0" err="1">
                <a:solidFill>
                  <a:srgbClr val="FFFFFF"/>
                </a:solidFill>
              </a:rPr>
              <a:t>Dysmenorrhea</a:t>
            </a:r>
            <a:endParaRPr lang="tr-TR" sz="2700" b="1" dirty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tr-TR" sz="2700" b="1" dirty="0" err="1">
                <a:solidFill>
                  <a:srgbClr val="FFFFFF"/>
                </a:solidFill>
              </a:rPr>
              <a:t>Deep</a:t>
            </a:r>
            <a:r>
              <a:rPr lang="tr-TR" sz="2700" b="1" dirty="0">
                <a:solidFill>
                  <a:srgbClr val="FFFFFF"/>
                </a:solidFill>
              </a:rPr>
              <a:t> </a:t>
            </a:r>
            <a:r>
              <a:rPr lang="tr-TR" sz="2700" b="1" dirty="0" err="1">
                <a:solidFill>
                  <a:srgbClr val="FFFFFF"/>
                </a:solidFill>
              </a:rPr>
              <a:t>dyspareunia</a:t>
            </a:r>
            <a:endParaRPr lang="tr-TR" sz="2700" b="1" dirty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tr-TR" sz="2700" b="1" dirty="0" err="1">
                <a:solidFill>
                  <a:srgbClr val="FFFFFF"/>
                </a:solidFill>
              </a:rPr>
              <a:t>Mictalgia</a:t>
            </a:r>
            <a:endParaRPr lang="tr-TR" sz="2700" b="1" dirty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tr-TR" sz="2700" b="1" dirty="0" err="1">
                <a:solidFill>
                  <a:srgbClr val="FFFFFF"/>
                </a:solidFill>
              </a:rPr>
              <a:t>Dyschezia,tenesmus,constipation,occlusion</a:t>
            </a:r>
            <a:endParaRPr lang="tr-TR" sz="2700" b="1" dirty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tr-TR" sz="2700" b="1" dirty="0" err="1">
                <a:solidFill>
                  <a:srgbClr val="FFFFFF"/>
                </a:solidFill>
              </a:rPr>
              <a:t>Menstrual</a:t>
            </a:r>
            <a:r>
              <a:rPr lang="tr-TR" sz="2700" b="1" dirty="0">
                <a:solidFill>
                  <a:srgbClr val="FFFFFF"/>
                </a:solidFill>
              </a:rPr>
              <a:t> </a:t>
            </a:r>
            <a:r>
              <a:rPr lang="tr-TR" sz="2700" b="1" dirty="0" err="1">
                <a:solidFill>
                  <a:srgbClr val="FFFFFF"/>
                </a:solidFill>
              </a:rPr>
              <a:t>diarrhea</a:t>
            </a:r>
            <a:endParaRPr lang="tr-TR" sz="2700" b="1" dirty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tr-TR" sz="2700" b="1" dirty="0" err="1">
                <a:solidFill>
                  <a:srgbClr val="FFFFFF"/>
                </a:solidFill>
              </a:rPr>
              <a:t>Women</a:t>
            </a:r>
            <a:r>
              <a:rPr lang="tr-TR" sz="2700" b="1" dirty="0">
                <a:solidFill>
                  <a:srgbClr val="FFFFFF"/>
                </a:solidFill>
              </a:rPr>
              <a:t> </a:t>
            </a:r>
            <a:r>
              <a:rPr lang="tr-TR" sz="2700" b="1" dirty="0" err="1">
                <a:solidFill>
                  <a:srgbClr val="FFFFFF"/>
                </a:solidFill>
              </a:rPr>
              <a:t>with</a:t>
            </a:r>
            <a:r>
              <a:rPr lang="tr-TR" sz="2700" b="1" dirty="0">
                <a:solidFill>
                  <a:srgbClr val="FFFFFF"/>
                </a:solidFill>
              </a:rPr>
              <a:t> </a:t>
            </a:r>
            <a:r>
              <a:rPr lang="tr-TR" sz="2700" b="1" dirty="0" err="1">
                <a:solidFill>
                  <a:srgbClr val="FFFFFF"/>
                </a:solidFill>
              </a:rPr>
              <a:t>these</a:t>
            </a:r>
            <a:r>
              <a:rPr lang="tr-TR" sz="2700" b="1" dirty="0">
                <a:solidFill>
                  <a:srgbClr val="FFFFFF"/>
                </a:solidFill>
              </a:rPr>
              <a:t> </a:t>
            </a:r>
            <a:r>
              <a:rPr lang="tr-TR" sz="2700" b="1" dirty="0" err="1">
                <a:solidFill>
                  <a:srgbClr val="FFFFFF"/>
                </a:solidFill>
              </a:rPr>
              <a:t>syptomps</a:t>
            </a:r>
            <a:r>
              <a:rPr lang="tr-TR" sz="2700" b="1" dirty="0">
                <a:solidFill>
                  <a:srgbClr val="FFFFFF"/>
                </a:solidFill>
              </a:rPr>
              <a:t> </a:t>
            </a:r>
            <a:r>
              <a:rPr lang="tr-TR" sz="2700" b="1" dirty="0" err="1">
                <a:solidFill>
                  <a:srgbClr val="FFFFFF"/>
                </a:solidFill>
              </a:rPr>
              <a:t>who</a:t>
            </a:r>
            <a:r>
              <a:rPr lang="tr-TR" sz="2700" b="1" dirty="0">
                <a:solidFill>
                  <a:srgbClr val="FFFFFF"/>
                </a:solidFill>
              </a:rPr>
              <a:t> </a:t>
            </a:r>
            <a:r>
              <a:rPr lang="tr-TR" sz="2700" b="1" dirty="0" err="1">
                <a:solidFill>
                  <a:srgbClr val="FFFF00"/>
                </a:solidFill>
              </a:rPr>
              <a:t>impaire</a:t>
            </a:r>
            <a:r>
              <a:rPr lang="tr-TR" sz="2700" b="1" dirty="0">
                <a:solidFill>
                  <a:srgbClr val="FFFF00"/>
                </a:solidFill>
              </a:rPr>
              <a:t> </a:t>
            </a:r>
            <a:r>
              <a:rPr lang="tr-TR" sz="2700" b="1" dirty="0" err="1">
                <a:solidFill>
                  <a:srgbClr val="FFFF00"/>
                </a:solidFill>
              </a:rPr>
              <a:t>their</a:t>
            </a:r>
            <a:r>
              <a:rPr lang="tr-TR" sz="2700" b="1" dirty="0"/>
              <a:t> </a:t>
            </a:r>
            <a:r>
              <a:rPr lang="tr-TR" sz="2700" b="1" dirty="0" err="1">
                <a:solidFill>
                  <a:srgbClr val="FFFF00"/>
                </a:solidFill>
              </a:rPr>
              <a:t>professional</a:t>
            </a:r>
            <a:r>
              <a:rPr lang="tr-TR" sz="2700" b="1" dirty="0">
                <a:solidFill>
                  <a:srgbClr val="FFFF00"/>
                </a:solidFill>
              </a:rPr>
              <a:t> </a:t>
            </a:r>
            <a:r>
              <a:rPr lang="tr-TR" sz="2700" b="1" dirty="0" err="1">
                <a:solidFill>
                  <a:srgbClr val="FFFF00"/>
                </a:solidFill>
              </a:rPr>
              <a:t>and</a:t>
            </a:r>
            <a:r>
              <a:rPr lang="tr-TR" sz="2700" b="1" dirty="0">
                <a:solidFill>
                  <a:srgbClr val="FFFF00"/>
                </a:solidFill>
              </a:rPr>
              <a:t> </a:t>
            </a:r>
            <a:r>
              <a:rPr lang="tr-TR" sz="2700" b="1" dirty="0" err="1">
                <a:solidFill>
                  <a:srgbClr val="FFFF00"/>
                </a:solidFill>
              </a:rPr>
              <a:t>social</a:t>
            </a:r>
            <a:r>
              <a:rPr lang="tr-TR" sz="2700" b="1" dirty="0">
                <a:solidFill>
                  <a:srgbClr val="FFFF00"/>
                </a:solidFill>
              </a:rPr>
              <a:t> </a:t>
            </a:r>
            <a:r>
              <a:rPr lang="tr-TR" sz="2700" b="1" dirty="0" err="1">
                <a:solidFill>
                  <a:srgbClr val="FFFF00"/>
                </a:solidFill>
              </a:rPr>
              <a:t>lives</a:t>
            </a:r>
            <a:r>
              <a:rPr lang="tr-TR" sz="2700" b="1" dirty="0"/>
              <a:t> </a:t>
            </a:r>
            <a:r>
              <a:rPr lang="tr-TR" sz="2700" b="1" dirty="0" err="1">
                <a:solidFill>
                  <a:srgbClr val="FFFFFF"/>
                </a:solidFill>
              </a:rPr>
              <a:t>seeks</a:t>
            </a:r>
            <a:r>
              <a:rPr lang="tr-TR" sz="2700" b="1" dirty="0"/>
              <a:t> </a:t>
            </a:r>
            <a:r>
              <a:rPr lang="tr-TR" sz="2700" b="1" dirty="0" err="1">
                <a:solidFill>
                  <a:srgbClr val="FFFF00"/>
                </a:solidFill>
              </a:rPr>
              <a:t>effective</a:t>
            </a:r>
            <a:r>
              <a:rPr lang="tr-TR" sz="2700" b="1" dirty="0"/>
              <a:t> </a:t>
            </a:r>
            <a:r>
              <a:rPr lang="tr-TR" sz="2700" b="1" dirty="0" err="1">
                <a:solidFill>
                  <a:srgbClr val="FFFFFF"/>
                </a:solidFill>
              </a:rPr>
              <a:t>treatment</a:t>
            </a:r>
            <a:r>
              <a:rPr lang="tr-TR" sz="2700" b="1" dirty="0">
                <a:solidFill>
                  <a:srgbClr val="FFFFFF"/>
                </a:solidFill>
              </a:rPr>
              <a:t> </a:t>
            </a:r>
            <a:r>
              <a:rPr lang="tr-TR" sz="2700" b="1" dirty="0" err="1">
                <a:solidFill>
                  <a:srgbClr val="FFFFFF"/>
                </a:solidFill>
              </a:rPr>
              <a:t>and</a:t>
            </a:r>
            <a:r>
              <a:rPr lang="tr-TR" sz="2700" b="1" dirty="0"/>
              <a:t> </a:t>
            </a:r>
            <a:r>
              <a:rPr lang="tr-TR" sz="2700" b="1" dirty="0">
                <a:solidFill>
                  <a:srgbClr val="FFFF00"/>
                </a:solidFill>
              </a:rPr>
              <a:t>not </a:t>
            </a:r>
            <a:r>
              <a:rPr lang="tr-TR" sz="2700" b="1" dirty="0" err="1">
                <a:solidFill>
                  <a:srgbClr val="FFFF00"/>
                </a:solidFill>
              </a:rPr>
              <a:t>just</a:t>
            </a:r>
            <a:r>
              <a:rPr lang="tr-TR" sz="2700" b="1" dirty="0">
                <a:solidFill>
                  <a:srgbClr val="FFFF00"/>
                </a:solidFill>
              </a:rPr>
              <a:t> </a:t>
            </a:r>
            <a:r>
              <a:rPr lang="tr-TR" sz="2700" b="1" dirty="0" err="1">
                <a:solidFill>
                  <a:srgbClr val="FFFF00"/>
                </a:solidFill>
              </a:rPr>
              <a:t>expectative</a:t>
            </a:r>
            <a:r>
              <a:rPr lang="tr-TR" sz="2700" b="1" dirty="0">
                <a:solidFill>
                  <a:srgbClr val="FFFF00"/>
                </a:solidFill>
              </a:rPr>
              <a:t> </a:t>
            </a:r>
            <a:r>
              <a:rPr lang="tr-TR" sz="2700" b="1" dirty="0" err="1">
                <a:solidFill>
                  <a:srgbClr val="FFFF00"/>
                </a:solidFill>
              </a:rPr>
              <a:t>care</a:t>
            </a:r>
            <a:r>
              <a:rPr lang="tr-TR" sz="2700" b="1" dirty="0">
                <a:solidFill>
                  <a:srgbClr val="FFFF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9315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78" name="Rectangle 2"/>
          <p:cNvSpPr>
            <a:spLocks noGrp="1" noChangeArrowheads="1"/>
          </p:cNvSpPr>
          <p:nvPr>
            <p:ph type="title"/>
          </p:nvPr>
        </p:nvSpPr>
        <p:spPr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r>
              <a:rPr lang="fr-BE" b="1" dirty="0" smtClean="0">
                <a:solidFill>
                  <a:srgbClr val="FFFF00"/>
                </a:solidFill>
                <a:cs typeface="+mj-cs"/>
              </a:rPr>
              <a:t>With bowel infiltration</a:t>
            </a:r>
            <a:endParaRPr lang="en-US" b="1" dirty="0" smtClean="0">
              <a:solidFill>
                <a:srgbClr val="FFFF00"/>
              </a:solidFill>
              <a:cs typeface="+mj-cs"/>
            </a:endParaRPr>
          </a:p>
        </p:txBody>
      </p:sp>
      <p:pic>
        <p:nvPicPr>
          <p:cNvPr id="843779" name="Picture 3" descr="image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9968" y="1773969"/>
            <a:ext cx="4195032" cy="3439079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843780" name="Picture 4" descr="IMAGE00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79270" y="1773969"/>
            <a:ext cx="4630461" cy="34733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496" y="5623529"/>
            <a:ext cx="9179246" cy="855908"/>
          </a:xfrm>
          <a:prstGeom prst="rect">
            <a:avLst/>
          </a:prstGeom>
          <a:noFill/>
        </p:spPr>
        <p:txBody>
          <a:bodyPr wrap="none" lIns="116111" tIns="58055" rIns="116111" bIns="58055" rtlCol="0">
            <a:sp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</a:rPr>
              <a:t>Segmental sigmoid resection</a:t>
            </a:r>
            <a:endParaRPr lang="en-US" sz="4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5736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b="1" dirty="0" smtClean="0">
                <a:solidFill>
                  <a:srgbClr val="FFFF00"/>
                </a:solidFill>
                <a:cs typeface="+mj-cs"/>
              </a:rPr>
              <a:t>URETEROLYSIS</a:t>
            </a:r>
          </a:p>
        </p:txBody>
      </p:sp>
      <p:pic>
        <p:nvPicPr>
          <p:cNvPr id="171010" name="Picture 3" descr="uvs100207-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96207"/>
            <a:ext cx="3429001" cy="274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011" name="Picture 4" descr="uvs100207-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795" y="1296207"/>
            <a:ext cx="3428999" cy="274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012" name="Picture 5" descr="uvs100207-0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114398"/>
            <a:ext cx="3429001" cy="274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013" name="Picture 6" descr="uvs100207-00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795" y="4114398"/>
            <a:ext cx="3428999" cy="274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372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70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47597"/>
            <a:ext cx="8589640" cy="13843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r>
              <a:rPr lang="tr-TR" b="1" dirty="0" smtClean="0">
                <a:solidFill>
                  <a:srgbClr val="FFFF00"/>
                </a:solidFill>
                <a:cs typeface="+mj-cs"/>
              </a:rPr>
              <a:t>Management of DIE</a:t>
            </a:r>
            <a:endParaRPr lang="en-US" b="1" dirty="0" smtClean="0">
              <a:solidFill>
                <a:srgbClr val="FFFF00"/>
              </a:solidFill>
              <a:cs typeface="+mj-cs"/>
            </a:endParaRPr>
          </a:p>
        </p:txBody>
      </p:sp>
      <p:sp>
        <p:nvSpPr>
          <p:cNvPr id="9687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683" y="1628825"/>
            <a:ext cx="4739318" cy="4525636"/>
          </a:xfrm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fr-BE" sz="2800" b="1" dirty="0"/>
          </a:p>
          <a:p>
            <a:pPr eaLnBrk="1" hangingPunct="1">
              <a:defRPr/>
            </a:pPr>
            <a:r>
              <a:rPr lang="fr-BE" sz="2800" b="1" dirty="0">
                <a:solidFill>
                  <a:srgbClr val="FFFF00"/>
                </a:solidFill>
              </a:rPr>
              <a:t>Aim of </a:t>
            </a:r>
            <a:r>
              <a:rPr lang="tr-TR" sz="2800" b="1" dirty="0">
                <a:solidFill>
                  <a:srgbClr val="FFFF00"/>
                </a:solidFill>
              </a:rPr>
              <a:t>DIE </a:t>
            </a:r>
            <a:r>
              <a:rPr lang="fr-BE" sz="2800" b="1" dirty="0">
                <a:solidFill>
                  <a:srgbClr val="FFFF00"/>
                </a:solidFill>
              </a:rPr>
              <a:t>management </a:t>
            </a:r>
            <a:endParaRPr lang="tr-TR" sz="2800" b="1" dirty="0">
              <a:solidFill>
                <a:srgbClr val="FFFF00"/>
              </a:solidFill>
            </a:endParaRPr>
          </a:p>
          <a:p>
            <a:pPr eaLnBrk="1" hangingPunct="1">
              <a:buFontTx/>
              <a:buNone/>
              <a:defRPr/>
            </a:pPr>
            <a:r>
              <a:rPr lang="fr-BE" sz="2800" b="1" dirty="0"/>
              <a:t> </a:t>
            </a:r>
          </a:p>
          <a:p>
            <a:pPr lvl="1" eaLnBrk="1" hangingPunct="1">
              <a:defRPr/>
            </a:pPr>
            <a:r>
              <a:rPr lang="fr-BE" b="1" dirty="0">
                <a:solidFill>
                  <a:srgbClr val="FFFFFF"/>
                </a:solidFill>
              </a:rPr>
              <a:t>Improve quality of life</a:t>
            </a:r>
          </a:p>
          <a:p>
            <a:pPr lvl="1" eaLnBrk="1" hangingPunct="1">
              <a:defRPr/>
            </a:pPr>
            <a:r>
              <a:rPr lang="tr-TR" b="1" dirty="0">
                <a:solidFill>
                  <a:srgbClr val="FFFFFF"/>
                </a:solidFill>
              </a:rPr>
              <a:t>F</a:t>
            </a:r>
            <a:r>
              <a:rPr lang="fr-BE" b="1" dirty="0">
                <a:solidFill>
                  <a:srgbClr val="FFFFFF"/>
                </a:solidFill>
              </a:rPr>
              <a:t>ertility</a:t>
            </a:r>
            <a:r>
              <a:rPr lang="tr-TR" b="1" dirty="0">
                <a:solidFill>
                  <a:srgbClr val="FFFFFF"/>
                </a:solidFill>
              </a:rPr>
              <a:t> </a:t>
            </a:r>
            <a:r>
              <a:rPr lang="tr-TR" b="1" dirty="0" err="1">
                <a:solidFill>
                  <a:srgbClr val="FFFFFF"/>
                </a:solidFill>
              </a:rPr>
              <a:t>preservation</a:t>
            </a:r>
            <a:endParaRPr lang="fr-BE" b="1" dirty="0">
              <a:solidFill>
                <a:srgbClr val="FFFFFF"/>
              </a:solidFill>
            </a:endParaRPr>
          </a:p>
          <a:p>
            <a:pPr lvl="1" eaLnBrk="1" hangingPunct="1">
              <a:defRPr/>
            </a:pPr>
            <a:r>
              <a:rPr lang="fr-BE" b="1" dirty="0">
                <a:solidFill>
                  <a:srgbClr val="FFFFFF"/>
                </a:solidFill>
              </a:rPr>
              <a:t>Low recurrence rate</a:t>
            </a:r>
          </a:p>
          <a:p>
            <a:pPr lvl="1" eaLnBrk="1" hangingPunct="1">
              <a:defRPr/>
            </a:pPr>
            <a:r>
              <a:rPr lang="fr-BE" b="1" dirty="0">
                <a:solidFill>
                  <a:srgbClr val="FFFFFF"/>
                </a:solidFill>
              </a:rPr>
              <a:t>Low complication rate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968708" name="Picture 4" descr="RV anat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65460" y="1628826"/>
            <a:ext cx="2775858" cy="2265841"/>
          </a:xfrm>
          <a:solidFill>
            <a:schemeClr val="bg2"/>
          </a:solidFill>
          <a:ln>
            <a:solidFill>
              <a:schemeClr val="tx1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968709" name="Picture 5" descr="RV ANA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93683" y="3987397"/>
            <a:ext cx="2874635" cy="2120698"/>
          </a:xfrm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968710" name="Oval 6"/>
          <p:cNvSpPr>
            <a:spLocks noChangeArrowheads="1"/>
          </p:cNvSpPr>
          <p:nvPr/>
        </p:nvSpPr>
        <p:spPr bwMode="auto">
          <a:xfrm>
            <a:off x="6515302" y="2925033"/>
            <a:ext cx="503968" cy="461634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16111" tIns="58055" rIns="116111" bIns="58055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968711" name="Oval 7"/>
          <p:cNvSpPr>
            <a:spLocks noChangeArrowheads="1"/>
          </p:cNvSpPr>
          <p:nvPr/>
        </p:nvSpPr>
        <p:spPr bwMode="auto">
          <a:xfrm>
            <a:off x="6301620" y="3140731"/>
            <a:ext cx="215699" cy="544286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16111" tIns="58055" rIns="116111" bIns="58055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968712" name="Oval 8"/>
          <p:cNvSpPr>
            <a:spLocks noChangeArrowheads="1"/>
          </p:cNvSpPr>
          <p:nvPr/>
        </p:nvSpPr>
        <p:spPr bwMode="auto">
          <a:xfrm>
            <a:off x="5795636" y="4584095"/>
            <a:ext cx="362857" cy="356810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16111" tIns="58055" rIns="116111" bIns="58055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pic>
        <p:nvPicPr>
          <p:cNvPr id="38920" name="Picture 9" descr="RV anat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683" y="1628826"/>
            <a:ext cx="2773841" cy="2265841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912253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314" name="Rectangle 2"/>
          <p:cNvSpPr>
            <a:spLocks noGrp="1" noChangeArrowheads="1"/>
          </p:cNvSpPr>
          <p:nvPr>
            <p:ph type="title"/>
          </p:nvPr>
        </p:nvSpPr>
        <p:spPr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r>
              <a:rPr lang="fr-BE" b="1" dirty="0" smtClean="0">
                <a:solidFill>
                  <a:srgbClr val="FFFF00"/>
                </a:solidFill>
                <a:cs typeface="+mj-cs"/>
              </a:rPr>
              <a:t>Role of medical treatment</a:t>
            </a:r>
            <a:endParaRPr lang="en-US" b="1" dirty="0" smtClean="0">
              <a:solidFill>
                <a:srgbClr val="FFFF00"/>
              </a:solidFill>
              <a:cs typeface="+mj-cs"/>
            </a:endParaRPr>
          </a:p>
        </p:txBody>
      </p:sp>
      <p:sp>
        <p:nvSpPr>
          <p:cNvPr id="781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605" y="1600603"/>
            <a:ext cx="4390571" cy="4525636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fr-BE" sz="2800" b="1" dirty="0">
                <a:solidFill>
                  <a:srgbClr val="FFFFFF"/>
                </a:solidFill>
              </a:rPr>
              <a:t>Hormonal therapy has been designed to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fr-BE" sz="2400" b="1" dirty="0">
                <a:solidFill>
                  <a:srgbClr val="FFFFFF"/>
                </a:solidFill>
              </a:rPr>
              <a:t>suppress oestrogen synthesis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fr-BE" sz="2400" b="1" dirty="0">
                <a:solidFill>
                  <a:srgbClr val="FFFFFF"/>
                </a:solidFill>
              </a:rPr>
              <a:t>atrophy of ectopic endometrial implant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r-BE" sz="2800" b="1" dirty="0">
                <a:solidFill>
                  <a:srgbClr val="FFFF00"/>
                </a:solidFill>
              </a:rPr>
              <a:t>Recurrence after cessation is high : 50%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r-BE" sz="2800" b="1" dirty="0">
                <a:solidFill>
                  <a:srgbClr val="FFFFFF"/>
                </a:solidFill>
              </a:rPr>
              <a:t>Relative ineffectiveness of medical therapy : fibrotic reaction </a:t>
            </a: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781316" name="Rectangle 4"/>
          <p:cNvSpPr>
            <a:spLocks noChangeArrowheads="1"/>
          </p:cNvSpPr>
          <p:nvPr/>
        </p:nvSpPr>
        <p:spPr bwMode="auto">
          <a:xfrm>
            <a:off x="4860270" y="5374318"/>
            <a:ext cx="4031746" cy="7196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18" tIns="45710" rIns="91418" bIns="45710" anchor="ctr"/>
          <a:lstStyle/>
          <a:p>
            <a:pPr defTabSz="915177">
              <a:defRPr/>
            </a:pPr>
            <a:r>
              <a:rPr lang="fr-BE" sz="2400" b="1" dirty="0">
                <a:solidFill>
                  <a:srgbClr val="FFFF00"/>
                </a:solidFill>
                <a:cs typeface="+mn-cs"/>
              </a:rPr>
              <a:t>Surgery of symptomatic DIE </a:t>
            </a:r>
          </a:p>
          <a:p>
            <a:pPr defTabSz="915177">
              <a:defRPr/>
            </a:pPr>
            <a:r>
              <a:rPr lang="fr-BE" sz="2400" b="1" dirty="0">
                <a:solidFill>
                  <a:srgbClr val="FFFF00"/>
                </a:solidFill>
                <a:cs typeface="+mn-cs"/>
              </a:rPr>
              <a:t>is required </a:t>
            </a:r>
            <a:endParaRPr lang="en-US" sz="2400" b="1" dirty="0">
              <a:solidFill>
                <a:srgbClr val="FFFF00"/>
              </a:solidFill>
              <a:cs typeface="+mn-cs"/>
            </a:endParaRPr>
          </a:p>
        </p:txBody>
      </p:sp>
      <p:pic>
        <p:nvPicPr>
          <p:cNvPr id="781317" name="Picture 5" descr="RV anat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60271" y="1628826"/>
            <a:ext cx="4025698" cy="3670905"/>
          </a:xfrm>
          <a:solidFill>
            <a:schemeClr val="bg2"/>
          </a:solidFill>
          <a:ln>
            <a:solidFill>
              <a:schemeClr val="tx1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859476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04-15 11.47.3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" b="90"/>
          <a:stretch>
            <a:fillRect/>
          </a:stretch>
        </p:blipFill>
        <p:spPr>
          <a:xfrm>
            <a:off x="0" y="-1"/>
            <a:ext cx="9144000" cy="7002723"/>
          </a:xfrm>
        </p:spPr>
      </p:pic>
    </p:spTree>
    <p:extLst>
      <p:ext uri="{BB962C8B-B14F-4D97-AF65-F5344CB8AC3E}">
        <p14:creationId xmlns:p14="http://schemas.microsoft.com/office/powerpoint/2010/main" val="1304688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680" y="274638"/>
            <a:ext cx="893832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DIE Surgery: When and to Whom ?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251" y="1600200"/>
            <a:ext cx="8947777" cy="52578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Surgery should be performed when </a:t>
            </a:r>
            <a:r>
              <a:rPr lang="en-US" b="1" dirty="0" smtClean="0">
                <a:solidFill>
                  <a:srgbClr val="FFFF00"/>
                </a:solidFill>
              </a:rPr>
              <a:t>pain persists despite the use of medical treatments</a:t>
            </a:r>
          </a:p>
          <a:p>
            <a:r>
              <a:rPr lang="en-US" b="1" dirty="0" smtClean="0">
                <a:solidFill>
                  <a:srgbClr val="FFFFFF"/>
                </a:solidFill>
              </a:rPr>
              <a:t>When DIE causes bowel </a:t>
            </a:r>
            <a:r>
              <a:rPr lang="en-US" b="1" dirty="0" smtClean="0">
                <a:solidFill>
                  <a:srgbClr val="FFFF00"/>
                </a:solidFill>
              </a:rPr>
              <a:t>stenosis</a:t>
            </a:r>
            <a:r>
              <a:rPr lang="en-US" b="1" dirty="0" smtClean="0">
                <a:solidFill>
                  <a:srgbClr val="FFFFFF"/>
                </a:solidFill>
              </a:rPr>
              <a:t>/</a:t>
            </a:r>
            <a:r>
              <a:rPr lang="en-US" b="1" dirty="0" smtClean="0">
                <a:solidFill>
                  <a:srgbClr val="FFFF00"/>
                </a:solidFill>
              </a:rPr>
              <a:t>ureteral stricture</a:t>
            </a:r>
          </a:p>
          <a:p>
            <a:r>
              <a:rPr lang="en-US" b="1" dirty="0" smtClean="0">
                <a:solidFill>
                  <a:srgbClr val="FFFFFF"/>
                </a:solidFill>
              </a:rPr>
              <a:t>In </a:t>
            </a:r>
            <a:r>
              <a:rPr lang="en-US" b="1" dirty="0" err="1" smtClean="0">
                <a:solidFill>
                  <a:srgbClr val="FFFFFF"/>
                </a:solidFill>
              </a:rPr>
              <a:t>patientes</a:t>
            </a:r>
            <a:r>
              <a:rPr lang="en-US" b="1" dirty="0" smtClean="0">
                <a:solidFill>
                  <a:srgbClr val="FFFFFF"/>
                </a:solidFill>
              </a:rPr>
              <a:t> with contraindications to hormonal therapies or refusing this treatment</a:t>
            </a:r>
          </a:p>
          <a:p>
            <a:r>
              <a:rPr lang="en-US" b="1" dirty="0" smtClean="0">
                <a:solidFill>
                  <a:srgbClr val="FFFFFF"/>
                </a:solidFill>
              </a:rPr>
              <a:t>Women desiring to conceive ??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909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5" y="188642"/>
            <a:ext cx="8228794" cy="1143001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tr-TR" sz="5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j-cs"/>
              </a:rPr>
              <a:t>Preoperative</a:t>
            </a:r>
            <a:r>
              <a:rPr lang="tr-TR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j-cs"/>
              </a:rPr>
              <a:t> </a:t>
            </a:r>
            <a:r>
              <a:rPr lang="tr-TR" sz="5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j-cs"/>
              </a:rPr>
              <a:t>Assesment</a:t>
            </a:r>
            <a:endParaRPr lang="en-US" sz="5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j-cs"/>
            </a:endParaRPr>
          </a:p>
        </p:txBody>
      </p:sp>
      <p:sp>
        <p:nvSpPr>
          <p:cNvPr id="801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682" y="1773968"/>
            <a:ext cx="8208774" cy="4525636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tr-TR" sz="3600" b="1" dirty="0" err="1">
                <a:solidFill>
                  <a:srgbClr val="FFFF00"/>
                </a:solidFill>
              </a:rPr>
              <a:t>Rectovaginal</a:t>
            </a:r>
            <a:r>
              <a:rPr lang="tr-TR" sz="3600" b="1" dirty="0">
                <a:solidFill>
                  <a:srgbClr val="FFFF00"/>
                </a:solidFill>
              </a:rPr>
              <a:t> </a:t>
            </a:r>
            <a:r>
              <a:rPr lang="tr-TR" sz="3600" b="1" dirty="0" err="1">
                <a:solidFill>
                  <a:srgbClr val="FFFF00"/>
                </a:solidFill>
              </a:rPr>
              <a:t>examination</a:t>
            </a:r>
            <a:r>
              <a:rPr lang="tr-TR" sz="3600" b="1" dirty="0">
                <a:solidFill>
                  <a:srgbClr val="FFFF0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sz="3600" b="1" dirty="0" err="1">
                <a:solidFill>
                  <a:srgbClr val="FFFFFF"/>
                </a:solidFill>
              </a:rPr>
              <a:t>Pelvic</a:t>
            </a:r>
            <a:r>
              <a:rPr lang="tr-TR" sz="3600" b="1" dirty="0">
                <a:solidFill>
                  <a:srgbClr val="FFFFFF"/>
                </a:solidFill>
              </a:rPr>
              <a:t> </a:t>
            </a:r>
            <a:r>
              <a:rPr lang="tr-TR" sz="3600" b="1" dirty="0" err="1">
                <a:solidFill>
                  <a:srgbClr val="FFFFFF"/>
                </a:solidFill>
              </a:rPr>
              <a:t>and</a:t>
            </a:r>
            <a:r>
              <a:rPr lang="tr-TR" sz="3600" b="1" dirty="0">
                <a:solidFill>
                  <a:srgbClr val="FFFFFF"/>
                </a:solidFill>
              </a:rPr>
              <a:t> </a:t>
            </a:r>
            <a:r>
              <a:rPr lang="tr-TR" sz="3600" b="1" dirty="0" err="1">
                <a:solidFill>
                  <a:srgbClr val="FFFFFF"/>
                </a:solidFill>
              </a:rPr>
              <a:t>transrectal</a:t>
            </a:r>
            <a:r>
              <a:rPr lang="tr-TR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>
                <a:solidFill>
                  <a:srgbClr val="FFFFFF"/>
                </a:solidFill>
              </a:rPr>
              <a:t>US</a:t>
            </a:r>
            <a:endParaRPr lang="tr-TR" sz="3600" b="1" dirty="0">
              <a:solidFill>
                <a:srgbClr val="FFFFFF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tr-TR" sz="3600" b="1" dirty="0" err="1">
                <a:solidFill>
                  <a:srgbClr val="FFFFFF"/>
                </a:solidFill>
              </a:rPr>
              <a:t>Pelvic</a:t>
            </a:r>
            <a:r>
              <a:rPr lang="tr-TR" sz="3600" b="1" dirty="0">
                <a:solidFill>
                  <a:srgbClr val="FFFFFF"/>
                </a:solidFill>
              </a:rPr>
              <a:t> MRI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sz="3600" b="1" dirty="0" err="1">
                <a:solidFill>
                  <a:schemeClr val="bg1"/>
                </a:solidFill>
              </a:rPr>
              <a:t>Double</a:t>
            </a:r>
            <a:r>
              <a:rPr lang="tr-TR" sz="3600" b="1" dirty="0">
                <a:solidFill>
                  <a:schemeClr val="bg1"/>
                </a:solidFill>
              </a:rPr>
              <a:t> </a:t>
            </a:r>
            <a:r>
              <a:rPr lang="tr-TR" sz="3600" b="1" dirty="0" err="1">
                <a:solidFill>
                  <a:schemeClr val="bg1"/>
                </a:solidFill>
              </a:rPr>
              <a:t>contrast</a:t>
            </a:r>
            <a:r>
              <a:rPr lang="tr-TR" sz="3600" b="1" dirty="0">
                <a:solidFill>
                  <a:schemeClr val="bg1"/>
                </a:solidFill>
              </a:rPr>
              <a:t> </a:t>
            </a:r>
            <a:r>
              <a:rPr lang="tr-TR" sz="3600" b="1" dirty="0" err="1">
                <a:solidFill>
                  <a:schemeClr val="bg1"/>
                </a:solidFill>
              </a:rPr>
              <a:t>enema</a:t>
            </a:r>
            <a:endParaRPr lang="tr-TR" sz="3600" b="1" dirty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tr-TR" sz="3600" b="1" dirty="0" err="1">
                <a:solidFill>
                  <a:schemeClr val="bg1"/>
                </a:solidFill>
              </a:rPr>
              <a:t>Rectosigmoidoscopy</a:t>
            </a:r>
            <a:r>
              <a:rPr lang="tr-TR" sz="3600" b="1" dirty="0">
                <a:solidFill>
                  <a:schemeClr val="bg1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sz="3600" b="1" dirty="0">
                <a:solidFill>
                  <a:schemeClr val="bg1"/>
                </a:solidFill>
              </a:rPr>
              <a:t>IVP </a:t>
            </a:r>
            <a:r>
              <a:rPr lang="tr-TR" sz="3600" b="1" dirty="0" smtClean="0">
                <a:solidFill>
                  <a:schemeClr val="bg1"/>
                </a:solidFill>
              </a:rPr>
              <a:t>,</a:t>
            </a:r>
            <a:r>
              <a:rPr lang="tr-TR" sz="3600" b="1" dirty="0" err="1" smtClean="0">
                <a:solidFill>
                  <a:schemeClr val="bg1"/>
                </a:solidFill>
              </a:rPr>
              <a:t>cystoscopy</a:t>
            </a:r>
            <a:r>
              <a:rPr lang="tr-TR" sz="3600" b="1" dirty="0" smtClean="0">
                <a:solidFill>
                  <a:schemeClr val="bg1"/>
                </a:solidFill>
              </a:rPr>
              <a:t> (</a:t>
            </a:r>
            <a:r>
              <a:rPr lang="tr-TR" sz="3600" b="1" dirty="0" err="1">
                <a:solidFill>
                  <a:schemeClr val="bg1"/>
                </a:solidFill>
              </a:rPr>
              <a:t>if</a:t>
            </a:r>
            <a:r>
              <a:rPr lang="tr-TR" sz="3600" b="1" dirty="0">
                <a:solidFill>
                  <a:schemeClr val="bg1"/>
                </a:solidFill>
              </a:rPr>
              <a:t> </a:t>
            </a:r>
            <a:r>
              <a:rPr lang="tr-TR" sz="3600" b="1" dirty="0" err="1">
                <a:solidFill>
                  <a:schemeClr val="bg1"/>
                </a:solidFill>
              </a:rPr>
              <a:t>needed</a:t>
            </a:r>
            <a:r>
              <a:rPr lang="tr-TR" sz="3600" b="1" dirty="0" smtClean="0">
                <a:solidFill>
                  <a:schemeClr val="bg1"/>
                </a:solidFill>
              </a:rPr>
              <a:t>) </a:t>
            </a:r>
            <a:endParaRPr lang="tr-TR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039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6879"/>
            <a:ext cx="8229600" cy="1384300"/>
          </a:xfrm>
        </p:spPr>
        <p:txBody>
          <a:bodyPr/>
          <a:lstStyle/>
          <a:p>
            <a:pPr eaLnBrk="1" hangingPunct="1">
              <a:defRPr/>
            </a:pPr>
            <a:r>
              <a:rPr lang="fr-BE" sz="4100" b="1" dirty="0">
                <a:solidFill>
                  <a:srgbClr val="FFFF00"/>
                </a:solidFill>
              </a:rPr>
              <a:t>DIE : Clinical examination and laparoscopy</a:t>
            </a:r>
            <a:endParaRPr lang="en-US" sz="4100" b="1" dirty="0">
              <a:solidFill>
                <a:srgbClr val="FFFF00"/>
              </a:solidFill>
            </a:endParaRPr>
          </a:p>
        </p:txBody>
      </p:sp>
      <p:pic>
        <p:nvPicPr>
          <p:cNvPr id="793603" name="Picture 3" descr="IMAGE00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9969" y="1646969"/>
            <a:ext cx="4680857" cy="3511651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793604" name="Picture 4" descr="IMAGE00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6857" y="3068159"/>
            <a:ext cx="4630461" cy="34733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836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1" y="457604"/>
            <a:ext cx="8382000" cy="913190"/>
          </a:xfrm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tr-TR" b="1" dirty="0" smtClean="0">
                <a:solidFill>
                  <a:srgbClr val="FFFF00"/>
                </a:solidFill>
                <a:cs typeface="+mj-cs"/>
              </a:rPr>
              <a:t>Management of DIE</a:t>
            </a:r>
            <a:endParaRPr lang="fr-FR" b="1" dirty="0" smtClean="0">
              <a:solidFill>
                <a:srgbClr val="FFFF00"/>
              </a:solidFill>
              <a:cs typeface="+mj-cs"/>
            </a:endParaRPr>
          </a:p>
        </p:txBody>
      </p:sp>
      <p:sp>
        <p:nvSpPr>
          <p:cNvPr id="817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398" y="1688352"/>
            <a:ext cx="8535206" cy="5016561"/>
          </a:xfrm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</a:extLst>
        </p:spPr>
        <p:txBody>
          <a:bodyPr>
            <a:normAutofit fontScale="62500" lnSpcReduction="20000"/>
          </a:bodyPr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fr-BE" sz="4500" b="1" dirty="0">
                <a:solidFill>
                  <a:srgbClr val="FFFFFF"/>
                </a:solidFill>
              </a:rPr>
              <a:t>1/ How to diagnose DIE ?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fr-BE" sz="4500" b="1" dirty="0">
              <a:solidFill>
                <a:srgbClr val="FFFFFF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fr-BE" sz="4500" b="1" dirty="0">
                <a:solidFill>
                  <a:srgbClr val="FFFFFF"/>
                </a:solidFill>
              </a:rPr>
              <a:t>2/ What kind of preoperative work-up ?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fr-BE" sz="4500" b="1" dirty="0">
                <a:solidFill>
                  <a:srgbClr val="FFFFFF"/>
                </a:solidFill>
              </a:rPr>
              <a:t>    </a:t>
            </a:r>
            <a:r>
              <a:rPr lang="tr-TR" sz="4500" b="1" dirty="0" err="1">
                <a:solidFill>
                  <a:srgbClr val="FFFFFF"/>
                </a:solidFill>
              </a:rPr>
              <a:t>Are</a:t>
            </a:r>
            <a:r>
              <a:rPr lang="fr-BE" sz="4500" b="1" dirty="0">
                <a:solidFill>
                  <a:srgbClr val="FFFFFF"/>
                </a:solidFill>
              </a:rPr>
              <a:t> the bowel</a:t>
            </a:r>
            <a:r>
              <a:rPr lang="tr-TR" sz="4500" b="1" dirty="0">
                <a:solidFill>
                  <a:srgbClr val="FFFFFF"/>
                </a:solidFill>
              </a:rPr>
              <a:t>,</a:t>
            </a:r>
            <a:r>
              <a:rPr lang="tr-TR" sz="4500" b="1" dirty="0" err="1">
                <a:solidFill>
                  <a:srgbClr val="FFFFFF"/>
                </a:solidFill>
              </a:rPr>
              <a:t>bladder,urether</a:t>
            </a:r>
            <a:r>
              <a:rPr lang="fr-BE" sz="4500" b="1" dirty="0">
                <a:solidFill>
                  <a:srgbClr val="FFFFFF"/>
                </a:solidFill>
              </a:rPr>
              <a:t> infiltrated?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fr-BE" sz="4500" b="1" dirty="0">
              <a:solidFill>
                <a:srgbClr val="FFFFFF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fr-BE" sz="4500" b="1" dirty="0">
                <a:solidFill>
                  <a:srgbClr val="FFFFFF"/>
                </a:solidFill>
              </a:rPr>
              <a:t>3/ What kind of surgical techniques ?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fr-BE" sz="4500" b="1" dirty="0">
                <a:solidFill>
                  <a:srgbClr val="FFFFFF"/>
                </a:solidFill>
              </a:rPr>
              <a:t>     -</a:t>
            </a:r>
            <a:r>
              <a:rPr lang="fr-BE" sz="4500" b="1" dirty="0">
                <a:solidFill>
                  <a:srgbClr val="FFFF00"/>
                </a:solidFill>
              </a:rPr>
              <a:t>Nodule excision alone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fr-BE" sz="4500" b="1" dirty="0">
                <a:solidFill>
                  <a:srgbClr val="FFFF00"/>
                </a:solidFill>
              </a:rPr>
              <a:t>    - Shaving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fr-BE" sz="4500" b="1" dirty="0">
                <a:solidFill>
                  <a:srgbClr val="FFFF00"/>
                </a:solidFill>
              </a:rPr>
              <a:t>    - Segmental bowel resection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fr-BE" sz="4500" b="1" dirty="0">
                <a:solidFill>
                  <a:srgbClr val="FFFF00"/>
                </a:solidFill>
              </a:rPr>
              <a:t>    - Disc</a:t>
            </a:r>
            <a:r>
              <a:rPr lang="tr-TR" sz="4500" b="1" dirty="0" err="1">
                <a:solidFill>
                  <a:srgbClr val="FFFF00"/>
                </a:solidFill>
              </a:rPr>
              <a:t>oid</a:t>
            </a:r>
            <a:r>
              <a:rPr lang="tr-TR" sz="4500" b="1" dirty="0">
                <a:solidFill>
                  <a:srgbClr val="FFFF00"/>
                </a:solidFill>
              </a:rPr>
              <a:t> </a:t>
            </a:r>
            <a:r>
              <a:rPr lang="tr-TR" sz="4500" b="1" dirty="0" err="1">
                <a:solidFill>
                  <a:srgbClr val="FFFF00"/>
                </a:solidFill>
              </a:rPr>
              <a:t>bowel</a:t>
            </a:r>
            <a:r>
              <a:rPr lang="fr-BE" sz="4500" b="1" dirty="0">
                <a:solidFill>
                  <a:srgbClr val="FFFF00"/>
                </a:solidFill>
              </a:rPr>
              <a:t> </a:t>
            </a:r>
            <a:r>
              <a:rPr lang="tr-TR" sz="4500" b="1" dirty="0" err="1" smtClean="0">
                <a:solidFill>
                  <a:srgbClr val="FFFF00"/>
                </a:solidFill>
              </a:rPr>
              <a:t>excision</a:t>
            </a:r>
            <a:endParaRPr lang="tr-TR" sz="4500" b="1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tr-TR" sz="4500" b="1" dirty="0">
                <a:solidFill>
                  <a:srgbClr val="FFFF00"/>
                </a:solidFill>
              </a:rPr>
              <a:t> </a:t>
            </a:r>
            <a:r>
              <a:rPr lang="tr-TR" sz="4500" b="1" dirty="0" smtClean="0">
                <a:solidFill>
                  <a:srgbClr val="FFFF00"/>
                </a:solidFill>
              </a:rPr>
              <a:t>   - </a:t>
            </a:r>
            <a:r>
              <a:rPr lang="tr-TR" sz="4500" b="1" dirty="0" err="1" smtClean="0">
                <a:solidFill>
                  <a:srgbClr val="FFFF00"/>
                </a:solidFill>
              </a:rPr>
              <a:t>Nerve</a:t>
            </a:r>
            <a:r>
              <a:rPr lang="tr-TR" sz="4500" b="1" dirty="0" smtClean="0">
                <a:solidFill>
                  <a:srgbClr val="FFFF00"/>
                </a:solidFill>
              </a:rPr>
              <a:t> </a:t>
            </a:r>
            <a:r>
              <a:rPr lang="tr-TR" sz="4500" b="1" dirty="0" err="1" smtClean="0">
                <a:solidFill>
                  <a:srgbClr val="FFFF00"/>
                </a:solidFill>
              </a:rPr>
              <a:t>sparing</a:t>
            </a:r>
            <a:r>
              <a:rPr lang="tr-TR" sz="4500" b="1" dirty="0" smtClean="0">
                <a:solidFill>
                  <a:srgbClr val="FFFF00"/>
                </a:solidFill>
              </a:rPr>
              <a:t> </a:t>
            </a:r>
            <a:r>
              <a:rPr lang="tr-TR" sz="4500" b="1" dirty="0" err="1" smtClean="0">
                <a:solidFill>
                  <a:srgbClr val="FFFF00"/>
                </a:solidFill>
              </a:rPr>
              <a:t>surgery</a:t>
            </a:r>
            <a:endParaRPr lang="fr-BE" sz="4500" b="1" dirty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fr-BE" sz="4500" b="1" dirty="0">
                <a:solidFill>
                  <a:srgbClr val="FFFFFF"/>
                </a:solidFill>
              </a:rPr>
              <a:t>4/ Risk and benefits of </a:t>
            </a:r>
            <a:r>
              <a:rPr lang="tr-TR" sz="4500" b="1" dirty="0" err="1">
                <a:solidFill>
                  <a:srgbClr val="FFFFFF"/>
                </a:solidFill>
              </a:rPr>
              <a:t>each</a:t>
            </a:r>
            <a:r>
              <a:rPr lang="fr-BE" sz="4500" b="1" dirty="0">
                <a:solidFill>
                  <a:srgbClr val="FFFFFF"/>
                </a:solidFill>
              </a:rPr>
              <a:t> technique</a:t>
            </a:r>
            <a:r>
              <a:rPr lang="tr-TR" sz="4500" b="1" dirty="0">
                <a:solidFill>
                  <a:srgbClr val="FFFFFF"/>
                </a:solidFill>
              </a:rPr>
              <a:t>.</a:t>
            </a:r>
            <a:endParaRPr lang="fr-BE" sz="4500" b="1" dirty="0">
              <a:solidFill>
                <a:srgbClr val="FFFFFF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fr-BE" sz="4500" b="1" dirty="0">
              <a:solidFill>
                <a:srgbClr val="FFFFFF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fr-BE" sz="4500" b="1" dirty="0">
              <a:solidFill>
                <a:srgbClr val="FFFFFF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fr-BE" sz="1800" b="1" dirty="0"/>
          </a:p>
        </p:txBody>
      </p:sp>
    </p:spTree>
    <p:extLst>
      <p:ext uri="{BB962C8B-B14F-4D97-AF65-F5344CB8AC3E}">
        <p14:creationId xmlns:p14="http://schemas.microsoft.com/office/powerpoint/2010/main" val="241277994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smtClean="0"/>
              <a:t> </a:t>
            </a:r>
            <a:r>
              <a:rPr lang="en-US" sz="6000" b="1" dirty="0" smtClean="0">
                <a:solidFill>
                  <a:srgbClr val="FFFF00"/>
                </a:solidFill>
              </a:rPr>
              <a:t>Objectives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795320" cy="5257800"/>
          </a:xfrm>
        </p:spPr>
        <p:txBody>
          <a:bodyPr/>
          <a:lstStyle/>
          <a:p>
            <a:pPr marL="457200" lvl="1" indent="0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Restore normal anatomy</a:t>
            </a:r>
          </a:p>
          <a:p>
            <a:pPr marL="457200" lvl="1" indent="0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Remove of all </a:t>
            </a:r>
            <a:r>
              <a:rPr lang="en-US" sz="3600" b="1" dirty="0" err="1" smtClean="0">
                <a:solidFill>
                  <a:srgbClr val="FFFFFF"/>
                </a:solidFill>
              </a:rPr>
              <a:t>endometriotic</a:t>
            </a:r>
            <a:r>
              <a:rPr lang="en-US" sz="3600" b="1" dirty="0" smtClean="0">
                <a:solidFill>
                  <a:srgbClr val="FFFFFF"/>
                </a:solidFill>
              </a:rPr>
              <a:t> lesions</a:t>
            </a:r>
          </a:p>
          <a:p>
            <a:pPr marL="457200" lvl="1" indent="0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Remove of all fibrotic lesions</a:t>
            </a:r>
          </a:p>
          <a:p>
            <a:pPr marL="457200" lvl="1" indent="0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Nerve sparing surgery</a:t>
            </a:r>
          </a:p>
          <a:p>
            <a:pPr marL="457200" lvl="1" indent="0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Reduce recurrence and persistence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526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Nerve Sparing in Endometriosis 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Is it feasible?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Is there a </a:t>
            </a:r>
            <a:r>
              <a:rPr lang="en-US" b="1" dirty="0" err="1">
                <a:solidFill>
                  <a:schemeClr val="bg1"/>
                </a:solidFill>
              </a:rPr>
              <a:t>S</a:t>
            </a:r>
            <a:r>
              <a:rPr lang="en-US" b="1" dirty="0" err="1" smtClean="0">
                <a:solidFill>
                  <a:schemeClr val="bg1"/>
                </a:solidFill>
              </a:rPr>
              <a:t>tandardised</a:t>
            </a:r>
            <a:r>
              <a:rPr lang="en-US" b="1" dirty="0" smtClean="0">
                <a:solidFill>
                  <a:schemeClr val="bg1"/>
                </a:solidFill>
              </a:rPr>
              <a:t> Technique?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Is it Effective?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In the literature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 150 publication about NS in Gynecology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 122 in Radical </a:t>
            </a:r>
            <a:r>
              <a:rPr lang="en-US" b="1" dirty="0" err="1" smtClean="0">
                <a:solidFill>
                  <a:schemeClr val="bg1"/>
                </a:solidFill>
              </a:rPr>
              <a:t>Hysteroctomy</a:t>
            </a:r>
            <a:endParaRPr lang="en-US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     3 in </a:t>
            </a:r>
            <a:r>
              <a:rPr lang="en-US" b="1" dirty="0" err="1" smtClean="0">
                <a:solidFill>
                  <a:schemeClr val="bg1"/>
                </a:solidFill>
              </a:rPr>
              <a:t>Sacrocopopexy</a:t>
            </a:r>
            <a:endParaRPr lang="en-US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   25 in </a:t>
            </a:r>
            <a:r>
              <a:rPr lang="en-US" b="1" smtClean="0">
                <a:solidFill>
                  <a:schemeClr val="bg1"/>
                </a:solidFill>
              </a:rPr>
              <a:t>DIE Surgery</a:t>
            </a:r>
            <a:endParaRPr lang="en-US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863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What happens if I cut?</a:t>
            </a:r>
            <a:br>
              <a:rPr lang="en-US" b="1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Bladder and sexual functions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84666" y="1671637"/>
            <a:ext cx="9623778" cy="5440361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Superior </a:t>
            </a:r>
            <a:r>
              <a:rPr lang="en-US" b="1" dirty="0" err="1" smtClean="0">
                <a:solidFill>
                  <a:srgbClr val="FFFF00"/>
                </a:solidFill>
              </a:rPr>
              <a:t>hypogastric</a:t>
            </a:r>
            <a:r>
              <a:rPr lang="en-US" b="1" dirty="0" smtClean="0">
                <a:solidFill>
                  <a:srgbClr val="FFFF00"/>
                </a:solidFill>
              </a:rPr>
              <a:t> plexus  and </a:t>
            </a:r>
            <a:r>
              <a:rPr lang="en-US" b="1" dirty="0" err="1" smtClean="0">
                <a:solidFill>
                  <a:srgbClr val="FFFF00"/>
                </a:solidFill>
              </a:rPr>
              <a:t>hypogastric</a:t>
            </a:r>
            <a:r>
              <a:rPr lang="en-US" b="1" dirty="0" smtClean="0">
                <a:solidFill>
                  <a:srgbClr val="FFFF00"/>
                </a:solidFill>
              </a:rPr>
              <a:t> nerves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- </a:t>
            </a:r>
            <a:r>
              <a:rPr lang="en-US" dirty="0" smtClean="0">
                <a:solidFill>
                  <a:schemeClr val="bg1"/>
                </a:solidFill>
              </a:rPr>
              <a:t>Urinary incontinence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- Urgency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Pelvic splanchnic nerves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- </a:t>
            </a:r>
            <a:r>
              <a:rPr lang="en-US" dirty="0" smtClean="0">
                <a:solidFill>
                  <a:schemeClr val="bg1"/>
                </a:solidFill>
              </a:rPr>
              <a:t>Bladder </a:t>
            </a:r>
            <a:r>
              <a:rPr lang="en-US" dirty="0" err="1" smtClean="0">
                <a:solidFill>
                  <a:schemeClr val="bg1"/>
                </a:solidFill>
              </a:rPr>
              <a:t>atonia</a:t>
            </a: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        - Disorders of bladder sensitivity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- Decreasing blood flow to </a:t>
            </a:r>
            <a:r>
              <a:rPr lang="en-US" dirty="0" err="1" smtClean="0">
                <a:solidFill>
                  <a:schemeClr val="bg1"/>
                </a:solidFill>
              </a:rPr>
              <a:t>vagina,lubrification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rgbClr val="FFFF00"/>
                </a:solidFill>
              </a:rPr>
              <a:t>IHP and visceral branches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bg1"/>
                </a:solidFill>
              </a:rPr>
              <a:t>         - </a:t>
            </a:r>
            <a:r>
              <a:rPr lang="en-US" dirty="0" smtClean="0">
                <a:solidFill>
                  <a:schemeClr val="bg1"/>
                </a:solidFill>
              </a:rPr>
              <a:t>Various dysfunctions according to the level of injury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The chance of the surgeon: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- </a:t>
            </a:r>
            <a:r>
              <a:rPr lang="en-US" dirty="0" err="1" smtClean="0">
                <a:solidFill>
                  <a:schemeClr val="bg1"/>
                </a:solidFill>
              </a:rPr>
              <a:t>Consuquences</a:t>
            </a:r>
            <a:r>
              <a:rPr lang="en-US" dirty="0" smtClean="0">
                <a:solidFill>
                  <a:schemeClr val="bg1"/>
                </a:solidFill>
              </a:rPr>
              <a:t> seems to be more limited if unilateral injury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335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Post-operative Pain Recurrence 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</a:rPr>
              <a:t>After bowel resection   : 17.2%, (0-34.8%)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After disc excision          : 11.7%,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After shaving                   : 7.9%.</a:t>
            </a:r>
          </a:p>
          <a:p>
            <a:endParaRPr lang="en-US" b="1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                      </a:t>
            </a:r>
            <a:r>
              <a:rPr lang="en-US" sz="2400" dirty="0" err="1" smtClean="0">
                <a:solidFill>
                  <a:schemeClr val="bg1"/>
                </a:solidFill>
              </a:rPr>
              <a:t>Donnez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O.Roman</a:t>
            </a:r>
            <a:r>
              <a:rPr lang="en-US" sz="2400" dirty="0" smtClean="0">
                <a:solidFill>
                  <a:schemeClr val="bg1"/>
                </a:solidFill>
              </a:rPr>
              <a:t> H. </a:t>
            </a:r>
            <a:r>
              <a:rPr lang="en-US" sz="2400" dirty="0" err="1" smtClean="0">
                <a:solidFill>
                  <a:schemeClr val="bg1"/>
                </a:solidFill>
              </a:rPr>
              <a:t>Fertil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Steril</a:t>
            </a:r>
            <a:r>
              <a:rPr lang="en-US" sz="2400" dirty="0" smtClean="0">
                <a:solidFill>
                  <a:schemeClr val="bg1"/>
                </a:solidFill>
              </a:rPr>
              <a:t> 2017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3439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Post-operative Pain Recurrence 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034" y="2227414"/>
            <a:ext cx="91440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34 articles,1889 segmental bowel resection for DIE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93.6% pain free after 1 year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Recurrence of symptoms after 2-5 years: </a:t>
            </a:r>
            <a:r>
              <a:rPr lang="en-US" dirty="0" smtClean="0">
                <a:solidFill>
                  <a:srgbClr val="FFFF00"/>
                </a:solidFill>
              </a:rPr>
              <a:t>4-54%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Recurrencs</a:t>
            </a:r>
            <a:r>
              <a:rPr lang="en-US" dirty="0" smtClean="0">
                <a:solidFill>
                  <a:schemeClr val="bg1"/>
                </a:solidFill>
              </a:rPr>
              <a:t> of pain requiring surgery :      </a:t>
            </a:r>
            <a:r>
              <a:rPr lang="en-US" dirty="0" smtClean="0">
                <a:solidFill>
                  <a:srgbClr val="FFFF00"/>
                </a:solidFill>
              </a:rPr>
              <a:t>0-34%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                                         </a:t>
            </a:r>
            <a:r>
              <a:rPr lang="en-US" sz="2800" dirty="0" smtClean="0">
                <a:solidFill>
                  <a:schemeClr val="bg1"/>
                </a:solidFill>
              </a:rPr>
              <a:t>De </a:t>
            </a:r>
            <a:r>
              <a:rPr lang="en-US" sz="2800" dirty="0" err="1" smtClean="0">
                <a:solidFill>
                  <a:schemeClr val="bg1"/>
                </a:solidFill>
              </a:rPr>
              <a:t>Ciccao</a:t>
            </a:r>
            <a:r>
              <a:rPr lang="en-US" sz="2800" dirty="0" smtClean="0">
                <a:solidFill>
                  <a:schemeClr val="bg1"/>
                </a:solidFill>
              </a:rPr>
              <a:t> et al. BJOG 2011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921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83" y="274638"/>
            <a:ext cx="8967617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Post-operative Pain Recurrence : Causes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047" y="1600200"/>
            <a:ext cx="8686800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Incomplete surgery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Other pathologies (</a:t>
            </a:r>
            <a:r>
              <a:rPr lang="en-US" b="1" dirty="0" err="1" smtClean="0">
                <a:solidFill>
                  <a:schemeClr val="bg1"/>
                </a:solidFill>
              </a:rPr>
              <a:t>adenomyosis</a:t>
            </a:r>
            <a:r>
              <a:rPr lang="en-US" b="1" dirty="0" smtClean="0">
                <a:solidFill>
                  <a:schemeClr val="bg1"/>
                </a:solidFill>
              </a:rPr>
              <a:t>),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Pelvic hypersensitivity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Post-op adhesions related to severe complications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 Residual lesions after bowel surgery      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240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04-15 11.47.2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7" r="-387"/>
          <a:stretch>
            <a:fillRect/>
          </a:stretch>
        </p:blipFill>
        <p:spPr>
          <a:xfrm>
            <a:off x="-43056" y="0"/>
            <a:ext cx="9300078" cy="6858000"/>
          </a:xfrm>
        </p:spPr>
      </p:pic>
    </p:spTree>
    <p:extLst>
      <p:ext uri="{BB962C8B-B14F-4D97-AF65-F5344CB8AC3E}">
        <p14:creationId xmlns:p14="http://schemas.microsoft.com/office/powerpoint/2010/main" val="3976239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</a:rPr>
              <a:t>Despite Successful Surgery why Digestive </a:t>
            </a:r>
            <a:r>
              <a:rPr lang="en-US" sz="3600" b="1" dirty="0" err="1" smtClean="0">
                <a:solidFill>
                  <a:srgbClr val="FFFF00"/>
                </a:solidFill>
              </a:rPr>
              <a:t>Symptomps</a:t>
            </a:r>
            <a:r>
              <a:rPr lang="en-US" sz="3600" b="1" dirty="0" smtClean="0">
                <a:solidFill>
                  <a:srgbClr val="FFFF00"/>
                </a:solidFill>
              </a:rPr>
              <a:t> can </a:t>
            </a:r>
            <a:r>
              <a:rPr lang="en-US" sz="3600" b="1" dirty="0" err="1" smtClean="0">
                <a:solidFill>
                  <a:srgbClr val="FFFF00"/>
                </a:solidFill>
              </a:rPr>
              <a:t>persiste</a:t>
            </a:r>
            <a:r>
              <a:rPr lang="en-US" sz="3600" b="1" dirty="0" smtClean="0">
                <a:solidFill>
                  <a:srgbClr val="FFFF00"/>
                </a:solidFill>
              </a:rPr>
              <a:t>?</a:t>
            </a: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b="1" dirty="0" smtClean="0">
                <a:solidFill>
                  <a:srgbClr val="FFFFFF"/>
                </a:solidFill>
              </a:rPr>
              <a:t>Some digestive symptoms are due to </a:t>
            </a:r>
            <a:r>
              <a:rPr lang="en-US" sz="3600" b="1" dirty="0" smtClean="0">
                <a:solidFill>
                  <a:srgbClr val="FFFF00"/>
                </a:solidFill>
              </a:rPr>
              <a:t>cyclic inflammatory phenomena </a:t>
            </a:r>
            <a:r>
              <a:rPr lang="en-US" sz="3600" b="1" dirty="0" smtClean="0">
                <a:solidFill>
                  <a:srgbClr val="FFFFFF"/>
                </a:solidFill>
              </a:rPr>
              <a:t>leading to</a:t>
            </a:r>
            <a:r>
              <a:rPr lang="en-US" sz="3600" b="1" dirty="0" smtClean="0"/>
              <a:t> </a:t>
            </a:r>
            <a:r>
              <a:rPr lang="en-US" sz="3600" b="1" dirty="0" smtClean="0">
                <a:solidFill>
                  <a:srgbClr val="FFFF00"/>
                </a:solidFill>
              </a:rPr>
              <a:t>irritation</a:t>
            </a:r>
            <a:r>
              <a:rPr lang="en-US" sz="3600" b="1" dirty="0" smtClean="0"/>
              <a:t> </a:t>
            </a:r>
            <a:r>
              <a:rPr lang="en-US" sz="3600" b="1" dirty="0" smtClean="0">
                <a:solidFill>
                  <a:srgbClr val="FFFFFF"/>
                </a:solidFill>
              </a:rPr>
              <a:t>of the digestive tract and </a:t>
            </a:r>
            <a:r>
              <a:rPr lang="en-US" sz="3600" b="1" dirty="0" smtClean="0">
                <a:solidFill>
                  <a:srgbClr val="FFFF00"/>
                </a:solidFill>
              </a:rPr>
              <a:t>not necessarily the result of the rectal involvement</a:t>
            </a:r>
          </a:p>
          <a:p>
            <a:endParaRPr lang="en-US" b="1" dirty="0"/>
          </a:p>
          <a:p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                                </a:t>
            </a:r>
            <a:r>
              <a:rPr lang="en-US" sz="2400" b="1" dirty="0" smtClean="0">
                <a:solidFill>
                  <a:srgbClr val="FFFFFF"/>
                </a:solidFill>
              </a:rPr>
              <a:t>Roman H et </a:t>
            </a:r>
            <a:r>
              <a:rPr lang="en-US" sz="2400" b="1" dirty="0" err="1" smtClean="0">
                <a:solidFill>
                  <a:srgbClr val="FFFFFF"/>
                </a:solidFill>
              </a:rPr>
              <a:t>al.Am</a:t>
            </a:r>
            <a:r>
              <a:rPr lang="en-US" sz="2400" b="1" dirty="0" smtClean="0">
                <a:solidFill>
                  <a:srgbClr val="FFFFFF"/>
                </a:solidFill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</a:rPr>
              <a:t>J.Obst</a:t>
            </a:r>
            <a:r>
              <a:rPr lang="en-US" sz="2400" b="1" dirty="0" smtClean="0">
                <a:solidFill>
                  <a:srgbClr val="FFFFFF"/>
                </a:solidFill>
              </a:rPr>
              <a:t>/</a:t>
            </a:r>
            <a:r>
              <a:rPr lang="en-US" sz="2400" b="1" dirty="0" err="1" smtClean="0">
                <a:solidFill>
                  <a:srgbClr val="FFFFFF"/>
                </a:solidFill>
              </a:rPr>
              <a:t>Gynecol</a:t>
            </a:r>
            <a:r>
              <a:rPr lang="en-US" sz="2400" b="1" dirty="0" smtClean="0">
                <a:solidFill>
                  <a:srgbClr val="FFFFFF"/>
                </a:solidFill>
              </a:rPr>
              <a:t> 2013</a:t>
            </a:r>
            <a:endParaRPr lang="en-US" sz="24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72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b="1" dirty="0" err="1" smtClean="0">
                <a:solidFill>
                  <a:srgbClr val="FFFF00"/>
                </a:solidFill>
                <a:cs typeface="+mj-cs"/>
              </a:rPr>
              <a:t>The</a:t>
            </a:r>
            <a:r>
              <a:rPr lang="tr-TR" b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tr-TR" b="1" dirty="0" err="1" smtClean="0">
                <a:solidFill>
                  <a:srgbClr val="FFFF00"/>
                </a:solidFill>
                <a:cs typeface="+mj-cs"/>
              </a:rPr>
              <a:t>key</a:t>
            </a:r>
            <a:r>
              <a:rPr lang="tr-TR" b="1" dirty="0" smtClean="0">
                <a:solidFill>
                  <a:srgbClr val="FFFF00"/>
                </a:solidFill>
                <a:cs typeface="+mj-cs"/>
              </a:rPr>
              <a:t> of </a:t>
            </a:r>
            <a:r>
              <a:rPr lang="tr-TR" b="1" dirty="0" err="1" smtClean="0">
                <a:solidFill>
                  <a:srgbClr val="FFFF00"/>
                </a:solidFill>
                <a:cs typeface="+mj-cs"/>
              </a:rPr>
              <a:t>success</a:t>
            </a:r>
            <a:r>
              <a:rPr lang="tr-TR" b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tr-TR" b="1" dirty="0" err="1" smtClean="0">
                <a:solidFill>
                  <a:srgbClr val="FFFF00"/>
                </a:solidFill>
                <a:cs typeface="+mj-cs"/>
              </a:rPr>
              <a:t>depends</a:t>
            </a:r>
            <a:r>
              <a:rPr lang="tr-TR" b="1" dirty="0" smtClean="0">
                <a:solidFill>
                  <a:srgbClr val="FFFF00"/>
                </a:solidFill>
                <a:cs typeface="+mj-cs"/>
              </a:rPr>
              <a:t> on:</a:t>
            </a:r>
            <a:endParaRPr lang="en-US" b="1" dirty="0" smtClean="0">
              <a:solidFill>
                <a:srgbClr val="FFFF00"/>
              </a:solidFill>
              <a:cs typeface="+mj-cs"/>
            </a:endParaRPr>
          </a:p>
        </p:txBody>
      </p:sp>
      <p:sp>
        <p:nvSpPr>
          <p:cNvPr id="824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600200"/>
            <a:ext cx="9036496" cy="4525963"/>
          </a:xfrm>
        </p:spPr>
        <p:txBody>
          <a:bodyPr/>
          <a:lstStyle/>
          <a:p>
            <a:pPr eaLnBrk="1" hangingPunct="1">
              <a:defRPr/>
            </a:pPr>
            <a:endParaRPr lang="tr-TR" dirty="0" smtClean="0">
              <a:cs typeface="+mn-cs"/>
            </a:endParaRPr>
          </a:p>
          <a:p>
            <a:pPr eaLnBrk="1" hangingPunct="1">
              <a:defRPr/>
            </a:pPr>
            <a:r>
              <a:rPr lang="tr-TR" sz="4000" b="1" dirty="0" err="1" smtClean="0">
                <a:solidFill>
                  <a:srgbClr val="FFFFFF"/>
                </a:solidFill>
                <a:cs typeface="+mn-cs"/>
              </a:rPr>
              <a:t>And</a:t>
            </a:r>
            <a:r>
              <a:rPr lang="tr-TR" sz="4000" b="1" dirty="0" smtClean="0">
                <a:solidFill>
                  <a:srgbClr val="FFFFFF"/>
                </a:solidFill>
                <a:cs typeface="+mn-cs"/>
              </a:rPr>
              <a:t> </a:t>
            </a:r>
            <a:r>
              <a:rPr lang="tr-TR" sz="4000" b="1" dirty="0" err="1" smtClean="0">
                <a:solidFill>
                  <a:srgbClr val="FFFFFF"/>
                </a:solidFill>
                <a:cs typeface="+mn-cs"/>
              </a:rPr>
              <a:t>also</a:t>
            </a:r>
            <a:r>
              <a:rPr lang="tr-TR" sz="4000" b="1" dirty="0" smtClean="0">
                <a:solidFill>
                  <a:srgbClr val="FFFFFF"/>
                </a:solidFill>
                <a:cs typeface="+mn-cs"/>
              </a:rPr>
              <a:t> </a:t>
            </a:r>
            <a:r>
              <a:rPr lang="tr-TR" sz="4000" b="1" dirty="0" err="1" smtClean="0">
                <a:solidFill>
                  <a:srgbClr val="FFFFFF"/>
                </a:solidFill>
                <a:cs typeface="+mn-cs"/>
              </a:rPr>
              <a:t>the</a:t>
            </a:r>
            <a:r>
              <a:rPr lang="tr-TR" sz="4000" b="1" dirty="0" smtClean="0">
                <a:solidFill>
                  <a:srgbClr val="FFFFFF"/>
                </a:solidFill>
                <a:cs typeface="+mn-cs"/>
              </a:rPr>
              <a:t> </a:t>
            </a:r>
            <a:r>
              <a:rPr lang="tr-TR" sz="4000" b="1" dirty="0" err="1" smtClean="0">
                <a:solidFill>
                  <a:srgbClr val="FFFFFF"/>
                </a:solidFill>
                <a:cs typeface="+mn-cs"/>
              </a:rPr>
              <a:t>use</a:t>
            </a:r>
            <a:r>
              <a:rPr lang="tr-TR" sz="4000" b="1" dirty="0" smtClean="0">
                <a:solidFill>
                  <a:srgbClr val="FFFFFF"/>
                </a:solidFill>
                <a:cs typeface="+mn-cs"/>
              </a:rPr>
              <a:t>  of  </a:t>
            </a:r>
            <a:r>
              <a:rPr lang="tr-TR" sz="4000" b="1" dirty="0" err="1" smtClean="0">
                <a:solidFill>
                  <a:srgbClr val="FFFF00"/>
                </a:solidFill>
                <a:cs typeface="+mn-cs"/>
              </a:rPr>
              <a:t>hormonal</a:t>
            </a:r>
            <a:r>
              <a:rPr lang="tr-TR" sz="4000" b="1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tr-TR" sz="4000" b="1" dirty="0" err="1" smtClean="0">
                <a:solidFill>
                  <a:srgbClr val="FFFF00"/>
                </a:solidFill>
                <a:cs typeface="+mn-cs"/>
              </a:rPr>
              <a:t>treatment</a:t>
            </a:r>
            <a:r>
              <a:rPr lang="tr-TR" sz="4000" b="1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tr-TR" sz="4000" b="1" dirty="0" err="1" smtClean="0">
                <a:solidFill>
                  <a:srgbClr val="FFFF00"/>
                </a:solidFill>
                <a:cs typeface="+mn-cs"/>
              </a:rPr>
              <a:t>after</a:t>
            </a:r>
            <a:r>
              <a:rPr lang="tr-TR" sz="4000" b="1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tr-TR" sz="4000" b="1" dirty="0" err="1" smtClean="0">
                <a:solidFill>
                  <a:srgbClr val="FFFF00"/>
                </a:solidFill>
                <a:cs typeface="+mn-cs"/>
              </a:rPr>
              <a:t>surgery</a:t>
            </a:r>
            <a:r>
              <a:rPr lang="tr-TR" sz="4000" b="1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tr-TR" sz="4000" b="1" dirty="0" err="1" smtClean="0">
                <a:solidFill>
                  <a:srgbClr val="FFFFFF"/>
                </a:solidFill>
                <a:cs typeface="+mn-cs"/>
              </a:rPr>
              <a:t>to</a:t>
            </a:r>
            <a:r>
              <a:rPr lang="tr-TR" sz="4000" b="1" dirty="0" smtClean="0">
                <a:solidFill>
                  <a:srgbClr val="FFFFFF"/>
                </a:solidFill>
                <a:cs typeface="+mn-cs"/>
              </a:rPr>
              <a:t> </a:t>
            </a:r>
            <a:r>
              <a:rPr lang="tr-TR" sz="4000" b="1" dirty="0" smtClean="0">
                <a:cs typeface="+mn-cs"/>
              </a:rPr>
              <a:t> </a:t>
            </a:r>
            <a:r>
              <a:rPr lang="tr-TR" sz="4000" b="1" dirty="0" err="1" smtClean="0">
                <a:solidFill>
                  <a:srgbClr val="FFFF00"/>
                </a:solidFill>
                <a:cs typeface="+mn-cs"/>
              </a:rPr>
              <a:t>prevent</a:t>
            </a:r>
            <a:r>
              <a:rPr lang="tr-TR" sz="4000" b="1" dirty="0" smtClean="0">
                <a:cs typeface="+mn-cs"/>
              </a:rPr>
              <a:t> </a:t>
            </a:r>
            <a:r>
              <a:rPr lang="tr-TR" sz="4000" b="1" dirty="0" err="1" smtClean="0">
                <a:solidFill>
                  <a:srgbClr val="FFFFFF"/>
                </a:solidFill>
                <a:cs typeface="+mn-cs"/>
              </a:rPr>
              <a:t>the</a:t>
            </a:r>
            <a:r>
              <a:rPr lang="tr-TR" sz="4000" b="1" dirty="0" smtClean="0">
                <a:cs typeface="+mn-cs"/>
              </a:rPr>
              <a:t>  </a:t>
            </a:r>
            <a:r>
              <a:rPr lang="tr-TR" sz="4000" b="1" dirty="0" err="1" smtClean="0">
                <a:solidFill>
                  <a:srgbClr val="FFFFFF"/>
                </a:solidFill>
                <a:cs typeface="+mn-cs"/>
              </a:rPr>
              <a:t>pain</a:t>
            </a:r>
            <a:r>
              <a:rPr lang="tr-TR" sz="4000" b="1" dirty="0">
                <a:solidFill>
                  <a:srgbClr val="FFFFFF"/>
                </a:solidFill>
                <a:cs typeface="+mn-cs"/>
              </a:rPr>
              <a:t> </a:t>
            </a:r>
            <a:r>
              <a:rPr lang="tr-TR" sz="4000" b="1" dirty="0" err="1" smtClean="0">
                <a:solidFill>
                  <a:srgbClr val="FFFFFF"/>
                </a:solidFill>
                <a:cs typeface="+mn-cs"/>
              </a:rPr>
              <a:t>and</a:t>
            </a:r>
            <a:r>
              <a:rPr lang="tr-TR" sz="4000" b="1" dirty="0" smtClean="0">
                <a:solidFill>
                  <a:srgbClr val="FFFFFF"/>
                </a:solidFill>
                <a:cs typeface="+mn-cs"/>
              </a:rPr>
              <a:t> </a:t>
            </a:r>
            <a:r>
              <a:rPr lang="tr-TR" sz="4000" b="1" dirty="0" err="1" smtClean="0">
                <a:solidFill>
                  <a:srgbClr val="FFFFFF"/>
                </a:solidFill>
                <a:cs typeface="+mn-cs"/>
              </a:rPr>
              <a:t>the</a:t>
            </a:r>
            <a:r>
              <a:rPr lang="tr-TR" sz="4000" b="1" dirty="0">
                <a:solidFill>
                  <a:srgbClr val="FFFFFF"/>
                </a:solidFill>
                <a:cs typeface="+mn-cs"/>
              </a:rPr>
              <a:t> </a:t>
            </a:r>
            <a:r>
              <a:rPr lang="tr-TR" sz="4000" b="1" dirty="0" err="1" smtClean="0">
                <a:solidFill>
                  <a:srgbClr val="FFFF00"/>
                </a:solidFill>
                <a:cs typeface="+mn-cs"/>
              </a:rPr>
              <a:t>recurrence</a:t>
            </a:r>
            <a:r>
              <a:rPr lang="tr-TR" sz="4000" b="1" dirty="0" smtClean="0">
                <a:solidFill>
                  <a:srgbClr val="FFFF00"/>
                </a:solidFill>
                <a:cs typeface="+mn-cs"/>
              </a:rPr>
              <a:t>.</a:t>
            </a:r>
          </a:p>
          <a:p>
            <a:pPr eaLnBrk="1" hangingPunct="1">
              <a:buFontTx/>
              <a:buNone/>
              <a:defRPr/>
            </a:pPr>
            <a:endParaRPr lang="en-US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378518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Conclusion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DIE is the major cause of the CPP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Hormonal treatment is the </a:t>
            </a:r>
            <a:r>
              <a:rPr lang="en-US" dirty="0" smtClean="0">
                <a:solidFill>
                  <a:srgbClr val="FFFF00"/>
                </a:solidFill>
              </a:rPr>
              <a:t>first-line treatment </a:t>
            </a:r>
            <a:r>
              <a:rPr lang="en-US" dirty="0" smtClean="0">
                <a:solidFill>
                  <a:schemeClr val="bg1"/>
                </a:solidFill>
              </a:rPr>
              <a:t>for pain symptoms in patients with DIE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Surgery should be performed when pain persists </a:t>
            </a:r>
            <a:r>
              <a:rPr lang="en-US" dirty="0" smtClean="0">
                <a:solidFill>
                  <a:srgbClr val="FFFF00"/>
                </a:solidFill>
              </a:rPr>
              <a:t>after medical treatment </a:t>
            </a:r>
            <a:r>
              <a:rPr lang="en-US" dirty="0" smtClean="0">
                <a:solidFill>
                  <a:schemeClr val="bg1"/>
                </a:solidFill>
              </a:rPr>
              <a:t>, when DIE causes </a:t>
            </a:r>
            <a:r>
              <a:rPr lang="en-US" dirty="0" smtClean="0">
                <a:solidFill>
                  <a:srgbClr val="FFFF00"/>
                </a:solidFill>
              </a:rPr>
              <a:t>bowel stenosis/ureteral stricture </a:t>
            </a:r>
            <a:r>
              <a:rPr lang="en-US" dirty="0" smtClean="0">
                <a:solidFill>
                  <a:schemeClr val="bg1"/>
                </a:solidFill>
              </a:rPr>
              <a:t>or </a:t>
            </a:r>
            <a:r>
              <a:rPr lang="en-US" dirty="0" smtClean="0">
                <a:solidFill>
                  <a:srgbClr val="FFFF00"/>
                </a:solidFill>
              </a:rPr>
              <a:t>contraindication to hormonal </a:t>
            </a:r>
            <a:r>
              <a:rPr lang="en-US" dirty="0" smtClean="0">
                <a:solidFill>
                  <a:schemeClr val="bg1"/>
                </a:solidFill>
              </a:rPr>
              <a:t>therapies.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Post-op hormonal treatment can prevent the </a:t>
            </a:r>
            <a:r>
              <a:rPr lang="en-US" dirty="0" smtClean="0">
                <a:solidFill>
                  <a:srgbClr val="FFFF00"/>
                </a:solidFill>
              </a:rPr>
              <a:t>pain and disease recurrence </a:t>
            </a:r>
            <a:r>
              <a:rPr lang="en-US" dirty="0" smtClean="0">
                <a:solidFill>
                  <a:schemeClr val="bg1"/>
                </a:solidFill>
              </a:rPr>
              <a:t>after surgery.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937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Endometriosis in Turkey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Probably </a:t>
            </a:r>
            <a:r>
              <a:rPr lang="en-US" sz="3600" b="1" dirty="0" smtClean="0">
                <a:solidFill>
                  <a:srgbClr val="FFFF00"/>
                </a:solidFill>
              </a:rPr>
              <a:t>1 600 000 </a:t>
            </a:r>
            <a:r>
              <a:rPr lang="en-US" sz="3600" b="1" dirty="0" smtClean="0">
                <a:solidFill>
                  <a:schemeClr val="bg1"/>
                </a:solidFill>
              </a:rPr>
              <a:t>endometriosis patients</a:t>
            </a:r>
          </a:p>
          <a:p>
            <a:pPr marL="0" indent="0">
              <a:buNone/>
            </a:pPr>
            <a:endParaRPr lang="en-US" sz="3600" b="1" dirty="0" smtClean="0">
              <a:solidFill>
                <a:schemeClr val="bg1"/>
              </a:solidFill>
            </a:endParaRPr>
          </a:p>
          <a:p>
            <a:r>
              <a:rPr lang="en-US" sz="3600" b="1" dirty="0" smtClean="0">
                <a:solidFill>
                  <a:srgbClr val="FFFF00"/>
                </a:solidFill>
              </a:rPr>
              <a:t>5000 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</a:rPr>
              <a:t>Gyn</a:t>
            </a:r>
            <a:r>
              <a:rPr lang="en-US" sz="3600" b="1" dirty="0" smtClean="0">
                <a:solidFill>
                  <a:schemeClr val="bg1"/>
                </a:solidFill>
              </a:rPr>
              <a:t>/</a:t>
            </a:r>
            <a:r>
              <a:rPr lang="en-US" sz="3600" b="1" dirty="0" err="1" smtClean="0">
                <a:solidFill>
                  <a:schemeClr val="bg1"/>
                </a:solidFill>
              </a:rPr>
              <a:t>Obst</a:t>
            </a:r>
            <a:r>
              <a:rPr lang="en-US" sz="3600" b="1" dirty="0" smtClean="0">
                <a:solidFill>
                  <a:schemeClr val="bg1"/>
                </a:solidFill>
              </a:rPr>
              <a:t> Specialists</a:t>
            </a:r>
          </a:p>
          <a:p>
            <a:pPr marL="0" indent="0">
              <a:buNone/>
            </a:pPr>
            <a:endParaRPr lang="en-US" sz="3600" b="1" dirty="0" smtClean="0">
              <a:solidFill>
                <a:schemeClr val="bg1"/>
              </a:solidFill>
            </a:endParaRPr>
          </a:p>
          <a:p>
            <a:r>
              <a:rPr lang="en-US" sz="3600" b="1" dirty="0" smtClean="0">
                <a:solidFill>
                  <a:schemeClr val="bg1"/>
                </a:solidFill>
              </a:rPr>
              <a:t>Patients per Gynecologist : </a:t>
            </a:r>
            <a:r>
              <a:rPr lang="en-US" sz="3600" b="1" dirty="0" smtClean="0">
                <a:solidFill>
                  <a:srgbClr val="FFFF00"/>
                </a:solidFill>
              </a:rPr>
              <a:t>320 patients</a:t>
            </a:r>
            <a:endParaRPr lang="en-US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5068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418" name="Rectangle 2"/>
          <p:cNvSpPr>
            <a:spLocks noChangeArrowheads="1"/>
          </p:cNvSpPr>
          <p:nvPr/>
        </p:nvSpPr>
        <p:spPr bwMode="auto">
          <a:xfrm>
            <a:off x="249968" y="189493"/>
            <a:ext cx="8426349" cy="647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3CC">
                    <a:alpha val="94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18" tIns="45710" rIns="91418" bIns="45710" anchor="ctr"/>
          <a:lstStyle/>
          <a:p>
            <a:pPr defTabSz="915177">
              <a:defRPr/>
            </a:pPr>
            <a:endParaRPr lang="tr-TR" sz="1800">
              <a:latin typeface="Verdana" charset="0"/>
              <a:cs typeface="+mn-cs"/>
            </a:endParaRPr>
          </a:p>
        </p:txBody>
      </p:sp>
      <p:sp>
        <p:nvSpPr>
          <p:cNvPr id="956419" name="Rectangle 3"/>
          <p:cNvSpPr>
            <a:spLocks noGrp="1" noChangeArrowheads="1"/>
          </p:cNvSpPr>
          <p:nvPr>
            <p:ph type="title"/>
          </p:nvPr>
        </p:nvSpPr>
        <p:spPr>
          <a:xfrm>
            <a:off x="249968" y="332620"/>
            <a:ext cx="8894032" cy="1080508"/>
          </a:xfrm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fr-BE" sz="3600" dirty="0">
                <a:cs typeface="+mj-cs"/>
              </a:rPr>
              <a:t> </a:t>
            </a:r>
            <a:r>
              <a:rPr lang="fr-BE" sz="4100" b="1" dirty="0">
                <a:solidFill>
                  <a:srgbClr val="FFFF00"/>
                </a:solidFill>
                <a:cs typeface="+mj-cs"/>
              </a:rPr>
              <a:t>Definition and Prevalence</a:t>
            </a:r>
            <a:r>
              <a:rPr lang="tr-TR" sz="4100" b="1" dirty="0">
                <a:solidFill>
                  <a:srgbClr val="FFFF00"/>
                </a:solidFill>
                <a:cs typeface="+mj-cs"/>
              </a:rPr>
              <a:t> of DIE</a:t>
            </a:r>
            <a:r>
              <a:rPr lang="fr-BE" sz="4100" b="1" dirty="0">
                <a:solidFill>
                  <a:schemeClr val="bg1"/>
                </a:solidFill>
                <a:cs typeface="+mj-cs"/>
              </a:rPr>
              <a:t> </a:t>
            </a:r>
            <a:br>
              <a:rPr lang="fr-BE" sz="4100" b="1" dirty="0">
                <a:solidFill>
                  <a:schemeClr val="bg1"/>
                </a:solidFill>
                <a:cs typeface="+mj-cs"/>
              </a:rPr>
            </a:br>
            <a:endParaRPr lang="fr-BE" sz="2400" b="1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95642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82312" y="1600604"/>
            <a:ext cx="9061687" cy="5067905"/>
          </a:xfrm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8774" indent="-608774" eaLnBrk="1" hangingPunct="1">
              <a:lnSpc>
                <a:spcPct val="80000"/>
              </a:lnSpc>
              <a:buNone/>
              <a:defRPr/>
            </a:pPr>
            <a:r>
              <a:rPr lang="fr-BE" sz="2200" b="1" dirty="0">
                <a:solidFill>
                  <a:srgbClr val="FFFF00"/>
                </a:solidFill>
                <a:cs typeface="+mn-cs"/>
              </a:rPr>
              <a:t>- Definition </a:t>
            </a:r>
            <a:r>
              <a:rPr lang="en-GB" sz="2200" dirty="0" smtClean="0">
                <a:solidFill>
                  <a:schemeClr val="bg1"/>
                </a:solidFill>
              </a:rPr>
              <a:t>: Typically  impacts the recto-vaginal septum, utero-sacral ligaments, pararectal space and vesicouterin fold, but can involve the rectum, sigmoid, ileum, ureters, diaphragm and other less common sites</a:t>
            </a:r>
            <a:r>
              <a:rPr lang="tr-TR" sz="2200" dirty="0" smtClean="0">
                <a:solidFill>
                  <a:schemeClr val="bg1"/>
                </a:solidFill>
                <a:cs typeface="+mn-cs"/>
              </a:rPr>
              <a:t>. </a:t>
            </a:r>
            <a:endParaRPr lang="fr-BE" sz="2200" dirty="0">
              <a:solidFill>
                <a:schemeClr val="bg1"/>
              </a:solidFill>
              <a:cs typeface="+mn-cs"/>
            </a:endParaRPr>
          </a:p>
          <a:p>
            <a:pPr marL="608774" indent="-608774" eaLnBrk="1" hangingPunct="1">
              <a:lnSpc>
                <a:spcPct val="80000"/>
              </a:lnSpc>
              <a:buNone/>
              <a:defRPr/>
            </a:pPr>
            <a:r>
              <a:rPr lang="fr-BE" sz="2200" dirty="0">
                <a:solidFill>
                  <a:schemeClr val="bg1"/>
                </a:solidFill>
                <a:cs typeface="+mn-cs"/>
              </a:rPr>
              <a:t>       </a:t>
            </a:r>
          </a:p>
          <a:p>
            <a:pPr eaLnBrk="1" hangingPunct="1">
              <a:lnSpc>
                <a:spcPct val="80000"/>
              </a:lnSpc>
              <a:buFontTx/>
              <a:buChar char="-"/>
              <a:defRPr/>
            </a:pPr>
            <a:r>
              <a:rPr lang="fr-BE" sz="2200" b="1" dirty="0" smtClean="0">
                <a:solidFill>
                  <a:schemeClr val="bg1"/>
                </a:solidFill>
                <a:cs typeface="+mn-cs"/>
              </a:rPr>
              <a:t>Prevalence </a:t>
            </a:r>
            <a:r>
              <a:rPr lang="fr-BE" sz="2200" dirty="0">
                <a:solidFill>
                  <a:schemeClr val="bg1"/>
                </a:solidFill>
                <a:cs typeface="+mn-cs"/>
              </a:rPr>
              <a:t>of </a:t>
            </a:r>
            <a:r>
              <a:rPr lang="fr-BE" sz="2200" dirty="0" smtClean="0">
                <a:solidFill>
                  <a:schemeClr val="bg1"/>
                </a:solidFill>
                <a:cs typeface="+mn-cs"/>
              </a:rPr>
              <a:t>DIE:  1%, </a:t>
            </a:r>
          </a:p>
          <a:p>
            <a:pPr eaLnBrk="1" hangingPunct="1">
              <a:lnSpc>
                <a:spcPct val="80000"/>
              </a:lnSpc>
              <a:buFontTx/>
              <a:buChar char="-"/>
              <a:defRPr/>
            </a:pPr>
            <a:endParaRPr lang="fr-BE" sz="2200" dirty="0" smtClean="0">
              <a:solidFill>
                <a:schemeClr val="bg1"/>
              </a:solidFill>
              <a:cs typeface="+mn-cs"/>
            </a:endParaRPr>
          </a:p>
          <a:p>
            <a:pPr eaLnBrk="1" hangingPunct="1">
              <a:lnSpc>
                <a:spcPct val="80000"/>
              </a:lnSpc>
              <a:buFontTx/>
              <a:buChar char="-"/>
              <a:defRPr/>
            </a:pPr>
            <a:r>
              <a:rPr lang="fr-BE" sz="2200" dirty="0">
                <a:solidFill>
                  <a:schemeClr val="bg1"/>
                </a:solidFill>
                <a:cs typeface="+mn-cs"/>
              </a:rPr>
              <a:t>I</a:t>
            </a:r>
            <a:r>
              <a:rPr lang="fr-BE" sz="2200" dirty="0" smtClean="0">
                <a:solidFill>
                  <a:schemeClr val="bg1"/>
                </a:solidFill>
                <a:cs typeface="+mn-cs"/>
              </a:rPr>
              <a:t>n </a:t>
            </a:r>
            <a:r>
              <a:rPr lang="fr-BE" sz="2200" dirty="0">
                <a:solidFill>
                  <a:schemeClr val="bg1"/>
                </a:solidFill>
                <a:cs typeface="+mn-cs"/>
              </a:rPr>
              <a:t>women with endometriosis</a:t>
            </a:r>
            <a:r>
              <a:rPr lang="tr-TR" sz="2200" dirty="0">
                <a:solidFill>
                  <a:schemeClr val="bg1"/>
                </a:solidFill>
                <a:cs typeface="+mn-cs"/>
              </a:rPr>
              <a:t> :  5.3-12%</a:t>
            </a:r>
            <a:endParaRPr lang="fr-BE" sz="2200" dirty="0">
              <a:solidFill>
                <a:schemeClr val="bg1"/>
              </a:solidFill>
              <a:cs typeface="+mn-cs"/>
            </a:endParaRPr>
          </a:p>
          <a:p>
            <a:pPr marL="608774" indent="-608774" eaLnBrk="1" hangingPunct="1">
              <a:lnSpc>
                <a:spcPct val="80000"/>
              </a:lnSpc>
              <a:buNone/>
              <a:defRPr/>
            </a:pPr>
            <a:r>
              <a:rPr lang="fr-BE" sz="2200" dirty="0">
                <a:solidFill>
                  <a:schemeClr val="bg1"/>
                </a:solidFill>
                <a:cs typeface="+mn-cs"/>
              </a:rPr>
              <a:t>        </a:t>
            </a:r>
          </a:p>
          <a:p>
            <a:pPr marL="608774" indent="-608774" eaLnBrk="1" hangingPunct="1">
              <a:lnSpc>
                <a:spcPct val="80000"/>
              </a:lnSpc>
              <a:buNone/>
              <a:defRPr/>
            </a:pPr>
            <a:r>
              <a:rPr lang="fr-BE" sz="2200" dirty="0">
                <a:solidFill>
                  <a:schemeClr val="bg1"/>
                </a:solidFill>
                <a:cs typeface="+mn-cs"/>
              </a:rPr>
              <a:t>- </a:t>
            </a:r>
            <a:r>
              <a:rPr lang="fr-BE" sz="2200" b="1" dirty="0">
                <a:solidFill>
                  <a:schemeClr val="bg1"/>
                </a:solidFill>
                <a:cs typeface="+mn-cs"/>
              </a:rPr>
              <a:t>Sites</a:t>
            </a:r>
          </a:p>
          <a:p>
            <a:pPr marL="989762" lvl="1" indent="-532173" eaLnBrk="1" hangingPunct="1">
              <a:lnSpc>
                <a:spcPct val="80000"/>
              </a:lnSpc>
              <a:buFont typeface="Wingdings" charset="0"/>
              <a:buChar char="n"/>
              <a:defRPr/>
            </a:pPr>
            <a:r>
              <a:rPr lang="fr-BE" sz="2000" dirty="0">
                <a:solidFill>
                  <a:schemeClr val="bg1"/>
                </a:solidFill>
              </a:rPr>
              <a:t>Rectum</a:t>
            </a:r>
          </a:p>
          <a:p>
            <a:pPr marL="989762" lvl="1" indent="-532173" eaLnBrk="1" hangingPunct="1">
              <a:lnSpc>
                <a:spcPct val="80000"/>
              </a:lnSpc>
              <a:buFont typeface="Wingdings" charset="0"/>
              <a:buChar char="n"/>
              <a:defRPr/>
            </a:pPr>
            <a:r>
              <a:rPr lang="fr-BE" sz="2000" dirty="0">
                <a:solidFill>
                  <a:schemeClr val="bg1"/>
                </a:solidFill>
              </a:rPr>
              <a:t>Recto-sigmoid junction</a:t>
            </a:r>
          </a:p>
          <a:p>
            <a:pPr marL="989762" lvl="1" indent="-532173" eaLnBrk="1" hangingPunct="1">
              <a:lnSpc>
                <a:spcPct val="80000"/>
              </a:lnSpc>
              <a:buFont typeface="Wingdings" charset="0"/>
              <a:buChar char="n"/>
              <a:defRPr/>
            </a:pPr>
            <a:r>
              <a:rPr lang="fr-BE" sz="2000" dirty="0">
                <a:solidFill>
                  <a:schemeClr val="bg1"/>
                </a:solidFill>
              </a:rPr>
              <a:t>Appendix                          </a:t>
            </a:r>
            <a:r>
              <a:rPr lang="tr-TR" sz="2000" dirty="0">
                <a:solidFill>
                  <a:schemeClr val="bg1"/>
                </a:solidFill>
              </a:rPr>
              <a:t>    </a:t>
            </a:r>
            <a:r>
              <a:rPr lang="tr-TR" sz="2000" dirty="0" smtClean="0">
                <a:solidFill>
                  <a:schemeClr val="bg1"/>
                </a:solidFill>
              </a:rPr>
              <a:t>      </a:t>
            </a:r>
            <a:r>
              <a:rPr lang="fr-BE" sz="2000" b="1" dirty="0" smtClean="0">
                <a:solidFill>
                  <a:schemeClr val="bg1"/>
                </a:solidFill>
              </a:rPr>
              <a:t>2</a:t>
            </a:r>
            <a:r>
              <a:rPr lang="fr-BE" sz="2000" b="1" dirty="0">
                <a:solidFill>
                  <a:schemeClr val="bg1"/>
                </a:solidFill>
              </a:rPr>
              <a:t>-18%</a:t>
            </a:r>
          </a:p>
          <a:p>
            <a:pPr marL="989762" lvl="1" indent="-532173" eaLnBrk="1" hangingPunct="1">
              <a:lnSpc>
                <a:spcPct val="80000"/>
              </a:lnSpc>
              <a:buFont typeface="Wingdings" charset="0"/>
              <a:buChar char="n"/>
              <a:defRPr/>
            </a:pPr>
            <a:r>
              <a:rPr lang="fr-BE" sz="2000" dirty="0">
                <a:solidFill>
                  <a:schemeClr val="bg1"/>
                </a:solidFill>
              </a:rPr>
              <a:t>Distal ileum		</a:t>
            </a:r>
            <a:r>
              <a:rPr lang="tr-TR" sz="2000" dirty="0">
                <a:solidFill>
                  <a:schemeClr val="bg1"/>
                </a:solidFill>
              </a:rPr>
              <a:t>      </a:t>
            </a:r>
            <a:r>
              <a:rPr lang="tr-TR" sz="2000" dirty="0" smtClean="0">
                <a:solidFill>
                  <a:schemeClr val="bg1"/>
                </a:solidFill>
              </a:rPr>
              <a:t>                </a:t>
            </a:r>
            <a:r>
              <a:rPr lang="fr-BE" sz="2000" b="1" dirty="0">
                <a:solidFill>
                  <a:schemeClr val="bg1"/>
                </a:solidFill>
              </a:rPr>
              <a:t>2-16%</a:t>
            </a:r>
          </a:p>
          <a:p>
            <a:pPr marL="989762" lvl="1" indent="-532173" eaLnBrk="1" hangingPunct="1">
              <a:lnSpc>
                <a:spcPct val="80000"/>
              </a:lnSpc>
              <a:buFont typeface="Wingdings" charset="0"/>
              <a:buChar char="n"/>
              <a:defRPr/>
            </a:pPr>
            <a:r>
              <a:rPr lang="fr-BE" sz="2000" dirty="0">
                <a:solidFill>
                  <a:schemeClr val="bg1"/>
                </a:solidFill>
              </a:rPr>
              <a:t>Caecum		       </a:t>
            </a:r>
            <a:r>
              <a:rPr lang="tr-TR" sz="2000" dirty="0">
                <a:solidFill>
                  <a:schemeClr val="bg1"/>
                </a:solidFill>
              </a:rPr>
              <a:t>    </a:t>
            </a:r>
            <a:r>
              <a:rPr lang="tr-TR" sz="2000" dirty="0" smtClean="0">
                <a:solidFill>
                  <a:schemeClr val="bg1"/>
                </a:solidFill>
              </a:rPr>
              <a:t>                     </a:t>
            </a:r>
            <a:r>
              <a:rPr lang="fr-BE" sz="2000" b="1" dirty="0" smtClean="0">
                <a:solidFill>
                  <a:schemeClr val="bg1"/>
                </a:solidFill>
              </a:rPr>
              <a:t>&lt; </a:t>
            </a:r>
            <a:r>
              <a:rPr lang="fr-BE" sz="2000" b="1" dirty="0">
                <a:solidFill>
                  <a:schemeClr val="bg1"/>
                </a:solidFill>
              </a:rPr>
              <a:t>2%</a:t>
            </a:r>
            <a:endParaRPr lang="tr-TR" sz="2000" b="1" dirty="0">
              <a:solidFill>
                <a:schemeClr val="bg1"/>
              </a:solidFill>
            </a:endParaRPr>
          </a:p>
          <a:p>
            <a:pPr marL="989762" lvl="1" indent="-532173" eaLnBrk="1" hangingPunct="1">
              <a:lnSpc>
                <a:spcPct val="80000"/>
              </a:lnSpc>
              <a:buFont typeface="Wingdings" charset="0"/>
              <a:buChar char="n"/>
              <a:defRPr/>
            </a:pPr>
            <a:r>
              <a:rPr lang="tr-TR" sz="2000" dirty="0" err="1">
                <a:solidFill>
                  <a:schemeClr val="bg1"/>
                </a:solidFill>
              </a:rPr>
              <a:t>Bladder</a:t>
            </a:r>
            <a:r>
              <a:rPr lang="tr-TR" sz="2000" dirty="0">
                <a:solidFill>
                  <a:schemeClr val="bg1"/>
                </a:solidFill>
              </a:rPr>
              <a:t>                                  </a:t>
            </a:r>
            <a:r>
              <a:rPr lang="tr-TR" sz="2000" dirty="0" smtClean="0">
                <a:solidFill>
                  <a:schemeClr val="bg1"/>
                </a:solidFill>
              </a:rPr>
              <a:t>     </a:t>
            </a:r>
            <a:r>
              <a:rPr lang="tr-TR" sz="2000" b="1" dirty="0" smtClean="0">
                <a:solidFill>
                  <a:schemeClr val="bg1"/>
                </a:solidFill>
              </a:rPr>
              <a:t>3</a:t>
            </a:r>
            <a:r>
              <a:rPr lang="tr-TR" sz="2000" b="1" dirty="0">
                <a:solidFill>
                  <a:schemeClr val="bg1"/>
                </a:solidFill>
              </a:rPr>
              <a:t>-6 % </a:t>
            </a:r>
            <a:endParaRPr lang="fr-BE" sz="2000" b="1" dirty="0">
              <a:solidFill>
                <a:schemeClr val="bg1"/>
              </a:solidFill>
            </a:endParaRPr>
          </a:p>
        </p:txBody>
      </p:sp>
      <p:sp>
        <p:nvSpPr>
          <p:cNvPr id="956421" name="AutoShape 5"/>
          <p:cNvSpPr>
            <a:spLocks/>
          </p:cNvSpPr>
          <p:nvPr/>
        </p:nvSpPr>
        <p:spPr bwMode="auto">
          <a:xfrm>
            <a:off x="3668968" y="4715820"/>
            <a:ext cx="163867" cy="681365"/>
          </a:xfrm>
          <a:prstGeom prst="rightBrace">
            <a:avLst>
              <a:gd name="adj1" fmla="val 39120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18" tIns="45710" rIns="91418" bIns="45710" anchor="ctr"/>
          <a:lstStyle/>
          <a:p>
            <a:pPr defTabSz="915177">
              <a:defRPr/>
            </a:pPr>
            <a:endParaRPr lang="tr-TR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charset="0"/>
              <a:cs typeface="+mn-cs"/>
            </a:endParaRPr>
          </a:p>
        </p:txBody>
      </p:sp>
      <p:sp>
        <p:nvSpPr>
          <p:cNvPr id="956422" name="Text Box 6"/>
          <p:cNvSpPr txBox="1">
            <a:spLocks noChangeArrowheads="1"/>
          </p:cNvSpPr>
          <p:nvPr/>
        </p:nvSpPr>
        <p:spPr bwMode="auto">
          <a:xfrm>
            <a:off x="3903191" y="4830806"/>
            <a:ext cx="1223636" cy="36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418" tIns="45710" rIns="91418" bIns="45710">
            <a:spAutoFit/>
          </a:bodyPr>
          <a:lstStyle>
            <a:lvl1pPr algn="l" defTabSz="720725"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1pPr>
            <a:lvl2pPr marL="360363" algn="l" defTabSz="720725"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720725" algn="l" defTabSz="720725"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079500" algn="l" defTabSz="720725"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1439863" algn="l" defTabSz="720725"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1897063" defTabSz="7207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354263" defTabSz="7207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2811463" defTabSz="7207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268663" defTabSz="7207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fr-BE" sz="1800" b="1" dirty="0">
                <a:solidFill>
                  <a:srgbClr val="FFFFFF"/>
                </a:solidFill>
                <a:latin typeface="Verdana" charset="0"/>
                <a:cs typeface="+mn-cs"/>
              </a:rPr>
              <a:t>≥ </a:t>
            </a:r>
            <a:r>
              <a:rPr lang="tr-TR" sz="1800" b="1" dirty="0">
                <a:solidFill>
                  <a:srgbClr val="FFFFFF"/>
                </a:solidFill>
                <a:latin typeface="Verdana" charset="0"/>
                <a:cs typeface="+mn-cs"/>
              </a:rPr>
              <a:t>8</a:t>
            </a:r>
            <a:r>
              <a:rPr lang="fr-BE" sz="1800" b="1" dirty="0">
                <a:solidFill>
                  <a:srgbClr val="FFFFFF"/>
                </a:solidFill>
                <a:latin typeface="Verdana" charset="0"/>
                <a:cs typeface="+mn-cs"/>
              </a:rPr>
              <a:t>0%</a:t>
            </a:r>
          </a:p>
        </p:txBody>
      </p:sp>
      <p:pic>
        <p:nvPicPr>
          <p:cNvPr id="956424" name="Picture 8" descr="DI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32286" y="3886603"/>
            <a:ext cx="2977445" cy="2233587"/>
          </a:xfrm>
        </p:spPr>
      </p:pic>
    </p:spTree>
    <p:extLst>
      <p:ext uri="{BB962C8B-B14F-4D97-AF65-F5344CB8AC3E}">
        <p14:creationId xmlns:p14="http://schemas.microsoft.com/office/powerpoint/2010/main" val="16666060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Laparoscopic excision of deep RV </a:t>
            </a:r>
            <a:r>
              <a:rPr lang="en-US" sz="2400" b="1" dirty="0" err="1" smtClean="0">
                <a:solidFill>
                  <a:srgbClr val="FFFF00"/>
                </a:solidFill>
              </a:rPr>
              <a:t>Endometriosisin</a:t>
            </a:r>
            <a:r>
              <a:rPr lang="en-US" sz="2400" b="1" dirty="0" smtClean="0">
                <a:solidFill>
                  <a:srgbClr val="FFFF00"/>
                </a:solidFill>
              </a:rPr>
              <a:t> BSGE endometriosis </a:t>
            </a:r>
            <a:r>
              <a:rPr lang="en-US" sz="2400" b="1" dirty="0" err="1" smtClean="0">
                <a:solidFill>
                  <a:srgbClr val="FFFF00"/>
                </a:solidFill>
              </a:rPr>
              <a:t>centres:a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</a:rPr>
              <a:t>multicentre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</a:rPr>
              <a:t>propective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</a:rPr>
              <a:t>chort</a:t>
            </a:r>
            <a:r>
              <a:rPr lang="en-US" sz="2400" b="1" dirty="0" smtClean="0">
                <a:solidFill>
                  <a:srgbClr val="FFFF00"/>
                </a:solidFill>
              </a:rPr>
              <a:t> study</a:t>
            </a:r>
            <a:br>
              <a:rPr lang="en-US" sz="2400" b="1" dirty="0" smtClean="0">
                <a:solidFill>
                  <a:srgbClr val="FFFF00"/>
                </a:solidFill>
              </a:rPr>
            </a:br>
            <a:r>
              <a:rPr lang="en-US" sz="2400" b="1" dirty="0" smtClean="0">
                <a:solidFill>
                  <a:srgbClr val="FFFF00"/>
                </a:solidFill>
              </a:rPr>
              <a:t>Byrne et al BMJ 2018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811783" cy="4525963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4721 women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Left pelvic side wall :          69%(3259)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Right pelvic side wall :       57%(2726)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Left USL :                               78%(3702)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Right USL :                            71% (3341)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Douglas Obliteration :       67% (3167)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RV Nodule :                          69% (3238)</a:t>
            </a:r>
          </a:p>
          <a:p>
            <a:r>
              <a:rPr lang="en-US" b="1" dirty="0">
                <a:solidFill>
                  <a:schemeClr val="bg1"/>
                </a:solidFill>
              </a:rPr>
              <a:t>O</a:t>
            </a:r>
            <a:r>
              <a:rPr lang="en-US" b="1" dirty="0" smtClean="0">
                <a:solidFill>
                  <a:schemeClr val="bg1"/>
                </a:solidFill>
              </a:rPr>
              <a:t>n the rectum :                  55%  (2582)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On the Caecum :                1.3% (60),     Small </a:t>
            </a:r>
            <a:r>
              <a:rPr lang="en-US" b="1" dirty="0" err="1" smtClean="0">
                <a:solidFill>
                  <a:schemeClr val="bg1"/>
                </a:solidFill>
              </a:rPr>
              <a:t>bowell</a:t>
            </a:r>
            <a:r>
              <a:rPr lang="en-US" b="1" dirty="0" smtClean="0">
                <a:solidFill>
                  <a:schemeClr val="bg1"/>
                </a:solidFill>
              </a:rPr>
              <a:t> :1.6%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On the </a:t>
            </a:r>
            <a:r>
              <a:rPr lang="en-US" b="1" dirty="0" err="1" smtClean="0">
                <a:solidFill>
                  <a:schemeClr val="bg1"/>
                </a:solidFill>
              </a:rPr>
              <a:t>rectosigmoid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:          18% (856)</a:t>
            </a:r>
          </a:p>
          <a:p>
            <a:r>
              <a:rPr lang="en-US" b="1" dirty="0" err="1">
                <a:solidFill>
                  <a:schemeClr val="bg1"/>
                </a:solidFill>
              </a:rPr>
              <a:t>V</a:t>
            </a:r>
            <a:r>
              <a:rPr lang="en-US" b="1" dirty="0" err="1" smtClean="0">
                <a:solidFill>
                  <a:schemeClr val="bg1"/>
                </a:solidFill>
              </a:rPr>
              <a:t>esical</a:t>
            </a:r>
            <a:r>
              <a:rPr lang="en-US" b="1" dirty="0" smtClean="0">
                <a:solidFill>
                  <a:schemeClr val="bg1"/>
                </a:solidFill>
              </a:rPr>
              <a:t> nodule :                       9% (422)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77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FFFF00"/>
                </a:solidFill>
              </a:rPr>
              <a:t>DIE</a:t>
            </a:r>
            <a:endParaRPr lang="en-US" sz="66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154" y="1600200"/>
            <a:ext cx="9612560" cy="5257800"/>
          </a:xfrm>
        </p:spPr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b="1" dirty="0" smtClean="0">
                <a:solidFill>
                  <a:srgbClr val="FFFF00"/>
                </a:solidFill>
              </a:rPr>
              <a:t>Associated with severe pelvic pain :              &gt;95%</a:t>
            </a:r>
          </a:p>
          <a:p>
            <a:r>
              <a:rPr lang="en-US" b="1" dirty="0">
                <a:solidFill>
                  <a:schemeClr val="bg1"/>
                </a:solidFill>
              </a:rPr>
              <a:t>P</a:t>
            </a:r>
            <a:r>
              <a:rPr lang="en-US" b="1" dirty="0" smtClean="0">
                <a:solidFill>
                  <a:schemeClr val="bg1"/>
                </a:solidFill>
              </a:rPr>
              <a:t>osterior compartment involvement             &gt;90%</a:t>
            </a:r>
          </a:p>
          <a:p>
            <a:r>
              <a:rPr lang="en-US" b="1" dirty="0" err="1" smtClean="0">
                <a:solidFill>
                  <a:schemeClr val="bg1"/>
                </a:solidFill>
              </a:rPr>
              <a:t>Uni</a:t>
            </a:r>
            <a:r>
              <a:rPr lang="en-US" b="1" dirty="0" smtClean="0">
                <a:solidFill>
                  <a:schemeClr val="bg1"/>
                </a:solidFill>
              </a:rPr>
              <a:t>/bilateral involvement USL                  64%-95%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Urinary tract involvement of DIE patients:   52.6%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Complete obliteration of Douglas :               11-45%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Bowel involvement :                                          7-19</a:t>
            </a:r>
            <a:r>
              <a:rPr lang="en-US" b="1" dirty="0" smtClean="0">
                <a:solidFill>
                  <a:srgbClr val="FFFFFF"/>
                </a:solidFill>
              </a:rPr>
              <a:t>%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FF00"/>
                </a:solidFill>
              </a:rPr>
              <a:t>                                                     </a:t>
            </a:r>
            <a:r>
              <a:rPr lang="en-US" sz="2400" b="1" dirty="0" smtClean="0">
                <a:solidFill>
                  <a:srgbClr val="FFFFFF"/>
                </a:solidFill>
              </a:rPr>
              <a:t>Ferraro et al. </a:t>
            </a:r>
            <a:r>
              <a:rPr lang="en-US" sz="2400" b="1" dirty="0" err="1" smtClean="0">
                <a:solidFill>
                  <a:srgbClr val="FFFFFF"/>
                </a:solidFill>
              </a:rPr>
              <a:t>Fertil</a:t>
            </a:r>
            <a:r>
              <a:rPr lang="en-US" sz="2400" b="1" dirty="0" smtClean="0">
                <a:solidFill>
                  <a:srgbClr val="FFFFFF"/>
                </a:solidFill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</a:rPr>
              <a:t>Steril</a:t>
            </a:r>
            <a:r>
              <a:rPr lang="en-US" sz="2400" b="1" dirty="0" smtClean="0">
                <a:solidFill>
                  <a:srgbClr val="FFFFFF"/>
                </a:solidFill>
              </a:rPr>
              <a:t> 2015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5426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04-14 22.17.1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037" b="-12037"/>
          <a:stretch>
            <a:fillRect/>
          </a:stretch>
        </p:blipFill>
        <p:spPr>
          <a:xfrm>
            <a:off x="0" y="-817901"/>
            <a:ext cx="9300407" cy="8560307"/>
          </a:xfrm>
        </p:spPr>
      </p:pic>
    </p:spTree>
    <p:extLst>
      <p:ext uri="{BB962C8B-B14F-4D97-AF65-F5344CB8AC3E}">
        <p14:creationId xmlns:p14="http://schemas.microsoft.com/office/powerpoint/2010/main" val="1001148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11381</TotalTime>
  <Words>1150</Words>
  <Application>Microsoft Macintosh PowerPoint</Application>
  <PresentationFormat>On-screen Show (4:3)</PresentationFormat>
  <Paragraphs>210</Paragraphs>
  <Slides>42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Deep Infiltrating Endometriosis  and  CPP  </vt:lpstr>
      <vt:lpstr>  DIE and Pain  (Cullen 1920)</vt:lpstr>
      <vt:lpstr>PowerPoint Presentation</vt:lpstr>
      <vt:lpstr>PowerPoint Presentation</vt:lpstr>
      <vt:lpstr>Endometriosis in Turkey</vt:lpstr>
      <vt:lpstr> Definition and Prevalence of DIE  </vt:lpstr>
      <vt:lpstr>Laparoscopic excision of deep RV Endometriosisin BSGE endometriosis centres:a multicentre propective chort study Byrne et al BMJ 2018</vt:lpstr>
      <vt:lpstr>DIE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Para-Sympathetic Innervation</vt:lpstr>
      <vt:lpstr>Sympathetic Innervantion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Why endometriosis induces pain? </vt:lpstr>
      <vt:lpstr>Mechanisms of pain in DIE</vt:lpstr>
      <vt:lpstr>Mechanisms of pain in DIE</vt:lpstr>
      <vt:lpstr>Biological Characteristics of DIE</vt:lpstr>
      <vt:lpstr>        Symptoms of DIE</vt:lpstr>
      <vt:lpstr>With bowel infiltration</vt:lpstr>
      <vt:lpstr>URETEROLYSIS</vt:lpstr>
      <vt:lpstr>Management of DIE</vt:lpstr>
      <vt:lpstr>Role of medical treatment</vt:lpstr>
      <vt:lpstr>DIE Surgery: When and to Whom ?</vt:lpstr>
      <vt:lpstr>Preoperative Assesment</vt:lpstr>
      <vt:lpstr>DIE : Clinical examination and laparoscopy</vt:lpstr>
      <vt:lpstr>Management of DIE</vt:lpstr>
      <vt:lpstr> Objectives</vt:lpstr>
      <vt:lpstr>Nerve Sparing in Endometriosis </vt:lpstr>
      <vt:lpstr>What happens if I cut? Bladder and sexual functions</vt:lpstr>
      <vt:lpstr>Post-operative Pain Recurrence </vt:lpstr>
      <vt:lpstr>Post-operative Pain Recurrence </vt:lpstr>
      <vt:lpstr>Post-operative Pain Recurrence : Causes</vt:lpstr>
      <vt:lpstr>Despite Successful Surgery why Digestive Symptomps can persiste?</vt:lpstr>
      <vt:lpstr>The key of success depends on:</vt:lpstr>
      <vt:lpstr>Conclusion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YUCEL KARAMAN</dc:creator>
  <cp:lastModifiedBy>YUCEL KARAMAN</cp:lastModifiedBy>
  <cp:revision>318</cp:revision>
  <cp:lastPrinted>2018-04-11T20:36:30Z</cp:lastPrinted>
  <dcterms:created xsi:type="dcterms:W3CDTF">2018-02-12T11:25:05Z</dcterms:created>
  <dcterms:modified xsi:type="dcterms:W3CDTF">2018-04-24T09:29:09Z</dcterms:modified>
</cp:coreProperties>
</file>