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notesSlides/notesSlide16.xml" ContentType="application/vnd.openxmlformats-officedocument.presentationml.notesSlide+xml"/>
  <Default Extension="xml" ContentType="application/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docProps/custom.xml" ContentType="application/vnd.openxmlformats-officedocument.custom-properties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notesSlides/notesSlide8.xml" ContentType="application/vnd.openxmlformats-officedocument.presentationml.notesSlide+xml"/>
  <Default Extension="png" ContentType="image/png"/>
  <Override PartName="/ppt/slideLayouts/slideLayout4.xml" ContentType="application/vnd.openxmlformats-officedocument.presentationml.slideLayout+xml"/>
  <Override PartName="/ppt/slides/slide12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slides/slide26.xml" ContentType="application/vnd.openxmlformats-officedocument.presentationml.slide+xml"/>
  <Override PartName="/ppt/notesSlides/notesSlide28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20.xml" ContentType="application/vnd.openxmlformats-officedocument.presentationml.notes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theme/theme3.xml" ContentType="application/vnd.openxmlformats-officedocument.theme+xml"/>
  <Override PartName="/ppt/slides/slide24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Default Extension="jpeg" ContentType="image/jpeg"/>
  <Override PartName="/ppt/viewProps.xml" ContentType="application/vnd.openxmlformats-officedocument.presentationml.viewProps+xml"/>
  <Override PartName="/ppt/notesSlides/notesSlide1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4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>
  <p:sldMasterIdLst>
    <p:sldMasterId id="2147483732" r:id="rId1"/>
  </p:sldMasterIdLst>
  <p:notesMasterIdLst>
    <p:notesMasterId r:id="rId32"/>
  </p:notesMasterIdLst>
  <p:handoutMasterIdLst>
    <p:handoutMasterId r:id="rId33"/>
  </p:handoutMasterIdLst>
  <p:sldIdLst>
    <p:sldId id="457" r:id="rId2"/>
    <p:sldId id="466" r:id="rId3"/>
    <p:sldId id="407" r:id="rId4"/>
    <p:sldId id="461" r:id="rId5"/>
    <p:sldId id="409" r:id="rId6"/>
    <p:sldId id="410" r:id="rId7"/>
    <p:sldId id="444" r:id="rId8"/>
    <p:sldId id="458" r:id="rId9"/>
    <p:sldId id="411" r:id="rId10"/>
    <p:sldId id="413" r:id="rId11"/>
    <p:sldId id="443" r:id="rId12"/>
    <p:sldId id="468" r:id="rId13"/>
    <p:sldId id="433" r:id="rId14"/>
    <p:sldId id="451" r:id="rId15"/>
    <p:sldId id="479" r:id="rId16"/>
    <p:sldId id="415" r:id="rId17"/>
    <p:sldId id="432" r:id="rId18"/>
    <p:sldId id="445" r:id="rId19"/>
    <p:sldId id="470" r:id="rId20"/>
    <p:sldId id="452" r:id="rId21"/>
    <p:sldId id="481" r:id="rId22"/>
    <p:sldId id="460" r:id="rId23"/>
    <p:sldId id="448" r:id="rId24"/>
    <p:sldId id="480" r:id="rId25"/>
    <p:sldId id="463" r:id="rId26"/>
    <p:sldId id="464" r:id="rId27"/>
    <p:sldId id="462" r:id="rId28"/>
    <p:sldId id="472" r:id="rId29"/>
    <p:sldId id="473" r:id="rId30"/>
    <p:sldId id="456" r:id="rId3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-101" charset="0"/>
        <a:ea typeface="Arial" pitchFamily="-101" charset="0"/>
        <a:cs typeface="Arial" pitchFamily="-101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-101" charset="0"/>
        <a:ea typeface="Arial" pitchFamily="-101" charset="0"/>
        <a:cs typeface="Arial" pitchFamily="-101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-101" charset="0"/>
        <a:ea typeface="Arial" pitchFamily="-101" charset="0"/>
        <a:cs typeface="Arial" pitchFamily="-101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-101" charset="0"/>
        <a:ea typeface="Arial" pitchFamily="-101" charset="0"/>
        <a:cs typeface="Arial" pitchFamily="-101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-101" charset="0"/>
        <a:ea typeface="Arial" pitchFamily="-101" charset="0"/>
        <a:cs typeface="Arial" pitchFamily="-101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Verdana" pitchFamily="-101" charset="0"/>
        <a:ea typeface="Arial" pitchFamily="-101" charset="0"/>
        <a:cs typeface="Arial" pitchFamily="-101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Verdana" pitchFamily="-101" charset="0"/>
        <a:ea typeface="Arial" pitchFamily="-101" charset="0"/>
        <a:cs typeface="Arial" pitchFamily="-101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Verdana" pitchFamily="-101" charset="0"/>
        <a:ea typeface="Arial" pitchFamily="-101" charset="0"/>
        <a:cs typeface="Arial" pitchFamily="-101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Verdana" pitchFamily="-101" charset="0"/>
        <a:ea typeface="Arial" pitchFamily="-101" charset="0"/>
        <a:cs typeface="Arial" pitchFamily="-101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 useTimings="0">
    <p:present/>
    <p:sldAll/>
    <p:penClr>
      <a:srgbClr val="FF0000"/>
    </p:penClr>
  </p:showPr>
  <p:clrMru>
    <a:srgbClr val="FFFF99"/>
    <a:srgbClr val="0000FF"/>
    <a:srgbClr val="FF33CC"/>
    <a:srgbClr val="00CC00"/>
    <a:srgbClr val="990000"/>
    <a:srgbClr val="C00000"/>
    <a:srgbClr val="5F5F5F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80333" autoAdjust="0"/>
  </p:normalViewPr>
  <p:slideViewPr>
    <p:cSldViewPr>
      <p:cViewPr varScale="1">
        <p:scale>
          <a:sx n="51" d="100"/>
          <a:sy n="51" d="100"/>
        </p:scale>
        <p:origin x="-10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handoutMaster" Target="handoutMasters/handout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2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2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2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E5DEFD89-F4B4-EC46-A50E-10FA7DD72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13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13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713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13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C040D958-21C5-724C-82CF-0344D91F60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r-TR" dirty="0" smtClean="0">
              <a:latin typeface="Arial" pitchFamily="-101" charset="0"/>
              <a:ea typeface="ＭＳ Ｐゴシック" pitchFamily="-101" charset="-128"/>
              <a:cs typeface="ＭＳ Ｐゴシック" pitchFamily="-101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AC1CC2-7EDA-6B42-8E17-B37060D91813}" type="slidenum">
              <a:rPr lang="en-US" smtClean="0">
                <a:latin typeface="Arial" pitchFamily="-101" charset="0"/>
                <a:ea typeface="Arial" pitchFamily="-101" charset="0"/>
                <a:cs typeface="Arial" pitchFamily="-101" charset="0"/>
              </a:rPr>
              <a:pPr/>
              <a:t>10</a:t>
            </a:fld>
            <a:endParaRPr lang="en-US" smtClean="0">
              <a:latin typeface="Arial" pitchFamily="-101" charset="0"/>
              <a:ea typeface="Arial" pitchFamily="-101" charset="0"/>
              <a:cs typeface="Arial" pitchFamily="-101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sz="1200" kern="1200" dirty="0" smtClean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 smtClean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18E35D-0665-6942-AD20-D73379AC1C46}" type="slidenum">
              <a:rPr lang="en-US" smtClean="0">
                <a:latin typeface="Arial" pitchFamily="-101" charset="0"/>
                <a:ea typeface="Arial" pitchFamily="-101" charset="0"/>
                <a:cs typeface="Arial" pitchFamily="-101" charset="0"/>
              </a:rPr>
              <a:pPr/>
              <a:t>18</a:t>
            </a:fld>
            <a:endParaRPr lang="en-US" smtClean="0">
              <a:latin typeface="Arial" pitchFamily="-101" charset="0"/>
              <a:ea typeface="Arial" pitchFamily="-101" charset="0"/>
              <a:cs typeface="Arial" pitchFamily="-101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These are the treatment alternatives</a:t>
            </a:r>
            <a:r>
              <a:rPr lang="tr-TR" baseline="0" dirty="0" smtClean="0"/>
              <a:t> including conservative, pharmacologica (oral and intravesical)l and as last solution surgical alternatives</a:t>
            </a:r>
            <a:endParaRPr lang="en-US" sz="1200" kern="1200" baseline="0" dirty="0" smtClean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An optimal approach is a combined treatment, oriented not only to treat the bladder, but also the other responsible components of BPS.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Several categories of medication have been used in the management of patients with BPS including analgesics, antidepressants, antihistamines, </a:t>
            </a:r>
            <a:r>
              <a:rPr lang="en-US" sz="1200" kern="120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Immunosuppressants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, and 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compounds repairing the </a:t>
            </a:r>
            <a:r>
              <a:rPr lang="en-US" sz="1200" kern="120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glycosaminoglycan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layer of the mucosa either orally or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intravesically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Only a few of them have been studied in randomized controlled trials.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r-TR">
              <a:latin typeface="Arial" pitchFamily="-101" charset="0"/>
              <a:ea typeface="ＭＳ Ｐゴシック" pitchFamily="-101" charset="-128"/>
              <a:cs typeface="ＭＳ Ｐゴシック" pitchFamily="-101" charset="-128"/>
            </a:endParaRPr>
          </a:p>
          <a:p>
            <a:endParaRPr lang="tr-TR">
              <a:latin typeface="Arial" pitchFamily="-101" charset="0"/>
              <a:ea typeface="ＭＳ Ｐゴシック" pitchFamily="-101" charset="-128"/>
              <a:cs typeface="ＭＳ Ｐゴシック" pitchFamily="-101" charset="-128"/>
            </a:endParaRPr>
          </a:p>
        </p:txBody>
      </p:sp>
      <p:sp>
        <p:nvSpPr>
          <p:cNvPr id="53252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FDB2A9-2FBB-E64A-8F8B-1EC4C9AB173F}" type="slidenum">
              <a:rPr lang="en-US">
                <a:latin typeface="Arial" pitchFamily="-101" charset="0"/>
                <a:ea typeface="Arial" pitchFamily="-101" charset="0"/>
                <a:cs typeface="Arial" pitchFamily="-101" charset="0"/>
              </a:rPr>
              <a:pPr/>
              <a:t>30</a:t>
            </a:fld>
            <a:endParaRPr lang="en-US">
              <a:latin typeface="Arial" pitchFamily="-101" charset="0"/>
              <a:ea typeface="Arial" pitchFamily="-101" charset="0"/>
              <a:cs typeface="Arial" pitchFamily="-101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40D958-21C5-724C-82CF-0344D91F60E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45" y="233"/>
              <a:ext cx="1859" cy="3619"/>
              <a:chOff x="2969" y="738"/>
              <a:chExt cx="1859" cy="3619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495" y="738"/>
                <a:ext cx="1333" cy="1485"/>
              </a:xfrm>
              <a:custGeom>
                <a:avLst/>
                <a:gdLst>
                  <a:gd name="T0" fmla="*/ 181 w 596"/>
                  <a:gd name="T1" fmla="*/ 4103 h 666"/>
                  <a:gd name="T2" fmla="*/ 65 w 596"/>
                  <a:gd name="T3" fmla="*/ 3779 h 666"/>
                  <a:gd name="T4" fmla="*/ 0 w 596"/>
                  <a:gd name="T5" fmla="*/ 3202 h 666"/>
                  <a:gd name="T6" fmla="*/ 45 w 596"/>
                  <a:gd name="T7" fmla="*/ 2462 h 666"/>
                  <a:gd name="T8" fmla="*/ 280 w 596"/>
                  <a:gd name="T9" fmla="*/ 1675 h 666"/>
                  <a:gd name="T10" fmla="*/ 769 w 596"/>
                  <a:gd name="T11" fmla="*/ 930 h 666"/>
                  <a:gd name="T12" fmla="*/ 1590 w 596"/>
                  <a:gd name="T13" fmla="*/ 343 h 666"/>
                  <a:gd name="T14" fmla="*/ 2762 w 596"/>
                  <a:gd name="T15" fmla="*/ 20 h 666"/>
                  <a:gd name="T16" fmla="*/ 4252 w 596"/>
                  <a:gd name="T17" fmla="*/ 100 h 666"/>
                  <a:gd name="T18" fmla="*/ 5417 w 596"/>
                  <a:gd name="T19" fmla="*/ 756 h 666"/>
                  <a:gd name="T20" fmla="*/ 6198 w 596"/>
                  <a:gd name="T21" fmla="*/ 1831 h 666"/>
                  <a:gd name="T22" fmla="*/ 6614 w 596"/>
                  <a:gd name="T23" fmla="*/ 3146 h 666"/>
                  <a:gd name="T24" fmla="*/ 6658 w 596"/>
                  <a:gd name="T25" fmla="*/ 4535 h 666"/>
                  <a:gd name="T26" fmla="*/ 6334 w 596"/>
                  <a:gd name="T27" fmla="*/ 5822 h 666"/>
                  <a:gd name="T28" fmla="*/ 5672 w 596"/>
                  <a:gd name="T29" fmla="*/ 6816 h 666"/>
                  <a:gd name="T30" fmla="*/ 4668 w 596"/>
                  <a:gd name="T31" fmla="*/ 7349 h 666"/>
                  <a:gd name="T32" fmla="*/ 4352 w 596"/>
                  <a:gd name="T33" fmla="*/ 7302 h 666"/>
                  <a:gd name="T34" fmla="*/ 4932 w 596"/>
                  <a:gd name="T35" fmla="*/ 6841 h 666"/>
                  <a:gd name="T36" fmla="*/ 5392 w 596"/>
                  <a:gd name="T37" fmla="*/ 6031 h 666"/>
                  <a:gd name="T38" fmla="*/ 5692 w 596"/>
                  <a:gd name="T39" fmla="*/ 5030 h 666"/>
                  <a:gd name="T40" fmla="*/ 5817 w 596"/>
                  <a:gd name="T41" fmla="*/ 3938 h 666"/>
                  <a:gd name="T42" fmla="*/ 5752 w 596"/>
                  <a:gd name="T43" fmla="*/ 2859 h 666"/>
                  <a:gd name="T44" fmla="*/ 5428 w 596"/>
                  <a:gd name="T45" fmla="*/ 1929 h 666"/>
                  <a:gd name="T46" fmla="*/ 4842 w 596"/>
                  <a:gd name="T47" fmla="*/ 1242 h 666"/>
                  <a:gd name="T48" fmla="*/ 3818 w 596"/>
                  <a:gd name="T49" fmla="*/ 829 h 666"/>
                  <a:gd name="T50" fmla="*/ 2751 w 596"/>
                  <a:gd name="T51" fmla="*/ 676 h 666"/>
                  <a:gd name="T52" fmla="*/ 1946 w 596"/>
                  <a:gd name="T53" fmla="*/ 785 h 666"/>
                  <a:gd name="T54" fmla="*/ 1355 w 596"/>
                  <a:gd name="T55" fmla="*/ 1119 h 666"/>
                  <a:gd name="T56" fmla="*/ 939 w 596"/>
                  <a:gd name="T57" fmla="*/ 1650 h 666"/>
                  <a:gd name="T58" fmla="*/ 635 w 596"/>
                  <a:gd name="T59" fmla="*/ 2281 h 666"/>
                  <a:gd name="T60" fmla="*/ 445 w 596"/>
                  <a:gd name="T61" fmla="*/ 3012 h 666"/>
                  <a:gd name="T62" fmla="*/ 315 w 596"/>
                  <a:gd name="T63" fmla="*/ 3759 h 6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3988" y="1764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80 h 237"/>
                  <a:gd name="T4" fmla="*/ 36 w 257"/>
                  <a:gd name="T5" fmla="*/ 562 h 237"/>
                  <a:gd name="T6" fmla="*/ 64 w 257"/>
                  <a:gd name="T7" fmla="*/ 842 h 237"/>
                  <a:gd name="T8" fmla="*/ 118 w 257"/>
                  <a:gd name="T9" fmla="*/ 1105 h 237"/>
                  <a:gd name="T10" fmla="*/ 198 w 257"/>
                  <a:gd name="T11" fmla="*/ 1340 h 237"/>
                  <a:gd name="T12" fmla="*/ 295 w 257"/>
                  <a:gd name="T13" fmla="*/ 1586 h 237"/>
                  <a:gd name="T14" fmla="*/ 415 w 257"/>
                  <a:gd name="T15" fmla="*/ 1813 h 237"/>
                  <a:gd name="T16" fmla="*/ 558 w 257"/>
                  <a:gd name="T17" fmla="*/ 2003 h 237"/>
                  <a:gd name="T18" fmla="*/ 735 w 257"/>
                  <a:gd name="T19" fmla="*/ 2184 h 237"/>
                  <a:gd name="T20" fmla="*/ 942 w 257"/>
                  <a:gd name="T21" fmla="*/ 2339 h 237"/>
                  <a:gd name="T22" fmla="*/ 1164 w 257"/>
                  <a:gd name="T23" fmla="*/ 2465 h 237"/>
                  <a:gd name="T24" fmla="*/ 1437 w 257"/>
                  <a:gd name="T25" fmla="*/ 2565 h 237"/>
                  <a:gd name="T26" fmla="*/ 1733 w 257"/>
                  <a:gd name="T27" fmla="*/ 2630 h 237"/>
                  <a:gd name="T28" fmla="*/ 2064 w 257"/>
                  <a:gd name="T29" fmla="*/ 2666 h 237"/>
                  <a:gd name="T30" fmla="*/ 2413 w 257"/>
                  <a:gd name="T31" fmla="*/ 2655 h 237"/>
                  <a:gd name="T32" fmla="*/ 2819 w 257"/>
                  <a:gd name="T33" fmla="*/ 2610 h 237"/>
                  <a:gd name="T34" fmla="*/ 2457 w 257"/>
                  <a:gd name="T35" fmla="*/ 2554 h 237"/>
                  <a:gd name="T36" fmla="*/ 2137 w 257"/>
                  <a:gd name="T37" fmla="*/ 2476 h 237"/>
                  <a:gd name="T38" fmla="*/ 1866 w 257"/>
                  <a:gd name="T39" fmla="*/ 2384 h 237"/>
                  <a:gd name="T40" fmla="*/ 1624 w 257"/>
                  <a:gd name="T41" fmla="*/ 2294 h 237"/>
                  <a:gd name="T42" fmla="*/ 1402 w 257"/>
                  <a:gd name="T43" fmla="*/ 2169 h 237"/>
                  <a:gd name="T44" fmla="*/ 1229 w 257"/>
                  <a:gd name="T45" fmla="*/ 2048 h 237"/>
                  <a:gd name="T46" fmla="*/ 1066 w 257"/>
                  <a:gd name="T47" fmla="*/ 1902 h 237"/>
                  <a:gd name="T48" fmla="*/ 922 w 257"/>
                  <a:gd name="T49" fmla="*/ 1741 h 237"/>
                  <a:gd name="T50" fmla="*/ 789 w 257"/>
                  <a:gd name="T51" fmla="*/ 1586 h 237"/>
                  <a:gd name="T52" fmla="*/ 671 w 257"/>
                  <a:gd name="T53" fmla="*/ 1405 h 237"/>
                  <a:gd name="T54" fmla="*/ 573 w 257"/>
                  <a:gd name="T55" fmla="*/ 1205 h 237"/>
                  <a:gd name="T56" fmla="*/ 473 w 257"/>
                  <a:gd name="T57" fmla="*/ 988 h 237"/>
                  <a:gd name="T58" fmla="*/ 360 w 257"/>
                  <a:gd name="T59" fmla="*/ 777 h 237"/>
                  <a:gd name="T60" fmla="*/ 251 w 257"/>
                  <a:gd name="T61" fmla="*/ 527 h 237"/>
                  <a:gd name="T62" fmla="*/ 133 w 257"/>
                  <a:gd name="T63" fmla="*/ 271 h 237"/>
                  <a:gd name="T64" fmla="*/ 0 w 257"/>
                  <a:gd name="T65" fmla="*/ 0 h 2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599" y="2125"/>
                <a:ext cx="277" cy="249"/>
              </a:xfrm>
              <a:custGeom>
                <a:avLst/>
                <a:gdLst>
                  <a:gd name="T0" fmla="*/ 858 w 124"/>
                  <a:gd name="T1" fmla="*/ 0 h 110"/>
                  <a:gd name="T2" fmla="*/ 1383 w 124"/>
                  <a:gd name="T3" fmla="*/ 1250 h 110"/>
                  <a:gd name="T4" fmla="*/ 1338 w 124"/>
                  <a:gd name="T5" fmla="*/ 1240 h 110"/>
                  <a:gd name="T6" fmla="*/ 1193 w 124"/>
                  <a:gd name="T7" fmla="*/ 1220 h 110"/>
                  <a:gd name="T8" fmla="*/ 994 w 124"/>
                  <a:gd name="T9" fmla="*/ 1173 h 110"/>
                  <a:gd name="T10" fmla="*/ 760 w 124"/>
                  <a:gd name="T11" fmla="*/ 1148 h 110"/>
                  <a:gd name="T12" fmla="*/ 505 w 124"/>
                  <a:gd name="T13" fmla="*/ 1127 h 110"/>
                  <a:gd name="T14" fmla="*/ 279 w 124"/>
                  <a:gd name="T15" fmla="*/ 1139 h 110"/>
                  <a:gd name="T16" fmla="*/ 101 w 124"/>
                  <a:gd name="T17" fmla="*/ 1184 h 110"/>
                  <a:gd name="T18" fmla="*/ 0 w 124"/>
                  <a:gd name="T19" fmla="*/ 1277 h 110"/>
                  <a:gd name="T20" fmla="*/ 45 w 124"/>
                  <a:gd name="T21" fmla="*/ 1139 h 110"/>
                  <a:gd name="T22" fmla="*/ 89 w 124"/>
                  <a:gd name="T23" fmla="*/ 1030 h 110"/>
                  <a:gd name="T24" fmla="*/ 179 w 124"/>
                  <a:gd name="T25" fmla="*/ 953 h 110"/>
                  <a:gd name="T26" fmla="*/ 279 w 124"/>
                  <a:gd name="T27" fmla="*/ 881 h 110"/>
                  <a:gd name="T28" fmla="*/ 400 w 124"/>
                  <a:gd name="T29" fmla="*/ 835 h 110"/>
                  <a:gd name="T30" fmla="*/ 525 w 124"/>
                  <a:gd name="T31" fmla="*/ 824 h 110"/>
                  <a:gd name="T32" fmla="*/ 659 w 124"/>
                  <a:gd name="T33" fmla="*/ 824 h 110"/>
                  <a:gd name="T34" fmla="*/ 804 w 124"/>
                  <a:gd name="T35" fmla="*/ 860 h 110"/>
                  <a:gd name="T36" fmla="*/ 813 w 124"/>
                  <a:gd name="T37" fmla="*/ 824 h 110"/>
                  <a:gd name="T38" fmla="*/ 777 w 124"/>
                  <a:gd name="T39" fmla="*/ 650 h 110"/>
                  <a:gd name="T40" fmla="*/ 748 w 124"/>
                  <a:gd name="T41" fmla="*/ 441 h 110"/>
                  <a:gd name="T42" fmla="*/ 724 w 124"/>
                  <a:gd name="T43" fmla="*/ 349 h 110"/>
                  <a:gd name="T44" fmla="*/ 704 w 124"/>
                  <a:gd name="T45" fmla="*/ 349 h 110"/>
                  <a:gd name="T46" fmla="*/ 679 w 124"/>
                  <a:gd name="T47" fmla="*/ 337 h 110"/>
                  <a:gd name="T48" fmla="*/ 659 w 124"/>
                  <a:gd name="T49" fmla="*/ 303 h 110"/>
                  <a:gd name="T50" fmla="*/ 634 w 124"/>
                  <a:gd name="T51" fmla="*/ 267 h 110"/>
                  <a:gd name="T52" fmla="*/ 634 w 124"/>
                  <a:gd name="T53" fmla="*/ 220 h 110"/>
                  <a:gd name="T54" fmla="*/ 659 w 124"/>
                  <a:gd name="T55" fmla="*/ 163 h 110"/>
                  <a:gd name="T56" fmla="*/ 733 w 124"/>
                  <a:gd name="T57" fmla="*/ 93 h 110"/>
                  <a:gd name="T58" fmla="*/ 858 w 124"/>
                  <a:gd name="T59" fmla="*/ 0 h 11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40" y="932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56 w 109"/>
                  <a:gd name="T3" fmla="*/ 9 h 156"/>
                  <a:gd name="T4" fmla="*/ 202 w 109"/>
                  <a:gd name="T5" fmla="*/ 53 h 156"/>
                  <a:gd name="T6" fmla="*/ 420 w 109"/>
                  <a:gd name="T7" fmla="*/ 133 h 156"/>
                  <a:gd name="T8" fmla="*/ 656 w 109"/>
                  <a:gd name="T9" fmla="*/ 262 h 156"/>
                  <a:gd name="T10" fmla="*/ 883 w 109"/>
                  <a:gd name="T11" fmla="*/ 485 h 156"/>
                  <a:gd name="T12" fmla="*/ 1092 w 109"/>
                  <a:gd name="T13" fmla="*/ 781 h 156"/>
                  <a:gd name="T14" fmla="*/ 1218 w 109"/>
                  <a:gd name="T15" fmla="*/ 1188 h 156"/>
                  <a:gd name="T16" fmla="*/ 1238 w 109"/>
                  <a:gd name="T17" fmla="*/ 1717 h 156"/>
                  <a:gd name="T18" fmla="*/ 1191 w 109"/>
                  <a:gd name="T19" fmla="*/ 1717 h 156"/>
                  <a:gd name="T20" fmla="*/ 1126 w 109"/>
                  <a:gd name="T21" fmla="*/ 1717 h 156"/>
                  <a:gd name="T22" fmla="*/ 1056 w 109"/>
                  <a:gd name="T23" fmla="*/ 1717 h 156"/>
                  <a:gd name="T24" fmla="*/ 991 w 109"/>
                  <a:gd name="T25" fmla="*/ 1697 h 156"/>
                  <a:gd name="T26" fmla="*/ 919 w 109"/>
                  <a:gd name="T27" fmla="*/ 1682 h 156"/>
                  <a:gd name="T28" fmla="*/ 838 w 109"/>
                  <a:gd name="T29" fmla="*/ 1653 h 156"/>
                  <a:gd name="T30" fmla="*/ 748 w 109"/>
                  <a:gd name="T31" fmla="*/ 1597 h 156"/>
                  <a:gd name="T32" fmla="*/ 656 w 109"/>
                  <a:gd name="T33" fmla="*/ 1528 h 156"/>
                  <a:gd name="T34" fmla="*/ 600 w 109"/>
                  <a:gd name="T35" fmla="*/ 1386 h 156"/>
                  <a:gd name="T36" fmla="*/ 600 w 109"/>
                  <a:gd name="T37" fmla="*/ 1221 h 156"/>
                  <a:gd name="T38" fmla="*/ 636 w 109"/>
                  <a:gd name="T39" fmla="*/ 1059 h 156"/>
                  <a:gd name="T40" fmla="*/ 672 w 109"/>
                  <a:gd name="T41" fmla="*/ 881 h 156"/>
                  <a:gd name="T42" fmla="*/ 636 w 109"/>
                  <a:gd name="T43" fmla="*/ 683 h 156"/>
                  <a:gd name="T44" fmla="*/ 546 w 109"/>
                  <a:gd name="T45" fmla="*/ 476 h 156"/>
                  <a:gd name="T46" fmla="*/ 353 w 109"/>
                  <a:gd name="T47" fmla="*/ 251 h 156"/>
                  <a:gd name="T48" fmla="*/ 0 w 109"/>
                  <a:gd name="T49" fmla="*/ 0 h 1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13" y="2171"/>
                <a:ext cx="103" cy="209"/>
              </a:xfrm>
              <a:custGeom>
                <a:avLst/>
                <a:gdLst>
                  <a:gd name="T0" fmla="*/ 347 w 46"/>
                  <a:gd name="T1" fmla="*/ 0 h 94"/>
                  <a:gd name="T2" fmla="*/ 226 w 46"/>
                  <a:gd name="T3" fmla="*/ 416 h 94"/>
                  <a:gd name="T4" fmla="*/ 170 w 46"/>
                  <a:gd name="T5" fmla="*/ 683 h 94"/>
                  <a:gd name="T6" fmla="*/ 125 w 46"/>
                  <a:gd name="T7" fmla="*/ 869 h 94"/>
                  <a:gd name="T8" fmla="*/ 0 w 46"/>
                  <a:gd name="T9" fmla="*/ 1034 h 94"/>
                  <a:gd name="T10" fmla="*/ 134 w 46"/>
                  <a:gd name="T11" fmla="*/ 969 h 94"/>
                  <a:gd name="T12" fmla="*/ 260 w 46"/>
                  <a:gd name="T13" fmla="*/ 880 h 94"/>
                  <a:gd name="T14" fmla="*/ 361 w 46"/>
                  <a:gd name="T15" fmla="*/ 756 h 94"/>
                  <a:gd name="T16" fmla="*/ 452 w 46"/>
                  <a:gd name="T17" fmla="*/ 627 h 94"/>
                  <a:gd name="T18" fmla="*/ 506 w 46"/>
                  <a:gd name="T19" fmla="*/ 485 h 94"/>
                  <a:gd name="T20" fmla="*/ 517 w 46"/>
                  <a:gd name="T21" fmla="*/ 331 h 94"/>
                  <a:gd name="T22" fmla="*/ 470 w 46"/>
                  <a:gd name="T23" fmla="*/ 162 h 94"/>
                  <a:gd name="T24" fmla="*/ 347 w 46"/>
                  <a:gd name="T25" fmla="*/ 0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51" y="1278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9 w 54"/>
                  <a:gd name="T3" fmla="*/ 11 h 40"/>
                  <a:gd name="T4" fmla="*/ 64 w 54"/>
                  <a:gd name="T5" fmla="*/ 36 h 40"/>
                  <a:gd name="T6" fmla="*/ 142 w 54"/>
                  <a:gd name="T7" fmla="*/ 92 h 40"/>
                  <a:gd name="T8" fmla="*/ 231 w 54"/>
                  <a:gd name="T9" fmla="*/ 137 h 40"/>
                  <a:gd name="T10" fmla="*/ 316 w 54"/>
                  <a:gd name="T11" fmla="*/ 173 h 40"/>
                  <a:gd name="T12" fmla="*/ 416 w 54"/>
                  <a:gd name="T13" fmla="*/ 194 h 40"/>
                  <a:gd name="T14" fmla="*/ 504 w 54"/>
                  <a:gd name="T15" fmla="*/ 207 h 40"/>
                  <a:gd name="T16" fmla="*/ 593 w 54"/>
                  <a:gd name="T17" fmla="*/ 182 h 40"/>
                  <a:gd name="T18" fmla="*/ 582 w 54"/>
                  <a:gd name="T19" fmla="*/ 284 h 40"/>
                  <a:gd name="T20" fmla="*/ 549 w 54"/>
                  <a:gd name="T21" fmla="*/ 376 h 40"/>
                  <a:gd name="T22" fmla="*/ 484 w 54"/>
                  <a:gd name="T23" fmla="*/ 437 h 40"/>
                  <a:gd name="T24" fmla="*/ 404 w 54"/>
                  <a:gd name="T25" fmla="*/ 457 h 40"/>
                  <a:gd name="T26" fmla="*/ 307 w 54"/>
                  <a:gd name="T27" fmla="*/ 446 h 40"/>
                  <a:gd name="T28" fmla="*/ 207 w 54"/>
                  <a:gd name="T29" fmla="*/ 365 h 40"/>
                  <a:gd name="T30" fmla="*/ 109 w 54"/>
                  <a:gd name="T31" fmla="*/ 227 h 40"/>
                  <a:gd name="T32" fmla="*/ 0 w 54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2969" y="2298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64 w 149"/>
                  <a:gd name="T3" fmla="*/ 155 h 704"/>
                  <a:gd name="T4" fmla="*/ 173 w 149"/>
                  <a:gd name="T5" fmla="*/ 351 h 704"/>
                  <a:gd name="T6" fmla="*/ 303 w 149"/>
                  <a:gd name="T7" fmla="*/ 600 h 704"/>
                  <a:gd name="T8" fmla="*/ 447 w 149"/>
                  <a:gd name="T9" fmla="*/ 924 h 704"/>
                  <a:gd name="T10" fmla="*/ 627 w 149"/>
                  <a:gd name="T11" fmla="*/ 1325 h 704"/>
                  <a:gd name="T12" fmla="*/ 795 w 149"/>
                  <a:gd name="T13" fmla="*/ 1755 h 704"/>
                  <a:gd name="T14" fmla="*/ 957 w 149"/>
                  <a:gd name="T15" fmla="*/ 2249 h 704"/>
                  <a:gd name="T16" fmla="*/ 1083 w 149"/>
                  <a:gd name="T17" fmla="*/ 2822 h 704"/>
                  <a:gd name="T18" fmla="*/ 1216 w 149"/>
                  <a:gd name="T19" fmla="*/ 3431 h 704"/>
                  <a:gd name="T20" fmla="*/ 1304 w 149"/>
                  <a:gd name="T21" fmla="*/ 4133 h 704"/>
                  <a:gd name="T22" fmla="*/ 1349 w 149"/>
                  <a:gd name="T23" fmla="*/ 4902 h 704"/>
                  <a:gd name="T24" fmla="*/ 1369 w 149"/>
                  <a:gd name="T25" fmla="*/ 5706 h 704"/>
                  <a:gd name="T26" fmla="*/ 1304 w 149"/>
                  <a:gd name="T27" fmla="*/ 6604 h 704"/>
                  <a:gd name="T28" fmla="*/ 1183 w 149"/>
                  <a:gd name="T29" fmla="*/ 7555 h 704"/>
                  <a:gd name="T30" fmla="*/ 1001 w 149"/>
                  <a:gd name="T31" fmla="*/ 8555 h 704"/>
                  <a:gd name="T32" fmla="*/ 726 w 149"/>
                  <a:gd name="T33" fmla="*/ 9657 h 704"/>
                  <a:gd name="T34" fmla="*/ 421 w 149"/>
                  <a:gd name="T35" fmla="*/ 10906 h 704"/>
                  <a:gd name="T36" fmla="*/ 230 w 149"/>
                  <a:gd name="T37" fmla="*/ 12062 h 704"/>
                  <a:gd name="T38" fmla="*/ 109 w 149"/>
                  <a:gd name="T39" fmla="*/ 13129 h 704"/>
                  <a:gd name="T40" fmla="*/ 64 w 149"/>
                  <a:gd name="T41" fmla="*/ 14156 h 704"/>
                  <a:gd name="T42" fmla="*/ 64 w 149"/>
                  <a:gd name="T43" fmla="*/ 15132 h 704"/>
                  <a:gd name="T44" fmla="*/ 89 w 149"/>
                  <a:gd name="T45" fmla="*/ 16039 h 704"/>
                  <a:gd name="T46" fmla="*/ 133 w 149"/>
                  <a:gd name="T47" fmla="*/ 16835 h 704"/>
                  <a:gd name="T48" fmla="*/ 153 w 149"/>
                  <a:gd name="T49" fmla="*/ 17613 h 704"/>
                  <a:gd name="T50" fmla="*/ 447 w 149"/>
                  <a:gd name="T51" fmla="*/ 17212 h 704"/>
                  <a:gd name="T52" fmla="*/ 421 w 149"/>
                  <a:gd name="T53" fmla="*/ 17013 h 704"/>
                  <a:gd name="T54" fmla="*/ 392 w 149"/>
                  <a:gd name="T55" fmla="*/ 16440 h 704"/>
                  <a:gd name="T56" fmla="*/ 359 w 149"/>
                  <a:gd name="T57" fmla="*/ 15559 h 704"/>
                  <a:gd name="T58" fmla="*/ 383 w 149"/>
                  <a:gd name="T59" fmla="*/ 14387 h 704"/>
                  <a:gd name="T60" fmla="*/ 447 w 149"/>
                  <a:gd name="T61" fmla="*/ 12986 h 704"/>
                  <a:gd name="T62" fmla="*/ 627 w 149"/>
                  <a:gd name="T63" fmla="*/ 11386 h 704"/>
                  <a:gd name="T64" fmla="*/ 932 w 149"/>
                  <a:gd name="T65" fmla="*/ 9657 h 704"/>
                  <a:gd name="T66" fmla="*/ 1402 w 149"/>
                  <a:gd name="T67" fmla="*/ 7827 h 704"/>
                  <a:gd name="T68" fmla="*/ 1555 w 149"/>
                  <a:gd name="T69" fmla="*/ 6981 h 704"/>
                  <a:gd name="T70" fmla="*/ 1619 w 149"/>
                  <a:gd name="T71" fmla="*/ 5876 h 704"/>
                  <a:gd name="T72" fmla="*/ 1566 w 149"/>
                  <a:gd name="T73" fmla="*/ 4601 h 704"/>
                  <a:gd name="T74" fmla="*/ 1422 w 149"/>
                  <a:gd name="T75" fmla="*/ 3352 h 704"/>
                  <a:gd name="T76" fmla="*/ 1183 w 149"/>
                  <a:gd name="T77" fmla="*/ 2129 h 704"/>
                  <a:gd name="T78" fmla="*/ 877 w 149"/>
                  <a:gd name="T79" fmla="*/ 1103 h 704"/>
                  <a:gd name="T80" fmla="*/ 476 w 149"/>
                  <a:gd name="T81" fmla="*/ 351 h 704"/>
                  <a:gd name="T82" fmla="*/ 0 w 149"/>
                  <a:gd name="T83" fmla="*/ 0 h 7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1509 w 128"/>
                <a:gd name="T1" fmla="*/ 0 h 217"/>
                <a:gd name="T2" fmla="*/ 1688 w 128"/>
                <a:gd name="T3" fmla="*/ 242 h 217"/>
                <a:gd name="T4" fmla="*/ 1847 w 128"/>
                <a:gd name="T5" fmla="*/ 724 h 217"/>
                <a:gd name="T6" fmla="*/ 1973 w 128"/>
                <a:gd name="T7" fmla="*/ 1343 h 217"/>
                <a:gd name="T8" fmla="*/ 2057 w 128"/>
                <a:gd name="T9" fmla="*/ 2085 h 217"/>
                <a:gd name="T10" fmla="*/ 2039 w 128"/>
                <a:gd name="T11" fmla="*/ 2970 h 217"/>
                <a:gd name="T12" fmla="*/ 1865 w 128"/>
                <a:gd name="T13" fmla="*/ 3882 h 217"/>
                <a:gd name="T14" fmla="*/ 1509 w 128"/>
                <a:gd name="T15" fmla="*/ 4839 h 217"/>
                <a:gd name="T16" fmla="*/ 961 w 128"/>
                <a:gd name="T17" fmla="*/ 5805 h 217"/>
                <a:gd name="T18" fmla="*/ 790 w 128"/>
                <a:gd name="T19" fmla="*/ 5697 h 217"/>
                <a:gd name="T20" fmla="*/ 611 w 128"/>
                <a:gd name="T21" fmla="*/ 5617 h 217"/>
                <a:gd name="T22" fmla="*/ 421 w 128"/>
                <a:gd name="T23" fmla="*/ 5482 h 217"/>
                <a:gd name="T24" fmla="*/ 255 w 128"/>
                <a:gd name="T25" fmla="*/ 5374 h 217"/>
                <a:gd name="T26" fmla="*/ 126 w 128"/>
                <a:gd name="T27" fmla="*/ 5243 h 217"/>
                <a:gd name="T28" fmla="*/ 33 w 128"/>
                <a:gd name="T29" fmla="*/ 5081 h 217"/>
                <a:gd name="T30" fmla="*/ 0 w 128"/>
                <a:gd name="T31" fmla="*/ 4893 h 217"/>
                <a:gd name="T32" fmla="*/ 20 w 128"/>
                <a:gd name="T33" fmla="*/ 4758 h 217"/>
                <a:gd name="T34" fmla="*/ 209 w 128"/>
                <a:gd name="T35" fmla="*/ 4570 h 217"/>
                <a:gd name="T36" fmla="*/ 464 w 128"/>
                <a:gd name="T37" fmla="*/ 4313 h 217"/>
                <a:gd name="T38" fmla="*/ 739 w 128"/>
                <a:gd name="T39" fmla="*/ 4017 h 217"/>
                <a:gd name="T40" fmla="*/ 1012 w 128"/>
                <a:gd name="T41" fmla="*/ 3586 h 217"/>
                <a:gd name="T42" fmla="*/ 1267 w 128"/>
                <a:gd name="T43" fmla="*/ 2997 h 217"/>
                <a:gd name="T44" fmla="*/ 1464 w 128"/>
                <a:gd name="T45" fmla="*/ 2219 h 217"/>
                <a:gd name="T46" fmla="*/ 1559 w 128"/>
                <a:gd name="T47" fmla="*/ 1235 h 217"/>
                <a:gd name="T48" fmla="*/ 1509 w 128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2079 w 117"/>
                <a:gd name="T1" fmla="*/ 0 h 132"/>
                <a:gd name="T2" fmla="*/ 0 w 117"/>
                <a:gd name="T3" fmla="*/ 1086 h 132"/>
                <a:gd name="T4" fmla="*/ 82 w 117"/>
                <a:gd name="T5" fmla="*/ 1125 h 132"/>
                <a:gd name="T6" fmla="*/ 384 w 117"/>
                <a:gd name="T7" fmla="*/ 1262 h 132"/>
                <a:gd name="T8" fmla="*/ 805 w 117"/>
                <a:gd name="T9" fmla="*/ 1568 h 132"/>
                <a:gd name="T10" fmla="*/ 1274 w 117"/>
                <a:gd name="T11" fmla="*/ 2039 h 132"/>
                <a:gd name="T12" fmla="*/ 1831 w 117"/>
                <a:gd name="T13" fmla="*/ 2693 h 132"/>
                <a:gd name="T14" fmla="*/ 2327 w 117"/>
                <a:gd name="T15" fmla="*/ 3473 h 132"/>
                <a:gd name="T16" fmla="*/ 2829 w 117"/>
                <a:gd name="T17" fmla="*/ 4471 h 132"/>
                <a:gd name="T18" fmla="*/ 3213 w 117"/>
                <a:gd name="T19" fmla="*/ 5733 h 132"/>
                <a:gd name="T20" fmla="*/ 3240 w 117"/>
                <a:gd name="T21" fmla="*/ 5213 h 132"/>
                <a:gd name="T22" fmla="*/ 3186 w 117"/>
                <a:gd name="T23" fmla="*/ 4647 h 132"/>
                <a:gd name="T24" fmla="*/ 2992 w 117"/>
                <a:gd name="T25" fmla="*/ 3905 h 132"/>
                <a:gd name="T26" fmla="*/ 2747 w 117"/>
                <a:gd name="T27" fmla="*/ 3213 h 132"/>
                <a:gd name="T28" fmla="*/ 2463 w 117"/>
                <a:gd name="T29" fmla="*/ 2520 h 132"/>
                <a:gd name="T30" fmla="*/ 2160 w 117"/>
                <a:gd name="T31" fmla="*/ 1951 h 132"/>
                <a:gd name="T32" fmla="*/ 1858 w 117"/>
                <a:gd name="T33" fmla="*/ 1568 h 132"/>
                <a:gd name="T34" fmla="*/ 1601 w 117"/>
                <a:gd name="T35" fmla="*/ 1385 h 132"/>
                <a:gd name="T36" fmla="*/ 1912 w 117"/>
                <a:gd name="T37" fmla="*/ 1262 h 132"/>
                <a:gd name="T38" fmla="*/ 2188 w 117"/>
                <a:gd name="T39" fmla="*/ 1209 h 132"/>
                <a:gd name="T40" fmla="*/ 2463 w 117"/>
                <a:gd name="T41" fmla="*/ 1125 h 132"/>
                <a:gd name="T42" fmla="*/ 2720 w 117"/>
                <a:gd name="T43" fmla="*/ 1086 h 132"/>
                <a:gd name="T44" fmla="*/ 2911 w 117"/>
                <a:gd name="T45" fmla="*/ 1037 h 132"/>
                <a:gd name="T46" fmla="*/ 3020 w 117"/>
                <a:gd name="T47" fmla="*/ 953 h 132"/>
                <a:gd name="T48" fmla="*/ 3132 w 117"/>
                <a:gd name="T49" fmla="*/ 914 h 132"/>
                <a:gd name="T50" fmla="*/ 3159 w 117"/>
                <a:gd name="T51" fmla="*/ 914 h 132"/>
                <a:gd name="T52" fmla="*/ 2079 w 117"/>
                <a:gd name="T53" fmla="*/ 0 h 1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783 w 29"/>
                <a:gd name="T1" fmla="*/ 0 h 77"/>
                <a:gd name="T2" fmla="*/ 621 w 29"/>
                <a:gd name="T3" fmla="*/ 0 h 77"/>
                <a:gd name="T4" fmla="*/ 432 w 29"/>
                <a:gd name="T5" fmla="*/ 178 h 77"/>
                <a:gd name="T6" fmla="*/ 243 w 29"/>
                <a:gd name="T7" fmla="*/ 406 h 77"/>
                <a:gd name="T8" fmla="*/ 108 w 29"/>
                <a:gd name="T9" fmla="*/ 861 h 77"/>
                <a:gd name="T10" fmla="*/ 27 w 29"/>
                <a:gd name="T11" fmla="*/ 1356 h 77"/>
                <a:gd name="T12" fmla="*/ 0 w 29"/>
                <a:gd name="T13" fmla="*/ 1989 h 77"/>
                <a:gd name="T14" fmla="*/ 81 w 29"/>
                <a:gd name="T15" fmla="*/ 2712 h 77"/>
                <a:gd name="T16" fmla="*/ 297 w 29"/>
                <a:gd name="T17" fmla="*/ 3469 h 77"/>
                <a:gd name="T18" fmla="*/ 405 w 29"/>
                <a:gd name="T19" fmla="*/ 2395 h 77"/>
                <a:gd name="T20" fmla="*/ 513 w 29"/>
                <a:gd name="T21" fmla="*/ 1672 h 77"/>
                <a:gd name="T22" fmla="*/ 621 w 29"/>
                <a:gd name="T23" fmla="*/ 989 h 77"/>
                <a:gd name="T24" fmla="*/ 783 w 29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10 w 83"/>
                  <a:gd name="T1" fmla="*/ 4 h 117"/>
                  <a:gd name="T2" fmla="*/ 3 w 83"/>
                  <a:gd name="T3" fmla="*/ 0 h 117"/>
                  <a:gd name="T4" fmla="*/ 0 w 83"/>
                  <a:gd name="T5" fmla="*/ 15 h 117"/>
                  <a:gd name="T6" fmla="*/ 10 w 83"/>
                  <a:gd name="T7" fmla="*/ 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13 h 98"/>
                  <a:gd name="T2" fmla="*/ 15 w 140"/>
                  <a:gd name="T3" fmla="*/ 0 h 98"/>
                  <a:gd name="T4" fmla="*/ 18 w 140"/>
                  <a:gd name="T5" fmla="*/ 7 h 98"/>
                  <a:gd name="T6" fmla="*/ 0 w 140"/>
                  <a:gd name="T7" fmla="*/ 13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1 h 49"/>
                  <a:gd name="T2" fmla="*/ 19 w 145"/>
                  <a:gd name="T3" fmla="*/ 0 h 49"/>
                  <a:gd name="T4" fmla="*/ 17 w 145"/>
                  <a:gd name="T5" fmla="*/ 7 h 49"/>
                  <a:gd name="T6" fmla="*/ 0 w 145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511" y="-169"/>
              <a:ext cx="350" cy="608"/>
              <a:chOff x="1811" y="866"/>
              <a:chExt cx="127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811" y="866"/>
                <a:ext cx="41" cy="59"/>
              </a:xfrm>
              <a:custGeom>
                <a:avLst/>
                <a:gdLst>
                  <a:gd name="T0" fmla="*/ 10 w 83"/>
                  <a:gd name="T1" fmla="*/ 4 h 117"/>
                  <a:gd name="T2" fmla="*/ 3 w 83"/>
                  <a:gd name="T3" fmla="*/ 0 h 117"/>
                  <a:gd name="T4" fmla="*/ 0 w 83"/>
                  <a:gd name="T5" fmla="*/ 15 h 117"/>
                  <a:gd name="T6" fmla="*/ 10 w 83"/>
                  <a:gd name="T7" fmla="*/ 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868" y="894"/>
                <a:ext cx="70" cy="49"/>
              </a:xfrm>
              <a:custGeom>
                <a:avLst/>
                <a:gdLst>
                  <a:gd name="T0" fmla="*/ 0 w 140"/>
                  <a:gd name="T1" fmla="*/ 13 h 98"/>
                  <a:gd name="T2" fmla="*/ 15 w 140"/>
                  <a:gd name="T3" fmla="*/ 0 h 98"/>
                  <a:gd name="T4" fmla="*/ 18 w 140"/>
                  <a:gd name="T5" fmla="*/ 7 h 98"/>
                  <a:gd name="T6" fmla="*/ 0 w 140"/>
                  <a:gd name="T7" fmla="*/ 13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851" y="998"/>
                <a:ext cx="73" cy="25"/>
              </a:xfrm>
              <a:custGeom>
                <a:avLst/>
                <a:gdLst>
                  <a:gd name="T0" fmla="*/ 0 w 145"/>
                  <a:gd name="T1" fmla="*/ 1 h 49"/>
                  <a:gd name="T2" fmla="*/ 19 w 145"/>
                  <a:gd name="T3" fmla="*/ 0 h 49"/>
                  <a:gd name="T4" fmla="*/ 17 w 145"/>
                  <a:gd name="T5" fmla="*/ 7 h 49"/>
                  <a:gd name="T6" fmla="*/ 0 w 145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732" y="3313"/>
              <a:ext cx="500" cy="496"/>
              <a:chOff x="1727" y="921"/>
              <a:chExt cx="129" cy="155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921"/>
                <a:ext cx="41" cy="59"/>
              </a:xfrm>
              <a:custGeom>
                <a:avLst/>
                <a:gdLst>
                  <a:gd name="T0" fmla="*/ 10 w 83"/>
                  <a:gd name="T1" fmla="*/ 4 h 117"/>
                  <a:gd name="T2" fmla="*/ 3 w 83"/>
                  <a:gd name="T3" fmla="*/ 0 h 117"/>
                  <a:gd name="T4" fmla="*/ 0 w 83"/>
                  <a:gd name="T5" fmla="*/ 15 h 117"/>
                  <a:gd name="T6" fmla="*/ 10 w 83"/>
                  <a:gd name="T7" fmla="*/ 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948"/>
                <a:ext cx="70" cy="49"/>
              </a:xfrm>
              <a:custGeom>
                <a:avLst/>
                <a:gdLst>
                  <a:gd name="T0" fmla="*/ 0 w 140"/>
                  <a:gd name="T1" fmla="*/ 13 h 98"/>
                  <a:gd name="T2" fmla="*/ 15 w 140"/>
                  <a:gd name="T3" fmla="*/ 0 h 98"/>
                  <a:gd name="T4" fmla="*/ 18 w 140"/>
                  <a:gd name="T5" fmla="*/ 7 h 98"/>
                  <a:gd name="T6" fmla="*/ 0 w 140"/>
                  <a:gd name="T7" fmla="*/ 13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1051"/>
                <a:ext cx="73" cy="25"/>
              </a:xfrm>
              <a:custGeom>
                <a:avLst/>
                <a:gdLst>
                  <a:gd name="T0" fmla="*/ 0 w 145"/>
                  <a:gd name="T1" fmla="*/ 1 h 49"/>
                  <a:gd name="T2" fmla="*/ 19 w 145"/>
                  <a:gd name="T3" fmla="*/ 0 h 49"/>
                  <a:gd name="T4" fmla="*/ 17 w 145"/>
                  <a:gd name="T5" fmla="*/ 7 h 49"/>
                  <a:gd name="T6" fmla="*/ 0 w 145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111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10 w 83"/>
                  <a:gd name="T1" fmla="*/ 4 h 117"/>
                  <a:gd name="T2" fmla="*/ 3 w 83"/>
                  <a:gd name="T3" fmla="*/ 0 h 117"/>
                  <a:gd name="T4" fmla="*/ 0 w 83"/>
                  <a:gd name="T5" fmla="*/ 15 h 117"/>
                  <a:gd name="T6" fmla="*/ 10 w 83"/>
                  <a:gd name="T7" fmla="*/ 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13 h 98"/>
                  <a:gd name="T2" fmla="*/ 15 w 140"/>
                  <a:gd name="T3" fmla="*/ 0 h 98"/>
                  <a:gd name="T4" fmla="*/ 18 w 140"/>
                  <a:gd name="T5" fmla="*/ 7 h 98"/>
                  <a:gd name="T6" fmla="*/ 0 w 140"/>
                  <a:gd name="T7" fmla="*/ 13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1 h 49"/>
                  <a:gd name="T2" fmla="*/ 19 w 145"/>
                  <a:gd name="T3" fmla="*/ 0 h 49"/>
                  <a:gd name="T4" fmla="*/ 17 w 145"/>
                  <a:gd name="T5" fmla="*/ 7 h 49"/>
                  <a:gd name="T6" fmla="*/ 0 w 145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775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10 w 83"/>
                  <a:gd name="T1" fmla="*/ 4 h 117"/>
                  <a:gd name="T2" fmla="*/ 3 w 83"/>
                  <a:gd name="T3" fmla="*/ 0 h 117"/>
                  <a:gd name="T4" fmla="*/ 0 w 83"/>
                  <a:gd name="T5" fmla="*/ 15 h 117"/>
                  <a:gd name="T6" fmla="*/ 10 w 83"/>
                  <a:gd name="T7" fmla="*/ 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13 h 98"/>
                  <a:gd name="T2" fmla="*/ 15 w 140"/>
                  <a:gd name="T3" fmla="*/ 0 h 98"/>
                  <a:gd name="T4" fmla="*/ 18 w 140"/>
                  <a:gd name="T5" fmla="*/ 7 h 98"/>
                  <a:gd name="T6" fmla="*/ 0 w 140"/>
                  <a:gd name="T7" fmla="*/ 13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1 h 49"/>
                  <a:gd name="T2" fmla="*/ 19 w 145"/>
                  <a:gd name="T3" fmla="*/ 0 h 49"/>
                  <a:gd name="T4" fmla="*/ 17 w 145"/>
                  <a:gd name="T5" fmla="*/ 7 h 49"/>
                  <a:gd name="T6" fmla="*/ 0 w 145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395 h 237"/>
                <a:gd name="T4" fmla="*/ 56 w 257"/>
                <a:gd name="T5" fmla="*/ 783 h 237"/>
                <a:gd name="T6" fmla="*/ 111 w 257"/>
                <a:gd name="T7" fmla="*/ 1176 h 237"/>
                <a:gd name="T8" fmla="*/ 204 w 257"/>
                <a:gd name="T9" fmla="*/ 1534 h 237"/>
                <a:gd name="T10" fmla="*/ 337 w 257"/>
                <a:gd name="T11" fmla="*/ 1867 h 237"/>
                <a:gd name="T12" fmla="*/ 506 w 257"/>
                <a:gd name="T13" fmla="*/ 2209 h 237"/>
                <a:gd name="T14" fmla="*/ 710 w 257"/>
                <a:gd name="T15" fmla="*/ 2522 h 237"/>
                <a:gd name="T16" fmla="*/ 949 w 257"/>
                <a:gd name="T17" fmla="*/ 2785 h 237"/>
                <a:gd name="T18" fmla="*/ 1251 w 257"/>
                <a:gd name="T19" fmla="*/ 3038 h 237"/>
                <a:gd name="T20" fmla="*/ 1600 w 257"/>
                <a:gd name="T21" fmla="*/ 3255 h 237"/>
                <a:gd name="T22" fmla="*/ 1974 w 257"/>
                <a:gd name="T23" fmla="*/ 3430 h 237"/>
                <a:gd name="T24" fmla="*/ 2435 w 257"/>
                <a:gd name="T25" fmla="*/ 3568 h 237"/>
                <a:gd name="T26" fmla="*/ 2941 w 257"/>
                <a:gd name="T27" fmla="*/ 3663 h 237"/>
                <a:gd name="T28" fmla="*/ 3498 w 257"/>
                <a:gd name="T29" fmla="*/ 3713 h 237"/>
                <a:gd name="T30" fmla="*/ 4094 w 257"/>
                <a:gd name="T31" fmla="*/ 3693 h 237"/>
                <a:gd name="T32" fmla="*/ 4783 w 257"/>
                <a:gd name="T33" fmla="*/ 3631 h 237"/>
                <a:gd name="T34" fmla="*/ 4171 w 257"/>
                <a:gd name="T35" fmla="*/ 3555 h 237"/>
                <a:gd name="T36" fmla="*/ 3630 w 257"/>
                <a:gd name="T37" fmla="*/ 3443 h 237"/>
                <a:gd name="T38" fmla="*/ 3159 w 257"/>
                <a:gd name="T39" fmla="*/ 3318 h 237"/>
                <a:gd name="T40" fmla="*/ 2753 w 257"/>
                <a:gd name="T41" fmla="*/ 3193 h 237"/>
                <a:gd name="T42" fmla="*/ 2380 w 257"/>
                <a:gd name="T43" fmla="*/ 3025 h 237"/>
                <a:gd name="T44" fmla="*/ 2085 w 257"/>
                <a:gd name="T45" fmla="*/ 2847 h 237"/>
                <a:gd name="T46" fmla="*/ 1805 w 257"/>
                <a:gd name="T47" fmla="*/ 2647 h 237"/>
                <a:gd name="T48" fmla="*/ 1566 w 257"/>
                <a:gd name="T49" fmla="*/ 2430 h 237"/>
                <a:gd name="T50" fmla="*/ 1341 w 257"/>
                <a:gd name="T51" fmla="*/ 2209 h 237"/>
                <a:gd name="T52" fmla="*/ 1137 w 257"/>
                <a:gd name="T53" fmla="*/ 1959 h 237"/>
                <a:gd name="T54" fmla="*/ 970 w 257"/>
                <a:gd name="T55" fmla="*/ 1679 h 237"/>
                <a:gd name="T56" fmla="*/ 800 w 257"/>
                <a:gd name="T57" fmla="*/ 1376 h 237"/>
                <a:gd name="T58" fmla="*/ 612 w 257"/>
                <a:gd name="T59" fmla="*/ 1083 h 237"/>
                <a:gd name="T60" fmla="*/ 429 w 257"/>
                <a:gd name="T61" fmla="*/ 738 h 237"/>
                <a:gd name="T62" fmla="*/ 225 w 257"/>
                <a:gd name="T63" fmla="*/ 375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1453 w 124"/>
                <a:gd name="T1" fmla="*/ 0 h 110"/>
                <a:gd name="T2" fmla="*/ 2337 w 124"/>
                <a:gd name="T3" fmla="*/ 1744 h 110"/>
                <a:gd name="T4" fmla="*/ 2259 w 124"/>
                <a:gd name="T5" fmla="*/ 1724 h 110"/>
                <a:gd name="T6" fmla="*/ 2017 w 124"/>
                <a:gd name="T7" fmla="*/ 1693 h 110"/>
                <a:gd name="T8" fmla="*/ 1679 w 124"/>
                <a:gd name="T9" fmla="*/ 1628 h 110"/>
                <a:gd name="T10" fmla="*/ 1283 w 124"/>
                <a:gd name="T11" fmla="*/ 1597 h 110"/>
                <a:gd name="T12" fmla="*/ 849 w 124"/>
                <a:gd name="T13" fmla="*/ 1564 h 110"/>
                <a:gd name="T14" fmla="*/ 474 w 124"/>
                <a:gd name="T15" fmla="*/ 1585 h 110"/>
                <a:gd name="T16" fmla="*/ 170 w 124"/>
                <a:gd name="T17" fmla="*/ 1648 h 110"/>
                <a:gd name="T18" fmla="*/ 0 w 124"/>
                <a:gd name="T19" fmla="*/ 1777 h 110"/>
                <a:gd name="T20" fmla="*/ 77 w 124"/>
                <a:gd name="T21" fmla="*/ 1585 h 110"/>
                <a:gd name="T22" fmla="*/ 149 w 124"/>
                <a:gd name="T23" fmla="*/ 1438 h 110"/>
                <a:gd name="T24" fmla="*/ 303 w 124"/>
                <a:gd name="T25" fmla="*/ 1322 h 110"/>
                <a:gd name="T26" fmla="*/ 474 w 124"/>
                <a:gd name="T27" fmla="*/ 1226 h 110"/>
                <a:gd name="T28" fmla="*/ 679 w 124"/>
                <a:gd name="T29" fmla="*/ 1163 h 110"/>
                <a:gd name="T30" fmla="*/ 886 w 124"/>
                <a:gd name="T31" fmla="*/ 1142 h 110"/>
                <a:gd name="T32" fmla="*/ 1112 w 124"/>
                <a:gd name="T33" fmla="*/ 1142 h 110"/>
                <a:gd name="T34" fmla="*/ 1360 w 124"/>
                <a:gd name="T35" fmla="*/ 1195 h 110"/>
                <a:gd name="T36" fmla="*/ 1373 w 124"/>
                <a:gd name="T37" fmla="*/ 1142 h 110"/>
                <a:gd name="T38" fmla="*/ 1317 w 124"/>
                <a:gd name="T39" fmla="*/ 907 h 110"/>
                <a:gd name="T40" fmla="*/ 1261 w 124"/>
                <a:gd name="T41" fmla="*/ 614 h 110"/>
                <a:gd name="T42" fmla="*/ 1224 w 124"/>
                <a:gd name="T43" fmla="*/ 485 h 110"/>
                <a:gd name="T44" fmla="*/ 1190 w 124"/>
                <a:gd name="T45" fmla="*/ 485 h 110"/>
                <a:gd name="T46" fmla="*/ 1147 w 124"/>
                <a:gd name="T47" fmla="*/ 465 h 110"/>
                <a:gd name="T48" fmla="*/ 1112 w 124"/>
                <a:gd name="T49" fmla="*/ 422 h 110"/>
                <a:gd name="T50" fmla="*/ 1078 w 124"/>
                <a:gd name="T51" fmla="*/ 372 h 110"/>
                <a:gd name="T52" fmla="*/ 1078 w 124"/>
                <a:gd name="T53" fmla="*/ 306 h 110"/>
                <a:gd name="T54" fmla="*/ 1112 w 124"/>
                <a:gd name="T55" fmla="*/ 222 h 110"/>
                <a:gd name="T56" fmla="*/ 1245 w 124"/>
                <a:gd name="T57" fmla="*/ 129 h 110"/>
                <a:gd name="T58" fmla="*/ 1453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594 w 46"/>
                <a:gd name="T1" fmla="*/ 0 h 94"/>
                <a:gd name="T2" fmla="*/ 380 w 46"/>
                <a:gd name="T3" fmla="*/ 578 h 94"/>
                <a:gd name="T4" fmla="*/ 286 w 46"/>
                <a:gd name="T5" fmla="*/ 947 h 94"/>
                <a:gd name="T6" fmla="*/ 209 w 46"/>
                <a:gd name="T7" fmla="*/ 1205 h 94"/>
                <a:gd name="T8" fmla="*/ 0 w 46"/>
                <a:gd name="T9" fmla="*/ 1433 h 94"/>
                <a:gd name="T10" fmla="*/ 230 w 46"/>
                <a:gd name="T11" fmla="*/ 1339 h 94"/>
                <a:gd name="T12" fmla="*/ 444 w 46"/>
                <a:gd name="T13" fmla="*/ 1217 h 94"/>
                <a:gd name="T14" fmla="*/ 615 w 46"/>
                <a:gd name="T15" fmla="*/ 1051 h 94"/>
                <a:gd name="T16" fmla="*/ 765 w 46"/>
                <a:gd name="T17" fmla="*/ 868 h 94"/>
                <a:gd name="T18" fmla="*/ 858 w 46"/>
                <a:gd name="T19" fmla="*/ 669 h 94"/>
                <a:gd name="T20" fmla="*/ 880 w 46"/>
                <a:gd name="T21" fmla="*/ 454 h 94"/>
                <a:gd name="T22" fmla="*/ 800 w 46"/>
                <a:gd name="T23" fmla="*/ 228 h 94"/>
                <a:gd name="T24" fmla="*/ 594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111 w 149"/>
                <a:gd name="T3" fmla="*/ 212 h 704"/>
                <a:gd name="T4" fmla="*/ 293 w 149"/>
                <a:gd name="T5" fmla="*/ 490 h 704"/>
                <a:gd name="T6" fmla="*/ 514 w 149"/>
                <a:gd name="T7" fmla="*/ 833 h 704"/>
                <a:gd name="T8" fmla="*/ 752 w 149"/>
                <a:gd name="T9" fmla="*/ 1290 h 704"/>
                <a:gd name="T10" fmla="*/ 1066 w 149"/>
                <a:gd name="T11" fmla="*/ 1846 h 704"/>
                <a:gd name="T12" fmla="*/ 1343 w 149"/>
                <a:gd name="T13" fmla="*/ 2444 h 704"/>
                <a:gd name="T14" fmla="*/ 1614 w 149"/>
                <a:gd name="T15" fmla="*/ 3140 h 704"/>
                <a:gd name="T16" fmla="*/ 1836 w 149"/>
                <a:gd name="T17" fmla="*/ 3940 h 704"/>
                <a:gd name="T18" fmla="*/ 2052 w 149"/>
                <a:gd name="T19" fmla="*/ 4783 h 704"/>
                <a:gd name="T20" fmla="*/ 2205 w 149"/>
                <a:gd name="T21" fmla="*/ 5753 h 704"/>
                <a:gd name="T22" fmla="*/ 2274 w 149"/>
                <a:gd name="T23" fmla="*/ 6831 h 704"/>
                <a:gd name="T24" fmla="*/ 2311 w 149"/>
                <a:gd name="T25" fmla="*/ 7952 h 704"/>
                <a:gd name="T26" fmla="*/ 2205 w 149"/>
                <a:gd name="T27" fmla="*/ 9210 h 704"/>
                <a:gd name="T28" fmla="*/ 1997 w 149"/>
                <a:gd name="T29" fmla="*/ 10536 h 704"/>
                <a:gd name="T30" fmla="*/ 1691 w 149"/>
                <a:gd name="T31" fmla="*/ 11921 h 704"/>
                <a:gd name="T32" fmla="*/ 1232 w 149"/>
                <a:gd name="T33" fmla="*/ 13460 h 704"/>
                <a:gd name="T34" fmla="*/ 717 w 149"/>
                <a:gd name="T35" fmla="*/ 15198 h 704"/>
                <a:gd name="T36" fmla="*/ 382 w 149"/>
                <a:gd name="T37" fmla="*/ 16812 h 704"/>
                <a:gd name="T38" fmla="*/ 182 w 149"/>
                <a:gd name="T39" fmla="*/ 18305 h 704"/>
                <a:gd name="T40" fmla="*/ 111 w 149"/>
                <a:gd name="T41" fmla="*/ 19736 h 704"/>
                <a:gd name="T42" fmla="*/ 111 w 149"/>
                <a:gd name="T43" fmla="*/ 21102 h 704"/>
                <a:gd name="T44" fmla="*/ 145 w 149"/>
                <a:gd name="T45" fmla="*/ 22350 h 704"/>
                <a:gd name="T46" fmla="*/ 222 w 149"/>
                <a:gd name="T47" fmla="*/ 23470 h 704"/>
                <a:gd name="T48" fmla="*/ 258 w 149"/>
                <a:gd name="T49" fmla="*/ 24549 h 704"/>
                <a:gd name="T50" fmla="*/ 752 w 149"/>
                <a:gd name="T51" fmla="*/ 23993 h 704"/>
                <a:gd name="T52" fmla="*/ 717 w 149"/>
                <a:gd name="T53" fmla="*/ 23715 h 704"/>
                <a:gd name="T54" fmla="*/ 662 w 149"/>
                <a:gd name="T55" fmla="*/ 22905 h 704"/>
                <a:gd name="T56" fmla="*/ 604 w 149"/>
                <a:gd name="T57" fmla="*/ 21690 h 704"/>
                <a:gd name="T58" fmla="*/ 641 w 149"/>
                <a:gd name="T59" fmla="*/ 20056 h 704"/>
                <a:gd name="T60" fmla="*/ 752 w 149"/>
                <a:gd name="T61" fmla="*/ 18103 h 704"/>
                <a:gd name="T62" fmla="*/ 1066 w 149"/>
                <a:gd name="T63" fmla="*/ 15871 h 704"/>
                <a:gd name="T64" fmla="*/ 1580 w 149"/>
                <a:gd name="T65" fmla="*/ 13460 h 704"/>
                <a:gd name="T66" fmla="*/ 2366 w 149"/>
                <a:gd name="T67" fmla="*/ 10918 h 704"/>
                <a:gd name="T68" fmla="*/ 2622 w 149"/>
                <a:gd name="T69" fmla="*/ 9736 h 704"/>
                <a:gd name="T70" fmla="*/ 2735 w 149"/>
                <a:gd name="T71" fmla="*/ 8197 h 704"/>
                <a:gd name="T72" fmla="*/ 2643 w 149"/>
                <a:gd name="T73" fmla="*/ 6413 h 704"/>
                <a:gd name="T74" fmla="*/ 2408 w 149"/>
                <a:gd name="T75" fmla="*/ 4675 h 704"/>
                <a:gd name="T76" fmla="*/ 1997 w 149"/>
                <a:gd name="T77" fmla="*/ 2966 h 704"/>
                <a:gd name="T78" fmla="*/ 1488 w 149"/>
                <a:gd name="T79" fmla="*/ 1536 h 704"/>
                <a:gd name="T80" fmla="*/ 807 w 149"/>
                <a:gd name="T81" fmla="*/ 490 h 704"/>
                <a:gd name="T82" fmla="*/ 0 w 149"/>
                <a:gd name="T83" fmla="*/ 0 h 7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</p:grpSp>
      <p:sp>
        <p:nvSpPr>
          <p:cNvPr id="513071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072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241E7C-BAD8-9E46-BB85-CFA907DE6C5B}" type="datetime1">
              <a:rPr lang="tr-TR"/>
              <a:pPr>
                <a:defRPr/>
              </a:pPr>
              <a:t>4/21/18</a:t>
            </a:fld>
            <a:endParaRPr lang="en-US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Cerrahpasa Medical Faculty</a:t>
            </a:r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20A66-8540-2D4D-89A8-4BAA2B3C0A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B410A-D56E-E440-8785-3ED56A7E80F8}" type="datetime1">
              <a:rPr lang="tr-TR"/>
              <a:pPr>
                <a:defRPr/>
              </a:pPr>
              <a:t>4/21/18</a:t>
            </a:fld>
            <a:endParaRPr lang="en-US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Cerrahpasa Medical Faculty</a:t>
            </a: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93FE5-1955-9D46-A0C8-916A959DE7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C7C64-037D-4941-99D0-F02D32985907}" type="datetime1">
              <a:rPr lang="tr-TR"/>
              <a:pPr>
                <a:defRPr/>
              </a:pPr>
              <a:t>4/21/18</a:t>
            </a:fld>
            <a:endParaRPr lang="en-US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Cerrahpasa Medical Faculty</a:t>
            </a: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9A677-E338-3841-84B5-8713568A33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C5ABD-420A-B948-994B-4190C644B818}" type="datetime1">
              <a:rPr lang="tr-TR"/>
              <a:pPr>
                <a:defRPr/>
              </a:pPr>
              <a:t>4/21/18</a:t>
            </a:fld>
            <a:endParaRPr lang="en-US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Cerrahpasa Medical Faculty</a:t>
            </a: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243B1-E7AF-0547-ADA8-DB58AFA5CE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A4F281-0E15-1B4C-8F31-7F6CA7948007}" type="datetime1">
              <a:rPr lang="tr-TR"/>
              <a:pPr>
                <a:defRPr/>
              </a:pPr>
              <a:t>4/21/18</a:t>
            </a:fld>
            <a:endParaRPr lang="en-US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Cerrahpasa Medical Faculty</a:t>
            </a: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D6FA0-A4CA-0F4A-8C46-DC4959049E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3F0F4-3429-B049-A5E8-E4E860D794D8}" type="datetime1">
              <a:rPr lang="tr-TR"/>
              <a:pPr>
                <a:defRPr/>
              </a:pPr>
              <a:t>4/21/18</a:t>
            </a:fld>
            <a:endParaRPr lang="en-US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Cerrahpasa Medical Faculty</a:t>
            </a: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DF498-E127-B54D-A539-B80EC8E7BB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F1476-0E77-564E-B078-1EFF2E7F4BCA}" type="datetime1">
              <a:rPr lang="tr-TR"/>
              <a:pPr>
                <a:defRPr/>
              </a:pPr>
              <a:t>4/21/18</a:t>
            </a:fld>
            <a:endParaRPr lang="en-US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Cerrahpasa Medical Faculty</a:t>
            </a:r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0408F-E45A-134F-BF1A-D0AD79232B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4657D-64A4-BD41-90C1-31B4B0D68BAE}" type="datetime1">
              <a:rPr lang="tr-TR"/>
              <a:pPr>
                <a:defRPr/>
              </a:pPr>
              <a:t>4/21/18</a:t>
            </a:fld>
            <a:endParaRPr lang="en-US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Cerrahpasa Medical Faculty</a:t>
            </a:r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E590F-87E3-714F-9146-AE361F223A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80798-4A8B-394D-A472-249C82293182}" type="datetime1">
              <a:rPr lang="tr-TR"/>
              <a:pPr>
                <a:defRPr/>
              </a:pPr>
              <a:t>4/21/18</a:t>
            </a:fld>
            <a:endParaRPr lang="en-US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Cerrahpasa Medical Faculty</a:t>
            </a:r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CC39D8-9A76-F64D-BC1E-4EA0C79755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CFE64-0771-E447-9E9A-4A1F776E9455}" type="datetime1">
              <a:rPr lang="tr-TR"/>
              <a:pPr>
                <a:defRPr/>
              </a:pPr>
              <a:t>4/21/18</a:t>
            </a:fld>
            <a:endParaRPr lang="en-US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Cerrahpasa Medical Faculty</a:t>
            </a: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3268F-E360-A146-81AB-69DEF4057C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669B3-7AB2-6E41-816C-81D5F752C6A3}" type="datetime1">
              <a:rPr lang="tr-TR"/>
              <a:pPr>
                <a:defRPr/>
              </a:pPr>
              <a:t>4/21/18</a:t>
            </a:fld>
            <a:endParaRPr lang="en-US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Cerrahpasa Medical Faculty</a:t>
            </a: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920EE-9955-784D-BB67-87F6300997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071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10 w 83"/>
                  <a:gd name="T1" fmla="*/ 4 h 117"/>
                  <a:gd name="T2" fmla="*/ 3 w 83"/>
                  <a:gd name="T3" fmla="*/ 0 h 117"/>
                  <a:gd name="T4" fmla="*/ 0 w 83"/>
                  <a:gd name="T5" fmla="*/ 15 h 117"/>
                  <a:gd name="T6" fmla="*/ 10 w 83"/>
                  <a:gd name="T7" fmla="*/ 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72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13 h 98"/>
                  <a:gd name="T2" fmla="*/ 15 w 140"/>
                  <a:gd name="T3" fmla="*/ 0 h 98"/>
                  <a:gd name="T4" fmla="*/ 18 w 140"/>
                  <a:gd name="T5" fmla="*/ 7 h 98"/>
                  <a:gd name="T6" fmla="*/ 0 w 140"/>
                  <a:gd name="T7" fmla="*/ 13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73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1 h 49"/>
                  <a:gd name="T2" fmla="*/ 19 w 145"/>
                  <a:gd name="T3" fmla="*/ 0 h 49"/>
                  <a:gd name="T4" fmla="*/ 17 w 145"/>
                  <a:gd name="T5" fmla="*/ 7 h 49"/>
                  <a:gd name="T6" fmla="*/ 0 w 145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</p:grpSp>
        <p:sp>
          <p:nvSpPr>
            <p:cNvPr id="1034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grpSp>
          <p:nvGrpSpPr>
            <p:cNvPr id="1035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062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137 w 217"/>
                  <a:gd name="T1" fmla="*/ 631 h 210"/>
                  <a:gd name="T2" fmla="*/ 110 w 217"/>
                  <a:gd name="T3" fmla="*/ 596 h 210"/>
                  <a:gd name="T4" fmla="*/ 79 w 217"/>
                  <a:gd name="T5" fmla="*/ 544 h 210"/>
                  <a:gd name="T6" fmla="*/ 46 w 217"/>
                  <a:gd name="T7" fmla="*/ 476 h 210"/>
                  <a:gd name="T8" fmla="*/ 14 w 217"/>
                  <a:gd name="T9" fmla="*/ 405 h 210"/>
                  <a:gd name="T10" fmla="*/ 0 w 217"/>
                  <a:gd name="T11" fmla="*/ 328 h 210"/>
                  <a:gd name="T12" fmla="*/ 1 w 217"/>
                  <a:gd name="T13" fmla="*/ 245 h 210"/>
                  <a:gd name="T14" fmla="*/ 27 w 217"/>
                  <a:gd name="T15" fmla="*/ 170 h 210"/>
                  <a:gd name="T16" fmla="*/ 81 w 217"/>
                  <a:gd name="T17" fmla="*/ 107 h 210"/>
                  <a:gd name="T18" fmla="*/ 136 w 217"/>
                  <a:gd name="T19" fmla="*/ 66 h 210"/>
                  <a:gd name="T20" fmla="*/ 180 w 217"/>
                  <a:gd name="T21" fmla="*/ 36 h 210"/>
                  <a:gd name="T22" fmla="*/ 216 w 217"/>
                  <a:gd name="T23" fmla="*/ 20 h 210"/>
                  <a:gd name="T24" fmla="*/ 244 w 217"/>
                  <a:gd name="T25" fmla="*/ 14 h 210"/>
                  <a:gd name="T26" fmla="*/ 264 w 217"/>
                  <a:gd name="T27" fmla="*/ 14 h 210"/>
                  <a:gd name="T28" fmla="*/ 312 w 217"/>
                  <a:gd name="T29" fmla="*/ 0 h 210"/>
                  <a:gd name="T30" fmla="*/ 443 w 217"/>
                  <a:gd name="T31" fmla="*/ 25 h 210"/>
                  <a:gd name="T32" fmla="*/ 480 w 217"/>
                  <a:gd name="T33" fmla="*/ 36 h 210"/>
                  <a:gd name="T34" fmla="*/ 516 w 217"/>
                  <a:gd name="T35" fmla="*/ 46 h 210"/>
                  <a:gd name="T36" fmla="*/ 547 w 217"/>
                  <a:gd name="T37" fmla="*/ 56 h 210"/>
                  <a:gd name="T38" fmla="*/ 570 w 217"/>
                  <a:gd name="T39" fmla="*/ 69 h 210"/>
                  <a:gd name="T40" fmla="*/ 596 w 217"/>
                  <a:gd name="T41" fmla="*/ 81 h 210"/>
                  <a:gd name="T42" fmla="*/ 616 w 217"/>
                  <a:gd name="T43" fmla="*/ 95 h 210"/>
                  <a:gd name="T44" fmla="*/ 632 w 217"/>
                  <a:gd name="T45" fmla="*/ 114 h 210"/>
                  <a:gd name="T46" fmla="*/ 651 w 217"/>
                  <a:gd name="T47" fmla="*/ 136 h 210"/>
                  <a:gd name="T48" fmla="*/ 616 w 217"/>
                  <a:gd name="T49" fmla="*/ 121 h 210"/>
                  <a:gd name="T50" fmla="*/ 583 w 217"/>
                  <a:gd name="T51" fmla="*/ 108 h 210"/>
                  <a:gd name="T52" fmla="*/ 550 w 217"/>
                  <a:gd name="T53" fmla="*/ 100 h 210"/>
                  <a:gd name="T54" fmla="*/ 516 w 217"/>
                  <a:gd name="T55" fmla="*/ 89 h 210"/>
                  <a:gd name="T56" fmla="*/ 489 w 217"/>
                  <a:gd name="T57" fmla="*/ 81 h 210"/>
                  <a:gd name="T58" fmla="*/ 460 w 217"/>
                  <a:gd name="T59" fmla="*/ 79 h 210"/>
                  <a:gd name="T60" fmla="*/ 428 w 217"/>
                  <a:gd name="T61" fmla="*/ 74 h 210"/>
                  <a:gd name="T62" fmla="*/ 401 w 217"/>
                  <a:gd name="T63" fmla="*/ 74 h 210"/>
                  <a:gd name="T64" fmla="*/ 375 w 217"/>
                  <a:gd name="T65" fmla="*/ 74 h 210"/>
                  <a:gd name="T66" fmla="*/ 348 w 217"/>
                  <a:gd name="T67" fmla="*/ 75 h 210"/>
                  <a:gd name="T68" fmla="*/ 320 w 217"/>
                  <a:gd name="T69" fmla="*/ 81 h 210"/>
                  <a:gd name="T70" fmla="*/ 297 w 217"/>
                  <a:gd name="T71" fmla="*/ 88 h 210"/>
                  <a:gd name="T72" fmla="*/ 273 w 217"/>
                  <a:gd name="T73" fmla="*/ 100 h 210"/>
                  <a:gd name="T74" fmla="*/ 245 w 217"/>
                  <a:gd name="T75" fmla="*/ 108 h 210"/>
                  <a:gd name="T76" fmla="*/ 222 w 217"/>
                  <a:gd name="T77" fmla="*/ 123 h 210"/>
                  <a:gd name="T78" fmla="*/ 198 w 217"/>
                  <a:gd name="T79" fmla="*/ 137 h 210"/>
                  <a:gd name="T80" fmla="*/ 156 w 217"/>
                  <a:gd name="T81" fmla="*/ 183 h 210"/>
                  <a:gd name="T82" fmla="*/ 127 w 217"/>
                  <a:gd name="T83" fmla="*/ 240 h 210"/>
                  <a:gd name="T84" fmla="*/ 110 w 217"/>
                  <a:gd name="T85" fmla="*/ 310 h 210"/>
                  <a:gd name="T86" fmla="*/ 104 w 217"/>
                  <a:gd name="T87" fmla="*/ 379 h 210"/>
                  <a:gd name="T88" fmla="*/ 104 w 217"/>
                  <a:gd name="T89" fmla="*/ 455 h 210"/>
                  <a:gd name="T90" fmla="*/ 114 w 217"/>
                  <a:gd name="T91" fmla="*/ 522 h 210"/>
                  <a:gd name="T92" fmla="*/ 123 w 217"/>
                  <a:gd name="T93" fmla="*/ 583 h 210"/>
                  <a:gd name="T94" fmla="*/ 137 w 217"/>
                  <a:gd name="T95" fmla="*/ 631 h 2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63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325 w 182"/>
                  <a:gd name="T1" fmla="*/ 0 h 213"/>
                  <a:gd name="T2" fmla="*/ 334 w 182"/>
                  <a:gd name="T3" fmla="*/ 6 h 213"/>
                  <a:gd name="T4" fmla="*/ 353 w 182"/>
                  <a:gd name="T5" fmla="*/ 25 h 213"/>
                  <a:gd name="T6" fmla="*/ 379 w 182"/>
                  <a:gd name="T7" fmla="*/ 55 h 213"/>
                  <a:gd name="T8" fmla="*/ 409 w 182"/>
                  <a:gd name="T9" fmla="*/ 100 h 213"/>
                  <a:gd name="T10" fmla="*/ 433 w 182"/>
                  <a:gd name="T11" fmla="*/ 156 h 213"/>
                  <a:gd name="T12" fmla="*/ 448 w 182"/>
                  <a:gd name="T13" fmla="*/ 230 h 213"/>
                  <a:gd name="T14" fmla="*/ 448 w 182"/>
                  <a:gd name="T15" fmla="*/ 318 h 213"/>
                  <a:gd name="T16" fmla="*/ 429 w 182"/>
                  <a:gd name="T17" fmla="*/ 421 h 213"/>
                  <a:gd name="T18" fmla="*/ 419 w 182"/>
                  <a:gd name="T19" fmla="*/ 450 h 213"/>
                  <a:gd name="T20" fmla="*/ 406 w 182"/>
                  <a:gd name="T21" fmla="*/ 474 h 213"/>
                  <a:gd name="T22" fmla="*/ 392 w 182"/>
                  <a:gd name="T23" fmla="*/ 500 h 213"/>
                  <a:gd name="T24" fmla="*/ 373 w 182"/>
                  <a:gd name="T25" fmla="*/ 523 h 213"/>
                  <a:gd name="T26" fmla="*/ 348 w 182"/>
                  <a:gd name="T27" fmla="*/ 544 h 213"/>
                  <a:gd name="T28" fmla="*/ 327 w 182"/>
                  <a:gd name="T29" fmla="*/ 561 h 213"/>
                  <a:gd name="T30" fmla="*/ 305 w 182"/>
                  <a:gd name="T31" fmla="*/ 577 h 213"/>
                  <a:gd name="T32" fmla="*/ 274 w 182"/>
                  <a:gd name="T33" fmla="*/ 590 h 213"/>
                  <a:gd name="T34" fmla="*/ 245 w 182"/>
                  <a:gd name="T35" fmla="*/ 596 h 213"/>
                  <a:gd name="T36" fmla="*/ 216 w 182"/>
                  <a:gd name="T37" fmla="*/ 604 h 213"/>
                  <a:gd name="T38" fmla="*/ 183 w 182"/>
                  <a:gd name="T39" fmla="*/ 609 h 213"/>
                  <a:gd name="T40" fmla="*/ 147 w 182"/>
                  <a:gd name="T41" fmla="*/ 609 h 213"/>
                  <a:gd name="T42" fmla="*/ 109 w 182"/>
                  <a:gd name="T43" fmla="*/ 604 h 213"/>
                  <a:gd name="T44" fmla="*/ 75 w 182"/>
                  <a:gd name="T45" fmla="*/ 596 h 213"/>
                  <a:gd name="T46" fmla="*/ 35 w 182"/>
                  <a:gd name="T47" fmla="*/ 583 h 213"/>
                  <a:gd name="T48" fmla="*/ 0 w 182"/>
                  <a:gd name="T49" fmla="*/ 568 h 213"/>
                  <a:gd name="T50" fmla="*/ 33 w 182"/>
                  <a:gd name="T51" fmla="*/ 590 h 213"/>
                  <a:gd name="T52" fmla="*/ 66 w 182"/>
                  <a:gd name="T53" fmla="*/ 604 h 213"/>
                  <a:gd name="T54" fmla="*/ 99 w 182"/>
                  <a:gd name="T55" fmla="*/ 619 h 213"/>
                  <a:gd name="T56" fmla="*/ 128 w 182"/>
                  <a:gd name="T57" fmla="*/ 629 h 213"/>
                  <a:gd name="T58" fmla="*/ 157 w 182"/>
                  <a:gd name="T59" fmla="*/ 638 h 213"/>
                  <a:gd name="T60" fmla="*/ 189 w 182"/>
                  <a:gd name="T61" fmla="*/ 642 h 213"/>
                  <a:gd name="T62" fmla="*/ 217 w 182"/>
                  <a:gd name="T63" fmla="*/ 643 h 213"/>
                  <a:gd name="T64" fmla="*/ 246 w 182"/>
                  <a:gd name="T65" fmla="*/ 643 h 213"/>
                  <a:gd name="T66" fmla="*/ 272 w 182"/>
                  <a:gd name="T67" fmla="*/ 642 h 213"/>
                  <a:gd name="T68" fmla="*/ 298 w 182"/>
                  <a:gd name="T69" fmla="*/ 636 h 213"/>
                  <a:gd name="T70" fmla="*/ 321 w 182"/>
                  <a:gd name="T71" fmla="*/ 629 h 213"/>
                  <a:gd name="T72" fmla="*/ 345 w 182"/>
                  <a:gd name="T73" fmla="*/ 623 h 213"/>
                  <a:gd name="T74" fmla="*/ 367 w 182"/>
                  <a:gd name="T75" fmla="*/ 615 h 213"/>
                  <a:gd name="T76" fmla="*/ 387 w 182"/>
                  <a:gd name="T77" fmla="*/ 602 h 213"/>
                  <a:gd name="T78" fmla="*/ 406 w 182"/>
                  <a:gd name="T79" fmla="*/ 590 h 213"/>
                  <a:gd name="T80" fmla="*/ 423 w 182"/>
                  <a:gd name="T81" fmla="*/ 577 h 213"/>
                  <a:gd name="T82" fmla="*/ 471 w 182"/>
                  <a:gd name="T83" fmla="*/ 531 h 213"/>
                  <a:gd name="T84" fmla="*/ 504 w 182"/>
                  <a:gd name="T85" fmla="*/ 487 h 213"/>
                  <a:gd name="T86" fmla="*/ 524 w 182"/>
                  <a:gd name="T87" fmla="*/ 435 h 213"/>
                  <a:gd name="T88" fmla="*/ 534 w 182"/>
                  <a:gd name="T89" fmla="*/ 388 h 213"/>
                  <a:gd name="T90" fmla="*/ 541 w 182"/>
                  <a:gd name="T91" fmla="*/ 337 h 213"/>
                  <a:gd name="T92" fmla="*/ 541 w 182"/>
                  <a:gd name="T93" fmla="*/ 286 h 213"/>
                  <a:gd name="T94" fmla="*/ 543 w 182"/>
                  <a:gd name="T95" fmla="*/ 239 h 213"/>
                  <a:gd name="T96" fmla="*/ 515 w 182"/>
                  <a:gd name="T97" fmla="*/ 140 h 213"/>
                  <a:gd name="T98" fmla="*/ 466 w 182"/>
                  <a:gd name="T99" fmla="*/ 62 h 213"/>
                  <a:gd name="T100" fmla="*/ 449 w 182"/>
                  <a:gd name="T101" fmla="*/ 55 h 213"/>
                  <a:gd name="T102" fmla="*/ 439 w 182"/>
                  <a:gd name="T103" fmla="*/ 46 h 213"/>
                  <a:gd name="T104" fmla="*/ 423 w 182"/>
                  <a:gd name="T105" fmla="*/ 39 h 213"/>
                  <a:gd name="T106" fmla="*/ 412 w 182"/>
                  <a:gd name="T107" fmla="*/ 33 h 213"/>
                  <a:gd name="T108" fmla="*/ 394 w 182"/>
                  <a:gd name="T109" fmla="*/ 27 h 213"/>
                  <a:gd name="T110" fmla="*/ 376 w 182"/>
                  <a:gd name="T111" fmla="*/ 19 h 213"/>
                  <a:gd name="T112" fmla="*/ 354 w 182"/>
                  <a:gd name="T113" fmla="*/ 9 h 213"/>
                  <a:gd name="T114" fmla="*/ 325 w 182"/>
                  <a:gd name="T115" fmla="*/ 0 h 2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64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36 w 128"/>
                  <a:gd name="T1" fmla="*/ 0 h 217"/>
                  <a:gd name="T2" fmla="*/ 40 w 128"/>
                  <a:gd name="T3" fmla="*/ 3 h 217"/>
                  <a:gd name="T4" fmla="*/ 44 w 128"/>
                  <a:gd name="T5" fmla="*/ 10 h 217"/>
                  <a:gd name="T6" fmla="*/ 47 w 128"/>
                  <a:gd name="T7" fmla="*/ 19 h 217"/>
                  <a:gd name="T8" fmla="*/ 49 w 128"/>
                  <a:gd name="T9" fmla="*/ 29 h 217"/>
                  <a:gd name="T10" fmla="*/ 49 w 128"/>
                  <a:gd name="T11" fmla="*/ 42 h 217"/>
                  <a:gd name="T12" fmla="*/ 44 w 128"/>
                  <a:gd name="T13" fmla="*/ 54 h 217"/>
                  <a:gd name="T14" fmla="*/ 36 w 128"/>
                  <a:gd name="T15" fmla="*/ 67 h 217"/>
                  <a:gd name="T16" fmla="*/ 23 w 128"/>
                  <a:gd name="T17" fmla="*/ 81 h 217"/>
                  <a:gd name="T18" fmla="*/ 19 w 128"/>
                  <a:gd name="T19" fmla="*/ 79 h 217"/>
                  <a:gd name="T20" fmla="*/ 15 w 128"/>
                  <a:gd name="T21" fmla="*/ 78 h 217"/>
                  <a:gd name="T22" fmla="*/ 10 w 128"/>
                  <a:gd name="T23" fmla="*/ 76 h 217"/>
                  <a:gd name="T24" fmla="*/ 7 w 128"/>
                  <a:gd name="T25" fmla="*/ 75 h 217"/>
                  <a:gd name="T26" fmla="*/ 3 w 128"/>
                  <a:gd name="T27" fmla="*/ 73 h 217"/>
                  <a:gd name="T28" fmla="*/ 1 w 128"/>
                  <a:gd name="T29" fmla="*/ 70 h 217"/>
                  <a:gd name="T30" fmla="*/ 0 w 128"/>
                  <a:gd name="T31" fmla="*/ 68 h 217"/>
                  <a:gd name="T32" fmla="*/ 1 w 128"/>
                  <a:gd name="T33" fmla="*/ 66 h 217"/>
                  <a:gd name="T34" fmla="*/ 5 w 128"/>
                  <a:gd name="T35" fmla="*/ 63 h 217"/>
                  <a:gd name="T36" fmla="*/ 11 w 128"/>
                  <a:gd name="T37" fmla="*/ 60 h 217"/>
                  <a:gd name="T38" fmla="*/ 17 w 128"/>
                  <a:gd name="T39" fmla="*/ 56 h 217"/>
                  <a:gd name="T40" fmla="*/ 24 w 128"/>
                  <a:gd name="T41" fmla="*/ 50 h 217"/>
                  <a:gd name="T42" fmla="*/ 30 w 128"/>
                  <a:gd name="T43" fmla="*/ 42 h 217"/>
                  <a:gd name="T44" fmla="*/ 35 w 128"/>
                  <a:gd name="T45" fmla="*/ 31 h 217"/>
                  <a:gd name="T46" fmla="*/ 37 w 128"/>
                  <a:gd name="T47" fmla="*/ 17 h 217"/>
                  <a:gd name="T48" fmla="*/ 36 w 128"/>
                  <a:gd name="T49" fmla="*/ 0 h 21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65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28 w 117"/>
                  <a:gd name="T1" fmla="*/ 0 h 132"/>
                  <a:gd name="T2" fmla="*/ 0 w 117"/>
                  <a:gd name="T3" fmla="*/ 9 h 132"/>
                  <a:gd name="T4" fmla="*/ 1 w 117"/>
                  <a:gd name="T5" fmla="*/ 9 h 132"/>
                  <a:gd name="T6" fmla="*/ 5 w 117"/>
                  <a:gd name="T7" fmla="*/ 10 h 132"/>
                  <a:gd name="T8" fmla="*/ 11 w 117"/>
                  <a:gd name="T9" fmla="*/ 13 h 132"/>
                  <a:gd name="T10" fmla="*/ 17 w 117"/>
                  <a:gd name="T11" fmla="*/ 16 h 132"/>
                  <a:gd name="T12" fmla="*/ 25 w 117"/>
                  <a:gd name="T13" fmla="*/ 22 h 132"/>
                  <a:gd name="T14" fmla="*/ 32 w 117"/>
                  <a:gd name="T15" fmla="*/ 27 h 132"/>
                  <a:gd name="T16" fmla="*/ 39 w 117"/>
                  <a:gd name="T17" fmla="*/ 36 h 132"/>
                  <a:gd name="T18" fmla="*/ 44 w 117"/>
                  <a:gd name="T19" fmla="*/ 47 h 132"/>
                  <a:gd name="T20" fmla="*/ 45 w 117"/>
                  <a:gd name="T21" fmla="*/ 42 h 132"/>
                  <a:gd name="T22" fmla="*/ 44 w 117"/>
                  <a:gd name="T23" fmla="*/ 37 h 132"/>
                  <a:gd name="T24" fmla="*/ 41 w 117"/>
                  <a:gd name="T25" fmla="*/ 31 h 132"/>
                  <a:gd name="T26" fmla="*/ 38 w 117"/>
                  <a:gd name="T27" fmla="*/ 26 h 132"/>
                  <a:gd name="T28" fmla="*/ 34 w 117"/>
                  <a:gd name="T29" fmla="*/ 20 h 132"/>
                  <a:gd name="T30" fmla="*/ 30 w 117"/>
                  <a:gd name="T31" fmla="*/ 16 h 132"/>
                  <a:gd name="T32" fmla="*/ 26 w 117"/>
                  <a:gd name="T33" fmla="*/ 13 h 132"/>
                  <a:gd name="T34" fmla="*/ 23 w 117"/>
                  <a:gd name="T35" fmla="*/ 11 h 132"/>
                  <a:gd name="T36" fmla="*/ 26 w 117"/>
                  <a:gd name="T37" fmla="*/ 10 h 132"/>
                  <a:gd name="T38" fmla="*/ 30 w 117"/>
                  <a:gd name="T39" fmla="*/ 10 h 132"/>
                  <a:gd name="T40" fmla="*/ 34 w 117"/>
                  <a:gd name="T41" fmla="*/ 9 h 132"/>
                  <a:gd name="T42" fmla="*/ 38 w 117"/>
                  <a:gd name="T43" fmla="*/ 9 h 132"/>
                  <a:gd name="T44" fmla="*/ 40 w 117"/>
                  <a:gd name="T45" fmla="*/ 8 h 132"/>
                  <a:gd name="T46" fmla="*/ 41 w 117"/>
                  <a:gd name="T47" fmla="*/ 8 h 132"/>
                  <a:gd name="T48" fmla="*/ 44 w 117"/>
                  <a:gd name="T49" fmla="*/ 8 h 132"/>
                  <a:gd name="T50" fmla="*/ 44 w 117"/>
                  <a:gd name="T51" fmla="*/ 8 h 132"/>
                  <a:gd name="T52" fmla="*/ 28 w 117"/>
                  <a:gd name="T53" fmla="*/ 0 h 13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66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3"/>
                <a:ext cx="21" cy="55"/>
              </a:xfrm>
              <a:custGeom>
                <a:avLst/>
                <a:gdLst>
                  <a:gd name="T0" fmla="*/ 11 w 29"/>
                  <a:gd name="T1" fmla="*/ 0 h 77"/>
                  <a:gd name="T2" fmla="*/ 9 w 29"/>
                  <a:gd name="T3" fmla="*/ 0 h 77"/>
                  <a:gd name="T4" fmla="*/ 7 w 29"/>
                  <a:gd name="T5" fmla="*/ 1 h 77"/>
                  <a:gd name="T6" fmla="*/ 4 w 29"/>
                  <a:gd name="T7" fmla="*/ 3 h 77"/>
                  <a:gd name="T8" fmla="*/ 1 w 29"/>
                  <a:gd name="T9" fmla="*/ 7 h 77"/>
                  <a:gd name="T10" fmla="*/ 1 w 29"/>
                  <a:gd name="T11" fmla="*/ 11 h 77"/>
                  <a:gd name="T12" fmla="*/ 0 w 29"/>
                  <a:gd name="T13" fmla="*/ 16 h 77"/>
                  <a:gd name="T14" fmla="*/ 1 w 29"/>
                  <a:gd name="T15" fmla="*/ 22 h 77"/>
                  <a:gd name="T16" fmla="*/ 4 w 29"/>
                  <a:gd name="T17" fmla="*/ 28 h 77"/>
                  <a:gd name="T18" fmla="*/ 6 w 29"/>
                  <a:gd name="T19" fmla="*/ 19 h 77"/>
                  <a:gd name="T20" fmla="*/ 7 w 29"/>
                  <a:gd name="T21" fmla="*/ 14 h 77"/>
                  <a:gd name="T22" fmla="*/ 9 w 29"/>
                  <a:gd name="T23" fmla="*/ 8 h 77"/>
                  <a:gd name="T24" fmla="*/ 11 w 29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grpSp>
            <p:nvGrpSpPr>
              <p:cNvPr id="1067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068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4 w 207"/>
                    <a:gd name="T1" fmla="*/ 15 h 564"/>
                    <a:gd name="T2" fmla="*/ 2 w 207"/>
                    <a:gd name="T3" fmla="*/ 24 h 564"/>
                    <a:gd name="T4" fmla="*/ 1 w 207"/>
                    <a:gd name="T5" fmla="*/ 33 h 564"/>
                    <a:gd name="T6" fmla="*/ 0 w 207"/>
                    <a:gd name="T7" fmla="*/ 41 h 564"/>
                    <a:gd name="T8" fmla="*/ 0 w 207"/>
                    <a:gd name="T9" fmla="*/ 50 h 564"/>
                    <a:gd name="T10" fmla="*/ 1 w 207"/>
                    <a:gd name="T11" fmla="*/ 59 h 564"/>
                    <a:gd name="T12" fmla="*/ 2 w 207"/>
                    <a:gd name="T13" fmla="*/ 70 h 564"/>
                    <a:gd name="T14" fmla="*/ 6 w 207"/>
                    <a:gd name="T15" fmla="*/ 82 h 564"/>
                    <a:gd name="T16" fmla="*/ 10 w 207"/>
                    <a:gd name="T17" fmla="*/ 95 h 564"/>
                    <a:gd name="T18" fmla="*/ 15 w 207"/>
                    <a:gd name="T19" fmla="*/ 108 h 564"/>
                    <a:gd name="T20" fmla="*/ 20 w 207"/>
                    <a:gd name="T21" fmla="*/ 120 h 564"/>
                    <a:gd name="T22" fmla="*/ 27 w 207"/>
                    <a:gd name="T23" fmla="*/ 134 h 564"/>
                    <a:gd name="T24" fmla="*/ 35 w 207"/>
                    <a:gd name="T25" fmla="*/ 147 h 564"/>
                    <a:gd name="T26" fmla="*/ 44 w 207"/>
                    <a:gd name="T27" fmla="*/ 160 h 564"/>
                    <a:gd name="T28" fmla="*/ 52 w 207"/>
                    <a:gd name="T29" fmla="*/ 171 h 564"/>
                    <a:gd name="T30" fmla="*/ 60 w 207"/>
                    <a:gd name="T31" fmla="*/ 180 h 564"/>
                    <a:gd name="T32" fmla="*/ 68 w 207"/>
                    <a:gd name="T33" fmla="*/ 187 h 564"/>
                    <a:gd name="T34" fmla="*/ 53 w 207"/>
                    <a:gd name="T35" fmla="*/ 165 h 564"/>
                    <a:gd name="T36" fmla="*/ 42 w 207"/>
                    <a:gd name="T37" fmla="*/ 148 h 564"/>
                    <a:gd name="T38" fmla="*/ 34 w 207"/>
                    <a:gd name="T39" fmla="*/ 134 h 564"/>
                    <a:gd name="T40" fmla="*/ 28 w 207"/>
                    <a:gd name="T41" fmla="*/ 122 h 564"/>
                    <a:gd name="T42" fmla="*/ 25 w 207"/>
                    <a:gd name="T43" fmla="*/ 111 h 564"/>
                    <a:gd name="T44" fmla="*/ 22 w 207"/>
                    <a:gd name="T45" fmla="*/ 102 h 564"/>
                    <a:gd name="T46" fmla="*/ 21 w 207"/>
                    <a:gd name="T47" fmla="*/ 94 h 564"/>
                    <a:gd name="T48" fmla="*/ 19 w 207"/>
                    <a:gd name="T49" fmla="*/ 86 h 564"/>
                    <a:gd name="T50" fmla="*/ 15 w 207"/>
                    <a:gd name="T51" fmla="*/ 68 h 564"/>
                    <a:gd name="T52" fmla="*/ 13 w 207"/>
                    <a:gd name="T53" fmla="*/ 46 h 564"/>
                    <a:gd name="T54" fmla="*/ 15 w 207"/>
                    <a:gd name="T55" fmla="*/ 23 h 564"/>
                    <a:gd name="T56" fmla="*/ 17 w 207"/>
                    <a:gd name="T57" fmla="*/ 0 h 564"/>
                    <a:gd name="T58" fmla="*/ 4 w 207"/>
                    <a:gd name="T59" fmla="*/ 15 h 56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tr-TR">
                    <a:latin typeface="Verdana" charset="0"/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69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6 h 232"/>
                    <a:gd name="T2" fmla="*/ 5 w 47"/>
                    <a:gd name="T3" fmla="*/ 18 h 232"/>
                    <a:gd name="T4" fmla="*/ 8 w 47"/>
                    <a:gd name="T5" fmla="*/ 33 h 232"/>
                    <a:gd name="T6" fmla="*/ 8 w 47"/>
                    <a:gd name="T7" fmla="*/ 52 h 232"/>
                    <a:gd name="T8" fmla="*/ 6 w 47"/>
                    <a:gd name="T9" fmla="*/ 76 h 232"/>
                    <a:gd name="T10" fmla="*/ 15 w 47"/>
                    <a:gd name="T11" fmla="*/ 71 h 232"/>
                    <a:gd name="T12" fmla="*/ 16 w 47"/>
                    <a:gd name="T13" fmla="*/ 59 h 232"/>
                    <a:gd name="T14" fmla="*/ 16 w 47"/>
                    <a:gd name="T15" fmla="*/ 46 h 232"/>
                    <a:gd name="T16" fmla="*/ 15 w 47"/>
                    <a:gd name="T17" fmla="*/ 34 h 232"/>
                    <a:gd name="T18" fmla="*/ 14 w 47"/>
                    <a:gd name="T19" fmla="*/ 23 h 232"/>
                    <a:gd name="T20" fmla="*/ 13 w 47"/>
                    <a:gd name="T21" fmla="*/ 17 h 232"/>
                    <a:gd name="T22" fmla="*/ 10 w 47"/>
                    <a:gd name="T23" fmla="*/ 11 h 232"/>
                    <a:gd name="T24" fmla="*/ 8 w 47"/>
                    <a:gd name="T25" fmla="*/ 6 h 232"/>
                    <a:gd name="T26" fmla="*/ 4 w 47"/>
                    <a:gd name="T27" fmla="*/ 0 h 232"/>
                    <a:gd name="T28" fmla="*/ 0 w 47"/>
                    <a:gd name="T29" fmla="*/ 6 h 2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tr-TR">
                    <a:latin typeface="Verdana" charset="0"/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070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29" y="1723"/>
                  <a:ext cx="60" cy="28"/>
                </a:xfrm>
                <a:custGeom>
                  <a:avLst/>
                  <a:gdLst>
                    <a:gd name="T0" fmla="*/ 28 w 87"/>
                    <a:gd name="T1" fmla="*/ 8 h 40"/>
                    <a:gd name="T2" fmla="*/ 26 w 87"/>
                    <a:gd name="T3" fmla="*/ 6 h 40"/>
                    <a:gd name="T4" fmla="*/ 22 w 87"/>
                    <a:gd name="T5" fmla="*/ 4 h 40"/>
                    <a:gd name="T6" fmla="*/ 19 w 87"/>
                    <a:gd name="T7" fmla="*/ 3 h 40"/>
                    <a:gd name="T8" fmla="*/ 15 w 87"/>
                    <a:gd name="T9" fmla="*/ 2 h 40"/>
                    <a:gd name="T10" fmla="*/ 12 w 87"/>
                    <a:gd name="T11" fmla="*/ 1 h 40"/>
                    <a:gd name="T12" fmla="*/ 8 w 87"/>
                    <a:gd name="T13" fmla="*/ 1 h 40"/>
                    <a:gd name="T14" fmla="*/ 4 w 87"/>
                    <a:gd name="T15" fmla="*/ 0 h 40"/>
                    <a:gd name="T16" fmla="*/ 0 w 87"/>
                    <a:gd name="T17" fmla="*/ 1 h 40"/>
                    <a:gd name="T18" fmla="*/ 2 w 87"/>
                    <a:gd name="T19" fmla="*/ 2 h 40"/>
                    <a:gd name="T20" fmla="*/ 5 w 87"/>
                    <a:gd name="T21" fmla="*/ 4 h 40"/>
                    <a:gd name="T22" fmla="*/ 7 w 87"/>
                    <a:gd name="T23" fmla="*/ 5 h 40"/>
                    <a:gd name="T24" fmla="*/ 11 w 87"/>
                    <a:gd name="T25" fmla="*/ 6 h 40"/>
                    <a:gd name="T26" fmla="*/ 14 w 87"/>
                    <a:gd name="T27" fmla="*/ 8 h 40"/>
                    <a:gd name="T28" fmla="*/ 17 w 87"/>
                    <a:gd name="T29" fmla="*/ 9 h 40"/>
                    <a:gd name="T30" fmla="*/ 21 w 87"/>
                    <a:gd name="T31" fmla="*/ 11 h 40"/>
                    <a:gd name="T32" fmla="*/ 24 w 87"/>
                    <a:gd name="T33" fmla="*/ 14 h 40"/>
                    <a:gd name="T34" fmla="*/ 28 w 87"/>
                    <a:gd name="T35" fmla="*/ 8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tr-TR">
                    <a:latin typeface="Verdana" charset="0"/>
                    <a:ea typeface="Arial" charset="0"/>
                    <a:cs typeface="Arial" charset="0"/>
                  </a:endParaRPr>
                </a:p>
              </p:txBody>
            </p:sp>
          </p:grpSp>
        </p:grpSp>
        <p:grpSp>
          <p:nvGrpSpPr>
            <p:cNvPr id="1036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059" name="Freeform 20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>
                  <a:gd name="T0" fmla="*/ 10 w 83"/>
                  <a:gd name="T1" fmla="*/ 4 h 117"/>
                  <a:gd name="T2" fmla="*/ 3 w 83"/>
                  <a:gd name="T3" fmla="*/ 0 h 117"/>
                  <a:gd name="T4" fmla="*/ 0 w 83"/>
                  <a:gd name="T5" fmla="*/ 15 h 117"/>
                  <a:gd name="T6" fmla="*/ 10 w 83"/>
                  <a:gd name="T7" fmla="*/ 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60" name="Freeform 21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>
                  <a:gd name="T0" fmla="*/ 0 w 140"/>
                  <a:gd name="T1" fmla="*/ 13 h 98"/>
                  <a:gd name="T2" fmla="*/ 15 w 140"/>
                  <a:gd name="T3" fmla="*/ 0 h 98"/>
                  <a:gd name="T4" fmla="*/ 18 w 140"/>
                  <a:gd name="T5" fmla="*/ 7 h 98"/>
                  <a:gd name="T6" fmla="*/ 0 w 140"/>
                  <a:gd name="T7" fmla="*/ 13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61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1 h 49"/>
                  <a:gd name="T2" fmla="*/ 19 w 145"/>
                  <a:gd name="T3" fmla="*/ 0 h 49"/>
                  <a:gd name="T4" fmla="*/ 17 w 145"/>
                  <a:gd name="T5" fmla="*/ 7 h 49"/>
                  <a:gd name="T6" fmla="*/ 0 w 145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</p:grpSp>
        <p:grpSp>
          <p:nvGrpSpPr>
            <p:cNvPr id="103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056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10 w 83"/>
                  <a:gd name="T1" fmla="*/ 4 h 117"/>
                  <a:gd name="T2" fmla="*/ 3 w 83"/>
                  <a:gd name="T3" fmla="*/ 0 h 117"/>
                  <a:gd name="T4" fmla="*/ 0 w 83"/>
                  <a:gd name="T5" fmla="*/ 15 h 117"/>
                  <a:gd name="T6" fmla="*/ 10 w 83"/>
                  <a:gd name="T7" fmla="*/ 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57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13 h 98"/>
                  <a:gd name="T2" fmla="*/ 15 w 140"/>
                  <a:gd name="T3" fmla="*/ 0 h 98"/>
                  <a:gd name="T4" fmla="*/ 18 w 140"/>
                  <a:gd name="T5" fmla="*/ 7 h 98"/>
                  <a:gd name="T6" fmla="*/ 0 w 140"/>
                  <a:gd name="T7" fmla="*/ 13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58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1 h 49"/>
                  <a:gd name="T2" fmla="*/ 19 w 145"/>
                  <a:gd name="T3" fmla="*/ 0 h 49"/>
                  <a:gd name="T4" fmla="*/ 17 w 145"/>
                  <a:gd name="T5" fmla="*/ 7 h 49"/>
                  <a:gd name="T6" fmla="*/ 0 w 145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</p:grpSp>
        <p:grpSp>
          <p:nvGrpSpPr>
            <p:cNvPr id="1038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053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10 w 83"/>
                  <a:gd name="T1" fmla="*/ 4 h 117"/>
                  <a:gd name="T2" fmla="*/ 3 w 83"/>
                  <a:gd name="T3" fmla="*/ 0 h 117"/>
                  <a:gd name="T4" fmla="*/ 0 w 83"/>
                  <a:gd name="T5" fmla="*/ 15 h 117"/>
                  <a:gd name="T6" fmla="*/ 10 w 83"/>
                  <a:gd name="T7" fmla="*/ 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54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13 h 98"/>
                  <a:gd name="T2" fmla="*/ 15 w 140"/>
                  <a:gd name="T3" fmla="*/ 0 h 98"/>
                  <a:gd name="T4" fmla="*/ 18 w 140"/>
                  <a:gd name="T5" fmla="*/ 7 h 98"/>
                  <a:gd name="T6" fmla="*/ 0 w 140"/>
                  <a:gd name="T7" fmla="*/ 13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55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1 h 49"/>
                  <a:gd name="T2" fmla="*/ 19 w 145"/>
                  <a:gd name="T3" fmla="*/ 0 h 49"/>
                  <a:gd name="T4" fmla="*/ 17 w 145"/>
                  <a:gd name="T5" fmla="*/ 7 h 49"/>
                  <a:gd name="T6" fmla="*/ 0 w 145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tr-TR">
                  <a:latin typeface="Verdana" charset="0"/>
                  <a:ea typeface="Arial" charset="0"/>
                  <a:cs typeface="Arial" charset="0"/>
                </a:endParaRPr>
              </a:p>
            </p:txBody>
          </p:sp>
        </p:grpSp>
        <p:sp>
          <p:nvSpPr>
            <p:cNvPr id="1039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40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8 w 109"/>
                <a:gd name="T3" fmla="*/ 1 h 156"/>
                <a:gd name="T4" fmla="*/ 33 w 109"/>
                <a:gd name="T5" fmla="*/ 5 h 156"/>
                <a:gd name="T6" fmla="*/ 65 w 109"/>
                <a:gd name="T7" fmla="*/ 15 h 156"/>
                <a:gd name="T8" fmla="*/ 103 w 109"/>
                <a:gd name="T9" fmla="*/ 30 h 156"/>
                <a:gd name="T10" fmla="*/ 138 w 109"/>
                <a:gd name="T11" fmla="*/ 54 h 156"/>
                <a:gd name="T12" fmla="*/ 170 w 109"/>
                <a:gd name="T13" fmla="*/ 87 h 156"/>
                <a:gd name="T14" fmla="*/ 190 w 109"/>
                <a:gd name="T15" fmla="*/ 133 h 156"/>
                <a:gd name="T16" fmla="*/ 194 w 109"/>
                <a:gd name="T17" fmla="*/ 192 h 156"/>
                <a:gd name="T18" fmla="*/ 186 w 109"/>
                <a:gd name="T19" fmla="*/ 192 h 156"/>
                <a:gd name="T20" fmla="*/ 176 w 109"/>
                <a:gd name="T21" fmla="*/ 192 h 156"/>
                <a:gd name="T22" fmla="*/ 166 w 109"/>
                <a:gd name="T23" fmla="*/ 192 h 156"/>
                <a:gd name="T24" fmla="*/ 154 w 109"/>
                <a:gd name="T25" fmla="*/ 189 h 156"/>
                <a:gd name="T26" fmla="*/ 144 w 109"/>
                <a:gd name="T27" fmla="*/ 188 h 156"/>
                <a:gd name="T28" fmla="*/ 132 w 109"/>
                <a:gd name="T29" fmla="*/ 184 h 156"/>
                <a:gd name="T30" fmla="*/ 117 w 109"/>
                <a:gd name="T31" fmla="*/ 178 h 156"/>
                <a:gd name="T32" fmla="*/ 103 w 109"/>
                <a:gd name="T33" fmla="*/ 171 h 156"/>
                <a:gd name="T34" fmla="*/ 94 w 109"/>
                <a:gd name="T35" fmla="*/ 155 h 156"/>
                <a:gd name="T36" fmla="*/ 94 w 109"/>
                <a:gd name="T37" fmla="*/ 136 h 156"/>
                <a:gd name="T38" fmla="*/ 99 w 109"/>
                <a:gd name="T39" fmla="*/ 118 h 156"/>
                <a:gd name="T40" fmla="*/ 104 w 109"/>
                <a:gd name="T41" fmla="*/ 98 h 156"/>
                <a:gd name="T42" fmla="*/ 99 w 109"/>
                <a:gd name="T43" fmla="*/ 76 h 156"/>
                <a:gd name="T44" fmla="*/ 85 w 109"/>
                <a:gd name="T45" fmla="*/ 52 h 156"/>
                <a:gd name="T46" fmla="*/ 56 w 109"/>
                <a:gd name="T47" fmla="*/ 29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41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11 w 54"/>
                <a:gd name="T5" fmla="*/ 3 h 40"/>
                <a:gd name="T6" fmla="*/ 24 w 54"/>
                <a:gd name="T7" fmla="*/ 11 h 40"/>
                <a:gd name="T8" fmla="*/ 39 w 54"/>
                <a:gd name="T9" fmla="*/ 15 h 40"/>
                <a:gd name="T10" fmla="*/ 53 w 54"/>
                <a:gd name="T11" fmla="*/ 18 h 40"/>
                <a:gd name="T12" fmla="*/ 68 w 54"/>
                <a:gd name="T13" fmla="*/ 20 h 40"/>
                <a:gd name="T14" fmla="*/ 83 w 54"/>
                <a:gd name="T15" fmla="*/ 22 h 40"/>
                <a:gd name="T16" fmla="*/ 99 w 54"/>
                <a:gd name="T17" fmla="*/ 19 h 40"/>
                <a:gd name="T18" fmla="*/ 97 w 54"/>
                <a:gd name="T19" fmla="*/ 31 h 40"/>
                <a:gd name="T20" fmla="*/ 92 w 54"/>
                <a:gd name="T21" fmla="*/ 41 h 40"/>
                <a:gd name="T22" fmla="*/ 81 w 54"/>
                <a:gd name="T23" fmla="*/ 47 h 40"/>
                <a:gd name="T24" fmla="*/ 67 w 54"/>
                <a:gd name="T25" fmla="*/ 49 h 40"/>
                <a:gd name="T26" fmla="*/ 51 w 54"/>
                <a:gd name="T27" fmla="*/ 48 h 40"/>
                <a:gd name="T28" fmla="*/ 34 w 54"/>
                <a:gd name="T29" fmla="*/ 40 h 40"/>
                <a:gd name="T30" fmla="*/ 18 w 54"/>
                <a:gd name="T31" fmla="*/ 26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42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43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44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45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46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8 h 237"/>
                <a:gd name="T4" fmla="*/ 7 w 257"/>
                <a:gd name="T5" fmla="*/ 56 h 237"/>
                <a:gd name="T6" fmla="*/ 15 w 257"/>
                <a:gd name="T7" fmla="*/ 84 h 237"/>
                <a:gd name="T8" fmla="*/ 27 w 257"/>
                <a:gd name="T9" fmla="*/ 108 h 237"/>
                <a:gd name="T10" fmla="*/ 43 w 257"/>
                <a:gd name="T11" fmla="*/ 131 h 237"/>
                <a:gd name="T12" fmla="*/ 64 w 257"/>
                <a:gd name="T13" fmla="*/ 156 h 237"/>
                <a:gd name="T14" fmla="*/ 91 w 257"/>
                <a:gd name="T15" fmla="*/ 178 h 237"/>
                <a:gd name="T16" fmla="*/ 122 w 257"/>
                <a:gd name="T17" fmla="*/ 196 h 237"/>
                <a:gd name="T18" fmla="*/ 161 w 257"/>
                <a:gd name="T19" fmla="*/ 215 h 237"/>
                <a:gd name="T20" fmla="*/ 206 w 257"/>
                <a:gd name="T21" fmla="*/ 229 h 237"/>
                <a:gd name="T22" fmla="*/ 254 w 257"/>
                <a:gd name="T23" fmla="*/ 242 h 237"/>
                <a:gd name="T24" fmla="*/ 313 w 257"/>
                <a:gd name="T25" fmla="*/ 252 h 237"/>
                <a:gd name="T26" fmla="*/ 377 w 257"/>
                <a:gd name="T27" fmla="*/ 258 h 237"/>
                <a:gd name="T28" fmla="*/ 451 w 257"/>
                <a:gd name="T29" fmla="*/ 262 h 237"/>
                <a:gd name="T30" fmla="*/ 527 w 257"/>
                <a:gd name="T31" fmla="*/ 261 h 237"/>
                <a:gd name="T32" fmla="*/ 616 w 257"/>
                <a:gd name="T33" fmla="*/ 256 h 237"/>
                <a:gd name="T34" fmla="*/ 538 w 257"/>
                <a:gd name="T35" fmla="*/ 251 h 237"/>
                <a:gd name="T36" fmla="*/ 467 w 257"/>
                <a:gd name="T37" fmla="*/ 243 h 237"/>
                <a:gd name="T38" fmla="*/ 408 w 257"/>
                <a:gd name="T39" fmla="*/ 234 h 237"/>
                <a:gd name="T40" fmla="*/ 355 w 257"/>
                <a:gd name="T41" fmla="*/ 225 h 237"/>
                <a:gd name="T42" fmla="*/ 307 w 257"/>
                <a:gd name="T43" fmla="*/ 214 h 237"/>
                <a:gd name="T44" fmla="*/ 269 w 257"/>
                <a:gd name="T45" fmla="*/ 201 h 237"/>
                <a:gd name="T46" fmla="*/ 233 w 257"/>
                <a:gd name="T47" fmla="*/ 187 h 237"/>
                <a:gd name="T48" fmla="*/ 201 w 257"/>
                <a:gd name="T49" fmla="*/ 171 h 237"/>
                <a:gd name="T50" fmla="*/ 171 w 257"/>
                <a:gd name="T51" fmla="*/ 156 h 237"/>
                <a:gd name="T52" fmla="*/ 147 w 257"/>
                <a:gd name="T53" fmla="*/ 137 h 237"/>
                <a:gd name="T54" fmla="*/ 126 w 257"/>
                <a:gd name="T55" fmla="*/ 119 h 237"/>
                <a:gd name="T56" fmla="*/ 104 w 257"/>
                <a:gd name="T57" fmla="*/ 97 h 237"/>
                <a:gd name="T58" fmla="*/ 79 w 257"/>
                <a:gd name="T59" fmla="*/ 75 h 237"/>
                <a:gd name="T60" fmla="*/ 55 w 257"/>
                <a:gd name="T61" fmla="*/ 53 h 237"/>
                <a:gd name="T62" fmla="*/ 28 w 257"/>
                <a:gd name="T63" fmla="*/ 27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47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189 w 124"/>
                <a:gd name="T1" fmla="*/ 0 h 110"/>
                <a:gd name="T2" fmla="*/ 303 w 124"/>
                <a:gd name="T3" fmla="*/ 123 h 110"/>
                <a:gd name="T4" fmla="*/ 294 w 124"/>
                <a:gd name="T5" fmla="*/ 122 h 110"/>
                <a:gd name="T6" fmla="*/ 261 w 124"/>
                <a:gd name="T7" fmla="*/ 120 h 110"/>
                <a:gd name="T8" fmla="*/ 218 w 124"/>
                <a:gd name="T9" fmla="*/ 116 h 110"/>
                <a:gd name="T10" fmla="*/ 167 w 124"/>
                <a:gd name="T11" fmla="*/ 114 h 110"/>
                <a:gd name="T12" fmla="*/ 110 w 124"/>
                <a:gd name="T13" fmla="*/ 111 h 110"/>
                <a:gd name="T14" fmla="*/ 62 w 124"/>
                <a:gd name="T15" fmla="*/ 112 h 110"/>
                <a:gd name="T16" fmla="*/ 22 w 124"/>
                <a:gd name="T17" fmla="*/ 117 h 110"/>
                <a:gd name="T18" fmla="*/ 0 w 124"/>
                <a:gd name="T19" fmla="*/ 125 h 110"/>
                <a:gd name="T20" fmla="*/ 9 w 124"/>
                <a:gd name="T21" fmla="*/ 112 h 110"/>
                <a:gd name="T22" fmla="*/ 20 w 124"/>
                <a:gd name="T23" fmla="*/ 101 h 110"/>
                <a:gd name="T24" fmla="*/ 40 w 124"/>
                <a:gd name="T25" fmla="*/ 94 h 110"/>
                <a:gd name="T26" fmla="*/ 62 w 124"/>
                <a:gd name="T27" fmla="*/ 87 h 110"/>
                <a:gd name="T28" fmla="*/ 88 w 124"/>
                <a:gd name="T29" fmla="*/ 82 h 110"/>
                <a:gd name="T30" fmla="*/ 114 w 124"/>
                <a:gd name="T31" fmla="*/ 81 h 110"/>
                <a:gd name="T32" fmla="*/ 143 w 124"/>
                <a:gd name="T33" fmla="*/ 81 h 110"/>
                <a:gd name="T34" fmla="*/ 176 w 124"/>
                <a:gd name="T35" fmla="*/ 85 h 110"/>
                <a:gd name="T36" fmla="*/ 178 w 124"/>
                <a:gd name="T37" fmla="*/ 81 h 110"/>
                <a:gd name="T38" fmla="*/ 171 w 124"/>
                <a:gd name="T39" fmla="*/ 65 h 110"/>
                <a:gd name="T40" fmla="*/ 163 w 124"/>
                <a:gd name="T41" fmla="*/ 44 h 110"/>
                <a:gd name="T42" fmla="*/ 160 w 124"/>
                <a:gd name="T43" fmla="*/ 33 h 110"/>
                <a:gd name="T44" fmla="*/ 154 w 124"/>
                <a:gd name="T45" fmla="*/ 33 h 110"/>
                <a:gd name="T46" fmla="*/ 148 w 124"/>
                <a:gd name="T47" fmla="*/ 32 h 110"/>
                <a:gd name="T48" fmla="*/ 143 w 124"/>
                <a:gd name="T49" fmla="*/ 29 h 110"/>
                <a:gd name="T50" fmla="*/ 140 w 124"/>
                <a:gd name="T51" fmla="*/ 26 h 110"/>
                <a:gd name="T52" fmla="*/ 140 w 124"/>
                <a:gd name="T53" fmla="*/ 22 h 110"/>
                <a:gd name="T54" fmla="*/ 143 w 124"/>
                <a:gd name="T55" fmla="*/ 17 h 110"/>
                <a:gd name="T56" fmla="*/ 162 w 124"/>
                <a:gd name="T57" fmla="*/ 8 h 110"/>
                <a:gd name="T58" fmla="*/ 189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48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12 w 109"/>
                <a:gd name="T3" fmla="*/ 1 h 156"/>
                <a:gd name="T4" fmla="*/ 43 w 109"/>
                <a:gd name="T5" fmla="*/ 5 h 156"/>
                <a:gd name="T6" fmla="*/ 90 w 109"/>
                <a:gd name="T7" fmla="*/ 12 h 156"/>
                <a:gd name="T8" fmla="*/ 142 w 109"/>
                <a:gd name="T9" fmla="*/ 27 h 156"/>
                <a:gd name="T10" fmla="*/ 192 w 109"/>
                <a:gd name="T11" fmla="*/ 47 h 156"/>
                <a:gd name="T12" fmla="*/ 235 w 109"/>
                <a:gd name="T13" fmla="*/ 77 h 156"/>
                <a:gd name="T14" fmla="*/ 262 w 109"/>
                <a:gd name="T15" fmla="*/ 117 h 156"/>
                <a:gd name="T16" fmla="*/ 267 w 109"/>
                <a:gd name="T17" fmla="*/ 168 h 156"/>
                <a:gd name="T18" fmla="*/ 259 w 109"/>
                <a:gd name="T19" fmla="*/ 168 h 156"/>
                <a:gd name="T20" fmla="*/ 244 w 109"/>
                <a:gd name="T21" fmla="*/ 168 h 156"/>
                <a:gd name="T22" fmla="*/ 228 w 109"/>
                <a:gd name="T23" fmla="*/ 168 h 156"/>
                <a:gd name="T24" fmla="*/ 213 w 109"/>
                <a:gd name="T25" fmla="*/ 166 h 156"/>
                <a:gd name="T26" fmla="*/ 198 w 109"/>
                <a:gd name="T27" fmla="*/ 165 h 156"/>
                <a:gd name="T28" fmla="*/ 182 w 109"/>
                <a:gd name="T29" fmla="*/ 162 h 156"/>
                <a:gd name="T30" fmla="*/ 162 w 109"/>
                <a:gd name="T31" fmla="*/ 157 h 156"/>
                <a:gd name="T32" fmla="*/ 142 w 109"/>
                <a:gd name="T33" fmla="*/ 151 h 156"/>
                <a:gd name="T34" fmla="*/ 129 w 109"/>
                <a:gd name="T35" fmla="*/ 135 h 156"/>
                <a:gd name="T36" fmla="*/ 129 w 109"/>
                <a:gd name="T37" fmla="*/ 120 h 156"/>
                <a:gd name="T38" fmla="*/ 138 w 109"/>
                <a:gd name="T39" fmla="*/ 104 h 156"/>
                <a:gd name="T40" fmla="*/ 146 w 109"/>
                <a:gd name="T41" fmla="*/ 86 h 156"/>
                <a:gd name="T42" fmla="*/ 138 w 109"/>
                <a:gd name="T43" fmla="*/ 68 h 156"/>
                <a:gd name="T44" fmla="*/ 119 w 109"/>
                <a:gd name="T45" fmla="*/ 46 h 156"/>
                <a:gd name="T46" fmla="*/ 77 w 109"/>
                <a:gd name="T47" fmla="*/ 26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49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77 w 46"/>
                <a:gd name="T1" fmla="*/ 0 h 94"/>
                <a:gd name="T2" fmla="*/ 49 w 46"/>
                <a:gd name="T3" fmla="*/ 41 h 94"/>
                <a:gd name="T4" fmla="*/ 36 w 46"/>
                <a:gd name="T5" fmla="*/ 68 h 94"/>
                <a:gd name="T6" fmla="*/ 27 w 46"/>
                <a:gd name="T7" fmla="*/ 88 h 94"/>
                <a:gd name="T8" fmla="*/ 0 w 46"/>
                <a:gd name="T9" fmla="*/ 103 h 94"/>
                <a:gd name="T10" fmla="*/ 30 w 46"/>
                <a:gd name="T11" fmla="*/ 97 h 94"/>
                <a:gd name="T12" fmla="*/ 57 w 46"/>
                <a:gd name="T13" fmla="*/ 89 h 94"/>
                <a:gd name="T14" fmla="*/ 78 w 46"/>
                <a:gd name="T15" fmla="*/ 75 h 94"/>
                <a:gd name="T16" fmla="*/ 98 w 46"/>
                <a:gd name="T17" fmla="*/ 63 h 94"/>
                <a:gd name="T18" fmla="*/ 111 w 46"/>
                <a:gd name="T19" fmla="*/ 47 h 94"/>
                <a:gd name="T20" fmla="*/ 113 w 46"/>
                <a:gd name="T21" fmla="*/ 33 h 94"/>
                <a:gd name="T22" fmla="*/ 104 w 46"/>
                <a:gd name="T23" fmla="*/ 15 h 94"/>
                <a:gd name="T24" fmla="*/ 77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50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15 w 54"/>
                <a:gd name="T5" fmla="*/ 3 h 40"/>
                <a:gd name="T6" fmla="*/ 31 w 54"/>
                <a:gd name="T7" fmla="*/ 8 h 40"/>
                <a:gd name="T8" fmla="*/ 49 w 54"/>
                <a:gd name="T9" fmla="*/ 12 h 40"/>
                <a:gd name="T10" fmla="*/ 69 w 54"/>
                <a:gd name="T11" fmla="*/ 15 h 40"/>
                <a:gd name="T12" fmla="*/ 91 w 54"/>
                <a:gd name="T13" fmla="*/ 17 h 40"/>
                <a:gd name="T14" fmla="*/ 108 w 54"/>
                <a:gd name="T15" fmla="*/ 18 h 40"/>
                <a:gd name="T16" fmla="*/ 128 w 54"/>
                <a:gd name="T17" fmla="*/ 16 h 40"/>
                <a:gd name="T18" fmla="*/ 127 w 54"/>
                <a:gd name="T19" fmla="*/ 28 h 40"/>
                <a:gd name="T20" fmla="*/ 119 w 54"/>
                <a:gd name="T21" fmla="*/ 36 h 40"/>
                <a:gd name="T22" fmla="*/ 105 w 54"/>
                <a:gd name="T23" fmla="*/ 41 h 40"/>
                <a:gd name="T24" fmla="*/ 87 w 54"/>
                <a:gd name="T25" fmla="*/ 43 h 40"/>
                <a:gd name="T26" fmla="*/ 65 w 54"/>
                <a:gd name="T27" fmla="*/ 42 h 40"/>
                <a:gd name="T28" fmla="*/ 44 w 54"/>
                <a:gd name="T29" fmla="*/ 35 h 40"/>
                <a:gd name="T30" fmla="*/ 23 w 54"/>
                <a:gd name="T31" fmla="*/ 23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51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  <p:sp>
          <p:nvSpPr>
            <p:cNvPr id="1052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40 w 596"/>
                <a:gd name="T1" fmla="*/ 404 h 666"/>
                <a:gd name="T2" fmla="*/ 15 w 596"/>
                <a:gd name="T3" fmla="*/ 373 h 666"/>
                <a:gd name="T4" fmla="*/ 0 w 596"/>
                <a:gd name="T5" fmla="*/ 316 h 666"/>
                <a:gd name="T6" fmla="*/ 9 w 596"/>
                <a:gd name="T7" fmla="*/ 243 h 666"/>
                <a:gd name="T8" fmla="*/ 62 w 596"/>
                <a:gd name="T9" fmla="*/ 166 h 666"/>
                <a:gd name="T10" fmla="*/ 169 w 596"/>
                <a:gd name="T11" fmla="*/ 93 h 666"/>
                <a:gd name="T12" fmla="*/ 349 w 596"/>
                <a:gd name="T13" fmla="*/ 34 h 666"/>
                <a:gd name="T14" fmla="*/ 606 w 596"/>
                <a:gd name="T15" fmla="*/ 2 h 666"/>
                <a:gd name="T16" fmla="*/ 934 w 596"/>
                <a:gd name="T17" fmla="*/ 9 h 666"/>
                <a:gd name="T18" fmla="*/ 1188 w 596"/>
                <a:gd name="T19" fmla="*/ 74 h 666"/>
                <a:gd name="T20" fmla="*/ 1360 w 596"/>
                <a:gd name="T21" fmla="*/ 180 h 666"/>
                <a:gd name="T22" fmla="*/ 1450 w 596"/>
                <a:gd name="T23" fmla="*/ 311 h 666"/>
                <a:gd name="T24" fmla="*/ 1461 w 596"/>
                <a:gd name="T25" fmla="*/ 447 h 666"/>
                <a:gd name="T26" fmla="*/ 1391 w 596"/>
                <a:gd name="T27" fmla="*/ 574 h 666"/>
                <a:gd name="T28" fmla="*/ 1245 w 596"/>
                <a:gd name="T29" fmla="*/ 672 h 666"/>
                <a:gd name="T30" fmla="*/ 1024 w 596"/>
                <a:gd name="T31" fmla="*/ 725 h 666"/>
                <a:gd name="T32" fmla="*/ 955 w 596"/>
                <a:gd name="T33" fmla="*/ 720 h 666"/>
                <a:gd name="T34" fmla="*/ 1083 w 596"/>
                <a:gd name="T35" fmla="*/ 675 h 666"/>
                <a:gd name="T36" fmla="*/ 1183 w 596"/>
                <a:gd name="T37" fmla="*/ 594 h 666"/>
                <a:gd name="T38" fmla="*/ 1251 w 596"/>
                <a:gd name="T39" fmla="*/ 496 h 666"/>
                <a:gd name="T40" fmla="*/ 1276 w 596"/>
                <a:gd name="T41" fmla="*/ 388 h 666"/>
                <a:gd name="T42" fmla="*/ 1261 w 596"/>
                <a:gd name="T43" fmla="*/ 282 h 666"/>
                <a:gd name="T44" fmla="*/ 1190 w 596"/>
                <a:gd name="T45" fmla="*/ 190 h 666"/>
                <a:gd name="T46" fmla="*/ 1063 w 596"/>
                <a:gd name="T47" fmla="*/ 122 h 666"/>
                <a:gd name="T48" fmla="*/ 838 w 596"/>
                <a:gd name="T49" fmla="*/ 81 h 666"/>
                <a:gd name="T50" fmla="*/ 604 w 596"/>
                <a:gd name="T51" fmla="*/ 67 h 666"/>
                <a:gd name="T52" fmla="*/ 428 w 596"/>
                <a:gd name="T53" fmla="*/ 77 h 666"/>
                <a:gd name="T54" fmla="*/ 297 w 596"/>
                <a:gd name="T55" fmla="*/ 110 h 666"/>
                <a:gd name="T56" fmla="*/ 205 w 596"/>
                <a:gd name="T57" fmla="*/ 163 h 666"/>
                <a:gd name="T58" fmla="*/ 140 w 596"/>
                <a:gd name="T59" fmla="*/ 225 h 666"/>
                <a:gd name="T60" fmla="*/ 98 w 596"/>
                <a:gd name="T61" fmla="*/ 297 h 666"/>
                <a:gd name="T62" fmla="*/ 69 w 596"/>
                <a:gd name="T63" fmla="*/ 370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tr-TR">
                <a:latin typeface="Verdana" charset="0"/>
                <a:ea typeface="Arial" charset="0"/>
                <a:cs typeface="Arial" charset="0"/>
              </a:endParaRPr>
            </a:p>
          </p:txBody>
        </p:sp>
      </p:grpSp>
      <p:sp>
        <p:nvSpPr>
          <p:cNvPr id="512045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2047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Verdana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A2C9FF84-859F-564D-A27C-A0161FD9F23F}" type="datetime1">
              <a:rPr lang="tr-TR"/>
              <a:pPr>
                <a:defRPr/>
              </a:pPr>
              <a:t>4/21/18</a:t>
            </a:fld>
            <a:endParaRPr lang="en-US"/>
          </a:p>
        </p:txBody>
      </p:sp>
      <p:sp>
        <p:nvSpPr>
          <p:cNvPr id="512048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Cerrahpasa Medical Faculty</a:t>
            </a:r>
          </a:p>
        </p:txBody>
      </p:sp>
      <p:sp>
        <p:nvSpPr>
          <p:cNvPr id="512049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Verdana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762C5A44-EEEF-0E4F-A226-1A2909BB72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9" r:id="rId1"/>
    <p:sldLayoutId id="2147484789" r:id="rId2"/>
    <p:sldLayoutId id="2147484790" r:id="rId3"/>
    <p:sldLayoutId id="2147484791" r:id="rId4"/>
    <p:sldLayoutId id="2147484792" r:id="rId5"/>
    <p:sldLayoutId id="2147484793" r:id="rId6"/>
    <p:sldLayoutId id="2147484794" r:id="rId7"/>
    <p:sldLayoutId id="2147484795" r:id="rId8"/>
    <p:sldLayoutId id="2147484796" r:id="rId9"/>
    <p:sldLayoutId id="2147484797" r:id="rId10"/>
    <p:sldLayoutId id="2147484798" r:id="rId11"/>
  </p:sldLayoutIdLst>
  <p:transition/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6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6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5" Type="http://schemas.openxmlformats.org/officeDocument/2006/relationships/image" Target="../media/image31.jpeg"/><Relationship Id="rId6" Type="http://schemas.openxmlformats.org/officeDocument/2006/relationships/image" Target="../media/image32.jpeg"/><Relationship Id="rId7" Type="http://schemas.openxmlformats.org/officeDocument/2006/relationships/image" Target="../media/image33.jpeg"/><Relationship Id="rId8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841375"/>
          </a:xfrm>
        </p:spPr>
        <p:txBody>
          <a:bodyPr/>
          <a:lstStyle/>
          <a:p>
            <a:pPr>
              <a:defRPr/>
            </a:pPr>
            <a:r>
              <a:rPr lang="tr-TR" b="0" dirty="0" smtClean="0"/>
              <a:t>Prof Dr Oktay Demirkesen </a:t>
            </a:r>
            <a:endParaRPr lang="tr-TR" b="0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9600" y="3048000"/>
            <a:ext cx="8020050" cy="134461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tr-TR" sz="3600" dirty="0" smtClean="0"/>
              <a:t>Urological Causes of CPP</a:t>
            </a:r>
            <a:br>
              <a:rPr lang="tr-TR" sz="3600" dirty="0" smtClean="0"/>
            </a:br>
            <a:r>
              <a:rPr lang="tr-TR" sz="3600" dirty="0" smtClean="0"/>
              <a:t>(KPA'ın Ürolojik Nedenleri)</a:t>
            </a:r>
          </a:p>
        </p:txBody>
      </p:sp>
      <p:pic>
        <p:nvPicPr>
          <p:cNvPr id="15364" name="Picture 5" descr="Adsız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688" y="228600"/>
            <a:ext cx="33909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152400"/>
            <a:ext cx="8243887" cy="1036638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b="1" dirty="0" smtClean="0"/>
              <a:t>Epidemiology, </a:t>
            </a:r>
            <a:r>
              <a:rPr lang="en-US" sz="2200" b="1" dirty="0" err="1" smtClean="0"/>
              <a:t>LoE</a:t>
            </a:r>
            <a:r>
              <a:rPr lang="en-US" sz="2200" b="1" dirty="0" smtClean="0"/>
              <a:t> 1, Recommendation A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5105400"/>
          </a:xfrm>
        </p:spPr>
        <p:txBody>
          <a:bodyPr/>
          <a:lstStyle/>
          <a:p>
            <a:pPr marL="342900" lvl="1" indent="-342900">
              <a:buFontTx/>
              <a:buChar char="•"/>
              <a:defRPr/>
            </a:pPr>
            <a:r>
              <a:rPr lang="en-US" sz="2400" kern="1200" dirty="0" smtClean="0">
                <a:latin typeface="Arial" charset="0"/>
                <a:cs typeface="ＭＳ Ｐゴシック" charset="-128"/>
              </a:rPr>
              <a:t>Prevalence varies by methodology</a:t>
            </a:r>
          </a:p>
          <a:p>
            <a:pPr lvl="2">
              <a:defRPr/>
            </a:pPr>
            <a:r>
              <a:rPr lang="en-US" sz="1600" dirty="0" smtClean="0"/>
              <a:t>BPS is more common in symptom surveys than those based on physician diagnoses </a:t>
            </a:r>
          </a:p>
          <a:p>
            <a:pPr lvl="1">
              <a:defRPr/>
            </a:pPr>
            <a:endParaRPr lang="en-US" sz="2000" dirty="0" smtClean="0"/>
          </a:p>
          <a:p>
            <a:pPr>
              <a:defRPr/>
            </a:pPr>
            <a:endParaRPr lang="en-US" sz="2400" dirty="0" smtClean="0"/>
          </a:p>
          <a:p>
            <a:pPr>
              <a:buNone/>
              <a:defRPr/>
            </a:pPr>
            <a:endParaRPr lang="en-US" sz="2400" dirty="0" smtClean="0"/>
          </a:p>
          <a:p>
            <a:pPr marL="342900" lvl="1" indent="-342900">
              <a:buNone/>
              <a:defRPr/>
            </a:pPr>
            <a:endParaRPr lang="en-US" sz="2400" kern="1200" dirty="0" smtClean="0">
              <a:latin typeface="Arial" charset="0"/>
              <a:cs typeface="ＭＳ Ｐゴシック" charset="-128"/>
            </a:endParaRPr>
          </a:p>
          <a:p>
            <a:pPr marL="342900" lvl="1" indent="-342900">
              <a:buFontTx/>
              <a:buChar char="•"/>
              <a:defRPr/>
            </a:pPr>
            <a:r>
              <a:rPr lang="en-US" sz="2400" kern="1200" dirty="0" smtClean="0">
                <a:latin typeface="Arial" charset="0"/>
                <a:cs typeface="ＭＳ Ｐゴシック" charset="-128"/>
              </a:rPr>
              <a:t>Diagnosed with BPS</a:t>
            </a:r>
          </a:p>
          <a:p>
            <a:pPr marL="742950" lvl="2" indent="-342900">
              <a:defRPr/>
            </a:pPr>
            <a:r>
              <a:rPr lang="en-US" sz="2000" kern="1200" dirty="0" smtClean="0">
                <a:latin typeface="Arial" charset="0"/>
                <a:cs typeface="ＭＳ Ｐゴシック" charset="-128"/>
              </a:rPr>
              <a:t>100-200 per 100,000 women</a:t>
            </a:r>
          </a:p>
          <a:p>
            <a:pPr marL="1200150" lvl="3" indent="-342900">
              <a:defRPr/>
            </a:pPr>
            <a:r>
              <a:rPr lang="en-US" sz="1600" dirty="0" smtClean="0"/>
              <a:t>Male to Female ratio of BPS cases is 1:5 </a:t>
            </a:r>
          </a:p>
          <a:p>
            <a:pPr marL="342900" lvl="1" indent="-342900">
              <a:buFontTx/>
              <a:buChar char="•"/>
              <a:defRPr/>
            </a:pPr>
            <a:r>
              <a:rPr lang="en-US" sz="2400" kern="1200" dirty="0" smtClean="0">
                <a:latin typeface="Arial" charset="0"/>
                <a:cs typeface="ＭＳ Ｐゴシック" charset="-128"/>
              </a:rPr>
              <a:t>Symptoms suggestive of BPS</a:t>
            </a:r>
          </a:p>
          <a:p>
            <a:pPr marL="742950" lvl="2" indent="-342900">
              <a:defRPr/>
            </a:pPr>
            <a:r>
              <a:rPr lang="en-US" sz="2000" kern="1200" dirty="0" smtClean="0">
                <a:latin typeface="Arial" charset="0"/>
                <a:cs typeface="ＭＳ Ｐゴシック" charset="-128"/>
              </a:rPr>
              <a:t>10-100 times more	</a:t>
            </a:r>
          </a:p>
          <a:p>
            <a:pPr marL="342900" lvl="1" indent="-342900">
              <a:buFontTx/>
              <a:buChar char="•"/>
              <a:defRPr/>
            </a:pPr>
            <a:r>
              <a:rPr lang="en-US" sz="2400" kern="1200" dirty="0" smtClean="0">
                <a:latin typeface="Arial" charset="0"/>
                <a:cs typeface="ＭＳ Ｐゴシック" charset="-128"/>
              </a:rPr>
              <a:t>Progression patterns of BPS is lacking </a:t>
            </a:r>
          </a:p>
          <a:p>
            <a:pPr marL="742950" lvl="2" indent="-342900">
              <a:defRPr/>
            </a:pPr>
            <a:endParaRPr lang="en-US" sz="2000" kern="1200" dirty="0" smtClean="0">
              <a:latin typeface="Arial" charset="0"/>
              <a:cs typeface="ＭＳ Ｐゴシック" charset="-128"/>
            </a:endParaRPr>
          </a:p>
          <a:p>
            <a:pPr>
              <a:buNone/>
              <a:defRPr/>
            </a:pPr>
            <a:endParaRPr lang="en-US" sz="2400" dirty="0" smtClean="0"/>
          </a:p>
          <a:p>
            <a:pPr>
              <a:buFontTx/>
              <a:buNone/>
              <a:defRPr/>
            </a:pPr>
            <a:endParaRPr lang="en-US" sz="2400" dirty="0" smtClean="0"/>
          </a:p>
          <a:p>
            <a:pPr>
              <a:defRPr/>
            </a:pPr>
            <a:endParaRPr lang="en-US" sz="2400" dirty="0" smtClean="0"/>
          </a:p>
          <a:p>
            <a:pPr>
              <a:defRPr/>
            </a:pPr>
            <a:endParaRPr lang="en-US" sz="2400" dirty="0" smtClean="0"/>
          </a:p>
          <a:p>
            <a:pPr>
              <a:defRPr/>
            </a:pPr>
            <a:endParaRPr lang="en-US" sz="2400" dirty="0" smtClean="0"/>
          </a:p>
          <a:p>
            <a:pPr>
              <a:defRPr/>
            </a:pPr>
            <a:endParaRPr lang="en-US" sz="2000" dirty="0" smtClean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447800" y="6459379"/>
            <a:ext cx="60198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tr-TR" sz="1000" b="1" dirty="0" smtClean="0"/>
              <a:t>Hanno P, Bladder Pain syndrome (19. Committe);  6th ICI 2016</a:t>
            </a:r>
          </a:p>
        </p:txBody>
      </p:sp>
      <p:pic>
        <p:nvPicPr>
          <p:cNvPr id="9" name="Picture 8" descr="MAS prevalan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2209800"/>
            <a:ext cx="4521957" cy="2133600"/>
          </a:xfrm>
          <a:prstGeom prst="rect">
            <a:avLst/>
          </a:prstGeom>
          <a:ln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76200"/>
            <a:ext cx="8243887" cy="9906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444" b="1" dirty="0" smtClean="0"/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44" b="1" dirty="0" smtClean="0"/>
              <a:t>Hypothesis of causative cascade</a:t>
            </a:r>
          </a:p>
        </p:txBody>
      </p:sp>
      <p:pic>
        <p:nvPicPr>
          <p:cNvPr id="25603" name="Picture 6" descr="Etyoloji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79700" y="1155700"/>
            <a:ext cx="3644900" cy="501650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25604" name="Rectangle 8"/>
          <p:cNvSpPr>
            <a:spLocks noChangeArrowheads="1"/>
          </p:cNvSpPr>
          <p:nvPr/>
        </p:nvSpPr>
        <p:spPr bwMode="auto">
          <a:xfrm>
            <a:off x="228600" y="6326188"/>
            <a:ext cx="86106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 b="1" baseline="30000"/>
              <a:t>Hypothesis of causative cascade of bladder pain syndrome. (From Hanno P, Dinis P, Lin A, et al. Bladder pain syndrome. Incontinence. Paris: International Consultation on Urological Diseases/European Association of Urology; 2013. p. 1583–649</a:t>
            </a:r>
            <a:endParaRPr lang="tr-TR" sz="1400" b="1"/>
          </a:p>
        </p:txBody>
      </p:sp>
      <p:sp>
        <p:nvSpPr>
          <p:cNvPr id="25605" name="Right Arrow 11"/>
          <p:cNvSpPr>
            <a:spLocks noChangeArrowheads="1"/>
          </p:cNvSpPr>
          <p:nvPr/>
        </p:nvSpPr>
        <p:spPr bwMode="auto">
          <a:xfrm rot="-2363332">
            <a:off x="3473450" y="2384425"/>
            <a:ext cx="979488" cy="484188"/>
          </a:xfrm>
          <a:prstGeom prst="rightArrow">
            <a:avLst>
              <a:gd name="adj1" fmla="val 50000"/>
              <a:gd name="adj2" fmla="val 50105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90000"/>
              </a:lnSpc>
              <a:spcBef>
                <a:spcPct val="20000"/>
              </a:spcBef>
              <a:buFontTx/>
              <a:buChar char="•"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76200"/>
            <a:ext cx="8243887" cy="9906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444" b="1" dirty="0" smtClean="0"/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44" b="1" dirty="0" smtClean="0"/>
              <a:t>Etiology, </a:t>
            </a:r>
            <a:r>
              <a:rPr lang="en-US" sz="2444" b="1" dirty="0" err="1" smtClean="0"/>
              <a:t>LoE</a:t>
            </a:r>
            <a:endParaRPr lang="en-US" sz="2444" b="1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458200" cy="4648200"/>
          </a:xfrm>
        </p:spPr>
        <p:txBody>
          <a:bodyPr/>
          <a:lstStyle/>
          <a:p>
            <a:r>
              <a:rPr lang="en-US" sz="2000" b="1" dirty="0" err="1" smtClean="0"/>
              <a:t>Immun</a:t>
            </a:r>
            <a:r>
              <a:rPr lang="en-US" sz="2000" b="1" dirty="0" smtClean="0"/>
              <a:t> cell activation</a:t>
            </a:r>
            <a:r>
              <a:rPr lang="en-US" sz="2000" dirty="0" smtClean="0"/>
              <a:t>				</a:t>
            </a:r>
            <a:r>
              <a:rPr lang="en-US" sz="2000" b="1" dirty="0" smtClean="0"/>
              <a:t>	1/A</a:t>
            </a:r>
          </a:p>
          <a:p>
            <a:pPr lvl="1"/>
            <a:r>
              <a:rPr lang="en-US" sz="1600" dirty="0" smtClean="0"/>
              <a:t>Mast cell, CXCR3(+) plasma cell</a:t>
            </a:r>
          </a:p>
          <a:p>
            <a:r>
              <a:rPr lang="en-US" sz="2000" b="1" dirty="0" smtClean="0"/>
              <a:t>Infection	</a:t>
            </a:r>
            <a:r>
              <a:rPr lang="en-US" sz="2000" dirty="0" smtClean="0"/>
              <a:t>						</a:t>
            </a:r>
            <a:r>
              <a:rPr lang="en-US" sz="2000" b="1" dirty="0" smtClean="0"/>
              <a:t>1/A</a:t>
            </a:r>
          </a:p>
          <a:p>
            <a:pPr lvl="1"/>
            <a:r>
              <a:rPr lang="en-US" sz="1600" dirty="0" err="1" smtClean="0"/>
              <a:t>Nanobacteria</a:t>
            </a:r>
            <a:r>
              <a:rPr lang="en-US" sz="1600" dirty="0" smtClean="0"/>
              <a:t>, alteration of </a:t>
            </a:r>
            <a:r>
              <a:rPr lang="en-US" sz="1600" dirty="0" err="1" smtClean="0"/>
              <a:t>microbiota</a:t>
            </a:r>
            <a:r>
              <a:rPr lang="en-US" sz="1600" dirty="0" smtClean="0"/>
              <a:t> in urine, fungi</a:t>
            </a:r>
          </a:p>
          <a:p>
            <a:endParaRPr lang="en-US" sz="2000" dirty="0" smtClean="0"/>
          </a:p>
          <a:p>
            <a:r>
              <a:rPr lang="en-US" sz="1800" dirty="0" smtClean="0"/>
              <a:t>The role of genetics						</a:t>
            </a:r>
            <a:r>
              <a:rPr lang="en-US" sz="1800" b="1" dirty="0" smtClean="0"/>
              <a:t>1/B</a:t>
            </a:r>
          </a:p>
          <a:p>
            <a:r>
              <a:rPr lang="en-US" sz="1800" dirty="0" smtClean="0"/>
              <a:t>Increased permeability of the </a:t>
            </a:r>
            <a:r>
              <a:rPr lang="en-US" sz="1800" dirty="0" err="1" smtClean="0"/>
              <a:t>urothelium</a:t>
            </a:r>
            <a:r>
              <a:rPr lang="en-US" sz="1800" dirty="0" smtClean="0"/>
              <a:t> due to </a:t>
            </a:r>
            <a:r>
              <a:rPr lang="en-US" sz="1800" dirty="0" err="1" smtClean="0"/>
              <a:t>urothelial</a:t>
            </a:r>
            <a:r>
              <a:rPr lang="en-US" sz="1800" dirty="0" smtClean="0"/>
              <a:t> dysfunction/ GAG-Layer defects				</a:t>
            </a:r>
            <a:r>
              <a:rPr lang="en-US" sz="1800" b="1" dirty="0" smtClean="0"/>
              <a:t>2/B</a:t>
            </a:r>
          </a:p>
          <a:p>
            <a:r>
              <a:rPr lang="en-US" sz="1800" dirty="0" smtClean="0"/>
              <a:t>Inhibition of </a:t>
            </a:r>
            <a:r>
              <a:rPr lang="en-US" sz="1800" dirty="0" err="1" smtClean="0"/>
              <a:t>urothelial</a:t>
            </a:r>
            <a:r>
              <a:rPr lang="en-US" sz="1800" dirty="0" smtClean="0"/>
              <a:t> cell proliferation (APF)		</a:t>
            </a:r>
            <a:r>
              <a:rPr lang="en-US" sz="1800" b="1" dirty="0" smtClean="0"/>
              <a:t>2/B</a:t>
            </a:r>
          </a:p>
          <a:p>
            <a:r>
              <a:rPr lang="en-US" sz="1800" dirty="0" smtClean="0"/>
              <a:t>Neurobiology/ Pelvic “cross-talk”				</a:t>
            </a:r>
            <a:r>
              <a:rPr lang="en-US" sz="1800" b="1" dirty="0" smtClean="0"/>
              <a:t>2/B</a:t>
            </a:r>
            <a:endParaRPr lang="en-US" sz="1800" dirty="0" smtClean="0"/>
          </a:p>
          <a:p>
            <a:r>
              <a:rPr lang="en-US" sz="1800" dirty="0" smtClean="0"/>
              <a:t>Autoimmune mechanisms					</a:t>
            </a:r>
            <a:r>
              <a:rPr lang="en-US" sz="1800" b="1" dirty="0" smtClean="0"/>
              <a:t>2/C</a:t>
            </a:r>
          </a:p>
          <a:p>
            <a:endParaRPr lang="en-US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Urinary toxic agents						3/D</a:t>
            </a:r>
          </a:p>
          <a:p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Hypoxia</a:t>
            </a: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							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4/D</a:t>
            </a:r>
          </a:p>
          <a:p>
            <a:pPr lvl="1">
              <a:buNone/>
            </a:pPr>
            <a:endParaRPr lang="en-US" sz="1600" dirty="0" smtClean="0"/>
          </a:p>
          <a:p>
            <a:pPr lvl="1"/>
            <a:endParaRPr lang="en-US" sz="1600" dirty="0" smtClean="0"/>
          </a:p>
          <a:p>
            <a:endParaRPr lang="en-US" sz="2400" dirty="0" smtClean="0">
              <a:ea typeface="ＭＳ Ｐゴシック" pitchFamily="-101" charset="-128"/>
              <a:cs typeface="ＭＳ Ｐゴシック" pitchFamily="-101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447800" y="6535579"/>
            <a:ext cx="7010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tr-TR" sz="1000" b="1" dirty="0" smtClean="0"/>
              <a:t>Hanno P, Bladder Pain syndrome (19. Committe);  6th ICI 2016</a:t>
            </a:r>
          </a:p>
        </p:txBody>
      </p:sp>
      <p:sp>
        <p:nvSpPr>
          <p:cNvPr id="5" name="Rectangle 4"/>
          <p:cNvSpPr/>
          <p:nvPr/>
        </p:nvSpPr>
        <p:spPr>
          <a:xfrm>
            <a:off x="2133600" y="1143000"/>
            <a:ext cx="48654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baseline="30000" dirty="0" smtClean="0"/>
              <a:t>The etiology of BPS remains an enigma!!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9906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444" b="1" dirty="0" smtClean="0"/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b="1" dirty="0" smtClean="0"/>
              <a:t>Associated Diseases </a:t>
            </a:r>
            <a:endParaRPr lang="en-US" sz="2667" dirty="0" smtClean="0"/>
          </a:p>
        </p:txBody>
      </p:sp>
      <p:pic>
        <p:nvPicPr>
          <p:cNvPr id="26627" name="Picture 5" descr="MAS ilişkili Hastalıkla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600200"/>
            <a:ext cx="7518400" cy="4684713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26628" name="TextBox 6"/>
          <p:cNvSpPr txBox="1">
            <a:spLocks noChangeArrowheads="1"/>
          </p:cNvSpPr>
          <p:nvPr/>
        </p:nvSpPr>
        <p:spPr bwMode="auto">
          <a:xfrm>
            <a:off x="457200" y="6402388"/>
            <a:ext cx="83058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 b="1" baseline="30000"/>
              <a:t>Ruutu M, Leppilahti M, Sairanen J.  Epidemiology; in Bladder Pain Syndrome A Guide for Clinicians, </a:t>
            </a:r>
            <a:r>
              <a:rPr lang="tr-TR" sz="1400" b="1" baseline="30000"/>
              <a:t>Nordling </a:t>
            </a:r>
            <a:r>
              <a:rPr lang="en-US" sz="1400" b="1" baseline="30000"/>
              <a:t>J, Wyndaele JJ, van de Merwe JP, Bouchelouche P, Cervigni M, Fall M. Eds. , 2013</a:t>
            </a:r>
            <a:endParaRPr lang="en-US" sz="1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4" descr="OAB ve I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447800"/>
            <a:ext cx="6629400" cy="4594225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762000" y="6180138"/>
            <a:ext cx="79248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 b="1" baseline="30000"/>
              <a:t>Abrams P, Hanno P, Wein A. Overactive bladder and painful bladder syndrome: there need not be confusion. Neurourol Urodyn 2005;24:149–50</a:t>
            </a:r>
            <a:endParaRPr lang="tr-TR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42913" y="152400"/>
            <a:ext cx="8243887" cy="1036638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44" b="1" dirty="0" smtClean="0"/>
              <a:t>Relationship to OAB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152400"/>
            <a:ext cx="8243887" cy="1036638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b="1" dirty="0" smtClean="0">
                <a:ea typeface="ＭＳ Ｐゴシック" pitchFamily="-101" charset="-128"/>
                <a:cs typeface="ＭＳ Ｐゴシック" pitchFamily="-101" charset="-128"/>
              </a:rPr>
              <a:t>Symptom scores</a:t>
            </a:r>
            <a:endParaRPr lang="en-US" sz="2444" b="1" dirty="0" smtClean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r>
              <a:rPr lang="en-US" sz="2400" dirty="0" smtClean="0"/>
              <a:t>To assess the patient symptoms and outcome</a:t>
            </a:r>
            <a:endParaRPr lang="en-US" sz="2400" b="1" dirty="0" smtClean="0">
              <a:ea typeface="ＭＳ Ｐゴシック" pitchFamily="-101" charset="-128"/>
              <a:cs typeface="ＭＳ Ｐゴシック" pitchFamily="-101" charset="-128"/>
            </a:endParaRPr>
          </a:p>
          <a:p>
            <a:pPr lvl="2"/>
            <a:r>
              <a:rPr lang="en-US" sz="1800" b="1" dirty="0" smtClean="0"/>
              <a:t>O’Leary-</a:t>
            </a:r>
            <a:r>
              <a:rPr lang="en-US" sz="1800" b="1" dirty="0" err="1" smtClean="0"/>
              <a:t>Sant</a:t>
            </a:r>
            <a:r>
              <a:rPr lang="en-US" sz="1800" b="1" dirty="0" smtClean="0"/>
              <a:t> Symptom Index (Interstisiyel Cystitis Symptom Index) (ICSI), </a:t>
            </a:r>
            <a:r>
              <a:rPr lang="en-US" sz="1600" dirty="0" smtClean="0"/>
              <a:t>Pelvic Pain and Urgency/Frequency Patient Symptom Scale (PUF)</a:t>
            </a:r>
            <a:r>
              <a:rPr lang="en-US" sz="1600" b="1" dirty="0" smtClean="0"/>
              <a:t>, </a:t>
            </a:r>
            <a:r>
              <a:rPr lang="en-US" sz="1600" dirty="0" smtClean="0"/>
              <a:t>University of Wisconsin IC scale, Global Response Assessment (GRA),</a:t>
            </a:r>
            <a:r>
              <a:rPr lang="en-US" sz="2000" dirty="0" smtClean="0"/>
              <a:t> </a:t>
            </a:r>
            <a:r>
              <a:rPr lang="en-US" sz="1800" b="1" dirty="0" smtClean="0"/>
              <a:t>Genitourinary Pain Index (GUPI) </a:t>
            </a:r>
          </a:p>
          <a:p>
            <a:pPr lvl="1"/>
            <a:endParaRPr lang="en-US" sz="1600" dirty="0" smtClean="0"/>
          </a:p>
          <a:p>
            <a:pPr lvl="1">
              <a:buNone/>
            </a:pPr>
            <a:endParaRPr lang="en-US" sz="1600" dirty="0" smtClean="0"/>
          </a:p>
          <a:p>
            <a:endParaRPr lang="en-US" sz="2400" dirty="0" smtClean="0">
              <a:ea typeface="ＭＳ Ｐゴシック" pitchFamily="-101" charset="-128"/>
              <a:cs typeface="ＭＳ Ｐゴシック" pitchFamily="-101" charset="-128"/>
            </a:endParaRPr>
          </a:p>
        </p:txBody>
      </p:sp>
      <p:pic>
        <p:nvPicPr>
          <p:cNvPr id="4" name="Picture 7" descr="O2Leary san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3252668"/>
            <a:ext cx="2514600" cy="322576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5" name="Picture 3" descr="GUPI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99934" y="3206489"/>
            <a:ext cx="2424866" cy="3270511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04800" y="6535579"/>
            <a:ext cx="4343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b="1" dirty="0"/>
              <a:t>O’Leary MP, </a:t>
            </a:r>
            <a:r>
              <a:rPr lang="en-US" sz="1000" b="1" dirty="0" err="1"/>
              <a:t>Sant</a:t>
            </a:r>
            <a:r>
              <a:rPr lang="en-US" sz="1000" b="1" dirty="0"/>
              <a:t> GR, Fowler </a:t>
            </a:r>
            <a:r>
              <a:rPr lang="en-US" sz="1000" b="1" dirty="0" smtClean="0"/>
              <a:t>FJ. </a:t>
            </a:r>
            <a:r>
              <a:rPr lang="en-US" sz="1000" b="1" dirty="0"/>
              <a:t>Urology 1997;49:58–63</a:t>
            </a:r>
            <a:endParaRPr lang="tr-TR" sz="1000" b="1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648200" y="6535579"/>
            <a:ext cx="4191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tr-TR" sz="1000" b="1" dirty="0"/>
              <a:t>Hanno P</a:t>
            </a:r>
            <a:r>
              <a:rPr lang="tr-TR" sz="1000" b="1" dirty="0" smtClean="0"/>
              <a:t>;</a:t>
            </a:r>
            <a:r>
              <a:rPr lang="en-US" sz="1000" b="1" dirty="0" smtClean="0"/>
              <a:t>, </a:t>
            </a:r>
            <a:r>
              <a:rPr lang="tr-TR" sz="1000" b="1" dirty="0"/>
              <a:t>Campbell-Walsh Urology, 11th edition, 2016</a:t>
            </a:r>
            <a:endParaRPr lang="en-US" sz="1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152400"/>
            <a:ext cx="8243887" cy="1036638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 smtClean="0">
                <a:ea typeface="ＭＳ Ｐゴシック" pitchFamily="-101" charset="-128"/>
                <a:cs typeface="ＭＳ Ｐゴシック" pitchFamily="-101" charset="-128"/>
              </a:rPr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716" b="1" dirty="0" err="1" smtClean="0"/>
              <a:t>Cystoscopy</a:t>
            </a:r>
            <a:endParaRPr lang="en-US" sz="2716" b="1" dirty="0" smtClean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24400"/>
          </a:xfrm>
        </p:spPr>
        <p:txBody>
          <a:bodyPr/>
          <a:lstStyle/>
          <a:p>
            <a:r>
              <a:rPr lang="en-US" sz="2400" b="1" dirty="0" smtClean="0">
                <a:ea typeface="ＭＳ Ｐゴシック" pitchFamily="-101" charset="-128"/>
                <a:cs typeface="ＭＳ Ｐゴシック" pitchFamily="-101" charset="-128"/>
              </a:rPr>
              <a:t>BPS type 3</a:t>
            </a:r>
          </a:p>
          <a:p>
            <a:pPr lvl="1"/>
            <a:r>
              <a:rPr lang="en-US" sz="1600" kern="1200" dirty="0" err="1" smtClean="0">
                <a:latin typeface="Arial" charset="0"/>
                <a:cs typeface="ＭＳ Ｐゴシック" charset="-128"/>
              </a:rPr>
              <a:t>Hunner</a:t>
            </a:r>
            <a:r>
              <a:rPr lang="en-US" sz="1600" kern="1200" dirty="0" smtClean="0">
                <a:latin typeface="Arial" charset="0"/>
                <a:cs typeface="ＭＳ Ｐゴシック" charset="-128"/>
              </a:rPr>
              <a:t> lesion</a:t>
            </a:r>
          </a:p>
          <a:p>
            <a:pPr lvl="2"/>
            <a:r>
              <a:rPr lang="en-US" sz="1200" kern="1200" dirty="0" smtClean="0">
                <a:latin typeface="Arial" charset="0"/>
                <a:cs typeface="ＭＳ Ｐゴシック" charset="-128"/>
              </a:rPr>
              <a:t>Reddened mucosal areas, small vessels radiating towards a central scar, covered by a small clot or fibrin deposit</a:t>
            </a:r>
            <a:endParaRPr lang="en-US" sz="1200" dirty="0" smtClean="0"/>
          </a:p>
          <a:p>
            <a:pPr lvl="1"/>
            <a:r>
              <a:rPr lang="en-US" sz="1600" kern="1200" dirty="0" smtClean="0">
                <a:latin typeface="Arial" charset="0"/>
                <a:cs typeface="ＭＳ Ｐゴシック" charset="-128"/>
              </a:rPr>
              <a:t>Rupture of the scar with increasing bladder distension, a characteristic waterfall type bleeding</a:t>
            </a:r>
            <a:endParaRPr lang="en-US" sz="1600" dirty="0" smtClean="0"/>
          </a:p>
          <a:p>
            <a:pPr lvl="1"/>
            <a:r>
              <a:rPr lang="en-US" sz="1600" kern="1200" dirty="0" smtClean="0">
                <a:latin typeface="Arial" charset="0"/>
                <a:cs typeface="ＭＳ Ｐゴシック" charset="-128"/>
              </a:rPr>
              <a:t>Reduced bladder capacity under general anaesthesia</a:t>
            </a:r>
          </a:p>
          <a:p>
            <a:r>
              <a:rPr lang="en-US" sz="2400" kern="1200" dirty="0" smtClean="0">
                <a:latin typeface="Arial" charset="0"/>
              </a:rPr>
              <a:t>Non-lesion disease</a:t>
            </a:r>
            <a:endParaRPr lang="en-US" sz="2400" dirty="0" smtClean="0">
              <a:ea typeface="ＭＳ Ｐゴシック" pitchFamily="-101" charset="-128"/>
              <a:cs typeface="ＭＳ Ｐゴシック" pitchFamily="-101" charset="-128"/>
            </a:endParaRPr>
          </a:p>
          <a:p>
            <a:pPr lvl="1"/>
            <a:r>
              <a:rPr lang="en-US" sz="1600" kern="1200" dirty="0" smtClean="0">
                <a:latin typeface="Arial" charset="0"/>
                <a:cs typeface="ＭＳ Ｐゴシック" charset="-128"/>
              </a:rPr>
              <a:t>Development of </a:t>
            </a:r>
            <a:r>
              <a:rPr lang="en-US" sz="1600" kern="1200" dirty="0" err="1" smtClean="0">
                <a:latin typeface="Arial" charset="0"/>
                <a:cs typeface="ＭＳ Ｐゴシック" charset="-128"/>
              </a:rPr>
              <a:t>glomerulations</a:t>
            </a:r>
            <a:r>
              <a:rPr lang="en-US" sz="1600" kern="1200" dirty="0" smtClean="0">
                <a:latin typeface="Arial" charset="0"/>
                <a:cs typeface="ＭＳ Ｐゴシック" charset="-128"/>
              </a:rPr>
              <a:t> after </a:t>
            </a:r>
            <a:r>
              <a:rPr lang="en-US" sz="1600" kern="1200" dirty="0" err="1" smtClean="0">
                <a:latin typeface="Arial" charset="0"/>
                <a:cs typeface="ＭＳ Ｐゴシック" charset="-128"/>
              </a:rPr>
              <a:t>hydrodistension</a:t>
            </a:r>
            <a:r>
              <a:rPr lang="en-US" sz="1600" dirty="0" smtClean="0"/>
              <a:t>??</a:t>
            </a:r>
            <a:endParaRPr lang="en-US" sz="2400" b="1" dirty="0" smtClean="0">
              <a:ea typeface="ＭＳ Ｐゴシック" pitchFamily="-101" charset="-128"/>
              <a:cs typeface="ＭＳ Ｐゴシック" pitchFamily="-101" charset="-128"/>
            </a:endParaRPr>
          </a:p>
          <a:p>
            <a:r>
              <a:rPr lang="en-US" sz="2400" b="1" dirty="0" err="1" smtClean="0">
                <a:ea typeface="ＭＳ Ｐゴシック" pitchFamily="-101" charset="-128"/>
                <a:cs typeface="ＭＳ Ｐゴシック" pitchFamily="-101" charset="-128"/>
              </a:rPr>
              <a:t>Bx</a:t>
            </a:r>
            <a:endParaRPr lang="en-US" sz="2400" b="1" dirty="0" smtClean="0">
              <a:ea typeface="ＭＳ Ｐゴシック" pitchFamily="-101" charset="-128"/>
              <a:cs typeface="ＭＳ Ｐゴシック" pitchFamily="-101" charset="-128"/>
            </a:endParaRPr>
          </a:p>
          <a:p>
            <a:pPr lvl="1"/>
            <a:r>
              <a:rPr lang="en-US" sz="1600" dirty="0" smtClean="0"/>
              <a:t>(1) </a:t>
            </a:r>
            <a:r>
              <a:rPr lang="en-US" sz="1600" b="1" dirty="0" smtClean="0"/>
              <a:t>Epithelium</a:t>
            </a:r>
            <a:r>
              <a:rPr lang="en-US" sz="1600" dirty="0" smtClean="0"/>
              <a:t>; (2) </a:t>
            </a:r>
            <a:r>
              <a:rPr lang="en-US" sz="1600" b="1" dirty="0" smtClean="0"/>
              <a:t>L </a:t>
            </a:r>
            <a:r>
              <a:rPr lang="en-US" sz="1600" b="1" dirty="0" err="1" smtClean="0"/>
              <a:t>Propria</a:t>
            </a:r>
            <a:r>
              <a:rPr lang="en-US" sz="1600" dirty="0" smtClean="0"/>
              <a:t>; (3) </a:t>
            </a:r>
            <a:r>
              <a:rPr lang="en-US" sz="1600" b="1" dirty="0" err="1" smtClean="0"/>
              <a:t>Detrusor</a:t>
            </a:r>
            <a:r>
              <a:rPr lang="en-US" sz="1600" dirty="0" smtClean="0"/>
              <a:t> (4) </a:t>
            </a:r>
            <a:r>
              <a:rPr lang="en-US" sz="1600" b="1" dirty="0" smtClean="0"/>
              <a:t>Mast Cells in </a:t>
            </a:r>
            <a:r>
              <a:rPr lang="en-US" sz="1600" b="1" dirty="0" err="1" smtClean="0"/>
              <a:t>detrusor</a:t>
            </a:r>
            <a:r>
              <a:rPr lang="en-US" sz="1600" b="1" dirty="0" smtClean="0"/>
              <a:t> </a:t>
            </a:r>
            <a:r>
              <a:rPr lang="en-US" sz="1600" dirty="0" smtClean="0"/>
              <a:t>(min 3 fields, mast cell/mm2 (a) &lt;20 (</a:t>
            </a:r>
            <a:r>
              <a:rPr lang="en-US" sz="1600" dirty="0" err="1" smtClean="0"/>
              <a:t>b</a:t>
            </a:r>
            <a:r>
              <a:rPr lang="en-US" sz="1600" dirty="0" smtClean="0"/>
              <a:t>) 20-27 (</a:t>
            </a:r>
            <a:r>
              <a:rPr lang="en-US" sz="1600" dirty="0" err="1" smtClean="0"/>
              <a:t>c</a:t>
            </a:r>
            <a:r>
              <a:rPr lang="en-US" sz="1600" dirty="0" smtClean="0"/>
              <a:t>) 27&lt;</a:t>
            </a:r>
          </a:p>
          <a:p>
            <a:pPr lvl="1"/>
            <a:endParaRPr lang="en-US" sz="1600" b="1" dirty="0" smtClean="0"/>
          </a:p>
          <a:p>
            <a:pPr lvl="1"/>
            <a:r>
              <a:rPr lang="en-US" sz="1600" b="1" dirty="0" smtClean="0"/>
              <a:t>Exclusion of carcinoma in situ of the bladder and </a:t>
            </a:r>
            <a:r>
              <a:rPr lang="en-US" sz="1600" b="1" dirty="0" err="1" smtClean="0"/>
              <a:t>tbc</a:t>
            </a:r>
            <a:r>
              <a:rPr lang="en-US" sz="1600" b="1" dirty="0" smtClean="0"/>
              <a:t> cystitis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228600"/>
            <a:ext cx="8243887" cy="960438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 smtClean="0"/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667" b="1" dirty="0" err="1" smtClean="0"/>
              <a:t>Hunner</a:t>
            </a:r>
            <a:r>
              <a:rPr lang="en-US" sz="2667" b="1" dirty="0" smtClean="0"/>
              <a:t> Lesion (BPS Type 3)</a:t>
            </a:r>
          </a:p>
        </p:txBody>
      </p:sp>
      <p:pic>
        <p:nvPicPr>
          <p:cNvPr id="36867" name="Picture 4" descr="Hunner ülseri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1447800"/>
            <a:ext cx="26697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5" descr="Hunner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3733800"/>
            <a:ext cx="2701891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Box 6"/>
          <p:cNvSpPr txBox="1">
            <a:spLocks noChangeArrowheads="1"/>
          </p:cNvSpPr>
          <p:nvPr/>
        </p:nvSpPr>
        <p:spPr bwMode="auto">
          <a:xfrm>
            <a:off x="533400" y="6478588"/>
            <a:ext cx="83058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 b="1" baseline="30000" dirty="0" err="1"/>
              <a:t>Zaytsev</a:t>
            </a:r>
            <a:r>
              <a:rPr lang="en-US" sz="1400" b="1" baseline="30000" dirty="0"/>
              <a:t> A, Fall M, Cystoscopy and </a:t>
            </a:r>
            <a:r>
              <a:rPr lang="en-US" sz="1400" b="1" baseline="30000" dirty="0" err="1"/>
              <a:t>Hydrodistension</a:t>
            </a:r>
            <a:r>
              <a:rPr lang="en-US" sz="1400" b="1" baseline="30000" dirty="0"/>
              <a:t> in the Diagnosis of Bladder Pain Syndrome; in Bladder Pain Syndrome A Guide for Clinicians, </a:t>
            </a:r>
            <a:r>
              <a:rPr lang="tr-TR" sz="1400" b="1" baseline="30000" dirty="0"/>
              <a:t>Nordling </a:t>
            </a:r>
            <a:r>
              <a:rPr lang="en-US" sz="1400" b="1" baseline="30000" dirty="0"/>
              <a:t>J, </a:t>
            </a:r>
            <a:r>
              <a:rPr lang="en-US" sz="1400" b="1" baseline="30000" dirty="0" err="1"/>
              <a:t>Wyndaele</a:t>
            </a:r>
            <a:r>
              <a:rPr lang="en-US" sz="1400" b="1" baseline="30000" dirty="0"/>
              <a:t> JJ, van de </a:t>
            </a:r>
            <a:r>
              <a:rPr lang="en-US" sz="1400" b="1" baseline="30000" dirty="0" err="1"/>
              <a:t>Merwe</a:t>
            </a:r>
            <a:r>
              <a:rPr lang="en-US" sz="1400" b="1" baseline="30000" dirty="0"/>
              <a:t> JP, </a:t>
            </a:r>
            <a:r>
              <a:rPr lang="en-US" sz="1400" b="1" baseline="30000" dirty="0" err="1"/>
              <a:t>Bouchelouche</a:t>
            </a:r>
            <a:r>
              <a:rPr lang="en-US" sz="1400" b="1" baseline="30000" dirty="0"/>
              <a:t> P, </a:t>
            </a:r>
            <a:r>
              <a:rPr lang="en-US" sz="1400" b="1" baseline="30000" dirty="0" err="1"/>
              <a:t>Cervigni</a:t>
            </a:r>
            <a:r>
              <a:rPr lang="en-US" sz="1400" b="1" baseline="30000" dirty="0"/>
              <a:t> M, Fall M. Eds. , 2013</a:t>
            </a:r>
            <a:endParaRPr lang="en-US" sz="1200" b="1" dirty="0"/>
          </a:p>
        </p:txBody>
      </p:sp>
      <p:pic>
        <p:nvPicPr>
          <p:cNvPr id="6" name="Picture 5" descr="Water fall kanam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8686" y="3810001"/>
            <a:ext cx="3213313" cy="2438399"/>
          </a:xfrm>
          <a:prstGeom prst="rect">
            <a:avLst/>
          </a:prstGeom>
        </p:spPr>
      </p:pic>
      <p:pic>
        <p:nvPicPr>
          <p:cNvPr id="7" name="Picture 6" descr="glomerulation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8706" y="1447800"/>
            <a:ext cx="3203294" cy="2425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304800"/>
            <a:ext cx="8243887" cy="9144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556" b="1" dirty="0" smtClean="0"/>
              <a:t>ESSIC classification of BPS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667" b="1" dirty="0" smtClean="0"/>
              <a:t>Cystoscopy with </a:t>
            </a:r>
            <a:r>
              <a:rPr lang="en-US" sz="2667" b="1" dirty="0" err="1" smtClean="0"/>
              <a:t>hydrodistension</a:t>
            </a:r>
            <a:r>
              <a:rPr lang="en-US" sz="2667" b="1" dirty="0" smtClean="0"/>
              <a:t> and biopsies </a:t>
            </a:r>
          </a:p>
        </p:txBody>
      </p:sp>
      <p:sp>
        <p:nvSpPr>
          <p:cNvPr id="34819" name="Rectangle 5"/>
          <p:cNvSpPr>
            <a:spLocks noChangeArrowheads="1"/>
          </p:cNvSpPr>
          <p:nvPr/>
        </p:nvSpPr>
        <p:spPr bwMode="auto">
          <a:xfrm>
            <a:off x="457200" y="1676400"/>
            <a:ext cx="8229600" cy="117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baseline="30000" dirty="0"/>
              <a:t>1, 2</a:t>
            </a:r>
            <a:r>
              <a:rPr lang="en-US" baseline="30000" dirty="0" smtClean="0"/>
              <a:t> or </a:t>
            </a:r>
            <a:r>
              <a:rPr lang="en-US" baseline="30000" dirty="0"/>
              <a:t>3</a:t>
            </a:r>
            <a:r>
              <a:rPr lang="en-US" baseline="30000" dirty="0" smtClean="0"/>
              <a:t>:</a:t>
            </a:r>
            <a:r>
              <a:rPr lang="en-US" baseline="30000" dirty="0"/>
              <a:t>	</a:t>
            </a:r>
            <a:r>
              <a:rPr lang="en-US" baseline="30000" dirty="0" err="1" smtClean="0"/>
              <a:t>Cystoscopy+hydrodistension</a:t>
            </a:r>
            <a:endParaRPr lang="en-US" baseline="30000" dirty="0" smtClean="0"/>
          </a:p>
          <a:p>
            <a:pPr>
              <a:lnSpc>
                <a:spcPct val="150000"/>
              </a:lnSpc>
            </a:pPr>
            <a:r>
              <a:rPr lang="en-US" baseline="30000" dirty="0"/>
              <a:t>A, B</a:t>
            </a:r>
            <a:r>
              <a:rPr lang="en-US" baseline="30000" dirty="0" smtClean="0"/>
              <a:t> or C:	Biopsy findings</a:t>
            </a:r>
          </a:p>
          <a:p>
            <a:pPr>
              <a:lnSpc>
                <a:spcPct val="150000"/>
              </a:lnSpc>
            </a:pPr>
            <a:r>
              <a:rPr lang="en-US" baseline="30000" dirty="0"/>
              <a:t>X not </a:t>
            </a:r>
            <a:r>
              <a:rPr lang="en-US" baseline="30000" dirty="0" smtClean="0"/>
              <a:t>done:</a:t>
            </a:r>
            <a:r>
              <a:rPr lang="en-US" baseline="30000" dirty="0"/>
              <a:t>	</a:t>
            </a:r>
            <a:r>
              <a:rPr lang="en-US" baseline="30000" dirty="0" err="1" smtClean="0"/>
              <a:t>Cystoscopy+hydrodistension</a:t>
            </a:r>
            <a:r>
              <a:rPr lang="en-US" baseline="30000" dirty="0" smtClean="0"/>
              <a:t> (first)</a:t>
            </a:r>
            <a:r>
              <a:rPr lang="en-US" baseline="30000" dirty="0"/>
              <a:t>; </a:t>
            </a:r>
            <a:r>
              <a:rPr lang="en-US" baseline="30000" dirty="0" smtClean="0"/>
              <a:t>biopsy (second)</a:t>
            </a:r>
            <a:endParaRPr lang="tr-TR" baseline="30000" dirty="0"/>
          </a:p>
        </p:txBody>
      </p:sp>
      <p:pic>
        <p:nvPicPr>
          <p:cNvPr id="34820" name="Picture 6" descr="ESSİC sınıflam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200400"/>
            <a:ext cx="8229600" cy="279400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228600"/>
            <a:ext cx="8243887" cy="960438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444" b="1" dirty="0" smtClean="0">
                <a:ea typeface="ＭＳ Ｐゴシック" pitchFamily="-101" charset="-128"/>
                <a:cs typeface="ＭＳ Ｐゴシック" pitchFamily="-101" charset="-128"/>
              </a:rPr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667" b="1" dirty="0" err="1" smtClean="0"/>
              <a:t>Hunner</a:t>
            </a:r>
            <a:r>
              <a:rPr lang="en-US" sz="2667" b="1" dirty="0" smtClean="0"/>
              <a:t> Lesion (Type 3)</a:t>
            </a:r>
          </a:p>
        </p:txBody>
      </p:sp>
      <p:pic>
        <p:nvPicPr>
          <p:cNvPr id="6" name="Picture 5" descr="NBI 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371600"/>
            <a:ext cx="6578600" cy="4923860"/>
          </a:xfrm>
          <a:prstGeom prst="rect">
            <a:avLst/>
          </a:prstGeom>
          <a:ln w="25400">
            <a:solidFill>
              <a:srgbClr val="FF6600"/>
            </a:solidFill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981200" y="6459379"/>
            <a:ext cx="48006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tr-TR" sz="1000" b="1" dirty="0" smtClean="0"/>
              <a:t>Hanno P, Bladder Pain syndrome (19. Committe);  6th ICI 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5D7A27-35F4-7344-B537-6013F8E85E8C}" type="datetime1">
              <a:rPr lang="tr-TR" smtClean="0"/>
              <a:pPr>
                <a:defRPr/>
              </a:pPr>
              <a:t>4/21/18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38003C-9228-124F-91B3-F1E3DA1A7AA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42913" y="381000"/>
            <a:ext cx="8243887" cy="808038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/>
              <a:t>References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57200" y="13716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charset="0"/>
                <a:cs typeface="MS PGothic" charset="0"/>
              </a:rPr>
              <a:t>Nordling J; </a:t>
            </a:r>
            <a:r>
              <a:rPr lang="tr-TR" altLang="ja-JP" kern="0" dirty="0" smtClean="0">
                <a:latin typeface="+mn-lt"/>
                <a:ea typeface="ＭＳ Ｐゴシック" charset="-128"/>
                <a:cs typeface="ＭＳ Ｐゴシック" charset="-128"/>
              </a:rPr>
              <a:t>Bladder Pain Syndrome, A Guide for Clinicians; 2013</a:t>
            </a:r>
            <a:endParaRPr kumimoji="0" lang="tr-TR" altLang="ja-JP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charset="0"/>
              <a:cs typeface="MS PGothic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kumimoji="0" lang="tr-TR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charset="0"/>
                <a:cs typeface="MS PGothic" charset="0"/>
              </a:rPr>
              <a:t>Hanno P: </a:t>
            </a:r>
            <a:r>
              <a:rPr lang="en-US" dirty="0" smtClean="0"/>
              <a:t>Bladder Pain Syndrome (Interstitial Cystitis) and Related Disorders in Campbell Walsh Urology 11</a:t>
            </a:r>
            <a:r>
              <a:rPr lang="en-US" baseline="30000" dirty="0" smtClean="0"/>
              <a:t>th</a:t>
            </a:r>
            <a:r>
              <a:rPr lang="en-US" dirty="0" smtClean="0"/>
              <a:t> Edition, 2016</a:t>
            </a:r>
            <a:endParaRPr kumimoji="0" lang="tr-TR" altLang="ja-JP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charset="0"/>
              <a:cs typeface="MS PGothic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charset="0"/>
                <a:cs typeface="MS PGothic" charset="0"/>
              </a:rPr>
              <a:t>Hanno P;</a:t>
            </a:r>
            <a:r>
              <a:rPr kumimoji="0" lang="tr-TR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 Bladder Pain syndrome (19. Committe);  Incontinence, 6th Edition 2017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charset="0"/>
              <a:cs typeface="MS PGothic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charset="0"/>
              <a:cs typeface="MS PGothic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ja-JP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charset="0"/>
                <a:cs typeface="MS PGothic" charset="0"/>
              </a:rPr>
              <a:t>Engeler</a:t>
            </a:r>
            <a:r>
              <a:rPr kumimoji="0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charset="0"/>
                <a:cs typeface="MS PGothic" charset="0"/>
              </a:rPr>
              <a:t> D;</a:t>
            </a:r>
            <a:r>
              <a:rPr kumimoji="0" lang="en-US" altLang="ja-JP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charset="0"/>
                <a:cs typeface="MS PGothic" charset="0"/>
              </a:rPr>
              <a:t> Guidelines on Chronic Pelvic Pain, European Association of Urology 2018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tr-TR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tr-TR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76200"/>
            <a:ext cx="8243887" cy="9144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444" b="1" dirty="0" smtClean="0"/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667" b="1" dirty="0" smtClean="0"/>
              <a:t>Differential Diagnosis</a:t>
            </a:r>
          </a:p>
        </p:txBody>
      </p:sp>
      <p:pic>
        <p:nvPicPr>
          <p:cNvPr id="39939" name="Picture 6" descr="karışan hastalıkla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143000"/>
            <a:ext cx="6804025" cy="518160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39940" name="Rectangle 7"/>
          <p:cNvSpPr>
            <a:spLocks noChangeArrowheads="1"/>
          </p:cNvSpPr>
          <p:nvPr/>
        </p:nvSpPr>
        <p:spPr bwMode="auto">
          <a:xfrm>
            <a:off x="609600" y="6324600"/>
            <a:ext cx="8229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1000" b="1">
                <a:ea typeface="MS PGothic" charset="0"/>
                <a:cs typeface="MS PGothic" charset="0"/>
              </a:rPr>
              <a:t>van de Merwe JP, Nordling J, Bouchelouche P, et al. Diagnostic criteria, classification, and nomenclature for painful bladder syndrome/interstitialcystitis: an ESSIC proposal. Eur Urol 2008;53(1):60–7.</a:t>
            </a:r>
            <a:endParaRPr lang="tr-TR" altLang="ja-JP" sz="1000" b="1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9113" y="76200"/>
            <a:ext cx="8243887" cy="10668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BPS</a:t>
            </a:r>
            <a:br>
              <a:rPr lang="en-US" sz="4000" b="1" dirty="0" smtClean="0"/>
            </a:br>
            <a:r>
              <a:rPr lang="en-US" sz="2400" b="1" dirty="0" smtClean="0"/>
              <a:t>Treatment, </a:t>
            </a:r>
            <a:r>
              <a:rPr lang="en-US" sz="2400" b="1" dirty="0" err="1" smtClean="0"/>
              <a:t>LoE</a:t>
            </a:r>
            <a:endParaRPr lang="en-US" sz="2400" b="1" dirty="0" smtClean="0"/>
          </a:p>
        </p:txBody>
      </p:sp>
      <p:sp>
        <p:nvSpPr>
          <p:cNvPr id="46121" name="TextBox 3"/>
          <p:cNvSpPr txBox="1">
            <a:spLocks noChangeArrowheads="1"/>
          </p:cNvSpPr>
          <p:nvPr/>
        </p:nvSpPr>
        <p:spPr bwMode="auto">
          <a:xfrm>
            <a:off x="1828800" y="6553200"/>
            <a:ext cx="55626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ja-JP" sz="1000" b="1">
                <a:ea typeface="MS PGothic" charset="0"/>
                <a:cs typeface="MS PGothic" charset="0"/>
              </a:rPr>
              <a:t>Guidelines on Chronic Pelvic Pain, European Association of Urology 2015</a:t>
            </a:r>
            <a:endParaRPr lang="tr-TR" altLang="ja-JP" sz="1000" b="1">
              <a:ea typeface="MS PGothic" charset="0"/>
              <a:cs typeface="MS PGothic" charset="0"/>
            </a:endParaRPr>
          </a:p>
        </p:txBody>
      </p:sp>
      <p:pic>
        <p:nvPicPr>
          <p:cNvPr id="9" name="Picture 8" descr="Tedavi LoE diğerle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080000"/>
            <a:ext cx="7874000" cy="1244600"/>
          </a:xfrm>
          <a:prstGeom prst="rect">
            <a:avLst/>
          </a:prstGeom>
          <a:ln>
            <a:solidFill>
              <a:srgbClr val="FF6600"/>
            </a:solidFill>
          </a:ln>
        </p:spPr>
      </p:pic>
      <p:pic>
        <p:nvPicPr>
          <p:cNvPr id="10" name="Picture 9" descr="Tedavi LoE intravezik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048000"/>
            <a:ext cx="7874000" cy="1905000"/>
          </a:xfrm>
          <a:prstGeom prst="rect">
            <a:avLst/>
          </a:prstGeom>
          <a:ln>
            <a:solidFill>
              <a:srgbClr val="FF6600"/>
            </a:solidFill>
          </a:ln>
        </p:spPr>
      </p:pic>
      <p:pic>
        <p:nvPicPr>
          <p:cNvPr id="11" name="Picture 10" descr="Tedavi oral Lo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1219200"/>
            <a:ext cx="7874000" cy="1689100"/>
          </a:xfrm>
          <a:prstGeom prst="rect">
            <a:avLst/>
          </a:prstGeom>
          <a:ln>
            <a:solidFill>
              <a:srgbClr val="FF66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334962"/>
            <a:ext cx="8243887" cy="1036638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444" b="1" dirty="0" smtClean="0"/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667" b="1" dirty="0" smtClean="0"/>
              <a:t>Diagnosis, Recommendations</a:t>
            </a:r>
          </a:p>
        </p:txBody>
      </p:sp>
      <p:sp>
        <p:nvSpPr>
          <p:cNvPr id="37926" name="TextBox 3"/>
          <p:cNvSpPr txBox="1">
            <a:spLocks noChangeArrowheads="1"/>
          </p:cNvSpPr>
          <p:nvPr/>
        </p:nvSpPr>
        <p:spPr bwMode="auto">
          <a:xfrm>
            <a:off x="1600200" y="5943600"/>
            <a:ext cx="55626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ja-JP" sz="1000" b="1" dirty="0">
                <a:ea typeface="MS PGothic" charset="0"/>
                <a:cs typeface="MS PGothic" charset="0"/>
              </a:rPr>
              <a:t>Guidelines on Chronic Pelvic Pain, European Association of Urology </a:t>
            </a:r>
            <a:r>
              <a:rPr lang="en-US" altLang="ja-JP" sz="1000" b="1" dirty="0" smtClean="0">
                <a:ea typeface="MS PGothic" charset="0"/>
                <a:cs typeface="MS PGothic" charset="0"/>
              </a:rPr>
              <a:t>2018</a:t>
            </a:r>
            <a:endParaRPr lang="tr-TR" altLang="ja-JP" sz="1000" b="1" dirty="0">
              <a:ea typeface="MS PGothic" charset="0"/>
              <a:cs typeface="MS PGothic" charset="0"/>
            </a:endParaRPr>
          </a:p>
        </p:txBody>
      </p:sp>
      <p:pic>
        <p:nvPicPr>
          <p:cNvPr id="5" name="Picture 4" descr="TANI EAU 2018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36409"/>
            <a:ext cx="8305800" cy="2503865"/>
          </a:xfrm>
          <a:prstGeom prst="rect">
            <a:avLst/>
          </a:prstGeom>
          <a:ln w="381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152400"/>
            <a:ext cx="8243887" cy="10668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b="1" dirty="0" smtClean="0"/>
              <a:t>Treatment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5029200"/>
          </a:xfrm>
        </p:spPr>
        <p:txBody>
          <a:bodyPr/>
          <a:lstStyle/>
          <a:p>
            <a:r>
              <a:rPr lang="en-US" sz="2400" b="1" dirty="0" smtClean="0">
                <a:ea typeface="ＭＳ Ｐゴシック" pitchFamily="-101" charset="-128"/>
                <a:cs typeface="ＭＳ Ｐゴシック" pitchFamily="-101" charset="-128"/>
              </a:rPr>
              <a:t>Conservative management</a:t>
            </a:r>
          </a:p>
          <a:p>
            <a:pPr lvl="1"/>
            <a:r>
              <a:rPr lang="en-US" sz="2000" dirty="0" smtClean="0"/>
              <a:t>Behavioral modification, Pain education, Physical therapy, Psychological therapy, Dietary treatment</a:t>
            </a:r>
          </a:p>
          <a:p>
            <a:r>
              <a:rPr lang="en-US" sz="2400" b="1" dirty="0" smtClean="0">
                <a:ea typeface="ＭＳ Ｐゴシック" pitchFamily="-101" charset="-128"/>
                <a:cs typeface="ＭＳ Ｐゴシック" pitchFamily="-101" charset="-128"/>
              </a:rPr>
              <a:t>Pharmacological management</a:t>
            </a:r>
          </a:p>
          <a:p>
            <a:pPr lvl="1"/>
            <a:r>
              <a:rPr lang="en-US" sz="2000" dirty="0" smtClean="0"/>
              <a:t>Oral</a:t>
            </a:r>
          </a:p>
          <a:p>
            <a:pPr lvl="2"/>
            <a:r>
              <a:rPr lang="en-US" sz="1600" dirty="0" smtClean="0"/>
              <a:t>Analgesics, Corticosteroids, </a:t>
            </a:r>
            <a:r>
              <a:rPr lang="en-US" sz="1600" dirty="0" err="1" smtClean="0"/>
              <a:t>Antiallergics</a:t>
            </a:r>
            <a:r>
              <a:rPr lang="en-US" sz="1600" dirty="0" smtClean="0"/>
              <a:t> (</a:t>
            </a:r>
            <a:r>
              <a:rPr lang="en-US" sz="1600" dirty="0" err="1" smtClean="0"/>
              <a:t>Antihistamin</a:t>
            </a:r>
            <a:r>
              <a:rPr lang="en-US" sz="1600" dirty="0" smtClean="0"/>
              <a:t>), </a:t>
            </a:r>
            <a:r>
              <a:rPr lang="en-US" sz="1600" dirty="0" err="1" smtClean="0"/>
              <a:t>Amitriptilin</a:t>
            </a:r>
            <a:r>
              <a:rPr lang="en-US" sz="1600" dirty="0" smtClean="0"/>
              <a:t>, </a:t>
            </a:r>
            <a:r>
              <a:rPr lang="en-US" sz="1600" dirty="0" err="1" smtClean="0"/>
              <a:t>Phentosanpolyslphate</a:t>
            </a:r>
            <a:r>
              <a:rPr lang="en-US" sz="1600" dirty="0" smtClean="0"/>
              <a:t>, </a:t>
            </a:r>
            <a:r>
              <a:rPr lang="en-US" sz="1600" dirty="0" err="1" smtClean="0"/>
              <a:t>Antibioticics</a:t>
            </a:r>
            <a:r>
              <a:rPr lang="en-US" sz="1600" dirty="0" smtClean="0"/>
              <a:t>,  </a:t>
            </a:r>
            <a:r>
              <a:rPr lang="en-US" sz="1600" dirty="0" err="1" smtClean="0"/>
              <a:t>Immunsuppressants</a:t>
            </a:r>
            <a:r>
              <a:rPr lang="en-US" sz="1600" dirty="0" smtClean="0"/>
              <a:t>, </a:t>
            </a:r>
            <a:r>
              <a:rPr lang="en-US" sz="1600" dirty="0" err="1" smtClean="0"/>
              <a:t>Gabapentin</a:t>
            </a:r>
            <a:r>
              <a:rPr lang="en-US" sz="1600" dirty="0" smtClean="0"/>
              <a:t> and </a:t>
            </a:r>
            <a:r>
              <a:rPr lang="en-US" sz="1600" dirty="0" err="1" smtClean="0"/>
              <a:t>pregabalin</a:t>
            </a:r>
            <a:endParaRPr lang="en-US" sz="1600" dirty="0" smtClean="0"/>
          </a:p>
          <a:p>
            <a:pPr lvl="1"/>
            <a:r>
              <a:rPr lang="en-US" sz="2000" dirty="0" smtClean="0">
                <a:ea typeface="ＭＳ Ｐゴシック" pitchFamily="-101" charset="-128"/>
                <a:cs typeface="ＭＳ Ｐゴシック" pitchFamily="-101" charset="-128"/>
              </a:rPr>
              <a:t> Intravesical  </a:t>
            </a:r>
          </a:p>
          <a:p>
            <a:pPr lvl="2"/>
            <a:r>
              <a:rPr lang="en-US" sz="1600" dirty="0" smtClean="0"/>
              <a:t>Local </a:t>
            </a:r>
            <a:r>
              <a:rPr lang="en-US" sz="1600" dirty="0" err="1" smtClean="0"/>
              <a:t>anestetics</a:t>
            </a:r>
            <a:r>
              <a:rPr lang="en-US" sz="1600" dirty="0" smtClean="0"/>
              <a:t>, </a:t>
            </a:r>
            <a:r>
              <a:rPr lang="en-US" sz="1600" dirty="0" err="1" smtClean="0"/>
              <a:t>Hyaluronik</a:t>
            </a:r>
            <a:r>
              <a:rPr lang="en-US" sz="1600" dirty="0" smtClean="0"/>
              <a:t> Acid +/- </a:t>
            </a:r>
            <a:r>
              <a:rPr lang="en-US" sz="1600" dirty="0" err="1" smtClean="0"/>
              <a:t>condroitin</a:t>
            </a:r>
            <a:r>
              <a:rPr lang="en-US" sz="1600" dirty="0" smtClean="0"/>
              <a:t> </a:t>
            </a:r>
            <a:r>
              <a:rPr lang="en-US" sz="1600" dirty="0" err="1" smtClean="0"/>
              <a:t>sulfaphate,Heparin</a:t>
            </a:r>
            <a:r>
              <a:rPr lang="en-US" sz="1600" dirty="0" smtClean="0"/>
              <a:t>, DMSO, BCG, </a:t>
            </a:r>
            <a:r>
              <a:rPr lang="en-US" sz="1600" dirty="0" err="1" smtClean="0"/>
              <a:t>Vanilloids</a:t>
            </a:r>
            <a:endParaRPr lang="en-US" sz="1600" dirty="0" smtClean="0"/>
          </a:p>
          <a:p>
            <a:r>
              <a:rPr lang="en-US" sz="2400" b="1" dirty="0" smtClean="0">
                <a:ea typeface="ＭＳ Ｐゴシック" pitchFamily="-101" charset="-128"/>
                <a:cs typeface="ＭＳ Ｐゴシック" pitchFamily="-101" charset="-128"/>
              </a:rPr>
              <a:t>Surgical management </a:t>
            </a:r>
          </a:p>
          <a:p>
            <a:pPr lvl="2"/>
            <a:r>
              <a:rPr lang="en-US" sz="1600" dirty="0" smtClean="0"/>
              <a:t>Bladder distention, TUR, </a:t>
            </a:r>
            <a:r>
              <a:rPr lang="en-US" sz="1600" dirty="0" err="1" smtClean="0"/>
              <a:t>Botulinum</a:t>
            </a:r>
            <a:r>
              <a:rPr lang="en-US" sz="1600" dirty="0" smtClean="0"/>
              <a:t> toxin injection, Urinary diversion without </a:t>
            </a:r>
            <a:r>
              <a:rPr lang="en-US" sz="1600" dirty="0" err="1" smtClean="0"/>
              <a:t>cystectomy</a:t>
            </a:r>
            <a:r>
              <a:rPr lang="en-US" sz="1600" dirty="0" smtClean="0"/>
              <a:t>, </a:t>
            </a:r>
            <a:r>
              <a:rPr lang="en-US" sz="1600" dirty="0" err="1" smtClean="0"/>
              <a:t>Supratrigonal</a:t>
            </a:r>
            <a:r>
              <a:rPr lang="en-US" sz="1600" dirty="0" smtClean="0"/>
              <a:t> </a:t>
            </a:r>
            <a:r>
              <a:rPr lang="en-US" sz="1600" dirty="0" err="1" smtClean="0"/>
              <a:t>cystectomy</a:t>
            </a:r>
            <a:r>
              <a:rPr lang="en-US" sz="1600" dirty="0" smtClean="0"/>
              <a:t> (</a:t>
            </a:r>
            <a:r>
              <a:rPr lang="en-US" sz="1600" dirty="0" err="1" smtClean="0"/>
              <a:t>Trigon</a:t>
            </a:r>
            <a:r>
              <a:rPr lang="en-US" sz="1600" dirty="0" smtClean="0"/>
              <a:t> sparing), </a:t>
            </a:r>
            <a:r>
              <a:rPr lang="en-US" sz="1600" dirty="0" err="1" smtClean="0"/>
              <a:t>Subtrigonal</a:t>
            </a:r>
            <a:r>
              <a:rPr lang="en-US" sz="1600" dirty="0" smtClean="0"/>
              <a:t> </a:t>
            </a:r>
            <a:r>
              <a:rPr lang="en-US" sz="1600" dirty="0" err="1" smtClean="0"/>
              <a:t>cystectomy</a:t>
            </a:r>
            <a:r>
              <a:rPr lang="en-US" sz="1600" dirty="0" smtClean="0"/>
              <a:t>, </a:t>
            </a:r>
            <a:r>
              <a:rPr lang="en-US" sz="1600" dirty="0" err="1" smtClean="0"/>
              <a:t>Cystectomy</a:t>
            </a:r>
            <a:r>
              <a:rPr lang="en-US" sz="1600" dirty="0" smtClean="0"/>
              <a:t> and </a:t>
            </a:r>
            <a:r>
              <a:rPr lang="en-US" sz="1600" dirty="0" err="1" smtClean="0"/>
              <a:t>Urethrectomy</a:t>
            </a:r>
            <a:endParaRPr lang="en-US" sz="1600" dirty="0" smtClean="0"/>
          </a:p>
          <a:p>
            <a:endParaRPr lang="en-US" sz="2400" dirty="0" smtClean="0">
              <a:ea typeface="ＭＳ Ｐゴシック" pitchFamily="-101" charset="-128"/>
              <a:cs typeface="ＭＳ Ｐゴシック" pitchFamily="-101" charset="-128"/>
            </a:endParaRPr>
          </a:p>
          <a:p>
            <a:endParaRPr lang="en-US" sz="2000" dirty="0" smtClean="0">
              <a:ea typeface="ＭＳ Ｐゴシック" pitchFamily="-101" charset="-128"/>
              <a:cs typeface="ＭＳ Ｐゴシック" pitchFamily="-101" charset="-128"/>
            </a:endParaRPr>
          </a:p>
        </p:txBody>
      </p:sp>
      <p:sp>
        <p:nvSpPr>
          <p:cNvPr id="45060" name="TextBox 3"/>
          <p:cNvSpPr txBox="1">
            <a:spLocks noChangeArrowheads="1"/>
          </p:cNvSpPr>
          <p:nvPr/>
        </p:nvSpPr>
        <p:spPr bwMode="auto">
          <a:xfrm>
            <a:off x="1981200" y="6326188"/>
            <a:ext cx="55626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ja-JP" sz="1000" b="1" dirty="0">
                <a:ea typeface="MS PGothic" charset="0"/>
                <a:cs typeface="MS PGothic" charset="0"/>
              </a:rPr>
              <a:t>Guidelines on Chronic Pelvic Pain, European ,Association of Urology </a:t>
            </a:r>
            <a:r>
              <a:rPr lang="en-US" altLang="ja-JP" sz="1000" b="1" dirty="0" smtClean="0">
                <a:ea typeface="MS PGothic" charset="0"/>
                <a:cs typeface="MS PGothic" charset="0"/>
              </a:rPr>
              <a:t>2018</a:t>
            </a:r>
            <a:endParaRPr lang="tr-TR" altLang="ja-JP" sz="1000" b="1" dirty="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9113" y="76200"/>
            <a:ext cx="8243887" cy="10668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BPS</a:t>
            </a:r>
            <a:br>
              <a:rPr lang="en-US" sz="4000" b="1" dirty="0" smtClean="0"/>
            </a:br>
            <a:r>
              <a:rPr lang="en-US" sz="2400" b="1" dirty="0" smtClean="0"/>
              <a:t>Treatment, </a:t>
            </a:r>
            <a:r>
              <a:rPr lang="en-US" sz="2400" b="1" dirty="0" err="1" smtClean="0"/>
              <a:t>LoE</a:t>
            </a:r>
            <a:endParaRPr lang="en-US" sz="2400" b="1" dirty="0" smtClean="0"/>
          </a:p>
        </p:txBody>
      </p:sp>
      <p:sp>
        <p:nvSpPr>
          <p:cNvPr id="46121" name="TextBox 3"/>
          <p:cNvSpPr txBox="1">
            <a:spLocks noChangeArrowheads="1"/>
          </p:cNvSpPr>
          <p:nvPr/>
        </p:nvSpPr>
        <p:spPr bwMode="auto">
          <a:xfrm>
            <a:off x="1828800" y="6553200"/>
            <a:ext cx="55626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ja-JP" sz="1000" b="1">
                <a:ea typeface="MS PGothic" charset="0"/>
                <a:cs typeface="MS PGothic" charset="0"/>
              </a:rPr>
              <a:t>Guidelines on Chronic Pelvic Pain, European Association of Urology 2015</a:t>
            </a:r>
            <a:endParaRPr lang="tr-TR" altLang="ja-JP" sz="1000" b="1">
              <a:ea typeface="MS PGothic" charset="0"/>
              <a:cs typeface="MS PGothic" charset="0"/>
            </a:endParaRPr>
          </a:p>
        </p:txBody>
      </p:sp>
      <p:pic>
        <p:nvPicPr>
          <p:cNvPr id="9" name="Picture 8" descr="Tedavi LoE diğerle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080000"/>
            <a:ext cx="7874000" cy="1244600"/>
          </a:xfrm>
          <a:prstGeom prst="rect">
            <a:avLst/>
          </a:prstGeom>
        </p:spPr>
      </p:pic>
      <p:pic>
        <p:nvPicPr>
          <p:cNvPr id="10" name="Picture 9" descr="Tedavi LoE intravezik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048000"/>
            <a:ext cx="7874000" cy="1905000"/>
          </a:xfrm>
          <a:prstGeom prst="rect">
            <a:avLst/>
          </a:prstGeom>
        </p:spPr>
      </p:pic>
      <p:pic>
        <p:nvPicPr>
          <p:cNvPr id="11" name="Picture 10" descr="Tedavi oral Lo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1219200"/>
            <a:ext cx="7874000" cy="1689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21" name="TextBox 3"/>
          <p:cNvSpPr txBox="1">
            <a:spLocks noChangeArrowheads="1"/>
          </p:cNvSpPr>
          <p:nvPr/>
        </p:nvSpPr>
        <p:spPr bwMode="auto">
          <a:xfrm>
            <a:off x="1828800" y="6553200"/>
            <a:ext cx="55626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ja-JP" sz="1000" b="1">
                <a:ea typeface="MS PGothic" charset="0"/>
                <a:cs typeface="MS PGothic" charset="0"/>
              </a:rPr>
              <a:t>Guidelines on Chronic Pelvic Pain, European Association of Urology 2015</a:t>
            </a:r>
            <a:endParaRPr lang="tr-TR" altLang="ja-JP" sz="1000" b="1">
              <a:ea typeface="MS PGothic" charset="0"/>
              <a:cs typeface="MS PGothic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19113" y="304800"/>
            <a:ext cx="8243887" cy="10668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BPS</a:t>
            </a:r>
            <a:br>
              <a:rPr lang="en-US" sz="4000" b="1" dirty="0" smtClean="0"/>
            </a:br>
            <a:r>
              <a:rPr lang="en-US" sz="2444" b="1" dirty="0" smtClean="0"/>
              <a:t>Conservative Management</a:t>
            </a:r>
          </a:p>
        </p:txBody>
      </p:sp>
      <p:pic>
        <p:nvPicPr>
          <p:cNvPr id="14" name="Picture 13" descr="Tedavi öneri gen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62058"/>
            <a:ext cx="8268929" cy="1238342"/>
          </a:xfrm>
          <a:prstGeom prst="rect">
            <a:avLst/>
          </a:prstGeom>
          <a:ln w="38100">
            <a:solidFill>
              <a:srgbClr val="FF6600"/>
            </a:solidFill>
          </a:ln>
        </p:spPr>
      </p:pic>
      <p:pic>
        <p:nvPicPr>
          <p:cNvPr id="8" name="Picture 7" descr="Öneri diyet 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3657600"/>
            <a:ext cx="8255000" cy="315632"/>
          </a:xfrm>
          <a:prstGeom prst="rect">
            <a:avLst/>
          </a:prstGeom>
          <a:ln w="38100">
            <a:noFill/>
          </a:ln>
        </p:spPr>
      </p:pic>
      <p:sp>
        <p:nvSpPr>
          <p:cNvPr id="6" name="Right Arrow 8"/>
          <p:cNvSpPr>
            <a:spLocks noChangeArrowheads="1"/>
          </p:cNvSpPr>
          <p:nvPr/>
        </p:nvSpPr>
        <p:spPr bwMode="auto">
          <a:xfrm rot="9400736" flipV="1">
            <a:off x="7974745" y="2351924"/>
            <a:ext cx="762000" cy="409575"/>
          </a:xfrm>
          <a:prstGeom prst="rightArrow">
            <a:avLst>
              <a:gd name="adj1" fmla="val 50000"/>
              <a:gd name="adj2" fmla="val 50103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90000"/>
              </a:lnSpc>
              <a:spcBef>
                <a:spcPct val="20000"/>
              </a:spcBef>
              <a:buFontTx/>
              <a:buChar char="•"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21" name="TextBox 3"/>
          <p:cNvSpPr txBox="1">
            <a:spLocks noChangeArrowheads="1"/>
          </p:cNvSpPr>
          <p:nvPr/>
        </p:nvSpPr>
        <p:spPr bwMode="auto">
          <a:xfrm>
            <a:off x="1828800" y="6553200"/>
            <a:ext cx="55626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ja-JP" sz="1000" b="1">
                <a:ea typeface="MS PGothic" charset="0"/>
                <a:cs typeface="MS PGothic" charset="0"/>
              </a:rPr>
              <a:t>Guidelines on Chronic Pelvic Pain, European Association of Urology 2015</a:t>
            </a:r>
            <a:endParaRPr lang="tr-TR" altLang="ja-JP" sz="1000" b="1">
              <a:ea typeface="MS PGothic" charset="0"/>
              <a:cs typeface="MS PGothic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19113" y="76200"/>
            <a:ext cx="8243887" cy="10668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BPS</a:t>
            </a:r>
            <a:br>
              <a:rPr lang="en-US" sz="4000" b="1" dirty="0" smtClean="0"/>
            </a:br>
            <a:r>
              <a:rPr lang="en-US" sz="2444" b="1" dirty="0" smtClean="0"/>
              <a:t>Pharmacological Management</a:t>
            </a:r>
          </a:p>
        </p:txBody>
      </p:sp>
      <p:pic>
        <p:nvPicPr>
          <p:cNvPr id="11" name="Picture 10" descr="Öneri intravezikal s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5105400"/>
            <a:ext cx="8153400" cy="50359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3400" y="3440668"/>
            <a:ext cx="1528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800" dirty="0" smtClean="0"/>
              <a:t>Intravesical</a:t>
            </a:r>
            <a:endParaRPr lang="tr-TR" sz="1800" dirty="0"/>
          </a:p>
        </p:txBody>
      </p:sp>
      <p:pic>
        <p:nvPicPr>
          <p:cNvPr id="8" name="Picture 7" descr="Tedavi öneri or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695787"/>
            <a:ext cx="8233458" cy="1047413"/>
          </a:xfrm>
          <a:prstGeom prst="rect">
            <a:avLst/>
          </a:prstGeom>
          <a:ln w="38100">
            <a:solidFill>
              <a:srgbClr val="FF660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533400" y="1307068"/>
            <a:ext cx="662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800" dirty="0" smtClean="0"/>
              <a:t>Oral</a:t>
            </a:r>
            <a:endParaRPr lang="tr-TR" sz="1800" dirty="0"/>
          </a:p>
        </p:txBody>
      </p:sp>
      <p:pic>
        <p:nvPicPr>
          <p:cNvPr id="14" name="Picture 13" descr="Tedavi öneri intravezikal 1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3790551"/>
            <a:ext cx="8115300" cy="705249"/>
          </a:xfrm>
          <a:prstGeom prst="rect">
            <a:avLst/>
          </a:prstGeom>
          <a:ln w="38100">
            <a:solidFill>
              <a:srgbClr val="FF6600"/>
            </a:solidFill>
          </a:ln>
        </p:spPr>
      </p:pic>
      <p:pic>
        <p:nvPicPr>
          <p:cNvPr id="17" name="Picture 16" descr="Tedavi intravezikal1b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4588854"/>
            <a:ext cx="8077200" cy="440346"/>
          </a:xfrm>
          <a:prstGeom prst="rect">
            <a:avLst/>
          </a:prstGeom>
        </p:spPr>
      </p:pic>
      <p:sp>
        <p:nvSpPr>
          <p:cNvPr id="15" name="Right Arrow 8"/>
          <p:cNvSpPr>
            <a:spLocks noChangeArrowheads="1"/>
          </p:cNvSpPr>
          <p:nvPr/>
        </p:nvSpPr>
        <p:spPr bwMode="auto">
          <a:xfrm rot="9400736" flipV="1">
            <a:off x="7898545" y="1742324"/>
            <a:ext cx="762000" cy="409575"/>
          </a:xfrm>
          <a:prstGeom prst="rightArrow">
            <a:avLst>
              <a:gd name="adj1" fmla="val 50000"/>
              <a:gd name="adj2" fmla="val 50103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90000"/>
              </a:lnSpc>
              <a:spcBef>
                <a:spcPct val="20000"/>
              </a:spcBef>
              <a:buFontTx/>
              <a:buChar char="•"/>
            </a:pPr>
            <a:endParaRPr lang="tr-TR"/>
          </a:p>
        </p:txBody>
      </p:sp>
      <p:sp>
        <p:nvSpPr>
          <p:cNvPr id="16" name="Right Arrow 8"/>
          <p:cNvSpPr>
            <a:spLocks noChangeArrowheads="1"/>
          </p:cNvSpPr>
          <p:nvPr/>
        </p:nvSpPr>
        <p:spPr bwMode="auto">
          <a:xfrm rot="9400736" flipV="1">
            <a:off x="7822345" y="3791701"/>
            <a:ext cx="762000" cy="409575"/>
          </a:xfrm>
          <a:prstGeom prst="rightArrow">
            <a:avLst>
              <a:gd name="adj1" fmla="val 50000"/>
              <a:gd name="adj2" fmla="val 50103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90000"/>
              </a:lnSpc>
              <a:spcBef>
                <a:spcPct val="20000"/>
              </a:spcBef>
              <a:buFontTx/>
              <a:buChar char="•"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9113" y="76200"/>
            <a:ext cx="8243887" cy="10668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BPS</a:t>
            </a:r>
            <a:br>
              <a:rPr lang="en-US" sz="4000" b="1" dirty="0" smtClean="0"/>
            </a:br>
            <a:r>
              <a:rPr lang="en-US" sz="2444" b="1" dirty="0" smtClean="0"/>
              <a:t>Surgical </a:t>
            </a:r>
            <a:r>
              <a:rPr lang="en-US" sz="2400" b="1" dirty="0" smtClean="0"/>
              <a:t>Management, Recommendations III</a:t>
            </a:r>
          </a:p>
        </p:txBody>
      </p:sp>
      <p:sp>
        <p:nvSpPr>
          <p:cNvPr id="46121" name="TextBox 3"/>
          <p:cNvSpPr txBox="1">
            <a:spLocks noChangeArrowheads="1"/>
          </p:cNvSpPr>
          <p:nvPr/>
        </p:nvSpPr>
        <p:spPr bwMode="auto">
          <a:xfrm>
            <a:off x="1828800" y="6553200"/>
            <a:ext cx="55626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ja-JP" sz="1000" b="1">
                <a:ea typeface="MS PGothic" charset="0"/>
                <a:cs typeface="MS PGothic" charset="0"/>
              </a:rPr>
              <a:t>Guidelines on Chronic Pelvic Pain, European Association of Urology 2015</a:t>
            </a:r>
            <a:endParaRPr lang="tr-TR" altLang="ja-JP" sz="1000" b="1">
              <a:ea typeface="MS PGothic" charset="0"/>
              <a:cs typeface="MS PGothic" charset="0"/>
            </a:endParaRPr>
          </a:p>
        </p:txBody>
      </p:sp>
      <p:pic>
        <p:nvPicPr>
          <p:cNvPr id="7" name="Picture 6" descr="Öneri 2 bladder distensi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600200"/>
            <a:ext cx="8318500" cy="269524"/>
          </a:xfrm>
          <a:prstGeom prst="rect">
            <a:avLst/>
          </a:prstGeom>
        </p:spPr>
      </p:pic>
      <p:pic>
        <p:nvPicPr>
          <p:cNvPr id="10" name="Picture 9" descr="Öneri diğer 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3048000"/>
            <a:ext cx="8255000" cy="291353"/>
          </a:xfrm>
          <a:prstGeom prst="rect">
            <a:avLst/>
          </a:prstGeom>
        </p:spPr>
      </p:pic>
      <p:pic>
        <p:nvPicPr>
          <p:cNvPr id="12" name="Picture 11" descr="Tedavi öneri 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5181600"/>
            <a:ext cx="8229600" cy="457201"/>
          </a:xfrm>
          <a:prstGeom prst="rect">
            <a:avLst/>
          </a:prstGeom>
          <a:ln w="38100">
            <a:solidFill>
              <a:srgbClr val="FF6600"/>
            </a:solidFill>
          </a:ln>
        </p:spPr>
      </p:pic>
      <p:pic>
        <p:nvPicPr>
          <p:cNvPr id="14" name="Picture 13" descr="Öneri TU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" y="2209800"/>
            <a:ext cx="8229600" cy="508299"/>
          </a:xfrm>
          <a:prstGeom prst="rect">
            <a:avLst/>
          </a:prstGeom>
          <a:ln w="38100">
            <a:solidFill>
              <a:srgbClr val="FF6600"/>
            </a:solidFill>
          </a:ln>
        </p:spPr>
      </p:pic>
      <p:pic>
        <p:nvPicPr>
          <p:cNvPr id="13" name="Picture 12" descr="Tedavi btx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400" y="3721100"/>
            <a:ext cx="8229600" cy="469900"/>
          </a:xfrm>
          <a:prstGeom prst="rect">
            <a:avLst/>
          </a:prstGeom>
          <a:ln w="38100">
            <a:solidFill>
              <a:srgbClr val="FF6600"/>
            </a:solidFill>
          </a:ln>
        </p:spPr>
      </p:pic>
      <p:pic>
        <p:nvPicPr>
          <p:cNvPr id="16" name="Picture 15" descr="Tedavi öneri btx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3400" y="4267200"/>
            <a:ext cx="8229600" cy="444500"/>
          </a:xfrm>
          <a:prstGeom prst="rect">
            <a:avLst/>
          </a:prstGeom>
          <a:ln w="38100">
            <a:solidFill>
              <a:srgbClr val="FF6600"/>
            </a:solidFill>
          </a:ln>
        </p:spPr>
      </p:pic>
      <p:sp>
        <p:nvSpPr>
          <p:cNvPr id="11" name="Right Arrow 8"/>
          <p:cNvSpPr>
            <a:spLocks noChangeArrowheads="1"/>
          </p:cNvSpPr>
          <p:nvPr/>
        </p:nvSpPr>
        <p:spPr bwMode="auto">
          <a:xfrm rot="9454652" flipV="1">
            <a:off x="7898545" y="2034844"/>
            <a:ext cx="762000" cy="409575"/>
          </a:xfrm>
          <a:prstGeom prst="rightArrow">
            <a:avLst>
              <a:gd name="adj1" fmla="val 50000"/>
              <a:gd name="adj2" fmla="val 50103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90000"/>
              </a:lnSpc>
              <a:spcBef>
                <a:spcPct val="20000"/>
              </a:spcBef>
              <a:buFontTx/>
              <a:buChar char="•"/>
            </a:pPr>
            <a:endParaRPr lang="tr-TR"/>
          </a:p>
        </p:txBody>
      </p:sp>
      <p:sp>
        <p:nvSpPr>
          <p:cNvPr id="15" name="Right Arrow 8"/>
          <p:cNvSpPr>
            <a:spLocks noChangeArrowheads="1"/>
          </p:cNvSpPr>
          <p:nvPr/>
        </p:nvSpPr>
        <p:spPr bwMode="auto">
          <a:xfrm rot="9342002" flipV="1">
            <a:off x="7899118" y="3566581"/>
            <a:ext cx="762000" cy="409575"/>
          </a:xfrm>
          <a:prstGeom prst="rightArrow">
            <a:avLst>
              <a:gd name="adj1" fmla="val 50000"/>
              <a:gd name="adj2" fmla="val 50103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90000"/>
              </a:lnSpc>
              <a:spcBef>
                <a:spcPct val="20000"/>
              </a:spcBef>
              <a:buFontTx/>
              <a:buChar char="•"/>
            </a:pPr>
            <a:endParaRPr lang="tr-TR"/>
          </a:p>
        </p:txBody>
      </p:sp>
      <p:sp>
        <p:nvSpPr>
          <p:cNvPr id="17" name="Right Arrow 8"/>
          <p:cNvSpPr>
            <a:spLocks noChangeArrowheads="1"/>
          </p:cNvSpPr>
          <p:nvPr/>
        </p:nvSpPr>
        <p:spPr bwMode="auto">
          <a:xfrm rot="9400736" flipV="1">
            <a:off x="7898545" y="4096501"/>
            <a:ext cx="762000" cy="409575"/>
          </a:xfrm>
          <a:prstGeom prst="rightArrow">
            <a:avLst>
              <a:gd name="adj1" fmla="val 50000"/>
              <a:gd name="adj2" fmla="val 50103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90000"/>
              </a:lnSpc>
              <a:spcBef>
                <a:spcPct val="20000"/>
              </a:spcBef>
              <a:buFontTx/>
              <a:buChar char="•"/>
            </a:pPr>
            <a:endParaRPr lang="tr-TR"/>
          </a:p>
        </p:txBody>
      </p:sp>
      <p:sp>
        <p:nvSpPr>
          <p:cNvPr id="18" name="Right Arrow 8"/>
          <p:cNvSpPr>
            <a:spLocks noChangeArrowheads="1"/>
          </p:cNvSpPr>
          <p:nvPr/>
        </p:nvSpPr>
        <p:spPr bwMode="auto">
          <a:xfrm rot="9400736" flipV="1">
            <a:off x="7974745" y="5018924"/>
            <a:ext cx="762000" cy="409575"/>
          </a:xfrm>
          <a:prstGeom prst="rightArrow">
            <a:avLst>
              <a:gd name="adj1" fmla="val 50000"/>
              <a:gd name="adj2" fmla="val 50103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90000"/>
              </a:lnSpc>
              <a:spcBef>
                <a:spcPct val="20000"/>
              </a:spcBef>
              <a:buFontTx/>
              <a:buChar char="•"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304800"/>
            <a:ext cx="8243887" cy="10668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44" b="1" dirty="0" smtClean="0"/>
              <a:t>Future Directions?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76800"/>
          </a:xfrm>
        </p:spPr>
        <p:txBody>
          <a:bodyPr/>
          <a:lstStyle/>
          <a:p>
            <a:r>
              <a:rPr lang="en-US" sz="2400" b="1" dirty="0" smtClean="0"/>
              <a:t>More exact </a:t>
            </a:r>
            <a:r>
              <a:rPr lang="en-US" sz="2400" b="1" dirty="0" err="1" smtClean="0"/>
              <a:t>phenotyping</a:t>
            </a:r>
            <a:endParaRPr lang="en-US" sz="2400" b="1" dirty="0" smtClean="0"/>
          </a:p>
          <a:p>
            <a:pPr lvl="2"/>
            <a:r>
              <a:rPr lang="en-US" sz="1600" dirty="0" smtClean="0"/>
              <a:t>Bladder-</a:t>
            </a:r>
            <a:r>
              <a:rPr lang="en-US" sz="1600" dirty="0" err="1" smtClean="0"/>
              <a:t>Naonbladder</a:t>
            </a:r>
            <a:endParaRPr lang="en-US" sz="1600" dirty="0" smtClean="0"/>
          </a:p>
          <a:p>
            <a:r>
              <a:rPr lang="en-US" sz="2400" b="1" dirty="0" err="1" smtClean="0"/>
              <a:t>Pathophysiology</a:t>
            </a:r>
            <a:r>
              <a:rPr lang="en-US" sz="2400" b="1" dirty="0" smtClean="0"/>
              <a:t> (CPP-BPS)</a:t>
            </a:r>
          </a:p>
          <a:p>
            <a:pPr lvl="2"/>
            <a:r>
              <a:rPr lang="en-US" sz="1600" dirty="0" smtClean="0"/>
              <a:t>From an organ-based to a more global approach?</a:t>
            </a:r>
          </a:p>
          <a:p>
            <a:r>
              <a:rPr lang="en-US" sz="2400" b="1" dirty="0" smtClean="0"/>
              <a:t>Pathology of BPS?</a:t>
            </a:r>
          </a:p>
          <a:p>
            <a:pPr lvl="2"/>
            <a:r>
              <a:rPr lang="en-US" sz="1600" dirty="0" smtClean="0"/>
              <a:t>Bladder inflammation and results </a:t>
            </a:r>
            <a:r>
              <a:rPr lang="en-US" sz="1600" smtClean="0"/>
              <a:t>of treatment</a:t>
            </a:r>
            <a:r>
              <a:rPr lang="en-US" sz="1600" dirty="0" smtClean="0"/>
              <a:t>; potential role of NBI?</a:t>
            </a:r>
          </a:p>
          <a:p>
            <a:r>
              <a:rPr lang="en-US" sz="2400" b="1" dirty="0" smtClean="0"/>
              <a:t>BPS Biomarker?</a:t>
            </a:r>
          </a:p>
          <a:p>
            <a:pPr lvl="2"/>
            <a:r>
              <a:rPr lang="en-US" sz="1600" dirty="0" smtClean="0"/>
              <a:t>NGF, AGF, APF??</a:t>
            </a:r>
          </a:p>
          <a:p>
            <a:r>
              <a:rPr lang="en-US" sz="2400" b="1" dirty="0" smtClean="0"/>
              <a:t>Relation between BPS to OAB </a:t>
            </a:r>
          </a:p>
          <a:p>
            <a:r>
              <a:rPr lang="en-US" sz="2400" b="1" dirty="0" smtClean="0"/>
              <a:t>Development a practical multidisciplinary care model </a:t>
            </a:r>
          </a:p>
          <a:p>
            <a:pPr lvl="1"/>
            <a:endParaRPr lang="en-US" sz="2000" dirty="0" smtClean="0"/>
          </a:p>
          <a:p>
            <a:endParaRPr lang="en-US" sz="2400" dirty="0" smtClean="0">
              <a:ea typeface="ＭＳ Ｐゴシック" pitchFamily="-101" charset="-128"/>
              <a:cs typeface="ＭＳ Ｐゴシック" pitchFamily="-101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unner şu a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371600"/>
            <a:ext cx="3924300" cy="3253188"/>
          </a:xfrm>
          <a:prstGeom prst="rect">
            <a:avLst/>
          </a:prstGeom>
          <a:solidFill>
            <a:srgbClr val="FF6600"/>
          </a:solidFill>
          <a:ln w="25400">
            <a:solidFill>
              <a:srgbClr val="FF6600"/>
            </a:solidFill>
          </a:ln>
        </p:spPr>
      </p:pic>
      <p:pic>
        <p:nvPicPr>
          <p:cNvPr id="6" name="Picture 5" descr="Hunner ayrı hastalı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1" y="2810069"/>
            <a:ext cx="4267200" cy="3209731"/>
          </a:xfrm>
          <a:prstGeom prst="rect">
            <a:avLst/>
          </a:prstGeom>
          <a:ln w="25400">
            <a:solidFill>
              <a:srgbClr val="FF6600"/>
            </a:solidFill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981200" y="6230779"/>
            <a:ext cx="4953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tr-TR" sz="1000" b="1" dirty="0" smtClean="0"/>
              <a:t>Hanno P, Bladder Pain syndrome (19. Committe);  6th ICI 2016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42913" y="228600"/>
            <a:ext cx="8243887" cy="10668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BPS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44" b="1" dirty="0" smtClean="0"/>
              <a:t>Future Directions?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487363"/>
            <a:ext cx="8243887" cy="731837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/>
              <a:t>CPP (Chronic pelvic pain)??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382000" cy="50292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ea typeface="ＭＳ Ｐゴシック" pitchFamily="-101" charset="-128"/>
                <a:cs typeface="ＭＳ Ｐゴシック" pitchFamily="-101" charset="-128"/>
              </a:rPr>
              <a:t>Chronic or persistent pain perceived in structures related to the pelvis of either in males or females </a:t>
            </a:r>
          </a:p>
          <a:p>
            <a:pPr lvl="1">
              <a:lnSpc>
                <a:spcPct val="150000"/>
              </a:lnSpc>
            </a:pPr>
            <a:r>
              <a:rPr lang="en-US" sz="2000" dirty="0" smtClean="0"/>
              <a:t>Continuous or recurrent for at least </a:t>
            </a:r>
            <a:r>
              <a:rPr lang="en-US" sz="2000" b="1" dirty="0" smtClean="0"/>
              <a:t>6 weeks</a:t>
            </a:r>
            <a:endParaRPr lang="en-US" sz="2000" dirty="0" smtClean="0"/>
          </a:p>
          <a:p>
            <a:pPr lvl="2">
              <a:lnSpc>
                <a:spcPct val="150000"/>
              </a:lnSpc>
            </a:pPr>
            <a:r>
              <a:rPr lang="en-US" sz="1600" dirty="0" smtClean="0">
                <a:ea typeface="ＭＳ Ｐゴシック" pitchFamily="-101" charset="-128"/>
              </a:rPr>
              <a:t>Can be cyclical such as in </a:t>
            </a:r>
            <a:r>
              <a:rPr lang="en-US" sz="1600" dirty="0" err="1" smtClean="0">
                <a:ea typeface="ＭＳ Ｐゴシック" pitchFamily="-101" charset="-128"/>
              </a:rPr>
              <a:t>dysmenorrhoea</a:t>
            </a:r>
            <a:endParaRPr lang="en-US" sz="1600" dirty="0" smtClean="0">
              <a:ea typeface="ＭＳ Ｐゴシック" pitchFamily="-101" charset="-128"/>
            </a:endParaRPr>
          </a:p>
          <a:p>
            <a:pPr lvl="1">
              <a:lnSpc>
                <a:spcPct val="150000"/>
              </a:lnSpc>
            </a:pPr>
            <a:r>
              <a:rPr lang="en-US" sz="2000" b="1" dirty="0" smtClean="0"/>
              <a:t>Negative </a:t>
            </a:r>
            <a:r>
              <a:rPr lang="en-US" sz="2000" dirty="0" smtClean="0"/>
              <a:t>cognitive, </a:t>
            </a:r>
            <a:r>
              <a:rPr lang="en-US" sz="2000" dirty="0" err="1" smtClean="0"/>
              <a:t>behavioural</a:t>
            </a:r>
            <a:r>
              <a:rPr lang="en-US" sz="2000" dirty="0" smtClean="0"/>
              <a:t>, sexual and emotional </a:t>
            </a:r>
            <a:r>
              <a:rPr lang="en-US" sz="2000" b="1" dirty="0" smtClean="0"/>
              <a:t>consequences </a:t>
            </a:r>
          </a:p>
          <a:p>
            <a:pPr lvl="1">
              <a:lnSpc>
                <a:spcPct val="150000"/>
              </a:lnSpc>
            </a:pPr>
            <a:r>
              <a:rPr lang="en-US" sz="2000" b="1" dirty="0" smtClean="0"/>
              <a:t>Symptoms </a:t>
            </a:r>
            <a:r>
              <a:rPr lang="en-US" sz="2000" dirty="0" smtClean="0"/>
              <a:t>suggestive of LUT, sexual, bowel, pelvic floor or gynecological dysfunction </a:t>
            </a:r>
          </a:p>
          <a:p>
            <a:pPr>
              <a:lnSpc>
                <a:spcPct val="150000"/>
              </a:lnSpc>
            </a:pPr>
            <a:endParaRPr lang="en-US" sz="2400" dirty="0" smtClean="0"/>
          </a:p>
          <a:p>
            <a:pPr>
              <a:lnSpc>
                <a:spcPct val="150000"/>
              </a:lnSpc>
              <a:buNone/>
            </a:pPr>
            <a:endParaRPr lang="en-US" sz="2400" dirty="0" smtClean="0">
              <a:ea typeface="ＭＳ Ｐゴシック" pitchFamily="-101" charset="-128"/>
              <a:cs typeface="ＭＳ Ｐゴシック" pitchFamily="-101" charset="-128"/>
            </a:endParaRPr>
          </a:p>
          <a:p>
            <a:endParaRPr lang="en-US" sz="2400" dirty="0" smtClean="0">
              <a:ea typeface="ＭＳ Ｐゴシック" pitchFamily="-101" charset="-128"/>
              <a:cs typeface="ＭＳ Ｐゴシック" pitchFamily="-101" charset="-128"/>
            </a:endParaRPr>
          </a:p>
          <a:p>
            <a:pPr lvl="2"/>
            <a:endParaRPr lang="en-US" sz="1600" dirty="0" smtClean="0">
              <a:ea typeface="ＭＳ Ｐゴシック" pitchFamily="-101" charset="-128"/>
            </a:endParaRPr>
          </a:p>
          <a:p>
            <a:pPr>
              <a:lnSpc>
                <a:spcPct val="90000"/>
              </a:lnSpc>
            </a:pPr>
            <a:endParaRPr lang="en-US" sz="2200" dirty="0" smtClean="0">
              <a:ea typeface="ＭＳ Ｐゴシック" pitchFamily="-101" charset="-128"/>
              <a:cs typeface="ＭＳ Ｐゴシック" pitchFamily="-101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84288" y="2057400"/>
            <a:ext cx="6869112" cy="1981200"/>
          </a:xfrm>
        </p:spPr>
        <p:txBody>
          <a:bodyPr/>
          <a:lstStyle/>
          <a:p>
            <a:pPr>
              <a:defRPr/>
            </a:pPr>
            <a:r>
              <a:rPr lang="tr-TR" sz="48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Thank you</a:t>
            </a:r>
          </a:p>
          <a:p>
            <a:pPr>
              <a:defRPr/>
            </a:pPr>
            <a:r>
              <a:rPr lang="tr-TR" sz="48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Teşekkürler</a:t>
            </a:r>
            <a:endParaRPr lang="tr-TR" sz="4800" dirty="0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334963"/>
            <a:ext cx="8243887" cy="731837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/>
              <a:t>CPP (Chronic pelvic pain)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42672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 smtClean="0"/>
              <a:t>CPP or </a:t>
            </a:r>
            <a:r>
              <a:rPr lang="en-US" sz="2400" b="1" dirty="0" smtClean="0"/>
              <a:t>specific disease-associated </a:t>
            </a:r>
            <a:r>
              <a:rPr lang="en-US" sz="2400" dirty="0" smtClean="0"/>
              <a:t>pelvic pain</a:t>
            </a:r>
          </a:p>
          <a:p>
            <a:pPr lvl="1">
              <a:lnSpc>
                <a:spcPct val="150000"/>
              </a:lnSpc>
            </a:pPr>
            <a:r>
              <a:rPr lang="en-US" sz="2000" dirty="0" smtClean="0">
                <a:ea typeface="ＭＳ Ｐゴシック" pitchFamily="-101" charset="-128"/>
              </a:rPr>
              <a:t>infection or cancer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Chronic pelvic pain </a:t>
            </a:r>
            <a:r>
              <a:rPr lang="en-US" sz="2400" b="1" dirty="0" smtClean="0"/>
              <a:t>syndrome</a:t>
            </a:r>
          </a:p>
          <a:p>
            <a:pPr lvl="1">
              <a:lnSpc>
                <a:spcPct val="150000"/>
              </a:lnSpc>
            </a:pPr>
            <a:r>
              <a:rPr lang="en-US" sz="2000" dirty="0" smtClean="0">
                <a:ea typeface="ＭＳ Ｐゴシック" pitchFamily="-101" charset="-128"/>
              </a:rPr>
              <a:t>no obvious pathology </a:t>
            </a:r>
          </a:p>
          <a:p>
            <a:pPr>
              <a:lnSpc>
                <a:spcPct val="150000"/>
              </a:lnSpc>
            </a:pP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en-US" sz="2400" b="1" dirty="0" smtClean="0"/>
              <a:t>Prevalence</a:t>
            </a:r>
          </a:p>
          <a:p>
            <a:pPr lvl="1">
              <a:lnSpc>
                <a:spcPct val="150000"/>
              </a:lnSpc>
            </a:pPr>
            <a:r>
              <a:rPr lang="en-US" sz="2000" dirty="0" smtClean="0"/>
              <a:t>14,8-19% of adults, moderate to severe CPP in Europe</a:t>
            </a:r>
            <a:r>
              <a:rPr lang="en-US" sz="2000" baseline="30000" dirty="0" smtClean="0"/>
              <a:t>*,**</a:t>
            </a:r>
          </a:p>
          <a:p>
            <a:pPr lvl="2"/>
            <a:endParaRPr lang="en-US" sz="1600" dirty="0" smtClean="0">
              <a:ea typeface="ＭＳ Ｐゴシック" pitchFamily="-101" charset="-128"/>
            </a:endParaRPr>
          </a:p>
          <a:p>
            <a:pPr>
              <a:lnSpc>
                <a:spcPct val="90000"/>
              </a:lnSpc>
            </a:pPr>
            <a:endParaRPr lang="en-US" sz="2200" dirty="0" smtClean="0">
              <a:ea typeface="ＭＳ Ｐゴシック" pitchFamily="-101" charset="-128"/>
              <a:cs typeface="ＭＳ Ｐゴシック" pitchFamily="-101" charset="-12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47800" y="6019800"/>
            <a:ext cx="61722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000" b="1" dirty="0" smtClean="0">
                <a:ea typeface="MS PGothic" charset="0"/>
                <a:cs typeface="MS PGothic" charset="0"/>
              </a:rPr>
              <a:t>*Breivik</a:t>
            </a:r>
            <a:r>
              <a:rPr lang="en-US" altLang="ja-JP" sz="1000" b="1" dirty="0">
                <a:ea typeface="MS PGothic" charset="0"/>
                <a:cs typeface="MS PGothic" charset="0"/>
              </a:rPr>
              <a:t>, H</a:t>
            </a:r>
            <a:r>
              <a:rPr lang="en-US" altLang="ja-JP" sz="1000" b="1" dirty="0" smtClean="0">
                <a:ea typeface="MS PGothic" charset="0"/>
                <a:cs typeface="MS PGothic" charset="0"/>
              </a:rPr>
              <a:t>. </a:t>
            </a:r>
            <a:r>
              <a:rPr lang="en-US" altLang="ja-JP" sz="1000" b="1" dirty="0" err="1">
                <a:ea typeface="MS PGothic" charset="0"/>
                <a:cs typeface="MS PGothic" charset="0"/>
              </a:rPr>
              <a:t>Eur</a:t>
            </a:r>
            <a:r>
              <a:rPr lang="en-US" altLang="ja-JP" sz="1000" b="1" dirty="0">
                <a:ea typeface="MS PGothic" charset="0"/>
                <a:cs typeface="MS PGothic" charset="0"/>
              </a:rPr>
              <a:t> J Pain, 2006. 10: </a:t>
            </a:r>
            <a:r>
              <a:rPr lang="en-US" altLang="ja-JP" sz="1000" b="1" dirty="0" smtClean="0">
                <a:ea typeface="MS PGothic" charset="0"/>
                <a:cs typeface="MS PGothic" charset="0"/>
              </a:rPr>
              <a:t>287; **</a:t>
            </a:r>
            <a:r>
              <a:rPr lang="en-US" altLang="ja-JP" sz="1000" b="1" dirty="0" err="1" smtClean="0">
                <a:ea typeface="MS PGothic" charset="0"/>
                <a:cs typeface="MS PGothic" charset="0"/>
              </a:rPr>
              <a:t>Ayorinde</a:t>
            </a:r>
            <a:r>
              <a:rPr lang="en-US" altLang="ja-JP" sz="1000" b="1" dirty="0" smtClean="0">
                <a:ea typeface="MS PGothic" charset="0"/>
                <a:cs typeface="MS PGothic" charset="0"/>
              </a:rPr>
              <a:t>, A.A. </a:t>
            </a:r>
            <a:r>
              <a:rPr lang="en-US" altLang="ja-JP" sz="1000" b="1" dirty="0" err="1">
                <a:ea typeface="MS PGothic" charset="0"/>
                <a:cs typeface="MS PGothic" charset="0"/>
              </a:rPr>
              <a:t>Eur</a:t>
            </a:r>
            <a:r>
              <a:rPr lang="en-US" altLang="ja-JP" sz="1000" b="1" dirty="0">
                <a:ea typeface="MS PGothic" charset="0"/>
                <a:cs typeface="MS PGothic" charset="0"/>
              </a:rPr>
              <a:t> J Pain, 2017. 21: </a:t>
            </a:r>
            <a:r>
              <a:rPr lang="en-US" altLang="ja-JP" sz="1000" b="1" dirty="0" smtClean="0">
                <a:ea typeface="MS PGothic" charset="0"/>
                <a:cs typeface="MS PGothic" charset="0"/>
              </a:rPr>
              <a:t>445</a:t>
            </a:r>
            <a:endParaRPr lang="tr-TR" altLang="ja-JP" sz="1000" b="1" dirty="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C3750DD-B055-8A4C-859A-7B3F3F97818D}" type="datetime1">
              <a:rPr lang="tr-TR" smtClean="0">
                <a:latin typeface="Verdana" pitchFamily="-101" charset="0"/>
                <a:ea typeface="Arial" pitchFamily="-101" charset="0"/>
                <a:cs typeface="Arial" pitchFamily="-101" charset="0"/>
              </a:rPr>
              <a:pPr/>
              <a:t>4/21/18</a:t>
            </a:fld>
            <a:endParaRPr lang="en-US" smtClean="0">
              <a:latin typeface="Verdana" pitchFamily="-101" charset="0"/>
              <a:ea typeface="Arial" pitchFamily="-101" charset="0"/>
              <a:cs typeface="Arial" pitchFamily="-101" charset="0"/>
            </a:endParaRPr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D97C4F-D1A2-C94A-B282-D60FC409F033}" type="slidenum">
              <a:rPr lang="en-US" smtClean="0">
                <a:latin typeface="Verdana" pitchFamily="-101" charset="0"/>
                <a:ea typeface="Arial" pitchFamily="-101" charset="0"/>
                <a:cs typeface="Arial" pitchFamily="-101" charset="0"/>
              </a:rPr>
              <a:pPr/>
              <a:t>5</a:t>
            </a:fld>
            <a:endParaRPr lang="en-US" smtClean="0">
              <a:latin typeface="Verdana" pitchFamily="-101" charset="0"/>
              <a:ea typeface="Arial" pitchFamily="-101" charset="0"/>
              <a:cs typeface="Arial" pitchFamily="-101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42913" y="228600"/>
            <a:ext cx="8243887" cy="5334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b="1" dirty="0" smtClean="0"/>
              <a:t>EAU CPP Syndrome Symptom Classification</a:t>
            </a:r>
          </a:p>
        </p:txBody>
      </p:sp>
      <p:sp>
        <p:nvSpPr>
          <p:cNvPr id="17413" name="TextBox 3"/>
          <p:cNvSpPr txBox="1">
            <a:spLocks noChangeArrowheads="1"/>
          </p:cNvSpPr>
          <p:nvPr/>
        </p:nvSpPr>
        <p:spPr bwMode="auto">
          <a:xfrm>
            <a:off x="1828800" y="6326188"/>
            <a:ext cx="55626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ja-JP" sz="1000" b="1">
                <a:ea typeface="MS PGothic" charset="0"/>
                <a:cs typeface="MS PGothic" charset="0"/>
              </a:rPr>
              <a:t>Guidelines on Chronic Pelvic Pain, European Association of Urology 2018</a:t>
            </a:r>
            <a:endParaRPr lang="tr-TR" altLang="ja-JP" sz="1000" b="1">
              <a:ea typeface="MS PGothic" charset="0"/>
              <a:cs typeface="MS PGothic" charset="0"/>
            </a:endParaRPr>
          </a:p>
        </p:txBody>
      </p:sp>
      <p:pic>
        <p:nvPicPr>
          <p:cNvPr id="17414" name="Picture 7" descr="Sınıflam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990600"/>
            <a:ext cx="7772400" cy="49990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7415" name="Right Arrow 8"/>
          <p:cNvSpPr>
            <a:spLocks noChangeArrowheads="1"/>
          </p:cNvSpPr>
          <p:nvPr/>
        </p:nvSpPr>
        <p:spPr bwMode="auto">
          <a:xfrm rot="2546467" flipV="1">
            <a:off x="1409700" y="1041400"/>
            <a:ext cx="762000" cy="409575"/>
          </a:xfrm>
          <a:prstGeom prst="rightArrow">
            <a:avLst>
              <a:gd name="adj1" fmla="val 50000"/>
              <a:gd name="adj2" fmla="val 50103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90000"/>
              </a:lnSpc>
              <a:spcBef>
                <a:spcPct val="20000"/>
              </a:spcBef>
              <a:buFontTx/>
              <a:buChar char="•"/>
            </a:pP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A6F7344-1206-D444-BB1F-C253E4E78D2E}" type="datetime1">
              <a:rPr lang="tr-TR" smtClean="0">
                <a:latin typeface="Verdana" pitchFamily="-101" charset="0"/>
                <a:ea typeface="Arial" pitchFamily="-101" charset="0"/>
                <a:cs typeface="Arial" pitchFamily="-101" charset="0"/>
              </a:rPr>
              <a:pPr/>
              <a:t>4/21/18</a:t>
            </a:fld>
            <a:endParaRPr lang="en-US" smtClean="0">
              <a:latin typeface="Verdana" pitchFamily="-101" charset="0"/>
              <a:ea typeface="Arial" pitchFamily="-101" charset="0"/>
              <a:cs typeface="Arial" pitchFamily="-101" charset="0"/>
            </a:endParaRPr>
          </a:p>
        </p:txBody>
      </p:sp>
      <p:sp>
        <p:nvSpPr>
          <p:cNvPr id="184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1E8F60C-7215-AC4C-AC25-944019CA5D83}" type="slidenum">
              <a:rPr lang="en-US" smtClean="0">
                <a:latin typeface="Verdana" pitchFamily="-101" charset="0"/>
                <a:ea typeface="Arial" pitchFamily="-101" charset="0"/>
                <a:cs typeface="Arial" pitchFamily="-101" charset="0"/>
              </a:rPr>
              <a:pPr/>
              <a:t>6</a:t>
            </a:fld>
            <a:endParaRPr lang="en-US" smtClean="0">
              <a:latin typeface="Verdana" pitchFamily="-101" charset="0"/>
              <a:ea typeface="Arial" pitchFamily="-101" charset="0"/>
              <a:cs typeface="Arial" pitchFamily="-101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42913" y="152400"/>
            <a:ext cx="8243887" cy="884238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200" b="1" dirty="0" smtClean="0"/>
              <a:t>Phenotyping of pelvic pain –</a:t>
            </a:r>
            <a:br>
              <a:rPr lang="en-US" sz="3200" b="1" dirty="0" smtClean="0"/>
            </a:br>
            <a:r>
              <a:rPr lang="en-US" sz="3200" b="1" dirty="0" smtClean="0"/>
              <a:t>UPOINT classification </a:t>
            </a:r>
          </a:p>
        </p:txBody>
      </p:sp>
      <p:sp>
        <p:nvSpPr>
          <p:cNvPr id="18437" name="TextBox 3"/>
          <p:cNvSpPr txBox="1">
            <a:spLocks noChangeArrowheads="1"/>
          </p:cNvSpPr>
          <p:nvPr/>
        </p:nvSpPr>
        <p:spPr bwMode="auto">
          <a:xfrm>
            <a:off x="1676400" y="6172200"/>
            <a:ext cx="55626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ja-JP" sz="1000" b="1" dirty="0">
                <a:ea typeface="MS PGothic" charset="0"/>
                <a:cs typeface="MS PGothic" charset="0"/>
              </a:rPr>
              <a:t>Guidelines on Chronic Pelvic Pain, European Association of Urology 2018</a:t>
            </a:r>
            <a:endParaRPr lang="tr-TR" altLang="ja-JP" sz="1000" b="1" dirty="0">
              <a:ea typeface="MS PGothic" charset="0"/>
              <a:cs typeface="MS PGothic" charset="0"/>
            </a:endParaRPr>
          </a:p>
        </p:txBody>
      </p:sp>
      <p:pic>
        <p:nvPicPr>
          <p:cNvPr id="18438" name="Picture 7" descr="fenotiplem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371600"/>
            <a:ext cx="8093075" cy="450691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" name="Right Arrow 8"/>
          <p:cNvSpPr>
            <a:spLocks noChangeArrowheads="1"/>
          </p:cNvSpPr>
          <p:nvPr/>
        </p:nvSpPr>
        <p:spPr bwMode="auto">
          <a:xfrm rot="2546467" flipV="1">
            <a:off x="38364" y="1346452"/>
            <a:ext cx="762000" cy="409575"/>
          </a:xfrm>
          <a:prstGeom prst="rightArrow">
            <a:avLst>
              <a:gd name="adj1" fmla="val 50000"/>
              <a:gd name="adj2" fmla="val 50103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90000"/>
              </a:lnSpc>
              <a:spcBef>
                <a:spcPct val="20000"/>
              </a:spcBef>
              <a:buFontTx/>
              <a:buChar char="•"/>
            </a:pP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Campbell tanı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066800"/>
            <a:ext cx="8382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42913" y="258763"/>
            <a:ext cx="8243887" cy="655637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2900" b="1" dirty="0" smtClean="0"/>
              <a:t>Urological CPP, Bladder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152400" y="6324600"/>
            <a:ext cx="9144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tr-TR" sz="1000" b="1"/>
              <a:t>Hanno P; </a:t>
            </a:r>
            <a:r>
              <a:rPr lang="en-US" sz="1000" b="1"/>
              <a:t>Bladder Pain Syndrome (Interstitial Cystitis) and Related Disorders, </a:t>
            </a:r>
            <a:r>
              <a:rPr lang="tr-TR" sz="1000" b="1"/>
              <a:t>Campbell-Walsh Urology, 11th edition, 2016</a:t>
            </a:r>
            <a:endParaRPr lang="en-US" sz="1000" b="1"/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7696200" y="1828800"/>
            <a:ext cx="914400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4876800" y="1981200"/>
            <a:ext cx="457200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8153400" y="5715000"/>
            <a:ext cx="457200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>
            <a:off x="4876800" y="5867400"/>
            <a:ext cx="914400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4953000" y="5029200"/>
            <a:ext cx="914400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7924800" y="4876800"/>
            <a:ext cx="609600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457200" y="3321784"/>
            <a:ext cx="8229600" cy="163121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baseline="30000" dirty="0" smtClean="0"/>
              <a:t>“</a:t>
            </a:r>
          </a:p>
          <a:p>
            <a:pPr algn="ctr"/>
            <a:r>
              <a:rPr lang="en-US" sz="3600" b="1" baseline="30000" dirty="0" smtClean="0">
                <a:solidFill>
                  <a:schemeClr val="bg1"/>
                </a:solidFill>
              </a:rPr>
              <a:t>“Interstitial Cystitis”</a:t>
            </a:r>
            <a:r>
              <a:rPr lang="en-US" sz="3600" b="1" baseline="30000" dirty="0">
                <a:solidFill>
                  <a:schemeClr val="bg1"/>
                </a:solidFill>
              </a:rPr>
              <a:t>, </a:t>
            </a:r>
            <a:r>
              <a:rPr lang="en-US" sz="3600" b="1" baseline="30000" dirty="0" smtClean="0">
                <a:solidFill>
                  <a:schemeClr val="bg1"/>
                </a:solidFill>
              </a:rPr>
              <a:t>“Painful Bladder Syndrome”, “PBS/IC” or “BPS/IC”</a:t>
            </a:r>
          </a:p>
          <a:p>
            <a:pPr algn="ctr"/>
            <a:r>
              <a:rPr lang="tr-TR" sz="3600" b="1" dirty="0" smtClean="0">
                <a:solidFill>
                  <a:schemeClr val="bg1"/>
                </a:solidFill>
              </a:rPr>
              <a:t>BPS</a:t>
            </a:r>
            <a:endParaRPr lang="tr-TR" sz="3600" b="1" dirty="0">
              <a:solidFill>
                <a:schemeClr val="bg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1295400" y="5029200"/>
            <a:ext cx="1524000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304800"/>
            <a:ext cx="8243887" cy="884238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/>
              <a:t>Bladder Pain Syndrome (BPS)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05800" cy="40386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 smtClean="0">
                <a:ea typeface="ＭＳ Ｐゴシック" pitchFamily="-101" charset="-128"/>
                <a:cs typeface="ＭＳ Ｐゴシック" pitchFamily="-101" charset="-128"/>
              </a:rPr>
              <a:t>Pain, pressure or discomfort associated with the urinary bladder</a:t>
            </a:r>
          </a:p>
          <a:p>
            <a:pPr lvl="1">
              <a:lnSpc>
                <a:spcPct val="150000"/>
              </a:lnSpc>
            </a:pPr>
            <a:r>
              <a:rPr lang="en-US" sz="2000" dirty="0" smtClean="0"/>
              <a:t>At least one other urologic symptom</a:t>
            </a:r>
          </a:p>
          <a:p>
            <a:pPr lvl="2">
              <a:lnSpc>
                <a:spcPct val="150000"/>
              </a:lnSpc>
            </a:pPr>
            <a:r>
              <a:rPr lang="en-US" sz="1600" dirty="0" smtClean="0">
                <a:ea typeface="ＭＳ Ｐゴシック" pitchFamily="-101" charset="-128"/>
              </a:rPr>
              <a:t>daytime and/or night-time increased urinary frequency</a:t>
            </a:r>
          </a:p>
          <a:p>
            <a:pPr lvl="1">
              <a:lnSpc>
                <a:spcPct val="150000"/>
              </a:lnSpc>
            </a:pPr>
            <a:r>
              <a:rPr lang="en-US" sz="2000" dirty="0" smtClean="0"/>
              <a:t>The nature of the pain</a:t>
            </a:r>
          </a:p>
          <a:p>
            <a:pPr lvl="2">
              <a:lnSpc>
                <a:spcPct val="150000"/>
              </a:lnSpc>
            </a:pPr>
            <a:r>
              <a:rPr lang="en-US" sz="1600" dirty="0" smtClean="0">
                <a:ea typeface="ＭＳ Ｐゴシック" pitchFamily="-101" charset="-128"/>
              </a:rPr>
              <a:t>worsening with bladder filling; located </a:t>
            </a:r>
            <a:r>
              <a:rPr lang="en-US" sz="1600" dirty="0" err="1" smtClean="0">
                <a:ea typeface="ＭＳ Ｐゴシック" pitchFamily="-101" charset="-128"/>
              </a:rPr>
              <a:t>suprapubically</a:t>
            </a:r>
            <a:r>
              <a:rPr lang="en-US" sz="1600" dirty="0" smtClean="0">
                <a:ea typeface="ＭＳ Ｐゴシック" pitchFamily="-101" charset="-128"/>
              </a:rPr>
              <a:t>, radiating sometimes to the groins, vagina, rectum or sacrum; relieved by voiding but soon aggravated by food or drink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09600" y="6172200"/>
            <a:ext cx="8229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1000" b="1">
                <a:ea typeface="MS PGothic" charset="0"/>
                <a:cs typeface="MS PGothic" charset="0"/>
              </a:rPr>
              <a:t>van de Merwe JP, Nordling J, Bouchelouche P, et al. Diagnostic criteria, classification, and nomenclature for painful bladder syndrome/interstitialcystitis: an ESSIC proposal. Eur Urol 2008;53(1):60–7.</a:t>
            </a:r>
            <a:endParaRPr lang="tr-TR" altLang="ja-JP" sz="1000" b="1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304800"/>
            <a:ext cx="8243887" cy="884238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BPS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/>
          <a:lstStyle/>
          <a:p>
            <a:pPr marL="342900" lvl="1" indent="-342900">
              <a:buFontTx/>
              <a:buChar char="•"/>
              <a:defRPr/>
            </a:pPr>
            <a:r>
              <a:rPr lang="en-US" sz="2400" dirty="0" smtClean="0">
                <a:cs typeface="ＭＳ Ｐゴシック" charset="-128"/>
              </a:rPr>
              <a:t>International Society for the Study of BPS/IC (ESSIC)</a:t>
            </a:r>
            <a:endParaRPr lang="en-US" sz="2000" b="1" dirty="0" smtClean="0"/>
          </a:p>
          <a:p>
            <a:pPr lvl="1">
              <a:defRPr/>
            </a:pPr>
            <a:r>
              <a:rPr lang="en-US" sz="2000" b="1" dirty="0" smtClean="0"/>
              <a:t>Classical IC </a:t>
            </a:r>
            <a:r>
              <a:rPr lang="en-US" sz="1600" dirty="0" smtClean="0"/>
              <a:t>(</a:t>
            </a:r>
            <a:r>
              <a:rPr lang="en-US" sz="1600" dirty="0" err="1" smtClean="0"/>
              <a:t>Hunner</a:t>
            </a:r>
            <a:r>
              <a:rPr lang="en-US" sz="1600" dirty="0" smtClean="0"/>
              <a:t> lesion) or </a:t>
            </a:r>
            <a:r>
              <a:rPr lang="en-US" sz="2000" b="1" dirty="0" smtClean="0"/>
              <a:t>BPS type 3</a:t>
            </a:r>
          </a:p>
          <a:p>
            <a:pPr lvl="2">
              <a:defRPr/>
            </a:pPr>
            <a:r>
              <a:rPr lang="en-US" sz="1600" dirty="0" smtClean="0"/>
              <a:t>Typical </a:t>
            </a:r>
            <a:r>
              <a:rPr lang="en-US" sz="1600" dirty="0" err="1" smtClean="0"/>
              <a:t>cystoscopic</a:t>
            </a:r>
            <a:r>
              <a:rPr lang="en-US" sz="1600" dirty="0" smtClean="0"/>
              <a:t> and histological findings</a:t>
            </a:r>
          </a:p>
          <a:p>
            <a:pPr lvl="3">
              <a:defRPr/>
            </a:pPr>
            <a:r>
              <a:rPr lang="en-US" sz="1200" dirty="0" smtClean="0">
                <a:ea typeface="ＭＳ Ｐゴシック" pitchFamily="-101" charset="-128"/>
              </a:rPr>
              <a:t>Pancystitis, </a:t>
            </a:r>
            <a:r>
              <a:rPr lang="en-US" sz="1200" dirty="0" err="1" smtClean="0">
                <a:ea typeface="ＭＳ Ｐゴシック" pitchFamily="-101" charset="-128"/>
              </a:rPr>
              <a:t>perineural</a:t>
            </a:r>
            <a:r>
              <a:rPr lang="en-US" sz="1200" dirty="0" smtClean="0">
                <a:ea typeface="ＭＳ Ｐゴシック" pitchFamily="-101" charset="-128"/>
              </a:rPr>
              <a:t> </a:t>
            </a:r>
            <a:r>
              <a:rPr lang="en-US" sz="1200" dirty="0" err="1" smtClean="0">
                <a:ea typeface="ＭＳ Ｐゴシック" pitchFamily="-101" charset="-128"/>
              </a:rPr>
              <a:t>inflamatory</a:t>
            </a:r>
            <a:r>
              <a:rPr lang="en-US" sz="1200" dirty="0" smtClean="0">
                <a:ea typeface="ＭＳ Ｐゴシック" pitchFamily="-101" charset="-128"/>
              </a:rPr>
              <a:t> infiltration, increased mast cell count</a:t>
            </a:r>
          </a:p>
          <a:p>
            <a:pPr lvl="4">
              <a:defRPr/>
            </a:pPr>
            <a:r>
              <a:rPr lang="en-US" sz="1200" dirty="0" smtClean="0">
                <a:ea typeface="ＭＳ Ｐゴシック" pitchFamily="-101" charset="-128"/>
              </a:rPr>
              <a:t>%5-50</a:t>
            </a:r>
          </a:p>
          <a:p>
            <a:pPr lvl="2">
              <a:defRPr/>
            </a:pPr>
            <a:r>
              <a:rPr lang="en-US" sz="1600" dirty="0" smtClean="0"/>
              <a:t>Small capacity fibrotic bladder with or without upper urinary tract obstruction</a:t>
            </a:r>
          </a:p>
          <a:p>
            <a:pPr lvl="4">
              <a:buNone/>
              <a:defRPr/>
            </a:pPr>
            <a:endParaRPr lang="en-US" sz="1200" dirty="0" smtClean="0">
              <a:ea typeface="ＭＳ Ｐゴシック" pitchFamily="-101" charset="-128"/>
            </a:endParaRPr>
          </a:p>
          <a:p>
            <a:pPr lvl="1">
              <a:defRPr/>
            </a:pPr>
            <a:endParaRPr lang="en-US" sz="1600" dirty="0" smtClean="0"/>
          </a:p>
          <a:p>
            <a:pPr lvl="1">
              <a:defRPr/>
            </a:pPr>
            <a:endParaRPr lang="en-US" sz="2000" b="1" dirty="0" smtClean="0"/>
          </a:p>
          <a:p>
            <a:pPr lvl="1">
              <a:defRPr/>
            </a:pPr>
            <a:endParaRPr lang="en-US" sz="2000" b="1" dirty="0" smtClean="0"/>
          </a:p>
          <a:p>
            <a:pPr lvl="1">
              <a:defRPr/>
            </a:pPr>
            <a:endParaRPr lang="en-US" sz="2000" b="1" dirty="0" smtClean="0"/>
          </a:p>
          <a:p>
            <a:pPr lvl="1">
              <a:defRPr/>
            </a:pPr>
            <a:endParaRPr lang="en-US" sz="2000" b="1" dirty="0" smtClean="0"/>
          </a:p>
          <a:p>
            <a:pPr lvl="1">
              <a:defRPr/>
            </a:pPr>
            <a:r>
              <a:rPr lang="en-US" sz="2000" b="1" dirty="0" smtClean="0"/>
              <a:t>Non-lesion disease </a:t>
            </a:r>
          </a:p>
          <a:p>
            <a:pPr>
              <a:defRPr/>
            </a:pPr>
            <a:endParaRPr lang="en-US" sz="2400" dirty="0" smtClean="0"/>
          </a:p>
          <a:p>
            <a:pPr lvl="1">
              <a:buNone/>
              <a:defRPr/>
            </a:pPr>
            <a:endParaRPr lang="en-US" sz="2000" dirty="0" smtClean="0"/>
          </a:p>
          <a:p>
            <a:pPr marL="342900" lvl="1" indent="-342900">
              <a:buFontTx/>
              <a:buChar char="•"/>
              <a:defRPr/>
            </a:pPr>
            <a:endParaRPr lang="en-US" sz="2400" dirty="0" smtClean="0">
              <a:cs typeface="ＭＳ Ｐゴシック" charset="-128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143000" y="6172200"/>
            <a:ext cx="6934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000" b="1" dirty="0">
                <a:ea typeface="MS PGothic" charset="0"/>
                <a:cs typeface="MS PGothic" charset="0"/>
              </a:rPr>
              <a:t>van de </a:t>
            </a:r>
            <a:r>
              <a:rPr lang="en-US" altLang="ja-JP" sz="1000" b="1" dirty="0" err="1">
                <a:ea typeface="MS PGothic" charset="0"/>
                <a:cs typeface="MS PGothic" charset="0"/>
              </a:rPr>
              <a:t>Merwe</a:t>
            </a:r>
            <a:r>
              <a:rPr lang="en-US" altLang="ja-JP" sz="1000" b="1" dirty="0">
                <a:ea typeface="MS PGothic" charset="0"/>
                <a:cs typeface="MS PGothic" charset="0"/>
              </a:rPr>
              <a:t> </a:t>
            </a:r>
            <a:r>
              <a:rPr lang="en-US" altLang="ja-JP" sz="1000" b="1" dirty="0" smtClean="0">
                <a:ea typeface="MS PGothic" charset="0"/>
                <a:cs typeface="MS PGothic" charset="0"/>
              </a:rPr>
              <a:t>JP. </a:t>
            </a:r>
            <a:r>
              <a:rPr lang="en-US" altLang="ja-JP" sz="1000" b="1" dirty="0" err="1">
                <a:ea typeface="MS PGothic" charset="0"/>
                <a:cs typeface="MS PGothic" charset="0"/>
              </a:rPr>
              <a:t>Eur</a:t>
            </a:r>
            <a:r>
              <a:rPr lang="en-US" altLang="ja-JP" sz="1000" b="1" dirty="0">
                <a:ea typeface="MS PGothic" charset="0"/>
                <a:cs typeface="MS PGothic" charset="0"/>
              </a:rPr>
              <a:t> </a:t>
            </a:r>
            <a:r>
              <a:rPr lang="en-US" altLang="ja-JP" sz="1000" b="1" dirty="0" err="1">
                <a:ea typeface="MS PGothic" charset="0"/>
                <a:cs typeface="MS PGothic" charset="0"/>
              </a:rPr>
              <a:t>Urol</a:t>
            </a:r>
            <a:r>
              <a:rPr lang="en-US" altLang="ja-JP" sz="1000" b="1" dirty="0">
                <a:ea typeface="MS PGothic" charset="0"/>
                <a:cs typeface="MS PGothic" charset="0"/>
              </a:rPr>
              <a:t> 2008;53(1):60–</a:t>
            </a:r>
            <a:r>
              <a:rPr lang="en-US" altLang="ja-JP" sz="1000" b="1" dirty="0" smtClean="0">
                <a:ea typeface="MS PGothic" charset="0"/>
                <a:cs typeface="MS PGothic" charset="0"/>
              </a:rPr>
              <a:t>7;</a:t>
            </a:r>
            <a:r>
              <a:rPr lang="en-US" sz="1000" b="1" baseline="30000" dirty="0" smtClean="0"/>
              <a:t> </a:t>
            </a:r>
            <a:r>
              <a:rPr lang="en-US" altLang="ja-JP" sz="1000" b="1" dirty="0" smtClean="0">
                <a:ea typeface="MS PGothic" charset="0"/>
                <a:cs typeface="MS PGothic" charset="0"/>
              </a:rPr>
              <a:t>Hanno PM. Urology Network; 2008. </a:t>
            </a:r>
            <a:r>
              <a:rPr lang="en-US" altLang="ja-JP" sz="1000" b="1" dirty="0" err="1" smtClean="0">
                <a:ea typeface="MS PGothic" charset="0"/>
                <a:cs typeface="MS PGothic" charset="0"/>
              </a:rPr>
              <a:t>p</a:t>
            </a:r>
            <a:r>
              <a:rPr lang="en-US" altLang="ja-JP" sz="1000" b="1" dirty="0" smtClean="0">
                <a:ea typeface="MS PGothic" charset="0"/>
                <a:cs typeface="MS PGothic" charset="0"/>
              </a:rPr>
              <a:t> 2–9.)</a:t>
            </a:r>
            <a:endParaRPr lang="tr-TR" altLang="ja-JP" sz="1000" b="1" dirty="0" smtClean="0">
              <a:ea typeface="MS PGothic" charset="0"/>
              <a:cs typeface="MS PGothic" charset="0"/>
            </a:endParaRPr>
          </a:p>
          <a:p>
            <a:r>
              <a:rPr lang="en-US" altLang="ja-JP" sz="1000" b="1" dirty="0" smtClean="0">
                <a:ea typeface="MS PGothic" charset="0"/>
                <a:cs typeface="MS PGothic" charset="0"/>
              </a:rPr>
              <a:t> </a:t>
            </a:r>
            <a:endParaRPr lang="tr-TR" altLang="ja-JP" sz="1000" b="1" dirty="0">
              <a:ea typeface="MS PGothic" charset="0"/>
              <a:cs typeface="MS PGothic" charset="0"/>
            </a:endParaRPr>
          </a:p>
        </p:txBody>
      </p:sp>
      <p:pic>
        <p:nvPicPr>
          <p:cNvPr id="5" name="Picture 5" descr="PPS klasifikasy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8084" y="3577762"/>
            <a:ext cx="3647079" cy="2213438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705600" y="3563779"/>
            <a:ext cx="1562792" cy="246221"/>
          </a:xfrm>
          <a:prstGeom prst="rect">
            <a:avLst/>
          </a:prstGeom>
          <a:solidFill>
            <a:schemeClr val="bg1"/>
          </a:solidFill>
          <a:ln w="38100"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000" b="1" dirty="0" smtClean="0"/>
              <a:t>BPS Type 3</a:t>
            </a:r>
            <a:endParaRPr lang="tr-TR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Proposal</Template>
  <TotalTime>55842</TotalTime>
  <Words>1677</Words>
  <Application>Microsoft Macintosh PowerPoint</Application>
  <PresentationFormat>On-screen Show (4:3)</PresentationFormat>
  <Paragraphs>222</Paragraphs>
  <Slides>30</Slides>
  <Notes>28</Notes>
  <HiddenSlides>2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Balloons</vt:lpstr>
      <vt:lpstr>Urological Causes of CPP (KPA'ın Ürolojik Nedenleri)</vt:lpstr>
      <vt:lpstr>References</vt:lpstr>
      <vt:lpstr>CPP (Chronic pelvic pain)??</vt:lpstr>
      <vt:lpstr>CPP (Chronic pelvic pain)</vt:lpstr>
      <vt:lpstr>EAU CPP Syndrome Symptom Classification</vt:lpstr>
      <vt:lpstr>Phenotyping of pelvic pain – UPOINT classification </vt:lpstr>
      <vt:lpstr>Urological CPP, Bladder</vt:lpstr>
      <vt:lpstr>Bladder Pain Syndrome (BPS)</vt:lpstr>
      <vt:lpstr>BPS</vt:lpstr>
      <vt:lpstr>BPS Epidemiology, LoE 1, Recommendation A</vt:lpstr>
      <vt:lpstr>BPS Hypothesis of causative cascade</vt:lpstr>
      <vt:lpstr>BPS Etiology, LoE</vt:lpstr>
      <vt:lpstr>BPS Associated Diseases </vt:lpstr>
      <vt:lpstr>BPS Relationship to OAB</vt:lpstr>
      <vt:lpstr>BPS Symptom scores</vt:lpstr>
      <vt:lpstr>BPS Cystoscopy</vt:lpstr>
      <vt:lpstr>BPS Hunner Lesion (BPS Type 3)</vt:lpstr>
      <vt:lpstr>ESSIC classification of BPS  Cystoscopy with hydrodistension and biopsies </vt:lpstr>
      <vt:lpstr>BPS Hunner Lesion (Type 3)</vt:lpstr>
      <vt:lpstr>BPS Differential Diagnosis</vt:lpstr>
      <vt:lpstr>BPS Treatment, LoE</vt:lpstr>
      <vt:lpstr>BPS Diagnosis, Recommendations</vt:lpstr>
      <vt:lpstr>BPS Treatment</vt:lpstr>
      <vt:lpstr>BPS Treatment, LoE</vt:lpstr>
      <vt:lpstr>BPS Conservative Management</vt:lpstr>
      <vt:lpstr>BPS Pharmacological Management</vt:lpstr>
      <vt:lpstr>BPS Surgical Management, Recommendations III</vt:lpstr>
      <vt:lpstr>BPS Future Directions?</vt:lpstr>
      <vt:lpstr>BPS Future Directions?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Oktay Demirkesen</dc:creator>
  <cp:lastModifiedBy>Oktay Demirkesen</cp:lastModifiedBy>
  <cp:revision>563</cp:revision>
  <cp:lastPrinted>1601-01-01T00:00:00Z</cp:lastPrinted>
  <dcterms:created xsi:type="dcterms:W3CDTF">2018-04-21T05:03:34Z</dcterms:created>
  <dcterms:modified xsi:type="dcterms:W3CDTF">2018-04-21T08:25:48Z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