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1636" r:id="rId2"/>
    <p:sldId id="1657" r:id="rId3"/>
    <p:sldId id="1681" r:id="rId4"/>
    <p:sldId id="1683" r:id="rId5"/>
    <p:sldId id="1684" r:id="rId6"/>
    <p:sldId id="1685" r:id="rId7"/>
    <p:sldId id="1723" r:id="rId8"/>
    <p:sldId id="1719" r:id="rId9"/>
    <p:sldId id="1720" r:id="rId10"/>
    <p:sldId id="1721" r:id="rId11"/>
    <p:sldId id="1728" r:id="rId12"/>
    <p:sldId id="1727" r:id="rId13"/>
    <p:sldId id="1724" r:id="rId14"/>
    <p:sldId id="1722" r:id="rId15"/>
    <p:sldId id="1715" r:id="rId16"/>
    <p:sldId id="1713" r:id="rId17"/>
    <p:sldId id="1716" r:id="rId18"/>
    <p:sldId id="1732" r:id="rId19"/>
    <p:sldId id="1738" r:id="rId20"/>
    <p:sldId id="1717" r:id="rId21"/>
    <p:sldId id="1718" r:id="rId22"/>
    <p:sldId id="1739" r:id="rId23"/>
    <p:sldId id="1740" r:id="rId24"/>
    <p:sldId id="1689" r:id="rId25"/>
    <p:sldId id="1686" r:id="rId26"/>
    <p:sldId id="1706" r:id="rId27"/>
    <p:sldId id="1687" r:id="rId28"/>
    <p:sldId id="1688" r:id="rId29"/>
    <p:sldId id="1691" r:id="rId30"/>
    <p:sldId id="1729" r:id="rId31"/>
    <p:sldId id="1730" r:id="rId32"/>
    <p:sldId id="1731" r:id="rId33"/>
    <p:sldId id="1695" r:id="rId34"/>
    <p:sldId id="1696" r:id="rId35"/>
    <p:sldId id="1733" r:id="rId36"/>
    <p:sldId id="1735" r:id="rId37"/>
    <p:sldId id="1734" r:id="rId38"/>
    <p:sldId id="1697" r:id="rId39"/>
    <p:sldId id="1698" r:id="rId40"/>
    <p:sldId id="1699" r:id="rId41"/>
    <p:sldId id="1736" r:id="rId42"/>
    <p:sldId id="1737" r:id="rId43"/>
    <p:sldId id="830" r:id="rId44"/>
    <p:sldId id="1622" r:id="rId45"/>
    <p:sldId id="1632" r:id="rId46"/>
    <p:sldId id="1585" r:id="rId47"/>
    <p:sldId id="1543" r:id="rId48"/>
    <p:sldId id="1628" r:id="rId49"/>
    <p:sldId id="1629" r:id="rId50"/>
    <p:sldId id="1707" r:id="rId51"/>
    <p:sldId id="1708" r:id="rId52"/>
    <p:sldId id="1709" r:id="rId53"/>
    <p:sldId id="1576" r:id="rId54"/>
    <p:sldId id="1679" r:id="rId55"/>
    <p:sldId id="1662" r:id="rId56"/>
    <p:sldId id="1664" r:id="rId57"/>
    <p:sldId id="1671" r:id="rId58"/>
    <p:sldId id="1672" r:id="rId59"/>
    <p:sldId id="1673" r:id="rId60"/>
    <p:sldId id="1694" r:id="rId61"/>
    <p:sldId id="1741" r:id="rId62"/>
    <p:sldId id="1711" r:id="rId63"/>
    <p:sldId id="1593" r:id="rId64"/>
    <p:sldId id="1594" r:id="rId65"/>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Orta Stil 4 - Vurgu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48" autoAdjust="0"/>
    <p:restoredTop sz="80836" autoAdjust="0"/>
  </p:normalViewPr>
  <p:slideViewPr>
    <p:cSldViewPr>
      <p:cViewPr varScale="1">
        <p:scale>
          <a:sx n="74" d="100"/>
          <a:sy n="74" d="100"/>
        </p:scale>
        <p:origin x="-1854" y="-84"/>
      </p:cViewPr>
      <p:guideLst>
        <p:guide orient="horz" pos="2160"/>
        <p:guide pos="2880"/>
      </p:guideLst>
    </p:cSldViewPr>
  </p:slideViewPr>
  <p:outlineViewPr>
    <p:cViewPr>
      <p:scale>
        <a:sx n="33" d="100"/>
        <a:sy n="33" d="100"/>
      </p:scale>
      <p:origin x="0" y="13476"/>
    </p:cViewPr>
  </p:outlineViewPr>
  <p:notesTextViewPr>
    <p:cViewPr>
      <p:scale>
        <a:sx n="100" d="100"/>
        <a:sy n="100" d="100"/>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prevalance of endometriosis in LS</c:v>
                </c:pt>
              </c:strCache>
            </c:strRef>
          </c:tx>
          <c:spPr>
            <a:solidFill>
              <a:srgbClr val="FFFF00"/>
            </a:solidFill>
          </c:spPr>
          <c:invertIfNegative val="0"/>
          <c:cat>
            <c:strRef>
              <c:f>Sheet1!$A$2:$A$3</c:f>
              <c:strCache>
                <c:ptCount val="2"/>
                <c:pt idx="0">
                  <c:v>LS for CPP</c:v>
                </c:pt>
                <c:pt idx="1">
                  <c:v>LS for reasons other than infertility and CPP</c:v>
                </c:pt>
              </c:strCache>
            </c:strRef>
          </c:cat>
          <c:val>
            <c:numRef>
              <c:f>Sheet1!$B$2:$B$3</c:f>
              <c:numCache>
                <c:formatCode>General</c:formatCode>
                <c:ptCount val="2"/>
                <c:pt idx="0">
                  <c:v>35</c:v>
                </c:pt>
                <c:pt idx="1">
                  <c:v>5</c:v>
                </c:pt>
              </c:numCache>
            </c:numRef>
          </c:val>
        </c:ser>
        <c:dLbls>
          <c:dLblPos val="outEnd"/>
          <c:showLegendKey val="0"/>
          <c:showVal val="1"/>
          <c:showCatName val="0"/>
          <c:showSerName val="0"/>
          <c:showPercent val="0"/>
          <c:showBubbleSize val="0"/>
        </c:dLbls>
        <c:gapWidth val="150"/>
        <c:axId val="257956352"/>
        <c:axId val="75401472"/>
      </c:barChart>
      <c:catAx>
        <c:axId val="257956352"/>
        <c:scaling>
          <c:orientation val="minMax"/>
        </c:scaling>
        <c:delete val="0"/>
        <c:axPos val="b"/>
        <c:majorTickMark val="none"/>
        <c:minorTickMark val="none"/>
        <c:tickLblPos val="nextTo"/>
        <c:crossAx val="75401472"/>
        <c:crosses val="autoZero"/>
        <c:auto val="1"/>
        <c:lblAlgn val="ctr"/>
        <c:lblOffset val="100"/>
        <c:noMultiLvlLbl val="0"/>
      </c:catAx>
      <c:valAx>
        <c:axId val="75401472"/>
        <c:scaling>
          <c:orientation val="minMax"/>
        </c:scaling>
        <c:delete val="0"/>
        <c:axPos val="l"/>
        <c:majorGridlines/>
        <c:title>
          <c:tx>
            <c:rich>
              <a:bodyPr rot="0" vert="wordArtVert"/>
              <a:lstStyle/>
              <a:p>
                <a:pPr>
                  <a:defRPr/>
                </a:pPr>
                <a:r>
                  <a:rPr lang="tr-TR"/>
                  <a:t>%</a:t>
                </a:r>
              </a:p>
            </c:rich>
          </c:tx>
          <c:layout/>
          <c:overlay val="0"/>
        </c:title>
        <c:numFmt formatCode="General" sourceLinked="1"/>
        <c:majorTickMark val="none"/>
        <c:minorTickMark val="none"/>
        <c:tickLblPos val="nextTo"/>
        <c:crossAx val="257956352"/>
        <c:crosses val="autoZero"/>
        <c:crossBetween val="between"/>
      </c:valAx>
    </c:plotArea>
    <c:plotVisOnly val="1"/>
    <c:dispBlanksAs val="gap"/>
    <c:showDLblsOverMax val="0"/>
  </c:chart>
  <c:txPr>
    <a:bodyPr/>
    <a:lstStyle/>
    <a:p>
      <a:pPr>
        <a:defRPr sz="1800">
          <a:solidFill>
            <a:srgbClr val="FF0000"/>
          </a:solidFill>
        </a:defRPr>
      </a:pPr>
      <a:endParaRPr lang="tr-TR"/>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0.06794</cdr:x>
      <cdr:y>0.88895</cdr:y>
    </cdr:from>
    <cdr:to>
      <cdr:x>0.99611</cdr:x>
      <cdr:y>1</cdr:y>
    </cdr:to>
    <cdr:sp macro="" textlink="">
      <cdr:nvSpPr>
        <cdr:cNvPr id="2" name="TextBox 1"/>
        <cdr:cNvSpPr txBox="1"/>
      </cdr:nvSpPr>
      <cdr:spPr>
        <a:xfrm xmlns:a="http://schemas.openxmlformats.org/drawingml/2006/main">
          <a:off x="570140" y="4182836"/>
          <a:ext cx="7788728" cy="5225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tr-TR"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35ED64D-16D6-417C-97FF-9268AF14E533}" type="datetimeFigureOut">
              <a:rPr lang="tr-TR"/>
              <a:pPr>
                <a:defRPr/>
              </a:pPr>
              <a:t>16.4.2018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EB7F68A3-05D6-41F2-A999-958AE05F3943}" type="slidenum">
              <a:rPr lang="tr-TR"/>
              <a:pPr>
                <a:defRPr/>
              </a:pPr>
              <a:t>‹#›</a:t>
            </a:fld>
            <a:endParaRPr lang="tr-TR"/>
          </a:p>
        </p:txBody>
      </p:sp>
    </p:spTree>
    <p:extLst>
      <p:ext uri="{BB962C8B-B14F-4D97-AF65-F5344CB8AC3E}">
        <p14:creationId xmlns:p14="http://schemas.microsoft.com/office/powerpoint/2010/main" val="5844211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ncbi-nlm-nih-gov.ucsf.idm.oclc.org/pubmed/?term=Becker%20CM%5bAuthor%5d&amp;cauthor=true&amp;cauthor_uid=28668150" TargetMode="External"/><Relationship Id="rId7" Type="http://schemas.openxmlformats.org/officeDocument/2006/relationships/hyperlink" Target="https://www-ncbi-nlm-nih-gov.ucsf.idm.oclc.org/pubmed/28668150" TargetMode="External"/><Relationship Id="rId2" Type="http://schemas.openxmlformats.org/officeDocument/2006/relationships/slide" Target="../slides/slide53.xml"/><Relationship Id="rId1" Type="http://schemas.openxmlformats.org/officeDocument/2006/relationships/notesMaster" Target="../notesMasters/notesMaster1.xml"/><Relationship Id="rId6" Type="http://schemas.openxmlformats.org/officeDocument/2006/relationships/hyperlink" Target="https://www-ncbi-nlm-nih-gov.ucsf.idm.oclc.org/pubmed/?term=Singh%20SS%5bAuthor%5d&amp;cauthor=true&amp;cauthor_uid=28668150" TargetMode="External"/><Relationship Id="rId5" Type="http://schemas.openxmlformats.org/officeDocument/2006/relationships/hyperlink" Target="https://www-ncbi-nlm-nih-gov.ucsf.idm.oclc.org/pubmed/?term=Gude%20K%5bAuthor%5d&amp;cauthor=true&amp;cauthor_uid=28668150" TargetMode="External"/><Relationship Id="rId4" Type="http://schemas.openxmlformats.org/officeDocument/2006/relationships/hyperlink" Target="https://www-ncbi-nlm-nih-gov.ucsf.idm.oclc.org/pubmed/?term=Gattrell%20WT%5bAuthor%5d&amp;cauthor=true&amp;cauthor_uid=28668150"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C9AE4951-A0BF-4CFC-BE73-2A1DDA20A757}" type="slidenum">
              <a:rPr lang="en-US" smtClean="0"/>
              <a:pPr/>
              <a:t>1</a:t>
            </a:fld>
            <a:endParaRPr lang="en-US" smtClean="0"/>
          </a:p>
        </p:txBody>
      </p:sp>
      <p:sp>
        <p:nvSpPr>
          <p:cNvPr id="129027" name="Rectangle 2"/>
          <p:cNvSpPr>
            <a:spLocks noGrp="1" noRot="1" noChangeAspect="1" noChangeArrowheads="1" noTextEdit="1"/>
          </p:cNvSpPr>
          <p:nvPr>
            <p:ph type="sldImg"/>
          </p:nvPr>
        </p:nvSpPr>
        <p:spPr>
          <a:xfrm>
            <a:off x="1050925" y="768350"/>
            <a:ext cx="4757738" cy="3568700"/>
          </a:xfrm>
          <a:solidFill>
            <a:srgbClr val="FFFFFF"/>
          </a:solidFill>
          <a:ln/>
        </p:spPr>
      </p:sp>
      <p:sp>
        <p:nvSpPr>
          <p:cNvPr id="129028" name="Rectangle 3"/>
          <p:cNvSpPr>
            <a:spLocks noGrp="1" noChangeArrowheads="1"/>
          </p:cNvSpPr>
          <p:nvPr>
            <p:ph type="body" idx="1"/>
          </p:nvPr>
        </p:nvSpPr>
        <p:spPr>
          <a:xfrm>
            <a:off x="914400" y="4573588"/>
            <a:ext cx="5029200" cy="4341812"/>
          </a:xfrm>
          <a:solidFill>
            <a:srgbClr val="FFFFFF"/>
          </a:solidFill>
          <a:ln>
            <a:solidFill>
              <a:srgbClr val="000000"/>
            </a:solidFill>
          </a:ln>
        </p:spPr>
        <p:txBody>
          <a:bodyPr/>
          <a:lstStyle/>
          <a:p>
            <a:pPr eaLnBrk="1" hangingPunct="1"/>
            <a:endParaRPr lang="tr-TR"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0" i="0" u="none" strike="noStrike" kern="1200" baseline="0" dirty="0" smtClean="0">
                <a:solidFill>
                  <a:schemeClr val="tx1"/>
                </a:solidFill>
                <a:latin typeface="+mn-lt"/>
                <a:ea typeface="+mn-ea"/>
                <a:cs typeface="+mn-cs"/>
              </a:rPr>
              <a:t>background: Numerous studies concerning endometriosis and pain have been reported. However, there is no consensus on the best</a:t>
            </a:r>
          </a:p>
          <a:p>
            <a:r>
              <a:rPr lang="en-US" sz="1200" b="0" i="0" u="none" strike="noStrike" kern="1200" baseline="0" dirty="0" smtClean="0">
                <a:solidFill>
                  <a:schemeClr val="tx1"/>
                </a:solidFill>
                <a:latin typeface="+mn-lt"/>
                <a:ea typeface="+mn-ea"/>
                <a:cs typeface="+mn-cs"/>
              </a:rPr>
              <a:t>method to evaluate pain in endometriosis and many scales have been used. Moreover, there are only a few descriptions of minimal clinically</a:t>
            </a:r>
          </a:p>
          <a:p>
            <a:r>
              <a:rPr lang="en-US" sz="1200" b="0" i="0" u="none" strike="noStrike" kern="1200" baseline="0" dirty="0" smtClean="0">
                <a:solidFill>
                  <a:schemeClr val="tx1"/>
                </a:solidFill>
                <a:latin typeface="+mn-lt"/>
                <a:ea typeface="+mn-ea"/>
                <a:cs typeface="+mn-cs"/>
              </a:rPr>
              <a:t>important differences after treatment (MCID) to evaluate variations in pain. In our study, we aim to identify pain scales used in endometriosis</a:t>
            </a:r>
          </a:p>
          <a:p>
            <a:r>
              <a:rPr lang="en-US" sz="1200" b="0" i="0" u="none" strike="noStrike" kern="1200" baseline="0" dirty="0" smtClean="0">
                <a:solidFill>
                  <a:schemeClr val="tx1"/>
                </a:solidFill>
                <a:latin typeface="+mn-lt"/>
                <a:ea typeface="+mn-ea"/>
                <a:cs typeface="+mn-cs"/>
              </a:rPr>
              <a:t>pain treatment, to address their strong and weak points and to define which would be the ideal scale to help clinicians and researchers to evaluate</a:t>
            </a:r>
          </a:p>
          <a:p>
            <a:r>
              <a:rPr lang="tr-TR" sz="1200" b="0" i="0" u="none" strike="noStrike" kern="1200" baseline="0" dirty="0" smtClean="0">
                <a:solidFill>
                  <a:schemeClr val="tx1"/>
                </a:solidFill>
                <a:latin typeface="+mn-lt"/>
                <a:ea typeface="+mn-ea"/>
                <a:cs typeface="+mn-cs"/>
              </a:rPr>
              <a:t>endometriosis-related pain.</a:t>
            </a:r>
          </a:p>
          <a:p>
            <a:r>
              <a:rPr lang="en-US" sz="1200" b="0" i="0" u="none" strike="noStrike" kern="1200" baseline="0" dirty="0" smtClean="0">
                <a:solidFill>
                  <a:schemeClr val="tx1"/>
                </a:solidFill>
                <a:latin typeface="+mn-lt"/>
                <a:ea typeface="+mn-ea"/>
                <a:cs typeface="+mn-cs"/>
              </a:rPr>
              <a:t>methods: A search of the MEDLINE and EMBASE databases was carried out for publications in English, French or Portuguese from 1980 to</a:t>
            </a:r>
          </a:p>
          <a:p>
            <a:r>
              <a:rPr lang="en-US" sz="1200" b="0" i="0" u="none" strike="noStrike" kern="1200" baseline="0" dirty="0" smtClean="0">
                <a:solidFill>
                  <a:schemeClr val="tx1"/>
                </a:solidFill>
                <a:latin typeface="+mn-lt"/>
                <a:ea typeface="+mn-ea"/>
                <a:cs typeface="+mn-cs"/>
              </a:rPr>
              <a:t>December 2012, for the words: endometriosis, treatment, pain. Studies were selected if they studied an endometriosis treatment and a pain scale</a:t>
            </a:r>
          </a:p>
          <a:p>
            <a:r>
              <a:rPr lang="en-US" sz="1200" b="0" i="0" u="none" strike="noStrike" kern="1200" baseline="0" dirty="0" smtClean="0">
                <a:solidFill>
                  <a:schemeClr val="tx1"/>
                </a:solidFill>
                <a:latin typeface="+mn-lt"/>
                <a:ea typeface="+mn-ea"/>
                <a:cs typeface="+mn-cs"/>
              </a:rPr>
              <a:t>was specified. A quantitative and a qualitative analysis of each scale was performed to define strong and weak points of each scale (systematic</a:t>
            </a:r>
          </a:p>
          <a:p>
            <a:r>
              <a:rPr lang="tr-TR" sz="1200" b="0" i="0" u="none" strike="noStrike" kern="1200" baseline="0" dirty="0" smtClean="0">
                <a:solidFill>
                  <a:schemeClr val="tx1"/>
                </a:solidFill>
                <a:latin typeface="+mn-lt"/>
                <a:ea typeface="+mn-ea"/>
                <a:cs typeface="+mn-cs"/>
              </a:rPr>
              <a:t>registration number: CRD42013005336).</a:t>
            </a:r>
          </a:p>
          <a:p>
            <a:r>
              <a:rPr lang="en-US" sz="1200" b="0" i="0" u="none" strike="noStrike" kern="1200" baseline="0" dirty="0" smtClean="0">
                <a:solidFill>
                  <a:schemeClr val="tx1"/>
                </a:solidFill>
                <a:latin typeface="+mn-lt"/>
                <a:ea typeface="+mn-ea"/>
                <a:cs typeface="+mn-cs"/>
              </a:rPr>
              <a:t>results: A total of 736 publications were identified. After excluding duplications and applying inclusion criteria 258 studies </a:t>
            </a:r>
            <a:r>
              <a:rPr lang="en-US" sz="1200" b="0" i="0" u="none" strike="noStrike" kern="1200" baseline="0" dirty="0" err="1" smtClean="0">
                <a:solidFill>
                  <a:schemeClr val="tx1"/>
                </a:solidFill>
                <a:latin typeface="+mn-lt"/>
                <a:ea typeface="+mn-ea"/>
                <a:cs typeface="+mn-cs"/>
              </a:rPr>
              <a:t>remained.We</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found that the visual analog scale (VAS) is the most frequently used scale. Both VAS and the numerical rating scale (NRS) show a good balance</a:t>
            </a:r>
          </a:p>
          <a:p>
            <a:r>
              <a:rPr lang="en-US" sz="1200" b="0" i="0" u="none" strike="noStrike" kern="1200" baseline="0" dirty="0" smtClean="0">
                <a:solidFill>
                  <a:schemeClr val="tx1"/>
                </a:solidFill>
                <a:latin typeface="+mn-lt"/>
                <a:ea typeface="+mn-ea"/>
                <a:cs typeface="+mn-cs"/>
              </a:rPr>
              <a:t>between strong and weak points in comparison with others such as the Biberoglu and Behrman scale. Concerning MCID, only VAS, NRS and</a:t>
            </a:r>
          </a:p>
          <a:p>
            <a:r>
              <a:rPr lang="en-US" sz="1200" b="0" i="0" u="none" strike="noStrike" kern="1200" baseline="0" dirty="0" smtClean="0">
                <a:solidFill>
                  <a:schemeClr val="tx1"/>
                </a:solidFill>
                <a:latin typeface="+mn-lt"/>
                <a:ea typeface="+mn-ea"/>
                <a:cs typeface="+mn-cs"/>
              </a:rPr>
              <a:t>Brief Pain Inventory scales have reported MCID and, among these, only VAS MCID has been studied in endometriosis patients (VAS MCID ¼</a:t>
            </a:r>
          </a:p>
          <a:p>
            <a:r>
              <a:rPr lang="en-US" sz="1200" b="0" i="0" u="none" strike="noStrike" kern="1200" baseline="0" dirty="0" smtClean="0">
                <a:solidFill>
                  <a:schemeClr val="tx1"/>
                </a:solidFill>
                <a:latin typeface="+mn-lt"/>
                <a:ea typeface="+mn-ea"/>
                <a:cs typeface="+mn-cs"/>
              </a:rPr>
              <a:t>10 mm). Adding the Clinical Global Impression score (CGI) to the pain scale allows calculation of the MCID.</a:t>
            </a:r>
          </a:p>
          <a:p>
            <a:r>
              <a:rPr lang="en-US" sz="1200" b="0" i="0" u="none" strike="noStrike" kern="1200" baseline="0" dirty="0" smtClean="0">
                <a:solidFill>
                  <a:schemeClr val="tx1"/>
                </a:solidFill>
                <a:latin typeface="+mn-lt"/>
                <a:ea typeface="+mn-ea"/>
                <a:cs typeface="+mn-cs"/>
              </a:rPr>
              <a:t>conclusions: </a:t>
            </a:r>
            <a:r>
              <a:rPr lang="en-US" sz="1200" b="0" i="0" u="none" strike="noStrike" kern="1200" baseline="0" dirty="0" err="1" smtClean="0">
                <a:solidFill>
                  <a:schemeClr val="tx1"/>
                </a:solidFill>
                <a:latin typeface="+mn-lt"/>
                <a:ea typeface="+mn-ea"/>
                <a:cs typeface="+mn-cs"/>
              </a:rPr>
              <a:t>Whenusing</a:t>
            </a:r>
            <a:r>
              <a:rPr lang="en-US" sz="1200" b="0" i="0" u="none" strike="noStrike" kern="1200" baseline="0" dirty="0" smtClean="0">
                <a:solidFill>
                  <a:schemeClr val="tx1"/>
                </a:solidFill>
                <a:latin typeface="+mn-lt"/>
                <a:ea typeface="+mn-ea"/>
                <a:cs typeface="+mn-cs"/>
              </a:rPr>
              <a:t> pain scales their strengths and weaknesses must be known and included in the </a:t>
            </a:r>
            <a:r>
              <a:rPr lang="en-US" sz="1200" b="0" i="0" u="none" strike="noStrike" kern="1200" baseline="0" dirty="0" err="1" smtClean="0">
                <a:solidFill>
                  <a:schemeClr val="tx1"/>
                </a:solidFill>
                <a:latin typeface="+mn-lt"/>
                <a:ea typeface="+mn-ea"/>
                <a:cs typeface="+mn-cs"/>
              </a:rPr>
              <a:t>analysis.VAS</a:t>
            </a:r>
            <a:r>
              <a:rPr lang="en-US" sz="1200" b="0" i="0" u="none" strike="noStrike" kern="1200" baseline="0" dirty="0" smtClean="0">
                <a:solidFill>
                  <a:schemeClr val="tx1"/>
                </a:solidFill>
                <a:latin typeface="+mn-lt"/>
                <a:ea typeface="+mn-ea"/>
                <a:cs typeface="+mn-cs"/>
              </a:rPr>
              <a:t> is the most frequently</a:t>
            </a:r>
          </a:p>
          <a:p>
            <a:r>
              <a:rPr lang="en-US" sz="1200" b="0" i="0" u="none" strike="noStrike" kern="1200" baseline="0" dirty="0" smtClean="0">
                <a:solidFill>
                  <a:schemeClr val="tx1"/>
                </a:solidFill>
                <a:latin typeface="+mn-lt"/>
                <a:ea typeface="+mn-ea"/>
                <a:cs typeface="+mn-cs"/>
              </a:rPr>
              <a:t>used pain scale and, together with NRS, seems the best adapted for endometriosis pain measurement. The use of VAS or NRS for each type of</a:t>
            </a:r>
          </a:p>
          <a:p>
            <a:r>
              <a:rPr lang="en-US" sz="1200" b="0" i="0" u="none" strike="noStrike" kern="1200" baseline="0" dirty="0" smtClean="0">
                <a:solidFill>
                  <a:schemeClr val="tx1"/>
                </a:solidFill>
                <a:latin typeface="+mn-lt"/>
                <a:ea typeface="+mn-ea"/>
                <a:cs typeface="+mn-cs"/>
              </a:rPr>
              <a:t>typical pain related to endometriosis (dysmenorrhea, deep dyspareunia and non-menstrual chronic pelvic pain), combined with the CGI and a</a:t>
            </a:r>
          </a:p>
          <a:p>
            <a:r>
              <a:rPr lang="en-US" sz="1200" b="0" i="0" u="none" strike="noStrike" kern="1200" baseline="0" dirty="0" smtClean="0">
                <a:solidFill>
                  <a:schemeClr val="tx1"/>
                </a:solidFill>
                <a:latin typeface="+mn-lt"/>
                <a:ea typeface="+mn-ea"/>
                <a:cs typeface="+mn-cs"/>
              </a:rPr>
              <a:t>quality-of-life scale will provide both clinicians and researchers with tools to evaluate treatment response.</a:t>
            </a:r>
          </a:p>
          <a:p>
            <a:r>
              <a:rPr lang="tr-TR" sz="1200" b="0" i="0" u="none" strike="noStrike" kern="1200" baseline="0" dirty="0" smtClean="0">
                <a:solidFill>
                  <a:schemeClr val="tx1"/>
                </a:solidFill>
                <a:latin typeface="+mn-lt"/>
                <a:ea typeface="+mn-ea"/>
                <a:cs typeface="+mn-cs"/>
              </a:rPr>
              <a:t>&amp;</a:t>
            </a:r>
          </a:p>
          <a:p>
            <a:endParaRPr lang="tr-TR"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Conclusion</a:t>
            </a:r>
          </a:p>
          <a:p>
            <a:r>
              <a:rPr lang="en-US" sz="1200" b="0" i="0" u="none" strike="noStrike" kern="1200" baseline="0" dirty="0" smtClean="0">
                <a:solidFill>
                  <a:schemeClr val="tx1"/>
                </a:solidFill>
                <a:latin typeface="+mn-lt"/>
                <a:ea typeface="+mn-ea"/>
                <a:cs typeface="+mn-cs"/>
              </a:rPr>
              <a:t>In conclusion, studies should not only analyze statistically for a significant</a:t>
            </a:r>
          </a:p>
          <a:p>
            <a:r>
              <a:rPr lang="en-US" sz="1200" b="0" i="0" u="none" strike="noStrike" kern="1200" baseline="0" dirty="0" smtClean="0">
                <a:solidFill>
                  <a:schemeClr val="tx1"/>
                </a:solidFill>
                <a:latin typeface="+mn-lt"/>
                <a:ea typeface="+mn-ea"/>
                <a:cs typeface="+mn-cs"/>
              </a:rPr>
              <a:t>difference but also complete their analyses with: the MCID for the population</a:t>
            </a:r>
          </a:p>
          <a:p>
            <a:r>
              <a:rPr lang="en-US" sz="1200" b="0" i="0" u="none" strike="noStrike" kern="1200" baseline="0" dirty="0" smtClean="0">
                <a:solidFill>
                  <a:schemeClr val="tx1"/>
                </a:solidFill>
                <a:latin typeface="+mn-lt"/>
                <a:ea typeface="+mn-ea"/>
                <a:cs typeface="+mn-cs"/>
              </a:rPr>
              <a:t>studied; the proportion of patients that had at least the MCID; the</a:t>
            </a:r>
          </a:p>
          <a:p>
            <a:r>
              <a:rPr lang="en-US" sz="1200" b="0" i="0" u="none" strike="noStrike" kern="1200" baseline="0" dirty="0" smtClean="0">
                <a:solidFill>
                  <a:schemeClr val="tx1"/>
                </a:solidFill>
                <a:latin typeface="+mn-lt"/>
                <a:ea typeface="+mn-ea"/>
                <a:cs typeface="+mn-cs"/>
              </a:rPr>
              <a:t>more important improvements and those that did not improve or got</a:t>
            </a:r>
          </a:p>
          <a:p>
            <a:r>
              <a:rPr lang="en-US" sz="1200" b="0" i="0" u="none" strike="noStrike" kern="1200" baseline="0" dirty="0" smtClean="0">
                <a:solidFill>
                  <a:schemeClr val="tx1"/>
                </a:solidFill>
                <a:latin typeface="+mn-lt"/>
                <a:ea typeface="+mn-ea"/>
                <a:cs typeface="+mn-cs"/>
              </a:rPr>
              <a:t>worse. Ideally studies should measure pain at least for one calendar</a:t>
            </a:r>
          </a:p>
          <a:p>
            <a:r>
              <a:rPr lang="en-US" sz="1200" b="0" i="0" u="none" strike="noStrike" kern="1200" baseline="0" dirty="0" smtClean="0">
                <a:solidFill>
                  <a:schemeClr val="tx1"/>
                </a:solidFill>
                <a:latin typeface="+mn-lt"/>
                <a:ea typeface="+mn-ea"/>
                <a:cs typeface="+mn-cs"/>
              </a:rPr>
              <a:t>month before treatment and then at 3, 6 and 12 months thereafter, continuing</a:t>
            </a:r>
          </a:p>
          <a:p>
            <a:r>
              <a:rPr lang="en-US" sz="1200" b="0" i="0" u="none" strike="noStrike" kern="1200" baseline="0" dirty="0" smtClean="0">
                <a:solidFill>
                  <a:schemeClr val="tx1"/>
                </a:solidFill>
                <a:latin typeface="+mn-lt"/>
                <a:ea typeface="+mn-ea"/>
                <a:cs typeface="+mn-cs"/>
              </a:rPr>
              <a:t>their annual evaluation as long as possible. Despite these suggestions,</a:t>
            </a:r>
          </a:p>
          <a:p>
            <a:r>
              <a:rPr lang="en-US" sz="1200" b="0" i="0" u="none" strike="noStrike" kern="1200" baseline="0" dirty="0" smtClean="0">
                <a:solidFill>
                  <a:schemeClr val="tx1"/>
                </a:solidFill>
                <a:latin typeface="+mn-lt"/>
                <a:ea typeface="+mn-ea"/>
                <a:cs typeface="+mn-cs"/>
              </a:rPr>
              <a:t>it is often difficult to have optimal conditions in the ward to evaluate</a:t>
            </a:r>
          </a:p>
          <a:p>
            <a:r>
              <a:rPr lang="en-US" sz="1200" b="0" i="0" u="none" strike="noStrike" kern="1200" baseline="0" dirty="0" smtClean="0">
                <a:solidFill>
                  <a:schemeClr val="tx1"/>
                </a:solidFill>
                <a:latin typeface="+mn-lt"/>
                <a:ea typeface="+mn-ea"/>
                <a:cs typeface="+mn-cs"/>
              </a:rPr>
              <a:t>patients and to use new tools, such as the Endometriosis Pain and Bleeding</a:t>
            </a:r>
          </a:p>
          <a:p>
            <a:r>
              <a:rPr lang="en-US" sz="1200" b="0" i="0" u="none" strike="noStrike" kern="1200" baseline="0" dirty="0" smtClean="0">
                <a:solidFill>
                  <a:schemeClr val="tx1"/>
                </a:solidFill>
                <a:latin typeface="+mn-lt"/>
                <a:ea typeface="+mn-ea"/>
                <a:cs typeface="+mn-cs"/>
              </a:rPr>
              <a:t>Diary, which enables an assessment of pain without an excessive</a:t>
            </a:r>
          </a:p>
          <a:p>
            <a:r>
              <a:rPr lang="en-US" sz="1200" b="0" i="0" u="none" strike="noStrike" kern="1200" baseline="0" dirty="0" smtClean="0">
                <a:solidFill>
                  <a:schemeClr val="tx1"/>
                </a:solidFill>
                <a:latin typeface="+mn-lt"/>
                <a:ea typeface="+mn-ea"/>
                <a:cs typeface="+mn-cs"/>
              </a:rPr>
              <a:t>burden for the clinical staff. The VAS scale is the most commonly used</a:t>
            </a:r>
          </a:p>
          <a:p>
            <a:r>
              <a:rPr lang="en-US" sz="1200" b="0" i="0" u="none" strike="noStrike" kern="1200" baseline="0" dirty="0" smtClean="0">
                <a:solidFill>
                  <a:schemeClr val="tx1"/>
                </a:solidFill>
                <a:latin typeface="+mn-lt"/>
                <a:ea typeface="+mn-ea"/>
                <a:cs typeface="+mn-cs"/>
              </a:rPr>
              <a:t>scale in endometriosis studies with an MCID determined at 10 mm.</a:t>
            </a:r>
          </a:p>
          <a:p>
            <a:r>
              <a:rPr lang="en-US" sz="1200" b="0" i="0" u="none" strike="noStrike" kern="1200" baseline="0" dirty="0" smtClean="0">
                <a:solidFill>
                  <a:schemeClr val="tx1"/>
                </a:solidFill>
                <a:latin typeface="+mn-lt"/>
                <a:ea typeface="+mn-ea"/>
                <a:cs typeface="+mn-cs"/>
              </a:rPr>
              <a:t>This MCID should be related to the specific characteristics of the treatment</a:t>
            </a:r>
          </a:p>
          <a:p>
            <a:r>
              <a:rPr lang="en-US" sz="1200" b="0" i="0" u="none" strike="noStrike" kern="1200" baseline="0" dirty="0" smtClean="0">
                <a:solidFill>
                  <a:schemeClr val="tx1"/>
                </a:solidFill>
                <a:latin typeface="+mn-lt"/>
                <a:ea typeface="+mn-ea"/>
                <a:cs typeface="+mn-cs"/>
              </a:rPr>
              <a:t>being studied, and this difference should not be ,10 mm, but it</a:t>
            </a:r>
          </a:p>
          <a:p>
            <a:r>
              <a:rPr lang="en-US" sz="1200" b="0" i="0" u="none" strike="noStrike" kern="1200" baseline="0" dirty="0" smtClean="0">
                <a:solidFill>
                  <a:schemeClr val="tx1"/>
                </a:solidFill>
                <a:latin typeface="+mn-lt"/>
                <a:ea typeface="+mn-ea"/>
                <a:cs typeface="+mn-cs"/>
              </a:rPr>
              <a:t>could be greater in case of considerable differences between medical</a:t>
            </a:r>
          </a:p>
          <a:p>
            <a:r>
              <a:rPr lang="en-US" sz="1200" b="0" i="0" u="none" strike="noStrike" kern="1200" baseline="0" dirty="0" smtClean="0">
                <a:solidFill>
                  <a:schemeClr val="tx1"/>
                </a:solidFill>
                <a:latin typeface="+mn-lt"/>
                <a:ea typeface="+mn-ea"/>
                <a:cs typeface="+mn-cs"/>
              </a:rPr>
              <a:t>interventions in terms of safety, tolerability or costs. Both VAS and</a:t>
            </a:r>
          </a:p>
          <a:p>
            <a:r>
              <a:rPr lang="en-US" sz="1200" b="0" i="0" u="none" strike="noStrike" kern="1200" baseline="0" dirty="0" smtClean="0">
                <a:solidFill>
                  <a:schemeClr val="tx1"/>
                </a:solidFill>
                <a:latin typeface="+mn-lt"/>
                <a:ea typeface="+mn-ea"/>
                <a:cs typeface="+mn-cs"/>
              </a:rPr>
              <a:t>NRS combined with CGI show a better balance between strong and</a:t>
            </a:r>
          </a:p>
          <a:p>
            <a:r>
              <a:rPr lang="en-US" sz="1200" b="0" i="0" u="none" strike="noStrike" kern="1200" baseline="0" dirty="0" smtClean="0">
                <a:solidFill>
                  <a:schemeClr val="tx1"/>
                </a:solidFill>
                <a:latin typeface="+mn-lt"/>
                <a:ea typeface="+mn-ea"/>
                <a:cs typeface="+mn-cs"/>
              </a:rPr>
              <a:t>weak points compared with other scales.</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27</a:t>
            </a:fld>
            <a:endParaRPr lang="tr-TR"/>
          </a:p>
        </p:txBody>
      </p:sp>
    </p:spTree>
    <p:extLst>
      <p:ext uri="{BB962C8B-B14F-4D97-AF65-F5344CB8AC3E}">
        <p14:creationId xmlns:p14="http://schemas.microsoft.com/office/powerpoint/2010/main" val="4792752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a:defRPr sz="3200">
                <a:solidFill>
                  <a:schemeClr val="tx1"/>
                </a:solidFill>
                <a:latin typeface="Times New Roman" charset="0"/>
                <a:ea typeface="ＭＳ Ｐゴシック" charset="0"/>
                <a:cs typeface="ＭＳ Ｐゴシック" charset="0"/>
              </a:defRPr>
            </a:lvl1pPr>
            <a:lvl2pPr marL="742950" indent="-285750">
              <a:defRPr sz="3200">
                <a:solidFill>
                  <a:schemeClr val="tx1"/>
                </a:solidFill>
                <a:latin typeface="Times New Roman" charset="0"/>
                <a:ea typeface="ＭＳ Ｐゴシック" charset="0"/>
              </a:defRPr>
            </a:lvl2pPr>
            <a:lvl3pPr marL="1143000" indent="-228600">
              <a:defRPr sz="3200">
                <a:solidFill>
                  <a:schemeClr val="tx1"/>
                </a:solidFill>
                <a:latin typeface="Times New Roman" charset="0"/>
                <a:ea typeface="ＭＳ Ｐゴシック" charset="0"/>
              </a:defRPr>
            </a:lvl3pPr>
            <a:lvl4pPr marL="1600200" indent="-228600">
              <a:defRPr sz="3200">
                <a:solidFill>
                  <a:schemeClr val="tx1"/>
                </a:solidFill>
                <a:latin typeface="Times New Roman" charset="0"/>
                <a:ea typeface="ＭＳ Ｐゴシック" charset="0"/>
              </a:defRPr>
            </a:lvl4pPr>
            <a:lvl5pPr marL="2057400" indent="-228600">
              <a:defRPr sz="32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32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32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32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3200">
                <a:solidFill>
                  <a:schemeClr val="tx1"/>
                </a:solidFill>
                <a:latin typeface="Times New Roman" charset="0"/>
                <a:ea typeface="ＭＳ Ｐゴシック" charset="0"/>
              </a:defRPr>
            </a:lvl9pPr>
          </a:lstStyle>
          <a:p>
            <a:fld id="{80293006-67BF-2C4B-8184-421EA707C024}" type="slidenum">
              <a:rPr lang="en-US" sz="1200"/>
              <a:pPr/>
              <a:t>35</a:t>
            </a:fld>
            <a:endParaRPr lang="en-US" sz="1200"/>
          </a:p>
        </p:txBody>
      </p:sp>
      <p:sp>
        <p:nvSpPr>
          <p:cNvPr id="20482" name="Rectangle 2"/>
          <p:cNvSpPr>
            <a:spLocks noGrp="1" noRot="1" noChangeAspect="1" noChangeArrowheads="1" noTextEdit="1"/>
          </p:cNvSpPr>
          <p:nvPr>
            <p:ph type="sldImg"/>
          </p:nvPr>
        </p:nvSpPr>
        <p:spPr>
          <a:solidFill>
            <a:srgbClr val="FFFFFF"/>
          </a:solidFill>
          <a:ln/>
        </p:spPr>
      </p:sp>
      <p:sp>
        <p:nvSpPr>
          <p:cNvPr id="20483"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xmlns="" val="1"/>
            </a:ext>
          </a:extLst>
        </p:spPr>
        <p:txBody>
          <a:bodyPr/>
          <a:lstStyle/>
          <a:p>
            <a:pPr eaLnBrk="1" hangingPunct="1">
              <a:spcBef>
                <a:spcPct val="0"/>
              </a:spcBef>
            </a:pPr>
            <a:endParaRPr lang="en-US">
              <a:ea typeface="ＭＳ Ｐゴシック" charset="0"/>
              <a:cs typeface="ＭＳ Ｐゴシック"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u="none" strike="noStrike" kern="1200" baseline="0" dirty="0" smtClean="0">
                <a:solidFill>
                  <a:schemeClr val="tx1"/>
                </a:solidFill>
                <a:latin typeface="+mn-lt"/>
                <a:ea typeface="+mn-ea"/>
                <a:cs typeface="+mn-cs"/>
              </a:rPr>
              <a:t>This figure illustrates the different factors, which are important in the generation of endometriosis-associated pain, both at the level of peripheral and central nervous system. In the lower box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lesions are highlighted in red (they can be in the peritoneum, ovary, rectovaginal septum, etc.). These implants are usually surrounded by nerve </a:t>
            </a:r>
            <a:r>
              <a:rPr lang="en-US" sz="1200" b="0" i="0" u="none" strike="noStrike" kern="1200" baseline="0" dirty="0" err="1" smtClean="0">
                <a:solidFill>
                  <a:schemeClr val="tx1"/>
                </a:solidFill>
                <a:latin typeface="+mn-lt"/>
                <a:ea typeface="+mn-ea"/>
                <a:cs typeface="+mn-cs"/>
              </a:rPr>
              <a:t>fibres</a:t>
            </a:r>
            <a:r>
              <a:rPr lang="en-US" sz="1200" b="0" i="0" u="none" strike="noStrike" kern="1200" baseline="0" dirty="0" smtClean="0">
                <a:solidFill>
                  <a:schemeClr val="tx1"/>
                </a:solidFill>
                <a:latin typeface="+mn-lt"/>
                <a:ea typeface="+mn-ea"/>
                <a:cs typeface="+mn-cs"/>
              </a:rPr>
              <a:t> (sensory and sympathetic </a:t>
            </a:r>
            <a:r>
              <a:rPr lang="en-US" sz="1200" b="0" i="0" u="none" strike="noStrike" kern="1200" baseline="0" dirty="0" err="1" smtClean="0">
                <a:solidFill>
                  <a:schemeClr val="tx1"/>
                </a:solidFill>
                <a:latin typeface="+mn-lt"/>
                <a:ea typeface="+mn-ea"/>
                <a:cs typeface="+mn-cs"/>
              </a:rPr>
              <a:t>fibres</a:t>
            </a:r>
            <a:r>
              <a:rPr lang="en-US" sz="1200" b="0" i="0" u="none" strike="noStrike" kern="1200" baseline="0" dirty="0" smtClean="0">
                <a:solidFill>
                  <a:schemeClr val="tx1"/>
                </a:solidFill>
                <a:latin typeface="+mn-lt"/>
                <a:ea typeface="+mn-ea"/>
                <a:cs typeface="+mn-cs"/>
              </a:rPr>
              <a:t>). These new </a:t>
            </a:r>
            <a:r>
              <a:rPr lang="en-US" sz="1200" b="0" i="0" u="none" strike="noStrike" kern="1200" baseline="0" dirty="0" err="1" smtClean="0">
                <a:solidFill>
                  <a:schemeClr val="tx1"/>
                </a:solidFill>
                <a:latin typeface="+mn-lt"/>
                <a:ea typeface="+mn-ea"/>
                <a:cs typeface="+mn-cs"/>
              </a:rPr>
              <a:t>fibres</a:t>
            </a:r>
            <a:r>
              <a:rPr lang="en-US" sz="1200" b="0" i="0" u="none" strike="noStrike" kern="1200" baseline="0" dirty="0" smtClean="0">
                <a:solidFill>
                  <a:schemeClr val="tx1"/>
                </a:solidFill>
                <a:latin typeface="+mn-lt"/>
                <a:ea typeface="+mn-ea"/>
                <a:cs typeface="+mn-cs"/>
              </a:rPr>
              <a:t> are commonly surrounded by new blood vessels (</a:t>
            </a:r>
            <a:r>
              <a:rPr lang="en-US" sz="1200" b="0" i="0" u="none" strike="noStrike" kern="1200" baseline="0" dirty="0" err="1" smtClean="0">
                <a:solidFill>
                  <a:schemeClr val="tx1"/>
                </a:solidFill>
                <a:latin typeface="+mn-lt"/>
                <a:ea typeface="+mn-ea"/>
                <a:cs typeface="+mn-cs"/>
              </a:rPr>
              <a:t>neuroangiogenesis</a:t>
            </a:r>
            <a:r>
              <a:rPr lang="en-US" sz="1200" b="0" i="0" u="none" strike="noStrike" kern="1200" baseline="0" dirty="0" smtClean="0">
                <a:solidFill>
                  <a:schemeClr val="tx1"/>
                </a:solidFill>
                <a:latin typeface="+mn-lt"/>
                <a:ea typeface="+mn-ea"/>
                <a:cs typeface="+mn-cs"/>
              </a:rPr>
              <a:t>). The extent of </a:t>
            </a:r>
            <a:r>
              <a:rPr lang="en-US" sz="1200" b="0" i="0" u="none" strike="noStrike" kern="1200" baseline="0" dirty="0" err="1" smtClean="0">
                <a:solidFill>
                  <a:schemeClr val="tx1"/>
                </a:solidFill>
                <a:latin typeface="+mn-lt"/>
                <a:ea typeface="+mn-ea"/>
                <a:cs typeface="+mn-cs"/>
              </a:rPr>
              <a:t>sensitisation</a:t>
            </a:r>
            <a:r>
              <a:rPr lang="en-US" sz="1200" b="0" i="0" u="none" strike="noStrike" kern="1200" baseline="0" dirty="0" smtClean="0">
                <a:solidFill>
                  <a:schemeClr val="tx1"/>
                </a:solidFill>
                <a:latin typeface="+mn-lt"/>
                <a:ea typeface="+mn-ea"/>
                <a:cs typeface="+mn-cs"/>
              </a:rPr>
              <a:t> is dynamically modulated by estradiol and cytokines. Several immune mediators like cytokines but also interleukins and growth factors (NGF, VEGF, BDNF) are up-regulated in peritoneal fluid of women with endometriosis. All these molecules can be secreted by different immune cells and mediate the release of each other, thus maintaining a vicious circle. NGF and these molecules also </a:t>
            </a:r>
            <a:r>
              <a:rPr lang="en-US" sz="1200" b="0" i="0" u="none" strike="noStrike" kern="1200" baseline="0" dirty="0" err="1" smtClean="0">
                <a:solidFill>
                  <a:schemeClr val="tx1"/>
                </a:solidFill>
                <a:latin typeface="+mn-lt"/>
                <a:ea typeface="+mn-ea"/>
                <a:cs typeface="+mn-cs"/>
              </a:rPr>
              <a:t>sensitise</a:t>
            </a:r>
            <a:r>
              <a:rPr lang="en-US" sz="1200" b="0" i="0" u="none" strike="noStrike" kern="1200" baseline="0" dirty="0" smtClean="0">
                <a:solidFill>
                  <a:schemeClr val="tx1"/>
                </a:solidFill>
                <a:latin typeface="+mn-lt"/>
                <a:ea typeface="+mn-ea"/>
                <a:cs typeface="+mn-cs"/>
              </a:rPr>
              <a:t> (lower the threshold) or excite the terminals of sensory nerve </a:t>
            </a:r>
            <a:r>
              <a:rPr lang="en-US" sz="1200" b="0" i="0" u="none" strike="noStrike" kern="1200" baseline="0" dirty="0" err="1" smtClean="0">
                <a:solidFill>
                  <a:schemeClr val="tx1"/>
                </a:solidFill>
                <a:latin typeface="+mn-lt"/>
                <a:ea typeface="+mn-ea"/>
                <a:cs typeface="+mn-cs"/>
              </a:rPr>
              <a:t>fibres</a:t>
            </a:r>
            <a:r>
              <a:rPr lang="en-US" sz="1200" b="0" i="0" u="none" strike="noStrike" kern="1200" baseline="0" dirty="0" smtClean="0">
                <a:solidFill>
                  <a:schemeClr val="tx1"/>
                </a:solidFill>
                <a:latin typeface="+mn-lt"/>
                <a:ea typeface="+mn-ea"/>
                <a:cs typeface="+mn-cs"/>
              </a:rPr>
              <a:t>, thus generating or modulating the pain stimuli. Nerve </a:t>
            </a:r>
            <a:r>
              <a:rPr lang="en-US" sz="1200" b="0" i="0" u="none" strike="noStrike" kern="1200" baseline="0" dirty="0" err="1" smtClean="0">
                <a:solidFill>
                  <a:schemeClr val="tx1"/>
                </a:solidFill>
                <a:latin typeface="+mn-lt"/>
                <a:ea typeface="+mn-ea"/>
                <a:cs typeface="+mn-cs"/>
              </a:rPr>
              <a:t>fibres</a:t>
            </a:r>
            <a:r>
              <a:rPr lang="en-US" sz="1200" b="0" i="0" u="none" strike="noStrike" kern="1200" baseline="0" dirty="0" smtClean="0">
                <a:solidFill>
                  <a:schemeClr val="tx1"/>
                </a:solidFill>
                <a:latin typeface="+mn-lt"/>
                <a:ea typeface="+mn-ea"/>
                <a:cs typeface="+mn-cs"/>
              </a:rPr>
              <a:t> from the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implants can reach the spinal cord and enter in the same DRG of nerves coming from other pelvic organs. This cross-</a:t>
            </a:r>
            <a:r>
              <a:rPr lang="en-US" sz="1200" b="0" i="0" u="none" strike="noStrike" kern="1200" baseline="0" dirty="0" err="1" smtClean="0">
                <a:solidFill>
                  <a:schemeClr val="tx1"/>
                </a:solidFill>
                <a:latin typeface="+mn-lt"/>
                <a:ea typeface="+mn-ea"/>
                <a:cs typeface="+mn-cs"/>
              </a:rPr>
              <a:t>sensitisation</a:t>
            </a:r>
            <a:r>
              <a:rPr lang="en-US" sz="1200" b="0" i="0" u="none" strike="noStrike" kern="1200" baseline="0" dirty="0" smtClean="0">
                <a:solidFill>
                  <a:schemeClr val="tx1"/>
                </a:solidFill>
                <a:latin typeface="+mn-lt"/>
                <a:ea typeface="+mn-ea"/>
                <a:cs typeface="+mn-cs"/>
              </a:rPr>
              <a:t>, which also can happen in the periphery might be a partial explanation of the comorbidity between endometriosis and other diseases, such as irritable bowel syndrome. Normally, multiple intersegmental spinal connections exist and they can be cause of cross-</a:t>
            </a:r>
            <a:r>
              <a:rPr lang="en-US" sz="1200" b="0" i="0" u="none" strike="noStrike" kern="1200" baseline="0" dirty="0" err="1" smtClean="0">
                <a:solidFill>
                  <a:schemeClr val="tx1"/>
                </a:solidFill>
                <a:latin typeface="+mn-lt"/>
                <a:ea typeface="+mn-ea"/>
                <a:cs typeface="+mn-cs"/>
              </a:rPr>
              <a:t>sensitisation</a:t>
            </a:r>
            <a:r>
              <a:rPr lang="en-US" sz="1200" b="0" i="0" u="none" strike="noStrike" kern="1200" baseline="0" dirty="0" smtClean="0">
                <a:solidFill>
                  <a:schemeClr val="tx1"/>
                </a:solidFill>
                <a:latin typeface="+mn-lt"/>
                <a:ea typeface="+mn-ea"/>
                <a:cs typeface="+mn-cs"/>
              </a:rPr>
              <a:t> at spinal levels as well. Moreover, activation of spinal microglia can maintain and perpetuate the pain stimuli. Normally, spinal cord engages neurons throughout the brain that themselves are interconnected via complex ascending and descending inhibitory/excitatory synapses at the level of CNS. Many factors influence how the brain processes pain (psychological, cortisol, etc.), so the pain experience varies both within and between individuals. Recent advances in neuroimaging showed that modifications (volumetric increase or decrease) in specific CNS regions are statistically related to the presence of pain or endometriosis, such as PAG. (For interpretation of the references to </a:t>
            </a:r>
            <a:r>
              <a:rPr lang="en-US" sz="1200" b="0" i="0" u="none" strike="noStrike" kern="1200" baseline="0" dirty="0" err="1" smtClean="0">
                <a:solidFill>
                  <a:schemeClr val="tx1"/>
                </a:solidFill>
                <a:latin typeface="+mn-lt"/>
                <a:ea typeface="+mn-ea"/>
                <a:cs typeface="+mn-cs"/>
              </a:rPr>
              <a:t>colour</a:t>
            </a:r>
            <a:r>
              <a:rPr lang="en-US" sz="1200" b="0" i="0" u="none" strike="noStrike" kern="1200" baseline="0" dirty="0" smtClean="0">
                <a:solidFill>
                  <a:schemeClr val="tx1"/>
                </a:solidFill>
                <a:latin typeface="+mn-lt"/>
                <a:ea typeface="+mn-ea"/>
                <a:cs typeface="+mn-cs"/>
              </a:rPr>
              <a:t> in this figure legend, the reader is referred to the web version of this article.) </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40</a:t>
            </a:fld>
            <a:endParaRPr lang="tr-TR"/>
          </a:p>
        </p:txBody>
      </p:sp>
    </p:spTree>
    <p:extLst>
      <p:ext uri="{BB962C8B-B14F-4D97-AF65-F5344CB8AC3E}">
        <p14:creationId xmlns:p14="http://schemas.microsoft.com/office/powerpoint/2010/main" val="245788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0" i="0" u="none" strike="noStrike" kern="1200" baseline="0" dirty="0" smtClean="0">
                <a:solidFill>
                  <a:schemeClr val="tx1"/>
                </a:solidFill>
                <a:latin typeface="+mn-lt"/>
                <a:ea typeface="+mn-ea"/>
                <a:cs typeface="+mn-cs"/>
              </a:rPr>
              <a:t>To identify factors influencing the differential pain pathogenesis in peritoneal endometriosis (</a:t>
            </a:r>
            <a:r>
              <a:rPr lang="en-US" sz="1200" b="0" i="0" u="none" strike="noStrike" kern="1200" baseline="0" dirty="0" err="1" smtClean="0">
                <a:solidFill>
                  <a:schemeClr val="tx1"/>
                </a:solidFill>
                <a:latin typeface="+mn-lt"/>
                <a:ea typeface="+mn-ea"/>
                <a:cs typeface="+mn-cs"/>
              </a:rPr>
              <a:t>pEM</a:t>
            </a:r>
            <a:r>
              <a:rPr lang="en-US" sz="1200" b="0" i="0" u="none" strike="noStrike" kern="1200" baseline="0" dirty="0" smtClean="0">
                <a:solidFill>
                  <a:schemeClr val="tx1"/>
                </a:solidFill>
                <a:latin typeface="+mn-lt"/>
                <a:ea typeface="+mn-ea"/>
                <a:cs typeface="+mn-cs"/>
              </a:rPr>
              <a:t>) and peritoneal </a:t>
            </a:r>
            <a:r>
              <a:rPr lang="en-US" sz="1200" b="0" i="0" u="none" strike="noStrike" kern="1200" baseline="0" dirty="0" err="1" smtClean="0">
                <a:solidFill>
                  <a:schemeClr val="tx1"/>
                </a:solidFill>
                <a:latin typeface="+mn-lt"/>
                <a:ea typeface="+mn-ea"/>
                <a:cs typeface="+mn-cs"/>
              </a:rPr>
              <a:t>carcinomatosis</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ovarian cancer (</a:t>
            </a:r>
            <a:r>
              <a:rPr lang="en-US" sz="1200" b="0" i="0" u="none" strike="noStrike" kern="1200" baseline="0" dirty="0" err="1" smtClean="0">
                <a:solidFill>
                  <a:schemeClr val="tx1"/>
                </a:solidFill>
                <a:latin typeface="+mn-lt"/>
                <a:ea typeface="+mn-ea"/>
                <a:cs typeface="+mn-cs"/>
              </a:rPr>
              <a:t>pOC</a:t>
            </a:r>
            <a:r>
              <a:rPr lang="en-US" sz="1200" b="0" i="0" u="none" strike="noStrike" kern="1200" baseline="0" dirty="0" smtClean="0">
                <a:solidFill>
                  <a:schemeClr val="tx1"/>
                </a:solidFill>
                <a:latin typeface="+mn-lt"/>
                <a:ea typeface="+mn-ea"/>
                <a:cs typeface="+mn-cs"/>
              </a:rPr>
              <a:t>), we undertook an experimental study. Tissue samples of 18 patients with </a:t>
            </a:r>
            <a:r>
              <a:rPr lang="en-US" sz="1200" b="0" i="0" u="none" strike="noStrike" kern="1200" baseline="0" dirty="0" err="1" smtClean="0">
                <a:solidFill>
                  <a:schemeClr val="tx1"/>
                </a:solidFill>
                <a:latin typeface="+mn-lt"/>
                <a:ea typeface="+mn-ea"/>
                <a:cs typeface="+mn-cs"/>
              </a:rPr>
              <a:t>pEM</a:t>
            </a:r>
            <a:r>
              <a:rPr lang="en-US" sz="1200" b="0" i="0" u="none" strike="noStrike" kern="1200" baseline="0" dirty="0" smtClean="0">
                <a:solidFill>
                  <a:schemeClr val="tx1"/>
                </a:solidFill>
                <a:latin typeface="+mn-lt"/>
                <a:ea typeface="+mn-ea"/>
                <a:cs typeface="+mn-cs"/>
              </a:rPr>
              <a:t>, 15 patients with </a:t>
            </a:r>
            <a:r>
              <a:rPr lang="en-US" sz="1200" b="0" i="0" u="none" strike="noStrike" kern="1200" baseline="0" dirty="0" err="1" smtClean="0">
                <a:solidFill>
                  <a:schemeClr val="tx1"/>
                </a:solidFill>
                <a:latin typeface="+mn-lt"/>
                <a:ea typeface="+mn-ea"/>
                <a:cs typeface="+mn-cs"/>
              </a:rPr>
              <a:t>pOC</a:t>
            </a:r>
            <a:r>
              <a:rPr lang="en-US" sz="1200" b="0" i="0" u="none" strike="noStrike" kern="1200" baseline="0" dirty="0" smtClean="0">
                <a:solidFill>
                  <a:schemeClr val="tx1"/>
                </a:solidFill>
                <a:latin typeface="+mn-lt"/>
                <a:ea typeface="+mn-ea"/>
                <a:cs typeface="+mn-cs"/>
              </a:rPr>
              <a:t>, and</a:t>
            </a:r>
          </a:p>
          <a:p>
            <a:r>
              <a:rPr lang="en-US" sz="1200" b="0" i="0" u="none" strike="noStrike" kern="1200" baseline="0" dirty="0" smtClean="0">
                <a:solidFill>
                  <a:schemeClr val="tx1"/>
                </a:solidFill>
                <a:latin typeface="+mn-lt"/>
                <a:ea typeface="+mn-ea"/>
                <a:cs typeface="+mn-cs"/>
              </a:rPr>
              <a:t>15 unaffected </a:t>
            </a:r>
            <a:r>
              <a:rPr lang="en-US" sz="1200" b="0" i="0" u="none" strike="noStrike" kern="1200" baseline="0" dirty="0" err="1" smtClean="0">
                <a:solidFill>
                  <a:schemeClr val="tx1"/>
                </a:solidFill>
                <a:latin typeface="+mn-lt"/>
                <a:ea typeface="+mn-ea"/>
                <a:cs typeface="+mn-cs"/>
              </a:rPr>
              <a:t>peritoneums</a:t>
            </a:r>
            <a:r>
              <a:rPr lang="en-US" sz="1200" b="0" i="0" u="none" strike="noStrike" kern="1200" baseline="0" dirty="0" smtClean="0">
                <a:solidFill>
                  <a:schemeClr val="tx1"/>
                </a:solidFill>
                <a:latin typeface="+mn-lt"/>
                <a:ea typeface="+mn-ea"/>
                <a:cs typeface="+mn-cs"/>
              </a:rPr>
              <a:t> as controls were collected during laparoscopy or laparotomy. </a:t>
            </a:r>
            <a:r>
              <a:rPr lang="en-US" sz="1200" b="0" i="0" u="none" strike="noStrike" kern="1200" baseline="0" dirty="0" err="1" smtClean="0">
                <a:solidFill>
                  <a:schemeClr val="tx1"/>
                </a:solidFill>
                <a:latin typeface="+mn-lt"/>
                <a:ea typeface="+mn-ea"/>
                <a:cs typeface="+mn-cs"/>
              </a:rPr>
              <a:t>Immunohistochemical</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stainings</a:t>
            </a:r>
            <a:r>
              <a:rPr lang="en-US" sz="1200" b="0" i="0" u="none" strike="noStrike" kern="1200" baseline="0" dirty="0" smtClean="0">
                <a:solidFill>
                  <a:schemeClr val="tx1"/>
                </a:solidFill>
                <a:latin typeface="+mn-lt"/>
                <a:ea typeface="+mn-ea"/>
                <a:cs typeface="+mn-cs"/>
              </a:rPr>
              <a:t> were</a:t>
            </a:r>
          </a:p>
          <a:p>
            <a:r>
              <a:rPr lang="en-US" sz="1200" b="0" i="0" u="none" strike="noStrike" kern="1200" baseline="0" dirty="0" smtClean="0">
                <a:solidFill>
                  <a:schemeClr val="tx1"/>
                </a:solidFill>
                <a:latin typeface="+mn-lt"/>
                <a:ea typeface="+mn-ea"/>
                <a:cs typeface="+mn-cs"/>
              </a:rPr>
              <a:t>conducted to identify nerve fibers and </a:t>
            </a:r>
            <a:r>
              <a:rPr lang="en-US" sz="1200" b="0" i="0" u="none" strike="noStrike" kern="1200" baseline="0" dirty="0" err="1" smtClean="0">
                <a:solidFill>
                  <a:schemeClr val="tx1"/>
                </a:solidFill>
                <a:latin typeface="+mn-lt"/>
                <a:ea typeface="+mn-ea"/>
                <a:cs typeface="+mn-cs"/>
              </a:rPr>
              <a:t>neurotrophins</a:t>
            </a:r>
            <a:r>
              <a:rPr lang="en-US" sz="1200" b="0" i="0" u="none" strike="noStrike" kern="1200" baseline="0" dirty="0" smtClean="0">
                <a:solidFill>
                  <a:schemeClr val="tx1"/>
                </a:solidFill>
                <a:latin typeface="+mn-lt"/>
                <a:ea typeface="+mn-ea"/>
                <a:cs typeface="+mn-cs"/>
              </a:rPr>
              <a:t> in the tissue samples. Additionally, 23 </a:t>
            </a:r>
            <a:r>
              <a:rPr lang="en-US" sz="1200" b="0" i="0" u="none" strike="noStrike" kern="1200" baseline="0" dirty="0" err="1" smtClean="0">
                <a:solidFill>
                  <a:schemeClr val="tx1"/>
                </a:solidFill>
                <a:latin typeface="+mn-lt"/>
                <a:ea typeface="+mn-ea"/>
                <a:cs typeface="+mn-cs"/>
              </a:rPr>
              <a:t>pEM</a:t>
            </a:r>
            <a:r>
              <a:rPr lang="en-US" sz="1200" b="0" i="0" u="none" strike="noStrike" kern="1200" baseline="0" dirty="0" smtClean="0">
                <a:solidFill>
                  <a:schemeClr val="tx1"/>
                </a:solidFill>
                <a:latin typeface="+mn-lt"/>
                <a:ea typeface="+mn-ea"/>
                <a:cs typeface="+mn-cs"/>
              </a:rPr>
              <a:t> fluids, 25 </a:t>
            </a:r>
            <a:r>
              <a:rPr lang="en-US" sz="1200" b="0" i="0" u="none" strike="noStrike" kern="1200" baseline="0" dirty="0" err="1" smtClean="0">
                <a:solidFill>
                  <a:schemeClr val="tx1"/>
                </a:solidFill>
                <a:latin typeface="+mn-lt"/>
                <a:ea typeface="+mn-ea"/>
                <a:cs typeface="+mn-cs"/>
              </a:rPr>
              <a:t>pOC</a:t>
            </a:r>
            <a:r>
              <a:rPr lang="en-US" sz="1200" b="0" i="0" u="none" strike="noStrike" kern="1200" baseline="0" dirty="0" smtClean="0">
                <a:solidFill>
                  <a:schemeClr val="tx1"/>
                </a:solidFill>
                <a:latin typeface="+mn-lt"/>
                <a:ea typeface="+mn-ea"/>
                <a:cs typeface="+mn-cs"/>
              </a:rPr>
              <a:t> ascites fluids, and</a:t>
            </a:r>
          </a:p>
          <a:p>
            <a:r>
              <a:rPr lang="en-US" sz="1200" b="0" i="0" u="none" strike="noStrike" kern="1200" baseline="0" dirty="0" smtClean="0">
                <a:solidFill>
                  <a:schemeClr val="tx1"/>
                </a:solidFill>
                <a:latin typeface="+mn-lt"/>
                <a:ea typeface="+mn-ea"/>
                <a:cs typeface="+mn-cs"/>
              </a:rPr>
              <a:t>20 peritoneal fluids of patients with </a:t>
            </a:r>
            <a:r>
              <a:rPr lang="en-US" sz="1200" b="0" i="0" u="none" strike="noStrike" kern="1200" baseline="0" dirty="0" err="1" smtClean="0">
                <a:solidFill>
                  <a:schemeClr val="tx1"/>
                </a:solidFill>
                <a:latin typeface="+mn-lt"/>
                <a:ea typeface="+mn-ea"/>
                <a:cs typeface="+mn-cs"/>
              </a:rPr>
              <a:t>myoma</a:t>
            </a:r>
            <a:r>
              <a:rPr lang="en-US" sz="1200" b="0" i="0" u="none" strike="noStrike" kern="1200" baseline="0" dirty="0" smtClean="0">
                <a:solidFill>
                  <a:schemeClr val="tx1"/>
                </a:solidFill>
                <a:latin typeface="+mn-lt"/>
                <a:ea typeface="+mn-ea"/>
                <a:cs typeface="+mn-cs"/>
              </a:rPr>
              <a:t> uteri as controls were collected. In these fluids, the expression of </a:t>
            </a:r>
            <a:r>
              <a:rPr lang="en-US" sz="1200" b="0" i="0" u="none" strike="noStrike" kern="1200" baseline="0" dirty="0" err="1" smtClean="0">
                <a:solidFill>
                  <a:schemeClr val="tx1"/>
                </a:solidFill>
                <a:latin typeface="+mn-lt"/>
                <a:ea typeface="+mn-ea"/>
                <a:cs typeface="+mn-cs"/>
              </a:rPr>
              <a:t>neurotrophins</a:t>
            </a:r>
            <a:r>
              <a:rPr lang="en-US" sz="1200" b="0" i="0" u="none" strike="noStrike" kern="1200" baseline="0" dirty="0" smtClean="0">
                <a:solidFill>
                  <a:schemeClr val="tx1"/>
                </a:solidFill>
                <a:latin typeface="+mn-lt"/>
                <a:ea typeface="+mn-ea"/>
                <a:cs typeface="+mn-cs"/>
              </a:rPr>
              <a:t> was</a:t>
            </a:r>
          </a:p>
          <a:p>
            <a:r>
              <a:rPr lang="en-US" sz="1200" b="0" i="0" u="none" strike="noStrike" kern="1200" baseline="0" dirty="0" smtClean="0">
                <a:solidFill>
                  <a:schemeClr val="tx1"/>
                </a:solidFill>
                <a:latin typeface="+mn-lt"/>
                <a:ea typeface="+mn-ea"/>
                <a:cs typeface="+mn-cs"/>
              </a:rPr>
              <a:t>evaluated. The effects of peritoneal fluids and ascites on the neurite outgrowth of chicken sensory ganglia were estimated by using</a:t>
            </a:r>
          </a:p>
          <a:p>
            <a:r>
              <a:rPr lang="en-US" sz="1200" b="0" i="0" u="none" strike="noStrike" kern="1200" baseline="0" dirty="0" smtClean="0">
                <a:solidFill>
                  <a:schemeClr val="tx1"/>
                </a:solidFill>
                <a:latin typeface="+mn-lt"/>
                <a:ea typeface="+mn-ea"/>
                <a:cs typeface="+mn-cs"/>
              </a:rPr>
              <a:t>a neuronal growth assay. An </a:t>
            </a:r>
            <a:r>
              <a:rPr lang="en-US" sz="1200" b="0" i="0" u="none" strike="noStrike" kern="1200" baseline="0" dirty="0" err="1" smtClean="0">
                <a:solidFill>
                  <a:schemeClr val="tx1"/>
                </a:solidFill>
                <a:latin typeface="+mn-lt"/>
                <a:ea typeface="+mn-ea"/>
                <a:cs typeface="+mn-cs"/>
              </a:rPr>
              <a:t>electrochemiluminescence</a:t>
            </a:r>
            <a:r>
              <a:rPr lang="en-US" sz="1200" b="0" i="0" u="none" strike="noStrike" kern="1200" baseline="0" dirty="0" smtClean="0">
                <a:solidFill>
                  <a:schemeClr val="tx1"/>
                </a:solidFill>
                <a:latin typeface="+mn-lt"/>
                <a:ea typeface="+mn-ea"/>
                <a:cs typeface="+mn-cs"/>
              </a:rPr>
              <a:t> immunoassay was carried out to determine the expression of estrogen in</a:t>
            </a:r>
          </a:p>
          <a:p>
            <a:r>
              <a:rPr lang="en-US" sz="1200" b="0" i="0" u="none" strike="noStrike" kern="1200" baseline="0" dirty="0" smtClean="0">
                <a:solidFill>
                  <a:schemeClr val="tx1"/>
                </a:solidFill>
                <a:latin typeface="+mn-lt"/>
                <a:ea typeface="+mn-ea"/>
                <a:cs typeface="+mn-cs"/>
              </a:rPr>
              <a:t>the peritoneal fluids and ascites. The total and sensory nerve fiber density was significantly higher in </a:t>
            </a:r>
            <a:r>
              <a:rPr lang="en-US" sz="1200" b="0" i="0" u="none" strike="noStrike" kern="1200" baseline="0" dirty="0" err="1" smtClean="0">
                <a:solidFill>
                  <a:schemeClr val="tx1"/>
                </a:solidFill>
                <a:latin typeface="+mn-lt"/>
                <a:ea typeface="+mn-ea"/>
                <a:cs typeface="+mn-cs"/>
              </a:rPr>
              <a:t>pEM</a:t>
            </a:r>
            <a:r>
              <a:rPr lang="en-US" sz="1200" b="0" i="0" u="none" strike="noStrike" kern="1200" baseline="0" dirty="0" smtClean="0">
                <a:solidFill>
                  <a:schemeClr val="tx1"/>
                </a:solidFill>
                <a:latin typeface="+mn-lt"/>
                <a:ea typeface="+mn-ea"/>
                <a:cs typeface="+mn-cs"/>
              </a:rPr>
              <a:t> than in </a:t>
            </a:r>
            <a:r>
              <a:rPr lang="en-US" sz="1200" b="0" i="0" u="none" strike="noStrike" kern="1200" baseline="0" dirty="0" err="1" smtClean="0">
                <a:solidFill>
                  <a:schemeClr val="tx1"/>
                </a:solidFill>
                <a:latin typeface="+mn-lt"/>
                <a:ea typeface="+mn-ea"/>
                <a:cs typeface="+mn-cs"/>
              </a:rPr>
              <a:t>pOC</a:t>
            </a:r>
            <a:r>
              <a:rPr lang="en-US" sz="1200" b="0" i="0" u="none" strike="noStrike" kern="1200" baseline="0" dirty="0" smtClean="0">
                <a:solidFill>
                  <a:schemeClr val="tx1"/>
                </a:solidFill>
                <a:latin typeface="+mn-lt"/>
                <a:ea typeface="+mn-ea"/>
                <a:cs typeface="+mn-cs"/>
              </a:rPr>
              <a:t> (P &lt; .001 and</a:t>
            </a:r>
          </a:p>
          <a:p>
            <a:r>
              <a:rPr lang="en-US" sz="1200" b="0" i="0" u="none" strike="noStrike" kern="1200" baseline="0" dirty="0" smtClean="0">
                <a:solidFill>
                  <a:schemeClr val="tx1"/>
                </a:solidFill>
                <a:latin typeface="+mn-lt"/>
                <a:ea typeface="+mn-ea"/>
                <a:cs typeface="+mn-cs"/>
              </a:rPr>
              <a:t>P &lt; .01). All </a:t>
            </a:r>
            <a:r>
              <a:rPr lang="en-US" sz="1200" b="0" i="0" u="none" strike="noStrike" kern="1200" baseline="0" dirty="0" err="1" smtClean="0">
                <a:solidFill>
                  <a:schemeClr val="tx1"/>
                </a:solidFill>
                <a:latin typeface="+mn-lt"/>
                <a:ea typeface="+mn-ea"/>
                <a:cs typeface="+mn-cs"/>
              </a:rPr>
              <a:t>neurotrophins</a:t>
            </a:r>
            <a:r>
              <a:rPr lang="en-US" sz="1200" b="0" i="0" u="none" strike="noStrike" kern="1200" baseline="0" dirty="0" smtClean="0">
                <a:solidFill>
                  <a:schemeClr val="tx1"/>
                </a:solidFill>
                <a:latin typeface="+mn-lt"/>
                <a:ea typeface="+mn-ea"/>
                <a:cs typeface="+mn-cs"/>
              </a:rPr>
              <a:t> tested were present in tissue and fluid samples of </a:t>
            </a:r>
            <a:r>
              <a:rPr lang="en-US" sz="1200" b="0" i="0" u="none" strike="noStrike" kern="1200" baseline="0" dirty="0" err="1" smtClean="0">
                <a:solidFill>
                  <a:schemeClr val="tx1"/>
                </a:solidFill>
                <a:latin typeface="+mn-lt"/>
                <a:ea typeface="+mn-ea"/>
                <a:cs typeface="+mn-cs"/>
              </a:rPr>
              <a:t>pEM</a:t>
            </a:r>
            <a:r>
              <a:rPr lang="en-US" sz="1200" b="0" i="0" u="none" strike="noStrike" kern="1200" baseline="0" dirty="0" smtClean="0">
                <a:solidFill>
                  <a:schemeClr val="tx1"/>
                </a:solidFill>
                <a:latin typeface="+mn-lt"/>
                <a:ea typeface="+mn-ea"/>
                <a:cs typeface="+mn-cs"/>
              </a:rPr>
              <a:t> and </a:t>
            </a:r>
            <a:r>
              <a:rPr lang="en-US" sz="1200" b="0" i="0" u="none" strike="noStrike" kern="1200" baseline="0" dirty="0" err="1" smtClean="0">
                <a:solidFill>
                  <a:schemeClr val="tx1"/>
                </a:solidFill>
                <a:latin typeface="+mn-lt"/>
                <a:ea typeface="+mn-ea"/>
                <a:cs typeface="+mn-cs"/>
              </a:rPr>
              <a:t>pOC</a:t>
            </a:r>
            <a:r>
              <a:rPr lang="en-US" sz="1200" b="0" i="0" u="none" strike="noStrike" kern="1200" baseline="0" dirty="0" smtClean="0">
                <a:solidFill>
                  <a:schemeClr val="tx1"/>
                </a:solidFill>
                <a:latin typeface="+mn-lt"/>
                <a:ea typeface="+mn-ea"/>
                <a:cs typeface="+mn-cs"/>
              </a:rPr>
              <a:t>. Furthermore, the neurotrophic</a:t>
            </a:r>
          </a:p>
          <a:p>
            <a:r>
              <a:rPr lang="en-US" sz="1200" b="0" i="0" u="none" strike="noStrike" kern="1200" baseline="0" dirty="0" smtClean="0">
                <a:solidFill>
                  <a:schemeClr val="tx1"/>
                </a:solidFill>
                <a:latin typeface="+mn-lt"/>
                <a:ea typeface="+mn-ea"/>
                <a:cs typeface="+mn-cs"/>
              </a:rPr>
              <a:t>properties of </a:t>
            </a:r>
            <a:r>
              <a:rPr lang="en-US" sz="1200" b="0" i="0" u="none" strike="noStrike" kern="1200" baseline="0" dirty="0" err="1" smtClean="0">
                <a:solidFill>
                  <a:schemeClr val="tx1"/>
                </a:solidFill>
                <a:latin typeface="+mn-lt"/>
                <a:ea typeface="+mn-ea"/>
                <a:cs typeface="+mn-cs"/>
              </a:rPr>
              <a:t>pEM</a:t>
            </a:r>
            <a:r>
              <a:rPr lang="en-US" sz="1200" b="0" i="0" u="none" strike="noStrike" kern="1200" baseline="0" dirty="0" smtClean="0">
                <a:solidFill>
                  <a:schemeClr val="tx1"/>
                </a:solidFill>
                <a:latin typeface="+mn-lt"/>
                <a:ea typeface="+mn-ea"/>
                <a:cs typeface="+mn-cs"/>
              </a:rPr>
              <a:t> and </a:t>
            </a:r>
            <a:r>
              <a:rPr lang="en-US" sz="1200" b="0" i="0" u="none" strike="noStrike" kern="1200" baseline="0" dirty="0" err="1" smtClean="0">
                <a:solidFill>
                  <a:schemeClr val="tx1"/>
                </a:solidFill>
                <a:latin typeface="+mn-lt"/>
                <a:ea typeface="+mn-ea"/>
                <a:cs typeface="+mn-cs"/>
              </a:rPr>
              <a:t>pOC</a:t>
            </a:r>
            <a:r>
              <a:rPr lang="en-US" sz="1200" b="0" i="0" u="none" strike="noStrike" kern="1200" baseline="0" dirty="0" smtClean="0">
                <a:solidFill>
                  <a:schemeClr val="tx1"/>
                </a:solidFill>
                <a:latin typeface="+mn-lt"/>
                <a:ea typeface="+mn-ea"/>
                <a:cs typeface="+mn-cs"/>
              </a:rPr>
              <a:t> fluids were demonstrated, leading to sensory nerve fiber outgrowth. Estrogen concentration in the</a:t>
            </a:r>
          </a:p>
          <a:p>
            <a:r>
              <a:rPr lang="en-US" sz="1200" b="0" i="0" u="none" strike="noStrike" kern="1200" baseline="0" dirty="0" smtClean="0">
                <a:solidFill>
                  <a:schemeClr val="tx1"/>
                </a:solidFill>
                <a:latin typeface="+mn-lt"/>
                <a:ea typeface="+mn-ea"/>
                <a:cs typeface="+mn-cs"/>
              </a:rPr>
              <a:t>peritoneal fluids of </a:t>
            </a:r>
            <a:r>
              <a:rPr lang="en-US" sz="1200" b="0" i="0" u="none" strike="noStrike" kern="1200" baseline="0" dirty="0" err="1" smtClean="0">
                <a:solidFill>
                  <a:schemeClr val="tx1"/>
                </a:solidFill>
                <a:latin typeface="+mn-lt"/>
                <a:ea typeface="+mn-ea"/>
                <a:cs typeface="+mn-cs"/>
              </a:rPr>
              <a:t>pEM</a:t>
            </a:r>
            <a:r>
              <a:rPr lang="en-US" sz="1200" b="0" i="0" u="none" strike="noStrike" kern="1200" baseline="0" dirty="0" smtClean="0">
                <a:solidFill>
                  <a:schemeClr val="tx1"/>
                </a:solidFill>
                <a:latin typeface="+mn-lt"/>
                <a:ea typeface="+mn-ea"/>
                <a:cs typeface="+mn-cs"/>
              </a:rPr>
              <a:t> was significantly higher compared to ascites of </a:t>
            </a:r>
            <a:r>
              <a:rPr lang="en-US" sz="1200" b="0" i="0" u="none" strike="noStrike" kern="1200" baseline="0" dirty="0" err="1" smtClean="0">
                <a:solidFill>
                  <a:schemeClr val="tx1"/>
                </a:solidFill>
                <a:latin typeface="+mn-lt"/>
                <a:ea typeface="+mn-ea"/>
                <a:cs typeface="+mn-cs"/>
              </a:rPr>
              <a:t>pOC</a:t>
            </a:r>
            <a:r>
              <a:rPr lang="en-US" sz="1200" b="0" i="0" u="none" strike="noStrike" kern="1200" baseline="0" dirty="0" smtClean="0">
                <a:solidFill>
                  <a:schemeClr val="tx1"/>
                </a:solidFill>
                <a:latin typeface="+mn-lt"/>
                <a:ea typeface="+mn-ea"/>
                <a:cs typeface="+mn-cs"/>
              </a:rPr>
              <a:t> (P &lt; .001). The total and sensory nerve fiber density</a:t>
            </a:r>
          </a:p>
          <a:p>
            <a:r>
              <a:rPr lang="en-US" sz="1200" b="0" i="0" u="none" strike="noStrike" kern="1200" baseline="0" dirty="0" smtClean="0">
                <a:solidFill>
                  <a:schemeClr val="tx1"/>
                </a:solidFill>
                <a:latin typeface="+mn-lt"/>
                <a:ea typeface="+mn-ea"/>
                <a:cs typeface="+mn-cs"/>
              </a:rPr>
              <a:t>in the tissue samples as well as the estrogen expression in the peritoneal fluid of </a:t>
            </a:r>
            <a:r>
              <a:rPr lang="en-US" sz="1200" b="0" i="0" u="none" strike="noStrike" kern="1200" baseline="0" dirty="0" err="1" smtClean="0">
                <a:solidFill>
                  <a:schemeClr val="tx1"/>
                </a:solidFill>
                <a:latin typeface="+mn-lt"/>
                <a:ea typeface="+mn-ea"/>
                <a:cs typeface="+mn-cs"/>
              </a:rPr>
              <a:t>pEM</a:t>
            </a:r>
            <a:r>
              <a:rPr lang="en-US" sz="1200" b="0" i="0" u="none" strike="noStrike" kern="1200" baseline="0" dirty="0" smtClean="0">
                <a:solidFill>
                  <a:schemeClr val="tx1"/>
                </a:solidFill>
                <a:latin typeface="+mn-lt"/>
                <a:ea typeface="+mn-ea"/>
                <a:cs typeface="+mn-cs"/>
              </a:rPr>
              <a:t> was considerably higher than that in </a:t>
            </a:r>
            <a:r>
              <a:rPr lang="en-US" sz="1200" b="0" i="0" u="none" strike="noStrike" kern="1200" baseline="0" dirty="0" err="1" smtClean="0">
                <a:solidFill>
                  <a:schemeClr val="tx1"/>
                </a:solidFill>
                <a:latin typeface="+mn-lt"/>
                <a:ea typeface="+mn-ea"/>
                <a:cs typeface="+mn-cs"/>
              </a:rPr>
              <a:t>pOC</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representing the most notable difference found in both diseases. This might explain the differential pain perception in </a:t>
            </a:r>
            <a:r>
              <a:rPr lang="en-US" sz="1200" b="0" i="0" u="none" strike="noStrike" kern="1200" baseline="0" dirty="0" err="1" smtClean="0">
                <a:solidFill>
                  <a:schemeClr val="tx1"/>
                </a:solidFill>
                <a:latin typeface="+mn-lt"/>
                <a:ea typeface="+mn-ea"/>
                <a:cs typeface="+mn-cs"/>
              </a:rPr>
              <a:t>pEM</a:t>
            </a:r>
            <a:r>
              <a:rPr lang="en-US" sz="1200" b="0" i="0" u="none" strike="noStrike" kern="1200" baseline="0" dirty="0" smtClean="0">
                <a:solidFill>
                  <a:schemeClr val="tx1"/>
                </a:solidFill>
                <a:latin typeface="+mn-lt"/>
                <a:ea typeface="+mn-ea"/>
                <a:cs typeface="+mn-cs"/>
              </a:rPr>
              <a:t> and</a:t>
            </a:r>
          </a:p>
          <a:p>
            <a:r>
              <a:rPr lang="en-US" sz="1200" b="0" i="0" u="none" strike="noStrike" kern="1200" baseline="0" dirty="0" err="1" smtClean="0">
                <a:solidFill>
                  <a:schemeClr val="tx1"/>
                </a:solidFill>
                <a:latin typeface="+mn-lt"/>
                <a:ea typeface="+mn-ea"/>
                <a:cs typeface="+mn-cs"/>
              </a:rPr>
              <a:t>pOC</a:t>
            </a:r>
            <a:r>
              <a:rPr lang="en-US" sz="1200" b="0" i="0" u="none" strike="noStrike" kern="1200" baseline="0" dirty="0" smtClean="0">
                <a:solidFill>
                  <a:schemeClr val="tx1"/>
                </a:solidFill>
                <a:latin typeface="+mn-lt"/>
                <a:ea typeface="+mn-ea"/>
                <a:cs typeface="+mn-cs"/>
              </a:rPr>
              <a:t>. Therefore, estrogen might be a key factor in influencing the genesis of pain in endometriosis.</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41</a:t>
            </a:fld>
            <a:endParaRPr lang="tr-TR"/>
          </a:p>
        </p:txBody>
      </p:sp>
    </p:spTree>
    <p:extLst>
      <p:ext uri="{BB962C8B-B14F-4D97-AF65-F5344CB8AC3E}">
        <p14:creationId xmlns:p14="http://schemas.microsoft.com/office/powerpoint/2010/main" val="18208037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211972" name="3 Slayt Numarası Yer Tutucusu"/>
          <p:cNvSpPr>
            <a:spLocks noGrp="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F62922A2-D82D-44C0-B1A1-1225C3379719}" type="slidenum">
              <a:rPr lang="tr-TR" smtClean="0"/>
              <a:pPr fontAlgn="base">
                <a:spcBef>
                  <a:spcPct val="0"/>
                </a:spcBef>
                <a:spcAft>
                  <a:spcPct val="0"/>
                </a:spcAft>
                <a:defRPr/>
              </a:pPr>
              <a:t>43</a:t>
            </a:fld>
            <a:endParaRPr lang="tr-TR"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44</a:t>
            </a:fld>
            <a:endParaRPr lang="tr-TR"/>
          </a:p>
        </p:txBody>
      </p:sp>
    </p:spTree>
    <p:extLst>
      <p:ext uri="{BB962C8B-B14F-4D97-AF65-F5344CB8AC3E}">
        <p14:creationId xmlns:p14="http://schemas.microsoft.com/office/powerpoint/2010/main" val="17275274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Endometriosis is a chronic, estrogen-dependent condition that causes dysmenorrhea and pelvic pain. </a:t>
            </a:r>
            <a:r>
              <a:rPr lang="en-US" dirty="0" err="1" smtClean="0"/>
              <a:t>Elagolix</a:t>
            </a:r>
            <a:r>
              <a:rPr lang="en-US" dirty="0" smtClean="0"/>
              <a:t>, an oral, </a:t>
            </a:r>
            <a:r>
              <a:rPr lang="en-US" dirty="0" err="1" smtClean="0"/>
              <a:t>nonpeptide</a:t>
            </a:r>
            <a:r>
              <a:rPr lang="en-US" dirty="0" smtClean="0"/>
              <a:t>, gonadotropin-releasing hormone (GnRH) antagonist, produced partial to nearly full estrogen suppression in previous studies. METHODS We performed two similar, double-blind, randomized, 6-month phase 3 trials (</a:t>
            </a:r>
            <a:r>
              <a:rPr lang="en-US" dirty="0" err="1" smtClean="0"/>
              <a:t>Elaris</a:t>
            </a:r>
            <a:r>
              <a:rPr lang="en-US" dirty="0" smtClean="0"/>
              <a:t> Endometriosis I and II [EM-I and EM-II]) to evaluate the effects of two doses of </a:t>
            </a:r>
            <a:r>
              <a:rPr lang="en-US" dirty="0" err="1" smtClean="0"/>
              <a:t>elagolix</a:t>
            </a:r>
            <a:r>
              <a:rPr lang="en-US" dirty="0" smtClean="0"/>
              <a:t> — 150 mg once daily (lower-dose group) and 200 mg twice daily (higher-dose group) — as compared with placebo in women with surgically diagnosed endometriosis and moderate or severe endometriosis-associated pain. The two primary efficacy end points were the proportion of women who had a clinical response with respect to dysmenorrhea and the proportion who had a clinical response with respect to </a:t>
            </a:r>
            <a:r>
              <a:rPr lang="en-US" dirty="0" err="1" smtClean="0"/>
              <a:t>nonmenstrual</a:t>
            </a:r>
            <a:r>
              <a:rPr lang="en-US" dirty="0" smtClean="0"/>
              <a:t> pelvic pain at 3 months. Each of these end points was measured as a clinically meaningful reduction in the pain score and a decreased or stable use of rescue analgesic agents, as recorded in a daily electronic diary. RESULTS A total of 872 women underwent randomization in </a:t>
            </a:r>
            <a:r>
              <a:rPr lang="en-US" dirty="0" err="1" smtClean="0"/>
              <a:t>Elaris</a:t>
            </a:r>
            <a:r>
              <a:rPr lang="en-US" dirty="0" smtClean="0"/>
              <a:t> EM-I and 817 in </a:t>
            </a:r>
            <a:r>
              <a:rPr lang="en-US" dirty="0" err="1" smtClean="0"/>
              <a:t>Elaris</a:t>
            </a:r>
            <a:r>
              <a:rPr lang="en-US" dirty="0" smtClean="0"/>
              <a:t> EM-II; of these women, 653 (74.9%) and 632 (77.4%), respectively, completed the intervention. At 3 months, a significantly greater proportion of women who received each </a:t>
            </a:r>
            <a:r>
              <a:rPr lang="en-US" dirty="0" err="1" smtClean="0"/>
              <a:t>elagolix</a:t>
            </a:r>
            <a:r>
              <a:rPr lang="en-US" dirty="0" smtClean="0"/>
              <a:t> dose met the clinical response criteria for the two primary end points than did those who received placebo. In </a:t>
            </a:r>
            <a:r>
              <a:rPr lang="en-US" dirty="0" err="1" smtClean="0"/>
              <a:t>Elaris</a:t>
            </a:r>
            <a:r>
              <a:rPr lang="en-US" dirty="0" smtClean="0"/>
              <a:t> EM-I, the percentage of women who had a clinical response with respect to dysmenorrhea was 46.4% in the lower-dose </a:t>
            </a:r>
            <a:r>
              <a:rPr lang="en-US" dirty="0" err="1" smtClean="0"/>
              <a:t>elagolix</a:t>
            </a:r>
            <a:r>
              <a:rPr lang="en-US" dirty="0" smtClean="0"/>
              <a:t> group and 75.8% in the higher-dose </a:t>
            </a:r>
            <a:r>
              <a:rPr lang="en-US" dirty="0" err="1" smtClean="0"/>
              <a:t>elagolix</a:t>
            </a:r>
            <a:r>
              <a:rPr lang="en-US" dirty="0" smtClean="0"/>
              <a:t> group, as compared with 19.6% in the placebo group; in </a:t>
            </a:r>
            <a:r>
              <a:rPr lang="en-US" dirty="0" err="1" smtClean="0"/>
              <a:t>Elaris</a:t>
            </a:r>
            <a:r>
              <a:rPr lang="en-US" dirty="0" smtClean="0"/>
              <a:t> EM-II, the corresponding percentages were 43.4% and 72.4%, as compared with 22.7% (P&lt;0.001 for all comparisons). In </a:t>
            </a:r>
            <a:r>
              <a:rPr lang="en-US" dirty="0" err="1" smtClean="0"/>
              <a:t>Elaris</a:t>
            </a:r>
            <a:r>
              <a:rPr lang="en-US" dirty="0" smtClean="0"/>
              <a:t> EM-I, the percentage of women who had a clinical response with respect to </a:t>
            </a:r>
            <a:r>
              <a:rPr lang="en-US" dirty="0" err="1" smtClean="0"/>
              <a:t>nonmenstrual</a:t>
            </a:r>
            <a:r>
              <a:rPr lang="en-US" dirty="0" smtClean="0"/>
              <a:t> pelvic pain was 50.4% in the lower-dose </a:t>
            </a:r>
            <a:r>
              <a:rPr lang="en-US" dirty="0" err="1" smtClean="0"/>
              <a:t>elagolix</a:t>
            </a:r>
            <a:r>
              <a:rPr lang="en-US" dirty="0" smtClean="0"/>
              <a:t> group and 54.5% in the higher-dose </a:t>
            </a:r>
            <a:r>
              <a:rPr lang="en-US" dirty="0" err="1" smtClean="0"/>
              <a:t>elagolix</a:t>
            </a:r>
            <a:r>
              <a:rPr lang="en-US" dirty="0" smtClean="0"/>
              <a:t> group, as compared with 36.5% in the placebo group (P&lt;0.001 for all comparisons); in </a:t>
            </a:r>
            <a:r>
              <a:rPr lang="en-US" dirty="0" err="1" smtClean="0"/>
              <a:t>Elaris</a:t>
            </a:r>
            <a:r>
              <a:rPr lang="en-US" dirty="0" smtClean="0"/>
              <a:t> EM-II, the corresponding percentages were 49.8% and 57.8%, as compared with 36.5% (P = 0.003 and P&lt;0.001, respectively). The responses with respect to dysmenorrhea and </a:t>
            </a:r>
            <a:r>
              <a:rPr lang="en-US" dirty="0" err="1" smtClean="0"/>
              <a:t>nonmenstrual</a:t>
            </a:r>
            <a:r>
              <a:rPr lang="en-US" dirty="0" smtClean="0"/>
              <a:t> pelvic pain were sustained at 6 months. Women who received </a:t>
            </a:r>
            <a:r>
              <a:rPr lang="en-US" dirty="0" err="1" smtClean="0"/>
              <a:t>elagolix</a:t>
            </a:r>
            <a:r>
              <a:rPr lang="en-US" dirty="0" smtClean="0"/>
              <a:t> had higher rates of hot flushes (mostly mild or moderate), higher levels of serum lipids, and greater decreases from baseline in bone mineral density than did those who received placebo; there were no adverse endometrial findings. CONCLUSIONS Both higher and lower doses of </a:t>
            </a:r>
            <a:r>
              <a:rPr lang="en-US" dirty="0" err="1" smtClean="0"/>
              <a:t>elagolix</a:t>
            </a:r>
            <a:r>
              <a:rPr lang="en-US" dirty="0" smtClean="0"/>
              <a:t> were effective in improving dysmenorrhea and </a:t>
            </a:r>
            <a:r>
              <a:rPr lang="en-US" dirty="0" err="1" smtClean="0"/>
              <a:t>nonmenstrual</a:t>
            </a:r>
            <a:r>
              <a:rPr lang="en-US" dirty="0" smtClean="0"/>
              <a:t> pelvic pain during a 6-month period in women with endometriosis-associated pain. The two doses of </a:t>
            </a:r>
            <a:r>
              <a:rPr lang="en-US" dirty="0" err="1" smtClean="0"/>
              <a:t>elagolix</a:t>
            </a:r>
            <a:r>
              <a:rPr lang="en-US" dirty="0" smtClean="0"/>
              <a:t> were associated with </a:t>
            </a:r>
            <a:r>
              <a:rPr lang="en-US" dirty="0" err="1" smtClean="0"/>
              <a:t>hypoestrogenic</a:t>
            </a:r>
            <a:r>
              <a:rPr lang="en-US" dirty="0" smtClean="0"/>
              <a:t> adverse effects. </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47</a:t>
            </a:fld>
            <a:endParaRPr lang="tr-TR"/>
          </a:p>
        </p:txBody>
      </p:sp>
    </p:spTree>
    <p:extLst>
      <p:ext uri="{BB962C8B-B14F-4D97-AF65-F5344CB8AC3E}">
        <p14:creationId xmlns:p14="http://schemas.microsoft.com/office/powerpoint/2010/main" val="3714234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b="1" dirty="0" smtClean="0"/>
              <a:t>Reevaluating response and failure of medical treatment of endometriosis: a systematic review.</a:t>
            </a:r>
          </a:p>
          <a:p>
            <a:r>
              <a:rPr lang="en-US" dirty="0" smtClean="0">
                <a:hlinkClick r:id="rId3"/>
              </a:rPr>
              <a:t>Becker CM</a:t>
            </a:r>
            <a:r>
              <a:rPr lang="en-US" baseline="30000" dirty="0" smtClean="0"/>
              <a:t>1</a:t>
            </a:r>
            <a:r>
              <a:rPr lang="en-US" dirty="0" smtClean="0"/>
              <a:t>, </a:t>
            </a:r>
            <a:r>
              <a:rPr lang="en-US" dirty="0" err="1" smtClean="0">
                <a:hlinkClick r:id="rId4"/>
              </a:rPr>
              <a:t>Gattrell</a:t>
            </a:r>
            <a:r>
              <a:rPr lang="en-US" dirty="0" smtClean="0">
                <a:hlinkClick r:id="rId4"/>
              </a:rPr>
              <a:t> WT</a:t>
            </a:r>
            <a:r>
              <a:rPr lang="en-US" baseline="30000" dirty="0" smtClean="0"/>
              <a:t>2</a:t>
            </a:r>
            <a:r>
              <a:rPr lang="en-US" dirty="0" smtClean="0"/>
              <a:t>, </a:t>
            </a:r>
            <a:r>
              <a:rPr lang="en-US" dirty="0" err="1" smtClean="0">
                <a:hlinkClick r:id="rId5"/>
              </a:rPr>
              <a:t>Gude</a:t>
            </a:r>
            <a:r>
              <a:rPr lang="en-US" dirty="0" smtClean="0">
                <a:hlinkClick r:id="rId5"/>
              </a:rPr>
              <a:t> K</a:t>
            </a:r>
            <a:r>
              <a:rPr lang="en-US" baseline="30000" dirty="0" smtClean="0"/>
              <a:t>3</a:t>
            </a:r>
            <a:r>
              <a:rPr lang="en-US" dirty="0" smtClean="0"/>
              <a:t>, </a:t>
            </a:r>
            <a:r>
              <a:rPr lang="en-US" dirty="0" smtClean="0">
                <a:hlinkClick r:id="rId6"/>
              </a:rPr>
              <a:t>Singh SS</a:t>
            </a:r>
            <a:r>
              <a:rPr lang="en-US" baseline="30000" dirty="0" smtClean="0"/>
              <a:t>4</a:t>
            </a:r>
            <a:r>
              <a:rPr lang="en-US" dirty="0" smtClean="0"/>
              <a:t>.</a:t>
            </a:r>
          </a:p>
          <a:p>
            <a:r>
              <a:rPr lang="en-US" b="1" dirty="0" smtClean="0">
                <a:effectLst/>
                <a:hlinkClick r:id="rId7" tooltip="Open/close author information list"/>
              </a:rPr>
              <a:t>Author information</a:t>
            </a:r>
            <a:endParaRPr lang="en-US" b="1" dirty="0" smtClean="0">
              <a:effectLst/>
            </a:endParaRPr>
          </a:p>
          <a:p>
            <a:r>
              <a:rPr lang="en-US" dirty="0" smtClean="0">
                <a:effectLst/>
              </a:rPr>
              <a:t>1Endometriosis Care Centre, Nuffield Department of Obstetrics and </a:t>
            </a:r>
            <a:r>
              <a:rPr lang="en-US" dirty="0" err="1" smtClean="0">
                <a:effectLst/>
              </a:rPr>
              <a:t>Gynaecology</a:t>
            </a:r>
            <a:r>
              <a:rPr lang="en-US" dirty="0" smtClean="0">
                <a:effectLst/>
              </a:rPr>
              <a:t>, University of Oxford, Oxford, United Kingdom. Electronic address: christian.becker@obs-gyn.ox.ac.uk.2Research Evaluation Unit, Oxford </a:t>
            </a:r>
            <a:r>
              <a:rPr lang="en-US" dirty="0" err="1" smtClean="0">
                <a:effectLst/>
              </a:rPr>
              <a:t>Pharmagenesis</a:t>
            </a:r>
            <a:r>
              <a:rPr lang="en-US" dirty="0" smtClean="0">
                <a:effectLst/>
              </a:rPr>
              <a:t>, Oxford, United Kingdom; Department of Mechanical Engineering and Mathematical Sciences, Oxford Brookes University, Oxford, United Kingdom.3Medical Affairs Women's Healthcare, Bayer, Berlin, Germany.4Department of Obstetrics and </a:t>
            </a:r>
            <a:r>
              <a:rPr lang="en-US" dirty="0" err="1" smtClean="0">
                <a:effectLst/>
              </a:rPr>
              <a:t>Gynaecology</a:t>
            </a:r>
            <a:r>
              <a:rPr lang="en-US" dirty="0" smtClean="0">
                <a:effectLst/>
              </a:rPr>
              <a:t>, Ottawa Hospital Research Institute, Ottawa, Ontario, Canada.</a:t>
            </a:r>
          </a:p>
          <a:p>
            <a:r>
              <a:rPr lang="en-US" b="1" dirty="0" smtClean="0"/>
              <a:t>Abstract</a:t>
            </a:r>
          </a:p>
          <a:p>
            <a:r>
              <a:rPr lang="en-US" b="1" dirty="0" smtClean="0"/>
              <a:t>OBJECTIVE: </a:t>
            </a:r>
          </a:p>
          <a:p>
            <a:r>
              <a:rPr lang="en-US" dirty="0" smtClean="0"/>
              <a:t>To assess patient response rates to medical therapies used to treat endometriosis-associated pain.</a:t>
            </a:r>
          </a:p>
          <a:p>
            <a:r>
              <a:rPr lang="en-US" b="1" dirty="0" smtClean="0"/>
              <a:t>DESIGN: </a:t>
            </a:r>
          </a:p>
          <a:p>
            <a:r>
              <a:rPr lang="en-US" dirty="0" smtClean="0"/>
              <a:t>A systematic review with the use of Medline and </a:t>
            </a:r>
            <a:r>
              <a:rPr lang="en-US" dirty="0" err="1" smtClean="0"/>
              <a:t>Embase</a:t>
            </a:r>
            <a:r>
              <a:rPr lang="en-US" dirty="0" smtClean="0"/>
              <a:t>.</a:t>
            </a:r>
          </a:p>
          <a:p>
            <a:r>
              <a:rPr lang="en-US" b="1" dirty="0" smtClean="0"/>
              <a:t>SETTING: </a:t>
            </a:r>
          </a:p>
          <a:p>
            <a:r>
              <a:rPr lang="en-US" dirty="0" smtClean="0"/>
              <a:t>Not applicable.</a:t>
            </a:r>
          </a:p>
          <a:p>
            <a:r>
              <a:rPr lang="en-US" b="1" dirty="0" smtClean="0"/>
              <a:t>PATIENT(S): </a:t>
            </a:r>
          </a:p>
          <a:p>
            <a:r>
              <a:rPr lang="en-US" dirty="0" smtClean="0"/>
              <a:t>Women receiving medical therapy to treat endometriosis.</a:t>
            </a:r>
          </a:p>
          <a:p>
            <a:r>
              <a:rPr lang="en-US" b="1" dirty="0" smtClean="0"/>
              <a:t>INTERVENTIONS(S): </a:t>
            </a:r>
          </a:p>
          <a:p>
            <a:r>
              <a:rPr lang="en-US" dirty="0" smtClean="0"/>
              <a:t>None.</a:t>
            </a:r>
          </a:p>
          <a:p>
            <a:r>
              <a:rPr lang="en-US" b="1" dirty="0" smtClean="0"/>
              <a:t>MAIN OUTCOME MEASURE(S): </a:t>
            </a:r>
          </a:p>
          <a:p>
            <a:r>
              <a:rPr lang="en-US" dirty="0" smtClean="0"/>
              <a:t>The proportions of patients who: experienced no reduction in endometriosis-associated pain symptoms; had pain symptoms remaining at the end of the treatment period; had pain recurrence after treatment cessation; experienced an increase or no change in disease score during the study; were satisfied with treatment; and discontinued therapy owing to adverse events or lack of efficacy. The change in pain symptom severity experienced during and after treatment, as measured on the visual analog scale, was also assessed.</a:t>
            </a:r>
          </a:p>
          <a:p>
            <a:r>
              <a:rPr lang="en-US" b="1" dirty="0" smtClean="0"/>
              <a:t>RESULT(S): </a:t>
            </a:r>
          </a:p>
          <a:p>
            <a:r>
              <a:rPr lang="en-US" dirty="0" smtClean="0"/>
              <a:t>In total, 58 articles describing 125 treatment arms met the inclusion criteria. Data for the response of endometriosis-associated pain symptoms to treatment were presented in only 29 articles. The median proportions of women with no reduction in pain were 11%-19%; at the end of treatment, 5%-59% had pain remaining; and after follow-up, 17%-34% had experienced recurrence of pain symptoms after treatment cessation. After median study durations of 2-24 months, the median discontinuation rates due to adverse events or lack of efficacy were 5%-16%.</a:t>
            </a:r>
          </a:p>
          <a:p>
            <a:r>
              <a:rPr lang="en-US" b="1" dirty="0" smtClean="0"/>
              <a:t>CONCLUSION(S): </a:t>
            </a:r>
          </a:p>
          <a:p>
            <a:r>
              <a:rPr lang="en-US" dirty="0" smtClean="0"/>
              <a:t>Few studies of medical therapies for endometriosis report outcomes that are relevant to patients, and many women gain only limited or intermittent benefit from treatment.</a:t>
            </a:r>
          </a:p>
          <a:p>
            <a:endParaRPr lang="tr-TR" dirty="0" smtClean="0"/>
          </a:p>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53</a:t>
            </a:fld>
            <a:endParaRPr lang="tr-TR"/>
          </a:p>
        </p:txBody>
      </p:sp>
    </p:spTree>
    <p:extLst>
      <p:ext uri="{BB962C8B-B14F-4D97-AF65-F5344CB8AC3E}">
        <p14:creationId xmlns:p14="http://schemas.microsoft.com/office/powerpoint/2010/main" val="360700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tr-TR" sz="1000" b="0" i="0" u="none" strike="noStrike" kern="1200" baseline="0" dirty="0" smtClean="0">
              <a:solidFill>
                <a:schemeClr val="tx1"/>
              </a:solidFill>
              <a:latin typeface="Arial" charset="0"/>
              <a:ea typeface="Arial Unicode MS" pitchFamily="34" charset="-128"/>
              <a:cs typeface="Arial Unicode MS" pitchFamily="34" charset="-128"/>
            </a:endParaRPr>
          </a:p>
          <a:p>
            <a:r>
              <a:rPr lang="en-US" sz="1000" b="0" i="0" u="none" strike="noStrike" kern="1200" baseline="0" dirty="0" smtClean="0">
                <a:solidFill>
                  <a:schemeClr val="tx1"/>
                </a:solidFill>
                <a:latin typeface="Arial" charset="0"/>
                <a:ea typeface="Arial Unicode MS" pitchFamily="34" charset="-128"/>
                <a:cs typeface="Arial Unicode MS" pitchFamily="34" charset="-128"/>
              </a:rPr>
              <a:t>The epidemiologic association between endometriosis and chronic</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pelvic pain (CPP) is suggested by the observation that among women</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who undergo laparoscopy, endometriosis is found in one-third who</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undergo surgery for CPP, compared with only 5% of those who do</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not have infertility or CPP (Howard, 1993, 2009). CPP often debilitates</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women with endometriosis for years</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and is </a:t>
            </a:r>
            <a:r>
              <a:rPr lang="en-US" sz="1000" b="0" i="0" u="none" strike="noStrike" kern="1200" baseline="0" dirty="0" smtClean="0">
                <a:solidFill>
                  <a:schemeClr val="tx1"/>
                </a:solidFill>
                <a:latin typeface="Arial" charset="0"/>
                <a:ea typeface="Arial Unicode MS" pitchFamily="34" charset="-128"/>
                <a:cs typeface="Arial Unicode MS" pitchFamily="34" charset="-128"/>
              </a:rPr>
              <a:t>associated with time lost from work and significant physical and</a:t>
            </a:r>
            <a:r>
              <a:rPr lang="tr-TR" sz="1000" b="0" i="0" u="none" strike="noStrike" kern="1200" baseline="0" dirty="0" smtClean="0">
                <a:solidFill>
                  <a:schemeClr val="tx1"/>
                </a:solidFill>
                <a:latin typeface="Arial" charset="0"/>
                <a:ea typeface="Arial Unicode MS" pitchFamily="34" charset="-128"/>
                <a:cs typeface="Arial Unicode MS" pitchFamily="34" charset="-128"/>
              </a:rPr>
              <a:t> social debility. Additional expenses in women </a:t>
            </a:r>
            <a:r>
              <a:rPr lang="en-US" sz="1000" b="0" i="0" u="none" strike="noStrike" kern="1200" baseline="0" dirty="0" smtClean="0">
                <a:solidFill>
                  <a:schemeClr val="tx1"/>
                </a:solidFill>
                <a:latin typeface="Arial" charset="0"/>
                <a:ea typeface="Arial Unicode MS" pitchFamily="34" charset="-128"/>
                <a:cs typeface="Arial Unicode MS" pitchFamily="34" charset="-128"/>
              </a:rPr>
              <a:t>with endometriosis-related pain can arise from comorbid pain conditions</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like painful bladder syndrome (formerly called interstitial cystitis),</a:t>
            </a:r>
            <a:r>
              <a:rPr lang="tr-TR" sz="1000" b="0" i="0" u="none" strike="noStrike" kern="1200" baseline="0" dirty="0" smtClean="0">
                <a:solidFill>
                  <a:schemeClr val="tx1"/>
                </a:solidFill>
                <a:latin typeface="Arial" charset="0"/>
                <a:ea typeface="Arial Unicode MS" pitchFamily="34" charset="-128"/>
                <a:cs typeface="Arial Unicode MS" pitchFamily="34" charset="-128"/>
              </a:rPr>
              <a:t> migraine and irritable bowel syndrome</a:t>
            </a:r>
          </a:p>
          <a:p>
            <a:pPr eaLnBrk="1" hangingPunct="1">
              <a:lnSpc>
                <a:spcPct val="90000"/>
              </a:lnSpc>
              <a:buFont typeface="Wingdings" charset="2"/>
              <a:buChar char="n"/>
              <a:defRPr/>
            </a:pPr>
            <a:endParaRPr kumimoji="0" lang="en-US" altLang="zh-CN" sz="1000" kern="1200" dirty="0" smtClean="0">
              <a:solidFill>
                <a:schemeClr val="tx1"/>
              </a:solidFill>
              <a:latin typeface="Arial" charset="0"/>
              <a:ea typeface="Arial Unicode MS" pitchFamily="34" charset="-128"/>
              <a:cs typeface="Arial Unicode MS" pitchFamily="34" charset="-128"/>
            </a:endParaRPr>
          </a:p>
          <a:p>
            <a:pPr marL="0" indent="0" eaLnBrk="1" hangingPunct="1">
              <a:lnSpc>
                <a:spcPct val="90000"/>
              </a:lnSpc>
              <a:buFont typeface="Wingdings" charset="2"/>
              <a:buNone/>
              <a:defRPr/>
            </a:pPr>
            <a:endParaRPr kumimoji="0" lang="en-US" altLang="zh-CN" sz="1000" kern="1200" dirty="0" smtClean="0">
              <a:solidFill>
                <a:schemeClr val="tx1"/>
              </a:solidFill>
              <a:latin typeface="Arial" charset="0"/>
              <a:ea typeface="Arial Unicode MS" pitchFamily="34" charset="-128"/>
              <a:cs typeface="Arial Unicode MS" pitchFamily="34" charset="-128"/>
            </a:endParaRPr>
          </a:p>
          <a:p>
            <a:endParaRPr lang="tr-TR" dirty="0"/>
          </a:p>
        </p:txBody>
      </p:sp>
      <p:sp>
        <p:nvSpPr>
          <p:cNvPr id="4" name="Slide Number Placeholder 3"/>
          <p:cNvSpPr>
            <a:spLocks noGrp="1"/>
          </p:cNvSpPr>
          <p:nvPr>
            <p:ph type="sldNum" sz="quarter" idx="10"/>
          </p:nvPr>
        </p:nvSpPr>
        <p:spPr/>
        <p:txBody>
          <a:bodyPr/>
          <a:lstStyle/>
          <a:p>
            <a:fld id="{E202F5E9-732E-4330-A6A1-2DE496DDFB4C}" type="slidenum">
              <a:rPr lang="en-US" smtClean="0"/>
              <a:pPr/>
              <a:t>7</a:t>
            </a:fld>
            <a:endParaRPr lang="en-US"/>
          </a:p>
        </p:txBody>
      </p:sp>
    </p:spTree>
    <p:extLst>
      <p:ext uri="{BB962C8B-B14F-4D97-AF65-F5344CB8AC3E}">
        <p14:creationId xmlns:p14="http://schemas.microsoft.com/office/powerpoint/2010/main" val="3335060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33221B8A-70C5-4A7E-8AAF-649138CDB6BF}" type="slidenum">
              <a:rPr lang="tr-TR" smtClean="0">
                <a:latin typeface="Arial" pitchFamily="34" charset="0"/>
              </a:rPr>
              <a:pPr/>
              <a:t>10</a:t>
            </a:fld>
            <a:endParaRPr lang="tr-TR" smtClean="0">
              <a:latin typeface="Arial" pitchFamily="34" charset="0"/>
            </a:endParaRPr>
          </a:p>
        </p:txBody>
      </p:sp>
      <p:sp>
        <p:nvSpPr>
          <p:cNvPr id="78851" name="Rectangle 1"/>
          <p:cNvSpPr>
            <a:spLocks noGrp="1" noRot="1" noChangeAspect="1" noChangeArrowheads="1" noTextEdit="1"/>
          </p:cNvSpPr>
          <p:nvPr>
            <p:ph type="sldImg"/>
          </p:nvPr>
        </p:nvSpPr>
        <p:spPr>
          <a:solidFill>
            <a:srgbClr val="FFFFFF"/>
          </a:solidFill>
          <a:ln/>
        </p:spPr>
      </p:sp>
      <p:sp>
        <p:nvSpPr>
          <p:cNvPr id="78852" name="Rectangle 2"/>
          <p:cNvSpPr>
            <a:spLocks noGrp="1" noChangeArrowheads="1"/>
          </p:cNvSpPr>
          <p:nvPr>
            <p:ph type="body" idx="1"/>
          </p:nvPr>
        </p:nvSpPr>
        <p:spPr>
          <a:xfrm>
            <a:off x="685800" y="4343400"/>
            <a:ext cx="5486400" cy="4208463"/>
          </a:xfrm>
          <a:noFill/>
          <a:ln/>
        </p:spPr>
        <p:txBody>
          <a:bodyPr wrap="none" anchor="ctr"/>
          <a:lstStyle/>
          <a:p>
            <a:endParaRPr lang="tr-TR"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Markham R. Endometriosis symptoms in Australian women</a:t>
            </a:r>
          </a:p>
          <a:p>
            <a:r>
              <a:rPr lang="en-US" sz="1200" kern="1200" baseline="0" dirty="0" smtClean="0">
                <a:solidFill>
                  <a:schemeClr val="tx1"/>
                </a:solidFill>
                <a:latin typeface="+mn-lt"/>
                <a:ea typeface="+mn-ea"/>
                <a:cs typeface="+mn-cs"/>
              </a:rPr>
              <a:t>(PhD Thesis). The University of Sydney. 2002.</a:t>
            </a:r>
            <a:endParaRPr lang="en-US" dirty="0"/>
          </a:p>
        </p:txBody>
      </p:sp>
      <p:sp>
        <p:nvSpPr>
          <p:cNvPr id="4" name="Slide Number Placeholder 3"/>
          <p:cNvSpPr>
            <a:spLocks noGrp="1"/>
          </p:cNvSpPr>
          <p:nvPr>
            <p:ph type="sldNum" sz="quarter" idx="10"/>
          </p:nvPr>
        </p:nvSpPr>
        <p:spPr/>
        <p:txBody>
          <a:bodyPr/>
          <a:lstStyle/>
          <a:p>
            <a:fld id="{367252A4-A325-49A4-85F3-F7039D19EA05}" type="slidenum">
              <a:rPr lang="tr-TR" smtClean="0"/>
              <a:pPr/>
              <a:t>12</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smtClean="0">
                <a:solidFill>
                  <a:schemeClr val="tx1"/>
                </a:solidFill>
                <a:latin typeface="Arial" charset="0"/>
                <a:ea typeface="Arial Unicode MS" pitchFamily="34" charset="-128"/>
                <a:cs typeface="Arial Unicode MS" pitchFamily="34" charset="-128"/>
              </a:rPr>
              <a:t>Gynecologists and patients believe that CPP associated with endometriosis</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is caused by the endometriosis lesions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Fauconnier</a:t>
            </a:r>
            <a:r>
              <a:rPr lang="en-US" sz="1000" b="0" i="0" u="none" strike="noStrike" kern="1200" baseline="0" dirty="0" smtClean="0">
                <a:solidFill>
                  <a:schemeClr val="tx1"/>
                </a:solidFill>
                <a:latin typeface="Arial" charset="0"/>
                <a:ea typeface="Arial Unicode MS" pitchFamily="34" charset="-128"/>
                <a:cs typeface="Arial Unicode MS" pitchFamily="34" charset="-128"/>
              </a:rPr>
              <a:t> and</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Chapron</a:t>
            </a:r>
            <a:r>
              <a:rPr lang="en-US" sz="1000" b="0" i="0" u="none" strike="noStrike" kern="1200" baseline="0" dirty="0" smtClean="0">
                <a:solidFill>
                  <a:schemeClr val="tx1"/>
                </a:solidFill>
                <a:latin typeface="Arial" charset="0"/>
                <a:ea typeface="Arial Unicode MS" pitchFamily="34" charset="-128"/>
                <a:cs typeface="Arial Unicode MS" pitchFamily="34" charset="-128"/>
              </a:rPr>
              <a:t>, 2005). Establishing how the lesions do so has proved difficult.</a:t>
            </a:r>
          </a:p>
          <a:p>
            <a:r>
              <a:rPr lang="en-US" sz="1000" b="0" i="0" u="none" strike="noStrike" kern="1200" baseline="0" dirty="0" smtClean="0">
                <a:solidFill>
                  <a:schemeClr val="tx1"/>
                </a:solidFill>
                <a:latin typeface="Arial" charset="0"/>
                <a:ea typeface="Arial Unicode MS" pitchFamily="34" charset="-128"/>
                <a:cs typeface="Arial Unicode MS" pitchFamily="34" charset="-128"/>
              </a:rPr>
              <a:t>Persistence of lesions is proposed to explain why pain returns</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after medical therapy is stopped. Yet, beyond their effect on lesions,</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most agents suppress ovulation and alter endometrium, frequently</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causing amenorrhea. When ovulation and menstruation are restored,</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often symptoms return, suggesting that these reproductive functions</a:t>
            </a:r>
          </a:p>
          <a:p>
            <a:r>
              <a:rPr lang="en-US" sz="1000" b="0" i="0" u="none" strike="noStrike" kern="1200" baseline="0" dirty="0" smtClean="0">
                <a:solidFill>
                  <a:schemeClr val="tx1"/>
                </a:solidFill>
                <a:latin typeface="Arial" charset="0"/>
                <a:ea typeface="Arial Unicode MS" pitchFamily="34" charset="-128"/>
                <a:cs typeface="Arial Unicode MS" pitchFamily="34" charset="-128"/>
              </a:rPr>
              <a:t>play a role in symptoms independent of lesions.</a:t>
            </a:r>
            <a:endParaRPr lang="tr-TR" sz="1000" b="0" i="0" u="none" strike="noStrike" kern="1200" baseline="0" dirty="0" smtClean="0">
              <a:solidFill>
                <a:schemeClr val="tx1"/>
              </a:solidFill>
              <a:latin typeface="Arial" charset="0"/>
              <a:ea typeface="Arial Unicode MS" pitchFamily="34" charset="-128"/>
              <a:cs typeface="Arial Unicode MS" pitchFamily="34" charset="-128"/>
            </a:endParaRPr>
          </a:p>
          <a:p>
            <a:r>
              <a:rPr lang="en-US" sz="1000" b="0" i="0" u="none" strike="noStrike" kern="1200" baseline="0" dirty="0" smtClean="0">
                <a:solidFill>
                  <a:schemeClr val="tx1"/>
                </a:solidFill>
                <a:latin typeface="Arial" charset="0"/>
                <a:ea typeface="Arial Unicode MS" pitchFamily="34" charset="-128"/>
                <a:cs typeface="Arial Unicode MS" pitchFamily="34" charset="-128"/>
              </a:rPr>
              <a:t>return of pain, estrogen or factors</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other than the lesions per se, likely caused their pelvic pain.</a:t>
            </a:r>
            <a:endParaRPr lang="tr-TR" dirty="0"/>
          </a:p>
        </p:txBody>
      </p:sp>
      <p:sp>
        <p:nvSpPr>
          <p:cNvPr id="4" name="Slide Number Placeholder 3"/>
          <p:cNvSpPr>
            <a:spLocks noGrp="1"/>
          </p:cNvSpPr>
          <p:nvPr>
            <p:ph type="sldNum" sz="quarter" idx="10"/>
          </p:nvPr>
        </p:nvSpPr>
        <p:spPr/>
        <p:txBody>
          <a:bodyPr/>
          <a:lstStyle/>
          <a:p>
            <a:fld id="{E202F5E9-732E-4330-A6A1-2DE496DDFB4C}" type="slidenum">
              <a:rPr lang="en-US" smtClean="0"/>
              <a:pPr/>
              <a:t>13</a:t>
            </a:fld>
            <a:endParaRPr lang="en-US"/>
          </a:p>
        </p:txBody>
      </p:sp>
    </p:spTree>
    <p:extLst>
      <p:ext uri="{BB962C8B-B14F-4D97-AF65-F5344CB8AC3E}">
        <p14:creationId xmlns:p14="http://schemas.microsoft.com/office/powerpoint/2010/main" val="3447310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BACKGROUND Endometriosis associated with pain symptoms in adolescents has been extensively reported, but the exact prevalence is unclear because pain symptoms may be atypical and endometriosis can only be diagnosed by laparoscopy. The aim of this paper is to provide a systematic review of the prevalence of endometriosis diagnosed by laparoscopy in adolescents. METHODS A systematic literature search was carried out for relevant articles published between 1980 and 2011 in the databases PUBMED and EMBASE, based on the keywords 'endometriosis', 'laparoscopy', 'adolescents' and 'chronic pelvic pain (CPP)'. In addition, the reference lists of the selected articles were examined. RESULTS Based on 15 selected studies, the overall prevalence of visually confirmed endometriosis was 62% (543/880; range 25-100%) in all adolescent girls undergoing laparoscopic investigation, 75% (237/314) in girls with CPP resistant to treatment, 70% (102/146) in girls with dysmenorrhea and 49% (204/420) in girls with CPP that is not necessarily resistant to treatment. Among the adolescent girls with endometriosis, the overall prevalence of American Society of Reproductive Medicine classified moderate-severe endometriosis was 32% (82/259) in all girls, 16% (17/108) in girls with CPP resistant to treatment, 29% (21/74) in girls with dysmenorrhea and 57% (44/77) in girls with CPP that is not necessarily resistant to treatment. Due to the quality of the included papers an overestimation of the prevalence and/or severity of endometriosis is possible. CONCLUSIONS About two-thirds of adolescent girls with CPP or dysmenorrhea have laparoscopic evidence of endometriosis. About one-third of these adolescents with endometriosis have moderate-severe disease. The value of early detection of endometriosis in symptomatic adolescents and the indications for laparoscopic investigation in adolescents require more research. </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16</a:t>
            </a:fld>
            <a:endParaRPr lang="tr-TR"/>
          </a:p>
        </p:txBody>
      </p:sp>
    </p:spTree>
    <p:extLst>
      <p:ext uri="{BB962C8B-B14F-4D97-AF65-F5344CB8AC3E}">
        <p14:creationId xmlns:p14="http://schemas.microsoft.com/office/powerpoint/2010/main" val="1313047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r>
              <a:rPr lang="fr-FR" dirty="0" smtClean="0"/>
              <a:t>The </a:t>
            </a:r>
            <a:r>
              <a:rPr lang="fr-FR" dirty="0" err="1" smtClean="0"/>
              <a:t>classic</a:t>
            </a:r>
            <a:r>
              <a:rPr lang="fr-FR" dirty="0" smtClean="0"/>
              <a:t> </a:t>
            </a:r>
            <a:r>
              <a:rPr lang="fr-FR" dirty="0" err="1" smtClean="0"/>
              <a:t>adult</a:t>
            </a:r>
            <a:r>
              <a:rPr lang="fr-FR" dirty="0" smtClean="0"/>
              <a:t> </a:t>
            </a:r>
            <a:r>
              <a:rPr lang="fr-FR" dirty="0" err="1" smtClean="0"/>
              <a:t>symptom</a:t>
            </a:r>
            <a:r>
              <a:rPr lang="fr-FR" baseline="0" dirty="0" smtClean="0"/>
              <a:t> « </a:t>
            </a:r>
            <a:r>
              <a:rPr lang="fr-FR" baseline="0" dirty="0" err="1" smtClean="0"/>
              <a:t>cyclic</a:t>
            </a:r>
            <a:r>
              <a:rPr lang="fr-FR" baseline="0" dirty="0" smtClean="0"/>
              <a:t> pain » </a:t>
            </a:r>
            <a:r>
              <a:rPr lang="fr-FR" baseline="0" dirty="0" err="1" smtClean="0"/>
              <a:t>was</a:t>
            </a:r>
            <a:r>
              <a:rPr lang="fr-FR" baseline="0" dirty="0" smtClean="0"/>
              <a:t> </a:t>
            </a:r>
            <a:r>
              <a:rPr lang="fr-FR" baseline="0" dirty="0" err="1" smtClean="0"/>
              <a:t>found</a:t>
            </a:r>
            <a:r>
              <a:rPr lang="fr-FR" baseline="0" dirty="0" smtClean="0"/>
              <a:t> in </a:t>
            </a:r>
            <a:r>
              <a:rPr lang="fr-FR" baseline="0" dirty="0" err="1" smtClean="0"/>
              <a:t>only</a:t>
            </a:r>
            <a:r>
              <a:rPr lang="fr-FR" baseline="0" dirty="0" smtClean="0"/>
              <a:t> 50.4% of the patients;</a:t>
            </a:r>
          </a:p>
          <a:p>
            <a:endParaRPr lang="fr-FR" baseline="0" dirty="0" smtClean="0"/>
          </a:p>
          <a:p>
            <a:r>
              <a:rPr lang="fr-FR" baseline="0" dirty="0" err="1" smtClean="0"/>
              <a:t>Fifty</a:t>
            </a:r>
            <a:r>
              <a:rPr lang="fr-FR" baseline="0" dirty="0" smtClean="0"/>
              <a:t> percent of adolescents </a:t>
            </a:r>
            <a:r>
              <a:rPr lang="fr-FR" baseline="0" dirty="0" err="1" smtClean="0"/>
              <a:t>with</a:t>
            </a:r>
            <a:r>
              <a:rPr lang="fr-FR" baseline="0" dirty="0" smtClean="0"/>
              <a:t> </a:t>
            </a:r>
            <a:r>
              <a:rPr lang="fr-FR" baseline="0" dirty="0" err="1" smtClean="0"/>
              <a:t>endometriosis</a:t>
            </a:r>
            <a:r>
              <a:rPr lang="fr-FR" baseline="0" dirty="0" smtClean="0"/>
              <a:t> </a:t>
            </a:r>
            <a:r>
              <a:rPr lang="fr-FR" baseline="0" dirty="0" err="1" smtClean="0"/>
              <a:t>had</a:t>
            </a:r>
            <a:r>
              <a:rPr lang="fr-FR" baseline="0" dirty="0" smtClean="0"/>
              <a:t> ACYCLIC pain</a:t>
            </a:r>
          </a:p>
          <a:p>
            <a:endParaRPr lang="fr-FR" baseline="0" dirty="0" smtClean="0"/>
          </a:p>
          <a:p>
            <a:r>
              <a:rPr lang="fr-FR" baseline="0" dirty="0" smtClean="0">
                <a:solidFill>
                  <a:srgbClr val="FF0000"/>
                </a:solidFill>
              </a:rPr>
              <a:t>DM </a:t>
            </a:r>
            <a:r>
              <a:rPr lang="fr-FR" baseline="0" dirty="0" err="1" smtClean="0">
                <a:solidFill>
                  <a:srgbClr val="FF0000"/>
                </a:solidFill>
              </a:rPr>
              <a:t>is</a:t>
            </a:r>
            <a:r>
              <a:rPr lang="fr-FR" baseline="0" dirty="0" smtClean="0">
                <a:solidFill>
                  <a:srgbClr val="FF0000"/>
                </a:solidFill>
              </a:rPr>
              <a:t> </a:t>
            </a:r>
            <a:r>
              <a:rPr lang="fr-FR" baseline="0" dirty="0" err="1" smtClean="0">
                <a:solidFill>
                  <a:srgbClr val="FF0000"/>
                </a:solidFill>
              </a:rPr>
              <a:t>common</a:t>
            </a:r>
            <a:r>
              <a:rPr lang="fr-FR" baseline="0" dirty="0" smtClean="0">
                <a:solidFill>
                  <a:srgbClr val="FF0000"/>
                </a:solidFill>
              </a:rPr>
              <a:t> in </a:t>
            </a:r>
            <a:r>
              <a:rPr lang="fr-FR" baseline="0" dirty="0" err="1" smtClean="0">
                <a:solidFill>
                  <a:srgbClr val="FF0000"/>
                </a:solidFill>
              </a:rPr>
              <a:t>this</a:t>
            </a:r>
            <a:r>
              <a:rPr lang="fr-FR" baseline="0" dirty="0" smtClean="0">
                <a:solidFill>
                  <a:srgbClr val="FF0000"/>
                </a:solidFill>
              </a:rPr>
              <a:t> </a:t>
            </a:r>
            <a:r>
              <a:rPr lang="fr-FR" baseline="0" dirty="0" err="1" smtClean="0">
                <a:solidFill>
                  <a:srgbClr val="FF0000"/>
                </a:solidFill>
              </a:rPr>
              <a:t>age</a:t>
            </a:r>
            <a:r>
              <a:rPr lang="fr-FR" baseline="0" dirty="0" smtClean="0">
                <a:solidFill>
                  <a:srgbClr val="FF0000"/>
                </a:solidFill>
              </a:rPr>
              <a:t> group, and </a:t>
            </a:r>
            <a:r>
              <a:rPr lang="fr-FR" baseline="0" dirty="0" err="1" smtClean="0">
                <a:solidFill>
                  <a:srgbClr val="FF0000"/>
                </a:solidFill>
              </a:rPr>
              <a:t>endometriosis</a:t>
            </a:r>
            <a:r>
              <a:rPr lang="fr-FR" baseline="0" dirty="0" smtClean="0">
                <a:solidFill>
                  <a:srgbClr val="FF0000"/>
                </a:solidFill>
              </a:rPr>
              <a:t> </a:t>
            </a:r>
            <a:r>
              <a:rPr lang="fr-FR" baseline="0" dirty="0" err="1" smtClean="0">
                <a:solidFill>
                  <a:srgbClr val="FF0000"/>
                </a:solidFill>
              </a:rPr>
              <a:t>often</a:t>
            </a:r>
            <a:r>
              <a:rPr lang="fr-FR" baseline="0" dirty="0" smtClean="0">
                <a:solidFill>
                  <a:srgbClr val="FF0000"/>
                </a:solidFill>
              </a:rPr>
              <a:t> </a:t>
            </a:r>
            <a:r>
              <a:rPr lang="fr-FR" baseline="0" dirty="0" err="1" smtClean="0">
                <a:solidFill>
                  <a:srgbClr val="FF0000"/>
                </a:solidFill>
              </a:rPr>
              <a:t>presents</a:t>
            </a:r>
            <a:r>
              <a:rPr lang="fr-FR" baseline="0" dirty="0" smtClean="0">
                <a:solidFill>
                  <a:srgbClr val="FF0000"/>
                </a:solidFill>
              </a:rPr>
              <a:t> as </a:t>
            </a:r>
            <a:r>
              <a:rPr lang="fr-FR" baseline="0" dirty="0" err="1" smtClean="0">
                <a:solidFill>
                  <a:srgbClr val="FF0000"/>
                </a:solidFill>
              </a:rPr>
              <a:t>cyclic</a:t>
            </a:r>
            <a:r>
              <a:rPr lang="fr-FR" baseline="0" dirty="0" smtClean="0">
                <a:solidFill>
                  <a:srgbClr val="FF0000"/>
                </a:solidFill>
              </a:rPr>
              <a:t> and </a:t>
            </a:r>
            <a:r>
              <a:rPr lang="fr-FR" baseline="0" dirty="0" err="1" smtClean="0">
                <a:solidFill>
                  <a:srgbClr val="FF0000"/>
                </a:solidFill>
              </a:rPr>
              <a:t>noncyclic</a:t>
            </a:r>
            <a:r>
              <a:rPr lang="fr-FR" baseline="0" dirty="0" smtClean="0">
                <a:solidFill>
                  <a:srgbClr val="FF0000"/>
                </a:solidFill>
              </a:rPr>
              <a:t> </a:t>
            </a:r>
            <a:r>
              <a:rPr lang="fr-FR" baseline="0" dirty="0" err="1" smtClean="0">
                <a:solidFill>
                  <a:srgbClr val="FF0000"/>
                </a:solidFill>
              </a:rPr>
              <a:t>pelvic</a:t>
            </a:r>
            <a:r>
              <a:rPr lang="fr-FR" baseline="0" dirty="0" smtClean="0">
                <a:solidFill>
                  <a:srgbClr val="FF0000"/>
                </a:solidFill>
              </a:rPr>
              <a:t> pain, </a:t>
            </a:r>
            <a:r>
              <a:rPr lang="fr-FR" baseline="0" dirty="0" err="1" smtClean="0">
                <a:solidFill>
                  <a:srgbClr val="FF0000"/>
                </a:solidFill>
              </a:rPr>
              <a:t>making</a:t>
            </a:r>
            <a:r>
              <a:rPr lang="fr-FR" baseline="0" dirty="0" smtClean="0">
                <a:solidFill>
                  <a:srgbClr val="FF0000"/>
                </a:solidFill>
              </a:rPr>
              <a:t> the </a:t>
            </a:r>
            <a:r>
              <a:rPr lang="fr-FR" baseline="0" dirty="0" err="1" smtClean="0">
                <a:solidFill>
                  <a:srgbClr val="FF0000"/>
                </a:solidFill>
              </a:rPr>
              <a:t>diagnosis</a:t>
            </a:r>
            <a:r>
              <a:rPr lang="fr-FR" baseline="0" dirty="0" smtClean="0">
                <a:solidFill>
                  <a:srgbClr val="FF0000"/>
                </a:solidFill>
              </a:rPr>
              <a:t> harder to suspect +++++++</a:t>
            </a:r>
            <a:endParaRPr lang="fr-FR" dirty="0">
              <a:solidFill>
                <a:srgbClr val="FF0000"/>
              </a:solidFill>
            </a:endParaRPr>
          </a:p>
        </p:txBody>
      </p:sp>
      <p:sp>
        <p:nvSpPr>
          <p:cNvPr id="4" name="Espace réservé du numéro de diapositive 3"/>
          <p:cNvSpPr>
            <a:spLocks noGrp="1"/>
          </p:cNvSpPr>
          <p:nvPr>
            <p:ph type="sldNum" sz="quarter" idx="10"/>
          </p:nvPr>
        </p:nvSpPr>
        <p:spPr/>
        <p:txBody>
          <a:bodyPr/>
          <a:lstStyle/>
          <a:p>
            <a:pPr>
              <a:defRPr/>
            </a:pPr>
            <a:fld id="{4E5CB614-79C1-0B43-8628-33CE4A14A4A8}" type="slidenum">
              <a:rPr lang="fr-FR" smtClean="0">
                <a:solidFill>
                  <a:srgbClr val="0000FF"/>
                </a:solidFill>
              </a:rPr>
              <a:pPr>
                <a:defRPr/>
              </a:pPr>
              <a:t>17</a:t>
            </a:fld>
            <a:endParaRPr lang="fr-FR">
              <a:solidFill>
                <a:srgbClr val="0000FF"/>
              </a:solidFill>
            </a:endParaRPr>
          </a:p>
        </p:txBody>
      </p:sp>
    </p:spTree>
    <p:extLst>
      <p:ext uri="{BB962C8B-B14F-4D97-AF65-F5344CB8AC3E}">
        <p14:creationId xmlns:p14="http://schemas.microsoft.com/office/powerpoint/2010/main" val="28280374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0" i="0" u="none" strike="noStrike" kern="1200" baseline="0" dirty="0" smtClean="0">
                <a:solidFill>
                  <a:schemeClr val="tx1"/>
                </a:solidFill>
                <a:latin typeface="+mn-lt"/>
                <a:ea typeface="+mn-ea"/>
                <a:cs typeface="+mn-cs"/>
              </a:rPr>
              <a:t>BACKGROUND: Endometriosis symptoms often start at a young age,</a:t>
            </a:r>
          </a:p>
          <a:p>
            <a:r>
              <a:rPr lang="en-US" sz="1200" b="0" i="0" u="none" strike="noStrike" kern="1200" baseline="0" dirty="0" smtClean="0">
                <a:solidFill>
                  <a:schemeClr val="tx1"/>
                </a:solidFill>
                <a:latin typeface="+mn-lt"/>
                <a:ea typeface="+mn-ea"/>
                <a:cs typeface="+mn-cs"/>
              </a:rPr>
              <a:t>and the time between symptom onset and endometriosis diagnosis can be</a:t>
            </a:r>
          </a:p>
          <a:p>
            <a:r>
              <a:rPr lang="en-US" sz="1200" b="0" i="0" u="none" strike="noStrike" kern="1200" baseline="0" dirty="0" smtClean="0">
                <a:solidFill>
                  <a:schemeClr val="tx1"/>
                </a:solidFill>
                <a:latin typeface="+mn-lt"/>
                <a:ea typeface="+mn-ea"/>
                <a:cs typeface="+mn-cs"/>
              </a:rPr>
              <a:t>several years. It is not clear whether the symptoms that are experienced by</a:t>
            </a:r>
          </a:p>
          <a:p>
            <a:r>
              <a:rPr lang="en-US" sz="1200" b="0" i="0" u="none" strike="noStrike" kern="1200" baseline="0" dirty="0" smtClean="0">
                <a:solidFill>
                  <a:schemeClr val="tx1"/>
                </a:solidFill>
                <a:latin typeface="+mn-lt"/>
                <a:ea typeface="+mn-ea"/>
                <a:cs typeface="+mn-cs"/>
              </a:rPr>
              <a:t>adolescents differ from adults. Better understanding may shorten the often</a:t>
            </a:r>
          </a:p>
          <a:p>
            <a:r>
              <a:rPr lang="tr-TR" sz="1200" b="0" i="0" u="none" strike="noStrike" kern="1200" baseline="0" dirty="0" smtClean="0">
                <a:solidFill>
                  <a:schemeClr val="tx1"/>
                </a:solidFill>
                <a:latin typeface="+mn-lt"/>
                <a:ea typeface="+mn-ea"/>
                <a:cs typeface="+mn-cs"/>
              </a:rPr>
              <a:t>lengthy delay in diagnosis.</a:t>
            </a:r>
          </a:p>
          <a:p>
            <a:r>
              <a:rPr lang="en-US" sz="1200" b="0" i="0" u="none" strike="noStrike" kern="1200" baseline="0" dirty="0" smtClean="0">
                <a:solidFill>
                  <a:schemeClr val="tx1"/>
                </a:solidFill>
                <a:latin typeface="+mn-lt"/>
                <a:ea typeface="+mn-ea"/>
                <a:cs typeface="+mn-cs"/>
              </a:rPr>
              <a:t>OBJECTIVE: The purpose of the study was to further elucidate the</a:t>
            </a:r>
          </a:p>
          <a:p>
            <a:r>
              <a:rPr lang="en-US" sz="1200" b="0" i="0" u="none" strike="noStrike" kern="1200" baseline="0" dirty="0" smtClean="0">
                <a:solidFill>
                  <a:schemeClr val="tx1"/>
                </a:solidFill>
                <a:latin typeface="+mn-lt"/>
                <a:ea typeface="+mn-ea"/>
                <a:cs typeface="+mn-cs"/>
              </a:rPr>
              <a:t>symptom presentation of adolescents as compared with adults to determine</a:t>
            </a:r>
          </a:p>
          <a:p>
            <a:r>
              <a:rPr lang="en-US" sz="1200" b="0" i="0" u="none" strike="noStrike" kern="1200" baseline="0" dirty="0" smtClean="0">
                <a:solidFill>
                  <a:schemeClr val="tx1"/>
                </a:solidFill>
                <a:latin typeface="+mn-lt"/>
                <a:ea typeface="+mn-ea"/>
                <a:cs typeface="+mn-cs"/>
              </a:rPr>
              <a:t>whether differences existed, based on age at surgical diagnosis that</a:t>
            </a:r>
          </a:p>
          <a:p>
            <a:r>
              <a:rPr lang="en-US" sz="1200" b="0" i="0" u="none" strike="noStrike" kern="1200" baseline="0" dirty="0" smtClean="0">
                <a:solidFill>
                  <a:schemeClr val="tx1"/>
                </a:solidFill>
                <a:latin typeface="+mn-lt"/>
                <a:ea typeface="+mn-ea"/>
                <a:cs typeface="+mn-cs"/>
              </a:rPr>
              <a:t>could impact time to diagnosis.</a:t>
            </a:r>
          </a:p>
          <a:p>
            <a:r>
              <a:rPr lang="en-US" sz="1200" b="0" i="0" u="none" strike="noStrike" kern="1200" baseline="0" dirty="0" smtClean="0">
                <a:solidFill>
                  <a:schemeClr val="tx1"/>
                </a:solidFill>
                <a:latin typeface="+mn-lt"/>
                <a:ea typeface="+mn-ea"/>
                <a:cs typeface="+mn-cs"/>
              </a:rPr>
              <a:t>STUDY DESIGN: This investigation was a cross-sectional study at</a:t>
            </a:r>
          </a:p>
          <a:p>
            <a:r>
              <a:rPr lang="en-US" sz="1200" b="0" i="0" u="none" strike="noStrike" kern="1200" baseline="0" dirty="0" smtClean="0">
                <a:solidFill>
                  <a:schemeClr val="tx1"/>
                </a:solidFill>
                <a:latin typeface="+mn-lt"/>
                <a:ea typeface="+mn-ea"/>
                <a:cs typeface="+mn-cs"/>
              </a:rPr>
              <a:t>enrollment within a longitudinal cohort of adolescents and women with</a:t>
            </a:r>
          </a:p>
          <a:p>
            <a:r>
              <a:rPr lang="en-US" sz="1200" b="0" i="0" u="none" strike="noStrike" kern="1200" baseline="0" dirty="0" smtClean="0">
                <a:solidFill>
                  <a:schemeClr val="tx1"/>
                </a:solidFill>
                <a:latin typeface="+mn-lt"/>
                <a:ea typeface="+mn-ea"/>
                <a:cs typeface="+mn-cs"/>
              </a:rPr>
              <a:t>endometriosis. The population-based cohort was recruited from 2 tertiary</a:t>
            </a:r>
          </a:p>
          <a:p>
            <a:r>
              <a:rPr lang="en-US" sz="1200" b="0" i="0" u="none" strike="noStrike" kern="1200" baseline="0" dirty="0" smtClean="0">
                <a:solidFill>
                  <a:schemeClr val="tx1"/>
                </a:solidFill>
                <a:latin typeface="+mn-lt"/>
                <a:ea typeface="+mn-ea"/>
                <a:cs typeface="+mn-cs"/>
              </a:rPr>
              <a:t>care centers and the surrounding communities. Participants included</a:t>
            </a:r>
          </a:p>
          <a:p>
            <a:r>
              <a:rPr lang="en-US" sz="1200" b="0" i="0" u="none" strike="noStrike" kern="1200" baseline="0" dirty="0" smtClean="0">
                <a:solidFill>
                  <a:schemeClr val="tx1"/>
                </a:solidFill>
                <a:latin typeface="+mn-lt"/>
                <a:ea typeface="+mn-ea"/>
                <a:cs typeface="+mn-cs"/>
              </a:rPr>
              <a:t>adolescents (diagnosed at 18 years old; n¼295) and adults (diagnosed</a:t>
            </a:r>
          </a:p>
          <a:p>
            <a:r>
              <a:rPr lang="en-US" sz="1200" b="0" i="0" u="none" strike="noStrike" kern="1200" baseline="0" dirty="0" smtClean="0">
                <a:solidFill>
                  <a:schemeClr val="tx1"/>
                </a:solidFill>
                <a:latin typeface="+mn-lt"/>
                <a:ea typeface="+mn-ea"/>
                <a:cs typeface="+mn-cs"/>
              </a:rPr>
              <a:t>at &gt;18 years old; n¼107) with surgically confirmed endometriosis who</a:t>
            </a:r>
          </a:p>
          <a:p>
            <a:r>
              <a:rPr lang="en-US" sz="1200" b="0" i="0" u="none" strike="noStrike" kern="1200" baseline="0" dirty="0" smtClean="0">
                <a:solidFill>
                  <a:schemeClr val="tx1"/>
                </a:solidFill>
                <a:latin typeface="+mn-lt"/>
                <a:ea typeface="+mn-ea"/>
                <a:cs typeface="+mn-cs"/>
              </a:rPr>
              <a:t>were enrolled into The Women’s Health Study: From Adolescence to</a:t>
            </a:r>
          </a:p>
          <a:p>
            <a:r>
              <a:rPr lang="en-US" sz="1200" b="0" i="0" u="none" strike="noStrike" kern="1200" baseline="0" dirty="0" smtClean="0">
                <a:solidFill>
                  <a:schemeClr val="tx1"/>
                </a:solidFill>
                <a:latin typeface="+mn-lt"/>
                <a:ea typeface="+mn-ea"/>
                <a:cs typeface="+mn-cs"/>
              </a:rPr>
              <a:t>Adulthood. Participants completed an expanded version of the World</a:t>
            </a:r>
          </a:p>
          <a:p>
            <a:r>
              <a:rPr lang="en-US" sz="1200" b="0" i="0" u="none" strike="noStrike" kern="1200" baseline="0" dirty="0" smtClean="0">
                <a:solidFill>
                  <a:schemeClr val="tx1"/>
                </a:solidFill>
                <a:latin typeface="+mn-lt"/>
                <a:ea typeface="+mn-ea"/>
                <a:cs typeface="+mn-cs"/>
              </a:rPr>
              <a:t>Endometriosis Research Foundation Endometriosis Phenome and </a:t>
            </a:r>
            <a:r>
              <a:rPr lang="en-US" sz="1200" b="0" i="0" u="none" strike="noStrike" kern="1200" baseline="0" dirty="0" err="1" smtClean="0">
                <a:solidFill>
                  <a:schemeClr val="tx1"/>
                </a:solidFill>
                <a:latin typeface="+mn-lt"/>
                <a:ea typeface="+mn-ea"/>
                <a:cs typeface="+mn-cs"/>
              </a:rPr>
              <a:t>Biobanking</a:t>
            </a:r>
            <a:endParaRPr lang="en-US"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Harmonization Project standard clinical questionnaire that</a:t>
            </a:r>
          </a:p>
          <a:p>
            <a:r>
              <a:rPr lang="en-US" sz="1200" b="0" i="0" u="none" strike="noStrike" kern="1200" baseline="0" dirty="0" smtClean="0">
                <a:solidFill>
                  <a:schemeClr val="tx1"/>
                </a:solidFill>
                <a:latin typeface="+mn-lt"/>
                <a:ea typeface="+mn-ea"/>
                <a:cs typeface="+mn-cs"/>
              </a:rPr>
              <a:t>included items regarding menstrual history, associated symptoms, and</a:t>
            </a:r>
          </a:p>
          <a:p>
            <a:r>
              <a:rPr lang="en-US" sz="1200" b="0" i="0" u="none" strike="noStrike" kern="1200" baseline="0" dirty="0" smtClean="0">
                <a:solidFill>
                  <a:schemeClr val="tx1"/>
                </a:solidFill>
                <a:latin typeface="+mn-lt"/>
                <a:ea typeface="+mn-ea"/>
                <a:cs typeface="+mn-cs"/>
              </a:rPr>
              <a:t>pain. Chi-square or Fisher’s exact tests were applied to </a:t>
            </a:r>
            <a:r>
              <a:rPr lang="en-US" sz="1200" b="0" i="0" u="none" strike="noStrike" kern="1200" baseline="0" dirty="0" err="1" smtClean="0">
                <a:solidFill>
                  <a:schemeClr val="tx1"/>
                </a:solidFill>
                <a:latin typeface="+mn-lt"/>
                <a:ea typeface="+mn-ea"/>
                <a:cs typeface="+mn-cs"/>
              </a:rPr>
              <a:t>categoric</a:t>
            </a:r>
            <a:r>
              <a:rPr lang="en-US" sz="1200" b="0" i="0" u="none" strike="noStrike" kern="1200" baseline="0" dirty="0" smtClean="0">
                <a:solidFill>
                  <a:schemeClr val="tx1"/>
                </a:solidFill>
                <a:latin typeface="+mn-lt"/>
                <a:ea typeface="+mn-ea"/>
                <a:cs typeface="+mn-cs"/>
              </a:rPr>
              <a:t> data;</a:t>
            </a:r>
          </a:p>
          <a:p>
            <a:r>
              <a:rPr lang="en-US" sz="1200" b="0" i="0" u="none" strike="noStrike" kern="1200" baseline="0" dirty="0" smtClean="0">
                <a:solidFill>
                  <a:schemeClr val="tx1"/>
                </a:solidFill>
                <a:latin typeface="+mn-lt"/>
                <a:ea typeface="+mn-ea"/>
                <a:cs typeface="+mn-cs"/>
              </a:rPr>
              <a:t>Wilcoxon rank sum tests were applied to continuous data.</a:t>
            </a:r>
          </a:p>
          <a:p>
            <a:r>
              <a:rPr lang="en-US" sz="1200" b="0" i="0" u="none" strike="noStrike" kern="1200" baseline="0" dirty="0" smtClean="0">
                <a:solidFill>
                  <a:schemeClr val="tx1"/>
                </a:solidFill>
                <a:latin typeface="+mn-lt"/>
                <a:ea typeface="+mn-ea"/>
                <a:cs typeface="+mn-cs"/>
              </a:rPr>
              <a:t>RESULTS: Most participants (90%) experienced moderate-severe</a:t>
            </a:r>
          </a:p>
          <a:p>
            <a:r>
              <a:rPr lang="en-US" sz="1200" b="0" i="0" u="none" strike="noStrike" kern="1200" baseline="0" dirty="0" smtClean="0">
                <a:solidFill>
                  <a:schemeClr val="tx1"/>
                </a:solidFill>
                <a:latin typeface="+mn-lt"/>
                <a:ea typeface="+mn-ea"/>
                <a:cs typeface="+mn-cs"/>
              </a:rPr>
              <a:t>menstrual pain. On average, 3 doctors were seen before diagnosis,</a:t>
            </a:r>
          </a:p>
          <a:p>
            <a:r>
              <a:rPr lang="en-US" sz="1200" b="0" i="0" u="none" strike="noStrike" kern="1200" baseline="0" dirty="0" smtClean="0">
                <a:solidFill>
                  <a:schemeClr val="tx1"/>
                </a:solidFill>
                <a:latin typeface="+mn-lt"/>
                <a:ea typeface="+mn-ea"/>
                <a:cs typeface="+mn-cs"/>
              </a:rPr>
              <a:t>regardless of age at presentation (range, 0-25 years). Time from symptoms</a:t>
            </a:r>
          </a:p>
          <a:p>
            <a:r>
              <a:rPr lang="en-US" sz="1200" b="0" i="0" u="none" strike="noStrike" kern="1200" baseline="0" dirty="0" smtClean="0">
                <a:solidFill>
                  <a:schemeClr val="tx1"/>
                </a:solidFill>
                <a:latin typeface="+mn-lt"/>
                <a:ea typeface="+mn-ea"/>
                <a:cs typeface="+mn-cs"/>
              </a:rPr>
              <a:t>to diagnosis averaged 2 years for adolescents and 5 years for adults</a:t>
            </a:r>
          </a:p>
          <a:p>
            <a:r>
              <a:rPr lang="en-US" sz="1200" b="0" i="0" u="none" strike="noStrike" kern="1200" baseline="0" dirty="0" smtClean="0">
                <a:solidFill>
                  <a:schemeClr val="tx1"/>
                </a:solidFill>
                <a:latin typeface="+mn-lt"/>
                <a:ea typeface="+mn-ea"/>
                <a:cs typeface="+mn-cs"/>
              </a:rPr>
              <a:t>(P&lt;.001). More adolescents (50%) than adults (33%) reported pain</a:t>
            </a:r>
          </a:p>
          <a:p>
            <a:r>
              <a:rPr lang="en-US" sz="1200" b="0" i="0" u="none" strike="noStrike" kern="1200" baseline="0" dirty="0" smtClean="0">
                <a:solidFill>
                  <a:schemeClr val="tx1"/>
                </a:solidFill>
                <a:latin typeface="+mn-lt"/>
                <a:ea typeface="+mn-ea"/>
                <a:cs typeface="+mn-cs"/>
              </a:rPr>
              <a:t>starting at menarche (P¼.002) and nausea accompanying pain (69% vs</a:t>
            </a:r>
          </a:p>
          <a:p>
            <a:r>
              <a:rPr lang="en-US" sz="1200" b="0" i="0" u="none" strike="noStrike" kern="1200" baseline="0" dirty="0" smtClean="0">
                <a:solidFill>
                  <a:schemeClr val="tx1"/>
                </a:solidFill>
                <a:latin typeface="+mn-lt"/>
                <a:ea typeface="+mn-ea"/>
                <a:cs typeface="+mn-cs"/>
              </a:rPr>
              <a:t>53%; P¼.01). Noncyclic, general pelvic pain was prevalent. One-half of</a:t>
            </a:r>
          </a:p>
          <a:p>
            <a:r>
              <a:rPr lang="en-US" sz="1200" b="0" i="0" u="none" strike="noStrike" kern="1200" baseline="0" dirty="0" smtClean="0">
                <a:solidFill>
                  <a:schemeClr val="tx1"/>
                </a:solidFill>
                <a:latin typeface="+mn-lt"/>
                <a:ea typeface="+mn-ea"/>
                <a:cs typeface="+mn-cs"/>
              </a:rPr>
              <a:t>the participants reported relief of their general pelvic pain after a bowel</a:t>
            </a:r>
          </a:p>
          <a:p>
            <a:r>
              <a:rPr lang="en-US" sz="1200" b="0" i="0" u="none" strike="noStrike" kern="1200" baseline="0" dirty="0" smtClean="0">
                <a:solidFill>
                  <a:schemeClr val="tx1"/>
                </a:solidFill>
                <a:latin typeface="+mn-lt"/>
                <a:ea typeface="+mn-ea"/>
                <a:cs typeface="+mn-cs"/>
              </a:rPr>
              <a:t>movement. Pain interfered with work/school, daily activities, exercise, and</a:t>
            </a:r>
          </a:p>
          <a:p>
            <a:r>
              <a:rPr lang="en-US" sz="1200" b="0" i="0" u="none" strike="noStrike" kern="1200" baseline="0" dirty="0" smtClean="0">
                <a:solidFill>
                  <a:schemeClr val="tx1"/>
                </a:solidFill>
                <a:latin typeface="+mn-lt"/>
                <a:ea typeface="+mn-ea"/>
                <a:cs typeface="+mn-cs"/>
              </a:rPr>
              <a:t>sleep to a moderate-extreme degree; difficulties were similar by age at</a:t>
            </a:r>
          </a:p>
          <a:p>
            <a:r>
              <a:rPr lang="tr-TR" sz="1200" b="0" i="0" u="none" strike="noStrike" kern="1200" baseline="0" dirty="0" smtClean="0">
                <a:solidFill>
                  <a:schemeClr val="tx1"/>
                </a:solidFill>
                <a:latin typeface="+mn-lt"/>
                <a:ea typeface="+mn-ea"/>
                <a:cs typeface="+mn-cs"/>
              </a:rPr>
              <a:t>diagnosis.</a:t>
            </a:r>
          </a:p>
          <a:p>
            <a:r>
              <a:rPr lang="en-US" sz="1200" b="0" i="0" u="none" strike="noStrike" kern="1200" baseline="0" dirty="0" smtClean="0">
                <a:solidFill>
                  <a:schemeClr val="tx1"/>
                </a:solidFill>
                <a:latin typeface="+mn-lt"/>
                <a:ea typeface="+mn-ea"/>
                <a:cs typeface="+mn-cs"/>
              </a:rPr>
              <a:t>CONCLUSIONS: Pelvic pain was severe and noncyclic and negatively</a:t>
            </a:r>
          </a:p>
          <a:p>
            <a:r>
              <a:rPr lang="en-US" sz="1200" b="0" i="0" u="none" strike="noStrike" kern="1200" baseline="0" dirty="0" smtClean="0">
                <a:solidFill>
                  <a:schemeClr val="tx1"/>
                </a:solidFill>
                <a:latin typeface="+mn-lt"/>
                <a:ea typeface="+mn-ea"/>
                <a:cs typeface="+mn-cs"/>
              </a:rPr>
              <a:t>impacted quality of life. At our tertiary care centers, symptoms of endometriosis</a:t>
            </a:r>
          </a:p>
          <a:p>
            <a:r>
              <a:rPr lang="en-US" sz="1200" b="0" i="0" u="none" strike="noStrike" kern="1200" baseline="0" dirty="0" smtClean="0">
                <a:solidFill>
                  <a:schemeClr val="tx1"/>
                </a:solidFill>
                <a:latin typeface="+mn-lt"/>
                <a:ea typeface="+mn-ea"/>
                <a:cs typeface="+mn-cs"/>
              </a:rPr>
              <a:t>did not differ between women surgically diagnosed during</a:t>
            </a:r>
          </a:p>
          <a:p>
            <a:r>
              <a:rPr lang="en-US" sz="1200" b="0" i="0" u="none" strike="noStrike" kern="1200" baseline="0" dirty="0" smtClean="0">
                <a:solidFill>
                  <a:schemeClr val="tx1"/>
                </a:solidFill>
                <a:latin typeface="+mn-lt"/>
                <a:ea typeface="+mn-ea"/>
                <a:cs typeface="+mn-cs"/>
              </a:rPr>
              <a:t>adolescence compared with those diagnosed as adults. Adolescents had</a:t>
            </a:r>
          </a:p>
          <a:p>
            <a:r>
              <a:rPr lang="en-US" sz="1200" b="0" i="0" u="none" strike="noStrike" kern="1200" baseline="0" dirty="0" smtClean="0">
                <a:solidFill>
                  <a:schemeClr val="tx1"/>
                </a:solidFill>
                <a:latin typeface="+mn-lt"/>
                <a:ea typeface="+mn-ea"/>
                <a:cs typeface="+mn-cs"/>
              </a:rPr>
              <a:t>more nausea and symptom onset at menarche. Multi-year delays in</a:t>
            </a:r>
          </a:p>
          <a:p>
            <a:r>
              <a:rPr lang="en-US" sz="1200" b="0" i="0" u="none" strike="noStrike" kern="1200" baseline="0" dirty="0" smtClean="0">
                <a:solidFill>
                  <a:schemeClr val="tx1"/>
                </a:solidFill>
                <a:latin typeface="+mn-lt"/>
                <a:ea typeface="+mn-ea"/>
                <a:cs typeface="+mn-cs"/>
              </a:rPr>
              <a:t>diagnosis were common. Clinicians should be aware of these alternate</a:t>
            </a:r>
          </a:p>
          <a:p>
            <a:r>
              <a:rPr lang="en-US" sz="1200" b="0" i="0" u="none" strike="noStrike" kern="1200" baseline="0" dirty="0" smtClean="0">
                <a:solidFill>
                  <a:schemeClr val="tx1"/>
                </a:solidFill>
                <a:latin typeface="+mn-lt"/>
                <a:ea typeface="+mn-ea"/>
                <a:cs typeface="+mn-cs"/>
              </a:rPr>
              <a:t>symptom patterns and include endometriosis in their differential diagnosis</a:t>
            </a:r>
          </a:p>
          <a:p>
            <a:r>
              <a:rPr lang="en-US" sz="1200" b="0" i="0" u="none" strike="noStrike" kern="1200" baseline="0" dirty="0" smtClean="0">
                <a:solidFill>
                  <a:schemeClr val="tx1"/>
                </a:solidFill>
                <a:latin typeface="+mn-lt"/>
                <a:ea typeface="+mn-ea"/>
                <a:cs typeface="+mn-cs"/>
              </a:rPr>
              <a:t>for both adolescent and young adult women who experience noncyclic</a:t>
            </a:r>
          </a:p>
          <a:p>
            <a:r>
              <a:rPr lang="tr-TR" sz="1200" b="0" i="0" u="none" strike="noStrike" kern="1200" baseline="0" dirty="0" smtClean="0">
                <a:solidFill>
                  <a:schemeClr val="tx1"/>
                </a:solidFill>
                <a:latin typeface="+mn-lt"/>
                <a:ea typeface="+mn-ea"/>
                <a:cs typeface="+mn-cs"/>
              </a:rPr>
              <a:t>pelvic pain and nausea.</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20</a:t>
            </a:fld>
            <a:endParaRPr lang="tr-TR"/>
          </a:p>
        </p:txBody>
      </p:sp>
    </p:spTree>
    <p:extLst>
      <p:ext uri="{BB962C8B-B14F-4D97-AF65-F5344CB8AC3E}">
        <p14:creationId xmlns:p14="http://schemas.microsoft.com/office/powerpoint/2010/main" val="26598453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F3D7D4-8722-4483-82CA-D98AA2E6E30E}" type="slidenum">
              <a:rPr lang="en-US"/>
              <a:pPr/>
              <a:t>23</a:t>
            </a:fld>
            <a:endParaRPr lang="en-US"/>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p:txBody>
          <a:bodyPr/>
          <a:lstStyle/>
          <a:p>
            <a:r>
              <a:rPr lang="en-US" dirty="0" smtClean="0"/>
              <a:t>OBJECTIVE: To examine the short-term surgical outcomes in women undergoing fertility-sparing laparoscopic excision of deeply infiltrating pelvic endometriosis. DESIGN: Retrospective cohort study. SETTING: Tertiary referral center for treatment of endometriosis, a university teaching hospital, London, United Kingdom. PATIENT(S): A total of 177 women who underwent fertility-sparing laparoscopic excision of deeply infiltrating endometriosis between January 1, 2006, and December 31, 2007. INTERVENTION(S): Eligible women were identified from the surgeons' database, and their medical notes were reviewed. Data from preoperative assessment, surgery, and postoperative outcomes were analyzed. MAIN OUTCOME MEASURE(S): Complication rate. RESULT(S): One hundred seventy-seven women underwent fertility-sparing laparoscopic excision of deeply infiltrating endometriosis including excision of </a:t>
            </a:r>
            <a:r>
              <a:rPr lang="en-US" dirty="0" err="1" smtClean="0"/>
              <a:t>uterosacral</a:t>
            </a:r>
            <a:r>
              <a:rPr lang="en-US" dirty="0" smtClean="0"/>
              <a:t> ligaments (43, 24.3%), excision of </a:t>
            </a:r>
            <a:r>
              <a:rPr lang="en-US" dirty="0" err="1" smtClean="0"/>
              <a:t>rectovaginal</a:t>
            </a:r>
            <a:r>
              <a:rPr lang="en-US" dirty="0" smtClean="0"/>
              <a:t> septum (56, 31.6%), rectal shave (56, 31.6%), disk excision (7, 4%) or bowel resection (15, 8.5%). The median operative time was 95 minutes with a range of 30 to 270 minutes (</a:t>
            </a:r>
            <a:r>
              <a:rPr lang="en-US" dirty="0" err="1" smtClean="0"/>
              <a:t>interquartile</a:t>
            </a:r>
            <a:r>
              <a:rPr lang="en-US" dirty="0" smtClean="0"/>
              <a:t> range 75-120 minutes). Overall, complications developed in 18 women (10.2%). In 12 (6.8%) of these only uncomplicated pyrexia developed whereas significant </a:t>
            </a:r>
            <a:r>
              <a:rPr lang="en-US" dirty="0" err="1" smtClean="0"/>
              <a:t>intraoperative</a:t>
            </a:r>
            <a:r>
              <a:rPr lang="en-US" dirty="0" smtClean="0"/>
              <a:t> and/or postoperative complications developed in the remaining 6 (3.4%). Women spent a median of 2 days recovering in hospital (range 1-7, </a:t>
            </a:r>
            <a:r>
              <a:rPr lang="en-US" dirty="0" err="1" smtClean="0"/>
              <a:t>interquartile</a:t>
            </a:r>
            <a:r>
              <a:rPr lang="en-US" dirty="0" smtClean="0"/>
              <a:t> range 2-3 days). CONCLUSION(S): Fertility-sparing laparoscopic excision of deeply infiltrating endometriosis appears to be safe with a low short-term complication rate.</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69F9423F-5A48-4871-9995-B9F13DC7D401}" type="datetimeFigureOut">
              <a:rPr lang="tr-TR"/>
              <a:pPr>
                <a:defRPr/>
              </a:pPr>
              <a:t>16.4.2018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ACA5BD7A-5552-4D11-9ED8-C2FE6912778D}" type="slidenum">
              <a:rPr lang="tr-TR"/>
              <a:pPr>
                <a:defRPr/>
              </a:pPr>
              <a:t>‹#›</a:t>
            </a:fld>
            <a:endParaRPr lang="tr-TR"/>
          </a:p>
        </p:txBody>
      </p:sp>
    </p:spTree>
    <p:extLst>
      <p:ext uri="{BB962C8B-B14F-4D97-AF65-F5344CB8AC3E}">
        <p14:creationId xmlns:p14="http://schemas.microsoft.com/office/powerpoint/2010/main" val="1568308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753DAB99-66F3-41F7-8F7E-86C4313E9E6F}" type="datetimeFigureOut">
              <a:rPr lang="tr-TR"/>
              <a:pPr>
                <a:defRPr/>
              </a:pPr>
              <a:t>16.4.2018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9D18A07D-1C0F-4FE2-B370-C779B07DDABD}" type="slidenum">
              <a:rPr lang="tr-TR"/>
              <a:pPr>
                <a:defRPr/>
              </a:pPr>
              <a:t>‹#›</a:t>
            </a:fld>
            <a:endParaRPr lang="tr-TR"/>
          </a:p>
        </p:txBody>
      </p:sp>
    </p:spTree>
    <p:extLst>
      <p:ext uri="{BB962C8B-B14F-4D97-AF65-F5344CB8AC3E}">
        <p14:creationId xmlns:p14="http://schemas.microsoft.com/office/powerpoint/2010/main" val="741150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A8D417EE-CCFC-482D-9626-4199222A50AA}" type="datetimeFigureOut">
              <a:rPr lang="tr-TR"/>
              <a:pPr>
                <a:defRPr/>
              </a:pPr>
              <a:t>16.4.2018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11D98257-E318-4D83-B7DF-F2CB8ACE2AC2}" type="slidenum">
              <a:rPr lang="tr-TR"/>
              <a:pPr>
                <a:defRPr/>
              </a:pPr>
              <a:t>‹#›</a:t>
            </a:fld>
            <a:endParaRPr lang="tr-TR"/>
          </a:p>
        </p:txBody>
      </p:sp>
    </p:spTree>
    <p:extLst>
      <p:ext uri="{BB962C8B-B14F-4D97-AF65-F5344CB8AC3E}">
        <p14:creationId xmlns:p14="http://schemas.microsoft.com/office/powerpoint/2010/main" val="2597217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EFB01B5D-0F85-4CC9-84D6-95841080244A}" type="datetimeFigureOut">
              <a:rPr lang="tr-TR"/>
              <a:pPr>
                <a:defRPr/>
              </a:pPr>
              <a:t>16.4.2018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0364DED8-F134-4786-B7C5-8073EE7A9FD0}" type="slidenum">
              <a:rPr lang="tr-TR"/>
              <a:pPr>
                <a:defRPr/>
              </a:pPr>
              <a:t>‹#›</a:t>
            </a:fld>
            <a:endParaRPr lang="tr-TR"/>
          </a:p>
        </p:txBody>
      </p:sp>
    </p:spTree>
    <p:extLst>
      <p:ext uri="{BB962C8B-B14F-4D97-AF65-F5344CB8AC3E}">
        <p14:creationId xmlns:p14="http://schemas.microsoft.com/office/powerpoint/2010/main" val="2154646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BE462C7A-1C0D-4A0B-B116-01DDB8E9641B}" type="datetimeFigureOut">
              <a:rPr lang="tr-TR"/>
              <a:pPr>
                <a:defRPr/>
              </a:pPr>
              <a:t>16.4.2018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35AF88FB-FAAA-4414-BC31-88BE4C08A1BE}" type="slidenum">
              <a:rPr lang="tr-TR"/>
              <a:pPr>
                <a:defRPr/>
              </a:pPr>
              <a:t>‹#›</a:t>
            </a:fld>
            <a:endParaRPr lang="tr-TR"/>
          </a:p>
        </p:txBody>
      </p:sp>
    </p:spTree>
    <p:extLst>
      <p:ext uri="{BB962C8B-B14F-4D97-AF65-F5344CB8AC3E}">
        <p14:creationId xmlns:p14="http://schemas.microsoft.com/office/powerpoint/2010/main" val="2741856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67CC6320-AB65-4258-A61D-85CE847DC336}" type="datetimeFigureOut">
              <a:rPr lang="tr-TR"/>
              <a:pPr>
                <a:defRPr/>
              </a:pPr>
              <a:t>16.4.2018</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8CA4A925-D1B2-4101-9826-A77400FA2435}" type="slidenum">
              <a:rPr lang="tr-TR"/>
              <a:pPr>
                <a:defRPr/>
              </a:pPr>
              <a:t>‹#›</a:t>
            </a:fld>
            <a:endParaRPr lang="tr-TR"/>
          </a:p>
        </p:txBody>
      </p:sp>
    </p:spTree>
    <p:extLst>
      <p:ext uri="{BB962C8B-B14F-4D97-AF65-F5344CB8AC3E}">
        <p14:creationId xmlns:p14="http://schemas.microsoft.com/office/powerpoint/2010/main" val="281023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856E04FD-ADB2-4EDE-989F-257D9FF11DDB}" type="datetimeFigureOut">
              <a:rPr lang="tr-TR"/>
              <a:pPr>
                <a:defRPr/>
              </a:pPr>
              <a:t>16.4.2018</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3404363E-5D90-4ECD-BC9A-C1E6E59FE906}" type="slidenum">
              <a:rPr lang="tr-TR"/>
              <a:pPr>
                <a:defRPr/>
              </a:pPr>
              <a:t>‹#›</a:t>
            </a:fld>
            <a:endParaRPr lang="tr-TR"/>
          </a:p>
        </p:txBody>
      </p:sp>
    </p:spTree>
    <p:extLst>
      <p:ext uri="{BB962C8B-B14F-4D97-AF65-F5344CB8AC3E}">
        <p14:creationId xmlns:p14="http://schemas.microsoft.com/office/powerpoint/2010/main" val="2799681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A0A7F553-185B-470F-BBFF-0CB973E51674}" type="datetimeFigureOut">
              <a:rPr lang="tr-TR"/>
              <a:pPr>
                <a:defRPr/>
              </a:pPr>
              <a:t>16.4.2018</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72C31107-5A34-47F8-BEFD-92358E2274CE}" type="slidenum">
              <a:rPr lang="tr-TR"/>
              <a:pPr>
                <a:defRPr/>
              </a:pPr>
              <a:t>‹#›</a:t>
            </a:fld>
            <a:endParaRPr lang="tr-TR"/>
          </a:p>
        </p:txBody>
      </p:sp>
    </p:spTree>
    <p:extLst>
      <p:ext uri="{BB962C8B-B14F-4D97-AF65-F5344CB8AC3E}">
        <p14:creationId xmlns:p14="http://schemas.microsoft.com/office/powerpoint/2010/main" val="2889206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F784DC39-F301-4E32-9DD9-69585A0E164E}" type="datetimeFigureOut">
              <a:rPr lang="tr-TR"/>
              <a:pPr>
                <a:defRPr/>
              </a:pPr>
              <a:t>16.4.2018</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769A4CCA-BBAB-4770-9FB4-834749E492E6}" type="slidenum">
              <a:rPr lang="tr-TR"/>
              <a:pPr>
                <a:defRPr/>
              </a:pPr>
              <a:t>‹#›</a:t>
            </a:fld>
            <a:endParaRPr lang="tr-TR"/>
          </a:p>
        </p:txBody>
      </p:sp>
    </p:spTree>
    <p:extLst>
      <p:ext uri="{BB962C8B-B14F-4D97-AF65-F5344CB8AC3E}">
        <p14:creationId xmlns:p14="http://schemas.microsoft.com/office/powerpoint/2010/main" val="1405044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BE2C18F5-199C-41A3-B954-05A1226589C4}" type="datetimeFigureOut">
              <a:rPr lang="tr-TR"/>
              <a:pPr>
                <a:defRPr/>
              </a:pPr>
              <a:t>16.4.2018</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8794B0DB-38C0-403E-A88E-7186814C1873}" type="slidenum">
              <a:rPr lang="tr-TR"/>
              <a:pPr>
                <a:defRPr/>
              </a:pPr>
              <a:t>‹#›</a:t>
            </a:fld>
            <a:endParaRPr lang="tr-TR"/>
          </a:p>
        </p:txBody>
      </p:sp>
    </p:spTree>
    <p:extLst>
      <p:ext uri="{BB962C8B-B14F-4D97-AF65-F5344CB8AC3E}">
        <p14:creationId xmlns:p14="http://schemas.microsoft.com/office/powerpoint/2010/main" val="2367176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7CE1D3C2-825A-4E35-BCE2-35E15AF17766}" type="datetimeFigureOut">
              <a:rPr lang="tr-TR"/>
              <a:pPr>
                <a:defRPr/>
              </a:pPr>
              <a:t>16.4.2018</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262F2E3A-43C9-4534-B797-1180CF138877}" type="slidenum">
              <a:rPr lang="tr-TR"/>
              <a:pPr>
                <a:defRPr/>
              </a:pPr>
              <a:t>‹#›</a:t>
            </a:fld>
            <a:endParaRPr lang="tr-TR"/>
          </a:p>
        </p:txBody>
      </p:sp>
    </p:spTree>
    <p:extLst>
      <p:ext uri="{BB962C8B-B14F-4D97-AF65-F5344CB8AC3E}">
        <p14:creationId xmlns:p14="http://schemas.microsoft.com/office/powerpoint/2010/main" val="3966499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050" name="1 Başlık Yer Tutucusu"/>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2051" name="2 Metin Yer Tutucusu"/>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FAAAD50D-0B7C-48E8-8E58-4CC84A6965D6}" type="datetimeFigureOut">
              <a:rPr lang="tr-TR"/>
              <a:pPr>
                <a:defRPr/>
              </a:pPr>
              <a:t>16.4.2018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B23ECE0E-3729-42C9-AB72-857667FDC6BE}" type="slidenum">
              <a:rPr lang="tr-TR"/>
              <a:pPr>
                <a:defRPr/>
              </a:pPr>
              <a:t>‹#›</a:t>
            </a:fld>
            <a:endParaRPr lang="tr-TR"/>
          </a:p>
        </p:txBody>
      </p:sp>
    </p:spTree>
  </p:cSld>
  <p:clrMap bg1="dk1" tx1="lt1" bg2="dk2" tx2="lt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wmf"/></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4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5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5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6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3568" y="2276872"/>
            <a:ext cx="7772400" cy="1008112"/>
          </a:xfrm>
          <a:solidFill>
            <a:schemeClr val="accent2"/>
          </a:solidFill>
        </p:spPr>
        <p:txBody>
          <a:bodyPr>
            <a:noAutofit/>
          </a:bodyPr>
          <a:lstStyle/>
          <a:p>
            <a:r>
              <a:rPr lang="en-GB" sz="3200" dirty="0">
                <a:solidFill>
                  <a:srgbClr val="FFFF00"/>
                </a:solidFill>
              </a:rPr>
              <a:t/>
            </a:r>
            <a:br>
              <a:rPr lang="en-GB" sz="3200" dirty="0">
                <a:solidFill>
                  <a:srgbClr val="FFFF00"/>
                </a:solidFill>
              </a:rPr>
            </a:br>
            <a:r>
              <a:rPr lang="en-GB" sz="3200" dirty="0">
                <a:solidFill>
                  <a:srgbClr val="FFFF00"/>
                </a:solidFill>
              </a:rPr>
              <a:t/>
            </a:r>
            <a:br>
              <a:rPr lang="en-GB" sz="3200" dirty="0">
                <a:solidFill>
                  <a:srgbClr val="FFFF00"/>
                </a:solidFill>
              </a:rPr>
            </a:br>
            <a:r>
              <a:rPr lang="tr-TR" sz="3200" dirty="0">
                <a:solidFill>
                  <a:srgbClr val="FFFF00"/>
                </a:solidFill>
              </a:rPr>
              <a:t/>
            </a:r>
            <a:br>
              <a:rPr lang="tr-TR" sz="3200" dirty="0">
                <a:solidFill>
                  <a:srgbClr val="FFFF00"/>
                </a:solidFill>
              </a:rPr>
            </a:br>
            <a:r>
              <a:rPr lang="tr-TR" sz="3200" dirty="0" smtClean="0"/>
              <a:t>WYH Does Endometriosis  HURT</a:t>
            </a:r>
            <a:r>
              <a:rPr lang="tr-TR" sz="3200" dirty="0" smtClean="0"/>
              <a:t> </a:t>
            </a:r>
            <a:r>
              <a:rPr lang="en-US" sz="3200" dirty="0" smtClean="0"/>
              <a:t>?</a:t>
            </a:r>
            <a:r>
              <a:rPr lang="en-US" sz="3200" dirty="0"/>
              <a:t>	</a:t>
            </a:r>
            <a:r>
              <a:rPr lang="tr-TR" sz="3200" dirty="0" smtClean="0"/>
              <a:t/>
            </a:r>
            <a:br>
              <a:rPr lang="tr-TR" sz="3200" dirty="0" smtClean="0"/>
            </a:br>
            <a:r>
              <a:rPr lang="tr-TR" sz="3200" dirty="0" smtClean="0"/>
              <a:t>(</a:t>
            </a:r>
            <a:r>
              <a:rPr lang="tr-TR" sz="3200" dirty="0" smtClean="0"/>
              <a:t>Endometriosis-Pain)</a:t>
            </a:r>
            <a:r>
              <a:rPr lang="en-GB" sz="3200" dirty="0" smtClean="0"/>
              <a:t/>
            </a:r>
            <a:br>
              <a:rPr lang="en-GB" sz="3200" dirty="0" smtClean="0"/>
            </a:br>
            <a:r>
              <a:rPr lang="en-GB" sz="3200" dirty="0">
                <a:solidFill>
                  <a:srgbClr val="FF0000"/>
                </a:solidFill>
              </a:rPr>
              <a:t/>
            </a:r>
            <a:br>
              <a:rPr lang="en-GB" sz="3200" dirty="0">
                <a:solidFill>
                  <a:srgbClr val="FF0000"/>
                </a:solidFill>
              </a:rPr>
            </a:br>
            <a:r>
              <a:rPr lang="en-GB" sz="3200" dirty="0">
                <a:solidFill>
                  <a:srgbClr val="FFFF00"/>
                </a:solidFill>
              </a:rPr>
              <a:t/>
            </a:r>
            <a:br>
              <a:rPr lang="en-GB" sz="3200" dirty="0">
                <a:solidFill>
                  <a:srgbClr val="FFFF00"/>
                </a:solidFill>
              </a:rPr>
            </a:br>
            <a:endParaRPr lang="tr-TR" sz="3200" dirty="0" smtClean="0">
              <a:solidFill>
                <a:srgbClr val="FFFF00"/>
              </a:solidFill>
            </a:endParaRPr>
          </a:p>
        </p:txBody>
      </p:sp>
      <p:sp>
        <p:nvSpPr>
          <p:cNvPr id="8195" name="Rectangle 3"/>
          <p:cNvSpPr>
            <a:spLocks noGrp="1" noChangeArrowheads="1"/>
          </p:cNvSpPr>
          <p:nvPr>
            <p:ph type="subTitle" idx="1"/>
          </p:nvPr>
        </p:nvSpPr>
        <p:spPr>
          <a:xfrm>
            <a:off x="1448718" y="3429000"/>
            <a:ext cx="6400800" cy="1752600"/>
          </a:xfrm>
          <a:solidFill>
            <a:srgbClr val="FFFF00"/>
          </a:solidFill>
        </p:spPr>
        <p:txBody>
          <a:bodyPr>
            <a:normAutofit fontScale="92500" lnSpcReduction="20000"/>
          </a:bodyPr>
          <a:lstStyle/>
          <a:p>
            <a:pPr eaLnBrk="1" hangingPunct="1">
              <a:lnSpc>
                <a:spcPct val="90000"/>
              </a:lnSpc>
            </a:pPr>
            <a:endParaRPr lang="tr-TR" dirty="0" smtClean="0">
              <a:solidFill>
                <a:srgbClr val="FF0000"/>
              </a:solidFill>
            </a:endParaRPr>
          </a:p>
          <a:p>
            <a:pPr marL="311150" indent="-311150" defTabSz="828675">
              <a:lnSpc>
                <a:spcPct val="90000"/>
              </a:lnSpc>
              <a:defRPr/>
            </a:pPr>
            <a:r>
              <a:rPr lang="tr-TR" sz="2800" dirty="0">
                <a:solidFill>
                  <a:srgbClr val="FF0000"/>
                </a:solidFill>
                <a:effectLst>
                  <a:outerShdw blurRad="38100" dist="38100" dir="2700000" algn="tl">
                    <a:srgbClr val="000000"/>
                  </a:outerShdw>
                </a:effectLst>
              </a:rPr>
              <a:t>Engin Oral, M.D.</a:t>
            </a:r>
          </a:p>
          <a:p>
            <a:pPr marL="311150" indent="-311150" defTabSz="828675">
              <a:lnSpc>
                <a:spcPct val="90000"/>
              </a:lnSpc>
              <a:defRPr/>
            </a:pPr>
            <a:r>
              <a:rPr lang="en-US" sz="2400" i="1" dirty="0">
                <a:solidFill>
                  <a:srgbClr val="92D050"/>
                </a:solidFill>
                <a:effectLst>
                  <a:outerShdw blurRad="38100" dist="38100" dir="2700000" algn="tl">
                    <a:srgbClr val="000000"/>
                  </a:outerShdw>
                </a:effectLst>
              </a:rPr>
              <a:t>Istanbul </a:t>
            </a:r>
            <a:r>
              <a:rPr lang="en-US" sz="2400" i="1" dirty="0" err="1">
                <a:solidFill>
                  <a:srgbClr val="92D050"/>
                </a:solidFill>
                <a:effectLst>
                  <a:outerShdw blurRad="38100" dist="38100" dir="2700000" algn="tl">
                    <a:srgbClr val="000000"/>
                  </a:outerShdw>
                </a:effectLst>
              </a:rPr>
              <a:t>Univ</a:t>
            </a:r>
            <a:r>
              <a:rPr lang="tr-TR" sz="2400" i="1" dirty="0">
                <a:solidFill>
                  <a:srgbClr val="92D050"/>
                </a:solidFill>
                <a:effectLst>
                  <a:outerShdw blurRad="38100" dist="38100" dir="2700000" algn="tl">
                    <a:srgbClr val="000000"/>
                  </a:outerShdw>
                </a:effectLst>
              </a:rPr>
              <a:t>. </a:t>
            </a:r>
            <a:r>
              <a:rPr lang="tr-TR" sz="2400" i="1" dirty="0" err="1">
                <a:solidFill>
                  <a:srgbClr val="92D050"/>
                </a:solidFill>
                <a:effectLst>
                  <a:outerShdw blurRad="38100" dist="38100" dir="2700000" algn="tl">
                    <a:srgbClr val="000000"/>
                  </a:outerShdw>
                </a:effectLst>
              </a:rPr>
              <a:t>Cerrahpa</a:t>
            </a:r>
            <a:r>
              <a:rPr lang="en-US" sz="2400" i="1" dirty="0">
                <a:solidFill>
                  <a:srgbClr val="92D050"/>
                </a:solidFill>
                <a:effectLst>
                  <a:outerShdw blurRad="38100" dist="38100" dir="2700000" algn="tl">
                    <a:srgbClr val="000000"/>
                  </a:outerShdw>
                </a:effectLst>
              </a:rPr>
              <a:t>s</a:t>
            </a:r>
            <a:r>
              <a:rPr lang="tr-TR" sz="2400" i="1" dirty="0">
                <a:solidFill>
                  <a:srgbClr val="92D050"/>
                </a:solidFill>
                <a:effectLst>
                  <a:outerShdw blurRad="38100" dist="38100" dir="2700000" algn="tl">
                    <a:srgbClr val="000000"/>
                  </a:outerShdw>
                </a:effectLst>
              </a:rPr>
              <a:t>a </a:t>
            </a:r>
            <a:r>
              <a:rPr lang="en-US" sz="2400" i="1" dirty="0">
                <a:solidFill>
                  <a:srgbClr val="92D050"/>
                </a:solidFill>
                <a:effectLst>
                  <a:outerShdw blurRad="38100" dist="38100" dir="2700000" algn="tl">
                    <a:srgbClr val="000000"/>
                  </a:outerShdw>
                </a:effectLst>
              </a:rPr>
              <a:t>Medical  Faculty</a:t>
            </a:r>
            <a:endParaRPr lang="tr-TR" sz="2400" i="1" dirty="0">
              <a:solidFill>
                <a:srgbClr val="92D050"/>
              </a:solidFill>
              <a:effectLst>
                <a:outerShdw blurRad="38100" dist="38100" dir="2700000" algn="tl">
                  <a:srgbClr val="000000"/>
                </a:outerShdw>
              </a:effectLst>
            </a:endParaRPr>
          </a:p>
          <a:p>
            <a:pPr marL="311150" indent="-311150" defTabSz="828675">
              <a:lnSpc>
                <a:spcPct val="90000"/>
              </a:lnSpc>
              <a:defRPr/>
            </a:pPr>
            <a:r>
              <a:rPr lang="en-US" sz="2400" i="1" dirty="0">
                <a:solidFill>
                  <a:srgbClr val="92D050"/>
                </a:solidFill>
                <a:effectLst>
                  <a:outerShdw blurRad="38100" dist="38100" dir="2700000" algn="tl">
                    <a:srgbClr val="000000"/>
                  </a:outerShdw>
                </a:effectLst>
              </a:rPr>
              <a:t>Dept. of </a:t>
            </a:r>
            <a:r>
              <a:rPr lang="en-US" sz="2400" i="1" dirty="0" err="1">
                <a:solidFill>
                  <a:srgbClr val="92D050"/>
                </a:solidFill>
                <a:effectLst>
                  <a:outerShdw blurRad="38100" dist="38100" dir="2700000" algn="tl">
                    <a:srgbClr val="000000"/>
                  </a:outerShdw>
                </a:effectLst>
              </a:rPr>
              <a:t>Obstet</a:t>
            </a:r>
            <a:r>
              <a:rPr lang="en-US" sz="2400" i="1" dirty="0">
                <a:solidFill>
                  <a:srgbClr val="92D050"/>
                </a:solidFill>
                <a:effectLst>
                  <a:outerShdw blurRad="38100" dist="38100" dir="2700000" algn="tl">
                    <a:srgbClr val="000000"/>
                  </a:outerShdw>
                </a:effectLst>
              </a:rPr>
              <a:t> &amp; </a:t>
            </a:r>
            <a:r>
              <a:rPr lang="en-US" sz="2400" i="1" dirty="0" err="1" smtClean="0">
                <a:solidFill>
                  <a:srgbClr val="92D050"/>
                </a:solidFill>
                <a:effectLst>
                  <a:outerShdw blurRad="38100" dist="38100" dir="2700000" algn="tl">
                    <a:srgbClr val="000000"/>
                  </a:outerShdw>
                </a:effectLst>
              </a:rPr>
              <a:t>Gynecol</a:t>
            </a:r>
            <a:endParaRPr lang="en-US" sz="2400" i="1" dirty="0">
              <a:solidFill>
                <a:srgbClr val="92D050"/>
              </a:solidFill>
              <a:effectLst>
                <a:outerShdw blurRad="38100" dist="38100" dir="2700000" algn="tl">
                  <a:srgbClr val="000000"/>
                </a:outerShdw>
              </a:effectLst>
            </a:endParaRPr>
          </a:p>
          <a:p>
            <a:pPr marL="311150" indent="-311150" defTabSz="828675">
              <a:lnSpc>
                <a:spcPct val="90000"/>
              </a:lnSpc>
              <a:defRPr/>
            </a:pPr>
            <a:r>
              <a:rPr lang="tr-TR" sz="2400" i="1" dirty="0" smtClean="0">
                <a:solidFill>
                  <a:srgbClr val="00B0F0"/>
                </a:solidFill>
                <a:effectLst>
                  <a:outerShdw blurRad="38100" dist="38100" dir="2700000" algn="tl">
                    <a:srgbClr val="000000"/>
                  </a:outerShdw>
                </a:effectLst>
              </a:rPr>
              <a:t>Turkish Endometriosis &amp; Adenomyosis  Association</a:t>
            </a:r>
          </a:p>
          <a:p>
            <a:pPr marL="311150" indent="-311150" defTabSz="828675">
              <a:lnSpc>
                <a:spcPct val="90000"/>
              </a:lnSpc>
              <a:defRPr/>
            </a:pPr>
            <a:endParaRPr lang="tr-TR" sz="2400" i="1" dirty="0">
              <a:solidFill>
                <a:srgbClr val="FF0000"/>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1680" y="260648"/>
            <a:ext cx="4248472" cy="1800200"/>
          </a:xfrm>
          <a:prstGeom prst="rect">
            <a:avLst/>
          </a:prstGeom>
        </p:spPr>
      </p:pic>
      <p:sp>
        <p:nvSpPr>
          <p:cNvPr id="5" name="Dikdörtgen 1"/>
          <p:cNvSpPr>
            <a:spLocks noChangeArrowheads="1"/>
          </p:cNvSpPr>
          <p:nvPr/>
        </p:nvSpPr>
        <p:spPr bwMode="auto">
          <a:xfrm>
            <a:off x="2555776" y="5426835"/>
            <a:ext cx="4572000" cy="646331"/>
          </a:xfrm>
          <a:prstGeom prst="rect">
            <a:avLst/>
          </a:prstGeom>
          <a:solidFill>
            <a:srgbClr val="FFFF00"/>
          </a:solidFill>
          <a:ln>
            <a:noFill/>
          </a:ln>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tr-TR" altLang="en-US" dirty="0"/>
          </a:p>
          <a:p>
            <a:r>
              <a:rPr lang="tr-TR" altLang="en-US" b="1" dirty="0" smtClean="0">
                <a:solidFill>
                  <a:srgbClr val="C00000"/>
                </a:solidFill>
              </a:rPr>
              <a:t>            drenginoral@gmail.com</a:t>
            </a:r>
            <a:endParaRPr lang="en-GB" altLang="en-US" b="1" dirty="0">
              <a:solidFill>
                <a:srgbClr val="C00000"/>
              </a:solidFill>
            </a:endParaRPr>
          </a:p>
        </p:txBody>
      </p:sp>
    </p:spTree>
    <p:extLst>
      <p:ext uri="{BB962C8B-B14F-4D97-AF65-F5344CB8AC3E}">
        <p14:creationId xmlns:p14="http://schemas.microsoft.com/office/powerpoint/2010/main" val="2649048805"/>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p:cNvPicPr>
            <a:picLocks noChangeAspect="1" noChangeArrowheads="1"/>
          </p:cNvPicPr>
          <p:nvPr/>
        </p:nvPicPr>
        <p:blipFill>
          <a:blip r:embed="rId3" cstate="print"/>
          <a:srcRect/>
          <a:stretch>
            <a:fillRect/>
          </a:stretch>
        </p:blipFill>
        <p:spPr bwMode="auto">
          <a:xfrm>
            <a:off x="892969" y="32828"/>
            <a:ext cx="7215188" cy="1657350"/>
          </a:xfrm>
          <a:prstGeom prst="rect">
            <a:avLst/>
          </a:prstGeom>
          <a:noFill/>
          <a:ln w="9525">
            <a:noFill/>
            <a:round/>
            <a:headEnd/>
            <a:tailEnd/>
          </a:ln>
        </p:spPr>
      </p:pic>
      <p:pic>
        <p:nvPicPr>
          <p:cNvPr id="7171" name="Picture 3"/>
          <p:cNvPicPr>
            <a:picLocks noChangeAspect="1" noChangeArrowheads="1"/>
          </p:cNvPicPr>
          <p:nvPr/>
        </p:nvPicPr>
        <p:blipFill>
          <a:blip r:embed="rId4" cstate="print"/>
          <a:srcRect/>
          <a:stretch>
            <a:fillRect/>
          </a:stretch>
        </p:blipFill>
        <p:spPr bwMode="auto">
          <a:xfrm>
            <a:off x="180181" y="1052736"/>
            <a:ext cx="8640763" cy="4536504"/>
          </a:xfrm>
          <a:prstGeom prst="rect">
            <a:avLst/>
          </a:prstGeom>
          <a:noFill/>
          <a:ln w="9525">
            <a:noFill/>
            <a:round/>
            <a:headEnd/>
            <a:tailEnd/>
          </a:ln>
        </p:spPr>
      </p:pic>
      <p:sp>
        <p:nvSpPr>
          <p:cNvPr id="7174" name="TextBox 9"/>
          <p:cNvSpPr txBox="1">
            <a:spLocks noChangeArrowheads="1"/>
          </p:cNvSpPr>
          <p:nvPr/>
        </p:nvSpPr>
        <p:spPr bwMode="auto">
          <a:xfrm>
            <a:off x="950443" y="5881620"/>
            <a:ext cx="8001000" cy="369332"/>
          </a:xfrm>
          <a:prstGeom prst="rect">
            <a:avLst/>
          </a:prstGeom>
          <a:noFill/>
          <a:ln w="9525">
            <a:noFill/>
            <a:miter lim="800000"/>
            <a:headEnd/>
            <a:tailEnd/>
          </a:ln>
        </p:spPr>
        <p:txBody>
          <a:bodyPr>
            <a:spAutoFit/>
          </a:bodyPr>
          <a:lstStyle/>
          <a:p>
            <a:r>
              <a:rPr lang="tr-TR" sz="1800" dirty="0" err="1"/>
              <a:t>Group</a:t>
            </a:r>
            <a:r>
              <a:rPr lang="tr-TR" sz="1800" dirty="0"/>
              <a:t> 1 : evre 1-2 </a:t>
            </a:r>
            <a:r>
              <a:rPr lang="tr-TR" sz="1800" dirty="0" err="1"/>
              <a:t>endom</a:t>
            </a:r>
            <a:r>
              <a:rPr lang="tr-TR" sz="1800" dirty="0"/>
              <a:t>; </a:t>
            </a:r>
            <a:r>
              <a:rPr lang="tr-TR" sz="1800" dirty="0" err="1"/>
              <a:t>group</a:t>
            </a:r>
            <a:r>
              <a:rPr lang="tr-TR" sz="1800" dirty="0"/>
              <a:t> 2: evre 3-4  </a:t>
            </a:r>
            <a:r>
              <a:rPr lang="tr-TR" sz="1800" dirty="0" err="1"/>
              <a:t>endom</a:t>
            </a:r>
            <a:r>
              <a:rPr lang="tr-TR" sz="1800" dirty="0" smtClean="0"/>
              <a:t>.           </a:t>
            </a:r>
            <a:endParaRPr lang="tr-TR" sz="1800" i="1" u="sng" dirty="0"/>
          </a:p>
        </p:txBody>
      </p:sp>
      <p:sp>
        <p:nvSpPr>
          <p:cNvPr id="3" name="Dikdörtgen 2"/>
          <p:cNvSpPr/>
          <p:nvPr/>
        </p:nvSpPr>
        <p:spPr>
          <a:xfrm>
            <a:off x="7020272" y="2528900"/>
            <a:ext cx="432048" cy="97210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Metin kutusu 4"/>
          <p:cNvSpPr txBox="1">
            <a:spLocks/>
          </p:cNvSpPr>
          <p:nvPr/>
        </p:nvSpPr>
        <p:spPr>
          <a:xfrm>
            <a:off x="8061142" y="374948"/>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400" dirty="0" smtClean="0">
                <a:solidFill>
                  <a:srgbClr val="FF0000"/>
                </a:solidFill>
              </a:rPr>
              <a:t>2008</a:t>
            </a:r>
            <a:endParaRPr lang="en-GB" sz="2400" dirty="0">
              <a:solidFill>
                <a:srgbClr val="FF0000"/>
              </a:solidFill>
            </a:endParaRPr>
          </a:p>
        </p:txBody>
      </p:sp>
    </p:spTree>
    <p:extLst>
      <p:ext uri="{BB962C8B-B14F-4D97-AF65-F5344CB8AC3E}">
        <p14:creationId xmlns:p14="http://schemas.microsoft.com/office/powerpoint/2010/main" val="67008693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ttore 1 5"/>
          <p:cNvCxnSpPr/>
          <p:nvPr/>
        </p:nvCxnSpPr>
        <p:spPr bwMode="auto">
          <a:xfrm flipH="1">
            <a:off x="51605" y="908720"/>
            <a:ext cx="9036496" cy="0"/>
          </a:xfrm>
          <a:prstGeom prst="line">
            <a:avLst/>
          </a:prstGeom>
          <a:noFill/>
          <a:ln w="9525" cap="flat" cmpd="sng" algn="ctr">
            <a:solidFill>
              <a:srgbClr val="FFFF00"/>
            </a:solidFill>
            <a:prstDash val="solid"/>
            <a:round/>
            <a:headEnd type="none" w="med" len="med"/>
            <a:tailEnd type="none" w="med" len="med"/>
          </a:ln>
          <a:effectLst/>
        </p:spPr>
      </p:cxnSp>
      <p:sp>
        <p:nvSpPr>
          <p:cNvPr id="13" name="Titel 1"/>
          <p:cNvSpPr txBox="1">
            <a:spLocks/>
          </p:cNvSpPr>
          <p:nvPr/>
        </p:nvSpPr>
        <p:spPr bwMode="auto">
          <a:xfrm>
            <a:off x="91502" y="260351"/>
            <a:ext cx="8899877" cy="485775"/>
          </a:xfrm>
          <a:prstGeom prst="rect">
            <a:avLst/>
          </a:prstGeom>
        </p:spPr>
        <p:txBody>
          <a:bodyPr lIns="91428" tIns="45715" rIns="91428" bIns="45715"/>
          <a:lstStyle>
            <a:lvl1pPr eaLnBrk="0" hangingPunct="0">
              <a:defRPr sz="2400">
                <a:solidFill>
                  <a:schemeClr val="tx1"/>
                </a:solidFill>
                <a:latin typeface="Arial" pitchFamily="34" charset="0"/>
                <a:cs typeface="Arial" pitchFamily="34" charset="0"/>
              </a:defRPr>
            </a:lvl1pPr>
            <a:lvl2pPr marL="37931725" indent="-37474525" eaLnBrk="0" hangingPunct="0">
              <a:defRPr sz="2400">
                <a:solidFill>
                  <a:schemeClr val="tx1"/>
                </a:solidFill>
                <a:latin typeface="Arial" pitchFamily="34" charset="0"/>
                <a:cs typeface="Arial" pitchFamily="34" charset="0"/>
              </a:defRPr>
            </a:lvl2pPr>
            <a:lvl3pPr eaLnBrk="0" hangingPunct="0">
              <a:defRPr sz="2400">
                <a:solidFill>
                  <a:schemeClr val="tx1"/>
                </a:solidFill>
                <a:latin typeface="Arial" pitchFamily="34" charset="0"/>
                <a:cs typeface="Arial" pitchFamily="34" charset="0"/>
              </a:defRPr>
            </a:lvl3pPr>
            <a:lvl4pPr eaLnBrk="0" hangingPunct="0">
              <a:defRPr sz="2400">
                <a:solidFill>
                  <a:schemeClr val="tx1"/>
                </a:solidFill>
                <a:latin typeface="Arial" pitchFamily="34" charset="0"/>
                <a:cs typeface="Arial" pitchFamily="34" charset="0"/>
              </a:defRPr>
            </a:lvl4pPr>
            <a:lvl5pPr eaLnBrk="0" hangingPunct="0">
              <a:defRPr sz="2400">
                <a:solidFill>
                  <a:schemeClr val="tx1"/>
                </a:solidFill>
                <a:latin typeface="Arial" pitchFamily="34" charset="0"/>
                <a:cs typeface="Arial" pitchFamily="34" charset="0"/>
              </a:defRPr>
            </a:lvl5pPr>
            <a:lvl6pPr marL="457200" eaLnBrk="0" fontAlgn="base" hangingPunct="0">
              <a:spcBef>
                <a:spcPct val="0"/>
              </a:spcBef>
              <a:spcAft>
                <a:spcPct val="0"/>
              </a:spcAft>
              <a:defRPr sz="2400">
                <a:solidFill>
                  <a:schemeClr val="tx1"/>
                </a:solidFill>
                <a:latin typeface="Arial" pitchFamily="34" charset="0"/>
                <a:cs typeface="Arial" pitchFamily="34" charset="0"/>
              </a:defRPr>
            </a:lvl6pPr>
            <a:lvl7pPr marL="914400" eaLnBrk="0" fontAlgn="base" hangingPunct="0">
              <a:spcBef>
                <a:spcPct val="0"/>
              </a:spcBef>
              <a:spcAft>
                <a:spcPct val="0"/>
              </a:spcAft>
              <a:defRPr sz="2400">
                <a:solidFill>
                  <a:schemeClr val="tx1"/>
                </a:solidFill>
                <a:latin typeface="Arial" pitchFamily="34" charset="0"/>
                <a:cs typeface="Arial" pitchFamily="34" charset="0"/>
              </a:defRPr>
            </a:lvl7pPr>
            <a:lvl8pPr marL="1371600" eaLnBrk="0" fontAlgn="base" hangingPunct="0">
              <a:spcBef>
                <a:spcPct val="0"/>
              </a:spcBef>
              <a:spcAft>
                <a:spcPct val="0"/>
              </a:spcAft>
              <a:defRPr sz="2400">
                <a:solidFill>
                  <a:schemeClr val="tx1"/>
                </a:solidFill>
                <a:latin typeface="Arial" pitchFamily="34" charset="0"/>
                <a:cs typeface="Arial" pitchFamily="34" charset="0"/>
              </a:defRPr>
            </a:lvl8pPr>
            <a:lvl9pPr marL="1828800" eaLnBrk="0" fontAlgn="base" hangingPunct="0">
              <a:spcBef>
                <a:spcPct val="0"/>
              </a:spcBef>
              <a:spcAft>
                <a:spcPct val="0"/>
              </a:spcAft>
              <a:defRPr sz="2400">
                <a:solidFill>
                  <a:schemeClr val="tx1"/>
                </a:solidFill>
                <a:latin typeface="Arial" pitchFamily="34" charset="0"/>
                <a:cs typeface="Arial" pitchFamily="34" charset="0"/>
              </a:defRPr>
            </a:lvl9pPr>
          </a:lstStyle>
          <a:p>
            <a:pPr algn="ctr">
              <a:defRPr/>
            </a:pPr>
            <a:r>
              <a:rPr lang="it-IT" sz="2800" dirty="0" err="1" smtClean="0">
                <a:solidFill>
                  <a:srgbClr val="FFFF00"/>
                </a:solidFill>
                <a:cs typeface="Times New Roman" pitchFamily="18" charset="0"/>
              </a:rPr>
              <a:t>Which</a:t>
            </a:r>
            <a:r>
              <a:rPr lang="it-IT" sz="2800" dirty="0" smtClean="0">
                <a:solidFill>
                  <a:srgbClr val="FFFF00"/>
                </a:solidFill>
                <a:cs typeface="Times New Roman" pitchFamily="18" charset="0"/>
              </a:rPr>
              <a:t> are the </a:t>
            </a:r>
            <a:r>
              <a:rPr lang="it-IT" sz="2800" dirty="0" err="1" smtClean="0">
                <a:solidFill>
                  <a:srgbClr val="FFFF00"/>
                </a:solidFill>
                <a:cs typeface="Times New Roman" pitchFamily="18" charset="0"/>
              </a:rPr>
              <a:t>most</a:t>
            </a:r>
            <a:r>
              <a:rPr lang="it-IT" sz="2800" dirty="0" smtClean="0">
                <a:solidFill>
                  <a:srgbClr val="FFFF00"/>
                </a:solidFill>
                <a:cs typeface="Times New Roman" pitchFamily="18" charset="0"/>
              </a:rPr>
              <a:t> common </a:t>
            </a:r>
            <a:r>
              <a:rPr lang="it-IT" sz="2800" dirty="0" err="1" smtClean="0">
                <a:solidFill>
                  <a:srgbClr val="FFFF00"/>
                </a:solidFill>
                <a:cs typeface="Times New Roman" pitchFamily="18" charset="0"/>
              </a:rPr>
              <a:t>symptoms</a:t>
            </a:r>
            <a:r>
              <a:rPr lang="it-IT" sz="2800" dirty="0" smtClean="0">
                <a:solidFill>
                  <a:srgbClr val="FFFF00"/>
                </a:solidFill>
                <a:cs typeface="Times New Roman" pitchFamily="18" charset="0"/>
              </a:rPr>
              <a:t>?</a:t>
            </a:r>
            <a:endParaRPr lang="it-IT" sz="2800" dirty="0" smtClean="0">
              <a:solidFill>
                <a:srgbClr val="FFFF00"/>
              </a:solidFill>
            </a:endParaRPr>
          </a:p>
          <a:p>
            <a:pPr algn="ctr">
              <a:defRPr/>
            </a:pPr>
            <a:endParaRPr lang="en-US" sz="2800" dirty="0" smtClean="0">
              <a:solidFill>
                <a:srgbClr val="FFFF00"/>
              </a:solidFill>
              <a:effectLst>
                <a:outerShdw blurRad="38100" dist="38100" dir="2700000" algn="tl">
                  <a:srgbClr val="000000"/>
                </a:outerShdw>
              </a:effectLst>
            </a:endParaRPr>
          </a:p>
        </p:txBody>
      </p:sp>
      <p:sp>
        <p:nvSpPr>
          <p:cNvPr id="15" name="Rectangle 2"/>
          <p:cNvSpPr txBox="1">
            <a:spLocks noChangeArrowheads="1"/>
          </p:cNvSpPr>
          <p:nvPr/>
        </p:nvSpPr>
        <p:spPr bwMode="auto">
          <a:xfrm>
            <a:off x="455789" y="908054"/>
            <a:ext cx="8207022" cy="396875"/>
          </a:xfrm>
          <a:prstGeom prst="rect">
            <a:avLst/>
          </a:prstGeom>
          <a:noFill/>
          <a:ln>
            <a:noFill/>
          </a:ln>
          <a:extLst/>
        </p:spPr>
        <p:txBody>
          <a:bodyPr>
            <a:spAutoFit/>
          </a:bodyPr>
          <a:lstStyle>
            <a:lvl1pPr algn="l" rtl="0" eaLnBrk="0" fontAlgn="base" hangingPunct="0">
              <a:spcBef>
                <a:spcPct val="0"/>
              </a:spcBef>
              <a:spcAft>
                <a:spcPct val="0"/>
              </a:spcAft>
              <a:defRPr sz="2000" b="1">
                <a:solidFill>
                  <a:schemeClr val="accent1"/>
                </a:solidFill>
                <a:latin typeface="+mj-lt"/>
                <a:ea typeface="+mj-ea"/>
                <a:cs typeface="ＭＳ Ｐゴシック" charset="-128"/>
              </a:defRPr>
            </a:lvl1pPr>
            <a:lvl2pPr algn="l" rtl="0" eaLnBrk="0" fontAlgn="base" hangingPunct="0">
              <a:spcBef>
                <a:spcPct val="0"/>
              </a:spcBef>
              <a:spcAft>
                <a:spcPct val="0"/>
              </a:spcAft>
              <a:defRPr sz="2000" b="1">
                <a:solidFill>
                  <a:schemeClr val="accent1"/>
                </a:solidFill>
                <a:latin typeface="Arial" pitchFamily="34" charset="0"/>
                <a:ea typeface="ＭＳ Ｐゴシック"/>
                <a:cs typeface="ＭＳ Ｐゴシック" charset="-128"/>
              </a:defRPr>
            </a:lvl2pPr>
            <a:lvl3pPr algn="l" rtl="0" eaLnBrk="0" fontAlgn="base" hangingPunct="0">
              <a:spcBef>
                <a:spcPct val="0"/>
              </a:spcBef>
              <a:spcAft>
                <a:spcPct val="0"/>
              </a:spcAft>
              <a:defRPr sz="2000" b="1">
                <a:solidFill>
                  <a:schemeClr val="accent1"/>
                </a:solidFill>
                <a:latin typeface="Arial" pitchFamily="34" charset="0"/>
                <a:ea typeface="ＭＳ Ｐゴシック"/>
                <a:cs typeface="ＭＳ Ｐゴシック" charset="-128"/>
              </a:defRPr>
            </a:lvl3pPr>
            <a:lvl4pPr algn="l" rtl="0" eaLnBrk="0" fontAlgn="base" hangingPunct="0">
              <a:spcBef>
                <a:spcPct val="0"/>
              </a:spcBef>
              <a:spcAft>
                <a:spcPct val="0"/>
              </a:spcAft>
              <a:defRPr sz="2000" b="1">
                <a:solidFill>
                  <a:schemeClr val="accent1"/>
                </a:solidFill>
                <a:latin typeface="Arial" pitchFamily="34" charset="0"/>
                <a:ea typeface="ＭＳ Ｐゴシック"/>
                <a:cs typeface="ＭＳ Ｐゴシック" charset="-128"/>
              </a:defRPr>
            </a:lvl4pPr>
            <a:lvl5pPr algn="l" rtl="0" eaLnBrk="0" fontAlgn="base" hangingPunct="0">
              <a:spcBef>
                <a:spcPct val="0"/>
              </a:spcBef>
              <a:spcAft>
                <a:spcPct val="0"/>
              </a:spcAft>
              <a:defRPr sz="2000" b="1">
                <a:solidFill>
                  <a:schemeClr val="accent1"/>
                </a:solidFill>
                <a:latin typeface="Arial" pitchFamily="34" charset="0"/>
                <a:ea typeface="ＭＳ Ｐゴシック"/>
                <a:cs typeface="ＭＳ Ｐゴシック" charset="-128"/>
              </a:defRPr>
            </a:lvl5pPr>
            <a:lvl6pPr marL="457200" algn="l" rtl="0" eaLnBrk="0" fontAlgn="base" hangingPunct="0">
              <a:spcBef>
                <a:spcPct val="0"/>
              </a:spcBef>
              <a:spcAft>
                <a:spcPct val="0"/>
              </a:spcAft>
              <a:defRPr sz="2000" b="1">
                <a:solidFill>
                  <a:schemeClr val="accent1"/>
                </a:solidFill>
                <a:latin typeface="Arial" pitchFamily="34" charset="0"/>
                <a:ea typeface="ＭＳ Ｐゴシック"/>
                <a:cs typeface="Arial" pitchFamily="34" charset="0"/>
              </a:defRPr>
            </a:lvl6pPr>
            <a:lvl7pPr marL="914400" algn="l" rtl="0" eaLnBrk="0" fontAlgn="base" hangingPunct="0">
              <a:spcBef>
                <a:spcPct val="0"/>
              </a:spcBef>
              <a:spcAft>
                <a:spcPct val="0"/>
              </a:spcAft>
              <a:defRPr sz="2000" b="1">
                <a:solidFill>
                  <a:schemeClr val="accent1"/>
                </a:solidFill>
                <a:latin typeface="Arial" pitchFamily="34" charset="0"/>
                <a:ea typeface="ＭＳ Ｐゴシック"/>
                <a:cs typeface="Arial" pitchFamily="34" charset="0"/>
              </a:defRPr>
            </a:lvl7pPr>
            <a:lvl8pPr marL="1371600" algn="l" rtl="0" eaLnBrk="0" fontAlgn="base" hangingPunct="0">
              <a:spcBef>
                <a:spcPct val="0"/>
              </a:spcBef>
              <a:spcAft>
                <a:spcPct val="0"/>
              </a:spcAft>
              <a:defRPr sz="2000" b="1">
                <a:solidFill>
                  <a:schemeClr val="accent1"/>
                </a:solidFill>
                <a:latin typeface="Arial" pitchFamily="34" charset="0"/>
                <a:ea typeface="ＭＳ Ｐゴシック"/>
                <a:cs typeface="Arial" pitchFamily="34" charset="0"/>
              </a:defRPr>
            </a:lvl8pPr>
            <a:lvl9pPr marL="1828800" algn="l" rtl="0" eaLnBrk="0" fontAlgn="base" hangingPunct="0">
              <a:spcBef>
                <a:spcPct val="0"/>
              </a:spcBef>
              <a:spcAft>
                <a:spcPct val="0"/>
              </a:spcAft>
              <a:defRPr sz="2000" b="1">
                <a:solidFill>
                  <a:schemeClr val="accent1"/>
                </a:solidFill>
                <a:latin typeface="Arial" pitchFamily="34" charset="0"/>
                <a:ea typeface="ＭＳ Ｐゴシック"/>
                <a:cs typeface="Arial" pitchFamily="34" charset="0"/>
              </a:defRPr>
            </a:lvl9pPr>
          </a:lstStyle>
          <a:p>
            <a:pPr algn="ctr">
              <a:defRPr/>
            </a:pPr>
            <a:r>
              <a:rPr lang="en-US" kern="0" dirty="0" smtClean="0">
                <a:solidFill>
                  <a:srgbClr val="FFC000"/>
                </a:solidFill>
                <a:latin typeface="Arial"/>
                <a:ea typeface="ＭＳ Ｐゴシック"/>
              </a:rPr>
              <a:t>Prevalence and overlap of symptoms </a:t>
            </a:r>
            <a:endParaRPr lang="en-GB" kern="0" dirty="0" smtClean="0">
              <a:solidFill>
                <a:srgbClr val="FFC000"/>
              </a:solidFill>
              <a:latin typeface="Arial"/>
              <a:ea typeface="ＭＳ Ｐゴシック"/>
            </a:endParaRPr>
          </a:p>
        </p:txBody>
      </p:sp>
      <p:grpSp>
        <p:nvGrpSpPr>
          <p:cNvPr id="16" name="Gruppo 13"/>
          <p:cNvGrpSpPr>
            <a:grpSpLocks/>
          </p:cNvGrpSpPr>
          <p:nvPr/>
        </p:nvGrpSpPr>
        <p:grpSpPr bwMode="auto">
          <a:xfrm>
            <a:off x="1184406" y="1339855"/>
            <a:ext cx="6714067" cy="5184775"/>
            <a:chOff x="1169244" y="908719"/>
            <a:chExt cx="6713546" cy="5184577"/>
          </a:xfrm>
        </p:grpSpPr>
        <p:sp>
          <p:nvSpPr>
            <p:cNvPr id="17" name="Rettangolo arrotondato 12"/>
            <p:cNvSpPr>
              <a:spLocks noChangeArrowheads="1"/>
            </p:cNvSpPr>
            <p:nvPr/>
          </p:nvSpPr>
          <p:spPr bwMode="auto">
            <a:xfrm>
              <a:off x="1253904" y="908719"/>
              <a:ext cx="6628886" cy="5184577"/>
            </a:xfrm>
            <a:prstGeom prst="roundRect">
              <a:avLst>
                <a:gd name="adj" fmla="val 16667"/>
              </a:avLst>
            </a:prstGeom>
            <a:solidFill>
              <a:schemeClr val="bg1"/>
            </a:solidFill>
            <a:ln w="9525" algn="ctr">
              <a:solidFill>
                <a:srgbClr val="FFFF00"/>
              </a:solidFill>
              <a:round/>
              <a:headEnd/>
              <a:tailEnd/>
            </a:ln>
          </p:spPr>
          <p:txBody>
            <a:bodyPr/>
            <a:lstStyle/>
            <a:p>
              <a:pPr algn="ctr"/>
              <a:endParaRPr lang="it-IT" sz="2000">
                <a:solidFill>
                  <a:srgbClr val="FF0000"/>
                </a:solidFill>
                <a:latin typeface="Times New Roman" pitchFamily="18" charset="0"/>
              </a:endParaRPr>
            </a:p>
          </p:txBody>
        </p:sp>
        <p:pic>
          <p:nvPicPr>
            <p:cNvPr id="18" name="Picture 3" descr="Deck 1 Slide 17"/>
            <p:cNvPicPr>
              <a:picLocks noChangeAspect="1" noChangeArrowheads="1"/>
            </p:cNvPicPr>
            <p:nvPr/>
          </p:nvPicPr>
          <p:blipFill>
            <a:blip r:embed="rId2" cstate="print"/>
            <a:srcRect/>
            <a:stretch>
              <a:fillRect/>
            </a:stretch>
          </p:blipFill>
          <p:spPr bwMode="auto">
            <a:xfrm>
              <a:off x="2189163" y="1176338"/>
              <a:ext cx="4724400" cy="4295775"/>
            </a:xfrm>
            <a:prstGeom prst="rect">
              <a:avLst/>
            </a:prstGeom>
            <a:noFill/>
            <a:ln w="9525">
              <a:noFill/>
              <a:miter lim="800000"/>
              <a:headEnd/>
              <a:tailEnd/>
            </a:ln>
          </p:spPr>
        </p:pic>
        <p:sp>
          <p:nvSpPr>
            <p:cNvPr id="19" name="Text Box 4"/>
            <p:cNvSpPr txBox="1">
              <a:spLocks noChangeArrowheads="1"/>
            </p:cNvSpPr>
            <p:nvPr/>
          </p:nvSpPr>
          <p:spPr bwMode="auto">
            <a:xfrm>
              <a:off x="1169244" y="2132635"/>
              <a:ext cx="2106625" cy="584754"/>
            </a:xfrm>
            <a:prstGeom prst="rect">
              <a:avLst/>
            </a:prstGeom>
            <a:noFill/>
            <a:ln>
              <a:noFill/>
            </a:ln>
            <a:effectLst>
              <a:prstShdw prst="shdw17" dist="17961" dir="2700000">
                <a:srgbClr val="47476E">
                  <a:alpha val="74997"/>
                </a:srgbClr>
              </a:prstShdw>
            </a:effectLst>
            <a:extLst/>
          </p:spPr>
          <p:txBody>
            <a:bodyPr>
              <a:spAutoFit/>
            </a:bodyPr>
            <a:lstStyle>
              <a:lvl1pPr>
                <a:defRPr sz="3000" b="1" i="1">
                  <a:solidFill>
                    <a:schemeClr val="tx1"/>
                  </a:solidFill>
                  <a:latin typeface="Arial" pitchFamily="34" charset="0"/>
                  <a:ea typeface="ＭＳ Ｐゴシック" pitchFamily="34" charset="-128"/>
                </a:defRPr>
              </a:lvl1pPr>
              <a:lvl2pPr marL="37931725" indent="-37474525">
                <a:defRPr sz="3000" b="1" i="1">
                  <a:solidFill>
                    <a:schemeClr val="tx1"/>
                  </a:solidFill>
                  <a:latin typeface="Arial" pitchFamily="34" charset="0"/>
                  <a:ea typeface="ＭＳ Ｐゴシック" pitchFamily="34" charset="-128"/>
                </a:defRPr>
              </a:lvl2pPr>
              <a:lvl3pPr>
                <a:defRPr sz="3000" b="1" i="1">
                  <a:solidFill>
                    <a:schemeClr val="tx1"/>
                  </a:solidFill>
                  <a:latin typeface="Arial" pitchFamily="34" charset="0"/>
                  <a:ea typeface="ＭＳ Ｐゴシック" pitchFamily="34" charset="-128"/>
                </a:defRPr>
              </a:lvl3pPr>
              <a:lvl4pPr>
                <a:defRPr sz="3000" b="1" i="1">
                  <a:solidFill>
                    <a:schemeClr val="tx1"/>
                  </a:solidFill>
                  <a:latin typeface="Arial" pitchFamily="34" charset="0"/>
                  <a:ea typeface="ＭＳ Ｐゴシック" pitchFamily="34" charset="-128"/>
                </a:defRPr>
              </a:lvl4pPr>
              <a:lvl5pPr>
                <a:defRPr sz="3000" b="1" i="1">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fontAlgn="auto">
                <a:spcBef>
                  <a:spcPct val="50000"/>
                </a:spcBef>
                <a:spcAft>
                  <a:spcPts val="0"/>
                </a:spcAft>
                <a:defRPr/>
              </a:pPr>
              <a:r>
                <a:rPr lang="en-GB" sz="1600" i="0" kern="0" dirty="0" smtClean="0">
                  <a:solidFill>
                    <a:srgbClr val="FF0000"/>
                  </a:solidFill>
                </a:rPr>
                <a:t>dysmenorrhea 12.7%</a:t>
              </a:r>
            </a:p>
          </p:txBody>
        </p:sp>
        <p:sp>
          <p:nvSpPr>
            <p:cNvPr id="20" name="Text Box 5"/>
            <p:cNvSpPr txBox="1">
              <a:spLocks noChangeArrowheads="1"/>
            </p:cNvSpPr>
            <p:nvPr/>
          </p:nvSpPr>
          <p:spPr bwMode="auto">
            <a:xfrm>
              <a:off x="3144646" y="1964367"/>
              <a:ext cx="2963104" cy="584178"/>
            </a:xfrm>
            <a:prstGeom prst="rect">
              <a:avLst/>
            </a:prstGeom>
            <a:noFill/>
            <a:ln>
              <a:noFill/>
            </a:ln>
            <a:effectLst>
              <a:prstShdw prst="shdw17" dist="17961" dir="2700000">
                <a:srgbClr val="47476E">
                  <a:alpha val="74997"/>
                </a:srgbClr>
              </a:prstShdw>
            </a:effectLst>
            <a:extLst/>
          </p:spPr>
          <p:txBody>
            <a:bodyPr>
              <a:spAutoFit/>
            </a:bodyPr>
            <a:lstStyle>
              <a:lvl1pPr>
                <a:defRPr sz="3000" b="1" i="1">
                  <a:solidFill>
                    <a:schemeClr val="tx1"/>
                  </a:solidFill>
                  <a:latin typeface="Arial" pitchFamily="34" charset="0"/>
                  <a:ea typeface="ＭＳ Ｐゴシック" pitchFamily="34" charset="-128"/>
                </a:defRPr>
              </a:lvl1pPr>
              <a:lvl2pPr marL="37931725" indent="-37474525">
                <a:defRPr sz="3000" b="1" i="1">
                  <a:solidFill>
                    <a:schemeClr val="tx1"/>
                  </a:solidFill>
                  <a:latin typeface="Arial" pitchFamily="34" charset="0"/>
                  <a:ea typeface="ＭＳ Ｐゴシック" pitchFamily="34" charset="-128"/>
                </a:defRPr>
              </a:lvl2pPr>
              <a:lvl3pPr>
                <a:defRPr sz="3000" b="1" i="1">
                  <a:solidFill>
                    <a:schemeClr val="tx1"/>
                  </a:solidFill>
                  <a:latin typeface="Arial" pitchFamily="34" charset="0"/>
                  <a:ea typeface="ＭＳ Ｐゴシック" pitchFamily="34" charset="-128"/>
                </a:defRPr>
              </a:lvl3pPr>
              <a:lvl4pPr>
                <a:defRPr sz="3000" b="1" i="1">
                  <a:solidFill>
                    <a:schemeClr val="tx1"/>
                  </a:solidFill>
                  <a:latin typeface="Arial" pitchFamily="34" charset="0"/>
                  <a:ea typeface="ＭＳ Ｐゴシック" pitchFamily="34" charset="-128"/>
                </a:defRPr>
              </a:lvl4pPr>
              <a:lvl5pPr>
                <a:defRPr sz="3000" b="1" i="1">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fontAlgn="auto">
                <a:spcBef>
                  <a:spcPct val="50000"/>
                </a:spcBef>
                <a:spcAft>
                  <a:spcPts val="0"/>
                </a:spcAft>
                <a:defRPr/>
              </a:pPr>
              <a:r>
                <a:rPr lang="en-GB" sz="1600" i="0" kern="0" dirty="0" smtClean="0">
                  <a:solidFill>
                    <a:srgbClr val="FF0000"/>
                  </a:solidFill>
                </a:rPr>
                <a:t>p</a:t>
              </a:r>
              <a:r>
                <a:rPr lang="en-GB" sz="1600" i="0" kern="0" dirty="0" err="1" smtClean="0">
                  <a:solidFill>
                    <a:srgbClr val="FF0000"/>
                  </a:solidFill>
                </a:rPr>
                <a:t>elvic</a:t>
              </a:r>
              <a:r>
                <a:rPr lang="en-GB" sz="1600" i="0" kern="0" dirty="0" smtClean="0">
                  <a:solidFill>
                    <a:srgbClr val="FF0000"/>
                  </a:solidFill>
                </a:rPr>
                <a:t> pain + dysmenorrhea 25.2%</a:t>
              </a:r>
            </a:p>
          </p:txBody>
        </p:sp>
        <p:sp>
          <p:nvSpPr>
            <p:cNvPr id="21" name="Text Box 6"/>
            <p:cNvSpPr txBox="1">
              <a:spLocks noChangeArrowheads="1"/>
            </p:cNvSpPr>
            <p:nvPr/>
          </p:nvSpPr>
          <p:spPr bwMode="auto">
            <a:xfrm>
              <a:off x="6013212" y="1980241"/>
              <a:ext cx="1583144" cy="584754"/>
            </a:xfrm>
            <a:prstGeom prst="rect">
              <a:avLst/>
            </a:prstGeom>
            <a:noFill/>
            <a:ln>
              <a:noFill/>
            </a:ln>
            <a:effectLst>
              <a:prstShdw prst="shdw17" dist="17961" dir="2700000">
                <a:srgbClr val="47476E">
                  <a:alpha val="74997"/>
                </a:srgbClr>
              </a:prstShdw>
            </a:effectLst>
            <a:extLst/>
          </p:spPr>
          <p:txBody>
            <a:bodyPr>
              <a:spAutoFit/>
            </a:bodyPr>
            <a:lstStyle>
              <a:lvl1pPr>
                <a:defRPr sz="3000" b="1" i="1">
                  <a:solidFill>
                    <a:schemeClr val="tx1"/>
                  </a:solidFill>
                  <a:latin typeface="Arial" pitchFamily="34" charset="0"/>
                  <a:ea typeface="ＭＳ Ｐゴシック" pitchFamily="34" charset="-128"/>
                </a:defRPr>
              </a:lvl1pPr>
              <a:lvl2pPr marL="37931725" indent="-37474525">
                <a:defRPr sz="3000" b="1" i="1">
                  <a:solidFill>
                    <a:schemeClr val="tx1"/>
                  </a:solidFill>
                  <a:latin typeface="Arial" pitchFamily="34" charset="0"/>
                  <a:ea typeface="ＭＳ Ｐゴシック" pitchFamily="34" charset="-128"/>
                </a:defRPr>
              </a:lvl2pPr>
              <a:lvl3pPr>
                <a:defRPr sz="3000" b="1" i="1">
                  <a:solidFill>
                    <a:schemeClr val="tx1"/>
                  </a:solidFill>
                  <a:latin typeface="Arial" pitchFamily="34" charset="0"/>
                  <a:ea typeface="ＭＳ Ｐゴシック" pitchFamily="34" charset="-128"/>
                </a:defRPr>
              </a:lvl3pPr>
              <a:lvl4pPr>
                <a:defRPr sz="3000" b="1" i="1">
                  <a:solidFill>
                    <a:schemeClr val="tx1"/>
                  </a:solidFill>
                  <a:latin typeface="Arial" pitchFamily="34" charset="0"/>
                  <a:ea typeface="ＭＳ Ｐゴシック" pitchFamily="34" charset="-128"/>
                </a:defRPr>
              </a:lvl4pPr>
              <a:lvl5pPr>
                <a:defRPr sz="3000" b="1" i="1">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fontAlgn="auto">
                <a:spcBef>
                  <a:spcPct val="50000"/>
                </a:spcBef>
                <a:spcAft>
                  <a:spcPts val="0"/>
                </a:spcAft>
                <a:defRPr/>
              </a:pPr>
              <a:r>
                <a:rPr lang="en-GB" sz="1600" i="0" kern="0" dirty="0" smtClean="0">
                  <a:solidFill>
                    <a:srgbClr val="FF0000"/>
                  </a:solidFill>
                </a:rPr>
                <a:t>p</a:t>
              </a:r>
              <a:r>
                <a:rPr lang="en-GB" sz="1600" i="0" kern="0" dirty="0" err="1" smtClean="0">
                  <a:solidFill>
                    <a:srgbClr val="FF0000"/>
                  </a:solidFill>
                </a:rPr>
                <a:t>elvic</a:t>
              </a:r>
              <a:r>
                <a:rPr lang="en-GB" sz="1600" i="0" kern="0" dirty="0" smtClean="0">
                  <a:solidFill>
                    <a:srgbClr val="FF0000"/>
                  </a:solidFill>
                </a:rPr>
                <a:t> pain 6.5%</a:t>
              </a:r>
            </a:p>
          </p:txBody>
        </p:sp>
        <p:sp>
          <p:nvSpPr>
            <p:cNvPr id="22" name="Text Box 7"/>
            <p:cNvSpPr txBox="1">
              <a:spLocks noChangeArrowheads="1"/>
            </p:cNvSpPr>
            <p:nvPr/>
          </p:nvSpPr>
          <p:spPr bwMode="auto">
            <a:xfrm>
              <a:off x="5134159" y="4726511"/>
              <a:ext cx="2618819" cy="831818"/>
            </a:xfrm>
            <a:prstGeom prst="rect">
              <a:avLst/>
            </a:prstGeom>
            <a:noFill/>
            <a:ln>
              <a:noFill/>
            </a:ln>
            <a:effectLst>
              <a:prstShdw prst="shdw17" dist="17961" dir="2700000">
                <a:srgbClr val="47476E">
                  <a:alpha val="74997"/>
                </a:srgbClr>
              </a:prstShdw>
            </a:effectLst>
            <a:extLst/>
          </p:spPr>
          <p:txBody>
            <a:bodyPr>
              <a:spAutoFit/>
            </a:bodyPr>
            <a:lstStyle>
              <a:lvl1pPr>
                <a:defRPr sz="3000" b="1" i="1">
                  <a:solidFill>
                    <a:schemeClr val="tx1"/>
                  </a:solidFill>
                  <a:latin typeface="Arial" pitchFamily="34" charset="0"/>
                  <a:ea typeface="ＭＳ Ｐゴシック" pitchFamily="34" charset="-128"/>
                </a:defRPr>
              </a:lvl1pPr>
              <a:lvl2pPr marL="37931725" indent="-37474525">
                <a:defRPr sz="3000" b="1" i="1">
                  <a:solidFill>
                    <a:schemeClr val="tx1"/>
                  </a:solidFill>
                  <a:latin typeface="Arial" pitchFamily="34" charset="0"/>
                  <a:ea typeface="ＭＳ Ｐゴシック" pitchFamily="34" charset="-128"/>
                </a:defRPr>
              </a:lvl2pPr>
              <a:lvl3pPr>
                <a:defRPr sz="3000" b="1" i="1">
                  <a:solidFill>
                    <a:schemeClr val="tx1"/>
                  </a:solidFill>
                  <a:latin typeface="Arial" pitchFamily="34" charset="0"/>
                  <a:ea typeface="ＭＳ Ｐゴシック" pitchFamily="34" charset="-128"/>
                </a:defRPr>
              </a:lvl3pPr>
              <a:lvl4pPr>
                <a:defRPr sz="3000" b="1" i="1">
                  <a:solidFill>
                    <a:schemeClr val="tx1"/>
                  </a:solidFill>
                  <a:latin typeface="Arial" pitchFamily="34" charset="0"/>
                  <a:ea typeface="ＭＳ Ｐゴシック" pitchFamily="34" charset="-128"/>
                </a:defRPr>
              </a:lvl4pPr>
              <a:lvl5pPr>
                <a:defRPr sz="3000" b="1" i="1">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fontAlgn="auto">
                <a:spcBef>
                  <a:spcPct val="50000"/>
                </a:spcBef>
                <a:spcAft>
                  <a:spcPts val="0"/>
                </a:spcAft>
                <a:defRPr/>
              </a:pPr>
              <a:r>
                <a:rPr lang="en-GB" sz="1600" i="0" kern="0" dirty="0" smtClean="0">
                  <a:solidFill>
                    <a:srgbClr val="FF0000"/>
                  </a:solidFill>
                </a:rPr>
                <a:t>p</a:t>
              </a:r>
              <a:r>
                <a:rPr lang="en-GB" sz="1600" i="0" kern="0" dirty="0" err="1" smtClean="0">
                  <a:solidFill>
                    <a:srgbClr val="FF0000"/>
                  </a:solidFill>
                </a:rPr>
                <a:t>elvic</a:t>
              </a:r>
              <a:r>
                <a:rPr lang="en-GB" sz="1600" i="0" kern="0" dirty="0" smtClean="0">
                  <a:solidFill>
                    <a:srgbClr val="FF0000"/>
                  </a:solidFill>
                </a:rPr>
                <a:t> pain + </a:t>
              </a:r>
              <a:br>
                <a:rPr lang="en-GB" sz="1600" i="0" kern="0" dirty="0" smtClean="0">
                  <a:solidFill>
                    <a:srgbClr val="FF0000"/>
                  </a:solidFill>
                </a:rPr>
              </a:br>
              <a:r>
                <a:rPr lang="en-GB" sz="1600" i="0" kern="0" dirty="0" smtClean="0">
                  <a:solidFill>
                    <a:srgbClr val="FF0000"/>
                  </a:solidFill>
                </a:rPr>
                <a:t>dyspareunia </a:t>
              </a:r>
              <a:br>
                <a:rPr lang="en-GB" sz="1600" i="0" kern="0" dirty="0" smtClean="0">
                  <a:solidFill>
                    <a:srgbClr val="FF0000"/>
                  </a:solidFill>
                </a:rPr>
              </a:br>
              <a:r>
                <a:rPr lang="en-GB" sz="1600" i="0" kern="0" dirty="0" smtClean="0">
                  <a:solidFill>
                    <a:srgbClr val="FF0000"/>
                  </a:solidFill>
                </a:rPr>
                <a:t>3.3%</a:t>
              </a:r>
            </a:p>
          </p:txBody>
        </p:sp>
        <p:sp>
          <p:nvSpPr>
            <p:cNvPr id="23" name="Text Box 8"/>
            <p:cNvSpPr txBox="1">
              <a:spLocks noChangeArrowheads="1"/>
            </p:cNvSpPr>
            <p:nvPr/>
          </p:nvSpPr>
          <p:spPr bwMode="auto">
            <a:xfrm>
              <a:off x="2807417" y="3602604"/>
              <a:ext cx="3543026" cy="954051"/>
            </a:xfrm>
            <a:prstGeom prst="rect">
              <a:avLst/>
            </a:prstGeom>
            <a:noFill/>
            <a:ln>
              <a:noFill/>
            </a:ln>
            <a:effectLst>
              <a:prstShdw prst="shdw17" dist="17961" dir="2700000">
                <a:srgbClr val="47476E">
                  <a:alpha val="74997"/>
                </a:srgbClr>
              </a:prstShdw>
            </a:effectLst>
            <a:extLst/>
          </p:spPr>
          <p:txBody>
            <a:bodyPr>
              <a:spAutoFit/>
            </a:bodyPr>
            <a:lstStyle>
              <a:lvl1pPr>
                <a:defRPr sz="3000" b="1" i="1">
                  <a:solidFill>
                    <a:schemeClr val="tx1"/>
                  </a:solidFill>
                  <a:latin typeface="Arial" pitchFamily="34" charset="0"/>
                  <a:ea typeface="ＭＳ Ｐゴシック" pitchFamily="34" charset="-128"/>
                </a:defRPr>
              </a:lvl1pPr>
              <a:lvl2pPr marL="37931725" indent="-37474525">
                <a:defRPr sz="3000" b="1" i="1">
                  <a:solidFill>
                    <a:schemeClr val="tx1"/>
                  </a:solidFill>
                  <a:latin typeface="Arial" pitchFamily="34" charset="0"/>
                  <a:ea typeface="ＭＳ Ｐゴシック" pitchFamily="34" charset="-128"/>
                </a:defRPr>
              </a:lvl2pPr>
              <a:lvl3pPr>
                <a:defRPr sz="3000" b="1" i="1">
                  <a:solidFill>
                    <a:schemeClr val="tx1"/>
                  </a:solidFill>
                  <a:latin typeface="Arial" pitchFamily="34" charset="0"/>
                  <a:ea typeface="ＭＳ Ｐゴシック" pitchFamily="34" charset="-128"/>
                </a:defRPr>
              </a:lvl3pPr>
              <a:lvl4pPr>
                <a:defRPr sz="3000" b="1" i="1">
                  <a:solidFill>
                    <a:schemeClr val="tx1"/>
                  </a:solidFill>
                  <a:latin typeface="Arial" pitchFamily="34" charset="0"/>
                  <a:ea typeface="ＭＳ Ｐゴシック" pitchFamily="34" charset="-128"/>
                </a:defRPr>
              </a:lvl4pPr>
              <a:lvl5pPr>
                <a:defRPr sz="3000" b="1" i="1">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fontAlgn="auto">
                <a:spcBef>
                  <a:spcPct val="50000"/>
                </a:spcBef>
                <a:spcAft>
                  <a:spcPts val="0"/>
                </a:spcAft>
                <a:defRPr/>
              </a:pPr>
              <a:r>
                <a:rPr lang="en-GB" sz="1600" i="0" kern="0" dirty="0" smtClean="0">
                  <a:solidFill>
                    <a:srgbClr val="FF0000"/>
                  </a:solidFill>
                </a:rPr>
                <a:t>dyspareunia + pelvic pain +  dysmenorrhea </a:t>
              </a:r>
            </a:p>
            <a:p>
              <a:pPr algn="ctr" fontAlgn="auto">
                <a:spcBef>
                  <a:spcPct val="50000"/>
                </a:spcBef>
                <a:spcAft>
                  <a:spcPts val="0"/>
                </a:spcAft>
                <a:defRPr/>
              </a:pPr>
              <a:r>
                <a:rPr lang="en-GB" sz="1600" i="0" kern="0" dirty="0" smtClean="0">
                  <a:solidFill>
                    <a:srgbClr val="FF0000"/>
                  </a:solidFill>
                </a:rPr>
                <a:t>34.4%</a:t>
              </a:r>
            </a:p>
          </p:txBody>
        </p:sp>
        <p:sp>
          <p:nvSpPr>
            <p:cNvPr id="24" name="Text Box 9"/>
            <p:cNvSpPr txBox="1">
              <a:spLocks noChangeArrowheads="1"/>
            </p:cNvSpPr>
            <p:nvPr/>
          </p:nvSpPr>
          <p:spPr bwMode="auto">
            <a:xfrm>
              <a:off x="1372428" y="4580467"/>
              <a:ext cx="2754275" cy="831818"/>
            </a:xfrm>
            <a:prstGeom prst="rect">
              <a:avLst/>
            </a:prstGeom>
            <a:noFill/>
            <a:ln>
              <a:noFill/>
            </a:ln>
            <a:effectLst>
              <a:prstShdw prst="shdw17" dist="17961" dir="2700000">
                <a:srgbClr val="47476E">
                  <a:alpha val="74997"/>
                </a:srgbClr>
              </a:prstShdw>
            </a:effectLst>
            <a:extLst/>
          </p:spPr>
          <p:txBody>
            <a:bodyPr>
              <a:spAutoFit/>
            </a:bodyPr>
            <a:lstStyle>
              <a:lvl1pPr>
                <a:defRPr sz="3000" b="1" i="1">
                  <a:solidFill>
                    <a:schemeClr val="tx1"/>
                  </a:solidFill>
                  <a:latin typeface="Arial" pitchFamily="34" charset="0"/>
                  <a:ea typeface="ＭＳ Ｐゴシック" pitchFamily="34" charset="-128"/>
                </a:defRPr>
              </a:lvl1pPr>
              <a:lvl2pPr marL="37931725" indent="-37474525">
                <a:defRPr sz="3000" b="1" i="1">
                  <a:solidFill>
                    <a:schemeClr val="tx1"/>
                  </a:solidFill>
                  <a:latin typeface="Arial" pitchFamily="34" charset="0"/>
                  <a:ea typeface="ＭＳ Ｐゴシック" pitchFamily="34" charset="-128"/>
                </a:defRPr>
              </a:lvl2pPr>
              <a:lvl3pPr>
                <a:defRPr sz="3000" b="1" i="1">
                  <a:solidFill>
                    <a:schemeClr val="tx1"/>
                  </a:solidFill>
                  <a:latin typeface="Arial" pitchFamily="34" charset="0"/>
                  <a:ea typeface="ＭＳ Ｐゴシック" pitchFamily="34" charset="-128"/>
                </a:defRPr>
              </a:lvl3pPr>
              <a:lvl4pPr>
                <a:defRPr sz="3000" b="1" i="1">
                  <a:solidFill>
                    <a:schemeClr val="tx1"/>
                  </a:solidFill>
                  <a:latin typeface="Arial" pitchFamily="34" charset="0"/>
                  <a:ea typeface="ＭＳ Ｐゴシック" pitchFamily="34" charset="-128"/>
                </a:defRPr>
              </a:lvl4pPr>
              <a:lvl5pPr>
                <a:defRPr sz="3000" b="1" i="1">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fontAlgn="auto">
                <a:spcBef>
                  <a:spcPct val="50000"/>
                </a:spcBef>
                <a:spcAft>
                  <a:spcPts val="0"/>
                </a:spcAft>
                <a:defRPr/>
              </a:pPr>
              <a:r>
                <a:rPr lang="en-GB" sz="1600" i="0" kern="0" dirty="0" smtClean="0">
                  <a:solidFill>
                    <a:srgbClr val="FF0000"/>
                  </a:solidFill>
                </a:rPr>
                <a:t>d</a:t>
              </a:r>
              <a:r>
                <a:rPr lang="en-GB" sz="1600" i="0" kern="0" dirty="0" err="1" smtClean="0">
                  <a:solidFill>
                    <a:srgbClr val="FF0000"/>
                  </a:solidFill>
                </a:rPr>
                <a:t>ysmenorrhea</a:t>
              </a:r>
              <a:r>
                <a:rPr lang="en-GB" sz="1600" i="0" kern="0" dirty="0" smtClean="0">
                  <a:solidFill>
                    <a:srgbClr val="FF0000"/>
                  </a:solidFill>
                </a:rPr>
                <a:t> + </a:t>
              </a:r>
              <a:br>
                <a:rPr lang="en-GB" sz="1600" i="0" kern="0" dirty="0" smtClean="0">
                  <a:solidFill>
                    <a:srgbClr val="FF0000"/>
                  </a:solidFill>
                </a:rPr>
              </a:br>
              <a:r>
                <a:rPr lang="en-GB" sz="1600" i="0" kern="0" dirty="0" smtClean="0">
                  <a:solidFill>
                    <a:srgbClr val="FF0000"/>
                  </a:solidFill>
                </a:rPr>
                <a:t>dyspareunia </a:t>
              </a:r>
              <a:br>
                <a:rPr lang="en-GB" sz="1600" i="0" kern="0" dirty="0" smtClean="0">
                  <a:solidFill>
                    <a:srgbClr val="FF0000"/>
                  </a:solidFill>
                </a:rPr>
              </a:br>
              <a:r>
                <a:rPr lang="en-GB" sz="1600" i="0" kern="0" dirty="0" smtClean="0">
                  <a:solidFill>
                    <a:srgbClr val="FF0000"/>
                  </a:solidFill>
                </a:rPr>
                <a:t>6.5%</a:t>
              </a:r>
            </a:p>
          </p:txBody>
        </p:sp>
        <p:sp>
          <p:nvSpPr>
            <p:cNvPr id="25" name="Text Box 10"/>
            <p:cNvSpPr txBox="1">
              <a:spLocks noChangeArrowheads="1"/>
            </p:cNvSpPr>
            <p:nvPr/>
          </p:nvSpPr>
          <p:spPr bwMode="auto">
            <a:xfrm>
              <a:off x="3549603" y="5347199"/>
              <a:ext cx="2106626" cy="707998"/>
            </a:xfrm>
            <a:prstGeom prst="rect">
              <a:avLst/>
            </a:prstGeom>
            <a:noFill/>
            <a:ln>
              <a:noFill/>
            </a:ln>
            <a:effectLst>
              <a:prstShdw prst="shdw17" dist="17961" dir="2700000">
                <a:srgbClr val="47476E">
                  <a:alpha val="74997"/>
                </a:srgbClr>
              </a:prstShdw>
            </a:effectLst>
            <a:extLst/>
          </p:spPr>
          <p:txBody>
            <a:bodyPr>
              <a:spAutoFit/>
            </a:bodyPr>
            <a:lstStyle>
              <a:lvl1pPr>
                <a:defRPr sz="3000" b="1" i="1">
                  <a:solidFill>
                    <a:schemeClr val="tx1"/>
                  </a:solidFill>
                  <a:latin typeface="Arial" pitchFamily="34" charset="0"/>
                  <a:ea typeface="ＭＳ Ｐゴシック" pitchFamily="34" charset="-128"/>
                </a:defRPr>
              </a:lvl1pPr>
              <a:lvl2pPr marL="37931725" indent="-37474525">
                <a:defRPr sz="3000" b="1" i="1">
                  <a:solidFill>
                    <a:schemeClr val="tx1"/>
                  </a:solidFill>
                  <a:latin typeface="Arial" pitchFamily="34" charset="0"/>
                  <a:ea typeface="ＭＳ Ｐゴシック" pitchFamily="34" charset="-128"/>
                </a:defRPr>
              </a:lvl2pPr>
              <a:lvl3pPr>
                <a:defRPr sz="3000" b="1" i="1">
                  <a:solidFill>
                    <a:schemeClr val="tx1"/>
                  </a:solidFill>
                  <a:latin typeface="Arial" pitchFamily="34" charset="0"/>
                  <a:ea typeface="ＭＳ Ｐゴシック" pitchFamily="34" charset="-128"/>
                </a:defRPr>
              </a:lvl3pPr>
              <a:lvl4pPr>
                <a:defRPr sz="3000" b="1" i="1">
                  <a:solidFill>
                    <a:schemeClr val="tx1"/>
                  </a:solidFill>
                  <a:latin typeface="Arial" pitchFamily="34" charset="0"/>
                  <a:ea typeface="ＭＳ Ｐゴシック" pitchFamily="34" charset="-128"/>
                </a:defRPr>
              </a:lvl4pPr>
              <a:lvl5pPr>
                <a:defRPr sz="3000" b="1" i="1">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fontAlgn="auto">
                <a:spcBef>
                  <a:spcPct val="50000"/>
                </a:spcBef>
                <a:spcAft>
                  <a:spcPts val="0"/>
                </a:spcAft>
                <a:defRPr/>
              </a:pPr>
              <a:r>
                <a:rPr lang="en-GB" sz="1600" i="0" kern="0" dirty="0" smtClean="0">
                  <a:solidFill>
                    <a:srgbClr val="FF0000"/>
                  </a:solidFill>
                </a:rPr>
                <a:t>dyspareunia</a:t>
              </a:r>
            </a:p>
            <a:p>
              <a:pPr algn="ctr" fontAlgn="auto">
                <a:spcBef>
                  <a:spcPct val="50000"/>
                </a:spcBef>
                <a:spcAft>
                  <a:spcPts val="0"/>
                </a:spcAft>
                <a:defRPr/>
              </a:pPr>
              <a:r>
                <a:rPr lang="en-GB" sz="1600" i="0" kern="0" dirty="0" smtClean="0">
                  <a:solidFill>
                    <a:srgbClr val="FF0000"/>
                  </a:solidFill>
                </a:rPr>
                <a:t> 0.7%</a:t>
              </a:r>
            </a:p>
          </p:txBody>
        </p:sp>
      </p:grpSp>
      <p:sp>
        <p:nvSpPr>
          <p:cNvPr id="26" name="Rectangle 11"/>
          <p:cNvSpPr>
            <a:spLocks noChangeArrowheads="1"/>
          </p:cNvSpPr>
          <p:nvPr/>
        </p:nvSpPr>
        <p:spPr bwMode="auto">
          <a:xfrm>
            <a:off x="6172200" y="6524630"/>
            <a:ext cx="2993400" cy="338554"/>
          </a:xfrm>
          <a:prstGeom prst="rect">
            <a:avLst/>
          </a:prstGeom>
          <a:noFill/>
          <a:ln>
            <a:noFill/>
          </a:ln>
          <a:effectLst>
            <a:prstShdw prst="shdw17" dist="17961" dir="2700000">
              <a:srgbClr val="47476E">
                <a:alpha val="74997"/>
              </a:srgbClr>
            </a:prstShdw>
          </a:effectLst>
          <a:extLst/>
        </p:spPr>
        <p:txBody>
          <a:bodyPr wrap="none">
            <a:spAutoFit/>
          </a:bodyPr>
          <a:lstStyle/>
          <a:p>
            <a:pPr fontAlgn="auto">
              <a:spcBef>
                <a:spcPts val="0"/>
              </a:spcBef>
              <a:spcAft>
                <a:spcPts val="0"/>
              </a:spcAft>
              <a:defRPr/>
            </a:pPr>
            <a:r>
              <a:rPr lang="de-DE" sz="1600" i="1" kern="0" dirty="0" err="1">
                <a:solidFill>
                  <a:srgbClr val="FF0000"/>
                </a:solidFill>
              </a:rPr>
              <a:t>Sinaii</a:t>
            </a:r>
            <a:r>
              <a:rPr lang="de-DE" sz="1600" i="1" kern="0" dirty="0">
                <a:solidFill>
                  <a:srgbClr val="FF0000"/>
                </a:solidFill>
              </a:rPr>
              <a:t> N et al, Fertil Steril 2008</a:t>
            </a:r>
          </a:p>
        </p:txBody>
      </p:sp>
    </p:spTree>
    <p:extLst>
      <p:ext uri="{BB962C8B-B14F-4D97-AF65-F5344CB8AC3E}">
        <p14:creationId xmlns:p14="http://schemas.microsoft.com/office/powerpoint/2010/main" val="617727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36194" name="Picture 2"/>
          <p:cNvPicPr>
            <a:picLocks noGrp="1" noChangeAspect="1" noChangeArrowheads="1"/>
          </p:cNvPicPr>
          <p:nvPr>
            <p:ph idx="1"/>
          </p:nvPr>
        </p:nvPicPr>
        <p:blipFill>
          <a:blip r:embed="rId3" cstate="print"/>
          <a:srcRect/>
          <a:stretch>
            <a:fillRect/>
          </a:stretch>
        </p:blipFill>
        <p:spPr bwMode="auto">
          <a:xfrm>
            <a:off x="428597" y="428604"/>
            <a:ext cx="8358246" cy="4853802"/>
          </a:xfrm>
          <a:prstGeom prst="rect">
            <a:avLst/>
          </a:prstGeom>
          <a:noFill/>
          <a:ln w="9525">
            <a:noFill/>
            <a:miter lim="800000"/>
            <a:headEnd/>
            <a:tailEnd/>
          </a:ln>
        </p:spPr>
      </p:pic>
      <p:sp>
        <p:nvSpPr>
          <p:cNvPr id="5" name="Rectangle 4"/>
          <p:cNvSpPr/>
          <p:nvPr/>
        </p:nvSpPr>
        <p:spPr>
          <a:xfrm>
            <a:off x="395536" y="5842337"/>
            <a:ext cx="8496944" cy="707886"/>
          </a:xfrm>
          <a:prstGeom prst="rect">
            <a:avLst/>
          </a:prstGeom>
        </p:spPr>
        <p:txBody>
          <a:bodyPr wrap="square">
            <a:spAutoFit/>
          </a:bodyPr>
          <a:lstStyle/>
          <a:p>
            <a:r>
              <a:rPr lang="en-US" sz="2000" dirty="0" smtClean="0">
                <a:solidFill>
                  <a:srgbClr val="FFC000"/>
                </a:solidFill>
              </a:rPr>
              <a:t>Markham R. Endometriosis symptoms in Australian women (PhD Thesis). The University of Sydney. 2002.</a:t>
            </a:r>
            <a:endParaRPr lang="en-US" sz="2000" dirty="0">
              <a:solidFill>
                <a:srgbClr val="FFC000"/>
              </a:solidFill>
            </a:endParaRPr>
          </a:p>
        </p:txBody>
      </p:sp>
      <p:sp>
        <p:nvSpPr>
          <p:cNvPr id="3" name="Dikdörtgen 2"/>
          <p:cNvSpPr/>
          <p:nvPr/>
        </p:nvSpPr>
        <p:spPr>
          <a:xfrm>
            <a:off x="827584" y="1700808"/>
            <a:ext cx="1512168" cy="43204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664078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5123"/>
            <a:ext cx="8229600" cy="1143000"/>
          </a:xfrm>
        </p:spPr>
        <p:txBody>
          <a:bodyPr/>
          <a:lstStyle/>
          <a:p>
            <a:r>
              <a:rPr lang="tr-TR" dirty="0" smtClean="0">
                <a:solidFill>
                  <a:srgbClr val="FFFF00"/>
                </a:solidFill>
              </a:rPr>
              <a:t>Enigmatic association</a:t>
            </a:r>
            <a:endParaRPr lang="tr-TR" dirty="0">
              <a:solidFill>
                <a:srgbClr val="FFFF00"/>
              </a:solidFill>
            </a:endParaRPr>
          </a:p>
        </p:txBody>
      </p:sp>
      <p:sp>
        <p:nvSpPr>
          <p:cNvPr id="3" name="Content Placeholder 2"/>
          <p:cNvSpPr>
            <a:spLocks noGrp="1"/>
          </p:cNvSpPr>
          <p:nvPr>
            <p:ph idx="1"/>
          </p:nvPr>
        </p:nvSpPr>
        <p:spPr>
          <a:xfrm>
            <a:off x="395536" y="980728"/>
            <a:ext cx="8229600" cy="4525963"/>
          </a:xfrm>
        </p:spPr>
        <p:txBody>
          <a:bodyPr/>
          <a:lstStyle/>
          <a:p>
            <a:pPr eaLnBrk="1" hangingPunct="1"/>
            <a:r>
              <a:rPr lang="en-US" altLang="zh-CN" sz="2800" dirty="0" smtClean="0"/>
              <a:t>No </a:t>
            </a:r>
            <a:r>
              <a:rPr lang="en-US" altLang="zh-CN" sz="2800" dirty="0"/>
              <a:t>clear relationship between the </a:t>
            </a:r>
            <a:r>
              <a:rPr lang="en-US" altLang="zh-CN" sz="2800" dirty="0" smtClean="0"/>
              <a:t>distribution</a:t>
            </a:r>
            <a:r>
              <a:rPr lang="tr-TR" altLang="zh-CN" sz="2800" dirty="0" smtClean="0"/>
              <a:t> </a:t>
            </a:r>
            <a:r>
              <a:rPr lang="en-US" altLang="zh-CN" sz="2800" dirty="0" smtClean="0"/>
              <a:t>/</a:t>
            </a:r>
            <a:r>
              <a:rPr lang="tr-TR" altLang="zh-CN" sz="2800" dirty="0" smtClean="0"/>
              <a:t> </a:t>
            </a:r>
            <a:r>
              <a:rPr lang="en-US" altLang="zh-CN" sz="2800" dirty="0" smtClean="0"/>
              <a:t>type</a:t>
            </a:r>
            <a:r>
              <a:rPr lang="tr-TR" altLang="zh-CN" sz="2800" dirty="0" smtClean="0"/>
              <a:t> </a:t>
            </a:r>
            <a:r>
              <a:rPr lang="en-US" altLang="zh-CN" sz="2800" dirty="0" smtClean="0"/>
              <a:t>/</a:t>
            </a:r>
            <a:r>
              <a:rPr lang="tr-TR" altLang="zh-CN" sz="2800" dirty="0" smtClean="0"/>
              <a:t> </a:t>
            </a:r>
            <a:r>
              <a:rPr lang="en-US" altLang="zh-CN" sz="2800" dirty="0" err="1" smtClean="0"/>
              <a:t>rAFS</a:t>
            </a:r>
            <a:r>
              <a:rPr lang="en-US" altLang="zh-CN" sz="2800" dirty="0" smtClean="0"/>
              <a:t> </a:t>
            </a:r>
            <a:r>
              <a:rPr lang="en-US" altLang="zh-CN" sz="2800" dirty="0"/>
              <a:t>stage and </a:t>
            </a:r>
          </a:p>
          <a:p>
            <a:pPr lvl="1" eaLnBrk="1" hangingPunct="1"/>
            <a:r>
              <a:rPr lang="en-US" altLang="zh-CN" dirty="0"/>
              <a:t>the presence/absence of pain </a:t>
            </a:r>
          </a:p>
          <a:p>
            <a:pPr lvl="1" eaLnBrk="1" hangingPunct="1"/>
            <a:r>
              <a:rPr lang="en-US" altLang="zh-CN" dirty="0"/>
              <a:t>the pain severity</a:t>
            </a:r>
          </a:p>
          <a:p>
            <a:pPr eaLnBrk="1" hangingPunct="1"/>
            <a:r>
              <a:rPr lang="en-US" altLang="zh-CN" sz="2800" dirty="0"/>
              <a:t>No biomarker for severity of pain</a:t>
            </a:r>
          </a:p>
          <a:p>
            <a:pPr eaLnBrk="1" hangingPunct="1"/>
            <a:r>
              <a:rPr lang="en-US" altLang="zh-CN" sz="2800" dirty="0"/>
              <a:t>The return of biopsy-proven </a:t>
            </a:r>
            <a:r>
              <a:rPr lang="en-US" altLang="zh-CN" sz="2800" dirty="0" err="1"/>
              <a:t>endometriotic</a:t>
            </a:r>
            <a:r>
              <a:rPr lang="en-US" altLang="zh-CN" sz="2800" dirty="0"/>
              <a:t> lesion is not associated with the return of pain </a:t>
            </a:r>
            <a:r>
              <a:rPr lang="en-US" altLang="zh-CN" sz="2000" dirty="0">
                <a:solidFill>
                  <a:srgbClr val="FFC000"/>
                </a:solidFill>
              </a:rPr>
              <a:t>(Stratton et al. </a:t>
            </a:r>
            <a:r>
              <a:rPr lang="tr-TR" altLang="zh-CN" sz="2000" dirty="0" smtClean="0">
                <a:solidFill>
                  <a:srgbClr val="FFC000"/>
                </a:solidFill>
              </a:rPr>
              <a:t>Obs Gyn </a:t>
            </a:r>
            <a:r>
              <a:rPr lang="en-US" altLang="zh-CN" sz="2000" dirty="0" smtClean="0">
                <a:solidFill>
                  <a:srgbClr val="FFC000"/>
                </a:solidFill>
              </a:rPr>
              <a:t>2008 )</a:t>
            </a:r>
            <a:endParaRPr lang="tr-TR" altLang="zh-CN" sz="2000" dirty="0" smtClean="0">
              <a:solidFill>
                <a:srgbClr val="FFC000"/>
              </a:solidFill>
            </a:endParaRPr>
          </a:p>
          <a:p>
            <a:pPr eaLnBrk="1" hangingPunct="1"/>
            <a:r>
              <a:rPr lang="tr-TR" altLang="zh-CN" sz="2800" dirty="0" smtClean="0"/>
              <a:t>Following hormonal therapies and surgeries, pain often returns and return of pain is not necessarily associated with the return of lesions</a:t>
            </a:r>
            <a:endParaRPr lang="en-US" altLang="zh-CN" sz="2800" dirty="0"/>
          </a:p>
          <a:p>
            <a:endParaRPr lang="tr-TR" sz="2800" dirty="0"/>
          </a:p>
        </p:txBody>
      </p:sp>
    </p:spTree>
    <p:extLst>
      <p:ext uri="{BB962C8B-B14F-4D97-AF65-F5344CB8AC3E}">
        <p14:creationId xmlns:p14="http://schemas.microsoft.com/office/powerpoint/2010/main" val="12354593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187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0" cy="2657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87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2657475"/>
            <a:ext cx="5976664" cy="4200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8787"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0" y="2332037"/>
            <a:ext cx="8964488"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a:spLocks/>
          </p:cNvSpPr>
          <p:nvPr/>
        </p:nvSpPr>
        <p:spPr>
          <a:xfrm>
            <a:off x="8061142" y="605780"/>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400" dirty="0" smtClean="0">
                <a:solidFill>
                  <a:srgbClr val="FF0000"/>
                </a:solidFill>
              </a:rPr>
              <a:t>2017</a:t>
            </a:r>
            <a:endParaRPr lang="en-GB" sz="2400" dirty="0">
              <a:solidFill>
                <a:srgbClr val="FF0000"/>
              </a:solidFill>
            </a:endParaRPr>
          </a:p>
        </p:txBody>
      </p:sp>
      <p:sp>
        <p:nvSpPr>
          <p:cNvPr id="3" name="Rectangle 2"/>
          <p:cNvSpPr/>
          <p:nvPr/>
        </p:nvSpPr>
        <p:spPr>
          <a:xfrm>
            <a:off x="251520" y="4437112"/>
            <a:ext cx="8616254" cy="187220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95725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87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314" name="Group 18"/>
          <p:cNvGrpSpPr>
            <a:grpSpLocks/>
          </p:cNvGrpSpPr>
          <p:nvPr/>
        </p:nvGrpSpPr>
        <p:grpSpPr bwMode="auto">
          <a:xfrm>
            <a:off x="298449" y="1306480"/>
            <a:ext cx="8569325" cy="5232401"/>
            <a:chOff x="188" y="754"/>
            <a:chExt cx="5398" cy="3296"/>
          </a:xfrm>
        </p:grpSpPr>
        <p:pic>
          <p:nvPicPr>
            <p:cNvPr id="553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 y="754"/>
              <a:ext cx="5398" cy="2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304" name="Rectangle 8"/>
            <p:cNvSpPr>
              <a:spLocks noChangeArrowheads="1"/>
            </p:cNvSpPr>
            <p:nvPr/>
          </p:nvSpPr>
          <p:spPr bwMode="auto">
            <a:xfrm>
              <a:off x="1098" y="3858"/>
              <a:ext cx="305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altLang="tr-TR" sz="1400" b="1" dirty="0">
                  <a:solidFill>
                    <a:srgbClr val="FFC000"/>
                  </a:solidFill>
                </a:rPr>
                <a:t>Laufer MR et al. J Pediatr Adolesc Gynecol 1997;10:199</a:t>
              </a:r>
            </a:p>
          </p:txBody>
        </p:sp>
      </p:grpSp>
      <p:sp>
        <p:nvSpPr>
          <p:cNvPr id="55306" name="Text Box 10"/>
          <p:cNvSpPr txBox="1">
            <a:spLocks noChangeArrowheads="1"/>
          </p:cNvSpPr>
          <p:nvPr/>
        </p:nvSpPr>
        <p:spPr bwMode="auto">
          <a:xfrm>
            <a:off x="341512" y="6366482"/>
            <a:ext cx="85693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tr-TR" altLang="tr-TR"/>
          </a:p>
        </p:txBody>
      </p:sp>
      <p:sp>
        <p:nvSpPr>
          <p:cNvPr id="55313" name="Rectangle 17"/>
          <p:cNvSpPr>
            <a:spLocks noChangeArrowheads="1"/>
          </p:cNvSpPr>
          <p:nvPr/>
        </p:nvSpPr>
        <p:spPr bwMode="auto">
          <a:xfrm>
            <a:off x="468313" y="188913"/>
            <a:ext cx="82296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charset="0"/>
              </a:defRPr>
            </a:lvl1pPr>
            <a:lvl2pPr algn="ctr">
              <a:defRPr sz="4400">
                <a:solidFill>
                  <a:schemeClr val="tx2"/>
                </a:solidFill>
                <a:latin typeface="Arial" charset="0"/>
              </a:defRPr>
            </a:lvl2pPr>
            <a:lvl3pPr algn="ctr">
              <a:defRPr sz="4400">
                <a:solidFill>
                  <a:schemeClr val="tx2"/>
                </a:solidFill>
                <a:latin typeface="Arial" charset="0"/>
              </a:defRPr>
            </a:lvl3pPr>
            <a:lvl4pPr algn="ctr">
              <a:defRPr sz="4400">
                <a:solidFill>
                  <a:schemeClr val="tx2"/>
                </a:solidFill>
                <a:latin typeface="Arial" charset="0"/>
              </a:defRPr>
            </a:lvl4pPr>
            <a:lvl5pPr algn="ctr">
              <a:defRPr sz="4400">
                <a:solidFill>
                  <a:schemeClr val="tx2"/>
                </a:solidFill>
                <a:latin typeface="Arial" charset="0"/>
              </a:defRPr>
            </a:lvl5pPr>
            <a:lvl6pPr marL="457200" algn="ctr" fontAlgn="base">
              <a:spcBef>
                <a:spcPct val="0"/>
              </a:spcBef>
              <a:spcAft>
                <a:spcPct val="0"/>
              </a:spcAft>
              <a:defRPr sz="4400">
                <a:solidFill>
                  <a:schemeClr val="tx2"/>
                </a:solidFill>
                <a:latin typeface="Arial" charset="0"/>
              </a:defRPr>
            </a:lvl6pPr>
            <a:lvl7pPr marL="914400" algn="ctr" fontAlgn="base">
              <a:spcBef>
                <a:spcPct val="0"/>
              </a:spcBef>
              <a:spcAft>
                <a:spcPct val="0"/>
              </a:spcAft>
              <a:defRPr sz="4400">
                <a:solidFill>
                  <a:schemeClr val="tx2"/>
                </a:solidFill>
                <a:latin typeface="Arial" charset="0"/>
              </a:defRPr>
            </a:lvl7pPr>
            <a:lvl8pPr marL="1371600" algn="ctr" fontAlgn="base">
              <a:spcBef>
                <a:spcPct val="0"/>
              </a:spcBef>
              <a:spcAft>
                <a:spcPct val="0"/>
              </a:spcAft>
              <a:defRPr sz="4400">
                <a:solidFill>
                  <a:schemeClr val="tx2"/>
                </a:solidFill>
                <a:latin typeface="Arial" charset="0"/>
              </a:defRPr>
            </a:lvl8pPr>
            <a:lvl9pPr marL="1828800" algn="ctr" fontAlgn="base">
              <a:spcBef>
                <a:spcPct val="0"/>
              </a:spcBef>
              <a:spcAft>
                <a:spcPct val="0"/>
              </a:spcAft>
              <a:defRPr sz="4400">
                <a:solidFill>
                  <a:schemeClr val="tx2"/>
                </a:solidFill>
                <a:latin typeface="Arial" charset="0"/>
              </a:defRPr>
            </a:lvl9pPr>
          </a:lstStyle>
          <a:p>
            <a:r>
              <a:rPr lang="tr-TR" altLang="tr-TR" sz="3200" b="1" dirty="0">
                <a:solidFill>
                  <a:srgbClr val="FFFF00"/>
                </a:solidFill>
              </a:rPr>
              <a:t>Endometriosis - </a:t>
            </a:r>
            <a:r>
              <a:rPr lang="tr-TR" altLang="tr-TR" sz="3200" b="1" dirty="0" smtClean="0">
                <a:solidFill>
                  <a:srgbClr val="FFFF00"/>
                </a:solidFill>
              </a:rPr>
              <a:t>Symptoms</a:t>
            </a:r>
            <a:endParaRPr lang="tr-TR" altLang="tr-TR" sz="3200" b="1" dirty="0">
              <a:solidFill>
                <a:srgbClr val="FFFF00"/>
              </a:solidFill>
            </a:endParaRPr>
          </a:p>
        </p:txBody>
      </p:sp>
      <p:sp>
        <p:nvSpPr>
          <p:cNvPr id="2" name="Rectangle 1"/>
          <p:cNvSpPr/>
          <p:nvPr/>
        </p:nvSpPr>
        <p:spPr>
          <a:xfrm>
            <a:off x="298450" y="3717032"/>
            <a:ext cx="8569325" cy="936104"/>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Metin kutusu 4"/>
          <p:cNvSpPr txBox="1">
            <a:spLocks/>
          </p:cNvSpPr>
          <p:nvPr/>
        </p:nvSpPr>
        <p:spPr>
          <a:xfrm>
            <a:off x="8061143" y="374948"/>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400" dirty="0" smtClean="0">
                <a:solidFill>
                  <a:srgbClr val="FF0000"/>
                </a:solidFill>
              </a:rPr>
              <a:t>1997</a:t>
            </a:r>
            <a:endParaRPr lang="en-GB" sz="2400" dirty="0">
              <a:solidFill>
                <a:srgbClr val="FF0000"/>
              </a:solidFill>
            </a:endParaRPr>
          </a:p>
        </p:txBody>
      </p:sp>
      <p:sp>
        <p:nvSpPr>
          <p:cNvPr id="9" name="Rectangle 8"/>
          <p:cNvSpPr/>
          <p:nvPr/>
        </p:nvSpPr>
        <p:spPr>
          <a:xfrm>
            <a:off x="298450" y="2852936"/>
            <a:ext cx="8569325" cy="44019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460971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1114" y="849312"/>
            <a:ext cx="4572886" cy="2435672"/>
          </a:xfrm>
          <a:solidFill>
            <a:schemeClr val="tx2"/>
          </a:solidFill>
          <a:ln w="9525">
            <a:no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003">
            <a:schemeClr val="lt1"/>
          </a:fillRef>
          <a:effectRef idx="0">
            <a:schemeClr val="dk1"/>
          </a:effectRef>
          <a:fontRef idx="minor">
            <a:schemeClr val="dk1"/>
          </a:fontRef>
        </p:style>
        <p:txBody>
          <a:bodyPr>
            <a:normAutofit fontScale="92500" lnSpcReduction="20000"/>
          </a:bodyPr>
          <a:lstStyle/>
          <a:p>
            <a:pPr eaLnBrk="1" hangingPunct="1">
              <a:spcBef>
                <a:spcPct val="0"/>
              </a:spcBef>
              <a:spcAft>
                <a:spcPts val="1800"/>
              </a:spcAft>
            </a:pPr>
            <a:r>
              <a:rPr lang="tr-TR" altLang="en-US" sz="2400" b="1" dirty="0" smtClean="0">
                <a:solidFill>
                  <a:schemeClr val="bg2"/>
                </a:solidFill>
                <a:effectLst>
                  <a:outerShdw blurRad="38100" dist="38100" dir="2700000" algn="tl">
                    <a:srgbClr val="000000"/>
                  </a:outerShdw>
                </a:effectLst>
              </a:rPr>
              <a:t>15 </a:t>
            </a:r>
            <a:r>
              <a:rPr lang="tr-TR" altLang="en-US" sz="2400" b="1" dirty="0" err="1" smtClean="0">
                <a:solidFill>
                  <a:schemeClr val="bg2"/>
                </a:solidFill>
                <a:effectLst>
                  <a:outerShdw blurRad="38100" dist="38100" dir="2700000" algn="tl">
                    <a:srgbClr val="000000"/>
                  </a:outerShdw>
                </a:effectLst>
              </a:rPr>
              <a:t>article</a:t>
            </a:r>
            <a:endParaRPr lang="tr-TR" altLang="en-US" sz="2400" b="1" dirty="0" smtClean="0">
              <a:solidFill>
                <a:schemeClr val="bg2"/>
              </a:solidFill>
              <a:effectLst>
                <a:outerShdw blurRad="38100" dist="38100" dir="2700000" algn="tl">
                  <a:srgbClr val="000000"/>
                </a:outerShdw>
              </a:effectLst>
            </a:endParaRPr>
          </a:p>
          <a:p>
            <a:pPr eaLnBrk="1" hangingPunct="1">
              <a:spcBef>
                <a:spcPct val="0"/>
              </a:spcBef>
              <a:spcAft>
                <a:spcPts val="1200"/>
              </a:spcAft>
            </a:pPr>
            <a:r>
              <a:rPr lang="tr-TR" altLang="en-US" sz="2400" b="1" dirty="0" smtClean="0">
                <a:solidFill>
                  <a:schemeClr val="bg2"/>
                </a:solidFill>
                <a:effectLst>
                  <a:outerShdw blurRad="38100" dist="38100" dir="2700000" algn="tl">
                    <a:srgbClr val="000000"/>
                  </a:outerShdw>
                </a:effectLst>
              </a:rPr>
              <a:t>880 </a:t>
            </a:r>
            <a:r>
              <a:rPr lang="tr-TR" altLang="en-US" sz="2400" b="1" dirty="0" err="1" smtClean="0">
                <a:solidFill>
                  <a:schemeClr val="bg2"/>
                </a:solidFill>
                <a:effectLst>
                  <a:outerShdw blurRad="38100" dist="38100" dir="2700000" algn="tl">
                    <a:srgbClr val="000000"/>
                  </a:outerShdw>
                </a:effectLst>
              </a:rPr>
              <a:t>cases</a:t>
            </a:r>
            <a:endParaRPr lang="tr-TR" altLang="en-US" sz="2400" b="1" dirty="0" smtClean="0">
              <a:solidFill>
                <a:schemeClr val="bg2"/>
              </a:solidFill>
              <a:effectLst>
                <a:outerShdw blurRad="38100" dist="38100" dir="2700000" algn="tl">
                  <a:srgbClr val="000000"/>
                </a:outerShdw>
              </a:effectLst>
            </a:endParaRPr>
          </a:p>
          <a:p>
            <a:pPr lvl="1" eaLnBrk="1" hangingPunct="1">
              <a:lnSpc>
                <a:spcPct val="135000"/>
              </a:lnSpc>
              <a:spcBef>
                <a:spcPct val="0"/>
              </a:spcBef>
            </a:pPr>
            <a:r>
              <a:rPr lang="tr-TR" altLang="en-US" sz="2000" b="1" dirty="0" err="1" smtClean="0">
                <a:solidFill>
                  <a:schemeClr val="bg2"/>
                </a:solidFill>
                <a:effectLst>
                  <a:outerShdw blurRad="38100" dist="38100" dir="2700000" algn="tl">
                    <a:srgbClr val="000000"/>
                  </a:outerShdw>
                </a:effectLst>
              </a:rPr>
              <a:t>Dysmenorrhea</a:t>
            </a:r>
            <a:endParaRPr lang="tr-TR" altLang="en-US" sz="2000" b="1" dirty="0" smtClean="0">
              <a:solidFill>
                <a:schemeClr val="bg2"/>
              </a:solidFill>
              <a:effectLst>
                <a:outerShdw blurRad="38100" dist="38100" dir="2700000" algn="tl">
                  <a:srgbClr val="000000"/>
                </a:outerShdw>
              </a:effectLst>
            </a:endParaRPr>
          </a:p>
          <a:p>
            <a:pPr lvl="1" eaLnBrk="1" hangingPunct="1">
              <a:lnSpc>
                <a:spcPct val="135000"/>
              </a:lnSpc>
              <a:spcBef>
                <a:spcPct val="0"/>
              </a:spcBef>
            </a:pPr>
            <a:r>
              <a:rPr lang="tr-TR" altLang="en-US" sz="2000" b="1" dirty="0" err="1" smtClean="0">
                <a:solidFill>
                  <a:schemeClr val="bg2"/>
                </a:solidFill>
                <a:effectLst>
                  <a:outerShdw blurRad="38100" dist="38100" dir="2700000" algn="tl">
                    <a:srgbClr val="000000"/>
                  </a:outerShdw>
                </a:effectLst>
              </a:rPr>
              <a:t>Chronic</a:t>
            </a:r>
            <a:r>
              <a:rPr lang="tr-TR" altLang="en-US" sz="2000" b="1" dirty="0" smtClean="0">
                <a:solidFill>
                  <a:schemeClr val="bg2"/>
                </a:solidFill>
                <a:effectLst>
                  <a:outerShdw blurRad="38100" dist="38100" dir="2700000" algn="tl">
                    <a:srgbClr val="000000"/>
                  </a:outerShdw>
                </a:effectLst>
              </a:rPr>
              <a:t> </a:t>
            </a:r>
            <a:r>
              <a:rPr lang="tr-TR" altLang="en-US" sz="2000" b="1" dirty="0" err="1" smtClean="0">
                <a:solidFill>
                  <a:schemeClr val="bg2"/>
                </a:solidFill>
                <a:effectLst>
                  <a:outerShdw blurRad="38100" dist="38100" dir="2700000" algn="tl">
                    <a:srgbClr val="000000"/>
                  </a:outerShdw>
                </a:effectLst>
              </a:rPr>
              <a:t>pain</a:t>
            </a:r>
            <a:endParaRPr lang="tr-TR" altLang="en-US" sz="2000" b="1" dirty="0" smtClean="0">
              <a:solidFill>
                <a:schemeClr val="bg2"/>
              </a:solidFill>
              <a:effectLst>
                <a:outerShdw blurRad="38100" dist="38100" dir="2700000" algn="tl">
                  <a:srgbClr val="000000"/>
                </a:outerShdw>
              </a:effectLst>
            </a:endParaRPr>
          </a:p>
          <a:p>
            <a:pPr lvl="1" eaLnBrk="1" hangingPunct="1">
              <a:lnSpc>
                <a:spcPct val="135000"/>
              </a:lnSpc>
              <a:spcBef>
                <a:spcPct val="0"/>
              </a:spcBef>
            </a:pPr>
            <a:r>
              <a:rPr lang="tr-TR" altLang="en-US" sz="2000" b="1" dirty="0" err="1" smtClean="0">
                <a:solidFill>
                  <a:schemeClr val="bg2"/>
                </a:solidFill>
                <a:effectLst>
                  <a:outerShdw blurRad="38100" dist="38100" dir="2700000" algn="tl">
                    <a:srgbClr val="000000"/>
                  </a:outerShdw>
                </a:effectLst>
              </a:rPr>
              <a:t>Medical</a:t>
            </a:r>
            <a:r>
              <a:rPr lang="tr-TR" altLang="en-US" sz="2000" b="1" dirty="0" smtClean="0">
                <a:solidFill>
                  <a:schemeClr val="bg2"/>
                </a:solidFill>
                <a:effectLst>
                  <a:outerShdw blurRad="38100" dist="38100" dir="2700000" algn="tl">
                    <a:srgbClr val="000000"/>
                  </a:outerShdw>
                </a:effectLst>
              </a:rPr>
              <a:t> </a:t>
            </a:r>
            <a:r>
              <a:rPr lang="tr-TR" altLang="en-US" sz="2000" b="1" dirty="0" err="1" smtClean="0">
                <a:solidFill>
                  <a:schemeClr val="bg2"/>
                </a:solidFill>
                <a:effectLst>
                  <a:outerShdw blurRad="38100" dist="38100" dir="2700000" algn="tl">
                    <a:srgbClr val="000000"/>
                  </a:outerShdw>
                </a:effectLst>
              </a:rPr>
              <a:t>therapy</a:t>
            </a:r>
            <a:r>
              <a:rPr lang="tr-TR" altLang="en-US" sz="2000" b="1" dirty="0" smtClean="0">
                <a:solidFill>
                  <a:schemeClr val="bg2"/>
                </a:solidFill>
                <a:effectLst>
                  <a:outerShdw blurRad="38100" dist="38100" dir="2700000" algn="tl">
                    <a:srgbClr val="000000"/>
                  </a:outerShdw>
                </a:effectLst>
              </a:rPr>
              <a:t> not-</a:t>
            </a:r>
            <a:r>
              <a:rPr lang="tr-TR" altLang="en-US" sz="2000" b="1" dirty="0" err="1" smtClean="0">
                <a:solidFill>
                  <a:schemeClr val="bg2"/>
                </a:solidFill>
                <a:effectLst>
                  <a:outerShdw blurRad="38100" dist="38100" dir="2700000" algn="tl">
                    <a:srgbClr val="000000"/>
                  </a:outerShdw>
                </a:effectLst>
              </a:rPr>
              <a:t>responsive</a:t>
            </a:r>
            <a:endParaRPr lang="tr-TR" altLang="en-US" sz="2000" b="1" dirty="0" smtClean="0">
              <a:solidFill>
                <a:schemeClr val="bg2"/>
              </a:solidFill>
              <a:effectLst>
                <a:outerShdw blurRad="38100" dist="38100" dir="2700000" algn="tl">
                  <a:srgbClr val="000000"/>
                </a:outerShdw>
              </a:effectLst>
            </a:endParaRPr>
          </a:p>
          <a:p>
            <a:pPr lvl="1" eaLnBrk="1" hangingPunct="1">
              <a:lnSpc>
                <a:spcPct val="135000"/>
              </a:lnSpc>
              <a:spcBef>
                <a:spcPct val="0"/>
              </a:spcBef>
            </a:pPr>
            <a:r>
              <a:rPr lang="tr-TR" altLang="en-US" sz="2000" b="1" dirty="0" err="1" smtClean="0">
                <a:solidFill>
                  <a:schemeClr val="bg2"/>
                </a:solidFill>
                <a:effectLst>
                  <a:outerShdw blurRad="38100" dist="38100" dir="2700000" algn="tl">
                    <a:srgbClr val="000000"/>
                  </a:outerShdw>
                </a:effectLst>
              </a:rPr>
              <a:t>All</a:t>
            </a:r>
            <a:r>
              <a:rPr lang="tr-TR" altLang="en-US" sz="2000" b="1" dirty="0" smtClean="0">
                <a:solidFill>
                  <a:schemeClr val="bg2"/>
                </a:solidFill>
                <a:effectLst>
                  <a:outerShdw blurRad="38100" dist="38100" dir="2700000" algn="tl">
                    <a:srgbClr val="000000"/>
                  </a:outerShdw>
                </a:effectLst>
              </a:rPr>
              <a:t> </a:t>
            </a:r>
            <a:r>
              <a:rPr lang="tr-TR" altLang="en-US" sz="2000" b="1" dirty="0" err="1" smtClean="0">
                <a:solidFill>
                  <a:schemeClr val="bg2"/>
                </a:solidFill>
                <a:effectLst>
                  <a:outerShdw blurRad="38100" dist="38100" dir="2700000" algn="tl">
                    <a:srgbClr val="000000"/>
                  </a:outerShdw>
                </a:effectLst>
              </a:rPr>
              <a:t>cases</a:t>
            </a:r>
            <a:r>
              <a:rPr lang="tr-TR" altLang="en-US" sz="2000" b="1" dirty="0" smtClean="0">
                <a:solidFill>
                  <a:schemeClr val="bg2"/>
                </a:solidFill>
                <a:effectLst>
                  <a:outerShdw blurRad="38100" dist="38100" dir="2700000" algn="tl">
                    <a:srgbClr val="000000"/>
                  </a:outerShdw>
                </a:effectLst>
              </a:rPr>
              <a:t> L/S </a:t>
            </a:r>
            <a:r>
              <a:rPr lang="tr-TR" altLang="en-US" sz="2000" b="1" dirty="0" err="1" smtClean="0">
                <a:solidFill>
                  <a:schemeClr val="bg2"/>
                </a:solidFill>
                <a:effectLst>
                  <a:outerShdw blurRad="38100" dist="38100" dir="2700000" algn="tl">
                    <a:srgbClr val="000000"/>
                  </a:outerShdw>
                </a:effectLst>
              </a:rPr>
              <a:t>confirmed</a:t>
            </a:r>
            <a:endParaRPr lang="tr-TR" altLang="en-US" sz="2400" b="1" dirty="0" smtClean="0">
              <a:solidFill>
                <a:schemeClr val="bg2"/>
              </a:solidFill>
              <a:effectLst>
                <a:outerShdw blurRad="38100" dist="38100" dir="2700000" algn="tl">
                  <a:srgbClr val="000000"/>
                </a:outerShdw>
              </a:effectLst>
            </a:endParaRPr>
          </a:p>
        </p:txBody>
      </p:sp>
      <p:pic>
        <p:nvPicPr>
          <p:cNvPr id="1638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500563"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4"/>
          <p:cNvSpPr txBox="1">
            <a:spLocks noChangeArrowheads="1"/>
          </p:cNvSpPr>
          <p:nvPr/>
        </p:nvSpPr>
        <p:spPr>
          <a:xfrm>
            <a:off x="362336" y="3429000"/>
            <a:ext cx="8229600" cy="3014167"/>
          </a:xfrm>
          <a:prstGeom prst="rect">
            <a:avLst/>
          </a:prstGeom>
          <a:solidFill>
            <a:srgbClr val="FF0000"/>
          </a:solidFill>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altLang="en-US" dirty="0" smtClean="0"/>
              <a:t>Endometriosis was present in</a:t>
            </a:r>
          </a:p>
          <a:p>
            <a:pPr lvl="1"/>
            <a:r>
              <a:rPr lang="en-GB" altLang="en-US" dirty="0" smtClean="0"/>
              <a:t>62% in adolescents undergoing laparoscopy</a:t>
            </a:r>
          </a:p>
          <a:p>
            <a:pPr lvl="1"/>
            <a:r>
              <a:rPr lang="en-GB" altLang="en-US" dirty="0" smtClean="0"/>
              <a:t>75% in adolescents with CPP resistant to medical treatment</a:t>
            </a:r>
          </a:p>
          <a:p>
            <a:pPr lvl="1"/>
            <a:r>
              <a:rPr lang="en-GB" altLang="en-US" dirty="0" smtClean="0"/>
              <a:t>70% in adolescents with dysmenorrhoea</a:t>
            </a:r>
          </a:p>
          <a:p>
            <a:pPr lvl="1"/>
            <a:r>
              <a:rPr lang="en-GB" altLang="en-US" dirty="0" smtClean="0"/>
              <a:t>49% in adolescents with CPP not necessarily resistant to medical treatment</a:t>
            </a:r>
          </a:p>
        </p:txBody>
      </p:sp>
      <p:sp>
        <p:nvSpPr>
          <p:cNvPr id="9" name="Metin kutusu 4"/>
          <p:cNvSpPr txBox="1">
            <a:spLocks/>
          </p:cNvSpPr>
          <p:nvPr/>
        </p:nvSpPr>
        <p:spPr>
          <a:xfrm>
            <a:off x="7884368" y="152571"/>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3</a:t>
            </a:r>
            <a:endParaRPr lang="en-GB" sz="2400" dirty="0">
              <a:solidFill>
                <a:srgbClr val="FF0000"/>
              </a:solidFill>
            </a:endParaRPr>
          </a:p>
        </p:txBody>
      </p:sp>
    </p:spTree>
    <p:extLst>
      <p:ext uri="{BB962C8B-B14F-4D97-AF65-F5344CB8AC3E}">
        <p14:creationId xmlns:p14="http://schemas.microsoft.com/office/powerpoint/2010/main" val="41369153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9541" y="188640"/>
            <a:ext cx="8924485" cy="1143000"/>
          </a:xfrm>
        </p:spPr>
        <p:txBody>
          <a:bodyPr>
            <a:noAutofit/>
          </a:bodyPr>
          <a:lstStyle/>
          <a:p>
            <a:r>
              <a:rPr lang="fr-FR" sz="2800" b="1" dirty="0" smtClean="0">
                <a:solidFill>
                  <a:srgbClr val="FFFF00"/>
                </a:solidFill>
                <a:latin typeface="Arial" charset="0"/>
              </a:rPr>
              <a:t/>
            </a:r>
            <a:br>
              <a:rPr lang="fr-FR" sz="2800" b="1" dirty="0" smtClean="0">
                <a:solidFill>
                  <a:srgbClr val="FFFF00"/>
                </a:solidFill>
                <a:latin typeface="Arial" charset="0"/>
              </a:rPr>
            </a:br>
            <a:r>
              <a:rPr lang="fr-FR" sz="2800" b="1" dirty="0" smtClean="0">
                <a:solidFill>
                  <a:srgbClr val="FFFF00"/>
                </a:solidFill>
                <a:latin typeface="Arial" charset="0"/>
              </a:rPr>
              <a:t>Adolescents </a:t>
            </a:r>
            <a:r>
              <a:rPr lang="fr-FR" sz="2800" b="1" dirty="0" err="1" smtClean="0">
                <a:solidFill>
                  <a:srgbClr val="FFFF00"/>
                </a:solidFill>
                <a:latin typeface="Arial" charset="0"/>
              </a:rPr>
              <a:t>with</a:t>
            </a:r>
            <a:r>
              <a:rPr lang="fr-FR" sz="2800" b="1" dirty="0" smtClean="0">
                <a:solidFill>
                  <a:srgbClr val="FFFF00"/>
                </a:solidFill>
                <a:latin typeface="Arial" charset="0"/>
              </a:rPr>
              <a:t> pain </a:t>
            </a:r>
            <a:br>
              <a:rPr lang="fr-FR" sz="2800" b="1" dirty="0" smtClean="0">
                <a:solidFill>
                  <a:srgbClr val="FFFF00"/>
                </a:solidFill>
                <a:latin typeface="Arial" charset="0"/>
              </a:rPr>
            </a:br>
            <a:r>
              <a:rPr lang="fr-FR" sz="2800" b="1" dirty="0" smtClean="0">
                <a:solidFill>
                  <a:srgbClr val="FFFF00"/>
                </a:solidFill>
                <a:latin typeface="Arial" charset="0"/>
              </a:rPr>
              <a:t>not </a:t>
            </a:r>
            <a:r>
              <a:rPr lang="fr-FR" sz="2800" b="1" dirty="0" err="1" smtClean="0">
                <a:solidFill>
                  <a:srgbClr val="FFFF00"/>
                </a:solidFill>
                <a:latin typeface="Arial" charset="0"/>
              </a:rPr>
              <a:t>responding</a:t>
            </a:r>
            <a:r>
              <a:rPr lang="fr-FR" sz="2800" b="1" dirty="0" smtClean="0">
                <a:solidFill>
                  <a:srgbClr val="FFFF00"/>
                </a:solidFill>
                <a:latin typeface="Arial" charset="0"/>
              </a:rPr>
              <a:t> to </a:t>
            </a:r>
            <a:r>
              <a:rPr lang="fr-FR" sz="2800" b="1" dirty="0" err="1" smtClean="0">
                <a:solidFill>
                  <a:srgbClr val="FFFF00"/>
                </a:solidFill>
                <a:latin typeface="Arial" charset="0"/>
              </a:rPr>
              <a:t>conventional</a:t>
            </a:r>
            <a:r>
              <a:rPr lang="fr-FR" sz="2800" b="1" dirty="0" smtClean="0">
                <a:solidFill>
                  <a:srgbClr val="FFFF00"/>
                </a:solidFill>
                <a:latin typeface="Arial" charset="0"/>
              </a:rPr>
              <a:t> </a:t>
            </a:r>
            <a:r>
              <a:rPr lang="fr-FR" sz="2800" b="1" dirty="0" err="1" smtClean="0">
                <a:solidFill>
                  <a:srgbClr val="FFFF00"/>
                </a:solidFill>
                <a:latin typeface="Arial" charset="0"/>
              </a:rPr>
              <a:t>therapy</a:t>
            </a:r>
            <a:r>
              <a:rPr lang="fr-FR" sz="2800" b="1" dirty="0" smtClean="0">
                <a:solidFill>
                  <a:srgbClr val="FFFF00"/>
                </a:solidFill>
                <a:latin typeface="Arial" charset="0"/>
              </a:rPr>
              <a:t>:</a:t>
            </a:r>
            <a:br>
              <a:rPr lang="fr-FR" sz="2800" b="1" dirty="0" smtClean="0">
                <a:solidFill>
                  <a:srgbClr val="FFFF00"/>
                </a:solidFill>
                <a:latin typeface="Arial" charset="0"/>
              </a:rPr>
            </a:br>
            <a:r>
              <a:rPr lang="tr-TR" sz="2800" b="1" dirty="0" smtClean="0">
                <a:solidFill>
                  <a:srgbClr val="FFFF00"/>
                </a:solidFill>
                <a:latin typeface="Arial" charset="0"/>
              </a:rPr>
              <a:t/>
            </a:r>
            <a:br>
              <a:rPr lang="tr-TR" sz="2800" b="1" dirty="0" smtClean="0">
                <a:solidFill>
                  <a:srgbClr val="FFFF00"/>
                </a:solidFill>
                <a:latin typeface="Arial" charset="0"/>
              </a:rPr>
            </a:br>
            <a:r>
              <a:rPr lang="fr-FR" sz="2800" b="1" dirty="0" smtClean="0">
                <a:solidFill>
                  <a:srgbClr val="FFC000"/>
                </a:solidFill>
                <a:latin typeface="Arial" charset="0"/>
              </a:rPr>
              <a:t>Nature of pain in cases of </a:t>
            </a:r>
            <a:r>
              <a:rPr lang="fr-FR" sz="2800" b="1" dirty="0" err="1" smtClean="0">
                <a:solidFill>
                  <a:srgbClr val="FFC000"/>
                </a:solidFill>
                <a:latin typeface="Arial" charset="0"/>
              </a:rPr>
              <a:t>endometriosis</a:t>
            </a:r>
            <a:endParaRPr lang="fr-FR" sz="2800" dirty="0">
              <a:solidFill>
                <a:srgbClr val="FFC000"/>
              </a:solidFill>
            </a:endParaRPr>
          </a:p>
        </p:txBody>
      </p:sp>
      <p:graphicFrame>
        <p:nvGraphicFramePr>
          <p:cNvPr id="5" name="Espace réservé du contenu 4"/>
          <p:cNvGraphicFramePr>
            <a:graphicFrameLocks noGrp="1"/>
          </p:cNvGraphicFramePr>
          <p:nvPr>
            <p:ph sz="half" idx="1"/>
            <p:extLst>
              <p:ext uri="{D42A27DB-BD31-4B8C-83A1-F6EECF244321}">
                <p14:modId xmlns:p14="http://schemas.microsoft.com/office/powerpoint/2010/main" val="3030674842"/>
              </p:ext>
            </p:extLst>
          </p:nvPr>
        </p:nvGraphicFramePr>
        <p:xfrm>
          <a:off x="795613" y="2204868"/>
          <a:ext cx="7040782" cy="4042472"/>
        </p:xfrm>
        <a:graphic>
          <a:graphicData uri="http://schemas.openxmlformats.org/drawingml/2006/table">
            <a:tbl>
              <a:tblPr firstRow="1" bandRow="1">
                <a:tableStyleId>{073A0DAA-6AF3-43AB-8588-CEC1D06C72B9}</a:tableStyleId>
              </a:tblPr>
              <a:tblGrid>
                <a:gridCol w="2516449">
                  <a:extLst>
                    <a:ext uri="{9D8B030D-6E8A-4147-A177-3AD203B41FA5}">
                      <a16:colId xmlns:a16="http://schemas.microsoft.com/office/drawing/2014/main" xmlns="" val="20000"/>
                    </a:ext>
                  </a:extLst>
                </a:gridCol>
                <a:gridCol w="2642699">
                  <a:extLst>
                    <a:ext uri="{9D8B030D-6E8A-4147-A177-3AD203B41FA5}">
                      <a16:colId xmlns:a16="http://schemas.microsoft.com/office/drawing/2014/main" xmlns="" val="20001"/>
                    </a:ext>
                  </a:extLst>
                </a:gridCol>
                <a:gridCol w="1881634">
                  <a:extLst>
                    <a:ext uri="{9D8B030D-6E8A-4147-A177-3AD203B41FA5}">
                      <a16:colId xmlns:a16="http://schemas.microsoft.com/office/drawing/2014/main" xmlns="" val="20002"/>
                    </a:ext>
                  </a:extLst>
                </a:gridCol>
              </a:tblGrid>
              <a:tr h="865297">
                <a:tc>
                  <a:txBody>
                    <a:bodyPr/>
                    <a:lstStyle/>
                    <a:p>
                      <a:r>
                        <a:rPr lang="fr-FR" sz="1900" b="1" i="0" dirty="0" smtClean="0">
                          <a:solidFill>
                            <a:schemeClr val="tx2"/>
                          </a:solidFill>
                          <a:latin typeface="Arial"/>
                          <a:cs typeface="Arial"/>
                        </a:rPr>
                        <a:t>Nature</a:t>
                      </a:r>
                      <a:r>
                        <a:rPr lang="fr-FR" sz="1900" b="1" i="0" baseline="0" dirty="0" smtClean="0">
                          <a:solidFill>
                            <a:schemeClr val="tx2"/>
                          </a:solidFill>
                          <a:latin typeface="Arial"/>
                          <a:cs typeface="Arial"/>
                        </a:rPr>
                        <a:t> of pain</a:t>
                      </a:r>
                      <a:endParaRPr lang="fr-FR" sz="1900" b="1" i="0" dirty="0">
                        <a:solidFill>
                          <a:schemeClr val="tx2"/>
                        </a:solidFill>
                        <a:latin typeface="Arial"/>
                        <a:cs typeface="Arial"/>
                      </a:endParaRPr>
                    </a:p>
                  </a:txBody>
                  <a:tcPr marL="81280" marR="81280"/>
                </a:tc>
                <a:tc>
                  <a:txBody>
                    <a:bodyPr/>
                    <a:lstStyle/>
                    <a:p>
                      <a:pPr algn="ctr"/>
                      <a:r>
                        <a:rPr lang="fr-FR" sz="1900" b="1" i="0" dirty="0" smtClean="0">
                          <a:solidFill>
                            <a:schemeClr val="tx2"/>
                          </a:solidFill>
                          <a:latin typeface="Arial"/>
                          <a:cs typeface="Arial"/>
                        </a:rPr>
                        <a:t>N </a:t>
                      </a:r>
                      <a:endParaRPr lang="fr-FR" sz="1900" b="1" i="0" dirty="0">
                        <a:solidFill>
                          <a:schemeClr val="tx2"/>
                        </a:solidFill>
                        <a:latin typeface="Arial"/>
                        <a:cs typeface="Arial"/>
                      </a:endParaRPr>
                    </a:p>
                  </a:txBody>
                  <a:tcPr marL="81280" marR="81280"/>
                </a:tc>
                <a:tc>
                  <a:txBody>
                    <a:bodyPr/>
                    <a:lstStyle/>
                    <a:p>
                      <a:pPr algn="ctr"/>
                      <a:r>
                        <a:rPr lang="fr-FR" sz="1900" b="1" i="0" dirty="0" smtClean="0">
                          <a:solidFill>
                            <a:schemeClr val="tx2"/>
                          </a:solidFill>
                          <a:latin typeface="Arial"/>
                          <a:cs typeface="Arial"/>
                        </a:rPr>
                        <a:t>Rate (%)</a:t>
                      </a:r>
                      <a:endParaRPr lang="fr-FR" sz="1900" b="1" i="0" dirty="0">
                        <a:solidFill>
                          <a:schemeClr val="tx2"/>
                        </a:solidFill>
                        <a:latin typeface="Arial"/>
                        <a:cs typeface="Arial"/>
                      </a:endParaRPr>
                    </a:p>
                  </a:txBody>
                  <a:tcPr marL="81280" marR="81280"/>
                </a:tc>
                <a:extLst>
                  <a:ext uri="{0D108BD9-81ED-4DB2-BD59-A6C34878D82A}">
                    <a16:rowId xmlns:a16="http://schemas.microsoft.com/office/drawing/2014/main" xmlns="" val="10000"/>
                  </a:ext>
                </a:extLst>
              </a:tr>
              <a:tr h="501323">
                <a:tc>
                  <a:txBody>
                    <a:bodyPr/>
                    <a:lstStyle/>
                    <a:p>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extLst>
                  <a:ext uri="{0D108BD9-81ED-4DB2-BD59-A6C34878D82A}">
                    <a16:rowId xmlns:a16="http://schemas.microsoft.com/office/drawing/2014/main" xmlns="" val="10001"/>
                  </a:ext>
                </a:extLst>
              </a:tr>
              <a:tr h="501323">
                <a:tc>
                  <a:txBody>
                    <a:bodyPr/>
                    <a:lstStyle/>
                    <a:p>
                      <a:r>
                        <a:rPr lang="fr-FR" sz="1900" b="1" i="0" dirty="0" err="1" smtClean="0">
                          <a:solidFill>
                            <a:srgbClr val="CC00CC"/>
                          </a:solidFill>
                          <a:latin typeface="Arial"/>
                          <a:cs typeface="Arial"/>
                        </a:rPr>
                        <a:t>Cyclic</a:t>
                      </a:r>
                      <a:r>
                        <a:rPr lang="fr-FR" sz="1900" b="1" i="0" baseline="0" dirty="0" smtClean="0">
                          <a:solidFill>
                            <a:srgbClr val="CC00CC"/>
                          </a:solidFill>
                          <a:latin typeface="Arial"/>
                          <a:cs typeface="Arial"/>
                        </a:rPr>
                        <a:t> </a:t>
                      </a:r>
                      <a:r>
                        <a:rPr lang="fr-FR" sz="1900" b="1" i="0" baseline="0" dirty="0" err="1" smtClean="0">
                          <a:solidFill>
                            <a:srgbClr val="CC00CC"/>
                          </a:solidFill>
                          <a:latin typeface="Arial"/>
                          <a:cs typeface="Arial"/>
                        </a:rPr>
                        <a:t>only</a:t>
                      </a:r>
                      <a:endParaRPr lang="fr-FR" sz="1900" b="1" i="0" dirty="0">
                        <a:solidFill>
                          <a:srgbClr val="CC00CC"/>
                        </a:solidFill>
                        <a:latin typeface="Arial"/>
                        <a:cs typeface="Arial"/>
                      </a:endParaRPr>
                    </a:p>
                  </a:txBody>
                  <a:tcPr marL="81280" marR="81280"/>
                </a:tc>
                <a:tc>
                  <a:txBody>
                    <a:bodyPr/>
                    <a:lstStyle/>
                    <a:p>
                      <a:pPr algn="ctr"/>
                      <a:r>
                        <a:rPr lang="fr-FR" sz="1900" b="1" i="0" dirty="0" smtClean="0">
                          <a:latin typeface="Arial"/>
                          <a:cs typeface="Arial"/>
                        </a:rPr>
                        <a:t>58/115</a:t>
                      </a:r>
                      <a:endParaRPr lang="fr-FR" sz="1900" b="1" i="0" dirty="0">
                        <a:latin typeface="Arial"/>
                        <a:cs typeface="Arial"/>
                      </a:endParaRPr>
                    </a:p>
                  </a:txBody>
                  <a:tcPr marL="81280" marR="81280"/>
                </a:tc>
                <a:tc>
                  <a:txBody>
                    <a:bodyPr/>
                    <a:lstStyle/>
                    <a:p>
                      <a:pPr algn="ctr"/>
                      <a:r>
                        <a:rPr lang="fr-FR" sz="1900" b="1" i="0" dirty="0" smtClean="0">
                          <a:latin typeface="Arial"/>
                          <a:cs typeface="Arial"/>
                        </a:rPr>
                        <a:t>50.4</a:t>
                      </a:r>
                      <a:endParaRPr lang="fr-FR" sz="1900" b="1" i="0" dirty="0">
                        <a:latin typeface="Arial"/>
                        <a:cs typeface="Arial"/>
                      </a:endParaRPr>
                    </a:p>
                  </a:txBody>
                  <a:tcPr marL="81280" marR="81280"/>
                </a:tc>
                <a:extLst>
                  <a:ext uri="{0D108BD9-81ED-4DB2-BD59-A6C34878D82A}">
                    <a16:rowId xmlns:a16="http://schemas.microsoft.com/office/drawing/2014/main" xmlns="" val="10002"/>
                  </a:ext>
                </a:extLst>
              </a:tr>
              <a:tr h="501323">
                <a:tc>
                  <a:txBody>
                    <a:bodyPr/>
                    <a:lstStyle/>
                    <a:p>
                      <a:r>
                        <a:rPr lang="fr-FR" sz="1900" b="1" i="0" dirty="0" err="1" smtClean="0">
                          <a:solidFill>
                            <a:srgbClr val="CC00CC"/>
                          </a:solidFill>
                          <a:latin typeface="Arial"/>
                          <a:cs typeface="Arial"/>
                        </a:rPr>
                        <a:t>Acyclic</a:t>
                      </a:r>
                      <a:r>
                        <a:rPr lang="fr-FR" sz="1900" b="1" i="0" dirty="0" smtClean="0">
                          <a:solidFill>
                            <a:srgbClr val="CC00CC"/>
                          </a:solidFill>
                          <a:latin typeface="Arial"/>
                          <a:cs typeface="Arial"/>
                        </a:rPr>
                        <a:t> </a:t>
                      </a:r>
                      <a:r>
                        <a:rPr lang="fr-FR" sz="1900" b="1" i="0" dirty="0" err="1" smtClean="0">
                          <a:solidFill>
                            <a:srgbClr val="CC00CC"/>
                          </a:solidFill>
                          <a:latin typeface="Arial"/>
                          <a:cs typeface="Arial"/>
                        </a:rPr>
                        <a:t>only</a:t>
                      </a:r>
                      <a:endParaRPr lang="fr-FR" sz="1900" b="1" i="0" dirty="0">
                        <a:solidFill>
                          <a:srgbClr val="CC00CC"/>
                        </a:solidFill>
                        <a:latin typeface="Arial"/>
                        <a:cs typeface="Arial"/>
                      </a:endParaRPr>
                    </a:p>
                  </a:txBody>
                  <a:tcPr marL="81280" marR="81280"/>
                </a:tc>
                <a:tc>
                  <a:txBody>
                    <a:bodyPr/>
                    <a:lstStyle/>
                    <a:p>
                      <a:pPr algn="ctr"/>
                      <a:r>
                        <a:rPr lang="fr-FR" sz="1900" b="1" i="0" dirty="0" smtClean="0">
                          <a:latin typeface="Arial"/>
                          <a:cs typeface="Arial"/>
                        </a:rPr>
                        <a:t>12/115</a:t>
                      </a:r>
                      <a:endParaRPr lang="fr-FR" sz="1900" b="1" i="0" dirty="0">
                        <a:latin typeface="Arial"/>
                        <a:cs typeface="Arial"/>
                      </a:endParaRPr>
                    </a:p>
                  </a:txBody>
                  <a:tcPr marL="81280" marR="81280"/>
                </a:tc>
                <a:tc>
                  <a:txBody>
                    <a:bodyPr/>
                    <a:lstStyle/>
                    <a:p>
                      <a:pPr algn="ctr"/>
                      <a:r>
                        <a:rPr lang="fr-FR" sz="1900" b="1" i="0" dirty="0" smtClean="0">
                          <a:latin typeface="Arial"/>
                          <a:cs typeface="Arial"/>
                        </a:rPr>
                        <a:t>10.4</a:t>
                      </a:r>
                      <a:endParaRPr lang="fr-FR" sz="1900" b="1" i="0" dirty="0">
                        <a:latin typeface="Arial"/>
                        <a:cs typeface="Arial"/>
                      </a:endParaRPr>
                    </a:p>
                  </a:txBody>
                  <a:tcPr marL="81280" marR="81280"/>
                </a:tc>
                <a:extLst>
                  <a:ext uri="{0D108BD9-81ED-4DB2-BD59-A6C34878D82A}">
                    <a16:rowId xmlns:a16="http://schemas.microsoft.com/office/drawing/2014/main" xmlns="" val="10003"/>
                  </a:ext>
                </a:extLst>
              </a:tr>
              <a:tr h="501323">
                <a:tc>
                  <a:txBody>
                    <a:bodyPr/>
                    <a:lstStyle/>
                    <a:p>
                      <a:r>
                        <a:rPr lang="fr-FR" sz="1900" b="1" i="0" dirty="0" err="1" smtClean="0">
                          <a:solidFill>
                            <a:srgbClr val="CC00CC"/>
                          </a:solidFill>
                          <a:latin typeface="Arial"/>
                          <a:cs typeface="Arial"/>
                        </a:rPr>
                        <a:t>Both</a:t>
                      </a:r>
                      <a:r>
                        <a:rPr lang="fr-FR" sz="1900" b="1" i="0" dirty="0" smtClean="0">
                          <a:solidFill>
                            <a:srgbClr val="CC00CC"/>
                          </a:solidFill>
                          <a:latin typeface="Arial"/>
                          <a:cs typeface="Arial"/>
                        </a:rPr>
                        <a:t> </a:t>
                      </a:r>
                      <a:r>
                        <a:rPr lang="fr-FR" sz="1900" b="1" i="0" dirty="0" err="1" smtClean="0">
                          <a:solidFill>
                            <a:srgbClr val="CC00CC"/>
                          </a:solidFill>
                          <a:latin typeface="Arial"/>
                          <a:cs typeface="Arial"/>
                        </a:rPr>
                        <a:t>cyclic</a:t>
                      </a:r>
                      <a:r>
                        <a:rPr lang="fr-FR" sz="1900" b="1" i="0" dirty="0" smtClean="0">
                          <a:solidFill>
                            <a:srgbClr val="CC00CC"/>
                          </a:solidFill>
                          <a:latin typeface="Arial"/>
                          <a:cs typeface="Arial"/>
                        </a:rPr>
                        <a:t> and </a:t>
                      </a:r>
                      <a:r>
                        <a:rPr lang="fr-FR" sz="1900" b="1" i="0" dirty="0" err="1" smtClean="0">
                          <a:solidFill>
                            <a:srgbClr val="CC00CC"/>
                          </a:solidFill>
                          <a:latin typeface="Arial"/>
                          <a:cs typeface="Arial"/>
                        </a:rPr>
                        <a:t>acyclic</a:t>
                      </a:r>
                      <a:endParaRPr lang="fr-FR" sz="1900" b="1" i="0" dirty="0">
                        <a:solidFill>
                          <a:srgbClr val="CC00CC"/>
                        </a:solidFill>
                        <a:latin typeface="Arial"/>
                        <a:cs typeface="Arial"/>
                      </a:endParaRPr>
                    </a:p>
                  </a:txBody>
                  <a:tcPr marL="81280" marR="81280"/>
                </a:tc>
                <a:tc>
                  <a:txBody>
                    <a:bodyPr/>
                    <a:lstStyle/>
                    <a:p>
                      <a:pPr algn="ctr"/>
                      <a:r>
                        <a:rPr lang="fr-FR" sz="1900" b="1" i="0" dirty="0" smtClean="0">
                          <a:latin typeface="Arial"/>
                          <a:cs typeface="Arial"/>
                        </a:rPr>
                        <a:t>45/115</a:t>
                      </a:r>
                      <a:endParaRPr lang="fr-FR" sz="1900" b="1" i="0" dirty="0">
                        <a:latin typeface="Arial"/>
                        <a:cs typeface="Arial"/>
                      </a:endParaRPr>
                    </a:p>
                  </a:txBody>
                  <a:tcPr marL="81280" marR="81280"/>
                </a:tc>
                <a:tc>
                  <a:txBody>
                    <a:bodyPr/>
                    <a:lstStyle/>
                    <a:p>
                      <a:pPr algn="ctr"/>
                      <a:r>
                        <a:rPr lang="fr-FR" sz="1900" b="1" i="0" dirty="0" smtClean="0">
                          <a:latin typeface="Arial"/>
                          <a:cs typeface="Arial"/>
                        </a:rPr>
                        <a:t>39.1</a:t>
                      </a:r>
                      <a:endParaRPr lang="fr-FR" sz="1900" b="1" i="0" dirty="0">
                        <a:latin typeface="Arial"/>
                        <a:cs typeface="Arial"/>
                      </a:endParaRPr>
                    </a:p>
                  </a:txBody>
                  <a:tcPr marL="81280" marR="81280"/>
                </a:tc>
                <a:extLst>
                  <a:ext uri="{0D108BD9-81ED-4DB2-BD59-A6C34878D82A}">
                    <a16:rowId xmlns:a16="http://schemas.microsoft.com/office/drawing/2014/main" xmlns="" val="10004"/>
                  </a:ext>
                </a:extLst>
              </a:tr>
              <a:tr h="501323">
                <a:tc>
                  <a:txBody>
                    <a:bodyPr/>
                    <a:lstStyle/>
                    <a:p>
                      <a:r>
                        <a:rPr lang="fr-FR" sz="1900" b="1" i="0" dirty="0" err="1" smtClean="0">
                          <a:solidFill>
                            <a:srgbClr val="CC00CC"/>
                          </a:solidFill>
                          <a:latin typeface="Arial"/>
                          <a:cs typeface="Arial"/>
                        </a:rPr>
                        <a:t>Gastrointestinal</a:t>
                      </a:r>
                      <a:endParaRPr lang="fr-FR" sz="1900" b="1" i="0" dirty="0">
                        <a:solidFill>
                          <a:srgbClr val="CC00CC"/>
                        </a:solidFill>
                        <a:latin typeface="Arial"/>
                        <a:cs typeface="Arial"/>
                      </a:endParaRPr>
                    </a:p>
                  </a:txBody>
                  <a:tcPr marL="81280" marR="81280"/>
                </a:tc>
                <a:tc>
                  <a:txBody>
                    <a:bodyPr/>
                    <a:lstStyle/>
                    <a:p>
                      <a:pPr algn="ctr"/>
                      <a:r>
                        <a:rPr lang="fr-FR" sz="1900" b="1" i="0" dirty="0" smtClean="0">
                          <a:latin typeface="Arial"/>
                          <a:cs typeface="Arial"/>
                        </a:rPr>
                        <a:t>18/115</a:t>
                      </a:r>
                      <a:endParaRPr lang="fr-FR" sz="1900" b="1" i="0" dirty="0">
                        <a:latin typeface="Arial"/>
                        <a:cs typeface="Arial"/>
                      </a:endParaRPr>
                    </a:p>
                  </a:txBody>
                  <a:tcPr marL="81280" marR="81280"/>
                </a:tc>
                <a:tc>
                  <a:txBody>
                    <a:bodyPr/>
                    <a:lstStyle/>
                    <a:p>
                      <a:pPr algn="ctr"/>
                      <a:r>
                        <a:rPr lang="fr-FR" sz="1900" b="1" i="0" dirty="0" smtClean="0">
                          <a:latin typeface="Arial"/>
                          <a:cs typeface="Arial"/>
                        </a:rPr>
                        <a:t>15.7</a:t>
                      </a:r>
                      <a:endParaRPr lang="fr-FR" sz="1900" b="1" i="0" dirty="0">
                        <a:latin typeface="Arial"/>
                        <a:cs typeface="Arial"/>
                      </a:endParaRPr>
                    </a:p>
                  </a:txBody>
                  <a:tcPr marL="81280" marR="81280"/>
                </a:tc>
                <a:extLst>
                  <a:ext uri="{0D108BD9-81ED-4DB2-BD59-A6C34878D82A}">
                    <a16:rowId xmlns:a16="http://schemas.microsoft.com/office/drawing/2014/main" xmlns="" val="10005"/>
                  </a:ext>
                </a:extLst>
              </a:tr>
              <a:tr h="501323">
                <a:tc>
                  <a:txBody>
                    <a:bodyPr/>
                    <a:lstStyle/>
                    <a:p>
                      <a:r>
                        <a:rPr lang="fr-FR" sz="1900" b="1" i="0" dirty="0" err="1" smtClean="0">
                          <a:solidFill>
                            <a:srgbClr val="CC00CC"/>
                          </a:solidFill>
                          <a:latin typeface="Arial"/>
                          <a:cs typeface="Arial"/>
                        </a:rPr>
                        <a:t>Urinary</a:t>
                      </a:r>
                      <a:endParaRPr lang="fr-FR" sz="1900" b="1" i="0" dirty="0">
                        <a:solidFill>
                          <a:srgbClr val="CC00CC"/>
                        </a:solidFill>
                        <a:latin typeface="Arial"/>
                        <a:cs typeface="Arial"/>
                      </a:endParaRPr>
                    </a:p>
                  </a:txBody>
                  <a:tcPr marL="81280" marR="81280"/>
                </a:tc>
                <a:tc>
                  <a:txBody>
                    <a:bodyPr/>
                    <a:lstStyle/>
                    <a:p>
                      <a:pPr algn="ctr"/>
                      <a:r>
                        <a:rPr lang="fr-FR" sz="1900" b="1" i="0" dirty="0" smtClean="0">
                          <a:latin typeface="Arial"/>
                          <a:cs typeface="Arial"/>
                        </a:rPr>
                        <a:t>3/115</a:t>
                      </a:r>
                      <a:endParaRPr lang="fr-FR" sz="1900" b="1" i="0" dirty="0">
                        <a:latin typeface="Arial"/>
                        <a:cs typeface="Arial"/>
                      </a:endParaRPr>
                    </a:p>
                  </a:txBody>
                  <a:tcPr marL="81280" marR="81280"/>
                </a:tc>
                <a:tc>
                  <a:txBody>
                    <a:bodyPr/>
                    <a:lstStyle/>
                    <a:p>
                      <a:pPr algn="ctr"/>
                      <a:r>
                        <a:rPr lang="fr-FR" sz="1900" b="1" i="0" dirty="0" smtClean="0">
                          <a:latin typeface="Arial"/>
                          <a:cs typeface="Arial"/>
                        </a:rPr>
                        <a:t>2.6</a:t>
                      </a:r>
                      <a:endParaRPr lang="fr-FR" sz="1900" b="1" i="0" dirty="0">
                        <a:latin typeface="Arial"/>
                        <a:cs typeface="Arial"/>
                      </a:endParaRPr>
                    </a:p>
                  </a:txBody>
                  <a:tcPr marL="81280" marR="81280"/>
                </a:tc>
                <a:extLst>
                  <a:ext uri="{0D108BD9-81ED-4DB2-BD59-A6C34878D82A}">
                    <a16:rowId xmlns:a16="http://schemas.microsoft.com/office/drawing/2014/main" xmlns="" val="10006"/>
                  </a:ext>
                </a:extLst>
              </a:tr>
            </a:tbl>
          </a:graphicData>
        </a:graphic>
      </p:graphicFrame>
      <p:sp>
        <p:nvSpPr>
          <p:cNvPr id="7" name="ZoneTexte 14"/>
          <p:cNvSpPr txBox="1">
            <a:spLocks noChangeArrowheads="1"/>
          </p:cNvSpPr>
          <p:nvPr/>
        </p:nvSpPr>
        <p:spPr bwMode="auto">
          <a:xfrm>
            <a:off x="4769619" y="6325061"/>
            <a:ext cx="4284720" cy="59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1591" tIns="50795" rIns="101591" bIns="50795">
            <a:spAutoFit/>
          </a:bodyPr>
          <a:lstStyle>
            <a:lvl1pPr>
              <a:defRPr sz="2000" b="1">
                <a:solidFill>
                  <a:schemeClr val="accent1"/>
                </a:solidFill>
                <a:latin typeface="Arial" charset="0"/>
                <a:ea typeface="ＭＳ Ｐゴシック" charset="0"/>
                <a:cs typeface="ＭＳ Ｐゴシック" charset="0"/>
              </a:defRPr>
            </a:lvl1pPr>
            <a:lvl2pPr marL="742950" indent="-285750">
              <a:defRPr sz="2000" b="1">
                <a:solidFill>
                  <a:schemeClr val="accent1"/>
                </a:solidFill>
                <a:latin typeface="Arial" charset="0"/>
                <a:ea typeface="ＭＳ Ｐゴシック" charset="0"/>
              </a:defRPr>
            </a:lvl2pPr>
            <a:lvl3pPr marL="1143000" indent="-228600">
              <a:defRPr sz="2000" b="1">
                <a:solidFill>
                  <a:schemeClr val="accent1"/>
                </a:solidFill>
                <a:latin typeface="Arial" charset="0"/>
                <a:ea typeface="ＭＳ Ｐゴシック" charset="0"/>
              </a:defRPr>
            </a:lvl3pPr>
            <a:lvl4pPr marL="1600200" indent="-228600">
              <a:defRPr sz="2000" b="1">
                <a:solidFill>
                  <a:schemeClr val="accent1"/>
                </a:solidFill>
                <a:latin typeface="Arial" charset="0"/>
                <a:ea typeface="ＭＳ Ｐゴシック" charset="0"/>
              </a:defRPr>
            </a:lvl4pPr>
            <a:lvl5pPr marL="2057400" indent="-228600">
              <a:defRPr sz="2000" b="1">
                <a:solidFill>
                  <a:schemeClr val="accent1"/>
                </a:solidFill>
                <a:latin typeface="Arial" charset="0"/>
                <a:ea typeface="ＭＳ Ｐゴシック" charset="0"/>
              </a:defRPr>
            </a:lvl5pPr>
            <a:lvl6pPr marL="2514600" indent="-228600" eaLnBrk="0" fontAlgn="base" hangingPunct="0">
              <a:spcBef>
                <a:spcPct val="0"/>
              </a:spcBef>
              <a:spcAft>
                <a:spcPct val="0"/>
              </a:spcAft>
              <a:defRPr sz="2000" b="1">
                <a:solidFill>
                  <a:schemeClr val="accent1"/>
                </a:solidFill>
                <a:latin typeface="Arial" charset="0"/>
                <a:ea typeface="ＭＳ Ｐゴシック" charset="0"/>
              </a:defRPr>
            </a:lvl6pPr>
            <a:lvl7pPr marL="2971800" indent="-228600" eaLnBrk="0" fontAlgn="base" hangingPunct="0">
              <a:spcBef>
                <a:spcPct val="0"/>
              </a:spcBef>
              <a:spcAft>
                <a:spcPct val="0"/>
              </a:spcAft>
              <a:defRPr sz="2000" b="1">
                <a:solidFill>
                  <a:schemeClr val="accent1"/>
                </a:solidFill>
                <a:latin typeface="Arial" charset="0"/>
                <a:ea typeface="ＭＳ Ｐゴシック" charset="0"/>
              </a:defRPr>
            </a:lvl7pPr>
            <a:lvl8pPr marL="3429000" indent="-228600" eaLnBrk="0" fontAlgn="base" hangingPunct="0">
              <a:spcBef>
                <a:spcPct val="0"/>
              </a:spcBef>
              <a:spcAft>
                <a:spcPct val="0"/>
              </a:spcAft>
              <a:defRPr sz="2000" b="1">
                <a:solidFill>
                  <a:schemeClr val="accent1"/>
                </a:solidFill>
                <a:latin typeface="Arial" charset="0"/>
                <a:ea typeface="ＭＳ Ｐゴシック" charset="0"/>
              </a:defRPr>
            </a:lvl8pPr>
            <a:lvl9pPr marL="3886200" indent="-228600" eaLnBrk="0" fontAlgn="base" hangingPunct="0">
              <a:spcBef>
                <a:spcPct val="0"/>
              </a:spcBef>
              <a:spcAft>
                <a:spcPct val="0"/>
              </a:spcAft>
              <a:defRPr sz="2000" b="1">
                <a:solidFill>
                  <a:schemeClr val="accent1"/>
                </a:solidFill>
                <a:latin typeface="Arial" charset="0"/>
                <a:ea typeface="ＭＳ Ｐゴシック" charset="0"/>
              </a:defRPr>
            </a:lvl9pPr>
          </a:lstStyle>
          <a:p>
            <a:pPr algn="ctr" eaLnBrk="0" fontAlgn="base" hangingPunct="0">
              <a:spcBef>
                <a:spcPct val="0"/>
              </a:spcBef>
              <a:spcAft>
                <a:spcPct val="0"/>
              </a:spcAft>
            </a:pPr>
            <a:r>
              <a:rPr lang="fr-FR" sz="1600" b="0" dirty="0" err="1" smtClean="0">
                <a:solidFill>
                  <a:srgbClr val="FFC000"/>
                </a:solidFill>
              </a:rPr>
              <a:t>Opoku-Anane</a:t>
            </a:r>
            <a:r>
              <a:rPr lang="fr-FR" sz="1600" b="0" dirty="0" smtClean="0">
                <a:solidFill>
                  <a:srgbClr val="FFC000"/>
                </a:solidFill>
              </a:rPr>
              <a:t> and </a:t>
            </a:r>
            <a:r>
              <a:rPr lang="fr-FR" sz="1600" b="0" dirty="0" err="1" smtClean="0">
                <a:solidFill>
                  <a:srgbClr val="FFC000"/>
                </a:solidFill>
              </a:rPr>
              <a:t>Laufer</a:t>
            </a:r>
            <a:r>
              <a:rPr lang="fr-FR" sz="1600" b="0" dirty="0" smtClean="0">
                <a:solidFill>
                  <a:srgbClr val="FFC000"/>
                </a:solidFill>
              </a:rPr>
              <a:t>, J </a:t>
            </a:r>
            <a:r>
              <a:rPr lang="fr-FR" sz="1600" b="0" dirty="0" err="1" smtClean="0">
                <a:solidFill>
                  <a:srgbClr val="FFC000"/>
                </a:solidFill>
              </a:rPr>
              <a:t>Pediatr</a:t>
            </a:r>
            <a:r>
              <a:rPr lang="fr-FR" sz="1600" b="0" dirty="0" smtClean="0">
                <a:solidFill>
                  <a:srgbClr val="FFC000"/>
                </a:solidFill>
              </a:rPr>
              <a:t> </a:t>
            </a:r>
            <a:r>
              <a:rPr lang="fr-FR" sz="1600" b="0" dirty="0" err="1" smtClean="0">
                <a:solidFill>
                  <a:srgbClr val="FFC000"/>
                </a:solidFill>
              </a:rPr>
              <a:t>Adolesc</a:t>
            </a:r>
            <a:r>
              <a:rPr lang="fr-FR" sz="1600" b="0" dirty="0" smtClean="0">
                <a:solidFill>
                  <a:srgbClr val="FFC000"/>
                </a:solidFill>
              </a:rPr>
              <a:t> </a:t>
            </a:r>
            <a:r>
              <a:rPr lang="fr-FR" sz="1600" b="0" dirty="0" err="1" smtClean="0">
                <a:solidFill>
                  <a:srgbClr val="FFC000"/>
                </a:solidFill>
              </a:rPr>
              <a:t>Gynecol</a:t>
            </a:r>
            <a:r>
              <a:rPr lang="fr-FR" sz="1600" b="0" dirty="0" smtClean="0">
                <a:solidFill>
                  <a:srgbClr val="FFC000"/>
                </a:solidFill>
              </a:rPr>
              <a:t> (2012)</a:t>
            </a:r>
            <a:endParaRPr lang="fr-FR" sz="1600" b="0" dirty="0">
              <a:solidFill>
                <a:srgbClr val="FFC000"/>
              </a:solidFill>
            </a:endParaRPr>
          </a:p>
        </p:txBody>
      </p:sp>
    </p:spTree>
    <p:extLst>
      <p:ext uri="{BB962C8B-B14F-4D97-AF65-F5344CB8AC3E}">
        <p14:creationId xmlns:p14="http://schemas.microsoft.com/office/powerpoint/2010/main" val="9779490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66473" y="400533"/>
            <a:ext cx="8042276" cy="1336956"/>
          </a:xfrm>
        </p:spPr>
        <p:txBody>
          <a:bodyPr/>
          <a:lstStyle/>
          <a:p>
            <a:r>
              <a:rPr lang="en-US" sz="3600" dirty="0" smtClean="0">
                <a:solidFill>
                  <a:srgbClr val="FFFF00"/>
                </a:solidFill>
              </a:rPr>
              <a:t>Symptoms and markers in adolescence predicting the risk of endometriosis</a:t>
            </a:r>
            <a:endParaRPr lang="en-US" sz="3600" dirty="0">
              <a:solidFill>
                <a:srgbClr val="FFFF00"/>
              </a:solidFill>
            </a:endParaRPr>
          </a:p>
        </p:txBody>
      </p:sp>
      <p:sp>
        <p:nvSpPr>
          <p:cNvPr id="8" name="Content Placeholder 7"/>
          <p:cNvSpPr>
            <a:spLocks noGrp="1"/>
          </p:cNvSpPr>
          <p:nvPr>
            <p:ph idx="1"/>
          </p:nvPr>
        </p:nvSpPr>
        <p:spPr>
          <a:xfrm>
            <a:off x="566473" y="1909100"/>
            <a:ext cx="8042276" cy="4343400"/>
          </a:xfrm>
          <a:solidFill>
            <a:srgbClr val="FF0000"/>
          </a:solidFill>
        </p:spPr>
        <p:txBody>
          <a:bodyPr>
            <a:normAutofit lnSpcReduction="10000"/>
          </a:bodyPr>
          <a:lstStyle/>
          <a:p>
            <a:r>
              <a:rPr lang="en-US" sz="2000" dirty="0" smtClean="0"/>
              <a:t>Chronic pelvic pain and severe dysmenorrhea</a:t>
            </a:r>
          </a:p>
          <a:p>
            <a:r>
              <a:rPr lang="en-US" sz="2000" dirty="0" smtClean="0"/>
              <a:t>Use of oral contraceptives for dysmenorrhea</a:t>
            </a:r>
          </a:p>
          <a:p>
            <a:r>
              <a:rPr lang="en-US" sz="2000" dirty="0" smtClean="0"/>
              <a:t>Dysmenorrhea resistant to NSAID and/or oral contraceptives</a:t>
            </a:r>
          </a:p>
          <a:p>
            <a:r>
              <a:rPr lang="en-US" sz="2000" dirty="0" smtClean="0"/>
              <a:t>Interference with daily living during </a:t>
            </a:r>
            <a:r>
              <a:rPr lang="en-US" sz="2000" dirty="0" err="1" smtClean="0"/>
              <a:t>mensturation</a:t>
            </a:r>
            <a:r>
              <a:rPr lang="en-US" sz="2000" dirty="0" smtClean="0"/>
              <a:t> (absenteeism from school)</a:t>
            </a:r>
          </a:p>
          <a:p>
            <a:r>
              <a:rPr lang="en-US" sz="2000" dirty="0" smtClean="0"/>
              <a:t>Dyspareunia and/or and on defecation during menstruation</a:t>
            </a:r>
          </a:p>
          <a:p>
            <a:r>
              <a:rPr lang="en-US" sz="2000" dirty="0" smtClean="0"/>
              <a:t>History of benign ovarian cysts</a:t>
            </a:r>
          </a:p>
          <a:p>
            <a:r>
              <a:rPr lang="en-US" sz="2000" dirty="0" smtClean="0"/>
              <a:t>Family history of endometriosis</a:t>
            </a:r>
            <a:endParaRPr lang="tr-TR" sz="2000" dirty="0" smtClean="0"/>
          </a:p>
          <a:p>
            <a:r>
              <a:rPr lang="tr-TR" sz="2000" dirty="0" smtClean="0"/>
              <a:t>History of atopic disese ( Asthma)</a:t>
            </a:r>
          </a:p>
          <a:p>
            <a:r>
              <a:rPr lang="tr-TR" sz="2000" dirty="0" smtClean="0"/>
              <a:t>Previous surgical procedures</a:t>
            </a:r>
          </a:p>
          <a:p>
            <a:r>
              <a:rPr lang="tr-TR" sz="2000" dirty="0" smtClean="0"/>
              <a:t>Obstructive genital anomalies</a:t>
            </a:r>
          </a:p>
          <a:p>
            <a:r>
              <a:rPr lang="tr-TR" sz="2000" dirty="0" smtClean="0"/>
              <a:t>Early  age of menarche (&lt; 12)</a:t>
            </a:r>
          </a:p>
          <a:p>
            <a:r>
              <a:rPr lang="tr-TR" sz="2000" dirty="0" smtClean="0"/>
              <a:t>Neonatal menstruation</a:t>
            </a:r>
            <a:endParaRPr lang="en-US" sz="2000" dirty="0"/>
          </a:p>
        </p:txBody>
      </p:sp>
    </p:spTree>
    <p:extLst>
      <p:ext uri="{BB962C8B-B14F-4D97-AF65-F5344CB8AC3E}">
        <p14:creationId xmlns:p14="http://schemas.microsoft.com/office/powerpoint/2010/main" val="8671613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FF0000"/>
                </a:solidFill>
              </a:rPr>
              <a:t>ADOLESCENT ENDOMETRIOSIS</a:t>
            </a:r>
            <a:r>
              <a:rPr lang="en-US" dirty="0">
                <a:solidFill>
                  <a:srgbClr val="FF0000"/>
                </a:solidFill>
              </a:rPr>
              <a:t/>
            </a:r>
            <a:br>
              <a:rPr lang="en-US" dirty="0">
                <a:solidFill>
                  <a:srgbClr val="FF0000"/>
                </a:solidFill>
              </a:rPr>
            </a:br>
            <a:r>
              <a:rPr lang="tr-TR" sz="2000" b="1" dirty="0">
                <a:effectLst>
                  <a:outerShdw blurRad="38100" dist="38100" dir="2700000" algn="tl">
                    <a:srgbClr val="000000">
                      <a:alpha val="43137"/>
                    </a:srgbClr>
                  </a:outerShdw>
                </a:effectLst>
              </a:rPr>
              <a:t>TURKISH GUIDELINE </a:t>
            </a:r>
            <a:br>
              <a:rPr lang="tr-TR" sz="2000" b="1" dirty="0">
                <a:effectLst>
                  <a:outerShdw blurRad="38100" dist="38100" dir="2700000" algn="tl">
                    <a:srgbClr val="000000">
                      <a:alpha val="43137"/>
                    </a:srgbClr>
                  </a:outerShdw>
                </a:effectLst>
              </a:rPr>
            </a:br>
            <a:r>
              <a:rPr lang="tr-TR" sz="2000" b="1" dirty="0">
                <a:effectLst>
                  <a:outerShdw blurRad="38100" dist="38100" dir="2700000" algn="tl">
                    <a:srgbClr val="000000">
                      <a:alpha val="43137"/>
                    </a:srgbClr>
                  </a:outerShdw>
                </a:effectLst>
              </a:rPr>
              <a:t>ON THE DIAGNOSIS AND MANAGEMENT OF ENDOMETRIOSIS </a:t>
            </a:r>
            <a:r>
              <a:rPr lang="tr-TR" sz="2000" b="1" dirty="0" smtClean="0">
                <a:solidFill>
                  <a:srgbClr val="FFC000"/>
                </a:solidFill>
                <a:effectLst>
                  <a:outerShdw blurRad="38100" dist="38100" dir="2700000" algn="tl">
                    <a:srgbClr val="000000">
                      <a:alpha val="43137"/>
                    </a:srgbClr>
                  </a:outerShdw>
                </a:effectLst>
              </a:rPr>
              <a:t>2014</a:t>
            </a:r>
            <a:endParaRPr lang="en-US" sz="2000" dirty="0">
              <a:solidFill>
                <a:srgbClr val="FFC000"/>
              </a:solidFill>
            </a:endParaRPr>
          </a:p>
        </p:txBody>
      </p:sp>
      <p:sp>
        <p:nvSpPr>
          <p:cNvPr id="3" name="Content Placeholder 2"/>
          <p:cNvSpPr>
            <a:spLocks noGrp="1"/>
          </p:cNvSpPr>
          <p:nvPr>
            <p:ph idx="1"/>
          </p:nvPr>
        </p:nvSpPr>
        <p:spPr>
          <a:solidFill>
            <a:srgbClr val="FF0000"/>
          </a:solidFill>
        </p:spPr>
        <p:txBody>
          <a:bodyPr>
            <a:normAutofit fontScale="62500" lnSpcReduction="20000"/>
          </a:bodyPr>
          <a:lstStyle/>
          <a:p>
            <a:r>
              <a:rPr lang="en-US" i="1" dirty="0">
                <a:solidFill>
                  <a:srgbClr val="FFFF00"/>
                </a:solidFill>
              </a:rPr>
              <a:t>There is a high-quality evidence that endometriosis can have symptoms during adolescence period and it is strongly recommended that endometriosis should be considered in presence of painful symptoms during adolescence in order to prevent delay in diagnosis and treatment of the disease.</a:t>
            </a:r>
            <a:endParaRPr lang="en-US" dirty="0">
              <a:solidFill>
                <a:srgbClr val="FFFF00"/>
              </a:solidFill>
            </a:endParaRPr>
          </a:p>
          <a:p>
            <a:r>
              <a:rPr lang="en-US" i="1" dirty="0">
                <a:solidFill>
                  <a:srgbClr val="FFFF00"/>
                </a:solidFill>
              </a:rPr>
              <a:t>The guideline preparation committee strongly recommends that the genital system anatomy should definitely be assessed for presence of </a:t>
            </a:r>
            <a:r>
              <a:rPr lang="en-US" i="1" dirty="0" err="1">
                <a:solidFill>
                  <a:srgbClr val="FFFF00"/>
                </a:solidFill>
              </a:rPr>
              <a:t>Müllerian</a:t>
            </a:r>
            <a:r>
              <a:rPr lang="en-US" i="1" dirty="0">
                <a:solidFill>
                  <a:srgbClr val="FFFF00"/>
                </a:solidFill>
              </a:rPr>
              <a:t> anomaly even no vaginal examination is made.</a:t>
            </a:r>
            <a:r>
              <a:rPr lang="en-US" dirty="0">
                <a:solidFill>
                  <a:srgbClr val="FFFF00"/>
                </a:solidFill>
              </a:rPr>
              <a:t> </a:t>
            </a:r>
            <a:r>
              <a:rPr lang="en-US" b="1" u="sng" dirty="0">
                <a:solidFill>
                  <a:srgbClr val="FFFF00"/>
                </a:solidFill>
              </a:rPr>
              <a:t>It should be noted that normal physical examination and negative imaging does not exclude diagnosis of endometriosis.</a:t>
            </a:r>
          </a:p>
          <a:p>
            <a:r>
              <a:rPr lang="en-US" i="1" dirty="0">
                <a:solidFill>
                  <a:srgbClr val="FFFF00"/>
                </a:solidFill>
              </a:rPr>
              <a:t>The guideline preparation committee </a:t>
            </a:r>
            <a:r>
              <a:rPr lang="en-US" b="1" u="sng" dirty="0">
                <a:solidFill>
                  <a:srgbClr val="FFFF00"/>
                </a:solidFill>
              </a:rPr>
              <a:t>recommends that the medical treatment should be started empirically in any adolescent without laparoscopy, if it is considered that the pain is associated with endometriosis based on her history, symptoms and findings</a:t>
            </a:r>
            <a:r>
              <a:rPr lang="en-US" i="1" u="sng" dirty="0">
                <a:solidFill>
                  <a:srgbClr val="FFFF00"/>
                </a:solidFill>
              </a:rPr>
              <a:t>.</a:t>
            </a:r>
            <a:endParaRPr lang="en-US" u="sng" dirty="0">
              <a:solidFill>
                <a:srgbClr val="FFFF00"/>
              </a:solidFill>
            </a:endParaRPr>
          </a:p>
          <a:p>
            <a:r>
              <a:rPr lang="tr-TR" dirty="0">
                <a:solidFill>
                  <a:srgbClr val="FFFF00"/>
                </a:solidFill>
              </a:rPr>
              <a:t/>
            </a:r>
            <a:br>
              <a:rPr lang="tr-TR" dirty="0">
                <a:solidFill>
                  <a:srgbClr val="FFFF00"/>
                </a:solidFill>
              </a:rPr>
            </a:br>
            <a:endParaRPr lang="en-US" dirty="0">
              <a:solidFill>
                <a:srgbClr val="FFFF00"/>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1852" y="4830486"/>
            <a:ext cx="1332148" cy="2016224"/>
          </a:xfrm>
          <a:prstGeom prst="rect">
            <a:avLst/>
          </a:prstGeom>
        </p:spPr>
      </p:pic>
    </p:spTree>
    <p:extLst>
      <p:ext uri="{BB962C8B-B14F-4D97-AF65-F5344CB8AC3E}">
        <p14:creationId xmlns:p14="http://schemas.microsoft.com/office/powerpoint/2010/main" val="8264180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1" dirty="0">
                <a:solidFill>
                  <a:srgbClr val="FFFF00"/>
                </a:solidFill>
              </a:rPr>
              <a:t>Conflicts of </a:t>
            </a:r>
            <a:r>
              <a:rPr lang="en-US" b="0" i="1" dirty="0" smtClean="0">
                <a:solidFill>
                  <a:srgbClr val="FFFF00"/>
                </a:solidFill>
              </a:rPr>
              <a:t>interest</a:t>
            </a:r>
            <a:endParaRPr lang="en-US" b="0" i="1" dirty="0">
              <a:solidFill>
                <a:srgbClr val="FFFF00"/>
              </a:solidFill>
            </a:endParaRPr>
          </a:p>
        </p:txBody>
      </p:sp>
      <p:sp>
        <p:nvSpPr>
          <p:cNvPr id="3" name="Content Placeholder 2"/>
          <p:cNvSpPr>
            <a:spLocks noGrp="1"/>
          </p:cNvSpPr>
          <p:nvPr>
            <p:ph idx="1"/>
          </p:nvPr>
        </p:nvSpPr>
        <p:spPr/>
        <p:txBody>
          <a:bodyPr>
            <a:noAutofit/>
          </a:bodyPr>
          <a:lstStyle/>
          <a:p>
            <a:pPr>
              <a:spcAft>
                <a:spcPts val="1200"/>
              </a:spcAft>
            </a:pPr>
            <a:r>
              <a:rPr lang="en-US" sz="2400" b="1" i="1" dirty="0">
                <a:solidFill>
                  <a:srgbClr val="FFC000"/>
                </a:solidFill>
                <a:cs typeface="Calibri"/>
              </a:rPr>
              <a:t>None (</a:t>
            </a:r>
            <a:r>
              <a:rPr lang="en-US" sz="2400" b="1" i="1" dirty="0" smtClean="0">
                <a:solidFill>
                  <a:srgbClr val="FFC000"/>
                </a:solidFill>
                <a:cs typeface="Calibri"/>
              </a:rPr>
              <a:t>commercial)</a:t>
            </a:r>
            <a:endParaRPr lang="tr-TR" sz="2400" b="1" i="1" dirty="0" smtClean="0">
              <a:solidFill>
                <a:srgbClr val="FFC000"/>
              </a:solidFill>
              <a:cs typeface="Calibri"/>
            </a:endParaRPr>
          </a:p>
          <a:p>
            <a:pPr lvl="1">
              <a:spcAft>
                <a:spcPts val="1200"/>
              </a:spcAft>
            </a:pPr>
            <a:r>
              <a:rPr lang="en-US" sz="2000" b="1" i="1" dirty="0" smtClean="0">
                <a:cs typeface="Calibri"/>
              </a:rPr>
              <a:t>Member </a:t>
            </a:r>
            <a:r>
              <a:rPr lang="en-US" sz="2000" b="1" i="1" dirty="0">
                <a:cs typeface="Calibri"/>
              </a:rPr>
              <a:t>of the Executive Committee of </a:t>
            </a:r>
            <a:r>
              <a:rPr lang="tr-TR" sz="2000" b="1" i="1" dirty="0">
                <a:cs typeface="Calibri"/>
              </a:rPr>
              <a:t> </a:t>
            </a:r>
            <a:r>
              <a:rPr lang="tr-TR" sz="2000" b="1" i="1" dirty="0" smtClean="0">
                <a:cs typeface="Calibri"/>
              </a:rPr>
              <a:t>EEL (European Endometriosis League)</a:t>
            </a:r>
          </a:p>
          <a:p>
            <a:pPr lvl="1">
              <a:spcAft>
                <a:spcPts val="1200"/>
              </a:spcAft>
            </a:pPr>
            <a:r>
              <a:rPr lang="en-US" sz="2000" b="1" i="1" dirty="0">
                <a:cs typeface="Calibri"/>
              </a:rPr>
              <a:t>Vice-President of the Executive Committee of the </a:t>
            </a:r>
            <a:r>
              <a:rPr lang="tr-TR" sz="2000" b="1" i="1" dirty="0">
                <a:cs typeface="Calibri"/>
              </a:rPr>
              <a:t>Turkish Endometriosis@Adenomyosis Association</a:t>
            </a:r>
            <a:r>
              <a:rPr lang="en-US" sz="2000" b="1" i="1" dirty="0">
                <a:cs typeface="Calibri"/>
              </a:rPr>
              <a:t>  </a:t>
            </a:r>
            <a:r>
              <a:rPr lang="tr-TR" sz="2000" b="1" i="1" dirty="0" smtClean="0">
                <a:cs typeface="Calibri"/>
              </a:rPr>
              <a:t>	</a:t>
            </a:r>
            <a:endParaRPr lang="en-US" sz="2000" b="1" i="1" dirty="0">
              <a:cs typeface="Calibri"/>
            </a:endParaRPr>
          </a:p>
          <a:p>
            <a:pPr lvl="1">
              <a:spcAft>
                <a:spcPts val="1200"/>
              </a:spcAft>
            </a:pPr>
            <a:r>
              <a:rPr lang="en-US" sz="2000" b="1" i="1" dirty="0" smtClean="0">
                <a:cs typeface="Calibri"/>
              </a:rPr>
              <a:t>Member </a:t>
            </a:r>
            <a:r>
              <a:rPr lang="en-US" sz="2000" b="1" i="1" dirty="0">
                <a:cs typeface="Calibri"/>
              </a:rPr>
              <a:t>of the Executive Committee of </a:t>
            </a:r>
            <a:r>
              <a:rPr lang="tr-TR" sz="2000" b="1" i="1" dirty="0">
                <a:cs typeface="Calibri"/>
              </a:rPr>
              <a:t> </a:t>
            </a:r>
            <a:r>
              <a:rPr lang="tr-TR" sz="2000" b="1" i="1" dirty="0" smtClean="0">
                <a:cs typeface="Calibri"/>
              </a:rPr>
              <a:t>TJOD (Turkish</a:t>
            </a:r>
            <a:r>
              <a:rPr lang="en-US" sz="2000" b="1" i="1" dirty="0" smtClean="0">
                <a:cs typeface="Calibri"/>
              </a:rPr>
              <a:t> </a:t>
            </a:r>
            <a:r>
              <a:rPr lang="en-US" sz="2000" b="1" i="1" dirty="0">
                <a:cs typeface="Calibri"/>
              </a:rPr>
              <a:t>Society of Obstetrics &amp; </a:t>
            </a:r>
            <a:r>
              <a:rPr lang="en-US" sz="2000" b="1" i="1" dirty="0" smtClean="0">
                <a:cs typeface="Calibri"/>
              </a:rPr>
              <a:t>Gynecology</a:t>
            </a:r>
            <a:r>
              <a:rPr lang="tr-TR" sz="2000" b="1" i="1" dirty="0" smtClean="0">
                <a:cs typeface="Calibri"/>
              </a:rPr>
              <a:t>) İstanbul </a:t>
            </a:r>
          </a:p>
          <a:p>
            <a:pPr lvl="1">
              <a:spcAft>
                <a:spcPts val="1200"/>
              </a:spcAft>
            </a:pPr>
            <a:r>
              <a:rPr lang="en-US" sz="2000" b="1" i="1" dirty="0">
                <a:cs typeface="Calibri"/>
              </a:rPr>
              <a:t>Member of the Executive Committee of </a:t>
            </a:r>
            <a:r>
              <a:rPr lang="tr-TR" sz="2000" b="1" i="1" dirty="0">
                <a:cs typeface="Calibri"/>
              </a:rPr>
              <a:t> </a:t>
            </a:r>
            <a:r>
              <a:rPr lang="tr-TR" sz="2000" b="1" i="1" dirty="0" smtClean="0">
                <a:cs typeface="Calibri"/>
              </a:rPr>
              <a:t>Turkish</a:t>
            </a:r>
            <a:r>
              <a:rPr lang="en-US" sz="2000" b="1" i="1" dirty="0" smtClean="0">
                <a:cs typeface="Calibri"/>
              </a:rPr>
              <a:t> </a:t>
            </a:r>
            <a:r>
              <a:rPr lang="en-US" sz="2000" b="1" i="1" dirty="0">
                <a:cs typeface="Calibri"/>
              </a:rPr>
              <a:t>Society of </a:t>
            </a:r>
            <a:r>
              <a:rPr lang="tr-TR" sz="2000" b="1" i="1" dirty="0" smtClean="0">
                <a:cs typeface="Calibri"/>
              </a:rPr>
              <a:t>Menopause @ Osteoporosis</a:t>
            </a:r>
          </a:p>
          <a:p>
            <a:pPr marL="0" indent="0">
              <a:buNone/>
            </a:pPr>
            <a:endParaRPr lang="en-US" sz="2400" dirty="0"/>
          </a:p>
          <a:p>
            <a:endParaRPr lang="en-US" sz="2400" dirty="0"/>
          </a:p>
        </p:txBody>
      </p:sp>
      <p:sp>
        <p:nvSpPr>
          <p:cNvPr id="4" name="Slide Number Placeholder 3"/>
          <p:cNvSpPr>
            <a:spLocks noGrp="1"/>
          </p:cNvSpPr>
          <p:nvPr>
            <p:ph type="sldNum" sz="quarter" idx="12"/>
          </p:nvPr>
        </p:nvSpPr>
        <p:spPr/>
        <p:txBody>
          <a:bodyPr/>
          <a:lstStyle/>
          <a:p>
            <a:fld id="{0FB56013-B943-42BA-886F-6F9D4EB85E9D}" type="slidenum">
              <a:rPr lang="en-US" smtClean="0">
                <a:solidFill>
                  <a:prstClr val="black">
                    <a:tint val="95000"/>
                  </a:prstClr>
                </a:solidFill>
                <a:latin typeface="Corbel"/>
              </a:rPr>
              <a:pPr/>
              <a:t>2</a:t>
            </a:fld>
            <a:endParaRPr lang="en-US">
              <a:solidFill>
                <a:prstClr val="black">
                  <a:tint val="95000"/>
                </a:prstClr>
              </a:solidFill>
              <a:latin typeface="Corbel"/>
            </a:endParaRPr>
          </a:p>
        </p:txBody>
      </p:sp>
    </p:spTree>
    <p:extLst>
      <p:ext uri="{BB962C8B-B14F-4D97-AF65-F5344CB8AC3E}">
        <p14:creationId xmlns:p14="http://schemas.microsoft.com/office/powerpoint/2010/main" val="6570041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948"/>
            <a:ext cx="9144000" cy="2552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idx="1"/>
          </p:nvPr>
        </p:nvSpPr>
        <p:spPr>
          <a:xfrm>
            <a:off x="228600" y="2566922"/>
            <a:ext cx="8686800" cy="4525963"/>
          </a:xfrm>
          <a:solidFill>
            <a:srgbClr val="FF0000"/>
          </a:solidFill>
        </p:spPr>
        <p:txBody>
          <a:bodyPr>
            <a:normAutofit/>
          </a:bodyPr>
          <a:lstStyle/>
          <a:p>
            <a:pPr marL="0" indent="0">
              <a:buNone/>
            </a:pPr>
            <a:r>
              <a:rPr lang="en-US" sz="2400" dirty="0"/>
              <a:t>The population-based cohort was recruited from 2 tertiary</a:t>
            </a:r>
          </a:p>
          <a:p>
            <a:pPr marL="0" indent="0">
              <a:buNone/>
            </a:pPr>
            <a:r>
              <a:rPr lang="tr-TR" sz="2400" dirty="0" smtClean="0"/>
              <a:t> </a:t>
            </a:r>
            <a:r>
              <a:rPr lang="en-US" sz="2400" dirty="0" smtClean="0"/>
              <a:t>care </a:t>
            </a:r>
            <a:r>
              <a:rPr lang="en-US" sz="2400" dirty="0"/>
              <a:t>centers and the surrounding communities. Participants included</a:t>
            </a:r>
          </a:p>
          <a:p>
            <a:r>
              <a:rPr lang="en-US" sz="2400" dirty="0"/>
              <a:t>adolescents (diagnosed at 18 years old; </a:t>
            </a:r>
            <a:r>
              <a:rPr lang="en-US" sz="2400" dirty="0" smtClean="0"/>
              <a:t>n295</a:t>
            </a:r>
            <a:r>
              <a:rPr lang="en-US" sz="2400" dirty="0"/>
              <a:t>) and adults (</a:t>
            </a:r>
            <a:r>
              <a:rPr lang="en-US" sz="2400" dirty="0" smtClean="0"/>
              <a:t>diagnosed</a:t>
            </a:r>
            <a:r>
              <a:rPr lang="tr-TR" sz="2400" dirty="0" smtClean="0"/>
              <a:t> </a:t>
            </a:r>
            <a:r>
              <a:rPr lang="en-US" sz="2400" dirty="0" smtClean="0"/>
              <a:t>at </a:t>
            </a:r>
            <a:r>
              <a:rPr lang="en-US" sz="2400" dirty="0"/>
              <a:t>&gt;18 years old; </a:t>
            </a:r>
            <a:r>
              <a:rPr lang="en-US" sz="2400" dirty="0" smtClean="0"/>
              <a:t>n107</a:t>
            </a:r>
            <a:r>
              <a:rPr lang="en-US" sz="2400" dirty="0"/>
              <a:t>) with surgically confirmed endometriosis </a:t>
            </a:r>
            <a:r>
              <a:rPr lang="en-US" sz="2400" dirty="0" smtClean="0"/>
              <a:t>who</a:t>
            </a:r>
            <a:r>
              <a:rPr lang="tr-TR" sz="2400" dirty="0" smtClean="0"/>
              <a:t> </a:t>
            </a:r>
            <a:r>
              <a:rPr lang="en-US" sz="2400" dirty="0" smtClean="0"/>
              <a:t>were </a:t>
            </a:r>
            <a:r>
              <a:rPr lang="en-US" sz="2400" dirty="0"/>
              <a:t>enrolled into The Women’s Health Study: From Adolescence </a:t>
            </a:r>
            <a:r>
              <a:rPr lang="en-US" sz="2400" dirty="0" smtClean="0"/>
              <a:t>to</a:t>
            </a:r>
            <a:r>
              <a:rPr lang="tr-TR" sz="2400" dirty="0" smtClean="0"/>
              <a:t> Adulthood</a:t>
            </a:r>
            <a:r>
              <a:rPr lang="tr-TR" sz="2400" dirty="0"/>
              <a:t>.</a:t>
            </a:r>
          </a:p>
        </p:txBody>
      </p:sp>
      <p:sp>
        <p:nvSpPr>
          <p:cNvPr id="8" name="Metin kutusu 4"/>
          <p:cNvSpPr txBox="1">
            <a:spLocks/>
          </p:cNvSpPr>
          <p:nvPr/>
        </p:nvSpPr>
        <p:spPr>
          <a:xfrm>
            <a:off x="8061142" y="374948"/>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400" dirty="0" smtClean="0">
                <a:solidFill>
                  <a:srgbClr val="FF0000"/>
                </a:solidFill>
              </a:rPr>
              <a:t>2018</a:t>
            </a:r>
            <a:endParaRPr lang="en-GB" sz="2400" dirty="0">
              <a:solidFill>
                <a:srgbClr val="FF0000"/>
              </a:solidFill>
            </a:endParaRPr>
          </a:p>
        </p:txBody>
      </p:sp>
    </p:spTree>
    <p:extLst>
      <p:ext uri="{BB962C8B-B14F-4D97-AF65-F5344CB8AC3E}">
        <p14:creationId xmlns:p14="http://schemas.microsoft.com/office/powerpoint/2010/main" val="8799982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33649"/>
            <a:ext cx="8784976" cy="6419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96225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solidFill>
                  <a:srgbClr val="FFFF00"/>
                </a:solidFill>
                <a:latin typeface="Comic Sans MS" pitchFamily="66" charset="0"/>
              </a:rPr>
              <a:t>Adenomyosis</a:t>
            </a:r>
            <a:r>
              <a:rPr lang="tr-TR" b="1" dirty="0" smtClean="0">
                <a:solidFill>
                  <a:srgbClr val="FFFF00"/>
                </a:solidFill>
                <a:latin typeface="Comic Sans MS" pitchFamily="66" charset="0"/>
              </a:rPr>
              <a:t>- Pain</a:t>
            </a:r>
            <a:endParaRPr lang="tr-TR" b="1" dirty="0">
              <a:solidFill>
                <a:srgbClr val="FFFF00"/>
              </a:solidFill>
              <a:latin typeface="Comic Sans MS" pitchFamily="66" charset="0"/>
            </a:endParaRPr>
          </a:p>
        </p:txBody>
      </p:sp>
      <p:sp>
        <p:nvSpPr>
          <p:cNvPr id="3" name="2 İçerik Yer Tutucusu"/>
          <p:cNvSpPr>
            <a:spLocks noGrp="1"/>
          </p:cNvSpPr>
          <p:nvPr>
            <p:ph idx="1"/>
          </p:nvPr>
        </p:nvSpPr>
        <p:spPr>
          <a:xfrm>
            <a:off x="457200" y="1928802"/>
            <a:ext cx="8229600" cy="4197361"/>
          </a:xfrm>
        </p:spPr>
        <p:txBody>
          <a:bodyPr/>
          <a:lstStyle/>
          <a:p>
            <a:r>
              <a:rPr lang="tr-TR" dirty="0" smtClean="0">
                <a:latin typeface="Comic Sans MS" pitchFamily="66" charset="0"/>
              </a:rPr>
              <a:t>D</a:t>
            </a:r>
            <a:r>
              <a:rPr lang="en-US" dirty="0" err="1" smtClean="0">
                <a:latin typeface="Comic Sans MS" pitchFamily="66" charset="0"/>
              </a:rPr>
              <a:t>ysmenorrhea</a:t>
            </a:r>
            <a:r>
              <a:rPr lang="en-US" dirty="0" smtClean="0">
                <a:latin typeface="Comic Sans MS" pitchFamily="66" charset="0"/>
              </a:rPr>
              <a:t> (30</a:t>
            </a:r>
            <a:r>
              <a:rPr lang="en-US" dirty="0" smtClean="0">
                <a:latin typeface="Comic Sans MS" pitchFamily="66" charset="0"/>
              </a:rPr>
              <a:t>%)</a:t>
            </a:r>
            <a:endParaRPr lang="tr-TR" dirty="0" smtClean="0">
              <a:latin typeface="Comic Sans MS" pitchFamily="66" charset="0"/>
            </a:endParaRPr>
          </a:p>
          <a:p>
            <a:r>
              <a:rPr lang="tr-TR" dirty="0" smtClean="0">
                <a:latin typeface="Comic Sans MS" pitchFamily="66" charset="0"/>
              </a:rPr>
              <a:t>Dyspareunia   LİMİTED DATA</a:t>
            </a:r>
          </a:p>
          <a:p>
            <a:r>
              <a:rPr lang="tr-TR" dirty="0" smtClean="0">
                <a:latin typeface="Comic Sans MS" pitchFamily="66" charset="0"/>
              </a:rPr>
              <a:t>CPP  Increased</a:t>
            </a:r>
          </a:p>
          <a:p>
            <a:endParaRPr lang="tr-TR" dirty="0" smtClean="0">
              <a:latin typeface="Comic Sans MS" pitchFamily="66" charset="0"/>
            </a:endParaRPr>
          </a:p>
        </p:txBody>
      </p:sp>
    </p:spTree>
    <p:extLst>
      <p:ext uri="{BB962C8B-B14F-4D97-AF65-F5344CB8AC3E}">
        <p14:creationId xmlns:p14="http://schemas.microsoft.com/office/powerpoint/2010/main" val="7102916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15471" y="188640"/>
            <a:ext cx="8229600" cy="1143000"/>
          </a:xfrm>
        </p:spPr>
        <p:txBody>
          <a:bodyPr/>
          <a:lstStyle/>
          <a:p>
            <a:r>
              <a:rPr lang="en-GB" dirty="0" smtClean="0">
                <a:solidFill>
                  <a:srgbClr val="FFFF00"/>
                </a:solidFill>
              </a:rPr>
              <a:t>Deep Endometriosis: Symptoms</a:t>
            </a:r>
            <a:r>
              <a:rPr lang="en-GB" dirty="0">
                <a:solidFill>
                  <a:srgbClr val="FFFF00"/>
                </a:solidFill>
              </a:rPr>
              <a:t/>
            </a:r>
            <a:br>
              <a:rPr lang="en-GB" dirty="0">
                <a:solidFill>
                  <a:srgbClr val="FFFF00"/>
                </a:solidFill>
              </a:rPr>
            </a:br>
            <a:endParaRPr lang="en-US" sz="2400" dirty="0">
              <a:solidFill>
                <a:srgbClr val="FFFF00"/>
              </a:solidFill>
            </a:endParaRPr>
          </a:p>
        </p:txBody>
      </p:sp>
      <p:pic>
        <p:nvPicPr>
          <p:cNvPr id="23556" name="Picture 4"/>
          <p:cNvPicPr>
            <a:picLocks noGrp="1" noChangeAspect="1" noChangeArrowheads="1"/>
          </p:cNvPicPr>
          <p:nvPr>
            <p:ph idx="1"/>
          </p:nvPr>
        </p:nvPicPr>
        <p:blipFill>
          <a:blip r:embed="rId3" cstate="print"/>
          <a:srcRect/>
          <a:stretch>
            <a:fillRect/>
          </a:stretch>
        </p:blipFill>
        <p:spPr>
          <a:xfrm>
            <a:off x="569831" y="1551459"/>
            <a:ext cx="7920880" cy="4475162"/>
          </a:xfrm>
          <a:noFill/>
          <a:ln/>
        </p:spPr>
      </p:pic>
      <p:sp>
        <p:nvSpPr>
          <p:cNvPr id="4" name="TextBox 3"/>
          <p:cNvSpPr txBox="1"/>
          <p:nvPr/>
        </p:nvSpPr>
        <p:spPr>
          <a:xfrm>
            <a:off x="3571868" y="6357958"/>
            <a:ext cx="1916807" cy="400110"/>
          </a:xfrm>
          <a:prstGeom prst="rect">
            <a:avLst/>
          </a:prstGeom>
          <a:noFill/>
        </p:spPr>
        <p:txBody>
          <a:bodyPr wrap="none" rtlCol="0">
            <a:spAutoFit/>
          </a:bodyPr>
          <a:lstStyle/>
          <a:p>
            <a:r>
              <a:rPr lang="en-GB" sz="2000" dirty="0" err="1" smtClean="0">
                <a:solidFill>
                  <a:srgbClr val="FF0000"/>
                </a:solidFill>
              </a:rPr>
              <a:t>Pandis</a:t>
            </a:r>
            <a:r>
              <a:rPr lang="en-GB" sz="2000" dirty="0" smtClean="0">
                <a:solidFill>
                  <a:srgbClr val="FF0000"/>
                </a:solidFill>
              </a:rPr>
              <a:t>  GK, 2010</a:t>
            </a:r>
            <a:endParaRPr lang="en-US" sz="2000" dirty="0">
              <a:solidFill>
                <a:srgbClr val="FF0000"/>
              </a:solidFill>
            </a:endParaRPr>
          </a:p>
        </p:txBody>
      </p:sp>
      <p:sp>
        <p:nvSpPr>
          <p:cNvPr id="2" name="Dikdörtgen 1"/>
          <p:cNvSpPr/>
          <p:nvPr/>
        </p:nvSpPr>
        <p:spPr>
          <a:xfrm>
            <a:off x="7236296" y="2780928"/>
            <a:ext cx="720080" cy="100811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773054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034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505" y="3131866"/>
            <a:ext cx="9036496" cy="3617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640"/>
            <a:ext cx="9179226" cy="2943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98376" y="132161"/>
            <a:ext cx="697627" cy="369332"/>
          </a:xfrm>
          <a:prstGeom prst="rect">
            <a:avLst/>
          </a:prstGeom>
          <a:solidFill>
            <a:srgbClr val="FFFF00"/>
          </a:solidFill>
        </p:spPr>
        <p:txBody>
          <a:bodyPr wrap="none" rtlCol="0">
            <a:spAutoFit/>
          </a:bodyPr>
          <a:lstStyle/>
          <a:p>
            <a:r>
              <a:rPr lang="tr-TR" dirty="0" smtClean="0">
                <a:solidFill>
                  <a:srgbClr val="FF0000"/>
                </a:solidFill>
              </a:rPr>
              <a:t>2014</a:t>
            </a:r>
            <a:endParaRPr lang="tr-TR" dirty="0">
              <a:solidFill>
                <a:srgbClr val="FF0000"/>
              </a:solidFill>
            </a:endParaRPr>
          </a:p>
        </p:txBody>
      </p:sp>
    </p:spTree>
    <p:extLst>
      <p:ext uri="{BB962C8B-B14F-4D97-AF65-F5344CB8AC3E}">
        <p14:creationId xmlns:p14="http://schemas.microsoft.com/office/powerpoint/2010/main" val="7775704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0035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504" y="1916832"/>
            <a:ext cx="8928992" cy="4941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035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773"/>
            <a:ext cx="9144000" cy="19466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8145564" y="974887"/>
            <a:ext cx="697627" cy="369332"/>
          </a:xfrm>
          <a:prstGeom prst="rect">
            <a:avLst/>
          </a:prstGeom>
          <a:solidFill>
            <a:srgbClr val="FFFF00"/>
          </a:solidFill>
        </p:spPr>
        <p:txBody>
          <a:bodyPr wrap="none" rtlCol="0">
            <a:spAutoFit/>
          </a:bodyPr>
          <a:lstStyle/>
          <a:p>
            <a:r>
              <a:rPr lang="tr-TR" dirty="0" smtClean="0">
                <a:solidFill>
                  <a:srgbClr val="FF0000"/>
                </a:solidFill>
              </a:rPr>
              <a:t>2017</a:t>
            </a:r>
            <a:endParaRPr lang="tr-TR" dirty="0">
              <a:solidFill>
                <a:srgbClr val="FF0000"/>
              </a:solidFill>
            </a:endParaRPr>
          </a:p>
        </p:txBody>
      </p:sp>
    </p:spTree>
    <p:extLst>
      <p:ext uri="{BB962C8B-B14F-4D97-AF65-F5344CB8AC3E}">
        <p14:creationId xmlns:p14="http://schemas.microsoft.com/office/powerpoint/2010/main" val="12747163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solidFill>
                  <a:srgbClr val="FFFF00"/>
                </a:solidFill>
              </a:rPr>
              <a:t>Endometriosis Pain </a:t>
            </a:r>
            <a:br>
              <a:rPr lang="tr-TR" dirty="0" smtClean="0">
                <a:solidFill>
                  <a:srgbClr val="FFFF00"/>
                </a:solidFill>
              </a:rPr>
            </a:br>
            <a:r>
              <a:rPr lang="tr-TR" dirty="0" smtClean="0">
                <a:solidFill>
                  <a:srgbClr val="FFFF00"/>
                </a:solidFill>
              </a:rPr>
              <a:t>Questionnaires</a:t>
            </a:r>
            <a:endParaRPr lang="tr-TR" dirty="0">
              <a:solidFill>
                <a:srgbClr val="FFFF00"/>
              </a:solidFill>
            </a:endParaRPr>
          </a:p>
        </p:txBody>
      </p:sp>
      <p:pic>
        <p:nvPicPr>
          <p:cNvPr id="1146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1412776"/>
            <a:ext cx="8784976" cy="5112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15733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013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1179"/>
            <a:ext cx="9036496" cy="24317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98376" y="132161"/>
            <a:ext cx="697627" cy="369332"/>
          </a:xfrm>
          <a:prstGeom prst="rect">
            <a:avLst/>
          </a:prstGeom>
          <a:solidFill>
            <a:srgbClr val="FFFF00"/>
          </a:solidFill>
        </p:spPr>
        <p:txBody>
          <a:bodyPr wrap="none" rtlCol="0">
            <a:spAutoFit/>
          </a:bodyPr>
          <a:lstStyle/>
          <a:p>
            <a:r>
              <a:rPr lang="tr-TR" dirty="0" smtClean="0">
                <a:solidFill>
                  <a:srgbClr val="FF0000"/>
                </a:solidFill>
              </a:rPr>
              <a:t>2015</a:t>
            </a:r>
            <a:endParaRPr lang="tr-TR" dirty="0">
              <a:solidFill>
                <a:srgbClr val="FF0000"/>
              </a:solidFill>
            </a:endParaRPr>
          </a:p>
        </p:txBody>
      </p:sp>
      <p:pic>
        <p:nvPicPr>
          <p:cNvPr id="8"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0" y="2508222"/>
            <a:ext cx="9144000" cy="16408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536" y="4149080"/>
            <a:ext cx="8640960" cy="2579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21112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332656"/>
            <a:ext cx="8229600" cy="1728192"/>
          </a:xfrm>
          <a:solidFill>
            <a:srgbClr val="FF0000"/>
          </a:solidFill>
        </p:spPr>
        <p:txBody>
          <a:bodyPr/>
          <a:lstStyle/>
          <a:p>
            <a:r>
              <a:rPr lang="en-US" dirty="0"/>
              <a:t>visual analog scale (VAS) </a:t>
            </a:r>
            <a:r>
              <a:rPr lang="tr-TR" dirty="0" smtClean="0"/>
              <a:t/>
            </a:r>
            <a:br>
              <a:rPr lang="tr-TR" dirty="0" smtClean="0"/>
            </a:br>
            <a:r>
              <a:rPr lang="en-US" dirty="0"/>
              <a:t>numerical rating scale (NRS) </a:t>
            </a:r>
            <a:r>
              <a:rPr lang="tr-TR" dirty="0"/>
              <a:t/>
            </a:r>
            <a:br>
              <a:rPr lang="tr-TR" dirty="0"/>
            </a:br>
            <a:endParaRPr lang="tr-TR" dirty="0"/>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453" y="3464688"/>
            <a:ext cx="8229600" cy="22685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804160" y="2052137"/>
            <a:ext cx="7268336" cy="584775"/>
          </a:xfrm>
          <a:prstGeom prst="rect">
            <a:avLst/>
          </a:prstGeom>
          <a:solidFill>
            <a:srgbClr val="FF0000"/>
          </a:solidFill>
        </p:spPr>
        <p:txBody>
          <a:bodyPr wrap="none">
            <a:spAutoFit/>
          </a:bodyPr>
          <a:lstStyle/>
          <a:p>
            <a:r>
              <a:rPr lang="en-US" sz="3200" dirty="0"/>
              <a:t>Clinical Global Impression score (CGI) </a:t>
            </a:r>
            <a:endParaRPr lang="tr-TR" sz="3200" dirty="0"/>
          </a:p>
        </p:txBody>
      </p:sp>
    </p:spTree>
    <p:extLst>
      <p:ext uri="{BB962C8B-B14F-4D97-AF65-F5344CB8AC3E}">
        <p14:creationId xmlns:p14="http://schemas.microsoft.com/office/powerpoint/2010/main" val="41135181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6" name="Content Placeholder 2"/>
          <p:cNvSpPr>
            <a:spLocks noGrp="1"/>
          </p:cNvSpPr>
          <p:nvPr>
            <p:ph idx="1"/>
          </p:nvPr>
        </p:nvSpPr>
        <p:spPr>
          <a:xfrm>
            <a:off x="539552" y="1196752"/>
            <a:ext cx="8229600" cy="4032447"/>
          </a:xfrm>
          <a:solidFill>
            <a:srgbClr val="FF0000"/>
          </a:solidFill>
        </p:spPr>
        <p:txBody>
          <a:bodyPr/>
          <a:lstStyle/>
          <a:p>
            <a:r>
              <a:rPr lang="en-US" dirty="0"/>
              <a:t>Of the 10 studies included, only one pilot study used a placebo control and assessed </a:t>
            </a:r>
            <a:r>
              <a:rPr lang="en-US" dirty="0" smtClean="0"/>
              <a:t>blinding;</a:t>
            </a:r>
            <a:r>
              <a:rPr lang="tr-TR" dirty="0" smtClean="0"/>
              <a:t> </a:t>
            </a:r>
            <a:r>
              <a:rPr lang="en-US" dirty="0" smtClean="0"/>
              <a:t>the </a:t>
            </a:r>
            <a:r>
              <a:rPr lang="en-US" dirty="0"/>
              <a:t>rest used various controls (medications and herbs), which were impossible to blind.</a:t>
            </a:r>
          </a:p>
          <a:p>
            <a:r>
              <a:rPr lang="en-US" dirty="0"/>
              <a:t>The sample sizes were small in all studies, ranging from 8 to 36 patients per arm</a:t>
            </a:r>
            <a:endParaRPr lang="tr-TR" dirty="0"/>
          </a:p>
        </p:txBody>
      </p:sp>
    </p:spTree>
    <p:extLst>
      <p:ext uri="{BB962C8B-B14F-4D97-AF65-F5344CB8AC3E}">
        <p14:creationId xmlns:p14="http://schemas.microsoft.com/office/powerpoint/2010/main" val="26744433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952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548680"/>
            <a:ext cx="5052592" cy="5721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52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476672"/>
            <a:ext cx="3707904" cy="5076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134096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Başlık"/>
          <p:cNvSpPr>
            <a:spLocks noGrp="1"/>
          </p:cNvSpPr>
          <p:nvPr>
            <p:ph type="title"/>
          </p:nvPr>
        </p:nvSpPr>
        <p:spPr/>
        <p:txBody>
          <a:bodyPr/>
          <a:lstStyle/>
          <a:p>
            <a:pPr eaLnBrk="1" hangingPunct="1"/>
            <a:r>
              <a:rPr lang="tr-TR" altLang="tr-TR" smtClean="0">
                <a:solidFill>
                  <a:srgbClr val="FFFF00"/>
                </a:solidFill>
              </a:rPr>
              <a:t>Differential diagnosis</a:t>
            </a:r>
          </a:p>
        </p:txBody>
      </p:sp>
      <p:pic>
        <p:nvPicPr>
          <p:cNvPr id="31747" name="3 İçerik Yer Tutucusu" descr="Noname28.bmp"/>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928688" y="1571625"/>
            <a:ext cx="7000875" cy="4572000"/>
          </a:xfrm>
        </p:spPr>
      </p:pic>
    </p:spTree>
    <p:extLst>
      <p:ext uri="{BB962C8B-B14F-4D97-AF65-F5344CB8AC3E}">
        <p14:creationId xmlns:p14="http://schemas.microsoft.com/office/powerpoint/2010/main" val="6380265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116632"/>
            <a:ext cx="8856984" cy="6525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850699" y="1268760"/>
            <a:ext cx="652743" cy="369332"/>
          </a:xfrm>
          <a:prstGeom prst="rect">
            <a:avLst/>
          </a:prstGeom>
          <a:solidFill>
            <a:srgbClr val="FFFF00"/>
          </a:solidFill>
        </p:spPr>
        <p:txBody>
          <a:bodyPr wrap="none" rtlCol="0">
            <a:spAutoFit/>
          </a:bodyPr>
          <a:lstStyle/>
          <a:p>
            <a:r>
              <a:rPr lang="tr-TR" dirty="0" smtClean="0">
                <a:solidFill>
                  <a:srgbClr val="FF0000"/>
                </a:solidFill>
              </a:rPr>
              <a:t>2013</a:t>
            </a:r>
            <a:endParaRPr lang="tr-TR" dirty="0">
              <a:solidFill>
                <a:srgbClr val="FF0000"/>
              </a:solidFill>
            </a:endParaRPr>
          </a:p>
        </p:txBody>
      </p:sp>
      <p:sp>
        <p:nvSpPr>
          <p:cNvPr id="5" name="Rectangle 4"/>
          <p:cNvSpPr/>
          <p:nvPr/>
        </p:nvSpPr>
        <p:spPr>
          <a:xfrm>
            <a:off x="7236296" y="6093296"/>
            <a:ext cx="1800200"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4434320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198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22048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98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420888"/>
            <a:ext cx="9036496" cy="4437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850699" y="1268760"/>
            <a:ext cx="697627" cy="369332"/>
          </a:xfrm>
          <a:prstGeom prst="rect">
            <a:avLst/>
          </a:prstGeom>
          <a:solidFill>
            <a:srgbClr val="FFFF00"/>
          </a:solidFill>
        </p:spPr>
        <p:txBody>
          <a:bodyPr wrap="none" rtlCol="0">
            <a:spAutoFit/>
          </a:bodyPr>
          <a:lstStyle/>
          <a:p>
            <a:r>
              <a:rPr lang="tr-TR" dirty="0" smtClean="0">
                <a:solidFill>
                  <a:srgbClr val="FF0000"/>
                </a:solidFill>
              </a:rPr>
              <a:t>2016</a:t>
            </a:r>
            <a:endParaRPr lang="tr-TR" dirty="0">
              <a:solidFill>
                <a:srgbClr val="FF0000"/>
              </a:solidFill>
            </a:endParaRPr>
          </a:p>
        </p:txBody>
      </p:sp>
    </p:spTree>
    <p:extLst>
      <p:ext uri="{BB962C8B-B14F-4D97-AF65-F5344CB8AC3E}">
        <p14:creationId xmlns:p14="http://schemas.microsoft.com/office/powerpoint/2010/main" val="326412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095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2060848"/>
            <a:ext cx="9144000" cy="4797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95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036495" cy="2204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456332" y="290310"/>
            <a:ext cx="697627" cy="369332"/>
          </a:xfrm>
          <a:prstGeom prst="rect">
            <a:avLst/>
          </a:prstGeom>
          <a:solidFill>
            <a:srgbClr val="FFFF00"/>
          </a:solidFill>
        </p:spPr>
        <p:txBody>
          <a:bodyPr wrap="none" rtlCol="0">
            <a:spAutoFit/>
          </a:bodyPr>
          <a:lstStyle/>
          <a:p>
            <a:r>
              <a:rPr lang="tr-TR" dirty="0" smtClean="0">
                <a:solidFill>
                  <a:srgbClr val="FF0000"/>
                </a:solidFill>
              </a:rPr>
              <a:t>2017</a:t>
            </a:r>
            <a:endParaRPr lang="tr-TR" dirty="0">
              <a:solidFill>
                <a:srgbClr val="FF0000"/>
              </a:solidFill>
            </a:endParaRPr>
          </a:p>
        </p:txBody>
      </p:sp>
    </p:spTree>
    <p:extLst>
      <p:ext uri="{BB962C8B-B14F-4D97-AF65-F5344CB8AC3E}">
        <p14:creationId xmlns:p14="http://schemas.microsoft.com/office/powerpoint/2010/main" val="20549429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105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504" y="188640"/>
            <a:ext cx="8856984" cy="6552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869380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1026"/>
          <p:cNvSpPr>
            <a:spLocks noGrp="1" noChangeArrowheads="1"/>
          </p:cNvSpPr>
          <p:nvPr>
            <p:ph type="title"/>
          </p:nvPr>
        </p:nvSpPr>
        <p:spPr>
          <a:xfrm>
            <a:off x="685800" y="282198"/>
            <a:ext cx="7772400" cy="914400"/>
          </a:xfrm>
        </p:spPr>
        <p:txBody>
          <a:bodyPr/>
          <a:lstStyle/>
          <a:p>
            <a:pPr>
              <a:defRPr/>
            </a:pPr>
            <a:r>
              <a:rPr lang="en-US" dirty="0">
                <a:solidFill>
                  <a:srgbClr val="FFFF00"/>
                </a:solidFill>
                <a:latin typeface="Times New Roman" charset="0"/>
                <a:ea typeface="ＭＳ Ｐゴシック" charset="0"/>
                <a:cs typeface="ＭＳ Ｐゴシック" charset="0"/>
              </a:rPr>
              <a:t>Endometrial nerve </a:t>
            </a:r>
            <a:r>
              <a:rPr lang="en-US" dirty="0" err="1">
                <a:solidFill>
                  <a:srgbClr val="FFFF00"/>
                </a:solidFill>
                <a:latin typeface="Times New Roman" charset="0"/>
                <a:ea typeface="ＭＳ Ｐゴシック" charset="0"/>
                <a:cs typeface="ＭＳ Ｐゴシック" charset="0"/>
              </a:rPr>
              <a:t>fibres</a:t>
            </a:r>
            <a:endParaRPr lang="en-US" dirty="0">
              <a:solidFill>
                <a:srgbClr val="FFFF00"/>
              </a:solidFill>
              <a:latin typeface="Times New Roman" charset="0"/>
              <a:ea typeface="ＭＳ Ｐゴシック" charset="0"/>
              <a:cs typeface="ＭＳ Ｐゴシック" charset="0"/>
            </a:endParaRPr>
          </a:p>
        </p:txBody>
      </p:sp>
      <p:sp>
        <p:nvSpPr>
          <p:cNvPr id="30723" name="Rectangle 1027"/>
          <p:cNvSpPr>
            <a:spLocks noGrp="1" noChangeArrowheads="1"/>
          </p:cNvSpPr>
          <p:nvPr>
            <p:ph type="body" idx="1"/>
          </p:nvPr>
        </p:nvSpPr>
        <p:spPr>
          <a:xfrm>
            <a:off x="152400" y="2092970"/>
            <a:ext cx="8839200" cy="4536430"/>
          </a:xfrm>
        </p:spPr>
        <p:txBody>
          <a:bodyPr/>
          <a:lstStyle/>
          <a:p>
            <a:pPr>
              <a:lnSpc>
                <a:spcPct val="90000"/>
              </a:lnSpc>
              <a:buClr>
                <a:srgbClr val="FF761B"/>
              </a:buClr>
              <a:buSzTx/>
              <a:buFont typeface="Wingdings" charset="0"/>
              <a:buChar char="v"/>
              <a:defRPr/>
            </a:pPr>
            <a:endParaRPr lang="en-US" sz="1200" dirty="0">
              <a:effectLst>
                <a:outerShdw blurRad="38100" dist="38100" dir="2700000" algn="tl">
                  <a:srgbClr val="000000"/>
                </a:outerShdw>
              </a:effectLst>
              <a:latin typeface="Times New Roman" charset="0"/>
              <a:ea typeface="ＭＳ Ｐゴシック" charset="0"/>
              <a:cs typeface="ＭＳ Ｐゴシック" charset="0"/>
            </a:endParaRPr>
          </a:p>
          <a:p>
            <a:pPr>
              <a:lnSpc>
                <a:spcPct val="90000"/>
              </a:lnSpc>
              <a:buClr>
                <a:srgbClr val="FF761B"/>
              </a:buClr>
              <a:buSzTx/>
              <a:buFont typeface="Wingdings" charset="0"/>
              <a:buChar char="v"/>
              <a:defRPr/>
            </a:pPr>
            <a:r>
              <a:rPr lang="en-US" dirty="0" smtClean="0">
                <a:solidFill>
                  <a:srgbClr val="FF0000"/>
                </a:solidFill>
                <a:effectLst>
                  <a:outerShdw blurRad="38100" dist="38100" dir="2700000" algn="tl">
                    <a:srgbClr val="000000"/>
                  </a:outerShdw>
                </a:effectLst>
                <a:latin typeface="Times New Roman" charset="0"/>
                <a:ea typeface="ＭＳ Ｐゴシック" charset="0"/>
                <a:cs typeface="ＭＳ Ｐゴシック" charset="0"/>
              </a:rPr>
              <a:t>ALL </a:t>
            </a:r>
            <a:r>
              <a:rPr lang="en-US" dirty="0">
                <a:effectLst>
                  <a:outerShdw blurRad="38100" dist="38100" dir="2700000" algn="tl">
                    <a:srgbClr val="000000"/>
                  </a:outerShdw>
                </a:effectLst>
                <a:latin typeface="Times New Roman" charset="0"/>
                <a:ea typeface="ＭＳ Ｐゴシック" charset="0"/>
                <a:cs typeface="ＭＳ Ｐゴシック" charset="0"/>
              </a:rPr>
              <a:t>women with endometriosis have fine, 		sensory or autonomic, </a:t>
            </a:r>
            <a:r>
              <a:rPr lang="en-US" dirty="0" err="1">
                <a:effectLst>
                  <a:outerShdw blurRad="38100" dist="38100" dir="2700000" algn="tl">
                    <a:srgbClr val="000000"/>
                  </a:outerShdw>
                </a:effectLst>
                <a:latin typeface="Times New Roman" charset="0"/>
                <a:ea typeface="ＭＳ Ｐゴシック" charset="0"/>
                <a:cs typeface="ＭＳ Ｐゴシック" charset="0"/>
              </a:rPr>
              <a:t>unmyelinated</a:t>
            </a:r>
            <a:r>
              <a:rPr lang="en-US" dirty="0">
                <a:effectLst>
                  <a:outerShdw blurRad="38100" dist="38100" dir="2700000" algn="tl">
                    <a:srgbClr val="000000"/>
                  </a:outerShdw>
                </a:effectLst>
                <a:latin typeface="Times New Roman" charset="0"/>
                <a:ea typeface="ＭＳ Ｐゴシック" charset="0"/>
                <a:cs typeface="ＭＳ Ｐゴシック" charset="0"/>
              </a:rPr>
              <a:t> nerve 		fibres present in the functional layer of eutopic 	endometrium, while women without			endometriosis </a:t>
            </a:r>
            <a:r>
              <a:rPr lang="en-US" dirty="0">
                <a:solidFill>
                  <a:srgbClr val="FF0000"/>
                </a:solidFill>
                <a:effectLst>
                  <a:outerShdw blurRad="38100" dist="38100" dir="2700000" algn="tl">
                    <a:srgbClr val="000000"/>
                  </a:outerShdw>
                </a:effectLst>
                <a:latin typeface="Times New Roman" charset="0"/>
                <a:ea typeface="ＭＳ Ｐゴシック" charset="0"/>
                <a:cs typeface="ＭＳ Ｐゴシック" charset="0"/>
              </a:rPr>
              <a:t>NEVER</a:t>
            </a:r>
            <a:r>
              <a:rPr lang="en-US" dirty="0">
                <a:solidFill>
                  <a:srgbClr val="FFFF00"/>
                </a:solidFill>
                <a:effectLst>
                  <a:outerShdw blurRad="38100" dist="38100" dir="2700000" algn="tl">
                    <a:srgbClr val="000000"/>
                  </a:outerShdw>
                </a:effectLst>
                <a:latin typeface="Times New Roman" charset="0"/>
                <a:ea typeface="ＭＳ Ｐゴシック" charset="0"/>
                <a:cs typeface="ＭＳ Ｐゴシック" charset="0"/>
              </a:rPr>
              <a:t> </a:t>
            </a:r>
            <a:r>
              <a:rPr lang="en-US" dirty="0">
                <a:effectLst>
                  <a:outerShdw blurRad="38100" dist="38100" dir="2700000" algn="tl">
                    <a:srgbClr val="000000"/>
                  </a:outerShdw>
                </a:effectLst>
                <a:latin typeface="Times New Roman" charset="0"/>
                <a:ea typeface="ＭＳ Ｐゴシック" charset="0"/>
                <a:cs typeface="ＭＳ Ｐゴシック" charset="0"/>
              </a:rPr>
              <a:t>have these nerve fibres</a:t>
            </a:r>
          </a:p>
          <a:p>
            <a:pPr lvl="2">
              <a:lnSpc>
                <a:spcPct val="90000"/>
              </a:lnSpc>
              <a:buClr>
                <a:srgbClr val="FF761B"/>
              </a:buClr>
              <a:buSzTx/>
              <a:buFontTx/>
              <a:buNone/>
              <a:defRPr/>
            </a:pPr>
            <a:r>
              <a:rPr lang="en-US" dirty="0">
                <a:effectLst>
                  <a:outerShdw blurRad="38100" dist="38100" dir="2700000" algn="tl">
                    <a:srgbClr val="000000"/>
                  </a:outerShdw>
                </a:effectLst>
                <a:latin typeface="Times New Roman" charset="0"/>
                <a:ea typeface="ＭＳ Ｐゴシック" charset="0"/>
              </a:rPr>
              <a:t> 				(Tokushige N et al, 2006)</a:t>
            </a:r>
          </a:p>
        </p:txBody>
      </p:sp>
    </p:spTree>
    <p:extLst>
      <p:ext uri="{BB962C8B-B14F-4D97-AF65-F5344CB8AC3E}">
        <p14:creationId xmlns:p14="http://schemas.microsoft.com/office/powerpoint/2010/main" val="35369514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9421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188" t="1603" r="-1188" b="10929"/>
          <a:stretch/>
        </p:blipFill>
        <p:spPr bwMode="auto">
          <a:xfrm>
            <a:off x="251520" y="0"/>
            <a:ext cx="8892480" cy="6597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5650694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167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6632"/>
            <a:ext cx="9105900" cy="2657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6739"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2774107"/>
            <a:ext cx="8961512" cy="40838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67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912" y="1844824"/>
            <a:ext cx="5181600"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7850699" y="1268760"/>
            <a:ext cx="697627" cy="369332"/>
          </a:xfrm>
          <a:prstGeom prst="rect">
            <a:avLst/>
          </a:prstGeom>
          <a:solidFill>
            <a:srgbClr val="FFFF00"/>
          </a:solidFill>
        </p:spPr>
        <p:txBody>
          <a:bodyPr wrap="none" rtlCol="0">
            <a:spAutoFit/>
          </a:bodyPr>
          <a:lstStyle/>
          <a:p>
            <a:r>
              <a:rPr lang="tr-TR" dirty="0" smtClean="0">
                <a:solidFill>
                  <a:srgbClr val="FF0000"/>
                </a:solidFill>
              </a:rPr>
              <a:t>2015</a:t>
            </a:r>
            <a:endParaRPr lang="tr-TR" dirty="0">
              <a:solidFill>
                <a:srgbClr val="FF0000"/>
              </a:solidFill>
            </a:endParaRPr>
          </a:p>
        </p:txBody>
      </p:sp>
    </p:spTree>
    <p:extLst>
      <p:ext uri="{BB962C8B-B14F-4D97-AF65-F5344CB8AC3E}">
        <p14:creationId xmlns:p14="http://schemas.microsoft.com/office/powerpoint/2010/main" val="31526936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116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504" y="0"/>
            <a:ext cx="8928992"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2627784" y="0"/>
            <a:ext cx="1656184" cy="62068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Oval 5"/>
          <p:cNvSpPr/>
          <p:nvPr/>
        </p:nvSpPr>
        <p:spPr>
          <a:xfrm>
            <a:off x="107504" y="750077"/>
            <a:ext cx="1656184" cy="62068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Oval 6"/>
          <p:cNvSpPr/>
          <p:nvPr/>
        </p:nvSpPr>
        <p:spPr>
          <a:xfrm>
            <a:off x="0" y="3429000"/>
            <a:ext cx="1656184" cy="62068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4199713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375" y="980728"/>
            <a:ext cx="8949703" cy="3632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endParaRPr lang="tr-TR"/>
          </a:p>
        </p:txBody>
      </p:sp>
      <p:pic>
        <p:nvPicPr>
          <p:cNvPr id="11264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7504" y="0"/>
            <a:ext cx="9036496"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087507" y="611396"/>
            <a:ext cx="697627" cy="369332"/>
          </a:xfrm>
          <a:prstGeom prst="rect">
            <a:avLst/>
          </a:prstGeom>
          <a:solidFill>
            <a:srgbClr val="FFFF00"/>
          </a:solidFill>
        </p:spPr>
        <p:txBody>
          <a:bodyPr wrap="none" rtlCol="0">
            <a:spAutoFit/>
          </a:bodyPr>
          <a:lstStyle/>
          <a:p>
            <a:r>
              <a:rPr lang="tr-TR" dirty="0" smtClean="0">
                <a:solidFill>
                  <a:srgbClr val="FF0000"/>
                </a:solidFill>
              </a:rPr>
              <a:t>2017</a:t>
            </a:r>
            <a:endParaRPr lang="tr-TR" dirty="0">
              <a:solidFill>
                <a:srgbClr val="FF0000"/>
              </a:solidFill>
            </a:endParaRPr>
          </a:p>
        </p:txBody>
      </p:sp>
    </p:spTree>
    <p:extLst>
      <p:ext uri="{BB962C8B-B14F-4D97-AF65-F5344CB8AC3E}">
        <p14:creationId xmlns:p14="http://schemas.microsoft.com/office/powerpoint/2010/main" val="2997957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9728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 y="116632"/>
            <a:ext cx="9036496" cy="674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131902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1366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188640"/>
            <a:ext cx="8964488"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09667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a:xfrm>
            <a:off x="318726" y="2170022"/>
            <a:ext cx="8229600" cy="4525963"/>
          </a:xfrm>
        </p:spPr>
        <p:txBody>
          <a:bodyPr/>
          <a:lstStyle/>
          <a:p>
            <a:r>
              <a:rPr lang="tr-TR" sz="2800" dirty="0"/>
              <a:t>peritoneal endometriosis (pEM) </a:t>
            </a:r>
            <a:endParaRPr lang="tr-TR" sz="2800" dirty="0" smtClean="0"/>
          </a:p>
          <a:p>
            <a:r>
              <a:rPr lang="tr-TR" sz="2800" dirty="0" smtClean="0"/>
              <a:t>and </a:t>
            </a:r>
            <a:r>
              <a:rPr lang="tr-TR" sz="2800" dirty="0"/>
              <a:t>peritoneal </a:t>
            </a:r>
            <a:r>
              <a:rPr lang="tr-TR" sz="2800" dirty="0" smtClean="0"/>
              <a:t>carcinomatosis in </a:t>
            </a:r>
            <a:r>
              <a:rPr lang="tr-TR" sz="2800" dirty="0"/>
              <a:t>ovarian cancer (pOC),</a:t>
            </a:r>
            <a:endParaRPr lang="tr-TR" sz="2800" dirty="0"/>
          </a:p>
        </p:txBody>
      </p:sp>
      <p:pic>
        <p:nvPicPr>
          <p:cNvPr id="1157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641"/>
            <a:ext cx="8892481"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57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649" y="3573016"/>
            <a:ext cx="6795864" cy="3284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850699" y="1268760"/>
            <a:ext cx="697627" cy="369332"/>
          </a:xfrm>
          <a:prstGeom prst="rect">
            <a:avLst/>
          </a:prstGeom>
          <a:solidFill>
            <a:srgbClr val="FFFF00"/>
          </a:solidFill>
        </p:spPr>
        <p:txBody>
          <a:bodyPr wrap="none" rtlCol="0">
            <a:spAutoFit/>
          </a:bodyPr>
          <a:lstStyle/>
          <a:p>
            <a:r>
              <a:rPr lang="tr-TR" dirty="0" smtClean="0">
                <a:solidFill>
                  <a:srgbClr val="FF0000"/>
                </a:solidFill>
              </a:rPr>
              <a:t>2017</a:t>
            </a:r>
            <a:endParaRPr lang="tr-TR" dirty="0">
              <a:solidFill>
                <a:srgbClr val="FF0000"/>
              </a:solidFill>
            </a:endParaRPr>
          </a:p>
        </p:txBody>
      </p:sp>
    </p:spTree>
    <p:extLst>
      <p:ext uri="{BB962C8B-B14F-4D97-AF65-F5344CB8AC3E}">
        <p14:creationId xmlns:p14="http://schemas.microsoft.com/office/powerpoint/2010/main" val="343441126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064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4266"/>
            <a:ext cx="8676456" cy="22626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6499"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7504" y="2276872"/>
            <a:ext cx="9036496" cy="4581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98376" y="132161"/>
            <a:ext cx="697627"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spTree>
    <p:extLst>
      <p:ext uri="{BB962C8B-B14F-4D97-AF65-F5344CB8AC3E}">
        <p14:creationId xmlns:p14="http://schemas.microsoft.com/office/powerpoint/2010/main" val="23699340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2"/>
          <p:cNvPicPr>
            <a:picLocks noGrp="1" noChangeAspect="1" noChangeArrowheads="1"/>
          </p:cNvPicPr>
          <p:nvPr>
            <p:ph idx="1"/>
          </p:nvPr>
        </p:nvPicPr>
        <p:blipFill>
          <a:blip r:embed="rId3"/>
          <a:srcRect/>
          <a:stretch>
            <a:fillRect/>
          </a:stretch>
        </p:blipFill>
        <p:spPr bwMode="auto">
          <a:xfrm>
            <a:off x="395536" y="260648"/>
            <a:ext cx="8383339" cy="648072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4" name="Content Placeholder 3"/>
          <p:cNvSpPr>
            <a:spLocks noGrp="1"/>
          </p:cNvSpPr>
          <p:nvPr>
            <p:ph idx="1"/>
          </p:nvPr>
        </p:nvSpPr>
        <p:spPr/>
        <p:txBody>
          <a:bodyPr/>
          <a:lstStyle/>
          <a:p>
            <a:endParaRPr lang="tr-TR"/>
          </a:p>
        </p:txBody>
      </p:sp>
      <p:pic>
        <p:nvPicPr>
          <p:cNvPr id="921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16632"/>
            <a:ext cx="8136904" cy="6552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1113078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4"/>
          <p:cNvSpPr>
            <a:spLocks noGrp="1"/>
          </p:cNvSpPr>
          <p:nvPr>
            <p:ph type="title"/>
          </p:nvPr>
        </p:nvSpPr>
        <p:spPr/>
        <p:txBody>
          <a:bodyPr rtlCol="0">
            <a:normAutofit/>
          </a:bodyPr>
          <a:lstStyle/>
          <a:p>
            <a:pPr eaLnBrk="1" fontAlgn="auto" hangingPunct="1">
              <a:spcAft>
                <a:spcPts val="0"/>
              </a:spcAft>
              <a:defRPr/>
            </a:pPr>
            <a:r>
              <a:rPr lang="tr-TR" sz="3600" b="1" dirty="0" smtClean="0">
                <a:solidFill>
                  <a:srgbClr val="FFFF00"/>
                </a:solidFill>
                <a:latin typeface="+mn-lt"/>
                <a:ea typeface="+mn-ea"/>
                <a:cs typeface="+mn-cs"/>
              </a:rPr>
              <a:t>EMPIRICAL TREATMENT?</a:t>
            </a:r>
            <a:endParaRPr lang="tr-TR" sz="3600" b="1" dirty="0">
              <a:solidFill>
                <a:srgbClr val="FFFF00"/>
              </a:solidFill>
              <a:latin typeface="+mn-lt"/>
              <a:ea typeface="+mn-ea"/>
              <a:cs typeface="+mn-cs"/>
            </a:endParaRPr>
          </a:p>
        </p:txBody>
      </p:sp>
      <p:sp>
        <p:nvSpPr>
          <p:cNvPr id="65539" name="Alt Başlık 2"/>
          <p:cNvSpPr>
            <a:spLocks noGrp="1"/>
          </p:cNvSpPr>
          <p:nvPr>
            <p:ph idx="1"/>
          </p:nvPr>
        </p:nvSpPr>
        <p:spPr>
          <a:xfrm>
            <a:off x="628650" y="1843087"/>
            <a:ext cx="3987800" cy="2902383"/>
          </a:xfrm>
        </p:spPr>
        <p:txBody>
          <a:bodyPr>
            <a:normAutofit/>
          </a:bodyPr>
          <a:lstStyle/>
          <a:p>
            <a:pPr marL="457200" indent="-457200" eaLnBrk="1" hangingPunct="1">
              <a:lnSpc>
                <a:spcPct val="150000"/>
              </a:lnSpc>
              <a:buFont typeface="Calibri Light" panose="020F0302020204030204" pitchFamily="34" charset="0"/>
              <a:buAutoNum type="arabicPeriod"/>
            </a:pPr>
            <a:r>
              <a:rPr lang="tr-TR" altLang="tr-TR" sz="2400" b="1" dirty="0" err="1" smtClean="0">
                <a:solidFill>
                  <a:srgbClr val="FFFFFF"/>
                </a:solidFill>
              </a:rPr>
              <a:t>Suspected</a:t>
            </a:r>
            <a:r>
              <a:rPr lang="tr-TR" altLang="tr-TR" sz="2400" b="1" dirty="0" smtClean="0">
                <a:solidFill>
                  <a:srgbClr val="FFFFFF"/>
                </a:solidFill>
              </a:rPr>
              <a:t> </a:t>
            </a:r>
            <a:r>
              <a:rPr lang="tr-TR" altLang="tr-TR" sz="2400" b="1" dirty="0" err="1" smtClean="0">
                <a:solidFill>
                  <a:srgbClr val="FFFFFF"/>
                </a:solidFill>
              </a:rPr>
              <a:t>endometriosis</a:t>
            </a:r>
            <a:endParaRPr lang="tr-TR" altLang="tr-TR" sz="2400" b="1" dirty="0" smtClean="0">
              <a:solidFill>
                <a:srgbClr val="FFFFFF"/>
              </a:solidFill>
            </a:endParaRPr>
          </a:p>
          <a:p>
            <a:pPr marL="457200" indent="-457200" eaLnBrk="1" hangingPunct="1">
              <a:lnSpc>
                <a:spcPct val="150000"/>
              </a:lnSpc>
              <a:buFont typeface="Calibri Light" panose="020F0302020204030204" pitchFamily="34" charset="0"/>
              <a:buAutoNum type="arabicPeriod"/>
            </a:pPr>
            <a:r>
              <a:rPr lang="tr-TR" altLang="tr-TR" sz="2400" b="1" dirty="0" smtClean="0">
                <a:solidFill>
                  <a:srgbClr val="FFFFFF"/>
                </a:solidFill>
              </a:rPr>
              <a:t>No </a:t>
            </a:r>
            <a:r>
              <a:rPr lang="tr-TR" altLang="tr-TR" sz="2400" b="1" dirty="0" err="1" smtClean="0">
                <a:solidFill>
                  <a:srgbClr val="FFFFFF"/>
                </a:solidFill>
              </a:rPr>
              <a:t>surgical</a:t>
            </a:r>
            <a:r>
              <a:rPr lang="tr-TR" altLang="tr-TR" sz="2400" b="1" dirty="0" smtClean="0">
                <a:solidFill>
                  <a:srgbClr val="FFFFFF"/>
                </a:solidFill>
              </a:rPr>
              <a:t> </a:t>
            </a:r>
            <a:r>
              <a:rPr lang="tr-TR" altLang="tr-TR" sz="2400" b="1" dirty="0" err="1" smtClean="0">
                <a:solidFill>
                  <a:srgbClr val="FFFFFF"/>
                </a:solidFill>
              </a:rPr>
              <a:t>indication</a:t>
            </a:r>
            <a:endParaRPr lang="tr-TR" altLang="tr-TR" sz="2400" b="1" dirty="0" smtClean="0">
              <a:solidFill>
                <a:srgbClr val="FFFFFF"/>
              </a:solidFill>
            </a:endParaRPr>
          </a:p>
          <a:p>
            <a:pPr marL="457200" indent="-457200" eaLnBrk="1" hangingPunct="1">
              <a:lnSpc>
                <a:spcPct val="150000"/>
              </a:lnSpc>
              <a:buFont typeface="Calibri Light" panose="020F0302020204030204" pitchFamily="34" charset="0"/>
              <a:buAutoNum type="arabicPeriod"/>
            </a:pPr>
            <a:r>
              <a:rPr lang="tr-TR" altLang="tr-TR" sz="2400" b="1" dirty="0" err="1" smtClean="0">
                <a:solidFill>
                  <a:srgbClr val="FFFFFF"/>
                </a:solidFill>
              </a:rPr>
              <a:t>Pain</a:t>
            </a:r>
            <a:r>
              <a:rPr lang="tr-TR" altLang="tr-TR" sz="2400" b="1" dirty="0" smtClean="0">
                <a:solidFill>
                  <a:srgbClr val="FFFFFF"/>
                </a:solidFill>
              </a:rPr>
              <a:t> </a:t>
            </a:r>
            <a:r>
              <a:rPr lang="tr-TR" altLang="tr-TR" sz="2400" b="1" dirty="0" err="1" smtClean="0">
                <a:solidFill>
                  <a:srgbClr val="FFFFFF"/>
                </a:solidFill>
              </a:rPr>
              <a:t>must</a:t>
            </a:r>
            <a:r>
              <a:rPr lang="tr-TR" altLang="tr-TR" sz="2400" b="1" dirty="0" smtClean="0">
                <a:solidFill>
                  <a:srgbClr val="FFFFFF"/>
                </a:solidFill>
              </a:rPr>
              <a:t> be </a:t>
            </a:r>
            <a:r>
              <a:rPr lang="tr-TR" altLang="tr-TR" sz="2400" b="1" dirty="0" err="1" smtClean="0">
                <a:solidFill>
                  <a:srgbClr val="FFFFFF"/>
                </a:solidFill>
              </a:rPr>
              <a:t>the</a:t>
            </a:r>
            <a:r>
              <a:rPr lang="tr-TR" altLang="tr-TR" sz="2400" b="1" dirty="0" smtClean="0">
                <a:solidFill>
                  <a:srgbClr val="FFFFFF"/>
                </a:solidFill>
              </a:rPr>
              <a:t> </a:t>
            </a:r>
            <a:r>
              <a:rPr lang="tr-TR" altLang="tr-TR" sz="2400" b="1" dirty="0" err="1" smtClean="0">
                <a:solidFill>
                  <a:srgbClr val="FFFFFF"/>
                </a:solidFill>
              </a:rPr>
              <a:t>symptom</a:t>
            </a:r>
            <a:endParaRPr lang="tr-TR" altLang="tr-TR" sz="1600" u="sng" dirty="0" smtClean="0">
              <a:solidFill>
                <a:srgbClr val="FFFFFF"/>
              </a:solidFill>
            </a:endParaRPr>
          </a:p>
        </p:txBody>
      </p:sp>
      <p:sp>
        <p:nvSpPr>
          <p:cNvPr id="4" name="Şeritli Sağ Ok 3"/>
          <p:cNvSpPr/>
          <p:nvPr/>
        </p:nvSpPr>
        <p:spPr>
          <a:xfrm>
            <a:off x="4711700" y="2471738"/>
            <a:ext cx="1206500" cy="906462"/>
          </a:xfrm>
          <a:prstGeom prst="stripedRightArrow">
            <a:avLst/>
          </a:prstGeom>
          <a:solidFill>
            <a:srgbClr val="0B08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6" name="Metin kutusu 5"/>
          <p:cNvSpPr txBox="1"/>
          <p:nvPr/>
        </p:nvSpPr>
        <p:spPr>
          <a:xfrm>
            <a:off x="6227763" y="2358473"/>
            <a:ext cx="2070100" cy="1690206"/>
          </a:xfrm>
          <a:prstGeom prst="rect">
            <a:avLst/>
          </a:prstGeom>
          <a:noFill/>
        </p:spPr>
        <p:txBody>
          <a:bodyPr anchor="ctr">
            <a:spAutoFit/>
          </a:bodyPr>
          <a:lstStyle/>
          <a:p>
            <a:pPr algn="ctr">
              <a:lnSpc>
                <a:spcPct val="125000"/>
              </a:lnSpc>
              <a:defRPr/>
            </a:pPr>
            <a:r>
              <a:rPr lang="tr-TR" sz="2800" b="1" dirty="0" err="1" smtClean="0">
                <a:solidFill>
                  <a:srgbClr val="FFFFFF"/>
                </a:solidFill>
                <a:effectLst>
                  <a:outerShdw blurRad="38100" dist="38100" dir="2700000" algn="tl">
                    <a:srgbClr val="000000">
                      <a:alpha val="43137"/>
                    </a:srgbClr>
                  </a:outerShdw>
                </a:effectLst>
              </a:rPr>
              <a:t>Empirical</a:t>
            </a:r>
            <a:r>
              <a:rPr lang="tr-TR" sz="2800" b="1" dirty="0" smtClean="0">
                <a:solidFill>
                  <a:srgbClr val="FFFFFF"/>
                </a:solidFill>
                <a:effectLst>
                  <a:outerShdw blurRad="38100" dist="38100" dir="2700000" algn="tl">
                    <a:srgbClr val="000000">
                      <a:alpha val="43137"/>
                    </a:srgbClr>
                  </a:outerShdw>
                </a:effectLst>
              </a:rPr>
              <a:t> </a:t>
            </a:r>
            <a:r>
              <a:rPr lang="tr-TR" sz="2800" b="1" dirty="0" err="1" smtClean="0">
                <a:solidFill>
                  <a:srgbClr val="FFFFFF"/>
                </a:solidFill>
                <a:effectLst>
                  <a:outerShdw blurRad="38100" dist="38100" dir="2700000" algn="tl">
                    <a:srgbClr val="000000">
                      <a:alpha val="43137"/>
                    </a:srgbClr>
                  </a:outerShdw>
                </a:effectLst>
              </a:rPr>
              <a:t>medical</a:t>
            </a:r>
            <a:r>
              <a:rPr lang="tr-TR" sz="2800" b="1" dirty="0" smtClean="0">
                <a:solidFill>
                  <a:srgbClr val="FFFFFF"/>
                </a:solidFill>
                <a:effectLst>
                  <a:outerShdw blurRad="38100" dist="38100" dir="2700000" algn="tl">
                    <a:srgbClr val="000000">
                      <a:alpha val="43137"/>
                    </a:srgbClr>
                  </a:outerShdw>
                </a:effectLst>
              </a:rPr>
              <a:t> </a:t>
            </a:r>
            <a:r>
              <a:rPr lang="tr-TR" sz="2800" b="1" dirty="0" err="1" smtClean="0">
                <a:solidFill>
                  <a:srgbClr val="FFFFFF"/>
                </a:solidFill>
                <a:effectLst>
                  <a:outerShdw blurRad="38100" dist="38100" dir="2700000" algn="tl">
                    <a:srgbClr val="000000">
                      <a:alpha val="43137"/>
                    </a:srgbClr>
                  </a:outerShdw>
                </a:effectLst>
              </a:rPr>
              <a:t>treatment</a:t>
            </a:r>
            <a:endParaRPr lang="tr-TR" sz="2800" b="1" dirty="0">
              <a:solidFill>
                <a:srgbClr val="FFFFFF"/>
              </a:solidFill>
              <a:effectLst>
                <a:outerShdw blurRad="38100" dist="38100" dir="2700000" algn="tl">
                  <a:srgbClr val="000000">
                    <a:alpha val="43137"/>
                  </a:srgbClr>
                </a:outerShdw>
              </a:effectLst>
            </a:endParaRPr>
          </a:p>
        </p:txBody>
      </p:sp>
      <p:sp>
        <p:nvSpPr>
          <p:cNvPr id="18" name="Metin kutusu 17"/>
          <p:cNvSpPr txBox="1"/>
          <p:nvPr/>
        </p:nvSpPr>
        <p:spPr>
          <a:xfrm>
            <a:off x="755576" y="1340768"/>
            <a:ext cx="8208860" cy="523220"/>
          </a:xfrm>
          <a:prstGeom prst="rect">
            <a:avLst/>
          </a:prstGeom>
          <a:noFill/>
        </p:spPr>
        <p:txBody>
          <a:bodyPr wrap="square">
            <a:spAutoFit/>
          </a:bodyPr>
          <a:lstStyle/>
          <a:p>
            <a:pPr>
              <a:defRPr/>
            </a:pPr>
            <a:r>
              <a:rPr lang="tr-TR" sz="1400" dirty="0">
                <a:solidFill>
                  <a:srgbClr val="FFC000"/>
                </a:solidFill>
                <a:latin typeface="+mn-lt"/>
              </a:rPr>
              <a:t>* </a:t>
            </a:r>
            <a:r>
              <a:rPr lang="en-US" sz="1400" dirty="0">
                <a:solidFill>
                  <a:srgbClr val="FFC000"/>
                </a:solidFill>
                <a:latin typeface="+mn-lt"/>
              </a:rPr>
              <a:t>Treatment of pelvic pain</a:t>
            </a:r>
            <a:r>
              <a:rPr lang="tr-TR" sz="1400" dirty="0">
                <a:solidFill>
                  <a:srgbClr val="FFC000"/>
                </a:solidFill>
                <a:latin typeface="+mn-lt"/>
              </a:rPr>
              <a:t> </a:t>
            </a:r>
            <a:r>
              <a:rPr lang="en-US" sz="1400" dirty="0">
                <a:solidFill>
                  <a:srgbClr val="FFC000"/>
                </a:solidFill>
                <a:latin typeface="+mn-lt"/>
              </a:rPr>
              <a:t>associated with endometriosis: a</a:t>
            </a:r>
            <a:r>
              <a:rPr lang="tr-TR" sz="1400" dirty="0">
                <a:solidFill>
                  <a:srgbClr val="FFC000"/>
                </a:solidFill>
                <a:latin typeface="+mn-lt"/>
              </a:rPr>
              <a:t> </a:t>
            </a:r>
            <a:r>
              <a:rPr lang="en-US" sz="1400" dirty="0">
                <a:solidFill>
                  <a:srgbClr val="FFC000"/>
                </a:solidFill>
                <a:latin typeface="+mn-lt"/>
              </a:rPr>
              <a:t>committee opinion</a:t>
            </a:r>
            <a:r>
              <a:rPr lang="tr-TR" sz="1400" dirty="0">
                <a:solidFill>
                  <a:srgbClr val="FFC000"/>
                </a:solidFill>
                <a:latin typeface="+mn-lt"/>
              </a:rPr>
              <a:t> </a:t>
            </a:r>
            <a:r>
              <a:rPr lang="en-US" sz="1400" dirty="0">
                <a:solidFill>
                  <a:srgbClr val="FFC000"/>
                </a:solidFill>
                <a:latin typeface="+mn-lt"/>
              </a:rPr>
              <a:t>The Practice Committee of the American Society for Reproductive Medicine</a:t>
            </a:r>
            <a:r>
              <a:rPr lang="tr-TR" sz="1400" dirty="0">
                <a:solidFill>
                  <a:srgbClr val="FFC000"/>
                </a:solidFill>
                <a:latin typeface="+mn-lt"/>
              </a:rPr>
              <a:t>, 2014</a:t>
            </a: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84160" y="4199193"/>
            <a:ext cx="9004300" cy="2636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00616829"/>
      </p:ext>
    </p:extLst>
  </p:cSld>
  <p:clrMapOvr>
    <a:masterClrMapping/>
  </p:clrMapOvr>
  <p:transition spd="med">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839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563" y="33355"/>
            <a:ext cx="8353425" cy="1943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3971"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7504" y="2132856"/>
            <a:ext cx="8928992" cy="445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7796182" y="219998"/>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323616469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829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8856984"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947"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07504" y="4437112"/>
            <a:ext cx="9036495"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9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2276872"/>
            <a:ext cx="9036495"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p:nvPr/>
        </p:nvSpPr>
        <p:spPr>
          <a:xfrm>
            <a:off x="7796182" y="219998"/>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93772577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9318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4975"/>
          <a:stretch/>
        </p:blipFill>
        <p:spPr bwMode="auto">
          <a:xfrm>
            <a:off x="1" y="188640"/>
            <a:ext cx="8964488" cy="61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302406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952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036496" cy="24928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52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2636912"/>
            <a:ext cx="8784976" cy="4221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77981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9830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 y="116632"/>
            <a:ext cx="9144000" cy="65527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51666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B0BE0D9-D2A8-2B49-90AA-F0B04A349CEE}"/>
              </a:ext>
            </a:extLst>
          </p:cNvPr>
          <p:cNvSpPr>
            <a:spLocks noGrp="1"/>
          </p:cNvSpPr>
          <p:nvPr>
            <p:ph type="ctrTitle"/>
          </p:nvPr>
        </p:nvSpPr>
        <p:spPr>
          <a:xfrm>
            <a:off x="1043608" y="404664"/>
            <a:ext cx="6858000" cy="775448"/>
          </a:xfrm>
        </p:spPr>
        <p:txBody>
          <a:bodyPr>
            <a:noAutofit/>
          </a:bodyPr>
          <a:lstStyle/>
          <a:p>
            <a:r>
              <a:rPr lang="en-US" sz="3200" dirty="0">
                <a:solidFill>
                  <a:srgbClr val="FFFF00"/>
                </a:solidFill>
              </a:rPr>
              <a:t>Endometriosis – Oral Contraceptives</a:t>
            </a:r>
            <a:br>
              <a:rPr lang="en-US" sz="3200" dirty="0">
                <a:solidFill>
                  <a:srgbClr val="FFFF00"/>
                </a:solidFill>
              </a:rPr>
            </a:br>
            <a:r>
              <a:rPr lang="en-US" sz="3200" dirty="0">
                <a:solidFill>
                  <a:srgbClr val="FFFF00"/>
                </a:solidFill>
              </a:rPr>
              <a:t>Evidence-Based Medicine (2018)</a:t>
            </a:r>
          </a:p>
        </p:txBody>
      </p:sp>
      <p:sp>
        <p:nvSpPr>
          <p:cNvPr id="3" name="Subtitle 2">
            <a:extLst>
              <a:ext uri="{FF2B5EF4-FFF2-40B4-BE49-F238E27FC236}">
                <a16:creationId xmlns="" xmlns:a16="http://schemas.microsoft.com/office/drawing/2014/main" id="{3A37FAD8-C58F-984B-9EEF-CBF5A6A80BE2}"/>
              </a:ext>
            </a:extLst>
          </p:cNvPr>
          <p:cNvSpPr>
            <a:spLocks noGrp="1"/>
          </p:cNvSpPr>
          <p:nvPr>
            <p:ph type="subTitle" idx="1"/>
          </p:nvPr>
        </p:nvSpPr>
        <p:spPr>
          <a:xfrm>
            <a:off x="1143000" y="1897811"/>
            <a:ext cx="6858000" cy="4244197"/>
          </a:xfrm>
          <a:solidFill>
            <a:srgbClr val="FF0000"/>
          </a:solidFill>
        </p:spPr>
        <p:txBody>
          <a:bodyPr>
            <a:normAutofit fontScale="62500" lnSpcReduction="20000"/>
          </a:bodyPr>
          <a:lstStyle/>
          <a:p>
            <a:pPr marL="342900" indent="-342900" algn="l">
              <a:buFont typeface="Arial" panose="020B0604020202020204" pitchFamily="34" charset="0"/>
              <a:buChar char="•"/>
            </a:pPr>
            <a:r>
              <a:rPr lang="en-US" dirty="0"/>
              <a:t>Primary </a:t>
            </a:r>
            <a:r>
              <a:rPr lang="tr-TR" dirty="0"/>
              <a:t> </a:t>
            </a:r>
            <a:r>
              <a:rPr lang="tr-TR" dirty="0" smtClean="0"/>
              <a:t>prevention </a:t>
            </a:r>
            <a:r>
              <a:rPr lang="en-US" dirty="0" smtClean="0"/>
              <a:t>- </a:t>
            </a:r>
            <a:r>
              <a:rPr lang="en-US" dirty="0"/>
              <a:t>no data</a:t>
            </a:r>
          </a:p>
          <a:p>
            <a:pPr marL="342900" indent="-342900" algn="l">
              <a:buFont typeface="Arial" panose="020B0604020202020204" pitchFamily="34" charset="0"/>
              <a:buChar char="•"/>
            </a:pPr>
            <a:r>
              <a:rPr lang="en-US" dirty="0"/>
              <a:t>Infertility ------------------ no data</a:t>
            </a:r>
          </a:p>
          <a:p>
            <a:pPr marL="342900" indent="-342900" algn="l">
              <a:buFont typeface="Arial" panose="020B0604020202020204" pitchFamily="34" charset="0"/>
              <a:buChar char="•"/>
            </a:pPr>
            <a:r>
              <a:rPr lang="en-US" dirty="0"/>
              <a:t>Preoperative ------------- no data</a:t>
            </a:r>
          </a:p>
          <a:p>
            <a:pPr marL="342900" indent="-342900" algn="l">
              <a:buFont typeface="Arial" panose="020B0604020202020204" pitchFamily="34" charset="0"/>
              <a:buChar char="•"/>
            </a:pPr>
            <a:r>
              <a:rPr lang="en-US" dirty="0"/>
              <a:t>Pain ------------------------ </a:t>
            </a:r>
          </a:p>
          <a:p>
            <a:pPr marL="800100" lvl="1" indent="-342900" algn="l">
              <a:buFont typeface="Arial" panose="020B0604020202020204" pitchFamily="34" charset="0"/>
              <a:buChar char="•"/>
            </a:pPr>
            <a:r>
              <a:rPr lang="en-US" dirty="0"/>
              <a:t>Dysmenorrhea A</a:t>
            </a:r>
          </a:p>
          <a:p>
            <a:pPr marL="800100" lvl="1" indent="-342900" algn="l">
              <a:buFont typeface="Arial" panose="020B0604020202020204" pitchFamily="34" charset="0"/>
              <a:buChar char="•"/>
            </a:pPr>
            <a:r>
              <a:rPr lang="en-US" dirty="0"/>
              <a:t>Non-cyclic pelvic pain C</a:t>
            </a:r>
          </a:p>
          <a:p>
            <a:pPr marL="800100" lvl="1" indent="-342900" algn="l">
              <a:buFont typeface="Arial" panose="020B0604020202020204" pitchFamily="34" charset="0"/>
              <a:buChar char="•"/>
            </a:pPr>
            <a:r>
              <a:rPr lang="en-US" dirty="0"/>
              <a:t>Dyspareunia C</a:t>
            </a:r>
          </a:p>
          <a:p>
            <a:pPr marL="342900" indent="-342900" algn="l">
              <a:buFont typeface="Arial" panose="020B0604020202020204" pitchFamily="34" charset="0"/>
              <a:buChar char="•"/>
            </a:pPr>
            <a:r>
              <a:rPr lang="en-US" dirty="0"/>
              <a:t>To prevent recurrence ---- </a:t>
            </a:r>
            <a:r>
              <a:rPr lang="tr-TR" dirty="0" smtClean="0"/>
              <a:t>A</a:t>
            </a:r>
            <a:r>
              <a:rPr lang="en-US" dirty="0" smtClean="0"/>
              <a:t> </a:t>
            </a:r>
            <a:endParaRPr lang="en-US" dirty="0"/>
          </a:p>
          <a:p>
            <a:pPr marL="342900" indent="-342900" algn="l">
              <a:buFont typeface="Arial" panose="020B0604020202020204" pitchFamily="34" charset="0"/>
              <a:buChar char="•"/>
            </a:pPr>
            <a:r>
              <a:rPr lang="en-US" dirty="0"/>
              <a:t>Postoperative ---------------- B </a:t>
            </a:r>
          </a:p>
          <a:p>
            <a:pPr marL="342900" indent="-342900" algn="l">
              <a:buFont typeface="Arial" panose="020B0604020202020204" pitchFamily="34" charset="0"/>
              <a:buChar char="•"/>
            </a:pPr>
            <a:r>
              <a:rPr lang="en-US" dirty="0"/>
              <a:t>Before IVF -------------------- One study</a:t>
            </a:r>
          </a:p>
          <a:p>
            <a:pPr marL="342900" indent="-342900" algn="l">
              <a:buFont typeface="Arial" panose="020B0604020202020204" pitchFamily="34" charset="0"/>
              <a:buChar char="•"/>
            </a:pPr>
            <a:r>
              <a:rPr lang="en-US" dirty="0"/>
              <a:t>Deep Infiltrative Endometriosis – B </a:t>
            </a:r>
          </a:p>
          <a:p>
            <a:pPr marL="342900" indent="-342900" algn="l">
              <a:buFont typeface="Arial" panose="020B0604020202020204" pitchFamily="34" charset="0"/>
              <a:buChar char="•"/>
            </a:pPr>
            <a:r>
              <a:rPr lang="en-US" dirty="0"/>
              <a:t>Empirical ------------ Not enough data</a:t>
            </a:r>
          </a:p>
          <a:p>
            <a:pPr marL="342900" indent="-342900" algn="l">
              <a:buFont typeface="Arial" panose="020B0604020202020204" pitchFamily="34" charset="0"/>
              <a:buChar char="•"/>
            </a:pPr>
            <a:r>
              <a:rPr lang="en-US" dirty="0"/>
              <a:t>Extra-genital endometriosis --------no data</a:t>
            </a:r>
          </a:p>
          <a:p>
            <a:pPr marL="342900" indent="-342900" algn="l">
              <a:buFont typeface="Arial" panose="020B0604020202020204" pitchFamily="34" charset="0"/>
              <a:buChar char="•"/>
            </a:pPr>
            <a:r>
              <a:rPr lang="en-US" dirty="0" err="1"/>
              <a:t>Adenomyosis</a:t>
            </a:r>
            <a:r>
              <a:rPr lang="en-US" dirty="0"/>
              <a:t> ------ B 		</a:t>
            </a:r>
          </a:p>
        </p:txBody>
      </p:sp>
      <p:sp>
        <p:nvSpPr>
          <p:cNvPr id="4" name="TextBox 3"/>
          <p:cNvSpPr txBox="1">
            <a:spLocks noChangeArrowheads="1"/>
          </p:cNvSpPr>
          <p:nvPr/>
        </p:nvSpPr>
        <p:spPr bwMode="auto">
          <a:xfrm>
            <a:off x="2627313" y="6350000"/>
            <a:ext cx="13604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eaLnBrk="1" hangingPunct="1">
              <a:spcBef>
                <a:spcPct val="0"/>
              </a:spcBef>
              <a:buClrTx/>
              <a:buSzTx/>
              <a:buFontTx/>
              <a:buNone/>
            </a:pPr>
            <a:r>
              <a:rPr lang="tr-TR" altLang="tr-TR" b="0" dirty="0">
                <a:solidFill>
                  <a:schemeClr val="tx1"/>
                </a:solidFill>
                <a:latin typeface="Times New Roman" pitchFamily="18" charset="0"/>
              </a:rPr>
              <a:t>ENGİN ORAL</a:t>
            </a:r>
          </a:p>
        </p:txBody>
      </p:sp>
    </p:spTree>
    <p:extLst>
      <p:ext uri="{BB962C8B-B14F-4D97-AF65-F5344CB8AC3E}">
        <p14:creationId xmlns:p14="http://schemas.microsoft.com/office/powerpoint/2010/main" val="110241349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F736654-2261-9C4A-B27D-5760FB8F36DD}"/>
              </a:ext>
            </a:extLst>
          </p:cNvPr>
          <p:cNvSpPr>
            <a:spLocks noGrp="1"/>
          </p:cNvSpPr>
          <p:nvPr>
            <p:ph type="title"/>
          </p:nvPr>
        </p:nvSpPr>
        <p:spPr/>
        <p:txBody>
          <a:bodyPr/>
          <a:lstStyle/>
          <a:p>
            <a:r>
              <a:rPr lang="en-US" dirty="0">
                <a:solidFill>
                  <a:srgbClr val="FFFF00"/>
                </a:solidFill>
              </a:rPr>
              <a:t>Endometriosis – </a:t>
            </a:r>
            <a:r>
              <a:rPr lang="en-US" dirty="0" err="1">
                <a:solidFill>
                  <a:srgbClr val="FFFF00"/>
                </a:solidFill>
              </a:rPr>
              <a:t>Dienogest</a:t>
            </a:r>
            <a:r>
              <a:rPr lang="en-US" dirty="0">
                <a:solidFill>
                  <a:srgbClr val="FFFF00"/>
                </a:solidFill>
              </a:rPr>
              <a:t/>
            </a:r>
            <a:br>
              <a:rPr lang="en-US" dirty="0">
                <a:solidFill>
                  <a:srgbClr val="FFFF00"/>
                </a:solidFill>
              </a:rPr>
            </a:br>
            <a:r>
              <a:rPr lang="en-US" dirty="0">
                <a:solidFill>
                  <a:srgbClr val="FFFF00"/>
                </a:solidFill>
              </a:rPr>
              <a:t>Evidence-Based </a:t>
            </a:r>
            <a:r>
              <a:rPr lang="en-US" dirty="0" smtClean="0">
                <a:solidFill>
                  <a:srgbClr val="FFFF00"/>
                </a:solidFill>
              </a:rPr>
              <a:t>Medicine</a:t>
            </a:r>
            <a:r>
              <a:rPr lang="tr-TR" dirty="0" smtClean="0">
                <a:solidFill>
                  <a:srgbClr val="FFFF00"/>
                </a:solidFill>
              </a:rPr>
              <a:t> (2018)</a:t>
            </a:r>
            <a:endParaRPr lang="en-US" dirty="0">
              <a:solidFill>
                <a:srgbClr val="FFFF00"/>
              </a:solidFill>
            </a:endParaRPr>
          </a:p>
        </p:txBody>
      </p:sp>
      <p:sp>
        <p:nvSpPr>
          <p:cNvPr id="3" name="Content Placeholder 2">
            <a:extLst>
              <a:ext uri="{FF2B5EF4-FFF2-40B4-BE49-F238E27FC236}">
                <a16:creationId xmlns="" xmlns:a16="http://schemas.microsoft.com/office/drawing/2014/main" id="{E5AC1BD8-14FA-904D-8538-C3B84E98D5B2}"/>
              </a:ext>
            </a:extLst>
          </p:cNvPr>
          <p:cNvSpPr>
            <a:spLocks noGrp="1"/>
          </p:cNvSpPr>
          <p:nvPr>
            <p:ph idx="1"/>
          </p:nvPr>
        </p:nvSpPr>
        <p:spPr>
          <a:solidFill>
            <a:srgbClr val="FF0000"/>
          </a:solidFill>
        </p:spPr>
        <p:txBody>
          <a:bodyPr>
            <a:normAutofit fontScale="62500" lnSpcReduction="20000"/>
          </a:bodyPr>
          <a:lstStyle/>
          <a:p>
            <a:pPr marL="342900" indent="-342900"/>
            <a:r>
              <a:rPr lang="en-US" dirty="0"/>
              <a:t>Primary </a:t>
            </a:r>
            <a:r>
              <a:rPr lang="tr-TR" dirty="0"/>
              <a:t> </a:t>
            </a:r>
            <a:r>
              <a:rPr lang="tr-TR" dirty="0" smtClean="0"/>
              <a:t>prevention</a:t>
            </a:r>
            <a:r>
              <a:rPr lang="en-US" dirty="0" smtClean="0"/>
              <a:t> </a:t>
            </a:r>
            <a:r>
              <a:rPr lang="en-US" dirty="0"/>
              <a:t>- no data</a:t>
            </a:r>
          </a:p>
          <a:p>
            <a:pPr marL="342900" indent="-342900"/>
            <a:r>
              <a:rPr lang="en-US" dirty="0"/>
              <a:t>Infertility ------------------ no data</a:t>
            </a:r>
          </a:p>
          <a:p>
            <a:pPr marL="342900" indent="-342900"/>
            <a:r>
              <a:rPr lang="en-US" dirty="0"/>
              <a:t>Preoperative ------------- no data</a:t>
            </a:r>
          </a:p>
          <a:p>
            <a:pPr marL="342900" indent="-342900"/>
            <a:r>
              <a:rPr lang="en-US" dirty="0"/>
              <a:t>Pain ------------------------ </a:t>
            </a:r>
          </a:p>
          <a:p>
            <a:pPr marL="800100" lvl="1" indent="-342900"/>
            <a:r>
              <a:rPr lang="en-US" dirty="0"/>
              <a:t>Dysmenorrhea A</a:t>
            </a:r>
          </a:p>
          <a:p>
            <a:pPr marL="800100" lvl="1" indent="-342900"/>
            <a:r>
              <a:rPr lang="en-US" dirty="0"/>
              <a:t>Non-cyclic pelvic pain B</a:t>
            </a:r>
          </a:p>
          <a:p>
            <a:pPr marL="800100" lvl="1" indent="-342900"/>
            <a:r>
              <a:rPr lang="en-US" dirty="0"/>
              <a:t>Dyspareunia B</a:t>
            </a:r>
          </a:p>
          <a:p>
            <a:pPr marL="342900" indent="-342900"/>
            <a:r>
              <a:rPr lang="en-US" dirty="0"/>
              <a:t>To prevent recurrence ---- B </a:t>
            </a:r>
          </a:p>
          <a:p>
            <a:pPr marL="342900" indent="-342900"/>
            <a:r>
              <a:rPr lang="en-US" dirty="0"/>
              <a:t>Postoperative ---------------- B </a:t>
            </a:r>
          </a:p>
          <a:p>
            <a:pPr marL="342900" indent="-342900"/>
            <a:r>
              <a:rPr lang="en-US" dirty="0"/>
              <a:t>Before IVF -------------------- </a:t>
            </a:r>
            <a:r>
              <a:rPr lang="tr-TR" dirty="0" smtClean="0"/>
              <a:t>One study</a:t>
            </a:r>
            <a:endParaRPr lang="en-US" dirty="0"/>
          </a:p>
          <a:p>
            <a:pPr marL="342900" indent="-342900"/>
            <a:r>
              <a:rPr lang="en-US" dirty="0"/>
              <a:t>Deep Infiltrative Endometriosis – A </a:t>
            </a:r>
          </a:p>
          <a:p>
            <a:pPr marL="342900" indent="-342900"/>
            <a:r>
              <a:rPr lang="en-US" dirty="0"/>
              <a:t>Empirical ------------ </a:t>
            </a:r>
            <a:r>
              <a:rPr lang="en-US" dirty="0" smtClean="0"/>
              <a:t>No</a:t>
            </a:r>
            <a:r>
              <a:rPr lang="tr-TR" dirty="0" smtClean="0"/>
              <a:t> </a:t>
            </a:r>
            <a:r>
              <a:rPr lang="en-US" dirty="0" smtClean="0"/>
              <a:t> </a:t>
            </a:r>
            <a:r>
              <a:rPr lang="en-US" dirty="0"/>
              <a:t>data</a:t>
            </a:r>
          </a:p>
          <a:p>
            <a:pPr marL="342900" indent="-342900"/>
            <a:r>
              <a:rPr lang="en-US" dirty="0"/>
              <a:t>Extra-genital endometriosis ---- B </a:t>
            </a:r>
          </a:p>
          <a:p>
            <a:pPr marL="342900" indent="-342900"/>
            <a:r>
              <a:rPr lang="en-US" dirty="0" err="1"/>
              <a:t>Adenomyosis</a:t>
            </a:r>
            <a:r>
              <a:rPr lang="en-US" dirty="0"/>
              <a:t> ------ B </a:t>
            </a:r>
          </a:p>
        </p:txBody>
      </p:sp>
      <p:sp>
        <p:nvSpPr>
          <p:cNvPr id="4" name="TextBox 3"/>
          <p:cNvSpPr txBox="1">
            <a:spLocks noChangeArrowheads="1"/>
          </p:cNvSpPr>
          <p:nvPr/>
        </p:nvSpPr>
        <p:spPr bwMode="auto">
          <a:xfrm>
            <a:off x="2627313" y="6350000"/>
            <a:ext cx="13604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eaLnBrk="1" hangingPunct="1">
              <a:spcBef>
                <a:spcPct val="0"/>
              </a:spcBef>
              <a:buClrTx/>
              <a:buSzTx/>
              <a:buFontTx/>
              <a:buNone/>
            </a:pPr>
            <a:r>
              <a:rPr lang="tr-TR" altLang="tr-TR" b="0" dirty="0">
                <a:solidFill>
                  <a:schemeClr val="tx1"/>
                </a:solidFill>
                <a:latin typeface="Times New Roman" pitchFamily="18" charset="0"/>
              </a:rPr>
              <a:t>ENGİN ORAL</a:t>
            </a:r>
          </a:p>
        </p:txBody>
      </p:sp>
    </p:spTree>
    <p:extLst>
      <p:ext uri="{BB962C8B-B14F-4D97-AF65-F5344CB8AC3E}">
        <p14:creationId xmlns:p14="http://schemas.microsoft.com/office/powerpoint/2010/main" val="129449428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B3003A6-18D2-CC40-9D96-202AF72D13BA}"/>
              </a:ext>
            </a:extLst>
          </p:cNvPr>
          <p:cNvSpPr>
            <a:spLocks noGrp="1"/>
          </p:cNvSpPr>
          <p:nvPr>
            <p:ph type="title"/>
          </p:nvPr>
        </p:nvSpPr>
        <p:spPr/>
        <p:txBody>
          <a:bodyPr/>
          <a:lstStyle/>
          <a:p>
            <a:r>
              <a:rPr lang="en-US" sz="3600" dirty="0">
                <a:solidFill>
                  <a:srgbClr val="FFFF00"/>
                </a:solidFill>
              </a:rPr>
              <a:t>Advantages and disadvantages of hormonal treatment of endometriosis</a:t>
            </a:r>
          </a:p>
        </p:txBody>
      </p:sp>
      <p:graphicFrame>
        <p:nvGraphicFramePr>
          <p:cNvPr id="4" name="Content Placeholder 3">
            <a:extLst>
              <a:ext uri="{FF2B5EF4-FFF2-40B4-BE49-F238E27FC236}">
                <a16:creationId xmlns="" xmlns:a16="http://schemas.microsoft.com/office/drawing/2014/main" id="{1BB63100-1880-7648-ADBF-CCE986CB29B9}"/>
              </a:ext>
            </a:extLst>
          </p:cNvPr>
          <p:cNvGraphicFramePr>
            <a:graphicFrameLocks noGrp="1"/>
          </p:cNvGraphicFramePr>
          <p:nvPr>
            <p:ph idx="1"/>
            <p:extLst>
              <p:ext uri="{D42A27DB-BD31-4B8C-83A1-F6EECF244321}">
                <p14:modId xmlns:p14="http://schemas.microsoft.com/office/powerpoint/2010/main" val="4078680637"/>
              </p:ext>
            </p:extLst>
          </p:nvPr>
        </p:nvGraphicFramePr>
        <p:xfrm>
          <a:off x="539552" y="1628800"/>
          <a:ext cx="8388424" cy="4584201"/>
        </p:xfrm>
        <a:graphic>
          <a:graphicData uri="http://schemas.openxmlformats.org/drawingml/2006/table">
            <a:tbl>
              <a:tblPr>
                <a:tableStyleId>{5C22544A-7EE6-4342-B048-85BDC9FD1C3A}</a:tableStyleId>
              </a:tblPr>
              <a:tblGrid>
                <a:gridCol w="2097106">
                  <a:extLst>
                    <a:ext uri="{9D8B030D-6E8A-4147-A177-3AD203B41FA5}">
                      <a16:colId xmlns="" xmlns:a16="http://schemas.microsoft.com/office/drawing/2014/main" val="3838160262"/>
                    </a:ext>
                  </a:extLst>
                </a:gridCol>
                <a:gridCol w="2097106">
                  <a:extLst>
                    <a:ext uri="{9D8B030D-6E8A-4147-A177-3AD203B41FA5}">
                      <a16:colId xmlns="" xmlns:a16="http://schemas.microsoft.com/office/drawing/2014/main" val="3526903254"/>
                    </a:ext>
                  </a:extLst>
                </a:gridCol>
                <a:gridCol w="2097106">
                  <a:extLst>
                    <a:ext uri="{9D8B030D-6E8A-4147-A177-3AD203B41FA5}">
                      <a16:colId xmlns="" xmlns:a16="http://schemas.microsoft.com/office/drawing/2014/main" val="1530003600"/>
                    </a:ext>
                  </a:extLst>
                </a:gridCol>
                <a:gridCol w="2097106">
                  <a:extLst>
                    <a:ext uri="{9D8B030D-6E8A-4147-A177-3AD203B41FA5}">
                      <a16:colId xmlns="" xmlns:a16="http://schemas.microsoft.com/office/drawing/2014/main" val="2783186830"/>
                    </a:ext>
                  </a:extLst>
                </a:gridCol>
              </a:tblGrid>
              <a:tr h="757113">
                <a:tc>
                  <a:txBody>
                    <a:bodyPr/>
                    <a:lstStyle/>
                    <a:p>
                      <a:pPr algn="l" fontAlgn="b"/>
                      <a:r>
                        <a:rPr lang="en-US" sz="1200" u="none" strike="noStrike" dirty="0">
                          <a:solidFill>
                            <a:schemeClr val="tx1"/>
                          </a:solidFill>
                          <a:effectLst/>
                        </a:rPr>
                        <a:t>Characteristics of the medication</a:t>
                      </a:r>
                      <a:endParaRPr lang="en-US" sz="1200" b="0" i="0" u="none" strike="noStrike" dirty="0">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2400" u="none" strike="noStrike" dirty="0" err="1" smtClean="0">
                          <a:solidFill>
                            <a:srgbClr val="00B0F0"/>
                          </a:solidFill>
                          <a:effectLst/>
                        </a:rPr>
                        <a:t>Dienogest</a:t>
                      </a:r>
                      <a:endParaRPr lang="en-US" sz="2400" b="0" i="0" u="none" strike="noStrike" dirty="0">
                        <a:solidFill>
                          <a:srgbClr val="00B0F0"/>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2400" u="none" strike="noStrike" dirty="0" smtClean="0">
                          <a:solidFill>
                            <a:srgbClr val="00B0F0"/>
                          </a:solidFill>
                          <a:effectLst/>
                        </a:rPr>
                        <a:t>GnRH-analogues</a:t>
                      </a:r>
                      <a:endParaRPr lang="en-US" sz="2400" b="0" i="0" u="none" strike="noStrike" dirty="0">
                        <a:solidFill>
                          <a:srgbClr val="00B0F0"/>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2400" u="none" strike="noStrike" dirty="0">
                          <a:solidFill>
                            <a:srgbClr val="00B0F0"/>
                          </a:solidFill>
                          <a:effectLst/>
                        </a:rPr>
                        <a:t>Combined oral </a:t>
                      </a:r>
                      <a:r>
                        <a:rPr lang="en-US" sz="2400" u="none" strike="noStrike" dirty="0" err="1">
                          <a:solidFill>
                            <a:srgbClr val="00B0F0"/>
                          </a:solidFill>
                          <a:effectLst/>
                        </a:rPr>
                        <a:t>contraseptives</a:t>
                      </a:r>
                      <a:endParaRPr lang="en-US" sz="2400" b="0" i="0" u="none" strike="noStrike" dirty="0">
                        <a:solidFill>
                          <a:srgbClr val="00B0F0"/>
                        </a:solidFill>
                        <a:effectLst/>
                        <a:latin typeface="Calibri" panose="020F0502020204030204" pitchFamily="34" charset="0"/>
                      </a:endParaRPr>
                    </a:p>
                  </a:txBody>
                  <a:tcPr marL="6928" marR="6928" marT="9237" marB="0" anchor="b">
                    <a:solidFill>
                      <a:srgbClr val="FF0000"/>
                    </a:solidFill>
                  </a:tcPr>
                </a:tc>
                <a:extLst>
                  <a:ext uri="{0D108BD9-81ED-4DB2-BD59-A6C34878D82A}">
                    <a16:rowId xmlns="" xmlns:a16="http://schemas.microsoft.com/office/drawing/2014/main" val="4059071022"/>
                  </a:ext>
                </a:extLst>
              </a:tr>
              <a:tr h="570268">
                <a:tc>
                  <a:txBody>
                    <a:bodyPr/>
                    <a:lstStyle/>
                    <a:p>
                      <a:pPr algn="l" fontAlgn="b"/>
                      <a:r>
                        <a:rPr lang="en-US" sz="1200" u="none" strike="noStrike">
                          <a:solidFill>
                            <a:schemeClr val="tx1"/>
                          </a:solidFill>
                          <a:effectLst/>
                        </a:rPr>
                        <a:t>Effects proven in studies</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dirty="0">
                          <a:solidFill>
                            <a:schemeClr val="tx1"/>
                          </a:solidFill>
                          <a:effectLst/>
                        </a:rPr>
                        <a:t>Very Good</a:t>
                      </a:r>
                      <a:endParaRPr lang="en-US" sz="1200" b="0" i="0" u="none" strike="noStrike" dirty="0">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Very Good</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Limited Data</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extLst>
                  <a:ext uri="{0D108BD9-81ED-4DB2-BD59-A6C34878D82A}">
                    <a16:rowId xmlns="" xmlns:a16="http://schemas.microsoft.com/office/drawing/2014/main" val="4133383016"/>
                  </a:ext>
                </a:extLst>
              </a:tr>
              <a:tr h="943959">
                <a:tc>
                  <a:txBody>
                    <a:bodyPr/>
                    <a:lstStyle/>
                    <a:p>
                      <a:pPr algn="l" fontAlgn="b"/>
                      <a:r>
                        <a:rPr lang="en-US" sz="1200" u="none" strike="noStrike">
                          <a:solidFill>
                            <a:schemeClr val="tx1"/>
                          </a:solidFill>
                          <a:effectLst/>
                        </a:rPr>
                        <a:t>Change in bleeding patterns</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At the beginning high rate of irregular bleeding</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Rate of amenorrhea high</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dirty="0">
                          <a:solidFill>
                            <a:schemeClr val="tx1"/>
                          </a:solidFill>
                          <a:effectLst/>
                        </a:rPr>
                        <a:t>Good cyclic control</a:t>
                      </a:r>
                      <a:endParaRPr lang="en-US" sz="1200" b="0" i="0" u="none" strike="noStrike" dirty="0">
                        <a:solidFill>
                          <a:schemeClr val="tx1"/>
                        </a:solidFill>
                        <a:effectLst/>
                        <a:latin typeface="Calibri" panose="020F0502020204030204" pitchFamily="34" charset="0"/>
                      </a:endParaRPr>
                    </a:p>
                  </a:txBody>
                  <a:tcPr marL="6928" marR="6928" marT="9237" marB="0" anchor="b">
                    <a:solidFill>
                      <a:srgbClr val="FF0000"/>
                    </a:solidFill>
                  </a:tcPr>
                </a:tc>
                <a:extLst>
                  <a:ext uri="{0D108BD9-81ED-4DB2-BD59-A6C34878D82A}">
                    <a16:rowId xmlns="" xmlns:a16="http://schemas.microsoft.com/office/drawing/2014/main" val="289834977"/>
                  </a:ext>
                </a:extLst>
              </a:tr>
              <a:tr h="383422">
                <a:tc>
                  <a:txBody>
                    <a:bodyPr/>
                    <a:lstStyle/>
                    <a:p>
                      <a:pPr algn="l" fontAlgn="b"/>
                      <a:r>
                        <a:rPr lang="en-US" sz="1200" u="none" strike="noStrike">
                          <a:solidFill>
                            <a:schemeClr val="tx1"/>
                          </a:solidFill>
                          <a:effectLst/>
                        </a:rPr>
                        <a:t>Long-term use</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Yes</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Limited (6 months)</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Yes</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extLst>
                  <a:ext uri="{0D108BD9-81ED-4DB2-BD59-A6C34878D82A}">
                    <a16:rowId xmlns="" xmlns:a16="http://schemas.microsoft.com/office/drawing/2014/main" val="1185958135"/>
                  </a:ext>
                </a:extLst>
              </a:tr>
              <a:tr h="207606">
                <a:tc>
                  <a:txBody>
                    <a:bodyPr/>
                    <a:lstStyle/>
                    <a:p>
                      <a:pPr algn="l" fontAlgn="b"/>
                      <a:r>
                        <a:rPr lang="en-US" sz="1200" u="none" strike="noStrike">
                          <a:solidFill>
                            <a:schemeClr val="tx1"/>
                          </a:solidFill>
                          <a:effectLst/>
                        </a:rPr>
                        <a:t>Cost</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Medium </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High</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Low</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extLst>
                  <a:ext uri="{0D108BD9-81ED-4DB2-BD59-A6C34878D82A}">
                    <a16:rowId xmlns="" xmlns:a16="http://schemas.microsoft.com/office/drawing/2014/main" val="2592907247"/>
                  </a:ext>
                </a:extLst>
              </a:tr>
              <a:tr h="570268">
                <a:tc>
                  <a:txBody>
                    <a:bodyPr/>
                    <a:lstStyle/>
                    <a:p>
                      <a:pPr algn="l" fontAlgn="b"/>
                      <a:r>
                        <a:rPr lang="en-US" sz="1200" u="none" strike="noStrike">
                          <a:solidFill>
                            <a:schemeClr val="tx1"/>
                          </a:solidFill>
                          <a:effectLst/>
                        </a:rPr>
                        <a:t>Hypoestrogenic sideeffects</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None</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High</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None</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extLst>
                  <a:ext uri="{0D108BD9-81ED-4DB2-BD59-A6C34878D82A}">
                    <a16:rowId xmlns="" xmlns:a16="http://schemas.microsoft.com/office/drawing/2014/main" val="909142475"/>
                  </a:ext>
                </a:extLst>
              </a:tr>
              <a:tr h="207606">
                <a:tc>
                  <a:txBody>
                    <a:bodyPr/>
                    <a:lstStyle/>
                    <a:p>
                      <a:pPr algn="l" fontAlgn="b"/>
                      <a:r>
                        <a:rPr lang="en-US" sz="1200" u="none" strike="noStrike">
                          <a:solidFill>
                            <a:schemeClr val="tx1"/>
                          </a:solidFill>
                          <a:effectLst/>
                        </a:rPr>
                        <a:t>Usage</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Oral</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Injections</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Oral</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extLst>
                  <a:ext uri="{0D108BD9-81ED-4DB2-BD59-A6C34878D82A}">
                    <a16:rowId xmlns="" xmlns:a16="http://schemas.microsoft.com/office/drawing/2014/main" val="2417431601"/>
                  </a:ext>
                </a:extLst>
              </a:tr>
              <a:tr h="943959">
                <a:tc>
                  <a:txBody>
                    <a:bodyPr/>
                    <a:lstStyle/>
                    <a:p>
                      <a:pPr algn="l" fontAlgn="b"/>
                      <a:r>
                        <a:rPr lang="en-US" sz="1200" u="none" strike="noStrike">
                          <a:solidFill>
                            <a:schemeClr val="tx1"/>
                          </a:solidFill>
                          <a:effectLst/>
                        </a:rPr>
                        <a:t>Is it aproved for endometriosis treatment?</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Yes</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a:solidFill>
                            <a:schemeClr val="tx1"/>
                          </a:solidFill>
                          <a:effectLst/>
                        </a:rPr>
                        <a:t>Yes</a:t>
                      </a:r>
                      <a:endParaRPr lang="en-US" sz="1200" b="0" i="0" u="none" strike="noStrike">
                        <a:solidFill>
                          <a:schemeClr val="tx1"/>
                        </a:solidFill>
                        <a:effectLst/>
                        <a:latin typeface="Calibri" panose="020F0502020204030204" pitchFamily="34" charset="0"/>
                      </a:endParaRPr>
                    </a:p>
                  </a:txBody>
                  <a:tcPr marL="6928" marR="6928" marT="9237" marB="0" anchor="b">
                    <a:solidFill>
                      <a:srgbClr val="FF0000"/>
                    </a:solidFill>
                  </a:tcPr>
                </a:tc>
                <a:tc>
                  <a:txBody>
                    <a:bodyPr/>
                    <a:lstStyle/>
                    <a:p>
                      <a:pPr algn="l" fontAlgn="b"/>
                      <a:r>
                        <a:rPr lang="en-US" sz="1200" u="none" strike="noStrike" dirty="0">
                          <a:solidFill>
                            <a:schemeClr val="tx1"/>
                          </a:solidFill>
                          <a:effectLst/>
                        </a:rPr>
                        <a:t>No</a:t>
                      </a:r>
                      <a:endParaRPr lang="en-US" sz="1200" b="0" i="0" u="none" strike="noStrike" dirty="0">
                        <a:solidFill>
                          <a:schemeClr val="tx1"/>
                        </a:solidFill>
                        <a:effectLst/>
                        <a:latin typeface="Calibri" panose="020F0502020204030204" pitchFamily="34" charset="0"/>
                      </a:endParaRPr>
                    </a:p>
                  </a:txBody>
                  <a:tcPr marL="6928" marR="6928" marT="9237" marB="0" anchor="b">
                    <a:solidFill>
                      <a:srgbClr val="FF0000"/>
                    </a:solidFill>
                  </a:tcPr>
                </a:tc>
                <a:extLst>
                  <a:ext uri="{0D108BD9-81ED-4DB2-BD59-A6C34878D82A}">
                    <a16:rowId xmlns="" xmlns:a16="http://schemas.microsoft.com/office/drawing/2014/main" val="1631910382"/>
                  </a:ext>
                </a:extLst>
              </a:tr>
            </a:tbl>
          </a:graphicData>
        </a:graphic>
      </p:graphicFrame>
    </p:spTree>
    <p:extLst>
      <p:ext uri="{BB962C8B-B14F-4D97-AF65-F5344CB8AC3E}">
        <p14:creationId xmlns:p14="http://schemas.microsoft.com/office/powerpoint/2010/main" val="203248690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idx="1"/>
          </p:nvPr>
        </p:nvPicPr>
        <p:blipFill>
          <a:blip r:embed="rId3"/>
          <a:srcRect/>
          <a:stretch>
            <a:fillRect/>
          </a:stretch>
        </p:blipFill>
        <p:spPr bwMode="auto">
          <a:xfrm>
            <a:off x="107504" y="383"/>
            <a:ext cx="8856983" cy="2204864"/>
          </a:xfrm>
          <a:prstGeom prst="rect">
            <a:avLst/>
          </a:prstGeom>
          <a:noFill/>
          <a:ln w="9525">
            <a:noFill/>
            <a:miter lim="800000"/>
            <a:headEnd/>
            <a:tailEnd/>
          </a:ln>
          <a:effectLst/>
        </p:spPr>
      </p:pic>
      <p:sp>
        <p:nvSpPr>
          <p:cNvPr id="3" name="Content Placeholder 2"/>
          <p:cNvSpPr txBox="1">
            <a:spLocks/>
          </p:cNvSpPr>
          <p:nvPr/>
        </p:nvSpPr>
        <p:spPr bwMode="auto">
          <a:xfrm>
            <a:off x="457200" y="2564904"/>
            <a:ext cx="8229600" cy="4032448"/>
          </a:xfrm>
          <a:prstGeom prst="rect">
            <a:avLst/>
          </a:prstGeom>
          <a:solidFill>
            <a:srgbClr val="FF0000"/>
          </a:solidFill>
          <a:ln>
            <a:noFill/>
          </a:ln>
          <a:extLst/>
        </p:spPr>
        <p:txBody>
          <a:bodyPr vert="horz" wrap="square" lIns="91440" tIns="45720" rIns="91440" bIns="45720" numCol="1" anchor="t" anchorCtr="0" compatLnSpc="1">
            <a:prstTxWarp prst="textNoShape">
              <a:avLst/>
            </a:prstTxWarp>
            <a:normAutofit fontScale="925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11%-%19 </a:t>
            </a:r>
            <a:r>
              <a:rPr lang="en-US" dirty="0" smtClean="0">
                <a:sym typeface="Wingdings" pitchFamily="2" charset="2"/>
              </a:rPr>
              <a:t> no reduction of pain</a:t>
            </a:r>
          </a:p>
          <a:p>
            <a:r>
              <a:rPr lang="en-US" dirty="0" smtClean="0">
                <a:sym typeface="Wingdings" pitchFamily="2" charset="2"/>
              </a:rPr>
              <a:t>5%-59%  pain remaining</a:t>
            </a:r>
          </a:p>
          <a:p>
            <a:r>
              <a:rPr lang="en-US" dirty="0" smtClean="0">
                <a:sym typeface="Wingdings" pitchFamily="2" charset="2"/>
              </a:rPr>
              <a:t>17%-34%  recurrence of pain after stop of therapy</a:t>
            </a:r>
          </a:p>
          <a:p>
            <a:r>
              <a:rPr lang="en-US" dirty="0" smtClean="0">
                <a:sym typeface="Wingdings" pitchFamily="2" charset="2"/>
              </a:rPr>
              <a:t>5%-16%  discontinuation because of adverse effect</a:t>
            </a:r>
          </a:p>
          <a:p>
            <a:pPr>
              <a:buFont typeface="Arial" charset="0"/>
              <a:buNone/>
            </a:pPr>
            <a:endParaRPr lang="en-US" dirty="0" smtClean="0">
              <a:sym typeface="Wingdings" pitchFamily="2" charset="2"/>
            </a:endParaRPr>
          </a:p>
          <a:p>
            <a:r>
              <a:rPr lang="en-US" b="1" i="1" dirty="0" smtClean="0">
                <a:solidFill>
                  <a:srgbClr val="FFC000"/>
                </a:solidFill>
              </a:rPr>
              <a:t>CONCLUSION</a:t>
            </a:r>
            <a:r>
              <a:rPr lang="en-US" dirty="0" smtClean="0"/>
              <a:t>: Limited or intermittent benefit for medical therapy of endometriosis pain</a:t>
            </a:r>
          </a:p>
          <a:p>
            <a:endParaRPr lang="en-US" dirty="0" smtClean="0">
              <a:sym typeface="Wingdings" pitchFamily="2" charset="2"/>
            </a:endParaRPr>
          </a:p>
          <a:p>
            <a:endParaRPr lang="en-US" dirty="0"/>
          </a:p>
        </p:txBody>
      </p:sp>
      <p:sp>
        <p:nvSpPr>
          <p:cNvPr id="4" name="Metin kutusu 4"/>
          <p:cNvSpPr txBox="1"/>
          <p:nvPr/>
        </p:nvSpPr>
        <p:spPr>
          <a:xfrm>
            <a:off x="7989173" y="1459338"/>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105397414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931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8784975" cy="6669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5873507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FFFF00"/>
                </a:solidFill>
              </a:rPr>
              <a:t>Surgical management of endometriosis related  pain</a:t>
            </a:r>
            <a:br>
              <a:rPr lang="tr-TR" dirty="0" smtClean="0">
                <a:solidFill>
                  <a:srgbClr val="FFFF00"/>
                </a:solidFill>
              </a:rPr>
            </a:br>
            <a:r>
              <a:rPr lang="tr-TR" dirty="0" smtClean="0">
                <a:solidFill>
                  <a:srgbClr val="FFFF00"/>
                </a:solidFill>
              </a:rPr>
              <a:t>Indications:</a:t>
            </a:r>
            <a:endParaRPr lang="en-GB" dirty="0">
              <a:solidFill>
                <a:srgbClr val="FFFF00"/>
              </a:solidFill>
            </a:endParaRPr>
          </a:p>
        </p:txBody>
      </p:sp>
      <p:sp>
        <p:nvSpPr>
          <p:cNvPr id="3" name="İçerik Yer Tutucusu 2"/>
          <p:cNvSpPr>
            <a:spLocks noGrp="1"/>
          </p:cNvSpPr>
          <p:nvPr>
            <p:ph idx="1"/>
          </p:nvPr>
        </p:nvSpPr>
        <p:spPr/>
        <p:txBody>
          <a:bodyPr/>
          <a:lstStyle/>
          <a:p>
            <a:endParaRPr lang="tr-TR" dirty="0" smtClean="0"/>
          </a:p>
          <a:p>
            <a:r>
              <a:rPr lang="tr-TR" dirty="0" smtClean="0"/>
              <a:t>Who do not respond to medical therapy</a:t>
            </a:r>
          </a:p>
          <a:p>
            <a:r>
              <a:rPr lang="tr-TR" dirty="0" smtClean="0"/>
              <a:t>Who  decline medical therapy</a:t>
            </a:r>
          </a:p>
          <a:p>
            <a:r>
              <a:rPr lang="tr-TR" dirty="0" smtClean="0"/>
              <a:t>Who have contraindications  to medical therapy </a:t>
            </a:r>
          </a:p>
          <a:p>
            <a:r>
              <a:rPr lang="tr-TR" dirty="0" smtClean="0"/>
              <a:t>Who have an  acute ovarian cyst rupture</a:t>
            </a:r>
          </a:p>
          <a:p>
            <a:r>
              <a:rPr lang="tr-TR" dirty="0" smtClean="0"/>
              <a:t>Who have severe  invasive disease   (DIE)</a:t>
            </a:r>
          </a:p>
          <a:p>
            <a:endParaRPr lang="en-GB" dirty="0"/>
          </a:p>
        </p:txBody>
      </p:sp>
    </p:spTree>
    <p:extLst>
      <p:ext uri="{BB962C8B-B14F-4D97-AF65-F5344CB8AC3E}">
        <p14:creationId xmlns:p14="http://schemas.microsoft.com/office/powerpoint/2010/main" val="177983458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532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404664"/>
            <a:ext cx="8352928"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7812360" y="548680"/>
            <a:ext cx="1080120"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58664126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FFFFFF"/>
          </a:solidFill>
          <a:ln>
            <a:solidFill>
              <a:srgbClr val="D9D9D9"/>
            </a:solidFill>
          </a:ln>
        </p:spPr>
        <p:txBody>
          <a:bodyPr>
            <a:noAutofit/>
          </a:bodyPr>
          <a:lstStyle/>
          <a:p>
            <a:r>
              <a:rPr lang="en-US" sz="3200" b="0" dirty="0">
                <a:solidFill>
                  <a:srgbClr val="FF0000"/>
                </a:solidFill>
              </a:rPr>
              <a:t>Surgical interruption of pelvic nerve </a:t>
            </a:r>
            <a:r>
              <a:rPr lang="en-US" sz="3200" b="0" dirty="0" smtClean="0">
                <a:solidFill>
                  <a:srgbClr val="FF0000"/>
                </a:solidFill>
              </a:rPr>
              <a:t>pathways for Pain</a:t>
            </a:r>
            <a:endParaRPr lang="tr-TR" sz="3200" dirty="0">
              <a:solidFill>
                <a:srgbClr val="FF0000"/>
              </a:solidFill>
            </a:endParaRP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4300" y="6477000"/>
            <a:ext cx="5219700" cy="295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descr="Screen Shot 2014-01-01 at 12.25.39.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6665" y="5554365"/>
            <a:ext cx="1330654" cy="10702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pic>
      <p:pic>
        <p:nvPicPr>
          <p:cNvPr id="4" name="Picture 3"/>
          <p:cNvPicPr>
            <a:picLocks noChangeAspect="1"/>
          </p:cNvPicPr>
          <p:nvPr/>
        </p:nvPicPr>
        <p:blipFill>
          <a:blip r:embed="rId4"/>
          <a:stretch>
            <a:fillRect/>
          </a:stretch>
        </p:blipFill>
        <p:spPr>
          <a:xfrm>
            <a:off x="457200" y="2362200"/>
            <a:ext cx="8098190" cy="2743200"/>
          </a:xfrm>
          <a:prstGeom prst="rect">
            <a:avLst/>
          </a:prstGeom>
        </p:spPr>
      </p:pic>
    </p:spTree>
    <p:extLst>
      <p:ext uri="{BB962C8B-B14F-4D97-AF65-F5344CB8AC3E}">
        <p14:creationId xmlns:p14="http://schemas.microsoft.com/office/powerpoint/2010/main" val="80174495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FFFFFF"/>
          </a:solidFill>
          <a:ln>
            <a:solidFill>
              <a:srgbClr val="D9D9D9"/>
            </a:solidFill>
          </a:ln>
        </p:spPr>
        <p:txBody>
          <a:bodyPr>
            <a:noAutofit/>
          </a:bodyPr>
          <a:lstStyle/>
          <a:p>
            <a:r>
              <a:rPr lang="en-US" sz="3600" b="0" dirty="0">
                <a:solidFill>
                  <a:srgbClr val="FF0000"/>
                </a:solidFill>
              </a:rPr>
              <a:t> Is surgery effective for painful symptoms associated with endometriosis?</a:t>
            </a:r>
            <a:endParaRPr lang="tr-TR" sz="3600" dirty="0">
              <a:solidFill>
                <a:srgbClr val="FF0000"/>
              </a:solidFill>
            </a:endParaRPr>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4300" y="6477000"/>
            <a:ext cx="5219700" cy="295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descr="Screen Shot 2014-01-01 at 12.25.39.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89" y="5752725"/>
            <a:ext cx="1330654" cy="10702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pic>
      <p:pic>
        <p:nvPicPr>
          <p:cNvPr id="4" name="Picture 3"/>
          <p:cNvPicPr>
            <a:picLocks noChangeAspect="1"/>
          </p:cNvPicPr>
          <p:nvPr/>
        </p:nvPicPr>
        <p:blipFill>
          <a:blip r:embed="rId4"/>
          <a:stretch>
            <a:fillRect/>
          </a:stretch>
        </p:blipFill>
        <p:spPr>
          <a:xfrm>
            <a:off x="381000" y="1981200"/>
            <a:ext cx="8256233" cy="1714500"/>
          </a:xfrm>
          <a:prstGeom prst="rect">
            <a:avLst/>
          </a:prstGeom>
        </p:spPr>
      </p:pic>
      <p:pic>
        <p:nvPicPr>
          <p:cNvPr id="5" name="Picture 4"/>
          <p:cNvPicPr>
            <a:picLocks noChangeAspect="1"/>
          </p:cNvPicPr>
          <p:nvPr/>
        </p:nvPicPr>
        <p:blipFill>
          <a:blip r:embed="rId5"/>
          <a:stretch>
            <a:fillRect/>
          </a:stretch>
        </p:blipFill>
        <p:spPr>
          <a:xfrm>
            <a:off x="457200" y="3886200"/>
            <a:ext cx="8153400" cy="1428090"/>
          </a:xfrm>
          <a:prstGeom prst="rect">
            <a:avLst/>
          </a:prstGeom>
        </p:spPr>
      </p:pic>
    </p:spTree>
    <p:extLst>
      <p:ext uri="{BB962C8B-B14F-4D97-AF65-F5344CB8AC3E}">
        <p14:creationId xmlns:p14="http://schemas.microsoft.com/office/powerpoint/2010/main" val="272984582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FFFFFF"/>
          </a:solidFill>
          <a:ln>
            <a:solidFill>
              <a:srgbClr val="D9D9D9"/>
            </a:solidFill>
          </a:ln>
        </p:spPr>
        <p:txBody>
          <a:bodyPr>
            <a:noAutofit/>
          </a:bodyPr>
          <a:lstStyle/>
          <a:p>
            <a:r>
              <a:rPr lang="en-US" sz="3600" b="0" dirty="0">
                <a:solidFill>
                  <a:srgbClr val="FF0000"/>
                </a:solidFill>
              </a:rPr>
              <a:t> Is surgery effective for painful symptoms associated with </a:t>
            </a:r>
            <a:r>
              <a:rPr lang="en-US" sz="3600" b="0" dirty="0" err="1" smtClean="0">
                <a:solidFill>
                  <a:srgbClr val="FF0000"/>
                </a:solidFill>
              </a:rPr>
              <a:t>endometrioma</a:t>
            </a:r>
            <a:r>
              <a:rPr lang="en-US" sz="3600" b="0" dirty="0" smtClean="0">
                <a:solidFill>
                  <a:srgbClr val="FF0000"/>
                </a:solidFill>
              </a:rPr>
              <a:t>?</a:t>
            </a:r>
            <a:endParaRPr lang="tr-TR" sz="3600" dirty="0">
              <a:solidFill>
                <a:srgbClr val="FF0000"/>
              </a:solidFill>
            </a:endParaRPr>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4300" y="6477000"/>
            <a:ext cx="5219700" cy="295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descr="Screen Shot 2014-01-01 at 12.25.39.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89" y="5752725"/>
            <a:ext cx="1330654" cy="10702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pic>
      <p:pic>
        <p:nvPicPr>
          <p:cNvPr id="3" name="Picture 2"/>
          <p:cNvPicPr>
            <a:picLocks noChangeAspect="1"/>
          </p:cNvPicPr>
          <p:nvPr/>
        </p:nvPicPr>
        <p:blipFill>
          <a:blip r:embed="rId4"/>
          <a:stretch>
            <a:fillRect/>
          </a:stretch>
        </p:blipFill>
        <p:spPr>
          <a:xfrm>
            <a:off x="304800" y="2172756"/>
            <a:ext cx="8499732" cy="2551644"/>
          </a:xfrm>
          <a:prstGeom prst="rect">
            <a:avLst/>
          </a:prstGeom>
        </p:spPr>
      </p:pic>
    </p:spTree>
    <p:extLst>
      <p:ext uri="{BB962C8B-B14F-4D97-AF65-F5344CB8AC3E}">
        <p14:creationId xmlns:p14="http://schemas.microsoft.com/office/powerpoint/2010/main" val="4459323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9933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1830"/>
          <a:stretch/>
        </p:blipFill>
        <p:spPr bwMode="auto">
          <a:xfrm>
            <a:off x="0" y="116632"/>
            <a:ext cx="9143999" cy="6617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096715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533" y="125498"/>
            <a:ext cx="8640960" cy="193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456332" y="290310"/>
            <a:ext cx="652743" cy="369332"/>
          </a:xfrm>
          <a:prstGeom prst="rect">
            <a:avLst/>
          </a:prstGeom>
          <a:solidFill>
            <a:srgbClr val="FFFF00"/>
          </a:solidFill>
        </p:spPr>
        <p:txBody>
          <a:bodyPr wrap="none" rtlCol="0">
            <a:spAutoFit/>
          </a:bodyPr>
          <a:lstStyle/>
          <a:p>
            <a:r>
              <a:rPr lang="tr-TR" dirty="0" smtClean="0">
                <a:solidFill>
                  <a:srgbClr val="FF0000"/>
                </a:solidFill>
              </a:rPr>
              <a:t>2014</a:t>
            </a:r>
            <a:endParaRPr lang="tr-TR" dirty="0">
              <a:solidFill>
                <a:srgbClr val="FF0000"/>
              </a:solidFill>
            </a:endParaRPr>
          </a:p>
        </p:txBody>
      </p:sp>
      <p:pic>
        <p:nvPicPr>
          <p:cNvPr id="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1550" y="2204864"/>
            <a:ext cx="4477504" cy="4335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7075" y="2295348"/>
            <a:ext cx="4081418" cy="1920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85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3691" y="4215358"/>
            <a:ext cx="4701179" cy="2165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58437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044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6593"/>
            <a:ext cx="9144000" cy="1499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4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4" y="271710"/>
            <a:ext cx="4324350" cy="43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98376" y="132161"/>
            <a:ext cx="697627" cy="369332"/>
          </a:xfrm>
          <a:prstGeom prst="rect">
            <a:avLst/>
          </a:prstGeom>
          <a:solidFill>
            <a:srgbClr val="FFFF00"/>
          </a:solidFill>
        </p:spPr>
        <p:txBody>
          <a:bodyPr wrap="none" rtlCol="0">
            <a:spAutoFit/>
          </a:bodyPr>
          <a:lstStyle/>
          <a:p>
            <a:r>
              <a:rPr lang="tr-TR" dirty="0" smtClean="0">
                <a:solidFill>
                  <a:srgbClr val="FF0000"/>
                </a:solidFill>
              </a:rPr>
              <a:t>2017</a:t>
            </a:r>
            <a:endParaRPr lang="tr-TR" dirty="0">
              <a:solidFill>
                <a:srgbClr val="FF0000"/>
              </a:solidFill>
            </a:endParaRPr>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916832"/>
            <a:ext cx="8816491" cy="44336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idx="1"/>
          </p:nvPr>
        </p:nvSpPr>
        <p:spPr/>
        <p:txBody>
          <a:bodyPr/>
          <a:lstStyle/>
          <a:p>
            <a:endParaRPr lang="tr-TR" dirty="0"/>
          </a:p>
        </p:txBody>
      </p:sp>
    </p:spTree>
    <p:extLst>
      <p:ext uri="{BB962C8B-B14F-4D97-AF65-F5344CB8AC3E}">
        <p14:creationId xmlns:p14="http://schemas.microsoft.com/office/powerpoint/2010/main" val="300033701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A992D89-CE9F-7245-BE5E-89B93678A548}"/>
              </a:ext>
            </a:extLst>
          </p:cNvPr>
          <p:cNvSpPr>
            <a:spLocks noGrp="1"/>
          </p:cNvSpPr>
          <p:nvPr>
            <p:ph type="title"/>
          </p:nvPr>
        </p:nvSpPr>
        <p:spPr/>
        <p:txBody>
          <a:bodyPr/>
          <a:lstStyle/>
          <a:p>
            <a:r>
              <a:rPr lang="en-US" dirty="0">
                <a:solidFill>
                  <a:srgbClr val="FFFF00"/>
                </a:solidFill>
              </a:rPr>
              <a:t>Current approach to pain treatment in </a:t>
            </a:r>
            <a:r>
              <a:rPr lang="en-US" dirty="0" smtClean="0">
                <a:solidFill>
                  <a:srgbClr val="FFFF00"/>
                </a:solidFill>
              </a:rPr>
              <a:t>endometriosis</a:t>
            </a:r>
            <a:r>
              <a:rPr lang="tr-TR" dirty="0" smtClean="0">
                <a:solidFill>
                  <a:srgbClr val="FFFF00"/>
                </a:solidFill>
              </a:rPr>
              <a:t> 2018</a:t>
            </a:r>
            <a:endParaRPr lang="en-US" dirty="0">
              <a:solidFill>
                <a:srgbClr val="FFFF00"/>
              </a:solidFill>
            </a:endParaRPr>
          </a:p>
        </p:txBody>
      </p:sp>
      <p:sp>
        <p:nvSpPr>
          <p:cNvPr id="3" name="Content Placeholder 2">
            <a:extLst>
              <a:ext uri="{FF2B5EF4-FFF2-40B4-BE49-F238E27FC236}">
                <a16:creationId xmlns="" xmlns:a16="http://schemas.microsoft.com/office/drawing/2014/main" id="{229B420C-AC2B-9B49-935B-BF0997CAC1C4}"/>
              </a:ext>
            </a:extLst>
          </p:cNvPr>
          <p:cNvSpPr>
            <a:spLocks noGrp="1"/>
          </p:cNvSpPr>
          <p:nvPr>
            <p:ph idx="1"/>
          </p:nvPr>
        </p:nvSpPr>
        <p:spPr/>
        <p:txBody>
          <a:bodyPr>
            <a:normAutofit fontScale="85000" lnSpcReduction="20000"/>
          </a:bodyPr>
          <a:lstStyle/>
          <a:p>
            <a:r>
              <a:rPr lang="en-US" dirty="0">
                <a:solidFill>
                  <a:srgbClr val="FFC000"/>
                </a:solidFill>
              </a:rPr>
              <a:t>1. Choice:</a:t>
            </a:r>
          </a:p>
          <a:p>
            <a:pPr lvl="1"/>
            <a:r>
              <a:rPr lang="en-US" dirty="0" err="1"/>
              <a:t>Progestins</a:t>
            </a:r>
            <a:r>
              <a:rPr lang="en-US" dirty="0"/>
              <a:t> (oral)</a:t>
            </a:r>
          </a:p>
          <a:p>
            <a:pPr marL="914400" lvl="2" indent="0">
              <a:buNone/>
            </a:pPr>
            <a:r>
              <a:rPr lang="en-US" dirty="0"/>
              <a:t>and/or</a:t>
            </a:r>
          </a:p>
          <a:p>
            <a:pPr lvl="1"/>
            <a:r>
              <a:rPr lang="en-US" dirty="0"/>
              <a:t>Continuous low dose monophasic OCP</a:t>
            </a:r>
          </a:p>
          <a:p>
            <a:r>
              <a:rPr lang="en-US" dirty="0">
                <a:solidFill>
                  <a:srgbClr val="FFC000"/>
                </a:solidFill>
              </a:rPr>
              <a:t>2. Choice:</a:t>
            </a:r>
            <a:r>
              <a:rPr lang="en-US" dirty="0"/>
              <a:t>		</a:t>
            </a:r>
            <a:r>
              <a:rPr lang="tr-TR" dirty="0" smtClean="0"/>
              <a:t>GnRH antagonist (</a:t>
            </a:r>
            <a:r>
              <a:rPr lang="en-US" dirty="0" smtClean="0"/>
              <a:t>ELAGOLIX</a:t>
            </a:r>
            <a:r>
              <a:rPr lang="tr-TR" dirty="0"/>
              <a:t>)</a:t>
            </a:r>
            <a:endParaRPr lang="en-US" dirty="0"/>
          </a:p>
          <a:p>
            <a:pPr lvl="1"/>
            <a:r>
              <a:rPr lang="en-US" dirty="0"/>
              <a:t>GnRH agonists + add-back</a:t>
            </a:r>
          </a:p>
          <a:p>
            <a:pPr lvl="1"/>
            <a:r>
              <a:rPr lang="en-US" dirty="0"/>
              <a:t>LNG-IUS (especially when </a:t>
            </a:r>
            <a:r>
              <a:rPr lang="en-US" dirty="0" err="1"/>
              <a:t>adenomyosis</a:t>
            </a:r>
            <a:r>
              <a:rPr lang="en-US" dirty="0"/>
              <a:t> is suspected)</a:t>
            </a:r>
          </a:p>
          <a:p>
            <a:r>
              <a:rPr lang="en-US" dirty="0">
                <a:solidFill>
                  <a:srgbClr val="FFC000"/>
                </a:solidFill>
              </a:rPr>
              <a:t>3. Choice:</a:t>
            </a:r>
          </a:p>
          <a:p>
            <a:pPr lvl="1"/>
            <a:r>
              <a:rPr lang="en-US" dirty="0"/>
              <a:t>Low dose oral (100-200mg/day) or intravaginal </a:t>
            </a:r>
            <a:r>
              <a:rPr lang="en-US" dirty="0" err="1"/>
              <a:t>danazol</a:t>
            </a:r>
            <a:endParaRPr lang="en-US" dirty="0"/>
          </a:p>
          <a:p>
            <a:pPr lvl="1"/>
            <a:r>
              <a:rPr lang="en-US" dirty="0"/>
              <a:t>Aromatase inhibitors</a:t>
            </a:r>
          </a:p>
          <a:p>
            <a:r>
              <a:rPr lang="en-US" dirty="0">
                <a:solidFill>
                  <a:srgbClr val="FFC000"/>
                </a:solidFill>
              </a:rPr>
              <a:t>4. Choice</a:t>
            </a:r>
          </a:p>
          <a:p>
            <a:pPr lvl="1"/>
            <a:r>
              <a:rPr lang="en-US" dirty="0"/>
              <a:t>Treatment with laparoscopic surgery</a:t>
            </a:r>
          </a:p>
        </p:txBody>
      </p:sp>
      <p:sp>
        <p:nvSpPr>
          <p:cNvPr id="5" name="TextBox 4"/>
          <p:cNvSpPr txBox="1"/>
          <p:nvPr/>
        </p:nvSpPr>
        <p:spPr>
          <a:xfrm>
            <a:off x="2627784" y="6165304"/>
            <a:ext cx="1359668" cy="369332"/>
          </a:xfrm>
          <a:prstGeom prst="rect">
            <a:avLst/>
          </a:prstGeom>
          <a:noFill/>
        </p:spPr>
        <p:txBody>
          <a:bodyPr wrap="none" rtlCol="0">
            <a:spAutoFit/>
          </a:bodyPr>
          <a:lstStyle/>
          <a:p>
            <a:r>
              <a:rPr lang="tr-TR" dirty="0" smtClean="0"/>
              <a:t>ENGİN ORAL</a:t>
            </a:r>
            <a:endParaRPr lang="tr-TR" dirty="0"/>
          </a:p>
        </p:txBody>
      </p:sp>
    </p:spTree>
    <p:extLst>
      <p:ext uri="{BB962C8B-B14F-4D97-AF65-F5344CB8AC3E}">
        <p14:creationId xmlns:p14="http://schemas.microsoft.com/office/powerpoint/2010/main" val="90114899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health_ppt_podium.jpg"/>
          <p:cNvPicPr>
            <a:picLocks noChangeAspect="1"/>
          </p:cNvPicPr>
          <p:nvPr/>
        </p:nvPicPr>
        <p:blipFill>
          <a:blip r:embed="rId2" cstate="print"/>
          <a:stretch>
            <a:fillRect/>
          </a:stretch>
        </p:blipFill>
        <p:spPr>
          <a:xfrm>
            <a:off x="-18327" y="-22250"/>
            <a:ext cx="9180652" cy="6902491"/>
          </a:xfrm>
          <a:prstGeom prst="rect">
            <a:avLst/>
          </a:prstGeom>
        </p:spPr>
      </p:pic>
    </p:spTree>
    <p:extLst>
      <p:ext uri="{BB962C8B-B14F-4D97-AF65-F5344CB8AC3E}">
        <p14:creationId xmlns:p14="http://schemas.microsoft.com/office/powerpoint/2010/main" val="302117112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692696"/>
            <a:ext cx="7200800" cy="54334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67090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tr-TR" sz="2800" dirty="0" smtClean="0">
                <a:solidFill>
                  <a:srgbClr val="FFFF00"/>
                </a:solidFill>
              </a:rPr>
              <a:t>A</a:t>
            </a:r>
            <a:r>
              <a:rPr lang="en-US" sz="2800" dirty="0" err="1" smtClean="0">
                <a:solidFill>
                  <a:srgbClr val="FFFF00"/>
                </a:solidFill>
              </a:rPr>
              <a:t>ssociation</a:t>
            </a:r>
            <a:r>
              <a:rPr lang="en-US" sz="2800" dirty="0" smtClean="0">
                <a:solidFill>
                  <a:srgbClr val="FFFF00"/>
                </a:solidFill>
              </a:rPr>
              <a:t> </a:t>
            </a:r>
            <a:r>
              <a:rPr lang="en-US" sz="2800" dirty="0">
                <a:solidFill>
                  <a:srgbClr val="FFFF00"/>
                </a:solidFill>
              </a:rPr>
              <a:t>between endometriosis and chronic</a:t>
            </a:r>
            <a:br>
              <a:rPr lang="en-US" sz="2800" dirty="0">
                <a:solidFill>
                  <a:srgbClr val="FFFF00"/>
                </a:solidFill>
              </a:rPr>
            </a:br>
            <a:r>
              <a:rPr lang="tr-TR" sz="2800" dirty="0">
                <a:solidFill>
                  <a:srgbClr val="FFFF00"/>
                </a:solidFill>
              </a:rPr>
              <a:t>pelvic pain (CPP)</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15197090"/>
              </p:ext>
            </p:extLst>
          </p:nvPr>
        </p:nvGraphicFramePr>
        <p:xfrm>
          <a:off x="356734" y="1330553"/>
          <a:ext cx="8391525" cy="47053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55171" y="6106886"/>
            <a:ext cx="8098972" cy="369332"/>
          </a:xfrm>
          <a:prstGeom prst="rect">
            <a:avLst/>
          </a:prstGeom>
          <a:noFill/>
        </p:spPr>
        <p:txBody>
          <a:bodyPr wrap="square" rtlCol="0">
            <a:spAutoFit/>
          </a:bodyPr>
          <a:lstStyle/>
          <a:p>
            <a:r>
              <a:rPr lang="tr-TR" sz="1800" dirty="0" smtClean="0">
                <a:solidFill>
                  <a:srgbClr val="FFC000"/>
                </a:solidFill>
              </a:rPr>
              <a:t>Howard et al; 1993 Obstet Gynecol Surv ; 2009 J Minim Invasive Gynecol</a:t>
            </a:r>
            <a:endParaRPr lang="tr-TR" sz="1800" dirty="0">
              <a:solidFill>
                <a:srgbClr val="FFC000"/>
              </a:solidFill>
            </a:endParaRPr>
          </a:p>
        </p:txBody>
      </p:sp>
    </p:spTree>
    <p:extLst>
      <p:ext uri="{BB962C8B-B14F-4D97-AF65-F5344CB8AC3E}">
        <p14:creationId xmlns:p14="http://schemas.microsoft.com/office/powerpoint/2010/main" val="40312642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85192" y="125760"/>
            <a:ext cx="8229600" cy="1143000"/>
          </a:xfrm>
        </p:spPr>
        <p:txBody>
          <a:bodyPr/>
          <a:lstStyle/>
          <a:p>
            <a:pPr eaLnBrk="1" hangingPunct="1"/>
            <a:endParaRPr lang="en-US" altLang="en-US" dirty="0" smtClean="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8856984"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284367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548680"/>
            <a:ext cx="8496943" cy="5577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259524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26981</TotalTime>
  <Words>4521</Words>
  <Application>Microsoft Office PowerPoint</Application>
  <PresentationFormat>On-screen Show (4:3)</PresentationFormat>
  <Paragraphs>384</Paragraphs>
  <Slides>64</Slides>
  <Notes>17</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Ofis Teması</vt:lpstr>
      <vt:lpstr>   WYH Does Endometriosis  HURT ?  (Endometriosis-Pain)   </vt:lpstr>
      <vt:lpstr>Conflicts of interest</vt:lpstr>
      <vt:lpstr>PowerPoint Presentation</vt:lpstr>
      <vt:lpstr>PowerPoint Presentation</vt:lpstr>
      <vt:lpstr>PowerPoint Presentation</vt:lpstr>
      <vt:lpstr>PowerPoint Presentation</vt:lpstr>
      <vt:lpstr>Association between endometriosis and chronic pelvic pain (CPP)</vt:lpstr>
      <vt:lpstr>PowerPoint Presentation</vt:lpstr>
      <vt:lpstr>PowerPoint Presentation</vt:lpstr>
      <vt:lpstr>PowerPoint Presentation</vt:lpstr>
      <vt:lpstr>PowerPoint Presentation</vt:lpstr>
      <vt:lpstr>PowerPoint Presentation</vt:lpstr>
      <vt:lpstr>Enigmatic association</vt:lpstr>
      <vt:lpstr>PowerPoint Presentation</vt:lpstr>
      <vt:lpstr>PowerPoint Presentation</vt:lpstr>
      <vt:lpstr>PowerPoint Presentation</vt:lpstr>
      <vt:lpstr> Adolescents with pain  not responding to conventional therapy:  Nature of pain in cases of endometriosis</vt:lpstr>
      <vt:lpstr>Symptoms and markers in adolescence predicting the risk of endometriosis</vt:lpstr>
      <vt:lpstr>ADOLESCENT ENDOMETRIOSIS TURKISH GUIDELINE  ON THE DIAGNOSIS AND MANAGEMENT OF ENDOMETRIOSIS 2014</vt:lpstr>
      <vt:lpstr>PowerPoint Presentation</vt:lpstr>
      <vt:lpstr>PowerPoint Presentation</vt:lpstr>
      <vt:lpstr>Adenomyosis- Pain</vt:lpstr>
      <vt:lpstr>Deep Endometriosis: Symptoms </vt:lpstr>
      <vt:lpstr>PowerPoint Presentation</vt:lpstr>
      <vt:lpstr>PowerPoint Presentation</vt:lpstr>
      <vt:lpstr>Endometriosis Pain  Questionnaires</vt:lpstr>
      <vt:lpstr>PowerPoint Presentation</vt:lpstr>
      <vt:lpstr>visual analog scale (VAS)  numerical rating scale (NRS)  </vt:lpstr>
      <vt:lpstr>PowerPoint Presentation</vt:lpstr>
      <vt:lpstr>Differential diagnosis</vt:lpstr>
      <vt:lpstr>PowerPoint Presentation</vt:lpstr>
      <vt:lpstr>PowerPoint Presentation</vt:lpstr>
      <vt:lpstr>PowerPoint Presentation</vt:lpstr>
      <vt:lpstr>PowerPoint Presentation</vt:lpstr>
      <vt:lpstr>Endometrial nerve fibres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EMPIRICAL TREATMENT?</vt:lpstr>
      <vt:lpstr>PowerPoint Presentation</vt:lpstr>
      <vt:lpstr>PowerPoint Presentation</vt:lpstr>
      <vt:lpstr>PowerPoint Presentation</vt:lpstr>
      <vt:lpstr>PowerPoint Presentation</vt:lpstr>
      <vt:lpstr>Endometriosis – Oral Contraceptives Evidence-Based Medicine (2018)</vt:lpstr>
      <vt:lpstr>Endometriosis – Dienogest Evidence-Based Medicine (2018)</vt:lpstr>
      <vt:lpstr>Advantages and disadvantages of hormonal treatment of endometriosis</vt:lpstr>
      <vt:lpstr>PowerPoint Presentation</vt:lpstr>
      <vt:lpstr>PowerPoint Presentation</vt:lpstr>
      <vt:lpstr>Surgical management of endometriosis related  pain Indications:</vt:lpstr>
      <vt:lpstr>PowerPoint Presentation</vt:lpstr>
      <vt:lpstr>Surgical interruption of pelvic nerve pathways for Pain</vt:lpstr>
      <vt:lpstr> Is surgery effective for painful symptoms associated with endometriosis?</vt:lpstr>
      <vt:lpstr> Is surgery effective for painful symptoms associated with endometrioma?</vt:lpstr>
      <vt:lpstr>PowerPoint Presentation</vt:lpstr>
      <vt:lpstr>PowerPoint Presentation</vt:lpstr>
      <vt:lpstr>Current approach to pain treatment in endometriosis 2018</vt:lpstr>
      <vt:lpstr>PowerPoint Presentation</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Endometriozis tanısı (Güncel gelismeler)</dc:title>
  <dc:creator>toshba</dc:creator>
  <cp:lastModifiedBy>engin</cp:lastModifiedBy>
  <cp:revision>638</cp:revision>
  <dcterms:created xsi:type="dcterms:W3CDTF">2010-02-01T20:54:43Z</dcterms:created>
  <dcterms:modified xsi:type="dcterms:W3CDTF">2018-04-20T05:48:34Z</dcterms:modified>
</cp:coreProperties>
</file>