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12" r:id="rId2"/>
    <p:sldId id="359" r:id="rId3"/>
    <p:sldId id="360" r:id="rId4"/>
    <p:sldId id="362" r:id="rId5"/>
    <p:sldId id="366" r:id="rId6"/>
    <p:sldId id="367" r:id="rId7"/>
    <p:sldId id="363" r:id="rId8"/>
    <p:sldId id="368" r:id="rId9"/>
    <p:sldId id="364" r:id="rId10"/>
    <p:sldId id="369" r:id="rId11"/>
    <p:sldId id="365" r:id="rId12"/>
    <p:sldId id="370" r:id="rId13"/>
    <p:sldId id="371" r:id="rId14"/>
    <p:sldId id="372" r:id="rId15"/>
    <p:sldId id="373" r:id="rId16"/>
    <p:sldId id="374" r:id="rId17"/>
    <p:sldId id="375" r:id="rId18"/>
    <p:sldId id="358" r:id="rId19"/>
  </p:sldIdLst>
  <p:sldSz cx="12192000" cy="6858000"/>
  <p:notesSz cx="6858000" cy="914400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9900"/>
    <a:srgbClr val="FF505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00" autoAdjust="0"/>
    <p:restoredTop sz="89372" autoAdjust="0"/>
  </p:normalViewPr>
  <p:slideViewPr>
    <p:cSldViewPr snapToGrid="0">
      <p:cViewPr varScale="1">
        <p:scale>
          <a:sx n="145" d="100"/>
          <a:sy n="145" d="100"/>
        </p:scale>
        <p:origin x="135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234133F-2AEA-4364-B629-B0AE73C7E3E7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B9DF86-0950-469A-9788-53252AD416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932741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74BD9E-DC6F-4F2A-BDF6-C43A1F09F279}" type="slidenum">
              <a:rPr lang="tr-TR"/>
              <a:pPr>
                <a:defRPr/>
              </a:pPr>
              <a:t>1</a:t>
            </a:fld>
            <a:endParaRPr lang="tr-TR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tr-TR" dirty="0"/>
              <a:t>I </a:t>
            </a:r>
            <a:r>
              <a:rPr lang="tr-TR" dirty="0" err="1"/>
              <a:t>hope</a:t>
            </a:r>
            <a:r>
              <a:rPr lang="tr-TR" dirty="0"/>
              <a:t> I can </a:t>
            </a:r>
            <a:r>
              <a:rPr lang="tr-TR" dirty="0" err="1"/>
              <a:t>explain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describe</a:t>
            </a:r>
            <a:r>
              <a:rPr lang="tr-TR" dirty="0"/>
              <a:t> </a:t>
            </a:r>
            <a:r>
              <a:rPr lang="tr-TR" dirty="0" err="1"/>
              <a:t>clearly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3937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Last</a:t>
            </a:r>
            <a:r>
              <a:rPr lang="tr-TR" dirty="0"/>
              <a:t> 4-5 </a:t>
            </a:r>
            <a:r>
              <a:rPr lang="tr-TR" dirty="0" err="1"/>
              <a:t>years</a:t>
            </a:r>
            <a:r>
              <a:rPr lang="tr-TR" dirty="0"/>
              <a:t> </a:t>
            </a:r>
            <a:r>
              <a:rPr lang="tr-TR" dirty="0" err="1"/>
              <a:t>some</a:t>
            </a:r>
            <a:r>
              <a:rPr lang="tr-TR" dirty="0"/>
              <a:t> </a:t>
            </a:r>
            <a:r>
              <a:rPr lang="tr-TR" dirty="0" err="1"/>
              <a:t>definition</a:t>
            </a:r>
            <a:r>
              <a:rPr lang="tr-TR" dirty="0"/>
              <a:t> put </a:t>
            </a:r>
            <a:r>
              <a:rPr lang="tr-TR" dirty="0" err="1"/>
              <a:t>together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at </a:t>
            </a:r>
            <a:r>
              <a:rPr lang="tr-TR" dirty="0" err="1"/>
              <a:t>this</a:t>
            </a:r>
            <a:r>
              <a:rPr lang="tr-TR" dirty="0"/>
              <a:t> moment is a lot of </a:t>
            </a:r>
            <a:r>
              <a:rPr lang="tr-TR" dirty="0" err="1"/>
              <a:t>clear</a:t>
            </a:r>
            <a:endParaRPr lang="en-CA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B9DF86-0950-469A-9788-53252AD41636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6895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Chronic pelvic pain is described in many ways</a:t>
            </a:r>
            <a:r>
              <a:rPr lang="tr-TR" dirty="0"/>
              <a:t>.</a:t>
            </a:r>
          </a:p>
          <a:p>
            <a:r>
              <a:rPr lang="tr-TR" dirty="0" err="1"/>
              <a:t>There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a </a:t>
            </a:r>
            <a:r>
              <a:rPr lang="tr-TR" dirty="0" err="1"/>
              <a:t>lots</a:t>
            </a:r>
            <a:r>
              <a:rPr lang="tr-TR" dirty="0"/>
              <a:t> of </a:t>
            </a:r>
            <a:r>
              <a:rPr lang="tr-TR" dirty="0" err="1"/>
              <a:t>definition</a:t>
            </a:r>
            <a:r>
              <a:rPr lang="tr-TR" dirty="0"/>
              <a:t> </a:t>
            </a:r>
            <a:r>
              <a:rPr lang="tr-TR" dirty="0" err="1"/>
              <a:t>usually</a:t>
            </a:r>
            <a:r>
              <a:rPr lang="tr-TR" dirty="0"/>
              <a:t> 6 </a:t>
            </a:r>
            <a:r>
              <a:rPr lang="tr-TR" dirty="0" err="1"/>
              <a:t>months</a:t>
            </a:r>
            <a:r>
              <a:rPr lang="tr-TR" dirty="0"/>
              <a:t> </a:t>
            </a:r>
            <a:r>
              <a:rPr lang="tr-TR" dirty="0" err="1"/>
              <a:t>use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timing</a:t>
            </a:r>
            <a:r>
              <a:rPr lang="tr-TR" dirty="0"/>
              <a:t>. But </a:t>
            </a:r>
            <a:r>
              <a:rPr lang="tr-TR" dirty="0" err="1"/>
              <a:t>there</a:t>
            </a:r>
            <a:r>
              <a:rPr lang="tr-TR" dirty="0"/>
              <a:t> is </a:t>
            </a:r>
            <a:r>
              <a:rPr lang="tr-TR" dirty="0" err="1"/>
              <a:t>some</a:t>
            </a:r>
            <a:r>
              <a:rPr lang="tr-TR" dirty="0"/>
              <a:t> </a:t>
            </a:r>
            <a:r>
              <a:rPr lang="tr-TR" dirty="0" err="1"/>
              <a:t>definition</a:t>
            </a:r>
            <a:r>
              <a:rPr lang="tr-TR" dirty="0"/>
              <a:t> say </a:t>
            </a:r>
            <a:r>
              <a:rPr lang="tr-TR" dirty="0" err="1"/>
              <a:t>three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dirty="0" err="1"/>
              <a:t>six</a:t>
            </a:r>
            <a:r>
              <a:rPr lang="tr-TR" dirty="0"/>
              <a:t> </a:t>
            </a:r>
            <a:r>
              <a:rPr lang="tr-TR" dirty="0" err="1"/>
              <a:t>month</a:t>
            </a:r>
            <a:r>
              <a:rPr lang="tr-TR" dirty="0"/>
              <a:t> </a:t>
            </a:r>
            <a:r>
              <a:rPr lang="tr-TR" dirty="0" err="1"/>
              <a:t>Some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say </a:t>
            </a:r>
            <a:r>
              <a:rPr lang="tr-TR" dirty="0" err="1"/>
              <a:t>if</a:t>
            </a:r>
            <a:r>
              <a:rPr lang="tr-TR" dirty="0"/>
              <a:t> is </a:t>
            </a:r>
            <a:r>
              <a:rPr lang="tr-TR" dirty="0" err="1"/>
              <a:t>contant</a:t>
            </a:r>
            <a:r>
              <a:rPr lang="tr-TR" dirty="0"/>
              <a:t> 3 </a:t>
            </a:r>
            <a:r>
              <a:rPr lang="tr-TR" dirty="0" err="1"/>
              <a:t>month</a:t>
            </a:r>
            <a:r>
              <a:rPr lang="tr-TR" dirty="0"/>
              <a:t> </a:t>
            </a:r>
            <a:r>
              <a:rPr lang="tr-TR" dirty="0" err="1"/>
              <a:t>cycilic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dirty="0" err="1"/>
              <a:t>intermittent</a:t>
            </a:r>
            <a:r>
              <a:rPr lang="tr-TR" dirty="0"/>
              <a:t> 6 </a:t>
            </a:r>
            <a:r>
              <a:rPr lang="tr-TR" dirty="0" err="1"/>
              <a:t>months</a:t>
            </a:r>
            <a:r>
              <a:rPr lang="tr-TR" dirty="0"/>
              <a:t> </a:t>
            </a:r>
            <a:r>
              <a:rPr lang="tr-TR" dirty="0" err="1"/>
              <a:t>etc</a:t>
            </a:r>
            <a:r>
              <a:rPr lang="tr-TR" dirty="0"/>
              <a:t>. </a:t>
            </a:r>
          </a:p>
          <a:p>
            <a:r>
              <a:rPr lang="tr-TR" dirty="0" err="1"/>
              <a:t>Most</a:t>
            </a:r>
            <a:r>
              <a:rPr lang="tr-TR" dirty="0"/>
              <a:t> </a:t>
            </a:r>
            <a:r>
              <a:rPr lang="tr-TR" dirty="0" err="1"/>
              <a:t>important</a:t>
            </a:r>
            <a:r>
              <a:rPr lang="tr-TR" dirty="0"/>
              <a:t> </a:t>
            </a:r>
            <a:r>
              <a:rPr lang="tr-TR" dirty="0" err="1"/>
              <a:t>point</a:t>
            </a:r>
            <a:r>
              <a:rPr lang="tr-TR" dirty="0"/>
              <a:t> is «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pain</a:t>
            </a:r>
            <a:r>
              <a:rPr lang="tr-TR" dirty="0"/>
              <a:t> </a:t>
            </a:r>
            <a:r>
              <a:rPr lang="tr-TR" dirty="0" err="1"/>
              <a:t>must</a:t>
            </a:r>
            <a:r>
              <a:rPr lang="tr-TR" dirty="0"/>
              <a:t> </a:t>
            </a:r>
            <a:r>
              <a:rPr lang="tr-TR" dirty="0" err="1"/>
              <a:t>cause</a:t>
            </a:r>
            <a:r>
              <a:rPr lang="tr-TR" dirty="0"/>
              <a:t> </a:t>
            </a:r>
            <a:r>
              <a:rPr lang="tr-TR" dirty="0" err="1"/>
              <a:t>functional</a:t>
            </a:r>
            <a:r>
              <a:rPr lang="tr-TR" dirty="0"/>
              <a:t> </a:t>
            </a:r>
            <a:r>
              <a:rPr lang="tr-TR" dirty="0" err="1"/>
              <a:t>disability</a:t>
            </a:r>
            <a:r>
              <a:rPr lang="tr-TR" dirty="0"/>
              <a:t>»</a:t>
            </a:r>
            <a:endParaRPr lang="en-CA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B9DF86-0950-469A-9788-53252AD41636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8510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İf you are so motivated and so crazy for interested in this area your patient and you needs this two things </a:t>
            </a:r>
          </a:p>
          <a:p>
            <a:endParaRPr lang="en-CA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B9DF86-0950-469A-9788-53252AD41636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4664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you are summarized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patient</a:t>
            </a:r>
            <a:r>
              <a:rPr lang="tr-TR" dirty="0"/>
              <a:t> data</a:t>
            </a:r>
            <a:r>
              <a:rPr lang="en-CA" dirty="0"/>
              <a:t> in standard format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B9DF86-0950-469A-9788-53252AD41636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3521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main </a:t>
            </a:r>
            <a:r>
              <a:rPr lang="tr-TR" dirty="0" err="1"/>
              <a:t>red</a:t>
            </a:r>
            <a:r>
              <a:rPr lang="tr-TR" dirty="0"/>
              <a:t> </a:t>
            </a:r>
            <a:r>
              <a:rPr lang="tr-TR" dirty="0" err="1"/>
              <a:t>flags</a:t>
            </a:r>
            <a:r>
              <a:rPr lang="tr-TR" dirty="0"/>
              <a:t>!!</a:t>
            </a:r>
            <a:endParaRPr lang="en-CA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B9DF86-0950-469A-9788-53252AD41636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275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They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two</a:t>
            </a:r>
            <a:r>
              <a:rPr lang="tr-TR" dirty="0"/>
              <a:t> </a:t>
            </a:r>
            <a:r>
              <a:rPr lang="tr-TR" dirty="0" err="1"/>
              <a:t>importatnt</a:t>
            </a:r>
            <a:r>
              <a:rPr lang="tr-TR" dirty="0"/>
              <a:t> </a:t>
            </a:r>
            <a:r>
              <a:rPr lang="tr-TR" dirty="0" err="1"/>
              <a:t>studies</a:t>
            </a:r>
            <a:r>
              <a:rPr lang="tr-TR" dirty="0"/>
              <a:t> </a:t>
            </a:r>
            <a:r>
              <a:rPr lang="tr-TR" dirty="0" err="1"/>
              <a:t>about</a:t>
            </a:r>
            <a:r>
              <a:rPr lang="tr-TR" dirty="0"/>
              <a:t> </a:t>
            </a:r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factors</a:t>
            </a:r>
            <a:endParaRPr lang="tr-TR" dirty="0"/>
          </a:p>
          <a:p>
            <a:r>
              <a:rPr lang="tr-TR" dirty="0" err="1"/>
              <a:t>Why</a:t>
            </a:r>
            <a:r>
              <a:rPr lang="tr-TR" dirty="0"/>
              <a:t> </a:t>
            </a:r>
            <a:r>
              <a:rPr lang="tr-TR" dirty="0" err="1"/>
              <a:t>sexual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dirty="0" err="1"/>
              <a:t>physical</a:t>
            </a:r>
            <a:r>
              <a:rPr lang="tr-TR" dirty="0"/>
              <a:t> </a:t>
            </a:r>
            <a:r>
              <a:rPr lang="tr-TR" dirty="0" err="1"/>
              <a:t>abuse</a:t>
            </a:r>
            <a:r>
              <a:rPr lang="tr-TR" dirty="0"/>
              <a:t> </a:t>
            </a:r>
            <a:r>
              <a:rPr lang="tr-TR" dirty="0" err="1"/>
              <a:t>so</a:t>
            </a:r>
            <a:r>
              <a:rPr lang="tr-TR" dirty="0"/>
              <a:t> </a:t>
            </a:r>
            <a:r>
              <a:rPr lang="tr-TR" dirty="0" err="1"/>
              <a:t>important</a:t>
            </a:r>
            <a:r>
              <a:rPr lang="tr-TR" dirty="0"/>
              <a:t>?? </a:t>
            </a:r>
            <a:r>
              <a:rPr lang="tr-TR" dirty="0" err="1"/>
              <a:t>Because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sensitization</a:t>
            </a:r>
            <a:r>
              <a:rPr lang="tr-TR" dirty="0"/>
              <a:t> of </a:t>
            </a:r>
            <a:r>
              <a:rPr lang="tr-TR" dirty="0" err="1"/>
              <a:t>central</a:t>
            </a:r>
            <a:r>
              <a:rPr lang="tr-TR" dirty="0"/>
              <a:t> </a:t>
            </a:r>
            <a:r>
              <a:rPr lang="tr-TR" dirty="0" err="1"/>
              <a:t>nervous</a:t>
            </a:r>
            <a:r>
              <a:rPr lang="tr-TR" dirty="0"/>
              <a:t> </a:t>
            </a:r>
            <a:r>
              <a:rPr lang="tr-TR" dirty="0" err="1"/>
              <a:t>sysytem</a:t>
            </a:r>
            <a:r>
              <a:rPr lang="tr-TR" dirty="0"/>
              <a:t> is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easy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patients</a:t>
            </a:r>
            <a:r>
              <a:rPr lang="tr-TR" dirty="0"/>
              <a:t>!! </a:t>
            </a:r>
            <a:endParaRPr lang="en-CA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B9DF86-0950-469A-9788-53252AD41636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317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see</a:t>
            </a:r>
            <a:r>
              <a:rPr lang="tr-TR" dirty="0"/>
              <a:t> </a:t>
            </a:r>
            <a:r>
              <a:rPr lang="tr-TR" dirty="0" err="1"/>
              <a:t>all</a:t>
            </a:r>
            <a:r>
              <a:rPr lang="tr-TR" dirty="0"/>
              <a:t> of </a:t>
            </a:r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disease</a:t>
            </a:r>
            <a:r>
              <a:rPr lang="tr-TR" dirty="0"/>
              <a:t> </a:t>
            </a:r>
            <a:r>
              <a:rPr lang="tr-TR" dirty="0" err="1"/>
              <a:t>work</a:t>
            </a:r>
            <a:r>
              <a:rPr lang="tr-TR" dirty="0"/>
              <a:t> </a:t>
            </a:r>
            <a:r>
              <a:rPr lang="tr-TR" dirty="0" err="1"/>
              <a:t>like</a:t>
            </a:r>
            <a:r>
              <a:rPr lang="tr-TR" dirty="0"/>
              <a:t> a </a:t>
            </a:r>
            <a:r>
              <a:rPr lang="tr-TR" dirty="0" err="1"/>
              <a:t>peripheric</a:t>
            </a:r>
            <a:r>
              <a:rPr lang="tr-TR" dirty="0"/>
              <a:t> </a:t>
            </a:r>
            <a:r>
              <a:rPr lang="tr-TR" dirty="0" err="1"/>
              <a:t>pain</a:t>
            </a:r>
            <a:r>
              <a:rPr lang="tr-TR" dirty="0"/>
              <a:t> </a:t>
            </a:r>
            <a:r>
              <a:rPr lang="tr-TR" dirty="0" err="1"/>
              <a:t>generators</a:t>
            </a:r>
            <a:r>
              <a:rPr lang="tr-TR" dirty="0"/>
              <a:t> but </a:t>
            </a:r>
            <a:r>
              <a:rPr lang="tr-TR" dirty="0" err="1"/>
              <a:t>also</a:t>
            </a:r>
            <a:r>
              <a:rPr lang="tr-TR" dirty="0"/>
              <a:t> </a:t>
            </a:r>
            <a:r>
              <a:rPr lang="tr-TR" dirty="0" err="1"/>
              <a:t>they</a:t>
            </a:r>
            <a:r>
              <a:rPr lang="tr-TR" dirty="0"/>
              <a:t> </a:t>
            </a:r>
            <a:r>
              <a:rPr lang="tr-TR" dirty="0" err="1"/>
              <a:t>cause</a:t>
            </a:r>
            <a:r>
              <a:rPr lang="tr-TR" dirty="0"/>
              <a:t> </a:t>
            </a:r>
            <a:r>
              <a:rPr lang="tr-TR" dirty="0" err="1"/>
              <a:t>central</a:t>
            </a:r>
            <a:r>
              <a:rPr lang="tr-TR" dirty="0"/>
              <a:t> </a:t>
            </a:r>
            <a:r>
              <a:rPr lang="tr-TR" dirty="0" err="1"/>
              <a:t>sensitization</a:t>
            </a:r>
            <a:r>
              <a:rPr lang="tr-TR" dirty="0"/>
              <a:t>. </a:t>
            </a:r>
            <a:r>
              <a:rPr lang="tr-TR" dirty="0" err="1"/>
              <a:t>Because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physician</a:t>
            </a:r>
            <a:r>
              <a:rPr lang="tr-TR" dirty="0"/>
              <a:t> </a:t>
            </a:r>
            <a:r>
              <a:rPr lang="tr-TR" dirty="0" err="1"/>
              <a:t>must</a:t>
            </a:r>
            <a:r>
              <a:rPr lang="tr-TR" dirty="0"/>
              <a:t> </a:t>
            </a:r>
            <a:r>
              <a:rPr lang="tr-TR" dirty="0" err="1"/>
              <a:t>understand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«natüre»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pain</a:t>
            </a:r>
            <a:r>
              <a:rPr lang="tr-TR" dirty="0"/>
              <a:t> </a:t>
            </a:r>
            <a:r>
              <a:rPr lang="tr-TR" dirty="0" err="1"/>
              <a:t>when</a:t>
            </a:r>
            <a:r>
              <a:rPr lang="tr-TR" dirty="0"/>
              <a:t> </a:t>
            </a:r>
            <a:r>
              <a:rPr lang="tr-TR" dirty="0" err="1"/>
              <a:t>taking</a:t>
            </a:r>
            <a:r>
              <a:rPr lang="tr-TR" dirty="0"/>
              <a:t> </a:t>
            </a:r>
            <a:r>
              <a:rPr lang="tr-TR" dirty="0" err="1"/>
              <a:t>history</a:t>
            </a:r>
            <a:r>
              <a:rPr lang="tr-TR" dirty="0"/>
              <a:t>!! </a:t>
            </a:r>
            <a:endParaRPr lang="en-CA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B9DF86-0950-469A-9788-53252AD41636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3257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Because</a:t>
            </a:r>
            <a:r>
              <a:rPr lang="tr-TR" dirty="0"/>
              <a:t> of </a:t>
            </a:r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we</a:t>
            </a:r>
            <a:r>
              <a:rPr lang="tr-TR" dirty="0"/>
              <a:t> </a:t>
            </a:r>
            <a:r>
              <a:rPr lang="tr-TR" dirty="0" err="1"/>
              <a:t>must</a:t>
            </a:r>
            <a:r>
              <a:rPr lang="tr-TR" dirty="0"/>
              <a:t> </a:t>
            </a:r>
            <a:r>
              <a:rPr lang="tr-TR" dirty="0" err="1"/>
              <a:t>understand</a:t>
            </a:r>
            <a:r>
              <a:rPr lang="tr-TR" dirty="0"/>
              <a:t> but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importantly</a:t>
            </a:r>
            <a:r>
              <a:rPr lang="tr-TR" dirty="0"/>
              <a:t> </a:t>
            </a:r>
            <a:r>
              <a:rPr lang="tr-TR" dirty="0" err="1"/>
              <a:t>we</a:t>
            </a:r>
            <a:r>
              <a:rPr lang="tr-TR" dirty="0"/>
              <a:t> </a:t>
            </a:r>
            <a:r>
              <a:rPr lang="tr-TR" dirty="0" err="1"/>
              <a:t>must</a:t>
            </a:r>
            <a:r>
              <a:rPr lang="tr-TR" dirty="0"/>
              <a:t> </a:t>
            </a:r>
            <a:r>
              <a:rPr lang="tr-TR" dirty="0" err="1"/>
              <a:t>explain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patient</a:t>
            </a:r>
            <a:r>
              <a:rPr lang="tr-TR" dirty="0"/>
              <a:t>! </a:t>
            </a:r>
            <a:endParaRPr lang="en-CA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B9DF86-0950-469A-9788-53252AD41636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4004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5C462-1C3C-4B48-9E74-2B7C9E797059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BDB1B-D657-41E7-AE85-8E23F646FF9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5546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A67CE-676A-4E09-8E25-649450509B04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F083A-7A6C-47B1-8154-835CC1E9E9A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127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53AF5-FC26-4A5A-84E4-1296F11F8691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EA4CF-12AC-4AB8-9176-7E92F902256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8765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267" y="304800"/>
            <a:ext cx="10515600" cy="1021821"/>
          </a:xfrm>
        </p:spPr>
        <p:txBody>
          <a:bodyPr/>
          <a:lstStyle>
            <a:lvl1pPr>
              <a:defRPr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 panose="010A0502050306030303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267" y="1617133"/>
            <a:ext cx="10913533" cy="4559830"/>
          </a:xfrm>
        </p:spPr>
        <p:txBody>
          <a:bodyPr/>
          <a:lstStyle>
            <a:lvl1pPr marL="228600" indent="-228600">
              <a:buClr>
                <a:srgbClr val="C00000"/>
              </a:buClr>
              <a:buFont typeface="Wingdings" panose="05000000000000000000" pitchFamily="2" charset="2"/>
              <a:buChar char="Ø"/>
              <a:defRPr sz="24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Clr>
                <a:srgbClr val="C00000"/>
              </a:buClr>
              <a:buFont typeface="Wingdings" panose="05000000000000000000" pitchFamily="2" charset="2"/>
              <a:buChar char="Ø"/>
              <a:defRPr sz="24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Clr>
                <a:srgbClr val="C00000"/>
              </a:buClr>
              <a:buFont typeface="Wingdings" panose="05000000000000000000" pitchFamily="2" charset="2"/>
              <a:buChar char="Ø"/>
              <a:defRPr sz="24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Clr>
                <a:srgbClr val="C00000"/>
              </a:buClr>
              <a:buFont typeface="Wingdings" panose="05000000000000000000" pitchFamily="2" charset="2"/>
              <a:buChar char="Ø"/>
              <a:defRPr sz="24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buClr>
                <a:srgbClr val="C00000"/>
              </a:buClr>
              <a:buFont typeface="Wingdings" panose="05000000000000000000" pitchFamily="2" charset="2"/>
              <a:buChar char="Ø"/>
              <a:defRPr sz="24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r-T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E4DF4-A971-4AED-8679-F61B0E240C85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0DD27-F9B4-4704-AF0C-76F451702E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7467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4A270-3C7D-4D7A-811B-4CFE03D4546F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5EDA4-6A1F-46B6-83F0-CC7FF5E635B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7829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6EBB4-340E-49EB-BF92-D33F66FD7200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03C67-5D78-4B95-BE56-2223A5E8FE2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2223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F6953-BB51-4DA0-9940-DD386D40C480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A7921-B7F1-476F-B832-93948B9221E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7095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C2F46-C7B4-4ECE-8644-0C9A408DA0C9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5EC2D-7F13-4822-BCF5-0046D0A1BC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32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839D1-09A5-4F73-8906-266FCB4611ED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567CD-9596-4234-8926-CC8A1CE21DA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0599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AAD60-E047-4330-8D51-7704636B2B2B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DC257-EF6C-440C-958A-5A50B1B423C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413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F7598-1F72-479E-A4F4-5F8A32C18FCC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1DF4A-9E6E-482A-84B4-5E382FD2C96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8573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r-T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DE12918-3204-4EBD-8922-DD284EAD1889}" type="datetimeFigureOut">
              <a:rPr lang="tr-TR"/>
              <a:pPr>
                <a:defRPr/>
              </a:pPr>
              <a:t>23.04.2018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6A6E93-E198-438E-81E1-DA5AFC1AAF3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Ø"/>
        <a:defRPr sz="2400" b="0" kern="1200">
          <a:solidFill>
            <a:schemeClr val="accent5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Ø"/>
        <a:defRPr sz="2400" b="0" kern="1200">
          <a:solidFill>
            <a:schemeClr val="accent5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Ø"/>
        <a:defRPr sz="2400" b="0" kern="1200">
          <a:solidFill>
            <a:schemeClr val="accent5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Ø"/>
        <a:defRPr sz="2400" b="0" kern="1200">
          <a:solidFill>
            <a:schemeClr val="accent5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Ø"/>
        <a:defRPr sz="2400" b="0" kern="1200">
          <a:solidFill>
            <a:schemeClr val="accent5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07306" y="2904102"/>
            <a:ext cx="9577387" cy="1596566"/>
          </a:xfrm>
        </p:spPr>
        <p:txBody>
          <a:bodyPr/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Pelvic Pain</a:t>
            </a:r>
            <a:r>
              <a:rPr lang="tr-TR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Clinical History and Overlapping Condi</a:t>
            </a:r>
            <a:r>
              <a:rPr lang="tr-TR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ti</a:t>
            </a:r>
            <a:r>
              <a:rPr lang="en-US" sz="40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ons</a:t>
            </a:r>
            <a:endParaRPr lang="en-US" sz="40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289175" y="4608469"/>
            <a:ext cx="7200900" cy="209903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defRPr/>
            </a:pPr>
            <a:r>
              <a:rPr lang="tr-TR" sz="3200" b="1" i="1" dirty="0">
                <a:solidFill>
                  <a:srgbClr val="0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Dr. Süleyman Engin Akhan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tr-TR" sz="2000" b="1" i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İ.Ü.İstanbul</a:t>
            </a:r>
            <a:r>
              <a:rPr lang="tr-TR" sz="2000" b="1" i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Tıp Fak. </a:t>
            </a:r>
          </a:p>
          <a:p>
            <a:pPr eaLnBrk="1" hangingPunct="1">
              <a:defRPr/>
            </a:pPr>
            <a:r>
              <a:rPr lang="tr-TR" sz="2000" b="1" i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Kadın Hastalıkları ve Doğum Anabilim Dalı</a:t>
            </a:r>
            <a:endParaRPr lang="en-US" sz="2000" b="1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60" y="3702385"/>
            <a:ext cx="1406618" cy="178995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417" y="12433"/>
            <a:ext cx="2187643" cy="2672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D6B70227-441D-4612-BE62-A609EC82EE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4309" y="100658"/>
            <a:ext cx="2049343" cy="2571286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8F74769D-3BCF-49B1-9489-BA98004482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3651" y="12432"/>
            <a:ext cx="3559766" cy="257128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C8EFC117-E3C4-48A1-862D-B5FC68E451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6211"/>
            <a:ext cx="4045727" cy="24312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17EB71FA-E8BB-41CD-BD67-1250A3931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64" y="42379"/>
            <a:ext cx="11815072" cy="6728216"/>
          </a:xfrm>
          <a:prstGeom prst="rect">
            <a:avLst/>
          </a:prstGeom>
        </p:spPr>
      </p:pic>
      <p:grpSp>
        <p:nvGrpSpPr>
          <p:cNvPr id="7" name="Grup 6">
            <a:extLst>
              <a:ext uri="{FF2B5EF4-FFF2-40B4-BE49-F238E27FC236}">
                <a16:creationId xmlns:a16="http://schemas.microsoft.com/office/drawing/2014/main" id="{D3043D2C-790A-43B3-8C71-1B9BCDC78095}"/>
              </a:ext>
            </a:extLst>
          </p:cNvPr>
          <p:cNvGrpSpPr/>
          <p:nvPr/>
        </p:nvGrpSpPr>
        <p:grpSpPr>
          <a:xfrm>
            <a:off x="558051" y="652181"/>
            <a:ext cx="9614648" cy="4336677"/>
            <a:chOff x="1795181" y="1741394"/>
            <a:chExt cx="7812743" cy="2951886"/>
          </a:xfrm>
        </p:grpSpPr>
        <p:sp>
          <p:nvSpPr>
            <p:cNvPr id="5" name="Metin kutusu 4">
              <a:extLst>
                <a:ext uri="{FF2B5EF4-FFF2-40B4-BE49-F238E27FC236}">
                  <a16:creationId xmlns:a16="http://schemas.microsoft.com/office/drawing/2014/main" id="{146A51A8-E543-49AD-829A-062352F5083D}"/>
                </a:ext>
              </a:extLst>
            </p:cNvPr>
            <p:cNvSpPr txBox="1"/>
            <p:nvPr/>
          </p:nvSpPr>
          <p:spPr>
            <a:xfrm>
              <a:off x="1795181" y="1741394"/>
              <a:ext cx="7812743" cy="130753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tr-TR" sz="28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CA" sz="2800" dirty="0" err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ndometriosis</a:t>
              </a:r>
              <a:r>
                <a:rPr lang="en-CA" sz="28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tr-TR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CA" sz="28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was not associated</a:t>
              </a:r>
              <a:r>
                <a:rPr lang="tr-TR" sz="28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CA" sz="28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with chronic pelvic pain severity</a:t>
              </a:r>
            </a:p>
          </p:txBody>
        </p:sp>
        <p:pic>
          <p:nvPicPr>
            <p:cNvPr id="6" name="Resim 5">
              <a:extLst>
                <a:ext uri="{FF2B5EF4-FFF2-40B4-BE49-F238E27FC236}">
                  <a16:creationId xmlns:a16="http://schemas.microsoft.com/office/drawing/2014/main" id="{D74A2B42-D063-4234-99EB-BB7760FED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181" y="3048931"/>
              <a:ext cx="7812743" cy="16443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025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54A64749-3305-4A66-BC13-413989116613}"/>
              </a:ext>
            </a:extLst>
          </p:cNvPr>
          <p:cNvSpPr txBox="1"/>
          <p:nvPr/>
        </p:nvSpPr>
        <p:spPr>
          <a:xfrm>
            <a:off x="180417" y="243542"/>
            <a:ext cx="5915583" cy="647818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CA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 clinician and the patient </a:t>
            </a:r>
            <a:r>
              <a:rPr lang="tr-TR" sz="28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tr-T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understand that CPP is often not caused by a single disease</a:t>
            </a:r>
            <a:r>
              <a:rPr lang="tr-T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process or local pathology.</a:t>
            </a:r>
            <a:endParaRPr lang="tr-TR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CA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Chronic pelvic pain is characterized</a:t>
            </a:r>
            <a:r>
              <a:rPr lang="tr-T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by often multiple co-existing syndromes that may have</a:t>
            </a:r>
            <a:r>
              <a:rPr lang="tr-T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both peripheral (a source of pain outside of the CNS) and</a:t>
            </a:r>
            <a:r>
              <a:rPr lang="tr-T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central pain generators.</a:t>
            </a:r>
            <a:r>
              <a:rPr lang="tr-T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tr-TR" sz="2800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Donna</a:t>
            </a:r>
            <a:r>
              <a:rPr lang="tr-TR" sz="2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800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Hoffman</a:t>
            </a:r>
            <a:r>
              <a:rPr lang="tr-TR" sz="2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2015</a:t>
            </a:r>
            <a:endParaRPr lang="en-CA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AFB7AFD4-7ED5-44B8-AE3C-05F445BFEA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500" y="243542"/>
            <a:ext cx="5858083" cy="1255805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EDA05A9E-7FBD-4749-8CB6-ABE85AED3D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500" y="1956546"/>
            <a:ext cx="5991083" cy="379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258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D5369D6-F060-4CCB-8596-3CDA3C5BF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648" y="252552"/>
            <a:ext cx="10515600" cy="856970"/>
          </a:xfrm>
        </p:spPr>
        <p:txBody>
          <a:bodyPr/>
          <a:lstStyle/>
          <a:p>
            <a:r>
              <a:rPr lang="tr-TR" sz="3200" dirty="0" err="1"/>
              <a:t>Understanding</a:t>
            </a:r>
            <a:r>
              <a:rPr lang="tr-TR" sz="3200" dirty="0"/>
              <a:t> </a:t>
            </a:r>
            <a:r>
              <a:rPr lang="tr-TR" sz="3200" dirty="0" err="1"/>
              <a:t>the</a:t>
            </a:r>
            <a:r>
              <a:rPr lang="tr-TR" sz="3200" dirty="0"/>
              <a:t> «Nature» of </a:t>
            </a:r>
            <a:r>
              <a:rPr lang="tr-TR" sz="3200" dirty="0" err="1"/>
              <a:t>the</a:t>
            </a:r>
            <a:r>
              <a:rPr lang="tr-TR" sz="3200" dirty="0"/>
              <a:t> </a:t>
            </a:r>
            <a:r>
              <a:rPr lang="tr-TR" sz="3200" dirty="0" err="1"/>
              <a:t>C.P.Pain</a:t>
            </a:r>
            <a:r>
              <a:rPr lang="tr-TR" sz="3200" dirty="0"/>
              <a:t>: </a:t>
            </a:r>
            <a:r>
              <a:rPr lang="tr-TR" sz="3200" dirty="0" err="1"/>
              <a:t>Pain</a:t>
            </a:r>
            <a:r>
              <a:rPr lang="tr-TR" sz="3200" dirty="0"/>
              <a:t> </a:t>
            </a:r>
            <a:r>
              <a:rPr lang="tr-TR" sz="3200" dirty="0" err="1"/>
              <a:t>History</a:t>
            </a:r>
            <a:endParaRPr lang="en-CA" sz="3200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A4E55CE-1919-4F1D-BCD8-309534F4A8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0648" y="1455830"/>
            <a:ext cx="6104964" cy="5079441"/>
          </a:xfrm>
        </p:spPr>
        <p:txBody>
          <a:bodyPr/>
          <a:lstStyle/>
          <a:p>
            <a:pPr marL="514350" indent="-514350">
              <a:buFont typeface="+mj-lt"/>
              <a:buAutoNum type="romanUcPeriod"/>
            </a:pPr>
            <a:r>
              <a:rPr lang="en-CA" dirty="0"/>
              <a:t>Localization and radiation</a:t>
            </a:r>
          </a:p>
          <a:p>
            <a:pPr marL="514350" indent="-514350">
              <a:buFont typeface="+mj-lt"/>
              <a:buAutoNum type="romanUcPeriod"/>
            </a:pPr>
            <a:r>
              <a:rPr lang="en-CA" dirty="0"/>
              <a:t>Palliative and provocative factors</a:t>
            </a:r>
            <a:r>
              <a:rPr lang="tr-TR" dirty="0"/>
              <a:t> (</a:t>
            </a:r>
            <a:r>
              <a:rPr lang="en-CA" dirty="0"/>
              <a:t>Pain that worsens with eating</a:t>
            </a:r>
            <a:r>
              <a:rPr lang="tr-TR" dirty="0"/>
              <a:t>, </a:t>
            </a:r>
            <a:r>
              <a:rPr lang="en-CA" dirty="0"/>
              <a:t>Pain with urination or defecation</a:t>
            </a:r>
            <a:r>
              <a:rPr lang="tr-TR" dirty="0"/>
              <a:t>, </a:t>
            </a:r>
            <a:r>
              <a:rPr lang="en-CA" dirty="0"/>
              <a:t>Pain that is altered with specific activities or position changes</a:t>
            </a:r>
            <a:r>
              <a:rPr lang="tr-TR" dirty="0"/>
              <a:t>)</a:t>
            </a:r>
            <a:r>
              <a:rPr lang="en-CA" dirty="0"/>
              <a:t> </a:t>
            </a:r>
          </a:p>
          <a:p>
            <a:pPr marL="514350" indent="-514350">
              <a:buFont typeface="+mj-lt"/>
              <a:buAutoNum type="romanUcPeriod"/>
            </a:pPr>
            <a:r>
              <a:rPr lang="en-CA" dirty="0"/>
              <a:t>Quality, intensity and duration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CA" dirty="0"/>
              <a:t>Crampy pain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CA" dirty="0"/>
              <a:t>Inflammatory Bowel Disease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CA" dirty="0"/>
              <a:t>Irritable Bowel Syndrome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CA" dirty="0"/>
              <a:t>Hot, burning or electric-shock sensation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CA" dirty="0"/>
              <a:t>Nerve entrapment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8D59728-64D9-49C7-A48B-9DC31A77E3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11789" y="1459378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tr-TR" dirty="0">
                <a:solidFill>
                  <a:srgbClr val="C00000"/>
                </a:solidFill>
              </a:rPr>
              <a:t>IV.</a:t>
            </a:r>
            <a:r>
              <a:rPr lang="tr-TR" dirty="0"/>
              <a:t> </a:t>
            </a:r>
            <a:r>
              <a:rPr lang="en-CA" dirty="0"/>
              <a:t>Changes in pain over time</a:t>
            </a:r>
          </a:p>
          <a:p>
            <a:pPr marL="914400" lvl="1" indent="-457200">
              <a:buAutoNum type="arabicPeriod"/>
            </a:pPr>
            <a:r>
              <a:rPr lang="en-CA" dirty="0"/>
              <a:t>Pain associated with Menses</a:t>
            </a:r>
            <a:endParaRPr lang="tr-TR" dirty="0"/>
          </a:p>
          <a:p>
            <a:pPr marL="1428750" lvl="2" indent="-514350">
              <a:buFont typeface="+mj-lt"/>
              <a:buAutoNum type="romanLcPeriod"/>
            </a:pPr>
            <a:r>
              <a:rPr lang="en-CA" dirty="0"/>
              <a:t>Endometriosis</a:t>
            </a:r>
            <a:endParaRPr lang="tr-TR" dirty="0"/>
          </a:p>
          <a:p>
            <a:pPr marL="1428750" lvl="2" indent="-514350">
              <a:buFont typeface="+mj-lt"/>
              <a:buAutoNum type="romanLcPeriod"/>
            </a:pPr>
            <a:r>
              <a:rPr lang="en-CA" dirty="0"/>
              <a:t>Adenomyosis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CA" dirty="0"/>
              <a:t>Pain not associated with Menses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CA" dirty="0"/>
              <a:t>Pelvic adhesions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CA" dirty="0" err="1"/>
              <a:t>Initerstitial</a:t>
            </a:r>
            <a:r>
              <a:rPr lang="en-CA" dirty="0"/>
              <a:t> cystitis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CA" dirty="0"/>
              <a:t>Irritable Bowel Syndrome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CA" dirty="0"/>
              <a:t>Abdominal Wall Pain</a:t>
            </a:r>
          </a:p>
          <a:p>
            <a:pPr marL="514350" indent="-514350">
              <a:buFont typeface="+mj-lt"/>
              <a:buAutoNum type="romanUcPeriod"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33013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id="{CEF43E67-3AF6-4323-B41C-9366FF4B3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266" y="304800"/>
            <a:ext cx="6713569" cy="1021821"/>
          </a:xfrm>
        </p:spPr>
        <p:txBody>
          <a:bodyPr/>
          <a:lstStyle/>
          <a:p>
            <a:r>
              <a:rPr lang="tr-TR" sz="3600" dirty="0" err="1"/>
              <a:t>Overlapping</a:t>
            </a:r>
            <a:r>
              <a:rPr lang="tr-TR" sz="3600" dirty="0"/>
              <a:t> </a:t>
            </a:r>
            <a:r>
              <a:rPr lang="tr-TR" sz="3600" dirty="0" err="1"/>
              <a:t>Syndromes</a:t>
            </a:r>
            <a:r>
              <a:rPr lang="tr-TR" sz="3600" dirty="0"/>
              <a:t>, </a:t>
            </a:r>
            <a:r>
              <a:rPr lang="tr-TR" sz="3600" dirty="0" err="1"/>
              <a:t>Diseases</a:t>
            </a:r>
            <a:endParaRPr lang="en-CA" sz="3600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0724EA10-DED8-4652-87AD-1F96148C5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66" y="1376996"/>
            <a:ext cx="5826064" cy="4936397"/>
          </a:xfrm>
        </p:spPr>
        <p:txBody>
          <a:bodyPr/>
          <a:lstStyle/>
          <a:p>
            <a:r>
              <a:rPr lang="en-CA" dirty="0"/>
              <a:t>Clinical symptoms and presentations of CPP in women</a:t>
            </a:r>
            <a:r>
              <a:rPr lang="tr-TR" dirty="0"/>
              <a:t> </a:t>
            </a:r>
            <a:r>
              <a:rPr lang="en-CA" dirty="0"/>
              <a:t>are extremely varied. </a:t>
            </a:r>
            <a:endParaRPr lang="tr-TR" dirty="0"/>
          </a:p>
          <a:p>
            <a:r>
              <a:rPr lang="en-CA" dirty="0"/>
              <a:t>This is due to the many co-existing</a:t>
            </a:r>
            <a:r>
              <a:rPr lang="tr-TR" dirty="0"/>
              <a:t> </a:t>
            </a:r>
            <a:r>
              <a:rPr lang="en-CA" dirty="0"/>
              <a:t>syndromes that can occur in a single patient</a:t>
            </a:r>
            <a:endParaRPr lang="tr-TR" dirty="0"/>
          </a:p>
          <a:p>
            <a:r>
              <a:rPr lang="tr-TR" dirty="0"/>
              <a:t> </a:t>
            </a:r>
            <a:r>
              <a:rPr lang="en-CA" dirty="0"/>
              <a:t>Associated Conditions (one or more present in 50% of cases)</a:t>
            </a:r>
          </a:p>
          <a:p>
            <a:pPr marL="914400" lvl="1" indent="-457200">
              <a:buFont typeface="+mj-lt"/>
              <a:buAutoNum type="alphaLcPeriod"/>
            </a:pPr>
            <a:r>
              <a:rPr lang="tr-TR" dirty="0"/>
              <a:t> </a:t>
            </a:r>
            <a:r>
              <a:rPr lang="en-CA" dirty="0"/>
              <a:t>Irritable Bowel Syndrome</a:t>
            </a:r>
          </a:p>
          <a:p>
            <a:pPr marL="914400" lvl="1" indent="-457200">
              <a:buFont typeface="+mj-lt"/>
              <a:buAutoNum type="alphaLcPeriod"/>
            </a:pPr>
            <a:r>
              <a:rPr lang="tr-TR" dirty="0"/>
              <a:t> </a:t>
            </a:r>
            <a:r>
              <a:rPr lang="en-CA" dirty="0"/>
              <a:t>Interstitial Cystitis (often accompanies Endometriosis)</a:t>
            </a:r>
          </a:p>
          <a:p>
            <a:pPr marL="914400" lvl="1" indent="-457200">
              <a:buFont typeface="+mj-lt"/>
              <a:buAutoNum type="alphaLcPeriod"/>
            </a:pPr>
            <a:r>
              <a:rPr lang="tr-TR" dirty="0"/>
              <a:t> </a:t>
            </a:r>
            <a:r>
              <a:rPr lang="en-CA" dirty="0"/>
              <a:t>Endometriosis</a:t>
            </a:r>
          </a:p>
          <a:p>
            <a:pPr marL="914400" lvl="1" indent="-457200">
              <a:buFont typeface="+mj-lt"/>
              <a:buAutoNum type="alphaLcPeriod"/>
            </a:pPr>
            <a:r>
              <a:rPr lang="tr-TR" dirty="0"/>
              <a:t> </a:t>
            </a:r>
            <a:r>
              <a:rPr lang="tr-TR" dirty="0" err="1"/>
              <a:t>Vulvodynia</a:t>
            </a:r>
            <a:r>
              <a:rPr lang="tr-TR" dirty="0"/>
              <a:t>/LPV</a:t>
            </a:r>
          </a:p>
          <a:p>
            <a:pPr marL="914400" lvl="1" indent="-457200">
              <a:buFont typeface="+mj-lt"/>
              <a:buAutoNum type="alphaLcPeriod"/>
            </a:pPr>
            <a:r>
              <a:rPr lang="tr-TR" dirty="0"/>
              <a:t> </a:t>
            </a:r>
            <a:r>
              <a:rPr lang="tr-TR" dirty="0" err="1"/>
              <a:t>Myofascial</a:t>
            </a:r>
            <a:r>
              <a:rPr lang="tr-TR" dirty="0"/>
              <a:t> / </a:t>
            </a:r>
            <a:r>
              <a:rPr lang="tr-TR" dirty="0" err="1"/>
              <a:t>Hypertonic</a:t>
            </a:r>
            <a:r>
              <a:rPr lang="tr-TR" dirty="0"/>
              <a:t> </a:t>
            </a:r>
            <a:r>
              <a:rPr lang="tr-TR" dirty="0" err="1"/>
              <a:t>Pelvic</a:t>
            </a:r>
            <a:r>
              <a:rPr lang="tr-TR" dirty="0"/>
              <a:t> </a:t>
            </a:r>
            <a:r>
              <a:rPr lang="tr-TR" dirty="0" err="1"/>
              <a:t>Floor</a:t>
            </a:r>
            <a:endParaRPr lang="en-CA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6B717AA2-0FC1-496C-98EC-A76D2CA28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770" y="1376997"/>
            <a:ext cx="5917305" cy="4983462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E34D194A-2577-4E2F-81A5-9823791D5F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770" y="1353132"/>
            <a:ext cx="5813684" cy="475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92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81D04B6-CC35-4C55-9D42-18AA26D568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4105" y="501090"/>
            <a:ext cx="5542429" cy="581902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sz="2800" dirty="0" err="1">
                <a:solidFill>
                  <a:srgbClr val="C00000"/>
                </a:solidFill>
              </a:rPr>
              <a:t>Endometriosis</a:t>
            </a:r>
            <a:endParaRPr lang="tr-TR" sz="2800" dirty="0">
              <a:solidFill>
                <a:srgbClr val="C00000"/>
              </a:solidFill>
            </a:endParaRPr>
          </a:p>
          <a:p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Operative treatment of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endometriosis is characterized by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a very high re-operation rate. </a:t>
            </a:r>
            <a:endParaRPr lang="tr-TR" sz="2000" dirty="0">
              <a:solidFill>
                <a:schemeClr val="tx2"/>
              </a:solidFill>
            </a:endParaRPr>
          </a:p>
          <a:p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For all age groups, the rate is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estimated to be 50 -60% by 5-7 years after the first surgery</a:t>
            </a:r>
            <a:r>
              <a:rPr lang="tr-TR" sz="2000" dirty="0">
                <a:solidFill>
                  <a:schemeClr val="tx2"/>
                </a:solidFill>
              </a:rPr>
              <a:t>. </a:t>
            </a:r>
          </a:p>
          <a:p>
            <a:r>
              <a:rPr lang="tr-TR" sz="2000" dirty="0">
                <a:solidFill>
                  <a:schemeClr val="tx2"/>
                </a:solidFill>
              </a:rPr>
              <a:t> A</a:t>
            </a:r>
            <a:r>
              <a:rPr lang="en-CA" sz="2000" dirty="0">
                <a:solidFill>
                  <a:schemeClr val="tx2"/>
                </a:solidFill>
              </a:rPr>
              <a:t>t subsequent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surgery for persistent pelvic pain, no endometriosis is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identified. This may suggest a central or other etiology of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their pain</a:t>
            </a:r>
            <a:r>
              <a:rPr lang="tr-TR" sz="2000" dirty="0">
                <a:solidFill>
                  <a:schemeClr val="tx2"/>
                </a:solidFill>
              </a:rPr>
              <a:t>!! 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en-CA" sz="1800" i="1" dirty="0">
                <a:solidFill>
                  <a:schemeClr val="accent2">
                    <a:lumMod val="75000"/>
                  </a:schemeClr>
                </a:solidFill>
              </a:rPr>
              <a:t>Stratton P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en-CA" sz="1800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H</a:t>
            </a:r>
            <a:r>
              <a:rPr lang="en-CA" sz="1800" i="1" dirty="0">
                <a:solidFill>
                  <a:schemeClr val="accent2">
                    <a:lumMod val="75000"/>
                  </a:schemeClr>
                </a:solidFill>
              </a:rPr>
              <a:t>um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CA" sz="1800" i="1" dirty="0" err="1">
                <a:solidFill>
                  <a:schemeClr val="accent2">
                    <a:lumMod val="75000"/>
                  </a:schemeClr>
                </a:solidFill>
              </a:rPr>
              <a:t>Reprod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en-CA" sz="1800" i="1" dirty="0">
                <a:solidFill>
                  <a:schemeClr val="accent2">
                    <a:lumMod val="75000"/>
                  </a:schemeClr>
                </a:solidFill>
              </a:rPr>
              <a:t> Update 2011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tr-TR" sz="2000" i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 err="1">
                <a:solidFill>
                  <a:schemeClr val="tx2"/>
                </a:solidFill>
              </a:rPr>
              <a:t>Viscerovisceral</a:t>
            </a:r>
            <a:r>
              <a:rPr lang="en-CA" sz="2000" dirty="0">
                <a:solidFill>
                  <a:schemeClr val="tx2"/>
                </a:solidFill>
              </a:rPr>
              <a:t> cross sensitization has been demonstrated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with surgically induced endometriosis and bladder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inflammation in rats. Surgically induced endometriosis reduced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micturition thresholds and produced signs of inflammation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in the healthy bladder.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tr-TR" sz="1800" i="1" dirty="0" err="1">
                <a:solidFill>
                  <a:schemeClr val="accent2">
                    <a:lumMod val="75000"/>
                  </a:schemeClr>
                </a:solidFill>
              </a:rPr>
              <a:t>Morrison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 T.C. </a:t>
            </a:r>
            <a:r>
              <a:rPr lang="tr-TR" sz="1800" i="1" dirty="0" err="1">
                <a:solidFill>
                  <a:schemeClr val="accent2">
                    <a:lumMod val="75000"/>
                  </a:schemeClr>
                </a:solidFill>
              </a:rPr>
              <a:t>Fertil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 Steril 2006)</a:t>
            </a:r>
            <a:endParaRPr lang="tr-TR" sz="2000" i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tr-TR" sz="2000" dirty="0" err="1">
                <a:solidFill>
                  <a:schemeClr val="tx2"/>
                </a:solidFill>
              </a:rPr>
              <a:t>Endometriosis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and</a:t>
            </a:r>
            <a:r>
              <a:rPr lang="tr-TR" sz="2000" dirty="0">
                <a:solidFill>
                  <a:schemeClr val="tx2"/>
                </a:solidFill>
              </a:rPr>
              <a:t> PBS/IC: </a:t>
            </a:r>
            <a:r>
              <a:rPr lang="tr-TR" sz="2000" dirty="0" err="1">
                <a:solidFill>
                  <a:srgbClr val="C00000"/>
                </a:solidFill>
              </a:rPr>
              <a:t>Devil</a:t>
            </a:r>
            <a:r>
              <a:rPr lang="tr-TR" sz="2000" dirty="0">
                <a:solidFill>
                  <a:srgbClr val="C00000"/>
                </a:solidFill>
              </a:rPr>
              <a:t> </a:t>
            </a:r>
            <a:r>
              <a:rPr lang="tr-TR" sz="2000" dirty="0" err="1">
                <a:solidFill>
                  <a:srgbClr val="C00000"/>
                </a:solidFill>
              </a:rPr>
              <a:t>Twins</a:t>
            </a:r>
            <a:r>
              <a:rPr lang="tr-TR" sz="2000" dirty="0">
                <a:solidFill>
                  <a:srgbClr val="C00000"/>
                </a:solidFill>
              </a:rPr>
              <a:t> !!!</a:t>
            </a:r>
            <a:endParaRPr lang="en-CA" sz="2000" dirty="0">
              <a:solidFill>
                <a:srgbClr val="C00000"/>
              </a:solidFill>
            </a:endParaRP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CAE7F4A-3AA1-4D58-9768-9C88383194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501090"/>
            <a:ext cx="5943600" cy="5819028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 err="1">
                <a:solidFill>
                  <a:srgbClr val="C00000"/>
                </a:solidFill>
              </a:rPr>
              <a:t>Painfull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>
                <a:solidFill>
                  <a:srgbClr val="C00000"/>
                </a:solidFill>
              </a:rPr>
              <a:t>bladder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>
                <a:solidFill>
                  <a:srgbClr val="C00000"/>
                </a:solidFill>
              </a:rPr>
              <a:t>Syn</a:t>
            </a:r>
            <a:r>
              <a:rPr lang="tr-TR" dirty="0">
                <a:solidFill>
                  <a:srgbClr val="C00000"/>
                </a:solidFill>
              </a:rPr>
              <a:t>./ Inter. </a:t>
            </a:r>
            <a:r>
              <a:rPr lang="tr-TR" dirty="0" err="1">
                <a:solidFill>
                  <a:srgbClr val="C00000"/>
                </a:solidFill>
              </a:rPr>
              <a:t>Cys</a:t>
            </a:r>
            <a:r>
              <a:rPr lang="tr-TR" dirty="0">
                <a:solidFill>
                  <a:srgbClr val="C00000"/>
                </a:solidFill>
              </a:rPr>
              <a:t> (PBS/IC)</a:t>
            </a:r>
          </a:p>
          <a:p>
            <a:pPr>
              <a:lnSpc>
                <a:spcPct val="150000"/>
              </a:lnSpc>
            </a:pPr>
            <a:r>
              <a:rPr lang="tr-TR" dirty="0"/>
              <a:t> </a:t>
            </a:r>
            <a:r>
              <a:rPr lang="en-CA" sz="2000" dirty="0">
                <a:solidFill>
                  <a:schemeClr val="tx2"/>
                </a:solidFill>
              </a:rPr>
              <a:t>There is great overlap</a:t>
            </a:r>
            <a:r>
              <a:rPr lang="tr-TR" sz="2000" dirty="0" err="1">
                <a:solidFill>
                  <a:schemeClr val="tx2"/>
                </a:solidFill>
              </a:rPr>
              <a:t>ping</a:t>
            </a:r>
            <a:r>
              <a:rPr lang="en-CA" sz="2000" dirty="0">
                <a:solidFill>
                  <a:schemeClr val="tx2"/>
                </a:solidFill>
              </a:rPr>
              <a:t> between PBS and the other CPP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syndromes. </a:t>
            </a:r>
            <a:endParaRPr lang="tr-TR" sz="2000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A survey of 205 women with PBS reported PBS co-existed with IBS in 38.6 %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compared to 5.2 % of controls, with vulvodynia in 17%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compared to 0.9 % of controls. </a:t>
            </a:r>
            <a:endParaRPr lang="tr-TR" sz="2000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Also rates of fibromyalgia,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migraine headache, temporomandibular disorder, low back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pain and chronic fatigue syndrome were all much higher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than controls </a:t>
            </a:r>
            <a:r>
              <a:rPr lang="tr-TR" sz="2000" dirty="0">
                <a:solidFill>
                  <a:schemeClr val="tx2"/>
                </a:solidFill>
              </a:rPr>
              <a:t>(</a:t>
            </a:r>
            <a:r>
              <a:rPr lang="en-CA" sz="2000" dirty="0">
                <a:solidFill>
                  <a:schemeClr val="tx2"/>
                </a:solidFill>
              </a:rPr>
              <a:t>Nickel </a:t>
            </a:r>
            <a:r>
              <a:rPr lang="tr-TR" sz="2000" dirty="0">
                <a:solidFill>
                  <a:schemeClr val="tx2"/>
                </a:solidFill>
              </a:rPr>
              <a:t>J.C </a:t>
            </a:r>
            <a:r>
              <a:rPr lang="en-CA" sz="2000" dirty="0">
                <a:solidFill>
                  <a:schemeClr val="tx2"/>
                </a:solidFill>
              </a:rPr>
              <a:t>et al</a:t>
            </a:r>
            <a:r>
              <a:rPr lang="tr-TR" sz="2000" dirty="0">
                <a:solidFill>
                  <a:schemeClr val="tx2"/>
                </a:solidFill>
              </a:rPr>
              <a:t>. J </a:t>
            </a:r>
            <a:r>
              <a:rPr lang="tr-TR" sz="2000" dirty="0" err="1">
                <a:solidFill>
                  <a:schemeClr val="tx2"/>
                </a:solidFill>
              </a:rPr>
              <a:t>Urol</a:t>
            </a:r>
            <a:r>
              <a:rPr lang="tr-TR" sz="2000" dirty="0">
                <a:solidFill>
                  <a:schemeClr val="tx2"/>
                </a:solidFill>
              </a:rPr>
              <a:t> 2010)</a:t>
            </a:r>
            <a:endParaRPr lang="en-CA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306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F85389B-C966-4394-BDFB-83AC87D1E7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1194" y="437028"/>
            <a:ext cx="6031006" cy="6192371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sz="2800" dirty="0" err="1">
                <a:solidFill>
                  <a:srgbClr val="C00000"/>
                </a:solidFill>
              </a:rPr>
              <a:t>Vulvodynia</a:t>
            </a:r>
            <a:r>
              <a:rPr lang="tr-TR" sz="2800" dirty="0">
                <a:solidFill>
                  <a:srgbClr val="C00000"/>
                </a:solidFill>
              </a:rPr>
              <a:t> /LPV (VVS)</a:t>
            </a:r>
          </a:p>
          <a:p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The prevalence of vulvodynia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varies greatly in epidemiological studies, ranging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from 3- 18% of women </a:t>
            </a: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tr-TR" sz="1800" dirty="0" err="1">
                <a:solidFill>
                  <a:schemeClr val="accent2">
                    <a:lumMod val="75000"/>
                  </a:schemeClr>
                </a:solidFill>
              </a:rPr>
              <a:t>Bohm-Starke</a:t>
            </a: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 N. </a:t>
            </a:r>
            <a:r>
              <a:rPr lang="tr-TR" sz="1800" dirty="0" err="1">
                <a:solidFill>
                  <a:schemeClr val="accent2">
                    <a:lumMod val="75000"/>
                  </a:schemeClr>
                </a:solidFill>
              </a:rPr>
              <a:t>Acta</a:t>
            </a: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800" dirty="0" err="1">
                <a:solidFill>
                  <a:schemeClr val="accent2">
                    <a:lumMod val="75000"/>
                  </a:schemeClr>
                </a:solidFill>
              </a:rPr>
              <a:t>Obstet</a:t>
            </a: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800" dirty="0" err="1">
                <a:solidFill>
                  <a:schemeClr val="accent2">
                    <a:lumMod val="75000"/>
                  </a:schemeClr>
                </a:solidFill>
              </a:rPr>
              <a:t>Gynecol</a:t>
            </a: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800" dirty="0" err="1">
                <a:solidFill>
                  <a:schemeClr val="accent2">
                    <a:lumMod val="75000"/>
                  </a:schemeClr>
                </a:solidFill>
              </a:rPr>
              <a:t>Scand</a:t>
            </a: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 2010)</a:t>
            </a:r>
            <a:endParaRPr lang="tr-TR" sz="20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tr-TR" dirty="0">
                <a:solidFill>
                  <a:schemeClr val="tx2"/>
                </a:solidFill>
              </a:rPr>
              <a:t> %45</a:t>
            </a:r>
            <a:r>
              <a:rPr lang="en-CA" dirty="0">
                <a:solidFill>
                  <a:schemeClr val="tx2"/>
                </a:solidFill>
              </a:rPr>
              <a:t> of women with vulvodynia report having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at least one of the following: fibromyalgia, PBS or IBS</a:t>
            </a:r>
            <a:r>
              <a:rPr lang="tr-TR" dirty="0">
                <a:solidFill>
                  <a:schemeClr val="tx2"/>
                </a:solidFill>
              </a:rPr>
              <a:t>! 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tr-TR" sz="2000" dirty="0" err="1">
                <a:solidFill>
                  <a:schemeClr val="accent2">
                    <a:lumMod val="75000"/>
                  </a:schemeClr>
                </a:solidFill>
              </a:rPr>
              <a:t>Nguyen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 R.H. </a:t>
            </a:r>
            <a:r>
              <a:rPr lang="tr-TR" sz="2000" dirty="0" err="1">
                <a:solidFill>
                  <a:schemeClr val="accent2">
                    <a:lumMod val="75000"/>
                  </a:schemeClr>
                </a:solidFill>
              </a:rPr>
              <a:t>Psychol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2000" dirty="0" err="1">
                <a:solidFill>
                  <a:schemeClr val="accent2">
                    <a:lumMod val="75000"/>
                  </a:schemeClr>
                </a:solidFill>
              </a:rPr>
              <a:t>Health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2000" dirty="0" err="1">
                <a:solidFill>
                  <a:schemeClr val="accent2">
                    <a:lumMod val="75000"/>
                  </a:schemeClr>
                </a:solidFill>
              </a:rPr>
              <a:t>Med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. 2012)</a:t>
            </a:r>
          </a:p>
          <a:p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The co-existence of vulvodynia and PBS has been widely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described. Kahn reported 8</a:t>
            </a:r>
            <a:r>
              <a:rPr lang="tr-TR" dirty="0">
                <a:solidFill>
                  <a:schemeClr val="tx2"/>
                </a:solidFill>
              </a:rPr>
              <a:t>0</a:t>
            </a:r>
            <a:r>
              <a:rPr lang="en-CA" dirty="0">
                <a:solidFill>
                  <a:schemeClr val="tx2"/>
                </a:solidFill>
              </a:rPr>
              <a:t> % of women with vulvodynia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had urologic symptoms. 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en-CA" sz="2000" dirty="0">
                <a:solidFill>
                  <a:schemeClr val="accent2">
                    <a:lumMod val="75000"/>
                  </a:schemeClr>
                </a:solidFill>
              </a:rPr>
              <a:t>Kahn B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en-CA" sz="2000" dirty="0">
                <a:solidFill>
                  <a:schemeClr val="accent2">
                    <a:lumMod val="75000"/>
                  </a:schemeClr>
                </a:solidFill>
              </a:rPr>
              <a:t>S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. J </a:t>
            </a:r>
            <a:r>
              <a:rPr lang="tr-TR" sz="2000" dirty="0" err="1">
                <a:solidFill>
                  <a:schemeClr val="accent2">
                    <a:lumMod val="75000"/>
                  </a:schemeClr>
                </a:solidFill>
              </a:rPr>
              <a:t>Sex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2000" dirty="0" err="1">
                <a:solidFill>
                  <a:schemeClr val="accent2">
                    <a:lumMod val="75000"/>
                  </a:schemeClr>
                </a:solidFill>
              </a:rPr>
              <a:t>Med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 2010)</a:t>
            </a: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CA" dirty="0">
                <a:solidFill>
                  <a:schemeClr val="tx2"/>
                </a:solidFill>
              </a:rPr>
              <a:t>Pelvic floor hypertonic dysfunction is found in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80 % to 90 % of patients with </a:t>
            </a:r>
            <a:r>
              <a:rPr lang="tr-TR" dirty="0">
                <a:solidFill>
                  <a:schemeClr val="tx2"/>
                </a:solidFill>
              </a:rPr>
              <a:t>LPV. 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tr-TR" sz="2000" dirty="0" err="1">
                <a:solidFill>
                  <a:schemeClr val="accent2">
                    <a:lumMod val="75000"/>
                  </a:schemeClr>
                </a:solidFill>
              </a:rPr>
              <a:t>Reissing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 E.D. J </a:t>
            </a:r>
            <a:r>
              <a:rPr lang="tr-TR" sz="2000" dirty="0" err="1">
                <a:solidFill>
                  <a:schemeClr val="accent2">
                    <a:lumMod val="75000"/>
                  </a:schemeClr>
                </a:solidFill>
              </a:rPr>
              <a:t>Psychosom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2000" dirty="0" err="1">
                <a:solidFill>
                  <a:schemeClr val="accent2">
                    <a:lumMod val="75000"/>
                  </a:schemeClr>
                </a:solidFill>
              </a:rPr>
              <a:t>Obstet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2000" dirty="0" err="1">
                <a:solidFill>
                  <a:schemeClr val="accent2">
                    <a:lumMod val="75000"/>
                  </a:schemeClr>
                </a:solidFill>
              </a:rPr>
              <a:t>Gynaecol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 2005)</a:t>
            </a: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08FD30D5-DF18-4E53-B139-923310F9C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0970" y="437028"/>
            <a:ext cx="5573806" cy="5739934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sz="2800" dirty="0" err="1">
                <a:solidFill>
                  <a:srgbClr val="C00000"/>
                </a:solidFill>
              </a:rPr>
              <a:t>Myofascial</a:t>
            </a:r>
            <a:r>
              <a:rPr lang="tr-TR" sz="2800" dirty="0">
                <a:solidFill>
                  <a:srgbClr val="C00000"/>
                </a:solidFill>
              </a:rPr>
              <a:t> </a:t>
            </a:r>
            <a:r>
              <a:rPr lang="tr-TR" sz="2800" dirty="0" err="1">
                <a:solidFill>
                  <a:srgbClr val="C00000"/>
                </a:solidFill>
              </a:rPr>
              <a:t>Pain</a:t>
            </a:r>
            <a:r>
              <a:rPr lang="tr-TR" sz="2800" dirty="0">
                <a:solidFill>
                  <a:srgbClr val="C00000"/>
                </a:solidFill>
              </a:rPr>
              <a:t>/</a:t>
            </a:r>
            <a:r>
              <a:rPr lang="tr-TR" sz="2800" dirty="0" err="1">
                <a:solidFill>
                  <a:srgbClr val="C00000"/>
                </a:solidFill>
              </a:rPr>
              <a:t>Hyp</a:t>
            </a:r>
            <a:r>
              <a:rPr lang="tr-TR" sz="2800" dirty="0">
                <a:solidFill>
                  <a:srgbClr val="C00000"/>
                </a:solidFill>
              </a:rPr>
              <a:t>. </a:t>
            </a:r>
            <a:r>
              <a:rPr lang="tr-TR" sz="2800" dirty="0" err="1">
                <a:solidFill>
                  <a:srgbClr val="C00000"/>
                </a:solidFill>
              </a:rPr>
              <a:t>Pelvic</a:t>
            </a:r>
            <a:r>
              <a:rPr lang="tr-TR" sz="2800" dirty="0">
                <a:solidFill>
                  <a:srgbClr val="C00000"/>
                </a:solidFill>
              </a:rPr>
              <a:t> </a:t>
            </a:r>
            <a:r>
              <a:rPr lang="tr-TR" sz="2800" dirty="0" err="1">
                <a:solidFill>
                  <a:srgbClr val="C00000"/>
                </a:solidFill>
              </a:rPr>
              <a:t>Floor</a:t>
            </a:r>
            <a:endParaRPr lang="tr-TR" sz="28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Hypertonic pelvic floor dysfunction is a myofascial pain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condition characterized by myofascial trigger points in the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muscles and or fascia of the pelvic floor, abdominal wall,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back, or hip.</a:t>
            </a:r>
            <a:endParaRPr lang="tr-TR" sz="2000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12% to 87% of the chronic pelvic pain patients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were attributed to a primary myofascial source</a:t>
            </a:r>
            <a:endParaRPr lang="tr-TR" sz="2000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tr-TR" sz="2000" dirty="0">
                <a:solidFill>
                  <a:schemeClr val="tx2"/>
                </a:solidFill>
              </a:rPr>
              <a:t> W</a:t>
            </a:r>
            <a:r>
              <a:rPr lang="en-CA" sz="2000" dirty="0">
                <a:solidFill>
                  <a:schemeClr val="tx2"/>
                </a:solidFill>
              </a:rPr>
              <a:t>omen diagnosed with IC/PBS, 87% were also diagnosed with painful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en-CA" sz="2000" dirty="0">
                <a:solidFill>
                  <a:schemeClr val="tx2"/>
                </a:solidFill>
              </a:rPr>
              <a:t>pelvic floor dysfunction</a:t>
            </a:r>
            <a:r>
              <a:rPr lang="tr-TR" sz="2000" dirty="0">
                <a:solidFill>
                  <a:schemeClr val="tx2"/>
                </a:solidFill>
              </a:rPr>
              <a:t>. 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tr-TR" sz="1800" i="1" dirty="0" err="1">
                <a:solidFill>
                  <a:schemeClr val="accent2">
                    <a:lumMod val="75000"/>
                  </a:schemeClr>
                </a:solidFill>
              </a:rPr>
              <a:t>Peters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 K.M. </a:t>
            </a:r>
            <a:r>
              <a:rPr lang="tr-TR" sz="1800" i="1" dirty="0" err="1">
                <a:solidFill>
                  <a:schemeClr val="accent2">
                    <a:lumMod val="75000"/>
                  </a:schemeClr>
                </a:solidFill>
              </a:rPr>
              <a:t>Urology</a:t>
            </a:r>
            <a:r>
              <a:rPr lang="tr-TR" sz="1800" i="1" dirty="0">
                <a:solidFill>
                  <a:schemeClr val="accent2">
                    <a:lumMod val="75000"/>
                  </a:schemeClr>
                </a:solidFill>
              </a:rPr>
              <a:t> 2007)</a:t>
            </a:r>
            <a:endParaRPr lang="en-CA" sz="20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724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D474497-85DF-4938-829E-4A13E71820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3934" y="649006"/>
            <a:ext cx="5602941" cy="5926605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sz="2800" dirty="0" err="1">
                <a:solidFill>
                  <a:srgbClr val="C00000"/>
                </a:solidFill>
              </a:rPr>
              <a:t>Irritable</a:t>
            </a:r>
            <a:r>
              <a:rPr lang="tr-TR" sz="2800" dirty="0">
                <a:solidFill>
                  <a:srgbClr val="C00000"/>
                </a:solidFill>
              </a:rPr>
              <a:t> </a:t>
            </a:r>
            <a:r>
              <a:rPr lang="tr-TR" sz="2800" dirty="0" err="1">
                <a:solidFill>
                  <a:srgbClr val="C00000"/>
                </a:solidFill>
              </a:rPr>
              <a:t>Bowel</a:t>
            </a:r>
            <a:r>
              <a:rPr lang="tr-TR" sz="2800" dirty="0">
                <a:solidFill>
                  <a:srgbClr val="C00000"/>
                </a:solidFill>
              </a:rPr>
              <a:t> </a:t>
            </a:r>
            <a:r>
              <a:rPr lang="tr-TR" sz="2800" dirty="0" err="1">
                <a:solidFill>
                  <a:srgbClr val="C00000"/>
                </a:solidFill>
              </a:rPr>
              <a:t>Syndrom</a:t>
            </a:r>
            <a:r>
              <a:rPr lang="tr-TR" sz="2800" dirty="0">
                <a:solidFill>
                  <a:srgbClr val="C00000"/>
                </a:solidFill>
              </a:rPr>
              <a:t> (IBS)</a:t>
            </a:r>
          </a:p>
          <a:p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IBS is commonly seen in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combination with other CPP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syndromes</a:t>
            </a:r>
            <a:r>
              <a:rPr lang="tr-TR" dirty="0">
                <a:solidFill>
                  <a:schemeClr val="tx2"/>
                </a:solidFill>
              </a:rPr>
              <a:t>. </a:t>
            </a:r>
          </a:p>
          <a:p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30 – 75% of individuals with PBS had IBS, </a:t>
            </a:r>
            <a:endParaRPr lang="tr-TR" dirty="0">
              <a:solidFill>
                <a:schemeClr val="tx2"/>
              </a:solidFill>
            </a:endParaRPr>
          </a:p>
          <a:p>
            <a:r>
              <a:rPr lang="en-CA" dirty="0">
                <a:solidFill>
                  <a:schemeClr val="tx2"/>
                </a:solidFill>
              </a:rPr>
              <a:t>19-79%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of patients with CPP had IBS,</a:t>
            </a:r>
            <a:endParaRPr lang="tr-TR" dirty="0">
              <a:solidFill>
                <a:schemeClr val="tx2"/>
              </a:solidFill>
            </a:endParaRPr>
          </a:p>
          <a:p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35% of women with vulvar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pain reported IBS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tr-TR" sz="2000" i="1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tr-TR" sz="2000" i="1" dirty="0" err="1">
                <a:solidFill>
                  <a:schemeClr val="accent2">
                    <a:lumMod val="75000"/>
                  </a:schemeClr>
                </a:solidFill>
              </a:rPr>
              <a:t>Bullones</a:t>
            </a:r>
            <a:r>
              <a:rPr lang="tr-TR" sz="2000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2000" i="1" dirty="0" err="1">
                <a:solidFill>
                  <a:schemeClr val="accent2">
                    <a:lumMod val="75000"/>
                  </a:schemeClr>
                </a:solidFill>
              </a:rPr>
              <a:t>Rodríguez</a:t>
            </a:r>
            <a:r>
              <a:rPr lang="tr-TR" sz="2000" i="1" dirty="0">
                <a:solidFill>
                  <a:schemeClr val="accent2">
                    <a:lumMod val="75000"/>
                  </a:schemeClr>
                </a:solidFill>
              </a:rPr>
              <a:t> M.Á. </a:t>
            </a:r>
            <a:r>
              <a:rPr lang="tr-TR" sz="2000" i="1" dirty="0" err="1">
                <a:solidFill>
                  <a:schemeClr val="accent2">
                    <a:lumMod val="75000"/>
                  </a:schemeClr>
                </a:solidFill>
              </a:rPr>
              <a:t>J.Urol</a:t>
            </a:r>
            <a:r>
              <a:rPr lang="tr-TR" sz="2000" i="1" dirty="0">
                <a:solidFill>
                  <a:schemeClr val="accent2">
                    <a:lumMod val="75000"/>
                  </a:schemeClr>
                </a:solidFill>
              </a:rPr>
              <a:t> 2013)</a:t>
            </a:r>
            <a:r>
              <a:rPr lang="en-CA" sz="2000" i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endParaRPr lang="tr-TR" i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Women with PBS were 11 times more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likely to be diagnosed with IBS.</a:t>
            </a:r>
            <a:endParaRPr lang="tr-TR" dirty="0">
              <a:solidFill>
                <a:schemeClr val="tx2"/>
              </a:solidFill>
            </a:endParaRPr>
          </a:p>
          <a:p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Patients with vulvodynia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were 3.11 times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en-CA" dirty="0">
                <a:solidFill>
                  <a:schemeClr val="tx2"/>
                </a:solidFill>
              </a:rPr>
              <a:t>more likely to report IBS</a:t>
            </a:r>
            <a:r>
              <a:rPr lang="tr-TR" dirty="0">
                <a:solidFill>
                  <a:schemeClr val="tx2"/>
                </a:solidFill>
              </a:rPr>
              <a:t> </a:t>
            </a:r>
            <a:r>
              <a:rPr lang="tr-TR" sz="2000" i="1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tr-TR" sz="2000" i="1" dirty="0" err="1">
                <a:solidFill>
                  <a:schemeClr val="accent2">
                    <a:lumMod val="75000"/>
                  </a:schemeClr>
                </a:solidFill>
              </a:rPr>
              <a:t>Soares</a:t>
            </a:r>
            <a:r>
              <a:rPr lang="tr-TR" sz="2000" i="1" dirty="0">
                <a:solidFill>
                  <a:schemeClr val="accent2">
                    <a:lumMod val="75000"/>
                  </a:schemeClr>
                </a:solidFill>
              </a:rPr>
              <a:t> R.L. World J. </a:t>
            </a:r>
            <a:r>
              <a:rPr lang="tr-TR" sz="2000" i="1" dirty="0" err="1">
                <a:solidFill>
                  <a:schemeClr val="accent2">
                    <a:lumMod val="75000"/>
                  </a:schemeClr>
                </a:solidFill>
              </a:rPr>
              <a:t>Gastroenterol</a:t>
            </a:r>
            <a:r>
              <a:rPr lang="tr-TR" sz="2000" i="1" dirty="0">
                <a:solidFill>
                  <a:schemeClr val="accent2">
                    <a:lumMod val="75000"/>
                  </a:schemeClr>
                </a:solidFill>
              </a:rPr>
              <a:t> 2014)</a:t>
            </a:r>
            <a:endParaRPr lang="en-CA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A23960B-354A-49A8-A769-F4BD24C7F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875" y="649006"/>
            <a:ext cx="6118413" cy="437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306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id="{BBD4B9A1-ACBA-4FA4-89E5-001914E1D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Last</a:t>
            </a:r>
            <a:r>
              <a:rPr lang="tr-TR" dirty="0"/>
              <a:t> </a:t>
            </a:r>
            <a:r>
              <a:rPr lang="tr-TR" dirty="0" err="1"/>
              <a:t>Words</a:t>
            </a:r>
            <a:r>
              <a:rPr lang="tr-TR" dirty="0"/>
              <a:t>…</a:t>
            </a:r>
            <a:endParaRPr lang="en-CA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39C6E5F0-A7A9-47F2-AA82-1F888E9180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67" y="1326621"/>
            <a:ext cx="6579098" cy="4455614"/>
          </a:xfrm>
        </p:spPr>
        <p:txBody>
          <a:bodyPr/>
          <a:lstStyle/>
          <a:p>
            <a:r>
              <a:rPr lang="tr-TR" dirty="0"/>
              <a:t> </a:t>
            </a:r>
            <a:r>
              <a:rPr lang="en-CA" dirty="0"/>
              <a:t>Be patience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en-CA" dirty="0"/>
              <a:t>take your time</a:t>
            </a:r>
            <a:endParaRPr lang="tr-TR" dirty="0"/>
          </a:p>
          <a:p>
            <a:r>
              <a:rPr lang="tr-TR" dirty="0"/>
              <a:t> </a:t>
            </a:r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must</a:t>
            </a:r>
            <a:r>
              <a:rPr lang="tr-TR" dirty="0"/>
              <a:t> </a:t>
            </a:r>
            <a:r>
              <a:rPr lang="tr-TR" dirty="0" err="1"/>
              <a:t>believe</a:t>
            </a:r>
            <a:r>
              <a:rPr lang="tr-TR" dirty="0"/>
              <a:t> her </a:t>
            </a:r>
            <a:r>
              <a:rPr lang="tr-TR" dirty="0" err="1"/>
              <a:t>physician</a:t>
            </a:r>
            <a:endParaRPr lang="tr-TR" dirty="0"/>
          </a:p>
          <a:p>
            <a:r>
              <a:rPr lang="tr-TR" dirty="0"/>
              <a:t> </a:t>
            </a:r>
            <a:r>
              <a:rPr lang="tr-TR" dirty="0" err="1"/>
              <a:t>Understand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learn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complexity</a:t>
            </a:r>
            <a:r>
              <a:rPr lang="tr-TR" dirty="0"/>
              <a:t> of CPP</a:t>
            </a:r>
          </a:p>
          <a:p>
            <a:r>
              <a:rPr lang="tr-TR" dirty="0"/>
              <a:t> </a:t>
            </a:r>
            <a:r>
              <a:rPr lang="tr-TR" dirty="0" err="1"/>
              <a:t>After</a:t>
            </a:r>
            <a:r>
              <a:rPr lang="tr-TR" dirty="0"/>
              <a:t> </a:t>
            </a:r>
            <a:r>
              <a:rPr lang="tr-TR" dirty="0" err="1"/>
              <a:t>explain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patient</a:t>
            </a:r>
            <a:endParaRPr lang="tr-TR" dirty="0"/>
          </a:p>
          <a:p>
            <a:r>
              <a:rPr lang="tr-TR" dirty="0"/>
              <a:t> </a:t>
            </a:r>
            <a:r>
              <a:rPr lang="tr-TR" dirty="0" err="1"/>
              <a:t>Utilize</a:t>
            </a:r>
            <a:r>
              <a:rPr lang="tr-TR" dirty="0"/>
              <a:t> </a:t>
            </a:r>
            <a:r>
              <a:rPr lang="tr-TR" dirty="0" err="1"/>
              <a:t>standardized</a:t>
            </a:r>
            <a:r>
              <a:rPr lang="tr-TR" dirty="0"/>
              <a:t> </a:t>
            </a:r>
            <a:r>
              <a:rPr lang="tr-TR" dirty="0" err="1"/>
              <a:t>questionnaires</a:t>
            </a:r>
            <a:endParaRPr lang="tr-TR" dirty="0"/>
          </a:p>
          <a:p>
            <a:r>
              <a:rPr lang="tr-TR" dirty="0"/>
              <a:t> </a:t>
            </a:r>
            <a:r>
              <a:rPr lang="tr-TR" dirty="0" err="1"/>
              <a:t>Psychiatric</a:t>
            </a:r>
            <a:r>
              <a:rPr lang="tr-TR" dirty="0"/>
              <a:t> </a:t>
            </a:r>
            <a:r>
              <a:rPr lang="tr-TR" dirty="0" err="1"/>
              <a:t>History</a:t>
            </a:r>
            <a:r>
              <a:rPr lang="tr-TR" dirty="0"/>
              <a:t>: </a:t>
            </a:r>
            <a:r>
              <a:rPr lang="en-CA" dirty="0"/>
              <a:t>Sexual abuse or physical abuse history</a:t>
            </a:r>
            <a:r>
              <a:rPr lang="tr-TR" dirty="0"/>
              <a:t>, </a:t>
            </a:r>
            <a:r>
              <a:rPr lang="tr-TR" dirty="0" err="1"/>
              <a:t>Sexual</a:t>
            </a:r>
            <a:r>
              <a:rPr lang="tr-TR" dirty="0"/>
              <a:t> </a:t>
            </a:r>
            <a:r>
              <a:rPr lang="tr-TR" dirty="0" err="1"/>
              <a:t>dysfunction</a:t>
            </a:r>
            <a:endParaRPr lang="tr-TR" dirty="0"/>
          </a:p>
          <a:p>
            <a:r>
              <a:rPr lang="tr-TR" dirty="0"/>
              <a:t> </a:t>
            </a:r>
            <a:r>
              <a:rPr lang="tr-TR" dirty="0" err="1"/>
              <a:t>Absolutely</a:t>
            </a:r>
            <a:r>
              <a:rPr lang="tr-TR" dirty="0"/>
              <a:t> </a:t>
            </a:r>
            <a:r>
              <a:rPr lang="tr-TR" dirty="0" err="1"/>
              <a:t>consult</a:t>
            </a:r>
            <a:r>
              <a:rPr lang="tr-TR" dirty="0"/>
              <a:t> </a:t>
            </a:r>
            <a:r>
              <a:rPr lang="tr-TR" dirty="0" err="1"/>
              <a:t>other</a:t>
            </a:r>
            <a:r>
              <a:rPr lang="tr-TR" dirty="0"/>
              <a:t> </a:t>
            </a:r>
            <a:r>
              <a:rPr lang="tr-TR" dirty="0" err="1"/>
              <a:t>disciplines</a:t>
            </a:r>
            <a:r>
              <a:rPr lang="tr-TR" dirty="0"/>
              <a:t>,</a:t>
            </a:r>
            <a:r>
              <a:rPr lang="en-CA" dirty="0"/>
              <a:t> </a:t>
            </a:r>
            <a:r>
              <a:rPr lang="tr-TR" dirty="0"/>
              <a:t>CPP </a:t>
            </a:r>
            <a:r>
              <a:rPr lang="en-CA" dirty="0"/>
              <a:t>should be managed in a multidisciplinary </a:t>
            </a:r>
            <a:r>
              <a:rPr lang="tr-TR" dirty="0" err="1"/>
              <a:t>approach</a:t>
            </a:r>
            <a:r>
              <a:rPr lang="en-CA" dirty="0"/>
              <a:t>.</a:t>
            </a:r>
            <a:r>
              <a:rPr lang="tr-TR" dirty="0"/>
              <a:t> </a:t>
            </a:r>
            <a:endParaRPr lang="en-CA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DBA5A1F3-2502-4155-9813-56CB623F32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t="21765" r="27168" b="43333"/>
          <a:stretch/>
        </p:blipFill>
        <p:spPr>
          <a:xfrm>
            <a:off x="7254688" y="815709"/>
            <a:ext cx="3859868" cy="428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19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D7FB1F84-886C-4787-B89E-99F7D9CE04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7964" y="1297022"/>
            <a:ext cx="4755681" cy="3549896"/>
          </a:xfrm>
          <a:prstGeom prst="rect">
            <a:avLst/>
          </a:prstGeom>
        </p:spPr>
      </p:pic>
      <p:sp>
        <p:nvSpPr>
          <p:cNvPr id="3" name="Unvan 2">
            <a:extLst>
              <a:ext uri="{FF2B5EF4-FFF2-40B4-BE49-F238E27FC236}">
                <a16:creationId xmlns:a16="http://schemas.microsoft.com/office/drawing/2014/main" id="{DFF5FC99-46C4-478B-B67F-AAFF7041A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50" y="1297022"/>
            <a:ext cx="5536204" cy="1021821"/>
          </a:xfrm>
        </p:spPr>
        <p:txBody>
          <a:bodyPr/>
          <a:lstStyle/>
          <a:p>
            <a:r>
              <a:rPr lang="tr-TR" dirty="0" err="1"/>
              <a:t>Thank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your</a:t>
            </a:r>
            <a:r>
              <a:rPr lang="tr-TR" dirty="0"/>
              <a:t> </a:t>
            </a:r>
            <a:r>
              <a:rPr lang="tr-TR" dirty="0" err="1"/>
              <a:t>attention</a:t>
            </a:r>
            <a:r>
              <a:rPr lang="tr-TR" dirty="0"/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1060868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346928D-B926-4283-9C39-FF25C4B8D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312" y="270455"/>
            <a:ext cx="6979953" cy="933057"/>
          </a:xfrm>
        </p:spPr>
        <p:txBody>
          <a:bodyPr/>
          <a:lstStyle/>
          <a:p>
            <a:r>
              <a:rPr lang="tr-TR" sz="3600" dirty="0" err="1"/>
              <a:t>What</a:t>
            </a:r>
            <a:r>
              <a:rPr lang="tr-TR" sz="3600" dirty="0"/>
              <a:t> is </a:t>
            </a:r>
            <a:r>
              <a:rPr lang="tr-TR" sz="3600" dirty="0" err="1"/>
              <a:t>the</a:t>
            </a:r>
            <a:r>
              <a:rPr lang="tr-TR" sz="3600" dirty="0"/>
              <a:t> </a:t>
            </a:r>
            <a:r>
              <a:rPr lang="tr-TR" sz="3600" dirty="0" err="1"/>
              <a:t>Chronic</a:t>
            </a:r>
            <a:r>
              <a:rPr lang="tr-TR" sz="3600" dirty="0"/>
              <a:t> </a:t>
            </a:r>
            <a:r>
              <a:rPr lang="tr-TR" sz="3600" dirty="0" err="1"/>
              <a:t>Pelvic</a:t>
            </a:r>
            <a:r>
              <a:rPr lang="tr-TR" sz="3600" dirty="0"/>
              <a:t> </a:t>
            </a:r>
            <a:r>
              <a:rPr lang="tr-TR" sz="3600" dirty="0" err="1"/>
              <a:t>Pain</a:t>
            </a:r>
            <a:r>
              <a:rPr lang="tr-TR" sz="3600" dirty="0"/>
              <a:t> 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3A3136A-B8B5-4E86-AFC5-0A9A99588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501" y="1680881"/>
            <a:ext cx="6860652" cy="3879476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tr-TR" dirty="0"/>
              <a:t> </a:t>
            </a:r>
            <a:r>
              <a:rPr lang="en-CA" dirty="0"/>
              <a:t>Chronic pelvic pain (CPA); is a serious health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en-CA" dirty="0"/>
              <a:t> social problem that lower the quality of life of women and trigger depressed mood.</a:t>
            </a:r>
            <a:endParaRPr lang="tr-TR" dirty="0"/>
          </a:p>
          <a:p>
            <a:pPr algn="just">
              <a:lnSpc>
                <a:spcPct val="150000"/>
              </a:lnSpc>
            </a:pPr>
            <a:r>
              <a:rPr lang="tr-TR" dirty="0"/>
              <a:t> T</a:t>
            </a:r>
            <a:r>
              <a:rPr lang="en-CA" dirty="0"/>
              <a:t>he diagnosis and the treatment are compelling in every context, the satisfaction of the patient is extremely difficult, and the definition </a:t>
            </a:r>
            <a:r>
              <a:rPr lang="tr-TR" dirty="0"/>
              <a:t>i</a:t>
            </a:r>
            <a:r>
              <a:rPr lang="en-CA" dirty="0"/>
              <a:t>s unclear.</a:t>
            </a:r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874D696-D520-4393-9D47-8356B44C2FCA}"/>
              </a:ext>
            </a:extLst>
          </p:cNvPr>
          <p:cNvSpPr txBox="1"/>
          <p:nvPr/>
        </p:nvSpPr>
        <p:spPr>
          <a:xfrm>
            <a:off x="7597588" y="1680881"/>
            <a:ext cx="4511488" cy="39962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 it </a:t>
            </a:r>
            <a:r>
              <a:rPr lang="tr-TR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symptom</a:t>
            </a:r>
            <a:r>
              <a:rPr lang="tr-TR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tr-TR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syndrome</a:t>
            </a:r>
            <a:r>
              <a:rPr lang="tr-TR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??</a:t>
            </a:r>
            <a:endParaRPr lang="tr-TR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CA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Chronic pelvic pain (CPP) is a symptom that can represent pathology in a specific organ system, </a:t>
            </a:r>
            <a:endParaRPr lang="tr-TR" sz="2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CA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chronic pain syndrome, </a:t>
            </a:r>
            <a:endParaRPr lang="tr-TR" sz="2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CA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 both.</a:t>
            </a:r>
            <a:r>
              <a:rPr lang="tr-TR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tr-TR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F.F.</a:t>
            </a:r>
            <a:r>
              <a:rPr lang="en-CA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As-</a:t>
            </a:r>
            <a:r>
              <a:rPr lang="en-CA" sz="1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Sanie</a:t>
            </a:r>
            <a:r>
              <a:rPr lang="tr-TR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S. </a:t>
            </a:r>
            <a:r>
              <a:rPr lang="tr-TR" sz="1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UpToDate</a:t>
            </a:r>
            <a:r>
              <a:rPr lang="tr-TR" sz="1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2018)</a:t>
            </a:r>
            <a:endParaRPr lang="tr-TR" sz="24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66722D6-944A-42FF-96C6-B86A61093B5C}"/>
              </a:ext>
            </a:extLst>
          </p:cNvPr>
          <p:cNvSpPr txBox="1"/>
          <p:nvPr/>
        </p:nvSpPr>
        <p:spPr>
          <a:xfrm>
            <a:off x="382312" y="5806893"/>
            <a:ext cx="11639597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CA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Globally, female CPP has been reported to affect </a:t>
            </a:r>
            <a:r>
              <a:rPr lang="en-CA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 to 25 percent </a:t>
            </a:r>
            <a:r>
              <a:rPr lang="en-CA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of reproductive-age women</a:t>
            </a:r>
          </a:p>
        </p:txBody>
      </p:sp>
    </p:spTree>
    <p:extLst>
      <p:ext uri="{BB962C8B-B14F-4D97-AF65-F5344CB8AC3E}">
        <p14:creationId xmlns:p14="http://schemas.microsoft.com/office/powerpoint/2010/main" val="3797886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AC6E9B5-F29B-429E-891A-2EE86D63C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267" y="304800"/>
            <a:ext cx="10515600" cy="797859"/>
          </a:xfrm>
        </p:spPr>
        <p:txBody>
          <a:bodyPr/>
          <a:lstStyle/>
          <a:p>
            <a:r>
              <a:rPr lang="tr-TR" dirty="0" err="1"/>
              <a:t>The</a:t>
            </a:r>
            <a:r>
              <a:rPr lang="tr-TR" dirty="0"/>
              <a:t> Definition(s)</a:t>
            </a:r>
            <a:endParaRPr lang="en-CA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9D24AB2-691D-4952-BACC-D8B5F3FF4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202" y="1648510"/>
            <a:ext cx="11594851" cy="4904690"/>
          </a:xfrm>
        </p:spPr>
        <p:txBody>
          <a:bodyPr/>
          <a:lstStyle/>
          <a:p>
            <a:pPr marL="0" indent="0">
              <a:buNone/>
            </a:pPr>
            <a:r>
              <a:rPr lang="tr-TR" dirty="0">
                <a:solidFill>
                  <a:srgbClr val="C00000"/>
                </a:solidFill>
              </a:rPr>
              <a:t>ACOG 2004: </a:t>
            </a:r>
          </a:p>
          <a:p>
            <a:pPr marL="0" indent="0">
              <a:buNone/>
            </a:pP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definition</a:t>
            </a:r>
            <a:r>
              <a:rPr lang="tr-TR" dirty="0"/>
              <a:t> of CPP </a:t>
            </a:r>
            <a:r>
              <a:rPr lang="en-CA" dirty="0"/>
              <a:t>is pain lasting for 6 months or more localized to the pelvis, the anterior abdominal</a:t>
            </a:r>
            <a:r>
              <a:rPr lang="tr-TR" dirty="0"/>
              <a:t> </a:t>
            </a:r>
            <a:r>
              <a:rPr lang="en-CA" dirty="0"/>
              <a:t>wall at or below the umbilicus, the lumbosacral back, or the buttocks, that is of sufficient severity to cause</a:t>
            </a:r>
            <a:r>
              <a:rPr lang="tr-TR" dirty="0"/>
              <a:t> </a:t>
            </a:r>
            <a:r>
              <a:rPr lang="en-CA" dirty="0"/>
              <a:t>functional disability or lead to medical care.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C00000"/>
                </a:solidFill>
              </a:rPr>
              <a:t>RCOG 2012: </a:t>
            </a:r>
          </a:p>
          <a:p>
            <a:pPr marL="0" indent="0">
              <a:buNone/>
            </a:pPr>
            <a:r>
              <a:rPr lang="en-CA" dirty="0"/>
              <a:t>Chronic pelvic pain can be defined as intermittent or constant pain in the lower abdomen or pelvis of a woman of at least 6</a:t>
            </a:r>
            <a:r>
              <a:rPr lang="tr-TR" dirty="0"/>
              <a:t> </a:t>
            </a:r>
            <a:r>
              <a:rPr lang="en-CA" dirty="0"/>
              <a:t>months in duration, not occurring exclusively with menstruation or intercourse and not associated with pregnancy.</a:t>
            </a:r>
            <a:endParaRPr lang="tr-TR" dirty="0"/>
          </a:p>
          <a:p>
            <a:pPr marL="0" indent="0">
              <a:buNone/>
            </a:pPr>
            <a:r>
              <a:rPr lang="en-CA" dirty="0">
                <a:solidFill>
                  <a:srgbClr val="C00000"/>
                </a:solidFill>
              </a:rPr>
              <a:t>European Association of Urology 2014</a:t>
            </a:r>
            <a:r>
              <a:rPr lang="tr-TR" dirty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r>
              <a:rPr lang="en-CA" dirty="0"/>
              <a:t>Chronic Pelvic Pain (CPP) refers to non-malignant pain</a:t>
            </a:r>
            <a:r>
              <a:rPr lang="tr-TR" dirty="0"/>
              <a:t> </a:t>
            </a:r>
            <a:r>
              <a:rPr lang="en-CA" dirty="0"/>
              <a:t>perceived in structures related to the pelvis associated with</a:t>
            </a:r>
            <a:r>
              <a:rPr lang="tr-TR" dirty="0"/>
              <a:t> </a:t>
            </a:r>
            <a:r>
              <a:rPr lang="en-CA" dirty="0"/>
              <a:t>negative cognitive, behavioral, sexual and emotional consequences</a:t>
            </a:r>
            <a:r>
              <a:rPr lang="tr-TR" dirty="0"/>
              <a:t> </a:t>
            </a:r>
            <a:r>
              <a:rPr lang="en-CA" dirty="0"/>
              <a:t>lasting at least 6 months</a:t>
            </a:r>
            <a:r>
              <a:rPr lang="tr-TR" dirty="0"/>
              <a:t>. </a:t>
            </a:r>
            <a:endParaRPr lang="en-CA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41546B7-7066-44D9-BFCF-9DE82AF2F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613" y="164231"/>
            <a:ext cx="3187141" cy="1938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949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343015F-6A23-4955-90E3-5FC5F6DBF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267" y="304801"/>
            <a:ext cx="10515600" cy="865094"/>
          </a:xfrm>
        </p:spPr>
        <p:txBody>
          <a:bodyPr/>
          <a:lstStyle/>
          <a:p>
            <a:r>
              <a:rPr lang="en-CA" sz="3600" dirty="0"/>
              <a:t>Evaluation of chronic pelvic pain in women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F0356FF-CDB8-404B-81D2-37C63DFCF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68" y="1502833"/>
            <a:ext cx="6121898" cy="455983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tr-TR" dirty="0"/>
              <a:t> </a:t>
            </a:r>
            <a:r>
              <a:rPr lang="en-CA" dirty="0"/>
              <a:t>The women with chronic pelvic pain need to feel they have been able to tell their story and that they have been listened to and believed. </a:t>
            </a:r>
          </a:p>
          <a:p>
            <a:pPr>
              <a:lnSpc>
                <a:spcPct val="150000"/>
              </a:lnSpc>
            </a:pPr>
            <a:r>
              <a:rPr lang="en-CA" dirty="0"/>
              <a:t>Adequate time should be allowed for the initial assessment of this women.</a:t>
            </a:r>
          </a:p>
          <a:p>
            <a:pPr>
              <a:lnSpc>
                <a:spcPct val="150000"/>
              </a:lnSpc>
            </a:pPr>
            <a:r>
              <a:rPr lang="en-CA" dirty="0"/>
              <a:t>Two things so important: </a:t>
            </a:r>
            <a:r>
              <a:rPr lang="tr-TR" dirty="0"/>
              <a:t> </a:t>
            </a:r>
            <a:r>
              <a:rPr lang="en-CA" b="1" dirty="0">
                <a:solidFill>
                  <a:srgbClr val="C00000"/>
                </a:solidFill>
              </a:rPr>
              <a:t>Time and Patience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BEE3CE2-2DB6-4C73-BF1B-E79D815DDC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5389" y="2099023"/>
            <a:ext cx="4706343" cy="313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3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AC4B611-0ED8-41F1-A8A8-0067BD554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Key</a:t>
            </a:r>
            <a:r>
              <a:rPr lang="tr-TR" dirty="0"/>
              <a:t> </a:t>
            </a:r>
            <a:r>
              <a:rPr lang="tr-TR" dirty="0" err="1"/>
              <a:t>Points</a:t>
            </a:r>
            <a:r>
              <a:rPr lang="tr-TR" dirty="0"/>
              <a:t> of </a:t>
            </a:r>
            <a:r>
              <a:rPr lang="tr-TR" dirty="0" err="1"/>
              <a:t>Initial</a:t>
            </a:r>
            <a:r>
              <a:rPr lang="tr-TR" dirty="0"/>
              <a:t> Evaluation</a:t>
            </a:r>
            <a:endParaRPr lang="en-CA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E812038-180F-4763-8407-75F8B5D1C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67" y="1326621"/>
            <a:ext cx="11588127" cy="2573026"/>
          </a:xfrm>
        </p:spPr>
        <p:txBody>
          <a:bodyPr/>
          <a:lstStyle/>
          <a:p>
            <a:r>
              <a:rPr lang="tr-TR" dirty="0"/>
              <a:t> R</a:t>
            </a:r>
            <a:r>
              <a:rPr lang="en-CA" dirty="0" err="1"/>
              <a:t>eview</a:t>
            </a:r>
            <a:r>
              <a:rPr lang="en-CA" dirty="0"/>
              <a:t> all available data</a:t>
            </a:r>
            <a:r>
              <a:rPr lang="tr-TR" dirty="0"/>
              <a:t> </a:t>
            </a:r>
            <a:r>
              <a:rPr lang="tr-TR" dirty="0" err="1"/>
              <a:t>before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initial</a:t>
            </a:r>
            <a:r>
              <a:rPr lang="tr-TR" dirty="0"/>
              <a:t> </a:t>
            </a:r>
            <a:r>
              <a:rPr lang="tr-TR" dirty="0" err="1"/>
              <a:t>visit</a:t>
            </a:r>
            <a:r>
              <a:rPr lang="tr-TR" dirty="0"/>
              <a:t> (</a:t>
            </a:r>
            <a:r>
              <a:rPr lang="tr-TR" dirty="0" err="1"/>
              <a:t>In</a:t>
            </a:r>
            <a:r>
              <a:rPr lang="tr-TR" dirty="0"/>
              <a:t> an ideal World :-)</a:t>
            </a:r>
          </a:p>
          <a:p>
            <a:r>
              <a:rPr lang="tr-TR" dirty="0"/>
              <a:t> </a:t>
            </a:r>
            <a:r>
              <a:rPr lang="en-CA" dirty="0"/>
              <a:t>We must satisfy the patient (May be she received conflicting information and experienced uncoordinated care): More than one visit.</a:t>
            </a:r>
            <a:endParaRPr lang="tr-TR" dirty="0"/>
          </a:p>
          <a:p>
            <a:r>
              <a:rPr lang="tr-TR" dirty="0"/>
              <a:t> </a:t>
            </a:r>
            <a:r>
              <a:rPr lang="en-CA" dirty="0"/>
              <a:t>Utilize standardized questionnaires to elicit the history, associated symptoms, the successes and failures of prior treatments, and the physical examination. </a:t>
            </a:r>
            <a:endParaRPr lang="tr-TR" dirty="0"/>
          </a:p>
          <a:p>
            <a:pPr lvl="2"/>
            <a:r>
              <a:rPr lang="tr-TR" dirty="0"/>
              <a:t> </a:t>
            </a:r>
            <a:r>
              <a:rPr lang="en-CA" dirty="0"/>
              <a:t> </a:t>
            </a:r>
            <a:r>
              <a:rPr lang="tr-TR" dirty="0"/>
              <a:t>T</a:t>
            </a:r>
            <a:r>
              <a:rPr lang="en-CA" dirty="0"/>
              <a:t>he International Pelvic Pain Society </a:t>
            </a:r>
            <a:r>
              <a:rPr lang="tr-TR" dirty="0"/>
              <a:t>«H</a:t>
            </a:r>
            <a:r>
              <a:rPr lang="en-CA" dirty="0" err="1"/>
              <a:t>istory</a:t>
            </a:r>
            <a:r>
              <a:rPr lang="en-CA" dirty="0"/>
              <a:t> and physical examination form</a:t>
            </a:r>
            <a:r>
              <a:rPr lang="tr-TR" dirty="0"/>
              <a:t>»</a:t>
            </a:r>
          </a:p>
        </p:txBody>
      </p:sp>
      <p:grpSp>
        <p:nvGrpSpPr>
          <p:cNvPr id="6" name="Grup 5">
            <a:extLst>
              <a:ext uri="{FF2B5EF4-FFF2-40B4-BE49-F238E27FC236}">
                <a16:creationId xmlns:a16="http://schemas.microsoft.com/office/drawing/2014/main" id="{E0160522-2B4A-4C08-AF3C-2EBAFA31CDF2}"/>
              </a:ext>
            </a:extLst>
          </p:cNvPr>
          <p:cNvGrpSpPr/>
          <p:nvPr/>
        </p:nvGrpSpPr>
        <p:grpSpPr>
          <a:xfrm>
            <a:off x="440267" y="3727906"/>
            <a:ext cx="10283762" cy="2749991"/>
            <a:chOff x="440267" y="3727906"/>
            <a:chExt cx="9838718" cy="2749991"/>
          </a:xfrm>
        </p:grpSpPr>
        <p:pic>
          <p:nvPicPr>
            <p:cNvPr id="4" name="Resim 3">
              <a:extLst>
                <a:ext uri="{FF2B5EF4-FFF2-40B4-BE49-F238E27FC236}">
                  <a16:creationId xmlns:a16="http://schemas.microsoft.com/office/drawing/2014/main" id="{D9190F75-D3F5-4343-AFBA-F3F047EC6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0267" y="3727906"/>
              <a:ext cx="4469186" cy="2749991"/>
            </a:xfrm>
            <a:prstGeom prst="rect">
              <a:avLst/>
            </a:prstGeom>
          </p:spPr>
        </p:pic>
        <p:pic>
          <p:nvPicPr>
            <p:cNvPr id="5" name="Resim 4">
              <a:extLst>
                <a:ext uri="{FF2B5EF4-FFF2-40B4-BE49-F238E27FC236}">
                  <a16:creationId xmlns:a16="http://schemas.microsoft.com/office/drawing/2014/main" id="{C17287BC-3612-4B69-88BF-5D84E2C80B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57921" y="3796209"/>
              <a:ext cx="5421064" cy="1914654"/>
            </a:xfrm>
            <a:prstGeom prst="rect">
              <a:avLst/>
            </a:prstGeom>
          </p:spPr>
        </p:pic>
      </p:grpSp>
      <p:pic>
        <p:nvPicPr>
          <p:cNvPr id="7" name="Resim 6">
            <a:extLst>
              <a:ext uri="{FF2B5EF4-FFF2-40B4-BE49-F238E27FC236}">
                <a16:creationId xmlns:a16="http://schemas.microsoft.com/office/drawing/2014/main" id="{A4A4B5C4-3B3A-4856-9FF4-A69FAE0A4F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638" y="3796209"/>
            <a:ext cx="5639362" cy="2701436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3BF068AC-F667-47DB-8122-090D7D994A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7796" y="3748077"/>
            <a:ext cx="5693937" cy="202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59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EBFE4B3-320F-4DC5-9B3C-A78877DCB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267" y="304801"/>
            <a:ext cx="10515600" cy="891988"/>
          </a:xfrm>
        </p:spPr>
        <p:txBody>
          <a:bodyPr/>
          <a:lstStyle/>
          <a:p>
            <a:r>
              <a:rPr lang="tr-TR" dirty="0"/>
              <a:t>R</a:t>
            </a:r>
            <a:r>
              <a:rPr lang="en-CA" dirty="0" err="1"/>
              <a:t>ecognising</a:t>
            </a:r>
            <a:r>
              <a:rPr lang="en-CA" dirty="0"/>
              <a:t> </a:t>
            </a:r>
            <a:r>
              <a:rPr lang="tr-TR" dirty="0"/>
              <a:t>R</a:t>
            </a:r>
            <a:r>
              <a:rPr lang="en-CA" dirty="0" err="1"/>
              <a:t>ed</a:t>
            </a:r>
            <a:r>
              <a:rPr lang="en-CA" dirty="0"/>
              <a:t> </a:t>
            </a:r>
            <a:r>
              <a:rPr lang="tr-TR" dirty="0"/>
              <a:t>F</a:t>
            </a:r>
            <a:r>
              <a:rPr lang="en-CA" dirty="0"/>
              <a:t>lags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869BD4E8-A06A-4876-8C77-5B00B722E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67" y="1047251"/>
            <a:ext cx="8058274" cy="5393889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tr-TR" sz="2800" dirty="0">
                <a:solidFill>
                  <a:srgbClr val="C00000"/>
                </a:solidFill>
              </a:rPr>
              <a:t>**</a:t>
            </a:r>
            <a:r>
              <a:rPr lang="tr-TR" dirty="0"/>
              <a:t>S</a:t>
            </a:r>
            <a:r>
              <a:rPr lang="en-CA" dirty="0" err="1"/>
              <a:t>evere</a:t>
            </a:r>
            <a:r>
              <a:rPr lang="en-CA" dirty="0"/>
              <a:t> pain can represent worsening of the chronic pain syndrome or result from an acute abdominopelvic process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dirty="0" err="1"/>
              <a:t>chronic</a:t>
            </a:r>
            <a:r>
              <a:rPr lang="tr-TR" dirty="0"/>
              <a:t> </a:t>
            </a:r>
            <a:r>
              <a:rPr lang="tr-TR" dirty="0" err="1"/>
              <a:t>malignancy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dirty="0"/>
              <a:t> </a:t>
            </a:r>
            <a:r>
              <a:rPr lang="tr-TR" u="sng" dirty="0" err="1"/>
              <a:t>Unexplained</a:t>
            </a:r>
            <a:r>
              <a:rPr lang="tr-TR" u="sng" dirty="0"/>
              <a:t> </a:t>
            </a:r>
            <a:r>
              <a:rPr lang="tr-TR" u="sng" dirty="0" err="1"/>
              <a:t>weight</a:t>
            </a:r>
            <a:r>
              <a:rPr lang="tr-TR" u="sng" dirty="0"/>
              <a:t> </a:t>
            </a:r>
            <a:r>
              <a:rPr lang="tr-TR" u="sng" dirty="0" err="1"/>
              <a:t>loss</a:t>
            </a:r>
            <a:r>
              <a:rPr lang="tr-TR" u="sng" dirty="0"/>
              <a:t>, </a:t>
            </a:r>
            <a:r>
              <a:rPr lang="tr-TR" u="sng" dirty="0" err="1"/>
              <a:t>pelvic</a:t>
            </a:r>
            <a:r>
              <a:rPr lang="tr-TR" u="sng" dirty="0"/>
              <a:t> </a:t>
            </a:r>
            <a:r>
              <a:rPr lang="tr-TR" u="sng" dirty="0" err="1"/>
              <a:t>mass</a:t>
            </a:r>
            <a:r>
              <a:rPr lang="tr-TR" u="sng" dirty="0"/>
              <a:t> </a:t>
            </a:r>
            <a:r>
              <a:rPr lang="tr-TR" u="sng" dirty="0" err="1"/>
              <a:t>or</a:t>
            </a:r>
            <a:r>
              <a:rPr lang="tr-TR" u="sng" dirty="0"/>
              <a:t> </a:t>
            </a:r>
            <a:r>
              <a:rPr lang="tr-TR" u="sng" dirty="0" err="1"/>
              <a:t>postmenopausal</a:t>
            </a:r>
            <a:r>
              <a:rPr lang="tr-TR" u="sng" dirty="0"/>
              <a:t> </a:t>
            </a:r>
            <a:r>
              <a:rPr lang="tr-TR" u="sng" dirty="0" err="1"/>
              <a:t>onset</a:t>
            </a:r>
            <a:r>
              <a:rPr lang="tr-TR" dirty="0"/>
              <a:t>: </a:t>
            </a:r>
            <a:r>
              <a:rPr lang="tr-TR" dirty="0" err="1"/>
              <a:t>Genitourinary</a:t>
            </a:r>
            <a:r>
              <a:rPr lang="tr-TR" dirty="0"/>
              <a:t> </a:t>
            </a:r>
            <a:r>
              <a:rPr lang="tr-TR" dirty="0" err="1"/>
              <a:t>cancer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dirty="0"/>
              <a:t> </a:t>
            </a:r>
            <a:r>
              <a:rPr lang="tr-TR" u="sng" dirty="0" err="1"/>
              <a:t>Hematochezia</a:t>
            </a:r>
            <a:r>
              <a:rPr lang="tr-TR" u="sng" dirty="0"/>
              <a:t>:</a:t>
            </a:r>
            <a:r>
              <a:rPr lang="tr-TR" dirty="0"/>
              <a:t> </a:t>
            </a:r>
            <a:r>
              <a:rPr lang="tr-TR" dirty="0" err="1"/>
              <a:t>Inflammatory</a:t>
            </a:r>
            <a:r>
              <a:rPr lang="tr-TR" dirty="0"/>
              <a:t> </a:t>
            </a:r>
            <a:r>
              <a:rPr lang="tr-TR" dirty="0" err="1"/>
              <a:t>Bowel</a:t>
            </a:r>
            <a:r>
              <a:rPr lang="tr-TR" dirty="0"/>
              <a:t> </a:t>
            </a:r>
            <a:r>
              <a:rPr lang="tr-TR" dirty="0" err="1"/>
              <a:t>Disease</a:t>
            </a:r>
            <a:r>
              <a:rPr lang="tr-TR" dirty="0"/>
              <a:t>;  </a:t>
            </a:r>
            <a:r>
              <a:rPr lang="tr-TR" dirty="0" err="1"/>
              <a:t>Gastrointestinal</a:t>
            </a:r>
            <a:r>
              <a:rPr lang="tr-TR" dirty="0"/>
              <a:t> </a:t>
            </a:r>
            <a:r>
              <a:rPr lang="tr-TR" dirty="0" err="1"/>
              <a:t>tract</a:t>
            </a:r>
            <a:r>
              <a:rPr lang="tr-TR" dirty="0"/>
              <a:t> </a:t>
            </a:r>
            <a:r>
              <a:rPr lang="tr-TR" dirty="0" err="1"/>
              <a:t>malignancy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dirty="0"/>
              <a:t> </a:t>
            </a:r>
            <a:r>
              <a:rPr lang="tr-TR" u="sng" dirty="0" err="1"/>
              <a:t>Hematuria</a:t>
            </a:r>
            <a:r>
              <a:rPr lang="tr-TR" u="sng" dirty="0"/>
              <a:t>:</a:t>
            </a:r>
            <a:r>
              <a:rPr lang="tr-TR" dirty="0"/>
              <a:t> </a:t>
            </a:r>
            <a:r>
              <a:rPr lang="tr-TR" dirty="0" err="1"/>
              <a:t>Interstitial</a:t>
            </a:r>
            <a:r>
              <a:rPr lang="tr-TR" dirty="0"/>
              <a:t> </a:t>
            </a:r>
            <a:r>
              <a:rPr lang="tr-TR" dirty="0" err="1"/>
              <a:t>Cystitis</a:t>
            </a:r>
            <a:r>
              <a:rPr lang="tr-TR" dirty="0"/>
              <a:t>; </a:t>
            </a:r>
            <a:r>
              <a:rPr lang="tr-TR" dirty="0" err="1"/>
              <a:t>Urinary</a:t>
            </a:r>
            <a:r>
              <a:rPr lang="tr-TR" dirty="0"/>
              <a:t> </a:t>
            </a:r>
            <a:r>
              <a:rPr lang="tr-TR" dirty="0" err="1"/>
              <a:t>tract</a:t>
            </a:r>
            <a:r>
              <a:rPr lang="tr-TR" dirty="0"/>
              <a:t> </a:t>
            </a:r>
            <a:r>
              <a:rPr lang="tr-TR" dirty="0" err="1"/>
              <a:t>malignancy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dirty="0"/>
              <a:t> </a:t>
            </a:r>
            <a:r>
              <a:rPr lang="tr-TR" u="sng" dirty="0" err="1"/>
              <a:t>Perimenopausal</a:t>
            </a:r>
            <a:r>
              <a:rPr lang="tr-TR" u="sng" dirty="0"/>
              <a:t> </a:t>
            </a:r>
            <a:r>
              <a:rPr lang="tr-TR" u="sng" dirty="0" err="1"/>
              <a:t>or</a:t>
            </a:r>
            <a:r>
              <a:rPr lang="tr-TR" u="sng" dirty="0"/>
              <a:t> </a:t>
            </a:r>
            <a:r>
              <a:rPr lang="tr-TR" u="sng" dirty="0" err="1"/>
              <a:t>Postmenopausal</a:t>
            </a:r>
            <a:r>
              <a:rPr lang="tr-TR" u="sng" dirty="0"/>
              <a:t> </a:t>
            </a:r>
            <a:r>
              <a:rPr lang="tr-TR" u="sng" dirty="0" err="1"/>
              <a:t>irregular</a:t>
            </a:r>
            <a:r>
              <a:rPr lang="tr-TR" u="sng" dirty="0"/>
              <a:t> </a:t>
            </a:r>
            <a:r>
              <a:rPr lang="tr-TR" u="sng" dirty="0" err="1"/>
              <a:t>bleeding</a:t>
            </a:r>
            <a:r>
              <a:rPr lang="tr-TR" dirty="0"/>
              <a:t>: </a:t>
            </a:r>
            <a:r>
              <a:rPr lang="tr-TR" dirty="0" err="1"/>
              <a:t>Endometrial</a:t>
            </a:r>
            <a:r>
              <a:rPr lang="tr-TR" dirty="0"/>
              <a:t> </a:t>
            </a:r>
            <a:r>
              <a:rPr lang="tr-TR" dirty="0" err="1"/>
              <a:t>Cancer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dirty="0"/>
              <a:t> </a:t>
            </a:r>
            <a:r>
              <a:rPr lang="tr-TR" u="sng" dirty="0" err="1"/>
              <a:t>Postcoital</a:t>
            </a:r>
            <a:r>
              <a:rPr lang="tr-TR" u="sng" dirty="0"/>
              <a:t> </a:t>
            </a:r>
            <a:r>
              <a:rPr lang="tr-TR" u="sng" dirty="0" err="1"/>
              <a:t>bleeding</a:t>
            </a:r>
            <a:r>
              <a:rPr lang="tr-TR" u="sng" dirty="0"/>
              <a:t>: </a:t>
            </a:r>
            <a:r>
              <a:rPr lang="tr-TR" dirty="0" err="1"/>
              <a:t>Cervical</a:t>
            </a:r>
            <a:r>
              <a:rPr lang="tr-TR" dirty="0"/>
              <a:t> </a:t>
            </a:r>
            <a:r>
              <a:rPr lang="tr-TR" dirty="0" err="1"/>
              <a:t>Cancer</a:t>
            </a:r>
            <a:r>
              <a:rPr lang="tr-TR" dirty="0"/>
              <a:t>; </a:t>
            </a:r>
            <a:r>
              <a:rPr lang="tr-TR" dirty="0" err="1"/>
              <a:t>Sexually</a:t>
            </a:r>
            <a:r>
              <a:rPr lang="tr-TR" dirty="0"/>
              <a:t> </a:t>
            </a:r>
            <a:r>
              <a:rPr lang="tr-TR" dirty="0" err="1"/>
              <a:t>Transmitted</a:t>
            </a:r>
            <a:r>
              <a:rPr lang="tr-TR" dirty="0"/>
              <a:t> </a:t>
            </a:r>
            <a:r>
              <a:rPr lang="tr-TR" dirty="0" err="1"/>
              <a:t>Infection</a:t>
            </a:r>
            <a:r>
              <a:rPr lang="tr-TR" dirty="0"/>
              <a:t> (STI) </a:t>
            </a:r>
            <a:r>
              <a:rPr lang="tr-TR" dirty="0" err="1"/>
              <a:t>such</a:t>
            </a:r>
            <a:r>
              <a:rPr lang="tr-TR" dirty="0"/>
              <a:t> as </a:t>
            </a:r>
            <a:r>
              <a:rPr lang="tr-TR" dirty="0" err="1"/>
              <a:t>chlamydia</a:t>
            </a:r>
            <a:r>
              <a:rPr lang="tr-TR" dirty="0"/>
              <a:t> </a:t>
            </a:r>
            <a:r>
              <a:rPr lang="tr-TR" dirty="0" err="1"/>
              <a:t>Cervicitis</a:t>
            </a:r>
            <a:r>
              <a:rPr lang="tr-TR" dirty="0"/>
              <a:t>; </a:t>
            </a:r>
            <a:r>
              <a:rPr lang="tr-TR" dirty="0" err="1"/>
              <a:t>Pregnancy</a:t>
            </a:r>
            <a:r>
              <a:rPr lang="tr-TR" dirty="0"/>
              <a:t> </a:t>
            </a:r>
            <a:endParaRPr lang="en-CA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2F84C1DA-ADA1-469F-B598-AB80CA1AE9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5119" y="801856"/>
            <a:ext cx="3611983" cy="545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65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72F3A0C-C413-4094-BFFC-5DCA637E7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267" y="275665"/>
            <a:ext cx="10515600" cy="694609"/>
          </a:xfrm>
        </p:spPr>
        <p:txBody>
          <a:bodyPr/>
          <a:lstStyle/>
          <a:p>
            <a:r>
              <a:rPr lang="tr-TR" dirty="0" err="1"/>
              <a:t>History</a:t>
            </a:r>
            <a:r>
              <a:rPr lang="tr-TR" dirty="0"/>
              <a:t> of CPP</a:t>
            </a:r>
            <a:endParaRPr lang="en-CA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C609E6C-EB41-45FF-AF2E-C983CBC2B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71" y="970274"/>
            <a:ext cx="7758953" cy="5274484"/>
          </a:xfrm>
        </p:spPr>
        <p:txBody>
          <a:bodyPr/>
          <a:lstStyle/>
          <a:p>
            <a:r>
              <a:rPr lang="tr-TR" dirty="0"/>
              <a:t> C</a:t>
            </a:r>
            <a:r>
              <a:rPr lang="en-CA" dirty="0" err="1"/>
              <a:t>omplete</a:t>
            </a:r>
            <a:r>
              <a:rPr lang="en-CA" dirty="0"/>
              <a:t> history that includes urinary, gastrointestinal, gynecologic, musculoskeletal, sexual, and psychosocial symptoms</a:t>
            </a:r>
            <a:r>
              <a:rPr lang="tr-TR" dirty="0"/>
              <a:t>.</a:t>
            </a:r>
          </a:p>
          <a:p>
            <a:r>
              <a:rPr lang="tr-TR" dirty="0"/>
              <a:t> </a:t>
            </a:r>
            <a:r>
              <a:rPr lang="tr-TR" dirty="0" err="1"/>
              <a:t>Physician</a:t>
            </a:r>
            <a:r>
              <a:rPr lang="tr-TR" dirty="0"/>
              <a:t> </a:t>
            </a:r>
            <a:r>
              <a:rPr lang="en-CA" dirty="0"/>
              <a:t>specifically listen for symptoms suggestive of </a:t>
            </a:r>
            <a:r>
              <a:rPr lang="en-CA" dirty="0">
                <a:solidFill>
                  <a:srgbClr val="C00000"/>
                </a:solidFill>
              </a:rPr>
              <a:t>five common </a:t>
            </a:r>
            <a:r>
              <a:rPr lang="en-CA" dirty="0" err="1">
                <a:solidFill>
                  <a:srgbClr val="C00000"/>
                </a:solidFill>
              </a:rPr>
              <a:t>etiologies</a:t>
            </a:r>
            <a:r>
              <a:rPr lang="en-CA" dirty="0">
                <a:solidFill>
                  <a:srgbClr val="C00000"/>
                </a:solidFill>
              </a:rPr>
              <a:t> </a:t>
            </a:r>
            <a:r>
              <a:rPr lang="en-CA" dirty="0"/>
              <a:t>of CPP: </a:t>
            </a:r>
            <a:endParaRPr lang="tr-TR" dirty="0"/>
          </a:p>
          <a:p>
            <a:pPr lvl="1"/>
            <a:r>
              <a:rPr lang="tr-TR" dirty="0"/>
              <a:t> </a:t>
            </a:r>
            <a:r>
              <a:rPr lang="en-CA" dirty="0"/>
              <a:t>(1) musculoskeletal pelvic girdle pain/pelvic floor pain; </a:t>
            </a:r>
            <a:endParaRPr lang="tr-TR" dirty="0"/>
          </a:p>
          <a:p>
            <a:pPr lvl="1"/>
            <a:r>
              <a:rPr lang="tr-TR" dirty="0"/>
              <a:t> </a:t>
            </a:r>
            <a:r>
              <a:rPr lang="en-CA" dirty="0"/>
              <a:t>(2) irritable bowel syndrome; </a:t>
            </a:r>
            <a:endParaRPr lang="tr-TR" dirty="0"/>
          </a:p>
          <a:p>
            <a:pPr lvl="1"/>
            <a:r>
              <a:rPr lang="tr-TR" dirty="0"/>
              <a:t> </a:t>
            </a:r>
            <a:r>
              <a:rPr lang="en-CA" dirty="0"/>
              <a:t>(3) painful bladder syndrome/interstitial cystitis; </a:t>
            </a:r>
            <a:endParaRPr lang="tr-TR" dirty="0"/>
          </a:p>
          <a:p>
            <a:pPr lvl="1"/>
            <a:r>
              <a:rPr lang="tr-TR" dirty="0"/>
              <a:t> </a:t>
            </a:r>
            <a:r>
              <a:rPr lang="en-CA" dirty="0"/>
              <a:t>(4) chronic uterine pain disorders (leiomyoma, endometriosis, adenomyosis); </a:t>
            </a:r>
            <a:endParaRPr lang="tr-TR" dirty="0"/>
          </a:p>
          <a:p>
            <a:pPr lvl="1"/>
            <a:r>
              <a:rPr lang="tr-TR" dirty="0"/>
              <a:t> </a:t>
            </a:r>
            <a:r>
              <a:rPr lang="en-CA" dirty="0"/>
              <a:t>(5) peripheral neuropathy. </a:t>
            </a:r>
            <a:endParaRPr lang="tr-TR" dirty="0"/>
          </a:p>
          <a:p>
            <a:r>
              <a:rPr lang="tr-TR" dirty="0"/>
              <a:t> Ask</a:t>
            </a:r>
            <a:r>
              <a:rPr lang="en-CA" dirty="0"/>
              <a:t> the patient </a:t>
            </a:r>
            <a:r>
              <a:rPr lang="tr-TR" dirty="0" err="1"/>
              <a:t>for</a:t>
            </a:r>
            <a:r>
              <a:rPr lang="en-CA" dirty="0"/>
              <a:t> identify</a:t>
            </a:r>
            <a:r>
              <a:rPr lang="tr-TR" dirty="0" err="1"/>
              <a:t>ing</a:t>
            </a:r>
            <a:r>
              <a:rPr lang="en-CA" dirty="0"/>
              <a:t> all locations where she experiences chronic or persistent pain on anatomic diagrams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B8AE9F7-9AA4-467B-9995-00263B8E78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95" t="29706" r="40370" b="32745"/>
          <a:stretch/>
        </p:blipFill>
        <p:spPr>
          <a:xfrm>
            <a:off x="8122024" y="1163169"/>
            <a:ext cx="3897890" cy="4894731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8C9C67CB-732B-4133-A577-1B0A9CE851CD}"/>
              </a:ext>
            </a:extLst>
          </p:cNvPr>
          <p:cNvSpPr/>
          <p:nvPr/>
        </p:nvSpPr>
        <p:spPr>
          <a:xfrm>
            <a:off x="4414149" y="6125597"/>
            <a:ext cx="3707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(Tu F.F., As-</a:t>
            </a:r>
            <a:r>
              <a:rPr lang="en-CA" i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Sanie</a:t>
            </a:r>
            <a:r>
              <a:rPr lang="en-CA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S. UpToDate 2018)</a:t>
            </a:r>
          </a:p>
        </p:txBody>
      </p:sp>
    </p:spTree>
    <p:extLst>
      <p:ext uri="{BB962C8B-B14F-4D97-AF65-F5344CB8AC3E}">
        <p14:creationId xmlns:p14="http://schemas.microsoft.com/office/powerpoint/2010/main" val="4006685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5A30C0A-7D0E-4FAA-947E-F69949D92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308" y="290029"/>
            <a:ext cx="10515600" cy="782015"/>
          </a:xfrm>
        </p:spPr>
        <p:txBody>
          <a:bodyPr/>
          <a:lstStyle/>
          <a:p>
            <a:r>
              <a:rPr lang="tr-TR" sz="3200" dirty="0" err="1">
                <a:latin typeface="Times New Roman" panose="02020603050405020304" pitchFamily="18" charset="0"/>
              </a:rPr>
              <a:t>Predi</a:t>
            </a:r>
            <a:r>
              <a:rPr lang="en-CA" sz="3200" dirty="0" err="1">
                <a:latin typeface="Times New Roman" panose="02020603050405020304" pitchFamily="18" charset="0"/>
              </a:rPr>
              <a:t>sposing</a:t>
            </a:r>
            <a:r>
              <a:rPr lang="en-CA" sz="3200" dirty="0">
                <a:latin typeface="Times New Roman" panose="02020603050405020304" pitchFamily="18" charset="0"/>
              </a:rPr>
              <a:t> and </a:t>
            </a:r>
            <a:r>
              <a:rPr lang="tr-TR" sz="3200" dirty="0">
                <a:latin typeface="Times New Roman" panose="02020603050405020304" pitchFamily="18" charset="0"/>
              </a:rPr>
              <a:t>C</a:t>
            </a:r>
            <a:r>
              <a:rPr lang="en-CA" sz="3200" dirty="0" err="1">
                <a:latin typeface="Times New Roman" panose="02020603050405020304" pitchFamily="18" charset="0"/>
              </a:rPr>
              <a:t>ontributing</a:t>
            </a:r>
            <a:r>
              <a:rPr lang="en-CA" sz="3200" dirty="0">
                <a:latin typeface="Times New Roman" panose="02020603050405020304" pitchFamily="18" charset="0"/>
              </a:rPr>
              <a:t> </a:t>
            </a:r>
            <a:r>
              <a:rPr lang="tr-TR" sz="3200" dirty="0">
                <a:latin typeface="Times New Roman" panose="02020603050405020304" pitchFamily="18" charset="0"/>
              </a:rPr>
              <a:t>F</a:t>
            </a:r>
            <a:r>
              <a:rPr lang="en-CA" sz="3200" dirty="0">
                <a:latin typeface="Times New Roman" panose="02020603050405020304" pitchFamily="18" charset="0"/>
              </a:rPr>
              <a:t>actors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798F1D4-E8CE-448B-8422-EE5C2ECD71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67" y="5580529"/>
            <a:ext cx="10913533" cy="596434"/>
          </a:xfrm>
        </p:spPr>
        <p:txBody>
          <a:bodyPr/>
          <a:lstStyle/>
          <a:p>
            <a:endParaRPr lang="en-CA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A1C6824C-9B24-4D7E-9D44-626D31D1B2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67" y="1151808"/>
            <a:ext cx="6977350" cy="2700773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92569B9B-2BC2-4735-BA4D-B8402C4027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3514" y="1787021"/>
            <a:ext cx="7428292" cy="2852214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A805610B-3A58-4290-8E8F-622DF4B7BB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2164" y="42378"/>
            <a:ext cx="6547671" cy="677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55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 6">
            <a:extLst>
              <a:ext uri="{FF2B5EF4-FFF2-40B4-BE49-F238E27FC236}">
                <a16:creationId xmlns:a16="http://schemas.microsoft.com/office/drawing/2014/main" id="{48A0D60B-0604-4736-9261-DE12AFC5B17A}"/>
              </a:ext>
            </a:extLst>
          </p:cNvPr>
          <p:cNvGrpSpPr/>
          <p:nvPr/>
        </p:nvGrpSpPr>
        <p:grpSpPr>
          <a:xfrm>
            <a:off x="309804" y="571499"/>
            <a:ext cx="10037707" cy="1472453"/>
            <a:chOff x="329975" y="981634"/>
            <a:chExt cx="10037707" cy="1472453"/>
          </a:xfrm>
        </p:grpSpPr>
        <p:pic>
          <p:nvPicPr>
            <p:cNvPr id="5" name="Resim 4">
              <a:extLst>
                <a:ext uri="{FF2B5EF4-FFF2-40B4-BE49-F238E27FC236}">
                  <a16:creationId xmlns:a16="http://schemas.microsoft.com/office/drawing/2014/main" id="{B2A29961-504A-4D2A-BBA5-A5C4F5ABA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975" y="981634"/>
              <a:ext cx="7895880" cy="1472453"/>
            </a:xfrm>
            <a:prstGeom prst="rect">
              <a:avLst/>
            </a:prstGeom>
          </p:spPr>
        </p:pic>
        <p:pic>
          <p:nvPicPr>
            <p:cNvPr id="6" name="Resim 5">
              <a:extLst>
                <a:ext uri="{FF2B5EF4-FFF2-40B4-BE49-F238E27FC236}">
                  <a16:creationId xmlns:a16="http://schemas.microsoft.com/office/drawing/2014/main" id="{F62FB5F7-F450-4891-A61E-B35B5E6244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25855" y="1855635"/>
              <a:ext cx="2141827" cy="598452"/>
            </a:xfrm>
            <a:prstGeom prst="rect">
              <a:avLst/>
            </a:prstGeom>
          </p:spPr>
        </p:pic>
      </p:grp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B6B42474-F54B-42C3-ACBC-9594F34C9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585" y="2124634"/>
            <a:ext cx="11615021" cy="4410636"/>
          </a:xfrm>
        </p:spPr>
        <p:txBody>
          <a:bodyPr/>
          <a:lstStyle/>
          <a:p>
            <a:r>
              <a:rPr lang="en-CA" dirty="0"/>
              <a:t>The following factors were significantly</a:t>
            </a:r>
            <a:r>
              <a:rPr lang="tr-TR" dirty="0"/>
              <a:t> </a:t>
            </a:r>
            <a:r>
              <a:rPr lang="en-CA" dirty="0"/>
              <a:t>associated with increased severity</a:t>
            </a:r>
            <a:r>
              <a:rPr lang="tr-TR" dirty="0"/>
              <a:t> </a:t>
            </a:r>
            <a:r>
              <a:rPr lang="en-CA" dirty="0"/>
              <a:t>of chronic pelvic pain</a:t>
            </a:r>
            <a:r>
              <a:rPr lang="tr-TR" dirty="0"/>
              <a:t>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2000" dirty="0"/>
              <a:t>H</a:t>
            </a:r>
            <a:r>
              <a:rPr lang="en-CA" sz="2000" dirty="0" err="1"/>
              <a:t>igher</a:t>
            </a:r>
            <a:r>
              <a:rPr lang="en-CA" sz="2000" dirty="0"/>
              <a:t> BMI, abdominal Wall</a:t>
            </a:r>
            <a:r>
              <a:rPr lang="tr-TR" sz="2000" dirty="0"/>
              <a:t> </a:t>
            </a:r>
            <a:r>
              <a:rPr lang="en-CA" sz="2000" dirty="0"/>
              <a:t>pain, pelvic floor tenderness, greater</a:t>
            </a:r>
            <a:r>
              <a:rPr lang="tr-TR" sz="2000" dirty="0"/>
              <a:t> </a:t>
            </a:r>
            <a:r>
              <a:rPr lang="en-CA" sz="2000" dirty="0"/>
              <a:t>depression symptoms (PHQ-9), greater</a:t>
            </a:r>
            <a:r>
              <a:rPr lang="tr-TR" sz="2000" dirty="0"/>
              <a:t> </a:t>
            </a:r>
            <a:r>
              <a:rPr lang="en-CA" sz="2000" dirty="0"/>
              <a:t>anxiety symptoms (GAD-7), painful bladder syndrome, irritable</a:t>
            </a:r>
            <a:r>
              <a:rPr lang="tr-TR" sz="2000" dirty="0"/>
              <a:t> </a:t>
            </a:r>
            <a:r>
              <a:rPr lang="en-CA" sz="2000" dirty="0"/>
              <a:t>bowel syndrome, physician impression</a:t>
            </a:r>
            <a:r>
              <a:rPr lang="tr-TR" sz="2000" dirty="0"/>
              <a:t> </a:t>
            </a:r>
            <a:r>
              <a:rPr lang="en-CA" sz="2000" dirty="0"/>
              <a:t>of adhesions, greater number of</a:t>
            </a:r>
            <a:r>
              <a:rPr lang="tr-TR" sz="2000" dirty="0"/>
              <a:t> </a:t>
            </a:r>
            <a:r>
              <a:rPr lang="en-CA" sz="2000" dirty="0"/>
              <a:t>laparoscopies, greater severity of</a:t>
            </a:r>
            <a:r>
              <a:rPr lang="tr-TR" sz="2000" dirty="0"/>
              <a:t> </a:t>
            </a:r>
            <a:r>
              <a:rPr lang="en-CA" sz="2000" dirty="0"/>
              <a:t>dysmenorrhea, older age at menarche,</a:t>
            </a:r>
            <a:r>
              <a:rPr lang="tr-TR" sz="2000" dirty="0"/>
              <a:t> </a:t>
            </a:r>
            <a:r>
              <a:rPr lang="en-CA" sz="2000" dirty="0"/>
              <a:t>history of pregnancy termination, history</a:t>
            </a:r>
            <a:r>
              <a:rPr lang="tr-TR" sz="2000" dirty="0"/>
              <a:t> </a:t>
            </a:r>
            <a:r>
              <a:rPr lang="en-CA" sz="2000" dirty="0"/>
              <a:t>of </a:t>
            </a:r>
            <a:r>
              <a:rPr lang="en-CA" sz="2000" dirty="0" err="1"/>
              <a:t>cesarean</a:t>
            </a:r>
            <a:r>
              <a:rPr lang="en-CA" sz="2000" dirty="0"/>
              <a:t> delivery, fibromyalgia,</a:t>
            </a:r>
            <a:r>
              <a:rPr lang="tr-TR" sz="2000" dirty="0"/>
              <a:t> </a:t>
            </a:r>
            <a:r>
              <a:rPr lang="en-CA" sz="2000" dirty="0"/>
              <a:t>hernia surgery, family history of chronic</a:t>
            </a:r>
            <a:r>
              <a:rPr lang="tr-TR" sz="2000" dirty="0"/>
              <a:t> </a:t>
            </a:r>
            <a:r>
              <a:rPr lang="en-CA" sz="2000" dirty="0"/>
              <a:t>pain, lower education, lower income, no</a:t>
            </a:r>
            <a:r>
              <a:rPr lang="tr-TR" sz="2000" dirty="0"/>
              <a:t> </a:t>
            </a:r>
            <a:r>
              <a:rPr lang="en-CA" sz="2000" dirty="0"/>
              <a:t>current employment, unmarried, current</a:t>
            </a:r>
            <a:r>
              <a:rPr lang="tr-TR" sz="2000" dirty="0"/>
              <a:t> </a:t>
            </a:r>
            <a:r>
              <a:rPr lang="en-CA" sz="2000" dirty="0"/>
              <a:t>smoking, physical abuse in childhood,</a:t>
            </a:r>
            <a:r>
              <a:rPr lang="tr-TR" sz="2000" dirty="0"/>
              <a:t> </a:t>
            </a:r>
            <a:r>
              <a:rPr lang="en-CA" sz="2000" dirty="0"/>
              <a:t>sexual abuse in childhood,</a:t>
            </a:r>
            <a:r>
              <a:rPr lang="tr-TR" sz="2000" dirty="0"/>
              <a:t> </a:t>
            </a:r>
            <a:r>
              <a:rPr lang="en-CA" sz="2000" dirty="0"/>
              <a:t>physical abuse as an adult, and sexual</a:t>
            </a:r>
            <a:r>
              <a:rPr lang="tr-TR" sz="2000" dirty="0"/>
              <a:t> </a:t>
            </a:r>
            <a:r>
              <a:rPr lang="en-CA" sz="2000" dirty="0"/>
              <a:t>assault as an adult.</a:t>
            </a:r>
          </a:p>
        </p:txBody>
      </p:sp>
    </p:spTree>
    <p:extLst>
      <p:ext uri="{BB962C8B-B14F-4D97-AF65-F5344CB8AC3E}">
        <p14:creationId xmlns:p14="http://schemas.microsoft.com/office/powerpoint/2010/main" val="196634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23389</TotalTime>
  <Words>1839</Words>
  <Application>Microsoft Office PowerPoint</Application>
  <PresentationFormat>Geniş ekran</PresentationFormat>
  <Paragraphs>136</Paragraphs>
  <Slides>18</Slides>
  <Notes>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Sylfaen</vt:lpstr>
      <vt:lpstr>Times New Roman</vt:lpstr>
      <vt:lpstr>Wingdings</vt:lpstr>
      <vt:lpstr>Office Theme</vt:lpstr>
      <vt:lpstr>Pelvic Pain; Clinical History and Overlapping Conditions</vt:lpstr>
      <vt:lpstr>What is the Chronic Pelvic Pain ?</vt:lpstr>
      <vt:lpstr>The Definition(s)</vt:lpstr>
      <vt:lpstr>Evaluation of chronic pelvic pain in women</vt:lpstr>
      <vt:lpstr>Key Points of Initial Evaluation</vt:lpstr>
      <vt:lpstr>Recognising Red Flags</vt:lpstr>
      <vt:lpstr>History of CPP</vt:lpstr>
      <vt:lpstr>Predisposing and Contributing Factors</vt:lpstr>
      <vt:lpstr>PowerPoint Sunusu</vt:lpstr>
      <vt:lpstr>PowerPoint Sunusu</vt:lpstr>
      <vt:lpstr>PowerPoint Sunusu</vt:lpstr>
      <vt:lpstr>Understanding the «Nature» of the C.P.Pain: Pain History</vt:lpstr>
      <vt:lpstr>Overlapping Syndromes, Diseases</vt:lpstr>
      <vt:lpstr>PowerPoint Sunusu</vt:lpstr>
      <vt:lpstr>PowerPoint Sunusu</vt:lpstr>
      <vt:lpstr>PowerPoint Sunusu</vt:lpstr>
      <vt:lpstr>Last Words…</vt:lpstr>
      <vt:lpstr>Thank you for your attention….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Suleyman AKHAN</dc:creator>
  <cp:lastModifiedBy>AlphaBeta</cp:lastModifiedBy>
  <cp:revision>352</cp:revision>
  <dcterms:created xsi:type="dcterms:W3CDTF">2014-01-14T17:29:00Z</dcterms:created>
  <dcterms:modified xsi:type="dcterms:W3CDTF">2018-04-23T08:32:14Z</dcterms:modified>
</cp:coreProperties>
</file>