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50" r:id="rId1"/>
  </p:sldMasterIdLst>
  <p:notesMasterIdLst>
    <p:notesMasterId r:id="rId57"/>
  </p:notesMasterIdLst>
  <p:sldIdLst>
    <p:sldId id="321" r:id="rId2"/>
    <p:sldId id="322" r:id="rId3"/>
    <p:sldId id="323" r:id="rId4"/>
    <p:sldId id="324" r:id="rId5"/>
    <p:sldId id="340" r:id="rId6"/>
    <p:sldId id="326" r:id="rId7"/>
    <p:sldId id="328" r:id="rId8"/>
    <p:sldId id="329" r:id="rId9"/>
    <p:sldId id="332" r:id="rId10"/>
    <p:sldId id="302" r:id="rId11"/>
    <p:sldId id="303" r:id="rId12"/>
    <p:sldId id="349" r:id="rId13"/>
    <p:sldId id="306" r:id="rId14"/>
    <p:sldId id="307" r:id="rId15"/>
    <p:sldId id="309" r:id="rId16"/>
    <p:sldId id="310" r:id="rId17"/>
    <p:sldId id="311" r:id="rId18"/>
    <p:sldId id="312" r:id="rId19"/>
    <p:sldId id="313" r:id="rId20"/>
    <p:sldId id="333" r:id="rId21"/>
    <p:sldId id="334" r:id="rId22"/>
    <p:sldId id="316" r:id="rId23"/>
    <p:sldId id="317" r:id="rId24"/>
    <p:sldId id="318" r:id="rId25"/>
    <p:sldId id="335" r:id="rId26"/>
    <p:sldId id="319" r:id="rId27"/>
    <p:sldId id="320" r:id="rId28"/>
    <p:sldId id="258" r:id="rId29"/>
    <p:sldId id="287" r:id="rId30"/>
    <p:sldId id="338" r:id="rId31"/>
    <p:sldId id="280" r:id="rId32"/>
    <p:sldId id="266" r:id="rId33"/>
    <p:sldId id="257" r:id="rId34"/>
    <p:sldId id="261" r:id="rId35"/>
    <p:sldId id="278" r:id="rId36"/>
    <p:sldId id="270" r:id="rId37"/>
    <p:sldId id="292" r:id="rId38"/>
    <p:sldId id="284" r:id="rId39"/>
    <p:sldId id="271" r:id="rId40"/>
    <p:sldId id="259" r:id="rId41"/>
    <p:sldId id="293" r:id="rId42"/>
    <p:sldId id="295" r:id="rId43"/>
    <p:sldId id="294" r:id="rId44"/>
    <p:sldId id="336" r:id="rId45"/>
    <p:sldId id="288" r:id="rId46"/>
    <p:sldId id="289" r:id="rId47"/>
    <p:sldId id="290" r:id="rId48"/>
    <p:sldId id="291" r:id="rId49"/>
    <p:sldId id="348" r:id="rId50"/>
    <p:sldId id="299" r:id="rId51"/>
    <p:sldId id="300" r:id="rId52"/>
    <p:sldId id="301" r:id="rId53"/>
    <p:sldId id="343" r:id="rId54"/>
    <p:sldId id="344" r:id="rId55"/>
    <p:sldId id="337" r:id="rId5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B8B1"/>
    <a:srgbClr val="00004F"/>
    <a:srgbClr val="0000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-2512" y="-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69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notesMaster" Target="notesMasters/notesMaster1.xml"/><Relationship Id="rId58" Type="http://schemas.openxmlformats.org/officeDocument/2006/relationships/printerSettings" Target="printerSettings/printerSettings1.bin"/><Relationship Id="rId59" Type="http://schemas.openxmlformats.org/officeDocument/2006/relationships/presProps" Target="pres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viewProps" Target="viewProps.xml"/><Relationship Id="rId61" Type="http://schemas.openxmlformats.org/officeDocument/2006/relationships/theme" Target="theme/theme1.xml"/><Relationship Id="rId6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F1EF21-0F2A-2A4F-ADD8-E53C59B4A9BF}" type="doc">
      <dgm:prSet loTypeId="urn:microsoft.com/office/officeart/2005/8/layout/vProcess5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1266522-981E-B548-AD53-2EDA4C4BD211}">
      <dgm:prSet phldrT="[Text]" custT="1"/>
      <dgm:spPr/>
      <dgm:t>
        <a:bodyPr/>
        <a:lstStyle/>
        <a:p>
          <a:r>
            <a:rPr lang="en-US" sz="2800" b="1" dirty="0" smtClean="0"/>
            <a:t>Increase in membrane excitability of nociceptive neurons </a:t>
          </a:r>
          <a:endParaRPr lang="en-US" sz="2800" b="1" dirty="0"/>
        </a:p>
      </dgm:t>
    </dgm:pt>
    <dgm:pt modelId="{F7F17FAD-199C-7E44-8474-322FCA2CC1AA}" type="parTrans" cxnId="{EBC6E7E4-9A37-F54E-A032-969BE99C5420}">
      <dgm:prSet/>
      <dgm:spPr/>
      <dgm:t>
        <a:bodyPr/>
        <a:lstStyle/>
        <a:p>
          <a:endParaRPr lang="en-US"/>
        </a:p>
      </dgm:t>
    </dgm:pt>
    <dgm:pt modelId="{40374A09-45C1-E84D-86AD-C74A68C2FE70}" type="sibTrans" cxnId="{EBC6E7E4-9A37-F54E-A032-969BE99C5420}">
      <dgm:prSet/>
      <dgm:spPr/>
      <dgm:t>
        <a:bodyPr/>
        <a:lstStyle/>
        <a:p>
          <a:endParaRPr lang="en-US"/>
        </a:p>
      </dgm:t>
    </dgm:pt>
    <dgm:pt modelId="{0C730E07-C2A1-5740-A909-27EACCC463EF}">
      <dgm:prSet phldrT="[Text]" custT="1"/>
      <dgm:spPr/>
      <dgm:t>
        <a:bodyPr/>
        <a:lstStyle/>
        <a:p>
          <a:r>
            <a:rPr lang="en-US" sz="2800" b="1" smtClean="0"/>
            <a:t>Facilitation of synaptic strength</a:t>
          </a:r>
          <a:endParaRPr lang="en-US" sz="2800" b="1" dirty="0"/>
        </a:p>
      </dgm:t>
    </dgm:pt>
    <dgm:pt modelId="{D798A9DF-FDA0-4748-9640-0D5C4E9ECAF9}" type="parTrans" cxnId="{837BA290-3C19-7740-8938-649CD544C46F}">
      <dgm:prSet/>
      <dgm:spPr/>
      <dgm:t>
        <a:bodyPr/>
        <a:lstStyle/>
        <a:p>
          <a:endParaRPr lang="en-US"/>
        </a:p>
      </dgm:t>
    </dgm:pt>
    <dgm:pt modelId="{4A3C0A12-D8DF-3A45-B2EF-68311C7CE931}" type="sibTrans" cxnId="{837BA290-3C19-7740-8938-649CD544C46F}">
      <dgm:prSet/>
      <dgm:spPr/>
      <dgm:t>
        <a:bodyPr/>
        <a:lstStyle/>
        <a:p>
          <a:endParaRPr lang="en-US"/>
        </a:p>
      </dgm:t>
    </dgm:pt>
    <dgm:pt modelId="{AC545EB5-65B1-DC4F-9E56-2162E11FA068}">
      <dgm:prSet phldrT="[Text]" custT="1"/>
      <dgm:spPr/>
      <dgm:t>
        <a:bodyPr/>
        <a:lstStyle/>
        <a:p>
          <a:r>
            <a:rPr lang="en-US" sz="2800" b="1" smtClean="0"/>
            <a:t>Decreases in inhibitory transmission </a:t>
          </a:r>
          <a:r>
            <a:rPr lang="en-US" sz="2400" b="1" smtClean="0"/>
            <a:t>(disinhibition)</a:t>
          </a:r>
          <a:endParaRPr lang="en-US" sz="2400" b="1" dirty="0"/>
        </a:p>
      </dgm:t>
    </dgm:pt>
    <dgm:pt modelId="{21845821-A503-7445-B9AD-F5251AB9D850}" type="parTrans" cxnId="{D7DFE420-1F89-224A-8091-1555FDF6B1DC}">
      <dgm:prSet/>
      <dgm:spPr/>
      <dgm:t>
        <a:bodyPr/>
        <a:lstStyle/>
        <a:p>
          <a:endParaRPr lang="en-US"/>
        </a:p>
      </dgm:t>
    </dgm:pt>
    <dgm:pt modelId="{B6B99E5E-F33C-3F45-A7CD-64BC5442B1C3}" type="sibTrans" cxnId="{D7DFE420-1F89-224A-8091-1555FDF6B1DC}">
      <dgm:prSet/>
      <dgm:spPr/>
      <dgm:t>
        <a:bodyPr/>
        <a:lstStyle/>
        <a:p>
          <a:endParaRPr lang="en-US"/>
        </a:p>
      </dgm:t>
    </dgm:pt>
    <dgm:pt modelId="{B837D403-41FA-6146-91EA-DD514C99881A}">
      <dgm:prSet phldrT="[Text]" custT="1"/>
      <dgm:spPr/>
      <dgm:t>
        <a:bodyPr/>
        <a:lstStyle/>
        <a:p>
          <a:r>
            <a:rPr lang="en-US" sz="2800" b="1" smtClean="0"/>
            <a:t>Spontaneous activity of the affected neurons </a:t>
          </a:r>
          <a:endParaRPr lang="en-US" sz="2800" b="1" dirty="0"/>
        </a:p>
      </dgm:t>
    </dgm:pt>
    <dgm:pt modelId="{F3F9A4C2-F130-DF46-B951-0AC28833439C}" type="parTrans" cxnId="{DA346B3D-4A8E-C641-A6DE-8AC637D9F820}">
      <dgm:prSet/>
      <dgm:spPr/>
      <dgm:t>
        <a:bodyPr/>
        <a:lstStyle/>
        <a:p>
          <a:endParaRPr lang="en-US"/>
        </a:p>
      </dgm:t>
    </dgm:pt>
    <dgm:pt modelId="{B8EB7B41-9208-C54A-AE43-223C98800280}" type="sibTrans" cxnId="{DA346B3D-4A8E-C641-A6DE-8AC637D9F820}">
      <dgm:prSet/>
      <dgm:spPr/>
      <dgm:t>
        <a:bodyPr/>
        <a:lstStyle/>
        <a:p>
          <a:endParaRPr lang="en-US"/>
        </a:p>
      </dgm:t>
    </dgm:pt>
    <dgm:pt modelId="{E03C5A8E-DDD7-324F-BD11-4F1822B64290}">
      <dgm:prSet phldrT="[Text]" custT="1"/>
      <dgm:spPr/>
      <dgm:t>
        <a:bodyPr/>
        <a:lstStyle/>
        <a:p>
          <a:r>
            <a:rPr lang="en-US" sz="2800" b="1" smtClean="0"/>
            <a:t>Reduced activation threshold </a:t>
          </a:r>
          <a:endParaRPr lang="en-US" sz="2800" b="1" dirty="0"/>
        </a:p>
      </dgm:t>
    </dgm:pt>
    <dgm:pt modelId="{74729C62-94A6-424B-8CC1-9F33AA3B0208}" type="parTrans" cxnId="{D9A98DAF-7143-7E48-9BDF-D965756EA3E8}">
      <dgm:prSet/>
      <dgm:spPr/>
      <dgm:t>
        <a:bodyPr/>
        <a:lstStyle/>
        <a:p>
          <a:endParaRPr lang="en-US"/>
        </a:p>
      </dgm:t>
    </dgm:pt>
    <dgm:pt modelId="{0EC91A7A-1771-E540-BB5E-708951C9EDBA}" type="sibTrans" cxnId="{D9A98DAF-7143-7E48-9BDF-D965756EA3E8}">
      <dgm:prSet/>
      <dgm:spPr/>
      <dgm:t>
        <a:bodyPr/>
        <a:lstStyle/>
        <a:p>
          <a:endParaRPr lang="en-US"/>
        </a:p>
      </dgm:t>
    </dgm:pt>
    <dgm:pt modelId="{5F704B65-1218-0F49-96FD-4F42BE538A1E}">
      <dgm:prSet phldrT="[Text]"/>
      <dgm:spPr/>
      <dgm:t>
        <a:bodyPr/>
        <a:lstStyle/>
        <a:p>
          <a:endParaRPr lang="en-US" dirty="0"/>
        </a:p>
      </dgm:t>
    </dgm:pt>
    <dgm:pt modelId="{32B0D9E0-9D01-D14A-B06A-B0BF5F9A44EA}" type="parTrans" cxnId="{E6780FCF-0AB1-4548-AF49-9CD0C23317D2}">
      <dgm:prSet/>
      <dgm:spPr/>
      <dgm:t>
        <a:bodyPr/>
        <a:lstStyle/>
        <a:p>
          <a:endParaRPr lang="en-US"/>
        </a:p>
      </dgm:t>
    </dgm:pt>
    <dgm:pt modelId="{90D27357-8ADD-DF43-B75E-0246E99A0EBE}" type="sibTrans" cxnId="{E6780FCF-0AB1-4548-AF49-9CD0C23317D2}">
      <dgm:prSet/>
      <dgm:spPr/>
      <dgm:t>
        <a:bodyPr/>
        <a:lstStyle/>
        <a:p>
          <a:endParaRPr lang="en-US"/>
        </a:p>
      </dgm:t>
    </dgm:pt>
    <dgm:pt modelId="{ED5D9B7F-2599-904B-844D-D5066C810B00}">
      <dgm:prSet phldrT="[Text]"/>
      <dgm:spPr/>
      <dgm:t>
        <a:bodyPr/>
        <a:lstStyle/>
        <a:p>
          <a:endParaRPr lang="en-US"/>
        </a:p>
      </dgm:t>
    </dgm:pt>
    <dgm:pt modelId="{B772F4A1-5CE1-DD4C-B4E4-47B3F0FDFB91}" type="parTrans" cxnId="{31960B37-B210-964A-BDEE-3CBD64EC03A2}">
      <dgm:prSet/>
      <dgm:spPr/>
      <dgm:t>
        <a:bodyPr/>
        <a:lstStyle/>
        <a:p>
          <a:endParaRPr lang="en-US"/>
        </a:p>
      </dgm:t>
    </dgm:pt>
    <dgm:pt modelId="{110D3A94-364C-E24D-9A7D-5BB7A29E4AE6}" type="sibTrans" cxnId="{31960B37-B210-964A-BDEE-3CBD64EC03A2}">
      <dgm:prSet/>
      <dgm:spPr/>
      <dgm:t>
        <a:bodyPr/>
        <a:lstStyle/>
        <a:p>
          <a:endParaRPr lang="en-US"/>
        </a:p>
      </dgm:t>
    </dgm:pt>
    <dgm:pt modelId="{B6065EE3-E69B-EF4A-A115-F99D249258F1}" type="pres">
      <dgm:prSet presAssocID="{66F1EF21-0F2A-2A4F-ADD8-E53C59B4A9B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62BDC8E-0846-1B49-BEF4-D21C4581AF71}" type="pres">
      <dgm:prSet presAssocID="{66F1EF21-0F2A-2A4F-ADD8-E53C59B4A9BF}" presName="dummyMaxCanvas" presStyleCnt="0">
        <dgm:presLayoutVars/>
      </dgm:prSet>
      <dgm:spPr/>
      <dgm:t>
        <a:bodyPr/>
        <a:lstStyle/>
        <a:p>
          <a:endParaRPr lang="en-US"/>
        </a:p>
      </dgm:t>
    </dgm:pt>
    <dgm:pt modelId="{A2BD9731-3076-7540-A2BF-7C6AD81ED7CD}" type="pres">
      <dgm:prSet presAssocID="{66F1EF21-0F2A-2A4F-ADD8-E53C59B4A9BF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147E7F-553C-5347-89DA-AAEDD5B221D6}" type="pres">
      <dgm:prSet presAssocID="{66F1EF21-0F2A-2A4F-ADD8-E53C59B4A9BF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D7E7D7-CCDD-1946-8E37-B58D8EE52F44}" type="pres">
      <dgm:prSet presAssocID="{66F1EF21-0F2A-2A4F-ADD8-E53C59B4A9BF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FB3AAF-7B2C-D140-B682-2B3744A04CFE}" type="pres">
      <dgm:prSet presAssocID="{66F1EF21-0F2A-2A4F-ADD8-E53C59B4A9BF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10ECA8-A4EF-1540-9818-0936BC008E6C}" type="pres">
      <dgm:prSet presAssocID="{66F1EF21-0F2A-2A4F-ADD8-E53C59B4A9BF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69C87-5F16-564E-A561-D80B7C4ED4A4}" type="pres">
      <dgm:prSet presAssocID="{66F1EF21-0F2A-2A4F-ADD8-E53C59B4A9BF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52DA70-5448-3C42-BF00-3A7F11ACAD92}" type="pres">
      <dgm:prSet presAssocID="{66F1EF21-0F2A-2A4F-ADD8-E53C59B4A9BF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D1EDD4-2816-5C4E-B1B8-2B87F72C7C5E}" type="pres">
      <dgm:prSet presAssocID="{66F1EF21-0F2A-2A4F-ADD8-E53C59B4A9BF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92A1C4-4BD6-EA4A-A66E-8DD6682C1C2A}" type="pres">
      <dgm:prSet presAssocID="{66F1EF21-0F2A-2A4F-ADD8-E53C59B4A9BF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C709DC-8102-614E-98D8-C55C9150FA83}" type="pres">
      <dgm:prSet presAssocID="{66F1EF21-0F2A-2A4F-ADD8-E53C59B4A9BF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F818B7-0DD9-9D44-AAFE-082973A60DD3}" type="pres">
      <dgm:prSet presAssocID="{66F1EF21-0F2A-2A4F-ADD8-E53C59B4A9BF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DEACA1-45DE-BC45-81F4-6C669D266B09}" type="pres">
      <dgm:prSet presAssocID="{66F1EF21-0F2A-2A4F-ADD8-E53C59B4A9BF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9BCCE3-E943-7949-9053-46808367F664}" type="pres">
      <dgm:prSet presAssocID="{66F1EF21-0F2A-2A4F-ADD8-E53C59B4A9BF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AD19C8-A949-A849-8F88-58DDC55EF38E}" type="pres">
      <dgm:prSet presAssocID="{66F1EF21-0F2A-2A4F-ADD8-E53C59B4A9BF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E43B94-393C-AA48-A234-E5992FD622C1}" type="presOf" srcId="{40374A09-45C1-E84D-86AD-C74A68C2FE70}" destId="{5F169C87-5F16-564E-A561-D80B7C4ED4A4}" srcOrd="0" destOrd="0" presId="urn:microsoft.com/office/officeart/2005/8/layout/vProcess5"/>
    <dgm:cxn modelId="{6E41C172-B342-674A-8A03-5DD7AFD48F28}" type="presOf" srcId="{E03C5A8E-DDD7-324F-BD11-4F1822B64290}" destId="{9DAD19C8-A949-A849-8F88-58DDC55EF38E}" srcOrd="1" destOrd="0" presId="urn:microsoft.com/office/officeart/2005/8/layout/vProcess5"/>
    <dgm:cxn modelId="{D67B93DA-1830-7A42-8816-7320601F77A0}" type="presOf" srcId="{D1266522-981E-B548-AD53-2EDA4C4BD211}" destId="{76C709DC-8102-614E-98D8-C55C9150FA83}" srcOrd="1" destOrd="0" presId="urn:microsoft.com/office/officeart/2005/8/layout/vProcess5"/>
    <dgm:cxn modelId="{C4834885-2C50-9142-8CEF-ECF1E825E92D}" type="presOf" srcId="{0C730E07-C2A1-5740-A909-27EACCC463EF}" destId="{2E147E7F-553C-5347-89DA-AAEDD5B221D6}" srcOrd="0" destOrd="0" presId="urn:microsoft.com/office/officeart/2005/8/layout/vProcess5"/>
    <dgm:cxn modelId="{A57ED097-7B5D-4B45-AAE7-0BC126D8E723}" type="presOf" srcId="{D1266522-981E-B548-AD53-2EDA4C4BD211}" destId="{A2BD9731-3076-7540-A2BF-7C6AD81ED7CD}" srcOrd="0" destOrd="0" presId="urn:microsoft.com/office/officeart/2005/8/layout/vProcess5"/>
    <dgm:cxn modelId="{D9A98DAF-7143-7E48-9BDF-D965756EA3E8}" srcId="{66F1EF21-0F2A-2A4F-ADD8-E53C59B4A9BF}" destId="{E03C5A8E-DDD7-324F-BD11-4F1822B64290}" srcOrd="4" destOrd="0" parTransId="{74729C62-94A6-424B-8CC1-9F33AA3B0208}" sibTransId="{0EC91A7A-1771-E540-BB5E-708951C9EDBA}"/>
    <dgm:cxn modelId="{0FBBF19E-B98F-BD42-949D-899B71DA71C0}" type="presOf" srcId="{0C730E07-C2A1-5740-A909-27EACCC463EF}" destId="{AEF818B7-0DD9-9D44-AAFE-082973A60DD3}" srcOrd="1" destOrd="0" presId="urn:microsoft.com/office/officeart/2005/8/layout/vProcess5"/>
    <dgm:cxn modelId="{32D71913-4B79-214F-B127-85EE5238C909}" type="presOf" srcId="{B837D403-41FA-6146-91EA-DD514C99881A}" destId="{D3FB3AAF-7B2C-D140-B682-2B3744A04CFE}" srcOrd="0" destOrd="0" presId="urn:microsoft.com/office/officeart/2005/8/layout/vProcess5"/>
    <dgm:cxn modelId="{837BA290-3C19-7740-8938-649CD544C46F}" srcId="{66F1EF21-0F2A-2A4F-ADD8-E53C59B4A9BF}" destId="{0C730E07-C2A1-5740-A909-27EACCC463EF}" srcOrd="1" destOrd="0" parTransId="{D798A9DF-FDA0-4748-9640-0D5C4E9ECAF9}" sibTransId="{4A3C0A12-D8DF-3A45-B2EF-68311C7CE931}"/>
    <dgm:cxn modelId="{EBC6E7E4-9A37-F54E-A032-969BE99C5420}" srcId="{66F1EF21-0F2A-2A4F-ADD8-E53C59B4A9BF}" destId="{D1266522-981E-B548-AD53-2EDA4C4BD211}" srcOrd="0" destOrd="0" parTransId="{F7F17FAD-199C-7E44-8474-322FCA2CC1AA}" sibTransId="{40374A09-45C1-E84D-86AD-C74A68C2FE70}"/>
    <dgm:cxn modelId="{D7DFE420-1F89-224A-8091-1555FDF6B1DC}" srcId="{66F1EF21-0F2A-2A4F-ADD8-E53C59B4A9BF}" destId="{AC545EB5-65B1-DC4F-9E56-2162E11FA068}" srcOrd="2" destOrd="0" parTransId="{21845821-A503-7445-B9AD-F5251AB9D850}" sibTransId="{B6B99E5E-F33C-3F45-A7CD-64BC5442B1C3}"/>
    <dgm:cxn modelId="{9D40DF32-5B0C-FD46-8A4D-62A1877B5C15}" type="presOf" srcId="{B6B99E5E-F33C-3F45-A7CD-64BC5442B1C3}" destId="{F0D1EDD4-2816-5C4E-B1B8-2B87F72C7C5E}" srcOrd="0" destOrd="0" presId="urn:microsoft.com/office/officeart/2005/8/layout/vProcess5"/>
    <dgm:cxn modelId="{2290BA10-0CC1-124D-80A7-22720856C7A6}" type="presOf" srcId="{B837D403-41FA-6146-91EA-DD514C99881A}" destId="{169BCCE3-E943-7949-9053-46808367F664}" srcOrd="1" destOrd="0" presId="urn:microsoft.com/office/officeart/2005/8/layout/vProcess5"/>
    <dgm:cxn modelId="{9DD716DC-A4B1-3B4F-90C3-96C2B546815E}" type="presOf" srcId="{B8EB7B41-9208-C54A-AE43-223C98800280}" destId="{B292A1C4-4BD6-EA4A-A66E-8DD6682C1C2A}" srcOrd="0" destOrd="0" presId="urn:microsoft.com/office/officeart/2005/8/layout/vProcess5"/>
    <dgm:cxn modelId="{534FDC64-A87F-B841-BCEA-50323B4794A6}" type="presOf" srcId="{66F1EF21-0F2A-2A4F-ADD8-E53C59B4A9BF}" destId="{B6065EE3-E69B-EF4A-A115-F99D249258F1}" srcOrd="0" destOrd="0" presId="urn:microsoft.com/office/officeart/2005/8/layout/vProcess5"/>
    <dgm:cxn modelId="{1C7ED40F-3FC0-E341-9A23-67A12EFBEF3C}" type="presOf" srcId="{4A3C0A12-D8DF-3A45-B2EF-68311C7CE931}" destId="{7552DA70-5448-3C42-BF00-3A7F11ACAD92}" srcOrd="0" destOrd="0" presId="urn:microsoft.com/office/officeart/2005/8/layout/vProcess5"/>
    <dgm:cxn modelId="{31960B37-B210-964A-BDEE-3CBD64EC03A2}" srcId="{66F1EF21-0F2A-2A4F-ADD8-E53C59B4A9BF}" destId="{ED5D9B7F-2599-904B-844D-D5066C810B00}" srcOrd="5" destOrd="0" parTransId="{B772F4A1-5CE1-DD4C-B4E4-47B3F0FDFB91}" sibTransId="{110D3A94-364C-E24D-9A7D-5BB7A29E4AE6}"/>
    <dgm:cxn modelId="{C407C125-9DB2-B645-B414-EE2C2FC5E6D1}" type="presOf" srcId="{E03C5A8E-DDD7-324F-BD11-4F1822B64290}" destId="{0610ECA8-A4EF-1540-9818-0936BC008E6C}" srcOrd="0" destOrd="0" presId="urn:microsoft.com/office/officeart/2005/8/layout/vProcess5"/>
    <dgm:cxn modelId="{F37C821F-2685-DE49-8E12-32257C4A0913}" type="presOf" srcId="{AC545EB5-65B1-DC4F-9E56-2162E11FA068}" destId="{0FD7E7D7-CCDD-1946-8E37-B58D8EE52F44}" srcOrd="0" destOrd="0" presId="urn:microsoft.com/office/officeart/2005/8/layout/vProcess5"/>
    <dgm:cxn modelId="{166A9205-D1C1-9F43-B121-64DAA29DD4F6}" type="presOf" srcId="{AC545EB5-65B1-DC4F-9E56-2162E11FA068}" destId="{68DEACA1-45DE-BC45-81F4-6C669D266B09}" srcOrd="1" destOrd="0" presId="urn:microsoft.com/office/officeart/2005/8/layout/vProcess5"/>
    <dgm:cxn modelId="{DA346B3D-4A8E-C641-A6DE-8AC637D9F820}" srcId="{66F1EF21-0F2A-2A4F-ADD8-E53C59B4A9BF}" destId="{B837D403-41FA-6146-91EA-DD514C99881A}" srcOrd="3" destOrd="0" parTransId="{F3F9A4C2-F130-DF46-B951-0AC28833439C}" sibTransId="{B8EB7B41-9208-C54A-AE43-223C98800280}"/>
    <dgm:cxn modelId="{E6780FCF-0AB1-4548-AF49-9CD0C23317D2}" srcId="{66F1EF21-0F2A-2A4F-ADD8-E53C59B4A9BF}" destId="{5F704B65-1218-0F49-96FD-4F42BE538A1E}" srcOrd="6" destOrd="0" parTransId="{32B0D9E0-9D01-D14A-B06A-B0BF5F9A44EA}" sibTransId="{90D27357-8ADD-DF43-B75E-0246E99A0EBE}"/>
    <dgm:cxn modelId="{4B4ABCC7-71F8-3549-91C1-D7BD0CB9A0CF}" type="presParOf" srcId="{B6065EE3-E69B-EF4A-A115-F99D249258F1}" destId="{562BDC8E-0846-1B49-BEF4-D21C4581AF71}" srcOrd="0" destOrd="0" presId="urn:microsoft.com/office/officeart/2005/8/layout/vProcess5"/>
    <dgm:cxn modelId="{C5849047-ADCA-3C46-95EC-E54A2C24A91A}" type="presParOf" srcId="{B6065EE3-E69B-EF4A-A115-F99D249258F1}" destId="{A2BD9731-3076-7540-A2BF-7C6AD81ED7CD}" srcOrd="1" destOrd="0" presId="urn:microsoft.com/office/officeart/2005/8/layout/vProcess5"/>
    <dgm:cxn modelId="{AC5D2490-ABE2-7B45-A106-9486FF8BFFC3}" type="presParOf" srcId="{B6065EE3-E69B-EF4A-A115-F99D249258F1}" destId="{2E147E7F-553C-5347-89DA-AAEDD5B221D6}" srcOrd="2" destOrd="0" presId="urn:microsoft.com/office/officeart/2005/8/layout/vProcess5"/>
    <dgm:cxn modelId="{E26678EB-58ED-CA4F-905E-4547F145EF57}" type="presParOf" srcId="{B6065EE3-E69B-EF4A-A115-F99D249258F1}" destId="{0FD7E7D7-CCDD-1946-8E37-B58D8EE52F44}" srcOrd="3" destOrd="0" presId="urn:microsoft.com/office/officeart/2005/8/layout/vProcess5"/>
    <dgm:cxn modelId="{3E8DF766-0E34-904E-B7EC-3427914C658A}" type="presParOf" srcId="{B6065EE3-E69B-EF4A-A115-F99D249258F1}" destId="{D3FB3AAF-7B2C-D140-B682-2B3744A04CFE}" srcOrd="4" destOrd="0" presId="urn:microsoft.com/office/officeart/2005/8/layout/vProcess5"/>
    <dgm:cxn modelId="{252CFD91-31DA-0F46-95F3-DF9D187C0167}" type="presParOf" srcId="{B6065EE3-E69B-EF4A-A115-F99D249258F1}" destId="{0610ECA8-A4EF-1540-9818-0936BC008E6C}" srcOrd="5" destOrd="0" presId="urn:microsoft.com/office/officeart/2005/8/layout/vProcess5"/>
    <dgm:cxn modelId="{EF8779D8-EC1E-A64A-806B-7B3616035B39}" type="presParOf" srcId="{B6065EE3-E69B-EF4A-A115-F99D249258F1}" destId="{5F169C87-5F16-564E-A561-D80B7C4ED4A4}" srcOrd="6" destOrd="0" presId="urn:microsoft.com/office/officeart/2005/8/layout/vProcess5"/>
    <dgm:cxn modelId="{9DAAEE86-A816-0144-AB9B-0887E1410CC0}" type="presParOf" srcId="{B6065EE3-E69B-EF4A-A115-F99D249258F1}" destId="{7552DA70-5448-3C42-BF00-3A7F11ACAD92}" srcOrd="7" destOrd="0" presId="urn:microsoft.com/office/officeart/2005/8/layout/vProcess5"/>
    <dgm:cxn modelId="{4B4A5BAD-7336-4C47-BAD3-2471E1A9D0A1}" type="presParOf" srcId="{B6065EE3-E69B-EF4A-A115-F99D249258F1}" destId="{F0D1EDD4-2816-5C4E-B1B8-2B87F72C7C5E}" srcOrd="8" destOrd="0" presId="urn:microsoft.com/office/officeart/2005/8/layout/vProcess5"/>
    <dgm:cxn modelId="{81F6B705-0DA8-3C47-917C-752A8B971370}" type="presParOf" srcId="{B6065EE3-E69B-EF4A-A115-F99D249258F1}" destId="{B292A1C4-4BD6-EA4A-A66E-8DD6682C1C2A}" srcOrd="9" destOrd="0" presId="urn:microsoft.com/office/officeart/2005/8/layout/vProcess5"/>
    <dgm:cxn modelId="{27C7C566-556E-5C4E-95AA-8CA809429223}" type="presParOf" srcId="{B6065EE3-E69B-EF4A-A115-F99D249258F1}" destId="{76C709DC-8102-614E-98D8-C55C9150FA83}" srcOrd="10" destOrd="0" presId="urn:microsoft.com/office/officeart/2005/8/layout/vProcess5"/>
    <dgm:cxn modelId="{44777B70-8249-5543-A791-571DF31EC2B5}" type="presParOf" srcId="{B6065EE3-E69B-EF4A-A115-F99D249258F1}" destId="{AEF818B7-0DD9-9D44-AAFE-082973A60DD3}" srcOrd="11" destOrd="0" presId="urn:microsoft.com/office/officeart/2005/8/layout/vProcess5"/>
    <dgm:cxn modelId="{85317E9F-0BCF-E449-A243-189E3EBA538E}" type="presParOf" srcId="{B6065EE3-E69B-EF4A-A115-F99D249258F1}" destId="{68DEACA1-45DE-BC45-81F4-6C669D266B09}" srcOrd="12" destOrd="0" presId="urn:microsoft.com/office/officeart/2005/8/layout/vProcess5"/>
    <dgm:cxn modelId="{59573311-0650-CE49-A23A-C8F83B4AE620}" type="presParOf" srcId="{B6065EE3-E69B-EF4A-A115-F99D249258F1}" destId="{169BCCE3-E943-7949-9053-46808367F664}" srcOrd="13" destOrd="0" presId="urn:microsoft.com/office/officeart/2005/8/layout/vProcess5"/>
    <dgm:cxn modelId="{83EE3F32-DAFC-A64F-95B2-82F64F962695}" type="presParOf" srcId="{B6065EE3-E69B-EF4A-A115-F99D249258F1}" destId="{9DAD19C8-A949-A849-8F88-58DDC55EF38E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FFA8A9-44B4-3846-AE97-B910FC353CBC}" type="doc">
      <dgm:prSet loTypeId="urn:microsoft.com/office/officeart/2005/8/layout/radial4" loCatId="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24938C6E-FBE2-674A-9D9F-2ECE2364F1BF}">
      <dgm:prSet phldrT="[Text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b="1" dirty="0" err="1" smtClean="0"/>
            <a:t>Allodynia</a:t>
          </a:r>
          <a:endParaRPr lang="en-US" b="1" dirty="0" smtClean="0"/>
        </a:p>
        <a:p>
          <a:r>
            <a:rPr lang="en-US" b="1" dirty="0" err="1" smtClean="0"/>
            <a:t>Hyperalgesia</a:t>
          </a:r>
          <a:endParaRPr lang="en-US" b="1" dirty="0"/>
        </a:p>
      </dgm:t>
    </dgm:pt>
    <dgm:pt modelId="{227E2056-AC0D-9349-9E4D-CFBB66A5981E}" type="parTrans" cxnId="{54326666-F189-CD42-AD5F-75EF3F10F235}">
      <dgm:prSet/>
      <dgm:spPr/>
      <dgm:t>
        <a:bodyPr/>
        <a:lstStyle/>
        <a:p>
          <a:endParaRPr lang="en-US"/>
        </a:p>
      </dgm:t>
    </dgm:pt>
    <dgm:pt modelId="{BEEF9E09-EEF0-8543-AD76-804B816BCB65}" type="sibTrans" cxnId="{54326666-F189-CD42-AD5F-75EF3F10F235}">
      <dgm:prSet/>
      <dgm:spPr/>
      <dgm:t>
        <a:bodyPr/>
        <a:lstStyle/>
        <a:p>
          <a:endParaRPr lang="en-US"/>
        </a:p>
      </dgm:t>
    </dgm:pt>
    <dgm:pt modelId="{88B828E4-5F5B-B444-A779-56DA869D4FD4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2800" b="1" dirty="0" smtClean="0"/>
            <a:t>Hypersensitivity </a:t>
          </a:r>
          <a:endParaRPr lang="en-US" sz="2800" b="1" dirty="0"/>
        </a:p>
      </dgm:t>
    </dgm:pt>
    <dgm:pt modelId="{D55157C7-6A5D-DC40-B8E4-A1E662EA3F77}" type="parTrans" cxnId="{D3E86F48-9B9F-1D40-8091-8FAEAB20FB62}">
      <dgm:prSet/>
      <dgm:spPr/>
      <dgm:t>
        <a:bodyPr/>
        <a:lstStyle/>
        <a:p>
          <a:endParaRPr lang="en-US"/>
        </a:p>
      </dgm:t>
    </dgm:pt>
    <dgm:pt modelId="{1EBF5FB1-820E-BB41-821F-5FE5A7DC76E0}" type="sibTrans" cxnId="{D3E86F48-9B9F-1D40-8091-8FAEAB20FB62}">
      <dgm:prSet/>
      <dgm:spPr/>
      <dgm:t>
        <a:bodyPr/>
        <a:lstStyle/>
        <a:p>
          <a:endParaRPr lang="en-US"/>
        </a:p>
      </dgm:t>
    </dgm:pt>
    <dgm:pt modelId="{2D18A67C-10C8-9546-A660-36686DFB5776}">
      <dgm:prSet phldrT="[Text]"/>
      <dgm:spPr>
        <a:solidFill>
          <a:srgbClr val="5B352E"/>
        </a:solidFill>
      </dgm:spPr>
      <dgm:t>
        <a:bodyPr/>
        <a:lstStyle/>
        <a:p>
          <a:r>
            <a:rPr lang="en-US" b="1" dirty="0" smtClean="0"/>
            <a:t>Amplification of the sensory response elicited by normal inputs </a:t>
          </a:r>
          <a:endParaRPr lang="en-US" b="1" dirty="0"/>
        </a:p>
      </dgm:t>
    </dgm:pt>
    <dgm:pt modelId="{20A10E56-64EC-1345-9AC3-2FDD53C1C0DE}" type="parTrans" cxnId="{E5EA0167-32BC-704F-995A-4A66DEF03C81}">
      <dgm:prSet/>
      <dgm:spPr/>
      <dgm:t>
        <a:bodyPr/>
        <a:lstStyle/>
        <a:p>
          <a:endParaRPr lang="en-US"/>
        </a:p>
      </dgm:t>
    </dgm:pt>
    <dgm:pt modelId="{FBD6D817-325A-9B4F-9BBA-E31DD6A8EDA5}" type="sibTrans" cxnId="{E5EA0167-32BC-704F-995A-4A66DEF03C81}">
      <dgm:prSet/>
      <dgm:spPr/>
      <dgm:t>
        <a:bodyPr/>
        <a:lstStyle/>
        <a:p>
          <a:endParaRPr lang="en-US"/>
        </a:p>
      </dgm:t>
    </dgm:pt>
    <dgm:pt modelId="{E1AE82C2-4F46-8643-AF6E-C535957E1612}">
      <dgm:prSet phldrT="[Text]"/>
      <dgm:spPr/>
      <dgm:t>
        <a:bodyPr/>
        <a:lstStyle/>
        <a:p>
          <a:endParaRPr lang="en-US" dirty="0"/>
        </a:p>
      </dgm:t>
    </dgm:pt>
    <dgm:pt modelId="{F0EB8DED-E3C1-A542-8B2E-7877FE234F02}" type="parTrans" cxnId="{B942A172-0114-8342-8927-C14335260BAE}">
      <dgm:prSet/>
      <dgm:spPr/>
      <dgm:t>
        <a:bodyPr/>
        <a:lstStyle/>
        <a:p>
          <a:endParaRPr lang="en-US"/>
        </a:p>
      </dgm:t>
    </dgm:pt>
    <dgm:pt modelId="{BC685A99-3E3C-5D49-93F9-D4B2D740A05F}" type="sibTrans" cxnId="{B942A172-0114-8342-8927-C14335260BAE}">
      <dgm:prSet/>
      <dgm:spPr/>
      <dgm:t>
        <a:bodyPr/>
        <a:lstStyle/>
        <a:p>
          <a:endParaRPr lang="en-US"/>
        </a:p>
      </dgm:t>
    </dgm:pt>
    <dgm:pt modelId="{A84266A0-1FEB-8B45-A872-19290B2F771A}" type="pres">
      <dgm:prSet presAssocID="{F2FFA8A9-44B4-3846-AE97-B910FC353CB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D9E5AF0-59B3-6944-A75C-277D0BF9FB3B}" type="pres">
      <dgm:prSet presAssocID="{24938C6E-FBE2-674A-9D9F-2ECE2364F1BF}" presName="centerShape" presStyleLbl="node0" presStyleIdx="0" presStyleCnt="1" custScaleX="143832" custScaleY="143503" custLinFactNeighborY="8355"/>
      <dgm:spPr/>
      <dgm:t>
        <a:bodyPr/>
        <a:lstStyle/>
        <a:p>
          <a:endParaRPr lang="en-US"/>
        </a:p>
      </dgm:t>
    </dgm:pt>
    <dgm:pt modelId="{A0B2E0C7-5088-CF45-8896-E25C98458AED}" type="pres">
      <dgm:prSet presAssocID="{D55157C7-6A5D-DC40-B8E4-A1E662EA3F77}" presName="parTrans" presStyleLbl="bgSibTrans2D1" presStyleIdx="0" presStyleCnt="2" custLinFactNeighborY="37063"/>
      <dgm:spPr/>
      <dgm:t>
        <a:bodyPr/>
        <a:lstStyle/>
        <a:p>
          <a:endParaRPr lang="en-US"/>
        </a:p>
      </dgm:t>
    </dgm:pt>
    <dgm:pt modelId="{4C4838C0-871A-0346-B235-000A9A22EEF2}" type="pres">
      <dgm:prSet presAssocID="{88B828E4-5F5B-B444-A779-56DA869D4FD4}" presName="node" presStyleLbl="node1" presStyleIdx="0" presStyleCnt="2" custScaleX="127109" custRadScaleRad="97029" custRadScaleInc="1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5B48C1-BBA6-944A-88B8-B07D30DF558E}" type="pres">
      <dgm:prSet presAssocID="{20A10E56-64EC-1345-9AC3-2FDD53C1C0DE}" presName="parTrans" presStyleLbl="bgSibTrans2D1" presStyleIdx="1" presStyleCnt="2" custLinFactNeighborX="801" custLinFactNeighborY="42005"/>
      <dgm:spPr/>
      <dgm:t>
        <a:bodyPr/>
        <a:lstStyle/>
        <a:p>
          <a:endParaRPr lang="en-US"/>
        </a:p>
      </dgm:t>
    </dgm:pt>
    <dgm:pt modelId="{9DC180D5-15CF-A445-8056-706688EB69AD}" type="pres">
      <dgm:prSet presAssocID="{2D18A67C-10C8-9546-A660-36686DFB5776}" presName="node" presStyleLbl="node1" presStyleIdx="1" presStyleCnt="2" custScaleX="126684" custRadScaleRad="93691" custRadScaleInc="-30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5EA0167-32BC-704F-995A-4A66DEF03C81}" srcId="{24938C6E-FBE2-674A-9D9F-2ECE2364F1BF}" destId="{2D18A67C-10C8-9546-A660-36686DFB5776}" srcOrd="1" destOrd="0" parTransId="{20A10E56-64EC-1345-9AC3-2FDD53C1C0DE}" sibTransId="{FBD6D817-325A-9B4F-9BBA-E31DD6A8EDA5}"/>
    <dgm:cxn modelId="{3EBC9B76-2FE2-6B43-AFDA-C3ABDC74A2D1}" type="presOf" srcId="{20A10E56-64EC-1345-9AC3-2FDD53C1C0DE}" destId="{5C5B48C1-BBA6-944A-88B8-B07D30DF558E}" srcOrd="0" destOrd="0" presId="urn:microsoft.com/office/officeart/2005/8/layout/radial4"/>
    <dgm:cxn modelId="{F36EE560-8C0A-594E-BE7D-F5F411F34D93}" type="presOf" srcId="{88B828E4-5F5B-B444-A779-56DA869D4FD4}" destId="{4C4838C0-871A-0346-B235-000A9A22EEF2}" srcOrd="0" destOrd="0" presId="urn:microsoft.com/office/officeart/2005/8/layout/radial4"/>
    <dgm:cxn modelId="{1BBE600C-B498-834C-AA02-9A72D214BFA7}" type="presOf" srcId="{F2FFA8A9-44B4-3846-AE97-B910FC353CBC}" destId="{A84266A0-1FEB-8B45-A872-19290B2F771A}" srcOrd="0" destOrd="0" presId="urn:microsoft.com/office/officeart/2005/8/layout/radial4"/>
    <dgm:cxn modelId="{0380EC86-C4C8-CD49-BFB8-D6C45EB50C80}" type="presOf" srcId="{2D18A67C-10C8-9546-A660-36686DFB5776}" destId="{9DC180D5-15CF-A445-8056-706688EB69AD}" srcOrd="0" destOrd="0" presId="urn:microsoft.com/office/officeart/2005/8/layout/radial4"/>
    <dgm:cxn modelId="{B942A172-0114-8342-8927-C14335260BAE}" srcId="{F2FFA8A9-44B4-3846-AE97-B910FC353CBC}" destId="{E1AE82C2-4F46-8643-AF6E-C535957E1612}" srcOrd="1" destOrd="0" parTransId="{F0EB8DED-E3C1-A542-8B2E-7877FE234F02}" sibTransId="{BC685A99-3E3C-5D49-93F9-D4B2D740A05F}"/>
    <dgm:cxn modelId="{8AED2C37-A861-2649-A7E7-4A3CA172FAA1}" type="presOf" srcId="{D55157C7-6A5D-DC40-B8E4-A1E662EA3F77}" destId="{A0B2E0C7-5088-CF45-8896-E25C98458AED}" srcOrd="0" destOrd="0" presId="urn:microsoft.com/office/officeart/2005/8/layout/radial4"/>
    <dgm:cxn modelId="{D3E86F48-9B9F-1D40-8091-8FAEAB20FB62}" srcId="{24938C6E-FBE2-674A-9D9F-2ECE2364F1BF}" destId="{88B828E4-5F5B-B444-A779-56DA869D4FD4}" srcOrd="0" destOrd="0" parTransId="{D55157C7-6A5D-DC40-B8E4-A1E662EA3F77}" sibTransId="{1EBF5FB1-820E-BB41-821F-5FE5A7DC76E0}"/>
    <dgm:cxn modelId="{2CA14B14-CD4E-0A4E-AB8A-A54DA43F1FDF}" type="presOf" srcId="{24938C6E-FBE2-674A-9D9F-2ECE2364F1BF}" destId="{6D9E5AF0-59B3-6944-A75C-277D0BF9FB3B}" srcOrd="0" destOrd="0" presId="urn:microsoft.com/office/officeart/2005/8/layout/radial4"/>
    <dgm:cxn modelId="{54326666-F189-CD42-AD5F-75EF3F10F235}" srcId="{F2FFA8A9-44B4-3846-AE97-B910FC353CBC}" destId="{24938C6E-FBE2-674A-9D9F-2ECE2364F1BF}" srcOrd="0" destOrd="0" parTransId="{227E2056-AC0D-9349-9E4D-CFBB66A5981E}" sibTransId="{BEEF9E09-EEF0-8543-AD76-804B816BCB65}"/>
    <dgm:cxn modelId="{61A5F6A3-85CB-A04F-9E5F-8470A2B9E35A}" type="presParOf" srcId="{A84266A0-1FEB-8B45-A872-19290B2F771A}" destId="{6D9E5AF0-59B3-6944-A75C-277D0BF9FB3B}" srcOrd="0" destOrd="0" presId="urn:microsoft.com/office/officeart/2005/8/layout/radial4"/>
    <dgm:cxn modelId="{FD391614-0E82-B643-BE15-16FA7CD547DF}" type="presParOf" srcId="{A84266A0-1FEB-8B45-A872-19290B2F771A}" destId="{A0B2E0C7-5088-CF45-8896-E25C98458AED}" srcOrd="1" destOrd="0" presId="urn:microsoft.com/office/officeart/2005/8/layout/radial4"/>
    <dgm:cxn modelId="{7FBEDE81-AE07-DC4C-9388-78BC4795DE99}" type="presParOf" srcId="{A84266A0-1FEB-8B45-A872-19290B2F771A}" destId="{4C4838C0-871A-0346-B235-000A9A22EEF2}" srcOrd="2" destOrd="0" presId="urn:microsoft.com/office/officeart/2005/8/layout/radial4"/>
    <dgm:cxn modelId="{0BA5258E-19CA-BA4E-A0D0-74F50A7EEBEE}" type="presParOf" srcId="{A84266A0-1FEB-8B45-A872-19290B2F771A}" destId="{5C5B48C1-BBA6-944A-88B8-B07D30DF558E}" srcOrd="3" destOrd="0" presId="urn:microsoft.com/office/officeart/2005/8/layout/radial4"/>
    <dgm:cxn modelId="{24038CEF-FE96-B64F-9BE0-DC66598A8587}" type="presParOf" srcId="{A84266A0-1FEB-8B45-A872-19290B2F771A}" destId="{9DC180D5-15CF-A445-8056-706688EB69AD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2EDBD2-70D7-4F43-821B-E9940EEF194D}" type="doc">
      <dgm:prSet loTypeId="urn:microsoft.com/office/officeart/2005/8/layout/radial4" loCatId="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2EDBD02-FA85-D245-A72B-4C1436B4DFE7}">
      <dgm:prSet phldrT="[Text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 b="1" dirty="0" smtClean="0"/>
            <a:t>Direct mechanical compression of organs by tight, shortened muscles </a:t>
          </a:r>
          <a:endParaRPr lang="en-US" b="1" dirty="0"/>
        </a:p>
      </dgm:t>
    </dgm:pt>
    <dgm:pt modelId="{0BC98D40-3FC7-A540-BD2E-7207077CD4FE}" type="parTrans" cxnId="{3E114C3C-3F2F-2249-8CC5-DACB54A8DE9A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72E7DDD6-4C74-1B40-9D81-93592FD3E12B}" type="sibTrans" cxnId="{3E114C3C-3F2F-2249-8CC5-DACB54A8DE9A}">
      <dgm:prSet/>
      <dgm:spPr/>
      <dgm:t>
        <a:bodyPr/>
        <a:lstStyle/>
        <a:p>
          <a:endParaRPr lang="en-US"/>
        </a:p>
      </dgm:t>
    </dgm:pt>
    <dgm:pt modelId="{148FCD92-9213-8B47-B9EC-DF79CCD56E9F}">
      <dgm:prSet phldrT="[Text]"/>
      <dgm:spPr>
        <a:solidFill>
          <a:srgbClr val="3C231F"/>
        </a:solidFill>
      </dgm:spPr>
      <dgm:t>
        <a:bodyPr/>
        <a:lstStyle/>
        <a:p>
          <a:r>
            <a:rPr lang="en-US" b="1" dirty="0" err="1" smtClean="0"/>
            <a:t>somatovisceral</a:t>
          </a:r>
          <a:r>
            <a:rPr lang="en-US" b="1" dirty="0" smtClean="0"/>
            <a:t> convergence</a:t>
          </a:r>
          <a:endParaRPr lang="en-US" b="1" dirty="0"/>
        </a:p>
      </dgm:t>
    </dgm:pt>
    <dgm:pt modelId="{665CC9CF-CDC8-2E42-80F5-9FD9DAB3AB37}" type="parTrans" cxnId="{CE48CE54-46D7-9A4A-97FE-F7E043ACFF0F}">
      <dgm:prSet/>
      <dgm:spPr>
        <a:solidFill>
          <a:srgbClr val="5C697C"/>
        </a:solidFill>
      </dgm:spPr>
      <dgm:t>
        <a:bodyPr/>
        <a:lstStyle/>
        <a:p>
          <a:endParaRPr lang="en-US"/>
        </a:p>
      </dgm:t>
    </dgm:pt>
    <dgm:pt modelId="{A128C32D-D45F-FE42-AB67-8C99A017A8A6}" type="sibTrans" cxnId="{CE48CE54-46D7-9A4A-97FE-F7E043ACFF0F}">
      <dgm:prSet/>
      <dgm:spPr/>
      <dgm:t>
        <a:bodyPr/>
        <a:lstStyle/>
        <a:p>
          <a:endParaRPr lang="en-US"/>
        </a:p>
      </dgm:t>
    </dgm:pt>
    <dgm:pt modelId="{64FCEE9C-01DA-E247-B8F5-CF0724723D72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2800" b="1" dirty="0" err="1" smtClean="0">
              <a:solidFill>
                <a:schemeClr val="tx1"/>
              </a:solidFill>
            </a:rPr>
            <a:t>Hypertonicity</a:t>
          </a:r>
          <a:r>
            <a:rPr lang="en-US" sz="2800" b="1" dirty="0" smtClean="0">
              <a:solidFill>
                <a:schemeClr val="tx1"/>
              </a:solidFill>
            </a:rPr>
            <a:t> of Pelvic Floor Muscles </a:t>
          </a:r>
          <a:br>
            <a:rPr lang="en-US" sz="2800" b="1" dirty="0" smtClean="0">
              <a:solidFill>
                <a:schemeClr val="tx1"/>
              </a:solidFill>
            </a:rPr>
          </a:br>
          <a:endParaRPr lang="en-US" sz="2800" b="1" dirty="0">
            <a:solidFill>
              <a:schemeClr val="tx1"/>
            </a:solidFill>
          </a:endParaRPr>
        </a:p>
      </dgm:t>
    </dgm:pt>
    <dgm:pt modelId="{52A6D94B-0575-6147-9926-CE27A67C224C}" type="sibTrans" cxnId="{7B36CE60-A404-F848-AB18-A6D63277293B}">
      <dgm:prSet/>
      <dgm:spPr/>
      <dgm:t>
        <a:bodyPr/>
        <a:lstStyle/>
        <a:p>
          <a:endParaRPr lang="en-US"/>
        </a:p>
      </dgm:t>
    </dgm:pt>
    <dgm:pt modelId="{DC13BAC8-56C9-124E-8F85-48C50F4F1F81}" type="parTrans" cxnId="{7B36CE60-A404-F848-AB18-A6D63277293B}">
      <dgm:prSet/>
      <dgm:spPr/>
      <dgm:t>
        <a:bodyPr/>
        <a:lstStyle/>
        <a:p>
          <a:endParaRPr lang="en-US"/>
        </a:p>
      </dgm:t>
    </dgm:pt>
    <dgm:pt modelId="{1593E561-6B49-2C45-9B41-A2E99CE94C08}" type="pres">
      <dgm:prSet presAssocID="{972EDBD2-70D7-4F43-821B-E9940EEF194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E156C3-BAD1-9044-83FF-352165166308}" type="pres">
      <dgm:prSet presAssocID="{64FCEE9C-01DA-E247-B8F5-CF0724723D72}" presName="centerShape" presStyleLbl="node0" presStyleIdx="0" presStyleCnt="1" custScaleX="125669" custScaleY="131167"/>
      <dgm:spPr/>
      <dgm:t>
        <a:bodyPr/>
        <a:lstStyle/>
        <a:p>
          <a:endParaRPr lang="en-US"/>
        </a:p>
      </dgm:t>
    </dgm:pt>
    <dgm:pt modelId="{2B36B10A-5D3B-1C4D-9EE8-50AD8E8CF277}" type="pres">
      <dgm:prSet presAssocID="{0BC98D40-3FC7-A540-BD2E-7207077CD4FE}" presName="parTrans" presStyleLbl="bgSibTrans2D1" presStyleIdx="0" presStyleCnt="2" custLinFactNeighborX="-3023" custLinFactNeighborY="54780"/>
      <dgm:spPr/>
      <dgm:t>
        <a:bodyPr/>
        <a:lstStyle/>
        <a:p>
          <a:endParaRPr lang="en-US"/>
        </a:p>
      </dgm:t>
    </dgm:pt>
    <dgm:pt modelId="{BBF206B7-1B99-F742-B65A-CD13DEE638D2}" type="pres">
      <dgm:prSet presAssocID="{82EDBD02-FA85-D245-A72B-4C1436B4DFE7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51CC18-03A2-AB41-B23B-1CB8637A8FD0}" type="pres">
      <dgm:prSet presAssocID="{665CC9CF-CDC8-2E42-80F5-9FD9DAB3AB37}" presName="parTrans" presStyleLbl="bgSibTrans2D1" presStyleIdx="1" presStyleCnt="2" custLinFactNeighborX="-115" custLinFactNeighborY="47635"/>
      <dgm:spPr/>
      <dgm:t>
        <a:bodyPr/>
        <a:lstStyle/>
        <a:p>
          <a:endParaRPr lang="en-US"/>
        </a:p>
      </dgm:t>
    </dgm:pt>
    <dgm:pt modelId="{790D5334-586C-DD49-A599-AC5C1149F240}" type="pres">
      <dgm:prSet presAssocID="{148FCD92-9213-8B47-B9EC-DF79CCD56E9F}" presName="node" presStyleLbl="node1" presStyleIdx="1" presStyleCnt="2" custRadScaleRad="100629" custRadScaleInc="2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D3D50B0-11A4-0C41-A6FA-E27BD77DD255}" type="presOf" srcId="{148FCD92-9213-8B47-B9EC-DF79CCD56E9F}" destId="{790D5334-586C-DD49-A599-AC5C1149F240}" srcOrd="0" destOrd="0" presId="urn:microsoft.com/office/officeart/2005/8/layout/radial4"/>
    <dgm:cxn modelId="{7B36CE60-A404-F848-AB18-A6D63277293B}" srcId="{972EDBD2-70D7-4F43-821B-E9940EEF194D}" destId="{64FCEE9C-01DA-E247-B8F5-CF0724723D72}" srcOrd="0" destOrd="0" parTransId="{DC13BAC8-56C9-124E-8F85-48C50F4F1F81}" sibTransId="{52A6D94B-0575-6147-9926-CE27A67C224C}"/>
    <dgm:cxn modelId="{3E114C3C-3F2F-2249-8CC5-DACB54A8DE9A}" srcId="{64FCEE9C-01DA-E247-B8F5-CF0724723D72}" destId="{82EDBD02-FA85-D245-A72B-4C1436B4DFE7}" srcOrd="0" destOrd="0" parTransId="{0BC98D40-3FC7-A540-BD2E-7207077CD4FE}" sibTransId="{72E7DDD6-4C74-1B40-9D81-93592FD3E12B}"/>
    <dgm:cxn modelId="{8BB05EB0-8C2F-AF46-B45A-33CEF63E8A79}" type="presOf" srcId="{64FCEE9C-01DA-E247-B8F5-CF0724723D72}" destId="{FCE156C3-BAD1-9044-83FF-352165166308}" srcOrd="0" destOrd="0" presId="urn:microsoft.com/office/officeart/2005/8/layout/radial4"/>
    <dgm:cxn modelId="{DB3C7C3D-1816-A44B-B594-E1C612CB857E}" type="presOf" srcId="{972EDBD2-70D7-4F43-821B-E9940EEF194D}" destId="{1593E561-6B49-2C45-9B41-A2E99CE94C08}" srcOrd="0" destOrd="0" presId="urn:microsoft.com/office/officeart/2005/8/layout/radial4"/>
    <dgm:cxn modelId="{25930BCF-944E-C84D-AF6A-A7390319E147}" type="presOf" srcId="{0BC98D40-3FC7-A540-BD2E-7207077CD4FE}" destId="{2B36B10A-5D3B-1C4D-9EE8-50AD8E8CF277}" srcOrd="0" destOrd="0" presId="urn:microsoft.com/office/officeart/2005/8/layout/radial4"/>
    <dgm:cxn modelId="{CE48CE54-46D7-9A4A-97FE-F7E043ACFF0F}" srcId="{64FCEE9C-01DA-E247-B8F5-CF0724723D72}" destId="{148FCD92-9213-8B47-B9EC-DF79CCD56E9F}" srcOrd="1" destOrd="0" parTransId="{665CC9CF-CDC8-2E42-80F5-9FD9DAB3AB37}" sibTransId="{A128C32D-D45F-FE42-AB67-8C99A017A8A6}"/>
    <dgm:cxn modelId="{B31BDFF2-D6F0-E349-9626-9B44F3C50E4A}" type="presOf" srcId="{665CC9CF-CDC8-2E42-80F5-9FD9DAB3AB37}" destId="{7251CC18-03A2-AB41-B23B-1CB8637A8FD0}" srcOrd="0" destOrd="0" presId="urn:microsoft.com/office/officeart/2005/8/layout/radial4"/>
    <dgm:cxn modelId="{4B0B485C-7DD5-C649-8A24-564C9FE79704}" type="presOf" srcId="{82EDBD02-FA85-D245-A72B-4C1436B4DFE7}" destId="{BBF206B7-1B99-F742-B65A-CD13DEE638D2}" srcOrd="0" destOrd="0" presId="urn:microsoft.com/office/officeart/2005/8/layout/radial4"/>
    <dgm:cxn modelId="{BB565801-532D-9242-86FF-DD76A897F41F}" type="presParOf" srcId="{1593E561-6B49-2C45-9B41-A2E99CE94C08}" destId="{FCE156C3-BAD1-9044-83FF-352165166308}" srcOrd="0" destOrd="0" presId="urn:microsoft.com/office/officeart/2005/8/layout/radial4"/>
    <dgm:cxn modelId="{47BF9C10-77E2-C64D-B93E-88095692C42C}" type="presParOf" srcId="{1593E561-6B49-2C45-9B41-A2E99CE94C08}" destId="{2B36B10A-5D3B-1C4D-9EE8-50AD8E8CF277}" srcOrd="1" destOrd="0" presId="urn:microsoft.com/office/officeart/2005/8/layout/radial4"/>
    <dgm:cxn modelId="{5B71F88D-A120-154B-99B0-AC022684EB25}" type="presParOf" srcId="{1593E561-6B49-2C45-9B41-A2E99CE94C08}" destId="{BBF206B7-1B99-F742-B65A-CD13DEE638D2}" srcOrd="2" destOrd="0" presId="urn:microsoft.com/office/officeart/2005/8/layout/radial4"/>
    <dgm:cxn modelId="{24ACD0A2-193E-E648-A039-0BF536BCF063}" type="presParOf" srcId="{1593E561-6B49-2C45-9B41-A2E99CE94C08}" destId="{7251CC18-03A2-AB41-B23B-1CB8637A8FD0}" srcOrd="3" destOrd="0" presId="urn:microsoft.com/office/officeart/2005/8/layout/radial4"/>
    <dgm:cxn modelId="{61AEA1AB-7F91-F646-97D4-D2795FB0BFEC}" type="presParOf" srcId="{1593E561-6B49-2C45-9B41-A2E99CE94C08}" destId="{790D5334-586C-DD49-A599-AC5C1149F240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BD9731-3076-7540-A2BF-7C6AD81ED7CD}">
      <dsp:nvSpPr>
        <dsp:cNvPr id="0" name=""/>
        <dsp:cNvSpPr/>
      </dsp:nvSpPr>
      <dsp:spPr>
        <a:xfrm>
          <a:off x="0" y="0"/>
          <a:ext cx="6903839" cy="11603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Increase in membrane excitability of nociceptive neurons </a:t>
          </a:r>
          <a:endParaRPr lang="en-US" sz="2800" b="1" kern="1200" dirty="0"/>
        </a:p>
      </dsp:txBody>
      <dsp:txXfrm>
        <a:off x="33987" y="33987"/>
        <a:ext cx="5515910" cy="1092425"/>
      </dsp:txXfrm>
    </dsp:sp>
    <dsp:sp modelId="{2E147E7F-553C-5347-89DA-AAEDD5B221D6}">
      <dsp:nvSpPr>
        <dsp:cNvPr id="0" name=""/>
        <dsp:cNvSpPr/>
      </dsp:nvSpPr>
      <dsp:spPr>
        <a:xfrm>
          <a:off x="515546" y="1321566"/>
          <a:ext cx="6903839" cy="11603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smtClean="0"/>
            <a:t>Facilitation of synaptic strength</a:t>
          </a:r>
          <a:endParaRPr lang="en-US" sz="2800" b="1" kern="1200" dirty="0"/>
        </a:p>
      </dsp:txBody>
      <dsp:txXfrm>
        <a:off x="549533" y="1355553"/>
        <a:ext cx="5566059" cy="1092425"/>
      </dsp:txXfrm>
    </dsp:sp>
    <dsp:sp modelId="{0FD7E7D7-CCDD-1946-8E37-B58D8EE52F44}">
      <dsp:nvSpPr>
        <dsp:cNvPr id="0" name=""/>
        <dsp:cNvSpPr/>
      </dsp:nvSpPr>
      <dsp:spPr>
        <a:xfrm>
          <a:off x="1031092" y="2643132"/>
          <a:ext cx="6903839" cy="11603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4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smtClean="0"/>
            <a:t>Decreases in inhibitory transmission </a:t>
          </a:r>
          <a:r>
            <a:rPr lang="en-US" sz="2400" b="1" kern="1200" smtClean="0"/>
            <a:t>(disinhibition)</a:t>
          </a:r>
          <a:endParaRPr lang="en-US" sz="2400" b="1" kern="1200" dirty="0"/>
        </a:p>
      </dsp:txBody>
      <dsp:txXfrm>
        <a:off x="1065079" y="2677119"/>
        <a:ext cx="5566059" cy="1092425"/>
      </dsp:txXfrm>
    </dsp:sp>
    <dsp:sp modelId="{D3FB3AAF-7B2C-D140-B682-2B3744A04CFE}">
      <dsp:nvSpPr>
        <dsp:cNvPr id="0" name=""/>
        <dsp:cNvSpPr/>
      </dsp:nvSpPr>
      <dsp:spPr>
        <a:xfrm>
          <a:off x="1546639" y="3964698"/>
          <a:ext cx="6903839" cy="11603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5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smtClean="0"/>
            <a:t>Spontaneous activity of the affected neurons </a:t>
          </a:r>
          <a:endParaRPr lang="en-US" sz="2800" b="1" kern="1200" dirty="0"/>
        </a:p>
      </dsp:txBody>
      <dsp:txXfrm>
        <a:off x="1580626" y="3998685"/>
        <a:ext cx="5566059" cy="1092425"/>
      </dsp:txXfrm>
    </dsp:sp>
    <dsp:sp modelId="{0610ECA8-A4EF-1540-9818-0936BC008E6C}">
      <dsp:nvSpPr>
        <dsp:cNvPr id="0" name=""/>
        <dsp:cNvSpPr/>
      </dsp:nvSpPr>
      <dsp:spPr>
        <a:xfrm>
          <a:off x="2062185" y="5286264"/>
          <a:ext cx="6903839" cy="11603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6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smtClean="0"/>
            <a:t>Reduced activation threshold </a:t>
          </a:r>
          <a:endParaRPr lang="en-US" sz="2800" b="1" kern="1200" dirty="0"/>
        </a:p>
      </dsp:txBody>
      <dsp:txXfrm>
        <a:off x="2096172" y="5320251"/>
        <a:ext cx="5566059" cy="1092425"/>
      </dsp:txXfrm>
    </dsp:sp>
    <dsp:sp modelId="{5F169C87-5F16-564E-A561-D80B7C4ED4A4}">
      <dsp:nvSpPr>
        <dsp:cNvPr id="0" name=""/>
        <dsp:cNvSpPr/>
      </dsp:nvSpPr>
      <dsp:spPr>
        <a:xfrm>
          <a:off x="6149579" y="847736"/>
          <a:ext cx="754259" cy="75425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6319287" y="847736"/>
        <a:ext cx="414843" cy="567580"/>
      </dsp:txXfrm>
    </dsp:sp>
    <dsp:sp modelId="{7552DA70-5448-3C42-BF00-3A7F11ACAD92}">
      <dsp:nvSpPr>
        <dsp:cNvPr id="0" name=""/>
        <dsp:cNvSpPr/>
      </dsp:nvSpPr>
      <dsp:spPr>
        <a:xfrm>
          <a:off x="6665125" y="2169302"/>
          <a:ext cx="754259" cy="754259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6834833" y="2169302"/>
        <a:ext cx="414843" cy="567580"/>
      </dsp:txXfrm>
    </dsp:sp>
    <dsp:sp modelId="{F0D1EDD4-2816-5C4E-B1B8-2B87F72C7C5E}">
      <dsp:nvSpPr>
        <dsp:cNvPr id="0" name=""/>
        <dsp:cNvSpPr/>
      </dsp:nvSpPr>
      <dsp:spPr>
        <a:xfrm>
          <a:off x="7180672" y="3471528"/>
          <a:ext cx="754259" cy="75425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7350380" y="3471528"/>
        <a:ext cx="414843" cy="567580"/>
      </dsp:txXfrm>
    </dsp:sp>
    <dsp:sp modelId="{B292A1C4-4BD6-EA4A-A66E-8DD6682C1C2A}">
      <dsp:nvSpPr>
        <dsp:cNvPr id="0" name=""/>
        <dsp:cNvSpPr/>
      </dsp:nvSpPr>
      <dsp:spPr>
        <a:xfrm>
          <a:off x="7696218" y="4805988"/>
          <a:ext cx="754259" cy="754259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7865926" y="4805988"/>
        <a:ext cx="414843" cy="5675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9E5AF0-59B3-6944-A75C-277D0BF9FB3B}">
      <dsp:nvSpPr>
        <dsp:cNvPr id="0" name=""/>
        <dsp:cNvSpPr/>
      </dsp:nvSpPr>
      <dsp:spPr>
        <a:xfrm>
          <a:off x="2366572" y="2916661"/>
          <a:ext cx="3930551" cy="3921561"/>
        </a:xfrm>
        <a:prstGeom prst="ellipse">
          <a:avLst/>
        </a:prstGeom>
        <a:solidFill>
          <a:schemeClr val="accent4">
            <a:lumMod val="5000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 err="1" smtClean="0"/>
            <a:t>Allodynia</a:t>
          </a:r>
          <a:endParaRPr lang="en-US" sz="3400" b="1" kern="1200" dirty="0" smtClean="0"/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 err="1" smtClean="0"/>
            <a:t>Hyperalgesia</a:t>
          </a:r>
          <a:endParaRPr lang="en-US" sz="3400" b="1" kern="1200" dirty="0"/>
        </a:p>
      </dsp:txBody>
      <dsp:txXfrm>
        <a:off x="2942188" y="3490960"/>
        <a:ext cx="2779319" cy="2772963"/>
      </dsp:txXfrm>
    </dsp:sp>
    <dsp:sp modelId="{A0B2E0C7-5088-CF45-8896-E25C98458AED}">
      <dsp:nvSpPr>
        <dsp:cNvPr id="0" name=""/>
        <dsp:cNvSpPr/>
      </dsp:nvSpPr>
      <dsp:spPr>
        <a:xfrm rot="13405375">
          <a:off x="1188113" y="2699255"/>
          <a:ext cx="1897349" cy="77883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shade val="90000"/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shade val="90000"/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C4838C0-871A-0346-B235-000A9A22EEF2}">
      <dsp:nvSpPr>
        <dsp:cNvPr id="0" name=""/>
        <dsp:cNvSpPr/>
      </dsp:nvSpPr>
      <dsp:spPr>
        <a:xfrm>
          <a:off x="-202172" y="1109473"/>
          <a:ext cx="3299878" cy="2076880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Hypersensitivity </a:t>
          </a:r>
          <a:endParaRPr lang="en-US" sz="2800" b="1" kern="1200" dirty="0"/>
        </a:p>
      </dsp:txBody>
      <dsp:txXfrm>
        <a:off x="-141342" y="1170303"/>
        <a:ext cx="3178218" cy="1955220"/>
      </dsp:txXfrm>
    </dsp:sp>
    <dsp:sp modelId="{5C5B48C1-BBA6-944A-88B8-B07D30DF558E}">
      <dsp:nvSpPr>
        <dsp:cNvPr id="0" name=""/>
        <dsp:cNvSpPr/>
      </dsp:nvSpPr>
      <dsp:spPr>
        <a:xfrm rot="18900431">
          <a:off x="5545740" y="2719607"/>
          <a:ext cx="1793128" cy="77883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-31024"/>
                <a:satOff val="-361"/>
                <a:lumOff val="17617"/>
                <a:alphaOff val="0"/>
                <a:shade val="70000"/>
                <a:satMod val="150000"/>
              </a:schemeClr>
            </a:gs>
            <a:gs pos="34000">
              <a:schemeClr val="accent1">
                <a:shade val="90000"/>
                <a:hueOff val="-31024"/>
                <a:satOff val="-361"/>
                <a:lumOff val="17617"/>
                <a:alphaOff val="0"/>
                <a:shade val="70000"/>
                <a:satMod val="140000"/>
              </a:schemeClr>
            </a:gs>
            <a:gs pos="70000">
              <a:schemeClr val="accent1">
                <a:shade val="90000"/>
                <a:hueOff val="-31024"/>
                <a:satOff val="-361"/>
                <a:lumOff val="17617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shade val="90000"/>
                <a:hueOff val="-31024"/>
                <a:satOff val="-361"/>
                <a:lumOff val="17617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C180D5-15CF-A445-8056-706688EB69AD}">
      <dsp:nvSpPr>
        <dsp:cNvPr id="0" name=""/>
        <dsp:cNvSpPr/>
      </dsp:nvSpPr>
      <dsp:spPr>
        <a:xfrm>
          <a:off x="5417564" y="1109547"/>
          <a:ext cx="3288844" cy="2076880"/>
        </a:xfrm>
        <a:prstGeom prst="roundRect">
          <a:avLst>
            <a:gd name="adj" fmla="val 10000"/>
          </a:avLst>
        </a:prstGeom>
        <a:solidFill>
          <a:srgbClr val="5B352E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45" tIns="55245" rIns="55245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 smtClean="0"/>
            <a:t>Amplification of the sensory response elicited by normal inputs </a:t>
          </a:r>
          <a:endParaRPr lang="en-US" sz="2900" b="1" kern="1200" dirty="0"/>
        </a:p>
      </dsp:txBody>
      <dsp:txXfrm>
        <a:off x="5478394" y="1170377"/>
        <a:ext cx="3167184" cy="19552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ED1D9F-1EF6-C046-B0AF-23282DC0BD6A}" type="datetimeFigureOut">
              <a:rPr lang="en-US" smtClean="0"/>
              <a:t>21.04.2018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C5AB21-CC70-E24C-BFE6-CC99423FE9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34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mechanisms involved in CS are multiple and complex [75]. Some of these mechanisms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05CBA-6348-8B40-977F-51A0C094FEB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499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i="1" dirty="0" smtClean="0"/>
              <a:t>(</a:t>
            </a:r>
            <a:r>
              <a:rPr lang="en-US" sz="1200" i="1" dirty="0" smtClean="0"/>
              <a:t>Functional Somatic Syndromes)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6CD735-8DCC-3649-8828-125472FB183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83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MTrPs</a:t>
            </a:r>
            <a:r>
              <a:rPr lang="en-US" dirty="0" smtClean="0"/>
              <a:t> can occur in association with a large number of other clinical conditions, both</a:t>
            </a:r>
          </a:p>
          <a:p>
            <a:pPr marL="0" indent="0">
              <a:buNone/>
            </a:pPr>
            <a:r>
              <a:rPr lang="tr-TR" dirty="0" smtClean="0"/>
              <a:t>	</a:t>
            </a:r>
            <a:r>
              <a:rPr lang="en-US" dirty="0" smtClean="0"/>
              <a:t>conditions then occurring as comorbidities</a:t>
            </a:r>
            <a:endParaRPr lang="tr-TR" dirty="0" smtClean="0"/>
          </a:p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5AB21-CC70-E24C-BFE6-CC99423FE997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898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his is opposed to the more commonly recognized atrophied, weak, hypotonic pelvic floor muscles of normal length recognized to be associated with urinary and fecal incontinence,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Many visceral conditions, such as IC/painful bladder syndrome (PBS), IBS, and endometriosis, now are recognized to coexist with hypertonic, short, tight pelvic floor muscles.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05CBA-6348-8B40-977F-51A0C094FEBF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0172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although characteristic referral patterns for pelvic </a:t>
            </a:r>
            <a:r>
              <a:rPr lang="en-US" dirty="0" err="1" smtClean="0"/>
              <a:t>MTrPs</a:t>
            </a:r>
            <a:r>
              <a:rPr lang="en-US" dirty="0" smtClean="0"/>
              <a:t> have been well documented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5AB21-CC70-E24C-BFE6-CC99423FE997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72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tr-TR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C0CB7-3CE8-3641-9134-5C4EAE5F2DE7}" type="datetimeFigureOut">
              <a:rPr lang="en-US" smtClean="0"/>
              <a:t>21.04.2018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C0CB7-3CE8-3641-9134-5C4EAE5F2DE7}" type="datetimeFigureOut">
              <a:rPr lang="en-US" smtClean="0"/>
              <a:t>21.04.2018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0E58B-9D1D-2C41-8DB3-2F474979B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tr-TR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C0CB7-3CE8-3641-9134-5C4EAE5F2DE7}" type="datetimeFigureOut">
              <a:rPr lang="en-US" smtClean="0"/>
              <a:t>21.04.2018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0E58B-9D1D-2C41-8DB3-2F474979B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C0CB7-3CE8-3641-9134-5C4EAE5F2DE7}" type="datetimeFigureOut">
              <a:rPr lang="en-US" smtClean="0"/>
              <a:t>21.04.2018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0E58B-9D1D-2C41-8DB3-2F474979B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tr-T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C0CB7-3CE8-3641-9134-5C4EAE5F2DE7}" type="datetimeFigureOut">
              <a:rPr lang="en-US" smtClean="0"/>
              <a:t>21.04.2018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C0CB7-3CE8-3641-9134-5C4EAE5F2DE7}" type="datetimeFigureOut">
              <a:rPr lang="en-US" smtClean="0"/>
              <a:t>21.04.2018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0E58B-9D1D-2C41-8DB3-2F474979B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C0CB7-3CE8-3641-9134-5C4EAE5F2DE7}" type="datetimeFigureOut">
              <a:rPr lang="en-US" smtClean="0"/>
              <a:t>21.04.2018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0E58B-9D1D-2C41-8DB3-2F474979BF9D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C0CB7-3CE8-3641-9134-5C4EAE5F2DE7}" type="datetimeFigureOut">
              <a:rPr lang="en-US" smtClean="0"/>
              <a:t>21.04.2018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0E58B-9D1D-2C41-8DB3-2F474979B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C0CB7-3CE8-3641-9134-5C4EAE5F2DE7}" type="datetimeFigureOut">
              <a:rPr lang="en-US" smtClean="0"/>
              <a:t>21.04.2018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0E58B-9D1D-2C41-8DB3-2F474979B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C0CB7-3CE8-3641-9134-5C4EAE5F2DE7}" type="datetimeFigureOut">
              <a:rPr lang="en-US" smtClean="0"/>
              <a:t>21.04.2018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0E58B-9D1D-2C41-8DB3-2F474979BF9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C0CB7-3CE8-3641-9134-5C4EAE5F2DE7}" type="datetimeFigureOut">
              <a:rPr lang="en-US" smtClean="0"/>
              <a:t>21.04.2018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0E58B-9D1D-2C41-8DB3-2F474979B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EEC0CB7-3CE8-3641-9134-5C4EAE5F2DE7}" type="datetimeFigureOut">
              <a:rPr lang="en-US" smtClean="0"/>
              <a:t>21.04.2018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2790E58B-9D1D-2C41-8DB3-2F474979BF9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3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Relationship Id="rId3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eg"/><Relationship Id="rId3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3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eg"/><Relationship Id="rId3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www.ncbi.nlm.nih.gov/pubmed/18401670" TargetMode="External"/><Relationship Id="rId3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Relationship Id="rId3" Type="http://schemas.openxmlformats.org/officeDocument/2006/relationships/image" Target="../media/image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3" Type="http://schemas.openxmlformats.org/officeDocument/2006/relationships/image" Target="../media/image4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3" Type="http://schemas.openxmlformats.org/officeDocument/2006/relationships/image" Target="../media/image4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814390" y="2288586"/>
            <a:ext cx="7848600" cy="1927225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Chronic Pelvic Pain </a:t>
            </a:r>
            <a:b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600" i="1" dirty="0" smtClean="0">
                <a:solidFill>
                  <a:schemeClr val="tx2">
                    <a:lumMod val="75000"/>
                  </a:schemeClr>
                </a:solidFill>
              </a:rPr>
              <a:t>Musculoskeletal Causes</a:t>
            </a:r>
            <a:r>
              <a:rPr lang="en-US" sz="44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sz="44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203968" y="4414059"/>
            <a:ext cx="6400800" cy="17526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Zeynep </a:t>
            </a:r>
            <a:r>
              <a:rPr lang="en-US" sz="2800" b="1" dirty="0" err="1" smtClean="0">
                <a:solidFill>
                  <a:schemeClr val="tx1"/>
                </a:solidFill>
              </a:rPr>
              <a:t>Güven</a:t>
            </a:r>
            <a:r>
              <a:rPr lang="en-US" sz="2800" b="1" dirty="0" smtClean="0">
                <a:solidFill>
                  <a:schemeClr val="tx1"/>
                </a:solidFill>
              </a:rPr>
              <a:t> MD</a:t>
            </a:r>
          </a:p>
          <a:p>
            <a:pPr marL="0" indent="0" algn="ctr">
              <a:buNone/>
            </a:pPr>
            <a:r>
              <a:rPr lang="en-US" sz="1400" i="1" dirty="0" err="1" smtClean="0">
                <a:solidFill>
                  <a:schemeClr val="tx1"/>
                </a:solidFill>
              </a:rPr>
              <a:t>Acıbadem</a:t>
            </a:r>
            <a:r>
              <a:rPr lang="en-US" sz="1400" i="1" dirty="0" smtClean="0">
                <a:solidFill>
                  <a:schemeClr val="tx1"/>
                </a:solidFill>
              </a:rPr>
              <a:t> University School of Medicine </a:t>
            </a:r>
          </a:p>
          <a:p>
            <a:pPr marL="0" indent="0" algn="ctr">
              <a:buNone/>
            </a:pPr>
            <a:r>
              <a:rPr lang="en-US" sz="1400" i="1" dirty="0" smtClean="0">
                <a:solidFill>
                  <a:schemeClr val="tx1"/>
                </a:solidFill>
              </a:rPr>
              <a:t>Dept. of </a:t>
            </a:r>
            <a:r>
              <a:rPr lang="en-US" sz="1400" i="1" dirty="0" smtClean="0">
                <a:solidFill>
                  <a:srgbClr val="000000"/>
                </a:solidFill>
              </a:rPr>
              <a:t>Physical Medicine &amp; </a:t>
            </a:r>
            <a:r>
              <a:rPr lang="en-US" sz="1400" i="1" dirty="0" err="1" smtClean="0">
                <a:solidFill>
                  <a:srgbClr val="000000"/>
                </a:solidFill>
              </a:rPr>
              <a:t>Rehabiitation</a:t>
            </a:r>
            <a:endParaRPr lang="en-US" sz="1400" i="1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US" sz="1400" i="1" dirty="0" err="1" smtClean="0">
                <a:solidFill>
                  <a:srgbClr val="000000"/>
                </a:solidFill>
              </a:rPr>
              <a:t>Acıbadem</a:t>
            </a:r>
            <a:r>
              <a:rPr lang="en-US" sz="1400" i="1" dirty="0" smtClean="0">
                <a:solidFill>
                  <a:srgbClr val="000000"/>
                </a:solidFill>
              </a:rPr>
              <a:t> </a:t>
            </a:r>
            <a:r>
              <a:rPr lang="en-US" sz="1400" i="1" dirty="0" err="1" smtClean="0">
                <a:solidFill>
                  <a:srgbClr val="000000"/>
                </a:solidFill>
              </a:rPr>
              <a:t>Altunizade</a:t>
            </a:r>
            <a:r>
              <a:rPr lang="en-US" sz="1400" i="1" dirty="0" smtClean="0">
                <a:solidFill>
                  <a:srgbClr val="000000"/>
                </a:solidFill>
              </a:rPr>
              <a:t> Hospital</a:t>
            </a:r>
          </a:p>
          <a:p>
            <a:pPr marL="0" indent="0" algn="ctr">
              <a:buNone/>
            </a:pPr>
            <a:r>
              <a:rPr lang="en-US" sz="1400" i="1" dirty="0" smtClean="0">
                <a:solidFill>
                  <a:srgbClr val="000000"/>
                </a:solidFill>
              </a:rPr>
              <a:t>Dept. of Physical Therapy and Rehabilitation</a:t>
            </a:r>
          </a:p>
          <a:p>
            <a:pPr algn="ctr"/>
            <a:r>
              <a:rPr lang="en-US" sz="800" dirty="0" err="1">
                <a:solidFill>
                  <a:srgbClr val="000000"/>
                </a:solidFill>
              </a:rPr>
              <a:t>z</a:t>
            </a:r>
            <a:r>
              <a:rPr lang="en-US" sz="800" dirty="0" err="1" smtClean="0">
                <a:solidFill>
                  <a:srgbClr val="000000"/>
                </a:solidFill>
              </a:rPr>
              <a:t>eynep.guven@acibadem.edu.tr</a:t>
            </a:r>
            <a:endParaRPr lang="en-US" sz="800" dirty="0">
              <a:solidFill>
                <a:srgbClr val="000000"/>
              </a:solidFill>
            </a:endParaRPr>
          </a:p>
        </p:txBody>
      </p:sp>
      <p:pic>
        <p:nvPicPr>
          <p:cNvPr id="5" name="Picture 4" descr="FullSizeRender-4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2952408" cy="196286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178" y="-61059"/>
            <a:ext cx="2486822" cy="21778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703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737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472" y="1741506"/>
            <a:ext cx="3955292" cy="5116494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931"/>
            <a:ext cx="2754584" cy="348680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213147" y="523327"/>
            <a:ext cx="501388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/>
              <a:t>The Princess and The Pea</a:t>
            </a:r>
          </a:p>
          <a:p>
            <a:pPr algn="ctr"/>
            <a:r>
              <a:rPr lang="en-US" sz="3200" dirty="0" smtClean="0"/>
              <a:t>1835</a:t>
            </a:r>
            <a:endParaRPr lang="en-US" sz="3200" dirty="0"/>
          </a:p>
        </p:txBody>
      </p:sp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4828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solidFill>
                  <a:srgbClr val="800000"/>
                </a:solidFill>
              </a:rPr>
              <a:t>Central Sensitization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5832"/>
            <a:ext cx="8229600" cy="4525963"/>
          </a:xfrm>
        </p:spPr>
        <p:txBody>
          <a:bodyPr/>
          <a:lstStyle/>
          <a:p>
            <a:r>
              <a:rPr lang="en-US" sz="4400" dirty="0"/>
              <a:t>A state in which </a:t>
            </a:r>
            <a:r>
              <a:rPr lang="en-US" sz="4400" b="1" dirty="0"/>
              <a:t>the central nervous system amplifies sensory input </a:t>
            </a:r>
            <a:r>
              <a:rPr lang="en-US" sz="4400" dirty="0"/>
              <a:t>across many organ systems. </a:t>
            </a:r>
            <a:endParaRPr lang="en-US" sz="4400" dirty="0" smtClean="0"/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TextBox 3"/>
          <p:cNvSpPr txBox="1"/>
          <p:nvPr/>
        </p:nvSpPr>
        <p:spPr>
          <a:xfrm>
            <a:off x="865818" y="6157823"/>
            <a:ext cx="240322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/>
              <a:t>Yunus</a:t>
            </a:r>
            <a:r>
              <a:rPr lang="en-US" sz="800" dirty="0"/>
              <a:t> MB. </a:t>
            </a:r>
            <a:r>
              <a:rPr lang="en-US" sz="800" dirty="0" err="1"/>
              <a:t>Semin</a:t>
            </a:r>
            <a:r>
              <a:rPr lang="en-US" sz="800" dirty="0"/>
              <a:t> Arthritis Rheum 2007; 36: 339-356.</a:t>
            </a:r>
            <a:endParaRPr lang="tr-TR" sz="800" dirty="0"/>
          </a:p>
          <a:p>
            <a:r>
              <a:rPr lang="en-US" sz="800" dirty="0"/>
              <a:t>Woolf CJ. Pain 2011; 152: S2-S15.</a:t>
            </a:r>
            <a:endParaRPr lang="tr-TR" sz="800" dirty="0"/>
          </a:p>
          <a:p>
            <a:endParaRPr lang="en-US" sz="800" dirty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477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xmlns:p14="http://schemas.microsoft.com/office/powerpoint/2010/main" spd="slow">
        <p:split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0618"/>
            <a:ext cx="8489586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Central </a:t>
            </a:r>
            <a:r>
              <a:rPr lang="en-US" b="1" dirty="0" smtClean="0">
                <a:solidFill>
                  <a:srgbClr val="800000"/>
                </a:solidFill>
              </a:rPr>
              <a:t>Sensitization - Mechanisms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314" y="1863631"/>
            <a:ext cx="8229600" cy="4525963"/>
          </a:xfrm>
        </p:spPr>
        <p:txBody>
          <a:bodyPr>
            <a:normAutofit/>
          </a:bodyPr>
          <a:lstStyle/>
          <a:p>
            <a:r>
              <a:rPr lang="en-US" sz="3600" dirty="0"/>
              <a:t>T</a:t>
            </a:r>
            <a:r>
              <a:rPr lang="en-US" sz="3600" dirty="0" smtClean="0"/>
              <a:t>emporal </a:t>
            </a:r>
            <a:r>
              <a:rPr lang="en-US" sz="3600" dirty="0"/>
              <a:t>summation (windup</a:t>
            </a:r>
            <a:r>
              <a:rPr lang="en-US" sz="3600" dirty="0" smtClean="0"/>
              <a:t>)</a:t>
            </a:r>
            <a:endParaRPr lang="en-US" sz="3600" dirty="0"/>
          </a:p>
          <a:p>
            <a:r>
              <a:rPr lang="en-US" sz="3600" dirty="0" smtClean="0"/>
              <a:t>Long</a:t>
            </a:r>
            <a:r>
              <a:rPr lang="en-US" sz="3600" dirty="0"/>
              <a:t>-term potentiation (LTP</a:t>
            </a:r>
            <a:r>
              <a:rPr lang="en-US" sz="3600" dirty="0" smtClean="0"/>
              <a:t>)</a:t>
            </a:r>
            <a:endParaRPr lang="en-US" sz="3600" dirty="0"/>
          </a:p>
          <a:p>
            <a:r>
              <a:rPr lang="en-US" sz="3600" dirty="0" err="1" smtClean="0"/>
              <a:t>Heterosynaptic</a:t>
            </a:r>
            <a:r>
              <a:rPr lang="en-US" sz="3600" dirty="0" smtClean="0"/>
              <a:t> potentiation</a:t>
            </a:r>
            <a:endParaRPr lang="en-US" sz="3600" dirty="0"/>
          </a:p>
          <a:p>
            <a:r>
              <a:rPr lang="en-US" sz="3600" dirty="0" smtClean="0"/>
              <a:t>Dysfunctional </a:t>
            </a:r>
            <a:r>
              <a:rPr lang="en-US" sz="3600" dirty="0"/>
              <a:t>descending pain </a:t>
            </a:r>
            <a:r>
              <a:rPr lang="en-US" sz="3600" dirty="0" smtClean="0"/>
              <a:t>inhibition</a:t>
            </a:r>
          </a:p>
          <a:p>
            <a:r>
              <a:rPr lang="en-US" sz="3600" dirty="0"/>
              <a:t>A</a:t>
            </a:r>
            <a:r>
              <a:rPr lang="en-US" sz="3600" dirty="0" smtClean="0"/>
              <a:t>ctivation </a:t>
            </a:r>
            <a:r>
              <a:rPr lang="en-US" sz="3600" dirty="0"/>
              <a:t>of the descending </a:t>
            </a:r>
            <a:r>
              <a:rPr lang="en-US" sz="3600" dirty="0" err="1"/>
              <a:t>facilitatory</a:t>
            </a:r>
            <a:r>
              <a:rPr lang="en-US" sz="3600" dirty="0"/>
              <a:t> </a:t>
            </a:r>
            <a:r>
              <a:rPr lang="en-US" sz="3600" dirty="0" smtClean="0"/>
              <a:t>pathway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80119" y="6371011"/>
            <a:ext cx="2723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M. Ingvar, </a:t>
            </a:r>
            <a:r>
              <a:rPr lang="en-US" sz="1100" dirty="0" smtClean="0"/>
              <a:t>Pain</a:t>
            </a:r>
            <a:r>
              <a:rPr lang="en-US" sz="1100" dirty="0"/>
              <a:t>, vol. 145, no. 1-2, p. 1, 2009</a:t>
            </a:r>
            <a:r>
              <a:rPr lang="en-US" dirty="0"/>
              <a:t>.</a:t>
            </a: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804" y="6350445"/>
            <a:ext cx="1236196" cy="5973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5402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0" y="865188"/>
            <a:ext cx="4540250" cy="5973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Ongoing </a:t>
            </a:r>
            <a:r>
              <a:rPr lang="en-US" sz="2400" dirty="0" err="1"/>
              <a:t>nociceptor</a:t>
            </a:r>
            <a:r>
              <a:rPr lang="en-US" sz="2400" dirty="0"/>
              <a:t> </a:t>
            </a:r>
            <a:r>
              <a:rPr lang="en-US" sz="2400" dirty="0" smtClean="0"/>
              <a:t>activation</a:t>
            </a:r>
          </a:p>
          <a:p>
            <a:pPr marL="0" indent="0" algn="ctr">
              <a:buNone/>
            </a:pPr>
            <a:r>
              <a:rPr lang="en-US" sz="2400" dirty="0" smtClean="0"/>
              <a:t> </a:t>
            </a:r>
            <a:endParaRPr lang="tr-TR" sz="2400" dirty="0"/>
          </a:p>
          <a:p>
            <a:pPr marL="0" indent="0" algn="ctr">
              <a:buNone/>
            </a:pPr>
            <a:r>
              <a:rPr lang="en-US" sz="2400" dirty="0"/>
              <a:t>A</a:t>
            </a:r>
            <a:r>
              <a:rPr lang="en-US" sz="2400" dirty="0" smtClean="0"/>
              <a:t>fferent </a:t>
            </a:r>
            <a:r>
              <a:rPr lang="en-US" sz="2400" dirty="0"/>
              <a:t>bombardment of noxious information into the dorsal horn of the spinal </a:t>
            </a:r>
            <a:r>
              <a:rPr lang="en-US" sz="2400" dirty="0" smtClean="0"/>
              <a:t>cord</a:t>
            </a:r>
            <a:endParaRPr lang="en-US" sz="2400" dirty="0"/>
          </a:p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/>
              <a:t>Structural </a:t>
            </a:r>
            <a:r>
              <a:rPr lang="en-US" sz="2400" dirty="0"/>
              <a:t>and functional changes throughout the spinal cord and more rostral structures </a:t>
            </a:r>
            <a:endParaRPr lang="en-US" sz="2400" dirty="0" smtClean="0"/>
          </a:p>
          <a:p>
            <a:pPr marL="0" indent="0" algn="ctr">
              <a:buNone/>
            </a:pPr>
            <a:endParaRPr lang="tr-TR" sz="2400" dirty="0"/>
          </a:p>
          <a:p>
            <a:pPr marL="0" indent="0" algn="ctr">
              <a:buNone/>
            </a:pPr>
            <a:r>
              <a:rPr lang="en-US" sz="2400" dirty="0"/>
              <a:t>C</a:t>
            </a:r>
            <a:r>
              <a:rPr lang="en-US" sz="2400" dirty="0" smtClean="0"/>
              <a:t>entral sensitization</a:t>
            </a:r>
          </a:p>
          <a:p>
            <a:pPr marL="0" indent="0" algn="ctr">
              <a:buNone/>
            </a:pPr>
            <a:r>
              <a:rPr lang="en-US" sz="2400" dirty="0" smtClean="0"/>
              <a:t> </a:t>
            </a:r>
            <a:endParaRPr lang="tr-TR" sz="2400" dirty="0"/>
          </a:p>
          <a:p>
            <a:pPr marL="0" indent="0" algn="ctr">
              <a:buNone/>
            </a:pPr>
            <a:r>
              <a:rPr lang="en-US" sz="2400" dirty="0"/>
              <a:t>E</a:t>
            </a:r>
            <a:r>
              <a:rPr lang="en-US" sz="2400" dirty="0" smtClean="0"/>
              <a:t>xaggerated </a:t>
            </a:r>
            <a:r>
              <a:rPr lang="en-US" sz="2400" dirty="0"/>
              <a:t>responses to peripheral stimuli </a:t>
            </a:r>
          </a:p>
        </p:txBody>
      </p:sp>
      <p:pic>
        <p:nvPicPr>
          <p:cNvPr id="7" name="Content Placeholder 6"/>
          <p:cNvPicPr>
            <a:picLocks noGrp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2" b="5782"/>
          <a:stretch>
            <a:fillRect/>
          </a:stretch>
        </p:blipFill>
        <p:spPr bwMode="auto">
          <a:xfrm>
            <a:off x="4540250" y="635000"/>
            <a:ext cx="4603750" cy="63896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Down Arrow 7"/>
          <p:cNvSpPr/>
          <p:nvPr/>
        </p:nvSpPr>
        <p:spPr>
          <a:xfrm>
            <a:off x="2116444" y="1366308"/>
            <a:ext cx="269366" cy="46185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2116444" y="4559225"/>
            <a:ext cx="269366" cy="46185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2132638" y="2979684"/>
            <a:ext cx="269366" cy="46185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2132638" y="5462131"/>
            <a:ext cx="269366" cy="46185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804" y="6350445"/>
            <a:ext cx="1236196" cy="59733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0" y="280412"/>
            <a:ext cx="61274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A53926"/>
                </a:solidFill>
              </a:rPr>
              <a:t>CCP - Central Sensitization</a:t>
            </a:r>
            <a:endParaRPr lang="en-US" sz="3600" dirty="0">
              <a:solidFill>
                <a:srgbClr val="A539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420900"/>
      </p:ext>
    </p:extLst>
  </p:cSld>
  <p:clrMapOvr>
    <a:masterClrMapping/>
  </p:clrMapOvr>
  <p:transition xmlns:p14="http://schemas.microsoft.com/office/powerpoint/2010/main" spd="slow">
    <p:randomBa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76430"/>
            <a:ext cx="8574087" cy="967840"/>
          </a:xfrm>
        </p:spPr>
        <p:txBody>
          <a:bodyPr>
            <a:normAutofit fontScale="90000"/>
          </a:bodyPr>
          <a:lstStyle/>
          <a:p>
            <a:r>
              <a:rPr lang="en-US" sz="4900" b="1" dirty="0">
                <a:solidFill>
                  <a:srgbClr val="800000"/>
                </a:solidFill>
              </a:rPr>
              <a:t>Central </a:t>
            </a:r>
            <a:r>
              <a:rPr lang="en-US" sz="4900" b="1" dirty="0" smtClean="0">
                <a:solidFill>
                  <a:srgbClr val="800000"/>
                </a:solidFill>
              </a:rPr>
              <a:t>Sensitization </a:t>
            </a:r>
            <a:br>
              <a:rPr lang="en-US" sz="4900" b="1" dirty="0" smtClean="0">
                <a:solidFill>
                  <a:srgbClr val="800000"/>
                </a:solidFill>
              </a:rPr>
            </a:br>
            <a:r>
              <a:rPr lang="en-US" sz="3600" dirty="0" smtClean="0">
                <a:solidFill>
                  <a:srgbClr val="800000"/>
                </a:solidFill>
              </a:rPr>
              <a:t>Clinical Manifestations</a:t>
            </a:r>
            <a:endParaRPr lang="en-US" sz="3600" dirty="0">
              <a:solidFill>
                <a:srgbClr val="8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062050"/>
            <a:ext cx="8229600" cy="4525963"/>
          </a:xfrm>
        </p:spPr>
        <p:txBody>
          <a:bodyPr>
            <a:normAutofit/>
          </a:bodyPr>
          <a:lstStyle/>
          <a:p>
            <a:r>
              <a:rPr lang="en-US" sz="4400" b="1" dirty="0" err="1"/>
              <a:t>A</a:t>
            </a:r>
            <a:r>
              <a:rPr lang="en-US" sz="4400" b="1" dirty="0" err="1" smtClean="0"/>
              <a:t>llodynia</a:t>
            </a:r>
            <a:r>
              <a:rPr lang="en-US" sz="2800" dirty="0" smtClean="0"/>
              <a:t> </a:t>
            </a:r>
            <a:r>
              <a:rPr lang="en-US" sz="2800" dirty="0"/>
              <a:t>(pain to a non-noxious stimulus</a:t>
            </a:r>
            <a:r>
              <a:rPr lang="en-US" sz="2800" dirty="0" smtClean="0"/>
              <a:t>)</a:t>
            </a:r>
          </a:p>
          <a:p>
            <a:r>
              <a:rPr lang="en-US" sz="4400" b="1" dirty="0" err="1"/>
              <a:t>H</a:t>
            </a:r>
            <a:r>
              <a:rPr lang="en-US" sz="4400" b="1" dirty="0" err="1" smtClean="0"/>
              <a:t>yperalgesia</a:t>
            </a:r>
            <a:r>
              <a:rPr lang="en-US" sz="2800" dirty="0" smtClean="0"/>
              <a:t> </a:t>
            </a:r>
            <a:r>
              <a:rPr lang="en-US" sz="2800" dirty="0"/>
              <a:t>(increased pain to a noxious </a:t>
            </a:r>
            <a:r>
              <a:rPr lang="en-US" sz="2800" dirty="0" smtClean="0"/>
              <a:t>stimulus)</a:t>
            </a:r>
          </a:p>
          <a:p>
            <a:r>
              <a:rPr lang="en-US" sz="4400" b="1" dirty="0"/>
              <a:t>R</a:t>
            </a:r>
            <a:r>
              <a:rPr lang="en-US" sz="4400" b="1" dirty="0" smtClean="0"/>
              <a:t>eferred </a:t>
            </a:r>
            <a:r>
              <a:rPr lang="en-US" sz="4400" b="1" dirty="0"/>
              <a:t>pain </a:t>
            </a:r>
            <a:r>
              <a:rPr lang="en-US" sz="2800" dirty="0"/>
              <a:t>(perceived pain outside of the area of noxious stimulation).</a:t>
            </a:r>
            <a:r>
              <a:rPr lang="tr-TR" sz="2800" dirty="0"/>
              <a:t> </a:t>
            </a: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750374" y="6035984"/>
            <a:ext cx="262123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/>
              <a:t>Yunus</a:t>
            </a:r>
            <a:r>
              <a:rPr lang="en-US" sz="800" dirty="0"/>
              <a:t> MB. </a:t>
            </a:r>
            <a:r>
              <a:rPr lang="en-US" sz="800" dirty="0" err="1"/>
              <a:t>Semin</a:t>
            </a:r>
            <a:r>
              <a:rPr lang="en-US" sz="800" dirty="0"/>
              <a:t> Arthritis Rheum 2007; 36: 339-356.</a:t>
            </a:r>
            <a:endParaRPr lang="tr-TR" sz="800" dirty="0"/>
          </a:p>
          <a:p>
            <a:r>
              <a:rPr lang="en-US" sz="800" dirty="0"/>
              <a:t>Woolf CJ. Pain 2011; 152: S2-S15.</a:t>
            </a:r>
            <a:endParaRPr lang="tr-TR" sz="8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145235"/>
      </p:ext>
    </p:extLst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93702488"/>
              </p:ext>
            </p:extLst>
          </p:nvPr>
        </p:nvGraphicFramePr>
        <p:xfrm>
          <a:off x="177975" y="250169"/>
          <a:ext cx="8966025" cy="644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9187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6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9956138"/>
              </p:ext>
            </p:extLst>
          </p:nvPr>
        </p:nvGraphicFramePr>
        <p:xfrm>
          <a:off x="288606" y="-327144"/>
          <a:ext cx="8658180" cy="73318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443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163" y="572650"/>
            <a:ext cx="8574087" cy="96784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rgbClr val="800000"/>
                </a:solidFill>
              </a:rPr>
              <a:t>Central Sensitization </a:t>
            </a:r>
            <a:r>
              <a:rPr lang="en-US" sz="3600" b="1" dirty="0" smtClean="0">
                <a:solidFill>
                  <a:srgbClr val="800000"/>
                </a:solidFill>
              </a:rPr>
              <a:t>Syndrome</a:t>
            </a:r>
            <a:r>
              <a:rPr lang="tr-TR" sz="3600" b="1" dirty="0" smtClean="0">
                <a:solidFill>
                  <a:srgbClr val="800000"/>
                </a:solidFill>
              </a:rPr>
              <a:t>s </a:t>
            </a:r>
            <a:br>
              <a:rPr lang="tr-TR" sz="3600" b="1" dirty="0" smtClean="0">
                <a:solidFill>
                  <a:srgbClr val="800000"/>
                </a:solidFill>
              </a:rPr>
            </a:br>
            <a:r>
              <a:rPr lang="tr-TR" sz="3600" b="1" dirty="0" smtClean="0">
                <a:solidFill>
                  <a:srgbClr val="800000"/>
                </a:solidFill>
              </a:rPr>
              <a:t>(CSS)</a:t>
            </a:r>
            <a:r>
              <a:rPr lang="en-US" sz="3600" dirty="0">
                <a:solidFill>
                  <a:srgbClr val="800000"/>
                </a:solidFill>
              </a:rPr>
              <a:t> </a:t>
            </a:r>
            <a:br>
              <a:rPr lang="en-US" sz="3600" dirty="0">
                <a:solidFill>
                  <a:srgbClr val="800000"/>
                </a:solidFill>
              </a:rPr>
            </a:br>
            <a:endParaRPr lang="en-US" sz="2800" i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40490"/>
            <a:ext cx="8229600" cy="47566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b="1" dirty="0"/>
              <a:t>G</a:t>
            </a:r>
            <a:r>
              <a:rPr lang="en-US" sz="3200" b="1" dirty="0" smtClean="0"/>
              <a:t>roup of diseases :</a:t>
            </a:r>
          </a:p>
          <a:p>
            <a:pPr lvl="1"/>
            <a:r>
              <a:rPr lang="en-US" sz="2800" dirty="0" smtClean="0"/>
              <a:t>absent </a:t>
            </a:r>
            <a:r>
              <a:rPr lang="en-US" sz="2800" dirty="0"/>
              <a:t>or incidental local </a:t>
            </a:r>
            <a:r>
              <a:rPr lang="en-US" sz="2800" dirty="0" smtClean="0"/>
              <a:t>pathology</a:t>
            </a:r>
          </a:p>
          <a:p>
            <a:pPr lvl="1"/>
            <a:r>
              <a:rPr lang="tr-TR" sz="2800" dirty="0" smtClean="0"/>
              <a:t>m</a:t>
            </a:r>
            <a:r>
              <a:rPr lang="en-US" sz="2800" dirty="0" err="1" smtClean="0"/>
              <a:t>ultiple</a:t>
            </a:r>
            <a:r>
              <a:rPr lang="en-US" sz="2800" dirty="0" smtClean="0"/>
              <a:t> </a:t>
            </a:r>
            <a:r>
              <a:rPr lang="en-US" sz="2800" dirty="0"/>
              <a:t>non-specific symptoms that lack a firm diagnosis</a:t>
            </a:r>
            <a:endParaRPr lang="tr-TR" sz="2800" dirty="0"/>
          </a:p>
          <a:p>
            <a:pPr lvl="1"/>
            <a:r>
              <a:rPr lang="en-US" sz="2800" dirty="0" smtClean="0"/>
              <a:t>non-diagnostic </a:t>
            </a:r>
            <a:r>
              <a:rPr lang="en-US" sz="2800" dirty="0"/>
              <a:t>laboratory </a:t>
            </a:r>
            <a:r>
              <a:rPr lang="en-US" sz="2800" dirty="0" smtClean="0"/>
              <a:t>tests</a:t>
            </a:r>
            <a:endParaRPr lang="en-US" sz="2800" dirty="0"/>
          </a:p>
          <a:p>
            <a:pPr lvl="1"/>
            <a:r>
              <a:rPr lang="en-US" sz="2800" dirty="0" smtClean="0"/>
              <a:t>over</a:t>
            </a:r>
            <a:r>
              <a:rPr lang="en-US" sz="2800" dirty="0"/>
              <a:t>-representation in </a:t>
            </a:r>
            <a:r>
              <a:rPr lang="en-US" sz="2800" dirty="0" smtClean="0"/>
              <a:t>women</a:t>
            </a:r>
            <a:endParaRPr lang="en-US" sz="2800" dirty="0"/>
          </a:p>
          <a:p>
            <a:pPr lvl="1"/>
            <a:r>
              <a:rPr lang="en-US" sz="2800" dirty="0" smtClean="0"/>
              <a:t>association </a:t>
            </a:r>
            <a:r>
              <a:rPr lang="en-US" sz="2800" dirty="0"/>
              <a:t>with childhood </a:t>
            </a:r>
            <a:r>
              <a:rPr lang="en-US" sz="2800" dirty="0" smtClean="0"/>
              <a:t>adversities</a:t>
            </a:r>
            <a:endParaRPr lang="en-US" sz="2800" dirty="0"/>
          </a:p>
          <a:p>
            <a:pPr lvl="1"/>
            <a:r>
              <a:rPr lang="en-US" sz="2800" dirty="0" smtClean="0"/>
              <a:t>exacerbation </a:t>
            </a:r>
            <a:r>
              <a:rPr lang="en-US" sz="2800" dirty="0"/>
              <a:t>with stress and </a:t>
            </a:r>
            <a:r>
              <a:rPr lang="en-US" sz="2800" dirty="0" smtClean="0"/>
              <a:t>menstruation</a:t>
            </a:r>
            <a:endParaRPr lang="en-US" sz="2800" dirty="0"/>
          </a:p>
          <a:p>
            <a:pPr lvl="1"/>
            <a:r>
              <a:rPr lang="en-US" sz="2800" dirty="0" smtClean="0"/>
              <a:t>chronicity</a:t>
            </a:r>
            <a:r>
              <a:rPr lang="en-US" sz="2800" dirty="0"/>
              <a:t>, co-morbidity </a:t>
            </a:r>
          </a:p>
          <a:p>
            <a:pPr lvl="1"/>
            <a:r>
              <a:rPr lang="en-US" sz="2800" dirty="0" smtClean="0"/>
              <a:t>unknown </a:t>
            </a:r>
            <a:r>
              <a:rPr lang="en-US" sz="2800" dirty="0"/>
              <a:t>etiology </a:t>
            </a:r>
            <a:endParaRPr lang="en-US" sz="2800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22923" y="6411415"/>
            <a:ext cx="495961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/>
              <a:t>Henningsen</a:t>
            </a:r>
            <a:r>
              <a:rPr lang="en-US" sz="800" dirty="0"/>
              <a:t> P, </a:t>
            </a:r>
            <a:r>
              <a:rPr lang="en-US" sz="800" dirty="0" err="1"/>
              <a:t>Zipfel</a:t>
            </a:r>
            <a:r>
              <a:rPr lang="en-US" sz="800" dirty="0"/>
              <a:t> S, Herzog W. Management of functional somatic syndromes. Lancet Mar 17 2007;369:946-55. </a:t>
            </a:r>
            <a:endParaRPr lang="en-US" sz="800" dirty="0" smtClean="0"/>
          </a:p>
          <a:p>
            <a:r>
              <a:rPr lang="en-US" sz="800" dirty="0"/>
              <a:t>Warren JW, et al. J </a:t>
            </a:r>
            <a:r>
              <a:rPr lang="en-US" sz="800" dirty="0" err="1"/>
              <a:t>Psychosom</a:t>
            </a:r>
            <a:r>
              <a:rPr lang="en-US" sz="800" dirty="0"/>
              <a:t> Res. 2013 Jan;74(1):12-7.</a:t>
            </a:r>
            <a:endParaRPr lang="tr-TR" sz="800" dirty="0"/>
          </a:p>
          <a:p>
            <a:endParaRPr lang="en-US" sz="800" dirty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7648532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800" b="1" dirty="0" err="1" smtClean="0">
                <a:solidFill>
                  <a:srgbClr val="800000"/>
                </a:solidFill>
              </a:rPr>
              <a:t>Impacts</a:t>
            </a:r>
            <a:endParaRPr lang="tr-TR" sz="4800" b="1" dirty="0">
              <a:solidFill>
                <a:srgbClr val="8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869140"/>
            <a:ext cx="8229600" cy="4525963"/>
          </a:xfrm>
        </p:spPr>
        <p:txBody>
          <a:bodyPr/>
          <a:lstStyle/>
          <a:p>
            <a:r>
              <a:rPr lang="tr-TR" sz="3200" dirty="0" smtClean="0"/>
              <a:t>P</a:t>
            </a:r>
            <a:r>
              <a:rPr lang="en-US" sz="3200" dirty="0" err="1" smtClean="0"/>
              <a:t>sychosocial</a:t>
            </a:r>
            <a:r>
              <a:rPr lang="en-US" sz="3200" dirty="0" smtClean="0"/>
              <a:t> impairment</a:t>
            </a:r>
            <a:endParaRPr lang="tr-TR" sz="3200" dirty="0" smtClean="0"/>
          </a:p>
          <a:p>
            <a:r>
              <a:rPr lang="tr-TR" sz="3200" dirty="0"/>
              <a:t>W</a:t>
            </a:r>
            <a:r>
              <a:rPr lang="en-US" sz="3200" dirty="0" err="1" smtClean="0"/>
              <a:t>ork</a:t>
            </a:r>
            <a:r>
              <a:rPr lang="en-US" sz="3200" dirty="0" smtClean="0"/>
              <a:t> disability</a:t>
            </a:r>
            <a:endParaRPr lang="tr-TR" sz="3200" dirty="0" smtClean="0"/>
          </a:p>
          <a:p>
            <a:r>
              <a:rPr lang="tr-TR" sz="3200" dirty="0"/>
              <a:t>I</a:t>
            </a:r>
            <a:r>
              <a:rPr lang="en-US" sz="3200" dirty="0" err="1" smtClean="0"/>
              <a:t>ncreased</a:t>
            </a:r>
            <a:r>
              <a:rPr lang="en-US" sz="3200" dirty="0" smtClean="0"/>
              <a:t> </a:t>
            </a:r>
            <a:r>
              <a:rPr lang="en-US" sz="3200" dirty="0"/>
              <a:t>health care utilization by </a:t>
            </a:r>
            <a:r>
              <a:rPr lang="en-US" sz="3200" dirty="0" smtClean="0"/>
              <a:t>patients</a:t>
            </a:r>
            <a:endParaRPr lang="tr-TR" sz="3200" dirty="0" smtClean="0"/>
          </a:p>
          <a:p>
            <a:pPr marL="0" indent="0">
              <a:buNone/>
            </a:pPr>
            <a:endParaRPr lang="tr-TR" sz="3200" b="1" dirty="0" smtClean="0"/>
          </a:p>
          <a:p>
            <a:pPr marL="0" indent="0">
              <a:buNone/>
            </a:pPr>
            <a:r>
              <a:rPr lang="tr-TR" sz="3200" b="1" dirty="0" err="1" smtClean="0"/>
              <a:t>Results</a:t>
            </a:r>
            <a:endParaRPr lang="tr-TR" sz="3200" b="1" dirty="0" smtClean="0"/>
          </a:p>
          <a:p>
            <a:r>
              <a:rPr lang="tr-TR" sz="3200" dirty="0"/>
              <a:t>L</a:t>
            </a:r>
            <a:r>
              <a:rPr lang="en-US" sz="3200" dirty="0" err="1"/>
              <a:t>ack</a:t>
            </a:r>
            <a:r>
              <a:rPr lang="tr-TR" sz="3200" dirty="0"/>
              <a:t> of </a:t>
            </a:r>
            <a:r>
              <a:rPr lang="en-US" sz="3200" dirty="0"/>
              <a:t> successful treatment</a:t>
            </a:r>
            <a:endParaRPr lang="tr-TR" sz="3200" dirty="0"/>
          </a:p>
          <a:p>
            <a:pPr lvl="1"/>
            <a:r>
              <a:rPr lang="en-US" sz="2800" dirty="0"/>
              <a:t>patients </a:t>
            </a:r>
            <a:r>
              <a:rPr lang="tr-TR" sz="2800" dirty="0"/>
              <a:t>&amp; </a:t>
            </a:r>
            <a:r>
              <a:rPr lang="tr-TR" sz="2800" dirty="0" err="1"/>
              <a:t>physicians</a:t>
            </a:r>
            <a:r>
              <a:rPr lang="tr-TR" sz="2800" dirty="0"/>
              <a:t> </a:t>
            </a:r>
            <a:r>
              <a:rPr lang="en-US" sz="2800" dirty="0" err="1"/>
              <a:t>dissatis</a:t>
            </a:r>
            <a:r>
              <a:rPr lang="tr-TR" sz="2800" dirty="0" err="1"/>
              <a:t>faction</a:t>
            </a:r>
            <a:r>
              <a:rPr lang="tr-TR" sz="2800" dirty="0"/>
              <a:t> </a:t>
            </a:r>
          </a:p>
          <a:p>
            <a:pPr marL="0" indent="0">
              <a:buNone/>
            </a:pPr>
            <a:endParaRPr lang="tr-TR" sz="32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455" y="5063957"/>
            <a:ext cx="1250626" cy="13311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2510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İçerik Yer Tutucusu 4"/>
          <p:cNvSpPr>
            <a:spLocks noGrp="1"/>
          </p:cNvSpPr>
          <p:nvPr>
            <p:ph sz="half" idx="4294967295"/>
          </p:nvPr>
        </p:nvSpPr>
        <p:spPr>
          <a:xfrm>
            <a:off x="0" y="1616075"/>
            <a:ext cx="4983163" cy="4803775"/>
          </a:xfrm>
        </p:spPr>
        <p:txBody>
          <a:bodyPr>
            <a:noAutofit/>
          </a:bodyPr>
          <a:lstStyle/>
          <a:p>
            <a:r>
              <a:rPr lang="tr-TR" dirty="0" err="1"/>
              <a:t>Abdominal</a:t>
            </a:r>
            <a:r>
              <a:rPr lang="tr-TR" dirty="0"/>
              <a:t> </a:t>
            </a:r>
            <a:r>
              <a:rPr lang="tr-TR" dirty="0" err="1"/>
              <a:t>bloating</a:t>
            </a:r>
            <a:endParaRPr lang="tr-TR" dirty="0"/>
          </a:p>
          <a:p>
            <a:r>
              <a:rPr lang="tr-TR" dirty="0" err="1"/>
              <a:t>Abdominal</a:t>
            </a:r>
            <a:r>
              <a:rPr lang="tr-TR" dirty="0"/>
              <a:t> </a:t>
            </a:r>
            <a:r>
              <a:rPr lang="tr-TR" dirty="0" err="1"/>
              <a:t>pain</a:t>
            </a:r>
            <a:r>
              <a:rPr lang="tr-TR" dirty="0"/>
              <a:t>, </a:t>
            </a:r>
            <a:r>
              <a:rPr lang="tr-TR" dirty="0" err="1"/>
              <a:t>chronic</a:t>
            </a:r>
            <a:r>
              <a:rPr lang="tr-TR" dirty="0"/>
              <a:t> </a:t>
            </a:r>
            <a:r>
              <a:rPr lang="tr-TR" dirty="0" err="1"/>
              <a:t>abdominal</a:t>
            </a:r>
            <a:r>
              <a:rPr lang="tr-TR" dirty="0"/>
              <a:t> </a:t>
            </a:r>
            <a:r>
              <a:rPr lang="tr-TR" dirty="0" err="1"/>
              <a:t>pain</a:t>
            </a:r>
            <a:endParaRPr lang="tr-TR" dirty="0"/>
          </a:p>
          <a:p>
            <a:r>
              <a:rPr lang="tr-TR" dirty="0" err="1" smtClean="0"/>
              <a:t>Alopecia</a:t>
            </a:r>
            <a:r>
              <a:rPr lang="tr-TR" dirty="0"/>
              <a:t>, </a:t>
            </a:r>
            <a:r>
              <a:rPr lang="tr-TR" dirty="0" err="1"/>
              <a:t>hair</a:t>
            </a:r>
            <a:r>
              <a:rPr lang="tr-TR" dirty="0"/>
              <a:t> </a:t>
            </a:r>
            <a:r>
              <a:rPr lang="tr-TR" dirty="0" err="1"/>
              <a:t>loss</a:t>
            </a:r>
            <a:r>
              <a:rPr lang="tr-TR" dirty="0"/>
              <a:t>, </a:t>
            </a:r>
            <a:r>
              <a:rPr lang="tr-TR" dirty="0" err="1"/>
              <a:t>trichotillomania</a:t>
            </a:r>
            <a:endParaRPr lang="tr-TR" dirty="0"/>
          </a:p>
          <a:p>
            <a:r>
              <a:rPr lang="tr-TR" dirty="0" err="1"/>
              <a:t>Anxiety</a:t>
            </a:r>
            <a:endParaRPr lang="tr-TR" dirty="0"/>
          </a:p>
          <a:p>
            <a:r>
              <a:rPr lang="tr-TR" dirty="0" err="1"/>
              <a:t>Atypical</a:t>
            </a:r>
            <a:r>
              <a:rPr lang="tr-TR" dirty="0"/>
              <a:t> </a:t>
            </a:r>
            <a:r>
              <a:rPr lang="tr-TR" dirty="0" err="1"/>
              <a:t>facial</a:t>
            </a:r>
            <a:r>
              <a:rPr lang="tr-TR" dirty="0"/>
              <a:t> </a:t>
            </a:r>
            <a:r>
              <a:rPr lang="tr-TR" dirty="0" err="1"/>
              <a:t>pain</a:t>
            </a:r>
            <a:endParaRPr lang="tr-TR" dirty="0"/>
          </a:p>
          <a:p>
            <a:r>
              <a:rPr lang="tr-TR" dirty="0" err="1"/>
              <a:t>Atypical</a:t>
            </a:r>
            <a:r>
              <a:rPr lang="tr-TR" dirty="0"/>
              <a:t> </a:t>
            </a:r>
            <a:r>
              <a:rPr lang="tr-TR" dirty="0" err="1"/>
              <a:t>or</a:t>
            </a:r>
            <a:r>
              <a:rPr lang="tr-TR" dirty="0"/>
              <a:t> </a:t>
            </a:r>
            <a:r>
              <a:rPr lang="tr-TR" dirty="0" err="1"/>
              <a:t>non-cardiac</a:t>
            </a:r>
            <a:r>
              <a:rPr lang="tr-TR" dirty="0"/>
              <a:t> </a:t>
            </a:r>
            <a:r>
              <a:rPr lang="tr-TR" dirty="0" err="1"/>
              <a:t>chest</a:t>
            </a:r>
            <a:r>
              <a:rPr lang="tr-TR" dirty="0"/>
              <a:t> </a:t>
            </a:r>
            <a:r>
              <a:rPr lang="tr-TR" dirty="0" err="1" smtClean="0"/>
              <a:t>pain</a:t>
            </a:r>
            <a:endParaRPr lang="tr-TR" dirty="0" smtClean="0"/>
          </a:p>
          <a:p>
            <a:r>
              <a:rPr lang="tr-TR" dirty="0" err="1" smtClean="0"/>
              <a:t>Burning</a:t>
            </a:r>
            <a:r>
              <a:rPr lang="tr-TR" dirty="0" smtClean="0"/>
              <a:t> </a:t>
            </a:r>
            <a:r>
              <a:rPr lang="tr-TR" dirty="0" err="1"/>
              <a:t>mouth</a:t>
            </a:r>
            <a:r>
              <a:rPr lang="tr-TR" dirty="0"/>
              <a:t> </a:t>
            </a:r>
            <a:r>
              <a:rPr lang="tr-TR" dirty="0" err="1"/>
              <a:t>syndrome</a:t>
            </a:r>
            <a:endParaRPr lang="tr-TR" dirty="0"/>
          </a:p>
          <a:p>
            <a:r>
              <a:rPr lang="tr-TR" dirty="0" err="1"/>
              <a:t>Burning</a:t>
            </a:r>
            <a:r>
              <a:rPr lang="tr-TR" dirty="0"/>
              <a:t> </a:t>
            </a:r>
            <a:r>
              <a:rPr lang="tr-TR" dirty="0" err="1"/>
              <a:t>tongue</a:t>
            </a:r>
            <a:endParaRPr lang="tr-TR" dirty="0"/>
          </a:p>
          <a:p>
            <a:endParaRPr lang="tr-TR" sz="1600" dirty="0"/>
          </a:p>
        </p:txBody>
      </p:sp>
      <p:sp>
        <p:nvSpPr>
          <p:cNvPr id="6" name="İçerik Yer Tutucusu 5"/>
          <p:cNvSpPr>
            <a:spLocks noGrp="1"/>
          </p:cNvSpPr>
          <p:nvPr>
            <p:ph sz="half" idx="4294967295"/>
          </p:nvPr>
        </p:nvSpPr>
        <p:spPr>
          <a:xfrm>
            <a:off x="4983163" y="1616075"/>
            <a:ext cx="4160837" cy="5241925"/>
          </a:xfrm>
        </p:spPr>
        <p:txBody>
          <a:bodyPr>
            <a:normAutofit/>
          </a:bodyPr>
          <a:lstStyle/>
          <a:p>
            <a:r>
              <a:rPr lang="tr-TR" dirty="0" err="1" smtClean="0"/>
              <a:t>Candida</a:t>
            </a:r>
            <a:r>
              <a:rPr lang="tr-TR" dirty="0" smtClean="0"/>
              <a:t> </a:t>
            </a:r>
            <a:r>
              <a:rPr lang="tr-TR" dirty="0" err="1"/>
              <a:t>or</a:t>
            </a:r>
            <a:r>
              <a:rPr lang="tr-TR" dirty="0"/>
              <a:t> </a:t>
            </a:r>
            <a:r>
              <a:rPr lang="tr-TR" dirty="0" err="1"/>
              <a:t>chronic</a:t>
            </a:r>
            <a:r>
              <a:rPr lang="tr-TR" dirty="0"/>
              <a:t> </a:t>
            </a:r>
            <a:r>
              <a:rPr lang="tr-TR" dirty="0" err="1"/>
              <a:t>yeast</a:t>
            </a:r>
            <a:r>
              <a:rPr lang="tr-TR" dirty="0"/>
              <a:t> </a:t>
            </a:r>
            <a:r>
              <a:rPr lang="tr-TR" dirty="0" err="1"/>
              <a:t>infection</a:t>
            </a:r>
            <a:endParaRPr lang="tr-TR" dirty="0"/>
          </a:p>
          <a:p>
            <a:r>
              <a:rPr lang="tr-TR" dirty="0" err="1"/>
              <a:t>Chiari</a:t>
            </a:r>
            <a:r>
              <a:rPr lang="tr-TR" dirty="0"/>
              <a:t> </a:t>
            </a:r>
            <a:r>
              <a:rPr lang="tr-TR" dirty="0" err="1"/>
              <a:t>malformation</a:t>
            </a:r>
            <a:endParaRPr lang="tr-TR" dirty="0"/>
          </a:p>
          <a:p>
            <a:r>
              <a:rPr lang="tr-TR" dirty="0" err="1"/>
              <a:t>Chronic</a:t>
            </a:r>
            <a:r>
              <a:rPr lang="tr-TR" dirty="0"/>
              <a:t> </a:t>
            </a:r>
            <a:r>
              <a:rPr lang="tr-TR" dirty="0" err="1"/>
              <a:t>low-back</a:t>
            </a:r>
            <a:r>
              <a:rPr lang="tr-TR" dirty="0"/>
              <a:t> </a:t>
            </a:r>
            <a:r>
              <a:rPr lang="tr-TR" dirty="0" err="1"/>
              <a:t>pain</a:t>
            </a:r>
            <a:endParaRPr lang="tr-TR" dirty="0"/>
          </a:p>
          <a:p>
            <a:r>
              <a:rPr lang="tr-TR" dirty="0" err="1"/>
              <a:t>Chronic</a:t>
            </a:r>
            <a:r>
              <a:rPr lang="tr-TR" dirty="0"/>
              <a:t> </a:t>
            </a:r>
            <a:r>
              <a:rPr lang="tr-TR" dirty="0" err="1"/>
              <a:t>non-specific</a:t>
            </a:r>
            <a:r>
              <a:rPr lang="tr-TR" dirty="0"/>
              <a:t> </a:t>
            </a:r>
            <a:r>
              <a:rPr lang="tr-TR" dirty="0" err="1"/>
              <a:t>lightheadedness</a:t>
            </a:r>
            <a:endParaRPr lang="tr-TR" dirty="0"/>
          </a:p>
          <a:p>
            <a:r>
              <a:rPr lang="tr-TR" dirty="0" err="1"/>
              <a:t>Chronic</a:t>
            </a:r>
            <a:r>
              <a:rPr lang="tr-TR" dirty="0"/>
              <a:t> </a:t>
            </a:r>
            <a:r>
              <a:rPr lang="tr-TR" dirty="0" err="1"/>
              <a:t>pain</a:t>
            </a:r>
            <a:endParaRPr lang="tr-TR" dirty="0"/>
          </a:p>
          <a:p>
            <a:r>
              <a:rPr lang="tr-TR" b="1" dirty="0" err="1">
                <a:solidFill>
                  <a:srgbClr val="A53926"/>
                </a:solidFill>
              </a:rPr>
              <a:t>Chronic</a:t>
            </a:r>
            <a:r>
              <a:rPr lang="tr-TR" b="1" dirty="0">
                <a:solidFill>
                  <a:srgbClr val="A53926"/>
                </a:solidFill>
              </a:rPr>
              <a:t> </a:t>
            </a:r>
            <a:r>
              <a:rPr lang="tr-TR" b="1" dirty="0" err="1">
                <a:solidFill>
                  <a:srgbClr val="A53926"/>
                </a:solidFill>
              </a:rPr>
              <a:t>pelvic</a:t>
            </a:r>
            <a:r>
              <a:rPr lang="tr-TR" b="1" dirty="0">
                <a:solidFill>
                  <a:srgbClr val="A53926"/>
                </a:solidFill>
              </a:rPr>
              <a:t> </a:t>
            </a:r>
            <a:r>
              <a:rPr lang="tr-TR" b="1" dirty="0" err="1">
                <a:solidFill>
                  <a:srgbClr val="A53926"/>
                </a:solidFill>
              </a:rPr>
              <a:t>pain</a:t>
            </a:r>
            <a:endParaRPr lang="tr-TR" b="1" dirty="0">
              <a:solidFill>
                <a:srgbClr val="A53926"/>
              </a:solidFill>
            </a:endParaRPr>
          </a:p>
          <a:p>
            <a:r>
              <a:rPr lang="tr-TR" b="1" dirty="0" err="1">
                <a:solidFill>
                  <a:srgbClr val="A53926"/>
                </a:solidFill>
              </a:rPr>
              <a:t>Chronic</a:t>
            </a:r>
            <a:r>
              <a:rPr lang="tr-TR" b="1" dirty="0">
                <a:solidFill>
                  <a:srgbClr val="A53926"/>
                </a:solidFill>
              </a:rPr>
              <a:t> </a:t>
            </a:r>
            <a:r>
              <a:rPr lang="tr-TR" b="1" dirty="0" err="1">
                <a:solidFill>
                  <a:srgbClr val="A53926"/>
                </a:solidFill>
              </a:rPr>
              <a:t>prostatitis</a:t>
            </a:r>
            <a:endParaRPr lang="tr-TR" b="1" dirty="0">
              <a:solidFill>
                <a:srgbClr val="A53926"/>
              </a:solidFill>
            </a:endParaRPr>
          </a:p>
          <a:p>
            <a:r>
              <a:rPr lang="tr-TR" dirty="0" err="1"/>
              <a:t>Chronic</a:t>
            </a:r>
            <a:r>
              <a:rPr lang="tr-TR" dirty="0"/>
              <a:t> </a:t>
            </a:r>
            <a:r>
              <a:rPr lang="tr-TR" dirty="0" err="1"/>
              <a:t>tension</a:t>
            </a:r>
            <a:r>
              <a:rPr lang="tr-TR" dirty="0"/>
              <a:t> </a:t>
            </a:r>
            <a:r>
              <a:rPr lang="tr-TR" dirty="0" err="1"/>
              <a:t>or</a:t>
            </a:r>
            <a:r>
              <a:rPr lang="tr-TR" dirty="0"/>
              <a:t> </a:t>
            </a:r>
            <a:r>
              <a:rPr lang="tr-TR" dirty="0" err="1"/>
              <a:t>migraine</a:t>
            </a:r>
            <a:r>
              <a:rPr lang="tr-TR" dirty="0"/>
              <a:t> </a:t>
            </a:r>
            <a:r>
              <a:rPr lang="tr-TR" dirty="0" err="1"/>
              <a:t>headaches</a:t>
            </a:r>
            <a:endParaRPr lang="tr-TR" dirty="0"/>
          </a:p>
          <a:p>
            <a:endParaRPr lang="tr-TR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554305" y="406195"/>
            <a:ext cx="8122912" cy="1366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2400" b="1" dirty="0" smtClean="0"/>
              <a:t>Diagnoses</a:t>
            </a:r>
            <a:r>
              <a:rPr lang="en-US" sz="2400" b="1" dirty="0"/>
              <a:t> </a:t>
            </a:r>
            <a:r>
              <a:rPr lang="en-US" sz="2400" b="1" dirty="0" smtClean="0"/>
              <a:t>and </a:t>
            </a:r>
            <a:r>
              <a:rPr lang="en-US" sz="2400" b="1" dirty="0"/>
              <a:t>Symptoms that May Suggest </a:t>
            </a:r>
          </a:p>
          <a:p>
            <a:pPr algn="ctr">
              <a:lnSpc>
                <a:spcPct val="70000"/>
              </a:lnSpc>
            </a:pPr>
            <a:r>
              <a:rPr lang="en-US" sz="4000" b="1" dirty="0" smtClean="0">
                <a:solidFill>
                  <a:srgbClr val="A53926"/>
                </a:solidFill>
              </a:rPr>
              <a:t>Central </a:t>
            </a:r>
            <a:r>
              <a:rPr lang="en-US" sz="4000" b="1" dirty="0">
                <a:solidFill>
                  <a:srgbClr val="A53926"/>
                </a:solidFill>
              </a:rPr>
              <a:t>Sensitization Syndrome</a:t>
            </a:r>
            <a:r>
              <a:rPr lang="en-US" sz="6000" dirty="0">
                <a:solidFill>
                  <a:srgbClr val="A53926"/>
                </a:solidFill>
              </a:rPr>
              <a:t> </a:t>
            </a:r>
            <a:br>
              <a:rPr lang="en-US" sz="6000" dirty="0">
                <a:solidFill>
                  <a:srgbClr val="A53926"/>
                </a:solidFill>
              </a:rPr>
            </a:br>
            <a:endParaRPr lang="en-US" sz="3200" dirty="0">
              <a:solidFill>
                <a:srgbClr val="A53926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122" y="6408179"/>
            <a:ext cx="1370878" cy="69355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Straight Connector 3"/>
          <p:cNvCxnSpPr/>
          <p:nvPr/>
        </p:nvCxnSpPr>
        <p:spPr>
          <a:xfrm>
            <a:off x="0" y="1443284"/>
            <a:ext cx="9144000" cy="1"/>
          </a:xfrm>
          <a:prstGeom prst="line">
            <a:avLst/>
          </a:prstGeom>
          <a:ln w="7620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35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850" y="671356"/>
            <a:ext cx="8229600" cy="990600"/>
          </a:xfrm>
        </p:spPr>
        <p:txBody>
          <a:bodyPr/>
          <a:lstStyle/>
          <a:p>
            <a:r>
              <a:rPr lang="en-US" b="1" dirty="0" smtClean="0">
                <a:solidFill>
                  <a:srgbClr val="A53926"/>
                </a:solidFill>
              </a:rPr>
              <a:t>Chronic pelvic pain (CPP) </a:t>
            </a:r>
            <a:endParaRPr lang="en-US" b="1" dirty="0">
              <a:solidFill>
                <a:srgbClr val="A5392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00538"/>
            <a:ext cx="8229600" cy="5257800"/>
          </a:xfrm>
        </p:spPr>
        <p:txBody>
          <a:bodyPr>
            <a:normAutofit/>
          </a:bodyPr>
          <a:lstStyle/>
          <a:p>
            <a:r>
              <a:rPr lang="en-US" sz="3600" dirty="0"/>
              <a:t>N</a:t>
            </a:r>
            <a:r>
              <a:rPr lang="en-US" sz="3600" dirty="0" smtClean="0"/>
              <a:t>oncyclic</a:t>
            </a:r>
            <a:r>
              <a:rPr lang="en-US" sz="3600" dirty="0"/>
              <a:t>, </a:t>
            </a:r>
            <a:r>
              <a:rPr lang="en-US" sz="3600" dirty="0" err="1"/>
              <a:t>nonmenstrual</a:t>
            </a:r>
            <a:r>
              <a:rPr lang="en-US" sz="3600" dirty="0"/>
              <a:t> pain that occurs an average of 2 weeks a month for at least </a:t>
            </a:r>
            <a:r>
              <a:rPr lang="en-US" sz="3600" b="1" dirty="0" smtClean="0"/>
              <a:t>3-6 </a:t>
            </a:r>
            <a:r>
              <a:rPr lang="en-US" sz="3600" b="1" dirty="0"/>
              <a:t>months </a:t>
            </a:r>
            <a:r>
              <a:rPr lang="en-US" sz="3600" dirty="0"/>
              <a:t>and is localized to the </a:t>
            </a:r>
            <a:r>
              <a:rPr lang="en-US" sz="3600" b="1" dirty="0"/>
              <a:t>anatomical pelvis</a:t>
            </a:r>
            <a:r>
              <a:rPr lang="en-US" sz="3600" dirty="0"/>
              <a:t>, </a:t>
            </a:r>
            <a:r>
              <a:rPr lang="en-US" sz="3600" b="1" dirty="0"/>
              <a:t>anterior abdominal wall below the umbilicus</a:t>
            </a:r>
            <a:r>
              <a:rPr lang="en-US" sz="3600" dirty="0"/>
              <a:t>, </a:t>
            </a:r>
            <a:r>
              <a:rPr lang="en-US" sz="3600" b="1" dirty="0"/>
              <a:t>buttocks</a:t>
            </a:r>
            <a:r>
              <a:rPr lang="en-US" sz="3600" dirty="0"/>
              <a:t> or </a:t>
            </a:r>
            <a:r>
              <a:rPr lang="en-US" sz="3600" b="1" dirty="0"/>
              <a:t>lumbosacral region. 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461" y="-57732"/>
            <a:ext cx="1967782" cy="1719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7917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İçerik Yer Tutucusu 4"/>
          <p:cNvSpPr>
            <a:spLocks noGrp="1"/>
          </p:cNvSpPr>
          <p:nvPr>
            <p:ph sz="half" idx="4294967295"/>
          </p:nvPr>
        </p:nvSpPr>
        <p:spPr>
          <a:xfrm>
            <a:off x="134680" y="1918370"/>
            <a:ext cx="4529138" cy="5478462"/>
          </a:xfrm>
        </p:spPr>
        <p:txBody>
          <a:bodyPr>
            <a:normAutofit/>
          </a:bodyPr>
          <a:lstStyle/>
          <a:p>
            <a:r>
              <a:rPr lang="tr-TR" sz="2000" b="1" dirty="0" err="1">
                <a:solidFill>
                  <a:srgbClr val="800000"/>
                </a:solidFill>
              </a:rPr>
              <a:t>Chronic</a:t>
            </a:r>
            <a:r>
              <a:rPr lang="tr-TR" sz="2000" b="1" dirty="0">
                <a:solidFill>
                  <a:srgbClr val="800000"/>
                </a:solidFill>
              </a:rPr>
              <a:t> </a:t>
            </a:r>
            <a:r>
              <a:rPr lang="tr-TR" sz="2000" b="1" dirty="0" err="1">
                <a:solidFill>
                  <a:srgbClr val="800000"/>
                </a:solidFill>
              </a:rPr>
              <a:t>testicular</a:t>
            </a:r>
            <a:r>
              <a:rPr lang="tr-TR" sz="2000" b="1" dirty="0">
                <a:solidFill>
                  <a:srgbClr val="800000"/>
                </a:solidFill>
              </a:rPr>
              <a:t> </a:t>
            </a:r>
            <a:r>
              <a:rPr lang="tr-TR" sz="2000" b="1" dirty="0" err="1">
                <a:solidFill>
                  <a:srgbClr val="800000"/>
                </a:solidFill>
              </a:rPr>
              <a:t>or</a:t>
            </a:r>
            <a:r>
              <a:rPr lang="tr-TR" sz="2000" b="1" dirty="0">
                <a:solidFill>
                  <a:srgbClr val="800000"/>
                </a:solidFill>
              </a:rPr>
              <a:t> </a:t>
            </a:r>
            <a:r>
              <a:rPr lang="tr-TR" sz="2000" b="1" dirty="0" err="1">
                <a:solidFill>
                  <a:srgbClr val="800000"/>
                </a:solidFill>
              </a:rPr>
              <a:t>scrotal</a:t>
            </a:r>
            <a:r>
              <a:rPr lang="tr-TR" sz="2000" b="1" dirty="0">
                <a:solidFill>
                  <a:srgbClr val="800000"/>
                </a:solidFill>
              </a:rPr>
              <a:t> </a:t>
            </a:r>
            <a:r>
              <a:rPr lang="tr-TR" sz="2000" b="1" dirty="0" err="1">
                <a:solidFill>
                  <a:srgbClr val="800000"/>
                </a:solidFill>
              </a:rPr>
              <a:t>pain</a:t>
            </a:r>
            <a:endParaRPr lang="tr-TR" sz="2000" b="1" dirty="0">
              <a:solidFill>
                <a:srgbClr val="800000"/>
              </a:solidFill>
            </a:endParaRPr>
          </a:p>
          <a:p>
            <a:r>
              <a:rPr lang="tr-TR" sz="2000" dirty="0" err="1"/>
              <a:t>Chronic</a:t>
            </a:r>
            <a:r>
              <a:rPr lang="tr-TR" sz="2000" dirty="0"/>
              <a:t> </a:t>
            </a:r>
            <a:r>
              <a:rPr lang="tr-TR" sz="2000" dirty="0" err="1"/>
              <a:t>whiplash-associated</a:t>
            </a:r>
            <a:r>
              <a:rPr lang="tr-TR" sz="2000" dirty="0"/>
              <a:t> </a:t>
            </a:r>
            <a:r>
              <a:rPr lang="tr-TR" sz="2000" dirty="0" err="1"/>
              <a:t>disorders</a:t>
            </a:r>
            <a:endParaRPr lang="tr-TR" sz="2000" dirty="0"/>
          </a:p>
          <a:p>
            <a:r>
              <a:rPr lang="tr-TR" sz="2000" dirty="0" err="1"/>
              <a:t>Chronic</a:t>
            </a:r>
            <a:r>
              <a:rPr lang="tr-TR" sz="2000" dirty="0"/>
              <a:t> </a:t>
            </a:r>
            <a:r>
              <a:rPr lang="tr-TR" sz="2000" dirty="0" err="1"/>
              <a:t>widespread</a:t>
            </a:r>
            <a:r>
              <a:rPr lang="tr-TR" sz="2000" dirty="0"/>
              <a:t> </a:t>
            </a:r>
            <a:r>
              <a:rPr lang="tr-TR" sz="2000" dirty="0" err="1"/>
              <a:t>pain</a:t>
            </a:r>
            <a:endParaRPr lang="tr-TR" sz="2000" dirty="0"/>
          </a:p>
          <a:p>
            <a:r>
              <a:rPr lang="tr-TR" sz="2000" dirty="0" err="1"/>
              <a:t>Complex</a:t>
            </a:r>
            <a:r>
              <a:rPr lang="tr-TR" sz="2000" dirty="0"/>
              <a:t> </a:t>
            </a:r>
            <a:r>
              <a:rPr lang="tr-TR" sz="2000" dirty="0" err="1"/>
              <a:t>regional</a:t>
            </a:r>
            <a:r>
              <a:rPr lang="tr-TR" sz="2000" dirty="0"/>
              <a:t> </a:t>
            </a:r>
            <a:r>
              <a:rPr lang="tr-TR" sz="2000" dirty="0" err="1"/>
              <a:t>pain</a:t>
            </a:r>
            <a:r>
              <a:rPr lang="tr-TR" sz="2000" dirty="0"/>
              <a:t> </a:t>
            </a:r>
            <a:r>
              <a:rPr lang="tr-TR" sz="2000" dirty="0" err="1"/>
              <a:t>syndrome</a:t>
            </a:r>
            <a:endParaRPr lang="tr-TR" sz="2000" dirty="0"/>
          </a:p>
          <a:p>
            <a:r>
              <a:rPr lang="tr-TR" sz="2000" dirty="0" err="1"/>
              <a:t>Delusions</a:t>
            </a:r>
            <a:r>
              <a:rPr lang="tr-TR" sz="2000" dirty="0"/>
              <a:t> of </a:t>
            </a:r>
            <a:r>
              <a:rPr lang="tr-TR" sz="2000" dirty="0" err="1"/>
              <a:t>parasitosis</a:t>
            </a:r>
            <a:endParaRPr lang="tr-TR" sz="2000" dirty="0"/>
          </a:p>
          <a:p>
            <a:r>
              <a:rPr lang="tr-TR" sz="2000" dirty="0" err="1"/>
              <a:t>Depression</a:t>
            </a:r>
            <a:r>
              <a:rPr lang="tr-TR" sz="2000" dirty="0"/>
              <a:t> </a:t>
            </a:r>
            <a:r>
              <a:rPr lang="tr-TR" sz="2000" dirty="0" err="1"/>
              <a:t>or</a:t>
            </a:r>
            <a:r>
              <a:rPr lang="tr-TR" sz="2000" dirty="0"/>
              <a:t> </a:t>
            </a:r>
            <a:r>
              <a:rPr lang="tr-TR" sz="2000" dirty="0" err="1"/>
              <a:t>bipolar</a:t>
            </a:r>
            <a:r>
              <a:rPr lang="tr-TR" sz="2000" dirty="0"/>
              <a:t> </a:t>
            </a:r>
            <a:r>
              <a:rPr lang="tr-TR" sz="2000" dirty="0" err="1"/>
              <a:t>disorder</a:t>
            </a:r>
            <a:endParaRPr lang="tr-TR" sz="2000" dirty="0"/>
          </a:p>
          <a:p>
            <a:r>
              <a:rPr lang="tr-TR" sz="2000" dirty="0" err="1"/>
              <a:t>Dizziness</a:t>
            </a:r>
            <a:endParaRPr lang="tr-TR" sz="2000" dirty="0"/>
          </a:p>
          <a:p>
            <a:r>
              <a:rPr lang="tr-TR" sz="2000" dirty="0" err="1"/>
              <a:t>Edema</a:t>
            </a:r>
            <a:r>
              <a:rPr lang="tr-TR" sz="2000" dirty="0"/>
              <a:t> </a:t>
            </a:r>
            <a:r>
              <a:rPr lang="tr-TR" sz="2000" dirty="0" err="1"/>
              <a:t>or</a:t>
            </a:r>
            <a:r>
              <a:rPr lang="tr-TR" sz="2000" dirty="0"/>
              <a:t> </a:t>
            </a:r>
            <a:r>
              <a:rPr lang="tr-TR" sz="2000" dirty="0" err="1"/>
              <a:t>swelling</a:t>
            </a:r>
            <a:r>
              <a:rPr lang="tr-TR" sz="2000" dirty="0"/>
              <a:t> </a:t>
            </a:r>
            <a:r>
              <a:rPr lang="tr-TR" sz="2000" dirty="0" err="1"/>
              <a:t>complaints</a:t>
            </a:r>
            <a:r>
              <a:rPr lang="tr-TR" sz="2000" dirty="0"/>
              <a:t> not </a:t>
            </a:r>
            <a:r>
              <a:rPr lang="tr-TR" sz="2000" dirty="0" err="1"/>
              <a:t>evident</a:t>
            </a:r>
            <a:r>
              <a:rPr lang="tr-TR" sz="2000" dirty="0"/>
              <a:t> on </a:t>
            </a:r>
            <a:r>
              <a:rPr lang="tr-TR" sz="2000" dirty="0" err="1"/>
              <a:t>examination</a:t>
            </a:r>
            <a:endParaRPr lang="tr-TR" sz="2000" dirty="0"/>
          </a:p>
          <a:p>
            <a:r>
              <a:rPr lang="tr-TR" sz="2000" dirty="0" err="1"/>
              <a:t>Ehlers</a:t>
            </a:r>
            <a:r>
              <a:rPr lang="tr-TR" sz="2000" dirty="0"/>
              <a:t>–</a:t>
            </a:r>
            <a:r>
              <a:rPr lang="tr-TR" sz="2000" dirty="0" err="1"/>
              <a:t>Danlos</a:t>
            </a:r>
            <a:r>
              <a:rPr lang="tr-TR" sz="2000" dirty="0"/>
              <a:t> </a:t>
            </a:r>
            <a:r>
              <a:rPr lang="tr-TR" sz="2000" dirty="0" err="1" smtClean="0"/>
              <a:t>syndrome</a:t>
            </a:r>
            <a:endParaRPr lang="tr-TR" sz="2000" dirty="0"/>
          </a:p>
        </p:txBody>
      </p:sp>
      <p:sp>
        <p:nvSpPr>
          <p:cNvPr id="6" name="İçerik Yer Tutucusu 5"/>
          <p:cNvSpPr>
            <a:spLocks noGrp="1"/>
          </p:cNvSpPr>
          <p:nvPr>
            <p:ph sz="half" idx="4294967295"/>
          </p:nvPr>
        </p:nvSpPr>
        <p:spPr>
          <a:xfrm>
            <a:off x="4740275" y="1481966"/>
            <a:ext cx="4403725" cy="6350000"/>
          </a:xfrm>
        </p:spPr>
        <p:txBody>
          <a:bodyPr>
            <a:normAutofit/>
          </a:bodyPr>
          <a:lstStyle/>
          <a:p>
            <a:endParaRPr lang="tr-TR" dirty="0" smtClean="0"/>
          </a:p>
          <a:p>
            <a:r>
              <a:rPr lang="tr-TR" sz="2000" dirty="0" err="1"/>
              <a:t>Fatigue</a:t>
            </a:r>
            <a:r>
              <a:rPr lang="tr-TR" sz="2000" dirty="0"/>
              <a:t> </a:t>
            </a:r>
            <a:r>
              <a:rPr lang="tr-TR" sz="2000" dirty="0" err="1"/>
              <a:t>or</a:t>
            </a:r>
            <a:r>
              <a:rPr lang="tr-TR" sz="2000" dirty="0"/>
              <a:t> </a:t>
            </a:r>
            <a:r>
              <a:rPr lang="tr-TR" sz="2000" dirty="0" err="1"/>
              <a:t>chronic</a:t>
            </a:r>
            <a:r>
              <a:rPr lang="tr-TR" sz="2000" dirty="0"/>
              <a:t> </a:t>
            </a:r>
            <a:r>
              <a:rPr lang="tr-TR" sz="2000" dirty="0" err="1"/>
              <a:t>fatigue</a:t>
            </a:r>
            <a:endParaRPr lang="tr-TR" sz="2000" dirty="0"/>
          </a:p>
          <a:p>
            <a:r>
              <a:rPr lang="tr-TR" sz="2000" b="1" dirty="0" err="1" smtClean="0">
                <a:solidFill>
                  <a:srgbClr val="800000"/>
                </a:solidFill>
              </a:rPr>
              <a:t>Fibromyalgia</a:t>
            </a:r>
            <a:endParaRPr lang="tr-TR" sz="2000" dirty="0">
              <a:solidFill>
                <a:srgbClr val="800000"/>
              </a:solidFill>
            </a:endParaRPr>
          </a:p>
          <a:p>
            <a:r>
              <a:rPr lang="tr-TR" sz="2000" dirty="0" err="1"/>
              <a:t>Hormone</a:t>
            </a:r>
            <a:r>
              <a:rPr lang="tr-TR" sz="2000" dirty="0"/>
              <a:t> </a:t>
            </a:r>
            <a:r>
              <a:rPr lang="tr-TR" sz="2000" dirty="0" err="1"/>
              <a:t>imbalance</a:t>
            </a:r>
            <a:endParaRPr lang="tr-TR" sz="2000" dirty="0"/>
          </a:p>
          <a:p>
            <a:r>
              <a:rPr lang="tr-TR" sz="2000" dirty="0" err="1" smtClean="0"/>
              <a:t>Hyperventilation</a:t>
            </a:r>
            <a:endParaRPr lang="tr-TR" sz="2000" dirty="0"/>
          </a:p>
          <a:p>
            <a:r>
              <a:rPr lang="tr-TR" sz="2000" b="1" dirty="0" err="1" smtClean="0">
                <a:solidFill>
                  <a:srgbClr val="800000"/>
                </a:solidFill>
              </a:rPr>
              <a:t>Interstitial</a:t>
            </a:r>
            <a:r>
              <a:rPr lang="tr-TR" sz="2000" b="1" dirty="0" smtClean="0">
                <a:solidFill>
                  <a:srgbClr val="800000"/>
                </a:solidFill>
              </a:rPr>
              <a:t> </a:t>
            </a:r>
            <a:r>
              <a:rPr lang="tr-TR" sz="2000" b="1" dirty="0" err="1">
                <a:solidFill>
                  <a:srgbClr val="800000"/>
                </a:solidFill>
              </a:rPr>
              <a:t>cystitis</a:t>
            </a:r>
            <a:r>
              <a:rPr lang="tr-TR" sz="2000" b="1" dirty="0">
                <a:solidFill>
                  <a:srgbClr val="800000"/>
                </a:solidFill>
              </a:rPr>
              <a:t>, </a:t>
            </a:r>
            <a:r>
              <a:rPr lang="tr-TR" sz="2000" b="1" dirty="0" err="1">
                <a:solidFill>
                  <a:srgbClr val="800000"/>
                </a:solidFill>
              </a:rPr>
              <a:t>painful</a:t>
            </a:r>
            <a:r>
              <a:rPr lang="tr-TR" sz="2000" b="1" dirty="0">
                <a:solidFill>
                  <a:srgbClr val="800000"/>
                </a:solidFill>
              </a:rPr>
              <a:t> </a:t>
            </a:r>
            <a:r>
              <a:rPr lang="tr-TR" sz="2000" b="1" dirty="0" err="1">
                <a:solidFill>
                  <a:srgbClr val="800000"/>
                </a:solidFill>
              </a:rPr>
              <a:t>bladder</a:t>
            </a:r>
            <a:r>
              <a:rPr lang="tr-TR" sz="2000" b="1" dirty="0">
                <a:solidFill>
                  <a:srgbClr val="800000"/>
                </a:solidFill>
              </a:rPr>
              <a:t> </a:t>
            </a:r>
            <a:r>
              <a:rPr lang="tr-TR" sz="2000" b="1" dirty="0" err="1">
                <a:solidFill>
                  <a:srgbClr val="800000"/>
                </a:solidFill>
              </a:rPr>
              <a:t>syndrome</a:t>
            </a:r>
            <a:endParaRPr lang="tr-TR" sz="2000" b="1" dirty="0">
              <a:solidFill>
                <a:srgbClr val="800000"/>
              </a:solidFill>
            </a:endParaRPr>
          </a:p>
          <a:p>
            <a:r>
              <a:rPr lang="tr-TR" sz="2000" b="1" dirty="0" err="1">
                <a:solidFill>
                  <a:srgbClr val="800000"/>
                </a:solidFill>
              </a:rPr>
              <a:t>Irritable</a:t>
            </a:r>
            <a:r>
              <a:rPr lang="tr-TR" sz="2000" b="1" dirty="0">
                <a:solidFill>
                  <a:srgbClr val="800000"/>
                </a:solidFill>
              </a:rPr>
              <a:t> </a:t>
            </a:r>
            <a:r>
              <a:rPr lang="tr-TR" sz="2000" b="1" dirty="0" err="1">
                <a:solidFill>
                  <a:srgbClr val="800000"/>
                </a:solidFill>
              </a:rPr>
              <a:t>bowel</a:t>
            </a:r>
            <a:r>
              <a:rPr lang="tr-TR" sz="2000" b="1" dirty="0">
                <a:solidFill>
                  <a:srgbClr val="800000"/>
                </a:solidFill>
              </a:rPr>
              <a:t> </a:t>
            </a:r>
            <a:r>
              <a:rPr lang="tr-TR" sz="2000" b="1" dirty="0" err="1">
                <a:solidFill>
                  <a:srgbClr val="800000"/>
                </a:solidFill>
              </a:rPr>
              <a:t>syndrome</a:t>
            </a:r>
            <a:endParaRPr lang="tr-TR" sz="2000" b="1" dirty="0">
              <a:solidFill>
                <a:srgbClr val="800000"/>
              </a:solidFill>
            </a:endParaRPr>
          </a:p>
          <a:p>
            <a:r>
              <a:rPr lang="tr-TR" sz="2000" dirty="0" err="1"/>
              <a:t>Joint</a:t>
            </a:r>
            <a:r>
              <a:rPr lang="tr-TR" sz="2000" dirty="0"/>
              <a:t> </a:t>
            </a:r>
            <a:r>
              <a:rPr lang="tr-TR" sz="2000" dirty="0" err="1"/>
              <a:t>pains</a:t>
            </a:r>
            <a:endParaRPr lang="tr-TR" sz="2000" dirty="0"/>
          </a:p>
          <a:p>
            <a:r>
              <a:rPr lang="tr-TR" sz="2000" dirty="0" err="1"/>
              <a:t>Low</a:t>
            </a:r>
            <a:r>
              <a:rPr lang="tr-TR" sz="2000" dirty="0"/>
              <a:t> </a:t>
            </a:r>
            <a:r>
              <a:rPr lang="tr-TR" sz="2000" dirty="0" err="1"/>
              <a:t>testosterone</a:t>
            </a:r>
            <a:r>
              <a:rPr lang="tr-TR" sz="2000" dirty="0"/>
              <a:t> </a:t>
            </a:r>
            <a:r>
              <a:rPr lang="tr-TR" sz="2000" dirty="0" err="1"/>
              <a:t>or</a:t>
            </a:r>
            <a:r>
              <a:rPr lang="tr-TR" sz="2000" dirty="0"/>
              <a:t> </a:t>
            </a:r>
            <a:r>
              <a:rPr lang="tr-TR" sz="2000" dirty="0" err="1" smtClean="0"/>
              <a:t>hypogonadism</a:t>
            </a:r>
            <a:endParaRPr lang="tr-TR" dirty="0"/>
          </a:p>
        </p:txBody>
      </p:sp>
      <p:sp>
        <p:nvSpPr>
          <p:cNvPr id="2" name="TextBox 1"/>
          <p:cNvSpPr txBox="1"/>
          <p:nvPr/>
        </p:nvSpPr>
        <p:spPr>
          <a:xfrm>
            <a:off x="281907" y="340667"/>
            <a:ext cx="8916736" cy="15204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2800" b="1" dirty="0"/>
              <a:t>Diagnoses and Symptoms that May Suggest </a:t>
            </a:r>
          </a:p>
          <a:p>
            <a:pPr algn="ctr">
              <a:lnSpc>
                <a:spcPct val="70000"/>
              </a:lnSpc>
            </a:pPr>
            <a:r>
              <a:rPr lang="en-US" sz="4400" b="1" dirty="0">
                <a:solidFill>
                  <a:srgbClr val="A53926"/>
                </a:solidFill>
              </a:rPr>
              <a:t>Central Sensitization Syndrome</a:t>
            </a:r>
            <a:r>
              <a:rPr lang="en-US" sz="6600" dirty="0">
                <a:solidFill>
                  <a:srgbClr val="A53926"/>
                </a:solidFill>
              </a:rPr>
              <a:t> </a:t>
            </a:r>
            <a:br>
              <a:rPr lang="en-US" sz="6600" dirty="0">
                <a:solidFill>
                  <a:srgbClr val="A53926"/>
                </a:solidFill>
              </a:rPr>
            </a:br>
            <a:endParaRPr lang="en-US" sz="3600" dirty="0">
              <a:solidFill>
                <a:srgbClr val="A53926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Straight Connector 7"/>
          <p:cNvCxnSpPr/>
          <p:nvPr/>
        </p:nvCxnSpPr>
        <p:spPr>
          <a:xfrm>
            <a:off x="0" y="1577992"/>
            <a:ext cx="9144000" cy="1"/>
          </a:xfrm>
          <a:prstGeom prst="line">
            <a:avLst/>
          </a:prstGeom>
          <a:ln w="7620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015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half" idx="4294967295"/>
          </p:nvPr>
        </p:nvSpPr>
        <p:spPr>
          <a:xfrm>
            <a:off x="0" y="2004189"/>
            <a:ext cx="4964113" cy="5607050"/>
          </a:xfrm>
        </p:spPr>
        <p:txBody>
          <a:bodyPr>
            <a:normAutofit/>
          </a:bodyPr>
          <a:lstStyle/>
          <a:p>
            <a:r>
              <a:rPr lang="tr-TR" dirty="0" err="1" smtClean="0"/>
              <a:t>Meniere</a:t>
            </a:r>
            <a:r>
              <a:rPr lang="tr-TR" dirty="0" smtClean="0"/>
              <a:t> </a:t>
            </a:r>
            <a:r>
              <a:rPr lang="tr-TR" dirty="0" err="1" smtClean="0"/>
              <a:t>disease</a:t>
            </a:r>
            <a:endParaRPr lang="tr-TR" dirty="0" smtClean="0"/>
          </a:p>
          <a:p>
            <a:r>
              <a:rPr lang="tr-TR" dirty="0" err="1" smtClean="0"/>
              <a:t>Multiple</a:t>
            </a:r>
            <a:r>
              <a:rPr lang="tr-TR" dirty="0" smtClean="0"/>
              <a:t> </a:t>
            </a:r>
            <a:r>
              <a:rPr lang="tr-TR" dirty="0" err="1" smtClean="0"/>
              <a:t>chemical</a:t>
            </a:r>
            <a:r>
              <a:rPr lang="tr-TR" dirty="0" smtClean="0"/>
              <a:t> </a:t>
            </a:r>
            <a:r>
              <a:rPr lang="tr-TR" dirty="0" err="1" smtClean="0"/>
              <a:t>sensitivities</a:t>
            </a:r>
            <a:endParaRPr lang="tr-TR" dirty="0" smtClean="0"/>
          </a:p>
          <a:p>
            <a:r>
              <a:rPr lang="tr-TR" b="1" dirty="0" err="1" smtClean="0">
                <a:solidFill>
                  <a:srgbClr val="800000"/>
                </a:solidFill>
              </a:rPr>
              <a:t>Myofascial</a:t>
            </a:r>
            <a:r>
              <a:rPr lang="tr-TR" b="1" dirty="0" smtClean="0">
                <a:solidFill>
                  <a:srgbClr val="800000"/>
                </a:solidFill>
              </a:rPr>
              <a:t> </a:t>
            </a:r>
            <a:r>
              <a:rPr lang="tr-TR" b="1" dirty="0" err="1" smtClean="0">
                <a:solidFill>
                  <a:srgbClr val="800000"/>
                </a:solidFill>
              </a:rPr>
              <a:t>pain</a:t>
            </a:r>
            <a:r>
              <a:rPr lang="tr-TR" b="1" dirty="0" smtClean="0">
                <a:solidFill>
                  <a:srgbClr val="800000"/>
                </a:solidFill>
              </a:rPr>
              <a:t> </a:t>
            </a:r>
            <a:r>
              <a:rPr lang="tr-TR" b="1" dirty="0" err="1" smtClean="0">
                <a:solidFill>
                  <a:srgbClr val="800000"/>
                </a:solidFill>
              </a:rPr>
              <a:t>syndrome</a:t>
            </a:r>
            <a:endParaRPr lang="tr-TR" b="1" dirty="0" smtClean="0">
              <a:solidFill>
                <a:srgbClr val="800000"/>
              </a:solidFill>
            </a:endParaRPr>
          </a:p>
          <a:p>
            <a:r>
              <a:rPr lang="tr-TR" dirty="0" err="1" smtClean="0"/>
              <a:t>Palpitations</a:t>
            </a:r>
            <a:endParaRPr lang="tr-TR" dirty="0" smtClean="0"/>
          </a:p>
          <a:p>
            <a:r>
              <a:rPr lang="tr-TR" dirty="0" err="1" smtClean="0"/>
              <a:t>Panic</a:t>
            </a:r>
            <a:r>
              <a:rPr lang="tr-TR" dirty="0" smtClean="0"/>
              <a:t> </a:t>
            </a:r>
            <a:r>
              <a:rPr lang="tr-TR" dirty="0" err="1" smtClean="0"/>
              <a:t>disorder</a:t>
            </a:r>
            <a:r>
              <a:rPr lang="tr-TR" dirty="0" smtClean="0"/>
              <a:t>, </a:t>
            </a:r>
            <a:r>
              <a:rPr lang="tr-TR" dirty="0" err="1" smtClean="0"/>
              <a:t>episodes</a:t>
            </a:r>
            <a:r>
              <a:rPr lang="tr-TR" dirty="0" smtClean="0"/>
              <a:t>, </a:t>
            </a:r>
            <a:r>
              <a:rPr lang="tr-TR" dirty="0" err="1" smtClean="0"/>
              <a:t>attacks</a:t>
            </a:r>
            <a:endParaRPr lang="tr-TR" dirty="0" smtClean="0"/>
          </a:p>
          <a:p>
            <a:r>
              <a:rPr lang="tr-TR" b="1" dirty="0" err="1" smtClean="0">
                <a:solidFill>
                  <a:srgbClr val="800000"/>
                </a:solidFill>
              </a:rPr>
              <a:t>Pelvic</a:t>
            </a:r>
            <a:r>
              <a:rPr lang="tr-TR" b="1" dirty="0" smtClean="0">
                <a:solidFill>
                  <a:srgbClr val="800000"/>
                </a:solidFill>
              </a:rPr>
              <a:t> </a:t>
            </a:r>
            <a:r>
              <a:rPr lang="tr-TR" b="1" dirty="0" err="1" smtClean="0">
                <a:solidFill>
                  <a:srgbClr val="800000"/>
                </a:solidFill>
              </a:rPr>
              <a:t>pain</a:t>
            </a:r>
            <a:r>
              <a:rPr lang="tr-TR" b="1" dirty="0" smtClean="0">
                <a:solidFill>
                  <a:srgbClr val="800000"/>
                </a:solidFill>
              </a:rPr>
              <a:t>, </a:t>
            </a:r>
            <a:r>
              <a:rPr lang="tr-TR" b="1" dirty="0" err="1" smtClean="0">
                <a:solidFill>
                  <a:srgbClr val="800000"/>
                </a:solidFill>
              </a:rPr>
              <a:t>chronic</a:t>
            </a:r>
            <a:r>
              <a:rPr lang="tr-TR" b="1" dirty="0" smtClean="0">
                <a:solidFill>
                  <a:srgbClr val="800000"/>
                </a:solidFill>
              </a:rPr>
              <a:t> </a:t>
            </a:r>
            <a:r>
              <a:rPr lang="tr-TR" b="1" dirty="0" err="1" smtClean="0">
                <a:solidFill>
                  <a:srgbClr val="800000"/>
                </a:solidFill>
              </a:rPr>
              <a:t>pelvic</a:t>
            </a:r>
            <a:r>
              <a:rPr lang="tr-TR" b="1" dirty="0" smtClean="0">
                <a:solidFill>
                  <a:srgbClr val="800000"/>
                </a:solidFill>
              </a:rPr>
              <a:t> </a:t>
            </a:r>
            <a:r>
              <a:rPr lang="tr-TR" b="1" dirty="0" err="1" smtClean="0">
                <a:solidFill>
                  <a:srgbClr val="800000"/>
                </a:solidFill>
              </a:rPr>
              <a:t>pain</a:t>
            </a:r>
            <a:r>
              <a:rPr lang="tr-TR" b="1" dirty="0" smtClean="0">
                <a:solidFill>
                  <a:srgbClr val="800000"/>
                </a:solidFill>
              </a:rPr>
              <a:t>, </a:t>
            </a:r>
            <a:r>
              <a:rPr lang="tr-TR" b="1" dirty="0" err="1" smtClean="0">
                <a:solidFill>
                  <a:srgbClr val="800000"/>
                </a:solidFill>
              </a:rPr>
              <a:t>premenstrual</a:t>
            </a:r>
            <a:r>
              <a:rPr lang="tr-TR" b="1" dirty="0" smtClean="0">
                <a:solidFill>
                  <a:srgbClr val="800000"/>
                </a:solidFill>
              </a:rPr>
              <a:t> </a:t>
            </a:r>
            <a:r>
              <a:rPr lang="tr-TR" b="1" dirty="0" err="1" smtClean="0">
                <a:solidFill>
                  <a:srgbClr val="800000"/>
                </a:solidFill>
              </a:rPr>
              <a:t>syndrome</a:t>
            </a:r>
            <a:endParaRPr lang="tr-TR" b="1" dirty="0" smtClean="0">
              <a:solidFill>
                <a:srgbClr val="800000"/>
              </a:solidFill>
            </a:endParaRPr>
          </a:p>
          <a:p>
            <a:r>
              <a:rPr lang="tr-TR" dirty="0" err="1" smtClean="0"/>
              <a:t>Polycystic</a:t>
            </a:r>
            <a:r>
              <a:rPr lang="tr-TR" dirty="0" smtClean="0"/>
              <a:t> </a:t>
            </a:r>
            <a:r>
              <a:rPr lang="tr-TR" dirty="0" err="1" smtClean="0"/>
              <a:t>ovary</a:t>
            </a:r>
            <a:r>
              <a:rPr lang="tr-TR" dirty="0" smtClean="0"/>
              <a:t> </a:t>
            </a:r>
            <a:r>
              <a:rPr lang="tr-TR" dirty="0" err="1" smtClean="0"/>
              <a:t>syndrome</a:t>
            </a:r>
            <a:endParaRPr lang="tr-TR" dirty="0" smtClean="0"/>
          </a:p>
          <a:p>
            <a:endParaRPr lang="tr-TR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4294967295"/>
          </p:nvPr>
        </p:nvSpPr>
        <p:spPr>
          <a:xfrm>
            <a:off x="4636640" y="1927235"/>
            <a:ext cx="4622800" cy="4875212"/>
          </a:xfrm>
        </p:spPr>
        <p:txBody>
          <a:bodyPr>
            <a:normAutofit/>
          </a:bodyPr>
          <a:lstStyle/>
          <a:p>
            <a:r>
              <a:rPr lang="tr-TR" dirty="0" smtClean="0"/>
              <a:t>Post</a:t>
            </a:r>
            <a:r>
              <a:rPr lang="tr-TR" dirty="0"/>
              <a:t>-</a:t>
            </a:r>
            <a:r>
              <a:rPr lang="tr-TR" dirty="0" err="1"/>
              <a:t>traumatic</a:t>
            </a:r>
            <a:r>
              <a:rPr lang="tr-TR" dirty="0"/>
              <a:t> </a:t>
            </a:r>
            <a:r>
              <a:rPr lang="tr-TR" dirty="0" err="1"/>
              <a:t>stress</a:t>
            </a:r>
            <a:r>
              <a:rPr lang="tr-TR" dirty="0"/>
              <a:t> </a:t>
            </a:r>
            <a:r>
              <a:rPr lang="tr-TR" dirty="0" err="1" smtClean="0"/>
              <a:t>disorder</a:t>
            </a:r>
            <a:endParaRPr lang="tr-TR" dirty="0" smtClean="0"/>
          </a:p>
          <a:p>
            <a:r>
              <a:rPr lang="tr-TR" dirty="0" err="1"/>
              <a:t>Pseudotumor</a:t>
            </a:r>
            <a:r>
              <a:rPr lang="tr-TR" dirty="0"/>
              <a:t> </a:t>
            </a:r>
            <a:r>
              <a:rPr lang="tr-TR" dirty="0" err="1"/>
              <a:t>cerebri</a:t>
            </a:r>
            <a:endParaRPr lang="tr-TR" dirty="0"/>
          </a:p>
          <a:p>
            <a:r>
              <a:rPr lang="tr-TR" dirty="0" err="1" smtClean="0"/>
              <a:t>Sjögren</a:t>
            </a:r>
            <a:r>
              <a:rPr lang="tr-TR" dirty="0" smtClean="0"/>
              <a:t> </a:t>
            </a:r>
            <a:r>
              <a:rPr lang="tr-TR" dirty="0" err="1"/>
              <a:t>syndrome</a:t>
            </a:r>
            <a:r>
              <a:rPr lang="tr-TR" dirty="0"/>
              <a:t> (</a:t>
            </a:r>
            <a:r>
              <a:rPr lang="tr-TR" dirty="0" err="1"/>
              <a:t>blamed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multiple</a:t>
            </a:r>
            <a:r>
              <a:rPr lang="tr-TR" dirty="0"/>
              <a:t> </a:t>
            </a:r>
            <a:r>
              <a:rPr lang="tr-TR" dirty="0" err="1"/>
              <a:t>symptoms</a:t>
            </a:r>
            <a:r>
              <a:rPr lang="tr-TR" dirty="0"/>
              <a:t>)</a:t>
            </a:r>
          </a:p>
          <a:p>
            <a:r>
              <a:rPr lang="tr-TR" dirty="0" err="1"/>
              <a:t>Temporomandibular</a:t>
            </a:r>
            <a:r>
              <a:rPr lang="tr-TR" dirty="0"/>
              <a:t> </a:t>
            </a:r>
            <a:r>
              <a:rPr lang="tr-TR" dirty="0" err="1"/>
              <a:t>disorders</a:t>
            </a:r>
            <a:r>
              <a:rPr lang="tr-TR" dirty="0"/>
              <a:t>, </a:t>
            </a:r>
            <a:r>
              <a:rPr lang="tr-TR" dirty="0" err="1"/>
              <a:t>temporomandibular</a:t>
            </a:r>
            <a:r>
              <a:rPr lang="tr-TR" dirty="0"/>
              <a:t> </a:t>
            </a:r>
            <a:r>
              <a:rPr lang="tr-TR" dirty="0" err="1"/>
              <a:t>joint</a:t>
            </a:r>
            <a:r>
              <a:rPr lang="tr-TR" dirty="0"/>
              <a:t> </a:t>
            </a:r>
            <a:r>
              <a:rPr lang="tr-TR" dirty="0" err="1"/>
              <a:t>pain</a:t>
            </a:r>
            <a:endParaRPr lang="tr-TR" dirty="0"/>
          </a:p>
          <a:p>
            <a:r>
              <a:rPr lang="tr-TR" dirty="0" err="1" smtClean="0"/>
              <a:t>Tinnitus</a:t>
            </a:r>
            <a:endParaRPr lang="tr-TR" dirty="0"/>
          </a:p>
          <a:p>
            <a:r>
              <a:rPr lang="tr-TR" b="1" dirty="0" err="1">
                <a:solidFill>
                  <a:srgbClr val="800000"/>
                </a:solidFill>
              </a:rPr>
              <a:t>Vulvodynia</a:t>
            </a:r>
            <a:r>
              <a:rPr lang="tr-TR" b="1" dirty="0">
                <a:solidFill>
                  <a:srgbClr val="800000"/>
                </a:solidFill>
              </a:rPr>
              <a:t>, </a:t>
            </a:r>
            <a:r>
              <a:rPr lang="tr-TR" b="1" dirty="0" err="1">
                <a:solidFill>
                  <a:srgbClr val="800000"/>
                </a:solidFill>
              </a:rPr>
              <a:t>vulvar</a:t>
            </a:r>
            <a:r>
              <a:rPr lang="tr-TR" b="1" dirty="0">
                <a:solidFill>
                  <a:srgbClr val="800000"/>
                </a:solidFill>
              </a:rPr>
              <a:t> </a:t>
            </a:r>
            <a:r>
              <a:rPr lang="tr-TR" b="1" dirty="0" err="1">
                <a:solidFill>
                  <a:srgbClr val="800000"/>
                </a:solidFill>
              </a:rPr>
              <a:t>vestibulitis</a:t>
            </a:r>
            <a:endParaRPr lang="tr-TR" b="1" dirty="0">
              <a:solidFill>
                <a:srgbClr val="800000"/>
              </a:solidFill>
            </a:endParaRPr>
          </a:p>
          <a:p>
            <a:endParaRPr lang="tr-TR" dirty="0"/>
          </a:p>
          <a:p>
            <a:endParaRPr lang="tr-TR" dirty="0"/>
          </a:p>
          <a:p>
            <a:endParaRPr lang="tr-TR" dirty="0"/>
          </a:p>
        </p:txBody>
      </p:sp>
      <p:sp>
        <p:nvSpPr>
          <p:cNvPr id="5" name="TextBox 4"/>
          <p:cNvSpPr txBox="1"/>
          <p:nvPr/>
        </p:nvSpPr>
        <p:spPr>
          <a:xfrm>
            <a:off x="668972" y="500338"/>
            <a:ext cx="8220093" cy="1618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2400" b="1" dirty="0"/>
              <a:t>Diagnoses and Symptoms that May Suggest </a:t>
            </a:r>
          </a:p>
          <a:p>
            <a:pPr algn="ctr">
              <a:lnSpc>
                <a:spcPct val="70000"/>
              </a:lnSpc>
            </a:pPr>
            <a:r>
              <a:rPr lang="en-US" sz="4000" b="1" dirty="0">
                <a:solidFill>
                  <a:srgbClr val="A53926"/>
                </a:solidFill>
              </a:rPr>
              <a:t>Central Sensitization Syndrome</a:t>
            </a:r>
            <a:r>
              <a:rPr lang="en-US" sz="6000" dirty="0">
                <a:solidFill>
                  <a:srgbClr val="A53926"/>
                </a:solidFill>
              </a:rPr>
              <a:t> </a:t>
            </a:r>
            <a:br>
              <a:rPr lang="en-US" sz="6000" dirty="0">
                <a:solidFill>
                  <a:srgbClr val="A53926"/>
                </a:solidFill>
              </a:rPr>
            </a:br>
            <a:endParaRPr lang="en-US" sz="3200" dirty="0">
              <a:solidFill>
                <a:srgbClr val="A53926"/>
              </a:solidFill>
            </a:endParaRPr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traight Connector 6"/>
          <p:cNvCxnSpPr/>
          <p:nvPr/>
        </p:nvCxnSpPr>
        <p:spPr>
          <a:xfrm>
            <a:off x="0" y="1635724"/>
            <a:ext cx="9144000" cy="1"/>
          </a:xfrm>
          <a:prstGeom prst="line">
            <a:avLst/>
          </a:prstGeom>
          <a:ln w="7620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1089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462" y="494446"/>
            <a:ext cx="8601907" cy="1143000"/>
          </a:xfrm>
        </p:spPr>
        <p:txBody>
          <a:bodyPr/>
          <a:lstStyle/>
          <a:p>
            <a:r>
              <a:rPr lang="en-US" b="1" dirty="0">
                <a:solidFill>
                  <a:srgbClr val="800000"/>
                </a:solidFill>
              </a:rPr>
              <a:t>Fibromyalgia </a:t>
            </a:r>
            <a:r>
              <a:rPr lang="en-US" b="1" dirty="0" smtClean="0">
                <a:solidFill>
                  <a:srgbClr val="800000"/>
                </a:solidFill>
              </a:rPr>
              <a:t>Syndrome </a:t>
            </a:r>
            <a:r>
              <a:rPr lang="en-US" b="1" dirty="0">
                <a:solidFill>
                  <a:srgbClr val="800000"/>
                </a:solidFill>
              </a:rPr>
              <a:t>(FMS)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4462" y="1726844"/>
            <a:ext cx="5028313" cy="5051547"/>
          </a:xfrm>
        </p:spPr>
        <p:txBody>
          <a:bodyPr>
            <a:normAutofit/>
          </a:bodyPr>
          <a:lstStyle/>
          <a:p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systemic </a:t>
            </a:r>
            <a:r>
              <a:rPr lang="en-US" dirty="0" smtClean="0"/>
              <a:t>disorder of </a:t>
            </a:r>
            <a:r>
              <a:rPr lang="en-US" b="1" dirty="0"/>
              <a:t>unknown etiology</a:t>
            </a:r>
            <a:r>
              <a:rPr lang="en-US" dirty="0"/>
              <a:t>, associated with </a:t>
            </a:r>
            <a:r>
              <a:rPr lang="en-US" b="1" dirty="0">
                <a:solidFill>
                  <a:srgbClr val="800000"/>
                </a:solidFill>
              </a:rPr>
              <a:t>chronic widespread musculoskeletal </a:t>
            </a:r>
            <a:r>
              <a:rPr lang="en-US" b="1" dirty="0" smtClean="0">
                <a:solidFill>
                  <a:srgbClr val="800000"/>
                </a:solidFill>
              </a:rPr>
              <a:t>pain</a:t>
            </a:r>
            <a:r>
              <a:rPr lang="en-US" dirty="0"/>
              <a:t>,</a:t>
            </a:r>
            <a:r>
              <a:rPr lang="en-US" dirty="0" smtClean="0"/>
              <a:t> a consequence </a:t>
            </a:r>
            <a:r>
              <a:rPr lang="en-US" dirty="0"/>
              <a:t>of </a:t>
            </a:r>
            <a:r>
              <a:rPr lang="en-US" b="1" dirty="0"/>
              <a:t>abnormal pain processing within the central nervous system (CNS). </a:t>
            </a:r>
            <a:endParaRPr lang="en-US" b="1" dirty="0" smtClean="0"/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9" name="Content Placeholder 8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1" r="7391"/>
          <a:stretch>
            <a:fillRect/>
          </a:stretch>
        </p:blipFill>
        <p:spPr bwMode="auto">
          <a:xfrm>
            <a:off x="5105400" y="1474184"/>
            <a:ext cx="4038600" cy="471830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Metin kutusu 3"/>
          <p:cNvSpPr txBox="1"/>
          <p:nvPr/>
        </p:nvSpPr>
        <p:spPr>
          <a:xfrm>
            <a:off x="234462" y="6394408"/>
            <a:ext cx="22268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800" dirty="0" err="1"/>
              <a:t>Wolfe</a:t>
            </a:r>
            <a:r>
              <a:rPr lang="tr-TR" sz="800" dirty="0"/>
              <a:t> F, </a:t>
            </a:r>
            <a:r>
              <a:rPr lang="tr-TR" sz="800" dirty="0" err="1"/>
              <a:t>Arthritis</a:t>
            </a:r>
            <a:r>
              <a:rPr lang="tr-TR" sz="800" dirty="0"/>
              <a:t> </a:t>
            </a:r>
            <a:r>
              <a:rPr lang="tr-TR" sz="800" dirty="0" err="1"/>
              <a:t>Rheum</a:t>
            </a:r>
            <a:r>
              <a:rPr lang="tr-TR" sz="800" dirty="0"/>
              <a:t>. 1990 Feb;33(2):160-72.</a:t>
            </a: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7389693"/>
      </p:ext>
    </p:extLst>
  </p:cSld>
  <p:clrMapOvr>
    <a:masterClrMapping/>
  </p:clrMapOvr>
  <p:transition xmlns:p14="http://schemas.microsoft.com/office/powerpoint/2010/main" spd="slow">
    <p:wheel spokes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1990  FMS Diagnostic Criteria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63748" y="1822566"/>
            <a:ext cx="4599893" cy="5125213"/>
          </a:xfrm>
        </p:spPr>
        <p:txBody>
          <a:bodyPr/>
          <a:lstStyle/>
          <a:p>
            <a:pPr lvl="1"/>
            <a:r>
              <a:rPr lang="en-US" sz="2800" dirty="0" smtClean="0"/>
              <a:t>History</a:t>
            </a:r>
          </a:p>
          <a:p>
            <a:pPr lvl="1"/>
            <a:r>
              <a:rPr lang="en-US" sz="2800" dirty="0" smtClean="0"/>
              <a:t>Absence of other identified pathology </a:t>
            </a:r>
          </a:p>
          <a:p>
            <a:pPr marL="274320" lvl="1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and </a:t>
            </a:r>
          </a:p>
          <a:p>
            <a:pPr lvl="1"/>
            <a:r>
              <a:rPr lang="en-US" sz="2800" b="1" dirty="0" smtClean="0"/>
              <a:t>Presence of pain in 11 of 18 </a:t>
            </a:r>
            <a:r>
              <a:rPr lang="en-US" sz="2800" dirty="0" smtClean="0"/>
              <a:t>specified tender points on physical exam (</a:t>
            </a:r>
            <a:r>
              <a:rPr lang="en-US" sz="2800" dirty="0" err="1" smtClean="0"/>
              <a:t>tenderpoint</a:t>
            </a:r>
            <a:r>
              <a:rPr lang="en-US" sz="2800" dirty="0" smtClean="0"/>
              <a:t> tenderness exam (TPT)).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Content Placeholder 5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381" b="-15381"/>
          <a:stretch>
            <a:fillRect/>
          </a:stretch>
        </p:blipFill>
        <p:spPr bwMode="auto">
          <a:xfrm>
            <a:off x="5105400" y="1524000"/>
            <a:ext cx="4038600" cy="471830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46573" y="6192488"/>
            <a:ext cx="223751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800" dirty="0" err="1" smtClean="0"/>
              <a:t>Wolfe</a:t>
            </a:r>
            <a:r>
              <a:rPr lang="tr-TR" sz="800" dirty="0" smtClean="0"/>
              <a:t> F, </a:t>
            </a:r>
            <a:r>
              <a:rPr lang="tr-TR" sz="800" dirty="0" err="1" smtClean="0"/>
              <a:t>Arthritis</a:t>
            </a:r>
            <a:r>
              <a:rPr lang="tr-TR" sz="800" dirty="0" smtClean="0"/>
              <a:t> </a:t>
            </a:r>
            <a:r>
              <a:rPr lang="tr-TR" sz="800" dirty="0" err="1" smtClean="0"/>
              <a:t>Rheum</a:t>
            </a:r>
            <a:r>
              <a:rPr lang="tr-TR" sz="800" dirty="0" smtClean="0"/>
              <a:t>. 1990 Feb;33(2):160-72.</a:t>
            </a:r>
          </a:p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5880554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en-US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97387" y="2494716"/>
            <a:ext cx="7076747" cy="3992563"/>
          </a:xfrm>
        </p:spPr>
        <p:txBody>
          <a:bodyPr>
            <a:normAutofit fontScale="85000" lnSpcReduction="10000"/>
          </a:bodyPr>
          <a:lstStyle/>
          <a:p>
            <a:pPr marL="0" lvl="0" indent="0">
              <a:buNone/>
            </a:pPr>
            <a:r>
              <a:rPr lang="tr-TR" dirty="0" smtClean="0"/>
              <a:t>1) </a:t>
            </a:r>
            <a:r>
              <a:rPr lang="tr-TR" dirty="0" err="1" smtClean="0"/>
              <a:t>Widespread</a:t>
            </a:r>
            <a:r>
              <a:rPr lang="tr-TR" dirty="0" smtClean="0"/>
              <a:t> </a:t>
            </a:r>
            <a:r>
              <a:rPr lang="tr-TR" dirty="0" err="1"/>
              <a:t>pain</a:t>
            </a:r>
            <a:r>
              <a:rPr lang="tr-TR" dirty="0"/>
              <a:t> </a:t>
            </a:r>
            <a:r>
              <a:rPr lang="tr-TR" dirty="0" err="1"/>
              <a:t>index</a:t>
            </a:r>
            <a:r>
              <a:rPr lang="tr-TR" dirty="0"/>
              <a:t>( WPI) ≥ 7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symptom</a:t>
            </a:r>
            <a:r>
              <a:rPr lang="tr-TR" dirty="0"/>
              <a:t> </a:t>
            </a:r>
            <a:r>
              <a:rPr lang="tr-TR" dirty="0" err="1"/>
              <a:t>severity</a:t>
            </a:r>
            <a:r>
              <a:rPr lang="tr-TR" dirty="0"/>
              <a:t> </a:t>
            </a:r>
            <a:r>
              <a:rPr lang="tr-TR" dirty="0" err="1"/>
              <a:t>scale</a:t>
            </a:r>
            <a:r>
              <a:rPr lang="tr-TR" dirty="0"/>
              <a:t> (SSS) </a:t>
            </a:r>
            <a:r>
              <a:rPr lang="tr-TR" dirty="0" err="1"/>
              <a:t>score</a:t>
            </a:r>
            <a:r>
              <a:rPr lang="tr-TR" dirty="0"/>
              <a:t>  ≥  5 OR WPI of4–6 </a:t>
            </a:r>
            <a:r>
              <a:rPr lang="tr-TR" dirty="0" err="1"/>
              <a:t>and</a:t>
            </a:r>
            <a:r>
              <a:rPr lang="tr-TR" dirty="0"/>
              <a:t> SSS </a:t>
            </a:r>
            <a:r>
              <a:rPr lang="tr-TR" dirty="0" err="1"/>
              <a:t>score</a:t>
            </a:r>
            <a:r>
              <a:rPr lang="tr-TR" dirty="0"/>
              <a:t>  ≥  </a:t>
            </a:r>
            <a:r>
              <a:rPr lang="tr-TR" dirty="0" smtClean="0"/>
              <a:t>9</a:t>
            </a:r>
            <a:endParaRPr lang="tr-TR" sz="2000" dirty="0"/>
          </a:p>
          <a:p>
            <a:pPr marL="0" indent="0">
              <a:buNone/>
            </a:pPr>
            <a:r>
              <a:rPr lang="tr-TR" dirty="0">
                <a:solidFill>
                  <a:srgbClr val="800000"/>
                </a:solidFill>
              </a:rPr>
              <a:t>2) </a:t>
            </a:r>
            <a:r>
              <a:rPr lang="tr-TR" dirty="0" err="1">
                <a:solidFill>
                  <a:srgbClr val="800000"/>
                </a:solidFill>
              </a:rPr>
              <a:t>Generalized</a:t>
            </a:r>
            <a:r>
              <a:rPr lang="tr-TR" dirty="0">
                <a:solidFill>
                  <a:srgbClr val="800000"/>
                </a:solidFill>
              </a:rPr>
              <a:t> </a:t>
            </a:r>
            <a:r>
              <a:rPr lang="tr-TR" dirty="0" err="1">
                <a:solidFill>
                  <a:srgbClr val="800000"/>
                </a:solidFill>
              </a:rPr>
              <a:t>pain,defined</a:t>
            </a:r>
            <a:r>
              <a:rPr lang="tr-TR" dirty="0">
                <a:solidFill>
                  <a:srgbClr val="800000"/>
                </a:solidFill>
              </a:rPr>
              <a:t> as </a:t>
            </a:r>
            <a:r>
              <a:rPr lang="tr-TR" dirty="0" err="1">
                <a:solidFill>
                  <a:srgbClr val="800000"/>
                </a:solidFill>
              </a:rPr>
              <a:t>pain</a:t>
            </a:r>
            <a:r>
              <a:rPr lang="tr-TR" dirty="0">
                <a:solidFill>
                  <a:srgbClr val="800000"/>
                </a:solidFill>
              </a:rPr>
              <a:t> in at </a:t>
            </a:r>
            <a:r>
              <a:rPr lang="tr-TR" dirty="0" err="1">
                <a:solidFill>
                  <a:srgbClr val="800000"/>
                </a:solidFill>
              </a:rPr>
              <a:t>least</a:t>
            </a:r>
            <a:r>
              <a:rPr lang="tr-TR" dirty="0">
                <a:solidFill>
                  <a:srgbClr val="800000"/>
                </a:solidFill>
              </a:rPr>
              <a:t> 4 of 5 </a:t>
            </a:r>
            <a:r>
              <a:rPr lang="tr-TR" dirty="0" err="1">
                <a:solidFill>
                  <a:srgbClr val="800000"/>
                </a:solidFill>
              </a:rPr>
              <a:t>regions</a:t>
            </a:r>
            <a:r>
              <a:rPr lang="tr-TR" dirty="0">
                <a:solidFill>
                  <a:srgbClr val="800000"/>
                </a:solidFill>
              </a:rPr>
              <a:t>, </a:t>
            </a:r>
            <a:r>
              <a:rPr lang="tr-TR" dirty="0" err="1">
                <a:solidFill>
                  <a:srgbClr val="800000"/>
                </a:solidFill>
              </a:rPr>
              <a:t>must</a:t>
            </a:r>
            <a:r>
              <a:rPr lang="tr-TR" dirty="0">
                <a:solidFill>
                  <a:srgbClr val="800000"/>
                </a:solidFill>
              </a:rPr>
              <a:t> be </a:t>
            </a:r>
            <a:r>
              <a:rPr lang="tr-TR" dirty="0" err="1">
                <a:solidFill>
                  <a:srgbClr val="800000"/>
                </a:solidFill>
              </a:rPr>
              <a:t>present</a:t>
            </a:r>
            <a:r>
              <a:rPr lang="tr-TR" dirty="0">
                <a:solidFill>
                  <a:srgbClr val="800000"/>
                </a:solidFill>
              </a:rPr>
              <a:t>. </a:t>
            </a:r>
            <a:r>
              <a:rPr lang="tr-TR" sz="2100" i="1" dirty="0" err="1" smtClean="0">
                <a:solidFill>
                  <a:srgbClr val="800000"/>
                </a:solidFill>
              </a:rPr>
              <a:t>Jaw</a:t>
            </a:r>
            <a:r>
              <a:rPr lang="tr-TR" sz="2100" i="1" dirty="0">
                <a:solidFill>
                  <a:srgbClr val="800000"/>
                </a:solidFill>
              </a:rPr>
              <a:t>, </a:t>
            </a:r>
            <a:r>
              <a:rPr lang="tr-TR" sz="2100" i="1" dirty="0" err="1">
                <a:solidFill>
                  <a:srgbClr val="800000"/>
                </a:solidFill>
              </a:rPr>
              <a:t>chest</a:t>
            </a:r>
            <a:r>
              <a:rPr lang="tr-TR" sz="2100" i="1" dirty="0">
                <a:solidFill>
                  <a:srgbClr val="800000"/>
                </a:solidFill>
              </a:rPr>
              <a:t>, </a:t>
            </a:r>
            <a:r>
              <a:rPr lang="tr-TR" sz="2100" i="1" dirty="0" err="1" smtClean="0">
                <a:solidFill>
                  <a:srgbClr val="800000"/>
                </a:solidFill>
              </a:rPr>
              <a:t>and</a:t>
            </a:r>
            <a:r>
              <a:rPr lang="tr-TR" sz="2100" i="1" dirty="0" smtClean="0">
                <a:solidFill>
                  <a:srgbClr val="800000"/>
                </a:solidFill>
              </a:rPr>
              <a:t> </a:t>
            </a:r>
            <a:r>
              <a:rPr lang="tr-TR" sz="2100" i="1" dirty="0" err="1" smtClean="0">
                <a:solidFill>
                  <a:srgbClr val="800000"/>
                </a:solidFill>
              </a:rPr>
              <a:t>abdominal</a:t>
            </a:r>
            <a:r>
              <a:rPr lang="tr-TR" sz="2100" i="1" dirty="0" smtClean="0">
                <a:solidFill>
                  <a:srgbClr val="800000"/>
                </a:solidFill>
              </a:rPr>
              <a:t> </a:t>
            </a:r>
            <a:r>
              <a:rPr lang="tr-TR" sz="2100" i="1" dirty="0" err="1">
                <a:solidFill>
                  <a:srgbClr val="800000"/>
                </a:solidFill>
              </a:rPr>
              <a:t>pain</a:t>
            </a:r>
            <a:r>
              <a:rPr lang="tr-TR" sz="2100" i="1" dirty="0">
                <a:solidFill>
                  <a:srgbClr val="800000"/>
                </a:solidFill>
              </a:rPr>
              <a:t> </a:t>
            </a:r>
            <a:r>
              <a:rPr lang="tr-TR" sz="2100" i="1" dirty="0" err="1">
                <a:solidFill>
                  <a:srgbClr val="800000"/>
                </a:solidFill>
              </a:rPr>
              <a:t>are</a:t>
            </a:r>
            <a:r>
              <a:rPr lang="tr-TR" sz="2100" i="1" dirty="0">
                <a:solidFill>
                  <a:srgbClr val="800000"/>
                </a:solidFill>
              </a:rPr>
              <a:t> not </a:t>
            </a:r>
            <a:r>
              <a:rPr lang="tr-TR" sz="2100" i="1" dirty="0" err="1">
                <a:solidFill>
                  <a:srgbClr val="800000"/>
                </a:solidFill>
              </a:rPr>
              <a:t>included</a:t>
            </a:r>
            <a:r>
              <a:rPr lang="tr-TR" sz="2100" i="1" dirty="0">
                <a:solidFill>
                  <a:srgbClr val="800000"/>
                </a:solidFill>
              </a:rPr>
              <a:t> in </a:t>
            </a:r>
            <a:r>
              <a:rPr lang="tr-TR" sz="2100" i="1" dirty="0" err="1">
                <a:solidFill>
                  <a:srgbClr val="800000"/>
                </a:solidFill>
              </a:rPr>
              <a:t>generalized</a:t>
            </a:r>
            <a:r>
              <a:rPr lang="tr-TR" sz="2100" i="1" dirty="0">
                <a:solidFill>
                  <a:srgbClr val="800000"/>
                </a:solidFill>
              </a:rPr>
              <a:t> </a:t>
            </a:r>
            <a:r>
              <a:rPr lang="tr-TR" sz="2100" i="1" dirty="0" err="1">
                <a:solidFill>
                  <a:srgbClr val="800000"/>
                </a:solidFill>
              </a:rPr>
              <a:t>pain</a:t>
            </a:r>
            <a:r>
              <a:rPr lang="tr-TR" sz="2100" i="1" dirty="0">
                <a:solidFill>
                  <a:srgbClr val="800000"/>
                </a:solidFill>
              </a:rPr>
              <a:t> </a:t>
            </a:r>
            <a:r>
              <a:rPr lang="tr-TR" sz="2100" i="1" dirty="0" err="1">
                <a:solidFill>
                  <a:srgbClr val="800000"/>
                </a:solidFill>
              </a:rPr>
              <a:t>definition</a:t>
            </a:r>
            <a:r>
              <a:rPr lang="tr-TR" sz="2100" i="1" dirty="0"/>
              <a:t>.</a:t>
            </a:r>
            <a:endParaRPr lang="tr-TR" sz="1400" i="1" dirty="0"/>
          </a:p>
          <a:p>
            <a:pPr marL="0" indent="0">
              <a:buNone/>
            </a:pPr>
            <a:r>
              <a:rPr lang="tr-TR" dirty="0" smtClean="0"/>
              <a:t>3</a:t>
            </a:r>
            <a:r>
              <a:rPr lang="tr-TR" dirty="0"/>
              <a:t>) </a:t>
            </a:r>
            <a:r>
              <a:rPr lang="tr-TR" dirty="0" err="1"/>
              <a:t>Symptoms</a:t>
            </a:r>
            <a:r>
              <a:rPr lang="tr-TR" dirty="0"/>
              <a:t> </a:t>
            </a:r>
            <a:r>
              <a:rPr lang="tr-TR" dirty="0" err="1"/>
              <a:t>have</a:t>
            </a:r>
            <a:r>
              <a:rPr lang="tr-TR" dirty="0"/>
              <a:t> </a:t>
            </a:r>
            <a:r>
              <a:rPr lang="tr-TR" dirty="0" err="1" smtClean="0"/>
              <a:t>been</a:t>
            </a:r>
            <a:r>
              <a:rPr lang="tr-TR" dirty="0" smtClean="0"/>
              <a:t> </a:t>
            </a:r>
            <a:r>
              <a:rPr lang="tr-TR" dirty="0" err="1" smtClean="0"/>
              <a:t>generally</a:t>
            </a:r>
            <a:r>
              <a:rPr lang="tr-TR" dirty="0" smtClean="0"/>
              <a:t> </a:t>
            </a:r>
            <a:r>
              <a:rPr lang="tr-TR" dirty="0" err="1"/>
              <a:t>present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at </a:t>
            </a:r>
            <a:r>
              <a:rPr lang="tr-TR" dirty="0" err="1" smtClean="0"/>
              <a:t>least</a:t>
            </a:r>
            <a:r>
              <a:rPr lang="tr-TR" dirty="0" smtClean="0"/>
              <a:t> 3 </a:t>
            </a:r>
            <a:r>
              <a:rPr lang="tr-TR" dirty="0" err="1" smtClean="0"/>
              <a:t>months</a:t>
            </a:r>
            <a:r>
              <a:rPr lang="tr-TR" dirty="0"/>
              <a:t>. </a:t>
            </a:r>
            <a:endParaRPr lang="tr-TR" sz="2000" dirty="0"/>
          </a:p>
          <a:p>
            <a:pPr marL="0" indent="0">
              <a:buNone/>
            </a:pPr>
            <a:r>
              <a:rPr lang="tr-TR" dirty="0" smtClean="0">
                <a:solidFill>
                  <a:srgbClr val="800000"/>
                </a:solidFill>
              </a:rPr>
              <a:t>4</a:t>
            </a:r>
            <a:r>
              <a:rPr lang="tr-TR" dirty="0">
                <a:solidFill>
                  <a:srgbClr val="800000"/>
                </a:solidFill>
              </a:rPr>
              <a:t>) A </a:t>
            </a:r>
            <a:r>
              <a:rPr lang="tr-TR" dirty="0" err="1">
                <a:solidFill>
                  <a:srgbClr val="800000"/>
                </a:solidFill>
              </a:rPr>
              <a:t>diagnosis</a:t>
            </a:r>
            <a:r>
              <a:rPr lang="tr-TR" dirty="0">
                <a:solidFill>
                  <a:srgbClr val="800000"/>
                </a:solidFill>
              </a:rPr>
              <a:t> of </a:t>
            </a:r>
            <a:r>
              <a:rPr lang="tr-TR" dirty="0" err="1">
                <a:solidFill>
                  <a:srgbClr val="800000"/>
                </a:solidFill>
              </a:rPr>
              <a:t>fibromyalgia</a:t>
            </a:r>
            <a:r>
              <a:rPr lang="tr-TR" dirty="0">
                <a:solidFill>
                  <a:srgbClr val="800000"/>
                </a:solidFill>
              </a:rPr>
              <a:t> is </a:t>
            </a:r>
            <a:r>
              <a:rPr lang="tr-TR" dirty="0" err="1">
                <a:solidFill>
                  <a:srgbClr val="800000"/>
                </a:solidFill>
              </a:rPr>
              <a:t>valid</a:t>
            </a:r>
            <a:r>
              <a:rPr lang="tr-TR" dirty="0">
                <a:solidFill>
                  <a:srgbClr val="800000"/>
                </a:solidFill>
              </a:rPr>
              <a:t> </a:t>
            </a:r>
            <a:r>
              <a:rPr lang="tr-TR" dirty="0" err="1">
                <a:solidFill>
                  <a:srgbClr val="800000"/>
                </a:solidFill>
              </a:rPr>
              <a:t>irrespective</a:t>
            </a:r>
            <a:r>
              <a:rPr lang="tr-TR" dirty="0">
                <a:solidFill>
                  <a:srgbClr val="800000"/>
                </a:solidFill>
              </a:rPr>
              <a:t> of </a:t>
            </a:r>
            <a:r>
              <a:rPr lang="tr-TR" dirty="0" err="1">
                <a:solidFill>
                  <a:srgbClr val="800000"/>
                </a:solidFill>
              </a:rPr>
              <a:t>other</a:t>
            </a:r>
            <a:r>
              <a:rPr lang="tr-TR" dirty="0">
                <a:solidFill>
                  <a:srgbClr val="800000"/>
                </a:solidFill>
              </a:rPr>
              <a:t> </a:t>
            </a:r>
            <a:r>
              <a:rPr lang="tr-TR" dirty="0" err="1">
                <a:solidFill>
                  <a:srgbClr val="800000"/>
                </a:solidFill>
              </a:rPr>
              <a:t>diagnoses</a:t>
            </a:r>
            <a:r>
              <a:rPr lang="tr-TR" dirty="0">
                <a:solidFill>
                  <a:srgbClr val="800000"/>
                </a:solidFill>
              </a:rPr>
              <a:t>. A </a:t>
            </a:r>
            <a:r>
              <a:rPr lang="tr-TR" dirty="0" err="1">
                <a:solidFill>
                  <a:srgbClr val="800000"/>
                </a:solidFill>
              </a:rPr>
              <a:t>diagnosis</a:t>
            </a:r>
            <a:r>
              <a:rPr lang="tr-TR" dirty="0">
                <a:solidFill>
                  <a:srgbClr val="800000"/>
                </a:solidFill>
              </a:rPr>
              <a:t> of </a:t>
            </a:r>
            <a:r>
              <a:rPr lang="tr-TR" dirty="0" err="1">
                <a:solidFill>
                  <a:srgbClr val="800000"/>
                </a:solidFill>
              </a:rPr>
              <a:t>fibromyalgia</a:t>
            </a:r>
            <a:r>
              <a:rPr lang="tr-TR" dirty="0">
                <a:solidFill>
                  <a:srgbClr val="800000"/>
                </a:solidFill>
              </a:rPr>
              <a:t> </a:t>
            </a:r>
            <a:r>
              <a:rPr lang="tr-TR" dirty="0" err="1">
                <a:solidFill>
                  <a:srgbClr val="800000"/>
                </a:solidFill>
              </a:rPr>
              <a:t>does</a:t>
            </a:r>
            <a:r>
              <a:rPr lang="tr-TR" dirty="0">
                <a:solidFill>
                  <a:srgbClr val="800000"/>
                </a:solidFill>
              </a:rPr>
              <a:t> not </a:t>
            </a:r>
            <a:r>
              <a:rPr lang="tr-TR" dirty="0" err="1">
                <a:solidFill>
                  <a:srgbClr val="800000"/>
                </a:solidFill>
              </a:rPr>
              <a:t>exclude</a:t>
            </a:r>
            <a:r>
              <a:rPr lang="tr-TR" dirty="0">
                <a:solidFill>
                  <a:srgbClr val="800000"/>
                </a:solidFill>
              </a:rPr>
              <a:t> </a:t>
            </a:r>
            <a:r>
              <a:rPr lang="tr-TR" dirty="0" err="1">
                <a:solidFill>
                  <a:srgbClr val="800000"/>
                </a:solidFill>
              </a:rPr>
              <a:t>the</a:t>
            </a:r>
            <a:r>
              <a:rPr lang="tr-TR" dirty="0">
                <a:solidFill>
                  <a:srgbClr val="800000"/>
                </a:solidFill>
              </a:rPr>
              <a:t> presence of </a:t>
            </a:r>
            <a:r>
              <a:rPr lang="tr-TR" dirty="0" err="1">
                <a:solidFill>
                  <a:srgbClr val="800000"/>
                </a:solidFill>
              </a:rPr>
              <a:t>other</a:t>
            </a:r>
            <a:r>
              <a:rPr lang="tr-TR" dirty="0">
                <a:solidFill>
                  <a:srgbClr val="800000"/>
                </a:solidFill>
              </a:rPr>
              <a:t> </a:t>
            </a:r>
            <a:r>
              <a:rPr lang="tr-TR" dirty="0" err="1">
                <a:solidFill>
                  <a:srgbClr val="800000"/>
                </a:solidFill>
              </a:rPr>
              <a:t>clinically</a:t>
            </a:r>
            <a:r>
              <a:rPr lang="tr-TR" dirty="0">
                <a:solidFill>
                  <a:srgbClr val="800000"/>
                </a:solidFill>
              </a:rPr>
              <a:t> </a:t>
            </a:r>
            <a:r>
              <a:rPr lang="tr-TR" dirty="0" err="1">
                <a:solidFill>
                  <a:srgbClr val="800000"/>
                </a:solidFill>
              </a:rPr>
              <a:t>important</a:t>
            </a:r>
            <a:r>
              <a:rPr lang="tr-TR" dirty="0">
                <a:solidFill>
                  <a:srgbClr val="800000"/>
                </a:solidFill>
              </a:rPr>
              <a:t> </a:t>
            </a:r>
            <a:r>
              <a:rPr lang="tr-TR" dirty="0" err="1">
                <a:solidFill>
                  <a:srgbClr val="800000"/>
                </a:solidFill>
              </a:rPr>
              <a:t>illnesses</a:t>
            </a:r>
            <a:r>
              <a:rPr lang="tr-TR" dirty="0">
                <a:solidFill>
                  <a:srgbClr val="800000"/>
                </a:solidFill>
              </a:rPr>
              <a:t>.</a:t>
            </a:r>
            <a:endParaRPr lang="tr-TR" sz="2000" dirty="0">
              <a:solidFill>
                <a:srgbClr val="800000"/>
              </a:solidFill>
            </a:endParaRPr>
          </a:p>
          <a:p>
            <a:pPr lvl="1"/>
            <a:endParaRPr lang="tr-TR" dirty="0" smtClean="0"/>
          </a:p>
          <a:p>
            <a:pPr marL="457200" lvl="1" indent="0" algn="ctr">
              <a:buNone/>
            </a:pPr>
            <a:r>
              <a:rPr lang="tr-TR" b="1" dirty="0" smtClean="0"/>
              <a:t>                    </a:t>
            </a:r>
            <a:r>
              <a:rPr lang="tr-TR" sz="2400" b="1" dirty="0" smtClean="0"/>
              <a:t> </a:t>
            </a:r>
            <a:r>
              <a:rPr lang="en-US" sz="2400" b="1" dirty="0" smtClean="0"/>
              <a:t>Does not require TP</a:t>
            </a:r>
            <a:r>
              <a:rPr lang="tr-TR" sz="2400" b="1" dirty="0" smtClean="0"/>
              <a:t>T</a:t>
            </a:r>
            <a:r>
              <a:rPr lang="en-US" sz="2400" b="1" dirty="0" smtClean="0"/>
              <a:t> </a:t>
            </a:r>
            <a:r>
              <a:rPr lang="en-US" sz="2400" b="1" dirty="0"/>
              <a:t>examination </a:t>
            </a:r>
            <a:endParaRPr lang="en-US" sz="2400" b="1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7188" y="5982224"/>
            <a:ext cx="409955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  <a:p>
            <a:r>
              <a:rPr lang="en-US" sz="1100" dirty="0"/>
              <a:t>Wolfe F, et </a:t>
            </a:r>
            <a:r>
              <a:rPr lang="en-US" sz="1100" dirty="0" err="1"/>
              <a:t>al.Arth</a:t>
            </a:r>
            <a:r>
              <a:rPr lang="en-US" sz="1100" dirty="0"/>
              <a:t> Care Res. 2010; 62(5):600–610.</a:t>
            </a:r>
            <a:endParaRPr lang="tr-TR" sz="1100" dirty="0"/>
          </a:p>
          <a:p>
            <a:r>
              <a:rPr lang="tr-TR" sz="1100" dirty="0" err="1" smtClean="0"/>
              <a:t>Wolfe</a:t>
            </a:r>
            <a:r>
              <a:rPr lang="tr-TR" sz="1100" dirty="0" smtClean="0"/>
              <a:t> </a:t>
            </a:r>
            <a:r>
              <a:rPr lang="tr-TR" sz="1100" dirty="0"/>
              <a:t>F, et </a:t>
            </a:r>
            <a:r>
              <a:rPr lang="tr-TR" sz="1100" dirty="0" err="1"/>
              <a:t>al.Semin</a:t>
            </a:r>
            <a:r>
              <a:rPr lang="tr-TR" sz="1100" dirty="0"/>
              <a:t> </a:t>
            </a:r>
            <a:r>
              <a:rPr lang="tr-TR" sz="1100" dirty="0" err="1"/>
              <a:t>Arthritis</a:t>
            </a:r>
            <a:r>
              <a:rPr lang="tr-TR" sz="1100" dirty="0"/>
              <a:t> </a:t>
            </a:r>
            <a:r>
              <a:rPr lang="tr-TR" sz="1100" dirty="0" err="1"/>
              <a:t>Rheum</a:t>
            </a:r>
            <a:r>
              <a:rPr lang="tr-TR" sz="1100" dirty="0"/>
              <a:t>. 2016 Dec;46(3):319-329.</a:t>
            </a:r>
          </a:p>
          <a:p>
            <a:r>
              <a:rPr lang="en-US" sz="1100" dirty="0" smtClean="0"/>
              <a:t>.</a:t>
            </a:r>
            <a:endParaRPr lang="tr-TR" sz="1100" dirty="0"/>
          </a:p>
          <a:p>
            <a:endParaRPr lang="en-US" sz="1100" dirty="0"/>
          </a:p>
        </p:txBody>
      </p:sp>
      <p:pic>
        <p:nvPicPr>
          <p:cNvPr id="5" name="Picture 4" descr="FullSizeRender-3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91" y="130840"/>
            <a:ext cx="6053995" cy="206908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 descr="FullSizeRender-4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724" y="73110"/>
            <a:ext cx="5070585" cy="197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670626"/>
      </p:ext>
    </p:extLst>
  </p:cSld>
  <p:clrMapOvr>
    <a:masterClrMapping/>
  </p:clrMapOvr>
  <p:transition xmlns:p14="http://schemas.microsoft.com/office/powerpoint/2010/main" spd="slow">
    <p:randomBa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/>
          <p:cNvSpPr>
            <a:spLocks noGrp="1"/>
          </p:cNvSpPr>
          <p:nvPr>
            <p:ph type="title"/>
          </p:nvPr>
        </p:nvSpPr>
        <p:spPr>
          <a:xfrm>
            <a:off x="322729" y="384205"/>
            <a:ext cx="8590391" cy="1143000"/>
          </a:xfrm>
        </p:spPr>
        <p:txBody>
          <a:bodyPr>
            <a:normAutofit/>
          </a:bodyPr>
          <a:lstStyle/>
          <a:p>
            <a:r>
              <a:rPr lang="tr-TR" sz="4000" b="1" dirty="0" err="1" smtClean="0">
                <a:solidFill>
                  <a:srgbClr val="800000"/>
                </a:solidFill>
              </a:rPr>
              <a:t>Considerable</a:t>
            </a:r>
            <a:r>
              <a:rPr lang="tr-TR" sz="4000" b="1" dirty="0" smtClean="0">
                <a:solidFill>
                  <a:srgbClr val="800000"/>
                </a:solidFill>
              </a:rPr>
              <a:t> </a:t>
            </a:r>
            <a:r>
              <a:rPr lang="tr-TR" sz="4000" b="1" dirty="0" err="1" smtClean="0">
                <a:solidFill>
                  <a:srgbClr val="800000"/>
                </a:solidFill>
              </a:rPr>
              <a:t>Overlap</a:t>
            </a:r>
            <a:r>
              <a:rPr lang="tr-TR" sz="4000" b="1" dirty="0" smtClean="0">
                <a:solidFill>
                  <a:srgbClr val="800000"/>
                </a:solidFill>
              </a:rPr>
              <a:t> </a:t>
            </a:r>
            <a:r>
              <a:rPr lang="tr-TR" sz="4000" b="1" dirty="0" err="1" smtClean="0">
                <a:solidFill>
                  <a:srgbClr val="800000"/>
                </a:solidFill>
              </a:rPr>
              <a:t>Among</a:t>
            </a:r>
            <a:r>
              <a:rPr lang="tr-TR" sz="4000" b="1" dirty="0" smtClean="0">
                <a:solidFill>
                  <a:srgbClr val="800000"/>
                </a:solidFill>
              </a:rPr>
              <a:t> CSS</a:t>
            </a:r>
            <a:endParaRPr lang="tr-TR" sz="4400" dirty="0">
              <a:solidFill>
                <a:srgbClr val="800000"/>
              </a:solidFill>
            </a:endParaRPr>
          </a:p>
        </p:txBody>
      </p:sp>
      <p:sp>
        <p:nvSpPr>
          <p:cNvPr id="5" name="İçerik Yer Tutucusu 4"/>
          <p:cNvSpPr>
            <a:spLocks noGrp="1"/>
          </p:cNvSpPr>
          <p:nvPr>
            <p:ph idx="1"/>
          </p:nvPr>
        </p:nvSpPr>
        <p:spPr>
          <a:xfrm>
            <a:off x="322729" y="1987394"/>
            <a:ext cx="9566836" cy="4525963"/>
          </a:xfrm>
        </p:spPr>
        <p:txBody>
          <a:bodyPr>
            <a:normAutofit/>
          </a:bodyPr>
          <a:lstStyle/>
          <a:p>
            <a:pPr lvl="1"/>
            <a:r>
              <a:rPr lang="tr-TR" sz="3200" dirty="0" err="1" smtClean="0"/>
              <a:t>Fibromyalgia</a:t>
            </a:r>
            <a:endParaRPr lang="tr-TR" sz="3200" dirty="0" smtClean="0"/>
          </a:p>
          <a:p>
            <a:pPr lvl="1"/>
            <a:r>
              <a:rPr lang="tr-TR" sz="3200" dirty="0" err="1"/>
              <a:t>C</a:t>
            </a:r>
            <a:r>
              <a:rPr lang="tr-TR" sz="3200" dirty="0" err="1" smtClean="0"/>
              <a:t>hronic</a:t>
            </a:r>
            <a:r>
              <a:rPr lang="tr-TR" sz="3200" dirty="0" smtClean="0"/>
              <a:t> </a:t>
            </a:r>
            <a:r>
              <a:rPr lang="tr-TR" sz="3200" dirty="0" err="1" smtClean="0"/>
              <a:t>fatigue</a:t>
            </a:r>
            <a:endParaRPr lang="tr-TR" sz="3200" dirty="0" smtClean="0"/>
          </a:p>
          <a:p>
            <a:pPr lvl="1"/>
            <a:r>
              <a:rPr lang="tr-TR" sz="3200" dirty="0" err="1"/>
              <a:t>I</a:t>
            </a:r>
            <a:r>
              <a:rPr lang="tr-TR" sz="3200" dirty="0" err="1" smtClean="0"/>
              <a:t>rritable</a:t>
            </a:r>
            <a:r>
              <a:rPr lang="tr-TR" sz="3200" dirty="0" smtClean="0"/>
              <a:t> </a:t>
            </a:r>
            <a:r>
              <a:rPr lang="tr-TR" sz="3200" dirty="0" err="1"/>
              <a:t>bowel</a:t>
            </a:r>
            <a:r>
              <a:rPr lang="tr-TR" sz="3200" dirty="0"/>
              <a:t> </a:t>
            </a:r>
            <a:r>
              <a:rPr lang="tr-TR" sz="3200" dirty="0" err="1" smtClean="0"/>
              <a:t>syndrome</a:t>
            </a:r>
            <a:endParaRPr lang="tr-TR" sz="3200" dirty="0" smtClean="0"/>
          </a:p>
          <a:p>
            <a:pPr lvl="1"/>
            <a:r>
              <a:rPr lang="tr-TR" sz="3200" dirty="0" err="1"/>
              <a:t>C</a:t>
            </a:r>
            <a:r>
              <a:rPr lang="tr-TR" sz="3200" dirty="0" err="1" smtClean="0"/>
              <a:t>hronic</a:t>
            </a:r>
            <a:r>
              <a:rPr lang="tr-TR" sz="3200" dirty="0" smtClean="0"/>
              <a:t> </a:t>
            </a:r>
            <a:r>
              <a:rPr lang="tr-TR" sz="3200" dirty="0" err="1"/>
              <a:t>pelvic</a:t>
            </a:r>
            <a:r>
              <a:rPr lang="tr-TR" sz="3200" dirty="0"/>
              <a:t> </a:t>
            </a:r>
            <a:r>
              <a:rPr lang="tr-TR" sz="3200" dirty="0" err="1" smtClean="0"/>
              <a:t>pain</a:t>
            </a:r>
            <a:endParaRPr lang="tr-TR" sz="3200" dirty="0" smtClean="0"/>
          </a:p>
          <a:p>
            <a:pPr lvl="1"/>
            <a:r>
              <a:rPr lang="tr-TR" sz="3200" dirty="0" err="1"/>
              <a:t>C</a:t>
            </a:r>
            <a:r>
              <a:rPr lang="tr-TR" sz="3200" dirty="0" err="1" smtClean="0"/>
              <a:t>hronic</a:t>
            </a:r>
            <a:r>
              <a:rPr lang="tr-TR" sz="3200" dirty="0" smtClean="0"/>
              <a:t> </a:t>
            </a:r>
            <a:r>
              <a:rPr lang="tr-TR" sz="3200" dirty="0" err="1"/>
              <a:t>daily</a:t>
            </a:r>
            <a:r>
              <a:rPr lang="tr-TR" sz="3200" dirty="0"/>
              <a:t> </a:t>
            </a:r>
            <a:r>
              <a:rPr lang="tr-TR" sz="3200" dirty="0" err="1" smtClean="0"/>
              <a:t>headache</a:t>
            </a:r>
            <a:r>
              <a:rPr lang="tr-TR" sz="3200" dirty="0" smtClean="0"/>
              <a:t> </a:t>
            </a:r>
          </a:p>
          <a:p>
            <a:pPr lvl="1"/>
            <a:endParaRPr lang="tr-TR" sz="3200" dirty="0"/>
          </a:p>
          <a:p>
            <a:pPr marL="457200" lvl="1" indent="0">
              <a:buNone/>
            </a:pPr>
            <a:r>
              <a:rPr lang="tr-TR" sz="2400" dirty="0" err="1" smtClean="0"/>
              <a:t>Many</a:t>
            </a:r>
            <a:r>
              <a:rPr lang="tr-TR" sz="2400" dirty="0" smtClean="0"/>
              <a:t> </a:t>
            </a:r>
            <a:r>
              <a:rPr lang="tr-TR" sz="2400" dirty="0" err="1"/>
              <a:t>patients</a:t>
            </a:r>
            <a:r>
              <a:rPr lang="tr-TR" sz="2400" dirty="0"/>
              <a:t> </a:t>
            </a:r>
            <a:r>
              <a:rPr lang="tr-TR" sz="2400" dirty="0" err="1"/>
              <a:t>carry</a:t>
            </a:r>
            <a:r>
              <a:rPr lang="tr-TR" sz="2400" dirty="0"/>
              <a:t> </a:t>
            </a:r>
            <a:r>
              <a:rPr lang="tr-TR" sz="2400" dirty="0" err="1"/>
              <a:t>multiple</a:t>
            </a:r>
            <a:r>
              <a:rPr lang="tr-TR" sz="2400" dirty="0"/>
              <a:t> </a:t>
            </a:r>
            <a:r>
              <a:rPr lang="tr-TR" sz="2400" dirty="0" err="1"/>
              <a:t>diagnoses</a:t>
            </a:r>
            <a:r>
              <a:rPr lang="tr-TR" sz="2400" dirty="0"/>
              <a:t> </a:t>
            </a:r>
            <a:r>
              <a:rPr lang="tr-TR" sz="2400" dirty="0" err="1" smtClean="0"/>
              <a:t>simultaneously</a:t>
            </a:r>
            <a:endParaRPr lang="tr-TR" sz="2400" dirty="0"/>
          </a:p>
        </p:txBody>
      </p:sp>
      <p:sp>
        <p:nvSpPr>
          <p:cNvPr id="6" name="Metin kutusu 5"/>
          <p:cNvSpPr txBox="1"/>
          <p:nvPr/>
        </p:nvSpPr>
        <p:spPr>
          <a:xfrm>
            <a:off x="853171" y="6422159"/>
            <a:ext cx="26196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/>
              <a:t>Henningsen</a:t>
            </a:r>
            <a:r>
              <a:rPr lang="en-US" sz="800" dirty="0"/>
              <a:t> P, </a:t>
            </a:r>
            <a:r>
              <a:rPr lang="en-US" sz="800" dirty="0" smtClean="0"/>
              <a:t>et </a:t>
            </a:r>
            <a:r>
              <a:rPr lang="en-US" sz="800" dirty="0"/>
              <a:t>al. J </a:t>
            </a:r>
            <a:r>
              <a:rPr lang="en-US" sz="800" dirty="0" err="1"/>
              <a:t>Psychosom</a:t>
            </a:r>
            <a:r>
              <a:rPr lang="en-US" sz="800" dirty="0"/>
              <a:t> Res. 2013 Jan;74(1):12-7.</a:t>
            </a:r>
            <a:endParaRPr lang="tr-TR" sz="800" dirty="0"/>
          </a:p>
          <a:p>
            <a:r>
              <a:rPr lang="en-US" sz="800" dirty="0" err="1" smtClean="0"/>
              <a:t>Staud</a:t>
            </a:r>
            <a:r>
              <a:rPr lang="en-US" sz="800" dirty="0" smtClean="0"/>
              <a:t> R</a:t>
            </a:r>
            <a:r>
              <a:rPr lang="tr-TR" sz="800" dirty="0" smtClean="0"/>
              <a:t> et al</a:t>
            </a:r>
            <a:r>
              <a:rPr lang="en-US" sz="800" dirty="0" smtClean="0"/>
              <a:t>.</a:t>
            </a:r>
            <a:r>
              <a:rPr lang="en-US" sz="800" dirty="0"/>
              <a:t> </a:t>
            </a:r>
            <a:r>
              <a:rPr lang="en-US" sz="800" dirty="0" err="1"/>
              <a:t>Curr</a:t>
            </a:r>
            <a:r>
              <a:rPr lang="en-US" sz="800" dirty="0"/>
              <a:t> </a:t>
            </a:r>
            <a:r>
              <a:rPr lang="en-US" sz="800" dirty="0" err="1"/>
              <a:t>Rheumatol</a:t>
            </a:r>
            <a:r>
              <a:rPr lang="en-US" sz="800" dirty="0"/>
              <a:t> Rep. 2010;12:448–54</a:t>
            </a:r>
            <a:endParaRPr lang="tr-TR" sz="800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8155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21443" y="2332038"/>
            <a:ext cx="8229600" cy="45259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Patients who </a:t>
            </a:r>
            <a:r>
              <a:rPr lang="en-US" sz="3600" dirty="0"/>
              <a:t>fulfill the diagnosis of </a:t>
            </a:r>
            <a:r>
              <a:rPr lang="en-US" sz="3600" b="1" dirty="0"/>
              <a:t>fibromyalgia</a:t>
            </a:r>
            <a:r>
              <a:rPr lang="en-US" sz="3600" dirty="0"/>
              <a:t> show significantly more </a:t>
            </a:r>
            <a:r>
              <a:rPr lang="en-US" sz="3600" b="1" dirty="0"/>
              <a:t>intense deep vaginal pain </a:t>
            </a:r>
            <a:r>
              <a:rPr lang="en-US" sz="3600" dirty="0"/>
              <a:t>to palpation of </a:t>
            </a:r>
            <a:r>
              <a:rPr lang="en-US" sz="3600" b="1" dirty="0" err="1"/>
              <a:t>iliococcygeus</a:t>
            </a:r>
            <a:r>
              <a:rPr lang="en-US" sz="3600" b="1" dirty="0"/>
              <a:t> muscles </a:t>
            </a:r>
            <a:r>
              <a:rPr lang="en-US" sz="3600" dirty="0"/>
              <a:t>and </a:t>
            </a:r>
            <a:r>
              <a:rPr lang="en-US" sz="3600" b="1" dirty="0"/>
              <a:t>posterior vaginal wall</a:t>
            </a:r>
            <a:r>
              <a:rPr lang="en-US" sz="3600" dirty="0"/>
              <a:t>. </a:t>
            </a:r>
          </a:p>
          <a:p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48523" y="6033754"/>
            <a:ext cx="31009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Phillips N, et al. Am J </a:t>
            </a:r>
            <a:r>
              <a:rPr lang="en-US" sz="800" dirty="0" err="1"/>
              <a:t>Obstet</a:t>
            </a:r>
            <a:r>
              <a:rPr lang="en-US" sz="800" dirty="0"/>
              <a:t> Gynecol. 2016 Dec;215(6):751.e1-751.e5.</a:t>
            </a:r>
            <a:endParaRPr lang="tr-TR" sz="800" dirty="0"/>
          </a:p>
          <a:p>
            <a:endParaRPr lang="en-US" sz="800" dirty="0"/>
          </a:p>
        </p:txBody>
      </p:sp>
      <p:sp>
        <p:nvSpPr>
          <p:cNvPr id="5" name="TextBox 4"/>
          <p:cNvSpPr txBox="1"/>
          <p:nvPr/>
        </p:nvSpPr>
        <p:spPr>
          <a:xfrm>
            <a:off x="13344769" y="302846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220" y="0"/>
            <a:ext cx="3186430" cy="2059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859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06664" y="765982"/>
            <a:ext cx="8696325" cy="547211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Simultaneous symptoms of 87 women </a:t>
            </a:r>
            <a:r>
              <a:rPr lang="en-US" sz="3200" dirty="0"/>
              <a:t>with interstitial cystitis/painful bladder </a:t>
            </a:r>
            <a:r>
              <a:rPr lang="en-US" sz="3200" dirty="0" smtClean="0"/>
              <a:t>syndrome</a:t>
            </a:r>
          </a:p>
          <a:p>
            <a:pPr marL="0" indent="0">
              <a:buNone/>
            </a:pPr>
            <a:endParaRPr lang="en-US" sz="3200" dirty="0" smtClean="0"/>
          </a:p>
          <a:p>
            <a:pPr lvl="1"/>
            <a:r>
              <a:rPr lang="en-US" sz="2800" dirty="0" smtClean="0"/>
              <a:t>93</a:t>
            </a:r>
            <a:r>
              <a:rPr lang="en-US" sz="2800" dirty="0"/>
              <a:t>% </a:t>
            </a:r>
            <a:r>
              <a:rPr lang="en-US" sz="2800" dirty="0" smtClean="0"/>
              <a:t>pelvic pain</a:t>
            </a:r>
          </a:p>
          <a:p>
            <a:pPr lvl="1"/>
            <a:r>
              <a:rPr lang="en-US" sz="2800" dirty="0" smtClean="0"/>
              <a:t>70</a:t>
            </a:r>
            <a:r>
              <a:rPr lang="en-US" sz="2800" dirty="0"/>
              <a:t>% </a:t>
            </a:r>
            <a:r>
              <a:rPr lang="en-US" sz="2800" dirty="0" smtClean="0"/>
              <a:t>dyspareunia</a:t>
            </a:r>
            <a:endParaRPr lang="en-US" sz="2800" dirty="0"/>
          </a:p>
          <a:p>
            <a:pPr lvl="1"/>
            <a:r>
              <a:rPr lang="en-US" sz="2800" dirty="0" smtClean="0"/>
              <a:t>60</a:t>
            </a:r>
            <a:r>
              <a:rPr lang="en-US" sz="2800" dirty="0"/>
              <a:t>% </a:t>
            </a:r>
            <a:r>
              <a:rPr lang="en-US" sz="2800" dirty="0" err="1" smtClean="0"/>
              <a:t>vulvodynia</a:t>
            </a:r>
            <a:endParaRPr lang="en-US" sz="2800" dirty="0"/>
          </a:p>
          <a:p>
            <a:pPr lvl="1"/>
            <a:r>
              <a:rPr lang="en-US" sz="2800" dirty="0" smtClean="0"/>
              <a:t>52% constipation</a:t>
            </a:r>
            <a:endParaRPr lang="en-US" sz="2800" dirty="0"/>
          </a:p>
          <a:p>
            <a:pPr lvl="1"/>
            <a:r>
              <a:rPr lang="en-US" sz="2800" dirty="0" smtClean="0"/>
              <a:t>49</a:t>
            </a:r>
            <a:r>
              <a:rPr lang="en-US" sz="2800" dirty="0"/>
              <a:t>% </a:t>
            </a:r>
            <a:r>
              <a:rPr lang="en-US" sz="2800" dirty="0" smtClean="0"/>
              <a:t>irritable </a:t>
            </a:r>
            <a:r>
              <a:rPr lang="en-US" sz="2800" dirty="0"/>
              <a:t>bowel </a:t>
            </a:r>
            <a:r>
              <a:rPr lang="en-US" sz="2800" dirty="0" smtClean="0"/>
              <a:t>syndrome</a:t>
            </a:r>
            <a:endParaRPr lang="en-US" sz="2800" dirty="0"/>
          </a:p>
          <a:p>
            <a:pPr lvl="1"/>
            <a:r>
              <a:rPr lang="en-US" sz="2800" dirty="0"/>
              <a:t>41% urinary stress incontinence</a:t>
            </a:r>
          </a:p>
          <a:p>
            <a:pPr lvl="1"/>
            <a:r>
              <a:rPr lang="en-US" sz="2800" dirty="0" smtClean="0"/>
              <a:t>17</a:t>
            </a:r>
            <a:r>
              <a:rPr lang="en-US" sz="2800" dirty="0"/>
              <a:t>% </a:t>
            </a:r>
            <a:r>
              <a:rPr lang="en-US" sz="2800" dirty="0" smtClean="0"/>
              <a:t>fibromyalgia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072232" y="6380946"/>
            <a:ext cx="21595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Peters K et al. </a:t>
            </a:r>
            <a:r>
              <a:rPr lang="en-US" sz="800" dirty="0" smtClean="0"/>
              <a:t>Urology</a:t>
            </a:r>
            <a:r>
              <a:rPr lang="en-US" sz="800" dirty="0"/>
              <a:t>. 2008;71(4):634–40. </a:t>
            </a:r>
          </a:p>
          <a:p>
            <a:endParaRPr lang="en-US" sz="8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807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xmlns:p14="http://schemas.microsoft.com/office/powerpoint/2010/main" spd="slow">
        <p:diamond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283" y="461852"/>
            <a:ext cx="8574087" cy="1117126"/>
          </a:xfrm>
        </p:spPr>
        <p:txBody>
          <a:bodyPr/>
          <a:lstStyle/>
          <a:p>
            <a:r>
              <a:rPr lang="en-US" b="1" dirty="0" err="1" smtClean="0">
                <a:solidFill>
                  <a:srgbClr val="800000"/>
                </a:solidFill>
              </a:rPr>
              <a:t>Myofascial</a:t>
            </a:r>
            <a:r>
              <a:rPr lang="en-US" b="1" dirty="0" smtClean="0">
                <a:solidFill>
                  <a:srgbClr val="800000"/>
                </a:solidFill>
              </a:rPr>
              <a:t> Pain Syndrome </a:t>
            </a:r>
            <a:r>
              <a:rPr lang="en-US" b="1" dirty="0">
                <a:solidFill>
                  <a:srgbClr val="800000"/>
                </a:solidFill>
              </a:rPr>
              <a:t>(MPS)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283" y="1828800"/>
            <a:ext cx="8229600" cy="4525963"/>
          </a:xfrm>
        </p:spPr>
        <p:txBody>
          <a:bodyPr>
            <a:normAutofit/>
          </a:bodyPr>
          <a:lstStyle/>
          <a:p>
            <a:r>
              <a:rPr lang="en-US" sz="3600" dirty="0"/>
              <a:t>C</a:t>
            </a:r>
            <a:r>
              <a:rPr lang="en-US" sz="3600" dirty="0" smtClean="0"/>
              <a:t>haracterized </a:t>
            </a:r>
            <a:r>
              <a:rPr lang="en-US" sz="3600" dirty="0"/>
              <a:t>by </a:t>
            </a:r>
            <a:r>
              <a:rPr lang="en-US" sz="3600" b="1" dirty="0"/>
              <a:t>regional pain </a:t>
            </a:r>
            <a:r>
              <a:rPr lang="en-US" sz="3600" dirty="0"/>
              <a:t>originating from </a:t>
            </a:r>
            <a:r>
              <a:rPr lang="en-US" sz="3600" b="1" dirty="0"/>
              <a:t>hyperirritable spots</a:t>
            </a:r>
            <a:r>
              <a:rPr lang="en-US" sz="3600" dirty="0"/>
              <a:t> located within taut bands of skeletal muscle, known as </a:t>
            </a:r>
            <a:endParaRPr lang="tr-TR" sz="3600" dirty="0" smtClean="0"/>
          </a:p>
          <a:p>
            <a:pPr marL="0" indent="0">
              <a:buNone/>
            </a:pPr>
            <a:r>
              <a:rPr lang="tr-TR" sz="3600" b="1" dirty="0"/>
              <a:t> </a:t>
            </a:r>
            <a:r>
              <a:rPr lang="tr-TR" sz="3600" b="1" dirty="0" smtClean="0"/>
              <a:t>  </a:t>
            </a:r>
            <a:r>
              <a:rPr lang="en-US" sz="4000" b="1" dirty="0" err="1"/>
              <a:t>M</a:t>
            </a:r>
            <a:r>
              <a:rPr lang="en-US" sz="4000" b="1" dirty="0" err="1" smtClean="0"/>
              <a:t>yofascial</a:t>
            </a:r>
            <a:r>
              <a:rPr lang="en-US" sz="4000" b="1" dirty="0" smtClean="0"/>
              <a:t> </a:t>
            </a:r>
            <a:r>
              <a:rPr lang="en-US" sz="4000" b="1" dirty="0"/>
              <a:t>trigger points </a:t>
            </a:r>
            <a:r>
              <a:rPr lang="en-US" sz="4000" b="1" dirty="0" smtClean="0"/>
              <a:t>				(</a:t>
            </a:r>
            <a:r>
              <a:rPr lang="en-US" sz="4000" b="1" dirty="0" err="1"/>
              <a:t>MTrPs</a:t>
            </a:r>
            <a:r>
              <a:rPr lang="en-US" sz="4000" b="1" dirty="0"/>
              <a:t>) </a:t>
            </a:r>
            <a:endParaRPr lang="en-US" sz="4000" b="1" dirty="0" smtClean="0"/>
          </a:p>
          <a:p>
            <a:endParaRPr lang="tr-TR" sz="4000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309" y="6126163"/>
            <a:ext cx="64610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/>
              <a:t>Leite</a:t>
            </a:r>
            <a:r>
              <a:rPr lang="en-US" sz="800" dirty="0"/>
              <a:t> F, </a:t>
            </a:r>
            <a:r>
              <a:rPr lang="en-US" sz="800" dirty="0" smtClean="0"/>
              <a:t>et al. </a:t>
            </a:r>
            <a:r>
              <a:rPr lang="en-US" sz="800" dirty="0"/>
              <a:t>Cochrane Database </a:t>
            </a:r>
            <a:r>
              <a:rPr lang="en-US" sz="800" dirty="0" err="1"/>
              <a:t>Syst</a:t>
            </a:r>
            <a:r>
              <a:rPr lang="en-US" sz="800" dirty="0"/>
              <a:t> Rev. 2009;3:CD006830. </a:t>
            </a:r>
            <a:endParaRPr lang="en-US" sz="800" dirty="0" smtClean="0"/>
          </a:p>
          <a:p>
            <a:r>
              <a:rPr lang="tr-TR" sz="800" dirty="0" err="1" smtClean="0"/>
              <a:t>imons</a:t>
            </a:r>
            <a:r>
              <a:rPr lang="tr-TR" sz="800" dirty="0" smtClean="0"/>
              <a:t> DG, </a:t>
            </a:r>
            <a:r>
              <a:rPr lang="tr-TR" sz="800" dirty="0" err="1" smtClean="0"/>
              <a:t>Travell</a:t>
            </a:r>
            <a:r>
              <a:rPr lang="tr-TR" sz="800" dirty="0" smtClean="0"/>
              <a:t> JG, </a:t>
            </a:r>
            <a:r>
              <a:rPr lang="tr-TR" sz="800" dirty="0" err="1" smtClean="0"/>
              <a:t>Simmons</a:t>
            </a:r>
            <a:r>
              <a:rPr lang="tr-TR" sz="800" dirty="0" smtClean="0"/>
              <a:t> LS. </a:t>
            </a:r>
            <a:r>
              <a:rPr lang="tr-TR" sz="800" dirty="0" err="1" smtClean="0"/>
              <a:t>Myofascial</a:t>
            </a:r>
            <a:r>
              <a:rPr lang="tr-TR" sz="800" dirty="0" smtClean="0"/>
              <a:t> </a:t>
            </a:r>
            <a:r>
              <a:rPr lang="tr-TR" sz="800" dirty="0" err="1" smtClean="0"/>
              <a:t>pain</a:t>
            </a:r>
            <a:r>
              <a:rPr lang="tr-TR" sz="800" dirty="0" smtClean="0"/>
              <a:t> </a:t>
            </a:r>
            <a:r>
              <a:rPr lang="tr-TR" sz="800" dirty="0" err="1" smtClean="0"/>
              <a:t>and</a:t>
            </a:r>
            <a:r>
              <a:rPr lang="tr-TR" sz="800" dirty="0" smtClean="0"/>
              <a:t> </a:t>
            </a:r>
            <a:r>
              <a:rPr lang="tr-TR" sz="800" dirty="0" err="1" smtClean="0"/>
              <a:t>dysfunction</a:t>
            </a:r>
            <a:r>
              <a:rPr lang="tr-TR" sz="800" dirty="0" smtClean="0"/>
              <a:t>: </a:t>
            </a:r>
            <a:r>
              <a:rPr lang="tr-TR" sz="800" dirty="0" err="1" smtClean="0"/>
              <a:t>the</a:t>
            </a:r>
            <a:r>
              <a:rPr lang="tr-TR" sz="800" dirty="0" smtClean="0"/>
              <a:t> </a:t>
            </a:r>
            <a:r>
              <a:rPr lang="tr-TR" sz="800" dirty="0" err="1" smtClean="0"/>
              <a:t>trigger</a:t>
            </a:r>
            <a:r>
              <a:rPr lang="tr-TR" sz="800" dirty="0" smtClean="0"/>
              <a:t> </a:t>
            </a:r>
            <a:r>
              <a:rPr lang="tr-TR" sz="800" dirty="0" err="1" smtClean="0"/>
              <a:t>point</a:t>
            </a:r>
            <a:r>
              <a:rPr lang="tr-TR" sz="800" dirty="0" smtClean="0"/>
              <a:t> </a:t>
            </a:r>
            <a:r>
              <a:rPr lang="tr-TR" sz="800" dirty="0" err="1" smtClean="0"/>
              <a:t>manual</a:t>
            </a:r>
            <a:r>
              <a:rPr lang="tr-TR" sz="800" dirty="0" smtClean="0"/>
              <a:t>. 2nd </a:t>
            </a:r>
            <a:r>
              <a:rPr lang="tr-TR" sz="800" dirty="0" err="1" smtClean="0"/>
              <a:t>edition</a:t>
            </a:r>
            <a:r>
              <a:rPr lang="tr-TR" sz="800" dirty="0" smtClean="0"/>
              <a:t>. Baltimore (MD): Williams </a:t>
            </a:r>
            <a:r>
              <a:rPr lang="tr-TR" sz="800" dirty="0" err="1" smtClean="0"/>
              <a:t>and</a:t>
            </a:r>
            <a:r>
              <a:rPr lang="tr-TR" sz="800" dirty="0" smtClean="0"/>
              <a:t> </a:t>
            </a:r>
            <a:r>
              <a:rPr lang="tr-TR" sz="800" dirty="0" err="1" smtClean="0"/>
              <a:t>Wilkins</a:t>
            </a:r>
            <a:r>
              <a:rPr lang="tr-TR" sz="800" dirty="0" smtClean="0"/>
              <a:t>; 1999.</a:t>
            </a:r>
          </a:p>
          <a:p>
            <a:r>
              <a:rPr lang="tr-TR" sz="800" dirty="0" smtClean="0"/>
              <a:t>Mense S. </a:t>
            </a:r>
            <a:r>
              <a:rPr lang="tr-TR" sz="800" dirty="0" err="1" smtClean="0"/>
              <a:t>Curr</a:t>
            </a:r>
            <a:r>
              <a:rPr lang="tr-TR" sz="800" dirty="0" smtClean="0"/>
              <a:t> </a:t>
            </a:r>
            <a:r>
              <a:rPr lang="tr-TR" sz="800" dirty="0" err="1" smtClean="0"/>
              <a:t>Pain</a:t>
            </a:r>
            <a:r>
              <a:rPr lang="tr-TR" sz="800" dirty="0" smtClean="0"/>
              <a:t> </a:t>
            </a:r>
            <a:r>
              <a:rPr lang="tr-TR" sz="800" dirty="0" err="1" smtClean="0"/>
              <a:t>Headache</a:t>
            </a:r>
            <a:r>
              <a:rPr lang="tr-TR" sz="800" dirty="0" smtClean="0"/>
              <a:t> </a:t>
            </a:r>
            <a:r>
              <a:rPr lang="tr-TR" sz="800" dirty="0" err="1" smtClean="0"/>
              <a:t>Rep</a:t>
            </a:r>
            <a:r>
              <a:rPr lang="tr-TR" sz="800" dirty="0" smtClean="0"/>
              <a:t> 2003;7(6): 419–25.</a:t>
            </a:r>
          </a:p>
          <a:p>
            <a:endParaRPr lang="tr-TR" sz="800" dirty="0" smtClean="0"/>
          </a:p>
          <a:p>
            <a:endParaRPr lang="en-US" sz="800" dirty="0"/>
          </a:p>
          <a:p>
            <a:endParaRPr lang="en-US" sz="8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751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3363"/>
            <a:ext cx="8574087" cy="1174859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800000"/>
                </a:solidFill>
              </a:rPr>
              <a:t> MPS </a:t>
            </a:r>
            <a:endParaRPr lang="en-US" sz="6000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686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4000" dirty="0" smtClean="0"/>
          </a:p>
          <a:p>
            <a:r>
              <a:rPr lang="tr-TR" sz="4000" dirty="0" smtClean="0"/>
              <a:t>A</a:t>
            </a:r>
            <a:r>
              <a:rPr lang="en-US" sz="4000" dirty="0" smtClean="0"/>
              <a:t> complex form of </a:t>
            </a:r>
            <a:r>
              <a:rPr lang="en-US" sz="4000" b="1" dirty="0" smtClean="0"/>
              <a:t>neuromuscular dysfunction</a:t>
            </a:r>
            <a:r>
              <a:rPr lang="en-US" sz="4000" dirty="0" smtClean="0"/>
              <a:t> consisting of </a:t>
            </a:r>
            <a:r>
              <a:rPr lang="en-US" sz="4000" u="sng" dirty="0" smtClean="0"/>
              <a:t>motor</a:t>
            </a:r>
            <a:r>
              <a:rPr lang="tr-TR" sz="4000" dirty="0" smtClean="0"/>
              <a:t> </a:t>
            </a:r>
            <a:r>
              <a:rPr lang="en-US" sz="4000" dirty="0" smtClean="0"/>
              <a:t>and </a:t>
            </a:r>
            <a:r>
              <a:rPr lang="en-US" sz="4000" u="sng" dirty="0" smtClean="0"/>
              <a:t>sensory abnormalities </a:t>
            </a:r>
            <a:r>
              <a:rPr lang="en-US" sz="4000" dirty="0" smtClean="0"/>
              <a:t>involving both the peripheral and central nervous</a:t>
            </a:r>
            <a:r>
              <a:rPr lang="tr-TR" sz="4000" dirty="0" smtClean="0"/>
              <a:t> </a:t>
            </a:r>
            <a:r>
              <a:rPr lang="tr-TR" sz="4000" dirty="0" err="1" smtClean="0"/>
              <a:t>systems</a:t>
            </a:r>
            <a:endParaRPr lang="en-US" sz="4000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9390" y="5826696"/>
            <a:ext cx="64610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/>
              <a:t>Leite</a:t>
            </a:r>
            <a:r>
              <a:rPr lang="en-US" sz="800" dirty="0"/>
              <a:t> F, </a:t>
            </a:r>
            <a:r>
              <a:rPr lang="en-US" sz="800" dirty="0" smtClean="0"/>
              <a:t>et al. </a:t>
            </a:r>
            <a:r>
              <a:rPr lang="en-US" sz="800" dirty="0"/>
              <a:t>Cochrane Database </a:t>
            </a:r>
            <a:r>
              <a:rPr lang="en-US" sz="800" dirty="0" err="1"/>
              <a:t>Syst</a:t>
            </a:r>
            <a:r>
              <a:rPr lang="en-US" sz="800" dirty="0"/>
              <a:t> Rev. 2009;3:CD006830. </a:t>
            </a:r>
            <a:endParaRPr lang="en-US" sz="800" dirty="0" smtClean="0"/>
          </a:p>
          <a:p>
            <a:r>
              <a:rPr lang="tr-TR" sz="800" dirty="0" err="1" smtClean="0"/>
              <a:t>imons</a:t>
            </a:r>
            <a:r>
              <a:rPr lang="tr-TR" sz="800" dirty="0" smtClean="0"/>
              <a:t> DG, </a:t>
            </a:r>
            <a:r>
              <a:rPr lang="tr-TR" sz="800" dirty="0" err="1" smtClean="0"/>
              <a:t>Travell</a:t>
            </a:r>
            <a:r>
              <a:rPr lang="tr-TR" sz="800" dirty="0" smtClean="0"/>
              <a:t> JG, </a:t>
            </a:r>
            <a:r>
              <a:rPr lang="tr-TR" sz="800" dirty="0" err="1" smtClean="0"/>
              <a:t>Simmons</a:t>
            </a:r>
            <a:r>
              <a:rPr lang="tr-TR" sz="800" dirty="0" smtClean="0"/>
              <a:t> LS. </a:t>
            </a:r>
            <a:r>
              <a:rPr lang="tr-TR" sz="800" dirty="0" err="1" smtClean="0"/>
              <a:t>Myofascial</a:t>
            </a:r>
            <a:r>
              <a:rPr lang="tr-TR" sz="800" dirty="0" smtClean="0"/>
              <a:t> </a:t>
            </a:r>
            <a:r>
              <a:rPr lang="tr-TR" sz="800" dirty="0" err="1" smtClean="0"/>
              <a:t>pain</a:t>
            </a:r>
            <a:r>
              <a:rPr lang="tr-TR" sz="800" dirty="0" smtClean="0"/>
              <a:t> </a:t>
            </a:r>
            <a:r>
              <a:rPr lang="tr-TR" sz="800" dirty="0" err="1" smtClean="0"/>
              <a:t>and</a:t>
            </a:r>
            <a:r>
              <a:rPr lang="tr-TR" sz="800" dirty="0" smtClean="0"/>
              <a:t> </a:t>
            </a:r>
            <a:r>
              <a:rPr lang="tr-TR" sz="800" dirty="0" err="1" smtClean="0"/>
              <a:t>dysfunction</a:t>
            </a:r>
            <a:r>
              <a:rPr lang="tr-TR" sz="800" dirty="0" smtClean="0"/>
              <a:t>: </a:t>
            </a:r>
            <a:r>
              <a:rPr lang="tr-TR" sz="800" dirty="0" err="1" smtClean="0"/>
              <a:t>the</a:t>
            </a:r>
            <a:r>
              <a:rPr lang="tr-TR" sz="800" dirty="0" smtClean="0"/>
              <a:t> </a:t>
            </a:r>
            <a:r>
              <a:rPr lang="tr-TR" sz="800" dirty="0" err="1" smtClean="0"/>
              <a:t>trigger</a:t>
            </a:r>
            <a:r>
              <a:rPr lang="tr-TR" sz="800" dirty="0" smtClean="0"/>
              <a:t> </a:t>
            </a:r>
            <a:r>
              <a:rPr lang="tr-TR" sz="800" dirty="0" err="1" smtClean="0"/>
              <a:t>point</a:t>
            </a:r>
            <a:r>
              <a:rPr lang="tr-TR" sz="800" dirty="0" smtClean="0"/>
              <a:t> </a:t>
            </a:r>
            <a:r>
              <a:rPr lang="tr-TR" sz="800" dirty="0" err="1" smtClean="0"/>
              <a:t>manual</a:t>
            </a:r>
            <a:r>
              <a:rPr lang="tr-TR" sz="800" dirty="0" smtClean="0"/>
              <a:t>. 2nd </a:t>
            </a:r>
            <a:r>
              <a:rPr lang="tr-TR" sz="800" dirty="0" err="1" smtClean="0"/>
              <a:t>edition</a:t>
            </a:r>
            <a:r>
              <a:rPr lang="tr-TR" sz="800" dirty="0" smtClean="0"/>
              <a:t>. Baltimore (MD): Williams </a:t>
            </a:r>
            <a:r>
              <a:rPr lang="tr-TR" sz="800" dirty="0" err="1" smtClean="0"/>
              <a:t>and</a:t>
            </a:r>
            <a:r>
              <a:rPr lang="tr-TR" sz="800" dirty="0" smtClean="0"/>
              <a:t> </a:t>
            </a:r>
            <a:r>
              <a:rPr lang="tr-TR" sz="800" dirty="0" err="1" smtClean="0"/>
              <a:t>Wilkins</a:t>
            </a:r>
            <a:r>
              <a:rPr lang="tr-TR" sz="800" dirty="0" smtClean="0"/>
              <a:t>; 1999.</a:t>
            </a:r>
          </a:p>
          <a:p>
            <a:r>
              <a:rPr lang="tr-TR" sz="800" dirty="0" smtClean="0"/>
              <a:t>Mense S. </a:t>
            </a:r>
            <a:r>
              <a:rPr lang="tr-TR" sz="800" dirty="0" err="1" smtClean="0"/>
              <a:t>Curr</a:t>
            </a:r>
            <a:r>
              <a:rPr lang="tr-TR" sz="800" dirty="0" smtClean="0"/>
              <a:t> </a:t>
            </a:r>
            <a:r>
              <a:rPr lang="tr-TR" sz="800" dirty="0" err="1" smtClean="0"/>
              <a:t>Pain</a:t>
            </a:r>
            <a:r>
              <a:rPr lang="tr-TR" sz="800" dirty="0" smtClean="0"/>
              <a:t> </a:t>
            </a:r>
            <a:r>
              <a:rPr lang="tr-TR" sz="800" dirty="0" err="1" smtClean="0"/>
              <a:t>Headache</a:t>
            </a:r>
            <a:r>
              <a:rPr lang="tr-TR" sz="800" dirty="0" smtClean="0"/>
              <a:t> </a:t>
            </a:r>
            <a:r>
              <a:rPr lang="tr-TR" sz="800" dirty="0" err="1" smtClean="0"/>
              <a:t>Rep</a:t>
            </a:r>
            <a:r>
              <a:rPr lang="tr-TR" sz="800" dirty="0" smtClean="0"/>
              <a:t> 2003;7(6): 419–25.</a:t>
            </a:r>
          </a:p>
          <a:p>
            <a:endParaRPr lang="tr-TR" sz="800" dirty="0" smtClean="0"/>
          </a:p>
          <a:p>
            <a:endParaRPr lang="en-US" sz="800" dirty="0"/>
          </a:p>
          <a:p>
            <a:endParaRPr lang="en-US" sz="8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2501265"/>
      </p:ext>
    </p:extLst>
  </p:cSld>
  <p:clrMapOvr>
    <a:masterClrMapping/>
  </p:clrMapOvr>
  <p:transition xmlns:p14="http://schemas.microsoft.com/office/powerpoint/2010/main" spd="slow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479" y="497861"/>
            <a:ext cx="8229600" cy="990600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Characteristics of Pain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315" y="1488461"/>
            <a:ext cx="9350834" cy="5250600"/>
          </a:xfrm>
        </p:spPr>
        <p:txBody>
          <a:bodyPr>
            <a:normAutofit/>
          </a:bodyPr>
          <a:lstStyle/>
          <a:p>
            <a:r>
              <a:rPr lang="en-US" sz="3200" dirty="0"/>
              <a:t>The level of pain can vary greatly and can contrast from </a:t>
            </a:r>
            <a:r>
              <a:rPr lang="en-US" sz="3200" b="1" dirty="0"/>
              <a:t>mild</a:t>
            </a:r>
            <a:r>
              <a:rPr lang="en-US" sz="3200" dirty="0"/>
              <a:t> to </a:t>
            </a:r>
            <a:r>
              <a:rPr lang="en-US" sz="3200" b="1" dirty="0" smtClean="0"/>
              <a:t>disabling</a:t>
            </a:r>
          </a:p>
          <a:p>
            <a:endParaRPr lang="en-US" sz="3200" dirty="0" smtClean="0"/>
          </a:p>
          <a:p>
            <a:pPr lvl="2"/>
            <a:r>
              <a:rPr lang="en-US" sz="2600" dirty="0" smtClean="0"/>
              <a:t>Constant </a:t>
            </a:r>
            <a:r>
              <a:rPr lang="en-US" sz="2600" dirty="0"/>
              <a:t>severe pelvic pain</a:t>
            </a:r>
          </a:p>
          <a:p>
            <a:pPr lvl="2"/>
            <a:r>
              <a:rPr lang="en-US" sz="2600" dirty="0"/>
              <a:t>I</a:t>
            </a:r>
            <a:r>
              <a:rPr lang="en-US" sz="2600" dirty="0" smtClean="0"/>
              <a:t>ntermittent </a:t>
            </a:r>
            <a:r>
              <a:rPr lang="en-US" sz="2600" dirty="0"/>
              <a:t>pain</a:t>
            </a:r>
          </a:p>
          <a:p>
            <a:pPr lvl="2"/>
            <a:r>
              <a:rPr lang="en-US" sz="2600" dirty="0"/>
              <a:t>S</a:t>
            </a:r>
            <a:r>
              <a:rPr lang="en-US" sz="2600" dirty="0" smtClean="0"/>
              <a:t>harp </a:t>
            </a:r>
            <a:r>
              <a:rPr lang="en-US" sz="2600" dirty="0"/>
              <a:t>or cramping pain</a:t>
            </a:r>
          </a:p>
          <a:p>
            <a:pPr lvl="2"/>
            <a:r>
              <a:rPr lang="en-US" sz="2600" dirty="0"/>
              <a:t>D</a:t>
            </a:r>
            <a:r>
              <a:rPr lang="en-US" sz="2600" dirty="0" smtClean="0"/>
              <a:t>ull </a:t>
            </a:r>
            <a:r>
              <a:rPr lang="en-US" sz="2600" dirty="0"/>
              <a:t>aching</a:t>
            </a:r>
          </a:p>
          <a:p>
            <a:pPr lvl="2"/>
            <a:r>
              <a:rPr lang="en-US" sz="2600" dirty="0" smtClean="0"/>
              <a:t>Pressure</a:t>
            </a:r>
            <a:endParaRPr lang="en-US" sz="2600" dirty="0"/>
          </a:p>
          <a:p>
            <a:pPr marL="457200" lvl="1" indent="0">
              <a:buNone/>
            </a:pPr>
            <a:endParaRPr lang="en-US" sz="2200" dirty="0"/>
          </a:p>
          <a:p>
            <a:pPr marL="457200" lvl="1" indent="0">
              <a:buNone/>
            </a:pPr>
            <a:r>
              <a:rPr lang="en-US" sz="2200" dirty="0" smtClean="0"/>
              <a:t>Can </a:t>
            </a:r>
            <a:r>
              <a:rPr lang="en-US" sz="2200" dirty="0"/>
              <a:t>also be influenced by psychological and sociocultural factors.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327194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6835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160" y="533400"/>
            <a:ext cx="8229600" cy="990600"/>
          </a:xfrm>
        </p:spPr>
        <p:txBody>
          <a:bodyPr/>
          <a:lstStyle/>
          <a:p>
            <a:pPr marL="0" indent="0"/>
            <a:r>
              <a:rPr lang="en-US" b="1" dirty="0" smtClean="0">
                <a:solidFill>
                  <a:srgbClr val="800000"/>
                </a:solidFill>
              </a:rPr>
              <a:t>MPS-</a:t>
            </a:r>
            <a:r>
              <a:rPr lang="en-US" sz="4400" b="1" dirty="0" smtClean="0">
                <a:solidFill>
                  <a:srgbClr val="800000"/>
                </a:solidFill>
              </a:rPr>
              <a:t>Prevalence 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712694"/>
            <a:ext cx="8574087" cy="5157331"/>
          </a:xfrm>
        </p:spPr>
        <p:txBody>
          <a:bodyPr>
            <a:normAutofit/>
          </a:bodyPr>
          <a:lstStyle/>
          <a:p>
            <a:pPr lvl="1"/>
            <a:r>
              <a:rPr lang="en-US" sz="3200" dirty="0"/>
              <a:t>A</a:t>
            </a:r>
            <a:r>
              <a:rPr lang="en-US" sz="3200" dirty="0" smtClean="0"/>
              <a:t>mong </a:t>
            </a:r>
            <a:r>
              <a:rPr lang="en-US" sz="3200" dirty="0"/>
              <a:t>adults </a:t>
            </a:r>
            <a:endParaRPr lang="en-US" sz="3200" dirty="0" smtClean="0"/>
          </a:p>
          <a:p>
            <a:pPr marL="1051560" lvl="4" indent="0">
              <a:buNone/>
            </a:pPr>
            <a:r>
              <a:rPr lang="en-US" sz="3200" dirty="0"/>
              <a:t>	</a:t>
            </a:r>
            <a:r>
              <a:rPr lang="en-US" sz="3200" dirty="0" smtClean="0"/>
              <a:t>	30</a:t>
            </a:r>
            <a:r>
              <a:rPr lang="en-US" sz="3200" dirty="0"/>
              <a:t>–60 years </a:t>
            </a:r>
            <a:r>
              <a:rPr lang="en-US" sz="3200" dirty="0" smtClean="0"/>
              <a:t>old		 : 65%</a:t>
            </a:r>
          </a:p>
          <a:p>
            <a:pPr marL="548640" lvl="2" indent="0">
              <a:buNone/>
            </a:pPr>
            <a:r>
              <a:rPr lang="en-US" sz="3000" dirty="0" smtClean="0"/>
              <a:t>      	 &gt; </a:t>
            </a:r>
            <a:r>
              <a:rPr lang="en-US" sz="3200" dirty="0" smtClean="0"/>
              <a:t>65 </a:t>
            </a:r>
            <a:r>
              <a:rPr lang="en-US" sz="3200" dirty="0"/>
              <a:t>years </a:t>
            </a:r>
            <a:r>
              <a:rPr lang="en-US" sz="3200" dirty="0" smtClean="0"/>
              <a:t>old		 	 : 85%</a:t>
            </a:r>
          </a:p>
          <a:p>
            <a:pPr lvl="1"/>
            <a:endParaRPr lang="en-US" sz="2800" dirty="0"/>
          </a:p>
          <a:p>
            <a:pPr lvl="1"/>
            <a:r>
              <a:rPr lang="en-US" sz="2800" b="1" dirty="0" smtClean="0"/>
              <a:t>Women with chronic </a:t>
            </a:r>
            <a:r>
              <a:rPr lang="en-US" sz="2800" b="1" dirty="0"/>
              <a:t>pelvic </a:t>
            </a:r>
            <a:r>
              <a:rPr lang="en-US" sz="2800" b="1" dirty="0" smtClean="0"/>
              <a:t>pain </a:t>
            </a:r>
          </a:p>
          <a:p>
            <a:pPr lvl="2"/>
            <a:r>
              <a:rPr lang="en-US" sz="2800" dirty="0"/>
              <a:t>abdominal wall trigger </a:t>
            </a:r>
            <a:r>
              <a:rPr lang="en-US" sz="2800" dirty="0" smtClean="0"/>
              <a:t>points 		   </a:t>
            </a:r>
            <a:r>
              <a:rPr lang="en-US" sz="3200" dirty="0" smtClean="0"/>
              <a:t>: 74%</a:t>
            </a:r>
          </a:p>
          <a:p>
            <a:pPr lvl="2"/>
            <a:r>
              <a:rPr lang="en-US" sz="2800" dirty="0"/>
              <a:t>focal pain areas in the vaginal wall </a:t>
            </a:r>
            <a:r>
              <a:rPr lang="en-US" sz="2800" dirty="0" smtClean="0"/>
              <a:t>	   </a:t>
            </a:r>
            <a:r>
              <a:rPr lang="en-US" sz="3200" dirty="0" smtClean="0"/>
              <a:t> :71</a:t>
            </a:r>
            <a:r>
              <a:rPr lang="en-US" sz="3200" dirty="0"/>
              <a:t>% </a:t>
            </a:r>
            <a:r>
              <a:rPr lang="en-US" i="1" dirty="0" smtClean="0"/>
              <a:t>(</a:t>
            </a:r>
            <a:r>
              <a:rPr lang="en-US" i="1" dirty="0" err="1" smtClean="0"/>
              <a:t>levator</a:t>
            </a:r>
            <a:r>
              <a:rPr lang="en-US" i="1" dirty="0" smtClean="0"/>
              <a:t> </a:t>
            </a:r>
            <a:r>
              <a:rPr lang="en-US" i="1" dirty="0" err="1"/>
              <a:t>ani</a:t>
            </a:r>
            <a:r>
              <a:rPr lang="en-US" i="1" dirty="0"/>
              <a:t>, </a:t>
            </a:r>
            <a:r>
              <a:rPr lang="en-US" i="1" dirty="0" err="1"/>
              <a:t>obturator</a:t>
            </a:r>
            <a:r>
              <a:rPr lang="en-US" i="1" dirty="0"/>
              <a:t> </a:t>
            </a:r>
            <a:r>
              <a:rPr lang="en-US" i="1" dirty="0" err="1"/>
              <a:t>internus</a:t>
            </a:r>
            <a:r>
              <a:rPr lang="en-US" i="1" dirty="0" smtClean="0"/>
              <a:t>, </a:t>
            </a:r>
            <a:r>
              <a:rPr lang="en-US" i="1" dirty="0" err="1" smtClean="0"/>
              <a:t>pir</a:t>
            </a:r>
            <a:r>
              <a:rPr lang="en-US" i="1" dirty="0" err="1"/>
              <a:t>i</a:t>
            </a:r>
            <a:r>
              <a:rPr lang="en-US" i="1" dirty="0" err="1" smtClean="0"/>
              <a:t>formis</a:t>
            </a:r>
            <a:r>
              <a:rPr lang="en-US" i="1" dirty="0" smtClean="0"/>
              <a:t> muscles</a:t>
            </a:r>
            <a:r>
              <a:rPr lang="en-US" i="1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9611" y="6247539"/>
            <a:ext cx="252304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Carter JE. JSLS 1998:2:129–39. </a:t>
            </a:r>
            <a:endParaRPr lang="tr-TR" sz="800" dirty="0"/>
          </a:p>
          <a:p>
            <a:r>
              <a:rPr lang="en-US" sz="800" dirty="0" err="1" smtClean="0"/>
              <a:t>Podichetty</a:t>
            </a:r>
            <a:r>
              <a:rPr lang="en-US" sz="800" dirty="0" smtClean="0"/>
              <a:t> </a:t>
            </a:r>
            <a:r>
              <a:rPr lang="en-US" sz="800" dirty="0"/>
              <a:t>VK, et al. Postgrad Med J 2003;79:627–33. </a:t>
            </a:r>
            <a:endParaRPr lang="en-US" sz="800" dirty="0" smtClean="0"/>
          </a:p>
          <a:p>
            <a:r>
              <a:rPr lang="en-US" sz="800" dirty="0" err="1" smtClean="0"/>
              <a:t>Gyang</a:t>
            </a:r>
            <a:r>
              <a:rPr lang="en-US" sz="800" dirty="0" smtClean="0"/>
              <a:t> A, et </a:t>
            </a:r>
            <a:r>
              <a:rPr lang="en-US" sz="800" dirty="0" err="1" smtClean="0"/>
              <a:t>al.Obstet</a:t>
            </a:r>
            <a:r>
              <a:rPr lang="en-US" sz="800" dirty="0" smtClean="0"/>
              <a:t> </a:t>
            </a:r>
            <a:r>
              <a:rPr lang="en-US" sz="800" dirty="0"/>
              <a:t>Gynecol. 2013 Mar;121(3):645-50.</a:t>
            </a:r>
            <a:endParaRPr lang="tr-TR" sz="800" dirty="0"/>
          </a:p>
          <a:p>
            <a:endParaRPr lang="en-US" sz="8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9251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642" y="348193"/>
            <a:ext cx="8501941" cy="1194918"/>
          </a:xfrm>
        </p:spPr>
        <p:txBody>
          <a:bodyPr>
            <a:normAutofit/>
          </a:bodyPr>
          <a:lstStyle/>
          <a:p>
            <a:pPr marL="0" indent="0"/>
            <a:r>
              <a:rPr lang="en-US" b="1" dirty="0" err="1" smtClean="0">
                <a:solidFill>
                  <a:srgbClr val="800000"/>
                </a:solidFill>
              </a:rPr>
              <a:t>Myofascial</a:t>
            </a:r>
            <a:r>
              <a:rPr lang="en-US" b="1" dirty="0" smtClean="0">
                <a:solidFill>
                  <a:srgbClr val="800000"/>
                </a:solidFill>
              </a:rPr>
              <a:t> Trigger </a:t>
            </a:r>
            <a:r>
              <a:rPr lang="en-US" b="1" dirty="0">
                <a:solidFill>
                  <a:srgbClr val="800000"/>
                </a:solidFill>
              </a:rPr>
              <a:t>P</a:t>
            </a:r>
            <a:r>
              <a:rPr lang="en-US" b="1" dirty="0" smtClean="0">
                <a:solidFill>
                  <a:srgbClr val="800000"/>
                </a:solidFill>
              </a:rPr>
              <a:t>oints </a:t>
            </a:r>
            <a:r>
              <a:rPr lang="tr-TR" b="1" dirty="0" smtClean="0">
                <a:solidFill>
                  <a:srgbClr val="800000"/>
                </a:solidFill>
              </a:rPr>
              <a:t>(</a:t>
            </a:r>
            <a:r>
              <a:rPr lang="en-US" b="1" dirty="0" err="1" smtClean="0">
                <a:solidFill>
                  <a:srgbClr val="800000"/>
                </a:solidFill>
              </a:rPr>
              <a:t>MFTrPs</a:t>
            </a:r>
            <a:r>
              <a:rPr lang="tr-TR" b="1" dirty="0" smtClean="0">
                <a:solidFill>
                  <a:srgbClr val="800000"/>
                </a:solidFill>
              </a:rPr>
              <a:t>)</a:t>
            </a:r>
            <a:endParaRPr lang="en-US" b="1" dirty="0" smtClean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8642" y="1543111"/>
            <a:ext cx="5115631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Hyperirritable </a:t>
            </a:r>
            <a:r>
              <a:rPr lang="en-US" sz="2400" b="1" dirty="0"/>
              <a:t>spots</a:t>
            </a:r>
            <a:r>
              <a:rPr lang="en-US" sz="2400" dirty="0"/>
              <a:t>, or </a:t>
            </a:r>
            <a:r>
              <a:rPr lang="en-US" sz="2400" dirty="0" smtClean="0"/>
              <a:t>contraction </a:t>
            </a:r>
            <a:r>
              <a:rPr lang="en-US" sz="2400" dirty="0"/>
              <a:t>knots, usually within a </a:t>
            </a:r>
            <a:r>
              <a:rPr lang="en-US" sz="2400" b="1" dirty="0"/>
              <a:t>taut band</a:t>
            </a:r>
            <a:r>
              <a:rPr lang="en-US" sz="2400" dirty="0"/>
              <a:t> of skeletal muscle or in the muscle fascia, that are </a:t>
            </a:r>
            <a:r>
              <a:rPr lang="en-US" sz="2400" b="1" dirty="0"/>
              <a:t>painful</a:t>
            </a:r>
            <a:r>
              <a:rPr lang="en-US" sz="2400" dirty="0"/>
              <a:t> on compression and, thus, shorten muscles and create this </a:t>
            </a:r>
            <a:r>
              <a:rPr lang="en-US" sz="2400" b="1" dirty="0" err="1"/>
              <a:t>hypertonicity</a:t>
            </a:r>
            <a:r>
              <a:rPr lang="en-US" sz="2400" b="1" dirty="0"/>
              <a:t> </a:t>
            </a:r>
            <a:endParaRPr lang="en-US" sz="2400" b="1" dirty="0" smtClean="0"/>
          </a:p>
          <a:p>
            <a:r>
              <a:rPr lang="en-US" sz="2400" dirty="0" smtClean="0"/>
              <a:t>Active </a:t>
            </a:r>
            <a:r>
              <a:rPr lang="en-US" sz="2400" b="1" dirty="0" err="1" smtClean="0"/>
              <a:t>MFTrPs</a:t>
            </a:r>
            <a:r>
              <a:rPr lang="en-US" sz="2400" b="1" dirty="0" smtClean="0"/>
              <a:t>  : </a:t>
            </a:r>
            <a:r>
              <a:rPr lang="en-US" sz="2400" dirty="0"/>
              <a:t>S</a:t>
            </a:r>
            <a:r>
              <a:rPr lang="en-US" sz="2400" dirty="0" smtClean="0"/>
              <a:t>pontaneously </a:t>
            </a:r>
            <a:r>
              <a:rPr lang="en-US" sz="2400" dirty="0"/>
              <a:t>painful </a:t>
            </a:r>
            <a:endParaRPr lang="en-US" sz="2400" dirty="0" smtClean="0"/>
          </a:p>
          <a:p>
            <a:r>
              <a:rPr lang="en-US" sz="2400" dirty="0" smtClean="0"/>
              <a:t>Latent </a:t>
            </a:r>
            <a:r>
              <a:rPr lang="en-US" sz="2400" b="1" dirty="0" err="1"/>
              <a:t>MFTrPs</a:t>
            </a:r>
            <a:r>
              <a:rPr lang="en-US" sz="2400" b="1" dirty="0"/>
              <a:t>  </a:t>
            </a:r>
            <a:r>
              <a:rPr lang="en-US" sz="2400" b="1" dirty="0" smtClean="0"/>
              <a:t>: </a:t>
            </a:r>
            <a:r>
              <a:rPr lang="en-US" sz="2400" dirty="0" smtClean="0"/>
              <a:t>Painful </a:t>
            </a:r>
            <a:r>
              <a:rPr lang="en-US" sz="2400" dirty="0"/>
              <a:t>only on </a:t>
            </a:r>
            <a:r>
              <a:rPr lang="en-US" sz="2400" dirty="0" smtClean="0"/>
              <a:t>compression</a:t>
            </a:r>
            <a:endParaRPr lang="en-US" sz="2400" b="1" dirty="0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2" r="5542"/>
          <a:stretch>
            <a:fillRect/>
          </a:stretch>
        </p:blipFill>
        <p:spPr bwMode="auto">
          <a:xfrm>
            <a:off x="5464272" y="1532442"/>
            <a:ext cx="3679727" cy="404825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522792" y="6250746"/>
            <a:ext cx="534033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/>
              <a:t>Travell</a:t>
            </a:r>
            <a:r>
              <a:rPr lang="en-US" sz="1100" dirty="0"/>
              <a:t> J, Simons D. The trigger point manual, vol. 1. Baltimore: Williams &amp; Williams; 1983</a:t>
            </a:r>
            <a:r>
              <a:rPr lang="en-US" sz="1100" dirty="0" smtClean="0"/>
              <a:t>.</a:t>
            </a:r>
          </a:p>
          <a:p>
            <a:r>
              <a:rPr lang="en-US" sz="1100" dirty="0"/>
              <a:t>Shah </a:t>
            </a:r>
            <a:r>
              <a:rPr lang="en-US" sz="1100" dirty="0" err="1"/>
              <a:t>JP,et</a:t>
            </a:r>
            <a:r>
              <a:rPr lang="en-US" sz="1100" dirty="0"/>
              <a:t> </a:t>
            </a:r>
            <a:r>
              <a:rPr lang="en-US" sz="1100" dirty="0" err="1"/>
              <a:t>al.PM</a:t>
            </a:r>
            <a:r>
              <a:rPr lang="en-US" sz="1100" dirty="0"/>
              <a:t> R. 2015 Jul;7(7):746-61</a:t>
            </a:r>
            <a:endParaRPr lang="tr-TR" sz="1100" dirty="0"/>
          </a:p>
          <a:p>
            <a:endParaRPr lang="en-US" sz="1100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517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1125717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rgbClr val="000000"/>
                </a:solidFill>
              </a:rPr>
              <a:t>Features of the </a:t>
            </a:r>
            <a:r>
              <a:rPr lang="en-US" sz="3600" b="1" dirty="0" err="1" smtClean="0">
                <a:solidFill>
                  <a:srgbClr val="000000"/>
                </a:solidFill>
              </a:rPr>
              <a:t>MTrPs</a:t>
            </a:r>
            <a:r>
              <a:rPr lang="en-US" sz="3600" b="1" dirty="0" smtClean="0">
                <a:solidFill>
                  <a:srgbClr val="000000"/>
                </a:solidFill>
              </a:rPr>
              <a:t> </a:t>
            </a:r>
            <a:r>
              <a:rPr lang="en-US" sz="4000" b="1" dirty="0" smtClean="0">
                <a:solidFill>
                  <a:srgbClr val="000000"/>
                </a:solidFill>
              </a:rPr>
              <a:t> </a:t>
            </a:r>
            <a:r>
              <a:rPr lang="tr-TR" sz="4000" b="1" dirty="0" smtClean="0">
                <a:solidFill>
                  <a:srgbClr val="000000"/>
                </a:solidFill>
              </a:rPr>
              <a:t/>
            </a:r>
            <a:br>
              <a:rPr lang="tr-TR" sz="4000" b="1" dirty="0" smtClean="0">
                <a:solidFill>
                  <a:srgbClr val="000000"/>
                </a:solidFill>
              </a:rPr>
            </a:br>
            <a:r>
              <a:rPr lang="en-US" sz="2700" dirty="0" smtClean="0">
                <a:solidFill>
                  <a:srgbClr val="800000"/>
                </a:solidFill>
              </a:rPr>
              <a:t>the </a:t>
            </a:r>
            <a:r>
              <a:rPr lang="en-US" sz="2700" dirty="0">
                <a:solidFill>
                  <a:srgbClr val="800000"/>
                </a:solidFill>
              </a:rPr>
              <a:t>first 3 are essential for diagnosis; </a:t>
            </a:r>
            <a:r>
              <a:rPr lang="en-US" sz="2700" dirty="0" smtClean="0">
                <a:solidFill>
                  <a:srgbClr val="800000"/>
                </a:solidFill>
              </a:rPr>
              <a:t/>
            </a:r>
            <a:br>
              <a:rPr lang="en-US" sz="2700" dirty="0" smtClean="0">
                <a:solidFill>
                  <a:srgbClr val="800000"/>
                </a:solidFill>
              </a:rPr>
            </a:br>
            <a:r>
              <a:rPr lang="en-US" sz="2700" dirty="0" smtClean="0">
                <a:solidFill>
                  <a:srgbClr val="800000"/>
                </a:solidFill>
              </a:rPr>
              <a:t>the </a:t>
            </a:r>
            <a:r>
              <a:rPr lang="en-US" sz="2700" dirty="0">
                <a:solidFill>
                  <a:srgbClr val="800000"/>
                </a:solidFill>
              </a:rPr>
              <a:t>last 5 are </a:t>
            </a:r>
            <a:r>
              <a:rPr lang="en-US" sz="2700" dirty="0" smtClean="0">
                <a:solidFill>
                  <a:srgbClr val="800000"/>
                </a:solidFill>
              </a:rPr>
              <a:t>not</a:t>
            </a:r>
            <a:r>
              <a:rPr lang="tr-TR" sz="2700" dirty="0" smtClean="0">
                <a:solidFill>
                  <a:srgbClr val="800000"/>
                </a:solidFill>
              </a:rPr>
              <a:t> </a:t>
            </a:r>
            <a:r>
              <a:rPr lang="en-US" sz="3100" dirty="0" smtClean="0">
                <a:solidFill>
                  <a:srgbClr val="800000"/>
                </a:solidFill>
              </a:rPr>
              <a:t>required </a:t>
            </a:r>
            <a:r>
              <a:rPr lang="en-US" sz="3100" dirty="0">
                <a:solidFill>
                  <a:srgbClr val="800000"/>
                </a:solidFill>
              </a:rPr>
              <a:t>to make a diagnosis</a:t>
            </a:r>
            <a:br>
              <a:rPr lang="en-US" sz="3100" dirty="0">
                <a:solidFill>
                  <a:srgbClr val="800000"/>
                </a:solidFill>
              </a:rPr>
            </a:br>
            <a:r>
              <a:rPr lang="en-US" sz="3100" dirty="0">
                <a:solidFill>
                  <a:srgbClr val="800000"/>
                </a:solidFill>
              </a:rPr>
              <a:t/>
            </a:r>
            <a:br>
              <a:rPr lang="en-US" sz="3100" dirty="0">
                <a:solidFill>
                  <a:srgbClr val="800000"/>
                </a:solidFill>
              </a:rPr>
            </a:br>
            <a:endParaRPr lang="tr-TR" sz="3600" dirty="0">
              <a:solidFill>
                <a:srgbClr val="8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515044" y="2151063"/>
            <a:ext cx="4494024" cy="45650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1</a:t>
            </a:r>
            <a:r>
              <a:rPr lang="en-US" sz="2400" b="1" dirty="0"/>
              <a:t>. Taut band within the muscle</a:t>
            </a:r>
          </a:p>
          <a:p>
            <a:pPr marL="0" indent="0">
              <a:buNone/>
            </a:pPr>
            <a:r>
              <a:rPr lang="en-US" sz="2400" b="1" dirty="0"/>
              <a:t>2. </a:t>
            </a:r>
            <a:r>
              <a:rPr lang="en-US" sz="2400" b="1" dirty="0" smtClean="0"/>
              <a:t>Spot </a:t>
            </a:r>
            <a:r>
              <a:rPr lang="en-US" sz="2400" b="1" dirty="0"/>
              <a:t>tenderness </a:t>
            </a:r>
            <a:r>
              <a:rPr lang="en-US" sz="2400" b="1" dirty="0" smtClean="0"/>
              <a:t>of a nodule on </a:t>
            </a:r>
            <a:r>
              <a:rPr lang="en-US" sz="2400" b="1" dirty="0"/>
              <a:t>the taut band</a:t>
            </a:r>
          </a:p>
          <a:p>
            <a:pPr marL="0" indent="0">
              <a:buNone/>
            </a:pPr>
            <a:r>
              <a:rPr lang="en-US" sz="2400" b="1" dirty="0"/>
              <a:t>3. </a:t>
            </a:r>
            <a:r>
              <a:rPr lang="en-US" sz="2400" b="1" dirty="0" smtClean="0"/>
              <a:t>Reproduction </a:t>
            </a:r>
            <a:r>
              <a:rPr lang="en-US" sz="2400" b="1" dirty="0"/>
              <a:t>of the patient’s </a:t>
            </a:r>
            <a:r>
              <a:rPr lang="en-US" sz="2400" b="1" dirty="0" smtClean="0"/>
              <a:t>pain</a:t>
            </a:r>
            <a:r>
              <a:rPr lang="en-US" sz="2800" i="1" dirty="0" smtClean="0"/>
              <a:t> </a:t>
            </a:r>
            <a:endParaRPr lang="tr-TR" sz="2800" i="1" dirty="0" smtClean="0"/>
          </a:p>
          <a:p>
            <a:pPr marL="0" indent="0">
              <a:buNone/>
            </a:pPr>
            <a:r>
              <a:rPr lang="en-US" sz="2800" i="1" dirty="0" smtClean="0"/>
              <a:t>(patient's </a:t>
            </a:r>
            <a:r>
              <a:rPr lang="en-US" sz="2800" i="1" dirty="0"/>
              <a:t>recognition of current pain complaint to pressure on </a:t>
            </a:r>
            <a:r>
              <a:rPr lang="en-US" sz="2800" i="1" dirty="0" smtClean="0"/>
              <a:t>nodule)</a:t>
            </a:r>
            <a:endParaRPr lang="en-US" sz="2800" i="1" dirty="0"/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6330" y="2151063"/>
            <a:ext cx="4217670" cy="3975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400" dirty="0"/>
              <a:t>4. </a:t>
            </a:r>
            <a:r>
              <a:rPr lang="tr-TR" sz="2400" dirty="0" err="1"/>
              <a:t>Local</a:t>
            </a:r>
            <a:r>
              <a:rPr lang="tr-TR" sz="2400" dirty="0"/>
              <a:t> </a:t>
            </a:r>
            <a:r>
              <a:rPr lang="tr-TR" sz="2400" dirty="0" err="1"/>
              <a:t>twitch</a:t>
            </a:r>
            <a:r>
              <a:rPr lang="tr-TR" sz="2400" dirty="0"/>
              <a:t> </a:t>
            </a:r>
            <a:r>
              <a:rPr lang="tr-TR" sz="2400" dirty="0" err="1"/>
              <a:t>response</a:t>
            </a:r>
            <a:endParaRPr lang="tr-TR" sz="2400" dirty="0"/>
          </a:p>
          <a:p>
            <a:pPr marL="0" indent="0">
              <a:buNone/>
            </a:pPr>
            <a:r>
              <a:rPr lang="tr-TR" sz="2400" dirty="0"/>
              <a:t>5. </a:t>
            </a:r>
            <a:r>
              <a:rPr lang="tr-TR" sz="2400" dirty="0" err="1"/>
              <a:t>Referred</a:t>
            </a:r>
            <a:r>
              <a:rPr lang="tr-TR" sz="2400" dirty="0"/>
              <a:t> </a:t>
            </a:r>
            <a:r>
              <a:rPr lang="tr-TR" sz="2400" dirty="0" err="1"/>
              <a:t>pain</a:t>
            </a:r>
            <a:endParaRPr lang="tr-TR" sz="2400" dirty="0"/>
          </a:p>
          <a:p>
            <a:pPr marL="0" indent="0">
              <a:buNone/>
            </a:pPr>
            <a:r>
              <a:rPr lang="tr-TR" sz="2400" dirty="0"/>
              <a:t>6. </a:t>
            </a:r>
            <a:r>
              <a:rPr lang="tr-TR" sz="2400" dirty="0" err="1"/>
              <a:t>Weakness</a:t>
            </a:r>
            <a:endParaRPr lang="tr-TR" sz="2400" dirty="0"/>
          </a:p>
          <a:p>
            <a:pPr marL="0" indent="0">
              <a:buNone/>
            </a:pPr>
            <a:r>
              <a:rPr lang="en-US" sz="2400" dirty="0"/>
              <a:t>7. Restricted range of motion</a:t>
            </a:r>
          </a:p>
          <a:p>
            <a:pPr marL="0" indent="0">
              <a:buNone/>
            </a:pPr>
            <a:r>
              <a:rPr lang="en-US" sz="2400" dirty="0"/>
              <a:t>8. Autonomic signs </a:t>
            </a:r>
            <a:endParaRPr lang="en-US" sz="2400" dirty="0" smtClean="0"/>
          </a:p>
          <a:p>
            <a:pPr marL="0" indent="0">
              <a:buNone/>
            </a:pPr>
            <a:r>
              <a:rPr lang="en-US" sz="2000" dirty="0" smtClean="0"/>
              <a:t>(</a:t>
            </a:r>
            <a:r>
              <a:rPr lang="en-US" sz="2000" dirty="0"/>
              <a:t>skin warmth or erythema, tearing, </a:t>
            </a:r>
            <a:r>
              <a:rPr lang="en-US" sz="2000" dirty="0" err="1"/>
              <a:t>piloerection</a:t>
            </a:r>
            <a:r>
              <a:rPr lang="en-US" sz="2000" dirty="0"/>
              <a:t> </a:t>
            </a:r>
            <a:r>
              <a:rPr lang="en-US" sz="2000" dirty="0" smtClean="0"/>
              <a:t>)</a:t>
            </a:r>
            <a:endParaRPr lang="en-US" sz="2000" dirty="0"/>
          </a:p>
          <a:p>
            <a:pPr marL="0" indent="0">
              <a:buNone/>
            </a:pPr>
            <a:endParaRPr lang="tr-TR" sz="2400" dirty="0"/>
          </a:p>
          <a:p>
            <a:endParaRPr lang="en-US" sz="24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6316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163" y="442607"/>
            <a:ext cx="8574087" cy="115561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  MPS </a:t>
            </a:r>
            <a:r>
              <a:rPr lang="en-US" dirty="0" smtClean="0">
                <a:solidFill>
                  <a:srgbClr val="800000"/>
                </a:solidFill>
              </a:rPr>
              <a:t>- </a:t>
            </a:r>
            <a:r>
              <a:rPr lang="en-US" b="1" dirty="0" smtClean="0">
                <a:solidFill>
                  <a:srgbClr val="800000"/>
                </a:solidFill>
              </a:rPr>
              <a:t>Pathophysiology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449" y="1666525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N</a:t>
            </a:r>
            <a:r>
              <a:rPr lang="en-US" dirty="0" smtClean="0"/>
              <a:t>ot </a:t>
            </a:r>
            <a:r>
              <a:rPr lang="en-US" dirty="0"/>
              <a:t>completely </a:t>
            </a:r>
            <a:r>
              <a:rPr lang="en-US" dirty="0" smtClean="0"/>
              <a:t>understood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800000"/>
                </a:solidFill>
              </a:rPr>
              <a:t>Hypotheses:</a:t>
            </a:r>
            <a:endParaRPr lang="en-US" sz="2800" dirty="0" smtClean="0">
              <a:solidFill>
                <a:srgbClr val="800000"/>
              </a:solidFill>
            </a:endParaRPr>
          </a:p>
          <a:p>
            <a:pPr lvl="1"/>
            <a:r>
              <a:rPr lang="en-US" sz="2400" dirty="0" err="1" smtClean="0"/>
              <a:t>MTrPs</a:t>
            </a:r>
            <a:r>
              <a:rPr lang="en-US" sz="2400" dirty="0" smtClean="0"/>
              <a:t>  </a:t>
            </a:r>
            <a:r>
              <a:rPr lang="en-US" sz="2400" dirty="0"/>
              <a:t>contain areas of sensitized </a:t>
            </a:r>
            <a:r>
              <a:rPr lang="en-US" sz="2400" b="1" dirty="0" smtClean="0"/>
              <a:t>low</a:t>
            </a:r>
            <a:r>
              <a:rPr lang="en-US" sz="2400" b="1" dirty="0"/>
              <a:t>-threshold </a:t>
            </a:r>
            <a:r>
              <a:rPr lang="en-US" sz="2400" b="1" dirty="0" err="1"/>
              <a:t>nociceptors</a:t>
            </a:r>
            <a:r>
              <a:rPr lang="en-US" sz="2400" dirty="0"/>
              <a:t> with </a:t>
            </a:r>
            <a:r>
              <a:rPr lang="en-US" sz="2400" b="1" dirty="0"/>
              <a:t>dysfunctional motor end plates. </a:t>
            </a:r>
          </a:p>
          <a:p>
            <a:pPr lvl="2"/>
            <a:r>
              <a:rPr lang="en-US" sz="2400" dirty="0"/>
              <a:t>These motor end plates connect to a group of sensitized sensory neurons in charge of transmitting pain information from the spinal cord to the brain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pPr marL="914400" lvl="2" indent="0">
              <a:buNone/>
            </a:pPr>
            <a:endParaRPr lang="en-US" sz="2400" dirty="0" smtClean="0"/>
          </a:p>
          <a:p>
            <a:pPr lvl="1"/>
            <a:r>
              <a:rPr lang="en-US" sz="2400" b="1" dirty="0" smtClean="0"/>
              <a:t>Central sensitization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1369" y="6423184"/>
            <a:ext cx="25853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Alonso-Blanco C, </a:t>
            </a:r>
            <a:r>
              <a:rPr lang="en-US" sz="800" dirty="0" smtClean="0"/>
              <a:t>et al. </a:t>
            </a:r>
            <a:r>
              <a:rPr lang="en-US" sz="800" dirty="0" err="1" smtClean="0"/>
              <a:t>Clin</a:t>
            </a:r>
            <a:r>
              <a:rPr lang="en-US" sz="800" dirty="0" smtClean="0"/>
              <a:t> </a:t>
            </a:r>
            <a:r>
              <a:rPr lang="en-US" sz="800" dirty="0"/>
              <a:t>J Pain. 2011 Jun. 27(5):405-13.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4536994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163" y="461851"/>
            <a:ext cx="8574087" cy="1136371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800000"/>
                </a:solidFill>
              </a:rPr>
              <a:t>Factors </a:t>
            </a:r>
            <a:r>
              <a:rPr lang="en-US" b="1" dirty="0" smtClean="0">
                <a:solidFill>
                  <a:srgbClr val="800000"/>
                </a:solidFill>
              </a:rPr>
              <a:t>Generating </a:t>
            </a:r>
            <a:r>
              <a:rPr lang="en-US" b="1" dirty="0" err="1">
                <a:solidFill>
                  <a:srgbClr val="800000"/>
                </a:solidFill>
              </a:rPr>
              <a:t>MFTrP</a:t>
            </a:r>
            <a:r>
              <a:rPr lang="en-US" dirty="0" err="1">
                <a:solidFill>
                  <a:srgbClr val="800000"/>
                </a:solidFill>
              </a:rPr>
              <a:t>s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4163" y="2244845"/>
            <a:ext cx="4141129" cy="49421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1. Direct or indirect trauma to musculoskeletal </a:t>
            </a:r>
            <a:r>
              <a:rPr lang="en-US" sz="2400" dirty="0"/>
              <a:t>system, </a:t>
            </a:r>
            <a:r>
              <a:rPr lang="en-US" sz="2400" dirty="0" smtClean="0"/>
              <a:t>intervertebral discs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2</a:t>
            </a:r>
            <a:r>
              <a:rPr lang="en-US" sz="2400" dirty="0"/>
              <a:t>. </a:t>
            </a:r>
            <a:r>
              <a:rPr lang="en-US" sz="2400" dirty="0" smtClean="0"/>
              <a:t>Postural dysfunction</a:t>
            </a:r>
          </a:p>
          <a:p>
            <a:pPr marL="0" indent="0">
              <a:buNone/>
            </a:pPr>
            <a:r>
              <a:rPr lang="en-US" sz="2400" dirty="0" smtClean="0"/>
              <a:t>3.Physical deconditioning </a:t>
            </a:r>
            <a:r>
              <a:rPr lang="en-US" sz="2400" i="1" dirty="0" smtClean="0"/>
              <a:t>(excessive or lack of exercise and </a:t>
            </a:r>
            <a:r>
              <a:rPr lang="en-US" sz="2400" i="1" dirty="0" err="1" smtClean="0"/>
              <a:t>malpositions</a:t>
            </a:r>
            <a:r>
              <a:rPr lang="en-US" sz="2400" i="1" dirty="0" smtClean="0"/>
              <a:t>)</a:t>
            </a:r>
          </a:p>
          <a:p>
            <a:pPr marL="0" indent="0">
              <a:buNone/>
            </a:pPr>
            <a:r>
              <a:rPr lang="en-US" sz="2400" dirty="0" smtClean="0"/>
              <a:t>4. </a:t>
            </a:r>
            <a:r>
              <a:rPr lang="en-US" sz="2400" dirty="0"/>
              <a:t>Generalized fatigue, lack of sleep and emotional stress.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778188" y="2147545"/>
            <a:ext cx="4365812" cy="45692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5. Intense cooling of body areas … as sleeping in front of A.C.</a:t>
            </a:r>
          </a:p>
          <a:p>
            <a:pPr marL="0" indent="0">
              <a:buNone/>
            </a:pPr>
            <a:r>
              <a:rPr lang="en-US" sz="2400" dirty="0"/>
              <a:t>6. Hormonal changes as in post menopausal syndrome.</a:t>
            </a:r>
          </a:p>
          <a:p>
            <a:pPr marL="0" indent="0">
              <a:buNone/>
            </a:pPr>
            <a:r>
              <a:rPr lang="en-US" sz="2400" dirty="0"/>
              <a:t>7. Nutritional deficiencies</a:t>
            </a:r>
            <a:endParaRPr lang="en-US" sz="2400" u="sng" dirty="0"/>
          </a:p>
          <a:p>
            <a:pPr marL="0" indent="0">
              <a:buNone/>
            </a:pPr>
            <a:r>
              <a:rPr lang="en-US" sz="2400" dirty="0"/>
              <a:t>8.Use of tobacco</a:t>
            </a:r>
          </a:p>
          <a:p>
            <a:pPr marL="0" indent="0">
              <a:buNone/>
            </a:pPr>
            <a:r>
              <a:rPr lang="en-US" sz="2400" b="1" dirty="0"/>
              <a:t>9. Comorbidities</a:t>
            </a:r>
          </a:p>
          <a:p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84163" y="6356756"/>
            <a:ext cx="2634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Saber et </a:t>
            </a:r>
            <a:r>
              <a:rPr lang="en-US" sz="800" dirty="0" err="1" smtClean="0"/>
              <a:t>alObes</a:t>
            </a:r>
            <a:r>
              <a:rPr lang="en-US" sz="800" dirty="0" smtClean="0"/>
              <a:t> </a:t>
            </a:r>
            <a:r>
              <a:rPr lang="en-US" sz="800" dirty="0"/>
              <a:t>Surg. 2008;18:652–5. </a:t>
            </a:r>
            <a:endParaRPr lang="en-US" sz="800" u="sng" dirty="0">
              <a:hlinkClick r:id="rId2"/>
            </a:endParaRPr>
          </a:p>
          <a:p>
            <a:r>
              <a:rPr lang="en-US" sz="800" dirty="0" smtClean="0"/>
              <a:t>Weingarten et </a:t>
            </a:r>
            <a:r>
              <a:rPr lang="en-US" sz="800" dirty="0" err="1" smtClean="0"/>
              <a:t>al.Clin</a:t>
            </a:r>
            <a:r>
              <a:rPr lang="en-US" sz="800" dirty="0" smtClean="0"/>
              <a:t> </a:t>
            </a:r>
            <a:r>
              <a:rPr lang="en-US" sz="800" dirty="0"/>
              <a:t>J Pain. 2009;25:39–</a:t>
            </a:r>
            <a:r>
              <a:rPr lang="en-US" sz="800" dirty="0" smtClean="0"/>
              <a:t>43</a:t>
            </a:r>
          </a:p>
          <a:p>
            <a:r>
              <a:rPr lang="en-US" sz="800" dirty="0" smtClean="0"/>
              <a:t>Wheeler A, et al . </a:t>
            </a:r>
            <a:r>
              <a:rPr lang="en-US" sz="800" dirty="0" err="1" smtClean="0"/>
              <a:t>Curr</a:t>
            </a:r>
            <a:r>
              <a:rPr lang="en-US" sz="800" dirty="0" smtClean="0"/>
              <a:t> Pain Headache Rep. 2001;5:441–6. .</a:t>
            </a:r>
            <a:endParaRPr lang="en-US" sz="800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84163" y="1506181"/>
            <a:ext cx="74537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No single factor </a:t>
            </a:r>
            <a:r>
              <a:rPr lang="en-US" sz="2400" b="1" dirty="0" smtClean="0"/>
              <a:t>,</a:t>
            </a:r>
            <a:r>
              <a:rPr lang="en-US" sz="2400" b="1" dirty="0"/>
              <a:t> </a:t>
            </a:r>
            <a:r>
              <a:rPr lang="en-US" sz="2400" b="1" dirty="0" smtClean="0"/>
              <a:t>possible </a:t>
            </a:r>
            <a:r>
              <a:rPr lang="en-US" sz="2400" b="1" dirty="0"/>
              <a:t>causes 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79109"/>
      </p:ext>
    </p:extLst>
  </p:cSld>
  <p:clrMapOvr>
    <a:masterClrMapping/>
  </p:clrMapOvr>
  <p:transition xmlns:p14="http://schemas.microsoft.com/office/powerpoint/2010/main" spd="slow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/>
          <p:cNvSpPr>
            <a:spLocks noGrp="1"/>
          </p:cNvSpPr>
          <p:nvPr>
            <p:ph type="title"/>
          </p:nvPr>
        </p:nvSpPr>
        <p:spPr>
          <a:xfrm>
            <a:off x="284163" y="461851"/>
            <a:ext cx="8574087" cy="1136371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rgbClr val="800000"/>
                </a:solidFill>
              </a:rPr>
              <a:t>Common </a:t>
            </a:r>
            <a:r>
              <a:rPr lang="en-US" sz="3200" b="1" dirty="0" smtClean="0">
                <a:solidFill>
                  <a:srgbClr val="800000"/>
                </a:solidFill>
              </a:rPr>
              <a:t>Conditions </a:t>
            </a:r>
            <a:r>
              <a:rPr lang="en-US" sz="3200" b="1" dirty="0">
                <a:solidFill>
                  <a:srgbClr val="800000"/>
                </a:solidFill>
              </a:rPr>
              <a:t>that are </a:t>
            </a:r>
            <a:r>
              <a:rPr lang="en-US" sz="3200" b="1" dirty="0" smtClean="0">
                <a:solidFill>
                  <a:srgbClr val="800000"/>
                </a:solidFill>
              </a:rPr>
              <a:t>Comorbid </a:t>
            </a:r>
            <a:r>
              <a:rPr lang="en-US" sz="3200" b="1" dirty="0">
                <a:solidFill>
                  <a:srgbClr val="800000"/>
                </a:solidFill>
              </a:rPr>
              <a:t>with </a:t>
            </a:r>
            <a:r>
              <a:rPr lang="en-US" sz="3200" b="1" dirty="0" err="1">
                <a:solidFill>
                  <a:srgbClr val="800000"/>
                </a:solidFill>
              </a:rPr>
              <a:t>M</a:t>
            </a:r>
            <a:r>
              <a:rPr lang="en-US" sz="3200" b="1" dirty="0" err="1" smtClean="0">
                <a:solidFill>
                  <a:srgbClr val="800000"/>
                </a:solidFill>
              </a:rPr>
              <a:t>yofascial</a:t>
            </a:r>
            <a:r>
              <a:rPr lang="en-US" sz="3200" b="1" dirty="0" smtClean="0">
                <a:solidFill>
                  <a:srgbClr val="800000"/>
                </a:solidFill>
              </a:rPr>
              <a:t> </a:t>
            </a:r>
            <a:r>
              <a:rPr lang="en-US" sz="3200" b="1" dirty="0">
                <a:solidFill>
                  <a:srgbClr val="800000"/>
                </a:solidFill>
              </a:rPr>
              <a:t>P</a:t>
            </a:r>
            <a:r>
              <a:rPr lang="en-US" sz="3200" b="1" dirty="0" smtClean="0">
                <a:solidFill>
                  <a:srgbClr val="800000"/>
                </a:solidFill>
              </a:rPr>
              <a:t>ain </a:t>
            </a:r>
            <a:r>
              <a:rPr lang="en-US" sz="3200" b="1" dirty="0">
                <a:solidFill>
                  <a:srgbClr val="800000"/>
                </a:solidFill>
              </a:rPr>
              <a:t>S</a:t>
            </a:r>
            <a:r>
              <a:rPr lang="en-US" sz="3200" b="1" dirty="0" smtClean="0">
                <a:solidFill>
                  <a:srgbClr val="800000"/>
                </a:solidFill>
              </a:rPr>
              <a:t>yndrome</a:t>
            </a:r>
            <a:endParaRPr lang="tr-TR" sz="3200" b="1" dirty="0">
              <a:solidFill>
                <a:srgbClr val="800000"/>
              </a:solidFill>
            </a:endParaRPr>
          </a:p>
        </p:txBody>
      </p:sp>
      <p:sp>
        <p:nvSpPr>
          <p:cNvPr id="5" name="İçerik Yer Tutucusu 4"/>
          <p:cNvSpPr>
            <a:spLocks noGrp="1"/>
          </p:cNvSpPr>
          <p:nvPr>
            <p:ph sz="half" idx="1"/>
          </p:nvPr>
        </p:nvSpPr>
        <p:spPr>
          <a:xfrm>
            <a:off x="609600" y="1882588"/>
            <a:ext cx="40386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tr-TR" dirty="0"/>
              <a:t>1. </a:t>
            </a:r>
            <a:r>
              <a:rPr lang="tr-TR" dirty="0" err="1"/>
              <a:t>Migraine</a:t>
            </a:r>
            <a:r>
              <a:rPr lang="tr-TR" dirty="0"/>
              <a:t> </a:t>
            </a:r>
            <a:r>
              <a:rPr lang="tr-TR" dirty="0" err="1"/>
              <a:t>headache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2. </a:t>
            </a:r>
            <a:r>
              <a:rPr lang="tr-TR" dirty="0" err="1"/>
              <a:t>Tension-type</a:t>
            </a:r>
            <a:r>
              <a:rPr lang="tr-TR" dirty="0"/>
              <a:t> </a:t>
            </a:r>
            <a:r>
              <a:rPr lang="tr-TR" dirty="0" err="1"/>
              <a:t>headache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3. </a:t>
            </a:r>
            <a:r>
              <a:rPr lang="tr-TR" dirty="0" err="1"/>
              <a:t>Temporomandibular</a:t>
            </a:r>
            <a:r>
              <a:rPr lang="tr-TR" dirty="0"/>
              <a:t> </a:t>
            </a:r>
            <a:r>
              <a:rPr lang="tr-TR" dirty="0" err="1"/>
              <a:t>joint</a:t>
            </a:r>
            <a:r>
              <a:rPr lang="tr-TR" dirty="0"/>
              <a:t> </a:t>
            </a:r>
            <a:r>
              <a:rPr lang="tr-TR" dirty="0" err="1"/>
              <a:t>disorder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4</a:t>
            </a:r>
            <a:r>
              <a:rPr lang="tr-TR" b="1" dirty="0"/>
              <a:t>. </a:t>
            </a:r>
            <a:r>
              <a:rPr lang="tr-TR" b="1" dirty="0" err="1"/>
              <a:t>Fibromyalgia</a:t>
            </a:r>
            <a:endParaRPr lang="tr-TR" b="1" dirty="0"/>
          </a:p>
          <a:p>
            <a:pPr marL="0" indent="0">
              <a:buNone/>
            </a:pPr>
            <a:r>
              <a:rPr lang="tr-TR" dirty="0"/>
              <a:t>5. </a:t>
            </a:r>
            <a:r>
              <a:rPr lang="tr-TR" dirty="0" err="1"/>
              <a:t>Hypermobility</a:t>
            </a:r>
            <a:r>
              <a:rPr lang="tr-TR" dirty="0"/>
              <a:t> </a:t>
            </a:r>
            <a:r>
              <a:rPr lang="tr-TR" dirty="0" err="1"/>
              <a:t>syndromes</a:t>
            </a:r>
            <a:endParaRPr lang="tr-TR" dirty="0"/>
          </a:p>
          <a:p>
            <a:pPr marL="0" indent="0">
              <a:buNone/>
            </a:pPr>
            <a:r>
              <a:rPr lang="tr-TR" dirty="0">
                <a:solidFill>
                  <a:srgbClr val="800000"/>
                </a:solidFill>
              </a:rPr>
              <a:t>6. </a:t>
            </a:r>
            <a:r>
              <a:rPr lang="tr-TR" dirty="0" err="1">
                <a:solidFill>
                  <a:srgbClr val="800000"/>
                </a:solidFill>
              </a:rPr>
              <a:t>Painful</a:t>
            </a:r>
            <a:r>
              <a:rPr lang="tr-TR" dirty="0">
                <a:solidFill>
                  <a:srgbClr val="800000"/>
                </a:solidFill>
              </a:rPr>
              <a:t> </a:t>
            </a:r>
            <a:r>
              <a:rPr lang="tr-TR" dirty="0" err="1">
                <a:solidFill>
                  <a:srgbClr val="800000"/>
                </a:solidFill>
              </a:rPr>
              <a:t>bladder</a:t>
            </a:r>
            <a:r>
              <a:rPr lang="tr-TR" dirty="0">
                <a:solidFill>
                  <a:srgbClr val="800000"/>
                </a:solidFill>
              </a:rPr>
              <a:t> </a:t>
            </a:r>
            <a:r>
              <a:rPr lang="tr-TR" dirty="0" err="1">
                <a:solidFill>
                  <a:srgbClr val="800000"/>
                </a:solidFill>
              </a:rPr>
              <a:t>syndrome</a:t>
            </a:r>
            <a:endParaRPr lang="tr-TR" dirty="0">
              <a:solidFill>
                <a:srgbClr val="800000"/>
              </a:solidFill>
            </a:endParaRPr>
          </a:p>
          <a:p>
            <a:pPr marL="0" indent="0">
              <a:buNone/>
            </a:pPr>
            <a:r>
              <a:rPr lang="tr-TR" dirty="0">
                <a:solidFill>
                  <a:srgbClr val="800000"/>
                </a:solidFill>
              </a:rPr>
              <a:t>7. </a:t>
            </a:r>
            <a:r>
              <a:rPr lang="tr-TR" dirty="0" err="1">
                <a:solidFill>
                  <a:srgbClr val="800000"/>
                </a:solidFill>
              </a:rPr>
              <a:t>Irritable</a:t>
            </a:r>
            <a:r>
              <a:rPr lang="tr-TR" dirty="0">
                <a:solidFill>
                  <a:srgbClr val="800000"/>
                </a:solidFill>
              </a:rPr>
              <a:t> </a:t>
            </a:r>
            <a:r>
              <a:rPr lang="tr-TR" dirty="0" err="1">
                <a:solidFill>
                  <a:srgbClr val="800000"/>
                </a:solidFill>
              </a:rPr>
              <a:t>bowel</a:t>
            </a:r>
            <a:r>
              <a:rPr lang="tr-TR" dirty="0">
                <a:solidFill>
                  <a:srgbClr val="800000"/>
                </a:solidFill>
              </a:rPr>
              <a:t> </a:t>
            </a:r>
            <a:r>
              <a:rPr lang="tr-TR" dirty="0" err="1">
                <a:solidFill>
                  <a:srgbClr val="800000"/>
                </a:solidFill>
              </a:rPr>
              <a:t>syndrome</a:t>
            </a:r>
            <a:endParaRPr lang="tr-TR" dirty="0">
              <a:solidFill>
                <a:srgbClr val="800000"/>
              </a:solidFill>
            </a:endParaRPr>
          </a:p>
          <a:p>
            <a:pPr marL="0" indent="0">
              <a:buNone/>
            </a:pPr>
            <a:r>
              <a:rPr lang="tr-TR" b="1" dirty="0">
                <a:solidFill>
                  <a:srgbClr val="800000"/>
                </a:solidFill>
              </a:rPr>
              <a:t>8. </a:t>
            </a:r>
            <a:r>
              <a:rPr lang="tr-TR" b="1" dirty="0" err="1" smtClean="0">
                <a:solidFill>
                  <a:srgbClr val="800000"/>
                </a:solidFill>
              </a:rPr>
              <a:t>Chronic</a:t>
            </a:r>
            <a:r>
              <a:rPr lang="tr-TR" b="1" dirty="0" smtClean="0">
                <a:solidFill>
                  <a:srgbClr val="800000"/>
                </a:solidFill>
              </a:rPr>
              <a:t> </a:t>
            </a:r>
            <a:r>
              <a:rPr lang="tr-TR" b="1" dirty="0" err="1">
                <a:solidFill>
                  <a:srgbClr val="800000"/>
                </a:solidFill>
              </a:rPr>
              <a:t>p</a:t>
            </a:r>
            <a:r>
              <a:rPr lang="tr-TR" b="1" dirty="0" err="1" smtClean="0">
                <a:solidFill>
                  <a:srgbClr val="800000"/>
                </a:solidFill>
              </a:rPr>
              <a:t>elvic</a:t>
            </a:r>
            <a:r>
              <a:rPr lang="tr-TR" b="1" dirty="0" smtClean="0">
                <a:solidFill>
                  <a:srgbClr val="800000"/>
                </a:solidFill>
              </a:rPr>
              <a:t> </a:t>
            </a:r>
            <a:r>
              <a:rPr lang="tr-TR" b="1" dirty="0" err="1">
                <a:solidFill>
                  <a:srgbClr val="800000"/>
                </a:solidFill>
              </a:rPr>
              <a:t>pain</a:t>
            </a:r>
            <a:r>
              <a:rPr lang="tr-TR" b="1" dirty="0">
                <a:solidFill>
                  <a:srgbClr val="800000"/>
                </a:solidFill>
              </a:rPr>
              <a:t> </a:t>
            </a:r>
            <a:endParaRPr lang="tr-TR" b="1" dirty="0" smtClean="0">
              <a:solidFill>
                <a:srgbClr val="800000"/>
              </a:solidFill>
            </a:endParaRPr>
          </a:p>
          <a:p>
            <a:pPr marL="0" indent="0">
              <a:buNone/>
            </a:pPr>
            <a:r>
              <a:rPr lang="tr-TR" dirty="0" smtClean="0">
                <a:solidFill>
                  <a:srgbClr val="800000"/>
                </a:solidFill>
              </a:rPr>
              <a:t>9</a:t>
            </a:r>
            <a:r>
              <a:rPr lang="tr-TR" dirty="0">
                <a:solidFill>
                  <a:srgbClr val="800000"/>
                </a:solidFill>
              </a:rPr>
              <a:t>. </a:t>
            </a:r>
            <a:r>
              <a:rPr lang="tr-TR" dirty="0" err="1" smtClean="0">
                <a:solidFill>
                  <a:srgbClr val="800000"/>
                </a:solidFill>
              </a:rPr>
              <a:t>Vulvovaginitis</a:t>
            </a:r>
            <a:endParaRPr lang="tr-TR" dirty="0" smtClean="0">
              <a:solidFill>
                <a:srgbClr val="800000"/>
              </a:solidFill>
            </a:endParaRPr>
          </a:p>
          <a:p>
            <a:pPr marL="0" indent="0">
              <a:buNone/>
            </a:pPr>
            <a:r>
              <a:rPr lang="tr-TR" dirty="0" smtClean="0">
                <a:solidFill>
                  <a:srgbClr val="800000"/>
                </a:solidFill>
              </a:rPr>
              <a:t>10. </a:t>
            </a:r>
            <a:r>
              <a:rPr lang="tr-TR" dirty="0" err="1" smtClean="0">
                <a:solidFill>
                  <a:srgbClr val="800000"/>
                </a:solidFill>
              </a:rPr>
              <a:t>Prostatitis</a:t>
            </a:r>
            <a:endParaRPr lang="tr-TR" dirty="0" smtClean="0">
              <a:solidFill>
                <a:srgbClr val="800000"/>
              </a:solidFill>
            </a:endParaRPr>
          </a:p>
          <a:p>
            <a:pPr marL="0" indent="0">
              <a:buNone/>
            </a:pPr>
            <a:endParaRPr lang="tr-TR" dirty="0"/>
          </a:p>
        </p:txBody>
      </p:sp>
      <p:sp>
        <p:nvSpPr>
          <p:cNvPr id="6" name="İçerik Yer Tutucusu 5"/>
          <p:cNvSpPr>
            <a:spLocks noGrp="1"/>
          </p:cNvSpPr>
          <p:nvPr>
            <p:ph sz="half" idx="2"/>
          </p:nvPr>
        </p:nvSpPr>
        <p:spPr>
          <a:xfrm>
            <a:off x="4917141" y="1788459"/>
            <a:ext cx="40386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tr-TR" dirty="0" smtClean="0">
                <a:solidFill>
                  <a:srgbClr val="800000"/>
                </a:solidFill>
              </a:rPr>
              <a:t>11. </a:t>
            </a:r>
            <a:r>
              <a:rPr lang="tr-TR" dirty="0" err="1" smtClean="0">
                <a:solidFill>
                  <a:srgbClr val="800000"/>
                </a:solidFill>
              </a:rPr>
              <a:t>Endometriosis</a:t>
            </a:r>
            <a:endParaRPr lang="tr-TR" dirty="0" smtClean="0">
              <a:solidFill>
                <a:srgbClr val="800000"/>
              </a:solidFill>
            </a:endParaRPr>
          </a:p>
          <a:p>
            <a:pPr marL="0" indent="0">
              <a:buNone/>
            </a:pPr>
            <a:r>
              <a:rPr lang="tr-TR" dirty="0" smtClean="0">
                <a:solidFill>
                  <a:srgbClr val="800000"/>
                </a:solidFill>
              </a:rPr>
              <a:t>12</a:t>
            </a:r>
            <a:r>
              <a:rPr lang="tr-TR" dirty="0">
                <a:solidFill>
                  <a:srgbClr val="800000"/>
                </a:solidFill>
              </a:rPr>
              <a:t>. </a:t>
            </a:r>
            <a:r>
              <a:rPr lang="tr-TR" dirty="0" err="1">
                <a:solidFill>
                  <a:srgbClr val="800000"/>
                </a:solidFill>
              </a:rPr>
              <a:t>Dysmenorrhea</a:t>
            </a:r>
            <a:endParaRPr lang="tr-TR" dirty="0">
              <a:solidFill>
                <a:srgbClr val="800000"/>
              </a:solidFill>
            </a:endParaRPr>
          </a:p>
          <a:p>
            <a:pPr marL="0" indent="0">
              <a:buNone/>
            </a:pPr>
            <a:r>
              <a:rPr lang="tr-TR" dirty="0"/>
              <a:t>13. </a:t>
            </a:r>
            <a:r>
              <a:rPr lang="tr-TR" dirty="0" err="1"/>
              <a:t>Hypothyroidism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14. Vitamin D </a:t>
            </a:r>
            <a:r>
              <a:rPr lang="tr-TR" dirty="0" err="1"/>
              <a:t>deficiency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15. Vitamin B12 </a:t>
            </a:r>
            <a:r>
              <a:rPr lang="tr-TR" dirty="0" err="1"/>
              <a:t>deficiency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16. </a:t>
            </a:r>
            <a:r>
              <a:rPr lang="tr-TR" dirty="0" err="1"/>
              <a:t>Iron</a:t>
            </a:r>
            <a:r>
              <a:rPr lang="tr-TR" dirty="0"/>
              <a:t> </a:t>
            </a:r>
            <a:r>
              <a:rPr lang="tr-TR" dirty="0" err="1"/>
              <a:t>deficiency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17. </a:t>
            </a:r>
            <a:r>
              <a:rPr lang="tr-TR" dirty="0" err="1"/>
              <a:t>Parasitic</a:t>
            </a:r>
            <a:r>
              <a:rPr lang="tr-TR" dirty="0"/>
              <a:t> </a:t>
            </a:r>
            <a:r>
              <a:rPr lang="tr-TR" dirty="0" err="1"/>
              <a:t>infection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18. </a:t>
            </a:r>
            <a:r>
              <a:rPr lang="tr-TR" dirty="0" err="1"/>
              <a:t>Celiac</a:t>
            </a:r>
            <a:r>
              <a:rPr lang="tr-TR" dirty="0"/>
              <a:t> </a:t>
            </a:r>
            <a:r>
              <a:rPr lang="tr-TR" dirty="0" err="1"/>
              <a:t>disease</a:t>
            </a:r>
            <a:r>
              <a:rPr lang="tr-TR" dirty="0"/>
              <a:t> of </a:t>
            </a:r>
            <a:r>
              <a:rPr lang="tr-TR" dirty="0" err="1" smtClean="0"/>
              <a:t>malabsorption</a:t>
            </a:r>
            <a:endParaRPr lang="tr-TR" dirty="0" smtClean="0"/>
          </a:p>
          <a:p>
            <a:pPr marL="0" indent="0">
              <a:buNone/>
            </a:pPr>
            <a:r>
              <a:rPr lang="tr-TR" dirty="0" smtClean="0"/>
              <a:t>19. </a:t>
            </a:r>
            <a:r>
              <a:rPr lang="en-US" dirty="0" smtClean="0"/>
              <a:t>Myocardial ischemia</a:t>
            </a:r>
          </a:p>
          <a:p>
            <a:pPr marL="0" indent="0">
              <a:buNone/>
            </a:pPr>
            <a:r>
              <a:rPr lang="en-US" dirty="0" smtClean="0"/>
              <a:t>20. Obesity</a:t>
            </a:r>
            <a:endParaRPr lang="en-US" u="sng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tr-TR" dirty="0"/>
          </a:p>
          <a:p>
            <a:endParaRPr lang="tr-TR" dirty="0"/>
          </a:p>
        </p:txBody>
      </p:sp>
      <p:sp>
        <p:nvSpPr>
          <p:cNvPr id="7" name="Metin kutusu 6"/>
          <p:cNvSpPr txBox="1"/>
          <p:nvPr/>
        </p:nvSpPr>
        <p:spPr>
          <a:xfrm>
            <a:off x="686560" y="6543259"/>
            <a:ext cx="29209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800" dirty="0" err="1"/>
              <a:t>Gerwin</a:t>
            </a:r>
            <a:r>
              <a:rPr lang="tr-TR" sz="800" dirty="0"/>
              <a:t> RD. </a:t>
            </a:r>
            <a:r>
              <a:rPr lang="tr-TR" sz="800" dirty="0" err="1" smtClean="0"/>
              <a:t>Phys</a:t>
            </a:r>
            <a:r>
              <a:rPr lang="tr-TR" sz="800" dirty="0" smtClean="0"/>
              <a:t> </a:t>
            </a:r>
            <a:r>
              <a:rPr lang="tr-TR" sz="800" dirty="0" err="1"/>
              <a:t>Med</a:t>
            </a:r>
            <a:r>
              <a:rPr lang="tr-TR" sz="800" dirty="0"/>
              <a:t> </a:t>
            </a:r>
            <a:r>
              <a:rPr lang="tr-TR" sz="800" dirty="0" err="1"/>
              <a:t>Rehabil</a:t>
            </a:r>
            <a:r>
              <a:rPr lang="tr-TR" sz="800" dirty="0"/>
              <a:t> </a:t>
            </a:r>
            <a:r>
              <a:rPr lang="tr-TR" sz="800" dirty="0" err="1"/>
              <a:t>Clin</a:t>
            </a:r>
            <a:r>
              <a:rPr lang="tr-TR" sz="800" dirty="0"/>
              <a:t> N </a:t>
            </a:r>
            <a:r>
              <a:rPr lang="tr-TR" sz="800" dirty="0" err="1"/>
              <a:t>Am</a:t>
            </a:r>
            <a:r>
              <a:rPr lang="tr-TR" sz="800" dirty="0"/>
              <a:t>. 2014 May;25(2):341-55. </a:t>
            </a:r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7035331"/>
      </p:ext>
    </p:extLst>
  </p:cSld>
  <p:clrMapOvr>
    <a:masterClrMapping/>
  </p:clrMapOvr>
  <p:transition xmlns:p14="http://schemas.microsoft.com/office/powerpoint/2010/main" spd="slow">
    <p:wheel spokes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163" y="500339"/>
            <a:ext cx="8574087" cy="111246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err="1">
                <a:solidFill>
                  <a:srgbClr val="800000"/>
                </a:solidFill>
              </a:rPr>
              <a:t>Myofascial</a:t>
            </a:r>
            <a:r>
              <a:rPr lang="en-US" sz="4000" b="1" dirty="0">
                <a:solidFill>
                  <a:srgbClr val="800000"/>
                </a:solidFill>
              </a:rPr>
              <a:t> </a:t>
            </a:r>
            <a:r>
              <a:rPr lang="en-US" sz="4000" b="1" dirty="0" smtClean="0">
                <a:solidFill>
                  <a:srgbClr val="800000"/>
                </a:solidFill>
              </a:rPr>
              <a:t>Pelvic </a:t>
            </a:r>
            <a:r>
              <a:rPr lang="en-US" sz="4000" b="1" dirty="0">
                <a:solidFill>
                  <a:srgbClr val="800000"/>
                </a:solidFill>
              </a:rPr>
              <a:t>P</a:t>
            </a:r>
            <a:r>
              <a:rPr lang="en-US" sz="4000" b="1" dirty="0" smtClean="0">
                <a:solidFill>
                  <a:srgbClr val="800000"/>
                </a:solidFill>
              </a:rPr>
              <a:t>ain </a:t>
            </a:r>
            <a:r>
              <a:rPr lang="en-US" sz="4000" b="1" dirty="0">
                <a:solidFill>
                  <a:srgbClr val="800000"/>
                </a:solidFill>
              </a:rPr>
              <a:t>(MFPP) </a:t>
            </a:r>
            <a:br>
              <a:rPr lang="en-US" sz="4000" b="1" dirty="0">
                <a:solidFill>
                  <a:srgbClr val="800000"/>
                </a:solidFill>
              </a:rPr>
            </a:br>
            <a:endParaRPr lang="en-US" sz="4000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462527"/>
            <a:ext cx="8574087" cy="4221029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P</a:t>
            </a:r>
            <a:r>
              <a:rPr lang="en-US" sz="3200" b="1" dirty="0" smtClean="0"/>
              <a:t>ain </a:t>
            </a:r>
            <a:r>
              <a:rPr lang="en-US" sz="3200" b="1" dirty="0"/>
              <a:t>found in the pelvic floor musculature and connecting fascia. </a:t>
            </a:r>
            <a:endParaRPr lang="tr-TR" sz="3200" b="1" dirty="0"/>
          </a:p>
          <a:p>
            <a:endParaRPr lang="en-US" sz="3200" dirty="0"/>
          </a:p>
          <a:p>
            <a:pPr lvl="1"/>
            <a:r>
              <a:rPr lang="en-US" sz="2800" dirty="0"/>
              <a:t>A</a:t>
            </a:r>
            <a:r>
              <a:rPr lang="en-US" sz="2800" dirty="0" smtClean="0"/>
              <a:t>lone </a:t>
            </a:r>
            <a:r>
              <a:rPr lang="en-US" sz="2800" dirty="0"/>
              <a:t>with no concomitant medical </a:t>
            </a:r>
            <a:r>
              <a:rPr lang="en-US" sz="2800" dirty="0" smtClean="0"/>
              <a:t>pathology</a:t>
            </a:r>
          </a:p>
          <a:p>
            <a:pPr marL="457200" lvl="1" indent="0">
              <a:buNone/>
            </a:pPr>
            <a:r>
              <a:rPr lang="en-US" sz="2800" dirty="0" smtClean="0"/>
              <a:t>Or</a:t>
            </a:r>
          </a:p>
          <a:p>
            <a:pPr lvl="1"/>
            <a:r>
              <a:rPr lang="en-US" sz="2800" dirty="0"/>
              <a:t>A</a:t>
            </a:r>
            <a:r>
              <a:rPr lang="en-US" sz="2800" dirty="0" smtClean="0"/>
              <a:t>s </a:t>
            </a:r>
            <a:r>
              <a:rPr lang="en-US" sz="2800" dirty="0"/>
              <a:t>either a precursor or </a:t>
            </a:r>
            <a:r>
              <a:rPr lang="en-US" sz="2800" dirty="0" err="1"/>
              <a:t>sequela</a:t>
            </a:r>
            <a:r>
              <a:rPr lang="en-US" sz="2800" dirty="0"/>
              <a:t> to urological, gynecological, and colorectal medical conditions or other </a:t>
            </a:r>
            <a:r>
              <a:rPr lang="en-US" sz="2800" dirty="0" smtClean="0"/>
              <a:t>musculoskeletal-neural </a:t>
            </a:r>
            <a:r>
              <a:rPr lang="en-US" sz="2800" dirty="0"/>
              <a:t>issues. </a:t>
            </a:r>
          </a:p>
          <a:p>
            <a:pPr lvl="1"/>
            <a:endParaRPr lang="en-US" sz="2800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0712" y="6297781"/>
            <a:ext cx="81475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/>
              <a:t>Sanses</a:t>
            </a:r>
            <a:r>
              <a:rPr lang="en-US" sz="1100" dirty="0"/>
              <a:t> TV, </a:t>
            </a:r>
            <a:r>
              <a:rPr lang="en-US" sz="1100" dirty="0" smtClean="0"/>
              <a:t>et al.. </a:t>
            </a:r>
            <a:r>
              <a:rPr lang="en-US" sz="1100" dirty="0" err="1"/>
              <a:t>Clin</a:t>
            </a:r>
            <a:r>
              <a:rPr lang="en-US" sz="1100" dirty="0"/>
              <a:t> J Pain. </a:t>
            </a:r>
            <a:r>
              <a:rPr lang="en-US" sz="1100" dirty="0" smtClean="0"/>
              <a:t>2016 Aug</a:t>
            </a:r>
            <a:r>
              <a:rPr lang="en-US" sz="1100" dirty="0"/>
              <a:t>;32(8):659-65</a:t>
            </a:r>
            <a:r>
              <a:rPr lang="en-US" sz="1100" dirty="0" smtClean="0"/>
              <a:t>.</a:t>
            </a:r>
          </a:p>
          <a:p>
            <a:r>
              <a:rPr lang="en-US" sz="1100" dirty="0" err="1" smtClean="0"/>
              <a:t>Pastore</a:t>
            </a:r>
            <a:r>
              <a:rPr lang="en-US" sz="1100" dirty="0" smtClean="0"/>
              <a:t> </a:t>
            </a:r>
            <a:r>
              <a:rPr lang="en-US" sz="1100" dirty="0"/>
              <a:t>EA, </a:t>
            </a:r>
            <a:r>
              <a:rPr lang="en-US" sz="1100" dirty="0" smtClean="0"/>
              <a:t>et al.. </a:t>
            </a:r>
            <a:r>
              <a:rPr lang="en-US" sz="1100" dirty="0"/>
              <a:t>J </a:t>
            </a:r>
            <a:r>
              <a:rPr lang="en-US" sz="1100" dirty="0" err="1"/>
              <a:t>Obstet</a:t>
            </a:r>
            <a:r>
              <a:rPr lang="en-US" sz="1100" dirty="0"/>
              <a:t> </a:t>
            </a:r>
            <a:r>
              <a:rPr lang="en-US" sz="1100" dirty="0" err="1"/>
              <a:t>Gynecol</a:t>
            </a:r>
            <a:r>
              <a:rPr lang="en-US" sz="1100" dirty="0"/>
              <a:t> Neonatal </a:t>
            </a:r>
            <a:r>
              <a:rPr lang="en-US" sz="1100" dirty="0" err="1"/>
              <a:t>Nurs</a:t>
            </a:r>
            <a:r>
              <a:rPr lang="en-US" sz="1100" dirty="0"/>
              <a:t>. </a:t>
            </a:r>
            <a:r>
              <a:rPr lang="en-US" sz="1100" dirty="0" smtClean="0"/>
              <a:t>2012 Sep</a:t>
            </a:r>
            <a:r>
              <a:rPr lang="en-US" sz="1100" dirty="0"/>
              <a:t>-Oct;41(5):680-91.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9620754"/>
      </p:ext>
    </p:extLst>
  </p:cSld>
  <p:clrMapOvr>
    <a:masterClrMapping/>
  </p:clrMapOvr>
  <p:transition xmlns:p14="http://schemas.microsoft.com/office/powerpoint/2010/main" spd="slow">
    <p:push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solidFill>
                  <a:srgbClr val="800000"/>
                </a:solidFill>
              </a:rPr>
              <a:t>MFPP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927345"/>
            <a:ext cx="8874394" cy="4525963"/>
          </a:xfrm>
        </p:spPr>
        <p:txBody>
          <a:bodyPr>
            <a:normAutofit/>
          </a:bodyPr>
          <a:lstStyle/>
          <a:p>
            <a:r>
              <a:rPr lang="en-US" sz="3200" dirty="0"/>
              <a:t>Women with CPP have </a:t>
            </a:r>
            <a:r>
              <a:rPr lang="en-US" sz="3200" dirty="0" smtClean="0"/>
              <a:t>more </a:t>
            </a:r>
            <a:r>
              <a:rPr lang="en-US" sz="3200" dirty="0"/>
              <a:t>musculoskeletal impairments than women without CPP </a:t>
            </a:r>
            <a:endParaRPr lang="en-US" sz="3200" dirty="0" smtClean="0"/>
          </a:p>
          <a:p>
            <a:endParaRPr lang="en-US" sz="3200" dirty="0" smtClean="0"/>
          </a:p>
          <a:p>
            <a:r>
              <a:rPr lang="en-US" sz="3600" b="1" dirty="0" smtClean="0"/>
              <a:t>85</a:t>
            </a:r>
            <a:r>
              <a:rPr lang="en-US" sz="3600" b="1" dirty="0"/>
              <a:t>% of CPP patients </a:t>
            </a:r>
            <a:r>
              <a:rPr lang="en-US" sz="3600" b="1" dirty="0" smtClean="0"/>
              <a:t>have </a:t>
            </a:r>
            <a:r>
              <a:rPr lang="en-US" sz="3600" b="1" dirty="0"/>
              <a:t>musculoskeletal dysfunction </a:t>
            </a:r>
            <a:r>
              <a:rPr lang="en-US" sz="3600" dirty="0"/>
              <a:t>and </a:t>
            </a:r>
            <a:r>
              <a:rPr lang="en-US" sz="3600" dirty="0" smtClean="0"/>
              <a:t>postural </a:t>
            </a:r>
            <a:r>
              <a:rPr lang="en-US" sz="3600" dirty="0"/>
              <a:t>changes that contributed </a:t>
            </a:r>
            <a:r>
              <a:rPr lang="en-US" sz="3600" dirty="0" smtClean="0"/>
              <a:t>to CPP</a:t>
            </a:r>
            <a:endParaRPr lang="en-US" sz="3600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9604" y="6053710"/>
            <a:ext cx="39421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/>
              <a:t>Kavvadias</a:t>
            </a:r>
            <a:r>
              <a:rPr lang="en-US" sz="800" dirty="0"/>
              <a:t> T, </a:t>
            </a:r>
            <a:r>
              <a:rPr lang="en-US" sz="800" dirty="0" smtClean="0"/>
              <a:t>et al. </a:t>
            </a:r>
            <a:r>
              <a:rPr lang="en-US" sz="800" dirty="0"/>
              <a:t>International </a:t>
            </a:r>
            <a:r>
              <a:rPr lang="en-US" sz="800" dirty="0" err="1"/>
              <a:t>Urogynecology</a:t>
            </a:r>
            <a:r>
              <a:rPr lang="en-US" sz="800" dirty="0"/>
              <a:t> Journal. 2011; 22(4):385–393</a:t>
            </a:r>
            <a:r>
              <a:rPr lang="en-US" sz="800" dirty="0" smtClean="0"/>
              <a:t>.</a:t>
            </a:r>
          </a:p>
          <a:p>
            <a:r>
              <a:rPr lang="en-US" sz="800" dirty="0" err="1"/>
              <a:t>Tu</a:t>
            </a:r>
            <a:r>
              <a:rPr lang="en-US" sz="800" dirty="0"/>
              <a:t> FF, </a:t>
            </a:r>
            <a:r>
              <a:rPr lang="en-US" sz="800" dirty="0" smtClean="0"/>
              <a:t>et al. </a:t>
            </a:r>
            <a:r>
              <a:rPr lang="en-US" sz="800" dirty="0"/>
              <a:t>American Journal of Obstetrics &amp; Gynecology. 2008; 198(3):</a:t>
            </a:r>
            <a:r>
              <a:rPr lang="en-US" sz="800" dirty="0" smtClean="0"/>
              <a:t>272– </a:t>
            </a:r>
            <a:r>
              <a:rPr lang="en-US" sz="800" dirty="0"/>
              <a:t>277</a:t>
            </a:r>
            <a:r>
              <a:rPr lang="en-US" sz="800" dirty="0" smtClean="0"/>
              <a:t>.</a:t>
            </a:r>
          </a:p>
          <a:p>
            <a:r>
              <a:rPr lang="en-US" sz="800" dirty="0"/>
              <a:t>Montenegro ML, et al.  The International Journal of Clinical Practice. 2008; 62(2):263–269.</a:t>
            </a:r>
            <a:endParaRPr lang="tr-TR" sz="800" dirty="0"/>
          </a:p>
          <a:p>
            <a:r>
              <a:rPr lang="en-US" sz="800" dirty="0" smtClean="0"/>
              <a:t> </a:t>
            </a:r>
            <a:endParaRPr lang="en-US" sz="800" dirty="0"/>
          </a:p>
          <a:p>
            <a:r>
              <a:rPr lang="en-US" sz="800" dirty="0" smtClean="0"/>
              <a:t> </a:t>
            </a:r>
            <a:endParaRPr lang="en-US" sz="800" dirty="0"/>
          </a:p>
          <a:p>
            <a:endParaRPr lang="en-US" sz="8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0932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567" y="595569"/>
            <a:ext cx="8574087" cy="115561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MFPP - </a:t>
            </a:r>
            <a:r>
              <a:rPr lang="en-US" sz="3600" dirty="0" smtClean="0">
                <a:solidFill>
                  <a:srgbClr val="800000"/>
                </a:solidFill>
              </a:rPr>
              <a:t>Diagnosis</a:t>
            </a:r>
            <a:endParaRPr lang="en-US" sz="3600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67" y="1751184"/>
            <a:ext cx="8143132" cy="45585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No established diagnostic criteria for MPP</a:t>
            </a:r>
          </a:p>
          <a:p>
            <a:pPr marL="0" indent="0">
              <a:buNone/>
            </a:pPr>
            <a:r>
              <a:rPr lang="en-US" dirty="0"/>
              <a:t>1) spontaneous chronic lower abdominal and/or pelvic pain for 3 months or </a:t>
            </a:r>
            <a:r>
              <a:rPr lang="en-US" dirty="0" smtClean="0"/>
              <a:t>more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dirty="0"/>
              <a:t>) pain worsened by stretching or pressure upon the pelvic muscles </a:t>
            </a:r>
            <a:r>
              <a:rPr lang="en-US" sz="2600" i="1" dirty="0"/>
              <a:t>(e.g. insertion of a tampon, a speculum, or intercourse</a:t>
            </a:r>
            <a:r>
              <a:rPr lang="en-US" sz="2600" i="1" dirty="0" smtClean="0"/>
              <a:t>)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dirty="0"/>
              <a:t>) tenderness upon </a:t>
            </a:r>
            <a:r>
              <a:rPr lang="en-US" dirty="0" smtClean="0"/>
              <a:t>palpation</a:t>
            </a:r>
          </a:p>
          <a:p>
            <a:pPr marL="0" indent="0">
              <a:buNone/>
            </a:pPr>
            <a:r>
              <a:rPr lang="en-US" sz="2000" i="1" dirty="0" smtClean="0"/>
              <a:t> 2 </a:t>
            </a:r>
            <a:r>
              <a:rPr lang="en-US" sz="2000" i="1" dirty="0"/>
              <a:t>Kg of </a:t>
            </a:r>
            <a:r>
              <a:rPr lang="en-US" sz="2000" i="1" dirty="0" smtClean="0"/>
              <a:t>pressure</a:t>
            </a:r>
            <a:r>
              <a:rPr lang="en-US" sz="2000" i="1" dirty="0"/>
              <a:t> </a:t>
            </a:r>
            <a:r>
              <a:rPr lang="en-US" sz="2000" i="1" dirty="0" smtClean="0"/>
              <a:t>(“</a:t>
            </a:r>
            <a:r>
              <a:rPr lang="en-US" sz="2000" i="1" dirty="0"/>
              <a:t>moderate pressure” in a clinical setting) of at least 2 well identified pelvic floor muscles with </a:t>
            </a:r>
            <a:r>
              <a:rPr lang="en-US" sz="2000" i="1" dirty="0" smtClean="0"/>
              <a:t>pain intensity  4 </a:t>
            </a:r>
            <a:r>
              <a:rPr lang="en-US" sz="2000" i="1" dirty="0"/>
              <a:t>or more on a zero to ten </a:t>
            </a:r>
            <a:r>
              <a:rPr lang="en-US" sz="2000" i="1" dirty="0" smtClean="0"/>
              <a:t>scale. </a:t>
            </a:r>
            <a:endParaRPr lang="en-US" sz="2000" i="1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6567" y="6376801"/>
            <a:ext cx="74313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/>
              <a:t>Sanses</a:t>
            </a:r>
            <a:r>
              <a:rPr lang="en-US" sz="800" dirty="0" smtClean="0"/>
              <a:t> TV, et </a:t>
            </a:r>
            <a:r>
              <a:rPr lang="en-US" sz="800" dirty="0" err="1" smtClean="0"/>
              <a:t>al.Clin</a:t>
            </a:r>
            <a:r>
              <a:rPr lang="en-US" sz="800" dirty="0" smtClean="0"/>
              <a:t> J Pain. 2016 Aug;32(8):659-65</a:t>
            </a:r>
            <a:endParaRPr lang="en-US" sz="8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311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dir="in"/>
      </p:transition>
    </mc:Choice>
    <mc:Fallback xmlns="">
      <p:transition xmlns:p14="http://schemas.microsoft.com/office/powerpoint/2010/main" spd="slow">
        <p:split dir="in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289" y="500339"/>
            <a:ext cx="8574087" cy="115561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MFPP - </a:t>
            </a:r>
            <a:r>
              <a:rPr lang="en-US" sz="3600" dirty="0" smtClean="0">
                <a:solidFill>
                  <a:srgbClr val="800000"/>
                </a:solidFill>
              </a:rPr>
              <a:t>Presentation </a:t>
            </a:r>
            <a:r>
              <a:rPr lang="en-US" sz="3600" dirty="0">
                <a:solidFill>
                  <a:srgbClr val="800000"/>
                </a:solidFill>
              </a:rPr>
              <a:t>and Symptoms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289" y="1828159"/>
            <a:ext cx="8434961" cy="42980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900" b="1" dirty="0" smtClean="0"/>
              <a:t>Pain</a:t>
            </a:r>
            <a:r>
              <a:rPr lang="en-US" dirty="0" smtClean="0"/>
              <a:t> </a:t>
            </a:r>
            <a:endParaRPr lang="tr-TR" dirty="0"/>
          </a:p>
          <a:p>
            <a:r>
              <a:rPr lang="en-US" dirty="0"/>
              <a:t>In any area of the pelvis and pelvic floor as well as distal areas in the abdomen, back, or legs. </a:t>
            </a:r>
            <a:endParaRPr lang="tr-TR" dirty="0"/>
          </a:p>
          <a:p>
            <a:r>
              <a:rPr lang="en-US" dirty="0"/>
              <a:t>Described as vague/generalized/sharp/ achy/heavy/deep/piercing/burning</a:t>
            </a:r>
            <a:endParaRPr lang="tr-TR" dirty="0"/>
          </a:p>
          <a:p>
            <a:r>
              <a:rPr lang="en-US" dirty="0"/>
              <a:t>Constant or intermittent. </a:t>
            </a:r>
            <a:endParaRPr lang="tr-TR" dirty="0"/>
          </a:p>
          <a:p>
            <a:r>
              <a:rPr lang="en-US" dirty="0"/>
              <a:t>Aggravating factor such as menses, a long walk, prolonged sitting, defecation or intercourse </a:t>
            </a:r>
            <a:endParaRPr lang="tr-TR" dirty="0"/>
          </a:p>
          <a:p>
            <a:r>
              <a:rPr lang="en-US" dirty="0"/>
              <a:t>Often present with urological, gynecological, and/or colorectal complaints</a:t>
            </a:r>
            <a:endParaRPr lang="tr-TR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124" y="6392234"/>
            <a:ext cx="378200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/>
              <a:t>Butrick</a:t>
            </a:r>
            <a:r>
              <a:rPr lang="en-US" sz="800" dirty="0"/>
              <a:t> CW. </a:t>
            </a:r>
            <a:r>
              <a:rPr lang="en-US" sz="800" dirty="0" smtClean="0"/>
              <a:t>Obstetrics </a:t>
            </a:r>
            <a:r>
              <a:rPr lang="en-US" sz="800" dirty="0"/>
              <a:t>and Gynecology Clinics of North America. 2009; 36(3):707–722. 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0473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 dir="in"/>
      </p:transition>
    </mc:Choice>
    <mc:Fallback xmlns="">
      <p:transition xmlns:p14="http://schemas.microsoft.com/office/powerpoint/2010/main" spd="slow">
        <p:split orient="vert" dir="in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Impact on Health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491" y="2133600"/>
            <a:ext cx="8338759" cy="39925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600" dirty="0"/>
              <a:t>CCP  is sufficiently </a:t>
            </a:r>
            <a:r>
              <a:rPr lang="en-US" sz="3600" b="1" dirty="0"/>
              <a:t>severe</a:t>
            </a:r>
            <a:r>
              <a:rPr lang="en-US" sz="3600" dirty="0"/>
              <a:t> to cause </a:t>
            </a:r>
            <a:r>
              <a:rPr lang="en-US" sz="3600" b="1" dirty="0"/>
              <a:t>functional disability</a:t>
            </a:r>
            <a:r>
              <a:rPr lang="en-US" sz="3600" dirty="0"/>
              <a:t> or to </a:t>
            </a:r>
            <a:r>
              <a:rPr lang="en-US" sz="3600" b="1" dirty="0"/>
              <a:t>lead medical care.</a:t>
            </a:r>
          </a:p>
          <a:p>
            <a:pPr marL="0" indent="0">
              <a:buNone/>
            </a:pPr>
            <a:endParaRPr lang="en-US" sz="3600" dirty="0" smtClean="0"/>
          </a:p>
          <a:p>
            <a:pPr lvl="1"/>
            <a:r>
              <a:rPr lang="en-US" sz="3200" dirty="0" smtClean="0"/>
              <a:t>Missed work days</a:t>
            </a:r>
          </a:p>
          <a:p>
            <a:pPr lvl="1"/>
            <a:r>
              <a:rPr lang="en-US" sz="3200" dirty="0"/>
              <a:t>D</a:t>
            </a:r>
            <a:r>
              <a:rPr lang="en-US" sz="3200" dirty="0" smtClean="0"/>
              <a:t>ifficulty </a:t>
            </a:r>
            <a:r>
              <a:rPr lang="en-US" sz="3200" dirty="0"/>
              <a:t>doing non-strenuous </a:t>
            </a:r>
            <a:r>
              <a:rPr lang="en-US" sz="3200" dirty="0" smtClean="0"/>
              <a:t>exercises</a:t>
            </a:r>
          </a:p>
          <a:p>
            <a:pPr lvl="1"/>
            <a:r>
              <a:rPr lang="en-US" sz="3200" dirty="0"/>
              <a:t>D</a:t>
            </a:r>
            <a:r>
              <a:rPr lang="en-US" sz="3200" dirty="0" smtClean="0"/>
              <a:t>ifficulty in sleeping</a:t>
            </a:r>
          </a:p>
          <a:p>
            <a:pPr lvl="1"/>
            <a:r>
              <a:rPr lang="en-US" sz="3200" dirty="0" err="1" smtClean="0"/>
              <a:t>Psychologic</a:t>
            </a:r>
            <a:r>
              <a:rPr lang="en-US" sz="3200" dirty="0" smtClean="0"/>
              <a:t> disturbances</a:t>
            </a:r>
          </a:p>
          <a:p>
            <a:endParaRPr lang="en-US" sz="36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2336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481" y="538823"/>
            <a:ext cx="8073182" cy="1012237"/>
          </a:xfrm>
        </p:spPr>
        <p:txBody>
          <a:bodyPr>
            <a:normAutofit fontScale="90000"/>
          </a:bodyPr>
          <a:lstStyle/>
          <a:p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>
                <a:solidFill>
                  <a:srgbClr val="800000"/>
                </a:solidFill>
              </a:rPr>
              <a:t>MF</a:t>
            </a:r>
            <a:r>
              <a:rPr lang="en-US" b="1" dirty="0" smtClean="0">
                <a:solidFill>
                  <a:srgbClr val="800000"/>
                </a:solidFill>
              </a:rPr>
              <a:t>PP</a:t>
            </a:r>
            <a:r>
              <a:rPr lang="tr-TR" b="1" dirty="0" smtClean="0">
                <a:solidFill>
                  <a:srgbClr val="800000"/>
                </a:solidFill>
              </a:rPr>
              <a:t> - </a:t>
            </a:r>
            <a:r>
              <a:rPr lang="tr-TR" dirty="0" err="1" smtClean="0">
                <a:solidFill>
                  <a:srgbClr val="800000"/>
                </a:solidFill>
              </a:rPr>
              <a:t>Etiology</a:t>
            </a:r>
            <a:r>
              <a:rPr lang="en-US" dirty="0">
                <a:solidFill>
                  <a:srgbClr val="800000"/>
                </a:solidFill>
              </a:rPr>
              <a:t/>
            </a:r>
            <a:br>
              <a:rPr lang="en-US" dirty="0">
                <a:solidFill>
                  <a:srgbClr val="800000"/>
                </a:solidFill>
              </a:rPr>
            </a:b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094" y="1666525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500" b="1" dirty="0"/>
              <a:t>Hypotheses:</a:t>
            </a:r>
            <a:endParaRPr lang="tr-TR" sz="3500" b="1" dirty="0"/>
          </a:p>
          <a:p>
            <a:r>
              <a:rPr lang="en-US" dirty="0" err="1"/>
              <a:t>Viscerovisceral</a:t>
            </a:r>
            <a:r>
              <a:rPr lang="en-US" dirty="0"/>
              <a:t> Convergence </a:t>
            </a:r>
            <a:endParaRPr lang="en-US" dirty="0" smtClean="0"/>
          </a:p>
          <a:p>
            <a:r>
              <a:rPr lang="en-US" dirty="0" err="1"/>
              <a:t>Hypertonicity</a:t>
            </a:r>
            <a:r>
              <a:rPr lang="en-US" dirty="0"/>
              <a:t> of pelvic floor muscles : direct mechanical compression of organs by tight, shortened muscles </a:t>
            </a:r>
          </a:p>
          <a:p>
            <a:r>
              <a:rPr lang="tr-TR" dirty="0" smtClean="0"/>
              <a:t>C</a:t>
            </a:r>
            <a:r>
              <a:rPr lang="en-US" dirty="0" err="1" smtClean="0"/>
              <a:t>entral</a:t>
            </a:r>
            <a:r>
              <a:rPr lang="en-US" dirty="0" smtClean="0"/>
              <a:t> sensitization</a:t>
            </a:r>
          </a:p>
          <a:p>
            <a:r>
              <a:rPr lang="tr-TR" dirty="0" smtClean="0"/>
              <a:t>N</a:t>
            </a:r>
            <a:r>
              <a:rPr lang="en-US" dirty="0" err="1" smtClean="0"/>
              <a:t>euromuscular</a:t>
            </a:r>
            <a:r>
              <a:rPr lang="en-US" dirty="0" smtClean="0"/>
              <a:t> </a:t>
            </a:r>
            <a:r>
              <a:rPr lang="en-US" dirty="0" err="1"/>
              <a:t>microtrauma</a:t>
            </a:r>
            <a:r>
              <a:rPr lang="en-US" dirty="0"/>
              <a:t> that is the result of </a:t>
            </a:r>
            <a:r>
              <a:rPr lang="en-US" dirty="0" smtClean="0"/>
              <a:t>sustained</a:t>
            </a:r>
            <a:r>
              <a:rPr lang="tr-TR" dirty="0" smtClean="0"/>
              <a:t> </a:t>
            </a:r>
            <a:r>
              <a:rPr lang="en-US" dirty="0" smtClean="0"/>
              <a:t>positions </a:t>
            </a:r>
            <a:endParaRPr lang="tr-TR" dirty="0" smtClean="0"/>
          </a:p>
          <a:p>
            <a:r>
              <a:rPr lang="tr-TR" dirty="0"/>
              <a:t>M</a:t>
            </a:r>
            <a:r>
              <a:rPr lang="en-US" dirty="0" err="1" smtClean="0"/>
              <a:t>ovement</a:t>
            </a:r>
            <a:r>
              <a:rPr lang="en-US" dirty="0" smtClean="0"/>
              <a:t> </a:t>
            </a:r>
            <a:r>
              <a:rPr lang="en-US" dirty="0"/>
              <a:t>impairments of the </a:t>
            </a:r>
            <a:r>
              <a:rPr lang="en-US" dirty="0" err="1"/>
              <a:t>lumbopelvic</a:t>
            </a:r>
            <a:r>
              <a:rPr lang="en-US" dirty="0"/>
              <a:t> region</a:t>
            </a:r>
            <a:r>
              <a:rPr lang="en-US" dirty="0" smtClean="0"/>
              <a:t>.</a:t>
            </a:r>
          </a:p>
          <a:p>
            <a:r>
              <a:rPr lang="tr-TR" dirty="0"/>
              <a:t>M</a:t>
            </a:r>
            <a:r>
              <a:rPr lang="en-US" dirty="0" err="1"/>
              <a:t>etabolic</a:t>
            </a:r>
            <a:r>
              <a:rPr lang="en-US" dirty="0"/>
              <a:t> imbalance at the peripheral tissue</a:t>
            </a:r>
            <a:endParaRPr lang="tr-TR" dirty="0"/>
          </a:p>
          <a:p>
            <a:endParaRPr lang="en-US" dirty="0"/>
          </a:p>
        </p:txBody>
      </p:sp>
      <p:sp>
        <p:nvSpPr>
          <p:cNvPr id="4" name="Metin kutusu 3"/>
          <p:cNvSpPr txBox="1"/>
          <p:nvPr/>
        </p:nvSpPr>
        <p:spPr>
          <a:xfrm>
            <a:off x="777401" y="6157218"/>
            <a:ext cx="28440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800" dirty="0"/>
              <a:t>Mense S. </a:t>
            </a:r>
            <a:r>
              <a:rPr lang="tr-TR" sz="800" dirty="0" err="1"/>
              <a:t>Curr</a:t>
            </a:r>
            <a:r>
              <a:rPr lang="tr-TR" sz="800" dirty="0"/>
              <a:t> </a:t>
            </a:r>
            <a:r>
              <a:rPr lang="tr-TR" sz="800" dirty="0" err="1"/>
              <a:t>Pain</a:t>
            </a:r>
            <a:r>
              <a:rPr lang="tr-TR" sz="800" dirty="0"/>
              <a:t> </a:t>
            </a:r>
            <a:r>
              <a:rPr lang="tr-TR" sz="800" dirty="0" err="1"/>
              <a:t>Headache</a:t>
            </a:r>
            <a:r>
              <a:rPr lang="tr-TR" sz="800" dirty="0"/>
              <a:t> </a:t>
            </a:r>
            <a:r>
              <a:rPr lang="tr-TR" sz="800" dirty="0" err="1"/>
              <a:t>Rep</a:t>
            </a:r>
            <a:r>
              <a:rPr lang="tr-TR" sz="800" dirty="0"/>
              <a:t> 2003;7(6): 419–25.</a:t>
            </a:r>
          </a:p>
          <a:p>
            <a:r>
              <a:rPr lang="tr-TR" sz="800" dirty="0" err="1"/>
              <a:t>Gerwin</a:t>
            </a:r>
            <a:r>
              <a:rPr lang="tr-TR" sz="800" dirty="0"/>
              <a:t> RD, et al. </a:t>
            </a:r>
            <a:r>
              <a:rPr lang="tr-TR" sz="800" dirty="0" err="1"/>
              <a:t>Curr</a:t>
            </a:r>
            <a:r>
              <a:rPr lang="tr-TR" sz="800" dirty="0"/>
              <a:t> </a:t>
            </a:r>
            <a:r>
              <a:rPr lang="tr-TR" sz="800" dirty="0" err="1"/>
              <a:t>Pain</a:t>
            </a:r>
            <a:r>
              <a:rPr lang="tr-TR" sz="800" dirty="0"/>
              <a:t> </a:t>
            </a:r>
            <a:r>
              <a:rPr lang="tr-TR" sz="800" dirty="0" err="1"/>
              <a:t>Headache</a:t>
            </a:r>
            <a:r>
              <a:rPr lang="tr-TR" sz="800" dirty="0"/>
              <a:t> </a:t>
            </a:r>
            <a:r>
              <a:rPr lang="tr-TR" sz="800" dirty="0" err="1"/>
              <a:t>Rep</a:t>
            </a:r>
            <a:r>
              <a:rPr lang="tr-TR" sz="800" dirty="0"/>
              <a:t> 2004;8(6):468–75.</a:t>
            </a:r>
          </a:p>
          <a:p>
            <a:r>
              <a:rPr lang="tr-TR" sz="800" dirty="0" err="1"/>
              <a:t>Shah</a:t>
            </a:r>
            <a:r>
              <a:rPr lang="tr-TR" sz="800" dirty="0"/>
              <a:t> JP, et al. J </a:t>
            </a:r>
            <a:r>
              <a:rPr lang="tr-TR" sz="800" dirty="0" err="1"/>
              <a:t>Bodyw</a:t>
            </a:r>
            <a:r>
              <a:rPr lang="tr-TR" sz="800" dirty="0"/>
              <a:t> </a:t>
            </a:r>
            <a:r>
              <a:rPr lang="tr-TR" sz="800" dirty="0" err="1"/>
              <a:t>Mov</a:t>
            </a:r>
            <a:r>
              <a:rPr lang="tr-TR" sz="800" dirty="0"/>
              <a:t> </a:t>
            </a:r>
            <a:r>
              <a:rPr lang="tr-TR" sz="800" dirty="0" err="1"/>
              <a:t>Ther</a:t>
            </a:r>
            <a:r>
              <a:rPr lang="tr-TR" sz="800" dirty="0"/>
              <a:t> 2008;12(4):371–84.</a:t>
            </a:r>
          </a:p>
          <a:p>
            <a:r>
              <a:rPr lang="tr-TR" sz="800" dirty="0" err="1"/>
              <a:t>Prather</a:t>
            </a:r>
            <a:r>
              <a:rPr lang="tr-TR" sz="800" dirty="0"/>
              <a:t> H, et al. </a:t>
            </a:r>
            <a:r>
              <a:rPr lang="tr-TR" sz="800" dirty="0" err="1"/>
              <a:t>Phys</a:t>
            </a:r>
            <a:r>
              <a:rPr lang="tr-TR" sz="800" dirty="0"/>
              <a:t> </a:t>
            </a:r>
            <a:r>
              <a:rPr lang="tr-TR" sz="800" dirty="0" err="1"/>
              <a:t>Med</a:t>
            </a:r>
            <a:r>
              <a:rPr lang="tr-TR" sz="800" dirty="0"/>
              <a:t> </a:t>
            </a:r>
            <a:r>
              <a:rPr lang="tr-TR" sz="800" dirty="0" err="1"/>
              <a:t>Rehabil</a:t>
            </a:r>
            <a:r>
              <a:rPr lang="tr-TR" sz="800" dirty="0"/>
              <a:t> </a:t>
            </a:r>
            <a:r>
              <a:rPr lang="tr-TR" sz="800" dirty="0" err="1"/>
              <a:t>Clin</a:t>
            </a:r>
            <a:r>
              <a:rPr lang="tr-TR" sz="800" dirty="0"/>
              <a:t> N </a:t>
            </a:r>
            <a:r>
              <a:rPr lang="tr-TR" sz="800" dirty="0" err="1"/>
              <a:t>Am</a:t>
            </a:r>
            <a:r>
              <a:rPr lang="tr-TR" sz="800" dirty="0"/>
              <a:t> 2007;18(3):477–96</a:t>
            </a:r>
          </a:p>
          <a:p>
            <a:endParaRPr lang="tr-TR" sz="8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0313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91880" y="5334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err="1">
                <a:solidFill>
                  <a:srgbClr val="800000"/>
                </a:solidFill>
              </a:rPr>
              <a:t>Viscerovisceral</a:t>
            </a:r>
            <a:r>
              <a:rPr lang="en-US" sz="4000" b="1" dirty="0">
                <a:solidFill>
                  <a:srgbClr val="800000"/>
                </a:solidFill>
              </a:rPr>
              <a:t> Convergence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1" y="1589131"/>
            <a:ext cx="8401050" cy="4603357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Innervation between </a:t>
            </a:r>
            <a:r>
              <a:rPr lang="en-US" sz="2800" dirty="0"/>
              <a:t>viscera that converge in the dorsal horn of the spinal cord, for which pathology in one organ can create pathology in another organ. 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	</a:t>
            </a:r>
          </a:p>
          <a:p>
            <a:r>
              <a:rPr lang="en-US" sz="2800" dirty="0"/>
              <a:t>Interconnected relationships between the viscera, pelvic floor muscles/</a:t>
            </a:r>
            <a:r>
              <a:rPr lang="en-US" sz="2800" dirty="0" err="1"/>
              <a:t>myofascial</a:t>
            </a:r>
            <a:r>
              <a:rPr lang="en-US" sz="2800" dirty="0"/>
              <a:t> structures, and the central nervous </a:t>
            </a:r>
            <a:r>
              <a:rPr lang="en-US" sz="2800" dirty="0" smtClean="0"/>
              <a:t>system</a:t>
            </a:r>
            <a:endParaRPr lang="en-US" sz="2800" dirty="0"/>
          </a:p>
          <a:p>
            <a:endParaRPr lang="en-US" dirty="0"/>
          </a:p>
          <a:p>
            <a:pPr marL="0" indent="0" algn="ctr">
              <a:buNone/>
            </a:pPr>
            <a:endParaRPr lang="en-US" sz="3000" dirty="0" smtClean="0"/>
          </a:p>
          <a:p>
            <a:pPr marL="0" indent="0" algn="ctr">
              <a:buNone/>
            </a:pPr>
            <a:r>
              <a:rPr lang="en-US" sz="3000" b="1" dirty="0" err="1" smtClean="0"/>
              <a:t>Multisymptom</a:t>
            </a:r>
            <a:r>
              <a:rPr lang="en-US" sz="3000" b="1" dirty="0" smtClean="0"/>
              <a:t> </a:t>
            </a:r>
            <a:r>
              <a:rPr lang="en-US" sz="3000" b="1" dirty="0"/>
              <a:t>presentations 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91880" y="6519262"/>
            <a:ext cx="2883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Hoffman D. </a:t>
            </a:r>
            <a:r>
              <a:rPr lang="en-US" sz="800" dirty="0" smtClean="0"/>
              <a:t>et al. </a:t>
            </a:r>
            <a:r>
              <a:rPr lang="en-US" sz="800" dirty="0" err="1"/>
              <a:t>Curr</a:t>
            </a:r>
            <a:r>
              <a:rPr lang="en-US" sz="800" dirty="0"/>
              <a:t> Pain Headache Rep. 2011 Oct;15(5):343-6.</a:t>
            </a:r>
          </a:p>
        </p:txBody>
      </p:sp>
      <p:sp>
        <p:nvSpPr>
          <p:cNvPr id="6" name="Down Arrow 5"/>
          <p:cNvSpPr/>
          <p:nvPr/>
        </p:nvSpPr>
        <p:spPr>
          <a:xfrm>
            <a:off x="4110182" y="4714725"/>
            <a:ext cx="461818" cy="850184"/>
          </a:xfrm>
          <a:prstGeom prst="downArrow">
            <a:avLst/>
          </a:prstGeom>
          <a:solidFill>
            <a:srgbClr val="5B352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0979301"/>
      </p:ext>
    </p:extLst>
  </p:cSld>
  <p:clrMapOvr>
    <a:masterClrMapping/>
  </p:clrMapOvr>
  <p:transition xmlns:p14="http://schemas.microsoft.com/office/powerpoint/2010/main" spd="slow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47218"/>
            <a:ext cx="8229600" cy="990600"/>
          </a:xfrm>
        </p:spPr>
        <p:txBody>
          <a:bodyPr/>
          <a:lstStyle/>
          <a:p>
            <a:pPr algn="ctr"/>
            <a:r>
              <a:rPr lang="en-US" b="1" dirty="0" err="1">
                <a:solidFill>
                  <a:srgbClr val="800000"/>
                </a:solidFill>
              </a:rPr>
              <a:t>Somatovisceral</a:t>
            </a:r>
            <a:r>
              <a:rPr lang="en-US" b="1" dirty="0">
                <a:solidFill>
                  <a:srgbClr val="800000"/>
                </a:solidFill>
              </a:rPr>
              <a:t> </a:t>
            </a:r>
            <a:r>
              <a:rPr lang="en-US" b="1" dirty="0" smtClean="0">
                <a:solidFill>
                  <a:srgbClr val="800000"/>
                </a:solidFill>
              </a:rPr>
              <a:t>Convergence 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11" y="1844940"/>
            <a:ext cx="8377240" cy="39925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/>
              <a:t>N</a:t>
            </a:r>
            <a:r>
              <a:rPr lang="en-US" sz="3200" dirty="0" smtClean="0"/>
              <a:t>oxious </a:t>
            </a:r>
            <a:r>
              <a:rPr lang="en-US" sz="3200" dirty="0"/>
              <a:t>afferents from muscle and somatic structures converge with visceral afferents in the spinal </a:t>
            </a:r>
            <a:r>
              <a:rPr lang="en-US" sz="3200" dirty="0" smtClean="0"/>
              <a:t>cord</a:t>
            </a:r>
          </a:p>
          <a:p>
            <a:pPr algn="ctr"/>
            <a:endParaRPr lang="en-US" sz="3200" dirty="0"/>
          </a:p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Inflammation</a:t>
            </a:r>
            <a:r>
              <a:rPr lang="en-US" sz="3200" dirty="0"/>
              <a:t>/impulses are transmitted </a:t>
            </a:r>
            <a:r>
              <a:rPr lang="en-US" sz="3200" dirty="0" err="1"/>
              <a:t>antidromically</a:t>
            </a:r>
            <a:r>
              <a:rPr lang="en-US" sz="3200" dirty="0"/>
              <a:t> down to the peripheral 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end</a:t>
            </a:r>
            <a:r>
              <a:rPr lang="en-US" sz="3200" dirty="0"/>
              <a:t>- organ. </a:t>
            </a:r>
          </a:p>
          <a:p>
            <a:pPr algn="ctr"/>
            <a:endParaRPr lang="en-US" sz="3200" dirty="0"/>
          </a:p>
        </p:txBody>
      </p:sp>
      <p:sp>
        <p:nvSpPr>
          <p:cNvPr id="4" name="Down Arrow 3"/>
          <p:cNvSpPr/>
          <p:nvPr/>
        </p:nvSpPr>
        <p:spPr>
          <a:xfrm>
            <a:off x="4329545" y="3483123"/>
            <a:ext cx="538276" cy="1100398"/>
          </a:xfrm>
          <a:prstGeom prst="downArrow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81011" y="6464717"/>
            <a:ext cx="19829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/>
              <a:t>Doggweiler</a:t>
            </a:r>
            <a:r>
              <a:rPr lang="en-US" sz="800" dirty="0"/>
              <a:t> Ret </a:t>
            </a:r>
            <a:r>
              <a:rPr lang="en-US" sz="800" dirty="0" err="1"/>
              <a:t>al.J</a:t>
            </a:r>
            <a:r>
              <a:rPr lang="en-US" sz="800" dirty="0"/>
              <a:t> Urol. 1998;160:1551–6. </a:t>
            </a:r>
          </a:p>
          <a:p>
            <a:endParaRPr lang="en-US" sz="8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2368807"/>
      </p:ext>
    </p:extLst>
  </p:cSld>
  <p:clrMapOvr>
    <a:masterClrMapping/>
  </p:clrMapOvr>
  <p:transition xmlns:p14="http://schemas.microsoft.com/office/powerpoint/2010/main" spd="slow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59763965"/>
              </p:ext>
            </p:extLst>
          </p:nvPr>
        </p:nvGraphicFramePr>
        <p:xfrm>
          <a:off x="0" y="184150"/>
          <a:ext cx="8982075" cy="6443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159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778188" y="797357"/>
            <a:ext cx="4329090" cy="4964893"/>
          </a:xfrm>
          <a:prstGeom prst="rect">
            <a:avLst/>
          </a:prstGeom>
          <a:solidFill>
            <a:srgbClr val="CCD1D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8484" y="769751"/>
            <a:ext cx="4329090" cy="496489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91767" y="989793"/>
            <a:ext cx="4374776" cy="47448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800000"/>
                </a:solidFill>
              </a:rPr>
              <a:t>Hypotonic Pelvic </a:t>
            </a:r>
            <a:r>
              <a:rPr lang="en-US" b="1" dirty="0" smtClean="0">
                <a:solidFill>
                  <a:srgbClr val="800000"/>
                </a:solidFill>
              </a:rPr>
              <a:t>Floor</a:t>
            </a:r>
            <a:endParaRPr lang="en-US" b="1" dirty="0">
              <a:solidFill>
                <a:srgbClr val="800000"/>
              </a:solidFill>
            </a:endParaRPr>
          </a:p>
          <a:p>
            <a:endParaRPr lang="en-US" sz="2800" dirty="0" smtClean="0"/>
          </a:p>
          <a:p>
            <a:r>
              <a:rPr lang="en-US" sz="2800" dirty="0" smtClean="0"/>
              <a:t>Atrophied</a:t>
            </a:r>
            <a:endParaRPr lang="en-US" sz="2800" dirty="0"/>
          </a:p>
          <a:p>
            <a:r>
              <a:rPr lang="en-US" sz="2800" dirty="0" smtClean="0"/>
              <a:t>Weak </a:t>
            </a:r>
            <a:endParaRPr lang="en-US" sz="2800" dirty="0"/>
          </a:p>
          <a:p>
            <a:r>
              <a:rPr lang="en-US" sz="2800" dirty="0"/>
              <a:t>Hypotonic       </a:t>
            </a:r>
          </a:p>
          <a:p>
            <a:pPr marL="0" indent="0">
              <a:buNone/>
            </a:pPr>
            <a:r>
              <a:rPr lang="en-US" sz="2800" dirty="0"/>
              <a:t>               </a:t>
            </a:r>
            <a:endParaRPr lang="en-US" dirty="0"/>
          </a:p>
          <a:p>
            <a:pPr marL="0" indent="0">
              <a:buNone/>
            </a:pPr>
            <a:r>
              <a:rPr lang="en-US" sz="2800" b="1" dirty="0" smtClean="0"/>
              <a:t>	    Painless</a:t>
            </a:r>
            <a:endParaRPr lang="en-US" sz="2800" b="1" dirty="0"/>
          </a:p>
          <a:p>
            <a:pPr marL="0" indent="0" algn="ctr">
              <a:buNone/>
            </a:pPr>
            <a:r>
              <a:rPr lang="en-US" sz="2000" dirty="0"/>
              <a:t>(urinary and </a:t>
            </a:r>
            <a:r>
              <a:rPr lang="en-US" sz="2000" dirty="0" smtClean="0"/>
              <a:t>fecal incontinence</a:t>
            </a:r>
            <a:r>
              <a:rPr lang="en-US" sz="2000" dirty="0"/>
              <a:t>)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778188" y="954851"/>
            <a:ext cx="4733074" cy="449113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800000"/>
                </a:solidFill>
              </a:rPr>
              <a:t>Hypertonic </a:t>
            </a:r>
            <a:r>
              <a:rPr lang="en-US" b="1" dirty="0" smtClean="0">
                <a:solidFill>
                  <a:srgbClr val="800000"/>
                </a:solidFill>
              </a:rPr>
              <a:t>Pelvic </a:t>
            </a:r>
            <a:r>
              <a:rPr lang="en-US" b="1" dirty="0">
                <a:solidFill>
                  <a:srgbClr val="800000"/>
                </a:solidFill>
              </a:rPr>
              <a:t>F</a:t>
            </a:r>
            <a:r>
              <a:rPr lang="en-US" b="1" dirty="0" smtClean="0">
                <a:solidFill>
                  <a:srgbClr val="800000"/>
                </a:solidFill>
              </a:rPr>
              <a:t>loor </a:t>
            </a:r>
            <a:endParaRPr lang="en-US" dirty="0"/>
          </a:p>
          <a:p>
            <a:endParaRPr lang="en-US" sz="2800" dirty="0" smtClean="0"/>
          </a:p>
          <a:p>
            <a:r>
              <a:rPr lang="en-US" sz="2800" dirty="0" smtClean="0"/>
              <a:t>Short</a:t>
            </a:r>
            <a:endParaRPr lang="en-US" sz="2800" dirty="0"/>
          </a:p>
          <a:p>
            <a:r>
              <a:rPr lang="en-US" sz="2800" dirty="0"/>
              <a:t>Weak</a:t>
            </a:r>
          </a:p>
          <a:p>
            <a:r>
              <a:rPr lang="en-US" sz="2800" dirty="0"/>
              <a:t>Hypertonic</a:t>
            </a:r>
          </a:p>
          <a:p>
            <a:pPr marL="0" indent="0">
              <a:buNone/>
            </a:pPr>
            <a:r>
              <a:rPr lang="en-US" sz="2400" dirty="0"/>
              <a:t>           </a:t>
            </a: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/>
              <a:t> </a:t>
            </a:r>
            <a:r>
              <a:rPr lang="en-US" sz="2800" b="1" dirty="0"/>
              <a:t>Painful</a:t>
            </a:r>
          </a:p>
          <a:p>
            <a:pPr marL="0" indent="0" algn="ctr">
              <a:buNone/>
            </a:pPr>
            <a:r>
              <a:rPr lang="en-US" sz="2000" dirty="0"/>
              <a:t>(IC/PBS, IBS, endometriosis)</a:t>
            </a:r>
          </a:p>
          <a:p>
            <a:pPr marL="0" indent="0" algn="ctr">
              <a:buNone/>
            </a:pPr>
            <a:endParaRPr lang="en-US" sz="2400" dirty="0"/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827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4163" y="113434"/>
            <a:ext cx="8574087" cy="1155615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rgbClr val="800000"/>
                </a:solidFill>
              </a:rPr>
              <a:t>Pelvic </a:t>
            </a:r>
            <a:r>
              <a:rPr lang="en-US" sz="4400" b="1" dirty="0" err="1">
                <a:solidFill>
                  <a:srgbClr val="800000"/>
                </a:solidFill>
              </a:rPr>
              <a:t>MFTrPs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0" y="1172829"/>
            <a:ext cx="5077397" cy="5350809"/>
          </a:xfrm>
        </p:spPr>
        <p:txBody>
          <a:bodyPr>
            <a:normAutofit fontScale="92500"/>
          </a:bodyPr>
          <a:lstStyle/>
          <a:p>
            <a:r>
              <a:rPr lang="en-US" sz="2400" dirty="0" err="1" smtClean="0"/>
              <a:t>MTrPs</a:t>
            </a:r>
            <a:r>
              <a:rPr lang="en-US" sz="2400" dirty="0" smtClean="0"/>
              <a:t> can </a:t>
            </a:r>
            <a:r>
              <a:rPr lang="en-US" sz="2400" dirty="0"/>
              <a:t>develop in any of the pelvic floor </a:t>
            </a:r>
            <a:r>
              <a:rPr lang="en-US" sz="2400" dirty="0" smtClean="0"/>
              <a:t>muscles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/>
              <a:t>T</a:t>
            </a:r>
            <a:r>
              <a:rPr lang="en-US" sz="2400" dirty="0" smtClean="0"/>
              <a:t>hese </a:t>
            </a:r>
            <a:r>
              <a:rPr lang="en-US" sz="2400" dirty="0"/>
              <a:t>trigger points usually refer sensation or pain to adjacent </a:t>
            </a:r>
            <a:r>
              <a:rPr lang="en-US" sz="2400" dirty="0" smtClean="0"/>
              <a:t>sites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</a:p>
          <a:p>
            <a:r>
              <a:rPr lang="en-US" sz="2400" dirty="0" smtClean="0"/>
              <a:t>These </a:t>
            </a:r>
            <a:r>
              <a:rPr lang="en-US" sz="2400" dirty="0"/>
              <a:t>referral patterns do not present in classic nerve or </a:t>
            </a:r>
            <a:r>
              <a:rPr lang="en-US" sz="2400" dirty="0" err="1"/>
              <a:t>dermatomal</a:t>
            </a:r>
            <a:r>
              <a:rPr lang="en-US" sz="2400" dirty="0"/>
              <a:t> </a:t>
            </a:r>
            <a:r>
              <a:rPr lang="en-US" sz="2400" dirty="0" smtClean="0"/>
              <a:t>regions</a:t>
            </a:r>
          </a:p>
          <a:p>
            <a:endParaRPr lang="en-US" sz="2400" dirty="0"/>
          </a:p>
          <a:p>
            <a:r>
              <a:rPr lang="en-US" sz="2400" dirty="0"/>
              <a:t>S</a:t>
            </a:r>
            <a:r>
              <a:rPr lang="en-US" sz="2400" dirty="0" smtClean="0"/>
              <a:t>everely </a:t>
            </a:r>
            <a:r>
              <a:rPr lang="en-US" sz="2400" dirty="0"/>
              <a:t>short and tight pelvic floor muscles and </a:t>
            </a:r>
            <a:r>
              <a:rPr lang="en-US" sz="2400" dirty="0" err="1"/>
              <a:t>MFTrPs</a:t>
            </a:r>
            <a:r>
              <a:rPr lang="en-US" sz="2400" dirty="0"/>
              <a:t> causing areas of localized muscle spasm associated with severe pain on palpation 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640" b="-7640"/>
          <a:stretch>
            <a:fillRect/>
          </a:stretch>
        </p:blipFill>
        <p:spPr bwMode="auto">
          <a:xfrm>
            <a:off x="5077397" y="1474184"/>
            <a:ext cx="4038600" cy="4718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8414708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926987"/>
              </p:ext>
            </p:extLst>
          </p:nvPr>
        </p:nvGraphicFramePr>
        <p:xfrm>
          <a:off x="0" y="2"/>
          <a:ext cx="9144001" cy="6926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8353"/>
                <a:gridCol w="3092824"/>
                <a:gridCol w="3092824"/>
              </a:tblGrid>
              <a:tr h="754031">
                <a:tc>
                  <a:txBody>
                    <a:bodyPr/>
                    <a:lstStyle/>
                    <a:p>
                      <a:r>
                        <a:rPr lang="en-US" sz="2400" b="1" dirty="0">
                          <a:effectLst/>
                          <a:latin typeface="+mn-lt"/>
                        </a:rPr>
                        <a:t>Pelvic Floor Muscle </a:t>
                      </a:r>
                      <a:endParaRPr lang="en-US" sz="6000" dirty="0"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effectLst/>
                          <a:latin typeface="+mn-lt"/>
                        </a:rPr>
                        <a:t>Referral Pattern </a:t>
                      </a:r>
                      <a:endParaRPr lang="en-US" sz="6000" dirty="0"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effectLst/>
                          <a:latin typeface="+mn-lt"/>
                        </a:rPr>
                        <a:t>Possible Patient Complaint </a:t>
                      </a:r>
                      <a:endParaRPr lang="en-US" sz="6000" dirty="0"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</a:tr>
              <a:tr h="1119663">
                <a:tc grid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Superficial Muscle Layer </a:t>
                      </a:r>
                      <a:endParaRPr lang="en-US" sz="2800" dirty="0" smtClean="0"/>
                    </a:p>
                    <a:p>
                      <a:endParaRPr lang="en-US" sz="2800" dirty="0">
                        <a:effectLst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30718">
                <a:tc>
                  <a:txBody>
                    <a:bodyPr/>
                    <a:lstStyle/>
                    <a:p>
                      <a:r>
                        <a:rPr lang="en-US" sz="2400" dirty="0" err="1">
                          <a:effectLst/>
                          <a:latin typeface="+mn-lt"/>
                        </a:rPr>
                        <a:t>Bulbocavernosus</a:t>
                      </a:r>
                      <a:r>
                        <a:rPr lang="en-US" sz="2400" dirty="0">
                          <a:effectLst/>
                          <a:latin typeface="+mn-lt"/>
                        </a:rPr>
                        <a:t> </a:t>
                      </a:r>
                      <a:endParaRPr lang="en-US" sz="60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>
                          <a:effectLst/>
                          <a:latin typeface="+mn-lt"/>
                        </a:rPr>
                        <a:t>Perineal pain, urogenital structures </a:t>
                      </a:r>
                      <a:endParaRPr lang="en-US" sz="540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effectLst/>
                          <a:latin typeface="+mn-lt"/>
                        </a:rPr>
                        <a:t>Dyspareunia, pain with orgasm, clitoral pain </a:t>
                      </a:r>
                      <a:endParaRPr lang="en-US" sz="54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830718">
                <a:tc>
                  <a:txBody>
                    <a:bodyPr/>
                    <a:lstStyle/>
                    <a:p>
                      <a:r>
                        <a:rPr lang="en-US" sz="2400" dirty="0" err="1">
                          <a:effectLst/>
                          <a:latin typeface="+mn-lt"/>
                        </a:rPr>
                        <a:t>Ischiocavernosus</a:t>
                      </a:r>
                      <a:r>
                        <a:rPr lang="en-US" sz="2400" dirty="0">
                          <a:effectLst/>
                          <a:latin typeface="+mn-lt"/>
                        </a:rPr>
                        <a:t> </a:t>
                      </a:r>
                      <a:endParaRPr lang="en-US" sz="60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 err="1">
                          <a:effectLst/>
                          <a:latin typeface="+mn-lt"/>
                        </a:rPr>
                        <a:t>Perineal</a:t>
                      </a:r>
                      <a:r>
                        <a:rPr lang="en-US" sz="2000" dirty="0">
                          <a:effectLst/>
                          <a:latin typeface="+mn-lt"/>
                        </a:rPr>
                        <a:t> pain, urogenital structures </a:t>
                      </a:r>
                      <a:endParaRPr lang="en-US" sz="54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effectLst/>
                          <a:latin typeface="+mn-lt"/>
                        </a:rPr>
                        <a:t>Dyspareunia, pain with orgasm, clitoral pain </a:t>
                      </a:r>
                      <a:endParaRPr lang="en-US" sz="54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176979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Transverses perineum (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Superficial transverse </a:t>
                      </a:r>
                      <a:r>
                        <a:rPr lang="en-US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perineal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en-US" sz="2000" dirty="0" smtClean="0">
                        <a:latin typeface="+mn-lt"/>
                      </a:endParaRPr>
                    </a:p>
                    <a:p>
                      <a:endParaRPr lang="en-US" sz="24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 documented </a:t>
                      </a:r>
                      <a:endParaRPr lang="en-US" sz="2000" dirty="0" smtClean="0">
                        <a:latin typeface="+mn-lt"/>
                      </a:endParaRPr>
                    </a:p>
                    <a:p>
                      <a:endParaRPr lang="en-US" sz="20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Dyspareunia </a:t>
                      </a:r>
                      <a:endParaRPr lang="en-US" sz="2000" dirty="0" smtClean="0">
                        <a:latin typeface="+mn-lt"/>
                      </a:endParaRPr>
                    </a:p>
                    <a:p>
                      <a:endParaRPr lang="en-US" sz="20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155308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 sphincter 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(Sphincter </a:t>
                      </a:r>
                      <a:r>
                        <a:rPr lang="en-US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ani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externus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en-US" sz="2000" dirty="0" smtClean="0">
                        <a:latin typeface="+mn-lt"/>
                      </a:endParaRPr>
                    </a:p>
                    <a:p>
                      <a:endParaRPr lang="en-US" sz="24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Posterior pelvic floor, anus/rectum, pubic pain </a:t>
                      </a:r>
                      <a:endParaRPr lang="en-US" sz="2000" dirty="0" smtClean="0">
                        <a:latin typeface="+mn-lt"/>
                      </a:endParaRPr>
                    </a:p>
                    <a:p>
                      <a:endParaRPr lang="en-US" sz="20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Burning or tingling in anus/rectum, pain before/during/ after defecation </a:t>
                      </a:r>
                      <a:endParaRPr lang="en-US" sz="2000" dirty="0" smtClean="0">
                        <a:latin typeface="+mn-lt"/>
                      </a:endParaRPr>
                    </a:p>
                    <a:p>
                      <a:endParaRPr lang="en-US" sz="20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485150"/>
            <a:ext cx="1539232" cy="7889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886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649511"/>
              </p:ext>
            </p:extLst>
          </p:nvPr>
        </p:nvGraphicFramePr>
        <p:xfrm>
          <a:off x="0" y="-1"/>
          <a:ext cx="9143999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653"/>
                <a:gridCol w="3047673"/>
                <a:gridCol w="3047673"/>
              </a:tblGrid>
              <a:tr h="1043166">
                <a:tc>
                  <a:txBody>
                    <a:bodyPr/>
                    <a:lstStyle/>
                    <a:p>
                      <a:r>
                        <a:rPr lang="en-US" sz="2800" b="1" dirty="0">
                          <a:effectLst/>
                          <a:latin typeface="+mn-lt"/>
                        </a:rPr>
                        <a:t>Pelvic Floor Muscle </a:t>
                      </a:r>
                      <a:endParaRPr lang="en-US" sz="6600" dirty="0"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effectLst/>
                          <a:latin typeface="+mn-lt"/>
                        </a:rPr>
                        <a:t>Referral Pattern </a:t>
                      </a:r>
                      <a:endParaRPr lang="en-US" sz="6600" dirty="0"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effectLst/>
                          <a:latin typeface="+mn-lt"/>
                        </a:rPr>
                        <a:t>Possible Patient Complaint </a:t>
                      </a:r>
                      <a:endParaRPr lang="en-US" sz="6600" dirty="0"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</a:tr>
              <a:tr h="1026147">
                <a:tc gridSpan="3">
                  <a:txBody>
                    <a:bodyPr/>
                    <a:lstStyle/>
                    <a:p>
                      <a:pPr algn="ctr"/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Deep Muscle Layer </a:t>
                      </a:r>
                      <a:endParaRPr lang="en-US" sz="2800" dirty="0" smtClean="0"/>
                    </a:p>
                    <a:p>
                      <a:pPr algn="ctr"/>
                      <a:endParaRPr lang="en-US" sz="2400" dirty="0">
                        <a:effectLst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50409">
                <a:tc>
                  <a:txBody>
                    <a:bodyPr/>
                    <a:lstStyle/>
                    <a:p>
                      <a:r>
                        <a:rPr lang="en-US" sz="3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Levator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ani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anterior: </a:t>
                      </a:r>
                      <a:r>
                        <a:rPr lang="en-US" sz="3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Pubococcygeus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3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puborectalis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Suprapubic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region, urethra, bladder, perineum, pain/symptoms 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Increased urinary urgency &amp; frequency, Painful urination after intercourse, dyspareunia </a:t>
                      </a:r>
                      <a:endParaRPr lang="en-US" sz="2800" dirty="0"/>
                    </a:p>
                  </a:txBody>
                  <a:tcPr anchor="ctr"/>
                </a:tc>
              </a:tr>
              <a:tr h="1938278">
                <a:tc>
                  <a:txBody>
                    <a:bodyPr/>
                    <a:lstStyle/>
                    <a:p>
                      <a:r>
                        <a:rPr lang="en-US" sz="3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Levator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3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ani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posterior: </a:t>
                      </a:r>
                      <a:r>
                        <a:rPr lang="en-US" sz="3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Iliococcygeus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Sacrococcygeal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deep vaginal, rectal, </a:t>
                      </a:r>
                      <a:r>
                        <a:rPr lang="en-US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perineal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anal pain 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Pain before/ during/after defecation, dyspareunia, thrusting pain </a:t>
                      </a:r>
                      <a:endParaRPr lang="en-US" sz="28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472" y="1193114"/>
            <a:ext cx="6888064" cy="34831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346440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42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71895"/>
              </p:ext>
            </p:extLst>
          </p:nvPr>
        </p:nvGraphicFramePr>
        <p:xfrm>
          <a:off x="1" y="-153948"/>
          <a:ext cx="9139536" cy="70119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6908"/>
                <a:gridCol w="3091314"/>
                <a:gridCol w="3091314"/>
              </a:tblGrid>
              <a:tr h="932623">
                <a:tc>
                  <a:txBody>
                    <a:bodyPr/>
                    <a:lstStyle/>
                    <a:p>
                      <a:r>
                        <a:rPr lang="en-US" sz="2400" b="1" dirty="0">
                          <a:effectLst/>
                          <a:latin typeface="+mn-lt"/>
                        </a:rPr>
                        <a:t>Pelvic Floor Muscle </a:t>
                      </a:r>
                      <a:endParaRPr lang="en-US" sz="6000" dirty="0"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effectLst/>
                          <a:latin typeface="+mn-lt"/>
                        </a:rPr>
                        <a:t>Referral Pattern </a:t>
                      </a:r>
                      <a:endParaRPr lang="en-US" sz="6000" dirty="0"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effectLst/>
                          <a:latin typeface="+mn-lt"/>
                        </a:rPr>
                        <a:t>Possible Patient Complaint </a:t>
                      </a:r>
                      <a:endParaRPr lang="en-US" sz="6000" dirty="0"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</a:tr>
              <a:tr h="932623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Other Deep Pelvic Floor Muscles 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>
                        <a:effectLst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85290">
                <a:tc>
                  <a:txBody>
                    <a:bodyPr/>
                    <a:lstStyle/>
                    <a:p>
                      <a:r>
                        <a:rPr lang="en-US" sz="2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Coccygeous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Sacrococcygeal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buttock pain 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Pain with sitting, during defecation, intestinal fullness, anal pressure/pain </a:t>
                      </a:r>
                      <a:endParaRPr lang="en-US" sz="2000" dirty="0"/>
                    </a:p>
                  </a:txBody>
                  <a:tcPr anchor="ctr"/>
                </a:tc>
              </a:tr>
              <a:tr h="1139874">
                <a:tc>
                  <a:txBody>
                    <a:bodyPr/>
                    <a:lstStyle/>
                    <a:p>
                      <a:r>
                        <a:rPr lang="en-US" sz="2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Obturator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internus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Anal, coccyx, vulvar, urethral, vaginal, or posterior thigh pain 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Generalized pelvic pain, often burning or aching </a:t>
                      </a:r>
                      <a:endParaRPr lang="en-US" sz="2000" dirty="0"/>
                    </a:p>
                  </a:txBody>
                  <a:tcPr anchor="ctr"/>
                </a:tc>
              </a:tr>
              <a:tr h="2521539">
                <a:tc>
                  <a:txBody>
                    <a:bodyPr/>
                    <a:lstStyle/>
                    <a:p>
                      <a:r>
                        <a:rPr lang="en-US" sz="2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Piriformis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Sacroiliac region, lateral over </a:t>
                      </a:r>
                      <a:r>
                        <a:rPr lang="en-US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ipsilateral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buttock, posterior over </a:t>
                      </a:r>
                      <a:r>
                        <a:rPr lang="en-US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ipsilateral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hip, proximal 2/3 of posterior thigh </a:t>
                      </a:r>
                      <a:endParaRPr lang="en-US" sz="200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Buttock, leg pain if sciatic nerve affected </a:t>
                      </a:r>
                      <a:endParaRPr lang="en-US" sz="2000" dirty="0" smtClean="0"/>
                    </a:p>
                    <a:p>
                      <a:endParaRPr lang="en-US" sz="2000" dirty="0">
                        <a:effectLst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65765"/>
            <a:ext cx="3463271" cy="3567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437" y="665765"/>
            <a:ext cx="3655676" cy="256718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6492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 PMPS- Treatment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385687"/>
            <a:ext cx="4374776" cy="3975100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dirty="0" smtClean="0"/>
              <a:t>digital </a:t>
            </a:r>
            <a:r>
              <a:rPr lang="en-US" dirty="0"/>
              <a:t>massage </a:t>
            </a:r>
            <a:endParaRPr lang="en-US" dirty="0" smtClean="0"/>
          </a:p>
          <a:p>
            <a:pPr lvl="1"/>
            <a:r>
              <a:rPr lang="en-US" dirty="0"/>
              <a:t>b</a:t>
            </a:r>
            <a:r>
              <a:rPr lang="en-US" dirty="0" smtClean="0"/>
              <a:t>iofeedback </a:t>
            </a:r>
          </a:p>
          <a:p>
            <a:pPr lvl="1"/>
            <a:r>
              <a:rPr lang="en-US" sz="2400" dirty="0" err="1" smtClean="0"/>
              <a:t>myofascial</a:t>
            </a:r>
            <a:r>
              <a:rPr lang="en-US" sz="2400" dirty="0" smtClean="0"/>
              <a:t> release</a:t>
            </a:r>
          </a:p>
          <a:p>
            <a:pPr lvl="1"/>
            <a:r>
              <a:rPr lang="en-US" sz="2400" dirty="0" smtClean="0"/>
              <a:t>scar</a:t>
            </a:r>
            <a:r>
              <a:rPr lang="en-US" sz="2400" dirty="0"/>
              <a:t>/connective tissue </a:t>
            </a:r>
            <a:r>
              <a:rPr lang="en-US" sz="2400" dirty="0" smtClean="0"/>
              <a:t>mobilization</a:t>
            </a:r>
            <a:endParaRPr lang="en-US" sz="2400" dirty="0"/>
          </a:p>
          <a:p>
            <a:pPr lvl="1"/>
            <a:r>
              <a:rPr lang="en-US" sz="2400" dirty="0" smtClean="0"/>
              <a:t>diaphragmatic breathing</a:t>
            </a:r>
            <a:endParaRPr lang="en-US" sz="2400" dirty="0"/>
          </a:p>
          <a:p>
            <a:pPr lvl="1"/>
            <a:r>
              <a:rPr lang="en-US" sz="2400" dirty="0" smtClean="0"/>
              <a:t>mental imagery</a:t>
            </a:r>
            <a:endParaRPr lang="en-US" sz="2400" dirty="0"/>
          </a:p>
          <a:p>
            <a:pPr lvl="1"/>
            <a:r>
              <a:rPr lang="en-US" sz="2400" dirty="0" err="1" smtClean="0"/>
              <a:t>paradoxic</a:t>
            </a:r>
            <a:r>
              <a:rPr lang="en-US" sz="2400" dirty="0" smtClean="0"/>
              <a:t> relaxation</a:t>
            </a:r>
          </a:p>
          <a:p>
            <a:pPr lvl="1"/>
            <a:r>
              <a:rPr lang="en-US" sz="2400" dirty="0" err="1"/>
              <a:t>perineal</a:t>
            </a:r>
            <a:r>
              <a:rPr lang="en-US" sz="2400" dirty="0"/>
              <a:t> bulges (reverse </a:t>
            </a:r>
            <a:r>
              <a:rPr lang="en-US" sz="2400" dirty="0" err="1"/>
              <a:t>Kegels</a:t>
            </a:r>
            <a:r>
              <a:rPr lang="en-US" sz="2400" dirty="0" smtClean="0"/>
              <a:t>)</a:t>
            </a:r>
          </a:p>
          <a:p>
            <a:pPr lvl="1"/>
            <a:r>
              <a:rPr lang="en-US" dirty="0"/>
              <a:t>Stretches</a:t>
            </a:r>
          </a:p>
          <a:p>
            <a:pPr lvl="1"/>
            <a:r>
              <a:rPr lang="en-US" dirty="0"/>
              <a:t>vaginal or anal dilation</a:t>
            </a:r>
          </a:p>
          <a:p>
            <a:pPr lvl="1"/>
            <a:endParaRPr lang="en-US" sz="2400" dirty="0"/>
          </a:p>
          <a:p>
            <a:pPr marL="457200" lvl="1" indent="0">
              <a:buNone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778188" y="2385687"/>
            <a:ext cx="4080062" cy="3975100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sz="2400" dirty="0" smtClean="0"/>
              <a:t>rectal </a:t>
            </a:r>
            <a:r>
              <a:rPr lang="en-US" sz="2400" dirty="0"/>
              <a:t>balloon catheter training</a:t>
            </a:r>
          </a:p>
          <a:p>
            <a:pPr lvl="1"/>
            <a:r>
              <a:rPr lang="en-US" sz="2400" dirty="0" smtClean="0"/>
              <a:t>desensitization</a:t>
            </a:r>
            <a:endParaRPr lang="en-US" sz="2400" dirty="0"/>
          </a:p>
          <a:p>
            <a:pPr lvl="1"/>
            <a:r>
              <a:rPr lang="en-US" sz="2400" dirty="0"/>
              <a:t>skin rolling</a:t>
            </a:r>
          </a:p>
          <a:p>
            <a:pPr lvl="1"/>
            <a:r>
              <a:rPr lang="en-US" sz="2400" dirty="0"/>
              <a:t>visceral </a:t>
            </a:r>
            <a:r>
              <a:rPr lang="en-US" sz="2400" dirty="0" smtClean="0"/>
              <a:t>mobilization</a:t>
            </a:r>
            <a:endParaRPr lang="en-US" sz="2400" dirty="0"/>
          </a:p>
          <a:p>
            <a:pPr lvl="1"/>
            <a:r>
              <a:rPr lang="en-US" sz="2400" dirty="0"/>
              <a:t>dry </a:t>
            </a:r>
            <a:r>
              <a:rPr lang="en-US" sz="2400" dirty="0" smtClean="0"/>
              <a:t>needling</a:t>
            </a:r>
          </a:p>
          <a:p>
            <a:pPr lvl="1"/>
            <a:r>
              <a:rPr lang="en-US" dirty="0" err="1" smtClean="0"/>
              <a:t>lidocaine</a:t>
            </a:r>
            <a:r>
              <a:rPr lang="en-US" dirty="0"/>
              <a:t>, methylprednisolone,  triamcinolone, </a:t>
            </a:r>
            <a:r>
              <a:rPr lang="en-US" dirty="0" err="1"/>
              <a:t>botulinum</a:t>
            </a:r>
            <a:r>
              <a:rPr lang="en-US" dirty="0"/>
              <a:t> toxin </a:t>
            </a:r>
            <a:r>
              <a:rPr lang="en-US" dirty="0" smtClean="0"/>
              <a:t>injections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hysical therapy agents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79737" y="1473797"/>
            <a:ext cx="906679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“</a:t>
            </a:r>
            <a:r>
              <a:rPr lang="en-US" sz="2400" b="1" dirty="0" err="1" smtClean="0"/>
              <a:t>Downtraining</a:t>
            </a:r>
            <a:r>
              <a:rPr lang="en-US" sz="2400" b="1" dirty="0" smtClean="0"/>
              <a:t>” the pelvic floor by teaching patients </a:t>
            </a:r>
          </a:p>
          <a:p>
            <a:r>
              <a:rPr lang="en-US" sz="2400" b="1" dirty="0" smtClean="0"/>
              <a:t>to relax and lengthen the pelvic floor muscles 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72141" y="6507848"/>
            <a:ext cx="67533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Le PU, </a:t>
            </a:r>
            <a:r>
              <a:rPr lang="en-US" sz="800" dirty="0" smtClean="0"/>
              <a:t>et </a:t>
            </a:r>
            <a:r>
              <a:rPr lang="en-US" sz="800" dirty="0" err="1" smtClean="0"/>
              <a:t>al.Phys</a:t>
            </a:r>
            <a:r>
              <a:rPr lang="en-US" sz="800" dirty="0" smtClean="0"/>
              <a:t> </a:t>
            </a:r>
            <a:r>
              <a:rPr lang="en-US" sz="800" dirty="0"/>
              <a:t>Med </a:t>
            </a:r>
            <a:r>
              <a:rPr lang="en-US" sz="800" dirty="0" err="1"/>
              <a:t>Rehabil</a:t>
            </a:r>
            <a:r>
              <a:rPr lang="en-US" sz="800" dirty="0"/>
              <a:t> </a:t>
            </a:r>
            <a:r>
              <a:rPr lang="en-US" sz="800" dirty="0" err="1"/>
              <a:t>Clin</a:t>
            </a:r>
            <a:r>
              <a:rPr lang="en-US" sz="800" dirty="0"/>
              <a:t> N Am</a:t>
            </a:r>
            <a:r>
              <a:rPr lang="en-US" sz="800" dirty="0" smtClean="0"/>
              <a:t>. 2017 </a:t>
            </a:r>
            <a:r>
              <a:rPr lang="en-US" sz="800" dirty="0"/>
              <a:t>Aug;28(3):449-454.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0463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540" y="424352"/>
            <a:ext cx="8543460" cy="1194103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CCP-Prevalence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790" y="1975644"/>
            <a:ext cx="8829210" cy="421684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Prevalence in men			:  2</a:t>
            </a:r>
            <a:r>
              <a:rPr lang="en-US" sz="2800" dirty="0"/>
              <a:t>% to </a:t>
            </a:r>
            <a:r>
              <a:rPr lang="en-US" sz="2800" dirty="0" smtClean="0"/>
              <a:t>16</a:t>
            </a:r>
          </a:p>
          <a:p>
            <a:r>
              <a:rPr lang="en-US" sz="2800" dirty="0" smtClean="0"/>
              <a:t>Prevalence </a:t>
            </a:r>
            <a:r>
              <a:rPr lang="en-US" sz="2800" dirty="0"/>
              <a:t>in women </a:t>
            </a:r>
            <a:r>
              <a:rPr lang="en-US" sz="2800" dirty="0" smtClean="0"/>
              <a:t>		:  5.7</a:t>
            </a:r>
            <a:r>
              <a:rPr lang="en-US" sz="2800" dirty="0"/>
              <a:t>% </a:t>
            </a:r>
            <a:r>
              <a:rPr lang="en-US" sz="2800" dirty="0" smtClean="0"/>
              <a:t>to </a:t>
            </a:r>
            <a:r>
              <a:rPr lang="en-US" sz="2800" dirty="0"/>
              <a:t>26.6% </a:t>
            </a:r>
            <a:endParaRPr lang="tr-TR" sz="2800" dirty="0"/>
          </a:p>
          <a:p>
            <a:r>
              <a:rPr lang="en-US" sz="2800" dirty="0"/>
              <a:t>Lifetime prevalence in </a:t>
            </a:r>
            <a:r>
              <a:rPr lang="en-US" sz="2800" dirty="0" smtClean="0"/>
              <a:t>women	:  33%</a:t>
            </a:r>
            <a:endParaRPr lang="tr-TR" sz="2800" dirty="0"/>
          </a:p>
          <a:p>
            <a:r>
              <a:rPr lang="en-US" sz="2800" dirty="0"/>
              <a:t>Average duration of symptoms 	: </a:t>
            </a:r>
            <a:r>
              <a:rPr lang="en-US" sz="2800" dirty="0" smtClean="0"/>
              <a:t> 2.5 </a:t>
            </a:r>
            <a:r>
              <a:rPr lang="en-US" sz="2800" dirty="0"/>
              <a:t>years</a:t>
            </a:r>
            <a:endParaRPr lang="tr-TR" sz="2800" dirty="0"/>
          </a:p>
          <a:p>
            <a:endParaRPr lang="en-US" sz="2800" dirty="0" smtClean="0"/>
          </a:p>
          <a:p>
            <a:r>
              <a:rPr lang="en-US" sz="2800" dirty="0" smtClean="0"/>
              <a:t>More </a:t>
            </a:r>
            <a:r>
              <a:rPr lang="en-US" sz="2800" dirty="0"/>
              <a:t>than 15% of women experience CPP for over 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a </a:t>
            </a:r>
            <a:r>
              <a:rPr lang="en-US" sz="2800" dirty="0"/>
              <a:t>period of 1 year</a:t>
            </a:r>
            <a:endParaRPr lang="tr-TR" sz="2800" dirty="0"/>
          </a:p>
          <a:p>
            <a:pPr marL="0" indent="0">
              <a:buNone/>
            </a:pPr>
            <a:endParaRPr lang="tr-TR" sz="1800" dirty="0"/>
          </a:p>
          <a:p>
            <a:endParaRPr lang="en-US" sz="18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557976" y="6350445"/>
            <a:ext cx="212109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/>
              <a:t>Ahangari</a:t>
            </a:r>
            <a:r>
              <a:rPr lang="en-US" sz="800" dirty="0"/>
              <a:t> A. Pain Physician 2014;17(2):E141–7. </a:t>
            </a:r>
            <a:endParaRPr lang="tr-TR" sz="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612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rgbClr val="800000"/>
                </a:solidFill>
              </a:rPr>
              <a:t>Tender or Trigger Points ?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235317" y="1271074"/>
            <a:ext cx="4627890" cy="4559786"/>
          </a:xfrm>
        </p:spPr>
        <p:txBody>
          <a:bodyPr>
            <a:normAutofit fontScale="92500"/>
          </a:bodyPr>
          <a:lstStyle/>
          <a:p>
            <a:endParaRPr lang="en-US" dirty="0" smtClean="0"/>
          </a:p>
          <a:p>
            <a:pPr marL="457200" lvl="1" indent="0">
              <a:buNone/>
            </a:pPr>
            <a:r>
              <a:rPr lang="en-US" sz="4300" b="1" u="sng" dirty="0"/>
              <a:t>Tender points </a:t>
            </a:r>
          </a:p>
          <a:p>
            <a:pPr lvl="1"/>
            <a:r>
              <a:rPr lang="en-US" sz="2800" dirty="0" smtClean="0"/>
              <a:t>Areas </a:t>
            </a:r>
            <a:r>
              <a:rPr lang="en-US" sz="2800" dirty="0"/>
              <a:t>of tenderness occurring in the muscle, muscle-tendon junction, bursa, or fat pad</a:t>
            </a:r>
            <a:r>
              <a:rPr lang="en-US" sz="2800" dirty="0" smtClean="0"/>
              <a:t>. </a:t>
            </a:r>
          </a:p>
          <a:p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085548" y="1324566"/>
            <a:ext cx="4365812" cy="5225530"/>
          </a:xfrm>
        </p:spPr>
        <p:txBody>
          <a:bodyPr>
            <a:normAutofit fontScale="92500"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sz="4300" b="1" u="sng" dirty="0">
                <a:solidFill>
                  <a:srgbClr val="292934"/>
                </a:solidFill>
              </a:rPr>
              <a:t>Trigger points </a:t>
            </a:r>
          </a:p>
          <a:p>
            <a:pPr lvl="1"/>
            <a:r>
              <a:rPr lang="en-US" sz="2800" dirty="0"/>
              <a:t>P</a:t>
            </a:r>
            <a:r>
              <a:rPr lang="en-US" sz="2800" dirty="0" smtClean="0"/>
              <a:t>oint </a:t>
            </a:r>
            <a:r>
              <a:rPr lang="en-US" sz="2800" dirty="0"/>
              <a:t>tenderness on a taut muscle </a:t>
            </a:r>
            <a:r>
              <a:rPr lang="en-US" sz="2800" dirty="0" smtClean="0"/>
              <a:t>band</a:t>
            </a:r>
            <a:endParaRPr lang="en-US" sz="2800" dirty="0"/>
          </a:p>
          <a:p>
            <a:pPr lvl="1"/>
            <a:r>
              <a:rPr lang="en-US" sz="2800" dirty="0"/>
              <a:t>L</a:t>
            </a:r>
            <a:r>
              <a:rPr lang="en-US" sz="2800" dirty="0" smtClean="0"/>
              <a:t>ocal </a:t>
            </a:r>
            <a:r>
              <a:rPr lang="en-US" sz="2800" dirty="0"/>
              <a:t>twitch </a:t>
            </a:r>
            <a:r>
              <a:rPr lang="en-US" sz="2800" dirty="0" smtClean="0"/>
              <a:t>response</a:t>
            </a:r>
          </a:p>
          <a:p>
            <a:pPr lvl="1"/>
            <a:r>
              <a:rPr lang="en-US" sz="2800" dirty="0"/>
              <a:t>R</a:t>
            </a:r>
            <a:r>
              <a:rPr lang="en-US" sz="2800" dirty="0" smtClean="0"/>
              <a:t>eferred </a:t>
            </a:r>
            <a:r>
              <a:rPr lang="en-US" sz="2800" dirty="0"/>
              <a:t>pain in a different location reproduced by palpation of the trigger </a:t>
            </a:r>
            <a:r>
              <a:rPr lang="en-US" sz="2800" dirty="0" smtClean="0"/>
              <a:t>point</a:t>
            </a:r>
            <a:endParaRPr lang="en-US" sz="2800" dirty="0"/>
          </a:p>
          <a:p>
            <a:pPr lvl="1"/>
            <a:r>
              <a:rPr lang="en-US" sz="2800" dirty="0"/>
              <a:t>R</a:t>
            </a:r>
            <a:r>
              <a:rPr lang="en-US" sz="2800" dirty="0" smtClean="0"/>
              <a:t>estricted </a:t>
            </a:r>
            <a:r>
              <a:rPr lang="en-US" sz="2800" dirty="0"/>
              <a:t>range of motion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91221" y="6224117"/>
            <a:ext cx="2954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Borg-Stein J, et al. Rheum Dis </a:t>
            </a:r>
            <a:r>
              <a:rPr lang="en-US" sz="800" dirty="0" err="1"/>
              <a:t>Clin</a:t>
            </a:r>
            <a:r>
              <a:rPr lang="en-US" sz="800" dirty="0"/>
              <a:t> North Am. 1996; 22(2):305–322. </a:t>
            </a:r>
            <a:endParaRPr lang="tr-TR" sz="800" dirty="0"/>
          </a:p>
          <a:p>
            <a:r>
              <a:rPr lang="en-US" sz="800" dirty="0" err="1"/>
              <a:t>Gerwin</a:t>
            </a:r>
            <a:r>
              <a:rPr lang="en-US" sz="800" dirty="0"/>
              <a:t> RD. </a:t>
            </a:r>
            <a:r>
              <a:rPr lang="en-US" sz="800" dirty="0" err="1"/>
              <a:t>Phys</a:t>
            </a:r>
            <a:r>
              <a:rPr lang="en-US" sz="800" dirty="0"/>
              <a:t> Med </a:t>
            </a:r>
            <a:r>
              <a:rPr lang="en-US" sz="800" dirty="0" err="1"/>
              <a:t>Rehabil</a:t>
            </a:r>
            <a:r>
              <a:rPr lang="en-US" sz="800" dirty="0"/>
              <a:t> </a:t>
            </a:r>
            <a:r>
              <a:rPr lang="en-US" sz="800" dirty="0" err="1"/>
              <a:t>Clin</a:t>
            </a:r>
            <a:r>
              <a:rPr lang="en-US" sz="800" dirty="0"/>
              <a:t> N Am. 2014; 25(2): 341–355. </a:t>
            </a:r>
            <a:endParaRPr lang="tr-TR" sz="800" dirty="0"/>
          </a:p>
          <a:p>
            <a:endParaRPr lang="en-US" sz="800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369688"/>
            <a:ext cx="1539232" cy="808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7224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885" y="457200"/>
            <a:ext cx="845591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800000"/>
                </a:solidFill>
              </a:rPr>
              <a:t>MPS and FMS </a:t>
            </a:r>
            <a:r>
              <a:rPr lang="en-US" b="1" dirty="0" smtClean="0">
                <a:solidFill>
                  <a:srgbClr val="800000"/>
                </a:solidFill>
              </a:rPr>
              <a:t/>
            </a:r>
            <a:br>
              <a:rPr lang="en-US" b="1" dirty="0" smtClean="0">
                <a:solidFill>
                  <a:srgbClr val="800000"/>
                </a:solidFill>
              </a:rPr>
            </a:br>
            <a:r>
              <a:rPr lang="en-US" b="1" dirty="0" smtClean="0">
                <a:solidFill>
                  <a:srgbClr val="800000"/>
                </a:solidFill>
              </a:rPr>
              <a:t>overlapping </a:t>
            </a:r>
            <a:r>
              <a:rPr lang="en-US" b="1" dirty="0">
                <a:solidFill>
                  <a:srgbClr val="800000"/>
                </a:solidFill>
              </a:rPr>
              <a:t>syndromes </a:t>
            </a:r>
            <a:r>
              <a:rPr lang="en-US" b="1" dirty="0" smtClean="0">
                <a:solidFill>
                  <a:srgbClr val="800000"/>
                </a:solidFill>
              </a:rPr>
              <a:t>?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402"/>
            <a:ext cx="8229600" cy="4525963"/>
          </a:xfrm>
        </p:spPr>
        <p:txBody>
          <a:bodyPr>
            <a:normAutofit/>
          </a:bodyPr>
          <a:lstStyle/>
          <a:p>
            <a:r>
              <a:rPr lang="en-US" sz="3600" dirty="0"/>
              <a:t>S</a:t>
            </a:r>
            <a:r>
              <a:rPr lang="en-US" sz="3600" dirty="0" smtClean="0"/>
              <a:t>trong </a:t>
            </a:r>
            <a:r>
              <a:rPr lang="en-US" sz="3600" dirty="0"/>
              <a:t>evidence for CS in MPS, including decreased pain threshold by various nociceptive stimuli at sites remote from painful area, accentuated spinal nociceptive flexion </a:t>
            </a:r>
            <a:r>
              <a:rPr lang="en-US" sz="3600" dirty="0" smtClean="0"/>
              <a:t>reflex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18062" y="6155478"/>
            <a:ext cx="50449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M. B. </a:t>
            </a:r>
            <a:r>
              <a:rPr lang="en-US" sz="1100" dirty="0" err="1"/>
              <a:t>Yunus</a:t>
            </a:r>
            <a:r>
              <a:rPr lang="en-US" sz="1100" dirty="0" smtClean="0"/>
              <a:t>,.Seminars </a:t>
            </a:r>
            <a:r>
              <a:rPr lang="en-US" sz="1100" dirty="0"/>
              <a:t>in Arthritis and Rheumatism, vol. 36, no. 6, pp. 339–356, </a:t>
            </a:r>
            <a:r>
              <a:rPr lang="en-US" sz="1100" dirty="0" smtClean="0"/>
              <a:t>2007</a:t>
            </a:r>
          </a:p>
          <a:p>
            <a:r>
              <a:rPr lang="en-US" sz="1100" dirty="0"/>
              <a:t>H.-Y. </a:t>
            </a:r>
            <a:r>
              <a:rPr lang="en-US" sz="1100" dirty="0" err="1"/>
              <a:t>Ge</a:t>
            </a:r>
            <a:r>
              <a:rPr lang="en-US" sz="1100" dirty="0"/>
              <a:t>, </a:t>
            </a:r>
            <a:r>
              <a:rPr lang="en-US" sz="1100" dirty="0" smtClean="0"/>
              <a:t>Current </a:t>
            </a:r>
            <a:r>
              <a:rPr lang="en-US" sz="1100" dirty="0"/>
              <a:t>Pain and Headache Reports, vol. 14, no. 5, pp. 339–345, 2010. </a:t>
            </a:r>
            <a:r>
              <a:rPr lang="en-US" sz="1100" dirty="0" smtClean="0"/>
              <a:t>. </a:t>
            </a:r>
            <a:endParaRPr lang="en-US" sz="11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304939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952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520" y="457200"/>
            <a:ext cx="854730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800000"/>
                </a:solidFill>
              </a:rPr>
              <a:t>MPS and FMS </a:t>
            </a:r>
            <a:r>
              <a:rPr lang="en-US" b="1" dirty="0" smtClean="0">
                <a:solidFill>
                  <a:srgbClr val="800000"/>
                </a:solidFill>
              </a:rPr>
              <a:t/>
            </a:r>
            <a:br>
              <a:rPr lang="en-US" b="1" dirty="0" smtClean="0">
                <a:solidFill>
                  <a:srgbClr val="800000"/>
                </a:solidFill>
              </a:rPr>
            </a:br>
            <a:r>
              <a:rPr lang="en-US" b="1" dirty="0" smtClean="0">
                <a:solidFill>
                  <a:srgbClr val="800000"/>
                </a:solidFill>
              </a:rPr>
              <a:t>overlapping </a:t>
            </a:r>
            <a:r>
              <a:rPr lang="en-US" b="1" dirty="0">
                <a:solidFill>
                  <a:srgbClr val="800000"/>
                </a:solidFill>
              </a:rPr>
              <a:t>syndromes </a:t>
            </a:r>
            <a:r>
              <a:rPr lang="en-US" dirty="0" smtClean="0">
                <a:solidFill>
                  <a:srgbClr val="800000"/>
                </a:solidFill>
              </a:rPr>
              <a:t>?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1726"/>
            <a:ext cx="8229600" cy="4525963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3200" dirty="0" smtClean="0"/>
              <a:t>Most </a:t>
            </a:r>
            <a:r>
              <a:rPr lang="en-US" sz="3200" dirty="0"/>
              <a:t>cases of FMS begin with regional pain similar to MPS. </a:t>
            </a:r>
            <a:endParaRPr lang="en-US" sz="3200" dirty="0" smtClean="0"/>
          </a:p>
          <a:p>
            <a:r>
              <a:rPr lang="en-US" sz="3200" dirty="0" smtClean="0"/>
              <a:t>Trigger </a:t>
            </a:r>
            <a:r>
              <a:rPr lang="en-US" sz="3200" dirty="0"/>
              <a:t>points (</a:t>
            </a:r>
            <a:r>
              <a:rPr lang="en-US" sz="3200" dirty="0" err="1"/>
              <a:t>TrP</a:t>
            </a:r>
            <a:r>
              <a:rPr lang="en-US" sz="3200" dirty="0"/>
              <a:t>), in addition to tender points (TP), are also present in </a:t>
            </a:r>
            <a:r>
              <a:rPr lang="en-US" sz="3200" dirty="0" smtClean="0"/>
              <a:t>most cases of FMS </a:t>
            </a:r>
            <a:endParaRPr lang="en-US" sz="3200" dirty="0"/>
          </a:p>
          <a:p>
            <a:pPr marL="914400" lvl="2" indent="0">
              <a:buNone/>
            </a:pPr>
            <a:endParaRPr lang="en-US" sz="2800" dirty="0" smtClean="0"/>
          </a:p>
          <a:p>
            <a:pPr marL="914400" lvl="2" indent="0">
              <a:buNone/>
            </a:pPr>
            <a:r>
              <a:rPr lang="en-US" sz="2800" dirty="0" smtClean="0"/>
              <a:t>A continuous </a:t>
            </a:r>
            <a:r>
              <a:rPr lang="en-US" sz="2800" dirty="0"/>
              <a:t>input from a </a:t>
            </a:r>
            <a:r>
              <a:rPr lang="en-US" sz="2800" dirty="0" err="1"/>
              <a:t>TrP</a:t>
            </a:r>
            <a:r>
              <a:rPr lang="en-US" sz="2800" dirty="0"/>
              <a:t> leads to, and maintain, CS both in MPS and </a:t>
            </a:r>
            <a:r>
              <a:rPr lang="en-US" sz="2800" dirty="0" smtClean="0"/>
              <a:t>FMS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18062" y="6324755"/>
            <a:ext cx="3713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M. B. </a:t>
            </a:r>
            <a:r>
              <a:rPr lang="en-US" sz="800" dirty="0" err="1"/>
              <a:t>Yunus</a:t>
            </a:r>
            <a:r>
              <a:rPr lang="en-US" sz="800" dirty="0" smtClean="0"/>
              <a:t>,.Seminars </a:t>
            </a:r>
            <a:r>
              <a:rPr lang="en-US" sz="800" dirty="0"/>
              <a:t>in Arthritis and Rheumatism, vol. 36, no. 6, pp. 339–356, </a:t>
            </a:r>
            <a:r>
              <a:rPr lang="en-US" sz="800" dirty="0" smtClean="0"/>
              <a:t>2007</a:t>
            </a:r>
          </a:p>
          <a:p>
            <a:r>
              <a:rPr lang="en-US" sz="800" dirty="0"/>
              <a:t>H.-Y. </a:t>
            </a:r>
            <a:r>
              <a:rPr lang="en-US" sz="800" dirty="0" err="1"/>
              <a:t>Ge</a:t>
            </a:r>
            <a:r>
              <a:rPr lang="en-US" sz="800" dirty="0"/>
              <a:t>, </a:t>
            </a:r>
            <a:r>
              <a:rPr lang="en-US" sz="800" dirty="0" smtClean="0"/>
              <a:t>Current </a:t>
            </a:r>
            <a:r>
              <a:rPr lang="en-US" sz="800" dirty="0"/>
              <a:t>Pain and Headache Reports, vol. 14, no. 5, pp. 339–345, 2010. </a:t>
            </a:r>
            <a:r>
              <a:rPr lang="en-US" sz="800" dirty="0" smtClean="0"/>
              <a:t>. </a:t>
            </a:r>
            <a:endParaRPr lang="en-US" sz="800" dirty="0"/>
          </a:p>
        </p:txBody>
      </p:sp>
      <p:sp>
        <p:nvSpPr>
          <p:cNvPr id="5" name="Right Arrow 4"/>
          <p:cNvSpPr/>
          <p:nvPr/>
        </p:nvSpPr>
        <p:spPr>
          <a:xfrm>
            <a:off x="477130" y="4964894"/>
            <a:ext cx="774186" cy="307900"/>
          </a:xfrm>
          <a:prstGeom prst="right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304939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4631139"/>
      </p:ext>
    </p:extLst>
  </p:cSld>
  <p:clrMapOvr>
    <a:masterClrMapping/>
  </p:clrMapOvr>
  <p:transition xmlns:p14="http://schemas.microsoft.com/office/powerpoint/2010/main" spd="slow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158"/>
            <a:ext cx="8210360" cy="463775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 the </a:t>
            </a:r>
            <a:r>
              <a:rPr lang="en-US" sz="2800" dirty="0"/>
              <a:t>differential </a:t>
            </a:r>
            <a:r>
              <a:rPr lang="en-US" sz="2800" dirty="0" smtClean="0"/>
              <a:t>diagnoses </a:t>
            </a:r>
            <a:r>
              <a:rPr lang="en-US" sz="2800" dirty="0"/>
              <a:t>of </a:t>
            </a:r>
            <a:r>
              <a:rPr lang="en-US" sz="2800" b="1" dirty="0"/>
              <a:t>chronic pelvic pain</a:t>
            </a:r>
            <a:r>
              <a:rPr lang="en-US" sz="2800" dirty="0"/>
              <a:t>, it is important to remember the </a:t>
            </a:r>
            <a:r>
              <a:rPr lang="en-US" sz="2800" b="1" dirty="0"/>
              <a:t>musculoskeletal causes </a:t>
            </a:r>
            <a:r>
              <a:rPr lang="en-US" sz="2800" dirty="0"/>
              <a:t>of pain.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Musculoskeletal </a:t>
            </a:r>
            <a:r>
              <a:rPr lang="en-US" sz="2800" dirty="0"/>
              <a:t>etiologies are not well-recognized by </a:t>
            </a:r>
            <a:r>
              <a:rPr lang="en-US" sz="2800" dirty="0" smtClean="0"/>
              <a:t>specialists who are not frequently </a:t>
            </a:r>
            <a:r>
              <a:rPr lang="en-US" sz="2800" dirty="0"/>
              <a:t>dealing</a:t>
            </a:r>
            <a:r>
              <a:rPr lang="en-US" sz="2800" dirty="0" smtClean="0"/>
              <a:t> with musculoskeletal pathologies in their clinical practice. </a:t>
            </a:r>
          </a:p>
          <a:p>
            <a:endParaRPr lang="en-US" sz="28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01502" cy="1544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304939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1823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885" y="1627329"/>
            <a:ext cx="8436675" cy="5935474"/>
          </a:xfrm>
        </p:spPr>
        <p:txBody>
          <a:bodyPr>
            <a:normAutofit fontScale="92500" lnSpcReduction="20000"/>
          </a:bodyPr>
          <a:lstStyle/>
          <a:p>
            <a:pPr marL="0" lvl="2" indent="0" algn="ctr">
              <a:buNone/>
            </a:pPr>
            <a:r>
              <a:rPr lang="en-US" sz="3200" dirty="0" err="1"/>
              <a:t>M</a:t>
            </a:r>
            <a:r>
              <a:rPr lang="en-US" sz="3200" dirty="0" err="1" smtClean="0"/>
              <a:t>usculo</a:t>
            </a:r>
            <a:r>
              <a:rPr lang="en-US" sz="3200" dirty="0"/>
              <a:t>- skeletal evaluation should </a:t>
            </a:r>
            <a:r>
              <a:rPr lang="en-US" sz="3200" dirty="0" smtClean="0"/>
              <a:t>be routinely performed </a:t>
            </a:r>
            <a:r>
              <a:rPr lang="en-US" sz="3200" dirty="0"/>
              <a:t>into the assessment of patients with pelvic or lower abdominal </a:t>
            </a:r>
            <a:r>
              <a:rPr lang="en-US" sz="3200" dirty="0" smtClean="0"/>
              <a:t>pain.</a:t>
            </a:r>
          </a:p>
          <a:p>
            <a:pPr marL="457200" lvl="2" indent="-457200"/>
            <a:endParaRPr lang="en-US" sz="3200" dirty="0"/>
          </a:p>
          <a:p>
            <a:pPr marL="457200" lvl="2" indent="-457200"/>
            <a:endParaRPr lang="en-US" sz="3200" dirty="0" smtClean="0"/>
          </a:p>
          <a:p>
            <a:pPr marL="457200" lvl="2" indent="-457200"/>
            <a:endParaRPr lang="en-US" sz="3200" dirty="0" smtClean="0"/>
          </a:p>
          <a:p>
            <a:pPr marL="457200" lvl="2" indent="-457200"/>
            <a:endParaRPr lang="en-US" sz="3200" dirty="0" smtClean="0"/>
          </a:p>
          <a:p>
            <a:pPr marL="0" lvl="2" indent="0" algn="ctr">
              <a:buNone/>
            </a:pPr>
            <a:r>
              <a:rPr lang="en-US" sz="3200" dirty="0" smtClean="0"/>
              <a:t>Incorporating </a:t>
            </a:r>
            <a:r>
              <a:rPr lang="en-US" sz="3200" dirty="0"/>
              <a:t>a brief </a:t>
            </a:r>
            <a:r>
              <a:rPr lang="en-US" sz="3200" b="1" dirty="0"/>
              <a:t>musculoskeletal examination </a:t>
            </a:r>
            <a:r>
              <a:rPr lang="en-US" sz="3200" dirty="0"/>
              <a:t>into the </a:t>
            </a:r>
            <a:r>
              <a:rPr lang="en-US" sz="3200" dirty="0" smtClean="0"/>
              <a:t>gynecologic/urologic/gastrointestinal/neurologic evaluation can </a:t>
            </a:r>
          </a:p>
          <a:p>
            <a:pPr marL="0" lvl="2" indent="0" algn="ctr">
              <a:buNone/>
            </a:pPr>
            <a:r>
              <a:rPr lang="en-US" sz="3200" dirty="0" smtClean="0"/>
              <a:t>better</a:t>
            </a:r>
            <a:r>
              <a:rPr lang="en-US" sz="3200" dirty="0"/>
              <a:t>-treat potential causes of pelvic pain. </a:t>
            </a:r>
            <a:endParaRPr lang="en-US" sz="3200" dirty="0" smtClean="0"/>
          </a:p>
          <a:p>
            <a:pPr algn="ctr"/>
            <a:endParaRPr lang="en-US" sz="2800" dirty="0"/>
          </a:p>
          <a:p>
            <a:pPr marL="548640" lvl="2" indent="0">
              <a:buNone/>
            </a:pPr>
            <a:r>
              <a:rPr lang="en-US" sz="2800" dirty="0" smtClean="0"/>
              <a:t> </a:t>
            </a:r>
            <a:endParaRPr lang="en-US" sz="36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01502" cy="1544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304939"/>
            <a:ext cx="1539232" cy="75529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own Arrow 1"/>
          <p:cNvSpPr/>
          <p:nvPr/>
        </p:nvSpPr>
        <p:spPr>
          <a:xfrm>
            <a:off x="3828840" y="2963541"/>
            <a:ext cx="615692" cy="1135383"/>
          </a:xfrm>
          <a:prstGeom prst="down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59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20212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 smtClean="0">
                <a:solidFill>
                  <a:srgbClr val="00004F"/>
                </a:solidFill>
              </a:rPr>
              <a:t>Thank You</a:t>
            </a:r>
            <a:endParaRPr lang="en-US" sz="6000" b="1" dirty="0">
              <a:solidFill>
                <a:srgbClr val="00004F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624" r="-38624"/>
          <a:stretch>
            <a:fillRect/>
          </a:stretch>
        </p:blipFill>
        <p:spPr bwMode="auto">
          <a:xfrm>
            <a:off x="1192905" y="3656318"/>
            <a:ext cx="5994715" cy="29869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704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800000"/>
                </a:solidFill>
              </a:rPr>
              <a:t>CPP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4505"/>
            <a:ext cx="8229600" cy="56503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600" dirty="0" smtClean="0"/>
          </a:p>
          <a:p>
            <a:r>
              <a:rPr lang="en-US" sz="3600" dirty="0" smtClean="0"/>
              <a:t>May </a:t>
            </a:r>
            <a:r>
              <a:rPr lang="en-US" sz="3600" dirty="0"/>
              <a:t>originate from </a:t>
            </a:r>
            <a:r>
              <a:rPr lang="en-US" sz="3600" b="1" dirty="0"/>
              <a:t>one</a:t>
            </a:r>
            <a:r>
              <a:rPr lang="en-US" sz="3600" dirty="0"/>
              <a:t> or </a:t>
            </a:r>
            <a:r>
              <a:rPr lang="en-US" sz="3600" b="1" dirty="0"/>
              <a:t>more organ systems</a:t>
            </a:r>
            <a:r>
              <a:rPr lang="en-US" sz="3600" dirty="0"/>
              <a:t> or pathologies and may have multiple contributing factors</a:t>
            </a:r>
            <a:r>
              <a:rPr lang="en-US" sz="3600" dirty="0" smtClean="0"/>
              <a:t>.</a:t>
            </a:r>
          </a:p>
          <a:p>
            <a:pPr marL="0" indent="0">
              <a:buNone/>
            </a:pPr>
            <a:endParaRPr lang="en-US" sz="3600" dirty="0" smtClean="0"/>
          </a:p>
          <a:p>
            <a:r>
              <a:rPr lang="en-US" sz="3200" dirty="0"/>
              <a:t>U</a:t>
            </a:r>
            <a:r>
              <a:rPr lang="en-US" sz="3200" dirty="0" smtClean="0"/>
              <a:t>sually </a:t>
            </a:r>
            <a:r>
              <a:rPr lang="en-US" sz="3200" dirty="0"/>
              <a:t>involves an </a:t>
            </a:r>
            <a:r>
              <a:rPr lang="en-US" sz="3200" b="1" dirty="0">
                <a:solidFill>
                  <a:srgbClr val="800000"/>
                </a:solidFill>
              </a:rPr>
              <a:t>interaction </a:t>
            </a:r>
            <a:r>
              <a:rPr lang="en-US" sz="3200" dirty="0"/>
              <a:t>between the </a:t>
            </a:r>
            <a:r>
              <a:rPr lang="en-US" sz="3200" b="1" dirty="0"/>
              <a:t>gastrointestinal</a:t>
            </a:r>
            <a:r>
              <a:rPr lang="en-US" sz="3200" dirty="0"/>
              <a:t>, </a:t>
            </a:r>
            <a:r>
              <a:rPr lang="en-US" sz="3200" b="1" dirty="0"/>
              <a:t>urinary</a:t>
            </a:r>
            <a:r>
              <a:rPr lang="en-US" sz="3200" dirty="0"/>
              <a:t>, </a:t>
            </a:r>
            <a:r>
              <a:rPr lang="en-US" sz="3200" b="1" dirty="0"/>
              <a:t>gynecologic, musculoskeletal</a:t>
            </a:r>
            <a:r>
              <a:rPr lang="en-US" sz="3200" dirty="0"/>
              <a:t>, </a:t>
            </a:r>
            <a:r>
              <a:rPr lang="en-US" sz="3200" b="1" dirty="0"/>
              <a:t>neurologic</a:t>
            </a:r>
            <a:r>
              <a:rPr lang="en-US" sz="3200" dirty="0"/>
              <a:t> and </a:t>
            </a:r>
            <a:r>
              <a:rPr lang="en-US" sz="3200" b="1" dirty="0"/>
              <a:t>endocrine systems. 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1706253"/>
      </p:ext>
    </p:extLst>
  </p:cSld>
  <p:clrMapOvr>
    <a:masterClrMapping/>
  </p:clrMapOvr>
  <p:transition xmlns:p14="http://schemas.microsoft.com/office/powerpoint/2010/main" spd="slow">
    <p:push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7936"/>
            <a:ext cx="8229600" cy="990600"/>
          </a:xfrm>
        </p:spPr>
        <p:txBody>
          <a:bodyPr/>
          <a:lstStyle/>
          <a:p>
            <a:r>
              <a:rPr lang="en-US" b="1" dirty="0">
                <a:solidFill>
                  <a:srgbClr val="800000"/>
                </a:solidFill>
              </a:rPr>
              <a:t>CPP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539888"/>
            <a:ext cx="8574087" cy="4933049"/>
          </a:xfrm>
        </p:spPr>
        <p:txBody>
          <a:bodyPr>
            <a:normAutofit fontScale="92500"/>
          </a:bodyPr>
          <a:lstStyle/>
          <a:p>
            <a:r>
              <a:rPr lang="en-US" sz="3500" dirty="0" smtClean="0"/>
              <a:t>50</a:t>
            </a:r>
            <a:r>
              <a:rPr lang="en-US" sz="3500" dirty="0"/>
              <a:t>% </a:t>
            </a:r>
            <a:r>
              <a:rPr lang="en-US" sz="3500" dirty="0" smtClean="0"/>
              <a:t>- </a:t>
            </a:r>
            <a:r>
              <a:rPr lang="en-US" sz="3500" dirty="0"/>
              <a:t>61% of all women with pelvic pain lack a clear diagnosis</a:t>
            </a:r>
            <a:r>
              <a:rPr lang="en-US" sz="3500" dirty="0" smtClean="0"/>
              <a:t>.</a:t>
            </a:r>
          </a:p>
          <a:p>
            <a:pPr marL="0" indent="0">
              <a:buNone/>
            </a:pPr>
            <a:endParaRPr lang="en-US" sz="3000" dirty="0"/>
          </a:p>
          <a:p>
            <a:r>
              <a:rPr lang="en-US" sz="3500" dirty="0"/>
              <a:t>P</a:t>
            </a:r>
            <a:r>
              <a:rPr lang="en-US" sz="3500" dirty="0" smtClean="0"/>
              <a:t>atients </a:t>
            </a:r>
            <a:r>
              <a:rPr lang="en-US" sz="3500" dirty="0"/>
              <a:t>who undergo </a:t>
            </a:r>
            <a:r>
              <a:rPr lang="en-US" sz="3500" dirty="0" smtClean="0"/>
              <a:t>diagnostic </a:t>
            </a:r>
            <a:r>
              <a:rPr lang="en-US" sz="3500" dirty="0"/>
              <a:t>laparoscopy still lack a diagnosis in 30% to 40% of </a:t>
            </a:r>
            <a:r>
              <a:rPr lang="en-US" sz="3500" dirty="0" smtClean="0"/>
              <a:t>cases.</a:t>
            </a:r>
            <a:endParaRPr lang="en-US" sz="3500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sz="3500" b="1" dirty="0" smtClean="0"/>
              <a:t>Up to 85%of </a:t>
            </a:r>
            <a:r>
              <a:rPr lang="en-US" sz="3500" b="1" dirty="0"/>
              <a:t>women with CPP have musculoskeletal </a:t>
            </a:r>
            <a:r>
              <a:rPr lang="en-US" sz="3500" b="1" dirty="0" smtClean="0"/>
              <a:t>abnormalities. </a:t>
            </a:r>
            <a:endParaRPr lang="en-US" sz="3500" b="1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4352" y="6099845"/>
            <a:ext cx="26981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Zondervan KT, et al. Br J Gen </a:t>
            </a:r>
            <a:r>
              <a:rPr lang="en-US" sz="800" dirty="0" err="1"/>
              <a:t>Pract</a:t>
            </a:r>
            <a:r>
              <a:rPr lang="en-US" sz="800" dirty="0"/>
              <a:t> 2001;51(468):541–7. </a:t>
            </a:r>
            <a:endParaRPr lang="tr-TR" sz="800" dirty="0"/>
          </a:p>
          <a:p>
            <a:r>
              <a:rPr lang="en-US" sz="800" dirty="0"/>
              <a:t>Grace VM, et al. </a:t>
            </a:r>
            <a:r>
              <a:rPr lang="en-US" sz="800" dirty="0" err="1"/>
              <a:t>Aust</a:t>
            </a:r>
            <a:r>
              <a:rPr lang="en-US" sz="800" dirty="0"/>
              <a:t> N Z J Public Health 2004;28(4):369–75. </a:t>
            </a:r>
            <a:endParaRPr lang="tr-TR" sz="800" dirty="0"/>
          </a:p>
          <a:p>
            <a:r>
              <a:rPr lang="en-US" sz="800" dirty="0"/>
              <a:t>Garry R. et al. </a:t>
            </a:r>
            <a:r>
              <a:rPr lang="en-US" sz="800" dirty="0" err="1"/>
              <a:t>Fertil</a:t>
            </a:r>
            <a:r>
              <a:rPr lang="en-US" sz="800" dirty="0"/>
              <a:t> </a:t>
            </a:r>
            <a:r>
              <a:rPr lang="en-US" sz="800" dirty="0" err="1"/>
              <a:t>Steril</a:t>
            </a:r>
            <a:r>
              <a:rPr lang="en-US" sz="800" dirty="0"/>
              <a:t> 2006;86: 1307–9. </a:t>
            </a:r>
            <a:endParaRPr lang="tr-TR" sz="800" dirty="0"/>
          </a:p>
          <a:p>
            <a:r>
              <a:rPr lang="en-US" sz="800" dirty="0" err="1"/>
              <a:t>Tu</a:t>
            </a:r>
            <a:r>
              <a:rPr lang="en-US" sz="800" dirty="0"/>
              <a:t> FF, et al. J </a:t>
            </a:r>
            <a:r>
              <a:rPr lang="en-US" sz="800" dirty="0" err="1"/>
              <a:t>Reprod</a:t>
            </a:r>
            <a:r>
              <a:rPr lang="en-US" sz="800" dirty="0"/>
              <a:t> Med. 2006; 51(3):185–189</a:t>
            </a:r>
            <a:endParaRPr lang="tr-TR" sz="8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182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326" y="729579"/>
            <a:ext cx="8229600" cy="990600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CCP-CAUSES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66" y="2151063"/>
            <a:ext cx="4386808" cy="39751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Gynecologic</a:t>
            </a:r>
            <a:endParaRPr lang="en-US" sz="4000" dirty="0"/>
          </a:p>
          <a:p>
            <a:r>
              <a:rPr lang="en-US" sz="4000" dirty="0" smtClean="0"/>
              <a:t>Urologic</a:t>
            </a:r>
          </a:p>
          <a:p>
            <a:r>
              <a:rPr lang="en-US" sz="4000" b="1" dirty="0" smtClean="0"/>
              <a:t>Musculoskeletal</a:t>
            </a:r>
          </a:p>
          <a:p>
            <a:r>
              <a:rPr lang="en-US" sz="4000" dirty="0" smtClean="0"/>
              <a:t>Gastrointestinal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4365812" cy="3975100"/>
          </a:xfrm>
        </p:spPr>
        <p:txBody>
          <a:bodyPr>
            <a:normAutofit/>
          </a:bodyPr>
          <a:lstStyle/>
          <a:p>
            <a:r>
              <a:rPr lang="en-US" sz="4000" dirty="0"/>
              <a:t>Neurologic</a:t>
            </a:r>
          </a:p>
          <a:p>
            <a:r>
              <a:rPr lang="en-US" sz="4000" dirty="0"/>
              <a:t>Oncologic</a:t>
            </a:r>
          </a:p>
          <a:p>
            <a:r>
              <a:rPr lang="en-US" sz="4000" dirty="0"/>
              <a:t>Neuropsychiatric </a:t>
            </a:r>
          </a:p>
          <a:p>
            <a:r>
              <a:rPr lang="en-US" sz="4000" dirty="0"/>
              <a:t>Others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5868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98694"/>
            <a:ext cx="8229600" cy="9906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CPP - Musculoskeletal Causes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65454"/>
            <a:ext cx="4038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sz="4000" dirty="0"/>
              <a:t>Degenerative disk disease</a:t>
            </a:r>
          </a:p>
          <a:p>
            <a:r>
              <a:rPr lang="en-US" sz="4000" dirty="0"/>
              <a:t>Stress fractures</a:t>
            </a:r>
          </a:p>
          <a:p>
            <a:r>
              <a:rPr lang="en-US" sz="4000" dirty="0" err="1"/>
              <a:t>Coccygodynia</a:t>
            </a:r>
            <a:r>
              <a:rPr lang="en-US" sz="4000" dirty="0"/>
              <a:t> </a:t>
            </a:r>
          </a:p>
          <a:p>
            <a:r>
              <a:rPr lang="en-US" sz="4000" dirty="0"/>
              <a:t>Sacroiliac dysfunction</a:t>
            </a:r>
          </a:p>
          <a:p>
            <a:r>
              <a:rPr lang="en-US" sz="4000" dirty="0" smtClean="0"/>
              <a:t>Pelvic </a:t>
            </a:r>
            <a:r>
              <a:rPr lang="en-US" sz="4000" dirty="0"/>
              <a:t>floor prolapse </a:t>
            </a:r>
            <a:endParaRPr lang="en-US" sz="4000" dirty="0" smtClean="0"/>
          </a:p>
          <a:p>
            <a:r>
              <a:rPr lang="en-US" sz="4000" dirty="0" smtClean="0"/>
              <a:t>Pelvic girdle syndrome</a:t>
            </a:r>
          </a:p>
          <a:p>
            <a:r>
              <a:rPr lang="en-US" sz="4000" dirty="0" err="1" smtClean="0"/>
              <a:t>Levator</a:t>
            </a:r>
            <a:r>
              <a:rPr lang="en-US" sz="4000" dirty="0" smtClean="0"/>
              <a:t> </a:t>
            </a:r>
            <a:r>
              <a:rPr lang="en-US" sz="4000" dirty="0" err="1" smtClean="0"/>
              <a:t>ani</a:t>
            </a:r>
            <a:r>
              <a:rPr lang="en-US" sz="4000" dirty="0" smtClean="0"/>
              <a:t> syndrome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65454"/>
            <a:ext cx="4038600" cy="6296891"/>
          </a:xfrm>
        </p:spPr>
        <p:txBody>
          <a:bodyPr>
            <a:normAutofit fontScale="77500" lnSpcReduction="20000"/>
          </a:bodyPr>
          <a:lstStyle/>
          <a:p>
            <a:r>
              <a:rPr lang="en-US" sz="3600" b="1" dirty="0"/>
              <a:t>Chronic Pain Syndromes </a:t>
            </a:r>
            <a:endParaRPr lang="en-US" sz="3600" b="1" dirty="0" smtClean="0"/>
          </a:p>
          <a:p>
            <a:endParaRPr lang="en-US" sz="3600" b="1" dirty="0"/>
          </a:p>
          <a:p>
            <a:pPr lvl="1"/>
            <a:r>
              <a:rPr lang="en-US" sz="4100" b="1" dirty="0">
                <a:solidFill>
                  <a:srgbClr val="800000"/>
                </a:solidFill>
              </a:rPr>
              <a:t>Fibromyalgia syndrome</a:t>
            </a:r>
          </a:p>
          <a:p>
            <a:pPr lvl="1"/>
            <a:r>
              <a:rPr lang="en-US" sz="4100" b="1" dirty="0" err="1">
                <a:solidFill>
                  <a:srgbClr val="800000"/>
                </a:solidFill>
              </a:rPr>
              <a:t>Myofascial</a:t>
            </a:r>
            <a:r>
              <a:rPr lang="en-US" sz="4100" b="1" dirty="0">
                <a:solidFill>
                  <a:srgbClr val="800000"/>
                </a:solidFill>
              </a:rPr>
              <a:t> pain syndrome</a:t>
            </a:r>
          </a:p>
          <a:p>
            <a:endParaRPr lang="en-US" sz="2000" b="1" dirty="0">
              <a:solidFill>
                <a:srgbClr val="800000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68" y="6192488"/>
            <a:ext cx="1539232" cy="75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0007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1819</TotalTime>
  <Words>3604</Words>
  <Application>Microsoft Macintosh PowerPoint</Application>
  <PresentationFormat>On-screen Show (4:3)</PresentationFormat>
  <Paragraphs>510</Paragraphs>
  <Slides>55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Clarity</vt:lpstr>
      <vt:lpstr>Chronic Pelvic Pain  Musculoskeletal Causes </vt:lpstr>
      <vt:lpstr>Chronic pelvic pain (CPP) </vt:lpstr>
      <vt:lpstr>Characteristics of Pain</vt:lpstr>
      <vt:lpstr>Impact on Health</vt:lpstr>
      <vt:lpstr>CCP-Prevalence</vt:lpstr>
      <vt:lpstr>CPP</vt:lpstr>
      <vt:lpstr>CPP</vt:lpstr>
      <vt:lpstr>CCP-CAUSES</vt:lpstr>
      <vt:lpstr>CPP - Musculoskeletal Causes</vt:lpstr>
      <vt:lpstr>PowerPoint Presentation</vt:lpstr>
      <vt:lpstr>Central Sensitization</vt:lpstr>
      <vt:lpstr>Central Sensitization - Mechanisms</vt:lpstr>
      <vt:lpstr>PowerPoint Presentation</vt:lpstr>
      <vt:lpstr>Central Sensitization  Clinical Manifestations</vt:lpstr>
      <vt:lpstr>PowerPoint Presentation</vt:lpstr>
      <vt:lpstr>PowerPoint Presentation</vt:lpstr>
      <vt:lpstr>Central Sensitization Syndromes  (CSS)  </vt:lpstr>
      <vt:lpstr>Impacts</vt:lpstr>
      <vt:lpstr>PowerPoint Presentation</vt:lpstr>
      <vt:lpstr>PowerPoint Presentation</vt:lpstr>
      <vt:lpstr>PowerPoint Presentation</vt:lpstr>
      <vt:lpstr>Fibromyalgia Syndrome (FMS) </vt:lpstr>
      <vt:lpstr>1990  FMS Diagnostic Criteria</vt:lpstr>
      <vt:lpstr>PowerPoint Presentation</vt:lpstr>
      <vt:lpstr>Considerable Overlap Among CSS</vt:lpstr>
      <vt:lpstr>PowerPoint Presentation</vt:lpstr>
      <vt:lpstr>PowerPoint Presentation</vt:lpstr>
      <vt:lpstr>Myofascial Pain Syndrome (MPS) </vt:lpstr>
      <vt:lpstr> MPS </vt:lpstr>
      <vt:lpstr>MPS-Prevalence </vt:lpstr>
      <vt:lpstr>Myofascial Trigger Points (MFTrPs)</vt:lpstr>
      <vt:lpstr>Features of the MTrPs   the first 3 are essential for diagnosis;  the last 5 are not required to make a diagnosis  </vt:lpstr>
      <vt:lpstr>  MPS - Pathophysiology</vt:lpstr>
      <vt:lpstr>Factors Generating MFTrPs</vt:lpstr>
      <vt:lpstr>Common Conditions that are Comorbid with Myofascial Pain Syndrome</vt:lpstr>
      <vt:lpstr>Myofascial Pelvic Pain (MFPP)  </vt:lpstr>
      <vt:lpstr>MFPP</vt:lpstr>
      <vt:lpstr>MFPP - Diagnosis</vt:lpstr>
      <vt:lpstr>MFPP - Presentation and Symptoms</vt:lpstr>
      <vt:lpstr> MFPP - Etiology </vt:lpstr>
      <vt:lpstr>Viscerovisceral Convergence </vt:lpstr>
      <vt:lpstr>Somatovisceral Convergence </vt:lpstr>
      <vt:lpstr>PowerPoint Presentation</vt:lpstr>
      <vt:lpstr>PowerPoint Presentation</vt:lpstr>
      <vt:lpstr>Pelvic MFTrPs</vt:lpstr>
      <vt:lpstr>PowerPoint Presentation</vt:lpstr>
      <vt:lpstr>PowerPoint Presentation</vt:lpstr>
      <vt:lpstr>PowerPoint Presentation</vt:lpstr>
      <vt:lpstr> PMPS- Treatment</vt:lpstr>
      <vt:lpstr>Tender or Trigger Points ?</vt:lpstr>
      <vt:lpstr>MPS and FMS  overlapping syndromes ?</vt:lpstr>
      <vt:lpstr>MPS and FMS  overlapping syndromes ?</vt:lpstr>
      <vt:lpstr>PowerPoint Presentation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Zeynep Guven</dc:creator>
  <cp:lastModifiedBy>Zeynep Guven</cp:lastModifiedBy>
  <cp:revision>354</cp:revision>
  <dcterms:created xsi:type="dcterms:W3CDTF">2018-04-08T15:07:46Z</dcterms:created>
  <dcterms:modified xsi:type="dcterms:W3CDTF">2018-04-21T07:24:35Z</dcterms:modified>
</cp:coreProperties>
</file>