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96" r:id="rId1"/>
  </p:sldMasterIdLst>
  <p:notesMasterIdLst>
    <p:notesMasterId r:id="rId53"/>
  </p:notesMasterIdLst>
  <p:sldIdLst>
    <p:sldId id="256" r:id="rId2"/>
    <p:sldId id="258" r:id="rId3"/>
    <p:sldId id="341" r:id="rId4"/>
    <p:sldId id="362" r:id="rId5"/>
    <p:sldId id="363" r:id="rId6"/>
    <p:sldId id="263" r:id="rId7"/>
    <p:sldId id="264" r:id="rId8"/>
    <p:sldId id="267" r:id="rId9"/>
    <p:sldId id="268" r:id="rId10"/>
    <p:sldId id="269" r:id="rId11"/>
    <p:sldId id="373" r:id="rId12"/>
    <p:sldId id="374" r:id="rId13"/>
    <p:sldId id="270" r:id="rId14"/>
    <p:sldId id="271" r:id="rId15"/>
    <p:sldId id="273" r:id="rId16"/>
    <p:sldId id="272" r:id="rId17"/>
    <p:sldId id="275" r:id="rId18"/>
    <p:sldId id="365" r:id="rId19"/>
    <p:sldId id="364" r:id="rId20"/>
    <p:sldId id="382" r:id="rId21"/>
    <p:sldId id="389" r:id="rId22"/>
    <p:sldId id="383" r:id="rId23"/>
    <p:sldId id="390" r:id="rId24"/>
    <p:sldId id="384" r:id="rId25"/>
    <p:sldId id="387" r:id="rId26"/>
    <p:sldId id="386" r:id="rId27"/>
    <p:sldId id="385" r:id="rId28"/>
    <p:sldId id="388" r:id="rId29"/>
    <p:sldId id="391" r:id="rId30"/>
    <p:sldId id="392" r:id="rId31"/>
    <p:sldId id="393" r:id="rId32"/>
    <p:sldId id="354" r:id="rId33"/>
    <p:sldId id="355" r:id="rId34"/>
    <p:sldId id="405" r:id="rId35"/>
    <p:sldId id="371" r:id="rId36"/>
    <p:sldId id="357" r:id="rId37"/>
    <p:sldId id="394" r:id="rId38"/>
    <p:sldId id="395" r:id="rId39"/>
    <p:sldId id="396" r:id="rId40"/>
    <p:sldId id="397" r:id="rId41"/>
    <p:sldId id="398" r:id="rId42"/>
    <p:sldId id="399" r:id="rId43"/>
    <p:sldId id="400" r:id="rId44"/>
    <p:sldId id="401" r:id="rId45"/>
    <p:sldId id="375" r:id="rId46"/>
    <p:sldId id="376" r:id="rId47"/>
    <p:sldId id="377" r:id="rId48"/>
    <p:sldId id="378" r:id="rId49"/>
    <p:sldId id="379" r:id="rId50"/>
    <p:sldId id="404" r:id="rId51"/>
    <p:sldId id="290"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B5E3"/>
    <a:srgbClr val="EC52A4"/>
    <a:srgbClr val="33A4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1091"/>
  </p:normalViewPr>
  <p:slideViewPr>
    <p:cSldViewPr snapToGrid="0" snapToObjects="1">
      <p:cViewPr varScale="1">
        <p:scale>
          <a:sx n="161" d="100"/>
          <a:sy n="161" d="100"/>
        </p:scale>
        <p:origin x="150" y="18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36C87A-9A1A-0F4A-AA8E-5521144D235E}" type="datetimeFigureOut">
              <a:rPr lang="tr-TR" smtClean="0"/>
              <a:t>23.04.2018</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Ana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CDB00-A192-1F42-9F03-FC78145C0390}" type="slidenum">
              <a:rPr lang="tr-TR" smtClean="0"/>
              <a:t>‹#›</a:t>
            </a:fld>
            <a:endParaRPr lang="tr-TR"/>
          </a:p>
        </p:txBody>
      </p:sp>
    </p:spTree>
    <p:extLst>
      <p:ext uri="{BB962C8B-B14F-4D97-AF65-F5344CB8AC3E}">
        <p14:creationId xmlns:p14="http://schemas.microsoft.com/office/powerpoint/2010/main" val="1980001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1</a:t>
            </a:fld>
            <a:endParaRPr lang="tr-TR"/>
          </a:p>
        </p:txBody>
      </p:sp>
    </p:spTree>
    <p:extLst>
      <p:ext uri="{BB962C8B-B14F-4D97-AF65-F5344CB8AC3E}">
        <p14:creationId xmlns:p14="http://schemas.microsoft.com/office/powerpoint/2010/main" val="1573483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18</a:t>
            </a:fld>
            <a:endParaRPr lang="tr-TR"/>
          </a:p>
        </p:txBody>
      </p:sp>
    </p:spTree>
    <p:extLst>
      <p:ext uri="{BB962C8B-B14F-4D97-AF65-F5344CB8AC3E}">
        <p14:creationId xmlns:p14="http://schemas.microsoft.com/office/powerpoint/2010/main" val="1470039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ACDB00-A192-1F42-9F03-FC78145C0390}" type="slidenum">
              <a:rPr lang="tr-TR" smtClean="0"/>
              <a:t>20</a:t>
            </a:fld>
            <a:endParaRPr lang="tr-TR"/>
          </a:p>
        </p:txBody>
      </p:sp>
    </p:spTree>
    <p:extLst>
      <p:ext uri="{BB962C8B-B14F-4D97-AF65-F5344CB8AC3E}">
        <p14:creationId xmlns:p14="http://schemas.microsoft.com/office/powerpoint/2010/main" val="804010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Pain that results from MPPS and trigger points is often aggravated by specific movements and alleviated by certain positions. We ask women which positions and/or activities (including prolonged sitting, intercourse, and exercise) worsen or improve their symptoms.</a:t>
            </a:r>
            <a:endParaRPr lang="en-US" dirty="0"/>
          </a:p>
        </p:txBody>
      </p:sp>
      <p:sp>
        <p:nvSpPr>
          <p:cNvPr id="4" name="Slide Number Placeholder 3"/>
          <p:cNvSpPr>
            <a:spLocks noGrp="1"/>
          </p:cNvSpPr>
          <p:nvPr>
            <p:ph type="sldNum" sz="quarter" idx="10"/>
          </p:nvPr>
        </p:nvSpPr>
        <p:spPr/>
        <p:txBody>
          <a:bodyPr/>
          <a:lstStyle/>
          <a:p>
            <a:fld id="{6FACDB00-A192-1F42-9F03-FC78145C0390}" type="slidenum">
              <a:rPr lang="tr-TR" smtClean="0"/>
              <a:t>21</a:t>
            </a:fld>
            <a:endParaRPr lang="tr-TR"/>
          </a:p>
        </p:txBody>
      </p:sp>
    </p:spTree>
    <p:extLst>
      <p:ext uri="{BB962C8B-B14F-4D97-AF65-F5344CB8AC3E}">
        <p14:creationId xmlns:p14="http://schemas.microsoft.com/office/powerpoint/2010/main" val="924696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As the history is obtained, the authors specifically listen for symptoms suggestive of five common etiologies of CPP: (1) musculoskeletal pelvic girdle pain/pelvic floor pain; (2) irritable bowel syndrome; (3) painful bladder syndrome/interstitial cystitis; (4) chronic uterine pain disorders (leiomyoma, endometriosis, </a:t>
            </a:r>
            <a:r>
              <a:rPr lang="en-US" sz="1200" b="0" i="0" kern="1200" dirty="0" err="1">
                <a:solidFill>
                  <a:schemeClr val="tx1"/>
                </a:solidFill>
                <a:effectLst/>
                <a:latin typeface="+mn-lt"/>
                <a:ea typeface="+mn-ea"/>
                <a:cs typeface="+mn-cs"/>
              </a:rPr>
              <a:t>adenomyosis</a:t>
            </a:r>
            <a:r>
              <a:rPr lang="en-US" sz="1200" b="0" i="0" kern="1200" dirty="0">
                <a:solidFill>
                  <a:schemeClr val="tx1"/>
                </a:solidFill>
                <a:effectLst/>
                <a:latin typeface="+mn-lt"/>
                <a:ea typeface="+mn-ea"/>
                <a:cs typeface="+mn-cs"/>
              </a:rPr>
              <a:t>); and (5) peripheral neuropathy.</a:t>
            </a:r>
            <a:endParaRPr lang="en-US" dirty="0"/>
          </a:p>
        </p:txBody>
      </p:sp>
      <p:sp>
        <p:nvSpPr>
          <p:cNvPr id="4" name="Slide Number Placeholder 3"/>
          <p:cNvSpPr>
            <a:spLocks noGrp="1"/>
          </p:cNvSpPr>
          <p:nvPr>
            <p:ph type="sldNum" sz="quarter" idx="10"/>
          </p:nvPr>
        </p:nvSpPr>
        <p:spPr/>
        <p:txBody>
          <a:bodyPr/>
          <a:lstStyle/>
          <a:p>
            <a:fld id="{6FACDB00-A192-1F42-9F03-FC78145C0390}" type="slidenum">
              <a:rPr lang="tr-TR" smtClean="0"/>
              <a:t>22</a:t>
            </a:fld>
            <a:endParaRPr lang="tr-TR"/>
          </a:p>
        </p:txBody>
      </p:sp>
    </p:spTree>
    <p:extLst>
      <p:ext uri="{BB962C8B-B14F-4D97-AF65-F5344CB8AC3E}">
        <p14:creationId xmlns:p14="http://schemas.microsoft.com/office/powerpoint/2010/main" val="1544138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location and pattern of the pain is discussed, the authors use the mnemonic APQRST to further characterize the woman's symptoms.</a:t>
            </a:r>
          </a:p>
        </p:txBody>
      </p:sp>
      <p:sp>
        <p:nvSpPr>
          <p:cNvPr id="4" name="Slide Number Placeholder 3"/>
          <p:cNvSpPr>
            <a:spLocks noGrp="1"/>
          </p:cNvSpPr>
          <p:nvPr>
            <p:ph type="sldNum" sz="quarter" idx="10"/>
          </p:nvPr>
        </p:nvSpPr>
        <p:spPr/>
        <p:txBody>
          <a:bodyPr/>
          <a:lstStyle/>
          <a:p>
            <a:fld id="{6FACDB00-A192-1F42-9F03-FC78145C0390}" type="slidenum">
              <a:rPr lang="tr-TR" smtClean="0"/>
              <a:t>23</a:t>
            </a:fld>
            <a:endParaRPr lang="tr-TR"/>
          </a:p>
        </p:txBody>
      </p:sp>
    </p:spTree>
    <p:extLst>
      <p:ext uri="{BB962C8B-B14F-4D97-AF65-F5344CB8AC3E}">
        <p14:creationId xmlns:p14="http://schemas.microsoft.com/office/powerpoint/2010/main" val="1333790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ACDB00-A192-1F42-9F03-FC78145C0390}" type="slidenum">
              <a:rPr lang="tr-TR" smtClean="0"/>
              <a:t>24</a:t>
            </a:fld>
            <a:endParaRPr lang="tr-TR"/>
          </a:p>
        </p:txBody>
      </p:sp>
    </p:spTree>
    <p:extLst>
      <p:ext uri="{BB962C8B-B14F-4D97-AF65-F5344CB8AC3E}">
        <p14:creationId xmlns:p14="http://schemas.microsoft.com/office/powerpoint/2010/main" val="13067728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ACDB00-A192-1F42-9F03-FC78145C0390}" type="slidenum">
              <a:rPr lang="tr-TR" smtClean="0"/>
              <a:t>25</a:t>
            </a:fld>
            <a:endParaRPr lang="tr-TR"/>
          </a:p>
        </p:txBody>
      </p:sp>
    </p:spTree>
    <p:extLst>
      <p:ext uri="{BB962C8B-B14F-4D97-AF65-F5344CB8AC3E}">
        <p14:creationId xmlns:p14="http://schemas.microsoft.com/office/powerpoint/2010/main" val="1404636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ACDB00-A192-1F42-9F03-FC78145C0390}" type="slidenum">
              <a:rPr lang="tr-TR" smtClean="0"/>
              <a:t>26</a:t>
            </a:fld>
            <a:endParaRPr lang="tr-TR"/>
          </a:p>
        </p:txBody>
      </p:sp>
    </p:spTree>
    <p:extLst>
      <p:ext uri="{BB962C8B-B14F-4D97-AF65-F5344CB8AC3E}">
        <p14:creationId xmlns:p14="http://schemas.microsoft.com/office/powerpoint/2010/main" val="6234347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ACDB00-A192-1F42-9F03-FC78145C0390}" type="slidenum">
              <a:rPr lang="tr-TR" smtClean="0"/>
              <a:t>27</a:t>
            </a:fld>
            <a:endParaRPr lang="tr-TR"/>
          </a:p>
        </p:txBody>
      </p:sp>
    </p:spTree>
    <p:extLst>
      <p:ext uri="{BB962C8B-B14F-4D97-AF65-F5344CB8AC3E}">
        <p14:creationId xmlns:p14="http://schemas.microsoft.com/office/powerpoint/2010/main" val="618078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Typical findings during physical examination in an ACNES patient. A. Trigger point is localized using palpating index finger. Tenderness increases when abdominal muscles are tensed as the patient lifts the head (</a:t>
            </a:r>
            <a:r>
              <a:rPr lang="en-US" sz="1200" b="0" i="0" kern="1200" dirty="0" err="1">
                <a:solidFill>
                  <a:schemeClr val="tx1"/>
                </a:solidFill>
                <a:effectLst/>
                <a:latin typeface="+mn-lt"/>
                <a:ea typeface="+mn-ea"/>
                <a:cs typeface="+mn-cs"/>
              </a:rPr>
              <a:t>Carnett’s</a:t>
            </a:r>
            <a:r>
              <a:rPr lang="en-US" sz="1200" b="0" i="0" kern="1200" dirty="0">
                <a:solidFill>
                  <a:schemeClr val="tx1"/>
                </a:solidFill>
                <a:effectLst/>
                <a:latin typeface="+mn-lt"/>
                <a:ea typeface="+mn-ea"/>
                <a:cs typeface="+mn-cs"/>
              </a:rPr>
              <a:t> test); B. Skin gnostic sensibility is determined using a swab. The shaded area overlying the trigger point reflects altered sensibility; C. A cold alcohol gauze is utilized to test the vital sensibility; D. By squeezing a fold containing the patient’s skin and subcutaneous fat between thumb and index finger, the area of interest hurts compared to the contralateral side (‘pinch test’).</a:t>
            </a:r>
          </a:p>
        </p:txBody>
      </p:sp>
      <p:sp>
        <p:nvSpPr>
          <p:cNvPr id="4" name="Slide Number Placeholder 3"/>
          <p:cNvSpPr>
            <a:spLocks noGrp="1"/>
          </p:cNvSpPr>
          <p:nvPr>
            <p:ph type="sldNum" sz="quarter" idx="10"/>
          </p:nvPr>
        </p:nvSpPr>
        <p:spPr/>
        <p:txBody>
          <a:bodyPr/>
          <a:lstStyle/>
          <a:p>
            <a:fld id="{6FACDB00-A192-1F42-9F03-FC78145C0390}" type="slidenum">
              <a:rPr lang="tr-TR" smtClean="0"/>
              <a:t>30</a:t>
            </a:fld>
            <a:endParaRPr lang="tr-TR"/>
          </a:p>
        </p:txBody>
      </p:sp>
    </p:spTree>
    <p:extLst>
      <p:ext uri="{BB962C8B-B14F-4D97-AF65-F5344CB8AC3E}">
        <p14:creationId xmlns:p14="http://schemas.microsoft.com/office/powerpoint/2010/main" val="1410533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ACDB00-A192-1F42-9F03-FC78145C0390}" type="slidenum">
              <a:rPr lang="tr-TR" smtClean="0"/>
              <a:t>2</a:t>
            </a:fld>
            <a:endParaRPr lang="tr-TR"/>
          </a:p>
        </p:txBody>
      </p:sp>
    </p:spTree>
    <p:extLst>
      <p:ext uri="{BB962C8B-B14F-4D97-AF65-F5344CB8AC3E}">
        <p14:creationId xmlns:p14="http://schemas.microsoft.com/office/powerpoint/2010/main" val="11617875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ACDB00-A192-1F42-9F03-FC78145C0390}" type="slidenum">
              <a:rPr lang="tr-TR" smtClean="0"/>
              <a:t>31</a:t>
            </a:fld>
            <a:endParaRPr lang="tr-TR"/>
          </a:p>
        </p:txBody>
      </p:sp>
    </p:spTree>
    <p:extLst>
      <p:ext uri="{BB962C8B-B14F-4D97-AF65-F5344CB8AC3E}">
        <p14:creationId xmlns:p14="http://schemas.microsoft.com/office/powerpoint/2010/main" val="19692809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32</a:t>
            </a:fld>
            <a:endParaRPr lang="tr-TR"/>
          </a:p>
        </p:txBody>
      </p:sp>
    </p:spTree>
    <p:extLst>
      <p:ext uri="{BB962C8B-B14F-4D97-AF65-F5344CB8AC3E}">
        <p14:creationId xmlns:p14="http://schemas.microsoft.com/office/powerpoint/2010/main" val="20272780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35</a:t>
            </a:fld>
            <a:endParaRPr lang="tr-TR"/>
          </a:p>
        </p:txBody>
      </p:sp>
    </p:spTree>
    <p:extLst>
      <p:ext uri="{BB962C8B-B14F-4D97-AF65-F5344CB8AC3E}">
        <p14:creationId xmlns:p14="http://schemas.microsoft.com/office/powerpoint/2010/main" val="5936359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36</a:t>
            </a:fld>
            <a:endParaRPr lang="tr-TR"/>
          </a:p>
        </p:txBody>
      </p:sp>
    </p:spTree>
    <p:extLst>
      <p:ext uri="{BB962C8B-B14F-4D97-AF65-F5344CB8AC3E}">
        <p14:creationId xmlns:p14="http://schemas.microsoft.com/office/powerpoint/2010/main" val="861589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37</a:t>
            </a:fld>
            <a:endParaRPr lang="tr-TR"/>
          </a:p>
        </p:txBody>
      </p:sp>
    </p:spTree>
    <p:extLst>
      <p:ext uri="{BB962C8B-B14F-4D97-AF65-F5344CB8AC3E}">
        <p14:creationId xmlns:p14="http://schemas.microsoft.com/office/powerpoint/2010/main" val="7003253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39</a:t>
            </a:fld>
            <a:endParaRPr lang="tr-TR"/>
          </a:p>
        </p:txBody>
      </p:sp>
    </p:spTree>
    <p:extLst>
      <p:ext uri="{BB962C8B-B14F-4D97-AF65-F5344CB8AC3E}">
        <p14:creationId xmlns:p14="http://schemas.microsoft.com/office/powerpoint/2010/main" val="8509598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sz="1200" dirty="0">
              <a:solidFill>
                <a:srgbClr val="C00000"/>
              </a:solidFill>
            </a:endParaRPr>
          </a:p>
          <a:p>
            <a:endParaRPr lang="en-US" dirty="0"/>
          </a:p>
        </p:txBody>
      </p:sp>
      <p:sp>
        <p:nvSpPr>
          <p:cNvPr id="4" name="Slide Number Placeholder 3"/>
          <p:cNvSpPr>
            <a:spLocks noGrp="1"/>
          </p:cNvSpPr>
          <p:nvPr>
            <p:ph type="sldNum" sz="quarter" idx="10"/>
          </p:nvPr>
        </p:nvSpPr>
        <p:spPr/>
        <p:txBody>
          <a:bodyPr/>
          <a:lstStyle/>
          <a:p>
            <a:fld id="{6FACDB00-A192-1F42-9F03-FC78145C0390}" type="slidenum">
              <a:rPr lang="tr-TR" smtClean="0"/>
              <a:t>41</a:t>
            </a:fld>
            <a:endParaRPr lang="tr-TR"/>
          </a:p>
        </p:txBody>
      </p:sp>
    </p:spTree>
    <p:extLst>
      <p:ext uri="{BB962C8B-B14F-4D97-AF65-F5344CB8AC3E}">
        <p14:creationId xmlns:p14="http://schemas.microsoft.com/office/powerpoint/2010/main" val="793947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dirty="0" err="1">
                <a:solidFill>
                  <a:srgbClr val="C00000"/>
                </a:solidFill>
              </a:rPr>
              <a:t>Inflammatory</a:t>
            </a:r>
            <a:r>
              <a:rPr lang="tr-TR" sz="1200" dirty="0">
                <a:solidFill>
                  <a:srgbClr val="C00000"/>
                </a:solidFill>
              </a:rPr>
              <a:t> </a:t>
            </a:r>
            <a:r>
              <a:rPr lang="tr-TR" sz="1200" dirty="0" err="1">
                <a:solidFill>
                  <a:srgbClr val="C00000"/>
                </a:solidFill>
              </a:rPr>
              <a:t>pain</a:t>
            </a:r>
            <a:r>
              <a:rPr lang="tr-TR" sz="1200" dirty="0">
                <a:solidFill>
                  <a:srgbClr val="C00000"/>
                </a:solidFill>
              </a:rPr>
              <a:t> </a:t>
            </a:r>
            <a:r>
              <a:rPr lang="tr-TR" sz="1200" dirty="0" err="1">
                <a:solidFill>
                  <a:srgbClr val="C00000"/>
                </a:solidFill>
              </a:rPr>
              <a:t>disorder</a:t>
            </a:r>
            <a:r>
              <a:rPr lang="tr-TR" sz="1200" dirty="0">
                <a:solidFill>
                  <a:srgbClr val="C00000"/>
                </a:solidFill>
              </a:rPr>
              <a:t>, </a:t>
            </a:r>
            <a:r>
              <a:rPr lang="tr-TR" sz="1200" dirty="0" err="1">
                <a:solidFill>
                  <a:srgbClr val="C00000"/>
                </a:solidFill>
              </a:rPr>
              <a:t>birth</a:t>
            </a:r>
            <a:r>
              <a:rPr lang="tr-TR" sz="1200" dirty="0">
                <a:solidFill>
                  <a:srgbClr val="C00000"/>
                </a:solidFill>
              </a:rPr>
              <a:t>, </a:t>
            </a:r>
            <a:r>
              <a:rPr lang="tr-TR" sz="1200" dirty="0" err="1">
                <a:solidFill>
                  <a:srgbClr val="C00000"/>
                </a:solidFill>
              </a:rPr>
              <a:t>pelvic</a:t>
            </a:r>
            <a:r>
              <a:rPr lang="tr-TR" sz="1200" dirty="0">
                <a:solidFill>
                  <a:srgbClr val="C00000"/>
                </a:solidFill>
              </a:rPr>
              <a:t> </a:t>
            </a:r>
            <a:r>
              <a:rPr lang="tr-TR" sz="1200" dirty="0" err="1">
                <a:solidFill>
                  <a:srgbClr val="C00000"/>
                </a:solidFill>
              </a:rPr>
              <a:t>surgery</a:t>
            </a:r>
            <a:r>
              <a:rPr lang="tr-TR" sz="1200" dirty="0">
                <a:solidFill>
                  <a:srgbClr val="C00000"/>
                </a:solidFill>
              </a:rPr>
              <a:t>, </a:t>
            </a:r>
            <a:r>
              <a:rPr lang="tr-TR" sz="1200" dirty="0" err="1">
                <a:solidFill>
                  <a:srgbClr val="C00000"/>
                </a:solidFill>
              </a:rPr>
              <a:t>trauma</a:t>
            </a:r>
            <a:r>
              <a:rPr lang="tr-TR" sz="1200" dirty="0">
                <a:solidFill>
                  <a:srgbClr val="C00000"/>
                </a:solidFill>
              </a:rPr>
              <a:t> </a:t>
            </a:r>
            <a:r>
              <a:rPr lang="tr-TR" sz="1200" dirty="0" err="1">
                <a:solidFill>
                  <a:srgbClr val="C00000"/>
                </a:solidFill>
              </a:rPr>
              <a:t>are</a:t>
            </a:r>
            <a:r>
              <a:rPr lang="tr-TR" sz="1200" dirty="0">
                <a:solidFill>
                  <a:srgbClr val="C00000"/>
                </a:solidFill>
              </a:rPr>
              <a:t> </a:t>
            </a:r>
            <a:r>
              <a:rPr lang="tr-TR" sz="1200" dirty="0" err="1">
                <a:solidFill>
                  <a:srgbClr val="C00000"/>
                </a:solidFill>
              </a:rPr>
              <a:t>frequently</a:t>
            </a:r>
            <a:r>
              <a:rPr lang="tr-TR" sz="1200" dirty="0">
                <a:solidFill>
                  <a:srgbClr val="C00000"/>
                </a:solidFill>
              </a:rPr>
              <a:t> </a:t>
            </a:r>
            <a:r>
              <a:rPr lang="tr-TR" sz="1200" dirty="0" err="1">
                <a:solidFill>
                  <a:srgbClr val="C00000"/>
                </a:solidFill>
              </a:rPr>
              <a:t>found</a:t>
            </a:r>
            <a:r>
              <a:rPr lang="tr-TR" sz="1200" dirty="0">
                <a:solidFill>
                  <a:srgbClr val="C00000"/>
                </a:solidFill>
              </a:rPr>
              <a:t> in </a:t>
            </a:r>
            <a:r>
              <a:rPr lang="tr-TR" sz="1200" dirty="0" err="1">
                <a:solidFill>
                  <a:srgbClr val="C00000"/>
                </a:solidFill>
              </a:rPr>
              <a:t>etiology</a:t>
            </a:r>
            <a:r>
              <a:rPr lang="tr-TR" sz="1200" dirty="0">
                <a:solidFill>
                  <a:srgbClr val="C00000"/>
                </a:solidFill>
              </a:rPr>
              <a:t>.</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dirty="0" err="1"/>
              <a:t>Postural</a:t>
            </a:r>
            <a:r>
              <a:rPr lang="tr-TR" sz="1200" dirty="0"/>
              <a:t> </a:t>
            </a:r>
            <a:r>
              <a:rPr lang="tr-TR" sz="1200" dirty="0" err="1"/>
              <a:t>disturbance</a:t>
            </a:r>
            <a:r>
              <a:rPr lang="tr-TR" sz="1200" dirty="0"/>
              <a:t> </a:t>
            </a:r>
            <a:r>
              <a:rPr lang="tr-TR" sz="1200" dirty="0" err="1"/>
              <a:t>triggers</a:t>
            </a:r>
            <a:r>
              <a:rPr lang="tr-TR" sz="1200" dirty="0"/>
              <a:t> </a:t>
            </a:r>
            <a:r>
              <a:rPr lang="tr-TR" sz="1200" dirty="0" err="1"/>
              <a:t>pain</a:t>
            </a:r>
            <a:r>
              <a:rPr lang="tr-TR" sz="1200" dirty="0"/>
              <a:t> </a:t>
            </a:r>
            <a:r>
              <a:rPr lang="tr-TR" sz="1200" dirty="0" err="1"/>
              <a:t>by</a:t>
            </a:r>
            <a:r>
              <a:rPr lang="tr-TR" sz="1200" dirty="0"/>
              <a:t> </a:t>
            </a:r>
            <a:r>
              <a:rPr lang="tr-TR" sz="1200" dirty="0" err="1"/>
              <a:t>causing</a:t>
            </a:r>
            <a:r>
              <a:rPr lang="tr-TR" sz="1200" dirty="0"/>
              <a:t> </a:t>
            </a:r>
            <a:r>
              <a:rPr lang="tr-TR" sz="1200" dirty="0" err="1"/>
              <a:t>muscle</a:t>
            </a:r>
            <a:r>
              <a:rPr lang="tr-TR" sz="1200" dirty="0"/>
              <a:t> </a:t>
            </a:r>
            <a:r>
              <a:rPr lang="tr-TR" sz="1200" dirty="0" err="1"/>
              <a:t>imbalance</a:t>
            </a:r>
            <a:r>
              <a:rPr lang="tr-TR" sz="1200" dirty="0"/>
              <a:t> in </a:t>
            </a:r>
            <a:r>
              <a:rPr lang="tr-TR" sz="1200" dirty="0" err="1"/>
              <a:t>abdominal</a:t>
            </a:r>
            <a:r>
              <a:rPr lang="tr-TR" sz="1200" dirty="0"/>
              <a:t> </a:t>
            </a:r>
            <a:r>
              <a:rPr lang="tr-TR" sz="1200" dirty="0" err="1"/>
              <a:t>muscles</a:t>
            </a:r>
            <a:r>
              <a:rPr lang="tr-TR" sz="1200" dirty="0"/>
              <a:t>, </a:t>
            </a:r>
            <a:r>
              <a:rPr lang="tr-TR" sz="1200" dirty="0" err="1"/>
              <a:t>thoracolumbar</a:t>
            </a:r>
            <a:r>
              <a:rPr lang="tr-TR" sz="1200" dirty="0"/>
              <a:t> </a:t>
            </a:r>
            <a:r>
              <a:rPr lang="tr-TR" sz="1200" dirty="0" err="1"/>
              <a:t>fascia</a:t>
            </a:r>
            <a:r>
              <a:rPr lang="tr-TR" sz="1200" dirty="0"/>
              <a:t>, </a:t>
            </a:r>
            <a:r>
              <a:rPr lang="tr-TR" sz="1200" dirty="0" err="1"/>
              <a:t>lumbar</a:t>
            </a:r>
            <a:r>
              <a:rPr lang="tr-TR" sz="1200" dirty="0"/>
              <a:t> </a:t>
            </a:r>
            <a:r>
              <a:rPr lang="tr-TR" sz="1200" dirty="0" err="1"/>
              <a:t>extensors</a:t>
            </a:r>
            <a:r>
              <a:rPr lang="tr-TR" sz="1200" dirty="0"/>
              <a:t>, </a:t>
            </a:r>
            <a:r>
              <a:rPr lang="tr-TR" sz="1200" dirty="0" err="1"/>
              <a:t>hip</a:t>
            </a:r>
            <a:r>
              <a:rPr lang="tr-TR" sz="1200" dirty="0"/>
              <a:t> </a:t>
            </a:r>
            <a:r>
              <a:rPr lang="tr-TR" sz="1200" dirty="0" err="1"/>
              <a:t>flexors</a:t>
            </a:r>
            <a:r>
              <a:rPr lang="tr-TR" sz="1200" dirty="0"/>
              <a:t> </a:t>
            </a:r>
            <a:r>
              <a:rPr lang="tr-TR" sz="1200" dirty="0" err="1"/>
              <a:t>and</a:t>
            </a:r>
            <a:r>
              <a:rPr lang="tr-TR" sz="1200" dirty="0"/>
              <a:t> </a:t>
            </a:r>
            <a:r>
              <a:rPr lang="tr-TR" sz="1200" dirty="0" err="1"/>
              <a:t>abducters</a:t>
            </a:r>
            <a:endParaRPr lang="tr-TR" sz="1200" dirty="0"/>
          </a:p>
        </p:txBody>
      </p:sp>
      <p:sp>
        <p:nvSpPr>
          <p:cNvPr id="4" name="Slide Number Placeholder 3"/>
          <p:cNvSpPr>
            <a:spLocks noGrp="1"/>
          </p:cNvSpPr>
          <p:nvPr>
            <p:ph type="sldNum" sz="quarter" idx="10"/>
          </p:nvPr>
        </p:nvSpPr>
        <p:spPr/>
        <p:txBody>
          <a:bodyPr/>
          <a:lstStyle/>
          <a:p>
            <a:fld id="{6FACDB00-A192-1F42-9F03-FC78145C0390}" type="slidenum">
              <a:rPr lang="tr-TR" smtClean="0"/>
              <a:t>42</a:t>
            </a:fld>
            <a:endParaRPr lang="tr-TR"/>
          </a:p>
        </p:txBody>
      </p:sp>
    </p:spTree>
    <p:extLst>
      <p:ext uri="{BB962C8B-B14F-4D97-AF65-F5344CB8AC3E}">
        <p14:creationId xmlns:p14="http://schemas.microsoft.com/office/powerpoint/2010/main" val="17381687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43</a:t>
            </a:fld>
            <a:endParaRPr lang="tr-TR"/>
          </a:p>
        </p:txBody>
      </p:sp>
    </p:spTree>
    <p:extLst>
      <p:ext uri="{BB962C8B-B14F-4D97-AF65-F5344CB8AC3E}">
        <p14:creationId xmlns:p14="http://schemas.microsoft.com/office/powerpoint/2010/main" val="11447388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44</a:t>
            </a:fld>
            <a:endParaRPr lang="tr-TR"/>
          </a:p>
        </p:txBody>
      </p:sp>
    </p:spTree>
    <p:extLst>
      <p:ext uri="{BB962C8B-B14F-4D97-AF65-F5344CB8AC3E}">
        <p14:creationId xmlns:p14="http://schemas.microsoft.com/office/powerpoint/2010/main" val="315060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sz="1200" dirty="0"/>
          </a:p>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6</a:t>
            </a:fld>
            <a:endParaRPr lang="tr-TR"/>
          </a:p>
        </p:txBody>
      </p:sp>
    </p:spTree>
    <p:extLst>
      <p:ext uri="{BB962C8B-B14F-4D97-AF65-F5344CB8AC3E}">
        <p14:creationId xmlns:p14="http://schemas.microsoft.com/office/powerpoint/2010/main" val="16491107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50</a:t>
            </a:fld>
            <a:endParaRPr lang="tr-TR"/>
          </a:p>
        </p:txBody>
      </p:sp>
    </p:spTree>
    <p:extLst>
      <p:ext uri="{BB962C8B-B14F-4D97-AF65-F5344CB8AC3E}">
        <p14:creationId xmlns:p14="http://schemas.microsoft.com/office/powerpoint/2010/main" val="1713546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7</a:t>
            </a:fld>
            <a:endParaRPr lang="tr-TR"/>
          </a:p>
        </p:txBody>
      </p:sp>
    </p:spTree>
    <p:extLst>
      <p:ext uri="{BB962C8B-B14F-4D97-AF65-F5344CB8AC3E}">
        <p14:creationId xmlns:p14="http://schemas.microsoft.com/office/powerpoint/2010/main" val="1150599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13</a:t>
            </a:fld>
            <a:endParaRPr lang="tr-TR"/>
          </a:p>
        </p:txBody>
      </p:sp>
    </p:spTree>
    <p:extLst>
      <p:ext uri="{BB962C8B-B14F-4D97-AF65-F5344CB8AC3E}">
        <p14:creationId xmlns:p14="http://schemas.microsoft.com/office/powerpoint/2010/main" val="14297685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indent="0">
              <a:lnSpc>
                <a:spcPct val="100000"/>
              </a:lnSpc>
              <a:spcBef>
                <a:spcPts val="0"/>
              </a:spcBef>
              <a:buNone/>
              <a:defRPr/>
            </a:pPr>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14</a:t>
            </a:fld>
            <a:endParaRPr lang="tr-TR"/>
          </a:p>
        </p:txBody>
      </p:sp>
    </p:spTree>
    <p:extLst>
      <p:ext uri="{BB962C8B-B14F-4D97-AF65-F5344CB8AC3E}">
        <p14:creationId xmlns:p14="http://schemas.microsoft.com/office/powerpoint/2010/main" val="746657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15</a:t>
            </a:fld>
            <a:endParaRPr lang="tr-TR"/>
          </a:p>
        </p:txBody>
      </p:sp>
    </p:spTree>
    <p:extLst>
      <p:ext uri="{BB962C8B-B14F-4D97-AF65-F5344CB8AC3E}">
        <p14:creationId xmlns:p14="http://schemas.microsoft.com/office/powerpoint/2010/main" val="8035943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16</a:t>
            </a:fld>
            <a:endParaRPr lang="tr-TR"/>
          </a:p>
        </p:txBody>
      </p:sp>
    </p:spTree>
    <p:extLst>
      <p:ext uri="{BB962C8B-B14F-4D97-AF65-F5344CB8AC3E}">
        <p14:creationId xmlns:p14="http://schemas.microsoft.com/office/powerpoint/2010/main" val="710152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FACDB00-A192-1F42-9F03-FC78145C0390}" type="slidenum">
              <a:rPr lang="tr-TR" smtClean="0"/>
              <a:t>17</a:t>
            </a:fld>
            <a:endParaRPr lang="tr-TR"/>
          </a:p>
        </p:txBody>
      </p:sp>
    </p:spTree>
    <p:extLst>
      <p:ext uri="{BB962C8B-B14F-4D97-AF65-F5344CB8AC3E}">
        <p14:creationId xmlns:p14="http://schemas.microsoft.com/office/powerpoint/2010/main" val="1114348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tıklayın</a:t>
            </a:r>
          </a:p>
        </p:txBody>
      </p:sp>
      <p:sp>
        <p:nvSpPr>
          <p:cNvPr id="3" name="Alt Konu Başlığı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B61BEF0D-F0BB-DE4B-95CE-6DB70DBA9567}" type="datetimeFigureOut">
              <a:rPr lang="en-US" smtClean="0"/>
              <a:pPr/>
              <a:t>4/23/2018</a:t>
            </a:fld>
            <a:endParaRPr lang="en-US" dirty="0"/>
          </a:p>
        </p:txBody>
      </p:sp>
      <p:sp>
        <p:nvSpPr>
          <p:cNvPr id="5" name="Alt Bilgi Yer Tutucusu 4"/>
          <p:cNvSpPr>
            <a:spLocks noGrp="1"/>
          </p:cNvSpPr>
          <p:nvPr>
            <p:ph type="ftr" sz="quarter" idx="11"/>
          </p:nvPr>
        </p:nvSpPr>
        <p:spPr/>
        <p:txBody>
          <a:bodyPr/>
          <a:lstStyle/>
          <a:p>
            <a:endParaRPr lang="en-US" dirty="0"/>
          </a:p>
        </p:txBody>
      </p:sp>
      <p:sp>
        <p:nvSpPr>
          <p:cNvPr id="6" name="Slayt Numarası Yer Tutucusu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tıklayın</a:t>
            </a:r>
          </a:p>
        </p:txBody>
      </p:sp>
      <p:sp>
        <p:nvSpPr>
          <p:cNvPr id="3" name="Dikey Metin Yer Tutucusu 2"/>
          <p:cNvSpPr>
            <a:spLocks noGrp="1"/>
          </p:cNvSpPr>
          <p:nvPr>
            <p:ph type="body" orient="vert" idx="1"/>
          </p:nvPr>
        </p:nvSpPr>
        <p:spPr/>
        <p:txBody>
          <a:bodyPr vert="eaVert"/>
          <a:lstStyle/>
          <a:p>
            <a:pPr lvl="0"/>
            <a:r>
              <a:rPr lang="tr-TR"/>
              <a:t>Ana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B61BEF0D-F0BB-DE4B-95CE-6DB70DBA9567}" type="datetimeFigureOut">
              <a:rPr lang="en-US" smtClean="0"/>
              <a:pPr/>
              <a:t>4/23/2018</a:t>
            </a:fld>
            <a:endParaRPr lang="en-US" dirty="0"/>
          </a:p>
        </p:txBody>
      </p:sp>
      <p:sp>
        <p:nvSpPr>
          <p:cNvPr id="5" name="Alt Bilgi Yer Tutucusu 4"/>
          <p:cNvSpPr>
            <a:spLocks noGrp="1"/>
          </p:cNvSpPr>
          <p:nvPr>
            <p:ph type="ftr" sz="quarter" idx="11"/>
          </p:nvPr>
        </p:nvSpPr>
        <p:spPr/>
        <p:txBody>
          <a:bodyPr/>
          <a:lstStyle/>
          <a:p>
            <a:endParaRPr lang="en-US" dirty="0"/>
          </a:p>
        </p:txBody>
      </p:sp>
      <p:sp>
        <p:nvSpPr>
          <p:cNvPr id="6" name="Slayt Numarası Yer Tutucusu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tıklayın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Ana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B61BEF0D-F0BB-DE4B-95CE-6DB70DBA9567}" type="datetimeFigureOut">
              <a:rPr lang="en-US" smtClean="0"/>
              <a:pPr/>
              <a:t>4/23/2018</a:t>
            </a:fld>
            <a:endParaRPr lang="en-US" dirty="0"/>
          </a:p>
        </p:txBody>
      </p:sp>
      <p:sp>
        <p:nvSpPr>
          <p:cNvPr id="5" name="Alt Bilgi Yer Tutucusu 4"/>
          <p:cNvSpPr>
            <a:spLocks noGrp="1"/>
          </p:cNvSpPr>
          <p:nvPr>
            <p:ph type="ftr" sz="quarter" idx="11"/>
          </p:nvPr>
        </p:nvSpPr>
        <p:spPr/>
        <p:txBody>
          <a:bodyPr/>
          <a:lstStyle/>
          <a:p>
            <a:endParaRPr lang="en-US" dirty="0"/>
          </a:p>
        </p:txBody>
      </p:sp>
      <p:sp>
        <p:nvSpPr>
          <p:cNvPr id="6" name="Slayt Numarası Yer Tutucusu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tıklayın</a:t>
            </a:r>
          </a:p>
        </p:txBody>
      </p:sp>
      <p:sp>
        <p:nvSpPr>
          <p:cNvPr id="3" name="İçerik Yer Tutucusu 2"/>
          <p:cNvSpPr>
            <a:spLocks noGrp="1"/>
          </p:cNvSpPr>
          <p:nvPr>
            <p:ph idx="1"/>
          </p:nvPr>
        </p:nvSpPr>
        <p:spPr/>
        <p:txBody>
          <a:bodyPr/>
          <a:lstStyle/>
          <a:p>
            <a:pPr lvl="0"/>
            <a:r>
              <a:rPr lang="tr-TR"/>
              <a:t>Ana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B61BEF0D-F0BB-DE4B-95CE-6DB70DBA9567}" type="datetimeFigureOut">
              <a:rPr lang="en-US" smtClean="0"/>
              <a:pPr/>
              <a:t>4/23/2018</a:t>
            </a:fld>
            <a:endParaRPr lang="en-US" dirty="0"/>
          </a:p>
        </p:txBody>
      </p:sp>
      <p:sp>
        <p:nvSpPr>
          <p:cNvPr id="5" name="Alt Bilgi Yer Tutucusu 4"/>
          <p:cNvSpPr>
            <a:spLocks noGrp="1"/>
          </p:cNvSpPr>
          <p:nvPr>
            <p:ph type="ftr" sz="quarter" idx="11"/>
          </p:nvPr>
        </p:nvSpPr>
        <p:spPr/>
        <p:txBody>
          <a:bodyPr/>
          <a:lstStyle/>
          <a:p>
            <a:endParaRPr lang="en-US" dirty="0"/>
          </a:p>
        </p:txBody>
      </p:sp>
      <p:sp>
        <p:nvSpPr>
          <p:cNvPr id="6" name="Slayt Numarası Yer Tutucusu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p:cNvSpPr>
            <a:spLocks noGrp="1"/>
          </p:cNvSpPr>
          <p:nvPr>
            <p:ph type="title"/>
          </p:nvPr>
        </p:nvSpPr>
        <p:spPr>
          <a:xfrm>
            <a:off x="831850" y="1709738"/>
            <a:ext cx="10515600" cy="2852737"/>
          </a:xfrm>
        </p:spPr>
        <p:txBody>
          <a:bodyPr anchor="b"/>
          <a:lstStyle>
            <a:lvl1pPr>
              <a:defRPr sz="6000"/>
            </a:lvl1pPr>
          </a:lstStyle>
          <a:p>
            <a:r>
              <a:rPr lang="tr-TR"/>
              <a:t>Asıl başlık stili için tıklayın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Ana metin stillerini düzenlemek için tıklayın</a:t>
            </a:r>
          </a:p>
        </p:txBody>
      </p:sp>
      <p:sp>
        <p:nvSpPr>
          <p:cNvPr id="4" name="Veri Yer Tutucusu 3"/>
          <p:cNvSpPr>
            <a:spLocks noGrp="1"/>
          </p:cNvSpPr>
          <p:nvPr>
            <p:ph type="dt" sz="half" idx="10"/>
          </p:nvPr>
        </p:nvSpPr>
        <p:spPr/>
        <p:txBody>
          <a:bodyPr/>
          <a:lstStyle/>
          <a:p>
            <a:fld id="{B61BEF0D-F0BB-DE4B-95CE-6DB70DBA9567}" type="datetimeFigureOut">
              <a:rPr lang="en-US" smtClean="0"/>
              <a:pPr/>
              <a:t>4/23/2018</a:t>
            </a:fld>
            <a:endParaRPr lang="en-US" dirty="0"/>
          </a:p>
        </p:txBody>
      </p:sp>
      <p:sp>
        <p:nvSpPr>
          <p:cNvPr id="5" name="Alt Bilgi Yer Tutucusu 4"/>
          <p:cNvSpPr>
            <a:spLocks noGrp="1"/>
          </p:cNvSpPr>
          <p:nvPr>
            <p:ph type="ftr" sz="quarter" idx="11"/>
          </p:nvPr>
        </p:nvSpPr>
        <p:spPr/>
        <p:txBody>
          <a:bodyPr/>
          <a:lstStyle/>
          <a:p>
            <a:endParaRPr lang="en-US" dirty="0"/>
          </a:p>
        </p:txBody>
      </p:sp>
      <p:sp>
        <p:nvSpPr>
          <p:cNvPr id="6" name="Slayt Numarası Yer Tutucusu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tıklayın</a:t>
            </a:r>
          </a:p>
        </p:txBody>
      </p:sp>
      <p:sp>
        <p:nvSpPr>
          <p:cNvPr id="3" name="İçerik Yer Tutucusu 2"/>
          <p:cNvSpPr>
            <a:spLocks noGrp="1"/>
          </p:cNvSpPr>
          <p:nvPr>
            <p:ph sz="half" idx="1"/>
          </p:nvPr>
        </p:nvSpPr>
        <p:spPr>
          <a:xfrm>
            <a:off x="838200" y="1825625"/>
            <a:ext cx="5181600" cy="4351338"/>
          </a:xfrm>
        </p:spPr>
        <p:txBody>
          <a:bodyPr/>
          <a:lstStyle/>
          <a:p>
            <a:pPr lvl="0"/>
            <a:r>
              <a:rPr lang="tr-TR"/>
              <a:t>Ana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Ana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B61BEF0D-F0BB-DE4B-95CE-6DB70DBA9567}" type="datetimeFigureOut">
              <a:rPr lang="en-US" smtClean="0"/>
              <a:pPr/>
              <a:t>4/23/2018</a:t>
            </a:fld>
            <a:endParaRPr lang="en-US" dirty="0"/>
          </a:p>
        </p:txBody>
      </p:sp>
      <p:sp>
        <p:nvSpPr>
          <p:cNvPr id="6" name="Alt Bilgi Yer Tutucusu 5"/>
          <p:cNvSpPr>
            <a:spLocks noGrp="1"/>
          </p:cNvSpPr>
          <p:nvPr>
            <p:ph type="ftr" sz="quarter" idx="11"/>
          </p:nvPr>
        </p:nvSpPr>
        <p:spPr/>
        <p:txBody>
          <a:bodyPr/>
          <a:lstStyle/>
          <a:p>
            <a:endParaRPr lang="en-US" dirty="0"/>
          </a:p>
        </p:txBody>
      </p:sp>
      <p:sp>
        <p:nvSpPr>
          <p:cNvPr id="7" name="Slayt Numarası Yer Tutucusu 6"/>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839788" y="365125"/>
            <a:ext cx="10515600" cy="1325563"/>
          </a:xfrm>
        </p:spPr>
        <p:txBody>
          <a:bodyPr/>
          <a:lstStyle/>
          <a:p>
            <a:r>
              <a:rPr lang="tr-TR"/>
              <a:t>Asıl başlık stili için tıklayın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Ana metin stillerini düzenlemek için tıklayın</a:t>
            </a:r>
          </a:p>
        </p:txBody>
      </p:sp>
      <p:sp>
        <p:nvSpPr>
          <p:cNvPr id="4" name="İçerik Yer Tutucusu 3"/>
          <p:cNvSpPr>
            <a:spLocks noGrp="1"/>
          </p:cNvSpPr>
          <p:nvPr>
            <p:ph sz="half" idx="2"/>
          </p:nvPr>
        </p:nvSpPr>
        <p:spPr>
          <a:xfrm>
            <a:off x="839788" y="2505075"/>
            <a:ext cx="5157787" cy="3684588"/>
          </a:xfrm>
        </p:spPr>
        <p:txBody>
          <a:bodyPr/>
          <a:lstStyle/>
          <a:p>
            <a:pPr lvl="0"/>
            <a:r>
              <a:rPr lang="tr-TR"/>
              <a:t>Ana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Ana metin stillerini düzenlemek için tıklayın</a:t>
            </a:r>
          </a:p>
        </p:txBody>
      </p:sp>
      <p:sp>
        <p:nvSpPr>
          <p:cNvPr id="6" name="İçerik Yer Tutucusu 5"/>
          <p:cNvSpPr>
            <a:spLocks noGrp="1"/>
          </p:cNvSpPr>
          <p:nvPr>
            <p:ph sz="quarter" idx="4"/>
          </p:nvPr>
        </p:nvSpPr>
        <p:spPr>
          <a:xfrm>
            <a:off x="6172200" y="2505075"/>
            <a:ext cx="5183188" cy="3684588"/>
          </a:xfrm>
        </p:spPr>
        <p:txBody>
          <a:bodyPr/>
          <a:lstStyle/>
          <a:p>
            <a:pPr lvl="0"/>
            <a:r>
              <a:rPr lang="tr-TR"/>
              <a:t>Ana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B61BEF0D-F0BB-DE4B-95CE-6DB70DBA9567}" type="datetimeFigureOut">
              <a:rPr lang="en-US" smtClean="0"/>
              <a:pPr/>
              <a:t>4/23/2018</a:t>
            </a:fld>
            <a:endParaRPr lang="en-US" dirty="0"/>
          </a:p>
        </p:txBody>
      </p:sp>
      <p:sp>
        <p:nvSpPr>
          <p:cNvPr id="8" name="Alt Bilgi Yer Tutucusu 7"/>
          <p:cNvSpPr>
            <a:spLocks noGrp="1"/>
          </p:cNvSpPr>
          <p:nvPr>
            <p:ph type="ftr" sz="quarter" idx="11"/>
          </p:nvPr>
        </p:nvSpPr>
        <p:spPr/>
        <p:txBody>
          <a:bodyPr/>
          <a:lstStyle/>
          <a:p>
            <a:endParaRPr lang="en-US" dirty="0"/>
          </a:p>
        </p:txBody>
      </p:sp>
      <p:sp>
        <p:nvSpPr>
          <p:cNvPr id="9" name="Slayt Numarası Yer Tutucusu 8"/>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tıklayın</a:t>
            </a:r>
          </a:p>
        </p:txBody>
      </p:sp>
      <p:sp>
        <p:nvSpPr>
          <p:cNvPr id="3" name="Veri Yer Tutucusu 2"/>
          <p:cNvSpPr>
            <a:spLocks noGrp="1"/>
          </p:cNvSpPr>
          <p:nvPr>
            <p:ph type="dt" sz="half" idx="10"/>
          </p:nvPr>
        </p:nvSpPr>
        <p:spPr/>
        <p:txBody>
          <a:bodyPr/>
          <a:lstStyle/>
          <a:p>
            <a:fld id="{B61BEF0D-F0BB-DE4B-95CE-6DB70DBA9567}" type="datetimeFigureOut">
              <a:rPr lang="en-US" smtClean="0"/>
              <a:pPr/>
              <a:t>4/23/2018</a:t>
            </a:fld>
            <a:endParaRPr lang="en-US" dirty="0"/>
          </a:p>
        </p:txBody>
      </p:sp>
      <p:sp>
        <p:nvSpPr>
          <p:cNvPr id="4" name="Alt 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B61BEF0D-F0BB-DE4B-95CE-6DB70DBA9567}" type="datetimeFigureOut">
              <a:rPr lang="en-US" smtClean="0"/>
              <a:pPr/>
              <a:t>4/23/2018</a:t>
            </a:fld>
            <a:endParaRPr lang="en-US" dirty="0"/>
          </a:p>
        </p:txBody>
      </p:sp>
      <p:sp>
        <p:nvSpPr>
          <p:cNvPr id="3" name="Alt Bilgi Yer Tutucusu 2"/>
          <p:cNvSpPr>
            <a:spLocks noGrp="1"/>
          </p:cNvSpPr>
          <p:nvPr>
            <p:ph type="ftr" sz="quarter" idx="11"/>
          </p:nvPr>
        </p:nvSpPr>
        <p:spPr/>
        <p:txBody>
          <a:bodyPr/>
          <a:lstStyle/>
          <a:p>
            <a:endParaRPr lang="en-US" dirty="0"/>
          </a:p>
        </p:txBody>
      </p:sp>
      <p:sp>
        <p:nvSpPr>
          <p:cNvPr id="4" name="Slayt Numarası Yer Tutucusu 3"/>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Açıklama Yazı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839788" y="457200"/>
            <a:ext cx="3932237" cy="1600200"/>
          </a:xfrm>
        </p:spPr>
        <p:txBody>
          <a:bodyPr anchor="b"/>
          <a:lstStyle>
            <a:lvl1pPr>
              <a:defRPr sz="3200"/>
            </a:lvl1pPr>
          </a:lstStyle>
          <a:p>
            <a:r>
              <a:rPr lang="tr-TR"/>
              <a:t>Asıl başlık stili için tıklayın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Ana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Ana metin stillerini düzenlemek için tıklayın</a:t>
            </a:r>
          </a:p>
        </p:txBody>
      </p:sp>
      <p:sp>
        <p:nvSpPr>
          <p:cNvPr id="5" name="Veri Yer Tutucusu 4"/>
          <p:cNvSpPr>
            <a:spLocks noGrp="1"/>
          </p:cNvSpPr>
          <p:nvPr>
            <p:ph type="dt" sz="half" idx="10"/>
          </p:nvPr>
        </p:nvSpPr>
        <p:spPr/>
        <p:txBody>
          <a:bodyPr/>
          <a:lstStyle/>
          <a:p>
            <a:fld id="{B61BEF0D-F0BB-DE4B-95CE-6DB70DBA9567}" type="datetimeFigureOut">
              <a:rPr lang="en-US" smtClean="0"/>
              <a:pPr/>
              <a:t>4/23/2018</a:t>
            </a:fld>
            <a:endParaRPr lang="en-US" dirty="0"/>
          </a:p>
        </p:txBody>
      </p:sp>
      <p:sp>
        <p:nvSpPr>
          <p:cNvPr id="6" name="Alt Bilgi Yer Tutucusu 5"/>
          <p:cNvSpPr>
            <a:spLocks noGrp="1"/>
          </p:cNvSpPr>
          <p:nvPr>
            <p:ph type="ftr" sz="quarter" idx="11"/>
          </p:nvPr>
        </p:nvSpPr>
        <p:spPr/>
        <p:txBody>
          <a:bodyPr/>
          <a:lstStyle/>
          <a:p>
            <a:endParaRPr lang="en-US" dirty="0"/>
          </a:p>
        </p:txBody>
      </p:sp>
      <p:sp>
        <p:nvSpPr>
          <p:cNvPr id="7" name="Slayt Numarası Yer Tutucusu 6"/>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çıklama Yazı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839788" y="457200"/>
            <a:ext cx="3932237" cy="1600200"/>
          </a:xfrm>
        </p:spPr>
        <p:txBody>
          <a:bodyPr anchor="b"/>
          <a:lstStyle>
            <a:lvl1pPr>
              <a:defRPr sz="3200"/>
            </a:lvl1pPr>
          </a:lstStyle>
          <a:p>
            <a:r>
              <a:rPr lang="tr-TR"/>
              <a:t>Asıl başlık stili için tıklayın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Ana metin stillerini düzenlemek için tıklayın</a:t>
            </a:r>
          </a:p>
        </p:txBody>
      </p:sp>
      <p:sp>
        <p:nvSpPr>
          <p:cNvPr id="5" name="Veri Yer Tutucusu 4"/>
          <p:cNvSpPr>
            <a:spLocks noGrp="1"/>
          </p:cNvSpPr>
          <p:nvPr>
            <p:ph type="dt" sz="half" idx="10"/>
          </p:nvPr>
        </p:nvSpPr>
        <p:spPr/>
        <p:txBody>
          <a:bodyPr/>
          <a:lstStyle/>
          <a:p>
            <a:fld id="{B61BEF0D-F0BB-DE4B-95CE-6DB70DBA9567}" type="datetimeFigureOut">
              <a:rPr lang="en-US" smtClean="0"/>
              <a:pPr/>
              <a:t>4/23/2018</a:t>
            </a:fld>
            <a:endParaRPr lang="en-US" dirty="0"/>
          </a:p>
        </p:txBody>
      </p:sp>
      <p:sp>
        <p:nvSpPr>
          <p:cNvPr id="6" name="Alt Bilgi Yer Tutucusu 5"/>
          <p:cNvSpPr>
            <a:spLocks noGrp="1"/>
          </p:cNvSpPr>
          <p:nvPr>
            <p:ph type="ftr" sz="quarter" idx="11"/>
          </p:nvPr>
        </p:nvSpPr>
        <p:spPr/>
        <p:txBody>
          <a:bodyPr/>
          <a:lstStyle/>
          <a:p>
            <a:r>
              <a:rPr lang="en-US"/>
              <a:t>
              </a:t>
            </a:r>
            <a:endParaRPr lang="en-US" dirty="0"/>
          </a:p>
        </p:txBody>
      </p:sp>
      <p:sp>
        <p:nvSpPr>
          <p:cNvPr id="7" name="Slayt Numarası Yer Tutucusu 6"/>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tıklayın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Ana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1BEF0D-F0BB-DE4B-95CE-6DB70DBA9567}" type="datetimeFigureOut">
              <a:rPr lang="en-US" smtClean="0"/>
              <a:pPr/>
              <a:t>4/23/2018</a:t>
            </a:fld>
            <a:endParaRPr lang="en-US" dirty="0"/>
          </a:p>
        </p:txBody>
      </p:sp>
      <p:sp>
        <p:nvSpPr>
          <p:cNvPr id="5" name="Alt 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38881969"/>
      </p:ext>
    </p:extLst>
  </p:cSld>
  <p:clrMap bg1="lt1" tx1="dk1" bg2="lt2" tx2="dk2" accent1="accent1" accent2="accent2" accent3="accent3" accent4="accent4" accent5="accent5" accent6="accent6" hlink="hlink" folHlink="folHlink"/>
  <p:sldLayoutIdLst>
    <p:sldLayoutId id="2147484497" r:id="rId1"/>
    <p:sldLayoutId id="2147484498" r:id="rId2"/>
    <p:sldLayoutId id="2147484499" r:id="rId3"/>
    <p:sldLayoutId id="2147484500" r:id="rId4"/>
    <p:sldLayoutId id="2147484501" r:id="rId5"/>
    <p:sldLayoutId id="2147484502" r:id="rId6"/>
    <p:sldLayoutId id="2147484503" r:id="rId7"/>
    <p:sldLayoutId id="2147484504" r:id="rId8"/>
    <p:sldLayoutId id="2147484505" r:id="rId9"/>
    <p:sldLayoutId id="2147484506" r:id="rId10"/>
    <p:sldLayoutId id="21474845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tiff"/><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5.tiff"/></Relationships>
</file>

<file path=ppt/slides/_rels/slide14.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7.tiff"/></Relationships>
</file>

<file path=ppt/slides/_rels/slide15.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tiff"/></Relationships>
</file>

<file path=ppt/slides/_rels/slide18.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700D48D-C9AA-4000-A912-29A4FEA98A9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5138" y="394887"/>
            <a:ext cx="5720862" cy="606822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3" name="Straight Connector 12">
            <a:extLst>
              <a:ext uri="{FF2B5EF4-FFF2-40B4-BE49-F238E27FC236}">
                <a16:creationId xmlns:a16="http://schemas.microsoft.com/office/drawing/2014/main" id="{4312C673-8179-457E-AD2A-D1FAE4CC961A}"/>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14009" y="4201833"/>
            <a:ext cx="3400425"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05E69BC-D844-4AB5-9E35-ED458EE29655}"/>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9184178" y="1874520"/>
            <a:ext cx="0" cy="310896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5204" y="3684359"/>
            <a:ext cx="5190106" cy="2906459"/>
          </a:xfrm>
          <a:prstGeom prst="rect">
            <a:avLst/>
          </a:prstGeom>
        </p:spPr>
      </p:pic>
      <p:pic>
        <p:nvPicPr>
          <p:cNvPr id="5" name="Picture 4"/>
          <p:cNvPicPr>
            <a:picLocks noChangeAspect="1"/>
          </p:cNvPicPr>
          <p:nvPr/>
        </p:nvPicPr>
        <p:blipFill>
          <a:blip r:embed="rId4"/>
          <a:stretch>
            <a:fillRect/>
          </a:stretch>
        </p:blipFill>
        <p:spPr>
          <a:xfrm>
            <a:off x="10044208" y="393930"/>
            <a:ext cx="1388899" cy="1388899"/>
          </a:xfrm>
          <a:prstGeom prst="rect">
            <a:avLst/>
          </a:prstGeom>
        </p:spPr>
      </p:pic>
      <p:pic>
        <p:nvPicPr>
          <p:cNvPr id="6" name="Picture 5"/>
          <p:cNvPicPr>
            <a:picLocks noChangeAspect="1"/>
          </p:cNvPicPr>
          <p:nvPr/>
        </p:nvPicPr>
        <p:blipFill>
          <a:blip r:embed="rId5"/>
          <a:stretch>
            <a:fillRect/>
          </a:stretch>
        </p:blipFill>
        <p:spPr>
          <a:xfrm>
            <a:off x="7054776" y="339992"/>
            <a:ext cx="1442837" cy="1442837"/>
          </a:xfrm>
          <a:prstGeom prst="rect">
            <a:avLst/>
          </a:prstGeom>
        </p:spPr>
      </p:pic>
      <p:sp>
        <p:nvSpPr>
          <p:cNvPr id="2" name="Başlık 1"/>
          <p:cNvSpPr>
            <a:spLocks noGrp="1"/>
          </p:cNvSpPr>
          <p:nvPr>
            <p:ph type="ctrTitle"/>
          </p:nvPr>
        </p:nvSpPr>
        <p:spPr>
          <a:xfrm>
            <a:off x="467269" y="696504"/>
            <a:ext cx="5536600" cy="3068357"/>
          </a:xfrm>
        </p:spPr>
        <p:txBody>
          <a:bodyPr>
            <a:noAutofit/>
          </a:bodyPr>
          <a:lstStyle/>
          <a:p>
            <a:pPr algn="l"/>
            <a:r>
              <a:rPr lang="tr-TR" sz="4000" b="1" dirty="0">
                <a:solidFill>
                  <a:srgbClr val="FFFFFF"/>
                </a:solidFill>
              </a:rPr>
              <a:t>Evaluation of </a:t>
            </a:r>
            <a:r>
              <a:rPr lang="tr-TR" sz="4000" b="1" dirty="0" err="1">
                <a:solidFill>
                  <a:srgbClr val="FFFFFF"/>
                </a:solidFill>
              </a:rPr>
              <a:t>Pelvic</a:t>
            </a:r>
            <a:r>
              <a:rPr lang="tr-TR" sz="4000" b="1" dirty="0">
                <a:solidFill>
                  <a:srgbClr val="FFFFFF"/>
                </a:solidFill>
              </a:rPr>
              <a:t> </a:t>
            </a:r>
            <a:r>
              <a:rPr lang="tr-TR" sz="4000" b="1" dirty="0" err="1">
                <a:solidFill>
                  <a:srgbClr val="FFFFFF"/>
                </a:solidFill>
              </a:rPr>
              <a:t>Floor</a:t>
            </a:r>
            <a:r>
              <a:rPr lang="tr-TR" sz="4000" b="1" dirty="0">
                <a:solidFill>
                  <a:srgbClr val="FFFFFF"/>
                </a:solidFill>
              </a:rPr>
              <a:t> </a:t>
            </a:r>
            <a:r>
              <a:rPr lang="tr-TR" sz="4000" b="1" dirty="0" err="1">
                <a:solidFill>
                  <a:srgbClr val="FFFFFF"/>
                </a:solidFill>
              </a:rPr>
              <a:t>and</a:t>
            </a:r>
            <a:r>
              <a:rPr lang="tr-TR" sz="4000" b="1" dirty="0">
                <a:solidFill>
                  <a:srgbClr val="FFFFFF"/>
                </a:solidFill>
              </a:rPr>
              <a:t> </a:t>
            </a:r>
            <a:r>
              <a:rPr lang="tr-TR" sz="4000" b="1" dirty="0" err="1">
                <a:solidFill>
                  <a:srgbClr val="FFFFFF"/>
                </a:solidFill>
              </a:rPr>
              <a:t>Abdominal</a:t>
            </a:r>
            <a:r>
              <a:rPr lang="tr-TR" sz="4000" b="1" dirty="0">
                <a:solidFill>
                  <a:srgbClr val="FFFFFF"/>
                </a:solidFill>
              </a:rPr>
              <a:t> Wall </a:t>
            </a:r>
            <a:br>
              <a:rPr lang="tr-TR" sz="4000" b="1" dirty="0">
                <a:solidFill>
                  <a:srgbClr val="FFFFFF"/>
                </a:solidFill>
              </a:rPr>
            </a:br>
            <a:r>
              <a:rPr lang="tr-TR" sz="4000" b="1" dirty="0">
                <a:solidFill>
                  <a:srgbClr val="FFFFFF"/>
                </a:solidFill>
              </a:rPr>
              <a:t>in </a:t>
            </a:r>
            <a:r>
              <a:rPr lang="tr-TR" sz="4000" b="1" dirty="0" err="1">
                <a:solidFill>
                  <a:srgbClr val="FFFFFF"/>
                </a:solidFill>
              </a:rPr>
              <a:t>Patients</a:t>
            </a:r>
            <a:r>
              <a:rPr lang="tr-TR" sz="4000" b="1" dirty="0">
                <a:solidFill>
                  <a:srgbClr val="FFFFFF"/>
                </a:solidFill>
              </a:rPr>
              <a:t> </a:t>
            </a:r>
            <a:r>
              <a:rPr lang="tr-TR" sz="4000" b="1" dirty="0" err="1">
                <a:solidFill>
                  <a:srgbClr val="FFFFFF"/>
                </a:solidFill>
              </a:rPr>
              <a:t>with</a:t>
            </a:r>
            <a:r>
              <a:rPr lang="tr-TR" sz="4000" b="1" dirty="0">
                <a:solidFill>
                  <a:srgbClr val="FFFFFF"/>
                </a:solidFill>
              </a:rPr>
              <a:t> </a:t>
            </a:r>
            <a:r>
              <a:rPr lang="tr-TR" sz="4000" b="1" dirty="0" err="1">
                <a:solidFill>
                  <a:srgbClr val="FFFFFF"/>
                </a:solidFill>
              </a:rPr>
              <a:t>Pelvic</a:t>
            </a:r>
            <a:r>
              <a:rPr lang="tr-TR" sz="4000" b="1" dirty="0">
                <a:solidFill>
                  <a:srgbClr val="FFFFFF"/>
                </a:solidFill>
              </a:rPr>
              <a:t> </a:t>
            </a:r>
            <a:r>
              <a:rPr lang="tr-TR" sz="4000" b="1" dirty="0" err="1">
                <a:solidFill>
                  <a:srgbClr val="FFFFFF"/>
                </a:solidFill>
              </a:rPr>
              <a:t>Pain</a:t>
            </a:r>
            <a:endParaRPr lang="tr-TR" sz="4000" dirty="0">
              <a:solidFill>
                <a:srgbClr val="FFFFFF"/>
              </a:solidFill>
            </a:endParaRPr>
          </a:p>
        </p:txBody>
      </p:sp>
      <p:sp>
        <p:nvSpPr>
          <p:cNvPr id="3" name="Alt Konu Başlığı 2"/>
          <p:cNvSpPr>
            <a:spLocks noGrp="1"/>
          </p:cNvSpPr>
          <p:nvPr>
            <p:ph type="subTitle" idx="1"/>
          </p:nvPr>
        </p:nvSpPr>
        <p:spPr>
          <a:xfrm>
            <a:off x="576197" y="4337188"/>
            <a:ext cx="5348614" cy="2171043"/>
          </a:xfrm>
        </p:spPr>
        <p:txBody>
          <a:bodyPr>
            <a:normAutofit lnSpcReduction="10000"/>
          </a:bodyPr>
          <a:lstStyle/>
          <a:p>
            <a:pPr algn="l"/>
            <a:r>
              <a:rPr lang="tr-TR" b="1" dirty="0" err="1">
                <a:solidFill>
                  <a:srgbClr val="02BEEE"/>
                </a:solidFill>
              </a:rPr>
              <a:t>Assoc</a:t>
            </a:r>
            <a:r>
              <a:rPr lang="tr-TR" b="1" dirty="0">
                <a:solidFill>
                  <a:srgbClr val="02BEEE"/>
                </a:solidFill>
              </a:rPr>
              <a:t>. Prof. Meltem VURAL</a:t>
            </a:r>
          </a:p>
          <a:p>
            <a:pPr algn="l"/>
            <a:r>
              <a:rPr lang="en-US" sz="2000" dirty="0">
                <a:solidFill>
                  <a:srgbClr val="02BEEE"/>
                </a:solidFill>
              </a:rPr>
              <a:t>University of Health Sciences</a:t>
            </a:r>
          </a:p>
          <a:p>
            <a:pPr algn="l"/>
            <a:r>
              <a:rPr lang="en-US" sz="2000" dirty="0" err="1">
                <a:solidFill>
                  <a:srgbClr val="02BEEE"/>
                </a:solidFill>
              </a:rPr>
              <a:t>Bakırköy</a:t>
            </a:r>
            <a:r>
              <a:rPr lang="en-US" sz="2000" dirty="0">
                <a:solidFill>
                  <a:srgbClr val="02BEEE"/>
                </a:solidFill>
              </a:rPr>
              <a:t> Dr. </a:t>
            </a:r>
            <a:r>
              <a:rPr lang="en-US" sz="2000" dirty="0" err="1">
                <a:solidFill>
                  <a:srgbClr val="02BEEE"/>
                </a:solidFill>
              </a:rPr>
              <a:t>Sadi</a:t>
            </a:r>
            <a:r>
              <a:rPr lang="en-US" sz="2000" dirty="0">
                <a:solidFill>
                  <a:srgbClr val="02BEEE"/>
                </a:solidFill>
              </a:rPr>
              <a:t> </a:t>
            </a:r>
            <a:r>
              <a:rPr lang="en-US" sz="2000" dirty="0" err="1">
                <a:solidFill>
                  <a:srgbClr val="02BEEE"/>
                </a:solidFill>
              </a:rPr>
              <a:t>Konuk</a:t>
            </a:r>
            <a:r>
              <a:rPr lang="en-US" sz="2000" dirty="0">
                <a:solidFill>
                  <a:srgbClr val="02BEEE"/>
                </a:solidFill>
              </a:rPr>
              <a:t> </a:t>
            </a:r>
          </a:p>
          <a:p>
            <a:pPr algn="l"/>
            <a:r>
              <a:rPr lang="en-US" sz="2000" dirty="0">
                <a:solidFill>
                  <a:srgbClr val="02BEEE"/>
                </a:solidFill>
              </a:rPr>
              <a:t>Training and Research Hospital</a:t>
            </a:r>
          </a:p>
          <a:p>
            <a:pPr algn="l"/>
            <a:r>
              <a:rPr lang="en-US" sz="2000" dirty="0">
                <a:solidFill>
                  <a:srgbClr val="02BEEE"/>
                </a:solidFill>
              </a:rPr>
              <a:t>Department of Physical Medicine and Rehabilitation</a:t>
            </a:r>
          </a:p>
        </p:txBody>
      </p:sp>
    </p:spTree>
    <p:extLst>
      <p:ext uri="{BB962C8B-B14F-4D97-AF65-F5344CB8AC3E}">
        <p14:creationId xmlns:p14="http://schemas.microsoft.com/office/powerpoint/2010/main" val="3022236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60" y="0"/>
            <a:ext cx="7175500" cy="6604000"/>
          </a:xfrm>
          <a:prstGeom prst="rect">
            <a:avLst/>
          </a:prstGeom>
          <a:noFill/>
          <a:extLst>
            <a:ext uri="{909E8E84-426E-40DD-AFC4-6F175D3DCCD1}">
              <a14:hiddenFill xmlns:a14="http://schemas.microsoft.com/office/drawing/2010/main">
                <a:solidFill>
                  <a:srgbClr val="FFFFFF"/>
                </a:solidFill>
              </a14:hiddenFill>
            </a:ext>
          </a:extLst>
        </p:spPr>
      </p:pic>
      <p:pic>
        <p:nvPicPr>
          <p:cNvPr id="2" name="Resim 1"/>
          <p:cNvPicPr>
            <a:picLocks noChangeAspect="1"/>
          </p:cNvPicPr>
          <p:nvPr/>
        </p:nvPicPr>
        <p:blipFill>
          <a:blip r:embed="rId3"/>
          <a:stretch>
            <a:fillRect/>
          </a:stretch>
        </p:blipFill>
        <p:spPr>
          <a:xfrm>
            <a:off x="6868710" y="850405"/>
            <a:ext cx="5183778" cy="5753595"/>
          </a:xfrm>
          <a:prstGeom prst="rect">
            <a:avLst/>
          </a:prstGeom>
        </p:spPr>
      </p:pic>
    </p:spTree>
    <p:extLst>
      <p:ext uri="{BB962C8B-B14F-4D97-AF65-F5344CB8AC3E}">
        <p14:creationId xmlns:p14="http://schemas.microsoft.com/office/powerpoint/2010/main" val="1470944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80552" y="472702"/>
            <a:ext cx="10515600" cy="1325563"/>
          </a:xfrm>
        </p:spPr>
        <p:txBody>
          <a:bodyPr/>
          <a:lstStyle/>
          <a:p>
            <a:r>
              <a:rPr lang="tr-TR" dirty="0" err="1"/>
              <a:t>edgdueyyd</a:t>
            </a:r>
            <a:endParaRPr lang="tr-TR" dirty="0"/>
          </a:p>
        </p:txBody>
      </p:sp>
      <p:pic>
        <p:nvPicPr>
          <p:cNvPr id="6" name="İçerik Yer Tutucusu 5"/>
          <p:cNvPicPr>
            <a:picLocks noGrp="1" noChangeAspect="1"/>
          </p:cNvPicPr>
          <p:nvPr>
            <p:ph idx="1"/>
          </p:nvPr>
        </p:nvPicPr>
        <p:blipFill>
          <a:blip r:embed="rId2"/>
          <a:stretch>
            <a:fillRect/>
          </a:stretch>
        </p:blipFill>
        <p:spPr>
          <a:xfrm>
            <a:off x="563354" y="658906"/>
            <a:ext cx="10949997" cy="5710253"/>
          </a:xfrm>
          <a:prstGeom prst="rect">
            <a:avLst/>
          </a:prstGeom>
        </p:spPr>
      </p:pic>
    </p:spTree>
    <p:extLst>
      <p:ext uri="{BB962C8B-B14F-4D97-AF65-F5344CB8AC3E}">
        <p14:creationId xmlns:p14="http://schemas.microsoft.com/office/powerpoint/2010/main" val="833812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stretch>
            <a:fillRect/>
          </a:stretch>
        </p:blipFill>
        <p:spPr>
          <a:xfrm>
            <a:off x="2207431" y="0"/>
            <a:ext cx="7245851" cy="6043518"/>
          </a:xfrm>
          <a:prstGeom prst="rect">
            <a:avLst/>
          </a:prstGeom>
        </p:spPr>
      </p:pic>
      <p:sp>
        <p:nvSpPr>
          <p:cNvPr id="5" name="Metin kutusu 4"/>
          <p:cNvSpPr txBox="1"/>
          <p:nvPr/>
        </p:nvSpPr>
        <p:spPr>
          <a:xfrm>
            <a:off x="838200" y="5997388"/>
            <a:ext cx="10309412" cy="369332"/>
          </a:xfrm>
          <a:prstGeom prst="rect">
            <a:avLst/>
          </a:prstGeom>
          <a:noFill/>
        </p:spPr>
        <p:txBody>
          <a:bodyPr wrap="square" rtlCol="0">
            <a:spAutoFit/>
          </a:bodyPr>
          <a:lstStyle/>
          <a:p>
            <a:r>
              <a:rPr lang="tr-TR" dirty="0"/>
              <a:t>D. </a:t>
            </a:r>
            <a:r>
              <a:rPr lang="tr-TR" dirty="0" err="1"/>
              <a:t>Hartmann</a:t>
            </a:r>
            <a:r>
              <a:rPr lang="tr-TR" dirty="0"/>
              <a:t>, J. </a:t>
            </a:r>
            <a:r>
              <a:rPr lang="tr-TR" dirty="0" err="1"/>
              <a:t>Sarton</a:t>
            </a:r>
            <a:r>
              <a:rPr lang="tr-TR" dirty="0"/>
              <a:t> / Best </a:t>
            </a:r>
            <a:r>
              <a:rPr lang="tr-TR" dirty="0" err="1"/>
              <a:t>Practice</a:t>
            </a:r>
            <a:r>
              <a:rPr lang="tr-TR" dirty="0"/>
              <a:t> &amp; </a:t>
            </a:r>
            <a:r>
              <a:rPr lang="tr-TR" dirty="0" err="1"/>
              <a:t>Research</a:t>
            </a:r>
            <a:r>
              <a:rPr lang="tr-TR" dirty="0"/>
              <a:t> </a:t>
            </a:r>
            <a:r>
              <a:rPr lang="tr-TR" dirty="0" err="1"/>
              <a:t>Clinical</a:t>
            </a:r>
            <a:r>
              <a:rPr lang="tr-TR" dirty="0"/>
              <a:t> </a:t>
            </a:r>
            <a:r>
              <a:rPr lang="tr-TR" dirty="0" err="1"/>
              <a:t>Obstetrics</a:t>
            </a:r>
            <a:r>
              <a:rPr lang="tr-TR" dirty="0"/>
              <a:t> </a:t>
            </a:r>
            <a:r>
              <a:rPr lang="tr-TR" dirty="0" err="1"/>
              <a:t>and</a:t>
            </a:r>
            <a:r>
              <a:rPr lang="tr-TR" dirty="0"/>
              <a:t> </a:t>
            </a:r>
            <a:r>
              <a:rPr lang="tr-TR" dirty="0" err="1"/>
              <a:t>Gynaecology</a:t>
            </a:r>
            <a:r>
              <a:rPr lang="tr-TR" dirty="0"/>
              <a:t> 28 (2014) 977e990 </a:t>
            </a:r>
          </a:p>
        </p:txBody>
      </p:sp>
    </p:spTree>
    <p:extLst>
      <p:ext uri="{BB962C8B-B14F-4D97-AF65-F5344CB8AC3E}">
        <p14:creationId xmlns:p14="http://schemas.microsoft.com/office/powerpoint/2010/main" val="15476553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137" y="0"/>
            <a:ext cx="4368800" cy="6604000"/>
          </a:xfrm>
          <a:prstGeom prst="rect">
            <a:avLst/>
          </a:prstGeom>
          <a:noFill/>
          <a:extLst>
            <a:ext uri="{909E8E84-426E-40DD-AFC4-6F175D3DCCD1}">
              <a14:hiddenFill xmlns:a14="http://schemas.microsoft.com/office/drawing/2010/main">
                <a:solidFill>
                  <a:srgbClr val="FFFFFF"/>
                </a:solidFill>
              </a14:hiddenFill>
            </a:ext>
          </a:extLst>
        </p:spPr>
      </p:pic>
      <p:pic>
        <p:nvPicPr>
          <p:cNvPr id="2" name="Resim 1"/>
          <p:cNvPicPr>
            <a:picLocks noChangeAspect="1"/>
          </p:cNvPicPr>
          <p:nvPr/>
        </p:nvPicPr>
        <p:blipFill>
          <a:blip r:embed="rId4"/>
          <a:stretch>
            <a:fillRect/>
          </a:stretch>
        </p:blipFill>
        <p:spPr>
          <a:xfrm>
            <a:off x="5389282" y="406400"/>
            <a:ext cx="6096000" cy="6197600"/>
          </a:xfrm>
          <a:prstGeom prst="rect">
            <a:avLst/>
          </a:prstGeom>
        </p:spPr>
      </p:pic>
    </p:spTree>
    <p:extLst>
      <p:ext uri="{BB962C8B-B14F-4D97-AF65-F5344CB8AC3E}">
        <p14:creationId xmlns:p14="http://schemas.microsoft.com/office/powerpoint/2010/main" val="17433435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534814" y="246664"/>
            <a:ext cx="5171892" cy="6475376"/>
          </a:xfrm>
          <a:prstGeom prst="rect">
            <a:avLst/>
          </a:prstGeom>
        </p:spPr>
      </p:pic>
      <p:pic>
        <p:nvPicPr>
          <p:cNvPr id="3" name="Resim 2"/>
          <p:cNvPicPr>
            <a:picLocks noChangeAspect="1"/>
          </p:cNvPicPr>
          <p:nvPr/>
        </p:nvPicPr>
        <p:blipFill>
          <a:blip r:embed="rId4"/>
          <a:stretch>
            <a:fillRect/>
          </a:stretch>
        </p:blipFill>
        <p:spPr>
          <a:xfrm>
            <a:off x="6314415" y="246664"/>
            <a:ext cx="4492131" cy="6542516"/>
          </a:xfrm>
          <a:prstGeom prst="rect">
            <a:avLst/>
          </a:prstGeom>
        </p:spPr>
      </p:pic>
    </p:spTree>
    <p:extLst>
      <p:ext uri="{BB962C8B-B14F-4D97-AF65-F5344CB8AC3E}">
        <p14:creationId xmlns:p14="http://schemas.microsoft.com/office/powerpoint/2010/main" val="11875490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3361476" y="273132"/>
            <a:ext cx="4671457" cy="6228608"/>
          </a:xfrm>
          <a:prstGeom prst="rect">
            <a:avLst/>
          </a:prstGeom>
        </p:spPr>
      </p:pic>
    </p:spTree>
    <p:extLst>
      <p:ext uri="{BB962C8B-B14F-4D97-AF65-F5344CB8AC3E}">
        <p14:creationId xmlns:p14="http://schemas.microsoft.com/office/powerpoint/2010/main" val="827634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Pelvic</a:t>
            </a:r>
            <a:r>
              <a:rPr lang="tr-TR" dirty="0"/>
              <a:t> </a:t>
            </a:r>
            <a:r>
              <a:rPr lang="tr-TR" dirty="0" err="1"/>
              <a:t>Floor</a:t>
            </a:r>
            <a:r>
              <a:rPr lang="tr-TR" dirty="0"/>
              <a:t> </a:t>
            </a:r>
          </a:p>
        </p:txBody>
      </p:sp>
      <p:sp>
        <p:nvSpPr>
          <p:cNvPr id="3" name="İçerik Yer Tutucusu 2"/>
          <p:cNvSpPr>
            <a:spLocks noGrp="1"/>
          </p:cNvSpPr>
          <p:nvPr>
            <p:ph idx="1"/>
          </p:nvPr>
        </p:nvSpPr>
        <p:spPr>
          <a:xfrm>
            <a:off x="838200" y="1825624"/>
            <a:ext cx="10515600" cy="5032375"/>
          </a:xfrm>
        </p:spPr>
        <p:txBody>
          <a:bodyPr>
            <a:normAutofit/>
          </a:bodyPr>
          <a:lstStyle/>
          <a:p>
            <a:r>
              <a:rPr lang="tr-TR" dirty="0"/>
              <a:t>M. </a:t>
            </a:r>
            <a:r>
              <a:rPr lang="tr-TR" dirty="0" err="1"/>
              <a:t>Levator</a:t>
            </a:r>
            <a:r>
              <a:rPr lang="tr-TR" dirty="0"/>
              <a:t> ani </a:t>
            </a:r>
          </a:p>
          <a:p>
            <a:pPr lvl="1"/>
            <a:r>
              <a:rPr lang="tr-TR" dirty="0" err="1"/>
              <a:t>M.Puborectalis</a:t>
            </a:r>
            <a:endParaRPr lang="tr-TR" dirty="0"/>
          </a:p>
          <a:p>
            <a:pPr lvl="1"/>
            <a:r>
              <a:rPr lang="tr-TR" dirty="0" err="1"/>
              <a:t>M.Pubococcygeus</a:t>
            </a:r>
            <a:endParaRPr lang="tr-TR" dirty="0"/>
          </a:p>
          <a:p>
            <a:pPr lvl="1"/>
            <a:r>
              <a:rPr lang="tr-TR" dirty="0" err="1"/>
              <a:t>M.İliococcygeus</a:t>
            </a:r>
            <a:endParaRPr lang="tr-TR" dirty="0"/>
          </a:p>
          <a:p>
            <a:pPr marL="228600" lvl="1">
              <a:spcBef>
                <a:spcPts val="1000"/>
              </a:spcBef>
            </a:pPr>
            <a:r>
              <a:rPr lang="tr-TR" sz="2800" dirty="0"/>
              <a:t>M. </a:t>
            </a:r>
            <a:r>
              <a:rPr lang="tr-TR" sz="2800" dirty="0" err="1"/>
              <a:t>Coccygeus</a:t>
            </a:r>
            <a:endParaRPr lang="tr-TR" sz="2800" dirty="0"/>
          </a:p>
          <a:p>
            <a:pPr marL="228600" lvl="1">
              <a:spcBef>
                <a:spcPts val="1000"/>
              </a:spcBef>
            </a:pPr>
            <a:r>
              <a:rPr lang="tr-TR" sz="2800" dirty="0" err="1"/>
              <a:t>External</a:t>
            </a:r>
            <a:r>
              <a:rPr lang="tr-TR" sz="2800" dirty="0"/>
              <a:t> anal </a:t>
            </a:r>
            <a:r>
              <a:rPr lang="tr-TR" sz="2800" dirty="0" err="1"/>
              <a:t>sphincter</a:t>
            </a:r>
            <a:r>
              <a:rPr lang="tr-TR" sz="2800" dirty="0"/>
              <a:t> </a:t>
            </a:r>
          </a:p>
          <a:p>
            <a:pPr marL="228600" lvl="1">
              <a:spcBef>
                <a:spcPts val="1000"/>
              </a:spcBef>
            </a:pPr>
            <a:r>
              <a:rPr lang="tr-TR" sz="2800" dirty="0" err="1"/>
              <a:t>Deep</a:t>
            </a:r>
            <a:r>
              <a:rPr lang="tr-TR" sz="2800" dirty="0"/>
              <a:t> </a:t>
            </a:r>
            <a:r>
              <a:rPr lang="tr-TR" sz="2800" dirty="0" err="1"/>
              <a:t>and</a:t>
            </a:r>
            <a:r>
              <a:rPr lang="tr-TR" sz="2800" dirty="0"/>
              <a:t> </a:t>
            </a:r>
            <a:r>
              <a:rPr lang="tr-TR" sz="2800" dirty="0" err="1"/>
              <a:t>superficial</a:t>
            </a:r>
            <a:r>
              <a:rPr lang="tr-TR" sz="2800" dirty="0"/>
              <a:t> </a:t>
            </a:r>
            <a:r>
              <a:rPr lang="tr-TR" sz="2800" dirty="0" err="1"/>
              <a:t>perineal</a:t>
            </a:r>
            <a:r>
              <a:rPr lang="tr-TR" sz="2800" dirty="0"/>
              <a:t> </a:t>
            </a:r>
            <a:r>
              <a:rPr lang="tr-TR" sz="2800" dirty="0" err="1"/>
              <a:t>muscles</a:t>
            </a:r>
            <a:endParaRPr lang="tr-TR" sz="2800" dirty="0"/>
          </a:p>
          <a:p>
            <a:pPr marL="228600" lvl="1">
              <a:spcBef>
                <a:spcPts val="1000"/>
              </a:spcBef>
            </a:pPr>
            <a:r>
              <a:rPr lang="tr-TR" sz="2800" dirty="0" err="1"/>
              <a:t>Pelvic</a:t>
            </a:r>
            <a:r>
              <a:rPr lang="tr-TR" sz="2800" dirty="0"/>
              <a:t> </a:t>
            </a:r>
            <a:r>
              <a:rPr lang="tr-TR" sz="2800" dirty="0" err="1"/>
              <a:t>side</a:t>
            </a:r>
            <a:r>
              <a:rPr lang="tr-TR" sz="2800" dirty="0"/>
              <a:t> </a:t>
            </a:r>
            <a:r>
              <a:rPr lang="tr-TR" sz="2800" dirty="0" err="1"/>
              <a:t>wall</a:t>
            </a:r>
            <a:r>
              <a:rPr lang="tr-TR" sz="2800" dirty="0"/>
              <a:t> </a:t>
            </a:r>
            <a:r>
              <a:rPr lang="tr-TR" sz="2800" dirty="0" err="1"/>
              <a:t>muscles</a:t>
            </a:r>
            <a:endParaRPr lang="tr-TR" sz="2800" dirty="0"/>
          </a:p>
          <a:p>
            <a:pPr marL="685800" lvl="2">
              <a:spcBef>
                <a:spcPts val="1000"/>
              </a:spcBef>
            </a:pPr>
            <a:r>
              <a:rPr lang="tr-TR" sz="2400" dirty="0" err="1"/>
              <a:t>Obturator</a:t>
            </a:r>
            <a:r>
              <a:rPr lang="tr-TR" sz="2400" dirty="0"/>
              <a:t> </a:t>
            </a:r>
            <a:r>
              <a:rPr lang="tr-TR" sz="2400" dirty="0" err="1"/>
              <a:t>internus</a:t>
            </a:r>
            <a:r>
              <a:rPr lang="tr-TR" sz="2400" dirty="0"/>
              <a:t> </a:t>
            </a:r>
            <a:r>
              <a:rPr lang="tr-TR" sz="2400" dirty="0" err="1"/>
              <a:t>and</a:t>
            </a:r>
            <a:r>
              <a:rPr lang="tr-TR" sz="2400" dirty="0"/>
              <a:t> </a:t>
            </a:r>
            <a:r>
              <a:rPr lang="tr-TR" sz="2400" dirty="0" err="1"/>
              <a:t>piriformis</a:t>
            </a:r>
            <a:r>
              <a:rPr lang="tr-TR" sz="2400" dirty="0"/>
              <a:t> </a:t>
            </a:r>
            <a:r>
              <a:rPr lang="tr-TR" sz="2400" dirty="0" err="1"/>
              <a:t>muscles</a:t>
            </a:r>
            <a:endParaRPr lang="tr-TR" sz="2400" dirty="0"/>
          </a:p>
          <a:p>
            <a:pPr marL="228600" lvl="1">
              <a:spcBef>
                <a:spcPts val="1000"/>
              </a:spcBef>
            </a:pPr>
            <a:r>
              <a:rPr lang="tr-TR" sz="2800" dirty="0" err="1"/>
              <a:t>Pelvic</a:t>
            </a:r>
            <a:r>
              <a:rPr lang="tr-TR" sz="2800" dirty="0"/>
              <a:t> </a:t>
            </a:r>
            <a:r>
              <a:rPr lang="tr-TR" sz="2800" dirty="0" err="1"/>
              <a:t>floor</a:t>
            </a:r>
            <a:r>
              <a:rPr lang="tr-TR" sz="2800" dirty="0"/>
              <a:t> </a:t>
            </a:r>
            <a:r>
              <a:rPr lang="tr-TR" sz="2800" dirty="0" err="1"/>
              <a:t>perietal</a:t>
            </a:r>
            <a:r>
              <a:rPr lang="tr-TR" sz="2800" dirty="0"/>
              <a:t> </a:t>
            </a:r>
            <a:r>
              <a:rPr lang="tr-TR" sz="2800" dirty="0" err="1"/>
              <a:t>and</a:t>
            </a:r>
            <a:r>
              <a:rPr lang="tr-TR" sz="2800" dirty="0"/>
              <a:t> </a:t>
            </a:r>
            <a:r>
              <a:rPr lang="tr-TR" sz="2800" dirty="0" err="1"/>
              <a:t>viseral</a:t>
            </a:r>
            <a:r>
              <a:rPr lang="tr-TR" sz="2800" dirty="0"/>
              <a:t> (</a:t>
            </a:r>
            <a:r>
              <a:rPr lang="tr-TR" sz="2800" dirty="0" err="1"/>
              <a:t>endopelvic</a:t>
            </a:r>
            <a:r>
              <a:rPr lang="tr-TR" sz="2800" dirty="0"/>
              <a:t>) </a:t>
            </a:r>
            <a:r>
              <a:rPr lang="tr-TR" sz="2800" dirty="0" err="1"/>
              <a:t>fascia</a:t>
            </a:r>
            <a:endParaRPr lang="tr-TR" sz="2800" dirty="0"/>
          </a:p>
        </p:txBody>
      </p:sp>
      <p:pic>
        <p:nvPicPr>
          <p:cNvPr id="4" name="Resim 3"/>
          <p:cNvPicPr>
            <a:picLocks noChangeAspect="1"/>
          </p:cNvPicPr>
          <p:nvPr/>
        </p:nvPicPr>
        <p:blipFill>
          <a:blip r:embed="rId3"/>
          <a:stretch>
            <a:fillRect/>
          </a:stretch>
        </p:blipFill>
        <p:spPr>
          <a:xfrm>
            <a:off x="6500735" y="629586"/>
            <a:ext cx="5574794" cy="3904265"/>
          </a:xfrm>
          <a:prstGeom prst="rect">
            <a:avLst/>
          </a:prstGeom>
        </p:spPr>
      </p:pic>
    </p:spTree>
    <p:extLst>
      <p:ext uri="{BB962C8B-B14F-4D97-AF65-F5344CB8AC3E}">
        <p14:creationId xmlns:p14="http://schemas.microsoft.com/office/powerpoint/2010/main" val="42867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3"/>
          <a:stretch>
            <a:fillRect/>
          </a:stretch>
        </p:blipFill>
        <p:spPr>
          <a:xfrm>
            <a:off x="149502" y="878775"/>
            <a:ext cx="6094636" cy="4570977"/>
          </a:xfrm>
          <a:prstGeom prst="rect">
            <a:avLst/>
          </a:prstGeom>
        </p:spPr>
      </p:pic>
      <p:pic>
        <p:nvPicPr>
          <p:cNvPr id="8" name="Resim 7"/>
          <p:cNvPicPr>
            <a:picLocks noChangeAspect="1"/>
          </p:cNvPicPr>
          <p:nvPr/>
        </p:nvPicPr>
        <p:blipFill>
          <a:blip r:embed="rId4"/>
          <a:stretch>
            <a:fillRect/>
          </a:stretch>
        </p:blipFill>
        <p:spPr>
          <a:xfrm>
            <a:off x="5732483" y="1021279"/>
            <a:ext cx="5948941" cy="4850163"/>
          </a:xfrm>
          <a:prstGeom prst="rect">
            <a:avLst/>
          </a:prstGeom>
        </p:spPr>
      </p:pic>
    </p:spTree>
    <p:extLst>
      <p:ext uri="{BB962C8B-B14F-4D97-AF65-F5344CB8AC3E}">
        <p14:creationId xmlns:p14="http://schemas.microsoft.com/office/powerpoint/2010/main" val="2075869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Chronic</a:t>
            </a:r>
            <a:r>
              <a:rPr lang="tr-TR" dirty="0"/>
              <a:t> </a:t>
            </a:r>
            <a:r>
              <a:rPr lang="tr-TR" dirty="0" err="1"/>
              <a:t>Pelvic</a:t>
            </a:r>
            <a:r>
              <a:rPr lang="tr-TR" dirty="0"/>
              <a:t> </a:t>
            </a:r>
            <a:r>
              <a:rPr lang="tr-TR" dirty="0" err="1"/>
              <a:t>Pain</a:t>
            </a:r>
            <a:endParaRPr lang="tr-TR" dirty="0"/>
          </a:p>
        </p:txBody>
      </p:sp>
      <p:sp>
        <p:nvSpPr>
          <p:cNvPr id="3" name="İçerik Yer Tutucusu 2"/>
          <p:cNvSpPr>
            <a:spLocks noGrp="1"/>
          </p:cNvSpPr>
          <p:nvPr>
            <p:ph idx="1"/>
          </p:nvPr>
        </p:nvSpPr>
        <p:spPr/>
        <p:txBody>
          <a:bodyPr>
            <a:normAutofit/>
          </a:bodyPr>
          <a:lstStyle/>
          <a:p>
            <a:r>
              <a:rPr lang="tr-TR" b="1" dirty="0">
                <a:solidFill>
                  <a:srgbClr val="45B5E3"/>
                </a:solidFill>
              </a:rPr>
              <a:t>PAIN</a:t>
            </a:r>
          </a:p>
          <a:p>
            <a:r>
              <a:rPr lang="tr-TR" dirty="0" err="1"/>
              <a:t>Bladder</a:t>
            </a:r>
            <a:r>
              <a:rPr lang="tr-TR" dirty="0"/>
              <a:t> </a:t>
            </a:r>
            <a:r>
              <a:rPr lang="tr-TR" dirty="0" err="1"/>
              <a:t>or</a:t>
            </a:r>
            <a:r>
              <a:rPr lang="tr-TR" dirty="0"/>
              <a:t> </a:t>
            </a:r>
            <a:r>
              <a:rPr lang="tr-TR" dirty="0" err="1"/>
              <a:t>bowel</a:t>
            </a:r>
            <a:r>
              <a:rPr lang="tr-TR" dirty="0"/>
              <a:t> </a:t>
            </a:r>
            <a:r>
              <a:rPr lang="tr-TR" dirty="0" err="1"/>
              <a:t>dysfunction</a:t>
            </a:r>
            <a:endParaRPr lang="tr-TR" dirty="0"/>
          </a:p>
          <a:p>
            <a:r>
              <a:rPr lang="tr-TR" dirty="0" err="1"/>
              <a:t>Sexual</a:t>
            </a:r>
            <a:r>
              <a:rPr lang="tr-TR" dirty="0"/>
              <a:t> </a:t>
            </a:r>
            <a:r>
              <a:rPr lang="tr-TR" dirty="0" err="1"/>
              <a:t>dysfunction</a:t>
            </a:r>
            <a:endParaRPr lang="tr-TR" dirty="0"/>
          </a:p>
          <a:p>
            <a:r>
              <a:rPr lang="tr-TR" dirty="0" err="1"/>
              <a:t>Other</a:t>
            </a:r>
            <a:r>
              <a:rPr lang="tr-TR" dirty="0"/>
              <a:t> </a:t>
            </a:r>
            <a:r>
              <a:rPr lang="tr-TR" dirty="0" err="1"/>
              <a:t>systemic</a:t>
            </a:r>
            <a:r>
              <a:rPr lang="tr-TR" dirty="0"/>
              <a:t> </a:t>
            </a:r>
            <a:r>
              <a:rPr lang="tr-TR" dirty="0" err="1"/>
              <a:t>or</a:t>
            </a:r>
            <a:r>
              <a:rPr lang="tr-TR" dirty="0"/>
              <a:t> </a:t>
            </a:r>
            <a:r>
              <a:rPr lang="tr-TR" dirty="0" err="1"/>
              <a:t>constitutive</a:t>
            </a:r>
            <a:r>
              <a:rPr lang="tr-TR" dirty="0"/>
              <a:t> </a:t>
            </a:r>
            <a:r>
              <a:rPr lang="tr-TR" dirty="0" err="1"/>
              <a:t>symptoms</a:t>
            </a:r>
            <a:endParaRPr lang="tr-TR" dirty="0"/>
          </a:p>
          <a:p>
            <a:r>
              <a:rPr lang="tr-TR" dirty="0" err="1"/>
              <a:t>Depression</a:t>
            </a:r>
            <a:r>
              <a:rPr lang="tr-TR" dirty="0"/>
              <a:t> </a:t>
            </a:r>
            <a:r>
              <a:rPr lang="tr-TR" dirty="0" err="1"/>
              <a:t>and</a:t>
            </a:r>
            <a:r>
              <a:rPr lang="tr-TR" dirty="0"/>
              <a:t> </a:t>
            </a:r>
            <a:r>
              <a:rPr lang="tr-TR" dirty="0" err="1"/>
              <a:t>anxiety</a:t>
            </a:r>
            <a:r>
              <a:rPr lang="tr-TR" dirty="0"/>
              <a:t> </a:t>
            </a:r>
            <a:r>
              <a:rPr lang="tr-TR" dirty="0" err="1"/>
              <a:t>disorders</a:t>
            </a:r>
            <a:endParaRPr lang="tr-TR" dirty="0"/>
          </a:p>
          <a:p>
            <a:r>
              <a:rPr lang="tr-TR" dirty="0" err="1"/>
              <a:t>Deterioration</a:t>
            </a:r>
            <a:r>
              <a:rPr lang="tr-TR" dirty="0"/>
              <a:t> in </a:t>
            </a:r>
            <a:r>
              <a:rPr lang="tr-TR" dirty="0" err="1"/>
              <a:t>quality</a:t>
            </a:r>
            <a:r>
              <a:rPr lang="tr-TR" dirty="0"/>
              <a:t> of life (</a:t>
            </a:r>
            <a:r>
              <a:rPr lang="tr-TR" dirty="0" err="1"/>
              <a:t>QoL</a:t>
            </a:r>
            <a:r>
              <a:rPr lang="tr-TR" dirty="0"/>
              <a:t>)</a:t>
            </a:r>
          </a:p>
        </p:txBody>
      </p:sp>
      <p:pic>
        <p:nvPicPr>
          <p:cNvPr id="4" name="Resim 3"/>
          <p:cNvPicPr>
            <a:picLocks noChangeAspect="1"/>
          </p:cNvPicPr>
          <p:nvPr/>
        </p:nvPicPr>
        <p:blipFill>
          <a:blip r:embed="rId3"/>
          <a:stretch>
            <a:fillRect/>
          </a:stretch>
        </p:blipFill>
        <p:spPr>
          <a:xfrm>
            <a:off x="8238447" y="2233457"/>
            <a:ext cx="2857500" cy="2857500"/>
          </a:xfrm>
          <a:prstGeom prst="rect">
            <a:avLst/>
          </a:prstGeom>
        </p:spPr>
      </p:pic>
    </p:spTree>
    <p:extLst>
      <p:ext uri="{BB962C8B-B14F-4D97-AF65-F5344CB8AC3E}">
        <p14:creationId xmlns:p14="http://schemas.microsoft.com/office/powerpoint/2010/main" val="1730391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Evaluation of </a:t>
            </a:r>
            <a:r>
              <a:rPr lang="tr-TR" dirty="0" err="1"/>
              <a:t>Abdominal</a:t>
            </a:r>
            <a:r>
              <a:rPr lang="tr-TR" dirty="0"/>
              <a:t> </a:t>
            </a:r>
            <a:r>
              <a:rPr lang="tr-TR" dirty="0" err="1"/>
              <a:t>and</a:t>
            </a:r>
            <a:r>
              <a:rPr lang="tr-TR" dirty="0"/>
              <a:t> </a:t>
            </a:r>
            <a:r>
              <a:rPr lang="tr-TR" dirty="0" err="1"/>
              <a:t>Pelvic</a:t>
            </a:r>
            <a:r>
              <a:rPr lang="tr-TR" dirty="0"/>
              <a:t> </a:t>
            </a:r>
            <a:r>
              <a:rPr lang="tr-TR" dirty="0" err="1"/>
              <a:t>Pain</a:t>
            </a:r>
            <a:endParaRPr lang="en-US" dirty="0"/>
          </a:p>
        </p:txBody>
      </p:sp>
      <p:sp>
        <p:nvSpPr>
          <p:cNvPr id="3" name="Content Placeholder 2"/>
          <p:cNvSpPr>
            <a:spLocks noGrp="1"/>
          </p:cNvSpPr>
          <p:nvPr>
            <p:ph idx="1"/>
          </p:nvPr>
        </p:nvSpPr>
        <p:spPr/>
        <p:txBody>
          <a:bodyPr/>
          <a:lstStyle/>
          <a:p>
            <a:r>
              <a:rPr lang="en-US" dirty="0"/>
              <a:t>History</a:t>
            </a:r>
          </a:p>
          <a:p>
            <a:r>
              <a:rPr lang="en-US" dirty="0"/>
              <a:t>Physical examination </a:t>
            </a:r>
          </a:p>
          <a:p>
            <a:r>
              <a:rPr lang="en-US" dirty="0"/>
              <a:t>Diagnostic testing </a:t>
            </a:r>
          </a:p>
          <a:p>
            <a:r>
              <a:rPr lang="en-US" dirty="0"/>
              <a:t>Management of specific causes</a:t>
            </a:r>
          </a:p>
          <a:p>
            <a:endParaRPr lang="en-US" dirty="0"/>
          </a:p>
          <a:p>
            <a:r>
              <a:rPr lang="en-US" i="1" dirty="0"/>
              <a:t>Interdisciplinary approach </a:t>
            </a:r>
          </a:p>
          <a:p>
            <a:endParaRPr lang="en-US" dirty="0"/>
          </a:p>
          <a:p>
            <a:endParaRPr lang="en-US" dirty="0"/>
          </a:p>
          <a:p>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3232" y="2015394"/>
            <a:ext cx="4389484" cy="2583319"/>
          </a:xfrm>
          <a:prstGeom prst="rect">
            <a:avLst/>
          </a:prstGeom>
        </p:spPr>
      </p:pic>
    </p:spTree>
    <p:extLst>
      <p:ext uri="{BB962C8B-B14F-4D97-AF65-F5344CB8AC3E}">
        <p14:creationId xmlns:p14="http://schemas.microsoft.com/office/powerpoint/2010/main" val="1439172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Agenda</a:t>
            </a:r>
            <a:endParaRPr lang="tr-TR" dirty="0"/>
          </a:p>
        </p:txBody>
      </p:sp>
      <p:sp>
        <p:nvSpPr>
          <p:cNvPr id="3" name="İçerik Yer Tutucusu 2"/>
          <p:cNvSpPr>
            <a:spLocks noGrp="1"/>
          </p:cNvSpPr>
          <p:nvPr>
            <p:ph idx="1"/>
          </p:nvPr>
        </p:nvSpPr>
        <p:spPr>
          <a:xfrm>
            <a:off x="838200" y="1825625"/>
            <a:ext cx="5997315" cy="4351338"/>
          </a:xfrm>
        </p:spPr>
        <p:txBody>
          <a:bodyPr/>
          <a:lstStyle/>
          <a:p>
            <a:r>
              <a:rPr lang="tr-TR" dirty="0"/>
              <a:t>Definition of </a:t>
            </a:r>
            <a:r>
              <a:rPr lang="tr-TR" dirty="0" err="1"/>
              <a:t>pelvic</a:t>
            </a:r>
            <a:r>
              <a:rPr lang="tr-TR" dirty="0"/>
              <a:t> </a:t>
            </a:r>
            <a:r>
              <a:rPr lang="tr-TR" dirty="0" err="1"/>
              <a:t>pain</a:t>
            </a:r>
            <a:r>
              <a:rPr lang="tr-TR" dirty="0"/>
              <a:t> </a:t>
            </a:r>
            <a:endParaRPr lang="en-US" dirty="0"/>
          </a:p>
          <a:p>
            <a:r>
              <a:rPr lang="en-US" dirty="0"/>
              <a:t>Anatomy of the </a:t>
            </a:r>
            <a:r>
              <a:rPr lang="tr-TR" dirty="0" err="1"/>
              <a:t>abdominal</a:t>
            </a:r>
            <a:r>
              <a:rPr lang="tr-TR" dirty="0"/>
              <a:t> </a:t>
            </a:r>
            <a:r>
              <a:rPr lang="tr-TR" dirty="0" err="1"/>
              <a:t>and</a:t>
            </a:r>
            <a:r>
              <a:rPr lang="tr-TR" dirty="0"/>
              <a:t> </a:t>
            </a:r>
            <a:r>
              <a:rPr lang="tr-TR" dirty="0" err="1"/>
              <a:t>pelvic</a:t>
            </a:r>
            <a:r>
              <a:rPr lang="tr-TR" dirty="0"/>
              <a:t> </a:t>
            </a:r>
            <a:r>
              <a:rPr lang="tr-TR" dirty="0" err="1"/>
              <a:t>pain</a:t>
            </a:r>
            <a:r>
              <a:rPr lang="tr-TR" dirty="0"/>
              <a:t> </a:t>
            </a:r>
            <a:r>
              <a:rPr lang="en-US" dirty="0"/>
              <a:t>area</a:t>
            </a:r>
          </a:p>
          <a:p>
            <a:r>
              <a:rPr lang="tr-TR" dirty="0" err="1"/>
              <a:t>Review</a:t>
            </a:r>
            <a:r>
              <a:rPr lang="tr-TR" dirty="0"/>
              <a:t> </a:t>
            </a:r>
            <a:r>
              <a:rPr lang="tr-TR" dirty="0" err="1"/>
              <a:t>the</a:t>
            </a:r>
            <a:r>
              <a:rPr lang="tr-TR" dirty="0"/>
              <a:t> </a:t>
            </a:r>
            <a:r>
              <a:rPr lang="tr-TR" dirty="0" err="1"/>
              <a:t>etiologies</a:t>
            </a:r>
            <a:r>
              <a:rPr lang="tr-TR" dirty="0"/>
              <a:t> </a:t>
            </a:r>
            <a:r>
              <a:rPr lang="tr-TR" dirty="0" err="1"/>
              <a:t>and</a:t>
            </a:r>
            <a:r>
              <a:rPr lang="tr-TR" dirty="0"/>
              <a:t> </a:t>
            </a:r>
            <a:r>
              <a:rPr lang="tr-TR" dirty="0" err="1"/>
              <a:t>evaluation</a:t>
            </a:r>
            <a:r>
              <a:rPr lang="tr-TR" dirty="0"/>
              <a:t> of </a:t>
            </a:r>
            <a:r>
              <a:rPr lang="tr-TR" dirty="0" err="1"/>
              <a:t>abdominal</a:t>
            </a:r>
            <a:r>
              <a:rPr lang="tr-TR" dirty="0"/>
              <a:t> </a:t>
            </a:r>
            <a:r>
              <a:rPr lang="tr-TR" dirty="0" err="1"/>
              <a:t>and</a:t>
            </a:r>
            <a:r>
              <a:rPr lang="tr-TR" dirty="0"/>
              <a:t> </a:t>
            </a:r>
            <a:r>
              <a:rPr lang="tr-TR" dirty="0" err="1"/>
              <a:t>pelvic</a:t>
            </a:r>
            <a:r>
              <a:rPr lang="tr-TR" dirty="0"/>
              <a:t> </a:t>
            </a:r>
            <a:r>
              <a:rPr lang="tr-TR" dirty="0" err="1"/>
              <a:t>pain</a:t>
            </a:r>
            <a:endParaRPr lang="tr-TR" dirty="0"/>
          </a:p>
          <a:p>
            <a:endParaRPr lang="tr-TR" dirty="0"/>
          </a:p>
        </p:txBody>
      </p:sp>
      <p:pic>
        <p:nvPicPr>
          <p:cNvPr id="4" name="Resim 3"/>
          <p:cNvPicPr>
            <a:picLocks noChangeAspect="1"/>
          </p:cNvPicPr>
          <p:nvPr/>
        </p:nvPicPr>
        <p:blipFill>
          <a:blip r:embed="rId3"/>
          <a:stretch>
            <a:fillRect/>
          </a:stretch>
        </p:blipFill>
        <p:spPr>
          <a:xfrm>
            <a:off x="8800892" y="3192463"/>
            <a:ext cx="2717800" cy="2984500"/>
          </a:xfrm>
          <a:prstGeom prst="rect">
            <a:avLst/>
          </a:prstGeom>
        </p:spPr>
      </p:pic>
    </p:spTree>
    <p:extLst>
      <p:ext uri="{BB962C8B-B14F-4D97-AF65-F5344CB8AC3E}">
        <p14:creationId xmlns:p14="http://schemas.microsoft.com/office/powerpoint/2010/main" val="3466431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a:t>
            </a:r>
          </a:p>
        </p:txBody>
      </p:sp>
      <p:sp>
        <p:nvSpPr>
          <p:cNvPr id="3" name="Content Placeholder 2"/>
          <p:cNvSpPr>
            <a:spLocks noGrp="1"/>
          </p:cNvSpPr>
          <p:nvPr>
            <p:ph idx="1"/>
          </p:nvPr>
        </p:nvSpPr>
        <p:spPr/>
        <p:txBody>
          <a:bodyPr>
            <a:normAutofit/>
          </a:bodyPr>
          <a:lstStyle/>
          <a:p>
            <a:r>
              <a:rPr lang="en-US" dirty="0"/>
              <a:t>The evaluation of women with CPP starts by taking a complete history that includes</a:t>
            </a:r>
          </a:p>
          <a:p>
            <a:pPr lvl="1"/>
            <a:r>
              <a:rPr lang="en-US" sz="2800" dirty="0"/>
              <a:t>Urinary</a:t>
            </a:r>
          </a:p>
          <a:p>
            <a:pPr lvl="1"/>
            <a:r>
              <a:rPr lang="en-US" sz="2800" dirty="0"/>
              <a:t>Gastrointestinal</a:t>
            </a:r>
          </a:p>
          <a:p>
            <a:pPr lvl="1"/>
            <a:r>
              <a:rPr lang="en-US" sz="2800" dirty="0"/>
              <a:t>Gynecologic</a:t>
            </a:r>
          </a:p>
          <a:p>
            <a:pPr lvl="1"/>
            <a:r>
              <a:rPr lang="en-US" sz="2800" dirty="0"/>
              <a:t>Musculoskeletal</a:t>
            </a:r>
          </a:p>
          <a:p>
            <a:pPr lvl="1"/>
            <a:r>
              <a:rPr lang="en-US" sz="2800" dirty="0"/>
              <a:t>Sexual</a:t>
            </a:r>
          </a:p>
          <a:p>
            <a:pPr lvl="1"/>
            <a:r>
              <a:rPr lang="en-US" sz="2800" dirty="0"/>
              <a:t>Psychosocial symptoms </a:t>
            </a:r>
          </a:p>
        </p:txBody>
      </p:sp>
    </p:spTree>
    <p:extLst>
      <p:ext uri="{BB962C8B-B14F-4D97-AF65-F5344CB8AC3E}">
        <p14:creationId xmlns:p14="http://schemas.microsoft.com/office/powerpoint/2010/main" val="945185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a:t>
            </a:r>
          </a:p>
        </p:txBody>
      </p:sp>
      <p:sp>
        <p:nvSpPr>
          <p:cNvPr id="3" name="Content Placeholder 2"/>
          <p:cNvSpPr>
            <a:spLocks noGrp="1"/>
          </p:cNvSpPr>
          <p:nvPr>
            <p:ph idx="1"/>
          </p:nvPr>
        </p:nvSpPr>
        <p:spPr/>
        <p:txBody>
          <a:bodyPr>
            <a:normAutofit/>
          </a:bodyPr>
          <a:lstStyle/>
          <a:p>
            <a:r>
              <a:rPr lang="en-US" dirty="0" err="1"/>
              <a:t>Characterstics</a:t>
            </a:r>
            <a:r>
              <a:rPr lang="en-US" dirty="0"/>
              <a:t> of pelvic &amp; abdominal pain</a:t>
            </a:r>
            <a:endParaRPr lang="en-US" sz="3200" dirty="0"/>
          </a:p>
          <a:p>
            <a:pPr lvl="1"/>
            <a:r>
              <a:rPr lang="en-US" dirty="0"/>
              <a:t>Location, duration, and referral patterns</a:t>
            </a:r>
          </a:p>
          <a:p>
            <a:pPr lvl="1"/>
            <a:r>
              <a:rPr lang="en-US" dirty="0"/>
              <a:t>Impact of position on pain </a:t>
            </a:r>
          </a:p>
          <a:p>
            <a:pPr lvl="1"/>
            <a:r>
              <a:rPr lang="en-US" dirty="0"/>
              <a:t>Neuropathic pain?</a:t>
            </a:r>
          </a:p>
          <a:p>
            <a:pPr lvl="1"/>
            <a:r>
              <a:rPr lang="en-US" dirty="0"/>
              <a:t>History of pelvic infection</a:t>
            </a:r>
          </a:p>
          <a:p>
            <a:r>
              <a:rPr lang="en-US" dirty="0"/>
              <a:t>Urinary tract symptoms</a:t>
            </a:r>
          </a:p>
          <a:p>
            <a:pPr lvl="1"/>
            <a:r>
              <a:rPr lang="en-US" dirty="0"/>
              <a:t>Frequency, urgency, incontinence, </a:t>
            </a:r>
            <a:r>
              <a:rPr lang="en-US" dirty="0" err="1"/>
              <a:t>nocturia</a:t>
            </a:r>
            <a:r>
              <a:rPr lang="en-US" dirty="0"/>
              <a:t>, dysuria, sensation of incomplete emptying, bladder pain</a:t>
            </a:r>
          </a:p>
        </p:txBody>
      </p:sp>
    </p:spTree>
    <p:extLst>
      <p:ext uri="{BB962C8B-B14F-4D97-AF65-F5344CB8AC3E}">
        <p14:creationId xmlns:p14="http://schemas.microsoft.com/office/powerpoint/2010/main" val="12293606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8299" y="752240"/>
            <a:ext cx="10515600" cy="902585"/>
          </a:xfrm>
        </p:spPr>
        <p:txBody>
          <a:bodyPr>
            <a:normAutofit/>
          </a:bodyPr>
          <a:lstStyle/>
          <a:p>
            <a:pPr marL="0" indent="0">
              <a:buNone/>
            </a:pPr>
            <a:r>
              <a:rPr lang="en-US"/>
              <a:t>The patient is asked to identify all locations where she experiences chronic or persistent pain on anatomic diagrams.</a:t>
            </a:r>
            <a:endParaRPr lang="en-US" dirty="0"/>
          </a:p>
        </p:txBody>
      </p:sp>
      <p:sp>
        <p:nvSpPr>
          <p:cNvPr id="4" name="Rounded Rectangle 3"/>
          <p:cNvSpPr/>
          <p:nvPr/>
        </p:nvSpPr>
        <p:spPr>
          <a:xfrm>
            <a:off x="688299" y="581441"/>
            <a:ext cx="10374443" cy="1244184"/>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225" y="1996424"/>
            <a:ext cx="5122910" cy="465920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6082" y="1996424"/>
            <a:ext cx="4897839" cy="4467876"/>
          </a:xfrm>
          <a:prstGeom prst="rect">
            <a:avLst/>
          </a:prstGeom>
        </p:spPr>
      </p:pic>
    </p:spTree>
    <p:extLst>
      <p:ext uri="{BB962C8B-B14F-4D97-AF65-F5344CB8AC3E}">
        <p14:creationId xmlns:p14="http://schemas.microsoft.com/office/powerpoint/2010/main" val="5189787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sz="3200" dirty="0">
                <a:solidFill>
                  <a:srgbClr val="C00000"/>
                </a:solidFill>
              </a:rPr>
              <a:t>Associated</a:t>
            </a:r>
          </a:p>
          <a:p>
            <a:r>
              <a:rPr lang="en-US" sz="3200" dirty="0">
                <a:solidFill>
                  <a:schemeClr val="accent1">
                    <a:lumMod val="75000"/>
                  </a:schemeClr>
                </a:solidFill>
              </a:rPr>
              <a:t>Provocative/palliative</a:t>
            </a:r>
          </a:p>
          <a:p>
            <a:r>
              <a:rPr lang="en-US" sz="3200" dirty="0">
                <a:solidFill>
                  <a:srgbClr val="FFC000"/>
                </a:solidFill>
              </a:rPr>
              <a:t>Quality</a:t>
            </a:r>
          </a:p>
          <a:p>
            <a:r>
              <a:rPr lang="en-US" sz="3200" dirty="0">
                <a:solidFill>
                  <a:srgbClr val="7030A0"/>
                </a:solidFill>
              </a:rPr>
              <a:t>Radiation</a:t>
            </a:r>
          </a:p>
          <a:p>
            <a:r>
              <a:rPr lang="en-US" sz="3200" dirty="0">
                <a:solidFill>
                  <a:srgbClr val="33A4FC"/>
                </a:solidFill>
              </a:rPr>
              <a:t>Setting</a:t>
            </a:r>
          </a:p>
          <a:p>
            <a:r>
              <a:rPr lang="en-US" sz="3200" dirty="0">
                <a:solidFill>
                  <a:srgbClr val="EC52A4"/>
                </a:solidFill>
              </a:rPr>
              <a:t>Temporal aspects</a:t>
            </a:r>
          </a:p>
          <a:p>
            <a:pPr marL="0" indent="0">
              <a:buNone/>
            </a:pPr>
            <a:endParaRPr lang="en-US" i="1" dirty="0"/>
          </a:p>
          <a:p>
            <a:pPr marL="0" indent="0">
              <a:buNone/>
            </a:pPr>
            <a:r>
              <a:rPr lang="en-US" i="1" dirty="0"/>
              <a:t>"A" for associated symptoms logically may be queried towards the conclusion of the patient interview</a:t>
            </a:r>
            <a:r>
              <a:rPr lang="en-US" dirty="0"/>
              <a:t> </a:t>
            </a:r>
          </a:p>
        </p:txBody>
      </p:sp>
      <p:sp>
        <p:nvSpPr>
          <p:cNvPr id="4" name="Title 3"/>
          <p:cNvSpPr>
            <a:spLocks noGrp="1"/>
          </p:cNvSpPr>
          <p:nvPr>
            <p:ph type="title"/>
          </p:nvPr>
        </p:nvSpPr>
        <p:spPr>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solidFill>
                  <a:srgbClr val="C00000"/>
                </a:solidFill>
              </a:rPr>
              <a:t>A</a:t>
            </a:r>
            <a:r>
              <a:rPr lang="en-US" sz="6000" b="1" dirty="0">
                <a:solidFill>
                  <a:schemeClr val="accent1">
                    <a:lumMod val="75000"/>
                  </a:schemeClr>
                </a:solidFill>
              </a:rPr>
              <a:t>P</a:t>
            </a:r>
            <a:r>
              <a:rPr lang="en-US" sz="6000" b="1" dirty="0">
                <a:solidFill>
                  <a:srgbClr val="FFC000"/>
                </a:solidFill>
              </a:rPr>
              <a:t>Q</a:t>
            </a:r>
            <a:r>
              <a:rPr lang="en-US" sz="6000" b="1" dirty="0">
                <a:solidFill>
                  <a:srgbClr val="7030A0"/>
                </a:solidFill>
              </a:rPr>
              <a:t>R</a:t>
            </a:r>
            <a:r>
              <a:rPr lang="en-US" sz="6000" b="1" dirty="0">
                <a:solidFill>
                  <a:srgbClr val="33A4FC"/>
                </a:solidFill>
              </a:rPr>
              <a:t>S</a:t>
            </a:r>
            <a:r>
              <a:rPr lang="en-US" sz="6000" b="1" dirty="0">
                <a:solidFill>
                  <a:srgbClr val="EC52A4"/>
                </a:solidFill>
              </a:rPr>
              <a:t>T</a:t>
            </a:r>
          </a:p>
        </p:txBody>
      </p:sp>
      <p:sp>
        <p:nvSpPr>
          <p:cNvPr id="5" name="Content Placeholder 2"/>
          <p:cNvSpPr txBox="1">
            <a:spLocks/>
          </p:cNvSpPr>
          <p:nvPr/>
        </p:nvSpPr>
        <p:spPr>
          <a:xfrm>
            <a:off x="838200" y="576613"/>
            <a:ext cx="10515600" cy="9025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endParaRPr lang="en-US" dirty="0"/>
          </a:p>
        </p:txBody>
      </p:sp>
      <p:pic>
        <p:nvPicPr>
          <p:cNvPr id="6" name="Picture 5"/>
          <p:cNvPicPr>
            <a:picLocks noChangeAspect="1"/>
          </p:cNvPicPr>
          <p:nvPr/>
        </p:nvPicPr>
        <p:blipFill>
          <a:blip r:embed="rId3"/>
          <a:stretch>
            <a:fillRect/>
          </a:stretch>
        </p:blipFill>
        <p:spPr>
          <a:xfrm>
            <a:off x="7928651" y="2879152"/>
            <a:ext cx="2120900" cy="1549400"/>
          </a:xfrm>
          <a:prstGeom prst="rect">
            <a:avLst/>
          </a:prstGeom>
        </p:spPr>
      </p:pic>
    </p:spTree>
    <p:extLst>
      <p:ext uri="{BB962C8B-B14F-4D97-AF65-F5344CB8AC3E}">
        <p14:creationId xmlns:p14="http://schemas.microsoft.com/office/powerpoint/2010/main" val="20658572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Examination</a:t>
            </a:r>
          </a:p>
        </p:txBody>
      </p:sp>
      <p:sp>
        <p:nvSpPr>
          <p:cNvPr id="3" name="Content Placeholder 2"/>
          <p:cNvSpPr>
            <a:spLocks noGrp="1"/>
          </p:cNvSpPr>
          <p:nvPr>
            <p:ph idx="1"/>
          </p:nvPr>
        </p:nvSpPr>
        <p:spPr>
          <a:xfrm>
            <a:off x="838200" y="1825624"/>
            <a:ext cx="10515600" cy="4919949"/>
          </a:xfrm>
        </p:spPr>
        <p:txBody>
          <a:bodyPr>
            <a:noAutofit/>
          </a:bodyPr>
          <a:lstStyle/>
          <a:p>
            <a:pPr>
              <a:lnSpc>
                <a:spcPct val="110000"/>
              </a:lnSpc>
            </a:pPr>
            <a:r>
              <a:rPr lang="en-US" sz="2400" dirty="0"/>
              <a:t>Physical examination includes an external examination of the trunk muscles and connective tissue, a pelvic examination with assessment of the pelvic floor musculature, and assessment of the patient's gait and motor strength.</a:t>
            </a:r>
          </a:p>
          <a:p>
            <a:pPr>
              <a:lnSpc>
                <a:spcPct val="110000"/>
              </a:lnSpc>
            </a:pPr>
            <a:r>
              <a:rPr lang="en-US" sz="2400" dirty="0"/>
              <a:t>Examination that includes visual inspection and palpation of the abdomen, hips, low back, buttocks, and thighs.</a:t>
            </a:r>
          </a:p>
          <a:p>
            <a:pPr>
              <a:lnSpc>
                <a:spcPct val="110000"/>
              </a:lnSpc>
            </a:pPr>
            <a:r>
              <a:rPr lang="en-US" sz="2400" dirty="0"/>
              <a:t>Examine any other areas of concern to the patient</a:t>
            </a:r>
          </a:p>
          <a:p>
            <a:pPr>
              <a:lnSpc>
                <a:spcPct val="110000"/>
              </a:lnSpc>
            </a:pPr>
            <a:r>
              <a:rPr lang="en-US" sz="2400" dirty="0"/>
              <a:t>Assess for areas of tenderness, referred pain, and trigger points</a:t>
            </a:r>
          </a:p>
        </p:txBody>
      </p:sp>
    </p:spTree>
    <p:extLst>
      <p:ext uri="{BB962C8B-B14F-4D97-AF65-F5344CB8AC3E}">
        <p14:creationId xmlns:p14="http://schemas.microsoft.com/office/powerpoint/2010/main" val="3986022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Examination</a:t>
            </a:r>
          </a:p>
        </p:txBody>
      </p:sp>
      <p:sp>
        <p:nvSpPr>
          <p:cNvPr id="3" name="Content Placeholder 2"/>
          <p:cNvSpPr>
            <a:spLocks noGrp="1"/>
          </p:cNvSpPr>
          <p:nvPr>
            <p:ph idx="1"/>
          </p:nvPr>
        </p:nvSpPr>
        <p:spPr>
          <a:xfrm>
            <a:off x="838200" y="1825624"/>
            <a:ext cx="10515600" cy="4919949"/>
          </a:xfrm>
        </p:spPr>
        <p:txBody>
          <a:bodyPr>
            <a:noAutofit/>
          </a:bodyPr>
          <a:lstStyle/>
          <a:p>
            <a:r>
              <a:rPr lang="en-US" sz="2400" dirty="0"/>
              <a:t>Assess the connective tissues by rolling the skin lightly between two fingers (not pinching); tender areas often feel thickened or tight and will elicit sharp pain or a deep "bruise-like" pain.</a:t>
            </a:r>
          </a:p>
          <a:p>
            <a:r>
              <a:rPr lang="en-US" sz="2400" dirty="0"/>
              <a:t>Apply pressure over the suprapubic area to see if pain is elicited, especially as the bladder is compressed.</a:t>
            </a:r>
          </a:p>
          <a:p>
            <a:r>
              <a:rPr lang="en-US" sz="2400" dirty="0"/>
              <a:t>Examine any surgical scars.</a:t>
            </a:r>
          </a:p>
          <a:p>
            <a:pPr lvl="1"/>
            <a:r>
              <a:rPr lang="en-US" sz="2000" dirty="0"/>
              <a:t>Scars should move easily and without restrictions; scars that are puckered, have limited movement, or are tender could be a source of pain or exacerbate symptoms.</a:t>
            </a:r>
          </a:p>
        </p:txBody>
      </p:sp>
    </p:spTree>
    <p:extLst>
      <p:ext uri="{BB962C8B-B14F-4D97-AF65-F5344CB8AC3E}">
        <p14:creationId xmlns:p14="http://schemas.microsoft.com/office/powerpoint/2010/main" val="19821009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Examination</a:t>
            </a:r>
          </a:p>
        </p:txBody>
      </p:sp>
      <p:sp>
        <p:nvSpPr>
          <p:cNvPr id="3" name="Content Placeholder 2"/>
          <p:cNvSpPr>
            <a:spLocks noGrp="1"/>
          </p:cNvSpPr>
          <p:nvPr>
            <p:ph idx="1"/>
          </p:nvPr>
        </p:nvSpPr>
        <p:spPr>
          <a:xfrm>
            <a:off x="838200" y="1825624"/>
            <a:ext cx="10515600" cy="4919949"/>
          </a:xfrm>
        </p:spPr>
        <p:txBody>
          <a:bodyPr>
            <a:noAutofit/>
          </a:bodyPr>
          <a:lstStyle/>
          <a:p>
            <a:pPr>
              <a:lnSpc>
                <a:spcPct val="110000"/>
              </a:lnSpc>
            </a:pPr>
            <a:r>
              <a:rPr lang="en-US" sz="2400" dirty="0"/>
              <a:t>Palpation is the main method for clinical assessment of pelvic floor </a:t>
            </a:r>
            <a:r>
              <a:rPr lang="en-US" sz="2400" dirty="0" err="1"/>
              <a:t>hypertonus</a:t>
            </a:r>
            <a:r>
              <a:rPr lang="en-US" sz="2400" dirty="0"/>
              <a:t> and trigger points.</a:t>
            </a:r>
          </a:p>
          <a:p>
            <a:pPr>
              <a:lnSpc>
                <a:spcPct val="110000"/>
              </a:lnSpc>
            </a:pPr>
            <a:r>
              <a:rPr lang="en-US" sz="2400" dirty="0"/>
              <a:t>Skeletal muscles are palpated for a tight band of tissue (</a:t>
            </a:r>
            <a:r>
              <a:rPr lang="en-US" sz="2400" dirty="0" err="1"/>
              <a:t>hypertonus</a:t>
            </a:r>
            <a:r>
              <a:rPr lang="en-US" sz="2400" dirty="0"/>
              <a:t>) or nodule (trigger point) that produces local pain, a twitch response, and/or referred pain to the pelvic organs or surrounding tissues.</a:t>
            </a:r>
          </a:p>
        </p:txBody>
      </p:sp>
    </p:spTree>
    <p:extLst>
      <p:ext uri="{BB962C8B-B14F-4D97-AF65-F5344CB8AC3E}">
        <p14:creationId xmlns:p14="http://schemas.microsoft.com/office/powerpoint/2010/main" val="8165076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Examination</a:t>
            </a:r>
          </a:p>
        </p:txBody>
      </p:sp>
      <p:sp>
        <p:nvSpPr>
          <p:cNvPr id="3" name="Content Placeholder 2"/>
          <p:cNvSpPr>
            <a:spLocks noGrp="1"/>
          </p:cNvSpPr>
          <p:nvPr>
            <p:ph idx="1"/>
          </p:nvPr>
        </p:nvSpPr>
        <p:spPr/>
        <p:txBody>
          <a:bodyPr>
            <a:normAutofit/>
          </a:bodyPr>
          <a:lstStyle/>
          <a:p>
            <a:r>
              <a:rPr lang="en-US" dirty="0"/>
              <a:t>In a series of 49 women with myofascial pelvic pain syndrome;</a:t>
            </a:r>
          </a:p>
          <a:p>
            <a:r>
              <a:rPr lang="en-US" dirty="0"/>
              <a:t>92 percent had trigger points in the </a:t>
            </a:r>
            <a:r>
              <a:rPr lang="en-US" dirty="0" err="1"/>
              <a:t>levator</a:t>
            </a:r>
            <a:r>
              <a:rPr lang="en-US" dirty="0"/>
              <a:t> </a:t>
            </a:r>
            <a:r>
              <a:rPr lang="en-US" dirty="0" err="1"/>
              <a:t>ani</a:t>
            </a:r>
            <a:r>
              <a:rPr lang="en-US" dirty="0"/>
              <a:t> muscles</a:t>
            </a:r>
          </a:p>
          <a:p>
            <a:r>
              <a:rPr lang="en-US" dirty="0"/>
              <a:t>Other commonly affected muscle groups included the rectus (65%), iliopsoas (43%), obturator internus (45%), and piriformis (8%)</a:t>
            </a:r>
          </a:p>
          <a:p>
            <a:r>
              <a:rPr lang="en-US" dirty="0"/>
              <a:t>The variation in trigger point location may account for the diversity of presenting symptoms among women with myofascial pelvic pain syndrome.</a:t>
            </a:r>
          </a:p>
          <a:p>
            <a:endParaRPr lang="en-US" dirty="0"/>
          </a:p>
        </p:txBody>
      </p:sp>
      <p:sp>
        <p:nvSpPr>
          <p:cNvPr id="4" name="Rectangle 3"/>
          <p:cNvSpPr/>
          <p:nvPr/>
        </p:nvSpPr>
        <p:spPr>
          <a:xfrm>
            <a:off x="0" y="5981075"/>
            <a:ext cx="12192000" cy="876925"/>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38200" y="6103053"/>
            <a:ext cx="10548703" cy="830997"/>
          </a:xfrm>
          <a:prstGeom prst="rect">
            <a:avLst/>
          </a:prstGeom>
        </p:spPr>
        <p:txBody>
          <a:bodyPr wrap="square">
            <a:spAutoFit/>
          </a:bodyPr>
          <a:lstStyle/>
          <a:p>
            <a:r>
              <a:rPr lang="en-US" sz="1600" dirty="0">
                <a:solidFill>
                  <a:srgbClr val="02BEEE"/>
                </a:solidFill>
              </a:rPr>
              <a:t>FitzGerald MP, </a:t>
            </a:r>
            <a:r>
              <a:rPr lang="en-US" sz="1600" dirty="0" err="1">
                <a:solidFill>
                  <a:srgbClr val="02BEEE"/>
                </a:solidFill>
              </a:rPr>
              <a:t>Kotarinos</a:t>
            </a:r>
            <a:r>
              <a:rPr lang="en-US" sz="1600" dirty="0">
                <a:solidFill>
                  <a:srgbClr val="02BEEE"/>
                </a:solidFill>
              </a:rPr>
              <a:t> R. Rehabilitation of the short pelvic floor. I: Background and patient evaluation. </a:t>
            </a:r>
            <a:r>
              <a:rPr lang="en-US" sz="1600" dirty="0" err="1">
                <a:solidFill>
                  <a:srgbClr val="02BEEE"/>
                </a:solidFill>
              </a:rPr>
              <a:t>Int</a:t>
            </a:r>
            <a:r>
              <a:rPr lang="en-US" sz="1600" dirty="0">
                <a:solidFill>
                  <a:srgbClr val="02BEEE"/>
                </a:solidFill>
              </a:rPr>
              <a:t> </a:t>
            </a:r>
            <a:r>
              <a:rPr lang="en-US" sz="1600" dirty="0" err="1">
                <a:solidFill>
                  <a:srgbClr val="02BEEE"/>
                </a:solidFill>
              </a:rPr>
              <a:t>Urogynecol</a:t>
            </a:r>
            <a:r>
              <a:rPr lang="en-US" sz="1600" dirty="0">
                <a:solidFill>
                  <a:srgbClr val="02BEEE"/>
                </a:solidFill>
              </a:rPr>
              <a:t> J Pelvic Floor </a:t>
            </a:r>
            <a:r>
              <a:rPr lang="en-US" sz="1600" dirty="0" err="1">
                <a:solidFill>
                  <a:srgbClr val="02BEEE"/>
                </a:solidFill>
              </a:rPr>
              <a:t>Dysfunct</a:t>
            </a:r>
            <a:r>
              <a:rPr lang="en-US" sz="1600" dirty="0">
                <a:solidFill>
                  <a:srgbClr val="02BEEE"/>
                </a:solidFill>
              </a:rPr>
              <a:t> 2003; 14:261.</a:t>
            </a:r>
          </a:p>
          <a:p>
            <a:endParaRPr lang="en-US" sz="1600" dirty="0">
              <a:solidFill>
                <a:srgbClr val="02BEEE"/>
              </a:solidFill>
            </a:endParaRPr>
          </a:p>
        </p:txBody>
      </p:sp>
    </p:spTree>
    <p:extLst>
      <p:ext uri="{BB962C8B-B14F-4D97-AF65-F5344CB8AC3E}">
        <p14:creationId xmlns:p14="http://schemas.microsoft.com/office/powerpoint/2010/main" val="12387976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209" y="125282"/>
            <a:ext cx="10989039" cy="1325563"/>
          </a:xfrm>
        </p:spPr>
        <p:txBody>
          <a:bodyPr>
            <a:normAutofit/>
          </a:bodyPr>
          <a:lstStyle/>
          <a:p>
            <a:r>
              <a:rPr lang="en-US" sz="4000" dirty="0"/>
              <a:t>Pelvik Examination</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26151" y="1027906"/>
            <a:ext cx="4694309" cy="5183763"/>
          </a:xfrm>
        </p:spPr>
      </p:pic>
      <p:sp>
        <p:nvSpPr>
          <p:cNvPr id="6" name="Rectangle 5"/>
          <p:cNvSpPr/>
          <p:nvPr/>
        </p:nvSpPr>
        <p:spPr>
          <a:xfrm>
            <a:off x="0" y="6311900"/>
            <a:ext cx="12192000" cy="5461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33763" y="6387056"/>
            <a:ext cx="8959697" cy="338554"/>
          </a:xfrm>
          <a:prstGeom prst="rect">
            <a:avLst/>
          </a:prstGeom>
        </p:spPr>
        <p:txBody>
          <a:bodyPr wrap="none">
            <a:spAutoFit/>
          </a:bodyPr>
          <a:lstStyle/>
          <a:p>
            <a:r>
              <a:rPr lang="en-US" sz="1600" dirty="0">
                <a:solidFill>
                  <a:srgbClr val="02BEEE"/>
                </a:solidFill>
              </a:rPr>
              <a:t>Hartmann D. Chronic vulvar pain from a physical therapy perspective. </a:t>
            </a:r>
            <a:r>
              <a:rPr lang="en-US" sz="1600" dirty="0" err="1">
                <a:solidFill>
                  <a:srgbClr val="02BEEE"/>
                </a:solidFill>
              </a:rPr>
              <a:t>Dermatol</a:t>
            </a:r>
            <a:r>
              <a:rPr lang="en-US" sz="1600" dirty="0">
                <a:solidFill>
                  <a:srgbClr val="02BEEE"/>
                </a:solidFill>
              </a:rPr>
              <a:t> </a:t>
            </a:r>
            <a:r>
              <a:rPr lang="en-US" sz="1600" dirty="0" err="1">
                <a:solidFill>
                  <a:srgbClr val="02BEEE"/>
                </a:solidFill>
              </a:rPr>
              <a:t>Ther</a:t>
            </a:r>
            <a:r>
              <a:rPr lang="en-US" sz="1600" dirty="0">
                <a:solidFill>
                  <a:srgbClr val="02BEEE"/>
                </a:solidFill>
              </a:rPr>
              <a:t>. 2010;23(5):505e13. </a:t>
            </a:r>
          </a:p>
        </p:txBody>
      </p:sp>
    </p:spTree>
    <p:extLst>
      <p:ext uri="{BB962C8B-B14F-4D97-AF65-F5344CB8AC3E}">
        <p14:creationId xmlns:p14="http://schemas.microsoft.com/office/powerpoint/2010/main" val="19364025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902" y="119921"/>
            <a:ext cx="11891087" cy="6565692"/>
          </a:xfrm>
        </p:spPr>
      </p:pic>
    </p:spTree>
    <p:extLst>
      <p:ext uri="{BB962C8B-B14F-4D97-AF65-F5344CB8AC3E}">
        <p14:creationId xmlns:p14="http://schemas.microsoft.com/office/powerpoint/2010/main" val="1779847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Pelvic Pain</a:t>
            </a:r>
          </a:p>
        </p:txBody>
      </p:sp>
      <p:sp>
        <p:nvSpPr>
          <p:cNvPr id="3" name="Content Placeholder 2"/>
          <p:cNvSpPr>
            <a:spLocks noGrp="1"/>
          </p:cNvSpPr>
          <p:nvPr>
            <p:ph idx="1"/>
          </p:nvPr>
        </p:nvSpPr>
        <p:spPr>
          <a:xfrm>
            <a:off x="838200" y="1390910"/>
            <a:ext cx="10515600" cy="4351338"/>
          </a:xfrm>
        </p:spPr>
        <p:txBody>
          <a:bodyPr>
            <a:normAutofit/>
          </a:bodyPr>
          <a:lstStyle/>
          <a:p>
            <a:r>
              <a:rPr lang="en-US" dirty="0"/>
              <a:t>Pelvic pain is defined as pain localizing to the pelvis, the anterior abdominal wall at or below the umbilicus, the lumbosacral back, or the pelvic floor.</a:t>
            </a:r>
          </a:p>
          <a:p>
            <a:r>
              <a:rPr lang="en-US" b="1" dirty="0"/>
              <a:t>Chronic pelvic pain (CPP) </a:t>
            </a:r>
            <a:r>
              <a:rPr lang="en-US" dirty="0"/>
              <a:t>is defined as pain of &gt;=6 month’s duration, and is of sufficient severity to cause functional disability or require medical attention.</a:t>
            </a:r>
          </a:p>
          <a:p>
            <a:r>
              <a:rPr lang="en-US" dirty="0"/>
              <a:t>CPP poses a significant challenge to both the patient and provider. </a:t>
            </a:r>
          </a:p>
          <a:p>
            <a:r>
              <a:rPr lang="en-US" dirty="0"/>
              <a:t>Pain can be debilitating, impacting the patients work and career as well as family and relationships. </a:t>
            </a:r>
          </a:p>
          <a:p>
            <a:endParaRPr lang="en-US" dirty="0"/>
          </a:p>
        </p:txBody>
      </p:sp>
      <p:sp>
        <p:nvSpPr>
          <p:cNvPr id="4" name="Rectangle 3"/>
          <p:cNvSpPr/>
          <p:nvPr/>
        </p:nvSpPr>
        <p:spPr>
          <a:xfrm>
            <a:off x="0" y="5943600"/>
            <a:ext cx="121920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38200" y="6107941"/>
            <a:ext cx="8669681" cy="830997"/>
          </a:xfrm>
          <a:prstGeom prst="rect">
            <a:avLst/>
          </a:prstGeom>
        </p:spPr>
        <p:txBody>
          <a:bodyPr wrap="none">
            <a:spAutoFit/>
          </a:bodyPr>
          <a:lstStyle/>
          <a:p>
            <a:r>
              <a:rPr lang="en-US" sz="1600" dirty="0">
                <a:solidFill>
                  <a:srgbClr val="02BEEE"/>
                </a:solidFill>
              </a:rPr>
              <a:t>Bishop LA. Management of Chronic Pelvic Pain. </a:t>
            </a:r>
            <a:r>
              <a:rPr lang="de-DE" sz="1600" dirty="0" err="1">
                <a:solidFill>
                  <a:srgbClr val="02BEEE"/>
                </a:solidFill>
              </a:rPr>
              <a:t>Clin</a:t>
            </a:r>
            <a:r>
              <a:rPr lang="de-DE" sz="1600" dirty="0">
                <a:solidFill>
                  <a:srgbClr val="02BEEE"/>
                </a:solidFill>
              </a:rPr>
              <a:t> </a:t>
            </a:r>
            <a:r>
              <a:rPr lang="de-DE" sz="1600" dirty="0" err="1">
                <a:solidFill>
                  <a:srgbClr val="02BEEE"/>
                </a:solidFill>
              </a:rPr>
              <a:t>Obstet</a:t>
            </a:r>
            <a:r>
              <a:rPr lang="de-DE" sz="1600" dirty="0">
                <a:solidFill>
                  <a:srgbClr val="02BEEE"/>
                </a:solidFill>
              </a:rPr>
              <a:t> </a:t>
            </a:r>
            <a:r>
              <a:rPr lang="de-DE" sz="1600" dirty="0" err="1">
                <a:solidFill>
                  <a:srgbClr val="02BEEE"/>
                </a:solidFill>
              </a:rPr>
              <a:t>Gynecol</a:t>
            </a:r>
            <a:r>
              <a:rPr lang="de-DE" sz="1600" dirty="0">
                <a:solidFill>
                  <a:srgbClr val="02BEEE"/>
                </a:solidFill>
              </a:rPr>
              <a:t>. 2017 Sep;60(3):524-530.</a:t>
            </a:r>
            <a:r>
              <a:rPr lang="en-US" sz="1600" dirty="0">
                <a:solidFill>
                  <a:srgbClr val="02BEEE"/>
                </a:solidFill>
              </a:rPr>
              <a:t> </a:t>
            </a:r>
          </a:p>
          <a:p>
            <a:r>
              <a:rPr lang="nb-NO" sz="1600" dirty="0">
                <a:solidFill>
                  <a:srgbClr val="02BEEE"/>
                </a:solidFill>
              </a:rPr>
              <a:t>Le PU, Fitzgerald CM. </a:t>
            </a:r>
            <a:r>
              <a:rPr lang="nb-NO" sz="1600" dirty="0" err="1">
                <a:solidFill>
                  <a:srgbClr val="02BEEE"/>
                </a:solidFill>
              </a:rPr>
              <a:t>Pelvic</a:t>
            </a:r>
            <a:r>
              <a:rPr lang="nb-NO" sz="1600" dirty="0">
                <a:solidFill>
                  <a:srgbClr val="02BEEE"/>
                </a:solidFill>
              </a:rPr>
              <a:t> </a:t>
            </a:r>
            <a:r>
              <a:rPr lang="nb-NO" sz="1600" dirty="0" err="1">
                <a:solidFill>
                  <a:srgbClr val="02BEEE"/>
                </a:solidFill>
              </a:rPr>
              <a:t>Pain</a:t>
            </a:r>
            <a:r>
              <a:rPr lang="nb-NO" sz="1600" dirty="0">
                <a:solidFill>
                  <a:srgbClr val="02BEEE"/>
                </a:solidFill>
              </a:rPr>
              <a:t>: An </a:t>
            </a:r>
            <a:r>
              <a:rPr lang="nb-NO" sz="1600" dirty="0" err="1">
                <a:solidFill>
                  <a:srgbClr val="02BEEE"/>
                </a:solidFill>
              </a:rPr>
              <a:t>Overview</a:t>
            </a:r>
            <a:r>
              <a:rPr lang="nb-NO" sz="1600" dirty="0">
                <a:solidFill>
                  <a:srgbClr val="02BEEE"/>
                </a:solidFill>
              </a:rPr>
              <a:t>. </a:t>
            </a:r>
            <a:r>
              <a:rPr lang="nb-NO" sz="1600" dirty="0" err="1">
                <a:solidFill>
                  <a:srgbClr val="02BEEE"/>
                </a:solidFill>
              </a:rPr>
              <a:t>Phys</a:t>
            </a:r>
            <a:r>
              <a:rPr lang="nb-NO" sz="1600" dirty="0">
                <a:solidFill>
                  <a:srgbClr val="02BEEE"/>
                </a:solidFill>
              </a:rPr>
              <a:t> Med </a:t>
            </a:r>
            <a:r>
              <a:rPr lang="nb-NO" sz="1600" dirty="0" err="1">
                <a:solidFill>
                  <a:srgbClr val="02BEEE"/>
                </a:solidFill>
              </a:rPr>
              <a:t>Rehabil</a:t>
            </a:r>
            <a:r>
              <a:rPr lang="nb-NO" sz="1600" dirty="0">
                <a:solidFill>
                  <a:srgbClr val="02BEEE"/>
                </a:solidFill>
              </a:rPr>
              <a:t> </a:t>
            </a:r>
            <a:r>
              <a:rPr lang="nb-NO" sz="1600" dirty="0" err="1">
                <a:solidFill>
                  <a:srgbClr val="02BEEE"/>
                </a:solidFill>
              </a:rPr>
              <a:t>Clin</a:t>
            </a:r>
            <a:r>
              <a:rPr lang="nb-NO" sz="1600" dirty="0">
                <a:solidFill>
                  <a:srgbClr val="02BEEE"/>
                </a:solidFill>
              </a:rPr>
              <a:t> N Am. 2017 Aug;28(3):449-454. </a:t>
            </a:r>
          </a:p>
          <a:p>
            <a:endParaRPr lang="en-US" sz="1600" dirty="0">
              <a:solidFill>
                <a:srgbClr val="02BEEE"/>
              </a:solidFill>
            </a:endParaRPr>
          </a:p>
        </p:txBody>
      </p:sp>
    </p:spTree>
    <p:extLst>
      <p:ext uri="{BB962C8B-B14F-4D97-AF65-F5344CB8AC3E}">
        <p14:creationId xmlns:p14="http://schemas.microsoft.com/office/powerpoint/2010/main" val="17343771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Examination</a:t>
            </a:r>
          </a:p>
        </p:txBody>
      </p:sp>
      <p:sp>
        <p:nvSpPr>
          <p:cNvPr id="3" name="Content Placeholder 2"/>
          <p:cNvSpPr>
            <a:spLocks noGrp="1"/>
          </p:cNvSpPr>
          <p:nvPr>
            <p:ph idx="1"/>
          </p:nvPr>
        </p:nvSpPr>
        <p:spPr>
          <a:xfrm>
            <a:off x="838201" y="1825624"/>
            <a:ext cx="5142874" cy="4919950"/>
          </a:xfrm>
        </p:spPr>
        <p:txBody>
          <a:bodyPr>
            <a:noAutofit/>
          </a:bodyPr>
          <a:lstStyle/>
          <a:p>
            <a:r>
              <a:rPr lang="en-US" sz="2400" dirty="0"/>
              <a:t>Worsened pain during flexion, a "</a:t>
            </a:r>
            <a:r>
              <a:rPr lang="en-US" sz="2400" b="1" dirty="0">
                <a:solidFill>
                  <a:srgbClr val="45B5E3"/>
                </a:solidFill>
              </a:rPr>
              <a:t>positive </a:t>
            </a:r>
            <a:r>
              <a:rPr lang="en-US" sz="2400" b="1" dirty="0" err="1">
                <a:solidFill>
                  <a:srgbClr val="45B5E3"/>
                </a:solidFill>
              </a:rPr>
              <a:t>Carnett's</a:t>
            </a:r>
            <a:r>
              <a:rPr lang="en-US" sz="2400" b="1" dirty="0">
                <a:solidFill>
                  <a:srgbClr val="45B5E3"/>
                </a:solidFill>
              </a:rPr>
              <a:t> sign</a:t>
            </a:r>
            <a:r>
              <a:rPr lang="en-US" sz="2400" dirty="0"/>
              <a:t>," is more likely a result of pain in the abdominal wall, whereas improved pain during flexion suggests an underlying visceral etiology.</a:t>
            </a:r>
            <a:endParaRPr lang="en-US" sz="2400" b="1" dirty="0">
              <a:solidFill>
                <a:srgbClr val="45B5E3"/>
              </a:solidFill>
            </a:endParaRPr>
          </a:p>
          <a:p>
            <a:r>
              <a:rPr lang="en-US" sz="2400" b="1" dirty="0">
                <a:solidFill>
                  <a:srgbClr val="45B5E3"/>
                </a:solidFill>
              </a:rPr>
              <a:t>Cotton swab </a:t>
            </a:r>
            <a:r>
              <a:rPr lang="en-US" sz="2400" dirty="0"/>
              <a:t>and </a:t>
            </a:r>
            <a:r>
              <a:rPr lang="en-US" sz="2400" b="1" dirty="0">
                <a:solidFill>
                  <a:srgbClr val="45B5E3"/>
                </a:solidFill>
              </a:rPr>
              <a:t>gentle pin prick </a:t>
            </a:r>
            <a:r>
              <a:rPr lang="en-US" sz="2400" dirty="0"/>
              <a:t>can be used to detect allodynia (pain with only a light touch) and hyperalgesia (exaggerated pain to noxious stimulus), suggesting a possible abdominal wall neuropathy.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1075" y="1962501"/>
            <a:ext cx="5943561" cy="3856991"/>
          </a:xfrm>
          <a:prstGeom prst="rect">
            <a:avLst/>
          </a:prstGeom>
        </p:spPr>
      </p:pic>
    </p:spTree>
    <p:extLst>
      <p:ext uri="{BB962C8B-B14F-4D97-AF65-F5344CB8AC3E}">
        <p14:creationId xmlns:p14="http://schemas.microsoft.com/office/powerpoint/2010/main" val="816032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Examination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1265" y="1301241"/>
            <a:ext cx="5576687" cy="5294431"/>
          </a:xfrm>
          <a:prstGeom prst="rect">
            <a:avLst/>
          </a:prstGeom>
        </p:spPr>
      </p:pic>
      <p:sp>
        <p:nvSpPr>
          <p:cNvPr id="7" name="Content Placeholder 2"/>
          <p:cNvSpPr>
            <a:spLocks noGrp="1"/>
          </p:cNvSpPr>
          <p:nvPr>
            <p:ph idx="1"/>
          </p:nvPr>
        </p:nvSpPr>
        <p:spPr>
          <a:xfrm>
            <a:off x="838201" y="1825624"/>
            <a:ext cx="5142874" cy="4919950"/>
          </a:xfrm>
        </p:spPr>
        <p:txBody>
          <a:bodyPr>
            <a:noAutofit/>
          </a:bodyPr>
          <a:lstStyle/>
          <a:p>
            <a:r>
              <a:rPr lang="en-US" sz="2400" dirty="0"/>
              <a:t>The cotton swab test is suggested specifically for women with vulvar pain or symptoms of painful intercourse (dyspareunia), particularly if the pain occurs with entry. </a:t>
            </a:r>
          </a:p>
          <a:p>
            <a:r>
              <a:rPr lang="en-US" sz="2400" dirty="0"/>
              <a:t>The moistened soft end of a cotton swab should be used to press lightly, beginning at the lateral thighs and moving medially to include evaluation at the 1-, 4-, 6-, 8-, and 11-o'clock locations of the vestibule. </a:t>
            </a:r>
          </a:p>
        </p:txBody>
      </p:sp>
    </p:spTree>
    <p:extLst>
      <p:ext uri="{BB962C8B-B14F-4D97-AF65-F5344CB8AC3E}">
        <p14:creationId xmlns:p14="http://schemas.microsoft.com/office/powerpoint/2010/main" val="9691488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Evaluation of </a:t>
            </a:r>
            <a:r>
              <a:rPr lang="tr-TR" dirty="0" err="1"/>
              <a:t>Pelvic</a:t>
            </a:r>
            <a:r>
              <a:rPr lang="tr-TR" dirty="0"/>
              <a:t> </a:t>
            </a:r>
            <a:r>
              <a:rPr lang="tr-TR" dirty="0" err="1"/>
              <a:t>Pain</a:t>
            </a:r>
            <a:endParaRPr lang="tr-TR" dirty="0"/>
          </a:p>
        </p:txBody>
      </p:sp>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205" y="1394992"/>
            <a:ext cx="9042070" cy="5202927"/>
          </a:xfrm>
          <a:prstGeom prst="rect">
            <a:avLst/>
          </a:prstGeom>
        </p:spPr>
      </p:pic>
    </p:spTree>
    <p:extLst>
      <p:ext uri="{BB962C8B-B14F-4D97-AF65-F5344CB8AC3E}">
        <p14:creationId xmlns:p14="http://schemas.microsoft.com/office/powerpoint/2010/main" val="20211088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4675" y="240929"/>
            <a:ext cx="6601196" cy="6142058"/>
          </a:xfrm>
          <a:prstGeom prst="rect">
            <a:avLst/>
          </a:prstGeom>
        </p:spPr>
      </p:pic>
    </p:spTree>
    <p:extLst>
      <p:ext uri="{BB962C8B-B14F-4D97-AF65-F5344CB8AC3E}">
        <p14:creationId xmlns:p14="http://schemas.microsoft.com/office/powerpoint/2010/main" val="4861052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03813" y="165819"/>
            <a:ext cx="6472052" cy="6604910"/>
          </a:xfrm>
        </p:spPr>
      </p:pic>
    </p:spTree>
    <p:extLst>
      <p:ext uri="{BB962C8B-B14F-4D97-AF65-F5344CB8AC3E}">
        <p14:creationId xmlns:p14="http://schemas.microsoft.com/office/powerpoint/2010/main" val="4647766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Diagnosis</a:t>
            </a:r>
            <a:endParaRPr lang="tr-TR" dirty="0"/>
          </a:p>
        </p:txBody>
      </p:sp>
      <p:sp>
        <p:nvSpPr>
          <p:cNvPr id="3" name="İçerik Yer Tutucusu 2"/>
          <p:cNvSpPr>
            <a:spLocks noGrp="1"/>
          </p:cNvSpPr>
          <p:nvPr>
            <p:ph idx="1"/>
          </p:nvPr>
        </p:nvSpPr>
        <p:spPr>
          <a:xfrm>
            <a:off x="838200" y="1528793"/>
            <a:ext cx="10344462" cy="4351338"/>
          </a:xfrm>
        </p:spPr>
        <p:txBody>
          <a:bodyPr>
            <a:normAutofit fontScale="92500" lnSpcReduction="10000"/>
          </a:bodyPr>
          <a:lstStyle/>
          <a:p>
            <a:r>
              <a:rPr lang="tr-TR" dirty="0" err="1"/>
              <a:t>Laboratory</a:t>
            </a:r>
            <a:r>
              <a:rPr lang="tr-TR" dirty="0"/>
              <a:t> test</a:t>
            </a:r>
          </a:p>
          <a:p>
            <a:pPr lvl="1"/>
            <a:r>
              <a:rPr lang="tr-TR" dirty="0"/>
              <a:t>Complete </a:t>
            </a:r>
            <a:r>
              <a:rPr lang="tr-TR" dirty="0" err="1"/>
              <a:t>Urinalysis</a:t>
            </a:r>
            <a:r>
              <a:rPr lang="tr-TR" dirty="0"/>
              <a:t> Test, </a:t>
            </a:r>
            <a:r>
              <a:rPr lang="tr-TR" dirty="0" err="1"/>
              <a:t>exclusion</a:t>
            </a:r>
            <a:r>
              <a:rPr lang="tr-TR" dirty="0"/>
              <a:t> of </a:t>
            </a:r>
            <a:r>
              <a:rPr lang="tr-TR" dirty="0" err="1"/>
              <a:t>Chlamydia</a:t>
            </a:r>
            <a:r>
              <a:rPr lang="tr-TR" dirty="0"/>
              <a:t> </a:t>
            </a:r>
            <a:r>
              <a:rPr lang="tr-TR" dirty="0" err="1"/>
              <a:t>and</a:t>
            </a:r>
            <a:r>
              <a:rPr lang="tr-TR" dirty="0"/>
              <a:t> </a:t>
            </a:r>
            <a:r>
              <a:rPr lang="tr-TR" dirty="0" err="1"/>
              <a:t>Gonorrhea</a:t>
            </a:r>
            <a:r>
              <a:rPr lang="tr-TR" dirty="0"/>
              <a:t>, </a:t>
            </a:r>
            <a:r>
              <a:rPr lang="tr-TR" dirty="0" err="1"/>
              <a:t>Trichomonas</a:t>
            </a:r>
            <a:r>
              <a:rPr lang="tr-TR" dirty="0"/>
              <a:t> </a:t>
            </a:r>
            <a:r>
              <a:rPr lang="tr-TR" dirty="0" err="1"/>
              <a:t>infections</a:t>
            </a:r>
            <a:r>
              <a:rPr lang="tr-TR" dirty="0"/>
              <a:t>, </a:t>
            </a:r>
            <a:r>
              <a:rPr lang="tr-TR" dirty="0" err="1"/>
              <a:t>urine</a:t>
            </a:r>
            <a:r>
              <a:rPr lang="tr-TR" dirty="0"/>
              <a:t> </a:t>
            </a:r>
            <a:r>
              <a:rPr lang="tr-TR" dirty="0" err="1"/>
              <a:t>culture</a:t>
            </a:r>
            <a:r>
              <a:rPr lang="tr-TR" dirty="0"/>
              <a:t>, </a:t>
            </a:r>
            <a:r>
              <a:rPr lang="tr-TR" dirty="0" err="1"/>
              <a:t>hemogram</a:t>
            </a:r>
            <a:r>
              <a:rPr lang="tr-TR" dirty="0"/>
              <a:t> </a:t>
            </a:r>
            <a:r>
              <a:rPr lang="tr-TR" dirty="0" err="1"/>
              <a:t>etc</a:t>
            </a:r>
            <a:r>
              <a:rPr lang="tr-TR" dirty="0"/>
              <a:t>.</a:t>
            </a:r>
          </a:p>
          <a:p>
            <a:pPr lvl="1"/>
            <a:r>
              <a:rPr lang="tr-TR" dirty="0" err="1"/>
              <a:t>Women</a:t>
            </a:r>
            <a:r>
              <a:rPr lang="tr-TR" dirty="0"/>
              <a:t> </a:t>
            </a:r>
            <a:r>
              <a:rPr lang="tr-TR" dirty="0" err="1"/>
              <a:t>with</a:t>
            </a:r>
            <a:r>
              <a:rPr lang="tr-TR" dirty="0"/>
              <a:t> a </a:t>
            </a:r>
            <a:r>
              <a:rPr lang="tr-TR" dirty="0" err="1"/>
              <a:t>recent</a:t>
            </a:r>
            <a:r>
              <a:rPr lang="tr-TR" dirty="0"/>
              <a:t> </a:t>
            </a:r>
            <a:r>
              <a:rPr lang="tr-TR" dirty="0" err="1"/>
              <a:t>travel</a:t>
            </a:r>
            <a:r>
              <a:rPr lang="tr-TR" dirty="0"/>
              <a:t> </a:t>
            </a:r>
            <a:r>
              <a:rPr lang="tr-TR" dirty="0" err="1"/>
              <a:t>history</a:t>
            </a:r>
            <a:r>
              <a:rPr lang="tr-TR" dirty="0"/>
              <a:t> </a:t>
            </a:r>
            <a:r>
              <a:rPr lang="tr-TR" dirty="0" err="1"/>
              <a:t>and</a:t>
            </a:r>
            <a:r>
              <a:rPr lang="tr-TR" dirty="0"/>
              <a:t> </a:t>
            </a:r>
            <a:r>
              <a:rPr lang="tr-TR" dirty="0" err="1"/>
              <a:t>gastrointestinal</a:t>
            </a:r>
            <a:r>
              <a:rPr lang="tr-TR" dirty="0"/>
              <a:t> </a:t>
            </a:r>
            <a:r>
              <a:rPr lang="tr-TR" dirty="0" err="1"/>
              <a:t>symptoms</a:t>
            </a:r>
            <a:r>
              <a:rPr lang="tr-TR" dirty="0"/>
              <a:t> </a:t>
            </a:r>
            <a:r>
              <a:rPr lang="tr-TR" dirty="0" err="1"/>
              <a:t>undergo</a:t>
            </a:r>
            <a:r>
              <a:rPr lang="tr-TR" dirty="0"/>
              <a:t> </a:t>
            </a:r>
            <a:r>
              <a:rPr lang="tr-TR" dirty="0" err="1"/>
              <a:t>testing</a:t>
            </a:r>
            <a:r>
              <a:rPr lang="tr-TR" dirty="0"/>
              <a:t> </a:t>
            </a:r>
            <a:r>
              <a:rPr lang="tr-TR" dirty="0" err="1"/>
              <a:t>for</a:t>
            </a:r>
            <a:r>
              <a:rPr lang="tr-TR" dirty="0"/>
              <a:t> </a:t>
            </a:r>
            <a:r>
              <a:rPr lang="tr-TR" dirty="0" err="1"/>
              <a:t>intestinal</a:t>
            </a:r>
            <a:r>
              <a:rPr lang="tr-TR" dirty="0"/>
              <a:t> </a:t>
            </a:r>
            <a:r>
              <a:rPr lang="tr-TR" dirty="0" err="1"/>
              <a:t>infection</a:t>
            </a:r>
            <a:r>
              <a:rPr lang="tr-TR" dirty="0"/>
              <a:t>.</a:t>
            </a:r>
          </a:p>
          <a:p>
            <a:pPr lvl="1"/>
            <a:r>
              <a:rPr lang="tr-TR" dirty="0" err="1"/>
              <a:t>Pregnancy</a:t>
            </a:r>
            <a:r>
              <a:rPr lang="tr-TR" dirty="0"/>
              <a:t> test</a:t>
            </a:r>
          </a:p>
          <a:p>
            <a:pPr lvl="1"/>
            <a:r>
              <a:rPr lang="tr-TR" dirty="0"/>
              <a:t>CA125 </a:t>
            </a:r>
            <a:r>
              <a:rPr lang="tr-TR" dirty="0" err="1"/>
              <a:t>and</a:t>
            </a:r>
            <a:r>
              <a:rPr lang="tr-TR" dirty="0"/>
              <a:t> </a:t>
            </a:r>
            <a:r>
              <a:rPr lang="tr-TR" dirty="0" err="1"/>
              <a:t>other</a:t>
            </a:r>
            <a:r>
              <a:rPr lang="tr-TR" dirty="0"/>
              <a:t> </a:t>
            </a:r>
            <a:r>
              <a:rPr lang="tr-TR" dirty="0" err="1"/>
              <a:t>laboratory</a:t>
            </a:r>
            <a:r>
              <a:rPr lang="tr-TR" dirty="0"/>
              <a:t> </a:t>
            </a:r>
            <a:r>
              <a:rPr lang="tr-TR" dirty="0" err="1"/>
              <a:t>tests</a:t>
            </a:r>
            <a:r>
              <a:rPr lang="tr-TR" dirty="0"/>
              <a:t> (</a:t>
            </a:r>
            <a:r>
              <a:rPr lang="tr-TR" dirty="0" err="1"/>
              <a:t>when</a:t>
            </a:r>
            <a:r>
              <a:rPr lang="tr-TR" dirty="0"/>
              <a:t> </a:t>
            </a:r>
            <a:r>
              <a:rPr lang="tr-TR" dirty="0" err="1"/>
              <a:t>necessary</a:t>
            </a:r>
            <a:r>
              <a:rPr lang="tr-TR" dirty="0"/>
              <a:t>)</a:t>
            </a:r>
          </a:p>
          <a:p>
            <a:r>
              <a:rPr lang="tr-TR" dirty="0" err="1"/>
              <a:t>Diagnostic</a:t>
            </a:r>
            <a:r>
              <a:rPr lang="tr-TR" dirty="0"/>
              <a:t> </a:t>
            </a:r>
            <a:r>
              <a:rPr lang="tr-TR" dirty="0" err="1"/>
              <a:t>imaging</a:t>
            </a:r>
            <a:endParaRPr lang="tr-TR" dirty="0"/>
          </a:p>
          <a:p>
            <a:pPr lvl="1"/>
            <a:r>
              <a:rPr lang="tr-TR" dirty="0"/>
              <a:t>USG</a:t>
            </a:r>
          </a:p>
          <a:p>
            <a:pPr lvl="1"/>
            <a:r>
              <a:rPr lang="tr-TR" dirty="0"/>
              <a:t>MR</a:t>
            </a:r>
          </a:p>
          <a:p>
            <a:pPr lvl="1"/>
            <a:r>
              <a:rPr lang="tr-TR" dirty="0"/>
              <a:t>MR </a:t>
            </a:r>
            <a:r>
              <a:rPr lang="tr-TR" dirty="0" err="1"/>
              <a:t>neurography</a:t>
            </a:r>
            <a:endParaRPr lang="tr-TR" dirty="0"/>
          </a:p>
          <a:p>
            <a:r>
              <a:rPr lang="tr-TR" dirty="0" err="1"/>
              <a:t>Diagnostic</a:t>
            </a:r>
            <a:r>
              <a:rPr lang="tr-TR" dirty="0"/>
              <a:t> </a:t>
            </a:r>
            <a:r>
              <a:rPr lang="tr-TR" dirty="0" err="1"/>
              <a:t>laparoscopy</a:t>
            </a:r>
            <a:endParaRPr lang="tr-TR" dirty="0"/>
          </a:p>
        </p:txBody>
      </p:sp>
      <p:sp>
        <p:nvSpPr>
          <p:cNvPr id="6" name="Rectangle 5"/>
          <p:cNvSpPr/>
          <p:nvPr/>
        </p:nvSpPr>
        <p:spPr>
          <a:xfrm>
            <a:off x="0" y="5816184"/>
            <a:ext cx="12192000" cy="1041816"/>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sz="1600" dirty="0">
              <a:solidFill>
                <a:srgbClr val="02BEEE"/>
              </a:solidFill>
            </a:endParaRPr>
          </a:p>
        </p:txBody>
      </p:sp>
      <p:sp>
        <p:nvSpPr>
          <p:cNvPr id="7" name="Rectangle 6"/>
          <p:cNvSpPr/>
          <p:nvPr/>
        </p:nvSpPr>
        <p:spPr>
          <a:xfrm>
            <a:off x="299803" y="5944078"/>
            <a:ext cx="12007121" cy="830997"/>
          </a:xfrm>
          <a:prstGeom prst="rect">
            <a:avLst/>
          </a:prstGeom>
        </p:spPr>
        <p:txBody>
          <a:bodyPr wrap="square">
            <a:spAutoFit/>
          </a:bodyPr>
          <a:lstStyle/>
          <a:p>
            <a:r>
              <a:rPr lang="tr-TR" sz="1600" dirty="0" err="1">
                <a:solidFill>
                  <a:srgbClr val="02BEEE"/>
                </a:solidFill>
              </a:rPr>
              <a:t>Gambone</a:t>
            </a:r>
            <a:r>
              <a:rPr lang="tr-TR" sz="1600" dirty="0">
                <a:solidFill>
                  <a:srgbClr val="02BEEE"/>
                </a:solidFill>
              </a:rPr>
              <a:t> JC, et al. </a:t>
            </a:r>
            <a:r>
              <a:rPr lang="tr-TR" sz="1600" dirty="0" err="1">
                <a:solidFill>
                  <a:srgbClr val="02BEEE"/>
                </a:solidFill>
              </a:rPr>
              <a:t>Consensus</a:t>
            </a:r>
            <a:r>
              <a:rPr lang="tr-TR" sz="1600" dirty="0">
                <a:solidFill>
                  <a:srgbClr val="02BEEE"/>
                </a:solidFill>
              </a:rPr>
              <a:t> </a:t>
            </a:r>
            <a:r>
              <a:rPr lang="tr-TR" sz="1600" dirty="0" err="1">
                <a:solidFill>
                  <a:srgbClr val="02BEEE"/>
                </a:solidFill>
              </a:rPr>
              <a:t>statement</a:t>
            </a:r>
            <a:r>
              <a:rPr lang="tr-TR" sz="1600" dirty="0">
                <a:solidFill>
                  <a:srgbClr val="02BEEE"/>
                </a:solidFill>
              </a:rPr>
              <a:t> </a:t>
            </a:r>
            <a:r>
              <a:rPr lang="tr-TR" sz="1600" dirty="0" err="1">
                <a:solidFill>
                  <a:srgbClr val="02BEEE"/>
                </a:solidFill>
              </a:rPr>
              <a:t>for</a:t>
            </a:r>
            <a:r>
              <a:rPr lang="tr-TR" sz="1600" dirty="0">
                <a:solidFill>
                  <a:srgbClr val="02BEEE"/>
                </a:solidFill>
              </a:rPr>
              <a:t> </a:t>
            </a:r>
            <a:r>
              <a:rPr lang="tr-TR" sz="1600" dirty="0" err="1">
                <a:solidFill>
                  <a:srgbClr val="02BEEE"/>
                </a:solidFill>
              </a:rPr>
              <a:t>the</a:t>
            </a:r>
            <a:r>
              <a:rPr lang="tr-TR" sz="1600" dirty="0">
                <a:solidFill>
                  <a:srgbClr val="02BEEE"/>
                </a:solidFill>
              </a:rPr>
              <a:t> </a:t>
            </a:r>
            <a:r>
              <a:rPr lang="tr-TR" sz="1600" dirty="0" err="1">
                <a:solidFill>
                  <a:srgbClr val="02BEEE"/>
                </a:solidFill>
              </a:rPr>
              <a:t>management</a:t>
            </a:r>
            <a:r>
              <a:rPr lang="tr-TR" sz="1600" dirty="0">
                <a:solidFill>
                  <a:srgbClr val="02BEEE"/>
                </a:solidFill>
              </a:rPr>
              <a:t> of </a:t>
            </a:r>
            <a:r>
              <a:rPr lang="tr-TR" sz="1600" dirty="0" err="1">
                <a:solidFill>
                  <a:srgbClr val="02BEEE"/>
                </a:solidFill>
              </a:rPr>
              <a:t>chronic</a:t>
            </a:r>
            <a:r>
              <a:rPr lang="tr-TR" sz="1600" dirty="0">
                <a:solidFill>
                  <a:srgbClr val="02BEEE"/>
                </a:solidFill>
              </a:rPr>
              <a:t> </a:t>
            </a:r>
            <a:r>
              <a:rPr lang="tr-TR" sz="1600" dirty="0" err="1">
                <a:solidFill>
                  <a:srgbClr val="02BEEE"/>
                </a:solidFill>
              </a:rPr>
              <a:t>pelvic</a:t>
            </a:r>
            <a:r>
              <a:rPr lang="tr-TR" sz="1600" dirty="0">
                <a:solidFill>
                  <a:srgbClr val="02BEEE"/>
                </a:solidFill>
              </a:rPr>
              <a:t> </a:t>
            </a:r>
            <a:r>
              <a:rPr lang="tr-TR" sz="1600" dirty="0" err="1">
                <a:solidFill>
                  <a:srgbClr val="02BEEE"/>
                </a:solidFill>
              </a:rPr>
              <a:t>pain</a:t>
            </a:r>
            <a:r>
              <a:rPr lang="tr-TR" sz="1600" dirty="0">
                <a:solidFill>
                  <a:srgbClr val="02BEEE"/>
                </a:solidFill>
              </a:rPr>
              <a:t> </a:t>
            </a:r>
            <a:r>
              <a:rPr lang="tr-TR" sz="1600" dirty="0" err="1">
                <a:solidFill>
                  <a:srgbClr val="02BEEE"/>
                </a:solidFill>
              </a:rPr>
              <a:t>and</a:t>
            </a:r>
            <a:r>
              <a:rPr lang="tr-TR" sz="1600" dirty="0">
                <a:solidFill>
                  <a:srgbClr val="02BEEE"/>
                </a:solidFill>
              </a:rPr>
              <a:t> </a:t>
            </a:r>
            <a:r>
              <a:rPr lang="tr-TR" sz="1600" dirty="0" err="1">
                <a:solidFill>
                  <a:srgbClr val="02BEEE"/>
                </a:solidFill>
              </a:rPr>
              <a:t>endometriosis</a:t>
            </a:r>
            <a:r>
              <a:rPr lang="tr-TR" sz="1600" dirty="0">
                <a:solidFill>
                  <a:srgbClr val="02BEEE"/>
                </a:solidFill>
              </a:rPr>
              <a:t>: </a:t>
            </a:r>
            <a:r>
              <a:rPr lang="tr-TR" sz="1600" dirty="0" err="1">
                <a:solidFill>
                  <a:srgbClr val="02BEEE"/>
                </a:solidFill>
              </a:rPr>
              <a:t>proceedings</a:t>
            </a:r>
            <a:r>
              <a:rPr lang="tr-TR" sz="1600" dirty="0">
                <a:solidFill>
                  <a:srgbClr val="02BEEE"/>
                </a:solidFill>
              </a:rPr>
              <a:t> of an </a:t>
            </a:r>
            <a:r>
              <a:rPr lang="tr-TR" sz="1600" dirty="0" err="1">
                <a:solidFill>
                  <a:srgbClr val="02BEEE"/>
                </a:solidFill>
              </a:rPr>
              <a:t>expert</a:t>
            </a:r>
            <a:r>
              <a:rPr lang="tr-TR" sz="1600" dirty="0">
                <a:solidFill>
                  <a:srgbClr val="02BEEE"/>
                </a:solidFill>
              </a:rPr>
              <a:t>-panel </a:t>
            </a:r>
            <a:r>
              <a:rPr lang="tr-TR" sz="1600" dirty="0" err="1">
                <a:solidFill>
                  <a:srgbClr val="02BEEE"/>
                </a:solidFill>
              </a:rPr>
              <a:t>consensus</a:t>
            </a:r>
            <a:r>
              <a:rPr lang="tr-TR" sz="1600" dirty="0">
                <a:solidFill>
                  <a:srgbClr val="02BEEE"/>
                </a:solidFill>
              </a:rPr>
              <a:t> </a:t>
            </a:r>
            <a:r>
              <a:rPr lang="tr-TR" sz="1600" dirty="0" err="1">
                <a:solidFill>
                  <a:srgbClr val="02BEEE"/>
                </a:solidFill>
              </a:rPr>
              <a:t>process</a:t>
            </a:r>
            <a:r>
              <a:rPr lang="tr-TR" sz="1600" dirty="0">
                <a:solidFill>
                  <a:srgbClr val="02BEEE"/>
                </a:solidFill>
              </a:rPr>
              <a:t>. </a:t>
            </a:r>
            <a:r>
              <a:rPr lang="tr-TR" sz="1600" dirty="0" err="1">
                <a:solidFill>
                  <a:srgbClr val="02BEEE"/>
                </a:solidFill>
              </a:rPr>
              <a:t>Fertil</a:t>
            </a:r>
            <a:r>
              <a:rPr lang="tr-TR" sz="1600" dirty="0">
                <a:solidFill>
                  <a:srgbClr val="02BEEE"/>
                </a:solidFill>
              </a:rPr>
              <a:t> Steril 2002; 78:961.</a:t>
            </a:r>
          </a:p>
          <a:p>
            <a:r>
              <a:rPr lang="tr-TR" sz="1600" dirty="0" err="1">
                <a:solidFill>
                  <a:srgbClr val="02BEEE"/>
                </a:solidFill>
              </a:rPr>
              <a:t>Cody</a:t>
            </a:r>
            <a:r>
              <a:rPr lang="tr-TR" sz="1600" dirty="0">
                <a:solidFill>
                  <a:srgbClr val="02BEEE"/>
                </a:solidFill>
              </a:rPr>
              <a:t> RF </a:t>
            </a:r>
            <a:r>
              <a:rPr lang="tr-TR" sz="1600" dirty="0" err="1">
                <a:solidFill>
                  <a:srgbClr val="02BEEE"/>
                </a:solidFill>
              </a:rPr>
              <a:t>Jr</a:t>
            </a:r>
            <a:r>
              <a:rPr lang="tr-TR" sz="1600" dirty="0">
                <a:solidFill>
                  <a:srgbClr val="02BEEE"/>
                </a:solidFill>
              </a:rPr>
              <a:t>, </a:t>
            </a:r>
            <a:r>
              <a:rPr lang="tr-TR" sz="1600" dirty="0" err="1">
                <a:solidFill>
                  <a:srgbClr val="02BEEE"/>
                </a:solidFill>
              </a:rPr>
              <a:t>Ascher</a:t>
            </a:r>
            <a:r>
              <a:rPr lang="tr-TR" sz="1600" dirty="0">
                <a:solidFill>
                  <a:srgbClr val="02BEEE"/>
                </a:solidFill>
              </a:rPr>
              <a:t> SM. </a:t>
            </a:r>
            <a:r>
              <a:rPr lang="tr-TR" sz="1600" dirty="0" err="1">
                <a:solidFill>
                  <a:srgbClr val="02BEEE"/>
                </a:solidFill>
              </a:rPr>
              <a:t>Diagnostic</a:t>
            </a:r>
            <a:r>
              <a:rPr lang="tr-TR" sz="1600" dirty="0">
                <a:solidFill>
                  <a:srgbClr val="02BEEE"/>
                </a:solidFill>
              </a:rPr>
              <a:t> </a:t>
            </a:r>
            <a:r>
              <a:rPr lang="tr-TR" sz="1600" dirty="0" err="1">
                <a:solidFill>
                  <a:srgbClr val="02BEEE"/>
                </a:solidFill>
              </a:rPr>
              <a:t>value</a:t>
            </a:r>
            <a:r>
              <a:rPr lang="tr-TR" sz="1600" dirty="0">
                <a:solidFill>
                  <a:srgbClr val="02BEEE"/>
                </a:solidFill>
              </a:rPr>
              <a:t> of </a:t>
            </a:r>
            <a:r>
              <a:rPr lang="tr-TR" sz="1600" dirty="0" err="1">
                <a:solidFill>
                  <a:srgbClr val="02BEEE"/>
                </a:solidFill>
              </a:rPr>
              <a:t>radiological</a:t>
            </a:r>
            <a:r>
              <a:rPr lang="tr-TR" sz="1600" dirty="0">
                <a:solidFill>
                  <a:srgbClr val="02BEEE"/>
                </a:solidFill>
              </a:rPr>
              <a:t> </a:t>
            </a:r>
            <a:r>
              <a:rPr lang="tr-TR" sz="1600" dirty="0" err="1">
                <a:solidFill>
                  <a:srgbClr val="02BEEE"/>
                </a:solidFill>
              </a:rPr>
              <a:t>tests</a:t>
            </a:r>
            <a:r>
              <a:rPr lang="tr-TR" sz="1600" dirty="0">
                <a:solidFill>
                  <a:srgbClr val="02BEEE"/>
                </a:solidFill>
              </a:rPr>
              <a:t> in </a:t>
            </a:r>
            <a:r>
              <a:rPr lang="tr-TR" sz="1600" dirty="0" err="1">
                <a:solidFill>
                  <a:srgbClr val="02BEEE"/>
                </a:solidFill>
              </a:rPr>
              <a:t>chronic</a:t>
            </a:r>
            <a:r>
              <a:rPr lang="tr-TR" sz="1600" dirty="0">
                <a:solidFill>
                  <a:srgbClr val="02BEEE"/>
                </a:solidFill>
              </a:rPr>
              <a:t> </a:t>
            </a:r>
            <a:r>
              <a:rPr lang="tr-TR" sz="1600" dirty="0" err="1">
                <a:solidFill>
                  <a:srgbClr val="02BEEE"/>
                </a:solidFill>
              </a:rPr>
              <a:t>pelvic</a:t>
            </a:r>
            <a:r>
              <a:rPr lang="tr-TR" sz="1600" dirty="0">
                <a:solidFill>
                  <a:srgbClr val="02BEEE"/>
                </a:solidFill>
              </a:rPr>
              <a:t> </a:t>
            </a:r>
            <a:r>
              <a:rPr lang="tr-TR" sz="1600" dirty="0" err="1">
                <a:solidFill>
                  <a:srgbClr val="02BEEE"/>
                </a:solidFill>
              </a:rPr>
              <a:t>pain</a:t>
            </a:r>
            <a:r>
              <a:rPr lang="tr-TR" sz="1600" dirty="0">
                <a:solidFill>
                  <a:srgbClr val="02BEEE"/>
                </a:solidFill>
              </a:rPr>
              <a:t>. </a:t>
            </a:r>
            <a:r>
              <a:rPr lang="tr-TR" sz="1600" dirty="0" err="1">
                <a:solidFill>
                  <a:srgbClr val="02BEEE"/>
                </a:solidFill>
              </a:rPr>
              <a:t>Baillieres</a:t>
            </a:r>
            <a:r>
              <a:rPr lang="tr-TR" sz="1600" dirty="0">
                <a:solidFill>
                  <a:srgbClr val="02BEEE"/>
                </a:solidFill>
              </a:rPr>
              <a:t> Best </a:t>
            </a:r>
            <a:r>
              <a:rPr lang="tr-TR" sz="1600" dirty="0" err="1">
                <a:solidFill>
                  <a:srgbClr val="02BEEE"/>
                </a:solidFill>
              </a:rPr>
              <a:t>Pract</a:t>
            </a:r>
            <a:r>
              <a:rPr lang="tr-TR" sz="1600" dirty="0">
                <a:solidFill>
                  <a:srgbClr val="02BEEE"/>
                </a:solidFill>
              </a:rPr>
              <a:t> </a:t>
            </a:r>
            <a:r>
              <a:rPr lang="tr-TR" sz="1600" dirty="0" err="1">
                <a:solidFill>
                  <a:srgbClr val="02BEEE"/>
                </a:solidFill>
              </a:rPr>
              <a:t>Res</a:t>
            </a:r>
            <a:r>
              <a:rPr lang="tr-TR" sz="1600" dirty="0">
                <a:solidFill>
                  <a:srgbClr val="02BEEE"/>
                </a:solidFill>
              </a:rPr>
              <a:t> </a:t>
            </a:r>
            <a:r>
              <a:rPr lang="tr-TR" sz="1600" dirty="0" err="1">
                <a:solidFill>
                  <a:srgbClr val="02BEEE"/>
                </a:solidFill>
              </a:rPr>
              <a:t>Clin</a:t>
            </a:r>
            <a:r>
              <a:rPr lang="tr-TR" sz="1600" dirty="0">
                <a:solidFill>
                  <a:srgbClr val="02BEEE"/>
                </a:solidFill>
              </a:rPr>
              <a:t> </a:t>
            </a:r>
            <a:r>
              <a:rPr lang="tr-TR" sz="1600" dirty="0" err="1">
                <a:solidFill>
                  <a:srgbClr val="02BEEE"/>
                </a:solidFill>
              </a:rPr>
              <a:t>Obstet</a:t>
            </a:r>
            <a:r>
              <a:rPr lang="tr-TR" sz="1600" dirty="0">
                <a:solidFill>
                  <a:srgbClr val="02BEEE"/>
                </a:solidFill>
              </a:rPr>
              <a:t> </a:t>
            </a:r>
            <a:r>
              <a:rPr lang="tr-TR" sz="1600" dirty="0" err="1">
                <a:solidFill>
                  <a:srgbClr val="02BEEE"/>
                </a:solidFill>
              </a:rPr>
              <a:t>Gynaecol</a:t>
            </a:r>
            <a:r>
              <a:rPr lang="tr-TR" sz="1600" dirty="0">
                <a:solidFill>
                  <a:srgbClr val="02BEEE"/>
                </a:solidFill>
              </a:rPr>
              <a:t> 2000; 14:433.</a:t>
            </a:r>
          </a:p>
        </p:txBody>
      </p:sp>
    </p:spTree>
    <p:extLst>
      <p:ext uri="{BB962C8B-B14F-4D97-AF65-F5344CB8AC3E}">
        <p14:creationId xmlns:p14="http://schemas.microsoft.com/office/powerpoint/2010/main" val="4878732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Evaluation of </a:t>
            </a:r>
            <a:r>
              <a:rPr lang="tr-TR" dirty="0" err="1"/>
              <a:t>Pelvic</a:t>
            </a:r>
            <a:r>
              <a:rPr lang="tr-TR" dirty="0"/>
              <a:t> </a:t>
            </a:r>
            <a:r>
              <a:rPr lang="tr-TR" dirty="0" err="1"/>
              <a:t>Pain</a:t>
            </a:r>
            <a:endParaRPr lang="tr-TR" dirty="0"/>
          </a:p>
        </p:txBody>
      </p:sp>
      <p:sp>
        <p:nvSpPr>
          <p:cNvPr id="3" name="İçerik Yer Tutucusu 2"/>
          <p:cNvSpPr>
            <a:spLocks noGrp="1"/>
          </p:cNvSpPr>
          <p:nvPr>
            <p:ph idx="1"/>
          </p:nvPr>
        </p:nvSpPr>
        <p:spPr/>
        <p:txBody>
          <a:bodyPr>
            <a:normAutofit/>
          </a:bodyPr>
          <a:lstStyle/>
          <a:p>
            <a:r>
              <a:rPr lang="tr-TR" dirty="0" err="1"/>
              <a:t>Studies</a:t>
            </a:r>
            <a:r>
              <a:rPr lang="tr-TR" dirty="0"/>
              <a:t> </a:t>
            </a:r>
            <a:r>
              <a:rPr lang="tr-TR" dirty="0" err="1"/>
              <a:t>have</a:t>
            </a:r>
            <a:r>
              <a:rPr lang="tr-TR" dirty="0"/>
              <a:t> </a:t>
            </a:r>
            <a:r>
              <a:rPr lang="tr-TR" dirty="0" err="1"/>
              <a:t>shown</a:t>
            </a:r>
            <a:r>
              <a:rPr lang="tr-TR" dirty="0"/>
              <a:t> </a:t>
            </a:r>
            <a:r>
              <a:rPr lang="tr-TR" dirty="0" err="1"/>
              <a:t>that</a:t>
            </a:r>
            <a:r>
              <a:rPr lang="tr-TR" dirty="0"/>
              <a:t> CPP is </a:t>
            </a:r>
            <a:r>
              <a:rPr lang="tr-TR" dirty="0" err="1"/>
              <a:t>associated</a:t>
            </a:r>
            <a:r>
              <a:rPr lang="tr-TR" dirty="0"/>
              <a:t> </a:t>
            </a:r>
            <a:r>
              <a:rPr lang="tr-TR" dirty="0" err="1"/>
              <a:t>with</a:t>
            </a:r>
            <a:r>
              <a:rPr lang="tr-TR" dirty="0"/>
              <a:t> </a:t>
            </a:r>
            <a:r>
              <a:rPr lang="tr-TR" dirty="0" err="1"/>
              <a:t>increased</a:t>
            </a:r>
            <a:r>
              <a:rPr lang="tr-TR" dirty="0"/>
              <a:t> </a:t>
            </a:r>
            <a:r>
              <a:rPr lang="tr-TR" dirty="0" err="1"/>
              <a:t>pelvic</a:t>
            </a:r>
            <a:r>
              <a:rPr lang="tr-TR" dirty="0"/>
              <a:t> </a:t>
            </a:r>
            <a:r>
              <a:rPr lang="tr-TR" dirty="0" err="1"/>
              <a:t>floor</a:t>
            </a:r>
            <a:r>
              <a:rPr lang="tr-TR" dirty="0"/>
              <a:t> </a:t>
            </a:r>
            <a:r>
              <a:rPr lang="tr-TR" dirty="0" err="1"/>
              <a:t>and</a:t>
            </a:r>
            <a:r>
              <a:rPr lang="tr-TR" dirty="0"/>
              <a:t> </a:t>
            </a:r>
            <a:r>
              <a:rPr lang="tr-TR" dirty="0" err="1"/>
              <a:t>vaginal</a:t>
            </a:r>
            <a:r>
              <a:rPr lang="tr-TR" dirty="0"/>
              <a:t> </a:t>
            </a:r>
            <a:r>
              <a:rPr lang="tr-TR" dirty="0" err="1"/>
              <a:t>pressure-pain</a:t>
            </a:r>
            <a:r>
              <a:rPr lang="tr-TR" dirty="0"/>
              <a:t> </a:t>
            </a:r>
            <a:r>
              <a:rPr lang="tr-TR" dirty="0" err="1"/>
              <a:t>sensitivity</a:t>
            </a:r>
            <a:endParaRPr lang="tr-TR" dirty="0"/>
          </a:p>
          <a:p>
            <a:r>
              <a:rPr lang="tr-TR" dirty="0"/>
              <a:t>Visual analog </a:t>
            </a:r>
            <a:r>
              <a:rPr lang="tr-TR" dirty="0" err="1"/>
              <a:t>scale</a:t>
            </a:r>
            <a:r>
              <a:rPr lang="tr-TR" dirty="0"/>
              <a:t> (VAS)/</a:t>
            </a:r>
            <a:r>
              <a:rPr lang="tr-TR" dirty="0" err="1"/>
              <a:t>Numerical</a:t>
            </a:r>
            <a:r>
              <a:rPr lang="tr-TR" dirty="0"/>
              <a:t> </a:t>
            </a:r>
            <a:r>
              <a:rPr lang="tr-TR" dirty="0" err="1"/>
              <a:t>rating</a:t>
            </a:r>
            <a:r>
              <a:rPr lang="tr-TR" dirty="0"/>
              <a:t> </a:t>
            </a:r>
            <a:r>
              <a:rPr lang="tr-TR" dirty="0" err="1"/>
              <a:t>scale</a:t>
            </a:r>
            <a:r>
              <a:rPr lang="tr-TR" dirty="0"/>
              <a:t> (NRS)</a:t>
            </a:r>
          </a:p>
          <a:p>
            <a:r>
              <a:rPr lang="tr-TR" dirty="0" err="1"/>
              <a:t>Mc</a:t>
            </a:r>
            <a:r>
              <a:rPr lang="tr-TR" dirty="0"/>
              <a:t> </a:t>
            </a:r>
            <a:r>
              <a:rPr lang="tr-TR" dirty="0" err="1"/>
              <a:t>Gill</a:t>
            </a:r>
            <a:r>
              <a:rPr lang="tr-TR" dirty="0"/>
              <a:t> </a:t>
            </a:r>
            <a:r>
              <a:rPr lang="tr-TR" dirty="0" err="1"/>
              <a:t>Pain</a:t>
            </a:r>
            <a:r>
              <a:rPr lang="tr-TR" dirty="0"/>
              <a:t> </a:t>
            </a:r>
            <a:r>
              <a:rPr lang="tr-TR" dirty="0" err="1"/>
              <a:t>Questionnaire</a:t>
            </a:r>
            <a:endParaRPr lang="tr-TR" dirty="0"/>
          </a:p>
          <a:p>
            <a:r>
              <a:rPr lang="tr-TR" dirty="0" err="1"/>
              <a:t>Biberoglu</a:t>
            </a:r>
            <a:r>
              <a:rPr lang="tr-TR" dirty="0"/>
              <a:t> &amp; </a:t>
            </a:r>
            <a:r>
              <a:rPr lang="tr-TR" dirty="0" err="1"/>
              <a:t>Behrman</a:t>
            </a:r>
            <a:r>
              <a:rPr lang="tr-TR" dirty="0"/>
              <a:t> (B &amp; B) </a:t>
            </a:r>
            <a:r>
              <a:rPr lang="tr-TR" dirty="0" err="1"/>
              <a:t>score</a:t>
            </a:r>
            <a:endParaRPr lang="tr-TR" dirty="0"/>
          </a:p>
        </p:txBody>
      </p:sp>
      <p:pic>
        <p:nvPicPr>
          <p:cNvPr id="4" name="Resim 3"/>
          <p:cNvPicPr>
            <a:picLocks noChangeAspect="1"/>
          </p:cNvPicPr>
          <p:nvPr/>
        </p:nvPicPr>
        <p:blipFill>
          <a:blip r:embed="rId3"/>
          <a:stretch>
            <a:fillRect/>
          </a:stretch>
        </p:blipFill>
        <p:spPr>
          <a:xfrm>
            <a:off x="6661878" y="3496914"/>
            <a:ext cx="3848100" cy="2108200"/>
          </a:xfrm>
          <a:prstGeom prst="rect">
            <a:avLst/>
          </a:prstGeom>
        </p:spPr>
      </p:pic>
      <p:sp>
        <p:nvSpPr>
          <p:cNvPr id="8" name="Rectangle 7"/>
          <p:cNvSpPr/>
          <p:nvPr/>
        </p:nvSpPr>
        <p:spPr>
          <a:xfrm>
            <a:off x="0" y="6311900"/>
            <a:ext cx="12192000" cy="5461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33763" y="6387056"/>
            <a:ext cx="10861178" cy="584775"/>
          </a:xfrm>
          <a:prstGeom prst="rect">
            <a:avLst/>
          </a:prstGeom>
        </p:spPr>
        <p:txBody>
          <a:bodyPr wrap="none">
            <a:spAutoFit/>
          </a:bodyPr>
          <a:lstStyle/>
          <a:p>
            <a:r>
              <a:rPr lang="en-US" sz="1600" dirty="0" err="1">
                <a:solidFill>
                  <a:srgbClr val="02BEEE"/>
                </a:solidFill>
              </a:rPr>
              <a:t>Tu</a:t>
            </a:r>
            <a:r>
              <a:rPr lang="en-US" sz="1600" dirty="0">
                <a:solidFill>
                  <a:srgbClr val="02BEEE"/>
                </a:solidFill>
              </a:rPr>
              <a:t> FF, et al. Comparative measurement of pelvic floor pain sensitivity in chronic pelvic pain. </a:t>
            </a:r>
            <a:r>
              <a:rPr lang="en-US" sz="1600" dirty="0" err="1">
                <a:solidFill>
                  <a:srgbClr val="02BEEE"/>
                </a:solidFill>
              </a:rPr>
              <a:t>Obstet</a:t>
            </a:r>
            <a:r>
              <a:rPr lang="en-US" sz="1600" dirty="0">
                <a:solidFill>
                  <a:srgbClr val="02BEEE"/>
                </a:solidFill>
              </a:rPr>
              <a:t> </a:t>
            </a:r>
            <a:r>
              <a:rPr lang="en-US" sz="1600" dirty="0" err="1">
                <a:solidFill>
                  <a:srgbClr val="02BEEE"/>
                </a:solidFill>
              </a:rPr>
              <a:t>Gynecol</a:t>
            </a:r>
            <a:r>
              <a:rPr lang="en-US" sz="1600" dirty="0">
                <a:solidFill>
                  <a:srgbClr val="02BEEE"/>
                </a:solidFill>
              </a:rPr>
              <a:t> 2007;110(6); 1244-8.</a:t>
            </a:r>
          </a:p>
          <a:p>
            <a:endParaRPr lang="en-US" sz="1600" dirty="0">
              <a:solidFill>
                <a:srgbClr val="02BEEE"/>
              </a:solidFill>
            </a:endParaRPr>
          </a:p>
        </p:txBody>
      </p:sp>
    </p:spTree>
    <p:extLst>
      <p:ext uri="{BB962C8B-B14F-4D97-AF65-F5344CB8AC3E}">
        <p14:creationId xmlns:p14="http://schemas.microsoft.com/office/powerpoint/2010/main" val="20826261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06403" y="201880"/>
            <a:ext cx="8920131" cy="6249960"/>
          </a:xfrm>
        </p:spPr>
      </p:pic>
    </p:spTree>
    <p:extLst>
      <p:ext uri="{BB962C8B-B14F-4D97-AF65-F5344CB8AC3E}">
        <p14:creationId xmlns:p14="http://schemas.microsoft.com/office/powerpoint/2010/main" val="16745090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61025" y="95001"/>
            <a:ext cx="6931289" cy="6590805"/>
          </a:xfrm>
        </p:spPr>
      </p:pic>
    </p:spTree>
    <p:extLst>
      <p:ext uri="{BB962C8B-B14F-4D97-AF65-F5344CB8AC3E}">
        <p14:creationId xmlns:p14="http://schemas.microsoft.com/office/powerpoint/2010/main" val="107924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274320" indent="-274320" fontAlgn="auto">
              <a:lnSpc>
                <a:spcPct val="150000"/>
              </a:lnSpc>
              <a:spcBef>
                <a:spcPts val="580"/>
              </a:spcBef>
              <a:spcAft>
                <a:spcPts val="0"/>
              </a:spcAft>
              <a:defRPr/>
            </a:pPr>
            <a:r>
              <a:rPr lang="tr-TR" b="1" dirty="0" err="1"/>
              <a:t>Chronic</a:t>
            </a:r>
            <a:r>
              <a:rPr lang="tr-TR" b="1" dirty="0"/>
              <a:t> Pelvik </a:t>
            </a:r>
            <a:r>
              <a:rPr lang="tr-TR" b="1" dirty="0" err="1"/>
              <a:t>Pain</a:t>
            </a:r>
            <a:r>
              <a:rPr lang="tr-TR" b="1" dirty="0"/>
              <a:t> &amp; Men</a:t>
            </a:r>
          </a:p>
        </p:txBody>
      </p:sp>
      <p:sp>
        <p:nvSpPr>
          <p:cNvPr id="3" name="İçerik Yer Tutucusu 2"/>
          <p:cNvSpPr>
            <a:spLocks noGrp="1"/>
          </p:cNvSpPr>
          <p:nvPr>
            <p:ph idx="1"/>
          </p:nvPr>
        </p:nvSpPr>
        <p:spPr>
          <a:xfrm>
            <a:off x="838200" y="1825624"/>
            <a:ext cx="10515600" cy="4895809"/>
          </a:xfrm>
        </p:spPr>
        <p:txBody>
          <a:bodyPr>
            <a:normAutofit/>
          </a:bodyPr>
          <a:lstStyle/>
          <a:p>
            <a:r>
              <a:rPr lang="en-US" dirty="0"/>
              <a:t>Scrotal pain syndrome</a:t>
            </a:r>
          </a:p>
          <a:p>
            <a:r>
              <a:rPr lang="en-US" dirty="0"/>
              <a:t>Testicular pain syndrome</a:t>
            </a:r>
          </a:p>
          <a:p>
            <a:r>
              <a:rPr lang="en-US" dirty="0" err="1"/>
              <a:t>Epididymal</a:t>
            </a:r>
            <a:r>
              <a:rPr lang="en-US" dirty="0"/>
              <a:t> pain syndrome</a:t>
            </a:r>
          </a:p>
          <a:p>
            <a:r>
              <a:rPr lang="en-US" dirty="0"/>
              <a:t>Penile pain syndrome</a:t>
            </a:r>
          </a:p>
          <a:p>
            <a:r>
              <a:rPr lang="en-US" dirty="0"/>
              <a:t>Urethral pain syndrome</a:t>
            </a:r>
          </a:p>
          <a:p>
            <a:r>
              <a:rPr lang="en-US" dirty="0"/>
              <a:t>Perineal pain syndrome</a:t>
            </a:r>
          </a:p>
          <a:p>
            <a:r>
              <a:rPr lang="en-US" dirty="0"/>
              <a:t>Prostate pain syndrome</a:t>
            </a:r>
          </a:p>
          <a:p>
            <a:r>
              <a:rPr lang="en-US" dirty="0"/>
              <a:t>Painful bladder syndrome (Interstitial Cystitis)</a:t>
            </a:r>
            <a:endParaRPr lang="tr-TR" dirty="0"/>
          </a:p>
        </p:txBody>
      </p:sp>
    </p:spTree>
    <p:extLst>
      <p:ext uri="{BB962C8B-B14F-4D97-AF65-F5344CB8AC3E}">
        <p14:creationId xmlns:p14="http://schemas.microsoft.com/office/powerpoint/2010/main" val="1000131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Chronic</a:t>
            </a:r>
            <a:r>
              <a:rPr lang="tr-TR" dirty="0"/>
              <a:t> </a:t>
            </a:r>
            <a:r>
              <a:rPr lang="tr-TR" dirty="0" err="1"/>
              <a:t>Pelvic</a:t>
            </a:r>
            <a:r>
              <a:rPr lang="tr-TR" dirty="0"/>
              <a:t> </a:t>
            </a:r>
            <a:r>
              <a:rPr lang="tr-TR" dirty="0" err="1"/>
              <a:t>Pain</a:t>
            </a:r>
            <a:endParaRPr lang="tr-TR" dirty="0"/>
          </a:p>
        </p:txBody>
      </p:sp>
      <p:sp>
        <p:nvSpPr>
          <p:cNvPr id="3" name="İçerik Yer Tutucusu 2"/>
          <p:cNvSpPr>
            <a:spLocks noGrp="1"/>
          </p:cNvSpPr>
          <p:nvPr>
            <p:ph idx="1"/>
          </p:nvPr>
        </p:nvSpPr>
        <p:spPr>
          <a:xfrm>
            <a:off x="838200" y="1825625"/>
            <a:ext cx="6581929" cy="2746375"/>
          </a:xfrm>
        </p:spPr>
        <p:txBody>
          <a:bodyPr>
            <a:normAutofit/>
          </a:bodyPr>
          <a:lstStyle/>
          <a:p>
            <a:r>
              <a:rPr lang="tr-TR" dirty="0" err="1"/>
              <a:t>The</a:t>
            </a:r>
            <a:r>
              <a:rPr lang="tr-TR" dirty="0"/>
              <a:t> </a:t>
            </a:r>
            <a:r>
              <a:rPr lang="tr-TR" dirty="0" err="1"/>
              <a:t>aetiology</a:t>
            </a:r>
            <a:r>
              <a:rPr lang="tr-TR" dirty="0"/>
              <a:t> is not </a:t>
            </a:r>
            <a:r>
              <a:rPr lang="tr-TR" dirty="0" err="1"/>
              <a:t>fully</a:t>
            </a:r>
            <a:r>
              <a:rPr lang="tr-TR" dirty="0"/>
              <a:t> </a:t>
            </a:r>
            <a:r>
              <a:rPr lang="tr-TR" dirty="0" err="1"/>
              <a:t>understood</a:t>
            </a:r>
            <a:endParaRPr lang="tr-TR" dirty="0"/>
          </a:p>
          <a:p>
            <a:r>
              <a:rPr lang="tr-TR" dirty="0" err="1"/>
              <a:t>Complex</a:t>
            </a:r>
            <a:r>
              <a:rPr lang="tr-TR" dirty="0"/>
              <a:t> </a:t>
            </a:r>
            <a:r>
              <a:rPr lang="tr-TR" dirty="0" err="1"/>
              <a:t>natural</a:t>
            </a:r>
            <a:r>
              <a:rPr lang="tr-TR" dirty="0"/>
              <a:t> </a:t>
            </a:r>
            <a:r>
              <a:rPr lang="tr-TR" dirty="0" err="1"/>
              <a:t>history</a:t>
            </a:r>
            <a:r>
              <a:rPr lang="tr-TR" dirty="0"/>
              <a:t> </a:t>
            </a:r>
          </a:p>
          <a:p>
            <a:r>
              <a:rPr lang="tr-TR" dirty="0" err="1"/>
              <a:t>Resistance</a:t>
            </a:r>
            <a:r>
              <a:rPr lang="tr-TR" dirty="0"/>
              <a:t> </a:t>
            </a:r>
            <a:r>
              <a:rPr lang="tr-TR" dirty="0" err="1"/>
              <a:t>to</a:t>
            </a:r>
            <a:r>
              <a:rPr lang="tr-TR" dirty="0"/>
              <a:t> </a:t>
            </a:r>
            <a:r>
              <a:rPr lang="tr-TR" dirty="0" err="1"/>
              <a:t>treatment</a:t>
            </a:r>
            <a:r>
              <a:rPr lang="tr-TR" dirty="0"/>
              <a:t> </a:t>
            </a:r>
          </a:p>
        </p:txBody>
      </p:sp>
      <p:sp>
        <p:nvSpPr>
          <p:cNvPr id="5" name="Right Brace 4"/>
          <p:cNvSpPr/>
          <p:nvPr/>
        </p:nvSpPr>
        <p:spPr>
          <a:xfrm>
            <a:off x="6775553" y="1948721"/>
            <a:ext cx="554636" cy="1334125"/>
          </a:xfrm>
          <a:prstGeom prst="rightBrace">
            <a:avLst>
              <a:gd name="adj1" fmla="val 13738"/>
              <a:gd name="adj2" fmla="val 50000"/>
            </a:avLst>
          </a:prstGeom>
          <a:noFill/>
          <a:ln w="57150">
            <a:solidFill>
              <a:srgbClr val="45B5E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8429640" y="2292617"/>
            <a:ext cx="2668249" cy="646331"/>
          </a:xfrm>
          <a:prstGeom prst="rect">
            <a:avLst/>
          </a:prstGeom>
          <a:noFill/>
        </p:spPr>
        <p:txBody>
          <a:bodyPr wrap="square" rtlCol="0">
            <a:spAutoFit/>
          </a:bodyPr>
          <a:lstStyle/>
          <a:p>
            <a:r>
              <a:rPr lang="en-US" sz="3600" b="1" dirty="0"/>
              <a:t>Problem!</a:t>
            </a:r>
          </a:p>
        </p:txBody>
      </p:sp>
      <p:sp>
        <p:nvSpPr>
          <p:cNvPr id="8" name="Terminator 7"/>
          <p:cNvSpPr/>
          <p:nvPr/>
        </p:nvSpPr>
        <p:spPr>
          <a:xfrm>
            <a:off x="7641966" y="2203554"/>
            <a:ext cx="3711834" cy="1079292"/>
          </a:xfrm>
          <a:prstGeom prst="flowChartTerminator">
            <a:avLst/>
          </a:prstGeom>
          <a:noFill/>
          <a:ln w="50800">
            <a:solidFill>
              <a:srgbClr val="45B5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5943600"/>
            <a:ext cx="121920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38200" y="6107941"/>
            <a:ext cx="9701245" cy="830997"/>
          </a:xfrm>
          <a:prstGeom prst="rect">
            <a:avLst/>
          </a:prstGeom>
        </p:spPr>
        <p:txBody>
          <a:bodyPr wrap="none">
            <a:spAutoFit/>
          </a:bodyPr>
          <a:lstStyle/>
          <a:p>
            <a:r>
              <a:rPr lang="en-US" sz="1600" dirty="0" err="1">
                <a:solidFill>
                  <a:srgbClr val="02BEEE"/>
                </a:solidFill>
              </a:rPr>
              <a:t>Ahangari</a:t>
            </a:r>
            <a:r>
              <a:rPr lang="en-US" sz="1600" dirty="0">
                <a:solidFill>
                  <a:srgbClr val="02BEEE"/>
                </a:solidFill>
              </a:rPr>
              <a:t> A. Prevalence of chronic pelvic pain among women: an updated review. Pain Physician. 2014;17(2):141-7.</a:t>
            </a:r>
          </a:p>
          <a:p>
            <a:r>
              <a:rPr lang="en-US" sz="1600" dirty="0">
                <a:solidFill>
                  <a:srgbClr val="02BEEE"/>
                </a:solidFill>
              </a:rPr>
              <a:t>Farquhar CM, Steiner CA. Hysterectomy rates in the United States 1990-1997. </a:t>
            </a:r>
            <a:r>
              <a:rPr lang="en-US" sz="1600" dirty="0" err="1">
                <a:solidFill>
                  <a:srgbClr val="02BEEE"/>
                </a:solidFill>
              </a:rPr>
              <a:t>Obstet</a:t>
            </a:r>
            <a:r>
              <a:rPr lang="en-US" sz="1600" dirty="0">
                <a:solidFill>
                  <a:srgbClr val="02BEEE"/>
                </a:solidFill>
              </a:rPr>
              <a:t> </a:t>
            </a:r>
            <a:r>
              <a:rPr lang="en-US" sz="1600" dirty="0" err="1">
                <a:solidFill>
                  <a:srgbClr val="02BEEE"/>
                </a:solidFill>
              </a:rPr>
              <a:t>Gynecol</a:t>
            </a:r>
            <a:r>
              <a:rPr lang="en-US" sz="1600" dirty="0">
                <a:solidFill>
                  <a:srgbClr val="02BEEE"/>
                </a:solidFill>
              </a:rPr>
              <a:t> 2002; 99:229.</a:t>
            </a:r>
          </a:p>
          <a:p>
            <a:endParaRPr lang="en-US" sz="1600" dirty="0">
              <a:solidFill>
                <a:srgbClr val="02BEEE"/>
              </a:solidFill>
            </a:endParaRPr>
          </a:p>
        </p:txBody>
      </p:sp>
    </p:spTree>
    <p:extLst>
      <p:ext uri="{BB962C8B-B14F-4D97-AF65-F5344CB8AC3E}">
        <p14:creationId xmlns:p14="http://schemas.microsoft.com/office/powerpoint/2010/main" val="18421223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8790" y="123688"/>
            <a:ext cx="8870867" cy="6698686"/>
          </a:xfrm>
        </p:spPr>
      </p:pic>
      <p:sp>
        <p:nvSpPr>
          <p:cNvPr id="5" name="Yuvarlatılmış Dikdörtgen 4"/>
          <p:cNvSpPr/>
          <p:nvPr/>
        </p:nvSpPr>
        <p:spPr>
          <a:xfrm>
            <a:off x="1448790" y="190005"/>
            <a:ext cx="7220197" cy="403761"/>
          </a:xfrm>
          <a:prstGeom prst="roundRect">
            <a:avLst/>
          </a:prstGeom>
          <a:noFill/>
          <a:ln w="38100">
            <a:solidFill>
              <a:srgbClr val="45B5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Yuvarlatılmış Dikdörtgen 5"/>
          <p:cNvSpPr/>
          <p:nvPr/>
        </p:nvSpPr>
        <p:spPr>
          <a:xfrm>
            <a:off x="1448790" y="3830045"/>
            <a:ext cx="7220197" cy="403761"/>
          </a:xfrm>
          <a:prstGeom prst="roundRect">
            <a:avLst/>
          </a:prstGeom>
          <a:noFill/>
          <a:ln w="38100">
            <a:solidFill>
              <a:srgbClr val="45B5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989299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Chronic</a:t>
            </a:r>
            <a:r>
              <a:rPr lang="tr-TR" dirty="0"/>
              <a:t> </a:t>
            </a:r>
            <a:r>
              <a:rPr lang="tr-TR" dirty="0" err="1"/>
              <a:t>Pelvic</a:t>
            </a:r>
            <a:r>
              <a:rPr lang="tr-TR" dirty="0"/>
              <a:t> </a:t>
            </a:r>
            <a:r>
              <a:rPr lang="tr-TR" dirty="0" err="1"/>
              <a:t>Pain</a:t>
            </a:r>
            <a:r>
              <a:rPr lang="tr-TR" dirty="0"/>
              <a:t> &amp; </a:t>
            </a:r>
            <a:r>
              <a:rPr lang="tr-TR" dirty="0" err="1"/>
              <a:t>Musculoskeletal</a:t>
            </a:r>
            <a:r>
              <a:rPr lang="tr-TR" dirty="0"/>
              <a:t> </a:t>
            </a:r>
            <a:r>
              <a:rPr lang="tr-TR" dirty="0" err="1"/>
              <a:t>System</a:t>
            </a:r>
            <a:endParaRPr lang="tr-TR" dirty="0"/>
          </a:p>
        </p:txBody>
      </p:sp>
      <p:sp>
        <p:nvSpPr>
          <p:cNvPr id="3" name="İçerik Yer Tutucusu 2"/>
          <p:cNvSpPr>
            <a:spLocks noGrp="1"/>
          </p:cNvSpPr>
          <p:nvPr>
            <p:ph idx="1"/>
          </p:nvPr>
        </p:nvSpPr>
        <p:spPr>
          <a:xfrm>
            <a:off x="838200" y="1825625"/>
            <a:ext cx="10515600" cy="4777056"/>
          </a:xfrm>
        </p:spPr>
        <p:txBody>
          <a:bodyPr>
            <a:normAutofit/>
          </a:bodyPr>
          <a:lstStyle/>
          <a:p>
            <a:r>
              <a:rPr lang="tr-TR" b="1" dirty="0" err="1">
                <a:solidFill>
                  <a:srgbClr val="45B5E3"/>
                </a:solidFill>
              </a:rPr>
              <a:t>Coccydynia</a:t>
            </a:r>
            <a:endParaRPr lang="tr-TR" b="1" dirty="0">
              <a:solidFill>
                <a:srgbClr val="45B5E3"/>
              </a:solidFill>
            </a:endParaRPr>
          </a:p>
          <a:p>
            <a:r>
              <a:rPr lang="tr-TR" b="1" dirty="0" err="1">
                <a:solidFill>
                  <a:srgbClr val="45B5E3"/>
                </a:solidFill>
              </a:rPr>
              <a:t>Piriformis</a:t>
            </a:r>
            <a:r>
              <a:rPr lang="tr-TR" b="1" dirty="0">
                <a:solidFill>
                  <a:srgbClr val="45B5E3"/>
                </a:solidFill>
              </a:rPr>
              <a:t> / </a:t>
            </a:r>
            <a:r>
              <a:rPr lang="tr-TR" b="1" dirty="0" err="1">
                <a:solidFill>
                  <a:srgbClr val="45B5E3"/>
                </a:solidFill>
              </a:rPr>
              <a:t>Levator</a:t>
            </a:r>
            <a:r>
              <a:rPr lang="tr-TR" b="1" dirty="0">
                <a:solidFill>
                  <a:srgbClr val="45B5E3"/>
                </a:solidFill>
              </a:rPr>
              <a:t> Ani </a:t>
            </a:r>
            <a:r>
              <a:rPr lang="tr-TR" b="1" dirty="0" err="1">
                <a:solidFill>
                  <a:srgbClr val="45B5E3"/>
                </a:solidFill>
              </a:rPr>
              <a:t>Syndrome</a:t>
            </a:r>
            <a:endParaRPr lang="tr-TR" b="1" dirty="0">
              <a:solidFill>
                <a:srgbClr val="45B5E3"/>
              </a:solidFill>
            </a:endParaRPr>
          </a:p>
          <a:p>
            <a:r>
              <a:rPr lang="tr-TR" b="1" dirty="0" err="1">
                <a:solidFill>
                  <a:srgbClr val="45B5E3"/>
                </a:solidFill>
              </a:rPr>
              <a:t>Pelvic</a:t>
            </a:r>
            <a:r>
              <a:rPr lang="tr-TR" b="1" dirty="0">
                <a:solidFill>
                  <a:srgbClr val="45B5E3"/>
                </a:solidFill>
              </a:rPr>
              <a:t> </a:t>
            </a:r>
            <a:r>
              <a:rPr lang="tr-TR" b="1" dirty="0" err="1">
                <a:solidFill>
                  <a:srgbClr val="45B5E3"/>
                </a:solidFill>
              </a:rPr>
              <a:t>Floor</a:t>
            </a:r>
            <a:r>
              <a:rPr lang="tr-TR" b="1" dirty="0">
                <a:solidFill>
                  <a:srgbClr val="45B5E3"/>
                </a:solidFill>
              </a:rPr>
              <a:t> </a:t>
            </a:r>
            <a:r>
              <a:rPr lang="tr-TR" b="1" dirty="0" err="1">
                <a:solidFill>
                  <a:srgbClr val="45B5E3"/>
                </a:solidFill>
              </a:rPr>
              <a:t>Tension</a:t>
            </a:r>
            <a:r>
              <a:rPr lang="tr-TR" b="1" dirty="0">
                <a:solidFill>
                  <a:srgbClr val="45B5E3"/>
                </a:solidFill>
              </a:rPr>
              <a:t> </a:t>
            </a:r>
            <a:r>
              <a:rPr lang="tr-TR" b="1" dirty="0" err="1">
                <a:solidFill>
                  <a:srgbClr val="45B5E3"/>
                </a:solidFill>
              </a:rPr>
              <a:t>Myalgia</a:t>
            </a:r>
            <a:endParaRPr lang="tr-TR" b="1" dirty="0">
              <a:solidFill>
                <a:srgbClr val="45B5E3"/>
              </a:solidFill>
            </a:endParaRPr>
          </a:p>
          <a:p>
            <a:pPr lvl="1"/>
            <a:r>
              <a:rPr lang="tr-TR" sz="2800" dirty="0" err="1"/>
              <a:t>Piriformis</a:t>
            </a:r>
            <a:r>
              <a:rPr lang="tr-TR" sz="2800" dirty="0"/>
              <a:t>, </a:t>
            </a:r>
            <a:r>
              <a:rPr lang="tr-TR" sz="2800" dirty="0" err="1"/>
              <a:t>levator</a:t>
            </a:r>
            <a:r>
              <a:rPr lang="tr-TR" sz="2800" dirty="0"/>
              <a:t> ani, </a:t>
            </a:r>
            <a:r>
              <a:rPr lang="tr-TR" sz="2800" dirty="0" err="1"/>
              <a:t>iliopsoas</a:t>
            </a:r>
            <a:r>
              <a:rPr lang="tr-TR" sz="2800" dirty="0"/>
              <a:t>, </a:t>
            </a:r>
            <a:r>
              <a:rPr lang="tr-TR" sz="2800" dirty="0" err="1"/>
              <a:t>obturator</a:t>
            </a:r>
            <a:r>
              <a:rPr lang="tr-TR" sz="2800" dirty="0"/>
              <a:t> </a:t>
            </a:r>
            <a:r>
              <a:rPr lang="tr-TR" sz="2800" dirty="0" err="1"/>
              <a:t>internus</a:t>
            </a:r>
            <a:endParaRPr lang="tr-TR" sz="2800" dirty="0"/>
          </a:p>
        </p:txBody>
      </p:sp>
      <p:sp>
        <p:nvSpPr>
          <p:cNvPr id="7" name="Rectangle 6"/>
          <p:cNvSpPr/>
          <p:nvPr/>
        </p:nvSpPr>
        <p:spPr>
          <a:xfrm>
            <a:off x="0" y="6311900"/>
            <a:ext cx="12192000" cy="5461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33763" y="6387056"/>
            <a:ext cx="6366166" cy="584775"/>
          </a:xfrm>
          <a:prstGeom prst="rect">
            <a:avLst/>
          </a:prstGeom>
        </p:spPr>
        <p:txBody>
          <a:bodyPr wrap="none">
            <a:spAutoFit/>
          </a:bodyPr>
          <a:lstStyle/>
          <a:p>
            <a:r>
              <a:rPr lang="en-US" sz="1600" dirty="0">
                <a:solidFill>
                  <a:srgbClr val="02BEEE"/>
                </a:solidFill>
              </a:rPr>
              <a:t>Koop H, et </a:t>
            </a:r>
            <a:r>
              <a:rPr lang="en-US" sz="1600" dirty="0" err="1">
                <a:solidFill>
                  <a:srgbClr val="02BEEE"/>
                </a:solidFill>
              </a:rPr>
              <a:t>al.Chronic</a:t>
            </a:r>
            <a:r>
              <a:rPr lang="en-US" sz="1600" dirty="0">
                <a:solidFill>
                  <a:srgbClr val="02BEEE"/>
                </a:solidFill>
              </a:rPr>
              <a:t> </a:t>
            </a:r>
            <a:r>
              <a:rPr lang="en-US" sz="1600" dirty="0">
                <a:solidFill>
                  <a:srgbClr val="45B5E3"/>
                </a:solidFill>
              </a:rPr>
              <a:t>Abdominal</a:t>
            </a:r>
            <a:r>
              <a:rPr lang="en-US" sz="1600" dirty="0">
                <a:solidFill>
                  <a:srgbClr val="02BEEE"/>
                </a:solidFill>
              </a:rPr>
              <a:t> Wall Pain. </a:t>
            </a:r>
            <a:r>
              <a:rPr lang="en-US" sz="1600" dirty="0" err="1">
                <a:solidFill>
                  <a:srgbClr val="02BEEE"/>
                </a:solidFill>
              </a:rPr>
              <a:t>Dtsch</a:t>
            </a:r>
            <a:r>
              <a:rPr lang="en-US" sz="1600" dirty="0">
                <a:solidFill>
                  <a:srgbClr val="02BEEE"/>
                </a:solidFill>
              </a:rPr>
              <a:t> </a:t>
            </a:r>
            <a:r>
              <a:rPr lang="en-US" sz="1600" dirty="0" err="1">
                <a:solidFill>
                  <a:srgbClr val="02BEEE"/>
                </a:solidFill>
              </a:rPr>
              <a:t>Arztebl</a:t>
            </a:r>
            <a:r>
              <a:rPr lang="en-US" sz="1600" dirty="0">
                <a:solidFill>
                  <a:srgbClr val="02BEEE"/>
                </a:solidFill>
              </a:rPr>
              <a:t> </a:t>
            </a:r>
            <a:r>
              <a:rPr lang="en-US" sz="1600" dirty="0" err="1">
                <a:solidFill>
                  <a:srgbClr val="02BEEE"/>
                </a:solidFill>
              </a:rPr>
              <a:t>Int</a:t>
            </a:r>
            <a:r>
              <a:rPr lang="en-US" sz="1600" dirty="0">
                <a:solidFill>
                  <a:srgbClr val="02BEEE"/>
                </a:solidFill>
              </a:rPr>
              <a:t> 2016; 113:51.</a:t>
            </a:r>
          </a:p>
          <a:p>
            <a:endParaRPr lang="en-US" sz="1600" dirty="0">
              <a:solidFill>
                <a:srgbClr val="02BEEE"/>
              </a:solidFill>
            </a:endParaRPr>
          </a:p>
        </p:txBody>
      </p:sp>
    </p:spTree>
    <p:extLst>
      <p:ext uri="{BB962C8B-B14F-4D97-AF65-F5344CB8AC3E}">
        <p14:creationId xmlns:p14="http://schemas.microsoft.com/office/powerpoint/2010/main" val="21307926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Chronic</a:t>
            </a:r>
            <a:r>
              <a:rPr lang="tr-TR" dirty="0"/>
              <a:t> </a:t>
            </a:r>
            <a:r>
              <a:rPr lang="tr-TR" dirty="0" err="1"/>
              <a:t>Pelvic</a:t>
            </a:r>
            <a:r>
              <a:rPr lang="tr-TR" dirty="0"/>
              <a:t> </a:t>
            </a:r>
            <a:r>
              <a:rPr lang="tr-TR" dirty="0" err="1"/>
              <a:t>Pain</a:t>
            </a:r>
            <a:r>
              <a:rPr lang="tr-TR" dirty="0"/>
              <a:t> &amp; </a:t>
            </a:r>
            <a:r>
              <a:rPr lang="tr-TR" dirty="0" err="1"/>
              <a:t>Musculoskeletal</a:t>
            </a:r>
            <a:r>
              <a:rPr lang="tr-TR" dirty="0"/>
              <a:t> </a:t>
            </a:r>
            <a:r>
              <a:rPr lang="tr-TR" dirty="0" err="1"/>
              <a:t>System</a:t>
            </a:r>
            <a:endParaRPr lang="tr-TR" dirty="0"/>
          </a:p>
        </p:txBody>
      </p:sp>
      <p:sp>
        <p:nvSpPr>
          <p:cNvPr id="3" name="İçerik Yer Tutucusu 2"/>
          <p:cNvSpPr>
            <a:spLocks noGrp="1"/>
          </p:cNvSpPr>
          <p:nvPr>
            <p:ph idx="1"/>
          </p:nvPr>
        </p:nvSpPr>
        <p:spPr>
          <a:xfrm>
            <a:off x="838200" y="1825625"/>
            <a:ext cx="8710534" cy="4777056"/>
          </a:xfrm>
        </p:spPr>
        <p:txBody>
          <a:bodyPr>
            <a:normAutofit/>
          </a:bodyPr>
          <a:lstStyle/>
          <a:p>
            <a:r>
              <a:rPr lang="tr-TR" sz="2400" dirty="0" err="1"/>
              <a:t>Hypertonus</a:t>
            </a:r>
            <a:r>
              <a:rPr lang="tr-TR" sz="2400" dirty="0"/>
              <a:t>, </a:t>
            </a:r>
            <a:r>
              <a:rPr lang="tr-TR" sz="2400" dirty="0" err="1"/>
              <a:t>overuse</a:t>
            </a:r>
            <a:r>
              <a:rPr lang="tr-TR" sz="2400" dirty="0"/>
              <a:t>, </a:t>
            </a:r>
            <a:r>
              <a:rPr lang="tr-TR" sz="2400" dirty="0" err="1"/>
              <a:t>trigger</a:t>
            </a:r>
            <a:r>
              <a:rPr lang="tr-TR" sz="2400" dirty="0"/>
              <a:t> </a:t>
            </a:r>
            <a:r>
              <a:rPr lang="tr-TR" sz="2400" dirty="0" err="1"/>
              <a:t>point</a:t>
            </a:r>
            <a:r>
              <a:rPr lang="tr-TR" sz="2400" dirty="0"/>
              <a:t>, </a:t>
            </a:r>
            <a:r>
              <a:rPr lang="tr-TR" sz="2400" dirty="0" err="1"/>
              <a:t>fatigue</a:t>
            </a:r>
            <a:r>
              <a:rPr lang="tr-TR" sz="2400" dirty="0"/>
              <a:t> </a:t>
            </a:r>
          </a:p>
          <a:p>
            <a:r>
              <a:rPr lang="tr-TR" sz="2400" dirty="0" err="1"/>
              <a:t>Inflammatory</a:t>
            </a:r>
            <a:r>
              <a:rPr lang="tr-TR" sz="2400" dirty="0"/>
              <a:t> </a:t>
            </a:r>
            <a:r>
              <a:rPr lang="tr-TR" sz="2400" dirty="0" err="1"/>
              <a:t>pain</a:t>
            </a:r>
            <a:r>
              <a:rPr lang="tr-TR" sz="2400" dirty="0"/>
              <a:t> </a:t>
            </a:r>
            <a:r>
              <a:rPr lang="tr-TR" sz="2400" dirty="0" err="1"/>
              <a:t>disorder</a:t>
            </a:r>
            <a:r>
              <a:rPr lang="tr-TR" sz="2400" dirty="0"/>
              <a:t>, </a:t>
            </a:r>
            <a:r>
              <a:rPr lang="tr-TR" sz="2400" dirty="0" err="1"/>
              <a:t>birth</a:t>
            </a:r>
            <a:r>
              <a:rPr lang="tr-TR" sz="2400" dirty="0"/>
              <a:t>, </a:t>
            </a:r>
            <a:r>
              <a:rPr lang="tr-TR" sz="2400" dirty="0" err="1"/>
              <a:t>pelvic</a:t>
            </a:r>
            <a:r>
              <a:rPr lang="tr-TR" sz="2400" dirty="0"/>
              <a:t> </a:t>
            </a:r>
            <a:r>
              <a:rPr lang="tr-TR" sz="2400" dirty="0" err="1"/>
              <a:t>surgery</a:t>
            </a:r>
            <a:r>
              <a:rPr lang="tr-TR" sz="2400" dirty="0"/>
              <a:t>, </a:t>
            </a:r>
            <a:r>
              <a:rPr lang="tr-TR" sz="2400" dirty="0" err="1"/>
              <a:t>trauma</a:t>
            </a:r>
            <a:endParaRPr lang="tr-TR" sz="2400" dirty="0"/>
          </a:p>
          <a:p>
            <a:r>
              <a:rPr lang="tr-TR" sz="2400" dirty="0" err="1"/>
              <a:t>It</a:t>
            </a:r>
            <a:r>
              <a:rPr lang="tr-TR" sz="2400" dirty="0"/>
              <a:t> can </a:t>
            </a:r>
            <a:r>
              <a:rPr lang="tr-TR" sz="2400" dirty="0" err="1"/>
              <a:t>also</a:t>
            </a:r>
            <a:r>
              <a:rPr lang="tr-TR" sz="2400" dirty="0"/>
              <a:t> be </a:t>
            </a:r>
            <a:r>
              <a:rPr lang="tr-TR" sz="2400" dirty="0" err="1"/>
              <a:t>accompanied</a:t>
            </a:r>
            <a:r>
              <a:rPr lang="tr-TR" sz="2400" dirty="0"/>
              <a:t> </a:t>
            </a:r>
            <a:r>
              <a:rPr lang="tr-TR" sz="2400" dirty="0" err="1"/>
              <a:t>by</a:t>
            </a:r>
            <a:r>
              <a:rPr lang="tr-TR" sz="2400" dirty="0"/>
              <a:t> </a:t>
            </a:r>
            <a:r>
              <a:rPr lang="tr-TR" sz="2400" dirty="0" err="1"/>
              <a:t>dyspareunia</a:t>
            </a:r>
            <a:r>
              <a:rPr lang="tr-TR" sz="2400" dirty="0"/>
              <a:t> </a:t>
            </a:r>
            <a:r>
              <a:rPr lang="tr-TR" sz="2400" dirty="0" err="1"/>
              <a:t>and</a:t>
            </a:r>
            <a:r>
              <a:rPr lang="tr-TR" sz="2400" dirty="0"/>
              <a:t> </a:t>
            </a:r>
            <a:r>
              <a:rPr lang="tr-TR" sz="2400" dirty="0" err="1"/>
              <a:t>sitting</a:t>
            </a:r>
            <a:r>
              <a:rPr lang="tr-TR" sz="2400" dirty="0"/>
              <a:t> </a:t>
            </a:r>
            <a:r>
              <a:rPr lang="tr-TR" sz="2400" dirty="0" err="1"/>
              <a:t>for</a:t>
            </a:r>
            <a:r>
              <a:rPr lang="tr-TR" sz="2400" dirty="0"/>
              <a:t> </a:t>
            </a:r>
            <a:r>
              <a:rPr lang="tr-TR" sz="2400" dirty="0" err="1"/>
              <a:t>extended</a:t>
            </a:r>
            <a:r>
              <a:rPr lang="tr-TR" sz="2400" dirty="0"/>
              <a:t> </a:t>
            </a:r>
            <a:r>
              <a:rPr lang="tr-TR" sz="2400" dirty="0" err="1"/>
              <a:t>periods</a:t>
            </a:r>
            <a:r>
              <a:rPr lang="tr-TR" sz="2400" dirty="0"/>
              <a:t> can </a:t>
            </a:r>
            <a:r>
              <a:rPr lang="tr-TR" sz="2400" dirty="0" err="1"/>
              <a:t>increase</a:t>
            </a:r>
            <a:r>
              <a:rPr lang="tr-TR" sz="2400" dirty="0"/>
              <a:t> </a:t>
            </a:r>
            <a:r>
              <a:rPr lang="tr-TR" sz="2400" dirty="0" err="1"/>
              <a:t>the</a:t>
            </a:r>
            <a:r>
              <a:rPr lang="tr-TR" sz="2400" dirty="0"/>
              <a:t> </a:t>
            </a:r>
            <a:r>
              <a:rPr lang="tr-TR" sz="2400" dirty="0" err="1"/>
              <a:t>pain</a:t>
            </a:r>
            <a:endParaRPr lang="tr-TR" sz="2400" dirty="0"/>
          </a:p>
          <a:p>
            <a:endParaRPr lang="tr-TR" sz="2400" dirty="0"/>
          </a:p>
          <a:p>
            <a:r>
              <a:rPr lang="tr-TR" sz="2400" dirty="0" err="1"/>
              <a:t>Postural</a:t>
            </a:r>
            <a:r>
              <a:rPr lang="tr-TR" sz="2400" dirty="0"/>
              <a:t> </a:t>
            </a:r>
            <a:r>
              <a:rPr lang="tr-TR" sz="2400" dirty="0" err="1"/>
              <a:t>disturbance</a:t>
            </a:r>
            <a:endParaRPr lang="tr-TR" sz="2400" dirty="0"/>
          </a:p>
          <a:p>
            <a:pPr marL="0" indent="0">
              <a:buNone/>
            </a:pPr>
            <a:r>
              <a:rPr lang="tr-TR" sz="2400" dirty="0"/>
              <a:t> </a:t>
            </a:r>
          </a:p>
          <a:p>
            <a:pPr lvl="1"/>
            <a:r>
              <a:rPr lang="tr-TR" dirty="0" err="1"/>
              <a:t>Abdominal</a:t>
            </a:r>
            <a:r>
              <a:rPr lang="tr-TR" dirty="0"/>
              <a:t> </a:t>
            </a:r>
            <a:r>
              <a:rPr lang="tr-TR" dirty="0" err="1"/>
              <a:t>muscles</a:t>
            </a:r>
            <a:r>
              <a:rPr lang="tr-TR" dirty="0"/>
              <a:t>, </a:t>
            </a:r>
            <a:r>
              <a:rPr lang="tr-TR" dirty="0" err="1"/>
              <a:t>thoracolumbar</a:t>
            </a:r>
            <a:r>
              <a:rPr lang="tr-TR" dirty="0"/>
              <a:t> </a:t>
            </a:r>
            <a:r>
              <a:rPr lang="tr-TR" dirty="0" err="1"/>
              <a:t>fascia</a:t>
            </a:r>
            <a:r>
              <a:rPr lang="tr-TR" dirty="0"/>
              <a:t>, </a:t>
            </a:r>
            <a:r>
              <a:rPr lang="tr-TR" dirty="0" err="1"/>
              <a:t>lumbar</a:t>
            </a:r>
            <a:r>
              <a:rPr lang="tr-TR" dirty="0"/>
              <a:t> </a:t>
            </a:r>
            <a:r>
              <a:rPr lang="tr-TR" dirty="0" err="1"/>
              <a:t>extensors</a:t>
            </a:r>
            <a:r>
              <a:rPr lang="tr-TR" dirty="0"/>
              <a:t>, </a:t>
            </a:r>
            <a:r>
              <a:rPr lang="tr-TR" dirty="0" err="1"/>
              <a:t>hip</a:t>
            </a:r>
            <a:r>
              <a:rPr lang="tr-TR" dirty="0"/>
              <a:t> </a:t>
            </a:r>
            <a:r>
              <a:rPr lang="tr-TR" dirty="0" err="1"/>
              <a:t>flexors</a:t>
            </a:r>
            <a:r>
              <a:rPr lang="tr-TR" dirty="0"/>
              <a:t> </a:t>
            </a:r>
            <a:r>
              <a:rPr lang="tr-TR" dirty="0" err="1"/>
              <a:t>and</a:t>
            </a:r>
            <a:r>
              <a:rPr lang="tr-TR" dirty="0"/>
              <a:t> </a:t>
            </a:r>
            <a:r>
              <a:rPr lang="tr-TR" dirty="0" err="1"/>
              <a:t>abductors</a:t>
            </a:r>
            <a:endParaRPr lang="tr-TR" dirty="0"/>
          </a:p>
        </p:txBody>
      </p:sp>
      <p:sp>
        <p:nvSpPr>
          <p:cNvPr id="5" name="Right Arrow 4"/>
          <p:cNvSpPr/>
          <p:nvPr/>
        </p:nvSpPr>
        <p:spPr>
          <a:xfrm>
            <a:off x="4047344" y="4029486"/>
            <a:ext cx="1154243" cy="332651"/>
          </a:xfrm>
          <a:prstGeom prst="rightArrow">
            <a:avLst/>
          </a:prstGeom>
          <a:solidFill>
            <a:srgbClr val="45B5E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611301" y="3964978"/>
            <a:ext cx="3097984" cy="461665"/>
          </a:xfrm>
          <a:prstGeom prst="rect">
            <a:avLst/>
          </a:prstGeom>
          <a:noFill/>
        </p:spPr>
        <p:txBody>
          <a:bodyPr wrap="square" rtlCol="0">
            <a:spAutoFit/>
          </a:bodyPr>
          <a:lstStyle/>
          <a:p>
            <a:r>
              <a:rPr lang="en-US" sz="2400"/>
              <a:t>Muscle imbalance</a:t>
            </a:r>
          </a:p>
        </p:txBody>
      </p:sp>
      <p:sp>
        <p:nvSpPr>
          <p:cNvPr id="7" name="Rectangle 6"/>
          <p:cNvSpPr/>
          <p:nvPr/>
        </p:nvSpPr>
        <p:spPr>
          <a:xfrm>
            <a:off x="0" y="6311900"/>
            <a:ext cx="12192000" cy="5461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33763" y="6387056"/>
            <a:ext cx="6366166" cy="584775"/>
          </a:xfrm>
          <a:prstGeom prst="rect">
            <a:avLst/>
          </a:prstGeom>
        </p:spPr>
        <p:txBody>
          <a:bodyPr wrap="none">
            <a:spAutoFit/>
          </a:bodyPr>
          <a:lstStyle/>
          <a:p>
            <a:r>
              <a:rPr lang="en-US" sz="1600" dirty="0">
                <a:solidFill>
                  <a:srgbClr val="02BEEE"/>
                </a:solidFill>
              </a:rPr>
              <a:t>Koop H, et </a:t>
            </a:r>
            <a:r>
              <a:rPr lang="en-US" sz="1600" dirty="0" err="1">
                <a:solidFill>
                  <a:srgbClr val="02BEEE"/>
                </a:solidFill>
              </a:rPr>
              <a:t>al.Chronic</a:t>
            </a:r>
            <a:r>
              <a:rPr lang="en-US" sz="1600" dirty="0">
                <a:solidFill>
                  <a:srgbClr val="02BEEE"/>
                </a:solidFill>
              </a:rPr>
              <a:t> Abdominal Wall Pain. </a:t>
            </a:r>
            <a:r>
              <a:rPr lang="en-US" sz="1600" dirty="0" err="1">
                <a:solidFill>
                  <a:srgbClr val="02BEEE"/>
                </a:solidFill>
              </a:rPr>
              <a:t>Dtsch</a:t>
            </a:r>
            <a:r>
              <a:rPr lang="en-US" sz="1600" dirty="0">
                <a:solidFill>
                  <a:srgbClr val="02BEEE"/>
                </a:solidFill>
              </a:rPr>
              <a:t> </a:t>
            </a:r>
            <a:r>
              <a:rPr lang="en-US" sz="1600" dirty="0" err="1">
                <a:solidFill>
                  <a:srgbClr val="02BEEE"/>
                </a:solidFill>
              </a:rPr>
              <a:t>Arztebl</a:t>
            </a:r>
            <a:r>
              <a:rPr lang="en-US" sz="1600" dirty="0">
                <a:solidFill>
                  <a:srgbClr val="02BEEE"/>
                </a:solidFill>
              </a:rPr>
              <a:t> </a:t>
            </a:r>
            <a:r>
              <a:rPr lang="en-US" sz="1600" dirty="0" err="1">
                <a:solidFill>
                  <a:srgbClr val="02BEEE"/>
                </a:solidFill>
              </a:rPr>
              <a:t>Int</a:t>
            </a:r>
            <a:r>
              <a:rPr lang="en-US" sz="1600" dirty="0">
                <a:solidFill>
                  <a:srgbClr val="02BEEE"/>
                </a:solidFill>
              </a:rPr>
              <a:t> 2016; 113:51.</a:t>
            </a:r>
          </a:p>
          <a:p>
            <a:endParaRPr lang="en-US" sz="1600" dirty="0">
              <a:solidFill>
                <a:srgbClr val="02BEEE"/>
              </a:solidFill>
            </a:endParaRPr>
          </a:p>
        </p:txBody>
      </p:sp>
    </p:spTree>
    <p:extLst>
      <p:ext uri="{BB962C8B-B14F-4D97-AF65-F5344CB8AC3E}">
        <p14:creationId xmlns:p14="http://schemas.microsoft.com/office/powerpoint/2010/main" val="15620026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1825625"/>
            <a:ext cx="10515600" cy="3530146"/>
          </a:xfrm>
        </p:spPr>
        <p:txBody>
          <a:bodyPr>
            <a:normAutofit/>
          </a:bodyPr>
          <a:lstStyle/>
          <a:p>
            <a:r>
              <a:rPr lang="tr-TR" dirty="0" err="1"/>
              <a:t>Chronic</a:t>
            </a:r>
            <a:r>
              <a:rPr lang="tr-TR" dirty="0"/>
              <a:t> </a:t>
            </a:r>
            <a:r>
              <a:rPr lang="tr-TR" dirty="0" err="1"/>
              <a:t>pain</a:t>
            </a:r>
            <a:r>
              <a:rPr lang="tr-TR" dirty="0"/>
              <a:t> </a:t>
            </a:r>
            <a:r>
              <a:rPr lang="tr-TR" dirty="0" err="1"/>
              <a:t>caused</a:t>
            </a:r>
            <a:r>
              <a:rPr lang="tr-TR" dirty="0"/>
              <a:t> </a:t>
            </a:r>
            <a:r>
              <a:rPr lang="tr-TR" dirty="0" err="1"/>
              <a:t>by</a:t>
            </a:r>
            <a:r>
              <a:rPr lang="tr-TR" dirty="0"/>
              <a:t> </a:t>
            </a:r>
            <a:r>
              <a:rPr lang="tr-TR" dirty="0" err="1"/>
              <a:t>abdominal</a:t>
            </a:r>
            <a:r>
              <a:rPr lang="tr-TR" dirty="0"/>
              <a:t> </a:t>
            </a:r>
            <a:r>
              <a:rPr lang="tr-TR" dirty="0" err="1"/>
              <a:t>wall</a:t>
            </a:r>
            <a:r>
              <a:rPr lang="tr-TR" dirty="0"/>
              <a:t> is </a:t>
            </a:r>
            <a:r>
              <a:rPr lang="tr-TR" dirty="0" err="1"/>
              <a:t>often</a:t>
            </a:r>
            <a:r>
              <a:rPr lang="tr-TR" dirty="0"/>
              <a:t> </a:t>
            </a:r>
            <a:r>
              <a:rPr lang="tr-TR" dirty="0" err="1"/>
              <a:t>unrecognized</a:t>
            </a:r>
            <a:r>
              <a:rPr lang="tr-TR" dirty="0"/>
              <a:t> </a:t>
            </a:r>
            <a:r>
              <a:rPr lang="tr-TR" dirty="0" err="1"/>
              <a:t>or</a:t>
            </a:r>
            <a:r>
              <a:rPr lang="tr-TR" dirty="0"/>
              <a:t> </a:t>
            </a:r>
            <a:r>
              <a:rPr lang="tr-TR" dirty="0" err="1"/>
              <a:t>indistinguishable</a:t>
            </a:r>
            <a:r>
              <a:rPr lang="tr-TR" dirty="0"/>
              <a:t> </a:t>
            </a:r>
            <a:r>
              <a:rPr lang="tr-TR" dirty="0" err="1"/>
              <a:t>from</a:t>
            </a:r>
            <a:r>
              <a:rPr lang="tr-TR" dirty="0"/>
              <a:t> </a:t>
            </a:r>
            <a:r>
              <a:rPr lang="tr-TR" dirty="0" err="1"/>
              <a:t>internal</a:t>
            </a:r>
            <a:r>
              <a:rPr lang="tr-TR" dirty="0"/>
              <a:t> organ </a:t>
            </a:r>
            <a:r>
              <a:rPr lang="tr-TR" dirty="0" err="1"/>
              <a:t>pain</a:t>
            </a:r>
            <a:r>
              <a:rPr lang="tr-TR" dirty="0"/>
              <a:t> </a:t>
            </a:r>
          </a:p>
          <a:p>
            <a:r>
              <a:rPr lang="tr-TR" dirty="0" err="1"/>
              <a:t>It</a:t>
            </a:r>
            <a:r>
              <a:rPr lang="tr-TR" dirty="0"/>
              <a:t> </a:t>
            </a:r>
            <a:r>
              <a:rPr lang="tr-TR" dirty="0" err="1"/>
              <a:t>may</a:t>
            </a:r>
            <a:r>
              <a:rPr lang="tr-TR" dirty="0"/>
              <a:t> be </a:t>
            </a:r>
            <a:r>
              <a:rPr lang="tr-TR" dirty="0" err="1"/>
              <a:t>associated</a:t>
            </a:r>
            <a:r>
              <a:rPr lang="tr-TR" dirty="0"/>
              <a:t> </a:t>
            </a:r>
            <a:r>
              <a:rPr lang="tr-TR" dirty="0" err="1"/>
              <a:t>with</a:t>
            </a:r>
            <a:r>
              <a:rPr lang="tr-TR" dirty="0"/>
              <a:t> </a:t>
            </a:r>
            <a:r>
              <a:rPr lang="tr-TR" b="1" dirty="0" err="1">
                <a:solidFill>
                  <a:srgbClr val="45B5E3"/>
                </a:solidFill>
              </a:rPr>
              <a:t>muscle</a:t>
            </a:r>
            <a:r>
              <a:rPr lang="tr-TR" b="1" dirty="0">
                <a:solidFill>
                  <a:srgbClr val="45B5E3"/>
                </a:solidFill>
              </a:rPr>
              <a:t> </a:t>
            </a:r>
            <a:r>
              <a:rPr lang="tr-TR" b="1" dirty="0" err="1">
                <a:solidFill>
                  <a:srgbClr val="45B5E3"/>
                </a:solidFill>
              </a:rPr>
              <a:t>injury</a:t>
            </a:r>
            <a:r>
              <a:rPr lang="tr-TR" b="1" dirty="0">
                <a:solidFill>
                  <a:srgbClr val="45B5E3"/>
                </a:solidFill>
              </a:rPr>
              <a:t> </a:t>
            </a:r>
            <a:r>
              <a:rPr lang="tr-TR" b="1" dirty="0" err="1">
                <a:solidFill>
                  <a:srgbClr val="45B5E3"/>
                </a:solidFill>
              </a:rPr>
              <a:t>or</a:t>
            </a:r>
            <a:r>
              <a:rPr lang="tr-TR" b="1" dirty="0">
                <a:solidFill>
                  <a:srgbClr val="45B5E3"/>
                </a:solidFill>
              </a:rPr>
              <a:t> </a:t>
            </a:r>
            <a:r>
              <a:rPr lang="tr-TR" b="1" dirty="0" err="1">
                <a:solidFill>
                  <a:srgbClr val="45B5E3"/>
                </a:solidFill>
              </a:rPr>
              <a:t>strain</a:t>
            </a:r>
            <a:r>
              <a:rPr lang="tr-TR" b="1" dirty="0">
                <a:solidFill>
                  <a:srgbClr val="45B5E3"/>
                </a:solidFill>
              </a:rPr>
              <a:t> </a:t>
            </a:r>
            <a:r>
              <a:rPr lang="tr-TR" dirty="0"/>
              <a:t>(</a:t>
            </a:r>
            <a:r>
              <a:rPr lang="tr-TR" dirty="0" err="1"/>
              <a:t>eg</a:t>
            </a:r>
            <a:r>
              <a:rPr lang="tr-TR" dirty="0"/>
              <a:t>, </a:t>
            </a:r>
            <a:r>
              <a:rPr lang="tr-TR" dirty="0" err="1"/>
              <a:t>rectus</a:t>
            </a:r>
            <a:r>
              <a:rPr lang="tr-TR" dirty="0"/>
              <a:t> </a:t>
            </a:r>
            <a:r>
              <a:rPr lang="tr-TR" dirty="0" err="1"/>
              <a:t>abdominis</a:t>
            </a:r>
            <a:r>
              <a:rPr lang="tr-TR" dirty="0"/>
              <a:t>, </a:t>
            </a:r>
            <a:r>
              <a:rPr lang="tr-TR" dirty="0" err="1"/>
              <a:t>pyramidalis</a:t>
            </a:r>
            <a:r>
              <a:rPr lang="tr-TR" dirty="0"/>
              <a:t>, </a:t>
            </a:r>
            <a:r>
              <a:rPr lang="tr-TR" dirty="0" err="1"/>
              <a:t>external</a:t>
            </a:r>
            <a:r>
              <a:rPr lang="tr-TR" dirty="0"/>
              <a:t> </a:t>
            </a:r>
            <a:r>
              <a:rPr lang="tr-TR" dirty="0" err="1"/>
              <a:t>oblique</a:t>
            </a:r>
            <a:r>
              <a:rPr lang="tr-TR" dirty="0"/>
              <a:t>, </a:t>
            </a:r>
            <a:r>
              <a:rPr lang="tr-TR" dirty="0" err="1"/>
              <a:t>transverse</a:t>
            </a:r>
            <a:r>
              <a:rPr lang="tr-TR" dirty="0"/>
              <a:t> </a:t>
            </a:r>
            <a:r>
              <a:rPr lang="tr-TR" dirty="0" err="1"/>
              <a:t>abdominus</a:t>
            </a:r>
            <a:r>
              <a:rPr lang="tr-TR" dirty="0"/>
              <a:t>) </a:t>
            </a:r>
            <a:r>
              <a:rPr lang="tr-TR" dirty="0" err="1"/>
              <a:t>or</a:t>
            </a:r>
            <a:r>
              <a:rPr lang="tr-TR" dirty="0"/>
              <a:t> </a:t>
            </a:r>
            <a:r>
              <a:rPr lang="tr-TR" b="1" dirty="0" err="1">
                <a:solidFill>
                  <a:srgbClr val="45B5E3"/>
                </a:solidFill>
              </a:rPr>
              <a:t>nerve</a:t>
            </a:r>
            <a:r>
              <a:rPr lang="tr-TR" b="1" dirty="0">
                <a:solidFill>
                  <a:srgbClr val="45B5E3"/>
                </a:solidFill>
              </a:rPr>
              <a:t> </a:t>
            </a:r>
            <a:r>
              <a:rPr lang="tr-TR" b="1" dirty="0" err="1">
                <a:solidFill>
                  <a:srgbClr val="45B5E3"/>
                </a:solidFill>
              </a:rPr>
              <a:t>damage</a:t>
            </a:r>
            <a:r>
              <a:rPr lang="tr-TR" b="1" dirty="0">
                <a:solidFill>
                  <a:srgbClr val="45B5E3"/>
                </a:solidFill>
              </a:rPr>
              <a:t> </a:t>
            </a:r>
            <a:r>
              <a:rPr lang="tr-TR" dirty="0"/>
              <a:t>(</a:t>
            </a:r>
            <a:r>
              <a:rPr lang="tr-TR" dirty="0" err="1"/>
              <a:t>iliohipo-gastric</a:t>
            </a:r>
            <a:r>
              <a:rPr lang="tr-TR" dirty="0"/>
              <a:t>, </a:t>
            </a:r>
            <a:r>
              <a:rPr lang="tr-TR" dirty="0" err="1"/>
              <a:t>ilioinguinal</a:t>
            </a:r>
            <a:r>
              <a:rPr lang="tr-TR" dirty="0"/>
              <a:t>, </a:t>
            </a:r>
            <a:r>
              <a:rPr lang="tr-TR" dirty="0" err="1"/>
              <a:t>genitofemoral</a:t>
            </a:r>
            <a:r>
              <a:rPr lang="tr-TR" dirty="0"/>
              <a:t>, </a:t>
            </a:r>
            <a:r>
              <a:rPr lang="tr-TR" dirty="0" err="1"/>
              <a:t>lateral</a:t>
            </a:r>
            <a:r>
              <a:rPr lang="tr-TR" dirty="0"/>
              <a:t> </a:t>
            </a:r>
            <a:r>
              <a:rPr lang="tr-TR" dirty="0" err="1"/>
              <a:t>femoral</a:t>
            </a:r>
            <a:r>
              <a:rPr lang="tr-TR" dirty="0"/>
              <a:t> </a:t>
            </a:r>
            <a:r>
              <a:rPr lang="tr-TR" dirty="0" err="1"/>
              <a:t>cutaneous</a:t>
            </a:r>
            <a:r>
              <a:rPr lang="tr-TR" dirty="0"/>
              <a:t>, </a:t>
            </a:r>
            <a:r>
              <a:rPr lang="tr-TR" dirty="0" err="1"/>
              <a:t>pudendal</a:t>
            </a:r>
            <a:r>
              <a:rPr lang="tr-TR" dirty="0"/>
              <a:t>)</a:t>
            </a:r>
          </a:p>
          <a:p>
            <a:r>
              <a:rPr lang="tr-TR" b="1" dirty="0" err="1">
                <a:solidFill>
                  <a:srgbClr val="45B5E3"/>
                </a:solidFill>
              </a:rPr>
              <a:t>Anterior</a:t>
            </a:r>
            <a:r>
              <a:rPr lang="tr-TR" b="1" dirty="0">
                <a:solidFill>
                  <a:srgbClr val="45B5E3"/>
                </a:solidFill>
              </a:rPr>
              <a:t> </a:t>
            </a:r>
            <a:r>
              <a:rPr lang="tr-TR" b="1" dirty="0" err="1">
                <a:solidFill>
                  <a:srgbClr val="45B5E3"/>
                </a:solidFill>
              </a:rPr>
              <a:t>cutaneous</a:t>
            </a:r>
            <a:r>
              <a:rPr lang="tr-TR" b="1" dirty="0">
                <a:solidFill>
                  <a:srgbClr val="45B5E3"/>
                </a:solidFill>
              </a:rPr>
              <a:t> </a:t>
            </a:r>
            <a:r>
              <a:rPr lang="tr-TR" b="1" dirty="0" err="1">
                <a:solidFill>
                  <a:srgbClr val="45B5E3"/>
                </a:solidFill>
              </a:rPr>
              <a:t>nerve</a:t>
            </a:r>
            <a:r>
              <a:rPr lang="tr-TR" b="1" dirty="0">
                <a:solidFill>
                  <a:srgbClr val="45B5E3"/>
                </a:solidFill>
              </a:rPr>
              <a:t> </a:t>
            </a:r>
            <a:r>
              <a:rPr lang="tr-TR" b="1" dirty="0" err="1">
                <a:solidFill>
                  <a:srgbClr val="45B5E3"/>
                </a:solidFill>
              </a:rPr>
              <a:t>entrapment</a:t>
            </a:r>
            <a:endParaRPr lang="tr-TR" b="1" dirty="0">
              <a:solidFill>
                <a:srgbClr val="45B5E3"/>
              </a:solidFill>
            </a:endParaRPr>
          </a:p>
        </p:txBody>
      </p:sp>
      <p:sp>
        <p:nvSpPr>
          <p:cNvPr id="8" name="Başlık 1"/>
          <p:cNvSpPr>
            <a:spLocks noGrp="1"/>
          </p:cNvSpPr>
          <p:nvPr>
            <p:ph type="title"/>
          </p:nvPr>
        </p:nvSpPr>
        <p:spPr>
          <a:xfrm>
            <a:off x="838200" y="365125"/>
            <a:ext cx="10515600" cy="1325563"/>
          </a:xfrm>
        </p:spPr>
        <p:txBody>
          <a:bodyPr/>
          <a:lstStyle/>
          <a:p>
            <a:r>
              <a:rPr lang="tr-TR" dirty="0" err="1"/>
              <a:t>Chronic</a:t>
            </a:r>
            <a:r>
              <a:rPr lang="tr-TR" dirty="0"/>
              <a:t> </a:t>
            </a:r>
            <a:r>
              <a:rPr lang="tr-TR" dirty="0" err="1"/>
              <a:t>Abdominal</a:t>
            </a:r>
            <a:r>
              <a:rPr lang="tr-TR" dirty="0"/>
              <a:t> Wall </a:t>
            </a:r>
            <a:r>
              <a:rPr lang="tr-TR" dirty="0" err="1"/>
              <a:t>Pain</a:t>
            </a:r>
            <a:endParaRPr lang="tr-TR" dirty="0"/>
          </a:p>
        </p:txBody>
      </p:sp>
      <p:sp>
        <p:nvSpPr>
          <p:cNvPr id="9" name="Rectangle 8"/>
          <p:cNvSpPr/>
          <p:nvPr/>
        </p:nvSpPr>
        <p:spPr>
          <a:xfrm>
            <a:off x="0" y="5355771"/>
            <a:ext cx="12192000" cy="1502229"/>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sz="1600" dirty="0">
              <a:solidFill>
                <a:srgbClr val="02BEEE"/>
              </a:solidFill>
            </a:endParaRPr>
          </a:p>
        </p:txBody>
      </p:sp>
      <p:sp>
        <p:nvSpPr>
          <p:cNvPr id="12" name="Rectangle 11"/>
          <p:cNvSpPr/>
          <p:nvPr/>
        </p:nvSpPr>
        <p:spPr>
          <a:xfrm>
            <a:off x="838200" y="5490708"/>
            <a:ext cx="10674246" cy="1323439"/>
          </a:xfrm>
          <a:prstGeom prst="rect">
            <a:avLst/>
          </a:prstGeom>
        </p:spPr>
        <p:txBody>
          <a:bodyPr wrap="square">
            <a:spAutoFit/>
          </a:bodyPr>
          <a:lstStyle/>
          <a:p>
            <a:r>
              <a:rPr lang="tr-TR" sz="1600" dirty="0" err="1">
                <a:solidFill>
                  <a:srgbClr val="02BEEE"/>
                </a:solidFill>
              </a:rPr>
              <a:t>Koop</a:t>
            </a:r>
            <a:r>
              <a:rPr lang="tr-TR" sz="1600" dirty="0">
                <a:solidFill>
                  <a:srgbClr val="02BEEE"/>
                </a:solidFill>
              </a:rPr>
              <a:t> H, et </a:t>
            </a:r>
            <a:r>
              <a:rPr lang="tr-TR" sz="1600" dirty="0" err="1">
                <a:solidFill>
                  <a:srgbClr val="02BEEE"/>
                </a:solidFill>
              </a:rPr>
              <a:t>al.Chronic</a:t>
            </a:r>
            <a:r>
              <a:rPr lang="tr-TR" sz="1600" dirty="0">
                <a:solidFill>
                  <a:srgbClr val="02BEEE"/>
                </a:solidFill>
              </a:rPr>
              <a:t> </a:t>
            </a:r>
            <a:r>
              <a:rPr lang="tr-TR" sz="1600" dirty="0" err="1">
                <a:solidFill>
                  <a:srgbClr val="02BEEE"/>
                </a:solidFill>
              </a:rPr>
              <a:t>Abdominal</a:t>
            </a:r>
            <a:r>
              <a:rPr lang="tr-TR" sz="1600" dirty="0">
                <a:solidFill>
                  <a:srgbClr val="02BEEE"/>
                </a:solidFill>
              </a:rPr>
              <a:t> Wall </a:t>
            </a:r>
            <a:r>
              <a:rPr lang="tr-TR" sz="1600" dirty="0" err="1">
                <a:solidFill>
                  <a:srgbClr val="02BEEE"/>
                </a:solidFill>
              </a:rPr>
              <a:t>Pain</a:t>
            </a:r>
            <a:r>
              <a:rPr lang="tr-TR" sz="1600" dirty="0">
                <a:solidFill>
                  <a:srgbClr val="02BEEE"/>
                </a:solidFill>
              </a:rPr>
              <a:t>. </a:t>
            </a:r>
            <a:r>
              <a:rPr lang="tr-TR" sz="1600" dirty="0" err="1">
                <a:solidFill>
                  <a:srgbClr val="02BEEE"/>
                </a:solidFill>
              </a:rPr>
              <a:t>Dtsch</a:t>
            </a:r>
            <a:r>
              <a:rPr lang="tr-TR" sz="1600" dirty="0">
                <a:solidFill>
                  <a:srgbClr val="02BEEE"/>
                </a:solidFill>
              </a:rPr>
              <a:t> </a:t>
            </a:r>
            <a:r>
              <a:rPr lang="tr-TR" sz="1600" dirty="0" err="1">
                <a:solidFill>
                  <a:srgbClr val="02BEEE"/>
                </a:solidFill>
              </a:rPr>
              <a:t>Arztebl</a:t>
            </a:r>
            <a:r>
              <a:rPr lang="tr-TR" sz="1600" dirty="0">
                <a:solidFill>
                  <a:srgbClr val="02BEEE"/>
                </a:solidFill>
              </a:rPr>
              <a:t> </a:t>
            </a:r>
            <a:r>
              <a:rPr lang="tr-TR" sz="1600" dirty="0" err="1">
                <a:solidFill>
                  <a:srgbClr val="02BEEE"/>
                </a:solidFill>
              </a:rPr>
              <a:t>Int</a:t>
            </a:r>
            <a:r>
              <a:rPr lang="tr-TR" sz="1600" dirty="0">
                <a:solidFill>
                  <a:srgbClr val="02BEEE"/>
                </a:solidFill>
              </a:rPr>
              <a:t> 2016; 113:51.</a:t>
            </a:r>
          </a:p>
          <a:p>
            <a:r>
              <a:rPr lang="tr-TR" sz="1600" dirty="0" err="1">
                <a:solidFill>
                  <a:srgbClr val="02BEEE"/>
                </a:solidFill>
              </a:rPr>
              <a:t>Oor</a:t>
            </a:r>
            <a:r>
              <a:rPr lang="tr-TR" sz="1600" dirty="0">
                <a:solidFill>
                  <a:srgbClr val="02BEEE"/>
                </a:solidFill>
              </a:rPr>
              <a:t> </a:t>
            </a:r>
            <a:r>
              <a:rPr lang="tr-TR" sz="1600" dirty="0" err="1">
                <a:solidFill>
                  <a:srgbClr val="02BEEE"/>
                </a:solidFill>
              </a:rPr>
              <a:t>JE,et</a:t>
            </a:r>
            <a:r>
              <a:rPr lang="tr-TR" sz="1600" dirty="0">
                <a:solidFill>
                  <a:srgbClr val="02BEEE"/>
                </a:solidFill>
              </a:rPr>
              <a:t> al. A </a:t>
            </a:r>
            <a:r>
              <a:rPr lang="tr-TR" sz="1600" dirty="0" err="1">
                <a:solidFill>
                  <a:srgbClr val="02BEEE"/>
                </a:solidFill>
              </a:rPr>
              <a:t>systematic</a:t>
            </a:r>
            <a:r>
              <a:rPr lang="tr-TR" sz="1600" dirty="0">
                <a:solidFill>
                  <a:srgbClr val="02BEEE"/>
                </a:solidFill>
              </a:rPr>
              <a:t> </a:t>
            </a:r>
            <a:r>
              <a:rPr lang="tr-TR" sz="1600" dirty="0" err="1">
                <a:solidFill>
                  <a:srgbClr val="02BEEE"/>
                </a:solidFill>
              </a:rPr>
              <a:t>review</a:t>
            </a:r>
            <a:r>
              <a:rPr lang="tr-TR" sz="1600" dirty="0">
                <a:solidFill>
                  <a:srgbClr val="02BEEE"/>
                </a:solidFill>
              </a:rPr>
              <a:t> of </a:t>
            </a:r>
            <a:r>
              <a:rPr lang="tr-TR" sz="1600" dirty="0" err="1">
                <a:solidFill>
                  <a:srgbClr val="02BEEE"/>
                </a:solidFill>
              </a:rPr>
              <a:t>the</a:t>
            </a:r>
            <a:r>
              <a:rPr lang="tr-TR" sz="1600" dirty="0">
                <a:solidFill>
                  <a:srgbClr val="02BEEE"/>
                </a:solidFill>
              </a:rPr>
              <a:t> </a:t>
            </a:r>
            <a:r>
              <a:rPr lang="tr-TR" sz="1600" dirty="0" err="1">
                <a:solidFill>
                  <a:srgbClr val="02BEEE"/>
                </a:solidFill>
              </a:rPr>
              <a:t>treatment</a:t>
            </a:r>
            <a:r>
              <a:rPr lang="tr-TR" sz="1600" dirty="0">
                <a:solidFill>
                  <a:srgbClr val="02BEEE"/>
                </a:solidFill>
              </a:rPr>
              <a:t> </a:t>
            </a:r>
            <a:r>
              <a:rPr lang="tr-TR" sz="1600" dirty="0" err="1">
                <a:solidFill>
                  <a:srgbClr val="02BEEE"/>
                </a:solidFill>
              </a:rPr>
              <a:t>for</a:t>
            </a:r>
            <a:r>
              <a:rPr lang="tr-TR" sz="1600" dirty="0">
                <a:solidFill>
                  <a:srgbClr val="02BEEE"/>
                </a:solidFill>
              </a:rPr>
              <a:t> </a:t>
            </a:r>
            <a:r>
              <a:rPr lang="tr-TR" sz="1600" dirty="0" err="1">
                <a:solidFill>
                  <a:srgbClr val="02BEEE"/>
                </a:solidFill>
              </a:rPr>
              <a:t>abdominal</a:t>
            </a:r>
            <a:r>
              <a:rPr lang="tr-TR" sz="1600" dirty="0">
                <a:solidFill>
                  <a:srgbClr val="02BEEE"/>
                </a:solidFill>
              </a:rPr>
              <a:t> </a:t>
            </a:r>
            <a:r>
              <a:rPr lang="tr-TR" sz="1600" dirty="0" err="1">
                <a:solidFill>
                  <a:srgbClr val="02BEEE"/>
                </a:solidFill>
              </a:rPr>
              <a:t>cutaneous</a:t>
            </a:r>
            <a:r>
              <a:rPr lang="tr-TR" sz="1600" dirty="0">
                <a:solidFill>
                  <a:srgbClr val="02BEEE"/>
                </a:solidFill>
              </a:rPr>
              <a:t> </a:t>
            </a:r>
            <a:r>
              <a:rPr lang="tr-TR" sz="1600" dirty="0" err="1">
                <a:solidFill>
                  <a:srgbClr val="02BEEE"/>
                </a:solidFill>
              </a:rPr>
              <a:t>nerve</a:t>
            </a:r>
            <a:r>
              <a:rPr lang="tr-TR" sz="1600" dirty="0">
                <a:solidFill>
                  <a:srgbClr val="02BEEE"/>
                </a:solidFill>
              </a:rPr>
              <a:t> </a:t>
            </a:r>
            <a:r>
              <a:rPr lang="tr-TR" sz="1600" dirty="0" err="1">
                <a:solidFill>
                  <a:srgbClr val="02BEEE"/>
                </a:solidFill>
              </a:rPr>
              <a:t>entrapment</a:t>
            </a:r>
            <a:r>
              <a:rPr lang="tr-TR" sz="1600" dirty="0">
                <a:solidFill>
                  <a:srgbClr val="02BEEE"/>
                </a:solidFill>
              </a:rPr>
              <a:t> </a:t>
            </a:r>
            <a:r>
              <a:rPr lang="tr-TR" sz="1600" dirty="0" err="1">
                <a:solidFill>
                  <a:srgbClr val="02BEEE"/>
                </a:solidFill>
              </a:rPr>
              <a:t>syndrome</a:t>
            </a:r>
            <a:r>
              <a:rPr lang="tr-TR" sz="1600" dirty="0">
                <a:solidFill>
                  <a:srgbClr val="02BEEE"/>
                </a:solidFill>
              </a:rPr>
              <a:t>. </a:t>
            </a:r>
            <a:r>
              <a:rPr lang="tr-TR" sz="1600" dirty="0" err="1">
                <a:solidFill>
                  <a:srgbClr val="02BEEE"/>
                </a:solidFill>
              </a:rPr>
              <a:t>Am</a:t>
            </a:r>
            <a:r>
              <a:rPr lang="tr-TR" sz="1600" dirty="0">
                <a:solidFill>
                  <a:srgbClr val="02BEEE"/>
                </a:solidFill>
              </a:rPr>
              <a:t> J </a:t>
            </a:r>
            <a:r>
              <a:rPr lang="tr-TR" sz="1600" dirty="0" err="1">
                <a:solidFill>
                  <a:srgbClr val="02BEEE"/>
                </a:solidFill>
              </a:rPr>
              <a:t>Surg</a:t>
            </a:r>
            <a:r>
              <a:rPr lang="tr-TR" sz="1600" dirty="0">
                <a:solidFill>
                  <a:srgbClr val="02BEEE"/>
                </a:solidFill>
              </a:rPr>
              <a:t> 2016; 212:165.</a:t>
            </a:r>
          </a:p>
          <a:p>
            <a:r>
              <a:rPr lang="tr-TR" sz="1600" dirty="0" err="1">
                <a:solidFill>
                  <a:srgbClr val="02BEEE"/>
                </a:solidFill>
              </a:rPr>
              <a:t>van</a:t>
            </a:r>
            <a:r>
              <a:rPr lang="tr-TR" sz="1600" dirty="0">
                <a:solidFill>
                  <a:srgbClr val="02BEEE"/>
                </a:solidFill>
              </a:rPr>
              <a:t> </a:t>
            </a:r>
            <a:r>
              <a:rPr lang="tr-TR" sz="1600" dirty="0" err="1">
                <a:solidFill>
                  <a:srgbClr val="02BEEE"/>
                </a:solidFill>
              </a:rPr>
              <a:t>Assen</a:t>
            </a:r>
            <a:r>
              <a:rPr lang="tr-TR" sz="1600" dirty="0">
                <a:solidFill>
                  <a:srgbClr val="02BEEE"/>
                </a:solidFill>
              </a:rPr>
              <a:t> T, et al. </a:t>
            </a:r>
            <a:r>
              <a:rPr lang="tr-TR" sz="1600" dirty="0" err="1">
                <a:solidFill>
                  <a:srgbClr val="02BEEE"/>
                </a:solidFill>
              </a:rPr>
              <a:t>Long-term</a:t>
            </a:r>
            <a:r>
              <a:rPr lang="tr-TR" sz="1600" dirty="0">
                <a:solidFill>
                  <a:srgbClr val="02BEEE"/>
                </a:solidFill>
              </a:rPr>
              <a:t> </a:t>
            </a:r>
            <a:r>
              <a:rPr lang="tr-TR" sz="1600" dirty="0" err="1">
                <a:solidFill>
                  <a:srgbClr val="02BEEE"/>
                </a:solidFill>
              </a:rPr>
              <a:t>success</a:t>
            </a:r>
            <a:r>
              <a:rPr lang="tr-TR" sz="1600" dirty="0">
                <a:solidFill>
                  <a:srgbClr val="02BEEE"/>
                </a:solidFill>
              </a:rPr>
              <a:t> </a:t>
            </a:r>
            <a:r>
              <a:rPr lang="tr-TR" sz="1600" dirty="0" err="1">
                <a:solidFill>
                  <a:srgbClr val="02BEEE"/>
                </a:solidFill>
              </a:rPr>
              <a:t>rates</a:t>
            </a:r>
            <a:r>
              <a:rPr lang="tr-TR" sz="1600" dirty="0">
                <a:solidFill>
                  <a:srgbClr val="02BEEE"/>
                </a:solidFill>
              </a:rPr>
              <a:t> </a:t>
            </a:r>
            <a:r>
              <a:rPr lang="tr-TR" sz="1600" dirty="0" err="1">
                <a:solidFill>
                  <a:srgbClr val="02BEEE"/>
                </a:solidFill>
              </a:rPr>
              <a:t>after</a:t>
            </a:r>
            <a:r>
              <a:rPr lang="tr-TR" sz="1600" dirty="0">
                <a:solidFill>
                  <a:srgbClr val="02BEEE"/>
                </a:solidFill>
              </a:rPr>
              <a:t> an </a:t>
            </a:r>
            <a:r>
              <a:rPr lang="tr-TR" sz="1600" dirty="0" err="1">
                <a:solidFill>
                  <a:srgbClr val="02BEEE"/>
                </a:solidFill>
              </a:rPr>
              <a:t>anterior</a:t>
            </a:r>
            <a:r>
              <a:rPr lang="tr-TR" sz="1600" dirty="0">
                <a:solidFill>
                  <a:srgbClr val="02BEEE"/>
                </a:solidFill>
              </a:rPr>
              <a:t> </a:t>
            </a:r>
            <a:r>
              <a:rPr lang="tr-TR" sz="1600" dirty="0" err="1">
                <a:solidFill>
                  <a:srgbClr val="02BEEE"/>
                </a:solidFill>
              </a:rPr>
              <a:t>neurectomy</a:t>
            </a:r>
            <a:r>
              <a:rPr lang="tr-TR" sz="1600" dirty="0">
                <a:solidFill>
                  <a:srgbClr val="02BEEE"/>
                </a:solidFill>
              </a:rPr>
              <a:t> in </a:t>
            </a:r>
            <a:r>
              <a:rPr lang="tr-TR" sz="1600" dirty="0" err="1">
                <a:solidFill>
                  <a:srgbClr val="02BEEE"/>
                </a:solidFill>
              </a:rPr>
              <a:t>patients</a:t>
            </a:r>
            <a:r>
              <a:rPr lang="tr-TR" sz="1600" dirty="0">
                <a:solidFill>
                  <a:srgbClr val="02BEEE"/>
                </a:solidFill>
              </a:rPr>
              <a:t> </a:t>
            </a:r>
            <a:r>
              <a:rPr lang="tr-TR" sz="1600" dirty="0" err="1">
                <a:solidFill>
                  <a:srgbClr val="02BEEE"/>
                </a:solidFill>
              </a:rPr>
              <a:t>with</a:t>
            </a:r>
            <a:r>
              <a:rPr lang="tr-TR" sz="1600" dirty="0">
                <a:solidFill>
                  <a:srgbClr val="02BEEE"/>
                </a:solidFill>
              </a:rPr>
              <a:t> an </a:t>
            </a:r>
            <a:r>
              <a:rPr lang="tr-TR" sz="1600" dirty="0" err="1">
                <a:solidFill>
                  <a:srgbClr val="02BEEE"/>
                </a:solidFill>
              </a:rPr>
              <a:t>abdominal</a:t>
            </a:r>
            <a:r>
              <a:rPr lang="tr-TR" sz="1600" dirty="0">
                <a:solidFill>
                  <a:srgbClr val="02BEEE"/>
                </a:solidFill>
              </a:rPr>
              <a:t> </a:t>
            </a:r>
            <a:r>
              <a:rPr lang="tr-TR" sz="1600" dirty="0" err="1">
                <a:solidFill>
                  <a:srgbClr val="02BEEE"/>
                </a:solidFill>
              </a:rPr>
              <a:t>cutaneous</a:t>
            </a:r>
            <a:r>
              <a:rPr lang="tr-TR" sz="1600" dirty="0">
                <a:solidFill>
                  <a:srgbClr val="02BEEE"/>
                </a:solidFill>
              </a:rPr>
              <a:t> </a:t>
            </a:r>
            <a:r>
              <a:rPr lang="tr-TR" sz="1600" dirty="0" err="1">
                <a:solidFill>
                  <a:srgbClr val="02BEEE"/>
                </a:solidFill>
              </a:rPr>
              <a:t>nerve</a:t>
            </a:r>
            <a:r>
              <a:rPr lang="tr-TR" sz="1600" dirty="0">
                <a:solidFill>
                  <a:srgbClr val="02BEEE"/>
                </a:solidFill>
              </a:rPr>
              <a:t> </a:t>
            </a:r>
            <a:r>
              <a:rPr lang="tr-TR" sz="1600" dirty="0" err="1">
                <a:solidFill>
                  <a:srgbClr val="02BEEE"/>
                </a:solidFill>
              </a:rPr>
              <a:t>entrapment</a:t>
            </a:r>
            <a:r>
              <a:rPr lang="tr-TR" sz="1600" dirty="0">
                <a:solidFill>
                  <a:srgbClr val="02BEEE"/>
                </a:solidFill>
              </a:rPr>
              <a:t> </a:t>
            </a:r>
            <a:r>
              <a:rPr lang="tr-TR" sz="1600" dirty="0" err="1">
                <a:solidFill>
                  <a:srgbClr val="02BEEE"/>
                </a:solidFill>
              </a:rPr>
              <a:t>syndrome</a:t>
            </a:r>
            <a:r>
              <a:rPr lang="tr-TR" sz="1600" dirty="0">
                <a:solidFill>
                  <a:srgbClr val="02BEEE"/>
                </a:solidFill>
              </a:rPr>
              <a:t>. </a:t>
            </a:r>
            <a:r>
              <a:rPr lang="tr-TR" sz="1600" dirty="0" err="1">
                <a:solidFill>
                  <a:srgbClr val="02BEEE"/>
                </a:solidFill>
              </a:rPr>
              <a:t>Surgery</a:t>
            </a:r>
            <a:r>
              <a:rPr lang="tr-TR" sz="1600" dirty="0">
                <a:solidFill>
                  <a:srgbClr val="02BEEE"/>
                </a:solidFill>
              </a:rPr>
              <a:t> 2015; 157:137.</a:t>
            </a:r>
          </a:p>
        </p:txBody>
      </p:sp>
    </p:spTree>
    <p:extLst>
      <p:ext uri="{BB962C8B-B14F-4D97-AF65-F5344CB8AC3E}">
        <p14:creationId xmlns:p14="http://schemas.microsoft.com/office/powerpoint/2010/main" val="11814588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1825625"/>
            <a:ext cx="10515600" cy="3530146"/>
          </a:xfrm>
        </p:spPr>
        <p:txBody>
          <a:bodyPr>
            <a:normAutofit fontScale="92500" lnSpcReduction="10000"/>
          </a:bodyPr>
          <a:lstStyle/>
          <a:p>
            <a:r>
              <a:rPr lang="tr-TR" dirty="0" err="1"/>
              <a:t>Localized</a:t>
            </a:r>
            <a:r>
              <a:rPr lang="tr-TR" dirty="0"/>
              <a:t> </a:t>
            </a:r>
            <a:r>
              <a:rPr lang="tr-TR" dirty="0" err="1"/>
              <a:t>pain</a:t>
            </a:r>
            <a:endParaRPr lang="tr-TR" dirty="0"/>
          </a:p>
          <a:p>
            <a:r>
              <a:rPr lang="tr-TR" dirty="0" err="1"/>
              <a:t>Carnett's</a:t>
            </a:r>
            <a:r>
              <a:rPr lang="tr-TR" dirty="0"/>
              <a:t> </a:t>
            </a:r>
            <a:r>
              <a:rPr lang="tr-TR" dirty="0" err="1"/>
              <a:t>sign</a:t>
            </a:r>
            <a:endParaRPr lang="tr-TR" dirty="0"/>
          </a:p>
          <a:p>
            <a:r>
              <a:rPr lang="tr-TR" dirty="0" err="1"/>
              <a:t>Local</a:t>
            </a:r>
            <a:r>
              <a:rPr lang="tr-TR" dirty="0"/>
              <a:t> </a:t>
            </a:r>
            <a:r>
              <a:rPr lang="tr-TR" dirty="0" err="1"/>
              <a:t>anesthetic</a:t>
            </a:r>
            <a:r>
              <a:rPr lang="tr-TR" dirty="0"/>
              <a:t> </a:t>
            </a:r>
            <a:r>
              <a:rPr lang="tr-TR" dirty="0" err="1"/>
              <a:t>injection</a:t>
            </a:r>
            <a:r>
              <a:rPr lang="tr-TR" dirty="0"/>
              <a:t> </a:t>
            </a:r>
            <a:r>
              <a:rPr lang="tr-TR" dirty="0" err="1"/>
              <a:t>into</a:t>
            </a:r>
            <a:r>
              <a:rPr lang="tr-TR" dirty="0"/>
              <a:t> </a:t>
            </a:r>
            <a:r>
              <a:rPr lang="tr-TR" dirty="0" err="1"/>
              <a:t>the</a:t>
            </a:r>
            <a:r>
              <a:rPr lang="tr-TR" dirty="0"/>
              <a:t> </a:t>
            </a:r>
            <a:r>
              <a:rPr lang="tr-TR" dirty="0" err="1"/>
              <a:t>region</a:t>
            </a:r>
            <a:r>
              <a:rPr lang="tr-TR" dirty="0"/>
              <a:t> of </a:t>
            </a:r>
            <a:r>
              <a:rPr lang="tr-TR" dirty="0" err="1"/>
              <a:t>pain</a:t>
            </a:r>
            <a:endParaRPr lang="tr-TR" dirty="0"/>
          </a:p>
          <a:p>
            <a:pPr lvl="1"/>
            <a:r>
              <a:rPr lang="tr-TR" dirty="0" err="1"/>
              <a:t>It</a:t>
            </a:r>
            <a:r>
              <a:rPr lang="tr-TR" dirty="0"/>
              <a:t> </a:t>
            </a:r>
            <a:r>
              <a:rPr lang="tr-TR" dirty="0" err="1"/>
              <a:t>may</a:t>
            </a:r>
            <a:r>
              <a:rPr lang="tr-TR" dirty="0"/>
              <a:t> </a:t>
            </a:r>
            <a:r>
              <a:rPr lang="tr-TR" dirty="0" err="1"/>
              <a:t>help</a:t>
            </a:r>
            <a:r>
              <a:rPr lang="tr-TR" dirty="0"/>
              <a:t> </a:t>
            </a:r>
            <a:r>
              <a:rPr lang="tr-TR" dirty="0" err="1"/>
              <a:t>diagnosis</a:t>
            </a:r>
            <a:r>
              <a:rPr lang="tr-TR" dirty="0"/>
              <a:t> </a:t>
            </a:r>
            <a:r>
              <a:rPr lang="tr-TR" dirty="0" err="1"/>
              <a:t>and</a:t>
            </a:r>
            <a:r>
              <a:rPr lang="tr-TR" dirty="0"/>
              <a:t> </a:t>
            </a:r>
            <a:r>
              <a:rPr lang="tr-TR" dirty="0" err="1"/>
              <a:t>treatment</a:t>
            </a:r>
            <a:r>
              <a:rPr lang="tr-TR" dirty="0"/>
              <a:t> </a:t>
            </a:r>
          </a:p>
          <a:p>
            <a:r>
              <a:rPr lang="en-US" dirty="0"/>
              <a:t>It is recommended that patients should be avoid compulsive exercises for abdominal muscles.  </a:t>
            </a:r>
          </a:p>
          <a:p>
            <a:r>
              <a:rPr lang="en-US" dirty="0"/>
              <a:t>Anterior cutaneous nerve entrapment</a:t>
            </a:r>
            <a:endParaRPr lang="en-US" b="1" dirty="0">
              <a:solidFill>
                <a:srgbClr val="45B5E3"/>
              </a:solidFill>
            </a:endParaRPr>
          </a:p>
          <a:p>
            <a:pPr lvl="1"/>
            <a:r>
              <a:rPr lang="en-US" dirty="0"/>
              <a:t>NSAID, TSA, ultrasound-mediated blockade, </a:t>
            </a:r>
            <a:r>
              <a:rPr lang="en-US" dirty="0" err="1"/>
              <a:t>neurolysis</a:t>
            </a:r>
            <a:r>
              <a:rPr lang="en-US" dirty="0"/>
              <a:t>, and surgical </a:t>
            </a:r>
            <a:r>
              <a:rPr lang="en-US" dirty="0" err="1"/>
              <a:t>neurectomy</a:t>
            </a:r>
            <a:r>
              <a:rPr lang="en-US" dirty="0"/>
              <a:t> may also be applied.</a:t>
            </a:r>
            <a:endParaRPr lang="en-US" b="1" dirty="0">
              <a:solidFill>
                <a:srgbClr val="45B5E3"/>
              </a:solidFill>
            </a:endParaRPr>
          </a:p>
        </p:txBody>
      </p:sp>
      <p:sp>
        <p:nvSpPr>
          <p:cNvPr id="8" name="Başlık 1"/>
          <p:cNvSpPr>
            <a:spLocks noGrp="1"/>
          </p:cNvSpPr>
          <p:nvPr>
            <p:ph type="title"/>
          </p:nvPr>
        </p:nvSpPr>
        <p:spPr>
          <a:xfrm>
            <a:off x="838200" y="365125"/>
            <a:ext cx="10515600" cy="1325563"/>
          </a:xfrm>
        </p:spPr>
        <p:txBody>
          <a:bodyPr/>
          <a:lstStyle/>
          <a:p>
            <a:r>
              <a:rPr lang="tr-TR" dirty="0" err="1"/>
              <a:t>Chronic</a:t>
            </a:r>
            <a:r>
              <a:rPr lang="tr-TR" dirty="0"/>
              <a:t> </a:t>
            </a:r>
            <a:r>
              <a:rPr lang="tr-TR" dirty="0" err="1"/>
              <a:t>Abdominal</a:t>
            </a:r>
            <a:r>
              <a:rPr lang="tr-TR" dirty="0"/>
              <a:t> Wall </a:t>
            </a:r>
            <a:r>
              <a:rPr lang="tr-TR" dirty="0" err="1"/>
              <a:t>Pain</a:t>
            </a:r>
            <a:endParaRPr lang="tr-TR" dirty="0"/>
          </a:p>
        </p:txBody>
      </p:sp>
      <p:sp>
        <p:nvSpPr>
          <p:cNvPr id="9" name="Rectangle 8"/>
          <p:cNvSpPr/>
          <p:nvPr/>
        </p:nvSpPr>
        <p:spPr>
          <a:xfrm>
            <a:off x="0" y="5355771"/>
            <a:ext cx="12192000" cy="1502229"/>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sz="1600" dirty="0">
              <a:solidFill>
                <a:srgbClr val="02BEEE"/>
              </a:solidFill>
            </a:endParaRPr>
          </a:p>
        </p:txBody>
      </p:sp>
      <p:sp>
        <p:nvSpPr>
          <p:cNvPr id="12" name="Rectangle 11"/>
          <p:cNvSpPr/>
          <p:nvPr/>
        </p:nvSpPr>
        <p:spPr>
          <a:xfrm>
            <a:off x="838200" y="5490708"/>
            <a:ext cx="10674246" cy="1323439"/>
          </a:xfrm>
          <a:prstGeom prst="rect">
            <a:avLst/>
          </a:prstGeom>
        </p:spPr>
        <p:txBody>
          <a:bodyPr wrap="square">
            <a:spAutoFit/>
          </a:bodyPr>
          <a:lstStyle/>
          <a:p>
            <a:r>
              <a:rPr lang="tr-TR" sz="1600" dirty="0" err="1">
                <a:solidFill>
                  <a:srgbClr val="02BEEE"/>
                </a:solidFill>
              </a:rPr>
              <a:t>Koop</a:t>
            </a:r>
            <a:r>
              <a:rPr lang="tr-TR" sz="1600" dirty="0">
                <a:solidFill>
                  <a:srgbClr val="02BEEE"/>
                </a:solidFill>
              </a:rPr>
              <a:t> H, et </a:t>
            </a:r>
            <a:r>
              <a:rPr lang="tr-TR" sz="1600" dirty="0" err="1">
                <a:solidFill>
                  <a:srgbClr val="02BEEE"/>
                </a:solidFill>
              </a:rPr>
              <a:t>al.Chronic</a:t>
            </a:r>
            <a:r>
              <a:rPr lang="tr-TR" sz="1600" dirty="0">
                <a:solidFill>
                  <a:srgbClr val="02BEEE"/>
                </a:solidFill>
              </a:rPr>
              <a:t> </a:t>
            </a:r>
            <a:r>
              <a:rPr lang="tr-TR" sz="1600" dirty="0" err="1">
                <a:solidFill>
                  <a:srgbClr val="02BEEE"/>
                </a:solidFill>
              </a:rPr>
              <a:t>Abdominal</a:t>
            </a:r>
            <a:r>
              <a:rPr lang="tr-TR" sz="1600" dirty="0">
                <a:solidFill>
                  <a:srgbClr val="02BEEE"/>
                </a:solidFill>
              </a:rPr>
              <a:t> Wall </a:t>
            </a:r>
            <a:r>
              <a:rPr lang="tr-TR" sz="1600" dirty="0" err="1">
                <a:solidFill>
                  <a:srgbClr val="02BEEE"/>
                </a:solidFill>
              </a:rPr>
              <a:t>Pain</a:t>
            </a:r>
            <a:r>
              <a:rPr lang="tr-TR" sz="1600" dirty="0">
                <a:solidFill>
                  <a:srgbClr val="02BEEE"/>
                </a:solidFill>
              </a:rPr>
              <a:t>. </a:t>
            </a:r>
            <a:r>
              <a:rPr lang="tr-TR" sz="1600" dirty="0" err="1">
                <a:solidFill>
                  <a:srgbClr val="02BEEE"/>
                </a:solidFill>
              </a:rPr>
              <a:t>Dtsch</a:t>
            </a:r>
            <a:r>
              <a:rPr lang="tr-TR" sz="1600" dirty="0">
                <a:solidFill>
                  <a:srgbClr val="02BEEE"/>
                </a:solidFill>
              </a:rPr>
              <a:t> </a:t>
            </a:r>
            <a:r>
              <a:rPr lang="tr-TR" sz="1600" dirty="0" err="1">
                <a:solidFill>
                  <a:srgbClr val="02BEEE"/>
                </a:solidFill>
              </a:rPr>
              <a:t>Arztebl</a:t>
            </a:r>
            <a:r>
              <a:rPr lang="tr-TR" sz="1600" dirty="0">
                <a:solidFill>
                  <a:srgbClr val="02BEEE"/>
                </a:solidFill>
              </a:rPr>
              <a:t> </a:t>
            </a:r>
            <a:r>
              <a:rPr lang="tr-TR" sz="1600" dirty="0" err="1">
                <a:solidFill>
                  <a:srgbClr val="02BEEE"/>
                </a:solidFill>
              </a:rPr>
              <a:t>Int</a:t>
            </a:r>
            <a:r>
              <a:rPr lang="tr-TR" sz="1600" dirty="0">
                <a:solidFill>
                  <a:srgbClr val="02BEEE"/>
                </a:solidFill>
              </a:rPr>
              <a:t> 2016; 113:51.</a:t>
            </a:r>
          </a:p>
          <a:p>
            <a:r>
              <a:rPr lang="tr-TR" sz="1600" dirty="0" err="1">
                <a:solidFill>
                  <a:srgbClr val="02BEEE"/>
                </a:solidFill>
              </a:rPr>
              <a:t>Oor</a:t>
            </a:r>
            <a:r>
              <a:rPr lang="tr-TR" sz="1600" dirty="0">
                <a:solidFill>
                  <a:srgbClr val="02BEEE"/>
                </a:solidFill>
              </a:rPr>
              <a:t> </a:t>
            </a:r>
            <a:r>
              <a:rPr lang="tr-TR" sz="1600" dirty="0" err="1">
                <a:solidFill>
                  <a:srgbClr val="02BEEE"/>
                </a:solidFill>
              </a:rPr>
              <a:t>JE,et</a:t>
            </a:r>
            <a:r>
              <a:rPr lang="tr-TR" sz="1600" dirty="0">
                <a:solidFill>
                  <a:srgbClr val="02BEEE"/>
                </a:solidFill>
              </a:rPr>
              <a:t> al. A </a:t>
            </a:r>
            <a:r>
              <a:rPr lang="tr-TR" sz="1600" dirty="0" err="1">
                <a:solidFill>
                  <a:srgbClr val="02BEEE"/>
                </a:solidFill>
              </a:rPr>
              <a:t>systematic</a:t>
            </a:r>
            <a:r>
              <a:rPr lang="tr-TR" sz="1600" dirty="0">
                <a:solidFill>
                  <a:srgbClr val="02BEEE"/>
                </a:solidFill>
              </a:rPr>
              <a:t> </a:t>
            </a:r>
            <a:r>
              <a:rPr lang="tr-TR" sz="1600" dirty="0" err="1">
                <a:solidFill>
                  <a:srgbClr val="02BEEE"/>
                </a:solidFill>
              </a:rPr>
              <a:t>review</a:t>
            </a:r>
            <a:r>
              <a:rPr lang="tr-TR" sz="1600" dirty="0">
                <a:solidFill>
                  <a:srgbClr val="02BEEE"/>
                </a:solidFill>
              </a:rPr>
              <a:t> of </a:t>
            </a:r>
            <a:r>
              <a:rPr lang="tr-TR" sz="1600" dirty="0" err="1">
                <a:solidFill>
                  <a:srgbClr val="02BEEE"/>
                </a:solidFill>
              </a:rPr>
              <a:t>the</a:t>
            </a:r>
            <a:r>
              <a:rPr lang="tr-TR" sz="1600" dirty="0">
                <a:solidFill>
                  <a:srgbClr val="02BEEE"/>
                </a:solidFill>
              </a:rPr>
              <a:t> </a:t>
            </a:r>
            <a:r>
              <a:rPr lang="tr-TR" sz="1600" dirty="0" err="1">
                <a:solidFill>
                  <a:srgbClr val="02BEEE"/>
                </a:solidFill>
              </a:rPr>
              <a:t>treatment</a:t>
            </a:r>
            <a:r>
              <a:rPr lang="tr-TR" sz="1600" dirty="0">
                <a:solidFill>
                  <a:srgbClr val="02BEEE"/>
                </a:solidFill>
              </a:rPr>
              <a:t> </a:t>
            </a:r>
            <a:r>
              <a:rPr lang="tr-TR" sz="1600" dirty="0" err="1">
                <a:solidFill>
                  <a:srgbClr val="02BEEE"/>
                </a:solidFill>
              </a:rPr>
              <a:t>for</a:t>
            </a:r>
            <a:r>
              <a:rPr lang="tr-TR" sz="1600" dirty="0">
                <a:solidFill>
                  <a:srgbClr val="02BEEE"/>
                </a:solidFill>
              </a:rPr>
              <a:t> </a:t>
            </a:r>
            <a:r>
              <a:rPr lang="tr-TR" sz="1600" dirty="0" err="1">
                <a:solidFill>
                  <a:srgbClr val="02BEEE"/>
                </a:solidFill>
              </a:rPr>
              <a:t>abdominal</a:t>
            </a:r>
            <a:r>
              <a:rPr lang="tr-TR" sz="1600" dirty="0">
                <a:solidFill>
                  <a:srgbClr val="02BEEE"/>
                </a:solidFill>
              </a:rPr>
              <a:t> </a:t>
            </a:r>
            <a:r>
              <a:rPr lang="tr-TR" sz="1600" dirty="0" err="1">
                <a:solidFill>
                  <a:srgbClr val="02BEEE"/>
                </a:solidFill>
              </a:rPr>
              <a:t>cutaneous</a:t>
            </a:r>
            <a:r>
              <a:rPr lang="tr-TR" sz="1600" dirty="0">
                <a:solidFill>
                  <a:srgbClr val="02BEEE"/>
                </a:solidFill>
              </a:rPr>
              <a:t> </a:t>
            </a:r>
            <a:r>
              <a:rPr lang="tr-TR" sz="1600" dirty="0" err="1">
                <a:solidFill>
                  <a:srgbClr val="02BEEE"/>
                </a:solidFill>
              </a:rPr>
              <a:t>nerve</a:t>
            </a:r>
            <a:r>
              <a:rPr lang="tr-TR" sz="1600" dirty="0">
                <a:solidFill>
                  <a:srgbClr val="02BEEE"/>
                </a:solidFill>
              </a:rPr>
              <a:t> </a:t>
            </a:r>
            <a:r>
              <a:rPr lang="tr-TR" sz="1600" dirty="0" err="1">
                <a:solidFill>
                  <a:srgbClr val="02BEEE"/>
                </a:solidFill>
              </a:rPr>
              <a:t>entrapment</a:t>
            </a:r>
            <a:r>
              <a:rPr lang="tr-TR" sz="1600" dirty="0">
                <a:solidFill>
                  <a:srgbClr val="02BEEE"/>
                </a:solidFill>
              </a:rPr>
              <a:t> </a:t>
            </a:r>
            <a:r>
              <a:rPr lang="tr-TR" sz="1600" dirty="0" err="1">
                <a:solidFill>
                  <a:srgbClr val="02BEEE"/>
                </a:solidFill>
              </a:rPr>
              <a:t>syndrome</a:t>
            </a:r>
            <a:r>
              <a:rPr lang="tr-TR" sz="1600" dirty="0">
                <a:solidFill>
                  <a:srgbClr val="02BEEE"/>
                </a:solidFill>
              </a:rPr>
              <a:t>. </a:t>
            </a:r>
            <a:r>
              <a:rPr lang="tr-TR" sz="1600" dirty="0" err="1">
                <a:solidFill>
                  <a:srgbClr val="02BEEE"/>
                </a:solidFill>
              </a:rPr>
              <a:t>Am</a:t>
            </a:r>
            <a:r>
              <a:rPr lang="tr-TR" sz="1600" dirty="0">
                <a:solidFill>
                  <a:srgbClr val="02BEEE"/>
                </a:solidFill>
              </a:rPr>
              <a:t> J </a:t>
            </a:r>
            <a:r>
              <a:rPr lang="tr-TR" sz="1600" dirty="0" err="1">
                <a:solidFill>
                  <a:srgbClr val="02BEEE"/>
                </a:solidFill>
              </a:rPr>
              <a:t>Surg</a:t>
            </a:r>
            <a:r>
              <a:rPr lang="tr-TR" sz="1600" dirty="0">
                <a:solidFill>
                  <a:srgbClr val="02BEEE"/>
                </a:solidFill>
              </a:rPr>
              <a:t> 2016; 212:165.</a:t>
            </a:r>
          </a:p>
          <a:p>
            <a:r>
              <a:rPr lang="tr-TR" sz="1600" dirty="0" err="1">
                <a:solidFill>
                  <a:srgbClr val="02BEEE"/>
                </a:solidFill>
              </a:rPr>
              <a:t>van</a:t>
            </a:r>
            <a:r>
              <a:rPr lang="tr-TR" sz="1600" dirty="0">
                <a:solidFill>
                  <a:srgbClr val="02BEEE"/>
                </a:solidFill>
              </a:rPr>
              <a:t> </a:t>
            </a:r>
            <a:r>
              <a:rPr lang="tr-TR" sz="1600" dirty="0" err="1">
                <a:solidFill>
                  <a:srgbClr val="02BEEE"/>
                </a:solidFill>
              </a:rPr>
              <a:t>Assen</a:t>
            </a:r>
            <a:r>
              <a:rPr lang="tr-TR" sz="1600" dirty="0">
                <a:solidFill>
                  <a:srgbClr val="02BEEE"/>
                </a:solidFill>
              </a:rPr>
              <a:t> T, et al. </a:t>
            </a:r>
            <a:r>
              <a:rPr lang="tr-TR" sz="1600" dirty="0" err="1">
                <a:solidFill>
                  <a:srgbClr val="02BEEE"/>
                </a:solidFill>
              </a:rPr>
              <a:t>Long-term</a:t>
            </a:r>
            <a:r>
              <a:rPr lang="tr-TR" sz="1600" dirty="0">
                <a:solidFill>
                  <a:srgbClr val="02BEEE"/>
                </a:solidFill>
              </a:rPr>
              <a:t> </a:t>
            </a:r>
            <a:r>
              <a:rPr lang="tr-TR" sz="1600" dirty="0" err="1">
                <a:solidFill>
                  <a:srgbClr val="02BEEE"/>
                </a:solidFill>
              </a:rPr>
              <a:t>success</a:t>
            </a:r>
            <a:r>
              <a:rPr lang="tr-TR" sz="1600" dirty="0">
                <a:solidFill>
                  <a:srgbClr val="02BEEE"/>
                </a:solidFill>
              </a:rPr>
              <a:t> </a:t>
            </a:r>
            <a:r>
              <a:rPr lang="tr-TR" sz="1600" dirty="0" err="1">
                <a:solidFill>
                  <a:srgbClr val="02BEEE"/>
                </a:solidFill>
              </a:rPr>
              <a:t>rates</a:t>
            </a:r>
            <a:r>
              <a:rPr lang="tr-TR" sz="1600" dirty="0">
                <a:solidFill>
                  <a:srgbClr val="02BEEE"/>
                </a:solidFill>
              </a:rPr>
              <a:t> </a:t>
            </a:r>
            <a:r>
              <a:rPr lang="tr-TR" sz="1600" dirty="0" err="1">
                <a:solidFill>
                  <a:srgbClr val="02BEEE"/>
                </a:solidFill>
              </a:rPr>
              <a:t>after</a:t>
            </a:r>
            <a:r>
              <a:rPr lang="tr-TR" sz="1600" dirty="0">
                <a:solidFill>
                  <a:srgbClr val="02BEEE"/>
                </a:solidFill>
              </a:rPr>
              <a:t> an </a:t>
            </a:r>
            <a:r>
              <a:rPr lang="tr-TR" sz="1600" dirty="0" err="1">
                <a:solidFill>
                  <a:srgbClr val="02BEEE"/>
                </a:solidFill>
              </a:rPr>
              <a:t>anterior</a:t>
            </a:r>
            <a:r>
              <a:rPr lang="tr-TR" sz="1600" dirty="0">
                <a:solidFill>
                  <a:srgbClr val="02BEEE"/>
                </a:solidFill>
              </a:rPr>
              <a:t> </a:t>
            </a:r>
            <a:r>
              <a:rPr lang="tr-TR" sz="1600" dirty="0" err="1">
                <a:solidFill>
                  <a:srgbClr val="02BEEE"/>
                </a:solidFill>
              </a:rPr>
              <a:t>neurectomy</a:t>
            </a:r>
            <a:r>
              <a:rPr lang="tr-TR" sz="1600" dirty="0">
                <a:solidFill>
                  <a:srgbClr val="02BEEE"/>
                </a:solidFill>
              </a:rPr>
              <a:t> in </a:t>
            </a:r>
            <a:r>
              <a:rPr lang="tr-TR" sz="1600" dirty="0" err="1">
                <a:solidFill>
                  <a:srgbClr val="02BEEE"/>
                </a:solidFill>
              </a:rPr>
              <a:t>patients</a:t>
            </a:r>
            <a:r>
              <a:rPr lang="tr-TR" sz="1600" dirty="0">
                <a:solidFill>
                  <a:srgbClr val="02BEEE"/>
                </a:solidFill>
              </a:rPr>
              <a:t> </a:t>
            </a:r>
            <a:r>
              <a:rPr lang="tr-TR" sz="1600" dirty="0" err="1">
                <a:solidFill>
                  <a:srgbClr val="02BEEE"/>
                </a:solidFill>
              </a:rPr>
              <a:t>with</a:t>
            </a:r>
            <a:r>
              <a:rPr lang="tr-TR" sz="1600" dirty="0">
                <a:solidFill>
                  <a:srgbClr val="02BEEE"/>
                </a:solidFill>
              </a:rPr>
              <a:t> an </a:t>
            </a:r>
            <a:r>
              <a:rPr lang="tr-TR" sz="1600" dirty="0" err="1">
                <a:solidFill>
                  <a:srgbClr val="02BEEE"/>
                </a:solidFill>
              </a:rPr>
              <a:t>abdominal</a:t>
            </a:r>
            <a:r>
              <a:rPr lang="tr-TR" sz="1600" dirty="0">
                <a:solidFill>
                  <a:srgbClr val="02BEEE"/>
                </a:solidFill>
              </a:rPr>
              <a:t> </a:t>
            </a:r>
            <a:r>
              <a:rPr lang="tr-TR" sz="1600" dirty="0" err="1">
                <a:solidFill>
                  <a:srgbClr val="02BEEE"/>
                </a:solidFill>
              </a:rPr>
              <a:t>cutaneous</a:t>
            </a:r>
            <a:r>
              <a:rPr lang="tr-TR" sz="1600" dirty="0">
                <a:solidFill>
                  <a:srgbClr val="02BEEE"/>
                </a:solidFill>
              </a:rPr>
              <a:t> </a:t>
            </a:r>
            <a:r>
              <a:rPr lang="tr-TR" sz="1600" dirty="0" err="1">
                <a:solidFill>
                  <a:srgbClr val="02BEEE"/>
                </a:solidFill>
              </a:rPr>
              <a:t>nerve</a:t>
            </a:r>
            <a:r>
              <a:rPr lang="tr-TR" sz="1600" dirty="0">
                <a:solidFill>
                  <a:srgbClr val="02BEEE"/>
                </a:solidFill>
              </a:rPr>
              <a:t> </a:t>
            </a:r>
            <a:r>
              <a:rPr lang="tr-TR" sz="1600" dirty="0" err="1">
                <a:solidFill>
                  <a:srgbClr val="02BEEE"/>
                </a:solidFill>
              </a:rPr>
              <a:t>entrapment</a:t>
            </a:r>
            <a:r>
              <a:rPr lang="tr-TR" sz="1600" dirty="0">
                <a:solidFill>
                  <a:srgbClr val="02BEEE"/>
                </a:solidFill>
              </a:rPr>
              <a:t> </a:t>
            </a:r>
            <a:r>
              <a:rPr lang="tr-TR" sz="1600" dirty="0" err="1">
                <a:solidFill>
                  <a:srgbClr val="02BEEE"/>
                </a:solidFill>
              </a:rPr>
              <a:t>syndrome</a:t>
            </a:r>
            <a:r>
              <a:rPr lang="tr-TR" sz="1600" dirty="0">
                <a:solidFill>
                  <a:srgbClr val="02BEEE"/>
                </a:solidFill>
              </a:rPr>
              <a:t>. </a:t>
            </a:r>
            <a:r>
              <a:rPr lang="tr-TR" sz="1600" dirty="0" err="1">
                <a:solidFill>
                  <a:srgbClr val="02BEEE"/>
                </a:solidFill>
              </a:rPr>
              <a:t>Surgery</a:t>
            </a:r>
            <a:r>
              <a:rPr lang="tr-TR" sz="1600" dirty="0">
                <a:solidFill>
                  <a:srgbClr val="02BEEE"/>
                </a:solidFill>
              </a:rPr>
              <a:t> 2015; 157:137.</a:t>
            </a:r>
          </a:p>
        </p:txBody>
      </p:sp>
    </p:spTree>
    <p:extLst>
      <p:ext uri="{BB962C8B-B14F-4D97-AF65-F5344CB8AC3E}">
        <p14:creationId xmlns:p14="http://schemas.microsoft.com/office/powerpoint/2010/main" val="3197072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6AB3B9D-F6F4-4D85-A1C2-89874639E932}"/>
              </a:ext>
            </a:extLst>
          </p:cNvPr>
          <p:cNvSpPr>
            <a:spLocks noGrp="1"/>
          </p:cNvSpPr>
          <p:nvPr>
            <p:ph type="ctrTitle"/>
          </p:nvPr>
        </p:nvSpPr>
        <p:spPr/>
        <p:txBody>
          <a:bodyPr/>
          <a:lstStyle/>
          <a:p>
            <a:r>
              <a:rPr lang="tr-TR" dirty="0"/>
              <a:t>video</a:t>
            </a:r>
          </a:p>
        </p:txBody>
      </p:sp>
      <p:sp>
        <p:nvSpPr>
          <p:cNvPr id="3" name="Alt Başlık 2">
            <a:extLst>
              <a:ext uri="{FF2B5EF4-FFF2-40B4-BE49-F238E27FC236}">
                <a16:creationId xmlns:a16="http://schemas.microsoft.com/office/drawing/2014/main" id="{7A3445F9-DB70-4EDC-ACD1-5A47DC3F21E6}"/>
              </a:ext>
            </a:extLst>
          </p:cNvPr>
          <p:cNvSpPr>
            <a:spLocks noGrp="1"/>
          </p:cNvSpPr>
          <p:nvPr>
            <p:ph type="subTitle" idx="1"/>
          </p:nvPr>
        </p:nvSpPr>
        <p:spPr/>
        <p:txBody>
          <a:bodyPr/>
          <a:lstStyle/>
          <a:p>
            <a:endParaRPr lang="tr-T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0704F1A-EEE6-4741-801F-CECB149E4A84}"/>
              </a:ext>
            </a:extLst>
          </p:cNvPr>
          <p:cNvSpPr>
            <a:spLocks noGrp="1"/>
          </p:cNvSpPr>
          <p:nvPr>
            <p:ph type="ctrTitle"/>
          </p:nvPr>
        </p:nvSpPr>
        <p:spPr/>
        <p:txBody>
          <a:bodyPr/>
          <a:lstStyle/>
          <a:p>
            <a:r>
              <a:rPr lang="tr-TR" dirty="0"/>
              <a:t>video</a:t>
            </a:r>
          </a:p>
        </p:txBody>
      </p:sp>
      <p:sp>
        <p:nvSpPr>
          <p:cNvPr id="3" name="Alt Başlık 2">
            <a:extLst>
              <a:ext uri="{FF2B5EF4-FFF2-40B4-BE49-F238E27FC236}">
                <a16:creationId xmlns:a16="http://schemas.microsoft.com/office/drawing/2014/main" id="{9F44C6FE-0152-4F30-BABF-6EBE5CAD8C1D}"/>
              </a:ext>
            </a:extLst>
          </p:cNvPr>
          <p:cNvSpPr>
            <a:spLocks noGrp="1"/>
          </p:cNvSpPr>
          <p:nvPr>
            <p:ph type="subTitle" idx="1"/>
          </p:nvPr>
        </p:nvSpPr>
        <p:spPr/>
        <p:txBody>
          <a:bodyPr/>
          <a:lstStyle/>
          <a:p>
            <a:endParaRPr lang="tr-T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en-US" dirty="0"/>
              <a:t>Ultrasound Guided Obturator Nerve Block</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0553" y="2563577"/>
            <a:ext cx="3221063" cy="1949206"/>
          </a:xfrm>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1616" y="1734336"/>
            <a:ext cx="3911600" cy="3644900"/>
          </a:xfrm>
          <a:prstGeom prst="rect">
            <a:avLst/>
          </a:prstGeom>
        </p:spPr>
      </p:pic>
      <p:pic>
        <p:nvPicPr>
          <p:cNvPr id="6" name="Resim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3216" y="1697125"/>
            <a:ext cx="3974878" cy="3682111"/>
          </a:xfrm>
          <a:prstGeom prst="rect">
            <a:avLst/>
          </a:prstGeom>
        </p:spPr>
      </p:pic>
      <p:sp>
        <p:nvSpPr>
          <p:cNvPr id="7" name="Metin kutusu 6"/>
          <p:cNvSpPr txBox="1"/>
          <p:nvPr/>
        </p:nvSpPr>
        <p:spPr>
          <a:xfrm>
            <a:off x="10233498" y="5194570"/>
            <a:ext cx="184731" cy="369332"/>
          </a:xfrm>
          <a:prstGeom prst="rect">
            <a:avLst/>
          </a:prstGeom>
          <a:noFill/>
        </p:spPr>
        <p:txBody>
          <a:bodyPr wrap="none" rtlCol="0">
            <a:spAutoFit/>
          </a:bodyPr>
          <a:lstStyle/>
          <a:p>
            <a:endParaRPr lang="tr-TR"/>
          </a:p>
        </p:txBody>
      </p:sp>
      <p:pic>
        <p:nvPicPr>
          <p:cNvPr id="3" name="Resim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05605" y="1631471"/>
            <a:ext cx="4610100" cy="4203700"/>
          </a:xfrm>
          <a:prstGeom prst="rect">
            <a:avLst/>
          </a:prstGeom>
        </p:spPr>
      </p:pic>
    </p:spTree>
    <p:extLst>
      <p:ext uri="{BB962C8B-B14F-4D97-AF65-F5344CB8AC3E}">
        <p14:creationId xmlns:p14="http://schemas.microsoft.com/office/powerpoint/2010/main" val="8286203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Ultrasound</a:t>
            </a:r>
            <a:r>
              <a:rPr lang="tr-TR" dirty="0"/>
              <a:t> </a:t>
            </a:r>
            <a:r>
              <a:rPr lang="tr-TR" dirty="0" err="1"/>
              <a:t>Guided</a:t>
            </a:r>
            <a:r>
              <a:rPr lang="tr-TR" dirty="0"/>
              <a:t> </a:t>
            </a:r>
            <a:r>
              <a:rPr lang="tr-TR" dirty="0" err="1"/>
              <a:t>Pudendal</a:t>
            </a:r>
            <a:r>
              <a:rPr lang="tr-TR" dirty="0"/>
              <a:t> </a:t>
            </a:r>
            <a:r>
              <a:rPr lang="tr-TR" dirty="0" err="1"/>
              <a:t>Nerve</a:t>
            </a:r>
            <a:r>
              <a:rPr lang="tr-TR" dirty="0"/>
              <a:t> </a:t>
            </a:r>
            <a:r>
              <a:rPr lang="tr-TR" dirty="0" err="1"/>
              <a:t>Block</a:t>
            </a:r>
            <a:endParaRPr lang="tr-TR"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93253" y="1911367"/>
            <a:ext cx="3995415" cy="2974941"/>
          </a:xfrm>
        </p:spPr>
      </p:pic>
      <p:pic>
        <p:nvPicPr>
          <p:cNvPr id="8" name="Resim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5700" y="1690688"/>
            <a:ext cx="6388100" cy="3416300"/>
          </a:xfrm>
          <a:prstGeom prst="rect">
            <a:avLst/>
          </a:prstGeom>
        </p:spPr>
      </p:pic>
    </p:spTree>
    <p:extLst>
      <p:ext uri="{BB962C8B-B14F-4D97-AF65-F5344CB8AC3E}">
        <p14:creationId xmlns:p14="http://schemas.microsoft.com/office/powerpoint/2010/main" val="1906708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70193" y="1690687"/>
            <a:ext cx="6383607" cy="478770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87367" y="2341521"/>
            <a:ext cx="4766819" cy="3465153"/>
          </a:xfrm>
          <a:prstGeom prst="rect">
            <a:avLst/>
          </a:prstGeom>
        </p:spPr>
      </p:pic>
    </p:spTree>
    <p:extLst>
      <p:ext uri="{BB962C8B-B14F-4D97-AF65-F5344CB8AC3E}">
        <p14:creationId xmlns:p14="http://schemas.microsoft.com/office/powerpoint/2010/main" val="1988141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Chronic</a:t>
            </a:r>
            <a:r>
              <a:rPr lang="tr-TR" dirty="0"/>
              <a:t> </a:t>
            </a:r>
            <a:r>
              <a:rPr lang="tr-TR" dirty="0" err="1"/>
              <a:t>Pelvic</a:t>
            </a:r>
            <a:r>
              <a:rPr lang="tr-TR" dirty="0"/>
              <a:t> </a:t>
            </a:r>
            <a:r>
              <a:rPr lang="tr-TR" dirty="0" err="1"/>
              <a:t>Pain</a:t>
            </a:r>
            <a:endParaRPr lang="tr-TR" dirty="0"/>
          </a:p>
        </p:txBody>
      </p:sp>
      <p:sp>
        <p:nvSpPr>
          <p:cNvPr id="3" name="İçerik Yer Tutucusu 2"/>
          <p:cNvSpPr>
            <a:spLocks noGrp="1"/>
          </p:cNvSpPr>
          <p:nvPr>
            <p:ph idx="1"/>
          </p:nvPr>
        </p:nvSpPr>
        <p:spPr>
          <a:xfrm>
            <a:off x="838200" y="1825625"/>
            <a:ext cx="10374443" cy="4351338"/>
          </a:xfrm>
        </p:spPr>
        <p:txBody>
          <a:bodyPr>
            <a:normAutofit/>
          </a:bodyPr>
          <a:lstStyle/>
          <a:p>
            <a:r>
              <a:rPr lang="en-US" dirty="0"/>
              <a:t>In the United States (US), about 10% of the causes for referral to </a:t>
            </a:r>
            <a:r>
              <a:rPr lang="en-US" dirty="0" err="1"/>
              <a:t>urogynecologists</a:t>
            </a:r>
            <a:r>
              <a:rPr lang="en-US" dirty="0"/>
              <a:t> are due to pelvic pain.</a:t>
            </a:r>
          </a:p>
          <a:p>
            <a:r>
              <a:rPr lang="tr-TR" dirty="0" err="1"/>
              <a:t>Prevalence</a:t>
            </a:r>
            <a:r>
              <a:rPr lang="tr-TR" dirty="0"/>
              <a:t> is </a:t>
            </a:r>
            <a:r>
              <a:rPr lang="tr-TR" dirty="0" err="1"/>
              <a:t>reported</a:t>
            </a:r>
            <a:r>
              <a:rPr lang="tr-TR" dirty="0"/>
              <a:t> </a:t>
            </a:r>
            <a:r>
              <a:rPr lang="tr-TR" dirty="0" err="1"/>
              <a:t>between</a:t>
            </a:r>
            <a:r>
              <a:rPr lang="tr-TR" dirty="0"/>
              <a:t> 5.7-26.6% </a:t>
            </a:r>
          </a:p>
          <a:p>
            <a:r>
              <a:rPr lang="en-US" dirty="0"/>
              <a:t>In a study, approximately 20% of hysterectomies for benign disease and 40% of laparoscopies were performed for the main indication of CPP in the US each year.</a:t>
            </a:r>
          </a:p>
        </p:txBody>
      </p:sp>
      <p:sp>
        <p:nvSpPr>
          <p:cNvPr id="6" name="Rectangle 5"/>
          <p:cNvSpPr/>
          <p:nvPr/>
        </p:nvSpPr>
        <p:spPr>
          <a:xfrm>
            <a:off x="0" y="5943600"/>
            <a:ext cx="121920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838200" y="6107941"/>
            <a:ext cx="9701245" cy="830997"/>
          </a:xfrm>
          <a:prstGeom prst="rect">
            <a:avLst/>
          </a:prstGeom>
        </p:spPr>
        <p:txBody>
          <a:bodyPr wrap="none">
            <a:spAutoFit/>
          </a:bodyPr>
          <a:lstStyle/>
          <a:p>
            <a:r>
              <a:rPr lang="en-US" sz="1600" dirty="0" err="1">
                <a:solidFill>
                  <a:srgbClr val="02BEEE"/>
                </a:solidFill>
              </a:rPr>
              <a:t>Ahangari</a:t>
            </a:r>
            <a:r>
              <a:rPr lang="en-US" sz="1600" dirty="0">
                <a:solidFill>
                  <a:srgbClr val="02BEEE"/>
                </a:solidFill>
              </a:rPr>
              <a:t> A. Prevalence of chronic pelvic pain among women: an updated review. Pain Physician. 2014;17(2):141-7.</a:t>
            </a:r>
          </a:p>
          <a:p>
            <a:r>
              <a:rPr lang="en-US" sz="1600" dirty="0">
                <a:solidFill>
                  <a:srgbClr val="02BEEE"/>
                </a:solidFill>
              </a:rPr>
              <a:t>Farquhar CM, Steiner CA. Hysterectomy rates in the United States 1990-1997. </a:t>
            </a:r>
            <a:r>
              <a:rPr lang="en-US" sz="1600" dirty="0" err="1">
                <a:solidFill>
                  <a:srgbClr val="02BEEE"/>
                </a:solidFill>
              </a:rPr>
              <a:t>Obstet</a:t>
            </a:r>
            <a:r>
              <a:rPr lang="en-US" sz="1600" dirty="0">
                <a:solidFill>
                  <a:srgbClr val="02BEEE"/>
                </a:solidFill>
              </a:rPr>
              <a:t> </a:t>
            </a:r>
            <a:r>
              <a:rPr lang="en-US" sz="1600" dirty="0" err="1">
                <a:solidFill>
                  <a:srgbClr val="02BEEE"/>
                </a:solidFill>
              </a:rPr>
              <a:t>Gynecol</a:t>
            </a:r>
            <a:r>
              <a:rPr lang="en-US" sz="1600" dirty="0">
                <a:solidFill>
                  <a:srgbClr val="02BEEE"/>
                </a:solidFill>
              </a:rPr>
              <a:t> 2002; 99:229.</a:t>
            </a:r>
          </a:p>
          <a:p>
            <a:endParaRPr lang="en-US" sz="1600" dirty="0">
              <a:solidFill>
                <a:srgbClr val="02BEEE"/>
              </a:solidFill>
            </a:endParaRPr>
          </a:p>
        </p:txBody>
      </p:sp>
    </p:spTree>
    <p:extLst>
      <p:ext uri="{BB962C8B-B14F-4D97-AF65-F5344CB8AC3E}">
        <p14:creationId xmlns:p14="http://schemas.microsoft.com/office/powerpoint/2010/main" val="5417564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As a </a:t>
            </a:r>
            <a:r>
              <a:rPr lang="tr-TR" dirty="0" err="1"/>
              <a:t>result</a:t>
            </a:r>
            <a:r>
              <a:rPr lang="mr-IN" dirty="0"/>
              <a:t>…</a:t>
            </a:r>
            <a:endParaRPr lang="tr-TR" dirty="0"/>
          </a:p>
        </p:txBody>
      </p:sp>
      <p:sp>
        <p:nvSpPr>
          <p:cNvPr id="3" name="İçerik Yer Tutucusu 2"/>
          <p:cNvSpPr>
            <a:spLocks noGrp="1"/>
          </p:cNvSpPr>
          <p:nvPr>
            <p:ph idx="1"/>
          </p:nvPr>
        </p:nvSpPr>
        <p:spPr/>
        <p:txBody>
          <a:bodyPr>
            <a:normAutofit/>
          </a:bodyPr>
          <a:lstStyle/>
          <a:p>
            <a:r>
              <a:rPr lang="en-US" dirty="0"/>
              <a:t>The evaluation and management of CPP requires good integration and knowledge of all pelvic organ systems and other systems, including musculoskeletal, neurological and psychiatric factors. </a:t>
            </a:r>
          </a:p>
          <a:p>
            <a:r>
              <a:rPr lang="en-US" dirty="0"/>
              <a:t>Pelvic pain assessment and </a:t>
            </a:r>
            <a:r>
              <a:rPr lang="en-US" dirty="0" err="1"/>
              <a:t>managment</a:t>
            </a:r>
            <a:r>
              <a:rPr lang="en-US" dirty="0"/>
              <a:t> require an absolute interdisciplinary approach.</a:t>
            </a:r>
          </a:p>
        </p:txBody>
      </p:sp>
    </p:spTree>
    <p:extLst>
      <p:ext uri="{BB962C8B-B14F-4D97-AF65-F5344CB8AC3E}">
        <p14:creationId xmlns:p14="http://schemas.microsoft.com/office/powerpoint/2010/main" val="12333685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91833" y="5699707"/>
            <a:ext cx="10515600" cy="858198"/>
          </a:xfrm>
        </p:spPr>
        <p:txBody>
          <a:bodyPr>
            <a:normAutofit/>
          </a:bodyPr>
          <a:lstStyle/>
          <a:p>
            <a:pPr marL="0" indent="0" algn="ctr">
              <a:buNone/>
            </a:pPr>
            <a:r>
              <a:rPr lang="tr-TR" sz="5400" b="1"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Thank</a:t>
            </a:r>
            <a:r>
              <a:rPr lang="tr-TR" sz="54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tr-TR" sz="5400" b="1"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you</a:t>
            </a:r>
            <a:r>
              <a:rPr lang="mr-IN" sz="54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a:t>
            </a:r>
            <a:endParaRPr lang="tr-TR" sz="54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a:p>
            <a:pPr algn="r"/>
            <a:endParaRPr lang="tr-TR" sz="54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pic>
        <p:nvPicPr>
          <p:cNvPr id="2" name="Resim 1">
            <a:extLst>
              <a:ext uri="{FF2B5EF4-FFF2-40B4-BE49-F238E27FC236}">
                <a16:creationId xmlns:a16="http://schemas.microsoft.com/office/drawing/2014/main" id="{3A7E6C2C-6428-46DB-9E5A-7FF98CB3B355}"/>
              </a:ext>
            </a:extLst>
          </p:cNvPr>
          <p:cNvPicPr>
            <a:picLocks noChangeAspect="1"/>
          </p:cNvPicPr>
          <p:nvPr/>
        </p:nvPicPr>
        <p:blipFill>
          <a:blip r:embed="rId2"/>
          <a:stretch>
            <a:fillRect/>
          </a:stretch>
        </p:blipFill>
        <p:spPr>
          <a:xfrm>
            <a:off x="1020833" y="255319"/>
            <a:ext cx="9346326" cy="5267184"/>
          </a:xfrm>
          <a:prstGeom prst="rect">
            <a:avLst/>
          </a:prstGeom>
        </p:spPr>
      </p:pic>
    </p:spTree>
    <p:extLst>
      <p:ext uri="{BB962C8B-B14F-4D97-AF65-F5344CB8AC3E}">
        <p14:creationId xmlns:p14="http://schemas.microsoft.com/office/powerpoint/2010/main" val="535677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1483" y="75976"/>
            <a:ext cx="5840517" cy="673452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8264" y="141238"/>
            <a:ext cx="3940629" cy="660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1417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5863" y="95000"/>
            <a:ext cx="9438381" cy="671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0948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5700" y="0"/>
            <a:ext cx="4800600" cy="660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79181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2000" y="0"/>
            <a:ext cx="5588000" cy="660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240983"/>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1651</TotalTime>
  <Words>1928</Words>
  <Application>Microsoft Office PowerPoint</Application>
  <PresentationFormat>Geniş ekran</PresentationFormat>
  <Paragraphs>218</Paragraphs>
  <Slides>51</Slides>
  <Notes>30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51</vt:i4>
      </vt:variant>
    </vt:vector>
  </HeadingPairs>
  <TitlesOfParts>
    <vt:vector size="56" baseType="lpstr">
      <vt:lpstr>Arial</vt:lpstr>
      <vt:lpstr>Calibri</vt:lpstr>
      <vt:lpstr>Calibri Light</vt:lpstr>
      <vt:lpstr>Mangal</vt:lpstr>
      <vt:lpstr>Office Teması</vt:lpstr>
      <vt:lpstr>Evaluation of Pelvic Floor and Abdominal Wall  in Patients with Pelvic Pain</vt:lpstr>
      <vt:lpstr>Agenda</vt:lpstr>
      <vt:lpstr>Pelvic Pain</vt:lpstr>
      <vt:lpstr>Chronic Pelvic Pain</vt:lpstr>
      <vt:lpstr>Chronic Pelvic Pain</vt:lpstr>
      <vt:lpstr>PowerPoint Sunusu</vt:lpstr>
      <vt:lpstr>PowerPoint Sunusu</vt:lpstr>
      <vt:lpstr>PowerPoint Sunusu</vt:lpstr>
      <vt:lpstr>PowerPoint Sunusu</vt:lpstr>
      <vt:lpstr>PowerPoint Sunusu</vt:lpstr>
      <vt:lpstr>edgdueyyd</vt:lpstr>
      <vt:lpstr>PowerPoint Sunusu</vt:lpstr>
      <vt:lpstr>PowerPoint Sunusu</vt:lpstr>
      <vt:lpstr>PowerPoint Sunusu</vt:lpstr>
      <vt:lpstr>PowerPoint Sunusu</vt:lpstr>
      <vt:lpstr>Pelvic Floor </vt:lpstr>
      <vt:lpstr>PowerPoint Sunusu</vt:lpstr>
      <vt:lpstr>Chronic Pelvic Pain</vt:lpstr>
      <vt:lpstr>Evaluation of Abdominal and Pelvic Pain</vt:lpstr>
      <vt:lpstr>History</vt:lpstr>
      <vt:lpstr>History</vt:lpstr>
      <vt:lpstr>PowerPoint Sunusu</vt:lpstr>
      <vt:lpstr>APQRST</vt:lpstr>
      <vt:lpstr>Physical Examination</vt:lpstr>
      <vt:lpstr>Physical Examination</vt:lpstr>
      <vt:lpstr>Physical Examination</vt:lpstr>
      <vt:lpstr>Physical Examination</vt:lpstr>
      <vt:lpstr>Pelvik Examination</vt:lpstr>
      <vt:lpstr>PowerPoint Sunusu</vt:lpstr>
      <vt:lpstr>Physical Examination</vt:lpstr>
      <vt:lpstr>Physical Examination</vt:lpstr>
      <vt:lpstr>Evaluation of Pelvic Pain</vt:lpstr>
      <vt:lpstr>PowerPoint Sunusu</vt:lpstr>
      <vt:lpstr>PowerPoint Sunusu</vt:lpstr>
      <vt:lpstr>Diagnosis</vt:lpstr>
      <vt:lpstr>Evaluation of Pelvic Pain</vt:lpstr>
      <vt:lpstr>PowerPoint Sunusu</vt:lpstr>
      <vt:lpstr>PowerPoint Sunusu</vt:lpstr>
      <vt:lpstr>Chronic Pelvik Pain &amp; Men</vt:lpstr>
      <vt:lpstr>PowerPoint Sunusu</vt:lpstr>
      <vt:lpstr>Chronic Pelvic Pain &amp; Musculoskeletal System</vt:lpstr>
      <vt:lpstr>Chronic Pelvic Pain &amp; Musculoskeletal System</vt:lpstr>
      <vt:lpstr>Chronic Abdominal Wall Pain</vt:lpstr>
      <vt:lpstr>Chronic Abdominal Wall Pain</vt:lpstr>
      <vt:lpstr>video</vt:lpstr>
      <vt:lpstr>video</vt:lpstr>
      <vt:lpstr>Ultrasound Guided Obturator Nerve Block</vt:lpstr>
      <vt:lpstr>Ultrasound Guided Pudendal Nerve Block</vt:lpstr>
      <vt:lpstr>PowerPoint Sunusu</vt:lpstr>
      <vt:lpstr>As a result…</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Meltem Vural</dc:creator>
  <cp:lastModifiedBy>AlphaBeta</cp:lastModifiedBy>
  <cp:revision>304</cp:revision>
  <dcterms:created xsi:type="dcterms:W3CDTF">2017-04-22T06:39:18Z</dcterms:created>
  <dcterms:modified xsi:type="dcterms:W3CDTF">2018-04-23T08:28:31Z</dcterms:modified>
</cp:coreProperties>
</file>