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4"/>
  </p:notesMasterIdLst>
  <p:sldIdLst>
    <p:sldId id="256" r:id="rId2"/>
    <p:sldId id="306" r:id="rId3"/>
    <p:sldId id="316" r:id="rId4"/>
    <p:sldId id="315" r:id="rId5"/>
    <p:sldId id="307" r:id="rId6"/>
    <p:sldId id="290" r:id="rId7"/>
    <p:sldId id="292" r:id="rId8"/>
    <p:sldId id="291" r:id="rId9"/>
    <p:sldId id="293" r:id="rId10"/>
    <p:sldId id="294" r:id="rId11"/>
    <p:sldId id="295" r:id="rId12"/>
    <p:sldId id="298" r:id="rId13"/>
    <p:sldId id="299" r:id="rId14"/>
    <p:sldId id="300" r:id="rId15"/>
    <p:sldId id="301" r:id="rId16"/>
    <p:sldId id="317" r:id="rId17"/>
    <p:sldId id="319" r:id="rId18"/>
    <p:sldId id="321" r:id="rId19"/>
    <p:sldId id="323" r:id="rId20"/>
    <p:sldId id="325" r:id="rId21"/>
    <p:sldId id="327" r:id="rId22"/>
    <p:sldId id="329" r:id="rId23"/>
    <p:sldId id="331" r:id="rId24"/>
    <p:sldId id="333" r:id="rId25"/>
    <p:sldId id="335" r:id="rId26"/>
    <p:sldId id="369" r:id="rId27"/>
    <p:sldId id="339" r:id="rId28"/>
    <p:sldId id="341" r:id="rId29"/>
    <p:sldId id="343" r:id="rId30"/>
    <p:sldId id="345" r:id="rId31"/>
    <p:sldId id="347" r:id="rId32"/>
    <p:sldId id="349" r:id="rId33"/>
    <p:sldId id="350" r:id="rId34"/>
    <p:sldId id="352" r:id="rId35"/>
    <p:sldId id="313" r:id="rId36"/>
    <p:sldId id="309" r:id="rId37"/>
    <p:sldId id="310" r:id="rId38"/>
    <p:sldId id="311" r:id="rId39"/>
    <p:sldId id="303" r:id="rId40"/>
    <p:sldId id="354" r:id="rId41"/>
    <p:sldId id="359" r:id="rId42"/>
    <p:sldId id="356" r:id="rId43"/>
    <p:sldId id="358" r:id="rId44"/>
    <p:sldId id="360" r:id="rId45"/>
    <p:sldId id="361" r:id="rId46"/>
    <p:sldId id="362" r:id="rId47"/>
    <p:sldId id="363" r:id="rId48"/>
    <p:sldId id="364" r:id="rId49"/>
    <p:sldId id="365" r:id="rId50"/>
    <p:sldId id="367" r:id="rId51"/>
    <p:sldId id="371" r:id="rId52"/>
    <p:sldId id="370" r:id="rId5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5C263-B3C5-4C79-852E-474549AF923C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54436-054E-4D04-A8EB-9D229929DCB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711623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085C74C-04C6-492B-A521-8D6134051444}" type="slidenum">
              <a:rPr lang="en-US" altLang="tr-TR" smtClean="0"/>
              <a:pPr eaLnBrk="1" hangingPunct="1"/>
              <a:t>2</a:t>
            </a:fld>
            <a:endParaRPr lang="en-US" altLang="tr-TR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r-TR" altLang="tr-T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C78C6C-1EC2-487D-8F89-111107C6D223}" type="datetimeFigureOut">
              <a:rPr lang="tr-TR" smtClean="0"/>
              <a:pPr/>
              <a:t>20.04.2018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9E022-3F25-4C48-878A-149DDC746E08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4800" dirty="0" err="1" smtClean="0"/>
              <a:t>Neurological</a:t>
            </a:r>
            <a:r>
              <a:rPr lang="tr-TR" sz="4800" dirty="0" smtClean="0"/>
              <a:t> Evaluation of </a:t>
            </a:r>
            <a:r>
              <a:rPr lang="tr-TR" sz="4800" dirty="0" err="1" smtClean="0"/>
              <a:t>Chronic</a:t>
            </a:r>
            <a:r>
              <a:rPr lang="tr-TR" sz="4800" dirty="0" smtClean="0"/>
              <a:t> </a:t>
            </a:r>
            <a:r>
              <a:rPr lang="tr-TR" sz="4800" dirty="0" err="1" smtClean="0"/>
              <a:t>Pelvic</a:t>
            </a:r>
            <a:r>
              <a:rPr lang="tr-TR" sz="4800" dirty="0" smtClean="0"/>
              <a:t> </a:t>
            </a:r>
            <a:r>
              <a:rPr lang="tr-TR" sz="4800" dirty="0" err="1" smtClean="0"/>
              <a:t>Pain</a:t>
            </a:r>
            <a:endParaRPr lang="tr-TR" sz="4800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tr-TR" dirty="0" smtClean="0"/>
          </a:p>
          <a:p>
            <a:endParaRPr lang="tr-TR" dirty="0"/>
          </a:p>
          <a:p>
            <a:r>
              <a:rPr lang="tr-TR" dirty="0" err="1" smtClean="0"/>
              <a:t>Acibadem</a:t>
            </a:r>
            <a:r>
              <a:rPr lang="tr-TR" dirty="0" smtClean="0"/>
              <a:t> </a:t>
            </a:r>
            <a:r>
              <a:rPr lang="tr-TR" dirty="0" err="1" smtClean="0"/>
              <a:t>Altunizade</a:t>
            </a:r>
            <a:r>
              <a:rPr lang="tr-TR" dirty="0" smtClean="0"/>
              <a:t> </a:t>
            </a:r>
            <a:r>
              <a:rPr lang="tr-TR" dirty="0" err="1" smtClean="0"/>
              <a:t>Hospital</a:t>
            </a:r>
            <a:r>
              <a:rPr lang="tr-TR" dirty="0" smtClean="0"/>
              <a:t> </a:t>
            </a:r>
            <a:r>
              <a:rPr lang="tr-TR" dirty="0" err="1" smtClean="0"/>
              <a:t>Department</a:t>
            </a:r>
            <a:r>
              <a:rPr lang="tr-TR" dirty="0" smtClean="0"/>
              <a:t> of </a:t>
            </a:r>
            <a:r>
              <a:rPr lang="tr-TR" dirty="0" err="1" smtClean="0"/>
              <a:t>Neurology</a:t>
            </a:r>
            <a:r>
              <a:rPr lang="tr-TR" dirty="0" smtClean="0"/>
              <a:t> Dr. Müge Koçak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91060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tr-TR" sz="4000" dirty="0" err="1"/>
              <a:t>Femoral</a:t>
            </a:r>
            <a:r>
              <a:rPr lang="tr-TR" sz="4000" dirty="0"/>
              <a:t> </a:t>
            </a:r>
            <a:r>
              <a:rPr lang="tr-TR" sz="4000" dirty="0" err="1" smtClean="0"/>
              <a:t>Nerve</a:t>
            </a:r>
            <a:r>
              <a:rPr lang="tr-TR" sz="4000" dirty="0" smtClean="0"/>
              <a:t> 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Lumbal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plexus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L2,3,4</a:t>
            </a: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Descends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lateral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psoas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major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83601"/>
            <a:ext cx="3898776" cy="35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9466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tr-TR" sz="4000" dirty="0" err="1"/>
              <a:t>Femoral</a:t>
            </a:r>
            <a:r>
              <a:rPr lang="tr-TR" sz="4000" dirty="0"/>
              <a:t> </a:t>
            </a:r>
            <a:r>
              <a:rPr lang="tr-TR" sz="4000" dirty="0" err="1" smtClean="0"/>
              <a:t>Nerve</a:t>
            </a:r>
            <a:r>
              <a:rPr lang="tr-TR" sz="4000" dirty="0" smtClean="0"/>
              <a:t> </a:t>
            </a:r>
            <a:r>
              <a:rPr lang="tr-TR" sz="4000" dirty="0" err="1"/>
              <a:t>İnjury</a:t>
            </a:r>
            <a:r>
              <a:rPr lang="tr-TR" sz="4000" dirty="0" smtClean="0"/>
              <a:t> 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uring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some operations, tight clothes, weight loss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Clinic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Dysesthesia may be seen in the anteromedial region of the anterior and posterior femur.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Pain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relieved by hip flexion and external rotation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964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err="1"/>
              <a:t>Obturator</a:t>
            </a:r>
            <a:r>
              <a:rPr lang="tr-TR" sz="4000" dirty="0"/>
              <a:t> </a:t>
            </a:r>
            <a:r>
              <a:rPr lang="tr-TR" sz="4000" dirty="0" err="1"/>
              <a:t>Nerve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r-T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Lumbal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plexus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L2,3,4</a:t>
            </a: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Side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wall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pelvis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Obturator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canal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52936"/>
            <a:ext cx="3788731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3588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tr-TR" sz="4000" dirty="0" err="1"/>
              <a:t>Obturator</a:t>
            </a:r>
            <a:r>
              <a:rPr lang="tr-TR" sz="4000" dirty="0"/>
              <a:t> </a:t>
            </a:r>
            <a:r>
              <a:rPr lang="tr-TR" sz="4000" dirty="0" err="1" smtClean="0"/>
              <a:t>Nerve</a:t>
            </a:r>
            <a:r>
              <a:rPr lang="tr-TR" sz="4000" dirty="0" smtClean="0"/>
              <a:t> </a:t>
            </a:r>
            <a:r>
              <a:rPr lang="tr-TR" sz="4000" dirty="0" err="1"/>
              <a:t>İnjury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Pelvic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trauma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tough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birth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Clinic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Exercise-induced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pain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Pain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spread from the crotch to the string through the medial thigh region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10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24712"/>
          </a:xfrm>
        </p:spPr>
        <p:txBody>
          <a:bodyPr>
            <a:normAutofit/>
          </a:bodyPr>
          <a:lstStyle/>
          <a:p>
            <a:r>
              <a:rPr lang="tr-TR" sz="4000" dirty="0" err="1" smtClean="0"/>
              <a:t>Pudental</a:t>
            </a:r>
            <a:r>
              <a:rPr lang="tr-TR" sz="4000" dirty="0" smtClean="0"/>
              <a:t> </a:t>
            </a:r>
            <a:r>
              <a:rPr lang="tr-TR" sz="4000" dirty="0" err="1" smtClean="0"/>
              <a:t>Nerve</a:t>
            </a:r>
            <a:r>
              <a:rPr lang="tr-TR" sz="4000" dirty="0" smtClean="0"/>
              <a:t> 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395536" y="1916832"/>
            <a:ext cx="4608512" cy="4434840"/>
          </a:xfrm>
        </p:spPr>
        <p:txBody>
          <a:bodyPr>
            <a:normAutofit/>
          </a:bodyPr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nerve is a major branch of the 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sacral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plexus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pudendal nerve passes between the piriformis muscle and 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coccygeus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muscles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C:\Users\muge.kocak\Desktop\pudendal_sendrom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0300" y="2493169"/>
            <a:ext cx="3454400" cy="328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863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tr-TR" sz="4000" dirty="0" err="1"/>
              <a:t>Pudental</a:t>
            </a:r>
            <a:r>
              <a:rPr lang="tr-TR" sz="4000" dirty="0"/>
              <a:t> </a:t>
            </a:r>
            <a:r>
              <a:rPr lang="tr-TR" sz="4000" dirty="0" err="1"/>
              <a:t>Nerve</a:t>
            </a:r>
            <a:r>
              <a:rPr lang="tr-TR" sz="4000" dirty="0"/>
              <a:t> </a:t>
            </a:r>
            <a:r>
              <a:rPr lang="tr-TR" sz="4000" dirty="0" err="1" smtClean="0"/>
              <a:t>İnjury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89120"/>
          </a:xfrm>
        </p:spPr>
        <p:txBody>
          <a:bodyPr>
            <a:normAutofit/>
          </a:bodyPr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Pregnancy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development of adhesions after pelvic surgery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Clinic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P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the pubic area, in the breech area, around the vagina, clitoris or anus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075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/>
          </a:bodyPr>
          <a:lstStyle/>
          <a:p>
            <a:r>
              <a:rPr lang="tr-TR" sz="4000" dirty="0" err="1" smtClean="0"/>
              <a:t>Diagnosis</a:t>
            </a:r>
            <a:r>
              <a:rPr lang="tr-TR" sz="4000" dirty="0" smtClean="0"/>
              <a:t>: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Neurological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Examination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Electromyography (EMG)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59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err="1" smtClean="0"/>
              <a:t>Neurological</a:t>
            </a:r>
            <a:r>
              <a:rPr lang="tr-TR" sz="4000" dirty="0" smtClean="0"/>
              <a:t> </a:t>
            </a:r>
            <a:r>
              <a:rPr lang="tr-TR" sz="4000" dirty="0" err="1" smtClean="0"/>
              <a:t>Examination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consciousness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Cranial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Motor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Sensory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Examination</a:t>
            </a:r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Cerebeller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Reflexes</a:t>
            </a:r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146708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157592" cy="1584176"/>
          </a:xfrm>
        </p:spPr>
        <p:txBody>
          <a:bodyPr>
            <a:normAutofit fontScale="90000"/>
          </a:bodyPr>
          <a:lstStyle/>
          <a:p>
            <a:r>
              <a:rPr lang="tr-TR" sz="3100" dirty="0" smtClean="0"/>
              <a:t/>
            </a:r>
            <a:br>
              <a:rPr lang="tr-TR" sz="3100" dirty="0" smtClean="0"/>
            </a:br>
            <a:r>
              <a:rPr lang="tr-TR" sz="3100" dirty="0" smtClean="0"/>
              <a:t/>
            </a:r>
            <a:br>
              <a:rPr lang="tr-TR" sz="3100" dirty="0" smtClean="0"/>
            </a:br>
            <a:r>
              <a:rPr lang="tr-TR" sz="3100" dirty="0" smtClean="0"/>
              <a:t/>
            </a:r>
            <a:br>
              <a:rPr lang="tr-TR" sz="3100" dirty="0" smtClean="0"/>
            </a:br>
            <a:r>
              <a:rPr lang="tr-TR" sz="3100" dirty="0"/>
              <a:t/>
            </a:r>
            <a:br>
              <a:rPr lang="tr-TR" sz="3100" dirty="0"/>
            </a:br>
            <a:r>
              <a:rPr lang="tr-TR" sz="3100" dirty="0" smtClean="0"/>
              <a:t/>
            </a:r>
            <a:br>
              <a:rPr lang="tr-TR" sz="3100" dirty="0" smtClean="0"/>
            </a:br>
            <a:r>
              <a:rPr lang="tr-TR" sz="3100" dirty="0" smtClean="0"/>
              <a:t/>
            </a:r>
            <a:br>
              <a:rPr lang="tr-TR" sz="3100" dirty="0" smtClean="0"/>
            </a:br>
            <a:r>
              <a:rPr lang="tr-TR" sz="3100" dirty="0"/>
              <a:t/>
            </a:r>
            <a:br>
              <a:rPr lang="tr-TR" sz="3100" dirty="0"/>
            </a:br>
            <a:r>
              <a:rPr lang="tr-TR" sz="3100" dirty="0" smtClean="0"/>
              <a:t/>
            </a:r>
            <a:br>
              <a:rPr lang="tr-TR" sz="3100" dirty="0" smtClean="0"/>
            </a:br>
            <a:r>
              <a:rPr lang="tr-TR" sz="3100" dirty="0" smtClean="0"/>
              <a:t/>
            </a:r>
            <a:br>
              <a:rPr lang="tr-TR" sz="3100" dirty="0" smtClean="0"/>
            </a:br>
            <a:r>
              <a:rPr lang="tr-TR" sz="3100" dirty="0" smtClean="0"/>
              <a:t/>
            </a:r>
            <a:br>
              <a:rPr lang="tr-TR" sz="3100" dirty="0" smtClean="0"/>
            </a:br>
            <a:r>
              <a:rPr lang="tr-TR" sz="3100" dirty="0"/>
              <a:t/>
            </a:r>
            <a:br>
              <a:rPr lang="tr-TR" sz="3100" dirty="0"/>
            </a:br>
            <a:r>
              <a:rPr lang="en-US" sz="4000" dirty="0" smtClean="0"/>
              <a:t>The history of the presenting illness</a:t>
            </a:r>
            <a:r>
              <a:rPr lang="tr-TR" sz="4000" dirty="0" smtClean="0"/>
              <a:t> </a:t>
            </a:r>
            <a:r>
              <a:rPr lang="en-US" sz="4000" dirty="0" smtClean="0"/>
              <a:t>should include the following information</a:t>
            </a:r>
            <a:br>
              <a:rPr lang="en-US" sz="4000" dirty="0" smtClean="0"/>
            </a:b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0480"/>
          </a:xfrm>
        </p:spPr>
        <p:txBody>
          <a:bodyPr>
            <a:normAutofit/>
          </a:bodyPr>
          <a:lstStyle/>
          <a:p>
            <a:endParaRPr lang="tr-TR" dirty="0" smtClean="0"/>
          </a:p>
          <a:p>
            <a:endParaRPr lang="tr-T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Symptom onset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(acute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subacute, chronic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Duration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Course of the condition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(static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progressive, or relapsing and remitting)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01319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tr-TR" sz="4000" dirty="0" err="1"/>
              <a:t>Muscle</a:t>
            </a:r>
            <a:r>
              <a:rPr lang="tr-TR" sz="4000" dirty="0"/>
              <a:t> </a:t>
            </a:r>
            <a:r>
              <a:rPr lang="tr-TR" sz="4000" dirty="0" err="1"/>
              <a:t>examination</a:t>
            </a:r>
            <a:r>
              <a:rPr lang="tr-TR" sz="4000" dirty="0" smtClean="0"/>
              <a:t>, </a:t>
            </a:r>
            <a:r>
              <a:rPr lang="tr-TR" sz="4000" dirty="0" err="1" smtClean="0"/>
              <a:t>upper</a:t>
            </a:r>
            <a:r>
              <a:rPr lang="tr-TR" sz="4000" dirty="0" smtClean="0"/>
              <a:t> </a:t>
            </a:r>
            <a:r>
              <a:rPr lang="tr-TR" sz="4000" dirty="0" err="1"/>
              <a:t>extremity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Biceps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(C5, C6)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musculocutaneous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Triceps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(C6, C7)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radial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Deltoideus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(C5-6)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axiller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Finger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extansör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(C7-8)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radial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Finger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flexör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(C8-T1)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ulnar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16673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2514"/>
            <a:ext cx="7772400" cy="1362456"/>
          </a:xfr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Chronic Pelvic Pain</a:t>
            </a:r>
            <a:endParaRPr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8200" y="1419225"/>
            <a:ext cx="71770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+mn-lt"/>
              </a:rPr>
              <a:t>Differential Diagnosis: </a:t>
            </a:r>
          </a:p>
          <a:p>
            <a:pPr marL="342900" indent="-342900" algn="ctr" eaLnBrk="0" hangingPunct="0">
              <a:defRPr/>
            </a:pPr>
            <a:r>
              <a:rPr lang="en-US" sz="2400" b="1" i="1" dirty="0">
                <a:solidFill>
                  <a:srgbClr val="FFFF00"/>
                </a:solidFill>
                <a:latin typeface="+mn-lt"/>
              </a:rPr>
              <a:t>Gynecological</a:t>
            </a:r>
            <a:r>
              <a:rPr lang="en-US" sz="2400" dirty="0">
                <a:solidFill>
                  <a:srgbClr val="FFFF00"/>
                </a:solidFill>
                <a:latin typeface="+mn-lt"/>
              </a:rPr>
              <a:t> Conditions that may Cause or Exacerbate Chronic Pelvic Pain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00025" y="1390650"/>
            <a:ext cx="8763000" cy="76200"/>
          </a:xfrm>
          <a:prstGeom prst="line">
            <a:avLst/>
          </a:prstGeom>
          <a:ln w="5715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581" name="Group 22"/>
          <p:cNvGrpSpPr>
            <a:grpSpLocks/>
          </p:cNvGrpSpPr>
          <p:nvPr/>
        </p:nvGrpSpPr>
        <p:grpSpPr bwMode="auto">
          <a:xfrm>
            <a:off x="93663" y="2432050"/>
            <a:ext cx="2943225" cy="2844800"/>
            <a:chOff x="93423" y="2431478"/>
            <a:chExt cx="2943225" cy="2845751"/>
          </a:xfrm>
        </p:grpSpPr>
        <p:sp>
          <p:nvSpPr>
            <p:cNvPr id="8" name="TextBox 7"/>
            <p:cNvSpPr txBox="1"/>
            <p:nvPr/>
          </p:nvSpPr>
          <p:spPr>
            <a:xfrm>
              <a:off x="555385" y="2431478"/>
              <a:ext cx="2019300" cy="579632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marL="342900" indent="-342900" algn="ctr" eaLnBrk="0" hangingPunct="0">
                <a:lnSpc>
                  <a:spcPts val="3800"/>
                </a:lnSpc>
                <a:defRPr/>
              </a:pPr>
              <a:r>
                <a:rPr lang="en-US" sz="1600" b="1" i="1" dirty="0">
                  <a:solidFill>
                    <a:srgbClr val="FF0000"/>
                  </a:solidFill>
                  <a:latin typeface="+mn-lt"/>
                </a:rPr>
                <a:t>Level A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3423" y="2922180"/>
              <a:ext cx="2943225" cy="23550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Endometriosis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tabLst>
                  <a:tab pos="1885950" algn="l"/>
                </a:tabLst>
                <a:defRPr/>
              </a:pPr>
              <a:r>
                <a:rPr lang="en-US" sz="1400" dirty="0">
                  <a:latin typeface="+mn-lt"/>
                </a:rPr>
                <a:t>Gynecologic malignancies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Ovarian Retention Syndrome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Ovarian Remnant Syndrome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Pelvic Congestion Syndrome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Pelvic Inflammatory Syndrome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Tuberculosis </a:t>
              </a:r>
              <a:r>
                <a:rPr lang="en-US" sz="1400" dirty="0" err="1">
                  <a:latin typeface="+mn-lt"/>
                </a:rPr>
                <a:t>Salpingitis</a:t>
              </a:r>
              <a:endParaRPr lang="en-US" sz="1400" dirty="0">
                <a:latin typeface="+mn-lt"/>
              </a:endParaRPr>
            </a:p>
          </p:txBody>
        </p:sp>
      </p:grpSp>
      <p:grpSp>
        <p:nvGrpSpPr>
          <p:cNvPr id="24582" name="Group 24"/>
          <p:cNvGrpSpPr>
            <a:grpSpLocks/>
          </p:cNvGrpSpPr>
          <p:nvPr/>
        </p:nvGrpSpPr>
        <p:grpSpPr bwMode="auto">
          <a:xfrm>
            <a:off x="3124200" y="2465388"/>
            <a:ext cx="2943225" cy="1843087"/>
            <a:chOff x="3124200" y="2465334"/>
            <a:chExt cx="2943225" cy="1842399"/>
          </a:xfrm>
        </p:grpSpPr>
        <p:sp>
          <p:nvSpPr>
            <p:cNvPr id="16" name="TextBox 15"/>
            <p:cNvSpPr txBox="1"/>
            <p:nvPr/>
          </p:nvSpPr>
          <p:spPr>
            <a:xfrm>
              <a:off x="3586163" y="2465334"/>
              <a:ext cx="2019300" cy="512571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marL="342900" indent="-342900" algn="ctr" eaLnBrk="0" hangingPunct="0">
                <a:lnSpc>
                  <a:spcPts val="3800"/>
                </a:lnSpc>
                <a:defRPr/>
              </a:pPr>
              <a:r>
                <a:rPr lang="en-US" sz="1600" b="1" i="1" dirty="0">
                  <a:solidFill>
                    <a:srgbClr val="FF0000"/>
                  </a:solidFill>
                  <a:latin typeface="+mn-lt"/>
                </a:rPr>
                <a:t>Level B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124200" y="2922363"/>
              <a:ext cx="2943225" cy="13853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Adhesions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tabLst>
                  <a:tab pos="1885950" algn="l"/>
                </a:tabLst>
                <a:defRPr/>
              </a:pPr>
              <a:r>
                <a:rPr lang="en-US" sz="1400" dirty="0">
                  <a:latin typeface="+mn-lt"/>
                </a:rPr>
                <a:t>Benign Cystic </a:t>
              </a:r>
              <a:r>
                <a:rPr lang="en-US" sz="1400" dirty="0" err="1">
                  <a:latin typeface="+mn-lt"/>
                </a:rPr>
                <a:t>Mesothelioma</a:t>
              </a:r>
              <a:endParaRPr lang="en-US" sz="1400" dirty="0">
                <a:latin typeface="+mn-lt"/>
              </a:endParaRP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 err="1">
                  <a:latin typeface="+mn-lt"/>
                </a:rPr>
                <a:t>Leimyomata</a:t>
              </a:r>
              <a:endParaRPr lang="en-US" sz="1400" dirty="0">
                <a:latin typeface="+mn-lt"/>
              </a:endParaRP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Postoperative Peritoneal Cysts</a:t>
              </a:r>
            </a:p>
          </p:txBody>
        </p:sp>
      </p:grpSp>
      <p:grpSp>
        <p:nvGrpSpPr>
          <p:cNvPr id="24583" name="Group 25"/>
          <p:cNvGrpSpPr>
            <a:grpSpLocks/>
          </p:cNvGrpSpPr>
          <p:nvPr/>
        </p:nvGrpSpPr>
        <p:grpSpPr bwMode="auto">
          <a:xfrm>
            <a:off x="5973763" y="2432050"/>
            <a:ext cx="3138487" cy="4460875"/>
            <a:chOff x="5973783" y="2431478"/>
            <a:chExt cx="3137785" cy="4461578"/>
          </a:xfrm>
        </p:grpSpPr>
        <p:sp>
          <p:nvSpPr>
            <p:cNvPr id="18" name="TextBox 17"/>
            <p:cNvSpPr txBox="1"/>
            <p:nvPr/>
          </p:nvSpPr>
          <p:spPr>
            <a:xfrm>
              <a:off x="6718153" y="2431478"/>
              <a:ext cx="1649044" cy="579529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marL="342900" indent="-342900" algn="ctr" eaLnBrk="0" hangingPunct="0">
                <a:lnSpc>
                  <a:spcPts val="3800"/>
                </a:lnSpc>
                <a:defRPr/>
              </a:pPr>
              <a:r>
                <a:rPr lang="en-US" sz="1600" b="1" i="1" dirty="0">
                  <a:solidFill>
                    <a:srgbClr val="FF0000"/>
                  </a:solidFill>
                  <a:latin typeface="+mn-lt"/>
                </a:rPr>
                <a:t>Level C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73783" y="2922093"/>
              <a:ext cx="3137785" cy="3970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 err="1">
                  <a:latin typeface="+mn-lt"/>
                </a:rPr>
                <a:t>Adenomyosis</a:t>
              </a:r>
              <a:endParaRPr lang="en-US" sz="1400" dirty="0">
                <a:latin typeface="+mn-lt"/>
              </a:endParaRP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tabLst>
                  <a:tab pos="1885950" algn="l"/>
                </a:tabLst>
                <a:defRPr/>
              </a:pPr>
              <a:r>
                <a:rPr lang="en-US" sz="1400" dirty="0" err="1">
                  <a:latin typeface="+mn-lt"/>
                </a:rPr>
                <a:t>Dysmenorrhea</a:t>
              </a:r>
              <a:r>
                <a:rPr lang="en-US" sz="1400" dirty="0">
                  <a:latin typeface="+mn-lt"/>
                </a:rPr>
                <a:t>/ </a:t>
              </a:r>
              <a:r>
                <a:rPr lang="en-US" sz="1400" dirty="0" err="1">
                  <a:latin typeface="+mn-lt"/>
                </a:rPr>
                <a:t>Ovulatory</a:t>
              </a:r>
              <a:r>
                <a:rPr lang="en-US" sz="1400" dirty="0">
                  <a:latin typeface="+mn-lt"/>
                </a:rPr>
                <a:t> Pain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 err="1">
                  <a:latin typeface="+mn-lt"/>
                </a:rPr>
                <a:t>Nonendometriotic</a:t>
              </a:r>
              <a:r>
                <a:rPr lang="en-US" sz="1400" dirty="0">
                  <a:latin typeface="+mn-lt"/>
                </a:rPr>
                <a:t> </a:t>
              </a:r>
              <a:r>
                <a:rPr lang="en-US" sz="1400" dirty="0" err="1">
                  <a:latin typeface="+mn-lt"/>
                </a:rPr>
                <a:t>Adnexal</a:t>
              </a:r>
              <a:r>
                <a:rPr lang="en-US" sz="1400" dirty="0">
                  <a:latin typeface="+mn-lt"/>
                </a:rPr>
                <a:t> Cysts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Cervical </a:t>
              </a:r>
              <a:r>
                <a:rPr lang="en-US" sz="1400" dirty="0" err="1">
                  <a:latin typeface="+mn-lt"/>
                </a:rPr>
                <a:t>Stenosis</a:t>
              </a:r>
              <a:endParaRPr lang="en-US" sz="1400" dirty="0">
                <a:latin typeface="+mn-lt"/>
              </a:endParaRP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Chronic Ectopic Pregnancy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Chronic </a:t>
              </a:r>
              <a:r>
                <a:rPr lang="en-US" sz="1400" dirty="0" err="1">
                  <a:latin typeface="+mn-lt"/>
                </a:rPr>
                <a:t>Endometritis</a:t>
              </a:r>
              <a:endParaRPr lang="en-US" sz="1400" dirty="0">
                <a:latin typeface="+mn-lt"/>
              </a:endParaRP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Endometrial or Cervical Polyps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 err="1">
                  <a:latin typeface="+mn-lt"/>
                </a:rPr>
                <a:t>Endosalpingosis</a:t>
              </a:r>
              <a:endParaRPr lang="en-US" sz="1400" dirty="0">
                <a:latin typeface="+mn-lt"/>
              </a:endParaRP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Intrauterine Contraceptive Device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Ovarian </a:t>
              </a:r>
              <a:r>
                <a:rPr lang="en-US" sz="1400" dirty="0" err="1">
                  <a:latin typeface="+mn-lt"/>
                </a:rPr>
                <a:t>Ovulatory</a:t>
              </a:r>
              <a:r>
                <a:rPr lang="en-US" sz="1400" dirty="0">
                  <a:latin typeface="+mn-lt"/>
                </a:rPr>
                <a:t> Pain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Residual accessory ovary</a:t>
              </a:r>
            </a:p>
            <a:p>
              <a:pPr marL="342900" indent="-342900" eaLnBrk="0" hangingPunct="0">
                <a:lnSpc>
                  <a:spcPct val="150000"/>
                </a:lnSpc>
                <a:buFont typeface="Wingdings" pitchFamily="2" charset="2"/>
                <a:buChar char="§"/>
                <a:defRPr/>
              </a:pPr>
              <a:r>
                <a:rPr lang="en-US" sz="1400" dirty="0">
                  <a:latin typeface="+mn-lt"/>
                </a:rPr>
                <a:t>Symptomatic Pelvic </a:t>
              </a:r>
              <a:r>
                <a:rPr lang="en-US" sz="1400" dirty="0" err="1">
                  <a:latin typeface="+mn-lt"/>
                </a:rPr>
                <a:t>Prolapse</a:t>
              </a:r>
              <a:endParaRPr lang="en-US" sz="1400" dirty="0">
                <a:latin typeface="+mn-lt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0" y="6365875"/>
            <a:ext cx="3352800" cy="4984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marL="342900" indent="-342900" eaLnBrk="0" hangingPunct="0">
              <a:lnSpc>
                <a:spcPts val="3800"/>
              </a:lnSpc>
              <a:defRPr/>
            </a:pPr>
            <a:r>
              <a:rPr lang="en-US" sz="1200" i="1" dirty="0">
                <a:latin typeface="+mn-lt"/>
              </a:rPr>
              <a:t>Source: ACOG Practice Bulletin #51, March 2004</a:t>
            </a:r>
          </a:p>
        </p:txBody>
      </p:sp>
    </p:spTree>
    <p:extLst>
      <p:ext uri="{BB962C8B-B14F-4D97-AF65-F5344CB8AC3E}">
        <p14:creationId xmlns:p14="http://schemas.microsoft.com/office/powerpoint/2010/main" xmlns="" val="3960616987"/>
      </p:ext>
    </p:extLst>
  </p:cSld>
  <p:clrMapOvr>
    <a:masterClrMapping/>
  </p:clrMapOvr>
  <p:transition spd="med" advTm="81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2204864"/>
            <a:ext cx="8219256" cy="4119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/>
              <a:t>•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iliopsoas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(L1,2,3) </a:t>
            </a: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İnnervation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Femoral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795320" cy="852704"/>
          </a:xfrm>
        </p:spPr>
        <p:txBody>
          <a:bodyPr>
            <a:normAutofit/>
          </a:bodyPr>
          <a:lstStyle/>
          <a:p>
            <a:r>
              <a:rPr lang="tr-TR" sz="4000" dirty="0" err="1" smtClean="0"/>
              <a:t>Muscle</a:t>
            </a:r>
            <a:r>
              <a:rPr lang="tr-TR" sz="4000" dirty="0" smtClean="0"/>
              <a:t> </a:t>
            </a:r>
            <a:r>
              <a:rPr lang="tr-TR" sz="4000" dirty="0" err="1" smtClean="0"/>
              <a:t>examination</a:t>
            </a:r>
            <a:r>
              <a:rPr lang="tr-TR" sz="4000" dirty="0" smtClean="0"/>
              <a:t>, </a:t>
            </a:r>
            <a:r>
              <a:rPr lang="tr-TR" sz="4000" dirty="0" err="1" smtClean="0"/>
              <a:t>lower</a:t>
            </a:r>
            <a:r>
              <a:rPr lang="tr-TR" sz="4000" dirty="0" smtClean="0"/>
              <a:t> </a:t>
            </a:r>
            <a:r>
              <a:rPr lang="tr-TR" sz="4000" dirty="0" err="1" smtClean="0"/>
              <a:t>extremity</a:t>
            </a:r>
            <a:endParaRPr lang="tr-TR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960440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4262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2204864"/>
            <a:ext cx="8219256" cy="4119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dirty="0"/>
              <a:t>•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Quadriseps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femoris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(L2,3,4)</a:t>
            </a: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İnnervation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Femoral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tr-TR" sz="4000" dirty="0" err="1"/>
              <a:t>Muscle</a:t>
            </a:r>
            <a:r>
              <a:rPr lang="tr-TR" sz="4000" dirty="0"/>
              <a:t> </a:t>
            </a:r>
            <a:r>
              <a:rPr lang="tr-TR" sz="4000" dirty="0" err="1"/>
              <a:t>examination</a:t>
            </a:r>
            <a:r>
              <a:rPr lang="tr-TR" sz="4000" dirty="0"/>
              <a:t>, </a:t>
            </a:r>
            <a:r>
              <a:rPr lang="tr-TR" sz="4000" dirty="0" err="1"/>
              <a:t>lower</a:t>
            </a:r>
            <a:r>
              <a:rPr lang="tr-TR" sz="4000" dirty="0"/>
              <a:t> </a:t>
            </a:r>
            <a:r>
              <a:rPr lang="tr-TR" sz="4000" dirty="0" err="1"/>
              <a:t>extremity</a:t>
            </a:r>
            <a:endParaRPr lang="tr-TR" sz="4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35001"/>
            <a:ext cx="3024336" cy="327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59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119736"/>
          </a:xfrm>
        </p:spPr>
        <p:txBody>
          <a:bodyPr/>
          <a:lstStyle/>
          <a:p>
            <a:pPr marL="0" indent="0">
              <a:buNone/>
            </a:pPr>
            <a:r>
              <a:rPr lang="tr-TR" sz="2800" dirty="0"/>
              <a:t>•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M.Adduktor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brevis ve longus, gracilis (L2,3,4)</a:t>
            </a: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• İnnervation: Obturator nerve</a:t>
            </a:r>
          </a:p>
          <a:p>
            <a:pPr marL="0" indent="0">
              <a:buNone/>
            </a:pP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512"/>
          </a:xfrm>
        </p:spPr>
        <p:txBody>
          <a:bodyPr>
            <a:normAutofit/>
          </a:bodyPr>
          <a:lstStyle/>
          <a:p>
            <a:r>
              <a:rPr lang="tr-TR" sz="4000" dirty="0" err="1"/>
              <a:t>Muscle</a:t>
            </a:r>
            <a:r>
              <a:rPr lang="tr-TR" sz="4000" dirty="0"/>
              <a:t> </a:t>
            </a:r>
            <a:r>
              <a:rPr lang="tr-TR" sz="4000" dirty="0" err="1"/>
              <a:t>examination</a:t>
            </a:r>
            <a:r>
              <a:rPr lang="tr-TR" sz="4000" dirty="0"/>
              <a:t>, </a:t>
            </a:r>
            <a:r>
              <a:rPr lang="tr-TR" sz="4000" dirty="0" err="1"/>
              <a:t>lower</a:t>
            </a:r>
            <a:r>
              <a:rPr lang="tr-TR" sz="4000" dirty="0"/>
              <a:t> </a:t>
            </a:r>
            <a:r>
              <a:rPr lang="tr-TR" sz="4000" dirty="0" err="1"/>
              <a:t>extremity</a:t>
            </a:r>
            <a:endParaRPr lang="tr-TR" sz="4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253536" y="-171400"/>
            <a:ext cx="48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861048"/>
            <a:ext cx="385192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9125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539552" y="2204864"/>
            <a:ext cx="7408333" cy="3666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dirty="0"/>
              <a:t>•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M.Hamstring (L4,5,S1) </a:t>
            </a: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• İnnervation: Sciatic nerve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err="1"/>
              <a:t>Muscle</a:t>
            </a:r>
            <a:r>
              <a:rPr lang="tr-TR" sz="4000" dirty="0"/>
              <a:t> </a:t>
            </a:r>
            <a:r>
              <a:rPr lang="tr-TR" sz="4000" dirty="0" err="1"/>
              <a:t>examination</a:t>
            </a:r>
            <a:r>
              <a:rPr lang="tr-TR" sz="4000" dirty="0"/>
              <a:t>, </a:t>
            </a:r>
            <a:r>
              <a:rPr lang="tr-TR" sz="4000" dirty="0" err="1"/>
              <a:t>lower</a:t>
            </a:r>
            <a:r>
              <a:rPr lang="tr-TR" sz="4000" dirty="0"/>
              <a:t> </a:t>
            </a:r>
            <a:r>
              <a:rPr lang="tr-TR" sz="4000" dirty="0" err="1"/>
              <a:t>extremity</a:t>
            </a:r>
            <a:endParaRPr lang="tr-TR" sz="4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61048"/>
            <a:ext cx="3824287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435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/>
          <a:lstStyle/>
          <a:p>
            <a:pPr marL="0" indent="0">
              <a:buNone/>
            </a:pPr>
            <a:r>
              <a:rPr lang="tr-TR" dirty="0"/>
              <a:t>•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Tibialis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anterior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(L4-5)</a:t>
            </a: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• İnnervation: Peroneal nerve</a:t>
            </a: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tr-TR" sz="4000" dirty="0" err="1"/>
              <a:t>Muscle</a:t>
            </a:r>
            <a:r>
              <a:rPr lang="tr-TR" sz="4000" dirty="0"/>
              <a:t> </a:t>
            </a:r>
            <a:r>
              <a:rPr lang="tr-TR" sz="4000" dirty="0" err="1"/>
              <a:t>examination</a:t>
            </a:r>
            <a:r>
              <a:rPr lang="tr-TR" sz="4000" dirty="0"/>
              <a:t>, </a:t>
            </a:r>
            <a:r>
              <a:rPr lang="tr-TR" sz="4000" dirty="0" err="1"/>
              <a:t>lower</a:t>
            </a:r>
            <a:r>
              <a:rPr lang="tr-TR" sz="4000" dirty="0"/>
              <a:t> </a:t>
            </a:r>
            <a:r>
              <a:rPr lang="tr-TR" sz="4000" dirty="0" err="1"/>
              <a:t>extremity</a:t>
            </a:r>
            <a:endParaRPr lang="tr-TR" sz="40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61048"/>
            <a:ext cx="331236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5008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tr-TR" dirty="0"/>
              <a:t>•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M. Gastrocinemius (S1,2)</a:t>
            </a: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• İnnervation: Tibial nerve</a:t>
            </a: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tr-TR" sz="4000" dirty="0" err="1"/>
              <a:t>Muscle</a:t>
            </a:r>
            <a:r>
              <a:rPr lang="tr-TR" sz="4000" dirty="0"/>
              <a:t> </a:t>
            </a:r>
            <a:r>
              <a:rPr lang="tr-TR" sz="4000" dirty="0" err="1"/>
              <a:t>examination</a:t>
            </a:r>
            <a:r>
              <a:rPr lang="tr-TR" sz="4000" dirty="0"/>
              <a:t>, </a:t>
            </a:r>
            <a:r>
              <a:rPr lang="tr-TR" sz="4000" dirty="0" err="1"/>
              <a:t>lower</a:t>
            </a:r>
            <a:r>
              <a:rPr lang="tr-TR" sz="4000" dirty="0"/>
              <a:t> </a:t>
            </a:r>
            <a:r>
              <a:rPr lang="tr-TR" sz="4000" dirty="0" err="1"/>
              <a:t>extremity</a:t>
            </a:r>
            <a:endParaRPr lang="tr-TR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149080"/>
            <a:ext cx="352839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6942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Muscle examination</a:t>
            </a:r>
            <a:endParaRPr lang="tr-T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0/5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: No contraction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1/5: Muscle flicker, but no movement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2/5: Movement possible, but no aganist gravity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3/5: Movement possible aganist gravity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4/5: Movement possible aganist some resistance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5/5: Normal streght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tr-TR" sz="4000" dirty="0" err="1"/>
              <a:t>Sensory</a:t>
            </a:r>
            <a:r>
              <a:rPr lang="tr-TR" sz="4000" dirty="0"/>
              <a:t> </a:t>
            </a:r>
            <a:r>
              <a:rPr lang="tr-TR" sz="4000" dirty="0" err="1"/>
              <a:t>Examination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Hypoesthesia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educed sense of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touch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or sensation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Hyperesthesia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A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bnormal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increase in sensitivity to stimuli of the sense.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Anesthesia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sensation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307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 </a:t>
            </a:r>
            <a:r>
              <a:rPr lang="tr-TR" sz="4000" dirty="0" err="1" smtClean="0"/>
              <a:t>Sensory</a:t>
            </a:r>
            <a:r>
              <a:rPr lang="tr-TR" sz="4000" dirty="0" smtClean="0"/>
              <a:t> </a:t>
            </a:r>
            <a:r>
              <a:rPr lang="tr-TR" sz="4000" dirty="0" err="1" smtClean="0"/>
              <a:t>Examination</a:t>
            </a:r>
            <a:endParaRPr lang="tr-TR" sz="4000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499992" y="1844824"/>
            <a:ext cx="4038600" cy="4434840"/>
          </a:xfrm>
        </p:spPr>
        <p:txBody>
          <a:bodyPr/>
          <a:lstStyle/>
          <a:p>
            <a:endParaRPr lang="tr-TR" dirty="0" smtClean="0"/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C3-4: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neck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C6: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Thumb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C7: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finger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C8: Small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finger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2684613"/>
            <a:ext cx="4038600" cy="290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105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 </a:t>
            </a:r>
            <a:r>
              <a:rPr lang="tr-TR" sz="4000" dirty="0" err="1" smtClean="0"/>
              <a:t>Sensory</a:t>
            </a:r>
            <a:r>
              <a:rPr lang="tr-TR" sz="4000" dirty="0" smtClean="0"/>
              <a:t> </a:t>
            </a:r>
            <a:r>
              <a:rPr lang="tr-TR" sz="4000" dirty="0" err="1" smtClean="0"/>
              <a:t>Examination</a:t>
            </a:r>
            <a:endParaRPr lang="tr-TR" sz="4000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T10: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Umbilicus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64480" y="3219218"/>
            <a:ext cx="3824039" cy="183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5828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r>
              <a:rPr lang="tr-TR" sz="4000" dirty="0" err="1" smtClean="0">
                <a:cs typeface="Arial" panose="020B0604020202020204" pitchFamily="34" charset="0"/>
              </a:rPr>
              <a:t>Neuropathy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incidence of postoperative neuropathy following major pelvic surgery has been reported to be 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Etiologies are a result of direct surgical trauma, stretch 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injury of lesion, 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suture entrapment</a:t>
            </a:r>
          </a:p>
          <a:p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</a:p>
          <a:p>
            <a:pPr marL="0" indent="0">
              <a:buNone/>
            </a:pP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Postoperative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 neuropathies after major pelvic surgery</a:t>
            </a:r>
            <a:endParaRPr lang="tr-T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</a:t>
            </a:r>
            <a:r>
              <a:rPr lang="tr-T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Obstet</a:t>
            </a:r>
            <a:r>
              <a:rPr lang="tr-T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Gynecol</a:t>
            </a:r>
            <a:r>
              <a:rPr lang="tr-T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, 2002 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Aug;100(2):</a:t>
            </a:r>
            <a:r>
              <a:rPr lang="tr-T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240-4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211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 </a:t>
            </a:r>
            <a:r>
              <a:rPr lang="tr-TR" sz="4000" dirty="0" err="1" smtClean="0"/>
              <a:t>Sensory</a:t>
            </a:r>
            <a:r>
              <a:rPr lang="tr-TR" sz="4000" dirty="0" smtClean="0"/>
              <a:t> </a:t>
            </a:r>
            <a:r>
              <a:rPr lang="tr-TR" sz="4000" dirty="0" err="1" smtClean="0"/>
              <a:t>Examination</a:t>
            </a:r>
            <a:endParaRPr lang="tr-TR" sz="4000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L1-2: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rotch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L3: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Knee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L4: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Medial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malleolus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L5: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Toe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S1: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Lateral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malleolus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2436947"/>
            <a:ext cx="4038600" cy="340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1970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 </a:t>
            </a:r>
            <a:r>
              <a:rPr lang="tr-TR" sz="4000" dirty="0" err="1" smtClean="0"/>
              <a:t>Sensory</a:t>
            </a:r>
            <a:r>
              <a:rPr lang="tr-TR" sz="4000" dirty="0" smtClean="0"/>
              <a:t> </a:t>
            </a:r>
            <a:r>
              <a:rPr lang="tr-TR" sz="4000" dirty="0" err="1" smtClean="0"/>
              <a:t>Examination</a:t>
            </a:r>
            <a:endParaRPr lang="tr-TR" sz="4000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S3-5: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Perianal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2684613"/>
            <a:ext cx="4038600" cy="290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935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7941568" cy="108012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sz="4400" dirty="0" err="1" smtClean="0"/>
              <a:t>Reflex</a:t>
            </a:r>
            <a:r>
              <a:rPr lang="tr-TR" sz="4400" dirty="0" smtClean="0"/>
              <a:t> </a:t>
            </a:r>
            <a:r>
              <a:rPr lang="tr-TR" sz="4400" dirty="0" err="1" smtClean="0"/>
              <a:t>grading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 smtClean="0"/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absent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hypoactive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2 normal </a:t>
            </a: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brisk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hyperactive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markedly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hyperactive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clonus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85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EMG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Electrophysiological studies require a technically skilled operator and can provide a better understanding of some types of pain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conclusions of electrophysiological study reports must be closely correlated with clinical findings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tr-TR" dirty="0"/>
          </a:p>
          <a:p>
            <a:pPr marL="0" indent="0">
              <a:buNone/>
            </a:pP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</a:t>
            </a:r>
          </a:p>
          <a:p>
            <a:pPr marL="0" indent="0">
              <a:buNone/>
            </a:pP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Electrophysiological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studies of chronic pelvic and perineal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pain</a:t>
            </a:r>
            <a:endParaRPr lang="tr-T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</a:t>
            </a:r>
            <a:r>
              <a:rPr lang="tr-T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Progrès en Urologie</a:t>
            </a:r>
            <a:r>
              <a:rPr lang="tr-TR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Volume 20, Issue 12, 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2010, Pages 905-910</a:t>
            </a:r>
          </a:p>
          <a:p>
            <a:pPr marL="0" indent="0"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2517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EMG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pPr marL="0" indent="0">
              <a:buNone/>
            </a:pP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Electromyography (EMG) is an 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electrodiagnosti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medicine technique for evaluating and recording the electrical activity produced by skeletal muscle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64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EMG</a:t>
            </a:r>
            <a:endParaRPr lang="tr-TR" sz="4000" dirty="0"/>
          </a:p>
        </p:txBody>
      </p:sp>
      <p:pic>
        <p:nvPicPr>
          <p:cNvPr id="4" name="Picture 9" descr="http://www.ambu.com/Files/Billeder/Product%20Images/Media/PMD/ConcentricMedia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132856"/>
            <a:ext cx="1949335" cy="130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9"/>
          <p:cNvSpPr txBox="1">
            <a:spLocks noChangeArrowheads="1"/>
          </p:cNvSpPr>
          <p:nvPr/>
        </p:nvSpPr>
        <p:spPr bwMode="auto">
          <a:xfrm rot="10800000" flipV="1">
            <a:off x="6300192" y="3798332"/>
            <a:ext cx="1872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n-US" altLang="tr-TR" dirty="0"/>
              <a:t>Needle electrode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4472" y="2060848"/>
            <a:ext cx="283845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http://www.deltason.com/images/research_evaluation/sx230-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8635" y="4431272"/>
            <a:ext cx="2270125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ikdörtgen 7"/>
          <p:cNvSpPr/>
          <p:nvPr/>
        </p:nvSpPr>
        <p:spPr>
          <a:xfrm rot="10800000" flipV="1">
            <a:off x="620421" y="6332547"/>
            <a:ext cx="38132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tr-TR" dirty="0"/>
              <a:t>Surface Electrodes</a:t>
            </a:r>
          </a:p>
        </p:txBody>
      </p:sp>
    </p:spTree>
    <p:extLst>
      <p:ext uri="{BB962C8B-B14F-4D97-AF65-F5344CB8AC3E}">
        <p14:creationId xmlns:p14="http://schemas.microsoft.com/office/powerpoint/2010/main" xmlns="" val="35142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EMG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conduction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Needle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EMG</a:t>
            </a:r>
          </a:p>
        </p:txBody>
      </p:sp>
    </p:spTree>
    <p:extLst>
      <p:ext uri="{BB962C8B-B14F-4D97-AF65-F5344CB8AC3E}">
        <p14:creationId xmlns:p14="http://schemas.microsoft.com/office/powerpoint/2010/main" xmlns="" val="217737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19256" cy="1152128"/>
          </a:xfrm>
        </p:spPr>
        <p:txBody>
          <a:bodyPr>
            <a:normAutofit fontScale="90000"/>
          </a:bodyPr>
          <a:lstStyle/>
          <a:p>
            <a:r>
              <a:rPr lang="tr-TR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tr-TR" sz="5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tr-TR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tr-TR" sz="5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tr-TR" sz="4400" dirty="0" err="1" smtClean="0">
                <a:cs typeface="Arial" panose="020B0604020202020204" pitchFamily="34" charset="0"/>
              </a:rPr>
              <a:t>Nerve</a:t>
            </a:r>
            <a:r>
              <a:rPr lang="tr-TR" sz="4400" dirty="0" smtClean="0">
                <a:cs typeface="Arial" panose="020B0604020202020204" pitchFamily="34" charset="0"/>
              </a:rPr>
              <a:t> </a:t>
            </a:r>
            <a:r>
              <a:rPr lang="tr-TR" sz="4400" dirty="0" err="1">
                <a:cs typeface="Arial" panose="020B0604020202020204" pitchFamily="34" charset="0"/>
              </a:rPr>
              <a:t>conduction</a:t>
            </a:r>
            <a:r>
              <a:rPr lang="tr-TR" sz="4400" dirty="0">
                <a:cs typeface="Arial" panose="020B0604020202020204" pitchFamily="34" charset="0"/>
              </a:rPr>
              <a:t> </a:t>
            </a:r>
            <a:r>
              <a:rPr lang="tr-TR" sz="4400" dirty="0" err="1">
                <a:cs typeface="Arial" panose="020B0604020202020204" pitchFamily="34" charset="0"/>
              </a:rPr>
              <a:t>studies</a:t>
            </a:r>
            <a: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Motor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conduction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Sensory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conduction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2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931224" cy="1008112"/>
          </a:xfrm>
        </p:spPr>
        <p:txBody>
          <a:bodyPr>
            <a:normAutofit fontScale="90000"/>
          </a:bodyPr>
          <a:lstStyle/>
          <a:p>
            <a:r>
              <a:rPr lang="tr-TR" sz="4400" dirty="0" smtClean="0">
                <a:cs typeface="Arial" panose="020B0604020202020204" pitchFamily="34" charset="0"/>
              </a:rPr>
              <a:t/>
            </a:r>
            <a:br>
              <a:rPr lang="tr-TR" sz="4400" dirty="0" smtClean="0">
                <a:cs typeface="Arial" panose="020B0604020202020204" pitchFamily="34" charset="0"/>
              </a:rPr>
            </a:br>
            <a:r>
              <a:rPr lang="tr-TR" sz="4400" dirty="0">
                <a:cs typeface="Arial" panose="020B0604020202020204" pitchFamily="34" charset="0"/>
              </a:rPr>
              <a:t/>
            </a:r>
            <a:br>
              <a:rPr lang="tr-TR" sz="4400" dirty="0">
                <a:cs typeface="Arial" panose="020B0604020202020204" pitchFamily="34" charset="0"/>
              </a:rPr>
            </a:br>
            <a:r>
              <a:rPr lang="tr-TR" sz="4400" dirty="0" smtClean="0">
                <a:cs typeface="Arial" panose="020B0604020202020204" pitchFamily="34" charset="0"/>
              </a:rPr>
              <a:t/>
            </a:r>
            <a:br>
              <a:rPr lang="tr-TR" sz="4400" dirty="0" smtClean="0">
                <a:cs typeface="Arial" panose="020B0604020202020204" pitchFamily="34" charset="0"/>
              </a:rPr>
            </a:br>
            <a:r>
              <a:rPr lang="tr-TR" sz="4400" dirty="0" smtClean="0">
                <a:cs typeface="Arial" panose="020B0604020202020204" pitchFamily="34" charset="0"/>
              </a:rPr>
              <a:t/>
            </a:r>
            <a:br>
              <a:rPr lang="tr-TR" sz="4400" dirty="0" smtClean="0">
                <a:cs typeface="Arial" panose="020B0604020202020204" pitchFamily="34" charset="0"/>
              </a:rPr>
            </a:br>
            <a:r>
              <a:rPr lang="tr-TR" sz="4400" dirty="0">
                <a:cs typeface="Arial" panose="020B0604020202020204" pitchFamily="34" charset="0"/>
              </a:rPr>
              <a:t/>
            </a:r>
            <a:br>
              <a:rPr lang="tr-TR" sz="4400" dirty="0">
                <a:cs typeface="Arial" panose="020B0604020202020204" pitchFamily="34" charset="0"/>
              </a:rPr>
            </a:br>
            <a:r>
              <a:rPr lang="tr-TR" sz="4400" dirty="0" smtClean="0">
                <a:cs typeface="Arial" panose="020B0604020202020204" pitchFamily="34" charset="0"/>
              </a:rPr>
              <a:t> </a:t>
            </a:r>
            <a:br>
              <a:rPr lang="tr-TR" sz="4400" dirty="0" smtClean="0">
                <a:cs typeface="Arial" panose="020B0604020202020204" pitchFamily="34" charset="0"/>
              </a:rPr>
            </a:br>
            <a:r>
              <a:rPr lang="tr-TR" sz="4400" dirty="0" smtClean="0">
                <a:cs typeface="Arial" panose="020B0604020202020204" pitchFamily="34" charset="0"/>
              </a:rPr>
              <a:t/>
            </a:r>
            <a:br>
              <a:rPr lang="tr-TR" sz="4400" dirty="0" smtClean="0">
                <a:cs typeface="Arial" panose="020B0604020202020204" pitchFamily="34" charset="0"/>
              </a:rPr>
            </a:br>
            <a:r>
              <a:rPr lang="tr-TR" sz="4400" dirty="0" err="1" smtClean="0">
                <a:cs typeface="Arial" panose="020B0604020202020204" pitchFamily="34" charset="0"/>
              </a:rPr>
              <a:t>Needle</a:t>
            </a:r>
            <a:r>
              <a:rPr lang="tr-TR" sz="4400" dirty="0" smtClean="0">
                <a:cs typeface="Arial" panose="020B0604020202020204" pitchFamily="34" charset="0"/>
              </a:rPr>
              <a:t> </a:t>
            </a:r>
            <a:r>
              <a:rPr lang="tr-TR" sz="4400" dirty="0">
                <a:cs typeface="Arial" panose="020B0604020202020204" pitchFamily="34" charset="0"/>
              </a:rPr>
              <a:t>EMG</a:t>
            </a:r>
            <a: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Restting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altLang="tr-TR" dirty="0" err="1">
                <a:latin typeface="Arial" panose="020B0604020202020204" pitchFamily="34" charset="0"/>
                <a:cs typeface="Arial" panose="020B0604020202020204" pitchFamily="34" charset="0"/>
              </a:rPr>
              <a:t>Light</a:t>
            </a:r>
            <a:r>
              <a:rPr lang="tr-TR" alt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Contraction</a:t>
            </a:r>
            <a:endParaRPr lang="tr-TR" alt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alt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altLang="tr-TR" dirty="0" err="1">
                <a:latin typeface="Arial" panose="020B0604020202020204" pitchFamily="34" charset="0"/>
                <a:cs typeface="Arial" panose="020B0604020202020204" pitchFamily="34" charset="0"/>
              </a:rPr>
              <a:t>Maximal</a:t>
            </a:r>
            <a:r>
              <a:rPr lang="tr-TR" alt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tr-TR" dirty="0" err="1">
                <a:latin typeface="Arial" panose="020B0604020202020204" pitchFamily="34" charset="0"/>
                <a:cs typeface="Arial" panose="020B0604020202020204" pitchFamily="34" charset="0"/>
              </a:rPr>
              <a:t>Contraction</a:t>
            </a:r>
            <a:endParaRPr lang="en-GB" alt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altLang="tr-TR" sz="2400" dirty="0"/>
          </a:p>
          <a:p>
            <a:endParaRPr lang="tr-TR" dirty="0"/>
          </a:p>
        </p:txBody>
      </p:sp>
      <p:pic>
        <p:nvPicPr>
          <p:cNvPr id="4" name="Picture 8" descr="cervical_radiculopathy_diagnosis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24944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7567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EMG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alt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Highly </a:t>
            </a:r>
            <a:r>
              <a:rPr lang="en-US" altLang="tr-TR" dirty="0">
                <a:latin typeface="Arial" panose="020B0604020202020204" pitchFamily="34" charset="0"/>
                <a:cs typeface="Arial" panose="020B0604020202020204" pitchFamily="34" charset="0"/>
              </a:rPr>
              <a:t>sensitive indicator of early nerve injury</a:t>
            </a:r>
          </a:p>
          <a:p>
            <a:r>
              <a:rPr lang="en-US" altLang="tr-TR" dirty="0">
                <a:latin typeface="Arial" panose="020B0604020202020204" pitchFamily="34" charset="0"/>
                <a:cs typeface="Arial" panose="020B0604020202020204" pitchFamily="34" charset="0"/>
              </a:rPr>
              <a:t>Detects dynamic and functional injury missed by MRI</a:t>
            </a:r>
          </a:p>
          <a:p>
            <a:r>
              <a:rPr lang="en-US" altLang="tr-TR" dirty="0">
                <a:latin typeface="Arial" panose="020B0604020202020204" pitchFamily="34" charset="0"/>
                <a:cs typeface="Arial" panose="020B0604020202020204" pitchFamily="34" charset="0"/>
              </a:rPr>
              <a:t>Provides information regarding chronicity of nerve injury</a:t>
            </a:r>
          </a:p>
          <a:p>
            <a:r>
              <a:rPr lang="en-US" altLang="tr-TR" dirty="0">
                <a:latin typeface="Arial" panose="020B0604020202020204" pitchFamily="34" charset="0"/>
                <a:cs typeface="Arial" panose="020B0604020202020204" pitchFamily="34" charset="0"/>
              </a:rPr>
              <a:t>Highly localizing</a:t>
            </a:r>
          </a:p>
          <a:p>
            <a:r>
              <a:rPr lang="en-US" altLang="tr-TR" dirty="0">
                <a:latin typeface="Arial" panose="020B0604020202020204" pitchFamily="34" charset="0"/>
                <a:cs typeface="Arial" panose="020B0604020202020204" pitchFamily="34" charset="0"/>
              </a:rPr>
              <a:t>Provides longitudinal data for charting course, response to therapy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152232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n-US" sz="4000" dirty="0">
                <a:cs typeface="Arial" panose="020B0604020202020204" pitchFamily="34" charset="0"/>
              </a:rPr>
              <a:t>Nerve entrapment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Cardinal symptoms of neuropathic pain include hyperalgesia (increased sensitivity to pain) and allodynia (increased sensitivity to touch), although these are nonspecific.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774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28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patient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endParaRPr lang="tr-T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omplaint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roin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pain during 1,5 year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especially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pain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menstüration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Neurological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Examination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Right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adductor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muscle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4/5</a:t>
            </a: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71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Pelvis</a:t>
            </a: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Neurograpy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:C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ystic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mass exceeding 3 cm in the right acetabulum neighborhood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right obturator nerve and sacral plexus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effected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03515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EMG</a:t>
            </a:r>
            <a:endParaRPr lang="tr-TR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68960"/>
            <a:ext cx="7306886" cy="3507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467544" y="1985332"/>
            <a:ext cx="77768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Motor </a:t>
            </a:r>
            <a:r>
              <a:rPr lang="tr-TR" sz="26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600" dirty="0" err="1">
                <a:latin typeface="Arial" panose="020B0604020202020204" pitchFamily="34" charset="0"/>
                <a:cs typeface="Arial" panose="020B0604020202020204" pitchFamily="34" charset="0"/>
              </a:rPr>
              <a:t>sensory</a:t>
            </a:r>
            <a:r>
              <a:rPr lang="tr-TR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600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r>
              <a:rPr lang="tr-TR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600" dirty="0" err="1">
                <a:latin typeface="Arial" panose="020B0604020202020204" pitchFamily="34" charset="0"/>
                <a:cs typeface="Arial" panose="020B0604020202020204" pitchFamily="34" charset="0"/>
              </a:rPr>
              <a:t>conduction</a:t>
            </a:r>
            <a:r>
              <a:rPr lang="tr-TR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600" dirty="0" err="1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tr-TR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6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tr-TR" sz="2600" dirty="0">
                <a:latin typeface="Arial" panose="020B0604020202020204" pitchFamily="34" charset="0"/>
                <a:cs typeface="Arial" panose="020B0604020202020204" pitchFamily="34" charset="0"/>
              </a:rPr>
              <a:t> normal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373216"/>
            <a:ext cx="2414113" cy="148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1691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Needle</a:t>
            </a: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EMG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cute and chronic in adductor longus, chronic denervation in adductor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magnus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gracilis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: S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ubacute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partial neuropathy of the obturator nerve on the right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830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936104"/>
          </a:xfrm>
        </p:spPr>
        <p:txBody>
          <a:bodyPr>
            <a:normAutofit/>
          </a:bodyPr>
          <a:lstStyle/>
          <a:p>
            <a:r>
              <a:rPr lang="tr-TR" sz="4000" dirty="0" err="1"/>
              <a:t>Intraoperative</a:t>
            </a:r>
            <a:r>
              <a:rPr lang="tr-TR" sz="4000" dirty="0"/>
              <a:t> </a:t>
            </a:r>
            <a:r>
              <a:rPr lang="tr-TR" sz="4000" dirty="0" err="1"/>
              <a:t>Neuromonitorial</a:t>
            </a:r>
            <a:r>
              <a:rPr lang="tr-TR" sz="4000" dirty="0"/>
              <a:t> </a:t>
            </a:r>
            <a:r>
              <a:rPr lang="tr-TR" sz="4000" dirty="0" err="1"/>
              <a:t>Targets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389120"/>
          </a:xfrm>
        </p:spPr>
        <p:txBody>
          <a:bodyPr>
            <a:normAutofit/>
          </a:bodyPr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Supporting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guiding surgical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intervention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prevent postoperative permanent damage in time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563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/>
          </a:bodyPr>
          <a:lstStyle/>
          <a:p>
            <a:r>
              <a:rPr lang="tr-TR" sz="4000" dirty="0" err="1"/>
              <a:t>Monitoring</a:t>
            </a:r>
            <a:r>
              <a:rPr lang="tr-TR" sz="4000" dirty="0"/>
              <a:t> </a:t>
            </a:r>
            <a:r>
              <a:rPr lang="tr-TR" sz="4000" dirty="0" err="1"/>
              <a:t>Techniques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Muscle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Motor Evoked Potentials (M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EP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transcranial stimulation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Cortical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Somatosensory Evoked Potentials (SEP)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tr-TR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Bulbocavernosus reflex</a:t>
            </a:r>
            <a:endParaRPr lang="tr-T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5911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tr-TR" sz="4000" dirty="0" err="1"/>
              <a:t>Anesthesia</a:t>
            </a:r>
            <a:r>
              <a:rPr lang="tr-TR" sz="4000" dirty="0"/>
              <a:t> Protocol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TIVA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buFontTx/>
              <a:buChar char="-"/>
            </a:pP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Propofol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Remifentanil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İ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nhalation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Anesthetics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: SEP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MEP 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Düz Ok Bağlayıcısı 4"/>
          <p:cNvCxnSpPr/>
          <p:nvPr/>
        </p:nvCxnSpPr>
        <p:spPr>
          <a:xfrm>
            <a:off x="4932040" y="444474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Ok Bağlayıcısı 6"/>
          <p:cNvCxnSpPr/>
          <p:nvPr/>
        </p:nvCxnSpPr>
        <p:spPr>
          <a:xfrm>
            <a:off x="6516216" y="443711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9300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/>
          </a:bodyPr>
          <a:lstStyle/>
          <a:p>
            <a:r>
              <a:rPr lang="tr-T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Motor Evoked Potentials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Electrode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placement 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10-20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EEG system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436096" y="4005064"/>
            <a:ext cx="2741850" cy="2624336"/>
          </a:xfr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273630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6400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/>
          </a:bodyPr>
          <a:lstStyle/>
          <a:p>
            <a:r>
              <a:rPr lang="tr-T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Motor Evoked Potentials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67544" y="1916832"/>
            <a:ext cx="4038600" cy="4434840"/>
          </a:xfrm>
        </p:spPr>
        <p:txBody>
          <a:bodyPr>
            <a:normAutofit/>
          </a:bodyPr>
          <a:lstStyle/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Muscle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MEPs are inserted into the extremities muscles for recording.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19" descr="IMG_109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93997" y="4077072"/>
            <a:ext cx="2917767" cy="2190404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32856"/>
            <a:ext cx="272700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379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tr-T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Motor Evoked Potentials</a:t>
            </a:r>
            <a:endParaRPr lang="tr-TR" sz="4000" dirty="0"/>
          </a:p>
        </p:txBody>
      </p:sp>
      <p:pic>
        <p:nvPicPr>
          <p:cNvPr id="4" name="Picture 12" descr="vsm me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452140" y="2132856"/>
            <a:ext cx="423971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59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err="1" smtClean="0"/>
              <a:t>Nerve</a:t>
            </a:r>
            <a:r>
              <a:rPr lang="tr-TR" sz="4000" dirty="0" smtClean="0"/>
              <a:t> </a:t>
            </a:r>
            <a:r>
              <a:rPr lang="tr-TR" sz="4000" dirty="0" err="1" smtClean="0"/>
              <a:t>İnjury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Neurologic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involved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obturator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ilioinguinal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iliohypogastric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genitofemoral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femoral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lumbosacral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plexus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41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SEP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Stimulation:</a:t>
            </a:r>
          </a:p>
          <a:p>
            <a:pPr marL="0" lvl="1" indent="0">
              <a:buNone/>
              <a:defRPr/>
            </a:pPr>
            <a:r>
              <a:rPr lang="tr-TR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E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Median/</a:t>
            </a:r>
            <a:r>
              <a:rPr lang="es-ES" alt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Ulnar</a:t>
            </a:r>
            <a:r>
              <a:rPr lang="es-E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endParaRPr lang="es-ES" alt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  <a:defRPr/>
            </a:pPr>
            <a:r>
              <a:rPr lang="tr-TR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E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Posterior </a:t>
            </a:r>
            <a:r>
              <a:rPr lang="es-ES" alt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tibial</a:t>
            </a:r>
            <a:r>
              <a:rPr lang="es-E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nerve</a:t>
            </a:r>
            <a:endParaRPr lang="es-ES" altLang="en-US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recording with screw electrodes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12 Imag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16832"/>
            <a:ext cx="2369127" cy="167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10" descr="P102016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9" r="-897"/>
          <a:stretch>
            <a:fillRect/>
          </a:stretch>
        </p:blipFill>
        <p:spPr bwMode="auto">
          <a:xfrm>
            <a:off x="5369396" y="3861048"/>
            <a:ext cx="2743200" cy="2655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0873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SEP</a:t>
            </a:r>
            <a:endParaRPr lang="tr-T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r-TR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Cortical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subcortical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ischemia are considered as a sensitive method.</a:t>
            </a:r>
            <a:endParaRPr lang="tr-TR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788024" y="2492896"/>
            <a:ext cx="4032448" cy="3240360"/>
          </a:xfr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944216"/>
          </a:xfrm>
        </p:spPr>
        <p:txBody>
          <a:bodyPr>
            <a:normAutofit/>
          </a:bodyPr>
          <a:lstStyle/>
          <a:p>
            <a:pPr lvl="0"/>
            <a:r>
              <a:rPr lang="tr-TR" alt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Bulbocavernosus reflex</a:t>
            </a:r>
            <a:r>
              <a:rPr lang="tr-TR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tr-TR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İ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nforms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about urine and bowel functions</a:t>
            </a:r>
            <a:endParaRPr lang="tr-TR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İnforms about sacral (S2-4) nerves</a:t>
            </a:r>
          </a:p>
          <a:p>
            <a:endParaRPr lang="tr-TR" dirty="0"/>
          </a:p>
        </p:txBody>
      </p:sp>
      <p:pic>
        <p:nvPicPr>
          <p:cNvPr id="6" name="Picture 17" descr="vsm bcr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374246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tr-TR" sz="4000" dirty="0" err="1" smtClean="0"/>
              <a:t>İlioinguinal</a:t>
            </a:r>
            <a:r>
              <a:rPr lang="tr-TR" sz="4000" dirty="0" smtClean="0"/>
              <a:t> </a:t>
            </a:r>
            <a:r>
              <a:rPr lang="tr-TR" sz="4000" dirty="0" err="1" smtClean="0"/>
              <a:t>Nerve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L1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brach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lumbal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plexus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Lateral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border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psoas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9441" y="2204864"/>
            <a:ext cx="3702999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İçerik Yer Tutucus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132771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tr-TR" sz="4000" dirty="0" err="1"/>
              <a:t>İlioinguinal</a:t>
            </a:r>
            <a:r>
              <a:rPr lang="tr-TR" sz="4000" dirty="0"/>
              <a:t> </a:t>
            </a:r>
            <a:r>
              <a:rPr lang="tr-TR" sz="4000" dirty="0" err="1" smtClean="0"/>
              <a:t>Nerve</a:t>
            </a:r>
            <a:r>
              <a:rPr lang="tr-TR" sz="4000" dirty="0" smtClean="0"/>
              <a:t> </a:t>
            </a:r>
            <a:r>
              <a:rPr lang="tr-TR" sz="4000" dirty="0" err="1" smtClean="0"/>
              <a:t>İnjury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İnguinal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hernia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operations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femoral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catheter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placement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hysterectomy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Clinic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Hypo-hyperesthesia can be seen along the inguinal ligament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pain can be seen in the inner part of the crotch, the labium major and the inner part of the thigh.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944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852704"/>
          </a:xfrm>
        </p:spPr>
        <p:txBody>
          <a:bodyPr>
            <a:normAutofit/>
          </a:bodyPr>
          <a:lstStyle/>
          <a:p>
            <a:r>
              <a:rPr lang="tr-TR" sz="4000" dirty="0" err="1" smtClean="0"/>
              <a:t>Genitofemoral</a:t>
            </a:r>
            <a:r>
              <a:rPr lang="tr-TR" sz="4000" dirty="0" smtClean="0"/>
              <a:t> </a:t>
            </a:r>
            <a:r>
              <a:rPr lang="tr-TR" sz="4000" dirty="0" err="1" smtClean="0"/>
              <a:t>Nerve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Lumbal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plexus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L1,2</a:t>
            </a: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Anterior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aspect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psoas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83601"/>
            <a:ext cx="4038600" cy="35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080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tr-TR" sz="4000" dirty="0" err="1"/>
              <a:t>Genitofemoral</a:t>
            </a:r>
            <a:r>
              <a:rPr lang="tr-TR" sz="4000" dirty="0"/>
              <a:t> </a:t>
            </a:r>
            <a:r>
              <a:rPr lang="tr-TR" sz="4000" dirty="0" err="1" smtClean="0"/>
              <a:t>Nerve</a:t>
            </a:r>
            <a:r>
              <a:rPr lang="tr-TR" sz="4000" dirty="0" smtClean="0"/>
              <a:t> </a:t>
            </a:r>
            <a:r>
              <a:rPr lang="tr-TR" sz="4000" dirty="0" err="1" smtClean="0"/>
              <a:t>İnjury</a:t>
            </a:r>
            <a:endParaRPr lang="tr-TR" sz="4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Hernia operation,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appendectomy, delivery with caesarean section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Clinic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: H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ypoesthesia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can be seen under the inguinal ligament in the anterior thigh region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Pain in the external and internal rotation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hip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221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1647</TotalTime>
  <Words>1057</Words>
  <Application>Microsoft Office PowerPoint</Application>
  <PresentationFormat>On-screen Show (4:3)</PresentationFormat>
  <Paragraphs>307</Paragraphs>
  <Slides>52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Akış</vt:lpstr>
      <vt:lpstr>Neurological Evaluation of Chronic Pelvic Pain</vt:lpstr>
      <vt:lpstr>Chronic Pelvic Pain</vt:lpstr>
      <vt:lpstr>Neuropathy</vt:lpstr>
      <vt:lpstr>Nerve entrapment</vt:lpstr>
      <vt:lpstr>Nerve İnjury</vt:lpstr>
      <vt:lpstr>İlioinguinal Nerve</vt:lpstr>
      <vt:lpstr>İlioinguinal Nerve İnjury</vt:lpstr>
      <vt:lpstr>Genitofemoral Nerve</vt:lpstr>
      <vt:lpstr>Genitofemoral Nerve İnjury</vt:lpstr>
      <vt:lpstr>Femoral Nerve </vt:lpstr>
      <vt:lpstr>Femoral Nerve İnjury </vt:lpstr>
      <vt:lpstr>Obturator Nerve</vt:lpstr>
      <vt:lpstr>Obturator Nerve İnjury</vt:lpstr>
      <vt:lpstr>Pudental Nerve </vt:lpstr>
      <vt:lpstr>Pudental Nerve İnjury</vt:lpstr>
      <vt:lpstr>Diagnosis:</vt:lpstr>
      <vt:lpstr>Neurological Examination</vt:lpstr>
      <vt:lpstr>           The history of the presenting illness should include the following information </vt:lpstr>
      <vt:lpstr>Muscle examination, upper extremity</vt:lpstr>
      <vt:lpstr>Muscle examination, lower extremity</vt:lpstr>
      <vt:lpstr>Muscle examination, lower extremity</vt:lpstr>
      <vt:lpstr>Muscle examination, lower extremity</vt:lpstr>
      <vt:lpstr>Muscle examination, lower extremity</vt:lpstr>
      <vt:lpstr>Muscle examination, lower extremity</vt:lpstr>
      <vt:lpstr>Muscle examination, lower extremity</vt:lpstr>
      <vt:lpstr>Muscle examination</vt:lpstr>
      <vt:lpstr>Sensory Examination</vt:lpstr>
      <vt:lpstr> Sensory Examination</vt:lpstr>
      <vt:lpstr> Sensory Examination</vt:lpstr>
      <vt:lpstr> Sensory Examination</vt:lpstr>
      <vt:lpstr> Sensory Examination</vt:lpstr>
      <vt:lpstr>                             Reflex grading </vt:lpstr>
      <vt:lpstr>EMG</vt:lpstr>
      <vt:lpstr>EMG</vt:lpstr>
      <vt:lpstr>EMG</vt:lpstr>
      <vt:lpstr>EMG</vt:lpstr>
      <vt:lpstr>   Nerve conduction studies </vt:lpstr>
      <vt:lpstr>        Needle EMG </vt:lpstr>
      <vt:lpstr>EMG</vt:lpstr>
      <vt:lpstr>Slide 40</vt:lpstr>
      <vt:lpstr>Slide 41</vt:lpstr>
      <vt:lpstr>EMG</vt:lpstr>
      <vt:lpstr>Slide 43</vt:lpstr>
      <vt:lpstr>Intraoperative Neuromonitorial Targets</vt:lpstr>
      <vt:lpstr>Monitoring Techniques</vt:lpstr>
      <vt:lpstr>Anesthesia Protocol</vt:lpstr>
      <vt:lpstr>Motor Evoked Potentials</vt:lpstr>
      <vt:lpstr>Motor Evoked Potentials</vt:lpstr>
      <vt:lpstr>Motor Evoked Potentials</vt:lpstr>
      <vt:lpstr>SEP</vt:lpstr>
      <vt:lpstr>SEP</vt:lpstr>
      <vt:lpstr>Bulbocavernosus reflex </vt:lpstr>
    </vt:vector>
  </TitlesOfParts>
  <Company>ACIBADEM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Müge Koçak</dc:creator>
  <cp:lastModifiedBy>MUGE</cp:lastModifiedBy>
  <cp:revision>63</cp:revision>
  <dcterms:created xsi:type="dcterms:W3CDTF">2018-02-02T13:04:27Z</dcterms:created>
  <dcterms:modified xsi:type="dcterms:W3CDTF">2018-04-20T19:13:52Z</dcterms:modified>
</cp:coreProperties>
</file>