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 ContentType="image/tif"/>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3"/>
  </p:notesMasterIdLst>
  <p:sldIdLst>
    <p:sldId id="256" r:id="rId2"/>
    <p:sldId id="257" r:id="rId3"/>
    <p:sldId id="260" r:id="rId4"/>
    <p:sldId id="261" r:id="rId5"/>
    <p:sldId id="326" r:id="rId6"/>
    <p:sldId id="325" r:id="rId7"/>
    <p:sldId id="342" r:id="rId8"/>
    <p:sldId id="262" r:id="rId9"/>
    <p:sldId id="263" r:id="rId10"/>
    <p:sldId id="264" r:id="rId11"/>
    <p:sldId id="265" r:id="rId12"/>
    <p:sldId id="324" r:id="rId13"/>
    <p:sldId id="293" r:id="rId14"/>
    <p:sldId id="266" r:id="rId15"/>
    <p:sldId id="329" r:id="rId16"/>
    <p:sldId id="284" r:id="rId17"/>
    <p:sldId id="330" r:id="rId18"/>
    <p:sldId id="334" r:id="rId19"/>
    <p:sldId id="268" r:id="rId20"/>
    <p:sldId id="267" r:id="rId21"/>
    <p:sldId id="274" r:id="rId22"/>
    <p:sldId id="296" r:id="rId23"/>
    <p:sldId id="313" r:id="rId24"/>
    <p:sldId id="299" r:id="rId25"/>
    <p:sldId id="327" r:id="rId26"/>
    <p:sldId id="314" r:id="rId27"/>
    <p:sldId id="315" r:id="rId28"/>
    <p:sldId id="316" r:id="rId29"/>
    <p:sldId id="320" r:id="rId30"/>
    <p:sldId id="331" r:id="rId31"/>
    <p:sldId id="337" r:id="rId32"/>
    <p:sldId id="340" r:id="rId33"/>
    <p:sldId id="344" r:id="rId34"/>
    <p:sldId id="345" r:id="rId35"/>
    <p:sldId id="285" r:id="rId36"/>
    <p:sldId id="295" r:id="rId37"/>
    <p:sldId id="286" r:id="rId38"/>
    <p:sldId id="287" r:id="rId39"/>
    <p:sldId id="308" r:id="rId40"/>
    <p:sldId id="347" r:id="rId41"/>
    <p:sldId id="349" r:id="rId42"/>
    <p:sldId id="346" r:id="rId43"/>
    <p:sldId id="348" r:id="rId44"/>
    <p:sldId id="275" r:id="rId45"/>
    <p:sldId id="258" r:id="rId46"/>
    <p:sldId id="343" r:id="rId47"/>
    <p:sldId id="335" r:id="rId48"/>
    <p:sldId id="302" r:id="rId49"/>
    <p:sldId id="301" r:id="rId50"/>
    <p:sldId id="303" r:id="rId51"/>
    <p:sldId id="317" r:id="rId52"/>
    <p:sldId id="304" r:id="rId53"/>
    <p:sldId id="339" r:id="rId54"/>
    <p:sldId id="323" r:id="rId55"/>
    <p:sldId id="341" r:id="rId56"/>
    <p:sldId id="319" r:id="rId57"/>
    <p:sldId id="332" r:id="rId58"/>
    <p:sldId id="338" r:id="rId59"/>
    <p:sldId id="336" r:id="rId60"/>
    <p:sldId id="333" r:id="rId61"/>
    <p:sldId id="321" r:id="rId6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D7D31"/>
    <a:srgbClr val="A9D18E"/>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686"/>
    <p:restoredTop sz="84746"/>
  </p:normalViewPr>
  <p:slideViewPr>
    <p:cSldViewPr snapToGrid="0" snapToObjects="1">
      <p:cViewPr varScale="1">
        <p:scale>
          <a:sx n="70" d="100"/>
          <a:sy n="70" d="100"/>
        </p:scale>
        <p:origin x="216" y="4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CB1EB6-9D07-DE4E-AB6A-7500FAB24CF0}" type="datetimeFigureOut">
              <a:rPr lang="en-US" smtClean="0"/>
              <a:t>10/20/19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6B40EF-0397-7241-A806-F91FCA2D8763}" type="slidenum">
              <a:rPr lang="en-US" smtClean="0"/>
              <a:t>‹#›</a:t>
            </a:fld>
            <a:endParaRPr lang="en-US"/>
          </a:p>
        </p:txBody>
      </p:sp>
    </p:spTree>
    <p:extLst>
      <p:ext uri="{BB962C8B-B14F-4D97-AF65-F5344CB8AC3E}">
        <p14:creationId xmlns:p14="http://schemas.microsoft.com/office/powerpoint/2010/main" val="35739471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let’s think</a:t>
            </a:r>
            <a:r>
              <a:rPr lang="en-US" baseline="0" dirty="0"/>
              <a:t> about how we encounter endometriosis in fertility practice. Infertile couple presents, we thoroughly assess them with a detailed medical history, complete physical exam, with the indispensible </a:t>
            </a:r>
            <a:r>
              <a:rPr lang="en-US" baseline="0" dirty="0" err="1"/>
              <a:t>transvaginal</a:t>
            </a:r>
            <a:r>
              <a:rPr lang="en-US" baseline="0" dirty="0"/>
              <a:t> ultrasound. We assess ovarian reserve, tubal patency and the male factor.</a:t>
            </a:r>
          </a:p>
          <a:p>
            <a:r>
              <a:rPr lang="en-US" baseline="0" dirty="0"/>
              <a:t>Endometriosis can be relevant in four scenarios:</a:t>
            </a:r>
          </a:p>
          <a:p>
            <a:r>
              <a:rPr lang="en-US" baseline="0" dirty="0"/>
              <a:t>We may end up with a so called diagnosis of unexplained infertility, or ultrasound can very reliably show an endometrioma, or examination and further imaging can suggest DIE, alternatively the woman can already be diagnosed with endometriosis before.</a:t>
            </a:r>
          </a:p>
          <a:p>
            <a:r>
              <a:rPr lang="en-US" baseline="0" dirty="0"/>
              <a:t>Now before we pull the patient into the O.R., we need to acquire a proper consent from her. That would require explaining expected benefits of surgery, as well as possible risks, and alternatives must absolutely be discussed. Can we confidently say surgery will increase her chances of a live birth, how should we consult her about risks of surgery and possible impact on ovarian reserve, and finally what are her chances for a spontaneous conception or with assisted reproductive technologies, which are legitimate alternatives. Now let’s take a look at these three items for the four possible scenarios</a:t>
            </a:r>
            <a:endParaRPr lang="en-US" dirty="0"/>
          </a:p>
        </p:txBody>
      </p:sp>
    </p:spTree>
    <p:extLst>
      <p:ext uri="{BB962C8B-B14F-4D97-AF65-F5344CB8AC3E}">
        <p14:creationId xmlns:p14="http://schemas.microsoft.com/office/powerpoint/2010/main" val="1437533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Most </a:t>
            </a:r>
            <a:r>
              <a:rPr lang="en-US" sz="1200" kern="1200" dirty="0" err="1">
                <a:solidFill>
                  <a:schemeClr val="tx1"/>
                </a:solidFill>
                <a:effectLst/>
                <a:latin typeface="+mn-lt"/>
                <a:ea typeface="+mn-ea"/>
                <a:cs typeface="+mn-cs"/>
              </a:rPr>
              <a:t>multilocular</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multilocular</a:t>
            </a:r>
            <a:r>
              <a:rPr lang="en-US" sz="1200" kern="1200" dirty="0">
                <a:solidFill>
                  <a:schemeClr val="tx1"/>
                </a:solidFill>
                <a:effectLst/>
                <a:latin typeface="+mn-lt"/>
                <a:ea typeface="+mn-ea"/>
                <a:cs typeface="+mn-cs"/>
              </a:rPr>
              <a:t>-solid </a:t>
            </a:r>
            <a:r>
              <a:rPr lang="en-US" sz="1200" kern="1200" dirty="0" err="1">
                <a:solidFill>
                  <a:schemeClr val="tx1"/>
                </a:solidFill>
                <a:effectLst/>
                <a:latin typeface="+mn-lt"/>
                <a:ea typeface="+mn-ea"/>
                <a:cs typeface="+mn-cs"/>
              </a:rPr>
              <a:t>endometriomas</a:t>
            </a:r>
            <a:r>
              <a:rPr lang="en-US" sz="1200" kern="1200" dirty="0">
                <a:solidFill>
                  <a:schemeClr val="tx1"/>
                </a:solidFill>
                <a:effectLst/>
                <a:latin typeface="+mn-lt"/>
                <a:ea typeface="+mn-ea"/>
                <a:cs typeface="+mn-cs"/>
              </a:rPr>
              <a:t> contained no more than four </a:t>
            </a:r>
            <a:r>
              <a:rPr lang="en-US" sz="1200" kern="1200" dirty="0" err="1">
                <a:solidFill>
                  <a:schemeClr val="tx1"/>
                </a:solidFill>
                <a:effectLst/>
                <a:latin typeface="+mn-lt"/>
                <a:ea typeface="+mn-ea"/>
                <a:cs typeface="+mn-cs"/>
              </a:rPr>
              <a:t>locules</a:t>
            </a:r>
            <a:r>
              <a:rPr lang="en-US" sz="1200" kern="1200" dirty="0">
                <a:solidFill>
                  <a:schemeClr val="tx1"/>
                </a:solidFill>
                <a:effectLst/>
                <a:latin typeface="+mn-lt"/>
                <a:ea typeface="+mn-ea"/>
                <a:cs typeface="+mn-cs"/>
              </a:rPr>
              <a:t> (83%)</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Ten per cent of the </a:t>
            </a:r>
            <a:r>
              <a:rPr lang="en-US" sz="1200" kern="1200" dirty="0" err="1">
                <a:solidFill>
                  <a:schemeClr val="tx1"/>
                </a:solidFill>
                <a:effectLst/>
                <a:latin typeface="+mn-lt"/>
                <a:ea typeface="+mn-ea"/>
                <a:cs typeface="+mn-cs"/>
              </a:rPr>
              <a:t>endometriomas</a:t>
            </a:r>
            <a:r>
              <a:rPr lang="en-US" sz="1200" kern="1200" dirty="0">
                <a:solidFill>
                  <a:schemeClr val="tx1"/>
                </a:solidFill>
                <a:effectLst/>
                <a:latin typeface="+mn-lt"/>
                <a:ea typeface="+mn-ea"/>
                <a:cs typeface="+mn-cs"/>
              </a:rPr>
              <a:t> had papillary projection(s), and 2.5% had papillary projections with blood flow detectable by color Doppler. </a:t>
            </a:r>
            <a:endParaRPr lang="en-US" dirty="0"/>
          </a:p>
          <a:p>
            <a:endParaRPr lang="en-US" dirty="0"/>
          </a:p>
        </p:txBody>
      </p:sp>
      <p:sp>
        <p:nvSpPr>
          <p:cNvPr id="4" name="Slide Number Placeholder 3"/>
          <p:cNvSpPr>
            <a:spLocks noGrp="1"/>
          </p:cNvSpPr>
          <p:nvPr>
            <p:ph type="sldNum" sz="quarter" idx="10"/>
          </p:nvPr>
        </p:nvSpPr>
        <p:spPr/>
        <p:txBody>
          <a:bodyPr/>
          <a:lstStyle/>
          <a:p>
            <a:fld id="{D61C3F06-99F3-FC42-B457-935BE285B37A}" type="slidenum">
              <a:rPr lang="en-US" smtClean="0"/>
              <a:t>17</a:t>
            </a:fld>
            <a:endParaRPr lang="en-US"/>
          </a:p>
        </p:txBody>
      </p:sp>
    </p:spTree>
    <p:extLst>
      <p:ext uri="{BB962C8B-B14F-4D97-AF65-F5344CB8AC3E}">
        <p14:creationId xmlns:p14="http://schemas.microsoft.com/office/powerpoint/2010/main" val="3452546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a:t>
            </a:r>
            <a:r>
              <a:rPr lang="en-US" baseline="0" dirty="0"/>
              <a:t> the second scenario: work-up shows an endometrioma. What could be the benefits of surgery?</a:t>
            </a:r>
          </a:p>
          <a:p>
            <a:r>
              <a:rPr lang="en-US" baseline="0" dirty="0"/>
              <a:t>Ruling out </a:t>
            </a:r>
            <a:r>
              <a:rPr lang="en-US" baseline="0" dirty="0" err="1"/>
              <a:t>malignany</a:t>
            </a:r>
            <a:r>
              <a:rPr lang="en-US" baseline="0" dirty="0"/>
              <a:t>? Management must absolutely be individualized but in general patient characteristics, TV USG and new markers like human </a:t>
            </a:r>
            <a:r>
              <a:rPr lang="en-US" baseline="0" dirty="0" err="1"/>
              <a:t>epididymal</a:t>
            </a:r>
            <a:r>
              <a:rPr lang="en-US" baseline="0" dirty="0"/>
              <a:t> protein 4 have pretty high negative predictive values.</a:t>
            </a:r>
          </a:p>
          <a:p>
            <a:r>
              <a:rPr lang="en-US" baseline="0" dirty="0"/>
              <a:t>Can treating anovulation be an indication?</a:t>
            </a:r>
            <a:endParaRPr lang="en-US" dirty="0"/>
          </a:p>
        </p:txBody>
      </p:sp>
    </p:spTree>
    <p:extLst>
      <p:ext uri="{BB962C8B-B14F-4D97-AF65-F5344CB8AC3E}">
        <p14:creationId xmlns:p14="http://schemas.microsoft.com/office/powerpoint/2010/main" val="23605155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am unaware of any randomized trials</a:t>
            </a:r>
            <a:r>
              <a:rPr lang="en-US" baseline="0" dirty="0"/>
              <a:t> answering this question, and all we have is UNCONTROLLED case series from renown surgeons. Overall they report 50% spontaneous conception rate. The duration of the follow up varied between studies. E.g. The last one by Paolo </a:t>
            </a:r>
            <a:r>
              <a:rPr lang="en-US" baseline="0" dirty="0" err="1"/>
              <a:t>Vercellini</a:t>
            </a:r>
            <a:r>
              <a:rPr lang="en-US" baseline="0" dirty="0"/>
              <a:t> reported cumulative </a:t>
            </a:r>
            <a:r>
              <a:rPr lang="en-US" baseline="0" dirty="0" err="1"/>
              <a:t>pregancy</a:t>
            </a:r>
            <a:r>
              <a:rPr lang="en-US" baseline="0" dirty="0"/>
              <a:t> rate over three years.</a:t>
            </a:r>
            <a:endParaRPr lang="en-US" dirty="0"/>
          </a:p>
        </p:txBody>
      </p:sp>
    </p:spTree>
    <p:extLst>
      <p:ext uri="{BB962C8B-B14F-4D97-AF65-F5344CB8AC3E}">
        <p14:creationId xmlns:p14="http://schemas.microsoft.com/office/powerpoint/2010/main" val="28812664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are not convinced</a:t>
            </a:r>
            <a:r>
              <a:rPr lang="en-US" baseline="0" dirty="0"/>
              <a:t> yet, let me show you the only study, to</a:t>
            </a:r>
            <a:r>
              <a:rPr lang="en-US" dirty="0"/>
              <a:t> the best of my knowledge, that compares</a:t>
            </a:r>
            <a:r>
              <a:rPr lang="en-US" baseline="0" dirty="0"/>
              <a:t> pregnancy rates before and after endometrioma excision.</a:t>
            </a:r>
          </a:p>
          <a:p>
            <a:r>
              <a:rPr lang="en-US" baseline="0" dirty="0"/>
              <a:t>In this retrospective analysis, </a:t>
            </a:r>
            <a:r>
              <a:rPr lang="en-US" baseline="0" dirty="0" err="1"/>
              <a:t>Raffi</a:t>
            </a:r>
            <a:r>
              <a:rPr lang="en-US" baseline="0" dirty="0"/>
              <a:t> and </a:t>
            </a:r>
            <a:r>
              <a:rPr lang="en-US" baseline="0" dirty="0" err="1"/>
              <a:t>Amer</a:t>
            </a:r>
            <a:r>
              <a:rPr lang="en-US" baseline="0" dirty="0"/>
              <a:t> report similar pregnancy rates before and after endometrioma excision. You can interpret that in one of the two ways, depending on your perspective. But the only thing we can not claim is an improvement in pregnancy rates after endometrioma excision. </a:t>
            </a:r>
            <a:endParaRPr lang="en-US" dirty="0"/>
          </a:p>
        </p:txBody>
      </p:sp>
    </p:spTree>
    <p:extLst>
      <p:ext uri="{BB962C8B-B14F-4D97-AF65-F5344CB8AC3E}">
        <p14:creationId xmlns:p14="http://schemas.microsoft.com/office/powerpoint/2010/main" val="21440923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Ovulation was monitored in 1199 cycles in 244 women (age, mean + SD, 34.3 + 4.9 years). 55.3% of the patients had left </a:t>
            </a:r>
            <a:r>
              <a:rPr lang="en-US" sz="1200" kern="1200" dirty="0" err="1">
                <a:solidFill>
                  <a:schemeClr val="tx1"/>
                </a:solidFill>
                <a:effectLst/>
                <a:latin typeface="+mn-lt"/>
                <a:ea typeface="+mn-ea"/>
                <a:cs typeface="+mn-cs"/>
              </a:rPr>
              <a:t>endometriomas</a:t>
            </a:r>
            <a:r>
              <a:rPr lang="en-US" sz="1200" kern="1200" dirty="0">
                <a:solidFill>
                  <a:schemeClr val="tx1"/>
                </a:solidFill>
                <a:effectLst/>
                <a:latin typeface="+mn-lt"/>
                <a:ea typeface="+mn-ea"/>
                <a:cs typeface="+mn-cs"/>
              </a:rPr>
              <a:t> and 44.7% had right </a:t>
            </a:r>
            <a:r>
              <a:rPr lang="en-US" sz="1200" kern="1200" dirty="0" err="1">
                <a:solidFill>
                  <a:schemeClr val="tx1"/>
                </a:solidFill>
                <a:effectLst/>
                <a:latin typeface="+mn-lt"/>
                <a:ea typeface="+mn-ea"/>
                <a:cs typeface="+mn-cs"/>
              </a:rPr>
              <a:t>endometriomas</a:t>
            </a:r>
            <a:r>
              <a:rPr lang="en-US" sz="1200" kern="1200" dirty="0">
                <a:solidFill>
                  <a:schemeClr val="tx1"/>
                </a:solidFill>
                <a:effectLst/>
                <a:latin typeface="+mn-lt"/>
                <a:ea typeface="+mn-ea"/>
                <a:cs typeface="+mn-cs"/>
              </a:rPr>
              <a:t> (P 1⁄4 0.024). The mean (+SD) diameter of the </a:t>
            </a:r>
            <a:r>
              <a:rPr lang="en-US" sz="1200" kern="1200" dirty="0" err="1">
                <a:solidFill>
                  <a:schemeClr val="tx1"/>
                </a:solidFill>
                <a:effectLst/>
                <a:latin typeface="+mn-lt"/>
                <a:ea typeface="+mn-ea"/>
                <a:cs typeface="+mn-cs"/>
              </a:rPr>
              <a:t>endometriomas</a:t>
            </a:r>
            <a:r>
              <a:rPr lang="en-US" sz="1200" kern="1200" dirty="0">
                <a:solidFill>
                  <a:schemeClr val="tx1"/>
                </a:solidFill>
                <a:effectLst/>
                <a:latin typeface="+mn-lt"/>
                <a:ea typeface="+mn-ea"/>
                <a:cs typeface="+mn-cs"/>
              </a:rPr>
              <a:t> was 5.3 cm (+1.7 cm). </a:t>
            </a:r>
            <a:r>
              <a:rPr lang="en-US" sz="1200" kern="1200" dirty="0" err="1">
                <a:solidFill>
                  <a:schemeClr val="tx1"/>
                </a:solidFill>
                <a:effectLst/>
                <a:latin typeface="+mn-lt"/>
                <a:ea typeface="+mn-ea"/>
                <a:cs typeface="+mn-cs"/>
              </a:rPr>
              <a:t>Ultrasonographically</a:t>
            </a:r>
            <a:r>
              <a:rPr lang="en-US" sz="1200" kern="1200" dirty="0">
                <a:solidFill>
                  <a:schemeClr val="tx1"/>
                </a:solidFill>
                <a:effectLst/>
                <a:latin typeface="+mn-lt"/>
                <a:ea typeface="+mn-ea"/>
                <a:cs typeface="+mn-cs"/>
              </a:rPr>
              <a:t> documented ovulation occurred in 596 cycles in the healthy ovary (49.7%; 95% CI, 46.8–52.6%) and in 603 cycles in the affected ovary (50.3%; 95% CI, 47.1–53.2%; P 1⁄4 0.919). This observation was confirmed in patients with diameter of the cyst ≥4 cm (n 1⁄4 166) and in those with diameter of the cyst ≥6 cm (n 1⁄4 45). One hundred and five patients spontaneously conceived (43.0%; 95% CI, 36.7–49.5%). </a:t>
            </a:r>
            <a:endParaRPr lang="en-US" dirty="0">
              <a:effectLst/>
            </a:endParaRPr>
          </a:p>
          <a:p>
            <a:endParaRPr lang="en-US" dirty="0"/>
          </a:p>
        </p:txBody>
      </p:sp>
      <p:sp>
        <p:nvSpPr>
          <p:cNvPr id="4" name="Slide Number Placeholder 3"/>
          <p:cNvSpPr>
            <a:spLocks noGrp="1"/>
          </p:cNvSpPr>
          <p:nvPr>
            <p:ph type="sldNum" sz="quarter" idx="10"/>
          </p:nvPr>
        </p:nvSpPr>
        <p:spPr/>
        <p:txBody>
          <a:bodyPr/>
          <a:lstStyle/>
          <a:p>
            <a:fld id="{E5C589E0-61FD-CC49-BBA0-EADD64C45DCC}" type="slidenum">
              <a:rPr lang="en-US" smtClean="0"/>
              <a:t>24</a:t>
            </a:fld>
            <a:endParaRPr lang="en-US"/>
          </a:p>
        </p:txBody>
      </p:sp>
    </p:spTree>
    <p:extLst>
      <p:ext uri="{BB962C8B-B14F-4D97-AF65-F5344CB8AC3E}">
        <p14:creationId xmlns:p14="http://schemas.microsoft.com/office/powerpoint/2010/main" val="37736536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a:t>
            </a:r>
            <a:r>
              <a:rPr lang="en-US" baseline="0" dirty="0"/>
              <a:t> the second scenario: work-up shows an endometrioma. What could be the benefits of surgery?</a:t>
            </a:r>
          </a:p>
          <a:p>
            <a:r>
              <a:rPr lang="en-US" baseline="0" dirty="0"/>
              <a:t>Ruling out </a:t>
            </a:r>
            <a:r>
              <a:rPr lang="en-US" baseline="0" dirty="0" err="1"/>
              <a:t>malignany</a:t>
            </a:r>
            <a:r>
              <a:rPr lang="en-US" baseline="0" dirty="0"/>
              <a:t>? Management must absolutely be individualized but in general patient characteristics, TV USG and new markers like human </a:t>
            </a:r>
            <a:r>
              <a:rPr lang="en-US" baseline="0" dirty="0" err="1"/>
              <a:t>epididymal</a:t>
            </a:r>
            <a:r>
              <a:rPr lang="en-US" baseline="0" dirty="0"/>
              <a:t> protein 4 have pretty high negative predictive values.</a:t>
            </a:r>
          </a:p>
          <a:p>
            <a:r>
              <a:rPr lang="en-US" baseline="0" dirty="0"/>
              <a:t>Can treating anovulation be an indication?</a:t>
            </a:r>
            <a:endParaRPr lang="en-US" dirty="0"/>
          </a:p>
        </p:txBody>
      </p:sp>
    </p:spTree>
    <p:extLst>
      <p:ext uri="{BB962C8B-B14F-4D97-AF65-F5344CB8AC3E}">
        <p14:creationId xmlns:p14="http://schemas.microsoft.com/office/powerpoint/2010/main" val="12657232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of all whether the presence of an endometrioma</a:t>
            </a:r>
            <a:r>
              <a:rPr lang="en-US" baseline="0" dirty="0"/>
              <a:t> alone hampers ART outcome is doubtful. Based on this most recent meta-analysis in HRU LBR, CP, MR are the same where as they are more likely to have the cycle cancelled.</a:t>
            </a:r>
            <a:endParaRPr lang="en-US" dirty="0"/>
          </a:p>
        </p:txBody>
      </p:sp>
    </p:spTree>
    <p:extLst>
      <p:ext uri="{BB962C8B-B14F-4D97-AF65-F5344CB8AC3E}">
        <p14:creationId xmlns:p14="http://schemas.microsoft.com/office/powerpoint/2010/main" val="17811501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Yet,</a:t>
            </a:r>
            <a:r>
              <a:rPr lang="en-US" baseline="0" dirty="0"/>
              <a:t> can surgery improve outcome? Obviously the proper control group includes women with an intact endometrioma, not women without </a:t>
            </a:r>
            <a:r>
              <a:rPr lang="en-US" baseline="0" dirty="0" err="1"/>
              <a:t>endometriomata</a:t>
            </a:r>
            <a:r>
              <a:rPr lang="en-US" baseline="0" dirty="0"/>
              <a:t>, and the results are the same across the board.</a:t>
            </a:r>
          </a:p>
        </p:txBody>
      </p:sp>
    </p:spTree>
    <p:extLst>
      <p:ext uri="{BB962C8B-B14F-4D97-AF65-F5344CB8AC3E}">
        <p14:creationId xmlns:p14="http://schemas.microsoft.com/office/powerpoint/2010/main" val="15005754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a:t>
            </a:r>
            <a:r>
              <a:rPr lang="en-US" baseline="0" dirty="0"/>
              <a:t> the second scenario: work-up shows an endometrioma. What could be the benefits of surgery?</a:t>
            </a:r>
          </a:p>
          <a:p>
            <a:r>
              <a:rPr lang="en-US" baseline="0" dirty="0"/>
              <a:t>Ruling out </a:t>
            </a:r>
            <a:r>
              <a:rPr lang="en-US" baseline="0" dirty="0" err="1"/>
              <a:t>malignany</a:t>
            </a:r>
            <a:r>
              <a:rPr lang="en-US" baseline="0" dirty="0"/>
              <a:t>? Management must absolutely be individualized but in general patient characteristics, TV USG and new markers like human </a:t>
            </a:r>
            <a:r>
              <a:rPr lang="en-US" baseline="0" dirty="0" err="1"/>
              <a:t>epididymal</a:t>
            </a:r>
            <a:r>
              <a:rPr lang="en-US" baseline="0" dirty="0"/>
              <a:t> protein 4 have pretty high negative predictive values.</a:t>
            </a:r>
          </a:p>
          <a:p>
            <a:r>
              <a:rPr lang="en-US" baseline="0" dirty="0"/>
              <a:t>Can treating anovulation be an indication?</a:t>
            </a:r>
            <a:endParaRPr lang="en-US" dirty="0"/>
          </a:p>
        </p:txBody>
      </p:sp>
    </p:spTree>
    <p:extLst>
      <p:ext uri="{BB962C8B-B14F-4D97-AF65-F5344CB8AC3E}">
        <p14:creationId xmlns:p14="http://schemas.microsoft.com/office/powerpoint/2010/main" val="15088199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 group and others have</a:t>
            </a:r>
            <a:r>
              <a:rPr lang="en-US" baseline="0" dirty="0"/>
              <a:t> unequivocally shown that endometrioma excision leads to a permanent decline in ovarian reserve as measured by serum </a:t>
            </a:r>
            <a:r>
              <a:rPr lang="en-US" baseline="0" dirty="0" err="1"/>
              <a:t>amh</a:t>
            </a:r>
            <a:r>
              <a:rPr lang="en-US" baseline="0" dirty="0"/>
              <a:t> levels</a:t>
            </a:r>
            <a:endParaRPr lang="en-US" dirty="0"/>
          </a:p>
        </p:txBody>
      </p:sp>
      <p:sp>
        <p:nvSpPr>
          <p:cNvPr id="4" name="Slide Number Placeholder 3"/>
          <p:cNvSpPr>
            <a:spLocks noGrp="1"/>
          </p:cNvSpPr>
          <p:nvPr>
            <p:ph type="sldNum" sz="quarter" idx="10"/>
          </p:nvPr>
        </p:nvSpPr>
        <p:spPr/>
        <p:txBody>
          <a:bodyPr/>
          <a:lstStyle/>
          <a:p>
            <a:pPr>
              <a:defRPr/>
            </a:pPr>
            <a:fld id="{6925B4A2-4676-A04B-90CE-E303CF25D814}" type="slidenum">
              <a:rPr lang="tr-TR" smtClean="0"/>
              <a:pPr>
                <a:defRPr/>
              </a:pPr>
              <a:t>39</a:t>
            </a:fld>
            <a:endParaRPr lang="tr-TR"/>
          </a:p>
        </p:txBody>
      </p:sp>
    </p:spTree>
    <p:extLst>
      <p:ext uri="{BB962C8B-B14F-4D97-AF65-F5344CB8AC3E}">
        <p14:creationId xmlns:p14="http://schemas.microsoft.com/office/powerpoint/2010/main" val="34643901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start</a:t>
            </a:r>
            <a:r>
              <a:rPr lang="en-US" baseline="0" dirty="0"/>
              <a:t> with unexplained infertility. Women with peritoneal endometriosis would be initially diagnosed as “unexplained infertility” as there’s no other way of diagnosing peritoneal endometriosis than laparoscopy.</a:t>
            </a:r>
          </a:p>
          <a:p>
            <a:endParaRPr lang="en-US" baseline="0" dirty="0"/>
          </a:p>
          <a:p>
            <a:r>
              <a:rPr lang="en-US" baseline="0" dirty="0"/>
              <a:t>If I do a diagnostic laparoscopy and see peritoneal endometriosis, destruction of these lesions is supposed to increase the ODDS of a live birth by two fold. This is based on the most recent Cochrane review. But this review only includes two trials, the dominant large study is the famous Canadian trial, and there’s a small Egyptian trial which is only published as an abstract, preventing proper critical appraisal. But where is the other famous study, the Italian one? The authors decided to exclude it because some women were given GnRH agonists after surgery. But was the proportion of women different between trial arms, could it have biased estimate of treatment effect? How do we know what happened to the women in the Egyptian study? And we can criticize the Canadian study for several issues, first and foremost patients not being blinded for treatment allocation. Which can have effected their behavior/seeking treatment after </a:t>
            </a:r>
            <a:r>
              <a:rPr lang="en-US" baseline="0" dirty="0" err="1"/>
              <a:t>srugery</a:t>
            </a:r>
            <a:r>
              <a:rPr lang="en-US" baseline="0" dirty="0"/>
              <a:t>.</a:t>
            </a:r>
          </a:p>
          <a:p>
            <a:endParaRPr lang="en-US" baseline="0" dirty="0"/>
          </a:p>
          <a:p>
            <a:r>
              <a:rPr lang="en-US" baseline="0" dirty="0"/>
              <a:t>So I say an meta-analysis including the Canadian and Italian studies would be better, let’s see what it shows? Or one moment, I changed my mind and decided that we should include all three. Here it is.</a:t>
            </a:r>
          </a:p>
          <a:p>
            <a:pPr marL="0" marR="0" indent="0" defTabSz="457200" eaLnBrk="1" fontAlgn="auto" latinLnBrk="0" hangingPunct="1">
              <a:lnSpc>
                <a:spcPct val="117999"/>
              </a:lnSpc>
              <a:spcBef>
                <a:spcPts val="0"/>
              </a:spcBef>
              <a:spcAft>
                <a:spcPts val="0"/>
              </a:spcAft>
              <a:buClrTx/>
              <a:buSzTx/>
              <a:buFontTx/>
              <a:buNone/>
              <a:tabLst/>
              <a:defRPr/>
            </a:pPr>
            <a:r>
              <a:rPr lang="en-US" baseline="0" dirty="0"/>
              <a:t>You may be wondering where the </a:t>
            </a:r>
            <a:r>
              <a:rPr lang="en-US" baseline="0" dirty="0" err="1"/>
              <a:t>Nawroozi</a:t>
            </a:r>
            <a:r>
              <a:rPr lang="en-US" baseline="0" dirty="0"/>
              <a:t> trial, mentioned by Prof. Becker, is? That trial had a quasi-randomized design, i.e. participants were allocated according to their social security numbers, clearly breaching allocation concealment, which is the most important step preventing selection bias. Moreover randomization occurred before laparoscopy, and 42 of the 165 women were excluded after randomization! I also do not regard that as high quality evidence.</a:t>
            </a:r>
          </a:p>
          <a:p>
            <a:endParaRPr lang="en-US" baseline="0" dirty="0"/>
          </a:p>
          <a:p>
            <a:r>
              <a:rPr lang="en-US" baseline="0" dirty="0"/>
              <a:t>Regardless, my point is the calculated benefit of surgery depends on your subjective decisions and thus is controversial.</a:t>
            </a:r>
            <a:endParaRPr lang="en-US" dirty="0"/>
          </a:p>
        </p:txBody>
      </p:sp>
    </p:spTree>
    <p:extLst>
      <p:ext uri="{BB962C8B-B14F-4D97-AF65-F5344CB8AC3E}">
        <p14:creationId xmlns:p14="http://schemas.microsoft.com/office/powerpoint/2010/main" val="29423413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a:t>
            </a:r>
            <a:r>
              <a:rPr lang="en-US" baseline="0" dirty="0"/>
              <a:t> the second scenario: work-up shows an endometrioma. What could be the benefits of surgery?</a:t>
            </a:r>
          </a:p>
          <a:p>
            <a:r>
              <a:rPr lang="en-US" baseline="0" dirty="0"/>
              <a:t>Ruling out </a:t>
            </a:r>
            <a:r>
              <a:rPr lang="en-US" baseline="0" dirty="0" err="1"/>
              <a:t>malignany</a:t>
            </a:r>
            <a:r>
              <a:rPr lang="en-US" baseline="0" dirty="0"/>
              <a:t>? Management must absolutely be individualized but in general patient characteristics, TV USG and new markers like human </a:t>
            </a:r>
            <a:r>
              <a:rPr lang="en-US" baseline="0" dirty="0" err="1"/>
              <a:t>epididymal</a:t>
            </a:r>
            <a:r>
              <a:rPr lang="en-US" baseline="0" dirty="0"/>
              <a:t> protein 4 have pretty high negative predictive values.</a:t>
            </a:r>
          </a:p>
          <a:p>
            <a:r>
              <a:rPr lang="en-US" baseline="0" dirty="0"/>
              <a:t>Can treating anovulation be an indication?</a:t>
            </a:r>
            <a:endParaRPr lang="en-US" dirty="0"/>
          </a:p>
        </p:txBody>
      </p:sp>
    </p:spTree>
    <p:extLst>
      <p:ext uri="{BB962C8B-B14F-4D97-AF65-F5344CB8AC3E}">
        <p14:creationId xmlns:p14="http://schemas.microsoft.com/office/powerpoint/2010/main" val="8049561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a:pPr>
            <a:r>
              <a:rPr lang="en-US" dirty="0"/>
              <a:t>What is the result with regard to fertility? </a:t>
            </a:r>
          </a:p>
          <a:p>
            <a:pPr marL="0" marR="0" indent="0" defTabSz="457200" eaLnBrk="1" fontAlgn="auto" latinLnBrk="0" hangingPunct="1">
              <a:lnSpc>
                <a:spcPct val="117999"/>
              </a:lnSpc>
              <a:spcBef>
                <a:spcPts val="0"/>
              </a:spcBef>
              <a:spcAft>
                <a:spcPts val="0"/>
              </a:spcAft>
              <a:buClrTx/>
              <a:buSzTx/>
              <a:buFontTx/>
              <a:buNone/>
              <a:tabLst/>
              <a:defRPr/>
            </a:pPr>
            <a:r>
              <a:rPr lang="en-US" baseline="0" dirty="0"/>
              <a:t>115 were followed up for 24 months. We do not know what happened to the missing 23 women.</a:t>
            </a:r>
          </a:p>
          <a:p>
            <a:r>
              <a:rPr lang="en-US" dirty="0"/>
              <a:t>54% cumulative pregnancy rate over 2 years sounds nice,</a:t>
            </a:r>
            <a:r>
              <a:rPr lang="en-US" baseline="0" dirty="0"/>
              <a:t> but more than half was achieved with ART anyways. So maybe they would have the same result without such aggressive surgery.</a:t>
            </a:r>
            <a:endParaRPr lang="en-US" dirty="0"/>
          </a:p>
        </p:txBody>
      </p:sp>
    </p:spTree>
    <p:extLst>
      <p:ext uri="{BB962C8B-B14F-4D97-AF65-F5344CB8AC3E}">
        <p14:creationId xmlns:p14="http://schemas.microsoft.com/office/powerpoint/2010/main" val="42344513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Ovulation was monitored in 1199 cycles in 244 women (age, mean + SD, 34.3 + 4.9 years). 55.3% of the patients had left </a:t>
            </a:r>
            <a:r>
              <a:rPr lang="en-US" sz="1200" kern="1200" dirty="0" err="1">
                <a:solidFill>
                  <a:schemeClr val="tx1"/>
                </a:solidFill>
                <a:effectLst/>
                <a:latin typeface="+mn-lt"/>
                <a:ea typeface="+mn-ea"/>
                <a:cs typeface="+mn-cs"/>
              </a:rPr>
              <a:t>endometriomas</a:t>
            </a:r>
            <a:r>
              <a:rPr lang="en-US" sz="1200" kern="1200" dirty="0">
                <a:solidFill>
                  <a:schemeClr val="tx1"/>
                </a:solidFill>
                <a:effectLst/>
                <a:latin typeface="+mn-lt"/>
                <a:ea typeface="+mn-ea"/>
                <a:cs typeface="+mn-cs"/>
              </a:rPr>
              <a:t> and 44.7% had right </a:t>
            </a:r>
            <a:r>
              <a:rPr lang="en-US" sz="1200" kern="1200" dirty="0" err="1">
                <a:solidFill>
                  <a:schemeClr val="tx1"/>
                </a:solidFill>
                <a:effectLst/>
                <a:latin typeface="+mn-lt"/>
                <a:ea typeface="+mn-ea"/>
                <a:cs typeface="+mn-cs"/>
              </a:rPr>
              <a:t>endometriomas</a:t>
            </a:r>
            <a:r>
              <a:rPr lang="en-US" sz="1200" kern="1200" dirty="0">
                <a:solidFill>
                  <a:schemeClr val="tx1"/>
                </a:solidFill>
                <a:effectLst/>
                <a:latin typeface="+mn-lt"/>
                <a:ea typeface="+mn-ea"/>
                <a:cs typeface="+mn-cs"/>
              </a:rPr>
              <a:t> (P 1⁄4 0.024). The mean (+SD) diameter of the </a:t>
            </a:r>
            <a:r>
              <a:rPr lang="en-US" sz="1200" kern="1200" dirty="0" err="1">
                <a:solidFill>
                  <a:schemeClr val="tx1"/>
                </a:solidFill>
                <a:effectLst/>
                <a:latin typeface="+mn-lt"/>
                <a:ea typeface="+mn-ea"/>
                <a:cs typeface="+mn-cs"/>
              </a:rPr>
              <a:t>endometriomas</a:t>
            </a:r>
            <a:r>
              <a:rPr lang="en-US" sz="1200" kern="1200" dirty="0">
                <a:solidFill>
                  <a:schemeClr val="tx1"/>
                </a:solidFill>
                <a:effectLst/>
                <a:latin typeface="+mn-lt"/>
                <a:ea typeface="+mn-ea"/>
                <a:cs typeface="+mn-cs"/>
              </a:rPr>
              <a:t> was 5.3 cm (+1.7 cm). </a:t>
            </a:r>
            <a:r>
              <a:rPr lang="en-US" sz="1200" kern="1200" dirty="0" err="1">
                <a:solidFill>
                  <a:schemeClr val="tx1"/>
                </a:solidFill>
                <a:effectLst/>
                <a:latin typeface="+mn-lt"/>
                <a:ea typeface="+mn-ea"/>
                <a:cs typeface="+mn-cs"/>
              </a:rPr>
              <a:t>Ultrasonographically</a:t>
            </a:r>
            <a:r>
              <a:rPr lang="en-US" sz="1200" kern="1200" dirty="0">
                <a:solidFill>
                  <a:schemeClr val="tx1"/>
                </a:solidFill>
                <a:effectLst/>
                <a:latin typeface="+mn-lt"/>
                <a:ea typeface="+mn-ea"/>
                <a:cs typeface="+mn-cs"/>
              </a:rPr>
              <a:t> documented ovulation occurred in 596 cycles in the healthy ovary (49.7%; 95% CI, 46.8–52.6%) and in 603 cycles in the affected ovary (50.3%; 95% CI, 47.1–53.2%; P 1⁄4 0.919). This observation was confirmed in patients with diameter of the cyst ≥4 cm (n 1⁄4 166) and in those with diameter of the cyst ≥6 cm (n 1⁄4 45). One hundred and five patients spontaneously conceived (43.0%; 95% CI, 36.7–49.5%). </a:t>
            </a:r>
            <a:endParaRPr lang="en-US" dirty="0">
              <a:effectLst/>
            </a:endParaRPr>
          </a:p>
          <a:p>
            <a:endParaRPr lang="en-US" dirty="0"/>
          </a:p>
        </p:txBody>
      </p:sp>
      <p:sp>
        <p:nvSpPr>
          <p:cNvPr id="4" name="Slide Number Placeholder 3"/>
          <p:cNvSpPr>
            <a:spLocks noGrp="1"/>
          </p:cNvSpPr>
          <p:nvPr>
            <p:ph type="sldNum" sz="quarter" idx="10"/>
          </p:nvPr>
        </p:nvSpPr>
        <p:spPr/>
        <p:txBody>
          <a:bodyPr/>
          <a:lstStyle/>
          <a:p>
            <a:fld id="{E5C589E0-61FD-CC49-BBA0-EADD64C45DCC}" type="slidenum">
              <a:rPr lang="en-US" smtClean="0"/>
              <a:t>53</a:t>
            </a:fld>
            <a:endParaRPr lang="en-US"/>
          </a:p>
        </p:txBody>
      </p:sp>
    </p:spTree>
    <p:extLst>
      <p:ext uri="{BB962C8B-B14F-4D97-AF65-F5344CB8AC3E}">
        <p14:creationId xmlns:p14="http://schemas.microsoft.com/office/powerpoint/2010/main" val="514047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a:t>
            </a:r>
            <a:r>
              <a:rPr lang="en-US" baseline="0" dirty="0"/>
              <a:t> the second scenario: work-up shows an endometrioma. What could be the benefits of surgery?</a:t>
            </a:r>
          </a:p>
          <a:p>
            <a:r>
              <a:rPr lang="en-US" baseline="0" dirty="0"/>
              <a:t>Ruling out </a:t>
            </a:r>
            <a:r>
              <a:rPr lang="en-US" baseline="0" dirty="0" err="1"/>
              <a:t>malignany</a:t>
            </a:r>
            <a:r>
              <a:rPr lang="en-US" baseline="0" dirty="0"/>
              <a:t>? Management must absolutely be individualized but in general patient characteristics, TV USG and new markers like human </a:t>
            </a:r>
            <a:r>
              <a:rPr lang="en-US" baseline="0" dirty="0" err="1"/>
              <a:t>epididymal</a:t>
            </a:r>
            <a:r>
              <a:rPr lang="en-US" baseline="0" dirty="0"/>
              <a:t> protein 4 have pretty high negative predictive values.</a:t>
            </a:r>
          </a:p>
          <a:p>
            <a:r>
              <a:rPr lang="en-US" baseline="0" dirty="0"/>
              <a:t>Can treating anovulation be an indication?</a:t>
            </a:r>
            <a:endParaRPr lang="en-US" dirty="0"/>
          </a:p>
        </p:txBody>
      </p:sp>
    </p:spTree>
    <p:extLst>
      <p:ext uri="{BB962C8B-B14F-4D97-AF65-F5344CB8AC3E}">
        <p14:creationId xmlns:p14="http://schemas.microsoft.com/office/powerpoint/2010/main" val="40390844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a:t>
            </a:r>
            <a:r>
              <a:rPr lang="en-US" baseline="0" dirty="0"/>
              <a:t> is the society’s recommendation, if you destruct peritoneal endometriosis in 12 women, you can expect to achieve one additional  pregnancy as compared to just looking at those lesions with diagnostic laparoscopy. And this is a point estimate, with a </a:t>
            </a:r>
            <a:r>
              <a:rPr lang="en-US" baseline="0" dirty="0" err="1"/>
              <a:t>confidecne</a:t>
            </a:r>
            <a:r>
              <a:rPr lang="en-US" baseline="0" dirty="0"/>
              <a:t> </a:t>
            </a:r>
            <a:r>
              <a:rPr lang="en-US" baseline="0" dirty="0" err="1"/>
              <a:t>inetrval</a:t>
            </a:r>
            <a:r>
              <a:rPr lang="en-US" baseline="0" dirty="0"/>
              <a:t> reaching as high as 112. It means you may as well need to treat peritoneal endometriosis in 112 women to achieve that one additional pregnancy!</a:t>
            </a:r>
            <a:endParaRPr lang="en-US" dirty="0"/>
          </a:p>
        </p:txBody>
      </p:sp>
    </p:spTree>
    <p:extLst>
      <p:ext uri="{BB962C8B-B14F-4D97-AF65-F5344CB8AC3E}">
        <p14:creationId xmlns:p14="http://schemas.microsoft.com/office/powerpoint/2010/main" val="11479248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But,</a:t>
            </a:r>
            <a:r>
              <a:rPr lang="en-US" baseline="0" dirty="0"/>
              <a:t> the patient to whom we are offering surgery is not diagnosed with peritoneal endometriosis yet. She first needs to undergo a diagnostic laparoscopy. And the number needed to treat would depend on the prevalence of peritoneal endometriosis in such women. If it is as high as 50%, then you would need to operate on 17, if it is 30% on 26 if it is 10% in 75 women for that one additional pregnancy. Again these are point estimates. Look at the upper end of </a:t>
            </a:r>
            <a:r>
              <a:rPr lang="en-US" baseline="0" dirty="0" err="1"/>
              <a:t>Cis</a:t>
            </a:r>
            <a:r>
              <a:rPr lang="en-US" baseline="0" dirty="0"/>
              <a:t>. With 30% baseline prevalence you may need to operate on 800 women.</a:t>
            </a:r>
          </a:p>
          <a:p>
            <a:endParaRPr lang="en-US" baseline="0" dirty="0"/>
          </a:p>
          <a:p>
            <a:r>
              <a:rPr lang="en-US" baseline="0" dirty="0"/>
              <a:t>Peritoneal endometriosis already regresses in about 40% of patients. So 300-400 of that 800 women would already be in the same state without any surgery at all.</a:t>
            </a:r>
          </a:p>
          <a:p>
            <a:r>
              <a:rPr lang="en-US" baseline="0" dirty="0"/>
              <a:t>Talking about risks: treatment of peritoneal endometriosis can sound easy, but let me remind you 90% of all laparoscopic complications happen during entry to the abdomen!!!!</a:t>
            </a:r>
            <a:endParaRPr lang="en-US" dirty="0"/>
          </a:p>
        </p:txBody>
      </p:sp>
    </p:spTree>
    <p:extLst>
      <p:ext uri="{BB962C8B-B14F-4D97-AF65-F5344CB8AC3E}">
        <p14:creationId xmlns:p14="http://schemas.microsoft.com/office/powerpoint/2010/main" val="40147101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here’s my verdict: benefit of surgery is marginal if not </a:t>
            </a:r>
            <a:r>
              <a:rPr lang="en-US" dirty="0" err="1"/>
              <a:t>controverisal</a:t>
            </a:r>
            <a:r>
              <a:rPr lang="en-US" dirty="0"/>
              <a:t>, risks are present, including risk</a:t>
            </a:r>
            <a:r>
              <a:rPr lang="en-US" baseline="0" dirty="0"/>
              <a:t> of recurrence, I don’t even mention the cost but overall, any cost and any risk is unacceptably high for a surgical intervention that’s bound to be futile most of the time.</a:t>
            </a:r>
            <a:endParaRPr lang="en-US" dirty="0"/>
          </a:p>
        </p:txBody>
      </p:sp>
    </p:spTree>
    <p:extLst>
      <p:ext uri="{BB962C8B-B14F-4D97-AF65-F5344CB8AC3E}">
        <p14:creationId xmlns:p14="http://schemas.microsoft.com/office/powerpoint/2010/main" val="25523440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Surgical eradication of minimal and mild endometriosis has been shown to increase the birth rate both </a:t>
            </a:r>
            <a:r>
              <a:rPr lang="en-US" sz="1200" kern="1200" dirty="0" err="1">
                <a:solidFill>
                  <a:schemeClr val="tx1"/>
                </a:solidFill>
                <a:effectLst/>
                <a:latin typeface="+mn-lt"/>
                <a:ea typeface="+mn-ea"/>
                <a:cs typeface="+mn-cs"/>
              </a:rPr>
              <a:t>sponta</a:t>
            </a:r>
            <a:r>
              <a:rPr lang="en-US" sz="1200" kern="1200" dirty="0">
                <a:solidFill>
                  <a:schemeClr val="tx1"/>
                </a:solidFill>
                <a:effectLst/>
                <a:latin typeface="+mn-lt"/>
                <a:ea typeface="+mn-ea"/>
                <a:cs typeface="+mn-cs"/>
              </a:rPr>
              <a:t>- </a:t>
            </a:r>
            <a:endParaRPr lang="en-US" dirty="0"/>
          </a:p>
          <a:p>
            <a:r>
              <a:rPr lang="en-US" sz="1200" kern="1200" dirty="0" err="1">
                <a:solidFill>
                  <a:schemeClr val="tx1"/>
                </a:solidFill>
                <a:effectLst/>
                <a:latin typeface="+mn-lt"/>
                <a:ea typeface="+mn-ea"/>
                <a:cs typeface="+mn-cs"/>
              </a:rPr>
              <a:t>neously</a:t>
            </a:r>
            <a:r>
              <a:rPr lang="en-US" sz="1200" kern="1200" dirty="0">
                <a:solidFill>
                  <a:schemeClr val="tx1"/>
                </a:solidFill>
                <a:effectLst/>
                <a:latin typeface="+mn-lt"/>
                <a:ea typeface="+mn-ea"/>
                <a:cs typeface="+mn-cs"/>
              </a:rPr>
              <a:t> and after intrauterine insemination. This study from a reproductive medicine unit at a referral university hospital </a:t>
            </a:r>
            <a:endParaRPr lang="en-US" dirty="0"/>
          </a:p>
          <a:p>
            <a:r>
              <a:rPr lang="en-US" sz="1200" kern="1200" dirty="0">
                <a:solidFill>
                  <a:schemeClr val="tx1"/>
                </a:solidFill>
                <a:effectLst/>
                <a:latin typeface="+mn-lt"/>
                <a:ea typeface="+mn-ea"/>
                <a:cs typeface="+mn-cs"/>
              </a:rPr>
              <a:t>examined whether surgical eradication of minimal and mild endometriosis prior to IVF improved the treatment outcome. </a:t>
            </a:r>
            <a:endParaRPr lang="en-US" dirty="0"/>
          </a:p>
          <a:p>
            <a:r>
              <a:rPr lang="en-US" sz="1200" kern="1200" dirty="0">
                <a:solidFill>
                  <a:schemeClr val="tx1"/>
                </a:solidFill>
                <a:effectLst/>
                <a:latin typeface="+mn-lt"/>
                <a:ea typeface="+mn-ea"/>
                <a:cs typeface="+mn-cs"/>
              </a:rPr>
              <a:t>Records of infertile patients with minimal and mild endometriosis (American Society for Reproductive Medicine stages I </a:t>
            </a:r>
            <a:endParaRPr lang="en-US" dirty="0"/>
          </a:p>
          <a:p>
            <a:r>
              <a:rPr lang="en-US" sz="1200" kern="1200" dirty="0">
                <a:solidFill>
                  <a:schemeClr val="tx1"/>
                </a:solidFill>
                <a:effectLst/>
                <a:latin typeface="+mn-lt"/>
                <a:ea typeface="+mn-ea"/>
                <a:cs typeface="+mn-cs"/>
              </a:rPr>
              <a:t>and II) with no prior IVF/intracytoplasmic sperm injection (ICSI) treatments were </a:t>
            </a:r>
            <a:r>
              <a:rPr lang="en-US" sz="1200" kern="1200" dirty="0" err="1">
                <a:solidFill>
                  <a:schemeClr val="tx1"/>
                </a:solidFill>
                <a:effectLst/>
                <a:latin typeface="+mn-lt"/>
                <a:ea typeface="+mn-ea"/>
                <a:cs typeface="+mn-cs"/>
              </a:rPr>
              <a:t>analysed</a:t>
            </a:r>
            <a:r>
              <a:rPr lang="en-US" sz="1200" kern="1200" dirty="0">
                <a:solidFill>
                  <a:schemeClr val="tx1"/>
                </a:solidFill>
                <a:effectLst/>
                <a:latin typeface="+mn-lt"/>
                <a:ea typeface="+mn-ea"/>
                <a:cs typeface="+mn-cs"/>
              </a:rPr>
              <a:t>. During the first treatment cycle, </a:t>
            </a:r>
            <a:endParaRPr lang="en-US" dirty="0"/>
          </a:p>
          <a:p>
            <a:r>
              <a:rPr lang="en-US" sz="1200" kern="1200" dirty="0">
                <a:solidFill>
                  <a:schemeClr val="tx1"/>
                </a:solidFill>
                <a:effectLst/>
                <a:latin typeface="+mn-lt"/>
                <a:ea typeface="+mn-ea"/>
                <a:cs typeface="+mn-cs"/>
              </a:rPr>
              <a:t>women who had undergone complete removal (n = 399) of endometriotic lesions experienced, compared with women with </a:t>
            </a:r>
            <a:endParaRPr lang="en-US" dirty="0"/>
          </a:p>
          <a:p>
            <a:r>
              <a:rPr lang="en-US" sz="1200" kern="1200" dirty="0">
                <a:solidFill>
                  <a:schemeClr val="tx1"/>
                </a:solidFill>
                <a:effectLst/>
                <a:latin typeface="+mn-lt"/>
                <a:ea typeface="+mn-ea"/>
                <a:cs typeface="+mn-cs"/>
              </a:rPr>
              <a:t>diagnostic laparoscopy only (n=262), a significantly improved implantation rate (30.9% versus 23.9%, P=0.02), pregnancy </a:t>
            </a:r>
            <a:endParaRPr lang="en-US" dirty="0"/>
          </a:p>
          <a:p>
            <a:r>
              <a:rPr lang="en-US" sz="1200" kern="1200" dirty="0">
                <a:solidFill>
                  <a:schemeClr val="tx1"/>
                </a:solidFill>
                <a:effectLst/>
                <a:latin typeface="+mn-lt"/>
                <a:ea typeface="+mn-ea"/>
                <a:cs typeface="+mn-cs"/>
              </a:rPr>
              <a:t>rate (40.1% versus 29.4%, P = 0.004) and live-birth rate per ovum retrieval (27.7% versus 20.6%, P = 0.04). Surgical removal </a:t>
            </a:r>
            <a:endParaRPr lang="en-US" dirty="0"/>
          </a:p>
          <a:p>
            <a:r>
              <a:rPr lang="en-US" sz="1200" kern="1200" dirty="0">
                <a:solidFill>
                  <a:schemeClr val="tx1"/>
                </a:solidFill>
                <a:effectLst/>
                <a:latin typeface="+mn-lt"/>
                <a:ea typeface="+mn-ea"/>
                <a:cs typeface="+mn-cs"/>
              </a:rPr>
              <a:t>of minimal and mild endometriotic lesions also gave shorter time to first pregnancy and a higher cumulative pregnancy </a:t>
            </a:r>
            <a:endParaRPr lang="en-US" dirty="0"/>
          </a:p>
          <a:p>
            <a:r>
              <a:rPr lang="en-US" sz="1200" kern="1200" dirty="0">
                <a:solidFill>
                  <a:schemeClr val="tx1"/>
                </a:solidFill>
                <a:effectLst/>
                <a:latin typeface="+mn-lt"/>
                <a:ea typeface="+mn-ea"/>
                <a:cs typeface="+mn-cs"/>
              </a:rPr>
              <a:t>rate. The study shows that women with stages I and II endometriosis undergoing IVF/ICSI have significantly shorter time </a:t>
            </a:r>
            <a:endParaRPr lang="en-US" dirty="0"/>
          </a:p>
          <a:p>
            <a:r>
              <a:rPr lang="en-US" sz="1200" kern="1200" dirty="0">
                <a:solidFill>
                  <a:schemeClr val="tx1"/>
                </a:solidFill>
                <a:effectLst/>
                <a:latin typeface="+mn-lt"/>
                <a:ea typeface="+mn-ea"/>
                <a:cs typeface="+mn-cs"/>
              </a:rPr>
              <a:t>to pregnancy and higher live-birth rate if all visible endometriosis is completely eliminated at the time of diagnostic </a:t>
            </a:r>
            <a:endParaRPr lang="en-US" dirty="0"/>
          </a:p>
          <a:p>
            <a:r>
              <a:rPr lang="en-US" sz="1200" kern="1200" dirty="0">
                <a:solidFill>
                  <a:schemeClr val="tx1"/>
                </a:solidFill>
                <a:effectLst/>
                <a:latin typeface="+mn-lt"/>
                <a:ea typeface="+mn-ea"/>
                <a:cs typeface="+mn-cs"/>
              </a:rPr>
              <a:t>surgery </a:t>
            </a:r>
            <a:endParaRPr lang="en-US" dirty="0"/>
          </a:p>
        </p:txBody>
      </p:sp>
      <p:sp>
        <p:nvSpPr>
          <p:cNvPr id="4" name="Slide Number Placeholder 3"/>
          <p:cNvSpPr>
            <a:spLocks noGrp="1"/>
          </p:cNvSpPr>
          <p:nvPr>
            <p:ph type="sldNum" sz="quarter" idx="5"/>
          </p:nvPr>
        </p:nvSpPr>
        <p:spPr/>
        <p:txBody>
          <a:bodyPr/>
          <a:lstStyle/>
          <a:p>
            <a:fld id="{326B40EF-0397-7241-A806-F91FCA2D8763}" type="slidenum">
              <a:rPr lang="en-US" smtClean="0"/>
              <a:t>12</a:t>
            </a:fld>
            <a:endParaRPr lang="en-US"/>
          </a:p>
        </p:txBody>
      </p:sp>
    </p:spTree>
    <p:extLst>
      <p:ext uri="{BB962C8B-B14F-4D97-AF65-F5344CB8AC3E}">
        <p14:creationId xmlns:p14="http://schemas.microsoft.com/office/powerpoint/2010/main" val="15385219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a:t>
            </a:r>
            <a:r>
              <a:rPr lang="en-US" baseline="0" dirty="0"/>
              <a:t> the second scenario: work-up shows an endometrioma. What could be the benefits of surgery?</a:t>
            </a:r>
          </a:p>
          <a:p>
            <a:r>
              <a:rPr lang="en-US" baseline="0" dirty="0"/>
              <a:t>Ruling out </a:t>
            </a:r>
            <a:r>
              <a:rPr lang="en-US" baseline="0" dirty="0" err="1"/>
              <a:t>malignany</a:t>
            </a:r>
            <a:r>
              <a:rPr lang="en-US" baseline="0" dirty="0"/>
              <a:t>? Management must absolutely be individualized but in general patient characteristics, TV USG and new markers like human </a:t>
            </a:r>
            <a:r>
              <a:rPr lang="en-US" baseline="0" dirty="0" err="1"/>
              <a:t>epididymal</a:t>
            </a:r>
            <a:r>
              <a:rPr lang="en-US" baseline="0" dirty="0"/>
              <a:t> protein 4 have pretty high negative predictive values.</a:t>
            </a:r>
          </a:p>
          <a:p>
            <a:r>
              <a:rPr lang="en-US" baseline="0" dirty="0"/>
              <a:t>Can treating anovulation be an indication?</a:t>
            </a:r>
            <a:endParaRPr lang="en-US" dirty="0"/>
          </a:p>
        </p:txBody>
      </p:sp>
    </p:spTree>
    <p:extLst>
      <p:ext uri="{BB962C8B-B14F-4D97-AF65-F5344CB8AC3E}">
        <p14:creationId xmlns:p14="http://schemas.microsoft.com/office/powerpoint/2010/main" val="27707761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a:solidFill>
                  <a:schemeClr val="tx1"/>
                </a:solidFill>
                <a:latin typeface="+mn-lt"/>
                <a:ea typeface="+mn-ea"/>
                <a:cs typeface="+mn-cs"/>
              </a:rPr>
              <a:t>The "typical" </a:t>
            </a:r>
            <a:r>
              <a:rPr lang="en-US" sz="1200" kern="1200" dirty="0" err="1">
                <a:solidFill>
                  <a:schemeClr val="tx1"/>
                </a:solidFill>
                <a:latin typeface="+mn-lt"/>
                <a:ea typeface="+mn-ea"/>
                <a:cs typeface="+mn-cs"/>
              </a:rPr>
              <a:t>endometrioma</a:t>
            </a:r>
            <a:r>
              <a:rPr lang="en-US" sz="1200" kern="1200" dirty="0">
                <a:solidFill>
                  <a:schemeClr val="tx1"/>
                </a:solidFill>
                <a:latin typeface="+mn-lt"/>
                <a:ea typeface="+mn-ea"/>
                <a:cs typeface="+mn-cs"/>
              </a:rPr>
              <a:t> is a </a:t>
            </a:r>
            <a:r>
              <a:rPr lang="en-US" sz="1200" kern="1200" dirty="0" err="1">
                <a:solidFill>
                  <a:schemeClr val="tx1"/>
                </a:solidFill>
                <a:latin typeface="+mn-lt"/>
                <a:ea typeface="+mn-ea"/>
                <a:cs typeface="+mn-cs"/>
              </a:rPr>
              <a:t>unilocular</a:t>
            </a:r>
            <a:r>
              <a:rPr lang="en-US" sz="1200" kern="1200" dirty="0">
                <a:solidFill>
                  <a:schemeClr val="tx1"/>
                </a:solidFill>
                <a:latin typeface="+mn-lt"/>
                <a:ea typeface="+mn-ea"/>
                <a:cs typeface="+mn-cs"/>
              </a:rPr>
              <a:t> cyst with homogeneous low-level echogenicity (ground glass echogenicity) of the cyst fluid.</a:t>
            </a:r>
            <a:endParaRPr lang="en-US" dirty="0"/>
          </a:p>
        </p:txBody>
      </p:sp>
      <p:sp>
        <p:nvSpPr>
          <p:cNvPr id="4" name="Slide Number Placeholder 3"/>
          <p:cNvSpPr>
            <a:spLocks noGrp="1"/>
          </p:cNvSpPr>
          <p:nvPr>
            <p:ph type="sldNum" sz="quarter" idx="10"/>
          </p:nvPr>
        </p:nvSpPr>
        <p:spPr/>
        <p:txBody>
          <a:bodyPr/>
          <a:lstStyle/>
          <a:p>
            <a:fld id="{D61C3F06-99F3-FC42-B457-935BE285B37A}" type="slidenum">
              <a:rPr lang="en-US" smtClean="0"/>
              <a:t>15</a:t>
            </a:fld>
            <a:endParaRPr lang="en-US"/>
          </a:p>
        </p:txBody>
      </p:sp>
    </p:spTree>
    <p:extLst>
      <p:ext uri="{BB962C8B-B14F-4D97-AF65-F5344CB8AC3E}">
        <p14:creationId xmlns:p14="http://schemas.microsoft.com/office/powerpoint/2010/main" val="2969413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lesion may count from one to four </a:t>
            </a:r>
            <a:r>
              <a:rPr lang="en-US" dirty="0" err="1"/>
              <a:t>locules</a:t>
            </a:r>
            <a:r>
              <a:rPr lang="en-US" dirty="0"/>
              <a:t> .In a series of 713 </a:t>
            </a:r>
            <a:r>
              <a:rPr lang="en-US" dirty="0" err="1"/>
              <a:t>endometriomas</a:t>
            </a:r>
            <a:r>
              <a:rPr lang="en-US" dirty="0"/>
              <a:t>, more than half were </a:t>
            </a:r>
            <a:r>
              <a:rPr lang="en-US" dirty="0" err="1"/>
              <a:t>unilocular</a:t>
            </a:r>
            <a:r>
              <a:rPr lang="en-US" dirty="0"/>
              <a:t> cysts with ground glass echogenicity of the cyst content.</a:t>
            </a:r>
          </a:p>
          <a:p>
            <a:endParaRPr lang="en-US" dirty="0"/>
          </a:p>
        </p:txBody>
      </p:sp>
      <p:sp>
        <p:nvSpPr>
          <p:cNvPr id="4" name="Slide Number Placeholder 3"/>
          <p:cNvSpPr>
            <a:spLocks noGrp="1"/>
          </p:cNvSpPr>
          <p:nvPr>
            <p:ph type="sldNum" sz="quarter" idx="10"/>
          </p:nvPr>
        </p:nvSpPr>
        <p:spPr/>
        <p:txBody>
          <a:bodyPr/>
          <a:lstStyle/>
          <a:p>
            <a:fld id="{D61C3F06-99F3-FC42-B457-935BE285B37A}" type="slidenum">
              <a:rPr lang="en-US" smtClean="0"/>
              <a:t>16</a:t>
            </a:fld>
            <a:endParaRPr lang="en-US"/>
          </a:p>
        </p:txBody>
      </p:sp>
    </p:spTree>
    <p:extLst>
      <p:ext uri="{BB962C8B-B14F-4D97-AF65-F5344CB8AC3E}">
        <p14:creationId xmlns:p14="http://schemas.microsoft.com/office/powerpoint/2010/main" val="37397326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6A5B7D-0BB3-7547-A726-DB17087649E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C14D38E-8A25-AE47-B9C4-8E382F4E8F7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66A8BF5-E20E-154C-BE76-2F6FEA5E8CE2}"/>
              </a:ext>
            </a:extLst>
          </p:cNvPr>
          <p:cNvSpPr>
            <a:spLocks noGrp="1"/>
          </p:cNvSpPr>
          <p:nvPr>
            <p:ph type="dt" sz="half" idx="10"/>
          </p:nvPr>
        </p:nvSpPr>
        <p:spPr/>
        <p:txBody>
          <a:bodyPr/>
          <a:lstStyle/>
          <a:p>
            <a:fld id="{9FD0D953-541B-C448-A143-466C30CCC72A}" type="datetimeFigureOut">
              <a:rPr lang="en-US" smtClean="0"/>
              <a:t>10/20/19</a:t>
            </a:fld>
            <a:endParaRPr lang="en-US"/>
          </a:p>
        </p:txBody>
      </p:sp>
      <p:sp>
        <p:nvSpPr>
          <p:cNvPr id="5" name="Footer Placeholder 4">
            <a:extLst>
              <a:ext uri="{FF2B5EF4-FFF2-40B4-BE49-F238E27FC236}">
                <a16:creationId xmlns:a16="http://schemas.microsoft.com/office/drawing/2014/main" id="{EBF9CE6B-E2B1-DE48-B4CF-E178A24E76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1A2BF43-6D72-8B4A-BE28-50A70B97748F}"/>
              </a:ext>
            </a:extLst>
          </p:cNvPr>
          <p:cNvSpPr>
            <a:spLocks noGrp="1"/>
          </p:cNvSpPr>
          <p:nvPr>
            <p:ph type="sldNum" sz="quarter" idx="12"/>
          </p:nvPr>
        </p:nvSpPr>
        <p:spPr/>
        <p:txBody>
          <a:bodyPr/>
          <a:lstStyle/>
          <a:p>
            <a:fld id="{DEFF58BE-39D8-A24F-8718-D5DA542A0E42}" type="slidenum">
              <a:rPr lang="en-US" smtClean="0"/>
              <a:t>‹#›</a:t>
            </a:fld>
            <a:endParaRPr lang="en-US"/>
          </a:p>
        </p:txBody>
      </p:sp>
    </p:spTree>
    <p:extLst>
      <p:ext uri="{BB962C8B-B14F-4D97-AF65-F5344CB8AC3E}">
        <p14:creationId xmlns:p14="http://schemas.microsoft.com/office/powerpoint/2010/main" val="1722001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BB278-BF2A-704A-903F-35E9DC7D7C3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2198DC-FD32-6049-ABD9-EC6551A51FD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B8C1492-4777-434C-BA3C-7B0DE35930BE}"/>
              </a:ext>
            </a:extLst>
          </p:cNvPr>
          <p:cNvSpPr>
            <a:spLocks noGrp="1"/>
          </p:cNvSpPr>
          <p:nvPr>
            <p:ph type="dt" sz="half" idx="10"/>
          </p:nvPr>
        </p:nvSpPr>
        <p:spPr/>
        <p:txBody>
          <a:bodyPr/>
          <a:lstStyle/>
          <a:p>
            <a:fld id="{9FD0D953-541B-C448-A143-466C30CCC72A}" type="datetimeFigureOut">
              <a:rPr lang="en-US" smtClean="0"/>
              <a:t>10/20/19</a:t>
            </a:fld>
            <a:endParaRPr lang="en-US"/>
          </a:p>
        </p:txBody>
      </p:sp>
      <p:sp>
        <p:nvSpPr>
          <p:cNvPr id="5" name="Footer Placeholder 4">
            <a:extLst>
              <a:ext uri="{FF2B5EF4-FFF2-40B4-BE49-F238E27FC236}">
                <a16:creationId xmlns:a16="http://schemas.microsoft.com/office/drawing/2014/main" id="{E663BAB6-6B5B-7D44-B8A9-5D7F38426CF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FF6549B-2FF3-DC46-AAC9-3CEF957FECC7}"/>
              </a:ext>
            </a:extLst>
          </p:cNvPr>
          <p:cNvSpPr>
            <a:spLocks noGrp="1"/>
          </p:cNvSpPr>
          <p:nvPr>
            <p:ph type="sldNum" sz="quarter" idx="12"/>
          </p:nvPr>
        </p:nvSpPr>
        <p:spPr/>
        <p:txBody>
          <a:bodyPr/>
          <a:lstStyle/>
          <a:p>
            <a:fld id="{DEFF58BE-39D8-A24F-8718-D5DA542A0E42}" type="slidenum">
              <a:rPr lang="en-US" smtClean="0"/>
              <a:t>‹#›</a:t>
            </a:fld>
            <a:endParaRPr lang="en-US"/>
          </a:p>
        </p:txBody>
      </p:sp>
    </p:spTree>
    <p:extLst>
      <p:ext uri="{BB962C8B-B14F-4D97-AF65-F5344CB8AC3E}">
        <p14:creationId xmlns:p14="http://schemas.microsoft.com/office/powerpoint/2010/main" val="7045138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6D5B60F-4C28-4A4A-AFE3-417B180B01B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B18ED5D-52FB-774B-A7B6-8DC370E909D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9CDE4B3-02E0-1743-A022-CD8BC5236B24}"/>
              </a:ext>
            </a:extLst>
          </p:cNvPr>
          <p:cNvSpPr>
            <a:spLocks noGrp="1"/>
          </p:cNvSpPr>
          <p:nvPr>
            <p:ph type="dt" sz="half" idx="10"/>
          </p:nvPr>
        </p:nvSpPr>
        <p:spPr/>
        <p:txBody>
          <a:bodyPr/>
          <a:lstStyle/>
          <a:p>
            <a:fld id="{9FD0D953-541B-C448-A143-466C30CCC72A}" type="datetimeFigureOut">
              <a:rPr lang="en-US" smtClean="0"/>
              <a:t>10/20/19</a:t>
            </a:fld>
            <a:endParaRPr lang="en-US"/>
          </a:p>
        </p:txBody>
      </p:sp>
      <p:sp>
        <p:nvSpPr>
          <p:cNvPr id="5" name="Footer Placeholder 4">
            <a:extLst>
              <a:ext uri="{FF2B5EF4-FFF2-40B4-BE49-F238E27FC236}">
                <a16:creationId xmlns:a16="http://schemas.microsoft.com/office/drawing/2014/main" id="{C8250595-3968-2D40-AB05-66E0B8DC401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CA1CFF8-357B-4A43-A707-DE84378E6423}"/>
              </a:ext>
            </a:extLst>
          </p:cNvPr>
          <p:cNvSpPr>
            <a:spLocks noGrp="1"/>
          </p:cNvSpPr>
          <p:nvPr>
            <p:ph type="sldNum" sz="quarter" idx="12"/>
          </p:nvPr>
        </p:nvSpPr>
        <p:spPr/>
        <p:txBody>
          <a:bodyPr/>
          <a:lstStyle/>
          <a:p>
            <a:fld id="{DEFF58BE-39D8-A24F-8718-D5DA542A0E42}" type="slidenum">
              <a:rPr lang="en-US" smtClean="0"/>
              <a:t>‹#›</a:t>
            </a:fld>
            <a:endParaRPr lang="en-US"/>
          </a:p>
        </p:txBody>
      </p:sp>
    </p:spTree>
    <p:extLst>
      <p:ext uri="{BB962C8B-B14F-4D97-AF65-F5344CB8AC3E}">
        <p14:creationId xmlns:p14="http://schemas.microsoft.com/office/powerpoint/2010/main" val="31900347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Title &amp; Bullets">
    <p:spTree>
      <p:nvGrpSpPr>
        <p:cNvPr id="1" name=""/>
        <p:cNvGrpSpPr/>
        <p:nvPr/>
      </p:nvGrpSpPr>
      <p:grpSpPr>
        <a:xfrm>
          <a:off x="0" y="0"/>
          <a:ext cx="0" cy="0"/>
          <a:chOff x="0" y="0"/>
          <a:chExt cx="0" cy="0"/>
        </a:xfrm>
      </p:grpSpPr>
      <p:sp>
        <p:nvSpPr>
          <p:cNvPr id="60" name="Shape 60"/>
          <p:cNvSpPr>
            <a:spLocks noGrp="1"/>
          </p:cNvSpPr>
          <p:nvPr>
            <p:ph type="title"/>
          </p:nvPr>
        </p:nvSpPr>
        <p:spPr>
          <a:xfrm>
            <a:off x="1146969" y="174687"/>
            <a:ext cx="10406063" cy="834368"/>
          </a:xfrm>
          <a:prstGeom prst="rect">
            <a:avLst/>
          </a:prstGeom>
        </p:spPr>
        <p:txBody>
          <a:bodyPr/>
          <a:lstStyle>
            <a:lvl1pPr>
              <a:defRPr b="1">
                <a:solidFill>
                  <a:srgbClr val="CF1F00"/>
                </a:solidFill>
                <a:latin typeface="Calibri"/>
                <a:ea typeface="Calibri"/>
                <a:cs typeface="Calibri"/>
                <a:sym typeface="Calibri"/>
              </a:defRPr>
            </a:lvl1pPr>
          </a:lstStyle>
          <a:p>
            <a:r>
              <a:t>Title Text</a:t>
            </a:r>
          </a:p>
        </p:txBody>
      </p:sp>
      <p:sp>
        <p:nvSpPr>
          <p:cNvPr id="61" name="Shape 61"/>
          <p:cNvSpPr>
            <a:spLocks noGrp="1"/>
          </p:cNvSpPr>
          <p:nvPr>
            <p:ph type="body" idx="1"/>
          </p:nvPr>
        </p:nvSpPr>
        <p:spPr>
          <a:prstGeom prst="rect">
            <a:avLst/>
          </a:prstGeom>
        </p:spPr>
        <p:txBody>
          <a:bodyPr/>
          <a:lstStyle>
            <a:lvl1pPr>
              <a:buClr>
                <a:schemeClr val="accent5"/>
              </a:buClr>
            </a:lvl1pPr>
            <a:lvl2pPr>
              <a:buClr>
                <a:schemeClr val="accent5"/>
              </a:buClr>
            </a:lvl2pPr>
            <a:lvl3pPr>
              <a:buClr>
                <a:schemeClr val="accent5"/>
              </a:buClr>
            </a:lvl3pPr>
            <a:lvl4pPr>
              <a:buClr>
                <a:schemeClr val="accent5"/>
              </a:buClr>
            </a:lvl4pPr>
            <a:lvl5pPr>
              <a:buClr>
                <a:schemeClr val="accent5"/>
              </a:buClr>
            </a:lvl5pPr>
          </a:lstStyle>
          <a:p>
            <a:r>
              <a:t>Body Level One</a:t>
            </a:r>
          </a:p>
          <a:p>
            <a:pPr lvl="1"/>
            <a:r>
              <a:t>Body Level Two</a:t>
            </a:r>
          </a:p>
          <a:p>
            <a:pPr lvl="2"/>
            <a:r>
              <a:t>Body Level Three</a:t>
            </a:r>
          </a:p>
          <a:p>
            <a:pPr lvl="3"/>
            <a:r>
              <a:t>Body Level Four</a:t>
            </a:r>
          </a:p>
          <a:p>
            <a:pPr lvl="4"/>
            <a:r>
              <a:t>Body Level Five</a:t>
            </a:r>
          </a:p>
        </p:txBody>
      </p:sp>
      <p:sp>
        <p:nvSpPr>
          <p:cNvPr id="62" name="Shape 62"/>
          <p:cNvSpPr/>
          <p:nvPr/>
        </p:nvSpPr>
        <p:spPr>
          <a:xfrm>
            <a:off x="35284" y="1041704"/>
            <a:ext cx="12121432" cy="1"/>
          </a:xfrm>
          <a:prstGeom prst="line">
            <a:avLst/>
          </a:prstGeom>
          <a:ln w="101600">
            <a:solidFill>
              <a:srgbClr val="C10B25"/>
            </a:solidFill>
            <a:miter lim="400000"/>
          </a:ln>
        </p:spPr>
        <p:txBody>
          <a:bodyPr lIns="35719" tIns="35719" rIns="35719" bIns="35719" anchor="ctr"/>
          <a:lstStyle/>
          <a:p>
            <a:pPr>
              <a:defRPr sz="2400"/>
            </a:pPr>
            <a:endParaRPr sz="1687"/>
          </a:p>
        </p:txBody>
      </p:sp>
      <p:pic>
        <p:nvPicPr>
          <p:cNvPr id="63" name="Untitled1.png"/>
          <p:cNvPicPr>
            <a:picLocks noChangeAspect="1"/>
          </p:cNvPicPr>
          <p:nvPr/>
        </p:nvPicPr>
        <p:blipFill>
          <a:blip r:embed="rId2"/>
          <a:stretch>
            <a:fillRect/>
          </a:stretch>
        </p:blipFill>
        <p:spPr>
          <a:xfrm>
            <a:off x="9652666" y="6054782"/>
            <a:ext cx="2512220" cy="750094"/>
          </a:xfrm>
          <a:prstGeom prst="rect">
            <a:avLst/>
          </a:prstGeom>
          <a:ln w="12700">
            <a:miter lim="400000"/>
          </a:ln>
        </p:spPr>
      </p:pic>
      <p:sp>
        <p:nvSpPr>
          <p:cNvPr id="64" name="Shape 64"/>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504080081"/>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1BA1C9-FD6D-D74B-BCAE-9C3D59B46C7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5F66D76-8E5D-4143-AB58-A572CE127DF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6384D9E-AA87-D147-B28A-1D7B1AE5D69F}"/>
              </a:ext>
            </a:extLst>
          </p:cNvPr>
          <p:cNvSpPr>
            <a:spLocks noGrp="1"/>
          </p:cNvSpPr>
          <p:nvPr>
            <p:ph type="dt" sz="half" idx="10"/>
          </p:nvPr>
        </p:nvSpPr>
        <p:spPr/>
        <p:txBody>
          <a:bodyPr/>
          <a:lstStyle/>
          <a:p>
            <a:fld id="{9FD0D953-541B-C448-A143-466C30CCC72A}" type="datetimeFigureOut">
              <a:rPr lang="en-US" smtClean="0"/>
              <a:t>10/20/19</a:t>
            </a:fld>
            <a:endParaRPr lang="en-US"/>
          </a:p>
        </p:txBody>
      </p:sp>
      <p:sp>
        <p:nvSpPr>
          <p:cNvPr id="5" name="Footer Placeholder 4">
            <a:extLst>
              <a:ext uri="{FF2B5EF4-FFF2-40B4-BE49-F238E27FC236}">
                <a16:creationId xmlns:a16="http://schemas.microsoft.com/office/drawing/2014/main" id="{E23340D2-C7CF-6241-BB4E-34D5F094D4F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279FBBE-F4E1-A547-B95D-A0FCA72C88A3}"/>
              </a:ext>
            </a:extLst>
          </p:cNvPr>
          <p:cNvSpPr>
            <a:spLocks noGrp="1"/>
          </p:cNvSpPr>
          <p:nvPr>
            <p:ph type="sldNum" sz="quarter" idx="12"/>
          </p:nvPr>
        </p:nvSpPr>
        <p:spPr/>
        <p:txBody>
          <a:bodyPr/>
          <a:lstStyle/>
          <a:p>
            <a:fld id="{DEFF58BE-39D8-A24F-8718-D5DA542A0E42}" type="slidenum">
              <a:rPr lang="en-US" smtClean="0"/>
              <a:t>‹#›</a:t>
            </a:fld>
            <a:endParaRPr lang="en-US"/>
          </a:p>
        </p:txBody>
      </p:sp>
    </p:spTree>
    <p:extLst>
      <p:ext uri="{BB962C8B-B14F-4D97-AF65-F5344CB8AC3E}">
        <p14:creationId xmlns:p14="http://schemas.microsoft.com/office/powerpoint/2010/main" val="21957352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1CDFF-3412-1B47-8F23-A3EC8C45B51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A155D5A-8EBD-2140-9779-7FD73DA7342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A64B3AC-B05C-D848-A3F0-04EE20C0C92D}"/>
              </a:ext>
            </a:extLst>
          </p:cNvPr>
          <p:cNvSpPr>
            <a:spLocks noGrp="1"/>
          </p:cNvSpPr>
          <p:nvPr>
            <p:ph type="dt" sz="half" idx="10"/>
          </p:nvPr>
        </p:nvSpPr>
        <p:spPr/>
        <p:txBody>
          <a:bodyPr/>
          <a:lstStyle/>
          <a:p>
            <a:fld id="{9FD0D953-541B-C448-A143-466C30CCC72A}" type="datetimeFigureOut">
              <a:rPr lang="en-US" smtClean="0"/>
              <a:t>10/20/19</a:t>
            </a:fld>
            <a:endParaRPr lang="en-US"/>
          </a:p>
        </p:txBody>
      </p:sp>
      <p:sp>
        <p:nvSpPr>
          <p:cNvPr id="5" name="Footer Placeholder 4">
            <a:extLst>
              <a:ext uri="{FF2B5EF4-FFF2-40B4-BE49-F238E27FC236}">
                <a16:creationId xmlns:a16="http://schemas.microsoft.com/office/drawing/2014/main" id="{CD816993-6274-1E4D-AA36-3CA09665527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CECA2D0-7979-1E41-9D65-4EF664D8E5B3}"/>
              </a:ext>
            </a:extLst>
          </p:cNvPr>
          <p:cNvSpPr>
            <a:spLocks noGrp="1"/>
          </p:cNvSpPr>
          <p:nvPr>
            <p:ph type="sldNum" sz="quarter" idx="12"/>
          </p:nvPr>
        </p:nvSpPr>
        <p:spPr/>
        <p:txBody>
          <a:bodyPr/>
          <a:lstStyle/>
          <a:p>
            <a:fld id="{DEFF58BE-39D8-A24F-8718-D5DA542A0E42}" type="slidenum">
              <a:rPr lang="en-US" smtClean="0"/>
              <a:t>‹#›</a:t>
            </a:fld>
            <a:endParaRPr lang="en-US"/>
          </a:p>
        </p:txBody>
      </p:sp>
    </p:spTree>
    <p:extLst>
      <p:ext uri="{BB962C8B-B14F-4D97-AF65-F5344CB8AC3E}">
        <p14:creationId xmlns:p14="http://schemas.microsoft.com/office/powerpoint/2010/main" val="19529374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FCEBCC-32E3-6843-8B14-3FED8F2AB3F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13E1F5E-3795-F14F-AAF8-CA5D8B3F5DA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A093806-75D4-E042-A5E2-E6D7EFCD484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0DE3810-1AAE-E246-B474-086B93E96AAE}"/>
              </a:ext>
            </a:extLst>
          </p:cNvPr>
          <p:cNvSpPr>
            <a:spLocks noGrp="1"/>
          </p:cNvSpPr>
          <p:nvPr>
            <p:ph type="dt" sz="half" idx="10"/>
          </p:nvPr>
        </p:nvSpPr>
        <p:spPr/>
        <p:txBody>
          <a:bodyPr/>
          <a:lstStyle/>
          <a:p>
            <a:fld id="{9FD0D953-541B-C448-A143-466C30CCC72A}" type="datetimeFigureOut">
              <a:rPr lang="en-US" smtClean="0"/>
              <a:t>10/20/19</a:t>
            </a:fld>
            <a:endParaRPr lang="en-US"/>
          </a:p>
        </p:txBody>
      </p:sp>
      <p:sp>
        <p:nvSpPr>
          <p:cNvPr id="6" name="Footer Placeholder 5">
            <a:extLst>
              <a:ext uri="{FF2B5EF4-FFF2-40B4-BE49-F238E27FC236}">
                <a16:creationId xmlns:a16="http://schemas.microsoft.com/office/drawing/2014/main" id="{5ABBECDC-6B97-4445-A105-31B6D247FB8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5452B55-9267-794F-9688-A071E68DB60B}"/>
              </a:ext>
            </a:extLst>
          </p:cNvPr>
          <p:cNvSpPr>
            <a:spLocks noGrp="1"/>
          </p:cNvSpPr>
          <p:nvPr>
            <p:ph type="sldNum" sz="quarter" idx="12"/>
          </p:nvPr>
        </p:nvSpPr>
        <p:spPr/>
        <p:txBody>
          <a:bodyPr/>
          <a:lstStyle/>
          <a:p>
            <a:fld id="{DEFF58BE-39D8-A24F-8718-D5DA542A0E42}" type="slidenum">
              <a:rPr lang="en-US" smtClean="0"/>
              <a:t>‹#›</a:t>
            </a:fld>
            <a:endParaRPr lang="en-US"/>
          </a:p>
        </p:txBody>
      </p:sp>
    </p:spTree>
    <p:extLst>
      <p:ext uri="{BB962C8B-B14F-4D97-AF65-F5344CB8AC3E}">
        <p14:creationId xmlns:p14="http://schemas.microsoft.com/office/powerpoint/2010/main" val="1718364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F2F6DF-AA1A-104B-BF52-CD43E31388A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24B21A3-CE9F-3E4C-BC7E-1FE88B92CA8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C0B5E9A-C774-0C44-9B44-AA728B095A2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3F45983-3A87-614F-A253-832148D0B71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A46637A-FB96-F845-9C02-6B9C64BA1C1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15A8C26-E76C-5146-ACE6-F4C035AE3053}"/>
              </a:ext>
            </a:extLst>
          </p:cNvPr>
          <p:cNvSpPr>
            <a:spLocks noGrp="1"/>
          </p:cNvSpPr>
          <p:nvPr>
            <p:ph type="dt" sz="half" idx="10"/>
          </p:nvPr>
        </p:nvSpPr>
        <p:spPr/>
        <p:txBody>
          <a:bodyPr/>
          <a:lstStyle/>
          <a:p>
            <a:fld id="{9FD0D953-541B-C448-A143-466C30CCC72A}" type="datetimeFigureOut">
              <a:rPr lang="en-US" smtClean="0"/>
              <a:t>10/20/19</a:t>
            </a:fld>
            <a:endParaRPr lang="en-US"/>
          </a:p>
        </p:txBody>
      </p:sp>
      <p:sp>
        <p:nvSpPr>
          <p:cNvPr id="8" name="Footer Placeholder 7">
            <a:extLst>
              <a:ext uri="{FF2B5EF4-FFF2-40B4-BE49-F238E27FC236}">
                <a16:creationId xmlns:a16="http://schemas.microsoft.com/office/drawing/2014/main" id="{337FDC98-682C-6540-9807-00F1F2132F9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C3F4417-195C-9145-8B69-1D058229F87E}"/>
              </a:ext>
            </a:extLst>
          </p:cNvPr>
          <p:cNvSpPr>
            <a:spLocks noGrp="1"/>
          </p:cNvSpPr>
          <p:nvPr>
            <p:ph type="sldNum" sz="quarter" idx="12"/>
          </p:nvPr>
        </p:nvSpPr>
        <p:spPr/>
        <p:txBody>
          <a:bodyPr/>
          <a:lstStyle/>
          <a:p>
            <a:fld id="{DEFF58BE-39D8-A24F-8718-D5DA542A0E42}" type="slidenum">
              <a:rPr lang="en-US" smtClean="0"/>
              <a:t>‹#›</a:t>
            </a:fld>
            <a:endParaRPr lang="en-US"/>
          </a:p>
        </p:txBody>
      </p:sp>
    </p:spTree>
    <p:extLst>
      <p:ext uri="{BB962C8B-B14F-4D97-AF65-F5344CB8AC3E}">
        <p14:creationId xmlns:p14="http://schemas.microsoft.com/office/powerpoint/2010/main" val="19113135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C15929-F615-B340-9780-83661EA06E7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42C42AD-8B61-BF4D-92C6-E3143E3EE7F9}"/>
              </a:ext>
            </a:extLst>
          </p:cNvPr>
          <p:cNvSpPr>
            <a:spLocks noGrp="1"/>
          </p:cNvSpPr>
          <p:nvPr>
            <p:ph type="dt" sz="half" idx="10"/>
          </p:nvPr>
        </p:nvSpPr>
        <p:spPr/>
        <p:txBody>
          <a:bodyPr/>
          <a:lstStyle/>
          <a:p>
            <a:fld id="{9FD0D953-541B-C448-A143-466C30CCC72A}" type="datetimeFigureOut">
              <a:rPr lang="en-US" smtClean="0"/>
              <a:t>10/20/19</a:t>
            </a:fld>
            <a:endParaRPr lang="en-US"/>
          </a:p>
        </p:txBody>
      </p:sp>
      <p:sp>
        <p:nvSpPr>
          <p:cNvPr id="4" name="Footer Placeholder 3">
            <a:extLst>
              <a:ext uri="{FF2B5EF4-FFF2-40B4-BE49-F238E27FC236}">
                <a16:creationId xmlns:a16="http://schemas.microsoft.com/office/drawing/2014/main" id="{69F7A1C4-3392-E547-8815-D497EC3FC07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56F800A-E529-3B40-B86F-E4215FF6563C}"/>
              </a:ext>
            </a:extLst>
          </p:cNvPr>
          <p:cNvSpPr>
            <a:spLocks noGrp="1"/>
          </p:cNvSpPr>
          <p:nvPr>
            <p:ph type="sldNum" sz="quarter" idx="12"/>
          </p:nvPr>
        </p:nvSpPr>
        <p:spPr/>
        <p:txBody>
          <a:bodyPr/>
          <a:lstStyle/>
          <a:p>
            <a:fld id="{DEFF58BE-39D8-A24F-8718-D5DA542A0E42}" type="slidenum">
              <a:rPr lang="en-US" smtClean="0"/>
              <a:t>‹#›</a:t>
            </a:fld>
            <a:endParaRPr lang="en-US"/>
          </a:p>
        </p:txBody>
      </p:sp>
    </p:spTree>
    <p:extLst>
      <p:ext uri="{BB962C8B-B14F-4D97-AF65-F5344CB8AC3E}">
        <p14:creationId xmlns:p14="http://schemas.microsoft.com/office/powerpoint/2010/main" val="14638976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C9792F7-36FD-BC45-95D0-D3F0B1A1709A}"/>
              </a:ext>
            </a:extLst>
          </p:cNvPr>
          <p:cNvSpPr>
            <a:spLocks noGrp="1"/>
          </p:cNvSpPr>
          <p:nvPr>
            <p:ph type="dt" sz="half" idx="10"/>
          </p:nvPr>
        </p:nvSpPr>
        <p:spPr/>
        <p:txBody>
          <a:bodyPr/>
          <a:lstStyle/>
          <a:p>
            <a:fld id="{9FD0D953-541B-C448-A143-466C30CCC72A}" type="datetimeFigureOut">
              <a:rPr lang="en-US" smtClean="0"/>
              <a:t>10/20/19</a:t>
            </a:fld>
            <a:endParaRPr lang="en-US"/>
          </a:p>
        </p:txBody>
      </p:sp>
      <p:sp>
        <p:nvSpPr>
          <p:cNvPr id="3" name="Footer Placeholder 2">
            <a:extLst>
              <a:ext uri="{FF2B5EF4-FFF2-40B4-BE49-F238E27FC236}">
                <a16:creationId xmlns:a16="http://schemas.microsoft.com/office/drawing/2014/main" id="{87E384FF-6C78-7F4A-B883-461CBB6BF87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C87F4EC-C22F-414B-8AE2-887B60274ECD}"/>
              </a:ext>
            </a:extLst>
          </p:cNvPr>
          <p:cNvSpPr>
            <a:spLocks noGrp="1"/>
          </p:cNvSpPr>
          <p:nvPr>
            <p:ph type="sldNum" sz="quarter" idx="12"/>
          </p:nvPr>
        </p:nvSpPr>
        <p:spPr/>
        <p:txBody>
          <a:bodyPr/>
          <a:lstStyle/>
          <a:p>
            <a:fld id="{DEFF58BE-39D8-A24F-8718-D5DA542A0E42}" type="slidenum">
              <a:rPr lang="en-US" smtClean="0"/>
              <a:t>‹#›</a:t>
            </a:fld>
            <a:endParaRPr lang="en-US"/>
          </a:p>
        </p:txBody>
      </p:sp>
    </p:spTree>
    <p:extLst>
      <p:ext uri="{BB962C8B-B14F-4D97-AF65-F5344CB8AC3E}">
        <p14:creationId xmlns:p14="http://schemas.microsoft.com/office/powerpoint/2010/main" val="17547152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4BD88F-7721-674A-A862-5E215F091D9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47A1B20-B23E-E843-B62B-E69A80D0F6A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E84BD3D-B7BB-3B4A-B11E-14C7684E597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0A2C4BA-91C6-8D45-9F04-D35A408FBFB4}"/>
              </a:ext>
            </a:extLst>
          </p:cNvPr>
          <p:cNvSpPr>
            <a:spLocks noGrp="1"/>
          </p:cNvSpPr>
          <p:nvPr>
            <p:ph type="dt" sz="half" idx="10"/>
          </p:nvPr>
        </p:nvSpPr>
        <p:spPr/>
        <p:txBody>
          <a:bodyPr/>
          <a:lstStyle/>
          <a:p>
            <a:fld id="{9FD0D953-541B-C448-A143-466C30CCC72A}" type="datetimeFigureOut">
              <a:rPr lang="en-US" smtClean="0"/>
              <a:t>10/20/19</a:t>
            </a:fld>
            <a:endParaRPr lang="en-US"/>
          </a:p>
        </p:txBody>
      </p:sp>
      <p:sp>
        <p:nvSpPr>
          <p:cNvPr id="6" name="Footer Placeholder 5">
            <a:extLst>
              <a:ext uri="{FF2B5EF4-FFF2-40B4-BE49-F238E27FC236}">
                <a16:creationId xmlns:a16="http://schemas.microsoft.com/office/drawing/2014/main" id="{CF70E765-1949-A54E-9D43-71FD5B6A943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0E8637A-527F-A949-83E4-B00DB1136EB2}"/>
              </a:ext>
            </a:extLst>
          </p:cNvPr>
          <p:cNvSpPr>
            <a:spLocks noGrp="1"/>
          </p:cNvSpPr>
          <p:nvPr>
            <p:ph type="sldNum" sz="quarter" idx="12"/>
          </p:nvPr>
        </p:nvSpPr>
        <p:spPr/>
        <p:txBody>
          <a:bodyPr/>
          <a:lstStyle/>
          <a:p>
            <a:fld id="{DEFF58BE-39D8-A24F-8718-D5DA542A0E42}" type="slidenum">
              <a:rPr lang="en-US" smtClean="0"/>
              <a:t>‹#›</a:t>
            </a:fld>
            <a:endParaRPr lang="en-US"/>
          </a:p>
        </p:txBody>
      </p:sp>
    </p:spTree>
    <p:extLst>
      <p:ext uri="{BB962C8B-B14F-4D97-AF65-F5344CB8AC3E}">
        <p14:creationId xmlns:p14="http://schemas.microsoft.com/office/powerpoint/2010/main" val="5558415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65FD5B-DFB7-864A-B5C6-0D5BCE2FF98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DBDF84F-628B-3A49-9DE3-D505CA0136E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B59ABBB-88A2-B144-88AB-3E9039AE879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F5CEB8E-7C90-9744-BFC8-5914876C328F}"/>
              </a:ext>
            </a:extLst>
          </p:cNvPr>
          <p:cNvSpPr>
            <a:spLocks noGrp="1"/>
          </p:cNvSpPr>
          <p:nvPr>
            <p:ph type="dt" sz="half" idx="10"/>
          </p:nvPr>
        </p:nvSpPr>
        <p:spPr/>
        <p:txBody>
          <a:bodyPr/>
          <a:lstStyle/>
          <a:p>
            <a:fld id="{9FD0D953-541B-C448-A143-466C30CCC72A}" type="datetimeFigureOut">
              <a:rPr lang="en-US" smtClean="0"/>
              <a:t>10/20/19</a:t>
            </a:fld>
            <a:endParaRPr lang="en-US"/>
          </a:p>
        </p:txBody>
      </p:sp>
      <p:sp>
        <p:nvSpPr>
          <p:cNvPr id="6" name="Footer Placeholder 5">
            <a:extLst>
              <a:ext uri="{FF2B5EF4-FFF2-40B4-BE49-F238E27FC236}">
                <a16:creationId xmlns:a16="http://schemas.microsoft.com/office/drawing/2014/main" id="{E22057DD-CC07-E941-BFDC-B152AD351DC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EAC542C-742F-8747-9488-535F8DEE852E}"/>
              </a:ext>
            </a:extLst>
          </p:cNvPr>
          <p:cNvSpPr>
            <a:spLocks noGrp="1"/>
          </p:cNvSpPr>
          <p:nvPr>
            <p:ph type="sldNum" sz="quarter" idx="12"/>
          </p:nvPr>
        </p:nvSpPr>
        <p:spPr/>
        <p:txBody>
          <a:bodyPr/>
          <a:lstStyle/>
          <a:p>
            <a:fld id="{DEFF58BE-39D8-A24F-8718-D5DA542A0E42}" type="slidenum">
              <a:rPr lang="en-US" smtClean="0"/>
              <a:t>‹#›</a:t>
            </a:fld>
            <a:endParaRPr lang="en-US"/>
          </a:p>
        </p:txBody>
      </p:sp>
    </p:spTree>
    <p:extLst>
      <p:ext uri="{BB962C8B-B14F-4D97-AF65-F5344CB8AC3E}">
        <p14:creationId xmlns:p14="http://schemas.microsoft.com/office/powerpoint/2010/main" val="35442889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E3A46CE-CC86-9142-A926-9F871825503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918A6AB-2BBE-824D-B187-0D1DCC60FA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9C535D0-62D5-C344-827B-A870B940D5E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D0D953-541B-C448-A143-466C30CCC72A}" type="datetimeFigureOut">
              <a:rPr lang="en-US" smtClean="0"/>
              <a:t>10/20/19</a:t>
            </a:fld>
            <a:endParaRPr lang="en-US"/>
          </a:p>
        </p:txBody>
      </p:sp>
      <p:sp>
        <p:nvSpPr>
          <p:cNvPr id="5" name="Footer Placeholder 4">
            <a:extLst>
              <a:ext uri="{FF2B5EF4-FFF2-40B4-BE49-F238E27FC236}">
                <a16:creationId xmlns:a16="http://schemas.microsoft.com/office/drawing/2014/main" id="{E28E55AA-5466-1B4A-98EC-BC7CB286922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1E90B1E-9536-054D-BE8B-028CF52C988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FF58BE-39D8-A24F-8718-D5DA542A0E42}" type="slidenum">
              <a:rPr lang="en-US" smtClean="0"/>
              <a:t>‹#›</a:t>
            </a:fld>
            <a:endParaRPr lang="en-US"/>
          </a:p>
        </p:txBody>
      </p:sp>
    </p:spTree>
    <p:extLst>
      <p:ext uri="{BB962C8B-B14F-4D97-AF65-F5344CB8AC3E}">
        <p14:creationId xmlns:p14="http://schemas.microsoft.com/office/powerpoint/2010/main" val="30993748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9.tif"/><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tif"/><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23.tif"/><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24.tif"/><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6.tiff"/><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3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37.tif"/><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 Id="rId4" Type="http://schemas.openxmlformats.org/officeDocument/2006/relationships/image" Target="../media/image43.emf"/></Relationships>
</file>

<file path=ppt/slides/_rels/slide4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image" Target="../media/image50.tiff"/><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51.tiff"/><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7.xml"/><Relationship Id="rId4" Type="http://schemas.openxmlformats.org/officeDocument/2006/relationships/image" Target="../media/image54.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7.xml"/><Relationship Id="rId4" Type="http://schemas.openxmlformats.org/officeDocument/2006/relationships/image" Target="../media/image60.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tif"/><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0.tif"/><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38A09-D4CD-5D48-B52A-E4A2A1AFA9B3}"/>
              </a:ext>
            </a:extLst>
          </p:cNvPr>
          <p:cNvSpPr>
            <a:spLocks noGrp="1"/>
          </p:cNvSpPr>
          <p:nvPr>
            <p:ph type="ctrTitle"/>
          </p:nvPr>
        </p:nvSpPr>
        <p:spPr>
          <a:xfrm>
            <a:off x="1524842" y="1923874"/>
            <a:ext cx="9144000" cy="2387600"/>
          </a:xfrm>
        </p:spPr>
        <p:txBody>
          <a:bodyPr>
            <a:normAutofit fontScale="90000"/>
          </a:bodyPr>
          <a:lstStyle/>
          <a:p>
            <a:r>
              <a:rPr lang="en-US" b="1" dirty="0"/>
              <a:t>IVF vs Surgery for endometriosis associated infertility</a:t>
            </a:r>
            <a:br>
              <a:rPr lang="en-US" b="1" dirty="0"/>
            </a:br>
            <a:r>
              <a:rPr lang="en-US" b="1" dirty="0"/>
              <a:t>Pro:  IVF</a:t>
            </a:r>
          </a:p>
        </p:txBody>
      </p:sp>
      <p:sp>
        <p:nvSpPr>
          <p:cNvPr id="3" name="Subtitle 2">
            <a:extLst>
              <a:ext uri="{FF2B5EF4-FFF2-40B4-BE49-F238E27FC236}">
                <a16:creationId xmlns:a16="http://schemas.microsoft.com/office/drawing/2014/main" id="{35E0EBE1-DEE0-AC4A-9501-D043EDC276E9}"/>
              </a:ext>
            </a:extLst>
          </p:cNvPr>
          <p:cNvSpPr>
            <a:spLocks noGrp="1"/>
          </p:cNvSpPr>
          <p:nvPr>
            <p:ph type="subTitle" idx="1"/>
          </p:nvPr>
        </p:nvSpPr>
        <p:spPr>
          <a:xfrm>
            <a:off x="1524842" y="4652930"/>
            <a:ext cx="9144000" cy="1655762"/>
          </a:xfrm>
        </p:spPr>
        <p:txBody>
          <a:bodyPr/>
          <a:lstStyle/>
          <a:p>
            <a:r>
              <a:rPr lang="en-US" dirty="0"/>
              <a:t>Dr. Bulent </a:t>
            </a:r>
            <a:r>
              <a:rPr lang="en-US" dirty="0" err="1"/>
              <a:t>Urman</a:t>
            </a:r>
            <a:endParaRPr lang="en-US" dirty="0"/>
          </a:p>
          <a:p>
            <a:r>
              <a:rPr lang="en-US" dirty="0" err="1"/>
              <a:t>Koc</a:t>
            </a:r>
            <a:r>
              <a:rPr lang="en-US" dirty="0"/>
              <a:t> University School of Medicine</a:t>
            </a:r>
          </a:p>
          <a:p>
            <a:r>
              <a:rPr lang="en-US" dirty="0"/>
              <a:t>American Hospital, Istanbul</a:t>
            </a:r>
          </a:p>
        </p:txBody>
      </p:sp>
      <p:sp>
        <p:nvSpPr>
          <p:cNvPr id="4" name="Rectangle 3">
            <a:extLst>
              <a:ext uri="{FF2B5EF4-FFF2-40B4-BE49-F238E27FC236}">
                <a16:creationId xmlns:a16="http://schemas.microsoft.com/office/drawing/2014/main" id="{F9BE63BA-9BAF-0D44-9D4E-EA4DCFCC0CCC}"/>
              </a:ext>
            </a:extLst>
          </p:cNvPr>
          <p:cNvSpPr/>
          <p:nvPr/>
        </p:nvSpPr>
        <p:spPr>
          <a:xfrm>
            <a:off x="0" y="0"/>
            <a:ext cx="41801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FEB55E32-49E3-634C-9C9A-611557C7F6CA}"/>
              </a:ext>
            </a:extLst>
          </p:cNvPr>
          <p:cNvSpPr/>
          <p:nvPr/>
        </p:nvSpPr>
        <p:spPr>
          <a:xfrm>
            <a:off x="11775674" y="0"/>
            <a:ext cx="418011" cy="6858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9C18FDAA-60D8-DF47-893A-9285A65B4F57}"/>
              </a:ext>
            </a:extLst>
          </p:cNvPr>
          <p:cNvPicPr>
            <a:picLocks noChangeAspect="1"/>
          </p:cNvPicPr>
          <p:nvPr/>
        </p:nvPicPr>
        <p:blipFill>
          <a:blip r:embed="rId2"/>
          <a:stretch>
            <a:fillRect/>
          </a:stretch>
        </p:blipFill>
        <p:spPr>
          <a:xfrm>
            <a:off x="4419118" y="241418"/>
            <a:ext cx="3144757" cy="1599964"/>
          </a:xfrm>
          <a:prstGeom prst="rect">
            <a:avLst/>
          </a:prstGeom>
        </p:spPr>
      </p:pic>
    </p:spTree>
    <p:extLst>
      <p:ext uri="{BB962C8B-B14F-4D97-AF65-F5344CB8AC3E}">
        <p14:creationId xmlns:p14="http://schemas.microsoft.com/office/powerpoint/2010/main" val="36465052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 name="Shape 319"/>
          <p:cNvSpPr>
            <a:spLocks noGrp="1"/>
          </p:cNvSpPr>
          <p:nvPr>
            <p:ph type="body" sz="half" idx="1"/>
          </p:nvPr>
        </p:nvSpPr>
        <p:spPr>
          <a:xfrm>
            <a:off x="2193727" y="4518301"/>
            <a:ext cx="7804547" cy="1732481"/>
          </a:xfrm>
          <a:prstGeom prst="rect">
            <a:avLst/>
          </a:prstGeom>
        </p:spPr>
        <p:txBody>
          <a:bodyPr/>
          <a:lstStyle/>
          <a:p>
            <a:r>
              <a:rPr dirty="0"/>
              <a:t>Spontaneous regression rate is 42 %</a:t>
            </a:r>
          </a:p>
          <a:p>
            <a:r>
              <a:rPr dirty="0"/>
              <a:t>90% of laparoscopic complications occur during entry to abdomen !</a:t>
            </a:r>
          </a:p>
        </p:txBody>
      </p:sp>
      <p:graphicFrame>
        <p:nvGraphicFramePr>
          <p:cNvPr id="320" name="Table 320"/>
          <p:cNvGraphicFramePr/>
          <p:nvPr>
            <p:extLst>
              <p:ext uri="{D42A27DB-BD31-4B8C-83A1-F6EECF244321}">
                <p14:modId xmlns:p14="http://schemas.microsoft.com/office/powerpoint/2010/main" val="1262347004"/>
              </p:ext>
            </p:extLst>
          </p:nvPr>
        </p:nvGraphicFramePr>
        <p:xfrm>
          <a:off x="1742322" y="1453024"/>
          <a:ext cx="8707354" cy="2901604"/>
        </p:xfrm>
        <a:graphic>
          <a:graphicData uri="http://schemas.openxmlformats.org/drawingml/2006/table">
            <a:tbl>
              <a:tblPr firstRow="1" firstCol="1"/>
              <a:tblGrid>
                <a:gridCol w="4353677">
                  <a:extLst>
                    <a:ext uri="{9D8B030D-6E8A-4147-A177-3AD203B41FA5}">
                      <a16:colId xmlns:a16="http://schemas.microsoft.com/office/drawing/2014/main" val="20000"/>
                    </a:ext>
                  </a:extLst>
                </a:gridCol>
                <a:gridCol w="4353677">
                  <a:extLst>
                    <a:ext uri="{9D8B030D-6E8A-4147-A177-3AD203B41FA5}">
                      <a16:colId xmlns:a16="http://schemas.microsoft.com/office/drawing/2014/main" val="20001"/>
                    </a:ext>
                  </a:extLst>
                </a:gridCol>
              </a:tblGrid>
              <a:tr h="725401">
                <a:tc>
                  <a:txBody>
                    <a:bodyPr/>
                    <a:lstStyle/>
                    <a:p>
                      <a:pPr defTabSz="914400">
                        <a:tabLst>
                          <a:tab pos="1181100" algn="l"/>
                        </a:tabLst>
                        <a:defRPr b="0">
                          <a:solidFill>
                            <a:srgbClr val="000000"/>
                          </a:solidFill>
                        </a:defRPr>
                      </a:pPr>
                      <a:r>
                        <a:rPr sz="1800" b="1" dirty="0">
                          <a:solidFill>
                            <a:srgbClr val="FFFFFF"/>
                          </a:solidFill>
                          <a:effectLst>
                            <a:outerShdw blurRad="25400" dist="25400" dir="5400000" rotWithShape="0">
                              <a:srgbClr val="000000">
                                <a:alpha val="60000"/>
                              </a:srgbClr>
                            </a:outerShdw>
                          </a:effectLst>
                          <a:sym typeface="Helvetica"/>
                        </a:rPr>
                        <a:t>Prevalance of Endometriosis</a:t>
                      </a:r>
                    </a:p>
                  </a:txBody>
                  <a:tcPr marL="35719" marR="35719" marT="35719" marB="35719" anchor="ctr" horzOverflow="overflow">
                    <a:solidFill>
                      <a:srgbClr val="C10B25"/>
                    </a:solidFill>
                  </a:tcPr>
                </a:tc>
                <a:tc>
                  <a:txBody>
                    <a:bodyPr/>
                    <a:lstStyle/>
                    <a:p>
                      <a:pPr defTabSz="914400">
                        <a:tabLst>
                          <a:tab pos="1181100" algn="l"/>
                        </a:tabLst>
                        <a:defRPr b="0">
                          <a:solidFill>
                            <a:srgbClr val="000000"/>
                          </a:solidFill>
                        </a:defRPr>
                      </a:pPr>
                      <a:r>
                        <a:rPr sz="1800" b="1" dirty="0">
                          <a:solidFill>
                            <a:srgbClr val="FFFFFF"/>
                          </a:solidFill>
                          <a:effectLst>
                            <a:outerShdw blurRad="25400" dist="25400" dir="5400000" rotWithShape="0">
                              <a:srgbClr val="000000">
                                <a:alpha val="60000"/>
                              </a:srgbClr>
                            </a:outerShdw>
                          </a:effectLst>
                          <a:sym typeface="Helvetica"/>
                        </a:rPr>
                        <a:t>Number Needed to Laparoscopy
(95% CI)</a:t>
                      </a:r>
                    </a:p>
                  </a:txBody>
                  <a:tcPr marL="35719" marR="35719" marT="35719" marB="35719" anchor="ctr" horzOverflow="overflow">
                    <a:solidFill>
                      <a:srgbClr val="C10B25"/>
                    </a:solidFill>
                  </a:tcPr>
                </a:tc>
                <a:extLst>
                  <a:ext uri="{0D108BD9-81ED-4DB2-BD59-A6C34878D82A}">
                    <a16:rowId xmlns:a16="http://schemas.microsoft.com/office/drawing/2014/main" val="10000"/>
                  </a:ext>
                </a:extLst>
              </a:tr>
              <a:tr h="725401">
                <a:tc>
                  <a:txBody>
                    <a:bodyPr/>
                    <a:lstStyle/>
                    <a:p>
                      <a:pPr defTabSz="914400">
                        <a:tabLst>
                          <a:tab pos="1181100" algn="l"/>
                        </a:tabLst>
                        <a:defRPr b="0">
                          <a:solidFill>
                            <a:srgbClr val="000000"/>
                          </a:solidFill>
                        </a:defRPr>
                      </a:pPr>
                      <a:r>
                        <a:rPr sz="2400" b="1" dirty="0">
                          <a:solidFill>
                            <a:srgbClr val="FFFFFF"/>
                          </a:solidFill>
                          <a:effectLst>
                            <a:outerShdw blurRad="25400" dist="25400" dir="5400000" rotWithShape="0">
                              <a:srgbClr val="000000">
                                <a:alpha val="60000"/>
                              </a:srgbClr>
                            </a:outerShdw>
                          </a:effectLst>
                          <a:sym typeface="Helvetica"/>
                        </a:rPr>
                        <a:t>%50</a:t>
                      </a:r>
                    </a:p>
                  </a:txBody>
                  <a:tcPr marL="35719" marR="35719" marT="35719" marB="35719" anchor="ctr" horzOverflow="overflow">
                    <a:solidFill>
                      <a:srgbClr val="C10B25"/>
                    </a:solidFill>
                  </a:tcPr>
                </a:tc>
                <a:tc>
                  <a:txBody>
                    <a:bodyPr/>
                    <a:lstStyle/>
                    <a:p>
                      <a:pPr algn="ctr" defTabSz="914400"/>
                      <a:r>
                        <a:rPr sz="2500" dirty="0"/>
                        <a:t>17 (9 - 669)</a:t>
                      </a:r>
                    </a:p>
                  </a:txBody>
                  <a:tcPr marL="35719" marR="35719" marT="35719" marB="35719" anchor="ctr" horzOverflow="overflow">
                    <a:lnR w="12700">
                      <a:solidFill>
                        <a:srgbClr val="606060"/>
                      </a:solidFill>
                      <a:miter lim="400000"/>
                    </a:lnR>
                  </a:tcPr>
                </a:tc>
                <a:extLst>
                  <a:ext uri="{0D108BD9-81ED-4DB2-BD59-A6C34878D82A}">
                    <a16:rowId xmlns:a16="http://schemas.microsoft.com/office/drawing/2014/main" val="10001"/>
                  </a:ext>
                </a:extLst>
              </a:tr>
              <a:tr h="725401">
                <a:tc>
                  <a:txBody>
                    <a:bodyPr/>
                    <a:lstStyle/>
                    <a:p>
                      <a:pPr defTabSz="914400">
                        <a:tabLst>
                          <a:tab pos="1181100" algn="l"/>
                        </a:tabLst>
                        <a:defRPr b="0">
                          <a:solidFill>
                            <a:srgbClr val="000000"/>
                          </a:solidFill>
                        </a:defRPr>
                      </a:pPr>
                      <a:r>
                        <a:rPr sz="2400" b="1" dirty="0">
                          <a:solidFill>
                            <a:srgbClr val="FFFFFF"/>
                          </a:solidFill>
                          <a:effectLst>
                            <a:outerShdw blurRad="25400" dist="25400" dir="5400000" rotWithShape="0">
                              <a:srgbClr val="000000">
                                <a:alpha val="60000"/>
                              </a:srgbClr>
                            </a:outerShdw>
                          </a:effectLst>
                          <a:sym typeface="Helvetica"/>
                        </a:rPr>
                        <a:t>%30</a:t>
                      </a:r>
                    </a:p>
                  </a:txBody>
                  <a:tcPr marL="35719" marR="35719" marT="35719" marB="35719" anchor="ctr" horzOverflow="overflow">
                    <a:solidFill>
                      <a:srgbClr val="C10B25"/>
                    </a:solidFill>
                  </a:tcPr>
                </a:tc>
                <a:tc>
                  <a:txBody>
                    <a:bodyPr/>
                    <a:lstStyle/>
                    <a:p>
                      <a:pPr algn="ctr" defTabSz="914400"/>
                      <a:r>
                        <a:rPr sz="2500" dirty="0"/>
                        <a:t>26 (13 - 810)</a:t>
                      </a:r>
                    </a:p>
                  </a:txBody>
                  <a:tcPr marL="35719" marR="35719" marT="35719" marB="35719" anchor="ctr" horzOverflow="overflow">
                    <a:lnR w="12700">
                      <a:solidFill>
                        <a:srgbClr val="606060"/>
                      </a:solidFill>
                      <a:miter lim="400000"/>
                    </a:lnR>
                  </a:tcPr>
                </a:tc>
                <a:extLst>
                  <a:ext uri="{0D108BD9-81ED-4DB2-BD59-A6C34878D82A}">
                    <a16:rowId xmlns:a16="http://schemas.microsoft.com/office/drawing/2014/main" val="10002"/>
                  </a:ext>
                </a:extLst>
              </a:tr>
              <a:tr h="725401">
                <a:tc>
                  <a:txBody>
                    <a:bodyPr/>
                    <a:lstStyle/>
                    <a:p>
                      <a:pPr defTabSz="914400">
                        <a:tabLst>
                          <a:tab pos="1181100" algn="l"/>
                        </a:tabLst>
                        <a:defRPr b="0">
                          <a:solidFill>
                            <a:srgbClr val="000000"/>
                          </a:solidFill>
                        </a:defRPr>
                      </a:pPr>
                      <a:r>
                        <a:rPr sz="2400" b="1" dirty="0">
                          <a:solidFill>
                            <a:srgbClr val="FFFFFF"/>
                          </a:solidFill>
                          <a:effectLst>
                            <a:outerShdw blurRad="25400" dist="25400" dir="5400000" rotWithShape="0">
                              <a:srgbClr val="000000">
                                <a:alpha val="60000"/>
                              </a:srgbClr>
                            </a:outerShdw>
                          </a:effectLst>
                          <a:sym typeface="Helvetica"/>
                        </a:rPr>
                        <a:t>%10</a:t>
                      </a:r>
                    </a:p>
                  </a:txBody>
                  <a:tcPr marL="35719" marR="35719" marT="35719" marB="35719" anchor="ctr" horzOverflow="overflow">
                    <a:solidFill>
                      <a:srgbClr val="C10B25"/>
                    </a:solidFill>
                  </a:tcPr>
                </a:tc>
                <a:tc>
                  <a:txBody>
                    <a:bodyPr/>
                    <a:lstStyle/>
                    <a:p>
                      <a:pPr algn="ctr" defTabSz="914400"/>
                      <a:r>
                        <a:rPr sz="2500" dirty="0"/>
                        <a:t>75 (39 - 2422)</a:t>
                      </a:r>
                    </a:p>
                  </a:txBody>
                  <a:tcPr marL="35719" marR="35719" marT="35719" marB="35719" anchor="ctr" horzOverflow="overflow">
                    <a:lnR w="12700">
                      <a:solidFill>
                        <a:srgbClr val="606060"/>
                      </a:solidFill>
                      <a:miter lim="400000"/>
                    </a:lnR>
                    <a:lnB w="12700">
                      <a:solidFill>
                        <a:srgbClr val="606060"/>
                      </a:solidFill>
                      <a:miter lim="400000"/>
                    </a:lnB>
                  </a:tcPr>
                </a:tc>
                <a:extLst>
                  <a:ext uri="{0D108BD9-81ED-4DB2-BD59-A6C34878D82A}">
                    <a16:rowId xmlns:a16="http://schemas.microsoft.com/office/drawing/2014/main" val="10003"/>
                  </a:ext>
                </a:extLst>
              </a:tr>
            </a:tbl>
          </a:graphicData>
        </a:graphic>
      </p:graphicFrame>
      <p:sp>
        <p:nvSpPr>
          <p:cNvPr id="321" name="Shape 321"/>
          <p:cNvSpPr>
            <a:spLocks noGrp="1"/>
          </p:cNvSpPr>
          <p:nvPr>
            <p:ph type="title"/>
          </p:nvPr>
        </p:nvSpPr>
        <p:spPr>
          <a:prstGeom prst="rect">
            <a:avLst/>
          </a:prstGeom>
        </p:spPr>
        <p:txBody>
          <a:bodyPr>
            <a:normAutofit fontScale="90000"/>
          </a:bodyPr>
          <a:lstStyle>
            <a:lvl1pPr defTabSz="251206">
              <a:defRPr sz="3440"/>
            </a:lvl1pPr>
          </a:lstStyle>
          <a:p>
            <a:r>
              <a:rPr dirty="0">
                <a:solidFill>
                  <a:schemeClr val="tx1"/>
                </a:solidFill>
              </a:rPr>
              <a:t>How many women with unexplained infertility should I operate for one additional pregnancy ?</a:t>
            </a:r>
          </a:p>
        </p:txBody>
      </p:sp>
    </p:spTree>
    <p:extLst>
      <p:ext uri="{BB962C8B-B14F-4D97-AF65-F5344CB8AC3E}">
        <p14:creationId xmlns:p14="http://schemas.microsoft.com/office/powerpoint/2010/main" val="25063369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9">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19">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1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9"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4" name="Table 324"/>
          <p:cNvGraphicFramePr/>
          <p:nvPr>
            <p:extLst>
              <p:ext uri="{D42A27DB-BD31-4B8C-83A1-F6EECF244321}">
                <p14:modId xmlns:p14="http://schemas.microsoft.com/office/powerpoint/2010/main" val="403768706"/>
              </p:ext>
            </p:extLst>
          </p:nvPr>
        </p:nvGraphicFramePr>
        <p:xfrm>
          <a:off x="1100957" y="722644"/>
          <a:ext cx="9918337" cy="5461180"/>
        </p:xfrm>
        <a:graphic>
          <a:graphicData uri="http://schemas.openxmlformats.org/drawingml/2006/table">
            <a:tbl>
              <a:tblPr firstRow="1" firstCol="1"/>
              <a:tblGrid>
                <a:gridCol w="2204406">
                  <a:extLst>
                    <a:ext uri="{9D8B030D-6E8A-4147-A177-3AD203B41FA5}">
                      <a16:colId xmlns:a16="http://schemas.microsoft.com/office/drawing/2014/main" val="20000"/>
                    </a:ext>
                  </a:extLst>
                </a:gridCol>
                <a:gridCol w="7713931">
                  <a:extLst>
                    <a:ext uri="{9D8B030D-6E8A-4147-A177-3AD203B41FA5}">
                      <a16:colId xmlns:a16="http://schemas.microsoft.com/office/drawing/2014/main" val="20001"/>
                    </a:ext>
                  </a:extLst>
                </a:gridCol>
              </a:tblGrid>
              <a:tr h="1092236">
                <a:tc>
                  <a:txBody>
                    <a:bodyPr/>
                    <a:lstStyle/>
                    <a:p>
                      <a:pPr defTabSz="914400">
                        <a:tabLst>
                          <a:tab pos="1181100" algn="l"/>
                        </a:tabLst>
                        <a:defRPr b="0">
                          <a:solidFill>
                            <a:srgbClr val="000000"/>
                          </a:solidFill>
                        </a:defRPr>
                      </a:pPr>
                      <a:r>
                        <a:rPr sz="1900" b="1">
                          <a:solidFill>
                            <a:srgbClr val="FFFFFF"/>
                          </a:solidFill>
                          <a:effectLst>
                            <a:outerShdw blurRad="25400" dist="25400" dir="5400000" rotWithShape="0">
                              <a:srgbClr val="000000">
                                <a:alpha val="60000"/>
                              </a:srgbClr>
                            </a:outerShdw>
                          </a:effectLst>
                          <a:sym typeface="Helvetica"/>
                        </a:rPr>
                        <a:t>SURGERY</a:t>
                      </a:r>
                    </a:p>
                  </a:txBody>
                  <a:tcPr marL="35719" marR="35719" marT="35719" marB="35719" anchor="ctr" horzOverflow="overflow">
                    <a:solidFill>
                      <a:srgbClr val="C10B25"/>
                    </a:solidFill>
                  </a:tcPr>
                </a:tc>
                <a:tc>
                  <a:txBody>
                    <a:bodyPr/>
                    <a:lstStyle/>
                    <a:p>
                      <a:pPr algn="ctr" defTabSz="914400">
                        <a:tabLst>
                          <a:tab pos="1181100" algn="l"/>
                        </a:tabLst>
                        <a:defRPr b="0">
                          <a:solidFill>
                            <a:srgbClr val="000000"/>
                          </a:solidFill>
                        </a:defRPr>
                      </a:pPr>
                      <a:r>
                        <a:rPr sz="2400" b="1" dirty="0">
                          <a:solidFill>
                            <a:srgbClr val="FFFFFF"/>
                          </a:solidFill>
                          <a:effectLst>
                            <a:outerShdw blurRad="25400" dist="25400" dir="5400000" rotWithShape="0">
                              <a:srgbClr val="000000">
                                <a:alpha val="60000"/>
                              </a:srgbClr>
                            </a:outerShdw>
                          </a:effectLst>
                          <a:sym typeface="Helvetica"/>
                        </a:rPr>
                        <a:t>STAGE I - II</a:t>
                      </a:r>
                    </a:p>
                  </a:txBody>
                  <a:tcPr marL="35719" marR="35719" marT="35719" marB="35719" anchor="ctr" horzOverflow="overflow">
                    <a:solidFill>
                      <a:srgbClr val="C10B25"/>
                    </a:solidFill>
                  </a:tcPr>
                </a:tc>
                <a:extLst>
                  <a:ext uri="{0D108BD9-81ED-4DB2-BD59-A6C34878D82A}">
                    <a16:rowId xmlns:a16="http://schemas.microsoft.com/office/drawing/2014/main" val="10000"/>
                  </a:ext>
                </a:extLst>
              </a:tr>
              <a:tr h="1092236">
                <a:tc>
                  <a:txBody>
                    <a:bodyPr/>
                    <a:lstStyle/>
                    <a:p>
                      <a:pPr defTabSz="914400">
                        <a:tabLst>
                          <a:tab pos="1181100" algn="l"/>
                        </a:tabLst>
                        <a:defRPr b="0">
                          <a:solidFill>
                            <a:srgbClr val="000000"/>
                          </a:solidFill>
                        </a:defRPr>
                      </a:pPr>
                      <a:r>
                        <a:rPr sz="1900" b="1">
                          <a:solidFill>
                            <a:srgbClr val="FFFFFF"/>
                          </a:solidFill>
                          <a:effectLst>
                            <a:outerShdw blurRad="25400" dist="25400" dir="5400000" rotWithShape="0">
                              <a:srgbClr val="000000">
                                <a:alpha val="60000"/>
                              </a:srgbClr>
                            </a:outerShdw>
                          </a:effectLst>
                          <a:sym typeface="Helvetica"/>
                        </a:rPr>
                        <a:t>BENEFIT</a:t>
                      </a:r>
                    </a:p>
                  </a:txBody>
                  <a:tcPr marL="35719" marR="35719" marT="35719" marB="35719" anchor="ctr" horzOverflow="overflow">
                    <a:solidFill>
                      <a:srgbClr val="C10B25"/>
                    </a:solidFill>
                  </a:tcPr>
                </a:tc>
                <a:tc>
                  <a:txBody>
                    <a:bodyPr/>
                    <a:lstStyle/>
                    <a:p>
                      <a:pPr algn="ctr" defTabSz="914400"/>
                      <a:r>
                        <a:rPr sz="2500" dirty="0"/>
                        <a:t>Controversial / Marginal</a:t>
                      </a:r>
                      <a:endParaRPr lang="tr-TR" sz="2500" dirty="0"/>
                    </a:p>
                  </a:txBody>
                  <a:tcPr marL="35719" marR="35719" marT="35719" marB="35719" anchor="ctr" horzOverflow="overflow">
                    <a:lnR w="12700">
                      <a:solidFill>
                        <a:srgbClr val="606060"/>
                      </a:solidFill>
                      <a:miter lim="400000"/>
                    </a:lnR>
                  </a:tcPr>
                </a:tc>
                <a:extLst>
                  <a:ext uri="{0D108BD9-81ED-4DB2-BD59-A6C34878D82A}">
                    <a16:rowId xmlns:a16="http://schemas.microsoft.com/office/drawing/2014/main" val="10001"/>
                  </a:ext>
                </a:extLst>
              </a:tr>
              <a:tr h="1092236">
                <a:tc>
                  <a:txBody>
                    <a:bodyPr/>
                    <a:lstStyle/>
                    <a:p>
                      <a:pPr defTabSz="914400">
                        <a:tabLst>
                          <a:tab pos="1181100" algn="l"/>
                        </a:tabLst>
                        <a:defRPr b="0">
                          <a:solidFill>
                            <a:srgbClr val="000000"/>
                          </a:solidFill>
                        </a:defRPr>
                      </a:pPr>
                      <a:r>
                        <a:rPr sz="1900" b="1">
                          <a:solidFill>
                            <a:srgbClr val="FFFFFF"/>
                          </a:solidFill>
                          <a:effectLst>
                            <a:outerShdw blurRad="25400" dist="25400" dir="5400000" rotWithShape="0">
                              <a:srgbClr val="000000">
                                <a:alpha val="60000"/>
                              </a:srgbClr>
                            </a:outerShdw>
                          </a:effectLst>
                          <a:sym typeface="Helvetica"/>
                        </a:rPr>
                        <a:t>RISK</a:t>
                      </a:r>
                    </a:p>
                  </a:txBody>
                  <a:tcPr marL="35719" marR="35719" marT="35719" marB="35719" anchor="ctr" horzOverflow="overflow">
                    <a:solidFill>
                      <a:srgbClr val="C10B25"/>
                    </a:solidFill>
                  </a:tcPr>
                </a:tc>
                <a:tc>
                  <a:txBody>
                    <a:bodyPr/>
                    <a:lstStyle/>
                    <a:p>
                      <a:pPr algn="ctr" defTabSz="914400"/>
                      <a:r>
                        <a:rPr sz="2500" dirty="0"/>
                        <a:t>Same as any laparoscopy
Recurrence</a:t>
                      </a:r>
                    </a:p>
                  </a:txBody>
                  <a:tcPr marL="35719" marR="35719" marT="35719" marB="35719" anchor="ctr" horzOverflow="overflow">
                    <a:lnR w="12700">
                      <a:solidFill>
                        <a:srgbClr val="606060"/>
                      </a:solidFill>
                      <a:miter lim="400000"/>
                    </a:lnR>
                  </a:tcPr>
                </a:tc>
                <a:extLst>
                  <a:ext uri="{0D108BD9-81ED-4DB2-BD59-A6C34878D82A}">
                    <a16:rowId xmlns:a16="http://schemas.microsoft.com/office/drawing/2014/main" val="10002"/>
                  </a:ext>
                </a:extLst>
              </a:tr>
              <a:tr h="1092236">
                <a:tc>
                  <a:txBody>
                    <a:bodyPr/>
                    <a:lstStyle/>
                    <a:p>
                      <a:pPr defTabSz="914400">
                        <a:tabLst>
                          <a:tab pos="1181100" algn="l"/>
                        </a:tabLst>
                        <a:defRPr b="0">
                          <a:solidFill>
                            <a:srgbClr val="000000"/>
                          </a:solidFill>
                        </a:defRPr>
                      </a:pPr>
                      <a:r>
                        <a:rPr sz="1900" b="1">
                          <a:solidFill>
                            <a:srgbClr val="FFFFFF"/>
                          </a:solidFill>
                          <a:effectLst>
                            <a:outerShdw blurRad="25400" dist="25400" dir="5400000" rotWithShape="0">
                              <a:srgbClr val="000000">
                                <a:alpha val="60000"/>
                              </a:srgbClr>
                            </a:outerShdw>
                          </a:effectLst>
                          <a:sym typeface="Helvetica"/>
                        </a:rPr>
                        <a:t>COST</a:t>
                      </a:r>
                    </a:p>
                  </a:txBody>
                  <a:tcPr marL="35719" marR="35719" marT="35719" marB="35719" anchor="ctr" horzOverflow="overflow">
                    <a:solidFill>
                      <a:srgbClr val="C10B25"/>
                    </a:solidFill>
                  </a:tcPr>
                </a:tc>
                <a:tc>
                  <a:txBody>
                    <a:bodyPr/>
                    <a:lstStyle/>
                    <a:p>
                      <a:pPr algn="ctr" defTabSz="914400"/>
                      <a:r>
                        <a:rPr sz="2500" dirty="0"/>
                        <a:t>Depends on the system</a:t>
                      </a:r>
                    </a:p>
                  </a:txBody>
                  <a:tcPr marL="35719" marR="35719" marT="35719" marB="35719" anchor="ctr" horzOverflow="overflow">
                    <a:lnR w="12700">
                      <a:solidFill>
                        <a:srgbClr val="606060"/>
                      </a:solidFill>
                      <a:miter lim="400000"/>
                    </a:lnR>
                  </a:tcPr>
                </a:tc>
                <a:extLst>
                  <a:ext uri="{0D108BD9-81ED-4DB2-BD59-A6C34878D82A}">
                    <a16:rowId xmlns:a16="http://schemas.microsoft.com/office/drawing/2014/main" val="10003"/>
                  </a:ext>
                </a:extLst>
              </a:tr>
              <a:tr h="1092236">
                <a:tc>
                  <a:txBody>
                    <a:bodyPr/>
                    <a:lstStyle/>
                    <a:p>
                      <a:pPr defTabSz="914400">
                        <a:tabLst>
                          <a:tab pos="1181100" algn="l"/>
                        </a:tabLst>
                        <a:defRPr b="0">
                          <a:solidFill>
                            <a:srgbClr val="000000"/>
                          </a:solidFill>
                        </a:defRPr>
                      </a:pPr>
                      <a:r>
                        <a:rPr sz="1900" b="1" dirty="0">
                          <a:solidFill>
                            <a:srgbClr val="FFFFFF"/>
                          </a:solidFill>
                          <a:effectLst>
                            <a:outerShdw blurRad="25400" dist="25400" dir="5400000" rotWithShape="0">
                              <a:srgbClr val="000000">
                                <a:alpha val="60000"/>
                              </a:srgbClr>
                            </a:outerShdw>
                          </a:effectLst>
                          <a:sym typeface="Helvetica"/>
                        </a:rPr>
                        <a:t>VERDICT</a:t>
                      </a:r>
                    </a:p>
                  </a:txBody>
                  <a:tcPr marL="35719" marR="35719" marT="35719" marB="35719" anchor="ctr" horzOverflow="overflow">
                    <a:solidFill>
                      <a:srgbClr val="C10B25"/>
                    </a:solidFill>
                  </a:tcPr>
                </a:tc>
                <a:tc>
                  <a:txBody>
                    <a:bodyPr/>
                    <a:lstStyle/>
                    <a:p>
                      <a:pPr algn="ctr" defTabSz="914400"/>
                      <a:r>
                        <a:rPr sz="2500" dirty="0"/>
                        <a:t>Risk and cost are high for an intervention</a:t>
                      </a:r>
                      <a:endParaRPr lang="tr-TR" sz="2500" dirty="0"/>
                    </a:p>
                    <a:p>
                      <a:pPr algn="ctr" defTabSz="914400"/>
                      <a:r>
                        <a:rPr sz="2800" b="1" dirty="0"/>
                        <a:t>that is futile most of the time.</a:t>
                      </a:r>
                    </a:p>
                  </a:txBody>
                  <a:tcPr marL="35719" marR="35719" marT="35719" marB="35719" anchor="ctr" horzOverflow="overflow">
                    <a:lnR w="12700">
                      <a:solidFill>
                        <a:srgbClr val="606060"/>
                      </a:solidFill>
                      <a:miter lim="400000"/>
                    </a:lnR>
                    <a:lnB w="12700">
                      <a:solidFill>
                        <a:srgbClr val="606060"/>
                      </a:solidFill>
                      <a:miter lim="400000"/>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237424000"/>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BFE13FB-3219-8F47-A652-AC90F31C1A9D}"/>
              </a:ext>
            </a:extLst>
          </p:cNvPr>
          <p:cNvPicPr>
            <a:picLocks noChangeAspect="1"/>
          </p:cNvPicPr>
          <p:nvPr/>
        </p:nvPicPr>
        <p:blipFill>
          <a:blip r:embed="rId3"/>
          <a:stretch>
            <a:fillRect/>
          </a:stretch>
        </p:blipFill>
        <p:spPr>
          <a:xfrm>
            <a:off x="1856509" y="836977"/>
            <a:ext cx="8478982" cy="4490324"/>
          </a:xfrm>
          <a:prstGeom prst="rect">
            <a:avLst/>
          </a:prstGeom>
        </p:spPr>
      </p:pic>
      <p:pic>
        <p:nvPicPr>
          <p:cNvPr id="3" name="Picture 2">
            <a:extLst>
              <a:ext uri="{FF2B5EF4-FFF2-40B4-BE49-F238E27FC236}">
                <a16:creationId xmlns:a16="http://schemas.microsoft.com/office/drawing/2014/main" id="{DBE38E53-4A0B-144B-BA12-394E8CFA133C}"/>
              </a:ext>
            </a:extLst>
          </p:cNvPr>
          <p:cNvPicPr>
            <a:picLocks noChangeAspect="1"/>
          </p:cNvPicPr>
          <p:nvPr/>
        </p:nvPicPr>
        <p:blipFill>
          <a:blip r:embed="rId4"/>
          <a:stretch>
            <a:fillRect/>
          </a:stretch>
        </p:blipFill>
        <p:spPr>
          <a:xfrm>
            <a:off x="2437534" y="210476"/>
            <a:ext cx="7316932" cy="6437047"/>
          </a:xfrm>
          <a:prstGeom prst="rect">
            <a:avLst/>
          </a:prstGeom>
        </p:spPr>
      </p:pic>
    </p:spTree>
    <p:extLst>
      <p:ext uri="{BB962C8B-B14F-4D97-AF65-F5344CB8AC3E}">
        <p14:creationId xmlns:p14="http://schemas.microsoft.com/office/powerpoint/2010/main" val="927719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84350" y="1554629"/>
            <a:ext cx="8623300" cy="4851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Shape 326">
            <a:extLst>
              <a:ext uri="{FF2B5EF4-FFF2-40B4-BE49-F238E27FC236}">
                <a16:creationId xmlns:a16="http://schemas.microsoft.com/office/drawing/2014/main" id="{CE4DC155-402E-E046-BAD7-4B72788E3419}"/>
              </a:ext>
            </a:extLst>
          </p:cNvPr>
          <p:cNvSpPr txBox="1">
            <a:spLocks/>
          </p:cNvSpPr>
          <p:nvPr/>
        </p:nvSpPr>
        <p:spPr>
          <a:xfrm>
            <a:off x="1025945" y="223371"/>
            <a:ext cx="10406063" cy="834368"/>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176623">
              <a:defRPr sz="3440"/>
            </a:pPr>
            <a:r>
              <a:rPr lang="en-US" sz="4000" b="1" dirty="0">
                <a:solidFill>
                  <a:srgbClr val="C10B25"/>
                </a:solidFill>
              </a:rPr>
              <a:t>Infertility work - up shows endometrioma</a:t>
            </a:r>
          </a:p>
          <a:p>
            <a:pPr algn="ctr" defTabSz="176623">
              <a:defRPr sz="3440"/>
            </a:pPr>
            <a:r>
              <a:rPr lang="en-US" sz="4000" b="1" dirty="0">
                <a:solidFill>
                  <a:srgbClr val="C10B25"/>
                </a:solidFill>
              </a:rPr>
              <a:t>Should I offer surgery ?</a:t>
            </a:r>
          </a:p>
        </p:txBody>
      </p:sp>
    </p:spTree>
    <p:extLst>
      <p:ext uri="{BB962C8B-B14F-4D97-AF65-F5344CB8AC3E}">
        <p14:creationId xmlns:p14="http://schemas.microsoft.com/office/powerpoint/2010/main" val="15169131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7" name="Table 327"/>
          <p:cNvGraphicFramePr/>
          <p:nvPr>
            <p:extLst>
              <p:ext uri="{D42A27DB-BD31-4B8C-83A1-F6EECF244321}">
                <p14:modId xmlns:p14="http://schemas.microsoft.com/office/powerpoint/2010/main" val="2990014525"/>
              </p:ext>
            </p:extLst>
          </p:nvPr>
        </p:nvGraphicFramePr>
        <p:xfrm>
          <a:off x="1520161" y="901154"/>
          <a:ext cx="9151678" cy="5055692"/>
        </p:xfrm>
        <a:graphic>
          <a:graphicData uri="http://schemas.openxmlformats.org/drawingml/2006/table">
            <a:tbl>
              <a:tblPr firstRow="1"/>
              <a:tblGrid>
                <a:gridCol w="4575839">
                  <a:extLst>
                    <a:ext uri="{9D8B030D-6E8A-4147-A177-3AD203B41FA5}">
                      <a16:colId xmlns:a16="http://schemas.microsoft.com/office/drawing/2014/main" val="20000"/>
                    </a:ext>
                  </a:extLst>
                </a:gridCol>
                <a:gridCol w="4575839">
                  <a:extLst>
                    <a:ext uri="{9D8B030D-6E8A-4147-A177-3AD203B41FA5}">
                      <a16:colId xmlns:a16="http://schemas.microsoft.com/office/drawing/2014/main" val="20001"/>
                    </a:ext>
                  </a:extLst>
                </a:gridCol>
              </a:tblGrid>
              <a:tr h="1263923">
                <a:tc>
                  <a:txBody>
                    <a:bodyPr/>
                    <a:lstStyle/>
                    <a:p>
                      <a:pPr defTabSz="914400">
                        <a:tabLst>
                          <a:tab pos="1181100" algn="l"/>
                        </a:tabLst>
                        <a:defRPr b="0">
                          <a:solidFill>
                            <a:srgbClr val="000000"/>
                          </a:solidFill>
                        </a:defRPr>
                      </a:pPr>
                      <a:r>
                        <a:rPr sz="1800" b="1" dirty="0">
                          <a:solidFill>
                            <a:srgbClr val="FFFFFF"/>
                          </a:solidFill>
                          <a:effectLst>
                            <a:outerShdw blurRad="25400" dist="25400" dir="5400000" rotWithShape="0">
                              <a:srgbClr val="000000">
                                <a:alpha val="60000"/>
                              </a:srgbClr>
                            </a:outerShdw>
                          </a:effectLst>
                          <a:sym typeface="Helvetica"/>
                        </a:rPr>
                        <a:t>PROPOSED BENEFITS</a:t>
                      </a:r>
                    </a:p>
                  </a:txBody>
                  <a:tcPr marL="35719" marR="35719" marT="35719" marB="35719" anchor="ctr" horzOverflow="overflow">
                    <a:solidFill>
                      <a:srgbClr val="C10B25"/>
                    </a:solidFill>
                  </a:tcPr>
                </a:tc>
                <a:tc>
                  <a:txBody>
                    <a:bodyPr/>
                    <a:lstStyle/>
                    <a:p>
                      <a:pPr defTabSz="914400">
                        <a:tabLst>
                          <a:tab pos="1181100" algn="l"/>
                        </a:tabLst>
                        <a:defRPr b="0">
                          <a:solidFill>
                            <a:srgbClr val="000000"/>
                          </a:solidFill>
                        </a:defRPr>
                      </a:pPr>
                      <a:r>
                        <a:rPr sz="1800" b="1" dirty="0">
                          <a:solidFill>
                            <a:srgbClr val="FFFFFF"/>
                          </a:solidFill>
                          <a:effectLst>
                            <a:outerShdw blurRad="25400" dist="25400" dir="5400000" rotWithShape="0">
                              <a:srgbClr val="000000">
                                <a:alpha val="60000"/>
                              </a:srgbClr>
                            </a:outerShdw>
                          </a:effectLst>
                          <a:sym typeface="Helvetica"/>
                        </a:rPr>
                        <a:t>COMMENT</a:t>
                      </a:r>
                    </a:p>
                  </a:txBody>
                  <a:tcPr marL="35719" marR="35719" marT="35719" marB="35719" anchor="ctr" horzOverflow="overflow">
                    <a:solidFill>
                      <a:srgbClr val="C10B25"/>
                    </a:solidFill>
                  </a:tcPr>
                </a:tc>
                <a:extLst>
                  <a:ext uri="{0D108BD9-81ED-4DB2-BD59-A6C34878D82A}">
                    <a16:rowId xmlns:a16="http://schemas.microsoft.com/office/drawing/2014/main" val="10000"/>
                  </a:ext>
                </a:extLst>
              </a:tr>
              <a:tr h="1263923">
                <a:tc>
                  <a:txBody>
                    <a:bodyPr/>
                    <a:lstStyle/>
                    <a:p>
                      <a:pPr defTabSz="914400"/>
                      <a:r>
                        <a:rPr sz="1800">
                          <a:solidFill>
                            <a:srgbClr val="FFFFFF"/>
                          </a:solidFill>
                        </a:rPr>
                        <a:t>DIAGNOSE/RULE OUT MALIGNANCY</a:t>
                      </a:r>
                    </a:p>
                  </a:txBody>
                  <a:tcPr marL="35719" marR="35719" marT="35719" marB="35719" anchor="ctr" horzOverflow="overflow">
                    <a:lnL w="12700">
                      <a:solidFill>
                        <a:srgbClr val="606060"/>
                      </a:solidFill>
                      <a:miter lim="400000"/>
                    </a:lnL>
                    <a:solidFill>
                      <a:srgbClr val="C10B25"/>
                    </a:solidFill>
                  </a:tcPr>
                </a:tc>
                <a:tc>
                  <a:txBody>
                    <a:bodyPr/>
                    <a:lstStyle/>
                    <a:p>
                      <a:pPr defTabSz="914400"/>
                      <a:r>
                        <a:rPr sz="1800"/>
                        <a:t>HIGH NPV WITH HISTORY, USG, MARKERS</a:t>
                      </a:r>
                    </a:p>
                  </a:txBody>
                  <a:tcPr marL="35719" marR="35719" marT="35719" marB="35719" anchor="ctr" horzOverflow="overflow">
                    <a:lnR w="12700">
                      <a:solidFill>
                        <a:srgbClr val="606060"/>
                      </a:solidFill>
                      <a:miter lim="400000"/>
                    </a:lnR>
                  </a:tcPr>
                </a:tc>
                <a:extLst>
                  <a:ext uri="{0D108BD9-81ED-4DB2-BD59-A6C34878D82A}">
                    <a16:rowId xmlns:a16="http://schemas.microsoft.com/office/drawing/2014/main" val="10001"/>
                  </a:ext>
                </a:extLst>
              </a:tr>
              <a:tr h="1263923">
                <a:tc>
                  <a:txBody>
                    <a:bodyPr/>
                    <a:lstStyle/>
                    <a:p>
                      <a:pPr defTabSz="914400"/>
                      <a:endParaRPr sz="1800" dirty="0">
                        <a:solidFill>
                          <a:srgbClr val="FFFFFF"/>
                        </a:solidFill>
                      </a:endParaRPr>
                    </a:p>
                  </a:txBody>
                  <a:tcPr marL="35719" marR="35719" marT="35719" marB="35719" anchor="ctr" horzOverflow="overflow">
                    <a:lnL w="12700">
                      <a:solidFill>
                        <a:srgbClr val="606060"/>
                      </a:solidFill>
                      <a:miter lim="400000"/>
                    </a:lnL>
                    <a:solidFill>
                      <a:srgbClr val="C10B25"/>
                    </a:solidFill>
                  </a:tcPr>
                </a:tc>
                <a:tc>
                  <a:txBody>
                    <a:bodyPr/>
                    <a:lstStyle/>
                    <a:p>
                      <a:pPr defTabSz="914400">
                        <a:defRPr sz="2100"/>
                      </a:pPr>
                      <a:endParaRPr sz="1800"/>
                    </a:p>
                  </a:txBody>
                  <a:tcPr marL="35719" marR="35719" marT="35719" marB="35719" anchor="ctr" horzOverflow="overflow">
                    <a:lnR w="12700">
                      <a:solidFill>
                        <a:srgbClr val="606060"/>
                      </a:solidFill>
                      <a:miter lim="400000"/>
                    </a:lnR>
                  </a:tcPr>
                </a:tc>
                <a:extLst>
                  <a:ext uri="{0D108BD9-81ED-4DB2-BD59-A6C34878D82A}">
                    <a16:rowId xmlns:a16="http://schemas.microsoft.com/office/drawing/2014/main" val="10002"/>
                  </a:ext>
                </a:extLst>
              </a:tr>
              <a:tr h="1263923">
                <a:tc>
                  <a:txBody>
                    <a:bodyPr/>
                    <a:lstStyle/>
                    <a:p>
                      <a:pPr defTabSz="914400"/>
                      <a:endParaRPr sz="1800" dirty="0">
                        <a:solidFill>
                          <a:srgbClr val="FFFFFF"/>
                        </a:solidFill>
                      </a:endParaRPr>
                    </a:p>
                  </a:txBody>
                  <a:tcPr marL="35719" marR="35719" marT="35719" marB="35719" anchor="ctr" horzOverflow="overflow">
                    <a:lnL w="12700">
                      <a:solidFill>
                        <a:srgbClr val="606060"/>
                      </a:solidFill>
                      <a:miter lim="400000"/>
                    </a:lnL>
                    <a:solidFill>
                      <a:srgbClr val="C10B25"/>
                    </a:solidFill>
                  </a:tcPr>
                </a:tc>
                <a:tc>
                  <a:txBody>
                    <a:bodyPr/>
                    <a:lstStyle/>
                    <a:p>
                      <a:pPr defTabSz="914400">
                        <a:defRPr sz="2100"/>
                      </a:pPr>
                      <a:endParaRPr sz="1800" dirty="0"/>
                    </a:p>
                  </a:txBody>
                  <a:tcPr marL="35719" marR="35719" marT="35719" marB="35719" anchor="ctr" horzOverflow="overflow">
                    <a:lnR w="12700">
                      <a:solidFill>
                        <a:srgbClr val="606060"/>
                      </a:solidFill>
                      <a:miter lim="400000"/>
                    </a:lnR>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4168859172"/>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5459" y="681037"/>
            <a:ext cx="10901082" cy="1325563"/>
          </a:xfrm>
        </p:spPr>
        <p:txBody>
          <a:bodyPr/>
          <a:lstStyle/>
          <a:p>
            <a:r>
              <a:rPr lang="en-US" b="1" dirty="0"/>
              <a:t>Variations in the appearance of endometriomas</a:t>
            </a:r>
          </a:p>
        </p:txBody>
      </p:sp>
      <p:pic>
        <p:nvPicPr>
          <p:cNvPr id="4" name="Content Placeholder 3"/>
          <p:cNvPicPr>
            <a:picLocks noGrp="1" noChangeAspect="1"/>
          </p:cNvPicPr>
          <p:nvPr>
            <p:ph idx="1"/>
          </p:nvPr>
        </p:nvPicPr>
        <p:blipFill>
          <a:blip r:embed="rId3"/>
          <a:srcRect t="-28053" b="-28053"/>
          <a:stretch>
            <a:fillRect/>
          </a:stretch>
        </p:blipFill>
        <p:spPr/>
      </p:pic>
    </p:spTree>
    <p:extLst>
      <p:ext uri="{BB962C8B-B14F-4D97-AF65-F5344CB8AC3E}">
        <p14:creationId xmlns:p14="http://schemas.microsoft.com/office/powerpoint/2010/main" val="17224064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1461" y="495355"/>
            <a:ext cx="10172056" cy="1143000"/>
          </a:xfrm>
        </p:spPr>
        <p:txBody>
          <a:bodyPr>
            <a:normAutofit fontScale="90000"/>
          </a:bodyPr>
          <a:lstStyle/>
          <a:p>
            <a:r>
              <a:rPr lang="en-US" b="1" dirty="0"/>
              <a:t>Variations in the appearance of endometriomas</a:t>
            </a:r>
          </a:p>
        </p:txBody>
      </p:sp>
      <p:pic>
        <p:nvPicPr>
          <p:cNvPr id="5" name="Content Placeholder 4"/>
          <p:cNvPicPr>
            <a:picLocks noGrp="1" noChangeAspect="1"/>
          </p:cNvPicPr>
          <p:nvPr>
            <p:ph idx="1"/>
          </p:nvPr>
        </p:nvPicPr>
        <p:blipFill rotWithShape="1">
          <a:blip r:embed="rId3"/>
          <a:srcRect l="5838" t="5169" r="471"/>
          <a:stretch/>
        </p:blipFill>
        <p:spPr>
          <a:xfrm>
            <a:off x="1021461" y="2414527"/>
            <a:ext cx="4558815" cy="3218016"/>
          </a:xfrm>
        </p:spPr>
      </p:pic>
      <p:pic>
        <p:nvPicPr>
          <p:cNvPr id="7" name="Picture 6"/>
          <p:cNvPicPr>
            <a:picLocks noChangeAspect="1"/>
          </p:cNvPicPr>
          <p:nvPr/>
        </p:nvPicPr>
        <p:blipFill>
          <a:blip r:embed="rId4"/>
          <a:stretch>
            <a:fillRect/>
          </a:stretch>
        </p:blipFill>
        <p:spPr>
          <a:xfrm>
            <a:off x="6957718" y="2077084"/>
            <a:ext cx="4027341" cy="3116730"/>
          </a:xfrm>
          <a:prstGeom prst="rect">
            <a:avLst/>
          </a:prstGeom>
        </p:spPr>
      </p:pic>
      <p:sp>
        <p:nvSpPr>
          <p:cNvPr id="8" name="Rectangle 7"/>
          <p:cNvSpPr/>
          <p:nvPr/>
        </p:nvSpPr>
        <p:spPr>
          <a:xfrm>
            <a:off x="6800064" y="5309377"/>
            <a:ext cx="4572000" cy="646331"/>
          </a:xfrm>
          <a:prstGeom prst="rect">
            <a:avLst/>
          </a:prstGeom>
        </p:spPr>
        <p:txBody>
          <a:bodyPr>
            <a:spAutoFit/>
          </a:bodyPr>
          <a:lstStyle/>
          <a:p>
            <a:r>
              <a:rPr lang="en-US" dirty="0"/>
              <a:t>diffuse low-level internal echoes and mural irregularity</a:t>
            </a:r>
          </a:p>
        </p:txBody>
      </p:sp>
    </p:spTree>
    <p:extLst>
      <p:ext uri="{BB962C8B-B14F-4D97-AF65-F5344CB8AC3E}">
        <p14:creationId xmlns:p14="http://schemas.microsoft.com/office/powerpoint/2010/main" val="11682791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3"/>
          <a:srcRect t="2809" r="50363" b="-2227"/>
          <a:stretch/>
        </p:blipFill>
        <p:spPr>
          <a:xfrm>
            <a:off x="1981200" y="1828425"/>
            <a:ext cx="4084918" cy="3165293"/>
          </a:xfrm>
        </p:spPr>
      </p:pic>
      <p:sp>
        <p:nvSpPr>
          <p:cNvPr id="5" name="TextBox 4"/>
          <p:cNvSpPr txBox="1"/>
          <p:nvPr/>
        </p:nvSpPr>
        <p:spPr>
          <a:xfrm>
            <a:off x="1816848" y="5355532"/>
            <a:ext cx="4249271" cy="1200329"/>
          </a:xfrm>
          <a:prstGeom prst="rect">
            <a:avLst/>
          </a:prstGeom>
          <a:noFill/>
        </p:spPr>
        <p:txBody>
          <a:bodyPr wrap="square" rtlCol="0">
            <a:spAutoFit/>
          </a:bodyPr>
          <a:lstStyle/>
          <a:p>
            <a:r>
              <a:rPr lang="en-US" dirty="0" err="1"/>
              <a:t>Endometrioma</a:t>
            </a:r>
            <a:r>
              <a:rPr lang="en-US" dirty="0"/>
              <a:t> with  clot</a:t>
            </a:r>
          </a:p>
          <a:p>
            <a:r>
              <a:rPr lang="en-US" dirty="0"/>
              <a:t>A complex 5.5-cm cystic- and solid-appearing mass </a:t>
            </a:r>
          </a:p>
          <a:p>
            <a:r>
              <a:rPr lang="en-US" dirty="0"/>
              <a:t> </a:t>
            </a:r>
          </a:p>
        </p:txBody>
      </p:sp>
      <p:pic>
        <p:nvPicPr>
          <p:cNvPr id="7" name="Content Placeholder 3"/>
          <p:cNvPicPr>
            <a:picLocks noChangeAspect="1"/>
          </p:cNvPicPr>
          <p:nvPr/>
        </p:nvPicPr>
        <p:blipFill rotWithShape="1">
          <a:blip r:embed="rId3"/>
          <a:srcRect l="51235" t="-21077" b="-21077"/>
          <a:stretch/>
        </p:blipFill>
        <p:spPr>
          <a:xfrm>
            <a:off x="6364942" y="1148090"/>
            <a:ext cx="4013200" cy="4525963"/>
          </a:xfrm>
          <a:prstGeom prst="rect">
            <a:avLst/>
          </a:prstGeom>
        </p:spPr>
      </p:pic>
      <p:sp>
        <p:nvSpPr>
          <p:cNvPr id="8" name="Rectangle 7"/>
          <p:cNvSpPr/>
          <p:nvPr/>
        </p:nvSpPr>
        <p:spPr>
          <a:xfrm>
            <a:off x="6051178" y="5312946"/>
            <a:ext cx="4572000" cy="1200329"/>
          </a:xfrm>
          <a:prstGeom prst="rect">
            <a:avLst/>
          </a:prstGeom>
        </p:spPr>
        <p:txBody>
          <a:bodyPr>
            <a:spAutoFit/>
          </a:bodyPr>
          <a:lstStyle/>
          <a:p>
            <a:r>
              <a:rPr lang="en-US" dirty="0"/>
              <a:t>Power Doppler image shows no internal blood flow. Therefore, the solid elements of this cyst are less suggestive of malignancy and likely represent blood products</a:t>
            </a:r>
          </a:p>
        </p:txBody>
      </p:sp>
      <p:sp>
        <p:nvSpPr>
          <p:cNvPr id="10" name="Title 1">
            <a:extLst>
              <a:ext uri="{FF2B5EF4-FFF2-40B4-BE49-F238E27FC236}">
                <a16:creationId xmlns:a16="http://schemas.microsoft.com/office/drawing/2014/main" id="{6303805F-3243-E740-ADB2-731E861C6E94}"/>
              </a:ext>
            </a:extLst>
          </p:cNvPr>
          <p:cNvSpPr>
            <a:spLocks noGrp="1"/>
          </p:cNvSpPr>
          <p:nvPr>
            <p:ph type="title"/>
          </p:nvPr>
        </p:nvSpPr>
        <p:spPr>
          <a:xfrm>
            <a:off x="1021461" y="495355"/>
            <a:ext cx="10172056" cy="1143000"/>
          </a:xfrm>
        </p:spPr>
        <p:txBody>
          <a:bodyPr>
            <a:normAutofit/>
          </a:bodyPr>
          <a:lstStyle/>
          <a:p>
            <a:r>
              <a:rPr lang="en-US" b="1" dirty="0"/>
              <a:t>Variations in appearance of endometriomas</a:t>
            </a:r>
          </a:p>
        </p:txBody>
      </p:sp>
    </p:spTree>
    <p:extLst>
      <p:ext uri="{BB962C8B-B14F-4D97-AF65-F5344CB8AC3E}">
        <p14:creationId xmlns:p14="http://schemas.microsoft.com/office/powerpoint/2010/main" val="1179539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6F21440-ACFD-E248-8619-44695D170175}"/>
              </a:ext>
            </a:extLst>
          </p:cNvPr>
          <p:cNvPicPr>
            <a:picLocks noChangeAspect="1"/>
          </p:cNvPicPr>
          <p:nvPr/>
        </p:nvPicPr>
        <p:blipFill>
          <a:blip r:embed="rId2"/>
          <a:stretch>
            <a:fillRect/>
          </a:stretch>
        </p:blipFill>
        <p:spPr>
          <a:xfrm>
            <a:off x="2135903" y="1110642"/>
            <a:ext cx="7907721" cy="5068228"/>
          </a:xfrm>
          <a:prstGeom prst="rect">
            <a:avLst/>
          </a:prstGeom>
        </p:spPr>
      </p:pic>
      <p:sp>
        <p:nvSpPr>
          <p:cNvPr id="5" name="TextBox 4">
            <a:extLst>
              <a:ext uri="{FF2B5EF4-FFF2-40B4-BE49-F238E27FC236}">
                <a16:creationId xmlns:a16="http://schemas.microsoft.com/office/drawing/2014/main" id="{27E71455-199C-4946-9EE3-1EDB12E81805}"/>
              </a:ext>
            </a:extLst>
          </p:cNvPr>
          <p:cNvSpPr txBox="1"/>
          <p:nvPr/>
        </p:nvSpPr>
        <p:spPr>
          <a:xfrm>
            <a:off x="1003736" y="6220709"/>
            <a:ext cx="10184524" cy="400110"/>
          </a:xfrm>
          <a:prstGeom prst="rect">
            <a:avLst/>
          </a:prstGeom>
          <a:noFill/>
        </p:spPr>
        <p:txBody>
          <a:bodyPr wrap="square" rtlCol="0">
            <a:spAutoFit/>
          </a:bodyPr>
          <a:lstStyle/>
          <a:p>
            <a:pPr algn="ctr"/>
            <a:r>
              <a:rPr lang="en-US" sz="2000" b="1" dirty="0"/>
              <a:t>From Virgilio et al.  Ultrasound </a:t>
            </a:r>
            <a:r>
              <a:rPr lang="en-US" sz="2000" b="1" dirty="0" err="1"/>
              <a:t>Obstet</a:t>
            </a:r>
            <a:r>
              <a:rPr lang="en-US" sz="2000" b="1" dirty="0"/>
              <a:t> </a:t>
            </a:r>
            <a:r>
              <a:rPr lang="en-US" sz="2000" b="1" dirty="0" err="1"/>
              <a:t>Gynecol</a:t>
            </a:r>
            <a:r>
              <a:rPr lang="en-US" sz="2000" b="1" dirty="0"/>
              <a:t> 2019 </a:t>
            </a:r>
          </a:p>
        </p:txBody>
      </p:sp>
      <p:sp>
        <p:nvSpPr>
          <p:cNvPr id="6" name="Title 1">
            <a:extLst>
              <a:ext uri="{FF2B5EF4-FFF2-40B4-BE49-F238E27FC236}">
                <a16:creationId xmlns:a16="http://schemas.microsoft.com/office/drawing/2014/main" id="{1F7B7B0A-91E7-0141-ACB9-9E4B79E1783A}"/>
              </a:ext>
            </a:extLst>
          </p:cNvPr>
          <p:cNvSpPr txBox="1">
            <a:spLocks/>
          </p:cNvSpPr>
          <p:nvPr/>
        </p:nvSpPr>
        <p:spPr>
          <a:xfrm>
            <a:off x="869907" y="286103"/>
            <a:ext cx="10439711" cy="1143000"/>
          </a:xfrm>
          <a:prstGeom prst="rect">
            <a:avLst/>
          </a:prstGeom>
        </p:spPr>
        <p:txBody>
          <a:bodyP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t>Variations in the appearance of endometriomas</a:t>
            </a:r>
          </a:p>
        </p:txBody>
      </p:sp>
    </p:spTree>
    <p:extLst>
      <p:ext uri="{BB962C8B-B14F-4D97-AF65-F5344CB8AC3E}">
        <p14:creationId xmlns:p14="http://schemas.microsoft.com/office/powerpoint/2010/main" val="11262040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8D5DFF-26CD-8140-922C-5A251434835F}"/>
              </a:ext>
            </a:extLst>
          </p:cNvPr>
          <p:cNvSpPr>
            <a:spLocks noGrp="1"/>
          </p:cNvSpPr>
          <p:nvPr>
            <p:ph type="title"/>
          </p:nvPr>
        </p:nvSpPr>
        <p:spPr>
          <a:xfrm>
            <a:off x="892968" y="143690"/>
            <a:ext cx="10406063" cy="834368"/>
          </a:xfrm>
        </p:spPr>
        <p:txBody>
          <a:bodyPr>
            <a:noAutofit/>
          </a:bodyPr>
          <a:lstStyle/>
          <a:p>
            <a:r>
              <a:rPr lang="en-US" sz="3200" dirty="0"/>
              <a:t>Biomarkers and algorithms for diagnosis of ovarian cancer: CA125, HE4, RMI and ROMA</a:t>
            </a:r>
          </a:p>
        </p:txBody>
      </p:sp>
      <p:sp>
        <p:nvSpPr>
          <p:cNvPr id="3" name="Text Placeholder 2">
            <a:extLst>
              <a:ext uri="{FF2B5EF4-FFF2-40B4-BE49-F238E27FC236}">
                <a16:creationId xmlns:a16="http://schemas.microsoft.com/office/drawing/2014/main" id="{8B5F35B2-68D8-4D44-A034-5DCBA252857B}"/>
              </a:ext>
            </a:extLst>
          </p:cNvPr>
          <p:cNvSpPr>
            <a:spLocks noGrp="1"/>
          </p:cNvSpPr>
          <p:nvPr>
            <p:ph type="body" idx="1"/>
          </p:nvPr>
        </p:nvSpPr>
        <p:spPr>
          <a:xfrm>
            <a:off x="838199" y="1500161"/>
            <a:ext cx="10515600" cy="4351338"/>
          </a:xfrm>
        </p:spPr>
        <p:txBody>
          <a:bodyPr/>
          <a:lstStyle/>
          <a:p>
            <a:r>
              <a:rPr lang="en-US" dirty="0"/>
              <a:t>The best biological diagnostic tool today seems to be a combination of CA125 and HE4 levels in order to predict the risk of ovarian cancer in patients with suspected benign ovarian tumors. </a:t>
            </a:r>
          </a:p>
          <a:p>
            <a:r>
              <a:rPr lang="en-US" dirty="0"/>
              <a:t>If the level of CA125 is increased as well as that of HE4, it is necessary to evoke a malignant lesion and therefore to envisage a surgical treatment for an anatomopathological examination. </a:t>
            </a:r>
          </a:p>
          <a:p>
            <a:r>
              <a:rPr lang="en-US" dirty="0"/>
              <a:t>On the other hand, if one of the markers was above the cut-off as long as the other was below the cut-off specified, a simple ultrasound or biological monitoring may be considered. </a:t>
            </a:r>
          </a:p>
          <a:p>
            <a:endParaRPr lang="en-US" dirty="0"/>
          </a:p>
        </p:txBody>
      </p:sp>
      <p:sp>
        <p:nvSpPr>
          <p:cNvPr id="4" name="TextBox 3">
            <a:extLst>
              <a:ext uri="{FF2B5EF4-FFF2-40B4-BE49-F238E27FC236}">
                <a16:creationId xmlns:a16="http://schemas.microsoft.com/office/drawing/2014/main" id="{217FCEB8-6610-AA48-B102-45A621A3778B}"/>
              </a:ext>
            </a:extLst>
          </p:cNvPr>
          <p:cNvSpPr txBox="1"/>
          <p:nvPr/>
        </p:nvSpPr>
        <p:spPr>
          <a:xfrm>
            <a:off x="3037668" y="5718875"/>
            <a:ext cx="6199322" cy="461665"/>
          </a:xfrm>
          <a:prstGeom prst="rect">
            <a:avLst/>
          </a:prstGeom>
          <a:noFill/>
        </p:spPr>
        <p:txBody>
          <a:bodyPr wrap="square" rtlCol="0">
            <a:spAutoFit/>
          </a:bodyPr>
          <a:lstStyle/>
          <a:p>
            <a:pPr algn="ctr"/>
            <a:r>
              <a:rPr lang="en-US" sz="2400" b="1" dirty="0"/>
              <a:t>From </a:t>
            </a:r>
            <a:r>
              <a:rPr lang="en-US" sz="2400" b="1" dirty="0" err="1"/>
              <a:t>Doches</a:t>
            </a:r>
            <a:r>
              <a:rPr lang="en-US" sz="2400" b="1" dirty="0"/>
              <a:t> et al.  J Ovarian Research 2019</a:t>
            </a:r>
          </a:p>
        </p:txBody>
      </p:sp>
    </p:spTree>
    <p:extLst>
      <p:ext uri="{BB962C8B-B14F-4D97-AF65-F5344CB8AC3E}">
        <p14:creationId xmlns:p14="http://schemas.microsoft.com/office/powerpoint/2010/main" val="639202371"/>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D1759EB-267A-8443-9CC3-85BA80A02DD1}"/>
              </a:ext>
            </a:extLst>
          </p:cNvPr>
          <p:cNvPicPr>
            <a:picLocks noChangeAspect="1"/>
          </p:cNvPicPr>
          <p:nvPr/>
        </p:nvPicPr>
        <p:blipFill>
          <a:blip r:embed="rId2"/>
          <a:stretch>
            <a:fillRect/>
          </a:stretch>
        </p:blipFill>
        <p:spPr>
          <a:xfrm>
            <a:off x="241300" y="1357435"/>
            <a:ext cx="11709400" cy="3721100"/>
          </a:xfrm>
          <a:prstGeom prst="rect">
            <a:avLst/>
          </a:prstGeom>
        </p:spPr>
      </p:pic>
    </p:spTree>
    <p:extLst>
      <p:ext uri="{BB962C8B-B14F-4D97-AF65-F5344CB8AC3E}">
        <p14:creationId xmlns:p14="http://schemas.microsoft.com/office/powerpoint/2010/main" val="12055484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 name="Shape 326"/>
          <p:cNvSpPr>
            <a:spLocks noGrp="1"/>
          </p:cNvSpPr>
          <p:nvPr>
            <p:ph type="title"/>
          </p:nvPr>
        </p:nvSpPr>
        <p:spPr>
          <a:prstGeom prst="rect">
            <a:avLst/>
          </a:prstGeom>
        </p:spPr>
        <p:txBody>
          <a:bodyPr>
            <a:normAutofit fontScale="90000"/>
          </a:bodyPr>
          <a:lstStyle/>
          <a:p>
            <a:pPr algn="ctr" defTabSz="176623">
              <a:defRPr sz="3440"/>
            </a:pPr>
            <a:r>
              <a:rPr dirty="0">
                <a:solidFill>
                  <a:srgbClr val="C10B25"/>
                </a:solidFill>
              </a:rPr>
              <a:t>Infertility work - up shows endometrioma</a:t>
            </a:r>
          </a:p>
          <a:p>
            <a:pPr algn="ctr" defTabSz="176623">
              <a:defRPr sz="3440"/>
            </a:pPr>
            <a:r>
              <a:rPr dirty="0">
                <a:solidFill>
                  <a:srgbClr val="C10B25"/>
                </a:solidFill>
              </a:rPr>
              <a:t>Should I offer surgery ?</a:t>
            </a:r>
          </a:p>
        </p:txBody>
      </p:sp>
      <p:graphicFrame>
        <p:nvGraphicFramePr>
          <p:cNvPr id="327" name="Table 327"/>
          <p:cNvGraphicFramePr/>
          <p:nvPr>
            <p:extLst>
              <p:ext uri="{D42A27DB-BD31-4B8C-83A1-F6EECF244321}">
                <p14:modId xmlns:p14="http://schemas.microsoft.com/office/powerpoint/2010/main" val="591016581"/>
              </p:ext>
            </p:extLst>
          </p:nvPr>
        </p:nvGraphicFramePr>
        <p:xfrm>
          <a:off x="1928699" y="1630691"/>
          <a:ext cx="8334604" cy="4222792"/>
        </p:xfrm>
        <a:graphic>
          <a:graphicData uri="http://schemas.openxmlformats.org/drawingml/2006/table">
            <a:tbl>
              <a:tblPr firstRow="1"/>
              <a:tblGrid>
                <a:gridCol w="4167302">
                  <a:extLst>
                    <a:ext uri="{9D8B030D-6E8A-4147-A177-3AD203B41FA5}">
                      <a16:colId xmlns:a16="http://schemas.microsoft.com/office/drawing/2014/main" val="20000"/>
                    </a:ext>
                  </a:extLst>
                </a:gridCol>
                <a:gridCol w="4167302">
                  <a:extLst>
                    <a:ext uri="{9D8B030D-6E8A-4147-A177-3AD203B41FA5}">
                      <a16:colId xmlns:a16="http://schemas.microsoft.com/office/drawing/2014/main" val="20001"/>
                    </a:ext>
                  </a:extLst>
                </a:gridCol>
              </a:tblGrid>
              <a:tr h="1055698">
                <a:tc>
                  <a:txBody>
                    <a:bodyPr/>
                    <a:lstStyle/>
                    <a:p>
                      <a:pPr defTabSz="914400">
                        <a:tabLst>
                          <a:tab pos="1181100" algn="l"/>
                        </a:tabLst>
                        <a:defRPr b="0">
                          <a:solidFill>
                            <a:srgbClr val="000000"/>
                          </a:solidFill>
                        </a:defRPr>
                      </a:pPr>
                      <a:r>
                        <a:rPr sz="2000" b="1" dirty="0">
                          <a:solidFill>
                            <a:srgbClr val="FFFFFF"/>
                          </a:solidFill>
                          <a:effectLst>
                            <a:outerShdw blurRad="25400" dist="25400" dir="5400000" rotWithShape="0">
                              <a:srgbClr val="000000">
                                <a:alpha val="60000"/>
                              </a:srgbClr>
                            </a:outerShdw>
                          </a:effectLst>
                          <a:sym typeface="Helvetica"/>
                        </a:rPr>
                        <a:t>PROPOSED BENEFITS</a:t>
                      </a:r>
                    </a:p>
                  </a:txBody>
                  <a:tcPr marL="35719" marR="35719" marT="35719" marB="35719" anchor="ctr" horzOverflow="overflow">
                    <a:solidFill>
                      <a:srgbClr val="C10B25"/>
                    </a:solidFill>
                  </a:tcPr>
                </a:tc>
                <a:tc>
                  <a:txBody>
                    <a:bodyPr/>
                    <a:lstStyle/>
                    <a:p>
                      <a:pPr defTabSz="914400">
                        <a:tabLst>
                          <a:tab pos="1181100" algn="l"/>
                        </a:tabLst>
                        <a:defRPr b="0">
                          <a:solidFill>
                            <a:srgbClr val="000000"/>
                          </a:solidFill>
                        </a:defRPr>
                      </a:pPr>
                      <a:r>
                        <a:rPr sz="2000" b="1" dirty="0">
                          <a:solidFill>
                            <a:srgbClr val="FFFFFF"/>
                          </a:solidFill>
                          <a:effectLst>
                            <a:outerShdw blurRad="25400" dist="25400" dir="5400000" rotWithShape="0">
                              <a:srgbClr val="000000">
                                <a:alpha val="60000"/>
                              </a:srgbClr>
                            </a:outerShdw>
                          </a:effectLst>
                          <a:sym typeface="Helvetica"/>
                        </a:rPr>
                        <a:t>COMMENT</a:t>
                      </a:r>
                    </a:p>
                  </a:txBody>
                  <a:tcPr marL="35719" marR="35719" marT="35719" marB="35719" anchor="ctr" horzOverflow="overflow">
                    <a:solidFill>
                      <a:srgbClr val="C10B25"/>
                    </a:solidFill>
                  </a:tcPr>
                </a:tc>
                <a:extLst>
                  <a:ext uri="{0D108BD9-81ED-4DB2-BD59-A6C34878D82A}">
                    <a16:rowId xmlns:a16="http://schemas.microsoft.com/office/drawing/2014/main" val="10000"/>
                  </a:ext>
                </a:extLst>
              </a:tr>
              <a:tr h="1055698">
                <a:tc>
                  <a:txBody>
                    <a:bodyPr/>
                    <a:lstStyle/>
                    <a:p>
                      <a:pPr defTabSz="914400"/>
                      <a:r>
                        <a:rPr sz="2000" dirty="0">
                          <a:solidFill>
                            <a:srgbClr val="FFFFFF"/>
                          </a:solidFill>
                        </a:rPr>
                        <a:t>DIAGNOSE/RULE OUT MALIGNANCY</a:t>
                      </a:r>
                    </a:p>
                  </a:txBody>
                  <a:tcPr marL="35719" marR="35719" marT="35719" marB="35719" anchor="ctr" horzOverflow="overflow">
                    <a:lnL w="12700">
                      <a:solidFill>
                        <a:srgbClr val="606060"/>
                      </a:solidFill>
                      <a:miter lim="400000"/>
                    </a:lnL>
                    <a:solidFill>
                      <a:srgbClr val="C10B25"/>
                    </a:solidFill>
                  </a:tcPr>
                </a:tc>
                <a:tc>
                  <a:txBody>
                    <a:bodyPr/>
                    <a:lstStyle/>
                    <a:p>
                      <a:pPr defTabSz="914400"/>
                      <a:r>
                        <a:rPr sz="2000"/>
                        <a:t>HIGH NPV WITH HISTORY, USG, MARKERS</a:t>
                      </a:r>
                    </a:p>
                  </a:txBody>
                  <a:tcPr marL="35719" marR="35719" marT="35719" marB="35719" anchor="ctr" horzOverflow="overflow">
                    <a:lnR w="12700">
                      <a:solidFill>
                        <a:srgbClr val="606060"/>
                      </a:solidFill>
                      <a:miter lim="400000"/>
                    </a:lnR>
                  </a:tcPr>
                </a:tc>
                <a:extLst>
                  <a:ext uri="{0D108BD9-81ED-4DB2-BD59-A6C34878D82A}">
                    <a16:rowId xmlns:a16="http://schemas.microsoft.com/office/drawing/2014/main" val="10001"/>
                  </a:ext>
                </a:extLst>
              </a:tr>
              <a:tr h="105569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solidFill>
                            <a:srgbClr val="FFFFFF"/>
                          </a:solidFill>
                        </a:rPr>
                        <a:t>IMPROVE SPONTAENOUS PREGNANCY RATES</a:t>
                      </a:r>
                    </a:p>
                    <a:p>
                      <a:pPr defTabSz="914400"/>
                      <a:endParaRPr sz="2000" dirty="0">
                        <a:solidFill>
                          <a:srgbClr val="FFFFFF"/>
                        </a:solidFill>
                      </a:endParaRPr>
                    </a:p>
                  </a:txBody>
                  <a:tcPr marL="35719" marR="35719" marT="35719" marB="35719" anchor="ctr" horzOverflow="overflow">
                    <a:lnL w="12700">
                      <a:solidFill>
                        <a:srgbClr val="606060"/>
                      </a:solidFill>
                      <a:miter lim="400000"/>
                    </a:lnL>
                    <a:solidFill>
                      <a:srgbClr val="C10B25"/>
                    </a:solidFill>
                  </a:tcPr>
                </a:tc>
                <a:tc>
                  <a:txBody>
                    <a:bodyPr/>
                    <a:lstStyle/>
                    <a:p>
                      <a:pPr defTabSz="914400">
                        <a:defRPr sz="2100"/>
                      </a:pPr>
                      <a:endParaRPr sz="2000" dirty="0"/>
                    </a:p>
                  </a:txBody>
                  <a:tcPr marL="35719" marR="35719" marT="35719" marB="35719" anchor="ctr" horzOverflow="overflow">
                    <a:lnR w="12700">
                      <a:solidFill>
                        <a:srgbClr val="606060"/>
                      </a:solidFill>
                      <a:miter lim="400000"/>
                    </a:lnR>
                  </a:tcPr>
                </a:tc>
                <a:extLst>
                  <a:ext uri="{0D108BD9-81ED-4DB2-BD59-A6C34878D82A}">
                    <a16:rowId xmlns:a16="http://schemas.microsoft.com/office/drawing/2014/main" val="10002"/>
                  </a:ext>
                </a:extLst>
              </a:tr>
              <a:tr h="1055698">
                <a:tc>
                  <a:txBody>
                    <a:bodyPr/>
                    <a:lstStyle/>
                    <a:p>
                      <a:pPr defTabSz="914400"/>
                      <a:endParaRPr sz="2000" dirty="0">
                        <a:solidFill>
                          <a:srgbClr val="FFFFFF"/>
                        </a:solidFill>
                      </a:endParaRPr>
                    </a:p>
                  </a:txBody>
                  <a:tcPr marL="35719" marR="35719" marT="35719" marB="35719" anchor="ctr" horzOverflow="overflow">
                    <a:lnL w="12700">
                      <a:solidFill>
                        <a:srgbClr val="606060"/>
                      </a:solidFill>
                      <a:miter lim="400000"/>
                    </a:lnL>
                    <a:solidFill>
                      <a:srgbClr val="C10B25"/>
                    </a:solidFill>
                  </a:tcPr>
                </a:tc>
                <a:tc>
                  <a:txBody>
                    <a:bodyPr/>
                    <a:lstStyle/>
                    <a:p>
                      <a:pPr defTabSz="914400">
                        <a:defRPr sz="2100"/>
                      </a:pPr>
                      <a:endParaRPr sz="2000" dirty="0"/>
                    </a:p>
                  </a:txBody>
                  <a:tcPr marL="35719" marR="35719" marT="35719" marB="35719" anchor="ctr" horzOverflow="overflow">
                    <a:lnR w="12700">
                      <a:solidFill>
                        <a:srgbClr val="606060"/>
                      </a:solidFill>
                      <a:miter lim="400000"/>
                    </a:lnR>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045021687"/>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0" name="pasted-image.tiff"/>
          <p:cNvPicPr>
            <a:picLocks noChangeAspect="1"/>
          </p:cNvPicPr>
          <p:nvPr/>
        </p:nvPicPr>
        <p:blipFill>
          <a:blip r:embed="rId3"/>
          <a:stretch>
            <a:fillRect/>
          </a:stretch>
        </p:blipFill>
        <p:spPr>
          <a:xfrm>
            <a:off x="719176" y="512780"/>
            <a:ext cx="10843969" cy="5454067"/>
          </a:xfrm>
          <a:prstGeom prst="rect">
            <a:avLst/>
          </a:prstGeom>
          <a:ln w="12700">
            <a:miter lim="400000"/>
          </a:ln>
        </p:spPr>
      </p:pic>
      <p:sp>
        <p:nvSpPr>
          <p:cNvPr id="341" name="Shape 341"/>
          <p:cNvSpPr/>
          <p:nvPr/>
        </p:nvSpPr>
        <p:spPr>
          <a:xfrm>
            <a:off x="4676463" y="6170652"/>
            <a:ext cx="2929393" cy="349135"/>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p>
            <a:r>
              <a:rPr b="1" dirty="0"/>
              <a:t>Vercellini et al. Hum Rep 2009</a:t>
            </a:r>
          </a:p>
        </p:txBody>
      </p:sp>
    </p:spTree>
    <p:extLst>
      <p:ext uri="{BB962C8B-B14F-4D97-AF65-F5344CB8AC3E}">
        <p14:creationId xmlns:p14="http://schemas.microsoft.com/office/powerpoint/2010/main" val="1482361384"/>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Surgery for </a:t>
            </a:r>
            <a:r>
              <a:rPr lang="en-US" b="1" dirty="0" err="1"/>
              <a:t>endometrioma</a:t>
            </a:r>
            <a:r>
              <a:rPr lang="en-US" b="1" dirty="0"/>
              <a:t>-what is the real magnitude of effect?</a:t>
            </a:r>
          </a:p>
        </p:txBody>
      </p:sp>
      <p:sp>
        <p:nvSpPr>
          <p:cNvPr id="3" name="Content Placeholder 2"/>
          <p:cNvSpPr>
            <a:spLocks noGrp="1"/>
          </p:cNvSpPr>
          <p:nvPr>
            <p:ph idx="1"/>
          </p:nvPr>
        </p:nvSpPr>
        <p:spPr>
          <a:xfrm>
            <a:off x="838200" y="2065418"/>
            <a:ext cx="10515600" cy="4351338"/>
          </a:xfrm>
        </p:spPr>
        <p:txBody>
          <a:bodyPr/>
          <a:lstStyle/>
          <a:p>
            <a:r>
              <a:rPr lang="en-US" b="1" dirty="0"/>
              <a:t>Biases of the reported studies</a:t>
            </a:r>
          </a:p>
          <a:p>
            <a:pPr lvl="1"/>
            <a:r>
              <a:rPr lang="en-US" b="1" dirty="0"/>
              <a:t>Selection bias</a:t>
            </a:r>
          </a:p>
          <a:p>
            <a:pPr lvl="1"/>
            <a:r>
              <a:rPr lang="en-US" b="1" dirty="0"/>
              <a:t>Reporting bias</a:t>
            </a:r>
          </a:p>
          <a:p>
            <a:r>
              <a:rPr lang="en-US" b="1" dirty="0"/>
              <a:t>Real magnitude of effect should be no more than 20-25%</a:t>
            </a:r>
          </a:p>
        </p:txBody>
      </p:sp>
      <p:sp>
        <p:nvSpPr>
          <p:cNvPr id="4" name="Rectangle 3">
            <a:extLst>
              <a:ext uri="{FF2B5EF4-FFF2-40B4-BE49-F238E27FC236}">
                <a16:creationId xmlns:a16="http://schemas.microsoft.com/office/drawing/2014/main" id="{03EC1217-964F-A140-8EB5-82B2C1B0AF73}"/>
              </a:ext>
            </a:extLst>
          </p:cNvPr>
          <p:cNvSpPr/>
          <p:nvPr/>
        </p:nvSpPr>
        <p:spPr>
          <a:xfrm>
            <a:off x="480447" y="1690688"/>
            <a:ext cx="11189777" cy="246600"/>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67811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 name="Shape 351"/>
          <p:cNvSpPr>
            <a:spLocks noGrp="1"/>
          </p:cNvSpPr>
          <p:nvPr>
            <p:ph type="title"/>
          </p:nvPr>
        </p:nvSpPr>
        <p:spPr>
          <a:xfrm>
            <a:off x="446936" y="587654"/>
            <a:ext cx="8991531" cy="990600"/>
          </a:xfrm>
          <a:prstGeom prst="rect">
            <a:avLst/>
          </a:prstGeom>
        </p:spPr>
        <p:txBody>
          <a:bodyPr>
            <a:noAutofit/>
          </a:bodyPr>
          <a:lstStyle>
            <a:lvl1pPr defTabSz="303783">
              <a:defRPr sz="4160"/>
            </a:lvl1pPr>
          </a:lstStyle>
          <a:p>
            <a:r>
              <a:rPr sz="4400" b="1" dirty="0"/>
              <a:t>Endometrioma and spontaneous</a:t>
            </a:r>
            <a:r>
              <a:rPr lang="en-US" sz="4400" b="1" dirty="0"/>
              <a:t> PR</a:t>
            </a:r>
            <a:endParaRPr sz="4400" b="1" dirty="0"/>
          </a:p>
        </p:txBody>
      </p:sp>
      <p:sp>
        <p:nvSpPr>
          <p:cNvPr id="3" name="TextBox 2"/>
          <p:cNvSpPr txBox="1"/>
          <p:nvPr/>
        </p:nvSpPr>
        <p:spPr>
          <a:xfrm>
            <a:off x="1784636" y="4483908"/>
            <a:ext cx="8622869" cy="13032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en-US" sz="2000" dirty="0"/>
              <a:t>Presence of </a:t>
            </a:r>
            <a:r>
              <a:rPr lang="en-US" sz="2000" dirty="0" err="1"/>
              <a:t>endometrioma</a:t>
            </a:r>
            <a:r>
              <a:rPr lang="en-US" sz="2000" dirty="0"/>
              <a:t> does not hamper fertility</a:t>
            </a:r>
          </a:p>
          <a:p>
            <a:pPr algn="ctr" defTabSz="410751" hangingPunct="0"/>
            <a:r>
              <a:rPr lang="en-US" sz="4000" b="1" dirty="0">
                <a:solidFill>
                  <a:schemeClr val="tx2"/>
                </a:solidFill>
                <a:sym typeface="Helvetica Light"/>
              </a:rPr>
              <a:t>OR</a:t>
            </a:r>
          </a:p>
          <a:p>
            <a:pPr algn="ctr" defTabSz="410751" hangingPunct="0"/>
            <a:r>
              <a:rPr lang="en-US" sz="2000" dirty="0"/>
              <a:t>Endometrioma excision does not improve fertility.</a:t>
            </a:r>
            <a:endParaRPr lang="en-US" sz="4000" dirty="0">
              <a:solidFill>
                <a:srgbClr val="000000"/>
              </a:solidFill>
              <a:sym typeface="Helvetica Light"/>
            </a:endParaRPr>
          </a:p>
        </p:txBody>
      </p:sp>
      <p:sp>
        <p:nvSpPr>
          <p:cNvPr id="2" name="TextBox 1"/>
          <p:cNvSpPr txBox="1"/>
          <p:nvPr/>
        </p:nvSpPr>
        <p:spPr>
          <a:xfrm>
            <a:off x="4469465" y="6070291"/>
            <a:ext cx="3253070" cy="400110"/>
          </a:xfrm>
          <a:prstGeom prst="rect">
            <a:avLst/>
          </a:prstGeom>
          <a:noFill/>
        </p:spPr>
        <p:txBody>
          <a:bodyPr wrap="none" rtlCol="0">
            <a:spAutoFit/>
          </a:bodyPr>
          <a:lstStyle/>
          <a:p>
            <a:r>
              <a:rPr lang="en-US" sz="2000" b="1" dirty="0" err="1"/>
              <a:t>Raffi</a:t>
            </a:r>
            <a:r>
              <a:rPr lang="en-US" sz="2000" b="1" dirty="0"/>
              <a:t> and </a:t>
            </a:r>
            <a:r>
              <a:rPr lang="en-US" sz="2000" b="1" dirty="0" err="1"/>
              <a:t>Amer</a:t>
            </a:r>
            <a:r>
              <a:rPr lang="en-US" sz="2000" b="1" dirty="0"/>
              <a:t> EJOGRB 2014</a:t>
            </a:r>
          </a:p>
        </p:txBody>
      </p:sp>
      <p:pic>
        <p:nvPicPr>
          <p:cNvPr id="7" name="pasted-image.tiff">
            <a:extLst>
              <a:ext uri="{FF2B5EF4-FFF2-40B4-BE49-F238E27FC236}">
                <a16:creationId xmlns:a16="http://schemas.microsoft.com/office/drawing/2014/main" id="{80C6180A-FE0A-A24E-BC53-AEEBFD6BA33D}"/>
              </a:ext>
            </a:extLst>
          </p:cNvPr>
          <p:cNvPicPr>
            <a:picLocks noChangeAspect="1"/>
          </p:cNvPicPr>
          <p:nvPr/>
        </p:nvPicPr>
        <p:blipFill>
          <a:blip r:embed="rId3"/>
          <a:srcRect r="28558" b="4993"/>
          <a:stretch>
            <a:fillRect/>
          </a:stretch>
        </p:blipFill>
        <p:spPr>
          <a:xfrm>
            <a:off x="325840" y="1918253"/>
            <a:ext cx="11540320" cy="2347022"/>
          </a:xfrm>
          <a:prstGeom prst="rect">
            <a:avLst/>
          </a:prstGeom>
          <a:ln w="12700">
            <a:solidFill>
              <a:srgbClr val="000000"/>
            </a:solidFill>
            <a:miter lim="400000"/>
          </a:ln>
        </p:spPr>
      </p:pic>
    </p:spTree>
    <p:extLst>
      <p:ext uri="{BB962C8B-B14F-4D97-AF65-F5344CB8AC3E}">
        <p14:creationId xmlns:p14="http://schemas.microsoft.com/office/powerpoint/2010/main" val="137523965"/>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1400" y="490657"/>
            <a:ext cx="11649200" cy="990600"/>
          </a:xfrm>
        </p:spPr>
        <p:txBody>
          <a:bodyPr>
            <a:noAutofit/>
          </a:bodyPr>
          <a:lstStyle/>
          <a:p>
            <a:r>
              <a:rPr lang="en-US" sz="4000" b="1" dirty="0" err="1"/>
              <a:t>Endometriomas</a:t>
            </a:r>
            <a:r>
              <a:rPr lang="en-US" sz="4000" b="1" dirty="0"/>
              <a:t>-spontaneous ovulation and conception</a:t>
            </a:r>
          </a:p>
        </p:txBody>
      </p:sp>
      <p:sp>
        <p:nvSpPr>
          <p:cNvPr id="5" name="TextBox 4"/>
          <p:cNvSpPr txBox="1"/>
          <p:nvPr/>
        </p:nvSpPr>
        <p:spPr>
          <a:xfrm>
            <a:off x="4369630" y="6316866"/>
            <a:ext cx="3452740" cy="369332"/>
          </a:xfrm>
          <a:prstGeom prst="rect">
            <a:avLst/>
          </a:prstGeom>
          <a:noFill/>
        </p:spPr>
        <p:txBody>
          <a:bodyPr wrap="none" rtlCol="0">
            <a:spAutoFit/>
          </a:bodyPr>
          <a:lstStyle/>
          <a:p>
            <a:r>
              <a:rPr lang="en-US" b="1" dirty="0"/>
              <a:t>Maggiore et al.  Hum </a:t>
            </a:r>
            <a:r>
              <a:rPr lang="en-US" b="1" dirty="0" err="1"/>
              <a:t>Reprod</a:t>
            </a:r>
            <a:r>
              <a:rPr lang="en-US" b="1" dirty="0"/>
              <a:t> 2015</a:t>
            </a:r>
          </a:p>
        </p:txBody>
      </p:sp>
      <p:pic>
        <p:nvPicPr>
          <p:cNvPr id="4" name="Picture 3"/>
          <p:cNvPicPr>
            <a:picLocks noChangeAspect="1"/>
          </p:cNvPicPr>
          <p:nvPr/>
        </p:nvPicPr>
        <p:blipFill>
          <a:blip r:embed="rId3"/>
          <a:stretch>
            <a:fillRect/>
          </a:stretch>
        </p:blipFill>
        <p:spPr>
          <a:xfrm>
            <a:off x="5177045" y="2028574"/>
            <a:ext cx="6844474" cy="3740975"/>
          </a:xfrm>
          <a:prstGeom prst="rect">
            <a:avLst/>
          </a:prstGeom>
        </p:spPr>
      </p:pic>
      <p:sp>
        <p:nvSpPr>
          <p:cNvPr id="7" name="TextBox 6">
            <a:extLst>
              <a:ext uri="{FF2B5EF4-FFF2-40B4-BE49-F238E27FC236}">
                <a16:creationId xmlns:a16="http://schemas.microsoft.com/office/drawing/2014/main" id="{384325D1-268E-EB43-BC41-C46A653D37C2}"/>
              </a:ext>
            </a:extLst>
          </p:cNvPr>
          <p:cNvSpPr txBox="1"/>
          <p:nvPr/>
        </p:nvSpPr>
        <p:spPr>
          <a:xfrm>
            <a:off x="170481" y="1843908"/>
            <a:ext cx="5006564" cy="4093428"/>
          </a:xfrm>
          <a:prstGeom prst="rect">
            <a:avLst/>
          </a:prstGeom>
          <a:solidFill>
            <a:schemeClr val="accent4">
              <a:lumMod val="20000"/>
              <a:lumOff val="80000"/>
            </a:schemeClr>
          </a:solidFill>
        </p:spPr>
        <p:txBody>
          <a:bodyPr wrap="square" rtlCol="0">
            <a:spAutoFit/>
          </a:bodyPr>
          <a:lstStyle/>
          <a:p>
            <a:pPr defTabSz="457200">
              <a:defRPr/>
            </a:pPr>
            <a:r>
              <a:rPr lang="en-US" sz="2000" dirty="0"/>
              <a:t>Ovulation was monitored in 1199 cycles in 244 women (mean age 34.3 years)</a:t>
            </a:r>
          </a:p>
          <a:p>
            <a:pPr defTabSz="457200">
              <a:defRPr/>
            </a:pPr>
            <a:endParaRPr lang="en-US" sz="2000" dirty="0"/>
          </a:p>
          <a:p>
            <a:pPr defTabSz="457200">
              <a:defRPr/>
            </a:pPr>
            <a:r>
              <a:rPr lang="en-US" sz="2000" dirty="0"/>
              <a:t>55.3% of the patients had left endometriomas and 44.7% had right endometriomas</a:t>
            </a:r>
          </a:p>
          <a:p>
            <a:pPr defTabSz="457200">
              <a:defRPr/>
            </a:pPr>
            <a:endParaRPr lang="en-US" sz="2000" dirty="0"/>
          </a:p>
          <a:p>
            <a:pPr defTabSz="457200">
              <a:defRPr/>
            </a:pPr>
            <a:r>
              <a:rPr lang="en-US" sz="2000" dirty="0"/>
              <a:t>The mean diameter of the endometriomas was 5.3 cm </a:t>
            </a:r>
          </a:p>
          <a:p>
            <a:pPr defTabSz="457200">
              <a:defRPr/>
            </a:pPr>
            <a:endParaRPr lang="en-US" sz="2000" dirty="0"/>
          </a:p>
          <a:p>
            <a:pPr defTabSz="457200">
              <a:defRPr/>
            </a:pPr>
            <a:r>
              <a:rPr lang="en-US" sz="2000" dirty="0" err="1"/>
              <a:t>Ultrasonographically</a:t>
            </a:r>
            <a:r>
              <a:rPr lang="en-US" sz="2000" dirty="0"/>
              <a:t> documented ovulation occurred in 596 cycles in the healthy ovary (49.7%) and in 603 cycles in the affected ovary (50.3%). </a:t>
            </a:r>
          </a:p>
        </p:txBody>
      </p:sp>
    </p:spTree>
    <p:extLst>
      <p:ext uri="{BB962C8B-B14F-4D97-AF65-F5344CB8AC3E}">
        <p14:creationId xmlns:p14="http://schemas.microsoft.com/office/powerpoint/2010/main" val="7760373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FF3F8B1-6B49-5E44-94BA-D5E0D0FDC885}"/>
              </a:ext>
            </a:extLst>
          </p:cNvPr>
          <p:cNvPicPr>
            <a:picLocks noChangeAspect="1"/>
          </p:cNvPicPr>
          <p:nvPr/>
        </p:nvPicPr>
        <p:blipFill>
          <a:blip r:embed="rId2"/>
          <a:stretch>
            <a:fillRect/>
          </a:stretch>
        </p:blipFill>
        <p:spPr>
          <a:xfrm>
            <a:off x="589311" y="1269938"/>
            <a:ext cx="11013373" cy="5281448"/>
          </a:xfrm>
          <a:prstGeom prst="rect">
            <a:avLst/>
          </a:prstGeom>
        </p:spPr>
      </p:pic>
      <p:sp>
        <p:nvSpPr>
          <p:cNvPr id="5" name="Title 4">
            <a:extLst>
              <a:ext uri="{FF2B5EF4-FFF2-40B4-BE49-F238E27FC236}">
                <a16:creationId xmlns:a16="http://schemas.microsoft.com/office/drawing/2014/main" id="{02029497-0F97-5F48-BFC2-5EECB4FCCC97}"/>
              </a:ext>
            </a:extLst>
          </p:cNvPr>
          <p:cNvSpPr>
            <a:spLocks noGrp="1"/>
          </p:cNvSpPr>
          <p:nvPr>
            <p:ph type="title"/>
          </p:nvPr>
        </p:nvSpPr>
        <p:spPr/>
        <p:txBody>
          <a:bodyPr/>
          <a:lstStyle/>
          <a:p>
            <a:r>
              <a:rPr lang="en-US" b="1" dirty="0"/>
              <a:t>Surgery vs no treatment for endometriomas in </a:t>
            </a:r>
            <a:r>
              <a:rPr lang="en-US" b="1" dirty="0" err="1"/>
              <a:t>subfertile</a:t>
            </a:r>
            <a:r>
              <a:rPr lang="en-US" b="1" dirty="0"/>
              <a:t> women-CPR</a:t>
            </a:r>
          </a:p>
        </p:txBody>
      </p:sp>
      <p:sp>
        <p:nvSpPr>
          <p:cNvPr id="6" name="TextBox 5">
            <a:extLst>
              <a:ext uri="{FF2B5EF4-FFF2-40B4-BE49-F238E27FC236}">
                <a16:creationId xmlns:a16="http://schemas.microsoft.com/office/drawing/2014/main" id="{EA141C7A-C4AA-194E-907A-C653BF835BA1}"/>
              </a:ext>
            </a:extLst>
          </p:cNvPr>
          <p:cNvSpPr txBox="1"/>
          <p:nvPr/>
        </p:nvSpPr>
        <p:spPr>
          <a:xfrm>
            <a:off x="3137336" y="6457890"/>
            <a:ext cx="5917325" cy="400110"/>
          </a:xfrm>
          <a:prstGeom prst="rect">
            <a:avLst/>
          </a:prstGeom>
          <a:noFill/>
        </p:spPr>
        <p:txBody>
          <a:bodyPr wrap="square" rtlCol="0">
            <a:spAutoFit/>
          </a:bodyPr>
          <a:lstStyle/>
          <a:p>
            <a:pPr algn="ctr"/>
            <a:r>
              <a:rPr lang="en-US" sz="2000" dirty="0"/>
              <a:t>From </a:t>
            </a:r>
            <a:r>
              <a:rPr lang="en-US" sz="2000" dirty="0" err="1"/>
              <a:t>Laursen</a:t>
            </a:r>
            <a:r>
              <a:rPr lang="en-US" sz="2000" dirty="0"/>
              <a:t> et al.  Acta </a:t>
            </a:r>
            <a:r>
              <a:rPr lang="en-US" sz="2000" dirty="0" err="1"/>
              <a:t>Obstet</a:t>
            </a:r>
            <a:r>
              <a:rPr lang="en-US" sz="2000" dirty="0"/>
              <a:t> </a:t>
            </a:r>
            <a:r>
              <a:rPr lang="en-US" sz="2000" dirty="0" err="1"/>
              <a:t>Gynecol</a:t>
            </a:r>
            <a:r>
              <a:rPr lang="en-US" sz="2000" dirty="0"/>
              <a:t> </a:t>
            </a:r>
            <a:r>
              <a:rPr lang="en-US" sz="2000" dirty="0" err="1"/>
              <a:t>Scand</a:t>
            </a:r>
            <a:r>
              <a:rPr lang="en-US" sz="2000" dirty="0"/>
              <a:t> 2017</a:t>
            </a:r>
          </a:p>
        </p:txBody>
      </p:sp>
    </p:spTree>
    <p:extLst>
      <p:ext uri="{BB962C8B-B14F-4D97-AF65-F5344CB8AC3E}">
        <p14:creationId xmlns:p14="http://schemas.microsoft.com/office/powerpoint/2010/main" val="40200457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 name="Shape 326"/>
          <p:cNvSpPr>
            <a:spLocks noGrp="1"/>
          </p:cNvSpPr>
          <p:nvPr>
            <p:ph type="title"/>
          </p:nvPr>
        </p:nvSpPr>
        <p:spPr>
          <a:prstGeom prst="rect">
            <a:avLst/>
          </a:prstGeom>
        </p:spPr>
        <p:txBody>
          <a:bodyPr>
            <a:normAutofit fontScale="90000"/>
          </a:bodyPr>
          <a:lstStyle/>
          <a:p>
            <a:pPr algn="ctr" defTabSz="176623">
              <a:defRPr sz="3440"/>
            </a:pPr>
            <a:r>
              <a:rPr dirty="0">
                <a:solidFill>
                  <a:srgbClr val="C10B25"/>
                </a:solidFill>
              </a:rPr>
              <a:t>Infertility work - up shows endometrioma</a:t>
            </a:r>
          </a:p>
          <a:p>
            <a:pPr algn="ctr" defTabSz="176623">
              <a:defRPr sz="3440"/>
            </a:pPr>
            <a:r>
              <a:rPr dirty="0">
                <a:solidFill>
                  <a:srgbClr val="C10B25"/>
                </a:solidFill>
              </a:rPr>
              <a:t>Should I offer surgery ?</a:t>
            </a:r>
          </a:p>
        </p:txBody>
      </p:sp>
      <p:graphicFrame>
        <p:nvGraphicFramePr>
          <p:cNvPr id="327" name="Table 327"/>
          <p:cNvGraphicFramePr/>
          <p:nvPr>
            <p:extLst>
              <p:ext uri="{D42A27DB-BD31-4B8C-83A1-F6EECF244321}">
                <p14:modId xmlns:p14="http://schemas.microsoft.com/office/powerpoint/2010/main" val="3297464273"/>
              </p:ext>
            </p:extLst>
          </p:nvPr>
        </p:nvGraphicFramePr>
        <p:xfrm>
          <a:off x="1928699" y="1630691"/>
          <a:ext cx="8334604" cy="4222792"/>
        </p:xfrm>
        <a:graphic>
          <a:graphicData uri="http://schemas.openxmlformats.org/drawingml/2006/table">
            <a:tbl>
              <a:tblPr firstRow="1"/>
              <a:tblGrid>
                <a:gridCol w="4167302">
                  <a:extLst>
                    <a:ext uri="{9D8B030D-6E8A-4147-A177-3AD203B41FA5}">
                      <a16:colId xmlns:a16="http://schemas.microsoft.com/office/drawing/2014/main" val="20000"/>
                    </a:ext>
                  </a:extLst>
                </a:gridCol>
                <a:gridCol w="4167302">
                  <a:extLst>
                    <a:ext uri="{9D8B030D-6E8A-4147-A177-3AD203B41FA5}">
                      <a16:colId xmlns:a16="http://schemas.microsoft.com/office/drawing/2014/main" val="20001"/>
                    </a:ext>
                  </a:extLst>
                </a:gridCol>
              </a:tblGrid>
              <a:tr h="1055698">
                <a:tc>
                  <a:txBody>
                    <a:bodyPr/>
                    <a:lstStyle/>
                    <a:p>
                      <a:pPr defTabSz="914400">
                        <a:tabLst>
                          <a:tab pos="1181100" algn="l"/>
                        </a:tabLst>
                        <a:defRPr b="0">
                          <a:solidFill>
                            <a:srgbClr val="000000"/>
                          </a:solidFill>
                        </a:defRPr>
                      </a:pPr>
                      <a:r>
                        <a:rPr sz="2000" b="1" dirty="0">
                          <a:solidFill>
                            <a:srgbClr val="FFFFFF"/>
                          </a:solidFill>
                          <a:effectLst>
                            <a:outerShdw blurRad="25400" dist="25400" dir="5400000" rotWithShape="0">
                              <a:srgbClr val="000000">
                                <a:alpha val="60000"/>
                              </a:srgbClr>
                            </a:outerShdw>
                          </a:effectLst>
                          <a:sym typeface="Helvetica"/>
                        </a:rPr>
                        <a:t>PROPOSED BENEFITS</a:t>
                      </a:r>
                    </a:p>
                  </a:txBody>
                  <a:tcPr marL="35719" marR="35719" marT="35719" marB="35719" anchor="ctr" horzOverflow="overflow">
                    <a:solidFill>
                      <a:srgbClr val="C10B25"/>
                    </a:solidFill>
                  </a:tcPr>
                </a:tc>
                <a:tc>
                  <a:txBody>
                    <a:bodyPr/>
                    <a:lstStyle/>
                    <a:p>
                      <a:pPr defTabSz="914400">
                        <a:tabLst>
                          <a:tab pos="1181100" algn="l"/>
                        </a:tabLst>
                        <a:defRPr b="0">
                          <a:solidFill>
                            <a:srgbClr val="000000"/>
                          </a:solidFill>
                        </a:defRPr>
                      </a:pPr>
                      <a:r>
                        <a:rPr sz="2000" b="1" dirty="0">
                          <a:solidFill>
                            <a:srgbClr val="FFFFFF"/>
                          </a:solidFill>
                          <a:effectLst>
                            <a:outerShdw blurRad="25400" dist="25400" dir="5400000" rotWithShape="0">
                              <a:srgbClr val="000000">
                                <a:alpha val="60000"/>
                              </a:srgbClr>
                            </a:outerShdw>
                          </a:effectLst>
                          <a:sym typeface="Helvetica"/>
                        </a:rPr>
                        <a:t>COMMENT</a:t>
                      </a:r>
                    </a:p>
                  </a:txBody>
                  <a:tcPr marL="35719" marR="35719" marT="35719" marB="35719" anchor="ctr" horzOverflow="overflow">
                    <a:solidFill>
                      <a:srgbClr val="C10B25"/>
                    </a:solidFill>
                  </a:tcPr>
                </a:tc>
                <a:extLst>
                  <a:ext uri="{0D108BD9-81ED-4DB2-BD59-A6C34878D82A}">
                    <a16:rowId xmlns:a16="http://schemas.microsoft.com/office/drawing/2014/main" val="10000"/>
                  </a:ext>
                </a:extLst>
              </a:tr>
              <a:tr h="1055698">
                <a:tc>
                  <a:txBody>
                    <a:bodyPr/>
                    <a:lstStyle/>
                    <a:p>
                      <a:pPr defTabSz="914400"/>
                      <a:r>
                        <a:rPr sz="2000" dirty="0">
                          <a:solidFill>
                            <a:srgbClr val="FFFFFF"/>
                          </a:solidFill>
                        </a:rPr>
                        <a:t>DIAGNOSE/RULE OUT MALIGNANCY</a:t>
                      </a:r>
                    </a:p>
                  </a:txBody>
                  <a:tcPr marL="35719" marR="35719" marT="35719" marB="35719" anchor="ctr" horzOverflow="overflow">
                    <a:lnL w="12700">
                      <a:solidFill>
                        <a:srgbClr val="606060"/>
                      </a:solidFill>
                      <a:miter lim="400000"/>
                    </a:lnL>
                    <a:solidFill>
                      <a:srgbClr val="C10B25"/>
                    </a:solidFill>
                  </a:tcPr>
                </a:tc>
                <a:tc>
                  <a:txBody>
                    <a:bodyPr/>
                    <a:lstStyle/>
                    <a:p>
                      <a:pPr defTabSz="914400"/>
                      <a:r>
                        <a:rPr sz="2000"/>
                        <a:t>HIGH NPV WITH HISTORY, USG, MARKERS</a:t>
                      </a:r>
                    </a:p>
                  </a:txBody>
                  <a:tcPr marL="35719" marR="35719" marT="35719" marB="35719" anchor="ctr" horzOverflow="overflow">
                    <a:lnR w="12700">
                      <a:solidFill>
                        <a:srgbClr val="606060"/>
                      </a:solidFill>
                      <a:miter lim="400000"/>
                    </a:lnR>
                  </a:tcPr>
                </a:tc>
                <a:extLst>
                  <a:ext uri="{0D108BD9-81ED-4DB2-BD59-A6C34878D82A}">
                    <a16:rowId xmlns:a16="http://schemas.microsoft.com/office/drawing/2014/main" val="10001"/>
                  </a:ext>
                </a:extLst>
              </a:tr>
              <a:tr h="105569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solidFill>
                            <a:srgbClr val="FFFFFF"/>
                          </a:solidFill>
                        </a:rPr>
                        <a:t>IMPROVE SPONTAENOUS PREGNANCY RATES</a:t>
                      </a:r>
                    </a:p>
                    <a:p>
                      <a:pPr defTabSz="914400"/>
                      <a:endParaRPr sz="2000" dirty="0">
                        <a:solidFill>
                          <a:srgbClr val="FFFFFF"/>
                        </a:solidFill>
                      </a:endParaRPr>
                    </a:p>
                  </a:txBody>
                  <a:tcPr marL="35719" marR="35719" marT="35719" marB="35719" anchor="ctr" horzOverflow="overflow">
                    <a:lnL w="12700">
                      <a:solidFill>
                        <a:srgbClr val="606060"/>
                      </a:solidFill>
                      <a:miter lim="400000"/>
                    </a:lnL>
                    <a:solidFill>
                      <a:srgbClr val="C10B25"/>
                    </a:solidFill>
                  </a:tcPr>
                </a:tc>
                <a:tc>
                  <a:txBody>
                    <a:bodyPr/>
                    <a:lstStyle/>
                    <a:p>
                      <a:pPr defTabSz="914400">
                        <a:defRPr sz="2100"/>
                      </a:pPr>
                      <a:r>
                        <a:rPr lang="en-US" sz="3200" b="1" dirty="0"/>
                        <a:t>UNLIKELY</a:t>
                      </a:r>
                      <a:endParaRPr sz="3200" b="1" dirty="0"/>
                    </a:p>
                  </a:txBody>
                  <a:tcPr marL="35719" marR="35719" marT="35719" marB="35719" anchor="ctr" horzOverflow="overflow">
                    <a:lnR w="12700">
                      <a:solidFill>
                        <a:srgbClr val="606060"/>
                      </a:solidFill>
                      <a:miter lim="400000"/>
                    </a:lnR>
                  </a:tcPr>
                </a:tc>
                <a:extLst>
                  <a:ext uri="{0D108BD9-81ED-4DB2-BD59-A6C34878D82A}">
                    <a16:rowId xmlns:a16="http://schemas.microsoft.com/office/drawing/2014/main" val="10002"/>
                  </a:ext>
                </a:extLst>
              </a:tr>
              <a:tr h="105569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solidFill>
                            <a:srgbClr val="FFFFFF"/>
                          </a:solidFill>
                        </a:rPr>
                        <a:t>IMPROVE IVF SUCCESS</a:t>
                      </a:r>
                    </a:p>
                    <a:p>
                      <a:pPr defTabSz="914400"/>
                      <a:endParaRPr sz="2000" dirty="0">
                        <a:solidFill>
                          <a:srgbClr val="FFFFFF"/>
                        </a:solidFill>
                      </a:endParaRPr>
                    </a:p>
                  </a:txBody>
                  <a:tcPr marL="35719" marR="35719" marT="35719" marB="35719" anchor="ctr" horzOverflow="overflow">
                    <a:lnL w="12700">
                      <a:solidFill>
                        <a:srgbClr val="606060"/>
                      </a:solidFill>
                      <a:miter lim="400000"/>
                    </a:lnL>
                    <a:solidFill>
                      <a:srgbClr val="C10B25"/>
                    </a:solidFill>
                  </a:tcPr>
                </a:tc>
                <a:tc>
                  <a:txBody>
                    <a:bodyPr/>
                    <a:lstStyle/>
                    <a:p>
                      <a:pPr defTabSz="914400">
                        <a:defRPr sz="2100"/>
                      </a:pPr>
                      <a:endParaRPr sz="2000" dirty="0"/>
                    </a:p>
                  </a:txBody>
                  <a:tcPr marL="35719" marR="35719" marT="35719" marB="35719" anchor="ctr" horzOverflow="overflow">
                    <a:lnR w="12700">
                      <a:solidFill>
                        <a:srgbClr val="606060"/>
                      </a:solidFill>
                      <a:miter lim="400000"/>
                    </a:lnR>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87914290"/>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 name="Shape 358"/>
          <p:cNvSpPr>
            <a:spLocks noGrp="1"/>
          </p:cNvSpPr>
          <p:nvPr>
            <p:ph type="title"/>
          </p:nvPr>
        </p:nvSpPr>
        <p:spPr>
          <a:xfrm>
            <a:off x="892966" y="143690"/>
            <a:ext cx="10406063" cy="834368"/>
          </a:xfrm>
          <a:prstGeom prst="rect">
            <a:avLst/>
          </a:prstGeom>
        </p:spPr>
        <p:txBody>
          <a:bodyPr>
            <a:normAutofit/>
          </a:bodyPr>
          <a:lstStyle>
            <a:lvl1pPr defTabSz="350520">
              <a:defRPr sz="4800"/>
            </a:lvl1pPr>
          </a:lstStyle>
          <a:p>
            <a:pPr algn="ctr"/>
            <a:r>
              <a:rPr sz="3600" dirty="0">
                <a:solidFill>
                  <a:srgbClr val="C10B25"/>
                </a:solidFill>
              </a:rPr>
              <a:t>Does endometrioma </a:t>
            </a:r>
            <a:r>
              <a:rPr lang="en-US" sz="3600" dirty="0">
                <a:solidFill>
                  <a:srgbClr val="C10B25"/>
                </a:solidFill>
              </a:rPr>
              <a:t>decrease</a:t>
            </a:r>
            <a:r>
              <a:rPr sz="3600" dirty="0">
                <a:solidFill>
                  <a:srgbClr val="C10B25"/>
                </a:solidFill>
              </a:rPr>
              <a:t> ART success ?</a:t>
            </a:r>
          </a:p>
        </p:txBody>
      </p:sp>
      <p:sp>
        <p:nvSpPr>
          <p:cNvPr id="359" name="Shape 359"/>
          <p:cNvSpPr/>
          <p:nvPr/>
        </p:nvSpPr>
        <p:spPr>
          <a:xfrm>
            <a:off x="5020288" y="6524134"/>
            <a:ext cx="2151423" cy="318357"/>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p>
            <a:r>
              <a:rPr sz="1600" b="1" dirty="0"/>
              <a:t>Hamdan et al. HRU 2015</a:t>
            </a:r>
          </a:p>
        </p:txBody>
      </p:sp>
      <p:pic>
        <p:nvPicPr>
          <p:cNvPr id="360" name="pasted-image.tiff"/>
          <p:cNvPicPr>
            <a:picLocks noChangeAspect="1"/>
          </p:cNvPicPr>
          <p:nvPr/>
        </p:nvPicPr>
        <p:blipFill>
          <a:blip r:embed="rId3"/>
          <a:stretch>
            <a:fillRect/>
          </a:stretch>
        </p:blipFill>
        <p:spPr>
          <a:xfrm>
            <a:off x="2581942" y="1288395"/>
            <a:ext cx="7028113" cy="5158249"/>
          </a:xfrm>
          <a:prstGeom prst="rect">
            <a:avLst/>
          </a:prstGeom>
          <a:ln w="25400">
            <a:solidFill>
              <a:srgbClr val="000000"/>
            </a:solidFill>
            <a:miter lim="400000"/>
          </a:ln>
        </p:spPr>
      </p:pic>
    </p:spTree>
    <p:extLst>
      <p:ext uri="{BB962C8B-B14F-4D97-AF65-F5344CB8AC3E}">
        <p14:creationId xmlns:p14="http://schemas.microsoft.com/office/powerpoint/2010/main" val="1718670657"/>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Shape 362"/>
          <p:cNvSpPr>
            <a:spLocks noGrp="1"/>
          </p:cNvSpPr>
          <p:nvPr>
            <p:ph type="title"/>
          </p:nvPr>
        </p:nvSpPr>
        <p:spPr>
          <a:prstGeom prst="rect">
            <a:avLst/>
          </a:prstGeom>
        </p:spPr>
        <p:txBody>
          <a:bodyPr>
            <a:normAutofit/>
          </a:bodyPr>
          <a:lstStyle>
            <a:lvl1pPr defTabSz="426466">
              <a:defRPr sz="5840"/>
            </a:lvl1pPr>
          </a:lstStyle>
          <a:p>
            <a:pPr algn="ctr"/>
            <a:r>
              <a:rPr sz="4000" dirty="0">
                <a:solidFill>
                  <a:srgbClr val="C10B25"/>
                </a:solidFill>
              </a:rPr>
              <a:t>Does surgery improve ART success?</a:t>
            </a:r>
          </a:p>
        </p:txBody>
      </p:sp>
      <p:pic>
        <p:nvPicPr>
          <p:cNvPr id="363" name="pasted-image.tiff"/>
          <p:cNvPicPr>
            <a:picLocks noChangeAspect="1"/>
          </p:cNvPicPr>
          <p:nvPr/>
        </p:nvPicPr>
        <p:blipFill>
          <a:blip r:embed="rId3"/>
          <a:stretch>
            <a:fillRect/>
          </a:stretch>
        </p:blipFill>
        <p:spPr>
          <a:xfrm>
            <a:off x="3477057" y="1293331"/>
            <a:ext cx="5237885" cy="5019640"/>
          </a:xfrm>
          <a:prstGeom prst="rect">
            <a:avLst/>
          </a:prstGeom>
          <a:ln w="25400">
            <a:solidFill>
              <a:srgbClr val="000000"/>
            </a:solidFill>
            <a:miter lim="400000"/>
          </a:ln>
        </p:spPr>
      </p:pic>
      <p:sp>
        <p:nvSpPr>
          <p:cNvPr id="364" name="Shape 364"/>
          <p:cNvSpPr/>
          <p:nvPr/>
        </p:nvSpPr>
        <p:spPr>
          <a:xfrm>
            <a:off x="5020287" y="6438068"/>
            <a:ext cx="2151423" cy="318357"/>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p>
            <a:r>
              <a:rPr sz="1600" b="1" dirty="0"/>
              <a:t>Hamdan et al. HRU 2015</a:t>
            </a:r>
          </a:p>
        </p:txBody>
      </p:sp>
    </p:spTree>
    <p:extLst>
      <p:ext uri="{BB962C8B-B14F-4D97-AF65-F5344CB8AC3E}">
        <p14:creationId xmlns:p14="http://schemas.microsoft.com/office/powerpoint/2010/main" val="916958028"/>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A8AF6BD-2B09-7D4E-8930-FD0A57C05145}"/>
              </a:ext>
            </a:extLst>
          </p:cNvPr>
          <p:cNvPicPr>
            <a:picLocks noChangeAspect="1"/>
          </p:cNvPicPr>
          <p:nvPr/>
        </p:nvPicPr>
        <p:blipFill>
          <a:blip r:embed="rId2"/>
          <a:stretch>
            <a:fillRect/>
          </a:stretch>
        </p:blipFill>
        <p:spPr>
          <a:xfrm>
            <a:off x="757103" y="2242481"/>
            <a:ext cx="10687567" cy="3275450"/>
          </a:xfrm>
          <a:prstGeom prst="rect">
            <a:avLst/>
          </a:prstGeom>
        </p:spPr>
      </p:pic>
      <p:sp>
        <p:nvSpPr>
          <p:cNvPr id="2" name="Title 1">
            <a:extLst>
              <a:ext uri="{FF2B5EF4-FFF2-40B4-BE49-F238E27FC236}">
                <a16:creationId xmlns:a16="http://schemas.microsoft.com/office/drawing/2014/main" id="{ACB7FF7B-6301-8946-8174-7417EE7CE01C}"/>
              </a:ext>
            </a:extLst>
          </p:cNvPr>
          <p:cNvSpPr>
            <a:spLocks noGrp="1"/>
          </p:cNvSpPr>
          <p:nvPr>
            <p:ph type="title"/>
          </p:nvPr>
        </p:nvSpPr>
        <p:spPr>
          <a:xfrm>
            <a:off x="838200" y="614112"/>
            <a:ext cx="10515600" cy="1325563"/>
          </a:xfrm>
        </p:spPr>
        <p:txBody>
          <a:bodyPr/>
          <a:lstStyle/>
          <a:p>
            <a:r>
              <a:rPr lang="en-US" b="1" dirty="0"/>
              <a:t>Pregnancy rate in treated vs nontreated endometriomas</a:t>
            </a:r>
          </a:p>
        </p:txBody>
      </p:sp>
      <p:sp>
        <p:nvSpPr>
          <p:cNvPr id="3" name="TextBox 2">
            <a:extLst>
              <a:ext uri="{FF2B5EF4-FFF2-40B4-BE49-F238E27FC236}">
                <a16:creationId xmlns:a16="http://schemas.microsoft.com/office/drawing/2014/main" id="{E93ADAA6-C88B-E14E-8381-C5C2CE90A268}"/>
              </a:ext>
            </a:extLst>
          </p:cNvPr>
          <p:cNvSpPr txBox="1"/>
          <p:nvPr/>
        </p:nvSpPr>
        <p:spPr>
          <a:xfrm>
            <a:off x="2438400" y="6123543"/>
            <a:ext cx="7315200" cy="369332"/>
          </a:xfrm>
          <a:prstGeom prst="rect">
            <a:avLst/>
          </a:prstGeom>
          <a:noFill/>
        </p:spPr>
        <p:txBody>
          <a:bodyPr wrap="square" rtlCol="0">
            <a:spAutoFit/>
          </a:bodyPr>
          <a:lstStyle/>
          <a:p>
            <a:pPr algn="ctr"/>
            <a:r>
              <a:rPr lang="en-US" b="1" dirty="0"/>
              <a:t>From </a:t>
            </a:r>
            <a:r>
              <a:rPr lang="en-US" b="1" dirty="0" err="1"/>
              <a:t>Nickkho-Amiry</a:t>
            </a:r>
            <a:r>
              <a:rPr lang="en-US" b="1" dirty="0"/>
              <a:t>  et al.  Arch </a:t>
            </a:r>
            <a:r>
              <a:rPr lang="en-US" b="1" dirty="0" err="1"/>
              <a:t>Obstet</a:t>
            </a:r>
            <a:r>
              <a:rPr lang="en-US" b="1" dirty="0"/>
              <a:t> </a:t>
            </a:r>
            <a:r>
              <a:rPr lang="en-US" b="1" dirty="0" err="1"/>
              <a:t>Gynecol</a:t>
            </a:r>
            <a:r>
              <a:rPr lang="en-US" b="1" dirty="0"/>
              <a:t> 2018</a:t>
            </a:r>
          </a:p>
        </p:txBody>
      </p:sp>
    </p:spTree>
    <p:extLst>
      <p:ext uri="{BB962C8B-B14F-4D97-AF65-F5344CB8AC3E}">
        <p14:creationId xmlns:p14="http://schemas.microsoft.com/office/powerpoint/2010/main" val="1133120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E230A1-57F9-3D49-AD88-DCBDF6F3A00C}"/>
              </a:ext>
            </a:extLst>
          </p:cNvPr>
          <p:cNvSpPr>
            <a:spLocks noGrp="1"/>
          </p:cNvSpPr>
          <p:nvPr>
            <p:ph type="title"/>
          </p:nvPr>
        </p:nvSpPr>
        <p:spPr/>
        <p:txBody>
          <a:bodyPr>
            <a:normAutofit/>
          </a:bodyPr>
          <a:lstStyle/>
          <a:p>
            <a:r>
              <a:rPr lang="en-US" sz="4800" b="1" dirty="0"/>
              <a:t>Indications for surgery</a:t>
            </a:r>
          </a:p>
        </p:txBody>
      </p:sp>
      <p:sp>
        <p:nvSpPr>
          <p:cNvPr id="3" name="Content Placeholder 2">
            <a:extLst>
              <a:ext uri="{FF2B5EF4-FFF2-40B4-BE49-F238E27FC236}">
                <a16:creationId xmlns:a16="http://schemas.microsoft.com/office/drawing/2014/main" id="{965D811B-47D1-674F-9751-4F42806CA029}"/>
              </a:ext>
            </a:extLst>
          </p:cNvPr>
          <p:cNvSpPr>
            <a:spLocks noGrp="1"/>
          </p:cNvSpPr>
          <p:nvPr>
            <p:ph idx="1"/>
          </p:nvPr>
        </p:nvSpPr>
        <p:spPr/>
        <p:txBody>
          <a:bodyPr>
            <a:normAutofit/>
          </a:bodyPr>
          <a:lstStyle/>
          <a:p>
            <a:r>
              <a:rPr lang="en-US" sz="3600" dirty="0"/>
              <a:t>To save life</a:t>
            </a:r>
          </a:p>
          <a:p>
            <a:r>
              <a:rPr lang="en-US" sz="3600" dirty="0"/>
              <a:t>To relieve suffering</a:t>
            </a:r>
          </a:p>
          <a:p>
            <a:r>
              <a:rPr lang="en-US" sz="3600" dirty="0"/>
              <a:t>To correct deformity</a:t>
            </a:r>
          </a:p>
        </p:txBody>
      </p:sp>
    </p:spTree>
    <p:extLst>
      <p:ext uri="{BB962C8B-B14F-4D97-AF65-F5344CB8AC3E}">
        <p14:creationId xmlns:p14="http://schemas.microsoft.com/office/powerpoint/2010/main" val="24021909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6678DFB-CC91-0D41-A98F-20C05B6AFCC3}"/>
              </a:ext>
            </a:extLst>
          </p:cNvPr>
          <p:cNvPicPr>
            <a:picLocks noChangeAspect="1"/>
          </p:cNvPicPr>
          <p:nvPr/>
        </p:nvPicPr>
        <p:blipFill>
          <a:blip r:embed="rId2"/>
          <a:stretch>
            <a:fillRect/>
          </a:stretch>
        </p:blipFill>
        <p:spPr>
          <a:xfrm>
            <a:off x="1747672" y="1009055"/>
            <a:ext cx="8696653" cy="5249616"/>
          </a:xfrm>
          <a:prstGeom prst="rect">
            <a:avLst/>
          </a:prstGeom>
        </p:spPr>
      </p:pic>
      <p:sp>
        <p:nvSpPr>
          <p:cNvPr id="5" name="TextBox 4">
            <a:extLst>
              <a:ext uri="{FF2B5EF4-FFF2-40B4-BE49-F238E27FC236}">
                <a16:creationId xmlns:a16="http://schemas.microsoft.com/office/drawing/2014/main" id="{D811C764-850E-8E4C-B388-9A0BB14E648B}"/>
              </a:ext>
            </a:extLst>
          </p:cNvPr>
          <p:cNvSpPr txBox="1"/>
          <p:nvPr/>
        </p:nvSpPr>
        <p:spPr>
          <a:xfrm>
            <a:off x="2958661" y="6340364"/>
            <a:ext cx="6274676" cy="400110"/>
          </a:xfrm>
          <a:prstGeom prst="rect">
            <a:avLst/>
          </a:prstGeom>
          <a:noFill/>
        </p:spPr>
        <p:txBody>
          <a:bodyPr wrap="square" rtlCol="0">
            <a:spAutoFit/>
          </a:bodyPr>
          <a:lstStyle/>
          <a:p>
            <a:pPr algn="ctr"/>
            <a:r>
              <a:rPr lang="en-US" sz="2000" b="1" dirty="0"/>
              <a:t>From </a:t>
            </a:r>
            <a:r>
              <a:rPr lang="en-US" sz="2000" b="1" dirty="0" err="1"/>
              <a:t>Laursen</a:t>
            </a:r>
            <a:r>
              <a:rPr lang="en-US" sz="2000" b="1" dirty="0"/>
              <a:t> et al.  Acta </a:t>
            </a:r>
            <a:r>
              <a:rPr lang="en-US" sz="2000" b="1" dirty="0" err="1"/>
              <a:t>Obstet</a:t>
            </a:r>
            <a:r>
              <a:rPr lang="en-US" sz="2000" b="1" dirty="0"/>
              <a:t> </a:t>
            </a:r>
            <a:r>
              <a:rPr lang="en-US" sz="2000" b="1" dirty="0" err="1"/>
              <a:t>Gynecol</a:t>
            </a:r>
            <a:r>
              <a:rPr lang="en-US" sz="2000" b="1" dirty="0"/>
              <a:t> 2018</a:t>
            </a:r>
          </a:p>
        </p:txBody>
      </p:sp>
      <p:sp>
        <p:nvSpPr>
          <p:cNvPr id="6" name="Shape 362">
            <a:extLst>
              <a:ext uri="{FF2B5EF4-FFF2-40B4-BE49-F238E27FC236}">
                <a16:creationId xmlns:a16="http://schemas.microsoft.com/office/drawing/2014/main" id="{83050715-EAE3-844A-9391-C39621F4A242}"/>
              </a:ext>
            </a:extLst>
          </p:cNvPr>
          <p:cNvSpPr txBox="1">
            <a:spLocks/>
          </p:cNvSpPr>
          <p:nvPr/>
        </p:nvSpPr>
        <p:spPr>
          <a:xfrm>
            <a:off x="892966" y="322096"/>
            <a:ext cx="10406063" cy="834368"/>
          </a:xfrm>
          <a:prstGeom prst="rect">
            <a:avLst/>
          </a:prstGeom>
        </p:spPr>
        <p:txBody>
          <a:bodyPr>
            <a:normAutofit/>
          </a:bodyPr>
          <a:lstStyle>
            <a:lvl1pPr algn="l" defTabSz="426466" rtl="0" eaLnBrk="1" latinLnBrk="0" hangingPunct="1">
              <a:lnSpc>
                <a:spcPct val="90000"/>
              </a:lnSpc>
              <a:spcBef>
                <a:spcPct val="0"/>
              </a:spcBef>
              <a:buNone/>
              <a:defRPr sz="5840" kern="1200">
                <a:solidFill>
                  <a:schemeClr val="tx1"/>
                </a:solidFill>
                <a:latin typeface="+mj-lt"/>
                <a:ea typeface="+mj-ea"/>
                <a:cs typeface="+mj-cs"/>
              </a:defRPr>
            </a:lvl1pPr>
          </a:lstStyle>
          <a:p>
            <a:pPr algn="ctr"/>
            <a:r>
              <a:rPr lang="en-US" sz="4000" b="1" dirty="0">
                <a:solidFill>
                  <a:srgbClr val="C10B25"/>
                </a:solidFill>
              </a:rPr>
              <a:t>Does surgery improve ART success?</a:t>
            </a:r>
          </a:p>
        </p:txBody>
      </p:sp>
    </p:spTree>
    <p:extLst>
      <p:ext uri="{BB962C8B-B14F-4D97-AF65-F5344CB8AC3E}">
        <p14:creationId xmlns:p14="http://schemas.microsoft.com/office/powerpoint/2010/main" val="83317210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349A686-B68C-1B44-8169-B3C3A3F564EF}"/>
              </a:ext>
            </a:extLst>
          </p:cNvPr>
          <p:cNvPicPr>
            <a:picLocks noChangeAspect="1"/>
          </p:cNvPicPr>
          <p:nvPr/>
        </p:nvPicPr>
        <p:blipFill>
          <a:blip r:embed="rId2"/>
          <a:stretch>
            <a:fillRect/>
          </a:stretch>
        </p:blipFill>
        <p:spPr>
          <a:xfrm>
            <a:off x="139699" y="731975"/>
            <a:ext cx="11912600" cy="5689600"/>
          </a:xfrm>
          <a:prstGeom prst="rect">
            <a:avLst/>
          </a:prstGeom>
        </p:spPr>
      </p:pic>
      <p:sp>
        <p:nvSpPr>
          <p:cNvPr id="3" name="Shape 362">
            <a:extLst>
              <a:ext uri="{FF2B5EF4-FFF2-40B4-BE49-F238E27FC236}">
                <a16:creationId xmlns:a16="http://schemas.microsoft.com/office/drawing/2014/main" id="{C5071E8E-AB12-5D4E-A341-DA72AF65608E}"/>
              </a:ext>
            </a:extLst>
          </p:cNvPr>
          <p:cNvSpPr txBox="1">
            <a:spLocks/>
          </p:cNvSpPr>
          <p:nvPr/>
        </p:nvSpPr>
        <p:spPr>
          <a:xfrm>
            <a:off x="892968" y="199004"/>
            <a:ext cx="10406063" cy="834368"/>
          </a:xfrm>
          <a:prstGeom prst="rect">
            <a:avLst/>
          </a:prstGeom>
        </p:spPr>
        <p:txBody>
          <a:bodyPr>
            <a:normAutofit/>
          </a:bodyPr>
          <a:lstStyle>
            <a:lvl1pPr algn="l" defTabSz="426466" rtl="0" eaLnBrk="1" latinLnBrk="0" hangingPunct="1">
              <a:lnSpc>
                <a:spcPct val="90000"/>
              </a:lnSpc>
              <a:spcBef>
                <a:spcPct val="0"/>
              </a:spcBef>
              <a:buNone/>
              <a:defRPr sz="5840" kern="1200">
                <a:solidFill>
                  <a:schemeClr val="tx1"/>
                </a:solidFill>
                <a:latin typeface="+mj-lt"/>
                <a:ea typeface="+mj-ea"/>
                <a:cs typeface="+mj-cs"/>
              </a:defRPr>
            </a:lvl1pPr>
          </a:lstStyle>
          <a:p>
            <a:pPr algn="ctr"/>
            <a:r>
              <a:rPr lang="en-US" sz="4000" b="1" dirty="0">
                <a:solidFill>
                  <a:srgbClr val="C10B25"/>
                </a:solidFill>
              </a:rPr>
              <a:t>Does surgery improve ART success?</a:t>
            </a:r>
          </a:p>
        </p:txBody>
      </p:sp>
      <p:sp>
        <p:nvSpPr>
          <p:cNvPr id="4" name="TextBox 3">
            <a:extLst>
              <a:ext uri="{FF2B5EF4-FFF2-40B4-BE49-F238E27FC236}">
                <a16:creationId xmlns:a16="http://schemas.microsoft.com/office/drawing/2014/main" id="{C4433DBF-A2A1-3C42-853E-F6799DA7CDD5}"/>
              </a:ext>
            </a:extLst>
          </p:cNvPr>
          <p:cNvSpPr txBox="1"/>
          <p:nvPr/>
        </p:nvSpPr>
        <p:spPr>
          <a:xfrm>
            <a:off x="3006968" y="6421575"/>
            <a:ext cx="5627077" cy="461665"/>
          </a:xfrm>
          <a:prstGeom prst="rect">
            <a:avLst/>
          </a:prstGeom>
          <a:noFill/>
        </p:spPr>
        <p:txBody>
          <a:bodyPr wrap="square" rtlCol="0">
            <a:spAutoFit/>
          </a:bodyPr>
          <a:lstStyle/>
          <a:p>
            <a:pPr algn="ctr"/>
            <a:r>
              <a:rPr lang="en-US" sz="2400" b="1" dirty="0"/>
              <a:t>From Wu et al.  JMIG 2019</a:t>
            </a:r>
          </a:p>
        </p:txBody>
      </p:sp>
    </p:spTree>
    <p:extLst>
      <p:ext uri="{BB962C8B-B14F-4D97-AF65-F5344CB8AC3E}">
        <p14:creationId xmlns:p14="http://schemas.microsoft.com/office/powerpoint/2010/main" val="17905348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 name="Shape 326"/>
          <p:cNvSpPr>
            <a:spLocks noGrp="1"/>
          </p:cNvSpPr>
          <p:nvPr>
            <p:ph type="title"/>
          </p:nvPr>
        </p:nvSpPr>
        <p:spPr>
          <a:prstGeom prst="rect">
            <a:avLst/>
          </a:prstGeom>
        </p:spPr>
        <p:txBody>
          <a:bodyPr>
            <a:normAutofit fontScale="90000"/>
          </a:bodyPr>
          <a:lstStyle/>
          <a:p>
            <a:pPr algn="ctr" defTabSz="176623">
              <a:defRPr sz="3440"/>
            </a:pPr>
            <a:r>
              <a:rPr dirty="0">
                <a:solidFill>
                  <a:srgbClr val="C10B25"/>
                </a:solidFill>
              </a:rPr>
              <a:t>Infertility work - up shows endometrioma</a:t>
            </a:r>
          </a:p>
          <a:p>
            <a:pPr algn="ctr" defTabSz="176623">
              <a:defRPr sz="3440"/>
            </a:pPr>
            <a:r>
              <a:rPr dirty="0">
                <a:solidFill>
                  <a:srgbClr val="C10B25"/>
                </a:solidFill>
              </a:rPr>
              <a:t>Should I offer surgery ?</a:t>
            </a:r>
          </a:p>
        </p:txBody>
      </p:sp>
      <p:graphicFrame>
        <p:nvGraphicFramePr>
          <p:cNvPr id="327" name="Table 327"/>
          <p:cNvGraphicFramePr/>
          <p:nvPr>
            <p:extLst>
              <p:ext uri="{D42A27DB-BD31-4B8C-83A1-F6EECF244321}">
                <p14:modId xmlns:p14="http://schemas.microsoft.com/office/powerpoint/2010/main" val="3788510109"/>
              </p:ext>
            </p:extLst>
          </p:nvPr>
        </p:nvGraphicFramePr>
        <p:xfrm>
          <a:off x="1928699" y="1630691"/>
          <a:ext cx="8334604" cy="4222792"/>
        </p:xfrm>
        <a:graphic>
          <a:graphicData uri="http://schemas.openxmlformats.org/drawingml/2006/table">
            <a:tbl>
              <a:tblPr firstRow="1"/>
              <a:tblGrid>
                <a:gridCol w="4167302">
                  <a:extLst>
                    <a:ext uri="{9D8B030D-6E8A-4147-A177-3AD203B41FA5}">
                      <a16:colId xmlns:a16="http://schemas.microsoft.com/office/drawing/2014/main" val="20000"/>
                    </a:ext>
                  </a:extLst>
                </a:gridCol>
                <a:gridCol w="4167302">
                  <a:extLst>
                    <a:ext uri="{9D8B030D-6E8A-4147-A177-3AD203B41FA5}">
                      <a16:colId xmlns:a16="http://schemas.microsoft.com/office/drawing/2014/main" val="20001"/>
                    </a:ext>
                  </a:extLst>
                </a:gridCol>
              </a:tblGrid>
              <a:tr h="1055698">
                <a:tc>
                  <a:txBody>
                    <a:bodyPr/>
                    <a:lstStyle/>
                    <a:p>
                      <a:pPr defTabSz="914400">
                        <a:tabLst>
                          <a:tab pos="1181100" algn="l"/>
                        </a:tabLst>
                        <a:defRPr b="0">
                          <a:solidFill>
                            <a:srgbClr val="000000"/>
                          </a:solidFill>
                        </a:defRPr>
                      </a:pPr>
                      <a:r>
                        <a:rPr sz="2000" b="1" dirty="0">
                          <a:solidFill>
                            <a:srgbClr val="FFFFFF"/>
                          </a:solidFill>
                          <a:effectLst>
                            <a:outerShdw blurRad="25400" dist="25400" dir="5400000" rotWithShape="0">
                              <a:srgbClr val="000000">
                                <a:alpha val="60000"/>
                              </a:srgbClr>
                            </a:outerShdw>
                          </a:effectLst>
                          <a:sym typeface="Helvetica"/>
                        </a:rPr>
                        <a:t>PROPOSED BENEFITS</a:t>
                      </a:r>
                    </a:p>
                  </a:txBody>
                  <a:tcPr marL="35719" marR="35719" marT="35719" marB="35719" anchor="ctr" horzOverflow="overflow">
                    <a:solidFill>
                      <a:srgbClr val="C10B25"/>
                    </a:solidFill>
                  </a:tcPr>
                </a:tc>
                <a:tc>
                  <a:txBody>
                    <a:bodyPr/>
                    <a:lstStyle/>
                    <a:p>
                      <a:pPr defTabSz="914400">
                        <a:tabLst>
                          <a:tab pos="1181100" algn="l"/>
                        </a:tabLst>
                        <a:defRPr b="0">
                          <a:solidFill>
                            <a:srgbClr val="000000"/>
                          </a:solidFill>
                        </a:defRPr>
                      </a:pPr>
                      <a:r>
                        <a:rPr sz="2000" b="1" dirty="0">
                          <a:solidFill>
                            <a:srgbClr val="FFFFFF"/>
                          </a:solidFill>
                          <a:effectLst>
                            <a:outerShdw blurRad="25400" dist="25400" dir="5400000" rotWithShape="0">
                              <a:srgbClr val="000000">
                                <a:alpha val="60000"/>
                              </a:srgbClr>
                            </a:outerShdw>
                          </a:effectLst>
                          <a:sym typeface="Helvetica"/>
                        </a:rPr>
                        <a:t>COMMENT</a:t>
                      </a:r>
                    </a:p>
                  </a:txBody>
                  <a:tcPr marL="35719" marR="35719" marT="35719" marB="35719" anchor="ctr" horzOverflow="overflow">
                    <a:solidFill>
                      <a:srgbClr val="C10B25"/>
                    </a:solidFill>
                  </a:tcPr>
                </a:tc>
                <a:extLst>
                  <a:ext uri="{0D108BD9-81ED-4DB2-BD59-A6C34878D82A}">
                    <a16:rowId xmlns:a16="http://schemas.microsoft.com/office/drawing/2014/main" val="10000"/>
                  </a:ext>
                </a:extLst>
              </a:tr>
              <a:tr h="1055698">
                <a:tc>
                  <a:txBody>
                    <a:bodyPr/>
                    <a:lstStyle/>
                    <a:p>
                      <a:pPr defTabSz="914400"/>
                      <a:r>
                        <a:rPr sz="2000" dirty="0">
                          <a:solidFill>
                            <a:srgbClr val="FFFFFF"/>
                          </a:solidFill>
                        </a:rPr>
                        <a:t>DIAGNOSE/RULE OUT MALIGNANCY</a:t>
                      </a:r>
                    </a:p>
                  </a:txBody>
                  <a:tcPr marL="35719" marR="35719" marT="35719" marB="35719" anchor="ctr" horzOverflow="overflow">
                    <a:lnL w="12700">
                      <a:solidFill>
                        <a:srgbClr val="606060"/>
                      </a:solidFill>
                      <a:miter lim="400000"/>
                    </a:lnL>
                    <a:solidFill>
                      <a:srgbClr val="C10B25"/>
                    </a:solidFill>
                  </a:tcPr>
                </a:tc>
                <a:tc>
                  <a:txBody>
                    <a:bodyPr/>
                    <a:lstStyle/>
                    <a:p>
                      <a:pPr defTabSz="914400"/>
                      <a:r>
                        <a:rPr sz="2000"/>
                        <a:t>HIGH NPV WITH HISTORY, USG, MARKERS</a:t>
                      </a:r>
                    </a:p>
                  </a:txBody>
                  <a:tcPr marL="35719" marR="35719" marT="35719" marB="35719" anchor="ctr" horzOverflow="overflow">
                    <a:lnR w="12700">
                      <a:solidFill>
                        <a:srgbClr val="606060"/>
                      </a:solidFill>
                      <a:miter lim="400000"/>
                    </a:lnR>
                  </a:tcPr>
                </a:tc>
                <a:extLst>
                  <a:ext uri="{0D108BD9-81ED-4DB2-BD59-A6C34878D82A}">
                    <a16:rowId xmlns:a16="http://schemas.microsoft.com/office/drawing/2014/main" val="10001"/>
                  </a:ext>
                </a:extLst>
              </a:tr>
              <a:tr h="105569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solidFill>
                            <a:srgbClr val="FFFFFF"/>
                          </a:solidFill>
                        </a:rPr>
                        <a:t>IMPROVE SPONTAENOUS PREGNANCY RATES</a:t>
                      </a:r>
                    </a:p>
                    <a:p>
                      <a:pPr defTabSz="914400"/>
                      <a:endParaRPr sz="2000" dirty="0">
                        <a:solidFill>
                          <a:srgbClr val="FFFFFF"/>
                        </a:solidFill>
                      </a:endParaRPr>
                    </a:p>
                  </a:txBody>
                  <a:tcPr marL="35719" marR="35719" marT="35719" marB="35719" anchor="ctr" horzOverflow="overflow">
                    <a:lnL w="12700">
                      <a:solidFill>
                        <a:srgbClr val="606060"/>
                      </a:solidFill>
                      <a:miter lim="400000"/>
                    </a:lnL>
                    <a:solidFill>
                      <a:srgbClr val="C10B25"/>
                    </a:solidFill>
                  </a:tcPr>
                </a:tc>
                <a:tc>
                  <a:txBody>
                    <a:bodyPr/>
                    <a:lstStyle/>
                    <a:p>
                      <a:pPr defTabSz="914400">
                        <a:defRPr sz="2100"/>
                      </a:pPr>
                      <a:r>
                        <a:rPr lang="en-US" sz="2000" dirty="0"/>
                        <a:t>UNLIKELY</a:t>
                      </a:r>
                      <a:endParaRPr sz="2000" dirty="0"/>
                    </a:p>
                  </a:txBody>
                  <a:tcPr marL="35719" marR="35719" marT="35719" marB="35719" anchor="ctr" horzOverflow="overflow">
                    <a:lnR w="12700">
                      <a:solidFill>
                        <a:srgbClr val="606060"/>
                      </a:solidFill>
                      <a:miter lim="400000"/>
                    </a:lnR>
                  </a:tcPr>
                </a:tc>
                <a:extLst>
                  <a:ext uri="{0D108BD9-81ED-4DB2-BD59-A6C34878D82A}">
                    <a16:rowId xmlns:a16="http://schemas.microsoft.com/office/drawing/2014/main" val="10002"/>
                  </a:ext>
                </a:extLst>
              </a:tr>
              <a:tr h="105569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solidFill>
                            <a:srgbClr val="FFFFFF"/>
                          </a:solidFill>
                        </a:rPr>
                        <a:t>IMPROVE IVF SUCCESS</a:t>
                      </a:r>
                    </a:p>
                    <a:p>
                      <a:pPr defTabSz="914400"/>
                      <a:endParaRPr sz="2000" dirty="0">
                        <a:solidFill>
                          <a:srgbClr val="FFFFFF"/>
                        </a:solidFill>
                      </a:endParaRPr>
                    </a:p>
                  </a:txBody>
                  <a:tcPr marL="35719" marR="35719" marT="35719" marB="35719" anchor="ctr" horzOverflow="overflow">
                    <a:lnL w="12700">
                      <a:solidFill>
                        <a:srgbClr val="606060"/>
                      </a:solidFill>
                      <a:miter lim="400000"/>
                    </a:lnL>
                    <a:solidFill>
                      <a:srgbClr val="C10B25"/>
                    </a:solidFill>
                  </a:tcPr>
                </a:tc>
                <a:tc>
                  <a:txBody>
                    <a:bodyPr/>
                    <a:lstStyle/>
                    <a:p>
                      <a:pPr defTabSz="914400">
                        <a:defRPr sz="2100"/>
                      </a:pPr>
                      <a:r>
                        <a:rPr lang="en-US" sz="3200" b="1" dirty="0"/>
                        <a:t>NO</a:t>
                      </a:r>
                      <a:endParaRPr sz="3200" b="1" dirty="0"/>
                    </a:p>
                  </a:txBody>
                  <a:tcPr marL="35719" marR="35719" marT="35719" marB="35719" anchor="ctr" horzOverflow="overflow">
                    <a:lnR w="12700">
                      <a:solidFill>
                        <a:srgbClr val="606060"/>
                      </a:solidFill>
                      <a:miter lim="400000"/>
                    </a:lnR>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729798754"/>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7F50733-2390-A045-9B12-588F1BC00552}"/>
              </a:ext>
            </a:extLst>
          </p:cNvPr>
          <p:cNvPicPr>
            <a:picLocks noChangeAspect="1"/>
          </p:cNvPicPr>
          <p:nvPr/>
        </p:nvPicPr>
        <p:blipFill>
          <a:blip r:embed="rId2"/>
          <a:stretch>
            <a:fillRect/>
          </a:stretch>
        </p:blipFill>
        <p:spPr>
          <a:xfrm>
            <a:off x="1662700" y="322729"/>
            <a:ext cx="8866600" cy="5656640"/>
          </a:xfrm>
          <a:prstGeom prst="rect">
            <a:avLst/>
          </a:prstGeom>
        </p:spPr>
      </p:pic>
      <p:sp>
        <p:nvSpPr>
          <p:cNvPr id="3" name="TextBox 2">
            <a:extLst>
              <a:ext uri="{FF2B5EF4-FFF2-40B4-BE49-F238E27FC236}">
                <a16:creationId xmlns:a16="http://schemas.microsoft.com/office/drawing/2014/main" id="{2994CE38-42E1-3E45-9F30-D004A0BD82F4}"/>
              </a:ext>
            </a:extLst>
          </p:cNvPr>
          <p:cNvSpPr txBox="1"/>
          <p:nvPr/>
        </p:nvSpPr>
        <p:spPr>
          <a:xfrm>
            <a:off x="2689412" y="5979369"/>
            <a:ext cx="6333564" cy="400110"/>
          </a:xfrm>
          <a:prstGeom prst="rect">
            <a:avLst/>
          </a:prstGeom>
          <a:noFill/>
        </p:spPr>
        <p:txBody>
          <a:bodyPr wrap="square" rtlCol="0">
            <a:spAutoFit/>
          </a:bodyPr>
          <a:lstStyle/>
          <a:p>
            <a:pPr algn="ctr"/>
            <a:r>
              <a:rPr lang="en-US" sz="2000" b="1" dirty="0"/>
              <a:t>Juneau et al.  </a:t>
            </a:r>
            <a:r>
              <a:rPr lang="en-US" sz="2000" b="1" dirty="0" err="1"/>
              <a:t>Fertil</a:t>
            </a:r>
            <a:r>
              <a:rPr lang="en-US" sz="2000" b="1" dirty="0"/>
              <a:t> </a:t>
            </a:r>
            <a:r>
              <a:rPr lang="en-US" sz="2000" b="1" dirty="0" err="1"/>
              <a:t>Steril</a:t>
            </a:r>
            <a:r>
              <a:rPr lang="en-US" sz="2000" b="1" dirty="0"/>
              <a:t> 2017</a:t>
            </a:r>
          </a:p>
        </p:txBody>
      </p:sp>
    </p:spTree>
    <p:extLst>
      <p:ext uri="{BB962C8B-B14F-4D97-AF65-F5344CB8AC3E}">
        <p14:creationId xmlns:p14="http://schemas.microsoft.com/office/powerpoint/2010/main" val="242162355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547FD4A-0D58-7B42-94BB-4B471AE64980}"/>
              </a:ext>
            </a:extLst>
          </p:cNvPr>
          <p:cNvPicPr>
            <a:picLocks noChangeAspect="1"/>
          </p:cNvPicPr>
          <p:nvPr/>
        </p:nvPicPr>
        <p:blipFill>
          <a:blip r:embed="rId2"/>
          <a:stretch>
            <a:fillRect/>
          </a:stretch>
        </p:blipFill>
        <p:spPr>
          <a:xfrm>
            <a:off x="3404720" y="119312"/>
            <a:ext cx="5382559" cy="1751941"/>
          </a:xfrm>
          <a:prstGeom prst="rect">
            <a:avLst/>
          </a:prstGeom>
        </p:spPr>
      </p:pic>
      <p:pic>
        <p:nvPicPr>
          <p:cNvPr id="3" name="Picture 2">
            <a:extLst>
              <a:ext uri="{FF2B5EF4-FFF2-40B4-BE49-F238E27FC236}">
                <a16:creationId xmlns:a16="http://schemas.microsoft.com/office/drawing/2014/main" id="{0FF8CC92-94B7-644E-9845-A7254433E21E}"/>
              </a:ext>
            </a:extLst>
          </p:cNvPr>
          <p:cNvPicPr>
            <a:picLocks noChangeAspect="1"/>
          </p:cNvPicPr>
          <p:nvPr/>
        </p:nvPicPr>
        <p:blipFill>
          <a:blip r:embed="rId3"/>
          <a:stretch>
            <a:fillRect/>
          </a:stretch>
        </p:blipFill>
        <p:spPr>
          <a:xfrm>
            <a:off x="6581586" y="2048150"/>
            <a:ext cx="5382559" cy="4724961"/>
          </a:xfrm>
          <a:prstGeom prst="rect">
            <a:avLst/>
          </a:prstGeom>
        </p:spPr>
      </p:pic>
      <p:pic>
        <p:nvPicPr>
          <p:cNvPr id="5" name="Picture 4">
            <a:extLst>
              <a:ext uri="{FF2B5EF4-FFF2-40B4-BE49-F238E27FC236}">
                <a16:creationId xmlns:a16="http://schemas.microsoft.com/office/drawing/2014/main" id="{69EE86D5-B094-E34B-8B0C-A36CA76AC7C1}"/>
              </a:ext>
            </a:extLst>
          </p:cNvPr>
          <p:cNvPicPr>
            <a:picLocks noChangeAspect="1"/>
          </p:cNvPicPr>
          <p:nvPr/>
        </p:nvPicPr>
        <p:blipFill>
          <a:blip r:embed="rId4"/>
          <a:stretch>
            <a:fillRect/>
          </a:stretch>
        </p:blipFill>
        <p:spPr>
          <a:xfrm>
            <a:off x="227854" y="2048150"/>
            <a:ext cx="6216376" cy="4690538"/>
          </a:xfrm>
          <a:prstGeom prst="rect">
            <a:avLst/>
          </a:prstGeom>
        </p:spPr>
      </p:pic>
      <p:sp>
        <p:nvSpPr>
          <p:cNvPr id="6" name="TextBox 5">
            <a:extLst>
              <a:ext uri="{FF2B5EF4-FFF2-40B4-BE49-F238E27FC236}">
                <a16:creationId xmlns:a16="http://schemas.microsoft.com/office/drawing/2014/main" id="{6BD6A9F4-2E6B-BC47-8E31-7286926273DC}"/>
              </a:ext>
            </a:extLst>
          </p:cNvPr>
          <p:cNvSpPr txBox="1"/>
          <p:nvPr/>
        </p:nvSpPr>
        <p:spPr>
          <a:xfrm>
            <a:off x="3617259" y="1775036"/>
            <a:ext cx="4316505" cy="369332"/>
          </a:xfrm>
          <a:prstGeom prst="rect">
            <a:avLst/>
          </a:prstGeom>
          <a:noFill/>
        </p:spPr>
        <p:txBody>
          <a:bodyPr wrap="square" rtlCol="0">
            <a:spAutoFit/>
          </a:bodyPr>
          <a:lstStyle/>
          <a:p>
            <a:pPr algn="ctr"/>
            <a:r>
              <a:rPr lang="en-US" dirty="0"/>
              <a:t>RBM Online 2017</a:t>
            </a:r>
          </a:p>
        </p:txBody>
      </p:sp>
    </p:spTree>
    <p:extLst>
      <p:ext uri="{BB962C8B-B14F-4D97-AF65-F5344CB8AC3E}">
        <p14:creationId xmlns:p14="http://schemas.microsoft.com/office/powerpoint/2010/main" val="28487302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806" y="311933"/>
            <a:ext cx="11197916" cy="1438655"/>
          </a:xfrm>
        </p:spPr>
        <p:txBody>
          <a:bodyPr>
            <a:noAutofit/>
          </a:bodyPr>
          <a:lstStyle/>
          <a:p>
            <a:r>
              <a:rPr lang="en-US" sz="3600" b="1" dirty="0"/>
              <a:t>The effect of </a:t>
            </a:r>
            <a:r>
              <a:rPr lang="en-US" sz="3600" b="1" dirty="0" err="1"/>
              <a:t>endometrioma</a:t>
            </a:r>
            <a:r>
              <a:rPr lang="en-US" sz="3600" b="1" dirty="0"/>
              <a:t> removal on ovarian reserve-response to gonadotropins</a:t>
            </a:r>
          </a:p>
        </p:txBody>
      </p:sp>
      <p:pic>
        <p:nvPicPr>
          <p:cNvPr id="6" name="Picture 1">
            <a:extLst>
              <a:ext uri="{FF2B5EF4-FFF2-40B4-BE49-F238E27FC236}">
                <a16:creationId xmlns:a16="http://schemas.microsoft.com/office/drawing/2014/main" id="{04172E47-C313-FF47-A4DD-652FC0795EA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41852" y="1893449"/>
            <a:ext cx="11243870" cy="36394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TextBox 7">
            <a:extLst>
              <a:ext uri="{FF2B5EF4-FFF2-40B4-BE49-F238E27FC236}">
                <a16:creationId xmlns:a16="http://schemas.microsoft.com/office/drawing/2014/main" id="{95F81883-3B6A-3040-BE2A-53FA72B91BA5}"/>
              </a:ext>
            </a:extLst>
          </p:cNvPr>
          <p:cNvSpPr txBox="1"/>
          <p:nvPr/>
        </p:nvSpPr>
        <p:spPr>
          <a:xfrm>
            <a:off x="4323014" y="6006896"/>
            <a:ext cx="3545971" cy="400110"/>
          </a:xfrm>
          <a:prstGeom prst="rect">
            <a:avLst/>
          </a:prstGeom>
          <a:noFill/>
        </p:spPr>
        <p:txBody>
          <a:bodyPr wrap="none" rtlCol="0">
            <a:spAutoFit/>
          </a:bodyPr>
          <a:lstStyle/>
          <a:p>
            <a:r>
              <a:rPr lang="en-US" sz="2000" b="1" dirty="0" err="1"/>
              <a:t>Somigliana</a:t>
            </a:r>
            <a:r>
              <a:rPr lang="en-US" sz="2000" b="1" dirty="0"/>
              <a:t> et al.  Placenta 2011</a:t>
            </a:r>
          </a:p>
        </p:txBody>
      </p:sp>
    </p:spTree>
    <p:extLst>
      <p:ext uri="{BB962C8B-B14F-4D97-AF65-F5344CB8AC3E}">
        <p14:creationId xmlns:p14="http://schemas.microsoft.com/office/powerpoint/2010/main" val="337560407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Surgery</a:t>
            </a:r>
          </a:p>
        </p:txBody>
      </p:sp>
      <p:sp>
        <p:nvSpPr>
          <p:cNvPr id="3" name="Content Placeholder 2"/>
          <p:cNvSpPr>
            <a:spLocks noGrp="1"/>
          </p:cNvSpPr>
          <p:nvPr>
            <p:ph idx="1"/>
          </p:nvPr>
        </p:nvSpPr>
        <p:spPr>
          <a:xfrm>
            <a:off x="838200" y="1622914"/>
            <a:ext cx="10515600" cy="4351338"/>
          </a:xfrm>
        </p:spPr>
        <p:txBody>
          <a:bodyPr/>
          <a:lstStyle/>
          <a:p>
            <a:r>
              <a:rPr lang="en-US" dirty="0"/>
              <a:t>Surgery</a:t>
            </a:r>
          </a:p>
          <a:p>
            <a:pPr lvl="1"/>
            <a:r>
              <a:rPr lang="en-US" dirty="0"/>
              <a:t>Stripping vs vaporization/coagulation vs combined</a:t>
            </a:r>
          </a:p>
          <a:p>
            <a:pPr lvl="1"/>
            <a:r>
              <a:rPr lang="en-US" dirty="0"/>
              <a:t>Energy modality</a:t>
            </a:r>
          </a:p>
          <a:p>
            <a:pPr lvl="1"/>
            <a:r>
              <a:rPr lang="en-US" dirty="0"/>
              <a:t>Bipolar vs suture vs hemostatic agents</a:t>
            </a:r>
          </a:p>
        </p:txBody>
      </p:sp>
      <p:pic>
        <p:nvPicPr>
          <p:cNvPr id="4" name="Picture 3"/>
          <p:cNvPicPr>
            <a:picLocks noChangeAspect="1"/>
          </p:cNvPicPr>
          <p:nvPr/>
        </p:nvPicPr>
        <p:blipFill>
          <a:blip r:embed="rId2"/>
          <a:stretch>
            <a:fillRect/>
          </a:stretch>
        </p:blipFill>
        <p:spPr>
          <a:xfrm>
            <a:off x="1646890" y="3301253"/>
            <a:ext cx="4534647" cy="3325408"/>
          </a:xfrm>
          <a:prstGeom prst="rect">
            <a:avLst/>
          </a:prstGeom>
        </p:spPr>
      </p:pic>
      <p:pic>
        <p:nvPicPr>
          <p:cNvPr id="5" name="Picture 4" descr="DSCN13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82698" y="3301253"/>
            <a:ext cx="4534647" cy="3259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5078499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1"/>
          <p:cNvSpPr txBox="1">
            <a:spLocks/>
          </p:cNvSpPr>
          <p:nvPr/>
        </p:nvSpPr>
        <p:spPr>
          <a:xfrm>
            <a:off x="567103" y="361696"/>
            <a:ext cx="11087621" cy="1415931"/>
          </a:xfrm>
          <a:prstGeom prst="rect">
            <a:avLst/>
          </a:prstGeom>
        </p:spPr>
        <p:txBody>
          <a:bodyPr/>
          <a:lstStyle>
            <a:lvl1pPr algn="l" defTabSz="914400" rtl="0" eaLnBrk="1" latinLnBrk="0" hangingPunct="1">
              <a:spcBef>
                <a:spcPct val="0"/>
              </a:spcBef>
              <a:buNone/>
              <a:defRPr sz="3600" kern="1200" cap="none" spc="5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b="1" dirty="0"/>
              <a:t>The effect of </a:t>
            </a:r>
            <a:r>
              <a:rPr lang="en-US" b="1" dirty="0" err="1"/>
              <a:t>endometrioma</a:t>
            </a:r>
            <a:r>
              <a:rPr lang="en-US" b="1" dirty="0"/>
              <a:t> removal on ovarian reserve-pre and postoperative AMH</a:t>
            </a:r>
          </a:p>
        </p:txBody>
      </p:sp>
      <p:pic>
        <p:nvPicPr>
          <p:cNvPr id="5" name="Picture 4"/>
          <p:cNvPicPr>
            <a:picLocks noChangeAspect="1"/>
          </p:cNvPicPr>
          <p:nvPr/>
        </p:nvPicPr>
        <p:blipFill>
          <a:blip r:embed="rId2"/>
          <a:stretch>
            <a:fillRect/>
          </a:stretch>
        </p:blipFill>
        <p:spPr>
          <a:xfrm>
            <a:off x="567103" y="1838084"/>
            <a:ext cx="11042825" cy="3181831"/>
          </a:xfrm>
          <a:prstGeom prst="rect">
            <a:avLst/>
          </a:prstGeom>
        </p:spPr>
      </p:pic>
      <p:sp>
        <p:nvSpPr>
          <p:cNvPr id="6" name="TextBox 5"/>
          <p:cNvSpPr txBox="1"/>
          <p:nvPr/>
        </p:nvSpPr>
        <p:spPr>
          <a:xfrm>
            <a:off x="4377506" y="5738200"/>
            <a:ext cx="2849626" cy="369332"/>
          </a:xfrm>
          <a:prstGeom prst="rect">
            <a:avLst/>
          </a:prstGeom>
          <a:noFill/>
        </p:spPr>
        <p:txBody>
          <a:bodyPr wrap="none" rtlCol="0">
            <a:spAutoFit/>
          </a:bodyPr>
          <a:lstStyle/>
          <a:p>
            <a:r>
              <a:rPr lang="en-US" b="1" dirty="0"/>
              <a:t>From </a:t>
            </a:r>
            <a:r>
              <a:rPr lang="en-US" b="1" dirty="0" err="1"/>
              <a:t>Raffi</a:t>
            </a:r>
            <a:r>
              <a:rPr lang="en-US" b="1" dirty="0"/>
              <a:t> et al.  JCEM 2012</a:t>
            </a:r>
          </a:p>
        </p:txBody>
      </p:sp>
    </p:spTree>
    <p:extLst>
      <p:ext uri="{BB962C8B-B14F-4D97-AF65-F5344CB8AC3E}">
        <p14:creationId xmlns:p14="http://schemas.microsoft.com/office/powerpoint/2010/main" val="6375900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348866" y="1814715"/>
            <a:ext cx="11343938" cy="3485705"/>
          </a:xfrm>
          <a:prstGeom prst="rect">
            <a:avLst/>
          </a:prstGeom>
        </p:spPr>
      </p:pic>
      <p:sp>
        <p:nvSpPr>
          <p:cNvPr id="5" name="TextBox 4"/>
          <p:cNvSpPr txBox="1"/>
          <p:nvPr/>
        </p:nvSpPr>
        <p:spPr>
          <a:xfrm>
            <a:off x="4473870" y="5889941"/>
            <a:ext cx="2849626" cy="369332"/>
          </a:xfrm>
          <a:prstGeom prst="rect">
            <a:avLst/>
          </a:prstGeom>
          <a:noFill/>
        </p:spPr>
        <p:txBody>
          <a:bodyPr wrap="none" rtlCol="0">
            <a:spAutoFit/>
          </a:bodyPr>
          <a:lstStyle/>
          <a:p>
            <a:r>
              <a:rPr lang="en-US" b="1" dirty="0"/>
              <a:t>From </a:t>
            </a:r>
            <a:r>
              <a:rPr lang="en-US" b="1" dirty="0" err="1"/>
              <a:t>Raffi</a:t>
            </a:r>
            <a:r>
              <a:rPr lang="en-US" b="1" dirty="0"/>
              <a:t> et al.  JCEM 2012</a:t>
            </a:r>
          </a:p>
        </p:txBody>
      </p:sp>
      <p:sp>
        <p:nvSpPr>
          <p:cNvPr id="6" name="Title 1">
            <a:extLst>
              <a:ext uri="{FF2B5EF4-FFF2-40B4-BE49-F238E27FC236}">
                <a16:creationId xmlns:a16="http://schemas.microsoft.com/office/drawing/2014/main" id="{267B6344-413A-EB4C-9375-6162BFD5312A}"/>
              </a:ext>
            </a:extLst>
          </p:cNvPr>
          <p:cNvSpPr txBox="1">
            <a:spLocks/>
          </p:cNvSpPr>
          <p:nvPr/>
        </p:nvSpPr>
        <p:spPr>
          <a:xfrm>
            <a:off x="499196" y="469028"/>
            <a:ext cx="11174252" cy="1512332"/>
          </a:xfrm>
          <a:prstGeom prst="rect">
            <a:avLst/>
          </a:prstGeom>
        </p:spPr>
        <p:txBody>
          <a:bodyPr/>
          <a:lstStyle>
            <a:lvl1pPr algn="l" defTabSz="914400" rtl="0" eaLnBrk="1" latinLnBrk="0" hangingPunct="1">
              <a:spcBef>
                <a:spcPct val="0"/>
              </a:spcBef>
              <a:buNone/>
              <a:defRPr sz="3600" kern="1200" cap="none" spc="5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b="1" dirty="0"/>
              <a:t>The effect of </a:t>
            </a:r>
            <a:r>
              <a:rPr lang="en-US" b="1" dirty="0" err="1"/>
              <a:t>endometrioma</a:t>
            </a:r>
            <a:r>
              <a:rPr lang="en-US" b="1" dirty="0"/>
              <a:t> removal on ovarian reserve-pre and postoperative AMH</a:t>
            </a:r>
          </a:p>
        </p:txBody>
      </p:sp>
    </p:spTree>
    <p:extLst>
      <p:ext uri="{BB962C8B-B14F-4D97-AF65-F5344CB8AC3E}">
        <p14:creationId xmlns:p14="http://schemas.microsoft.com/office/powerpoint/2010/main" val="344149084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asted-image.tif"/>
          <p:cNvPicPr/>
          <p:nvPr/>
        </p:nvPicPr>
        <p:blipFill rotWithShape="1">
          <a:blip r:embed="rId3"/>
          <a:srcRect t="5326"/>
          <a:stretch/>
        </p:blipFill>
        <p:spPr>
          <a:xfrm>
            <a:off x="861120" y="476934"/>
            <a:ext cx="10607626" cy="5319431"/>
          </a:xfrm>
          <a:prstGeom prst="rect">
            <a:avLst/>
          </a:prstGeom>
          <a:ln w="12700">
            <a:solidFill>
              <a:srgbClr val="000000"/>
            </a:solidFill>
            <a:miter lim="400000"/>
          </a:ln>
        </p:spPr>
      </p:pic>
      <p:sp>
        <p:nvSpPr>
          <p:cNvPr id="15" name="Shape 362"/>
          <p:cNvSpPr/>
          <p:nvPr/>
        </p:nvSpPr>
        <p:spPr>
          <a:xfrm>
            <a:off x="2472943" y="6050066"/>
            <a:ext cx="7311654" cy="475130"/>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r"/>
          </a:lstStyle>
          <a:p>
            <a:pPr algn="ctr">
              <a:lnSpc>
                <a:spcPct val="150000"/>
              </a:lnSpc>
            </a:pPr>
            <a:r>
              <a:rPr lang="en-US" b="1" dirty="0"/>
              <a:t>Urman et al.  RBM Online 2013;27:212</a:t>
            </a:r>
          </a:p>
        </p:txBody>
      </p:sp>
    </p:spTree>
    <p:extLst>
      <p:ext uri="{BB962C8B-B14F-4D97-AF65-F5344CB8AC3E}">
        <p14:creationId xmlns:p14="http://schemas.microsoft.com/office/powerpoint/2010/main" val="31225425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93" name="Shape 293"/>
          <p:cNvSpPr>
            <a:spLocks noGrp="1"/>
          </p:cNvSpPr>
          <p:nvPr>
            <p:ph type="title"/>
          </p:nvPr>
        </p:nvSpPr>
        <p:spPr>
          <a:prstGeom prst="rect">
            <a:avLst/>
          </a:prstGeom>
        </p:spPr>
        <p:txBody>
          <a:bodyPr>
            <a:normAutofit fontScale="90000"/>
          </a:bodyPr>
          <a:lstStyle>
            <a:lvl1pPr defTabSz="508254">
              <a:defRPr sz="6960"/>
            </a:lvl1pPr>
          </a:lstStyle>
          <a:p>
            <a:r>
              <a:rPr dirty="0">
                <a:solidFill>
                  <a:schemeClr val="tx1"/>
                </a:solidFill>
              </a:rPr>
              <a:t>Endometriosis &amp; Infertility</a:t>
            </a:r>
          </a:p>
        </p:txBody>
      </p:sp>
      <p:sp>
        <p:nvSpPr>
          <p:cNvPr id="294" name="Shape 294"/>
          <p:cNvSpPr/>
          <p:nvPr/>
        </p:nvSpPr>
        <p:spPr>
          <a:xfrm>
            <a:off x="1873541" y="1156482"/>
            <a:ext cx="8444919" cy="569772"/>
          </a:xfrm>
          <a:prstGeom prst="rect">
            <a:avLst/>
          </a:prstGeom>
          <a:solidFill>
            <a:srgbClr val="C10B25"/>
          </a:solidFill>
          <a:ln w="12700">
            <a:miter lim="400000"/>
          </a:ln>
          <a:effectLst>
            <a:outerShdw blurRad="38100" dist="25400" dir="5400000" rotWithShape="0">
              <a:srgbClr val="000000">
                <a:alpha val="50000"/>
              </a:srgbClr>
            </a:outerShdw>
          </a:effectLst>
          <a:extLst>
            <a:ext uri="{C572A759-6A51-4108-AA02-DFA0A04FC94B}">
              <ma14:wrappingTextBoxFlag xmlns="" xmlns:ma14="http://schemas.microsoft.com/office/mac/drawingml/2011/main" val="1"/>
            </a:ext>
          </a:extLst>
        </p:spPr>
        <p:txBody>
          <a:bodyPr lIns="35719" tIns="35719" rIns="35719" bIns="35719" anchor="ctr"/>
          <a:lstStyle>
            <a:lvl1pPr>
              <a:defRPr sz="2400">
                <a:solidFill>
                  <a:srgbClr val="FFFFFF"/>
                </a:solidFill>
              </a:defRPr>
            </a:lvl1pPr>
          </a:lstStyle>
          <a:p>
            <a:r>
              <a:rPr sz="1687"/>
              <a:t>INFERTILE COUPLE</a:t>
            </a:r>
          </a:p>
        </p:txBody>
      </p:sp>
      <p:sp>
        <p:nvSpPr>
          <p:cNvPr id="295" name="Shape 295"/>
          <p:cNvSpPr/>
          <p:nvPr/>
        </p:nvSpPr>
        <p:spPr>
          <a:xfrm>
            <a:off x="1873541" y="1823919"/>
            <a:ext cx="8444919" cy="938577"/>
          </a:xfrm>
          <a:prstGeom prst="rect">
            <a:avLst/>
          </a:prstGeom>
          <a:solidFill>
            <a:srgbClr val="C10B25"/>
          </a:solidFill>
          <a:ln w="12700">
            <a:miter lim="400000"/>
          </a:ln>
          <a:effectLst>
            <a:outerShdw blurRad="38100" dist="25400" dir="5400000" rotWithShape="0">
              <a:srgbClr val="000000">
                <a:alpha val="50000"/>
              </a:srgbClr>
            </a:outerShdw>
          </a:effectLst>
          <a:extLst>
            <a:ext uri="{C572A759-6A51-4108-AA02-DFA0A04FC94B}">
              <ma14:wrappingTextBoxFlag xmlns="" xmlns:ma14="http://schemas.microsoft.com/office/mac/drawingml/2011/main" val="1"/>
            </a:ext>
          </a:extLst>
        </p:spPr>
        <p:txBody>
          <a:bodyPr lIns="35719" tIns="35719" rIns="35719" bIns="35719" numCol="2" spcCol="600527"/>
          <a:lstStyle/>
          <a:p>
            <a:pPr marL="160729" indent="-160729">
              <a:buSzPct val="100000"/>
              <a:buChar char="•"/>
              <a:defRPr sz="2400">
                <a:solidFill>
                  <a:srgbClr val="FFFFFF"/>
                </a:solidFill>
              </a:defRPr>
            </a:pPr>
            <a:r>
              <a:rPr sz="1687" dirty="0"/>
              <a:t>History</a:t>
            </a:r>
          </a:p>
          <a:p>
            <a:pPr marL="160729" indent="-160729">
              <a:buSzPct val="100000"/>
              <a:buChar char="•"/>
              <a:defRPr sz="2400">
                <a:solidFill>
                  <a:srgbClr val="FFFFFF"/>
                </a:solidFill>
              </a:defRPr>
            </a:pPr>
            <a:r>
              <a:rPr sz="1687" dirty="0"/>
              <a:t>Physical exam</a:t>
            </a:r>
          </a:p>
          <a:p>
            <a:pPr marL="160729" indent="-160729">
              <a:buSzPct val="100000"/>
              <a:buChar char="•"/>
              <a:defRPr sz="2400">
                <a:solidFill>
                  <a:srgbClr val="FFFFFF"/>
                </a:solidFill>
              </a:defRPr>
            </a:pPr>
            <a:r>
              <a:rPr sz="1687" dirty="0"/>
              <a:t>Transvaginal ultrasound</a:t>
            </a:r>
          </a:p>
          <a:p>
            <a:pPr marL="160729" indent="-160729">
              <a:buSzPct val="100000"/>
              <a:buChar char="•"/>
              <a:defRPr sz="2400">
                <a:solidFill>
                  <a:srgbClr val="FFFFFF"/>
                </a:solidFill>
              </a:defRPr>
            </a:pPr>
            <a:r>
              <a:rPr sz="1687" dirty="0"/>
              <a:t>Ovarian reserve</a:t>
            </a:r>
          </a:p>
          <a:p>
            <a:pPr marL="160729" indent="-160729">
              <a:buSzPct val="100000"/>
              <a:buChar char="•"/>
              <a:defRPr sz="2400">
                <a:solidFill>
                  <a:srgbClr val="FFFFFF"/>
                </a:solidFill>
              </a:defRPr>
            </a:pPr>
            <a:r>
              <a:rPr sz="1687" dirty="0"/>
              <a:t>Tubal patency</a:t>
            </a:r>
          </a:p>
          <a:p>
            <a:pPr marL="160729" indent="-160729">
              <a:buSzPct val="100000"/>
              <a:buChar char="•"/>
              <a:defRPr sz="2400">
                <a:solidFill>
                  <a:srgbClr val="FFFFFF"/>
                </a:solidFill>
              </a:defRPr>
            </a:pPr>
            <a:r>
              <a:rPr sz="1687" dirty="0"/>
              <a:t>Semen analysis</a:t>
            </a:r>
          </a:p>
        </p:txBody>
      </p:sp>
      <p:sp>
        <p:nvSpPr>
          <p:cNvPr id="296" name="Shape 296"/>
          <p:cNvSpPr/>
          <p:nvPr/>
        </p:nvSpPr>
        <p:spPr>
          <a:xfrm>
            <a:off x="1886780" y="3595966"/>
            <a:ext cx="1690778" cy="892969"/>
          </a:xfrm>
          <a:prstGeom prst="rect">
            <a:avLst/>
          </a:prstGeom>
          <a:solidFill>
            <a:srgbClr val="C10B25"/>
          </a:solidFill>
          <a:ln w="12700">
            <a:miter lim="400000"/>
          </a:ln>
          <a:effectLst>
            <a:outerShdw blurRad="38100" dist="25400" dir="5400000" rotWithShape="0">
              <a:srgbClr val="000000">
                <a:alpha val="50000"/>
              </a:srgbClr>
            </a:outerShdw>
          </a:effectLst>
          <a:extLst>
            <a:ext uri="{C572A759-6A51-4108-AA02-DFA0A04FC94B}">
              <ma14:wrappingTextBoxFlag xmlns="" xmlns:ma14="http://schemas.microsoft.com/office/mac/drawingml/2011/main" val="1"/>
            </a:ext>
          </a:extLst>
        </p:spPr>
        <p:txBody>
          <a:bodyPr lIns="35719" tIns="35719" rIns="35719" bIns="35719" anchor="ctr"/>
          <a:lstStyle>
            <a:lvl1pPr>
              <a:defRPr sz="2100">
                <a:solidFill>
                  <a:srgbClr val="FFFFFF"/>
                </a:solidFill>
              </a:defRPr>
            </a:lvl1pPr>
          </a:lstStyle>
          <a:p>
            <a:r>
              <a:rPr sz="1477"/>
              <a:t>UNEXPLAINED INFERTILITY</a:t>
            </a:r>
          </a:p>
        </p:txBody>
      </p:sp>
      <p:sp>
        <p:nvSpPr>
          <p:cNvPr id="297" name="Shape 297"/>
          <p:cNvSpPr/>
          <p:nvPr/>
        </p:nvSpPr>
        <p:spPr>
          <a:xfrm>
            <a:off x="4120283" y="3577360"/>
            <a:ext cx="1690778" cy="892969"/>
          </a:xfrm>
          <a:prstGeom prst="rect">
            <a:avLst/>
          </a:prstGeom>
          <a:solidFill>
            <a:srgbClr val="C10B25"/>
          </a:solidFill>
          <a:ln w="12700">
            <a:miter lim="400000"/>
          </a:ln>
          <a:effectLst>
            <a:outerShdw blurRad="38100" dist="25400" dir="5400000" rotWithShape="0">
              <a:srgbClr val="000000">
                <a:alpha val="50000"/>
              </a:srgbClr>
            </a:outerShdw>
          </a:effectLst>
          <a:extLst>
            <a:ext uri="{C572A759-6A51-4108-AA02-DFA0A04FC94B}">
              <ma14:wrappingTextBoxFlag xmlns="" xmlns:ma14="http://schemas.microsoft.com/office/mac/drawingml/2011/main" val="1"/>
            </a:ext>
          </a:extLst>
        </p:spPr>
        <p:txBody>
          <a:bodyPr lIns="35719" tIns="35719" rIns="35719" bIns="35719" anchor="ctr"/>
          <a:lstStyle>
            <a:lvl1pPr>
              <a:defRPr sz="2200">
                <a:solidFill>
                  <a:srgbClr val="FFFFFF"/>
                </a:solidFill>
              </a:defRPr>
            </a:lvl1pPr>
          </a:lstStyle>
          <a:p>
            <a:r>
              <a:rPr sz="1547"/>
              <a:t>ENDOMETRIOMA</a:t>
            </a:r>
          </a:p>
        </p:txBody>
      </p:sp>
      <p:sp>
        <p:nvSpPr>
          <p:cNvPr id="298" name="Shape 298"/>
          <p:cNvSpPr/>
          <p:nvPr/>
        </p:nvSpPr>
        <p:spPr>
          <a:xfrm>
            <a:off x="6353785" y="3577360"/>
            <a:ext cx="1690778" cy="892969"/>
          </a:xfrm>
          <a:prstGeom prst="rect">
            <a:avLst/>
          </a:prstGeom>
          <a:solidFill>
            <a:srgbClr val="C10B25"/>
          </a:solidFill>
          <a:ln w="12700">
            <a:miter lim="400000"/>
          </a:ln>
          <a:effectLst>
            <a:outerShdw blurRad="38100" dist="25400" dir="5400000" rotWithShape="0">
              <a:srgbClr val="000000">
                <a:alpha val="50000"/>
              </a:srgbClr>
            </a:outerShdw>
          </a:effectLst>
          <a:extLst>
            <a:ext uri="{C572A759-6A51-4108-AA02-DFA0A04FC94B}">
              <ma14:wrappingTextBoxFlag xmlns="" xmlns:ma14="http://schemas.microsoft.com/office/mac/drawingml/2011/main" val="1"/>
            </a:ext>
          </a:extLst>
        </p:spPr>
        <p:txBody>
          <a:bodyPr lIns="35719" tIns="35719" rIns="35719" bIns="35719" anchor="ctr"/>
          <a:lstStyle/>
          <a:p>
            <a:pPr>
              <a:defRPr sz="2200">
                <a:solidFill>
                  <a:srgbClr val="FFFFFF"/>
                </a:solidFill>
              </a:defRPr>
            </a:pPr>
            <a:r>
              <a:rPr lang="tr-TR" sz="1547" dirty="0"/>
              <a:t>D.I.</a:t>
            </a:r>
            <a:endParaRPr sz="1547" dirty="0"/>
          </a:p>
          <a:p>
            <a:pPr>
              <a:defRPr sz="2200">
                <a:solidFill>
                  <a:srgbClr val="FFFFFF"/>
                </a:solidFill>
              </a:defRPr>
            </a:pPr>
            <a:r>
              <a:rPr sz="1547" dirty="0"/>
              <a:t>ENDOMETRIOSIS</a:t>
            </a:r>
          </a:p>
        </p:txBody>
      </p:sp>
      <p:sp>
        <p:nvSpPr>
          <p:cNvPr id="299" name="Shape 299"/>
          <p:cNvSpPr/>
          <p:nvPr/>
        </p:nvSpPr>
        <p:spPr>
          <a:xfrm>
            <a:off x="8587288" y="3577360"/>
            <a:ext cx="1690778" cy="892969"/>
          </a:xfrm>
          <a:prstGeom prst="rect">
            <a:avLst/>
          </a:prstGeom>
          <a:solidFill>
            <a:srgbClr val="C10B25"/>
          </a:solidFill>
          <a:ln w="12700">
            <a:miter lim="400000"/>
          </a:ln>
          <a:effectLst>
            <a:outerShdw blurRad="38100" dist="25400" dir="5400000" rotWithShape="0">
              <a:srgbClr val="000000">
                <a:alpha val="50000"/>
              </a:srgbClr>
            </a:outerShdw>
          </a:effectLst>
          <a:extLst>
            <a:ext uri="{C572A759-6A51-4108-AA02-DFA0A04FC94B}">
              <ma14:wrappingTextBoxFlag xmlns="" xmlns:ma14="http://schemas.microsoft.com/office/mac/drawingml/2011/main" val="1"/>
            </a:ext>
          </a:extLst>
        </p:spPr>
        <p:txBody>
          <a:bodyPr lIns="35719" tIns="35719" rIns="35719" bIns="35719" anchor="ctr"/>
          <a:lstStyle>
            <a:lvl1pPr>
              <a:defRPr sz="2200">
                <a:solidFill>
                  <a:srgbClr val="FFFFFF"/>
                </a:solidFill>
              </a:defRPr>
            </a:lvl1pPr>
          </a:lstStyle>
          <a:p>
            <a:r>
              <a:rPr sz="1547"/>
              <a:t>KNOWN ENDOMETRIOSIS</a:t>
            </a:r>
          </a:p>
        </p:txBody>
      </p:sp>
      <p:sp>
        <p:nvSpPr>
          <p:cNvPr id="300" name="Shape 300"/>
          <p:cNvSpPr/>
          <p:nvPr/>
        </p:nvSpPr>
        <p:spPr>
          <a:xfrm>
            <a:off x="1873541" y="5303799"/>
            <a:ext cx="8444919" cy="938577"/>
          </a:xfrm>
          <a:prstGeom prst="rect">
            <a:avLst/>
          </a:prstGeom>
          <a:solidFill>
            <a:srgbClr val="C10B25"/>
          </a:solidFill>
          <a:ln w="12700">
            <a:miter lim="400000"/>
          </a:ln>
          <a:effectLst>
            <a:outerShdw blurRad="38100" dist="25400" dir="5400000" rotWithShape="0">
              <a:srgbClr val="000000">
                <a:alpha val="50000"/>
              </a:srgbClr>
            </a:outerShdw>
          </a:effectLst>
          <a:extLst>
            <a:ext uri="{C572A759-6A51-4108-AA02-DFA0A04FC94B}">
              <ma14:wrappingTextBoxFlag xmlns="" xmlns:ma14="http://schemas.microsoft.com/office/mac/drawingml/2011/main" val="1"/>
            </a:ext>
          </a:extLst>
        </p:spPr>
        <p:txBody>
          <a:bodyPr lIns="35719" tIns="35719" rIns="35719" bIns="35719" numCol="2" spcCol="600527"/>
          <a:lstStyle/>
          <a:p>
            <a:pPr marL="160729" indent="-160729">
              <a:buSzPct val="100000"/>
              <a:buChar char="•"/>
              <a:defRPr sz="2400">
                <a:solidFill>
                  <a:srgbClr val="FFFFFF"/>
                </a:solidFill>
              </a:defRPr>
            </a:pPr>
            <a:r>
              <a:rPr sz="1687"/>
              <a:t>Benefits of surgery</a:t>
            </a:r>
          </a:p>
          <a:p>
            <a:pPr marL="160729" indent="-160729">
              <a:buSzPct val="100000"/>
              <a:buChar char="•"/>
              <a:defRPr sz="2400">
                <a:solidFill>
                  <a:srgbClr val="FFFFFF"/>
                </a:solidFill>
              </a:defRPr>
            </a:pPr>
            <a:r>
              <a:rPr sz="1687"/>
              <a:t>Risks of surgery</a:t>
            </a:r>
          </a:p>
          <a:p>
            <a:pPr marL="160729" indent="-160729">
              <a:buSzPct val="100000"/>
              <a:buChar char="•"/>
              <a:defRPr sz="2400">
                <a:solidFill>
                  <a:srgbClr val="FFFFFF"/>
                </a:solidFill>
              </a:defRPr>
            </a:pPr>
            <a:r>
              <a:rPr sz="1687"/>
              <a:t>Alternatives</a:t>
            </a:r>
          </a:p>
          <a:p>
            <a:pPr marL="160729" indent="-160729">
              <a:buSzPct val="100000"/>
              <a:buChar char="•"/>
              <a:defRPr sz="2400">
                <a:solidFill>
                  <a:srgbClr val="FFFFFF"/>
                </a:solidFill>
              </a:defRPr>
            </a:pPr>
            <a:r>
              <a:rPr sz="1687"/>
              <a:t>Improved live birth rate / other benefits</a:t>
            </a:r>
          </a:p>
          <a:p>
            <a:pPr marL="160729" indent="-160729">
              <a:buSzPct val="100000"/>
              <a:buChar char="•"/>
              <a:defRPr sz="2400">
                <a:solidFill>
                  <a:srgbClr val="FFFFFF"/>
                </a:solidFill>
              </a:defRPr>
            </a:pPr>
            <a:r>
              <a:rPr sz="1687"/>
              <a:t>Surgical risks / ovarian reserve</a:t>
            </a:r>
          </a:p>
          <a:p>
            <a:pPr marL="160729" indent="-160729">
              <a:buSzPct val="100000"/>
              <a:buChar char="•"/>
              <a:defRPr sz="2400">
                <a:solidFill>
                  <a:srgbClr val="FFFFFF"/>
                </a:solidFill>
              </a:defRPr>
            </a:pPr>
            <a:r>
              <a:rPr sz="1687"/>
              <a:t>Spontaneous pregnancy / ART</a:t>
            </a:r>
          </a:p>
        </p:txBody>
      </p:sp>
      <p:cxnSp>
        <p:nvCxnSpPr>
          <p:cNvPr id="301" name="Connector 301"/>
          <p:cNvCxnSpPr>
            <a:stCxn id="295" idx="2"/>
            <a:endCxn id="296" idx="0"/>
          </p:cNvCxnSpPr>
          <p:nvPr/>
        </p:nvCxnSpPr>
        <p:spPr>
          <a:xfrm rot="5400000">
            <a:off x="3997351" y="1497314"/>
            <a:ext cx="833470" cy="3363832"/>
          </a:xfrm>
          <a:prstGeom prst="bentConnector3">
            <a:avLst>
              <a:gd name="adj1" fmla="val 50000"/>
            </a:avLst>
          </a:prstGeom>
          <a:ln w="25400">
            <a:solidFill>
              <a:srgbClr val="000000"/>
            </a:solidFill>
            <a:miter lim="400000"/>
          </a:ln>
        </p:spPr>
      </p:cxnSp>
      <p:cxnSp>
        <p:nvCxnSpPr>
          <p:cNvPr id="302" name="Connector 302"/>
          <p:cNvCxnSpPr>
            <a:stCxn id="295" idx="2"/>
            <a:endCxn id="297" idx="0"/>
          </p:cNvCxnSpPr>
          <p:nvPr/>
        </p:nvCxnSpPr>
        <p:spPr>
          <a:xfrm rot="5400000">
            <a:off x="5123405" y="2604763"/>
            <a:ext cx="814864" cy="1130329"/>
          </a:xfrm>
          <a:prstGeom prst="bentConnector3">
            <a:avLst>
              <a:gd name="adj1" fmla="val 50000"/>
            </a:avLst>
          </a:prstGeom>
          <a:ln w="25400">
            <a:solidFill>
              <a:srgbClr val="000000"/>
            </a:solidFill>
            <a:miter lim="400000"/>
          </a:ln>
        </p:spPr>
      </p:cxnSp>
      <p:cxnSp>
        <p:nvCxnSpPr>
          <p:cNvPr id="303" name="Connector 303"/>
          <p:cNvCxnSpPr>
            <a:stCxn id="295" idx="2"/>
            <a:endCxn id="298" idx="0"/>
          </p:cNvCxnSpPr>
          <p:nvPr/>
        </p:nvCxnSpPr>
        <p:spPr>
          <a:xfrm rot="16200000" flipH="1">
            <a:off x="6240156" y="2618340"/>
            <a:ext cx="814864" cy="1103174"/>
          </a:xfrm>
          <a:prstGeom prst="bentConnector3">
            <a:avLst>
              <a:gd name="adj1" fmla="val 50000"/>
            </a:avLst>
          </a:prstGeom>
          <a:ln w="25400">
            <a:solidFill>
              <a:srgbClr val="000000"/>
            </a:solidFill>
            <a:miter lim="400000"/>
          </a:ln>
        </p:spPr>
      </p:cxnSp>
      <p:cxnSp>
        <p:nvCxnSpPr>
          <p:cNvPr id="304" name="Connector 304"/>
          <p:cNvCxnSpPr>
            <a:stCxn id="295" idx="2"/>
            <a:endCxn id="299" idx="0"/>
          </p:cNvCxnSpPr>
          <p:nvPr/>
        </p:nvCxnSpPr>
        <p:spPr>
          <a:xfrm rot="16200000" flipH="1">
            <a:off x="7356907" y="1501589"/>
            <a:ext cx="814864" cy="3336676"/>
          </a:xfrm>
          <a:prstGeom prst="bentConnector3">
            <a:avLst>
              <a:gd name="adj1" fmla="val 50000"/>
            </a:avLst>
          </a:prstGeom>
          <a:ln w="25400">
            <a:solidFill>
              <a:srgbClr val="000000"/>
            </a:solidFill>
            <a:miter lim="400000"/>
          </a:ln>
        </p:spPr>
      </p:cxnSp>
    </p:spTree>
    <p:extLst>
      <p:ext uri="{BB962C8B-B14F-4D97-AF65-F5344CB8AC3E}">
        <p14:creationId xmlns:p14="http://schemas.microsoft.com/office/powerpoint/2010/main" val="1864022121"/>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CC4F12B-28BC-624D-B01C-737F8425C0CE}"/>
              </a:ext>
            </a:extLst>
          </p:cNvPr>
          <p:cNvPicPr>
            <a:picLocks noChangeAspect="1"/>
          </p:cNvPicPr>
          <p:nvPr/>
        </p:nvPicPr>
        <p:blipFill>
          <a:blip r:embed="rId2"/>
          <a:stretch>
            <a:fillRect/>
          </a:stretch>
        </p:blipFill>
        <p:spPr>
          <a:xfrm>
            <a:off x="3489960" y="0"/>
            <a:ext cx="5212080" cy="1818167"/>
          </a:xfrm>
          <a:prstGeom prst="rect">
            <a:avLst/>
          </a:prstGeom>
        </p:spPr>
      </p:pic>
      <p:pic>
        <p:nvPicPr>
          <p:cNvPr id="5" name="Picture 4">
            <a:extLst>
              <a:ext uri="{FF2B5EF4-FFF2-40B4-BE49-F238E27FC236}">
                <a16:creationId xmlns:a16="http://schemas.microsoft.com/office/drawing/2014/main" id="{A4F1A7FA-5997-FA4B-807B-EA9B0EB79930}"/>
              </a:ext>
            </a:extLst>
          </p:cNvPr>
          <p:cNvPicPr>
            <a:picLocks noChangeAspect="1"/>
          </p:cNvPicPr>
          <p:nvPr/>
        </p:nvPicPr>
        <p:blipFill>
          <a:blip r:embed="rId3"/>
          <a:stretch>
            <a:fillRect/>
          </a:stretch>
        </p:blipFill>
        <p:spPr>
          <a:xfrm>
            <a:off x="2542032" y="1804786"/>
            <a:ext cx="6823202" cy="4743080"/>
          </a:xfrm>
          <a:prstGeom prst="rect">
            <a:avLst/>
          </a:prstGeom>
        </p:spPr>
      </p:pic>
      <p:pic>
        <p:nvPicPr>
          <p:cNvPr id="6" name="Picture 5">
            <a:extLst>
              <a:ext uri="{FF2B5EF4-FFF2-40B4-BE49-F238E27FC236}">
                <a16:creationId xmlns:a16="http://schemas.microsoft.com/office/drawing/2014/main" id="{5A56F489-D49B-0640-B850-EACBD14B8EDD}"/>
              </a:ext>
            </a:extLst>
          </p:cNvPr>
          <p:cNvPicPr>
            <a:picLocks noChangeAspect="1"/>
          </p:cNvPicPr>
          <p:nvPr/>
        </p:nvPicPr>
        <p:blipFill>
          <a:blip r:embed="rId3"/>
          <a:stretch>
            <a:fillRect/>
          </a:stretch>
        </p:blipFill>
        <p:spPr>
          <a:xfrm>
            <a:off x="2513711" y="2114920"/>
            <a:ext cx="6823202" cy="4743080"/>
          </a:xfrm>
          <a:prstGeom prst="rect">
            <a:avLst/>
          </a:prstGeom>
        </p:spPr>
      </p:pic>
    </p:spTree>
    <p:extLst>
      <p:ext uri="{BB962C8B-B14F-4D97-AF65-F5344CB8AC3E}">
        <p14:creationId xmlns:p14="http://schemas.microsoft.com/office/powerpoint/2010/main" val="419898356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D80F8F6-DA34-D64C-9DCC-8BCDA03FA131}"/>
              </a:ext>
            </a:extLst>
          </p:cNvPr>
          <p:cNvPicPr>
            <a:picLocks noChangeAspect="1"/>
          </p:cNvPicPr>
          <p:nvPr/>
        </p:nvPicPr>
        <p:blipFill>
          <a:blip r:embed="rId2"/>
          <a:stretch>
            <a:fillRect/>
          </a:stretch>
        </p:blipFill>
        <p:spPr>
          <a:xfrm>
            <a:off x="1357365" y="1085088"/>
            <a:ext cx="10168113" cy="4687824"/>
          </a:xfrm>
          <a:prstGeom prst="rect">
            <a:avLst/>
          </a:prstGeom>
        </p:spPr>
      </p:pic>
    </p:spTree>
    <p:extLst>
      <p:ext uri="{BB962C8B-B14F-4D97-AF65-F5344CB8AC3E}">
        <p14:creationId xmlns:p14="http://schemas.microsoft.com/office/powerpoint/2010/main" val="386132173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0899EF2-64D4-8849-A732-5DEBEFD800B9}"/>
              </a:ext>
            </a:extLst>
          </p:cNvPr>
          <p:cNvPicPr>
            <a:picLocks noChangeAspect="1"/>
          </p:cNvPicPr>
          <p:nvPr/>
        </p:nvPicPr>
        <p:blipFill>
          <a:blip r:embed="rId2"/>
          <a:stretch>
            <a:fillRect/>
          </a:stretch>
        </p:blipFill>
        <p:spPr>
          <a:xfrm>
            <a:off x="6354913" y="984427"/>
            <a:ext cx="5321045" cy="4952923"/>
          </a:xfrm>
          <a:prstGeom prst="rect">
            <a:avLst/>
          </a:prstGeom>
        </p:spPr>
      </p:pic>
      <p:pic>
        <p:nvPicPr>
          <p:cNvPr id="5" name="Picture 4">
            <a:extLst>
              <a:ext uri="{FF2B5EF4-FFF2-40B4-BE49-F238E27FC236}">
                <a16:creationId xmlns:a16="http://schemas.microsoft.com/office/drawing/2014/main" id="{6C88CEAB-77DD-8E47-9A99-DD2AD774E683}"/>
              </a:ext>
            </a:extLst>
          </p:cNvPr>
          <p:cNvPicPr>
            <a:picLocks noChangeAspect="1"/>
          </p:cNvPicPr>
          <p:nvPr/>
        </p:nvPicPr>
        <p:blipFill>
          <a:blip r:embed="rId3"/>
          <a:stretch>
            <a:fillRect/>
          </a:stretch>
        </p:blipFill>
        <p:spPr>
          <a:xfrm>
            <a:off x="516042" y="984426"/>
            <a:ext cx="5604012" cy="4952923"/>
          </a:xfrm>
          <a:prstGeom prst="rect">
            <a:avLst/>
          </a:prstGeom>
        </p:spPr>
      </p:pic>
      <p:pic>
        <p:nvPicPr>
          <p:cNvPr id="8" name="Picture 7">
            <a:extLst>
              <a:ext uri="{FF2B5EF4-FFF2-40B4-BE49-F238E27FC236}">
                <a16:creationId xmlns:a16="http://schemas.microsoft.com/office/drawing/2014/main" id="{A90FAFB4-7FC8-6F45-8BEE-8C597E6CB41B}"/>
              </a:ext>
            </a:extLst>
          </p:cNvPr>
          <p:cNvPicPr>
            <a:picLocks noChangeAspect="1"/>
          </p:cNvPicPr>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303180005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2389F2E-4F9B-7B43-9B9B-0895E450CC62}"/>
              </a:ext>
            </a:extLst>
          </p:cNvPr>
          <p:cNvPicPr>
            <a:picLocks noChangeAspect="1"/>
          </p:cNvPicPr>
          <p:nvPr/>
        </p:nvPicPr>
        <p:blipFill>
          <a:blip r:embed="rId2"/>
          <a:stretch>
            <a:fillRect/>
          </a:stretch>
        </p:blipFill>
        <p:spPr>
          <a:xfrm>
            <a:off x="546100" y="2966974"/>
            <a:ext cx="11099800" cy="3594100"/>
          </a:xfrm>
          <a:prstGeom prst="rect">
            <a:avLst/>
          </a:prstGeom>
        </p:spPr>
      </p:pic>
      <p:pic>
        <p:nvPicPr>
          <p:cNvPr id="5" name="Picture 4">
            <a:extLst>
              <a:ext uri="{FF2B5EF4-FFF2-40B4-BE49-F238E27FC236}">
                <a16:creationId xmlns:a16="http://schemas.microsoft.com/office/drawing/2014/main" id="{39C0AF61-FE38-AB41-93A6-C40CF7EF62D3}"/>
              </a:ext>
            </a:extLst>
          </p:cNvPr>
          <p:cNvPicPr>
            <a:picLocks noChangeAspect="1"/>
          </p:cNvPicPr>
          <p:nvPr/>
        </p:nvPicPr>
        <p:blipFill>
          <a:blip r:embed="rId3"/>
          <a:stretch>
            <a:fillRect/>
          </a:stretch>
        </p:blipFill>
        <p:spPr>
          <a:xfrm>
            <a:off x="1783993" y="296926"/>
            <a:ext cx="8624014" cy="2537714"/>
          </a:xfrm>
          <a:prstGeom prst="rect">
            <a:avLst/>
          </a:prstGeom>
        </p:spPr>
      </p:pic>
    </p:spTree>
    <p:extLst>
      <p:ext uri="{BB962C8B-B14F-4D97-AF65-F5344CB8AC3E}">
        <p14:creationId xmlns:p14="http://schemas.microsoft.com/office/powerpoint/2010/main" val="35681051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3D46AC7-9590-BD4E-B383-CDAF8C7D0393}"/>
              </a:ext>
            </a:extLst>
          </p:cNvPr>
          <p:cNvSpPr/>
          <p:nvPr/>
        </p:nvSpPr>
        <p:spPr>
          <a:xfrm>
            <a:off x="514026" y="225994"/>
            <a:ext cx="11163946" cy="1077218"/>
          </a:xfrm>
          <a:prstGeom prst="rect">
            <a:avLst/>
          </a:prstGeom>
        </p:spPr>
        <p:txBody>
          <a:bodyPr wrap="square">
            <a:spAutoFit/>
          </a:bodyPr>
          <a:lstStyle/>
          <a:p>
            <a:r>
              <a:rPr lang="en-US" sz="3200" dirty="0">
                <a:latin typeface="AdvHelNeu"/>
              </a:rPr>
              <a:t>Prognostic factors for assisted reproductive technology in women with endometriosis-related infertility</a:t>
            </a:r>
            <a:endParaRPr lang="en-US" sz="3200" dirty="0"/>
          </a:p>
        </p:txBody>
      </p:sp>
      <p:pic>
        <p:nvPicPr>
          <p:cNvPr id="6" name="Picture 5">
            <a:extLst>
              <a:ext uri="{FF2B5EF4-FFF2-40B4-BE49-F238E27FC236}">
                <a16:creationId xmlns:a16="http://schemas.microsoft.com/office/drawing/2014/main" id="{D5EE573D-4527-194F-BED4-659EB668A441}"/>
              </a:ext>
            </a:extLst>
          </p:cNvPr>
          <p:cNvPicPr>
            <a:picLocks noChangeAspect="1"/>
          </p:cNvPicPr>
          <p:nvPr/>
        </p:nvPicPr>
        <p:blipFill>
          <a:blip r:embed="rId2"/>
          <a:stretch>
            <a:fillRect/>
          </a:stretch>
        </p:blipFill>
        <p:spPr>
          <a:xfrm>
            <a:off x="1552367" y="1625832"/>
            <a:ext cx="9087265" cy="4497737"/>
          </a:xfrm>
          <a:prstGeom prst="rect">
            <a:avLst/>
          </a:prstGeom>
        </p:spPr>
      </p:pic>
      <p:sp>
        <p:nvSpPr>
          <p:cNvPr id="7" name="TextBox 6">
            <a:extLst>
              <a:ext uri="{FF2B5EF4-FFF2-40B4-BE49-F238E27FC236}">
                <a16:creationId xmlns:a16="http://schemas.microsoft.com/office/drawing/2014/main" id="{23248587-1CC4-C64A-AA20-47281D637E2E}"/>
              </a:ext>
            </a:extLst>
          </p:cNvPr>
          <p:cNvSpPr txBox="1"/>
          <p:nvPr/>
        </p:nvSpPr>
        <p:spPr>
          <a:xfrm>
            <a:off x="3182317" y="6231896"/>
            <a:ext cx="5796367" cy="400110"/>
          </a:xfrm>
          <a:prstGeom prst="rect">
            <a:avLst/>
          </a:prstGeom>
          <a:noFill/>
        </p:spPr>
        <p:txBody>
          <a:bodyPr wrap="square" rtlCol="0">
            <a:spAutoFit/>
          </a:bodyPr>
          <a:lstStyle/>
          <a:p>
            <a:pPr algn="ctr"/>
            <a:r>
              <a:rPr lang="en-US" sz="2000" b="1" dirty="0"/>
              <a:t>From </a:t>
            </a:r>
            <a:r>
              <a:rPr lang="en-US" sz="2000" b="1" dirty="0" err="1"/>
              <a:t>Maignien</a:t>
            </a:r>
            <a:r>
              <a:rPr lang="en-US" sz="2000" b="1" dirty="0"/>
              <a:t> et al.  Am J </a:t>
            </a:r>
            <a:r>
              <a:rPr lang="en-US" sz="2000" b="1" dirty="0" err="1"/>
              <a:t>Obstet</a:t>
            </a:r>
            <a:r>
              <a:rPr lang="en-US" sz="2000" b="1" dirty="0"/>
              <a:t> </a:t>
            </a:r>
            <a:r>
              <a:rPr lang="en-US" sz="2000" b="1" dirty="0" err="1"/>
              <a:t>Gynecol</a:t>
            </a:r>
            <a:r>
              <a:rPr lang="en-US" sz="2000" b="1" dirty="0"/>
              <a:t> 2017</a:t>
            </a:r>
          </a:p>
        </p:txBody>
      </p:sp>
    </p:spTree>
    <p:extLst>
      <p:ext uri="{BB962C8B-B14F-4D97-AF65-F5344CB8AC3E}">
        <p14:creationId xmlns:p14="http://schemas.microsoft.com/office/powerpoint/2010/main" val="203968320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7466EF9-77EC-1449-B1D8-3D539DF1A0E2}"/>
              </a:ext>
            </a:extLst>
          </p:cNvPr>
          <p:cNvPicPr>
            <a:picLocks noChangeAspect="1"/>
          </p:cNvPicPr>
          <p:nvPr/>
        </p:nvPicPr>
        <p:blipFill>
          <a:blip r:embed="rId2"/>
          <a:stretch>
            <a:fillRect/>
          </a:stretch>
        </p:blipFill>
        <p:spPr>
          <a:xfrm>
            <a:off x="292100" y="487077"/>
            <a:ext cx="11607800" cy="5194300"/>
          </a:xfrm>
          <a:prstGeom prst="rect">
            <a:avLst/>
          </a:prstGeom>
        </p:spPr>
      </p:pic>
      <p:sp>
        <p:nvSpPr>
          <p:cNvPr id="4" name="TextBox 3">
            <a:extLst>
              <a:ext uri="{FF2B5EF4-FFF2-40B4-BE49-F238E27FC236}">
                <a16:creationId xmlns:a16="http://schemas.microsoft.com/office/drawing/2014/main" id="{1B7463C4-F03E-5142-8BAF-2301731FB7D1}"/>
              </a:ext>
            </a:extLst>
          </p:cNvPr>
          <p:cNvSpPr txBox="1"/>
          <p:nvPr/>
        </p:nvSpPr>
        <p:spPr>
          <a:xfrm>
            <a:off x="2191062" y="5891134"/>
            <a:ext cx="7809876" cy="369332"/>
          </a:xfrm>
          <a:prstGeom prst="rect">
            <a:avLst/>
          </a:prstGeom>
          <a:noFill/>
        </p:spPr>
        <p:txBody>
          <a:bodyPr wrap="square" rtlCol="0">
            <a:spAutoFit/>
          </a:bodyPr>
          <a:lstStyle/>
          <a:p>
            <a:pPr algn="ctr"/>
            <a:r>
              <a:rPr lang="en-US" dirty="0"/>
              <a:t>From </a:t>
            </a:r>
            <a:r>
              <a:rPr lang="en-US" dirty="0" err="1"/>
              <a:t>Coccia</a:t>
            </a:r>
            <a:r>
              <a:rPr lang="en-US" dirty="0"/>
              <a:t> et al.  Reproductive Sciences 2019</a:t>
            </a:r>
          </a:p>
        </p:txBody>
      </p:sp>
      <p:sp>
        <p:nvSpPr>
          <p:cNvPr id="2" name="Rectangle 1">
            <a:extLst>
              <a:ext uri="{FF2B5EF4-FFF2-40B4-BE49-F238E27FC236}">
                <a16:creationId xmlns:a16="http://schemas.microsoft.com/office/drawing/2014/main" id="{A3991350-4391-CC4C-8708-9E4AC069DA27}"/>
              </a:ext>
            </a:extLst>
          </p:cNvPr>
          <p:cNvSpPr/>
          <p:nvPr/>
        </p:nvSpPr>
        <p:spPr>
          <a:xfrm>
            <a:off x="292100" y="4572000"/>
            <a:ext cx="11484741" cy="961697"/>
          </a:xfrm>
          <a:prstGeom prst="rect">
            <a:avLst/>
          </a:prstGeom>
          <a:solidFill>
            <a:srgbClr val="A9D18E">
              <a:alpha val="2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9409585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5" name="Picture 2" descr="C:\Users\Burman\Desktop\ENDOMETRIOSIS\Still_0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6039" y="2308784"/>
            <a:ext cx="5321716" cy="29934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Picture 2" descr="C:\Users\Burman\Desktop\ENDOMETRIOSIS\Still_004.jpg">
            <a:extLst>
              <a:ext uri="{FF2B5EF4-FFF2-40B4-BE49-F238E27FC236}">
                <a16:creationId xmlns:a16="http://schemas.microsoft.com/office/drawing/2014/main" id="{D159B7F1-EEEF-EC4D-8C55-AEB43ED349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81482" y="2308784"/>
            <a:ext cx="5321716" cy="29934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Shape 326">
            <a:extLst>
              <a:ext uri="{FF2B5EF4-FFF2-40B4-BE49-F238E27FC236}">
                <a16:creationId xmlns:a16="http://schemas.microsoft.com/office/drawing/2014/main" id="{A65EB4C0-D159-9D44-AAD7-B62DC46B12FD}"/>
              </a:ext>
            </a:extLst>
          </p:cNvPr>
          <p:cNvSpPr txBox="1">
            <a:spLocks/>
          </p:cNvSpPr>
          <p:nvPr/>
        </p:nvSpPr>
        <p:spPr>
          <a:xfrm>
            <a:off x="447420" y="613336"/>
            <a:ext cx="11297159" cy="834368"/>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176623">
              <a:defRPr sz="3440"/>
            </a:pPr>
            <a:r>
              <a:rPr lang="en-US" sz="3600" b="1" dirty="0">
                <a:solidFill>
                  <a:srgbClr val="C10B25"/>
                </a:solidFill>
              </a:rPr>
              <a:t>Infertility work - up shows DIE</a:t>
            </a:r>
          </a:p>
          <a:p>
            <a:pPr algn="ctr" defTabSz="176623">
              <a:defRPr sz="3440"/>
            </a:pPr>
            <a:r>
              <a:rPr lang="en-US" sz="3600" b="1" dirty="0">
                <a:solidFill>
                  <a:srgbClr val="C10B25"/>
                </a:solidFill>
              </a:rPr>
              <a:t>Should I offer surgery ?</a:t>
            </a:r>
          </a:p>
        </p:txBody>
      </p:sp>
    </p:spTree>
    <p:extLst>
      <p:ext uri="{BB962C8B-B14F-4D97-AF65-F5344CB8AC3E}">
        <p14:creationId xmlns:p14="http://schemas.microsoft.com/office/powerpoint/2010/main" val="37114408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7" name="Table 327"/>
          <p:cNvGraphicFramePr/>
          <p:nvPr>
            <p:extLst>
              <p:ext uri="{D42A27DB-BD31-4B8C-83A1-F6EECF244321}">
                <p14:modId xmlns:p14="http://schemas.microsoft.com/office/powerpoint/2010/main" val="382237128"/>
              </p:ext>
            </p:extLst>
          </p:nvPr>
        </p:nvGraphicFramePr>
        <p:xfrm>
          <a:off x="1481184" y="931302"/>
          <a:ext cx="9229632" cy="4995396"/>
        </p:xfrm>
        <a:graphic>
          <a:graphicData uri="http://schemas.openxmlformats.org/drawingml/2006/table">
            <a:tbl>
              <a:tblPr firstRow="1"/>
              <a:tblGrid>
                <a:gridCol w="4614816">
                  <a:extLst>
                    <a:ext uri="{9D8B030D-6E8A-4147-A177-3AD203B41FA5}">
                      <a16:colId xmlns:a16="http://schemas.microsoft.com/office/drawing/2014/main" val="20000"/>
                    </a:ext>
                  </a:extLst>
                </a:gridCol>
                <a:gridCol w="4614816">
                  <a:extLst>
                    <a:ext uri="{9D8B030D-6E8A-4147-A177-3AD203B41FA5}">
                      <a16:colId xmlns:a16="http://schemas.microsoft.com/office/drawing/2014/main" val="20001"/>
                    </a:ext>
                  </a:extLst>
                </a:gridCol>
              </a:tblGrid>
              <a:tr h="1248849">
                <a:tc>
                  <a:txBody>
                    <a:bodyPr/>
                    <a:lstStyle/>
                    <a:p>
                      <a:pPr defTabSz="914400">
                        <a:tabLst>
                          <a:tab pos="1181100" algn="l"/>
                        </a:tabLst>
                        <a:defRPr b="0">
                          <a:solidFill>
                            <a:srgbClr val="000000"/>
                          </a:solidFill>
                        </a:defRPr>
                      </a:pPr>
                      <a:r>
                        <a:rPr sz="2000" b="1" dirty="0">
                          <a:solidFill>
                            <a:srgbClr val="FFFFFF"/>
                          </a:solidFill>
                          <a:effectLst>
                            <a:outerShdw blurRad="25400" dist="25400" dir="5400000" rotWithShape="0">
                              <a:srgbClr val="000000">
                                <a:alpha val="60000"/>
                              </a:srgbClr>
                            </a:outerShdw>
                          </a:effectLst>
                          <a:sym typeface="Helvetica"/>
                        </a:rPr>
                        <a:t>PROPOSED BENEFITS</a:t>
                      </a:r>
                    </a:p>
                  </a:txBody>
                  <a:tcPr marL="35719" marR="35719" marT="35719" marB="35719" anchor="ctr" horzOverflow="overflow">
                    <a:solidFill>
                      <a:srgbClr val="C10B25"/>
                    </a:solidFill>
                  </a:tcPr>
                </a:tc>
                <a:tc>
                  <a:txBody>
                    <a:bodyPr/>
                    <a:lstStyle/>
                    <a:p>
                      <a:pPr defTabSz="914400">
                        <a:tabLst>
                          <a:tab pos="1181100" algn="l"/>
                        </a:tabLst>
                        <a:defRPr b="0">
                          <a:solidFill>
                            <a:srgbClr val="000000"/>
                          </a:solidFill>
                        </a:defRPr>
                      </a:pPr>
                      <a:r>
                        <a:rPr sz="2000" b="1" dirty="0">
                          <a:solidFill>
                            <a:srgbClr val="FFFFFF"/>
                          </a:solidFill>
                          <a:effectLst>
                            <a:outerShdw blurRad="25400" dist="25400" dir="5400000" rotWithShape="0">
                              <a:srgbClr val="000000">
                                <a:alpha val="60000"/>
                              </a:srgbClr>
                            </a:outerShdw>
                          </a:effectLst>
                          <a:sym typeface="Helvetica"/>
                        </a:rPr>
                        <a:t>COMMENT</a:t>
                      </a:r>
                    </a:p>
                  </a:txBody>
                  <a:tcPr marL="35719" marR="35719" marT="35719" marB="35719" anchor="ctr" horzOverflow="overflow">
                    <a:solidFill>
                      <a:srgbClr val="C10B25"/>
                    </a:solidFill>
                  </a:tcPr>
                </a:tc>
                <a:extLst>
                  <a:ext uri="{0D108BD9-81ED-4DB2-BD59-A6C34878D82A}">
                    <a16:rowId xmlns:a16="http://schemas.microsoft.com/office/drawing/2014/main" val="10000"/>
                  </a:ext>
                </a:extLst>
              </a:tr>
              <a:tr h="1248849">
                <a:tc>
                  <a:txBody>
                    <a:bodyPr/>
                    <a:lstStyle/>
                    <a:p>
                      <a:pPr defTabSz="914400"/>
                      <a:r>
                        <a:rPr sz="2000" dirty="0">
                          <a:solidFill>
                            <a:srgbClr val="FFFFFF"/>
                          </a:solidFill>
                        </a:rPr>
                        <a:t>DIAGNOSE/RULE OUT MALIGNANCY</a:t>
                      </a:r>
                    </a:p>
                  </a:txBody>
                  <a:tcPr marL="35719" marR="35719" marT="35719" marB="35719" anchor="ctr" horzOverflow="overflow">
                    <a:lnL w="12700">
                      <a:solidFill>
                        <a:srgbClr val="606060"/>
                      </a:solidFill>
                      <a:miter lim="400000"/>
                    </a:lnL>
                    <a:solidFill>
                      <a:srgbClr val="C10B25"/>
                    </a:solidFill>
                  </a:tcPr>
                </a:tc>
                <a:tc>
                  <a:txBody>
                    <a:bodyPr/>
                    <a:lstStyle/>
                    <a:p>
                      <a:pPr defTabSz="914400"/>
                      <a:r>
                        <a:rPr lang="en-US" sz="2000" dirty="0"/>
                        <a:t>UNLIKELY</a:t>
                      </a:r>
                    </a:p>
                    <a:p>
                      <a:pPr defTabSz="914400"/>
                      <a:r>
                        <a:rPr lang="en-US" sz="2000" dirty="0"/>
                        <a:t>BOWEL LESIONS MAY MIMICK COLORECTAL CANCER</a:t>
                      </a:r>
                      <a:endParaRPr sz="2000" dirty="0"/>
                    </a:p>
                  </a:txBody>
                  <a:tcPr marL="35719" marR="35719" marT="35719" marB="35719" anchor="ctr" horzOverflow="overflow">
                    <a:lnR w="12700">
                      <a:solidFill>
                        <a:srgbClr val="606060"/>
                      </a:solidFill>
                      <a:miter lim="400000"/>
                    </a:lnR>
                  </a:tcPr>
                </a:tc>
                <a:extLst>
                  <a:ext uri="{0D108BD9-81ED-4DB2-BD59-A6C34878D82A}">
                    <a16:rowId xmlns:a16="http://schemas.microsoft.com/office/drawing/2014/main" val="10001"/>
                  </a:ext>
                </a:extLst>
              </a:tr>
              <a:tr h="124884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solidFill>
                            <a:srgbClr val="FFFFFF"/>
                          </a:solidFill>
                        </a:rPr>
                        <a:t>IMPROVE SPONTAENOUS PREGNANCY RATES</a:t>
                      </a:r>
                    </a:p>
                    <a:p>
                      <a:pPr defTabSz="914400"/>
                      <a:endParaRPr sz="2000" dirty="0">
                        <a:solidFill>
                          <a:srgbClr val="FFFFFF"/>
                        </a:solidFill>
                      </a:endParaRPr>
                    </a:p>
                  </a:txBody>
                  <a:tcPr marL="35719" marR="35719" marT="35719" marB="35719" anchor="ctr" horzOverflow="overflow">
                    <a:lnL w="12700">
                      <a:solidFill>
                        <a:srgbClr val="606060"/>
                      </a:solidFill>
                      <a:miter lim="400000"/>
                    </a:lnL>
                    <a:solidFill>
                      <a:srgbClr val="C10B25"/>
                    </a:solidFill>
                  </a:tcPr>
                </a:tc>
                <a:tc>
                  <a:txBody>
                    <a:bodyPr/>
                    <a:lstStyle/>
                    <a:p>
                      <a:pPr defTabSz="914400">
                        <a:defRPr sz="2100"/>
                      </a:pPr>
                      <a:endParaRPr sz="2000" dirty="0"/>
                    </a:p>
                  </a:txBody>
                  <a:tcPr marL="35719" marR="35719" marT="35719" marB="35719" anchor="ctr" horzOverflow="overflow">
                    <a:lnR w="12700">
                      <a:solidFill>
                        <a:srgbClr val="606060"/>
                      </a:solidFill>
                      <a:miter lim="400000"/>
                    </a:lnR>
                  </a:tcPr>
                </a:tc>
                <a:extLst>
                  <a:ext uri="{0D108BD9-81ED-4DB2-BD59-A6C34878D82A}">
                    <a16:rowId xmlns:a16="http://schemas.microsoft.com/office/drawing/2014/main" val="10002"/>
                  </a:ext>
                </a:extLst>
              </a:tr>
              <a:tr h="124884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solidFill>
                            <a:srgbClr val="FFFFFF"/>
                          </a:solidFill>
                        </a:rPr>
                        <a:t>IMPROVE IVF SUCCESS</a:t>
                      </a:r>
                    </a:p>
                    <a:p>
                      <a:pPr defTabSz="914400"/>
                      <a:endParaRPr sz="2000" dirty="0">
                        <a:solidFill>
                          <a:srgbClr val="FFFFFF"/>
                        </a:solidFill>
                      </a:endParaRPr>
                    </a:p>
                  </a:txBody>
                  <a:tcPr marL="35719" marR="35719" marT="35719" marB="35719" anchor="ctr" horzOverflow="overflow">
                    <a:lnL w="12700">
                      <a:solidFill>
                        <a:srgbClr val="606060"/>
                      </a:solidFill>
                      <a:miter lim="400000"/>
                    </a:lnL>
                    <a:solidFill>
                      <a:srgbClr val="C10B25"/>
                    </a:solidFill>
                  </a:tcPr>
                </a:tc>
                <a:tc>
                  <a:txBody>
                    <a:bodyPr/>
                    <a:lstStyle/>
                    <a:p>
                      <a:pPr defTabSz="914400">
                        <a:defRPr sz="2100"/>
                      </a:pPr>
                      <a:endParaRPr sz="2000" dirty="0"/>
                    </a:p>
                  </a:txBody>
                  <a:tcPr marL="35719" marR="35719" marT="35719" marB="35719" anchor="ctr" horzOverflow="overflow">
                    <a:lnR w="12700">
                      <a:solidFill>
                        <a:srgbClr val="606060"/>
                      </a:solidFill>
                      <a:miter lim="400000"/>
                    </a:lnR>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184240495"/>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3489" name="1 Başlık"/>
          <p:cNvSpPr>
            <a:spLocks noGrp="1"/>
          </p:cNvSpPr>
          <p:nvPr>
            <p:ph type="title"/>
          </p:nvPr>
        </p:nvSpPr>
        <p:spPr>
          <a:xfrm>
            <a:off x="1256873" y="133350"/>
            <a:ext cx="9571892" cy="1143000"/>
          </a:xfrm>
        </p:spPr>
        <p:txBody>
          <a:bodyPr>
            <a:normAutofit/>
          </a:bodyPr>
          <a:lstStyle/>
          <a:p>
            <a:r>
              <a:rPr lang="en-US" sz="3200" b="1" dirty="0">
                <a:latin typeface="Calibri" charset="0"/>
                <a:ea typeface="ＭＳ Ｐゴシック" charset="0"/>
                <a:cs typeface="ＭＳ Ｐゴシック" charset="0"/>
              </a:rPr>
              <a:t>Surgical treatment of DIE with colorectal involvement</a:t>
            </a:r>
            <a:endParaRPr lang="tr-TR" sz="3200" b="1" dirty="0">
              <a:latin typeface="Calibri" charset="0"/>
              <a:ea typeface="ＭＳ Ｐゴシック" charset="0"/>
              <a:cs typeface="ＭＳ Ｐゴシック" charset="0"/>
            </a:endParaRPr>
          </a:p>
        </p:txBody>
      </p:sp>
      <p:graphicFrame>
        <p:nvGraphicFramePr>
          <p:cNvPr id="4" name="3 İçerik Yer Tutucusu"/>
          <p:cNvGraphicFramePr>
            <a:graphicFrameLocks noGrp="1"/>
          </p:cNvGraphicFramePr>
          <p:nvPr>
            <p:ph idx="1"/>
          </p:nvPr>
        </p:nvGraphicFramePr>
        <p:xfrm>
          <a:off x="2209800" y="1219200"/>
          <a:ext cx="7772400" cy="5005388"/>
        </p:xfrm>
        <a:graphic>
          <a:graphicData uri="http://schemas.openxmlformats.org/drawingml/2006/table">
            <a:tbl>
              <a:tblPr firstRow="1" bandRow="1">
                <a:tableStyleId>{5C22544A-7EE6-4342-B048-85BDC9FD1C3A}</a:tableStyleId>
              </a:tblPr>
              <a:tblGrid>
                <a:gridCol w="1676400">
                  <a:extLst>
                    <a:ext uri="{9D8B030D-6E8A-4147-A177-3AD203B41FA5}">
                      <a16:colId xmlns:a16="http://schemas.microsoft.com/office/drawing/2014/main" val="20000"/>
                    </a:ext>
                  </a:extLst>
                </a:gridCol>
                <a:gridCol w="1432560">
                  <a:extLst>
                    <a:ext uri="{9D8B030D-6E8A-4147-A177-3AD203B41FA5}">
                      <a16:colId xmlns:a16="http://schemas.microsoft.com/office/drawing/2014/main" val="20001"/>
                    </a:ext>
                  </a:extLst>
                </a:gridCol>
                <a:gridCol w="1234440">
                  <a:extLst>
                    <a:ext uri="{9D8B030D-6E8A-4147-A177-3AD203B41FA5}">
                      <a16:colId xmlns:a16="http://schemas.microsoft.com/office/drawing/2014/main" val="20002"/>
                    </a:ext>
                  </a:extLst>
                </a:gridCol>
                <a:gridCol w="1600200">
                  <a:extLst>
                    <a:ext uri="{9D8B030D-6E8A-4147-A177-3AD203B41FA5}">
                      <a16:colId xmlns:a16="http://schemas.microsoft.com/office/drawing/2014/main" val="20003"/>
                    </a:ext>
                  </a:extLst>
                </a:gridCol>
                <a:gridCol w="1828800">
                  <a:extLst>
                    <a:ext uri="{9D8B030D-6E8A-4147-A177-3AD203B41FA5}">
                      <a16:colId xmlns:a16="http://schemas.microsoft.com/office/drawing/2014/main" val="20004"/>
                    </a:ext>
                  </a:extLst>
                </a:gridCol>
              </a:tblGrid>
              <a:tr h="651346">
                <a:tc>
                  <a:txBody>
                    <a:bodyPr/>
                    <a:lstStyle/>
                    <a:p>
                      <a:r>
                        <a:rPr lang="en-US" sz="1800" dirty="0">
                          <a:solidFill>
                            <a:schemeClr val="tx1"/>
                          </a:solidFill>
                          <a:latin typeface="Calibri"/>
                        </a:rPr>
                        <a:t>Bowel surgery</a:t>
                      </a:r>
                      <a:endParaRPr lang="tr-TR" sz="1800" dirty="0">
                        <a:solidFill>
                          <a:schemeClr val="tx1"/>
                        </a:solidFill>
                        <a:latin typeface="Calibri"/>
                      </a:endParaRPr>
                    </a:p>
                  </a:txBody>
                  <a:tcPr marT="51345" marB="51345"/>
                </a:tc>
                <a:tc>
                  <a:txBody>
                    <a:bodyPr/>
                    <a:lstStyle/>
                    <a:p>
                      <a:r>
                        <a:rPr lang="en-US" sz="1800" dirty="0">
                          <a:solidFill>
                            <a:schemeClr val="tx1"/>
                          </a:solidFill>
                          <a:latin typeface="Calibri"/>
                        </a:rPr>
                        <a:t>N (%)</a:t>
                      </a:r>
                      <a:endParaRPr lang="tr-TR" sz="1800" dirty="0">
                        <a:solidFill>
                          <a:schemeClr val="tx1"/>
                        </a:solidFill>
                        <a:latin typeface="Calibri"/>
                      </a:endParaRPr>
                    </a:p>
                  </a:txBody>
                  <a:tcPr marT="51345" marB="51345"/>
                </a:tc>
                <a:tc>
                  <a:txBody>
                    <a:bodyPr/>
                    <a:lstStyle/>
                    <a:p>
                      <a:r>
                        <a:rPr lang="en-US" sz="1800" dirty="0">
                          <a:solidFill>
                            <a:schemeClr val="tx1"/>
                          </a:solidFill>
                          <a:latin typeface="Calibri"/>
                        </a:rPr>
                        <a:t>Previous surgeries</a:t>
                      </a:r>
                      <a:endParaRPr lang="tr-TR" sz="1800" dirty="0">
                        <a:solidFill>
                          <a:schemeClr val="tx1"/>
                        </a:solidFill>
                        <a:latin typeface="Calibri"/>
                      </a:endParaRPr>
                    </a:p>
                  </a:txBody>
                  <a:tcPr marT="51345" marB="51345"/>
                </a:tc>
                <a:tc>
                  <a:txBody>
                    <a:bodyPr/>
                    <a:lstStyle/>
                    <a:p>
                      <a:r>
                        <a:rPr lang="en-US" sz="1800" dirty="0">
                          <a:solidFill>
                            <a:schemeClr val="tx1"/>
                          </a:solidFill>
                          <a:latin typeface="Calibri"/>
                        </a:rPr>
                        <a:t>Indication</a:t>
                      </a:r>
                      <a:endParaRPr lang="tr-TR" sz="1800" dirty="0">
                        <a:solidFill>
                          <a:schemeClr val="tx1"/>
                        </a:solidFill>
                        <a:latin typeface="Calibri"/>
                      </a:endParaRPr>
                    </a:p>
                  </a:txBody>
                  <a:tcPr marT="51345" marB="51345"/>
                </a:tc>
                <a:tc>
                  <a:txBody>
                    <a:bodyPr/>
                    <a:lstStyle/>
                    <a:p>
                      <a:r>
                        <a:rPr lang="en-US" sz="1800" dirty="0">
                          <a:solidFill>
                            <a:schemeClr val="tx1"/>
                          </a:solidFill>
                          <a:latin typeface="Calibri"/>
                        </a:rPr>
                        <a:t>Histological</a:t>
                      </a:r>
                      <a:r>
                        <a:rPr lang="en-US" sz="1800" baseline="0" dirty="0">
                          <a:solidFill>
                            <a:schemeClr val="tx1"/>
                          </a:solidFill>
                          <a:latin typeface="Calibri"/>
                        </a:rPr>
                        <a:t> </a:t>
                      </a:r>
                      <a:r>
                        <a:rPr lang="en-US" sz="1800" dirty="0">
                          <a:solidFill>
                            <a:schemeClr val="tx1"/>
                          </a:solidFill>
                          <a:latin typeface="Calibri"/>
                        </a:rPr>
                        <a:t>confirmation</a:t>
                      </a:r>
                      <a:endParaRPr lang="tr-TR" sz="1800" dirty="0">
                        <a:solidFill>
                          <a:schemeClr val="tx1"/>
                        </a:solidFill>
                        <a:latin typeface="Calibri"/>
                      </a:endParaRPr>
                    </a:p>
                  </a:txBody>
                  <a:tcPr marT="51345" marB="51345"/>
                </a:tc>
                <a:extLst>
                  <a:ext uri="{0D108BD9-81ED-4DB2-BD59-A6C34878D82A}">
                    <a16:rowId xmlns:a16="http://schemas.microsoft.com/office/drawing/2014/main" val="10000"/>
                  </a:ext>
                </a:extLst>
              </a:tr>
              <a:tr h="925674">
                <a:tc>
                  <a:txBody>
                    <a:bodyPr/>
                    <a:lstStyle/>
                    <a:p>
                      <a:r>
                        <a:rPr lang="en-US" sz="1800" b="1" dirty="0">
                          <a:solidFill>
                            <a:srgbClr val="FF0000"/>
                          </a:solidFill>
                          <a:effectLst/>
                          <a:latin typeface="Calibri"/>
                        </a:rPr>
                        <a:t>Mixed Procedures</a:t>
                      </a:r>
                      <a:endParaRPr lang="tr-TR" sz="1800" b="1" dirty="0">
                        <a:solidFill>
                          <a:srgbClr val="FF0000"/>
                        </a:solidFill>
                        <a:effectLst/>
                        <a:latin typeface="Calibri"/>
                      </a:endParaRPr>
                    </a:p>
                  </a:txBody>
                  <a:tcPr marT="51345" marB="51345"/>
                </a:tc>
                <a:tc>
                  <a:txBody>
                    <a:bodyPr/>
                    <a:lstStyle/>
                    <a:p>
                      <a:r>
                        <a:rPr lang="en-US" sz="1800" b="1" dirty="0">
                          <a:solidFill>
                            <a:schemeClr val="tx1"/>
                          </a:solidFill>
                          <a:effectLst/>
                          <a:latin typeface="Calibri"/>
                        </a:rPr>
                        <a:t>17 studies 1791 patients</a:t>
                      </a:r>
                      <a:endParaRPr lang="tr-TR" sz="1800" b="1" dirty="0">
                        <a:solidFill>
                          <a:schemeClr val="tx1"/>
                        </a:solidFill>
                        <a:effectLst/>
                        <a:latin typeface="Calibri"/>
                      </a:endParaRPr>
                    </a:p>
                  </a:txBody>
                  <a:tcPr marT="51345" marB="51345"/>
                </a:tc>
                <a:tc>
                  <a:txBody>
                    <a:bodyPr/>
                    <a:lstStyle/>
                    <a:p>
                      <a:endParaRPr lang="tr-TR" sz="1800" b="1" dirty="0">
                        <a:solidFill>
                          <a:schemeClr val="tx1"/>
                        </a:solidFill>
                        <a:effectLst/>
                        <a:latin typeface="Calibri"/>
                      </a:endParaRPr>
                    </a:p>
                  </a:txBody>
                  <a:tcPr marT="51345" marB="51345"/>
                </a:tc>
                <a:tc>
                  <a:txBody>
                    <a:bodyPr/>
                    <a:lstStyle/>
                    <a:p>
                      <a:endParaRPr lang="tr-TR" sz="1800" b="1" dirty="0">
                        <a:solidFill>
                          <a:schemeClr val="tx1"/>
                        </a:solidFill>
                        <a:effectLst/>
                        <a:latin typeface="Calibri"/>
                      </a:endParaRPr>
                    </a:p>
                  </a:txBody>
                  <a:tcPr marT="51345" marB="51345"/>
                </a:tc>
                <a:tc>
                  <a:txBody>
                    <a:bodyPr/>
                    <a:lstStyle/>
                    <a:p>
                      <a:endParaRPr lang="tr-TR" sz="1800" b="1" dirty="0">
                        <a:solidFill>
                          <a:schemeClr val="tx1"/>
                        </a:solidFill>
                        <a:effectLst/>
                        <a:latin typeface="Calibri"/>
                      </a:endParaRPr>
                    </a:p>
                  </a:txBody>
                  <a:tcPr marT="51345" marB="51345"/>
                </a:tc>
                <a:extLst>
                  <a:ext uri="{0D108BD9-81ED-4DB2-BD59-A6C34878D82A}">
                    <a16:rowId xmlns:a16="http://schemas.microsoft.com/office/drawing/2014/main" val="10001"/>
                  </a:ext>
                </a:extLst>
              </a:tr>
              <a:tr h="651346">
                <a:tc>
                  <a:txBody>
                    <a:bodyPr/>
                    <a:lstStyle/>
                    <a:p>
                      <a:r>
                        <a:rPr lang="en-US" sz="1800" b="1" dirty="0">
                          <a:solidFill>
                            <a:schemeClr val="tx1"/>
                          </a:solidFill>
                          <a:effectLst/>
                          <a:latin typeface="Calibri"/>
                        </a:rPr>
                        <a:t>Resection/ </a:t>
                      </a:r>
                      <a:r>
                        <a:rPr lang="en-US" sz="1800" b="1" dirty="0" err="1">
                          <a:solidFill>
                            <a:schemeClr val="tx1"/>
                          </a:solidFill>
                          <a:effectLst/>
                          <a:latin typeface="Calibri"/>
                        </a:rPr>
                        <a:t>anastomosis</a:t>
                      </a:r>
                      <a:endParaRPr lang="tr-TR" sz="1800" b="1" dirty="0">
                        <a:solidFill>
                          <a:schemeClr val="tx1"/>
                        </a:solidFill>
                        <a:effectLst/>
                        <a:latin typeface="Calibri"/>
                      </a:endParaRPr>
                    </a:p>
                  </a:txBody>
                  <a:tcPr marT="51345" marB="51345"/>
                </a:tc>
                <a:tc>
                  <a:txBody>
                    <a:bodyPr/>
                    <a:lstStyle/>
                    <a:p>
                      <a:r>
                        <a:rPr lang="en-US" sz="1800" b="1" dirty="0">
                          <a:solidFill>
                            <a:schemeClr val="tx1"/>
                          </a:solidFill>
                          <a:effectLst/>
                          <a:latin typeface="Calibri"/>
                        </a:rPr>
                        <a:t>737 (39.9%)</a:t>
                      </a:r>
                      <a:endParaRPr lang="tr-TR" sz="1800" b="1" dirty="0">
                        <a:solidFill>
                          <a:schemeClr val="tx1"/>
                        </a:solidFill>
                        <a:effectLst/>
                        <a:latin typeface="Calibri"/>
                      </a:endParaRPr>
                    </a:p>
                  </a:txBody>
                  <a:tcPr marT="51345" marB="51345"/>
                </a:tc>
                <a:tc>
                  <a:txBody>
                    <a:bodyPr/>
                    <a:lstStyle/>
                    <a:p>
                      <a:r>
                        <a:rPr lang="en-US" sz="1800" b="1" dirty="0">
                          <a:solidFill>
                            <a:schemeClr val="tx1"/>
                          </a:solidFill>
                          <a:effectLst/>
                          <a:latin typeface="Calibri"/>
                        </a:rPr>
                        <a:t>58.8%</a:t>
                      </a:r>
                      <a:endParaRPr lang="tr-TR" sz="1800" b="1" dirty="0">
                        <a:solidFill>
                          <a:schemeClr val="tx1"/>
                        </a:solidFill>
                        <a:effectLst/>
                        <a:latin typeface="Calibri"/>
                      </a:endParaRPr>
                    </a:p>
                  </a:txBody>
                  <a:tcPr marT="51345" marB="51345"/>
                </a:tc>
                <a:tc>
                  <a:txBody>
                    <a:bodyPr/>
                    <a:lstStyle/>
                    <a:p>
                      <a:r>
                        <a:rPr lang="en-US" sz="1800" b="1" dirty="0">
                          <a:solidFill>
                            <a:schemeClr val="tx1"/>
                          </a:solidFill>
                          <a:effectLst/>
                          <a:latin typeface="Calibri"/>
                        </a:rPr>
                        <a:t>Pain (62.9%)</a:t>
                      </a:r>
                      <a:endParaRPr lang="tr-TR" sz="1800" b="1" dirty="0">
                        <a:solidFill>
                          <a:schemeClr val="tx1"/>
                        </a:solidFill>
                        <a:effectLst/>
                        <a:latin typeface="Calibri"/>
                      </a:endParaRPr>
                    </a:p>
                  </a:txBody>
                  <a:tcPr marT="51345" marB="51345"/>
                </a:tc>
                <a:tc>
                  <a:txBody>
                    <a:bodyPr/>
                    <a:lstStyle/>
                    <a:p>
                      <a:r>
                        <a:rPr lang="en-US" sz="1800" b="1" dirty="0">
                          <a:solidFill>
                            <a:schemeClr val="tx1"/>
                          </a:solidFill>
                          <a:effectLst/>
                          <a:latin typeface="Calibri"/>
                        </a:rPr>
                        <a:t>83.2%</a:t>
                      </a:r>
                      <a:endParaRPr lang="tr-TR" sz="1800" b="1" dirty="0">
                        <a:solidFill>
                          <a:schemeClr val="tx1"/>
                        </a:solidFill>
                        <a:effectLst/>
                        <a:latin typeface="Calibri"/>
                      </a:endParaRPr>
                    </a:p>
                  </a:txBody>
                  <a:tcPr marT="51345" marB="51345"/>
                </a:tc>
                <a:extLst>
                  <a:ext uri="{0D108BD9-81ED-4DB2-BD59-A6C34878D82A}">
                    <a16:rowId xmlns:a16="http://schemas.microsoft.com/office/drawing/2014/main" val="10002"/>
                  </a:ext>
                </a:extLst>
              </a:tr>
              <a:tr h="651346">
                <a:tc>
                  <a:txBody>
                    <a:bodyPr/>
                    <a:lstStyle/>
                    <a:p>
                      <a:r>
                        <a:rPr lang="en-US" sz="1800" b="1" dirty="0">
                          <a:solidFill>
                            <a:schemeClr val="tx1"/>
                          </a:solidFill>
                          <a:effectLst/>
                          <a:latin typeface="Calibri"/>
                        </a:rPr>
                        <a:t>Full thickness disc excision</a:t>
                      </a:r>
                      <a:endParaRPr lang="tr-TR" sz="1800" b="1" dirty="0">
                        <a:solidFill>
                          <a:schemeClr val="tx1"/>
                        </a:solidFill>
                        <a:effectLst/>
                        <a:latin typeface="Calibri"/>
                      </a:endParaRPr>
                    </a:p>
                  </a:txBody>
                  <a:tcPr marT="51345" marB="51345"/>
                </a:tc>
                <a:tc>
                  <a:txBody>
                    <a:bodyPr/>
                    <a:lstStyle/>
                    <a:p>
                      <a:r>
                        <a:rPr lang="en-US" sz="1800" b="1" dirty="0">
                          <a:solidFill>
                            <a:schemeClr val="tx1"/>
                          </a:solidFill>
                          <a:effectLst/>
                          <a:latin typeface="Calibri"/>
                        </a:rPr>
                        <a:t>375 (20.3%)</a:t>
                      </a:r>
                      <a:endParaRPr lang="tr-TR" sz="1800" b="1" dirty="0">
                        <a:solidFill>
                          <a:schemeClr val="tx1"/>
                        </a:solidFill>
                        <a:effectLst/>
                        <a:latin typeface="Calibri"/>
                      </a:endParaRPr>
                    </a:p>
                  </a:txBody>
                  <a:tcPr marT="51345" marB="51345"/>
                </a:tc>
                <a:tc>
                  <a:txBody>
                    <a:bodyPr/>
                    <a:lstStyle/>
                    <a:p>
                      <a:endParaRPr lang="tr-TR" sz="1800" b="1" dirty="0">
                        <a:solidFill>
                          <a:schemeClr val="tx1"/>
                        </a:solidFill>
                        <a:effectLst/>
                        <a:latin typeface="Calibri"/>
                      </a:endParaRPr>
                    </a:p>
                  </a:txBody>
                  <a:tcPr marT="51345" marB="51345"/>
                </a:tc>
                <a:tc>
                  <a:txBody>
                    <a:bodyPr/>
                    <a:lstStyle/>
                    <a:p>
                      <a:endParaRPr lang="tr-TR" sz="1800" b="1" dirty="0">
                        <a:solidFill>
                          <a:schemeClr val="tx1"/>
                        </a:solidFill>
                        <a:effectLst/>
                        <a:latin typeface="Calibri"/>
                      </a:endParaRPr>
                    </a:p>
                  </a:txBody>
                  <a:tcPr marT="51345" marB="51345"/>
                </a:tc>
                <a:tc>
                  <a:txBody>
                    <a:bodyPr/>
                    <a:lstStyle/>
                    <a:p>
                      <a:endParaRPr lang="tr-TR" sz="1800" b="1" dirty="0">
                        <a:solidFill>
                          <a:schemeClr val="tx1"/>
                        </a:solidFill>
                        <a:effectLst/>
                        <a:latin typeface="Calibri"/>
                      </a:endParaRPr>
                    </a:p>
                  </a:txBody>
                  <a:tcPr marT="51345" marB="51345"/>
                </a:tc>
                <a:extLst>
                  <a:ext uri="{0D108BD9-81ED-4DB2-BD59-A6C34878D82A}">
                    <a16:rowId xmlns:a16="http://schemas.microsoft.com/office/drawing/2014/main" val="10003"/>
                  </a:ext>
                </a:extLst>
              </a:tr>
              <a:tr h="925674">
                <a:tc>
                  <a:txBody>
                    <a:bodyPr/>
                    <a:lstStyle/>
                    <a:p>
                      <a:r>
                        <a:rPr lang="en-US" sz="1800" b="1" dirty="0">
                          <a:solidFill>
                            <a:schemeClr val="tx1"/>
                          </a:solidFill>
                          <a:effectLst/>
                          <a:latin typeface="Calibri"/>
                        </a:rPr>
                        <a:t>Shaving</a:t>
                      </a:r>
                      <a:r>
                        <a:rPr lang="en-US" sz="1800" b="1" baseline="0" dirty="0">
                          <a:solidFill>
                            <a:schemeClr val="tx1"/>
                          </a:solidFill>
                          <a:effectLst/>
                          <a:latin typeface="Calibri"/>
                        </a:rPr>
                        <a:t>/ </a:t>
                      </a:r>
                      <a:r>
                        <a:rPr lang="en-US" sz="1800" b="1" baseline="0" dirty="0" err="1">
                          <a:solidFill>
                            <a:schemeClr val="tx1"/>
                          </a:solidFill>
                          <a:effectLst/>
                          <a:latin typeface="Calibri"/>
                        </a:rPr>
                        <a:t>superficiaal</a:t>
                      </a:r>
                      <a:r>
                        <a:rPr lang="en-US" sz="1800" b="1" baseline="0" dirty="0">
                          <a:solidFill>
                            <a:schemeClr val="tx1"/>
                          </a:solidFill>
                          <a:effectLst/>
                          <a:latin typeface="Calibri"/>
                        </a:rPr>
                        <a:t> excision</a:t>
                      </a:r>
                      <a:endParaRPr lang="tr-TR" sz="1800" b="1" dirty="0">
                        <a:solidFill>
                          <a:schemeClr val="tx1"/>
                        </a:solidFill>
                        <a:effectLst/>
                        <a:latin typeface="Calibri"/>
                      </a:endParaRPr>
                    </a:p>
                  </a:txBody>
                  <a:tcPr marT="51345" marB="51345"/>
                </a:tc>
                <a:tc>
                  <a:txBody>
                    <a:bodyPr/>
                    <a:lstStyle/>
                    <a:p>
                      <a:r>
                        <a:rPr lang="en-US" sz="1800" b="1" dirty="0">
                          <a:solidFill>
                            <a:schemeClr val="tx1"/>
                          </a:solidFill>
                          <a:effectLst/>
                          <a:latin typeface="Calibri"/>
                        </a:rPr>
                        <a:t>679 (36.8%)</a:t>
                      </a:r>
                      <a:endParaRPr lang="tr-TR" sz="1800" b="1" dirty="0">
                        <a:solidFill>
                          <a:schemeClr val="tx1"/>
                        </a:solidFill>
                        <a:effectLst/>
                        <a:latin typeface="Calibri"/>
                      </a:endParaRPr>
                    </a:p>
                  </a:txBody>
                  <a:tcPr marT="51345" marB="51345"/>
                </a:tc>
                <a:tc>
                  <a:txBody>
                    <a:bodyPr/>
                    <a:lstStyle/>
                    <a:p>
                      <a:endParaRPr lang="tr-TR" sz="1800" b="1" dirty="0">
                        <a:solidFill>
                          <a:schemeClr val="tx1"/>
                        </a:solidFill>
                        <a:effectLst/>
                        <a:latin typeface="Calibri"/>
                      </a:endParaRPr>
                    </a:p>
                  </a:txBody>
                  <a:tcPr marT="51345" marB="51345"/>
                </a:tc>
                <a:tc>
                  <a:txBody>
                    <a:bodyPr/>
                    <a:lstStyle/>
                    <a:p>
                      <a:endParaRPr lang="tr-TR" sz="1800" b="1" dirty="0">
                        <a:solidFill>
                          <a:schemeClr val="tx1"/>
                        </a:solidFill>
                        <a:effectLst/>
                        <a:latin typeface="Calibri"/>
                      </a:endParaRPr>
                    </a:p>
                  </a:txBody>
                  <a:tcPr marT="51345" marB="51345"/>
                </a:tc>
                <a:tc>
                  <a:txBody>
                    <a:bodyPr/>
                    <a:lstStyle/>
                    <a:p>
                      <a:endParaRPr lang="tr-TR" sz="1800" b="1" dirty="0">
                        <a:solidFill>
                          <a:schemeClr val="tx1"/>
                        </a:solidFill>
                        <a:effectLst/>
                        <a:latin typeface="Calibri"/>
                      </a:endParaRPr>
                    </a:p>
                  </a:txBody>
                  <a:tcPr marT="51345" marB="51345"/>
                </a:tc>
                <a:extLst>
                  <a:ext uri="{0D108BD9-81ED-4DB2-BD59-A6C34878D82A}">
                    <a16:rowId xmlns:a16="http://schemas.microsoft.com/office/drawing/2014/main" val="10004"/>
                  </a:ext>
                </a:extLst>
              </a:tr>
              <a:tr h="1200002">
                <a:tc>
                  <a:txBody>
                    <a:bodyPr/>
                    <a:lstStyle/>
                    <a:p>
                      <a:r>
                        <a:rPr lang="en-US" sz="1800" b="1" dirty="0">
                          <a:solidFill>
                            <a:srgbClr val="FF0000"/>
                          </a:solidFill>
                          <a:effectLst/>
                          <a:latin typeface="Calibri"/>
                        </a:rPr>
                        <a:t>Only resection and </a:t>
                      </a:r>
                      <a:r>
                        <a:rPr lang="en-US" sz="1800" b="1" dirty="0" err="1">
                          <a:solidFill>
                            <a:srgbClr val="FF0000"/>
                          </a:solidFill>
                          <a:effectLst/>
                          <a:latin typeface="Calibri"/>
                        </a:rPr>
                        <a:t>anastomosis</a:t>
                      </a:r>
                      <a:endParaRPr lang="tr-TR" sz="1800" b="1" dirty="0">
                        <a:solidFill>
                          <a:srgbClr val="FF0000"/>
                        </a:solidFill>
                        <a:effectLst/>
                        <a:latin typeface="Calibri"/>
                      </a:endParaRPr>
                    </a:p>
                  </a:txBody>
                  <a:tcPr marT="51345" marB="51345"/>
                </a:tc>
                <a:tc>
                  <a:txBody>
                    <a:bodyPr/>
                    <a:lstStyle/>
                    <a:p>
                      <a:r>
                        <a:rPr lang="en-US" sz="1800" b="1" dirty="0">
                          <a:solidFill>
                            <a:schemeClr val="tx1"/>
                          </a:solidFill>
                          <a:effectLst/>
                          <a:latin typeface="Calibri"/>
                        </a:rPr>
                        <a:t>32 studies 2039 patients</a:t>
                      </a:r>
                      <a:endParaRPr lang="tr-TR" sz="1800" b="1" dirty="0">
                        <a:solidFill>
                          <a:schemeClr val="tx1"/>
                        </a:solidFill>
                        <a:effectLst/>
                        <a:latin typeface="Calibri"/>
                      </a:endParaRPr>
                    </a:p>
                  </a:txBody>
                  <a:tcPr marT="51345" marB="51345"/>
                </a:tc>
                <a:tc>
                  <a:txBody>
                    <a:bodyPr/>
                    <a:lstStyle/>
                    <a:p>
                      <a:r>
                        <a:rPr lang="en-US" sz="1800" b="1" dirty="0">
                          <a:solidFill>
                            <a:schemeClr val="tx1"/>
                          </a:solidFill>
                          <a:effectLst/>
                          <a:latin typeface="Calibri"/>
                        </a:rPr>
                        <a:t>59%</a:t>
                      </a:r>
                      <a:endParaRPr lang="tr-TR" sz="1800" b="1" dirty="0">
                        <a:solidFill>
                          <a:schemeClr val="tx1"/>
                        </a:solidFill>
                        <a:effectLst/>
                        <a:latin typeface="Calibri"/>
                      </a:endParaRPr>
                    </a:p>
                  </a:txBody>
                  <a:tcPr marT="51345" marB="51345"/>
                </a:tc>
                <a:tc>
                  <a:txBody>
                    <a:bodyPr/>
                    <a:lstStyle/>
                    <a:p>
                      <a:r>
                        <a:rPr lang="en-US" sz="1800" b="1" dirty="0">
                          <a:solidFill>
                            <a:schemeClr val="tx1"/>
                          </a:solidFill>
                          <a:effectLst/>
                          <a:latin typeface="Calibri"/>
                        </a:rPr>
                        <a:t>Pain 75.2%</a:t>
                      </a:r>
                    </a:p>
                    <a:p>
                      <a:r>
                        <a:rPr lang="en-US" sz="1800" b="1" dirty="0">
                          <a:solidFill>
                            <a:schemeClr val="tx1"/>
                          </a:solidFill>
                          <a:effectLst/>
                          <a:latin typeface="Calibri"/>
                        </a:rPr>
                        <a:t>Pain and infertility 24.8%</a:t>
                      </a:r>
                      <a:endParaRPr lang="tr-TR" sz="1800" b="1" dirty="0">
                        <a:solidFill>
                          <a:schemeClr val="tx1"/>
                        </a:solidFill>
                        <a:effectLst/>
                        <a:latin typeface="Calibri"/>
                      </a:endParaRPr>
                    </a:p>
                  </a:txBody>
                  <a:tcPr marT="51345" marB="51345"/>
                </a:tc>
                <a:tc>
                  <a:txBody>
                    <a:bodyPr/>
                    <a:lstStyle/>
                    <a:p>
                      <a:r>
                        <a:rPr lang="en-US" sz="1800" b="1" dirty="0">
                          <a:solidFill>
                            <a:schemeClr val="tx1"/>
                          </a:solidFill>
                          <a:effectLst/>
                          <a:latin typeface="Calibri"/>
                        </a:rPr>
                        <a:t>99.2%</a:t>
                      </a:r>
                      <a:endParaRPr lang="tr-TR" sz="1800" b="1" dirty="0">
                        <a:solidFill>
                          <a:schemeClr val="tx1"/>
                        </a:solidFill>
                        <a:effectLst/>
                        <a:latin typeface="Calibri"/>
                      </a:endParaRPr>
                    </a:p>
                  </a:txBody>
                  <a:tcPr marT="51345" marB="51345"/>
                </a:tc>
                <a:extLst>
                  <a:ext uri="{0D108BD9-81ED-4DB2-BD59-A6C34878D82A}">
                    <a16:rowId xmlns:a16="http://schemas.microsoft.com/office/drawing/2014/main" val="10005"/>
                  </a:ext>
                </a:extLst>
              </a:tr>
            </a:tbl>
          </a:graphicData>
        </a:graphic>
      </p:graphicFrame>
      <p:sp>
        <p:nvSpPr>
          <p:cNvPr id="63534" name="4 Metin kutusu"/>
          <p:cNvSpPr txBox="1">
            <a:spLocks noChangeArrowheads="1"/>
          </p:cNvSpPr>
          <p:nvPr/>
        </p:nvSpPr>
        <p:spPr bwMode="auto">
          <a:xfrm>
            <a:off x="3962400" y="6324600"/>
            <a:ext cx="4160838"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2000" b="1" dirty="0"/>
              <a:t>From </a:t>
            </a:r>
            <a:r>
              <a:rPr lang="en-US" sz="2000" b="1" dirty="0" err="1"/>
              <a:t>Meuleman</a:t>
            </a:r>
            <a:r>
              <a:rPr lang="en-US" sz="2000" b="1" dirty="0"/>
              <a:t> HR Update 2011</a:t>
            </a:r>
            <a:endParaRPr lang="tr-TR" sz="2000" b="1" dirty="0"/>
          </a:p>
        </p:txBody>
      </p:sp>
    </p:spTree>
    <p:extLst>
      <p:ext uri="{BB962C8B-B14F-4D97-AF65-F5344CB8AC3E}">
        <p14:creationId xmlns:p14="http://schemas.microsoft.com/office/powerpoint/2010/main" val="403476839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5537" name="1 Başlık"/>
          <p:cNvSpPr>
            <a:spLocks noGrp="1"/>
          </p:cNvSpPr>
          <p:nvPr>
            <p:ph type="title"/>
          </p:nvPr>
        </p:nvSpPr>
        <p:spPr>
          <a:xfrm>
            <a:off x="1014047" y="380999"/>
            <a:ext cx="7772400" cy="1143000"/>
          </a:xfrm>
        </p:spPr>
        <p:txBody>
          <a:bodyPr/>
          <a:lstStyle/>
          <a:p>
            <a:r>
              <a:rPr lang="en-US" b="1" dirty="0">
                <a:latin typeface="Calibri" charset="0"/>
                <a:ea typeface="ＭＳ Ｐゴシック" charset="0"/>
                <a:cs typeface="ＭＳ Ｐゴシック" charset="0"/>
              </a:rPr>
              <a:t>Outcome variables</a:t>
            </a:r>
            <a:endParaRPr lang="tr-TR" b="1" dirty="0">
              <a:latin typeface="Calibri" charset="0"/>
              <a:ea typeface="ＭＳ Ｐゴシック" charset="0"/>
              <a:cs typeface="ＭＳ Ｐゴシック" charset="0"/>
            </a:endParaRPr>
          </a:p>
        </p:txBody>
      </p:sp>
      <p:sp>
        <p:nvSpPr>
          <p:cNvPr id="65538" name="2 İçerik Yer Tutucusu"/>
          <p:cNvSpPr>
            <a:spLocks noGrp="1"/>
          </p:cNvSpPr>
          <p:nvPr>
            <p:ph idx="1"/>
          </p:nvPr>
        </p:nvSpPr>
        <p:spPr>
          <a:xfrm>
            <a:off x="1014047" y="1604962"/>
            <a:ext cx="9677400" cy="4114800"/>
          </a:xfrm>
        </p:spPr>
        <p:txBody>
          <a:bodyPr>
            <a:normAutofit/>
          </a:bodyPr>
          <a:lstStyle/>
          <a:p>
            <a:r>
              <a:rPr lang="en-US" sz="3600" dirty="0">
                <a:latin typeface="Calibri" charset="0"/>
                <a:ea typeface="ＭＳ Ｐゴシック" charset="0"/>
                <a:cs typeface="ＭＳ Ｐゴシック" charset="0"/>
              </a:rPr>
              <a:t>Pain resolvement-</a:t>
            </a:r>
            <a:r>
              <a:rPr lang="en-US" sz="3600" dirty="0">
                <a:solidFill>
                  <a:srgbClr val="00B0F0"/>
                </a:solidFill>
                <a:latin typeface="Calibri" charset="0"/>
                <a:ea typeface="ＭＳ Ｐゴシック" charset="0"/>
                <a:cs typeface="ＭＳ Ｐゴシック" charset="0"/>
              </a:rPr>
              <a:t>90%</a:t>
            </a:r>
          </a:p>
          <a:p>
            <a:r>
              <a:rPr lang="en-US" sz="3600" dirty="0">
                <a:latin typeface="Calibri" charset="0"/>
                <a:ea typeface="ＭＳ Ｐゴシック" charset="0"/>
                <a:cs typeface="ＭＳ Ｐゴシック" charset="0"/>
              </a:rPr>
              <a:t>QOL-</a:t>
            </a:r>
            <a:r>
              <a:rPr lang="en-US" sz="3600" dirty="0">
                <a:solidFill>
                  <a:srgbClr val="00B0F0"/>
                </a:solidFill>
                <a:latin typeface="Calibri" charset="0"/>
                <a:ea typeface="ＭＳ Ｐゴシック" charset="0"/>
                <a:cs typeface="ＭＳ Ｐゴシック" charset="0"/>
              </a:rPr>
              <a:t>significantly improved</a:t>
            </a:r>
          </a:p>
          <a:p>
            <a:r>
              <a:rPr lang="en-US" sz="3600" dirty="0">
                <a:latin typeface="Calibri" charset="0"/>
                <a:ea typeface="ＭＳ Ｐゴシック" charset="0"/>
                <a:cs typeface="ＭＳ Ｐゴシック" charset="0"/>
              </a:rPr>
              <a:t>Cumulative PR/2 years-</a:t>
            </a:r>
            <a:r>
              <a:rPr lang="en-US" sz="3600" dirty="0">
                <a:solidFill>
                  <a:srgbClr val="00B0F0"/>
                </a:solidFill>
                <a:latin typeface="Calibri" charset="0"/>
                <a:ea typeface="ＭＳ Ｐゴシック" charset="0"/>
                <a:cs typeface="ＭＳ Ｐゴシック" charset="0"/>
              </a:rPr>
              <a:t>50%</a:t>
            </a:r>
          </a:p>
          <a:p>
            <a:r>
              <a:rPr lang="en-US" sz="3600" dirty="0">
                <a:latin typeface="Calibri" charset="0"/>
                <a:ea typeface="ＭＳ Ｐゴシック" charset="0"/>
                <a:cs typeface="ＭＳ Ｐゴシック" charset="0"/>
              </a:rPr>
              <a:t>Recurrence-</a:t>
            </a:r>
            <a:r>
              <a:rPr lang="en-US" sz="3600" dirty="0">
                <a:solidFill>
                  <a:srgbClr val="00B0F0"/>
                </a:solidFill>
                <a:latin typeface="Calibri" charset="0"/>
                <a:ea typeface="ＭＳ Ｐゴシック" charset="0"/>
                <a:cs typeface="ＭＳ Ｐゴシック" charset="0"/>
              </a:rPr>
              <a:t>5-18%</a:t>
            </a:r>
          </a:p>
          <a:p>
            <a:pPr lvl="1"/>
            <a:r>
              <a:rPr lang="en-US" sz="3200" dirty="0">
                <a:latin typeface="Calibri" charset="0"/>
                <a:ea typeface="ＭＳ Ｐゴシック" charset="0"/>
              </a:rPr>
              <a:t>Resection/anastomosis group 5.8%</a:t>
            </a:r>
          </a:p>
          <a:p>
            <a:pPr lvl="1"/>
            <a:r>
              <a:rPr lang="en-US" sz="3200" dirty="0">
                <a:latin typeface="Calibri" charset="0"/>
                <a:ea typeface="ＭＳ Ｐゴシック" charset="0"/>
              </a:rPr>
              <a:t>Mixed surgery group 17.6%</a:t>
            </a:r>
            <a:endParaRPr lang="tr-TR" sz="3200" dirty="0">
              <a:latin typeface="Calibri" charset="0"/>
              <a:ea typeface="ＭＳ Ｐゴシック" charset="0"/>
            </a:endParaRPr>
          </a:p>
        </p:txBody>
      </p:sp>
      <p:sp>
        <p:nvSpPr>
          <p:cNvPr id="65539" name="3 Metin kutusu"/>
          <p:cNvSpPr txBox="1">
            <a:spLocks noChangeArrowheads="1"/>
          </p:cNvSpPr>
          <p:nvPr/>
        </p:nvSpPr>
        <p:spPr bwMode="auto">
          <a:xfrm>
            <a:off x="3962400" y="5800725"/>
            <a:ext cx="4160838"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2000" b="1" dirty="0"/>
              <a:t>From </a:t>
            </a:r>
            <a:r>
              <a:rPr lang="en-US" sz="2000" b="1" dirty="0" err="1"/>
              <a:t>Meuleman</a:t>
            </a:r>
            <a:r>
              <a:rPr lang="en-US" sz="2000" b="1" dirty="0"/>
              <a:t> HR Update 2011</a:t>
            </a:r>
            <a:endParaRPr lang="tr-TR" sz="2000" b="1" dirty="0"/>
          </a:p>
        </p:txBody>
      </p:sp>
    </p:spTree>
    <p:extLst>
      <p:ext uri="{BB962C8B-B14F-4D97-AF65-F5344CB8AC3E}">
        <p14:creationId xmlns:p14="http://schemas.microsoft.com/office/powerpoint/2010/main" val="14505174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EE5DFAE-6A84-B243-87AE-A03CEB0FFA6C}"/>
              </a:ext>
            </a:extLst>
          </p:cNvPr>
          <p:cNvSpPr>
            <a:spLocks noGrp="1"/>
          </p:cNvSpPr>
          <p:nvPr>
            <p:ph type="title"/>
          </p:nvPr>
        </p:nvSpPr>
        <p:spPr>
          <a:xfrm>
            <a:off x="838200" y="2103437"/>
            <a:ext cx="10515600" cy="1325563"/>
          </a:xfrm>
        </p:spPr>
        <p:txBody>
          <a:bodyPr>
            <a:noAutofit/>
          </a:bodyPr>
          <a:lstStyle/>
          <a:p>
            <a:r>
              <a:rPr lang="en-US" b="1" dirty="0"/>
              <a:t>Factors that need to be taken into account to decide what to do in women with endometrioma</a:t>
            </a:r>
          </a:p>
        </p:txBody>
      </p:sp>
    </p:spTree>
    <p:extLst>
      <p:ext uri="{BB962C8B-B14F-4D97-AF65-F5344CB8AC3E}">
        <p14:creationId xmlns:p14="http://schemas.microsoft.com/office/powerpoint/2010/main" val="91364401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926122" y="732387"/>
            <a:ext cx="10672007" cy="5088121"/>
          </a:xfrm>
          <a:prstGeom prst="rect">
            <a:avLst/>
          </a:prstGeom>
        </p:spPr>
      </p:pic>
    </p:spTree>
    <p:extLst>
      <p:ext uri="{BB962C8B-B14F-4D97-AF65-F5344CB8AC3E}">
        <p14:creationId xmlns:p14="http://schemas.microsoft.com/office/powerpoint/2010/main" val="179590880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 name="Shape 410"/>
          <p:cNvSpPr>
            <a:spLocks noGrp="1"/>
          </p:cNvSpPr>
          <p:nvPr>
            <p:ph type="title" idx="4294967295"/>
          </p:nvPr>
        </p:nvSpPr>
        <p:spPr>
          <a:xfrm>
            <a:off x="2193924" y="350426"/>
            <a:ext cx="7804150" cy="835025"/>
          </a:xfrm>
          <a:prstGeom prst="rect">
            <a:avLst/>
          </a:prstGeom>
        </p:spPr>
        <p:txBody>
          <a:bodyPr>
            <a:noAutofit/>
          </a:bodyPr>
          <a:lstStyle>
            <a:lvl1pPr defTabSz="373887">
              <a:defRPr sz="5119"/>
            </a:lvl1pPr>
          </a:lstStyle>
          <a:p>
            <a:r>
              <a:rPr sz="3200" b="1" dirty="0"/>
              <a:t>Laparoscopic treatment of DIE &amp; Fertility</a:t>
            </a:r>
          </a:p>
        </p:txBody>
      </p:sp>
      <p:graphicFrame>
        <p:nvGraphicFramePr>
          <p:cNvPr id="411" name="Table 411"/>
          <p:cNvGraphicFramePr/>
          <p:nvPr/>
        </p:nvGraphicFramePr>
        <p:xfrm>
          <a:off x="1953365" y="1342578"/>
          <a:ext cx="8285268" cy="4639530"/>
        </p:xfrm>
        <a:graphic>
          <a:graphicData uri="http://schemas.openxmlformats.org/drawingml/2006/table">
            <a:tbl>
              <a:tblPr firstRow="1" firstCol="1"/>
              <a:tblGrid>
                <a:gridCol w="5331296">
                  <a:extLst>
                    <a:ext uri="{9D8B030D-6E8A-4147-A177-3AD203B41FA5}">
                      <a16:colId xmlns:a16="http://schemas.microsoft.com/office/drawing/2014/main" val="20000"/>
                    </a:ext>
                  </a:extLst>
                </a:gridCol>
                <a:gridCol w="2953972">
                  <a:extLst>
                    <a:ext uri="{9D8B030D-6E8A-4147-A177-3AD203B41FA5}">
                      <a16:colId xmlns:a16="http://schemas.microsoft.com/office/drawing/2014/main" val="20001"/>
                    </a:ext>
                  </a:extLst>
                </a:gridCol>
              </a:tblGrid>
              <a:tr h="927906">
                <a:tc>
                  <a:txBody>
                    <a:bodyPr/>
                    <a:lstStyle/>
                    <a:p>
                      <a:pPr defTabSz="914400">
                        <a:tabLst>
                          <a:tab pos="1181100" algn="l"/>
                        </a:tabLst>
                        <a:defRPr b="0">
                          <a:solidFill>
                            <a:srgbClr val="000000"/>
                          </a:solidFill>
                        </a:defRPr>
                      </a:pPr>
                      <a:r>
                        <a:rPr sz="2000" b="1" dirty="0">
                          <a:solidFill>
                            <a:schemeClr val="tx1"/>
                          </a:solidFill>
                          <a:effectLst>
                            <a:outerShdw blurRad="25400" dist="25400" dir="5400000" rotWithShape="0">
                              <a:srgbClr val="000000">
                                <a:alpha val="60000"/>
                              </a:srgbClr>
                            </a:outerShdw>
                          </a:effectLst>
                          <a:sym typeface="Helvetica"/>
                        </a:rPr>
                        <a:t>Characteristic</a:t>
                      </a:r>
                      <a:r>
                        <a:rPr lang="tr-TR" sz="2000" b="1" dirty="0">
                          <a:solidFill>
                            <a:schemeClr val="tx1"/>
                          </a:solidFill>
                          <a:effectLst>
                            <a:outerShdw blurRad="25400" dist="25400" dir="5400000" rotWithShape="0">
                              <a:srgbClr val="000000">
                                <a:alpha val="60000"/>
                              </a:srgbClr>
                            </a:outerShdw>
                          </a:effectLst>
                          <a:sym typeface="Helvetica"/>
                        </a:rPr>
                        <a:t> (n=115)</a:t>
                      </a:r>
                      <a:endParaRPr sz="2000" b="1" dirty="0">
                        <a:solidFill>
                          <a:schemeClr val="tx1"/>
                        </a:solidFill>
                        <a:effectLst>
                          <a:outerShdw blurRad="25400" dist="25400" dir="5400000" rotWithShape="0">
                            <a:srgbClr val="000000">
                              <a:alpha val="60000"/>
                            </a:srgbClr>
                          </a:outerShdw>
                        </a:effectLst>
                        <a:sym typeface="Helvetica"/>
                      </a:endParaRPr>
                    </a:p>
                  </a:txBody>
                  <a:tcPr marL="35719" marR="35719" marT="35719" marB="35719" anchor="ctr" horzOverflow="overflow">
                    <a:solidFill>
                      <a:schemeClr val="accent1">
                        <a:lumMod val="40000"/>
                        <a:lumOff val="60000"/>
                      </a:schemeClr>
                    </a:solidFill>
                  </a:tcPr>
                </a:tc>
                <a:tc>
                  <a:txBody>
                    <a:bodyPr/>
                    <a:lstStyle/>
                    <a:p>
                      <a:pPr algn="l" defTabSz="914400">
                        <a:tabLst>
                          <a:tab pos="1181100" algn="l"/>
                        </a:tabLst>
                        <a:defRPr sz="3400">
                          <a:effectLst>
                            <a:outerShdw blurRad="25400" dist="25400" dir="5400000" rotWithShape="0">
                              <a:srgbClr val="000000">
                                <a:alpha val="60000"/>
                              </a:srgbClr>
                            </a:outerShdw>
                          </a:effectLst>
                          <a:sym typeface="Helvetica"/>
                        </a:defRPr>
                      </a:pPr>
                      <a:endParaRPr sz="2400" b="1" dirty="0">
                        <a:solidFill>
                          <a:schemeClr val="tx2"/>
                        </a:solidFill>
                      </a:endParaRPr>
                    </a:p>
                  </a:txBody>
                  <a:tcPr marL="35719" marR="35719" marT="35719" marB="35719" anchor="ctr" horzOverflow="overflow">
                    <a:solidFill>
                      <a:schemeClr val="accent1">
                        <a:lumMod val="40000"/>
                        <a:lumOff val="60000"/>
                      </a:schemeClr>
                    </a:solidFill>
                  </a:tcPr>
                </a:tc>
                <a:extLst>
                  <a:ext uri="{0D108BD9-81ED-4DB2-BD59-A6C34878D82A}">
                    <a16:rowId xmlns:a16="http://schemas.microsoft.com/office/drawing/2014/main" val="10000"/>
                  </a:ext>
                </a:extLst>
              </a:tr>
              <a:tr h="927906">
                <a:tc>
                  <a:txBody>
                    <a:bodyPr/>
                    <a:lstStyle/>
                    <a:p>
                      <a:pPr defTabSz="914400">
                        <a:tabLst>
                          <a:tab pos="1181100" algn="l"/>
                        </a:tabLst>
                        <a:defRPr b="0">
                          <a:solidFill>
                            <a:srgbClr val="000000"/>
                          </a:solidFill>
                        </a:defRPr>
                      </a:pPr>
                      <a:r>
                        <a:rPr sz="2000" b="1" dirty="0">
                          <a:solidFill>
                            <a:schemeClr val="tx1"/>
                          </a:solidFill>
                          <a:effectLst>
                            <a:outerShdw blurRad="25400" dist="25400" dir="5400000" rotWithShape="0">
                              <a:srgbClr val="000000">
                                <a:alpha val="60000"/>
                              </a:srgbClr>
                            </a:outerShdw>
                          </a:effectLst>
                          <a:sym typeface="Helvetica"/>
                        </a:rPr>
                        <a:t>Cumulative pregnancy rate</a:t>
                      </a:r>
                    </a:p>
                  </a:txBody>
                  <a:tcPr marL="35719" marR="35719" marT="35719" marB="35719" anchor="ctr" horzOverflow="overflow">
                    <a:solidFill>
                      <a:schemeClr val="accent1">
                        <a:lumMod val="40000"/>
                        <a:lumOff val="60000"/>
                      </a:schemeClr>
                    </a:solidFill>
                  </a:tcPr>
                </a:tc>
                <a:tc>
                  <a:txBody>
                    <a:bodyPr/>
                    <a:lstStyle/>
                    <a:p>
                      <a:pPr algn="ctr" defTabSz="914400"/>
                      <a:r>
                        <a:rPr sz="2500" b="1" dirty="0">
                          <a:solidFill>
                            <a:schemeClr val="tx2"/>
                          </a:solidFill>
                        </a:rPr>
                        <a:t>%54.8</a:t>
                      </a:r>
                    </a:p>
                  </a:txBody>
                  <a:tcPr marL="35719" marR="35719" marT="35719" marB="35719" anchor="ctr" horzOverflow="overflow">
                    <a:lnR w="12700">
                      <a:solidFill>
                        <a:srgbClr val="606060"/>
                      </a:solidFill>
                      <a:miter lim="400000"/>
                    </a:lnR>
                    <a:solidFill>
                      <a:schemeClr val="accent1">
                        <a:lumMod val="40000"/>
                        <a:lumOff val="60000"/>
                      </a:schemeClr>
                    </a:solidFill>
                  </a:tcPr>
                </a:tc>
                <a:extLst>
                  <a:ext uri="{0D108BD9-81ED-4DB2-BD59-A6C34878D82A}">
                    <a16:rowId xmlns:a16="http://schemas.microsoft.com/office/drawing/2014/main" val="10001"/>
                  </a:ext>
                </a:extLst>
              </a:tr>
              <a:tr h="927906">
                <a:tc>
                  <a:txBody>
                    <a:bodyPr/>
                    <a:lstStyle/>
                    <a:p>
                      <a:pPr defTabSz="914400">
                        <a:tabLst>
                          <a:tab pos="1181100" algn="l"/>
                        </a:tabLst>
                        <a:defRPr b="0">
                          <a:solidFill>
                            <a:srgbClr val="000000"/>
                          </a:solidFill>
                        </a:defRPr>
                      </a:pPr>
                      <a:r>
                        <a:rPr sz="2000" b="1" dirty="0">
                          <a:solidFill>
                            <a:schemeClr val="tx1"/>
                          </a:solidFill>
                          <a:effectLst>
                            <a:outerShdw blurRad="25400" dist="25400" dir="5400000" rotWithShape="0">
                              <a:srgbClr val="000000">
                                <a:alpha val="60000"/>
                              </a:srgbClr>
                            </a:outerShdw>
                          </a:effectLst>
                          <a:sym typeface="Helvetica"/>
                        </a:rPr>
                        <a:t>Cumulative spontaneous pregnancy rate</a:t>
                      </a:r>
                    </a:p>
                  </a:txBody>
                  <a:tcPr marL="35719" marR="35719" marT="35719" marB="35719" anchor="ctr" horzOverflow="overflow">
                    <a:solidFill>
                      <a:schemeClr val="accent1">
                        <a:lumMod val="40000"/>
                        <a:lumOff val="60000"/>
                      </a:schemeClr>
                    </a:solidFill>
                  </a:tcPr>
                </a:tc>
                <a:tc>
                  <a:txBody>
                    <a:bodyPr/>
                    <a:lstStyle/>
                    <a:p>
                      <a:pPr algn="ctr" defTabSz="914400"/>
                      <a:r>
                        <a:rPr sz="2500" b="1" dirty="0">
                          <a:solidFill>
                            <a:schemeClr val="tx2"/>
                          </a:solidFill>
                        </a:rPr>
                        <a:t>%26</a:t>
                      </a:r>
                    </a:p>
                  </a:txBody>
                  <a:tcPr marL="35719" marR="35719" marT="35719" marB="35719" anchor="ctr" horzOverflow="overflow">
                    <a:lnR w="12700">
                      <a:solidFill>
                        <a:srgbClr val="606060"/>
                      </a:solidFill>
                      <a:miter lim="400000"/>
                    </a:lnR>
                    <a:solidFill>
                      <a:schemeClr val="accent1">
                        <a:lumMod val="40000"/>
                        <a:lumOff val="60000"/>
                      </a:schemeClr>
                    </a:solidFill>
                  </a:tcPr>
                </a:tc>
                <a:extLst>
                  <a:ext uri="{0D108BD9-81ED-4DB2-BD59-A6C34878D82A}">
                    <a16:rowId xmlns:a16="http://schemas.microsoft.com/office/drawing/2014/main" val="10002"/>
                  </a:ext>
                </a:extLst>
              </a:tr>
              <a:tr h="927906">
                <a:tc>
                  <a:txBody>
                    <a:bodyPr/>
                    <a:lstStyle/>
                    <a:p>
                      <a:pPr defTabSz="914400">
                        <a:tabLst>
                          <a:tab pos="1181100" algn="l"/>
                        </a:tabLst>
                        <a:defRPr b="0">
                          <a:solidFill>
                            <a:srgbClr val="000000"/>
                          </a:solidFill>
                        </a:defRPr>
                      </a:pPr>
                      <a:r>
                        <a:rPr sz="2000" b="1" dirty="0">
                          <a:solidFill>
                            <a:schemeClr val="tx1"/>
                          </a:solidFill>
                          <a:effectLst>
                            <a:outerShdw blurRad="25400" dist="25400" dir="5400000" rotWithShape="0">
                              <a:srgbClr val="000000">
                                <a:alpha val="60000"/>
                              </a:srgbClr>
                            </a:outerShdw>
                          </a:effectLst>
                          <a:sym typeface="Helvetica"/>
                        </a:rPr>
                        <a:t>ART pregnancy rate</a:t>
                      </a:r>
                    </a:p>
                  </a:txBody>
                  <a:tcPr marL="35719" marR="35719" marT="35719" marB="35719" anchor="ctr" horzOverflow="overflow">
                    <a:solidFill>
                      <a:schemeClr val="accent1">
                        <a:lumMod val="40000"/>
                        <a:lumOff val="60000"/>
                      </a:schemeClr>
                    </a:solidFill>
                  </a:tcPr>
                </a:tc>
                <a:tc>
                  <a:txBody>
                    <a:bodyPr/>
                    <a:lstStyle/>
                    <a:p>
                      <a:pPr algn="ctr" defTabSz="914400"/>
                      <a:r>
                        <a:rPr sz="2500" b="1" dirty="0">
                          <a:solidFill>
                            <a:schemeClr val="tx2"/>
                          </a:solidFill>
                        </a:rPr>
                        <a:t>%28.7</a:t>
                      </a:r>
                    </a:p>
                  </a:txBody>
                  <a:tcPr marL="35719" marR="35719" marT="35719" marB="35719" anchor="ctr" horzOverflow="overflow">
                    <a:lnR w="12700">
                      <a:solidFill>
                        <a:srgbClr val="606060"/>
                      </a:solidFill>
                      <a:miter lim="400000"/>
                    </a:lnR>
                    <a:solidFill>
                      <a:schemeClr val="accent1">
                        <a:lumMod val="40000"/>
                        <a:lumOff val="60000"/>
                      </a:schemeClr>
                    </a:solidFill>
                  </a:tcPr>
                </a:tc>
                <a:extLst>
                  <a:ext uri="{0D108BD9-81ED-4DB2-BD59-A6C34878D82A}">
                    <a16:rowId xmlns:a16="http://schemas.microsoft.com/office/drawing/2014/main" val="10003"/>
                  </a:ext>
                </a:extLst>
              </a:tr>
              <a:tr h="927906">
                <a:tc>
                  <a:txBody>
                    <a:bodyPr/>
                    <a:lstStyle/>
                    <a:p>
                      <a:pPr defTabSz="914400">
                        <a:tabLst>
                          <a:tab pos="1181100" algn="l"/>
                        </a:tabLst>
                        <a:defRPr b="0">
                          <a:solidFill>
                            <a:srgbClr val="000000"/>
                          </a:solidFill>
                        </a:defRPr>
                      </a:pPr>
                      <a:r>
                        <a:rPr sz="2000" b="1" dirty="0">
                          <a:solidFill>
                            <a:schemeClr val="tx1"/>
                          </a:solidFill>
                          <a:effectLst>
                            <a:outerShdw blurRad="25400" dist="25400" dir="5400000" rotWithShape="0">
                              <a:srgbClr val="000000">
                                <a:alpha val="60000"/>
                              </a:srgbClr>
                            </a:outerShdw>
                          </a:effectLst>
                          <a:sym typeface="Helvetica"/>
                        </a:rPr>
                        <a:t>Time to pregnancy</a:t>
                      </a:r>
                    </a:p>
                  </a:txBody>
                  <a:tcPr marL="35719" marR="35719" marT="35719" marB="35719" anchor="ctr" horzOverflow="overflow">
                    <a:solidFill>
                      <a:schemeClr val="accent1">
                        <a:lumMod val="40000"/>
                        <a:lumOff val="60000"/>
                      </a:schemeClr>
                    </a:solidFill>
                  </a:tcPr>
                </a:tc>
                <a:tc>
                  <a:txBody>
                    <a:bodyPr/>
                    <a:lstStyle/>
                    <a:p>
                      <a:pPr algn="ctr" defTabSz="914400"/>
                      <a:r>
                        <a:rPr sz="2500" b="1" dirty="0">
                          <a:solidFill>
                            <a:schemeClr val="tx2"/>
                          </a:solidFill>
                        </a:rPr>
                        <a:t>10.6 months</a:t>
                      </a:r>
                    </a:p>
                  </a:txBody>
                  <a:tcPr marL="35719" marR="35719" marT="35719" marB="35719" anchor="ctr" horzOverflow="overflow">
                    <a:lnR w="12700">
                      <a:solidFill>
                        <a:srgbClr val="606060"/>
                      </a:solidFill>
                      <a:miter lim="400000"/>
                    </a:lnR>
                    <a:lnB w="12700">
                      <a:solidFill>
                        <a:srgbClr val="606060"/>
                      </a:solidFill>
                      <a:miter lim="400000"/>
                    </a:lnB>
                    <a:solidFill>
                      <a:schemeClr val="accent1">
                        <a:lumMod val="40000"/>
                        <a:lumOff val="60000"/>
                      </a:schemeClr>
                    </a:solidFill>
                  </a:tcPr>
                </a:tc>
                <a:extLst>
                  <a:ext uri="{0D108BD9-81ED-4DB2-BD59-A6C34878D82A}">
                    <a16:rowId xmlns:a16="http://schemas.microsoft.com/office/drawing/2014/main" val="10004"/>
                  </a:ext>
                </a:extLst>
              </a:tr>
            </a:tbl>
          </a:graphicData>
        </a:graphic>
      </p:graphicFrame>
      <p:sp>
        <p:nvSpPr>
          <p:cNvPr id="412" name="Shape 412"/>
          <p:cNvSpPr/>
          <p:nvPr/>
        </p:nvSpPr>
        <p:spPr>
          <a:xfrm>
            <a:off x="1955934" y="6255263"/>
            <a:ext cx="8280132" cy="349135"/>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p>
            <a:pPr algn="ctr"/>
            <a:r>
              <a:rPr b="1" dirty="0">
                <a:solidFill>
                  <a:srgbClr val="92D050"/>
                </a:solidFill>
              </a:rPr>
              <a:t>Centini et al. JMIG 2016</a:t>
            </a:r>
          </a:p>
        </p:txBody>
      </p:sp>
    </p:spTree>
    <p:extLst>
      <p:ext uri="{BB962C8B-B14F-4D97-AF65-F5344CB8AC3E}">
        <p14:creationId xmlns:p14="http://schemas.microsoft.com/office/powerpoint/2010/main" val="1771732205"/>
      </p:ext>
    </p:extLst>
  </p:cSld>
  <p:clrMapOvr>
    <a:masterClrMapping/>
  </p:clrMapOvr>
  <p:transition spd="slow"/>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8507"/>
            <a:ext cx="10515600" cy="1325563"/>
          </a:xfrm>
        </p:spPr>
        <p:txBody>
          <a:bodyPr>
            <a:noAutofit/>
          </a:bodyPr>
          <a:lstStyle/>
          <a:p>
            <a:r>
              <a:rPr lang="en-US" sz="3200" b="1" dirty="0"/>
              <a:t>PR after surgical vs expectant treatment of endometriosis</a:t>
            </a:r>
          </a:p>
        </p:txBody>
      </p:sp>
      <p:pic>
        <p:nvPicPr>
          <p:cNvPr id="3" name="Picture 2"/>
          <p:cNvPicPr>
            <a:picLocks noChangeAspect="1"/>
          </p:cNvPicPr>
          <p:nvPr/>
        </p:nvPicPr>
        <p:blipFill>
          <a:blip r:embed="rId2"/>
          <a:stretch>
            <a:fillRect/>
          </a:stretch>
        </p:blipFill>
        <p:spPr>
          <a:xfrm>
            <a:off x="2416419" y="1272658"/>
            <a:ext cx="6305549" cy="4312684"/>
          </a:xfrm>
          <a:prstGeom prst="rect">
            <a:avLst/>
          </a:prstGeom>
        </p:spPr>
      </p:pic>
      <p:sp>
        <p:nvSpPr>
          <p:cNvPr id="5" name="TextBox 4"/>
          <p:cNvSpPr txBox="1"/>
          <p:nvPr/>
        </p:nvSpPr>
        <p:spPr>
          <a:xfrm>
            <a:off x="427544" y="5703463"/>
            <a:ext cx="11336911" cy="1200329"/>
          </a:xfrm>
          <a:prstGeom prst="rect">
            <a:avLst/>
          </a:prstGeom>
          <a:noFill/>
        </p:spPr>
        <p:txBody>
          <a:bodyPr wrap="square" rtlCol="0">
            <a:spAutoFit/>
          </a:bodyPr>
          <a:lstStyle/>
          <a:p>
            <a:r>
              <a:rPr lang="en-US" dirty="0"/>
              <a:t>Cumulative 24-month probability of becoming pregnant in 105 infertile women with </a:t>
            </a:r>
            <a:r>
              <a:rPr lang="en-US" dirty="0" err="1"/>
              <a:t>rectovaginal</a:t>
            </a:r>
            <a:r>
              <a:rPr lang="en-US" dirty="0"/>
              <a:t> endometriosis according to the treatment modality adopted: (dashed line) radical conservative surgery at laparotomy (n = 44); (solid line) expectant management (n = 61) (log rank test, c21 = 0.75; P = .38).  </a:t>
            </a:r>
            <a:r>
              <a:rPr lang="en-US" b="1" dirty="0">
                <a:solidFill>
                  <a:srgbClr val="FF0000"/>
                </a:solidFill>
              </a:rPr>
              <a:t>From </a:t>
            </a:r>
            <a:r>
              <a:rPr lang="en-US" b="1" dirty="0" err="1">
                <a:solidFill>
                  <a:srgbClr val="FF0000"/>
                </a:solidFill>
              </a:rPr>
              <a:t>Vercellini</a:t>
            </a:r>
            <a:r>
              <a:rPr lang="en-US" b="1" dirty="0">
                <a:solidFill>
                  <a:srgbClr val="FF0000"/>
                </a:solidFill>
              </a:rPr>
              <a:t> et al.  AJOG 2006</a:t>
            </a:r>
          </a:p>
          <a:p>
            <a:endParaRPr lang="en-US" dirty="0"/>
          </a:p>
        </p:txBody>
      </p:sp>
    </p:spTree>
    <p:extLst>
      <p:ext uri="{BB962C8B-B14F-4D97-AF65-F5344CB8AC3E}">
        <p14:creationId xmlns:p14="http://schemas.microsoft.com/office/powerpoint/2010/main" val="316743287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1400" y="490657"/>
            <a:ext cx="11649200" cy="990600"/>
          </a:xfrm>
        </p:spPr>
        <p:txBody>
          <a:bodyPr>
            <a:noAutofit/>
          </a:bodyPr>
          <a:lstStyle/>
          <a:p>
            <a:r>
              <a:rPr lang="en-US" sz="4000" b="1" dirty="0" err="1"/>
              <a:t>Endometriomas</a:t>
            </a:r>
            <a:r>
              <a:rPr lang="en-US" sz="4000" b="1" dirty="0"/>
              <a:t>-spontaneous ovulation and conception</a:t>
            </a:r>
          </a:p>
        </p:txBody>
      </p:sp>
      <p:sp>
        <p:nvSpPr>
          <p:cNvPr id="5" name="TextBox 4"/>
          <p:cNvSpPr txBox="1"/>
          <p:nvPr/>
        </p:nvSpPr>
        <p:spPr>
          <a:xfrm>
            <a:off x="4369630" y="6316866"/>
            <a:ext cx="3452740" cy="369332"/>
          </a:xfrm>
          <a:prstGeom prst="rect">
            <a:avLst/>
          </a:prstGeom>
          <a:noFill/>
        </p:spPr>
        <p:txBody>
          <a:bodyPr wrap="none" rtlCol="0">
            <a:spAutoFit/>
          </a:bodyPr>
          <a:lstStyle/>
          <a:p>
            <a:r>
              <a:rPr lang="en-US" b="1" dirty="0"/>
              <a:t>Maggiore et al.  Hum </a:t>
            </a:r>
            <a:r>
              <a:rPr lang="en-US" b="1" dirty="0" err="1"/>
              <a:t>Reprod</a:t>
            </a:r>
            <a:r>
              <a:rPr lang="en-US" b="1" dirty="0"/>
              <a:t> 2015</a:t>
            </a:r>
          </a:p>
        </p:txBody>
      </p:sp>
      <p:pic>
        <p:nvPicPr>
          <p:cNvPr id="4" name="Picture 3"/>
          <p:cNvPicPr>
            <a:picLocks noChangeAspect="1"/>
          </p:cNvPicPr>
          <p:nvPr/>
        </p:nvPicPr>
        <p:blipFill>
          <a:blip r:embed="rId3"/>
          <a:stretch>
            <a:fillRect/>
          </a:stretch>
        </p:blipFill>
        <p:spPr>
          <a:xfrm>
            <a:off x="5177045" y="2028574"/>
            <a:ext cx="6844474" cy="3740975"/>
          </a:xfrm>
          <a:prstGeom prst="rect">
            <a:avLst/>
          </a:prstGeom>
        </p:spPr>
      </p:pic>
      <p:sp>
        <p:nvSpPr>
          <p:cNvPr id="7" name="TextBox 6">
            <a:extLst>
              <a:ext uri="{FF2B5EF4-FFF2-40B4-BE49-F238E27FC236}">
                <a16:creationId xmlns:a16="http://schemas.microsoft.com/office/drawing/2014/main" id="{384325D1-268E-EB43-BC41-C46A653D37C2}"/>
              </a:ext>
            </a:extLst>
          </p:cNvPr>
          <p:cNvSpPr txBox="1"/>
          <p:nvPr/>
        </p:nvSpPr>
        <p:spPr>
          <a:xfrm>
            <a:off x="170481" y="1843908"/>
            <a:ext cx="5006564" cy="4093428"/>
          </a:xfrm>
          <a:prstGeom prst="rect">
            <a:avLst/>
          </a:prstGeom>
          <a:solidFill>
            <a:schemeClr val="accent4">
              <a:lumMod val="20000"/>
              <a:lumOff val="80000"/>
            </a:schemeClr>
          </a:solidFill>
        </p:spPr>
        <p:txBody>
          <a:bodyPr wrap="square" rtlCol="0">
            <a:spAutoFit/>
          </a:bodyPr>
          <a:lstStyle/>
          <a:p>
            <a:pPr defTabSz="457200">
              <a:defRPr/>
            </a:pPr>
            <a:r>
              <a:rPr lang="en-US" sz="2000" dirty="0"/>
              <a:t>Ovulation was monitored in 1199 cycles in 244 women (mean age 34.3 years)</a:t>
            </a:r>
          </a:p>
          <a:p>
            <a:pPr defTabSz="457200">
              <a:defRPr/>
            </a:pPr>
            <a:endParaRPr lang="en-US" sz="2000" dirty="0"/>
          </a:p>
          <a:p>
            <a:pPr defTabSz="457200">
              <a:defRPr/>
            </a:pPr>
            <a:r>
              <a:rPr lang="en-US" sz="2000" dirty="0"/>
              <a:t>55.3% of the patients had left endometriomas and 44.7% had right endometriomas</a:t>
            </a:r>
          </a:p>
          <a:p>
            <a:pPr defTabSz="457200">
              <a:defRPr/>
            </a:pPr>
            <a:endParaRPr lang="en-US" sz="2000" dirty="0"/>
          </a:p>
          <a:p>
            <a:pPr defTabSz="457200">
              <a:defRPr/>
            </a:pPr>
            <a:r>
              <a:rPr lang="en-US" sz="2000" dirty="0"/>
              <a:t>The mean diameter of the endometriomas was 5.3 cm </a:t>
            </a:r>
          </a:p>
          <a:p>
            <a:pPr defTabSz="457200">
              <a:defRPr/>
            </a:pPr>
            <a:endParaRPr lang="en-US" sz="2000" dirty="0"/>
          </a:p>
          <a:p>
            <a:pPr defTabSz="457200">
              <a:defRPr/>
            </a:pPr>
            <a:r>
              <a:rPr lang="en-US" sz="2000" dirty="0" err="1"/>
              <a:t>Ultrasonographically</a:t>
            </a:r>
            <a:r>
              <a:rPr lang="en-US" sz="2000" dirty="0"/>
              <a:t> documented ovulation occurred in 596 cycles in the healthy ovary (49.7%) and in 603 cycles in the affected ovary (50.3%). </a:t>
            </a:r>
          </a:p>
        </p:txBody>
      </p:sp>
      <p:sp>
        <p:nvSpPr>
          <p:cNvPr id="3" name="Rectangle 2">
            <a:extLst>
              <a:ext uri="{FF2B5EF4-FFF2-40B4-BE49-F238E27FC236}">
                <a16:creationId xmlns:a16="http://schemas.microsoft.com/office/drawing/2014/main" id="{5FDE84D7-19C3-4F4C-91F6-ACD746BF066A}"/>
              </a:ext>
            </a:extLst>
          </p:cNvPr>
          <p:cNvSpPr/>
          <p:nvPr/>
        </p:nvSpPr>
        <p:spPr>
          <a:xfrm>
            <a:off x="5539154" y="3042138"/>
            <a:ext cx="6172200" cy="1107831"/>
          </a:xfrm>
          <a:prstGeom prst="rect">
            <a:avLst/>
          </a:prstGeom>
          <a:solidFill>
            <a:srgbClr val="ED7D31">
              <a:alpha val="2902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3523039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4006EC6-FE38-D947-9D93-87B8F257894D}"/>
              </a:ext>
            </a:extLst>
          </p:cNvPr>
          <p:cNvPicPr>
            <a:picLocks noChangeAspect="1"/>
          </p:cNvPicPr>
          <p:nvPr/>
        </p:nvPicPr>
        <p:blipFill>
          <a:blip r:embed="rId2"/>
          <a:stretch>
            <a:fillRect/>
          </a:stretch>
        </p:blipFill>
        <p:spPr>
          <a:xfrm>
            <a:off x="1007340" y="212437"/>
            <a:ext cx="11061700" cy="3556000"/>
          </a:xfrm>
          <a:prstGeom prst="rect">
            <a:avLst/>
          </a:prstGeom>
        </p:spPr>
      </p:pic>
      <p:pic>
        <p:nvPicPr>
          <p:cNvPr id="5" name="Picture 4">
            <a:extLst>
              <a:ext uri="{FF2B5EF4-FFF2-40B4-BE49-F238E27FC236}">
                <a16:creationId xmlns:a16="http://schemas.microsoft.com/office/drawing/2014/main" id="{894FC6F8-D31F-CA45-98E3-FA4ED423486C}"/>
              </a:ext>
            </a:extLst>
          </p:cNvPr>
          <p:cNvPicPr>
            <a:picLocks noChangeAspect="1"/>
          </p:cNvPicPr>
          <p:nvPr/>
        </p:nvPicPr>
        <p:blipFill>
          <a:blip r:embed="rId3"/>
          <a:stretch>
            <a:fillRect/>
          </a:stretch>
        </p:blipFill>
        <p:spPr>
          <a:xfrm>
            <a:off x="577850" y="2156691"/>
            <a:ext cx="11036300" cy="2743200"/>
          </a:xfrm>
          <a:prstGeom prst="rect">
            <a:avLst/>
          </a:prstGeom>
        </p:spPr>
      </p:pic>
      <p:pic>
        <p:nvPicPr>
          <p:cNvPr id="3" name="Picture 2">
            <a:extLst>
              <a:ext uri="{FF2B5EF4-FFF2-40B4-BE49-F238E27FC236}">
                <a16:creationId xmlns:a16="http://schemas.microsoft.com/office/drawing/2014/main" id="{0708F231-BC38-5C47-8D0F-093149043770}"/>
              </a:ext>
            </a:extLst>
          </p:cNvPr>
          <p:cNvPicPr>
            <a:picLocks noChangeAspect="1"/>
          </p:cNvPicPr>
          <p:nvPr/>
        </p:nvPicPr>
        <p:blipFill>
          <a:blip r:embed="rId4"/>
          <a:stretch>
            <a:fillRect/>
          </a:stretch>
        </p:blipFill>
        <p:spPr>
          <a:xfrm>
            <a:off x="489449" y="2477735"/>
            <a:ext cx="11702551" cy="2422156"/>
          </a:xfrm>
          <a:prstGeom prst="rect">
            <a:avLst/>
          </a:prstGeom>
        </p:spPr>
      </p:pic>
      <p:sp>
        <p:nvSpPr>
          <p:cNvPr id="8" name="TextBox 7">
            <a:extLst>
              <a:ext uri="{FF2B5EF4-FFF2-40B4-BE49-F238E27FC236}">
                <a16:creationId xmlns:a16="http://schemas.microsoft.com/office/drawing/2014/main" id="{62BFBCAC-93D4-0A4F-93EA-C4759F1D4709}"/>
              </a:ext>
            </a:extLst>
          </p:cNvPr>
          <p:cNvSpPr txBox="1"/>
          <p:nvPr/>
        </p:nvSpPr>
        <p:spPr>
          <a:xfrm>
            <a:off x="3327400" y="5849069"/>
            <a:ext cx="5334000" cy="369332"/>
          </a:xfrm>
          <a:prstGeom prst="rect">
            <a:avLst/>
          </a:prstGeom>
          <a:noFill/>
        </p:spPr>
        <p:txBody>
          <a:bodyPr wrap="square" rtlCol="0">
            <a:spAutoFit/>
          </a:bodyPr>
          <a:lstStyle/>
          <a:p>
            <a:pPr algn="ctr"/>
            <a:r>
              <a:rPr lang="en-US" b="1" dirty="0"/>
              <a:t>From Iverson et al.  Acta </a:t>
            </a:r>
            <a:r>
              <a:rPr lang="en-US" b="1" dirty="0" err="1"/>
              <a:t>Obstet</a:t>
            </a:r>
            <a:r>
              <a:rPr lang="en-US" b="1" dirty="0"/>
              <a:t> </a:t>
            </a:r>
            <a:r>
              <a:rPr lang="en-US" b="1" dirty="0" err="1"/>
              <a:t>Gynecol</a:t>
            </a:r>
            <a:r>
              <a:rPr lang="en-US" b="1" dirty="0"/>
              <a:t> </a:t>
            </a:r>
            <a:r>
              <a:rPr lang="en-US" b="1" dirty="0" err="1"/>
              <a:t>Scand</a:t>
            </a:r>
            <a:r>
              <a:rPr lang="en-US" b="1" dirty="0"/>
              <a:t> 2017</a:t>
            </a:r>
          </a:p>
        </p:txBody>
      </p:sp>
    </p:spTree>
    <p:extLst>
      <p:ext uri="{BB962C8B-B14F-4D97-AF65-F5344CB8AC3E}">
        <p14:creationId xmlns:p14="http://schemas.microsoft.com/office/powerpoint/2010/main" val="3509838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7" name="Table 327"/>
          <p:cNvGraphicFramePr/>
          <p:nvPr>
            <p:extLst>
              <p:ext uri="{D42A27DB-BD31-4B8C-83A1-F6EECF244321}">
                <p14:modId xmlns:p14="http://schemas.microsoft.com/office/powerpoint/2010/main" val="1714555763"/>
              </p:ext>
            </p:extLst>
          </p:nvPr>
        </p:nvGraphicFramePr>
        <p:xfrm>
          <a:off x="1928698" y="1317604"/>
          <a:ext cx="8334604" cy="4222792"/>
        </p:xfrm>
        <a:graphic>
          <a:graphicData uri="http://schemas.openxmlformats.org/drawingml/2006/table">
            <a:tbl>
              <a:tblPr firstRow="1"/>
              <a:tblGrid>
                <a:gridCol w="4167302">
                  <a:extLst>
                    <a:ext uri="{9D8B030D-6E8A-4147-A177-3AD203B41FA5}">
                      <a16:colId xmlns:a16="http://schemas.microsoft.com/office/drawing/2014/main" val="20000"/>
                    </a:ext>
                  </a:extLst>
                </a:gridCol>
                <a:gridCol w="4167302">
                  <a:extLst>
                    <a:ext uri="{9D8B030D-6E8A-4147-A177-3AD203B41FA5}">
                      <a16:colId xmlns:a16="http://schemas.microsoft.com/office/drawing/2014/main" val="20001"/>
                    </a:ext>
                  </a:extLst>
                </a:gridCol>
              </a:tblGrid>
              <a:tr h="1055698">
                <a:tc>
                  <a:txBody>
                    <a:bodyPr/>
                    <a:lstStyle/>
                    <a:p>
                      <a:pPr defTabSz="914400">
                        <a:tabLst>
                          <a:tab pos="1181100" algn="l"/>
                        </a:tabLst>
                        <a:defRPr b="0">
                          <a:solidFill>
                            <a:srgbClr val="000000"/>
                          </a:solidFill>
                        </a:defRPr>
                      </a:pPr>
                      <a:r>
                        <a:rPr sz="2000" b="1" dirty="0">
                          <a:solidFill>
                            <a:srgbClr val="FFFFFF"/>
                          </a:solidFill>
                          <a:effectLst>
                            <a:outerShdw blurRad="25400" dist="25400" dir="5400000" rotWithShape="0">
                              <a:srgbClr val="000000">
                                <a:alpha val="60000"/>
                              </a:srgbClr>
                            </a:outerShdw>
                          </a:effectLst>
                          <a:sym typeface="Helvetica"/>
                        </a:rPr>
                        <a:t>PROPOSED BENEFITS</a:t>
                      </a:r>
                    </a:p>
                  </a:txBody>
                  <a:tcPr marL="35719" marR="35719" marT="35719" marB="35719" anchor="ctr" horzOverflow="overflow">
                    <a:solidFill>
                      <a:srgbClr val="C10B25"/>
                    </a:solidFill>
                  </a:tcPr>
                </a:tc>
                <a:tc>
                  <a:txBody>
                    <a:bodyPr/>
                    <a:lstStyle/>
                    <a:p>
                      <a:pPr defTabSz="914400">
                        <a:tabLst>
                          <a:tab pos="1181100" algn="l"/>
                        </a:tabLst>
                        <a:defRPr b="0">
                          <a:solidFill>
                            <a:srgbClr val="000000"/>
                          </a:solidFill>
                        </a:defRPr>
                      </a:pPr>
                      <a:r>
                        <a:rPr sz="2000" b="1" dirty="0">
                          <a:solidFill>
                            <a:srgbClr val="FFFFFF"/>
                          </a:solidFill>
                          <a:effectLst>
                            <a:outerShdw blurRad="25400" dist="25400" dir="5400000" rotWithShape="0">
                              <a:srgbClr val="000000">
                                <a:alpha val="60000"/>
                              </a:srgbClr>
                            </a:outerShdw>
                          </a:effectLst>
                          <a:sym typeface="Helvetica"/>
                        </a:rPr>
                        <a:t>COMMENT</a:t>
                      </a:r>
                    </a:p>
                  </a:txBody>
                  <a:tcPr marL="35719" marR="35719" marT="35719" marB="35719" anchor="ctr" horzOverflow="overflow">
                    <a:solidFill>
                      <a:srgbClr val="C10B25"/>
                    </a:solidFill>
                  </a:tcPr>
                </a:tc>
                <a:extLst>
                  <a:ext uri="{0D108BD9-81ED-4DB2-BD59-A6C34878D82A}">
                    <a16:rowId xmlns:a16="http://schemas.microsoft.com/office/drawing/2014/main" val="10000"/>
                  </a:ext>
                </a:extLst>
              </a:tr>
              <a:tr h="1055698">
                <a:tc>
                  <a:txBody>
                    <a:bodyPr/>
                    <a:lstStyle/>
                    <a:p>
                      <a:pPr defTabSz="914400"/>
                      <a:r>
                        <a:rPr sz="2000" dirty="0">
                          <a:solidFill>
                            <a:srgbClr val="FFFFFF"/>
                          </a:solidFill>
                        </a:rPr>
                        <a:t>DIAGNOSE/RULE OUT MALIGNANCY</a:t>
                      </a:r>
                    </a:p>
                  </a:txBody>
                  <a:tcPr marL="35719" marR="35719" marT="35719" marB="35719" anchor="ctr" horzOverflow="overflow">
                    <a:lnL w="12700">
                      <a:solidFill>
                        <a:srgbClr val="606060"/>
                      </a:solidFill>
                      <a:miter lim="400000"/>
                    </a:lnL>
                    <a:solidFill>
                      <a:srgbClr val="C10B25"/>
                    </a:solidFill>
                  </a:tcPr>
                </a:tc>
                <a:tc>
                  <a:txBody>
                    <a:bodyPr/>
                    <a:lstStyle/>
                    <a:p>
                      <a:pPr defTabSz="914400"/>
                      <a:r>
                        <a:rPr lang="en-US" sz="2000" dirty="0"/>
                        <a:t>UNLIKELY</a:t>
                      </a:r>
                    </a:p>
                    <a:p>
                      <a:pPr defTabSz="914400"/>
                      <a:r>
                        <a:rPr lang="en-US" sz="2000" dirty="0"/>
                        <a:t>BOWEL LESIONS MAY MIMICK COLORECTAL CANCER</a:t>
                      </a:r>
                      <a:endParaRPr sz="2000" dirty="0"/>
                    </a:p>
                  </a:txBody>
                  <a:tcPr marL="35719" marR="35719" marT="35719" marB="35719" anchor="ctr" horzOverflow="overflow">
                    <a:lnR w="12700">
                      <a:solidFill>
                        <a:srgbClr val="606060"/>
                      </a:solidFill>
                      <a:miter lim="400000"/>
                    </a:lnR>
                  </a:tcPr>
                </a:tc>
                <a:extLst>
                  <a:ext uri="{0D108BD9-81ED-4DB2-BD59-A6C34878D82A}">
                    <a16:rowId xmlns:a16="http://schemas.microsoft.com/office/drawing/2014/main" val="10001"/>
                  </a:ext>
                </a:extLst>
              </a:tr>
              <a:tr h="105569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solidFill>
                            <a:srgbClr val="FFFFFF"/>
                          </a:solidFill>
                        </a:rPr>
                        <a:t>IMPROVE SPONTAENOUS PREGNANCY RATES</a:t>
                      </a:r>
                    </a:p>
                    <a:p>
                      <a:pPr defTabSz="914400"/>
                      <a:endParaRPr sz="2000" dirty="0">
                        <a:solidFill>
                          <a:srgbClr val="FFFFFF"/>
                        </a:solidFill>
                      </a:endParaRPr>
                    </a:p>
                  </a:txBody>
                  <a:tcPr marL="35719" marR="35719" marT="35719" marB="35719" anchor="ctr" horzOverflow="overflow">
                    <a:lnL w="12700">
                      <a:solidFill>
                        <a:srgbClr val="606060"/>
                      </a:solidFill>
                      <a:miter lim="400000"/>
                    </a:lnL>
                    <a:solidFill>
                      <a:srgbClr val="C10B25"/>
                    </a:solidFill>
                  </a:tcPr>
                </a:tc>
                <a:tc>
                  <a:txBody>
                    <a:bodyPr/>
                    <a:lstStyle/>
                    <a:p>
                      <a:pPr defTabSz="914400">
                        <a:defRPr sz="2100"/>
                      </a:pPr>
                      <a:r>
                        <a:rPr lang="en-US" sz="2800" b="1" dirty="0"/>
                        <a:t>UNLIKELY</a:t>
                      </a:r>
                      <a:endParaRPr sz="2800" b="1" dirty="0"/>
                    </a:p>
                  </a:txBody>
                  <a:tcPr marL="35719" marR="35719" marT="35719" marB="35719" anchor="ctr" horzOverflow="overflow">
                    <a:lnR w="12700">
                      <a:solidFill>
                        <a:srgbClr val="606060"/>
                      </a:solidFill>
                      <a:miter lim="400000"/>
                    </a:lnR>
                  </a:tcPr>
                </a:tc>
                <a:extLst>
                  <a:ext uri="{0D108BD9-81ED-4DB2-BD59-A6C34878D82A}">
                    <a16:rowId xmlns:a16="http://schemas.microsoft.com/office/drawing/2014/main" val="10002"/>
                  </a:ext>
                </a:extLst>
              </a:tr>
              <a:tr h="105569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solidFill>
                            <a:srgbClr val="FFFFFF"/>
                          </a:solidFill>
                        </a:rPr>
                        <a:t>IMPROVE IVF SUCCESS</a:t>
                      </a:r>
                    </a:p>
                    <a:p>
                      <a:pPr defTabSz="914400"/>
                      <a:endParaRPr sz="2000" dirty="0">
                        <a:solidFill>
                          <a:srgbClr val="FFFFFF"/>
                        </a:solidFill>
                      </a:endParaRPr>
                    </a:p>
                  </a:txBody>
                  <a:tcPr marL="35719" marR="35719" marT="35719" marB="35719" anchor="ctr" horzOverflow="overflow">
                    <a:lnL w="12700">
                      <a:solidFill>
                        <a:srgbClr val="606060"/>
                      </a:solidFill>
                      <a:miter lim="400000"/>
                    </a:lnL>
                    <a:solidFill>
                      <a:srgbClr val="C10B25"/>
                    </a:solidFill>
                  </a:tcPr>
                </a:tc>
                <a:tc>
                  <a:txBody>
                    <a:bodyPr/>
                    <a:lstStyle/>
                    <a:p>
                      <a:pPr defTabSz="914400">
                        <a:defRPr sz="2100"/>
                      </a:pPr>
                      <a:endParaRPr sz="2000" dirty="0"/>
                    </a:p>
                  </a:txBody>
                  <a:tcPr marL="35719" marR="35719" marT="35719" marB="35719" anchor="ctr" horzOverflow="overflow">
                    <a:lnR w="12700">
                      <a:solidFill>
                        <a:srgbClr val="606060"/>
                      </a:solidFill>
                      <a:miter lim="400000"/>
                    </a:lnR>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722082357"/>
      </p:ext>
    </p:extLst>
  </p:cSld>
  <p:clrMapOvr>
    <a:masterClrMapping/>
  </p:clrMapOvr>
  <p:transition spd="slow"/>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3E7C225-1EF8-DC4E-95B8-A7F095795AA8}"/>
              </a:ext>
            </a:extLst>
          </p:cNvPr>
          <p:cNvPicPr>
            <a:picLocks noChangeAspect="1"/>
          </p:cNvPicPr>
          <p:nvPr/>
        </p:nvPicPr>
        <p:blipFill>
          <a:blip r:embed="rId2"/>
          <a:stretch>
            <a:fillRect/>
          </a:stretch>
        </p:blipFill>
        <p:spPr>
          <a:xfrm>
            <a:off x="2161310" y="162215"/>
            <a:ext cx="7320138" cy="3692968"/>
          </a:xfrm>
          <a:prstGeom prst="rect">
            <a:avLst/>
          </a:prstGeom>
        </p:spPr>
      </p:pic>
      <p:pic>
        <p:nvPicPr>
          <p:cNvPr id="7" name="Picture 6">
            <a:extLst>
              <a:ext uri="{FF2B5EF4-FFF2-40B4-BE49-F238E27FC236}">
                <a16:creationId xmlns:a16="http://schemas.microsoft.com/office/drawing/2014/main" id="{D61724B1-7004-2E45-9A2A-D7B1C58183BC}"/>
              </a:ext>
            </a:extLst>
          </p:cNvPr>
          <p:cNvPicPr>
            <a:picLocks noChangeAspect="1"/>
          </p:cNvPicPr>
          <p:nvPr/>
        </p:nvPicPr>
        <p:blipFill>
          <a:blip r:embed="rId3"/>
          <a:stretch>
            <a:fillRect/>
          </a:stretch>
        </p:blipFill>
        <p:spPr>
          <a:xfrm>
            <a:off x="454025" y="1227761"/>
            <a:ext cx="11283950" cy="5254843"/>
          </a:xfrm>
          <a:prstGeom prst="rect">
            <a:avLst/>
          </a:prstGeom>
        </p:spPr>
      </p:pic>
    </p:spTree>
    <p:extLst>
      <p:ext uri="{BB962C8B-B14F-4D97-AF65-F5344CB8AC3E}">
        <p14:creationId xmlns:p14="http://schemas.microsoft.com/office/powerpoint/2010/main" val="4166096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63D9AE9-9C54-2541-802A-CD4DEF7C876E}"/>
              </a:ext>
            </a:extLst>
          </p:cNvPr>
          <p:cNvPicPr>
            <a:picLocks noChangeAspect="1"/>
          </p:cNvPicPr>
          <p:nvPr/>
        </p:nvPicPr>
        <p:blipFill>
          <a:blip r:embed="rId2"/>
          <a:stretch>
            <a:fillRect/>
          </a:stretch>
        </p:blipFill>
        <p:spPr>
          <a:xfrm>
            <a:off x="427580" y="1915504"/>
            <a:ext cx="11336839" cy="3940171"/>
          </a:xfrm>
          <a:prstGeom prst="rect">
            <a:avLst/>
          </a:prstGeom>
        </p:spPr>
      </p:pic>
      <p:sp>
        <p:nvSpPr>
          <p:cNvPr id="5" name="Title 4">
            <a:extLst>
              <a:ext uri="{FF2B5EF4-FFF2-40B4-BE49-F238E27FC236}">
                <a16:creationId xmlns:a16="http://schemas.microsoft.com/office/drawing/2014/main" id="{6CC26049-5F7C-9940-9DF9-F5F7BCFE5CDF}"/>
              </a:ext>
            </a:extLst>
          </p:cNvPr>
          <p:cNvSpPr>
            <a:spLocks noGrp="1"/>
          </p:cNvSpPr>
          <p:nvPr>
            <p:ph type="title"/>
          </p:nvPr>
        </p:nvSpPr>
        <p:spPr/>
        <p:txBody>
          <a:bodyPr/>
          <a:lstStyle/>
          <a:p>
            <a:r>
              <a:rPr lang="en-US" b="1" dirty="0"/>
              <a:t>The impact of IVF on deep endometriosis</a:t>
            </a:r>
          </a:p>
        </p:txBody>
      </p:sp>
    </p:spTree>
    <p:extLst>
      <p:ext uri="{BB962C8B-B14F-4D97-AF65-F5344CB8AC3E}">
        <p14:creationId xmlns:p14="http://schemas.microsoft.com/office/powerpoint/2010/main" val="22098817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207ED07-1324-AF41-B137-8F9DCC761483}"/>
              </a:ext>
            </a:extLst>
          </p:cNvPr>
          <p:cNvPicPr>
            <a:picLocks noChangeAspect="1"/>
          </p:cNvPicPr>
          <p:nvPr/>
        </p:nvPicPr>
        <p:blipFill>
          <a:blip r:embed="rId2"/>
          <a:stretch>
            <a:fillRect/>
          </a:stretch>
        </p:blipFill>
        <p:spPr>
          <a:xfrm>
            <a:off x="306753" y="1790603"/>
            <a:ext cx="5619262" cy="4652012"/>
          </a:xfrm>
          <a:prstGeom prst="rect">
            <a:avLst/>
          </a:prstGeom>
        </p:spPr>
      </p:pic>
      <p:pic>
        <p:nvPicPr>
          <p:cNvPr id="3" name="Picture 2">
            <a:extLst>
              <a:ext uri="{FF2B5EF4-FFF2-40B4-BE49-F238E27FC236}">
                <a16:creationId xmlns:a16="http://schemas.microsoft.com/office/drawing/2014/main" id="{40951375-5934-5540-91F1-EC25078BEC1D}"/>
              </a:ext>
            </a:extLst>
          </p:cNvPr>
          <p:cNvPicPr>
            <a:picLocks noChangeAspect="1"/>
          </p:cNvPicPr>
          <p:nvPr/>
        </p:nvPicPr>
        <p:blipFill>
          <a:blip r:embed="rId3"/>
          <a:stretch>
            <a:fillRect/>
          </a:stretch>
        </p:blipFill>
        <p:spPr>
          <a:xfrm>
            <a:off x="6486769" y="1790603"/>
            <a:ext cx="5238378" cy="4534877"/>
          </a:xfrm>
          <a:prstGeom prst="rect">
            <a:avLst/>
          </a:prstGeom>
        </p:spPr>
      </p:pic>
      <p:pic>
        <p:nvPicPr>
          <p:cNvPr id="4" name="Picture 3">
            <a:extLst>
              <a:ext uri="{FF2B5EF4-FFF2-40B4-BE49-F238E27FC236}">
                <a16:creationId xmlns:a16="http://schemas.microsoft.com/office/drawing/2014/main" id="{9F003501-5D48-2845-B1E4-9E530A380C12}"/>
              </a:ext>
            </a:extLst>
          </p:cNvPr>
          <p:cNvPicPr>
            <a:picLocks noChangeAspect="1"/>
          </p:cNvPicPr>
          <p:nvPr/>
        </p:nvPicPr>
        <p:blipFill>
          <a:blip r:embed="rId4"/>
          <a:stretch>
            <a:fillRect/>
          </a:stretch>
        </p:blipFill>
        <p:spPr>
          <a:xfrm>
            <a:off x="2261821" y="0"/>
            <a:ext cx="8449896" cy="1708734"/>
          </a:xfrm>
          <a:prstGeom prst="rect">
            <a:avLst/>
          </a:prstGeom>
        </p:spPr>
      </p:pic>
      <p:sp>
        <p:nvSpPr>
          <p:cNvPr id="5" name="TextBox 4">
            <a:extLst>
              <a:ext uri="{FF2B5EF4-FFF2-40B4-BE49-F238E27FC236}">
                <a16:creationId xmlns:a16="http://schemas.microsoft.com/office/drawing/2014/main" id="{239EAE25-A8FA-1D4B-BBAF-7268156C8CCB}"/>
              </a:ext>
            </a:extLst>
          </p:cNvPr>
          <p:cNvSpPr txBox="1"/>
          <p:nvPr/>
        </p:nvSpPr>
        <p:spPr>
          <a:xfrm>
            <a:off x="3256084" y="6406799"/>
            <a:ext cx="5679831" cy="369332"/>
          </a:xfrm>
          <a:prstGeom prst="rect">
            <a:avLst/>
          </a:prstGeom>
          <a:noFill/>
        </p:spPr>
        <p:txBody>
          <a:bodyPr wrap="square" rtlCol="0">
            <a:spAutoFit/>
          </a:bodyPr>
          <a:lstStyle/>
          <a:p>
            <a:pPr algn="ctr"/>
            <a:r>
              <a:rPr lang="en-US" b="1" dirty="0" err="1"/>
              <a:t>Eur</a:t>
            </a:r>
            <a:r>
              <a:rPr lang="en-US" b="1" dirty="0"/>
              <a:t> J </a:t>
            </a:r>
            <a:r>
              <a:rPr lang="en-US" b="1" dirty="0" err="1"/>
              <a:t>Obstet</a:t>
            </a:r>
            <a:r>
              <a:rPr lang="en-US" b="1" dirty="0"/>
              <a:t> </a:t>
            </a:r>
            <a:r>
              <a:rPr lang="en-US" b="1" dirty="0" err="1"/>
              <a:t>Gynecol</a:t>
            </a:r>
            <a:r>
              <a:rPr lang="en-US" b="1" dirty="0"/>
              <a:t> </a:t>
            </a:r>
            <a:r>
              <a:rPr lang="en-US" b="1" dirty="0" err="1"/>
              <a:t>Reprod</a:t>
            </a:r>
            <a:r>
              <a:rPr lang="en-US" b="1" dirty="0"/>
              <a:t> </a:t>
            </a:r>
            <a:r>
              <a:rPr lang="en-US" b="1" dirty="0" err="1"/>
              <a:t>Biol</a:t>
            </a:r>
            <a:r>
              <a:rPr lang="en-US" b="1" dirty="0"/>
              <a:t> 2019</a:t>
            </a:r>
          </a:p>
        </p:txBody>
      </p:sp>
    </p:spTree>
    <p:extLst>
      <p:ext uri="{BB962C8B-B14F-4D97-AF65-F5344CB8AC3E}">
        <p14:creationId xmlns:p14="http://schemas.microsoft.com/office/powerpoint/2010/main" val="47564766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51112" y="126486"/>
            <a:ext cx="10889776" cy="707886"/>
          </a:xfrm>
          <a:prstGeom prst="rect">
            <a:avLst/>
          </a:prstGeom>
          <a:solidFill>
            <a:srgbClr val="FFFFFF"/>
          </a:solidFill>
          <a:ln>
            <a:solidFill>
              <a:schemeClr val="bg1"/>
            </a:solidFill>
          </a:ln>
        </p:spPr>
        <p:txBody>
          <a:bodyPr wrap="none" rtlCol="0">
            <a:spAutoFit/>
          </a:bodyPr>
          <a:lstStyle/>
          <a:p>
            <a:r>
              <a:rPr lang="en-US" sz="4000" b="1" dirty="0">
                <a:solidFill>
                  <a:srgbClr val="17375E"/>
                </a:solidFill>
              </a:rPr>
              <a:t>Treatment of deep infiltrating lesions for infertility</a:t>
            </a:r>
          </a:p>
        </p:txBody>
      </p:sp>
      <p:graphicFrame>
        <p:nvGraphicFramePr>
          <p:cNvPr id="4" name="Table 3"/>
          <p:cNvGraphicFramePr>
            <a:graphicFrameLocks noGrp="1"/>
          </p:cNvGraphicFramePr>
          <p:nvPr>
            <p:extLst>
              <p:ext uri="{D42A27DB-BD31-4B8C-83A1-F6EECF244321}">
                <p14:modId xmlns:p14="http://schemas.microsoft.com/office/powerpoint/2010/main" val="164417323"/>
              </p:ext>
            </p:extLst>
          </p:nvPr>
        </p:nvGraphicFramePr>
        <p:xfrm>
          <a:off x="1578046" y="939882"/>
          <a:ext cx="9035908" cy="5696129"/>
        </p:xfrm>
        <a:graphic>
          <a:graphicData uri="http://schemas.openxmlformats.org/drawingml/2006/table">
            <a:tbl>
              <a:tblPr firstRow="1" bandRow="1">
                <a:tableStyleId>{2D5ABB26-0587-4C30-8999-92F81FD0307C}</a:tableStyleId>
              </a:tblPr>
              <a:tblGrid>
                <a:gridCol w="2604075">
                  <a:extLst>
                    <a:ext uri="{9D8B030D-6E8A-4147-A177-3AD203B41FA5}">
                      <a16:colId xmlns:a16="http://schemas.microsoft.com/office/drawing/2014/main" val="20000"/>
                    </a:ext>
                  </a:extLst>
                </a:gridCol>
                <a:gridCol w="6431833">
                  <a:extLst>
                    <a:ext uri="{9D8B030D-6E8A-4147-A177-3AD203B41FA5}">
                      <a16:colId xmlns:a16="http://schemas.microsoft.com/office/drawing/2014/main" val="20001"/>
                    </a:ext>
                  </a:extLst>
                </a:gridCol>
              </a:tblGrid>
              <a:tr h="910769">
                <a:tc>
                  <a:txBody>
                    <a:bodyPr/>
                    <a:lstStyle/>
                    <a:p>
                      <a:r>
                        <a:rPr lang="en-US" sz="4800" dirty="0">
                          <a:solidFill>
                            <a:srgbClr val="FFFFFF"/>
                          </a:solidFill>
                        </a:rPr>
                        <a:t>SOGC</a:t>
                      </a:r>
                    </a:p>
                  </a:txBody>
                  <a:tcPr>
                    <a:solidFill>
                      <a:schemeClr val="tx2">
                        <a:lumMod val="40000"/>
                        <a:lumOff val="60000"/>
                      </a:schemeClr>
                    </a:solidFill>
                  </a:tcPr>
                </a:tc>
                <a:tc>
                  <a:txBody>
                    <a:bodyPr/>
                    <a:lstStyle/>
                    <a:p>
                      <a:r>
                        <a:rPr lang="en-US" sz="1400" kern="1200" dirty="0">
                          <a:solidFill>
                            <a:srgbClr val="FFFFFF"/>
                          </a:solidFill>
                          <a:effectLst/>
                          <a:latin typeface="+mn-lt"/>
                          <a:ea typeface="+mn-ea"/>
                          <a:cs typeface="+mn-cs"/>
                        </a:rPr>
                        <a:t>The effect on fertility of surgical treatment of deeply infiltrating endometriosis is controversial. (II) </a:t>
                      </a:r>
                    </a:p>
                  </a:txBody>
                  <a:tcPr>
                    <a:solidFill>
                      <a:schemeClr val="tx2">
                        <a:lumMod val="40000"/>
                        <a:lumOff val="60000"/>
                      </a:schemeClr>
                    </a:solidFill>
                  </a:tcPr>
                </a:tc>
                <a:extLst>
                  <a:ext uri="{0D108BD9-81ED-4DB2-BD59-A6C34878D82A}">
                    <a16:rowId xmlns:a16="http://schemas.microsoft.com/office/drawing/2014/main" val="10000"/>
                  </a:ext>
                </a:extLst>
              </a:tr>
              <a:tr h="1161857">
                <a:tc>
                  <a:txBody>
                    <a:bodyPr/>
                    <a:lstStyle/>
                    <a:p>
                      <a:r>
                        <a:rPr lang="en-US" sz="4800" dirty="0">
                          <a:solidFill>
                            <a:srgbClr val="FFFFFF"/>
                          </a:solidFill>
                        </a:rPr>
                        <a:t>ASRM</a:t>
                      </a:r>
                    </a:p>
                  </a:txBody>
                  <a:tcPr>
                    <a:solidFill>
                      <a:srgbClr val="80000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kern="1200" dirty="0">
                          <a:solidFill>
                            <a:schemeClr val="bg1"/>
                          </a:solidFill>
                          <a:effectLst/>
                          <a:latin typeface="+mn-lt"/>
                          <a:ea typeface="+mn-ea"/>
                          <a:cs typeface="+mn-cs"/>
                        </a:rPr>
                        <a:t>Conservative surgical therapy with laparoscopy or possible laparotomy may be beneficial. </a:t>
                      </a:r>
                      <a:endParaRPr lang="en-US" sz="1400" dirty="0">
                        <a:solidFill>
                          <a:schemeClr val="bg1"/>
                        </a:solidFill>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400" kern="1200" dirty="0">
                        <a:solidFill>
                          <a:srgbClr val="FFFFFF"/>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400" kern="1200" dirty="0">
                          <a:solidFill>
                            <a:srgbClr val="FFFFFF"/>
                          </a:solidFill>
                          <a:effectLst/>
                          <a:latin typeface="+mn-lt"/>
                          <a:ea typeface="+mn-ea"/>
                          <a:cs typeface="+mn-cs"/>
                        </a:rPr>
                        <a:t>Women</a:t>
                      </a:r>
                      <a:r>
                        <a:rPr lang="en-US" sz="1400" kern="1200" baseline="0" dirty="0">
                          <a:solidFill>
                            <a:srgbClr val="FFFFFF"/>
                          </a:solidFill>
                          <a:effectLst/>
                          <a:latin typeface="+mn-lt"/>
                          <a:ea typeface="+mn-ea"/>
                          <a:cs typeface="+mn-cs"/>
                        </a:rPr>
                        <a:t> </a:t>
                      </a:r>
                      <a:r>
                        <a:rPr lang="en-US" sz="1400" kern="1200" dirty="0">
                          <a:solidFill>
                            <a:srgbClr val="FFFFFF"/>
                          </a:solidFill>
                          <a:effectLst/>
                          <a:latin typeface="+mn-lt"/>
                          <a:ea typeface="+mn-ea"/>
                          <a:cs typeface="+mn-cs"/>
                        </a:rPr>
                        <a:t>who fail to conceive following conservative surgery or because of advancing reproductive age, IVF-ET is an effective alternative. </a:t>
                      </a:r>
                      <a:endParaRPr lang="en-US" sz="1400" dirty="0">
                        <a:solidFill>
                          <a:srgbClr val="FFFFFF"/>
                        </a:solidFill>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400" dirty="0">
                        <a:solidFill>
                          <a:srgbClr val="FFFFFF"/>
                        </a:solidFill>
                      </a:endParaRPr>
                    </a:p>
                  </a:txBody>
                  <a:tcPr>
                    <a:solidFill>
                      <a:srgbClr val="800000"/>
                    </a:solidFill>
                  </a:tcPr>
                </a:tc>
                <a:extLst>
                  <a:ext uri="{0D108BD9-81ED-4DB2-BD59-A6C34878D82A}">
                    <a16:rowId xmlns:a16="http://schemas.microsoft.com/office/drawing/2014/main" val="10001"/>
                  </a:ext>
                </a:extLst>
              </a:tr>
              <a:tr h="1504294">
                <a:tc>
                  <a:txBody>
                    <a:bodyPr/>
                    <a:lstStyle/>
                    <a:p>
                      <a:r>
                        <a:rPr lang="en-US" sz="4800" dirty="0">
                          <a:solidFill>
                            <a:srgbClr val="FFFFFF"/>
                          </a:solidFill>
                        </a:rPr>
                        <a:t>ESHRE</a:t>
                      </a:r>
                    </a:p>
                  </a:txBody>
                  <a:tcPr>
                    <a:solidFill>
                      <a:schemeClr val="accent3"/>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kern="1200" dirty="0">
                          <a:solidFill>
                            <a:srgbClr val="FFFFFF"/>
                          </a:solidFill>
                          <a:effectLst/>
                          <a:latin typeface="+mn-lt"/>
                          <a:ea typeface="+mn-ea"/>
                          <a:cs typeface="+mn-cs"/>
                        </a:rPr>
                        <a:t>Consider operative laparoscopy, instead of expectant management, to increase spontaneous pregnancy rates. B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400" kern="1200" dirty="0">
                        <a:solidFill>
                          <a:srgbClr val="FFFFFF"/>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400" kern="1200" dirty="0">
                          <a:solidFill>
                            <a:srgbClr val="FFFFFF"/>
                          </a:solidFill>
                          <a:effectLst/>
                          <a:latin typeface="+mn-lt"/>
                          <a:ea typeface="+mn-ea"/>
                          <a:cs typeface="+mn-cs"/>
                        </a:rPr>
                        <a:t>The effectiveness of surgical excision of deep nodular lesions before treatment with ART in women with endometriosis-associated infertility is</a:t>
                      </a:r>
                      <a:r>
                        <a:rPr lang="en-US" sz="1400" kern="1200" baseline="0" dirty="0">
                          <a:solidFill>
                            <a:srgbClr val="FFFFFF"/>
                          </a:solidFill>
                          <a:effectLst/>
                          <a:latin typeface="+mn-lt"/>
                          <a:ea typeface="+mn-ea"/>
                          <a:cs typeface="+mn-cs"/>
                        </a:rPr>
                        <a:t> </a:t>
                      </a:r>
                      <a:r>
                        <a:rPr lang="en-US" sz="1400" kern="1200" dirty="0">
                          <a:solidFill>
                            <a:srgbClr val="FFFFFF"/>
                          </a:solidFill>
                          <a:effectLst/>
                          <a:latin typeface="+mn-lt"/>
                          <a:ea typeface="+mn-ea"/>
                          <a:cs typeface="+mn-cs"/>
                        </a:rPr>
                        <a:t>not well established with regard to reproductive outcome.</a:t>
                      </a:r>
                      <a:r>
                        <a:rPr lang="en-US" sz="1400" kern="1200" baseline="0" dirty="0">
                          <a:solidFill>
                            <a:srgbClr val="FFFFFF"/>
                          </a:solidFill>
                          <a:effectLst/>
                          <a:latin typeface="+mn-lt"/>
                          <a:ea typeface="+mn-ea"/>
                          <a:cs typeface="+mn-cs"/>
                        </a:rPr>
                        <a:t> </a:t>
                      </a:r>
                      <a:r>
                        <a:rPr lang="en-US" sz="1400" kern="1200" dirty="0">
                          <a:solidFill>
                            <a:srgbClr val="FFFFFF"/>
                          </a:solidFill>
                          <a:effectLst/>
                          <a:latin typeface="+mn-lt"/>
                          <a:ea typeface="+mn-ea"/>
                          <a:cs typeface="+mn-cs"/>
                        </a:rPr>
                        <a:t>C</a:t>
                      </a:r>
                      <a:endParaRPr lang="en-US" sz="1400" dirty="0">
                        <a:solidFill>
                          <a:srgbClr val="FFFFFF"/>
                        </a:solidFill>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400" dirty="0">
                        <a:solidFill>
                          <a:srgbClr val="FFFFFF"/>
                        </a:solidFill>
                      </a:endParaRPr>
                    </a:p>
                    <a:p>
                      <a:endParaRPr lang="en-US" dirty="0"/>
                    </a:p>
                  </a:txBody>
                  <a:tcPr>
                    <a:solidFill>
                      <a:schemeClr val="accent3"/>
                    </a:solidFill>
                  </a:tcPr>
                </a:tc>
                <a:extLst>
                  <a:ext uri="{0D108BD9-81ED-4DB2-BD59-A6C34878D82A}">
                    <a16:rowId xmlns:a16="http://schemas.microsoft.com/office/drawing/2014/main" val="10002"/>
                  </a:ext>
                </a:extLst>
              </a:tr>
              <a:tr h="1464913">
                <a:tc>
                  <a:txBody>
                    <a:bodyPr/>
                    <a:lstStyle/>
                    <a:p>
                      <a:r>
                        <a:rPr lang="en-US" sz="4800" dirty="0">
                          <a:solidFill>
                            <a:srgbClr val="FFFFFF"/>
                          </a:solidFill>
                        </a:rPr>
                        <a:t>ENDO&amp;ADENO</a:t>
                      </a:r>
                    </a:p>
                  </a:txBody>
                  <a:tcPr>
                    <a:solidFill>
                      <a:schemeClr val="accent4">
                        <a:lumMod val="7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i="0" kern="1200" dirty="0" err="1">
                          <a:solidFill>
                            <a:srgbClr val="FFFFFF"/>
                          </a:solidFill>
                          <a:effectLst/>
                          <a:latin typeface="+mn-lt"/>
                          <a:ea typeface="+mn-ea"/>
                          <a:cs typeface="+mn-cs"/>
                        </a:rPr>
                        <a:t>Başka</a:t>
                      </a:r>
                      <a:r>
                        <a:rPr lang="en-US" sz="1400" i="0" kern="1200" dirty="0">
                          <a:solidFill>
                            <a:srgbClr val="FFFFFF"/>
                          </a:solidFill>
                          <a:effectLst/>
                          <a:latin typeface="+mn-lt"/>
                          <a:ea typeface="+mn-ea"/>
                          <a:cs typeface="+mn-cs"/>
                        </a:rPr>
                        <a:t> </a:t>
                      </a:r>
                      <a:r>
                        <a:rPr lang="en-US" sz="1400" i="0" kern="1200" dirty="0" err="1">
                          <a:solidFill>
                            <a:srgbClr val="FFFFFF"/>
                          </a:solidFill>
                          <a:effectLst/>
                          <a:latin typeface="+mn-lt"/>
                          <a:ea typeface="+mn-ea"/>
                          <a:cs typeface="+mn-cs"/>
                        </a:rPr>
                        <a:t>endikasyon</a:t>
                      </a:r>
                      <a:r>
                        <a:rPr lang="en-US" sz="1400" i="0" kern="1200" dirty="0">
                          <a:solidFill>
                            <a:srgbClr val="FFFFFF"/>
                          </a:solidFill>
                          <a:effectLst/>
                          <a:latin typeface="+mn-lt"/>
                          <a:ea typeface="+mn-ea"/>
                          <a:cs typeface="+mn-cs"/>
                        </a:rPr>
                        <a:t> </a:t>
                      </a:r>
                      <a:r>
                        <a:rPr lang="en-US" sz="1400" i="0" kern="1200" dirty="0" err="1">
                          <a:solidFill>
                            <a:srgbClr val="FFFFFF"/>
                          </a:solidFill>
                          <a:effectLst/>
                          <a:latin typeface="+mn-lt"/>
                          <a:ea typeface="+mn-ea"/>
                          <a:cs typeface="+mn-cs"/>
                        </a:rPr>
                        <a:t>yokluğunda</a:t>
                      </a:r>
                      <a:r>
                        <a:rPr lang="en-US" sz="1400" i="0" kern="1200" dirty="0">
                          <a:solidFill>
                            <a:srgbClr val="FFFFFF"/>
                          </a:solidFill>
                          <a:effectLst/>
                          <a:latin typeface="+mn-lt"/>
                          <a:ea typeface="+mn-ea"/>
                          <a:cs typeface="+mn-cs"/>
                        </a:rPr>
                        <a:t> </a:t>
                      </a:r>
                      <a:r>
                        <a:rPr lang="en-US" sz="1400" i="0" kern="1200" dirty="0" err="1">
                          <a:solidFill>
                            <a:srgbClr val="FFFFFF"/>
                          </a:solidFill>
                          <a:effectLst/>
                          <a:latin typeface="+mn-lt"/>
                          <a:ea typeface="+mn-ea"/>
                          <a:cs typeface="+mn-cs"/>
                        </a:rPr>
                        <a:t>sadece</a:t>
                      </a:r>
                      <a:r>
                        <a:rPr lang="en-US" sz="1400" i="0" kern="1200" dirty="0">
                          <a:solidFill>
                            <a:srgbClr val="FFFFFF"/>
                          </a:solidFill>
                          <a:effectLst/>
                          <a:latin typeface="+mn-lt"/>
                          <a:ea typeface="+mn-ea"/>
                          <a:cs typeface="+mn-cs"/>
                        </a:rPr>
                        <a:t> </a:t>
                      </a:r>
                      <a:r>
                        <a:rPr lang="en-US" sz="1400" i="0" kern="1200" dirty="0" err="1">
                          <a:solidFill>
                            <a:srgbClr val="FFFFFF"/>
                          </a:solidFill>
                          <a:effectLst/>
                          <a:latin typeface="+mn-lt"/>
                          <a:ea typeface="+mn-ea"/>
                          <a:cs typeface="+mn-cs"/>
                        </a:rPr>
                        <a:t>fertiliteyi</a:t>
                      </a:r>
                      <a:r>
                        <a:rPr lang="en-US" sz="1400" i="0" kern="1200" dirty="0">
                          <a:solidFill>
                            <a:srgbClr val="FFFFFF"/>
                          </a:solidFill>
                          <a:effectLst/>
                          <a:latin typeface="+mn-lt"/>
                          <a:ea typeface="+mn-ea"/>
                          <a:cs typeface="+mn-cs"/>
                        </a:rPr>
                        <a:t> </a:t>
                      </a:r>
                      <a:r>
                        <a:rPr lang="en-US" sz="1400" i="0" kern="1200" dirty="0" err="1">
                          <a:solidFill>
                            <a:srgbClr val="FFFFFF"/>
                          </a:solidFill>
                          <a:effectLst/>
                          <a:latin typeface="+mn-lt"/>
                          <a:ea typeface="+mn-ea"/>
                          <a:cs typeface="+mn-cs"/>
                        </a:rPr>
                        <a:t>arttırmak</a:t>
                      </a:r>
                      <a:r>
                        <a:rPr lang="en-US" sz="1400" i="0" kern="1200" dirty="0">
                          <a:solidFill>
                            <a:srgbClr val="FFFFFF"/>
                          </a:solidFill>
                          <a:effectLst/>
                          <a:latin typeface="+mn-lt"/>
                          <a:ea typeface="+mn-ea"/>
                          <a:cs typeface="+mn-cs"/>
                        </a:rPr>
                        <a:t> </a:t>
                      </a:r>
                      <a:r>
                        <a:rPr lang="en-US" sz="1400" i="0" kern="1200" dirty="0" err="1">
                          <a:solidFill>
                            <a:srgbClr val="FFFFFF"/>
                          </a:solidFill>
                          <a:effectLst/>
                          <a:latin typeface="+mn-lt"/>
                          <a:ea typeface="+mn-ea"/>
                          <a:cs typeface="+mn-cs"/>
                        </a:rPr>
                        <a:t>amacıyla</a:t>
                      </a:r>
                      <a:r>
                        <a:rPr lang="en-US" sz="1400" i="0" kern="1200" dirty="0">
                          <a:solidFill>
                            <a:srgbClr val="FFFFFF"/>
                          </a:solidFill>
                          <a:effectLst/>
                          <a:latin typeface="+mn-lt"/>
                          <a:ea typeface="+mn-ea"/>
                          <a:cs typeface="+mn-cs"/>
                        </a:rPr>
                        <a:t> </a:t>
                      </a:r>
                      <a:r>
                        <a:rPr lang="en-US" sz="1400" i="0" kern="1200" dirty="0" err="1">
                          <a:solidFill>
                            <a:srgbClr val="FFFFFF"/>
                          </a:solidFill>
                          <a:effectLst/>
                          <a:latin typeface="+mn-lt"/>
                          <a:ea typeface="+mn-ea"/>
                          <a:cs typeface="+mn-cs"/>
                        </a:rPr>
                        <a:t>ileri</a:t>
                      </a:r>
                      <a:r>
                        <a:rPr lang="en-US" sz="1400" i="0" kern="1200" dirty="0">
                          <a:solidFill>
                            <a:srgbClr val="FFFFFF"/>
                          </a:solidFill>
                          <a:effectLst/>
                          <a:latin typeface="+mn-lt"/>
                          <a:ea typeface="+mn-ea"/>
                          <a:cs typeface="+mn-cs"/>
                        </a:rPr>
                        <a:t> </a:t>
                      </a:r>
                      <a:r>
                        <a:rPr lang="en-US" sz="1400" i="0" kern="1200" dirty="0" err="1">
                          <a:solidFill>
                            <a:srgbClr val="FFFFFF"/>
                          </a:solidFill>
                          <a:effectLst/>
                          <a:latin typeface="+mn-lt"/>
                          <a:ea typeface="+mn-ea"/>
                          <a:cs typeface="+mn-cs"/>
                        </a:rPr>
                        <a:t>evre</a:t>
                      </a:r>
                      <a:r>
                        <a:rPr lang="en-US" sz="1400" i="0" kern="1200" dirty="0">
                          <a:solidFill>
                            <a:srgbClr val="FFFFFF"/>
                          </a:solidFill>
                          <a:effectLst/>
                          <a:latin typeface="+mn-lt"/>
                          <a:ea typeface="+mn-ea"/>
                          <a:cs typeface="+mn-cs"/>
                        </a:rPr>
                        <a:t> </a:t>
                      </a:r>
                      <a:r>
                        <a:rPr lang="en-US" sz="1400" i="0" kern="1200" dirty="0" err="1">
                          <a:solidFill>
                            <a:srgbClr val="FFFFFF"/>
                          </a:solidFill>
                          <a:effectLst/>
                          <a:latin typeface="+mn-lt"/>
                          <a:ea typeface="+mn-ea"/>
                          <a:cs typeface="+mn-cs"/>
                        </a:rPr>
                        <a:t>endometriozisin</a:t>
                      </a:r>
                      <a:r>
                        <a:rPr lang="en-US" sz="1400" i="0" kern="1200" dirty="0">
                          <a:solidFill>
                            <a:srgbClr val="FFFFFF"/>
                          </a:solidFill>
                          <a:effectLst/>
                          <a:latin typeface="+mn-lt"/>
                          <a:ea typeface="+mn-ea"/>
                          <a:cs typeface="+mn-cs"/>
                        </a:rPr>
                        <a:t> </a:t>
                      </a:r>
                      <a:r>
                        <a:rPr lang="en-US" sz="1400" i="0" kern="1200" dirty="0" err="1">
                          <a:solidFill>
                            <a:srgbClr val="FFFFFF"/>
                          </a:solidFill>
                          <a:effectLst/>
                          <a:latin typeface="+mn-lt"/>
                          <a:ea typeface="+mn-ea"/>
                          <a:cs typeface="+mn-cs"/>
                        </a:rPr>
                        <a:t>cerrahi</a:t>
                      </a:r>
                      <a:r>
                        <a:rPr lang="en-US" sz="1400" i="0" kern="1200" dirty="0">
                          <a:solidFill>
                            <a:srgbClr val="FFFFFF"/>
                          </a:solidFill>
                          <a:effectLst/>
                          <a:latin typeface="+mn-lt"/>
                          <a:ea typeface="+mn-ea"/>
                          <a:cs typeface="+mn-cs"/>
                        </a:rPr>
                        <a:t> </a:t>
                      </a:r>
                      <a:r>
                        <a:rPr lang="en-US" sz="1400" i="0" kern="1200" dirty="0" err="1">
                          <a:solidFill>
                            <a:srgbClr val="FFFFFF"/>
                          </a:solidFill>
                          <a:effectLst/>
                          <a:latin typeface="+mn-lt"/>
                          <a:ea typeface="+mn-ea"/>
                          <a:cs typeface="+mn-cs"/>
                        </a:rPr>
                        <a:t>tedavisinin</a:t>
                      </a:r>
                      <a:r>
                        <a:rPr lang="en-US" sz="1400" i="0" kern="1200" dirty="0">
                          <a:solidFill>
                            <a:srgbClr val="FFFFFF"/>
                          </a:solidFill>
                          <a:effectLst/>
                          <a:latin typeface="+mn-lt"/>
                          <a:ea typeface="+mn-ea"/>
                          <a:cs typeface="+mn-cs"/>
                        </a:rPr>
                        <a:t> </a:t>
                      </a:r>
                      <a:r>
                        <a:rPr lang="en-US" sz="1400" i="0" kern="1200" dirty="0" err="1">
                          <a:solidFill>
                            <a:srgbClr val="FFFFFF"/>
                          </a:solidFill>
                          <a:effectLst/>
                          <a:latin typeface="+mn-lt"/>
                          <a:ea typeface="+mn-ea"/>
                          <a:cs typeface="+mn-cs"/>
                        </a:rPr>
                        <a:t>önerilmesi</a:t>
                      </a:r>
                      <a:r>
                        <a:rPr lang="en-US" sz="1400" i="0" kern="1200" dirty="0">
                          <a:solidFill>
                            <a:srgbClr val="FFFFFF"/>
                          </a:solidFill>
                          <a:effectLst/>
                          <a:latin typeface="+mn-lt"/>
                          <a:ea typeface="+mn-ea"/>
                          <a:cs typeface="+mn-cs"/>
                        </a:rPr>
                        <a:t> </a:t>
                      </a:r>
                      <a:r>
                        <a:rPr lang="en-US" sz="1400" i="0" kern="1200" dirty="0" err="1">
                          <a:solidFill>
                            <a:srgbClr val="FFFFFF"/>
                          </a:solidFill>
                          <a:effectLst/>
                          <a:latin typeface="+mn-lt"/>
                          <a:ea typeface="+mn-ea"/>
                          <a:cs typeface="+mn-cs"/>
                        </a:rPr>
                        <a:t>tavsiye</a:t>
                      </a:r>
                      <a:r>
                        <a:rPr lang="en-US" sz="1400" i="0" kern="1200" dirty="0">
                          <a:solidFill>
                            <a:srgbClr val="FFFFFF"/>
                          </a:solidFill>
                          <a:effectLst/>
                          <a:latin typeface="+mn-lt"/>
                          <a:ea typeface="+mn-ea"/>
                          <a:cs typeface="+mn-cs"/>
                        </a:rPr>
                        <a:t> </a:t>
                      </a:r>
                      <a:r>
                        <a:rPr lang="en-US" sz="1400" i="0" kern="1200" dirty="0" err="1">
                          <a:solidFill>
                            <a:srgbClr val="FFFFFF"/>
                          </a:solidFill>
                          <a:effectLst/>
                          <a:latin typeface="+mn-lt"/>
                          <a:ea typeface="+mn-ea"/>
                          <a:cs typeface="+mn-cs"/>
                        </a:rPr>
                        <a:t>edilmez</a:t>
                      </a:r>
                      <a:r>
                        <a:rPr lang="en-US" sz="1400" i="0" kern="1200" dirty="0">
                          <a:solidFill>
                            <a:srgbClr val="FFFFFF"/>
                          </a:solidFill>
                          <a:effectLst/>
                          <a:latin typeface="+mn-lt"/>
                          <a:ea typeface="+mn-ea"/>
                          <a:cs typeface="+mn-cs"/>
                        </a:rPr>
                        <a:t>. </a:t>
                      </a:r>
                      <a:endParaRPr lang="en-US" sz="1400" i="0" dirty="0">
                        <a:solidFill>
                          <a:srgbClr val="FFFFFF"/>
                        </a:solidFill>
                        <a:effectLst/>
                      </a:endParaRPr>
                    </a:p>
                    <a:p>
                      <a:endParaRPr lang="en-US" dirty="0"/>
                    </a:p>
                  </a:txBody>
                  <a:tcPr>
                    <a:solidFill>
                      <a:schemeClr val="accent4">
                        <a:lumMod val="75000"/>
                      </a:schemeClr>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7282009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F3BCFB9-1EEF-8E42-8E6A-85E978B5FD1A}"/>
              </a:ext>
            </a:extLst>
          </p:cNvPr>
          <p:cNvPicPr>
            <a:picLocks noChangeAspect="1"/>
          </p:cNvPicPr>
          <p:nvPr/>
        </p:nvPicPr>
        <p:blipFill>
          <a:blip r:embed="rId2"/>
          <a:stretch>
            <a:fillRect/>
          </a:stretch>
        </p:blipFill>
        <p:spPr>
          <a:xfrm>
            <a:off x="1057469" y="0"/>
            <a:ext cx="10077061" cy="6858000"/>
          </a:xfrm>
          <a:prstGeom prst="rect">
            <a:avLst/>
          </a:prstGeom>
        </p:spPr>
      </p:pic>
    </p:spTree>
    <p:extLst>
      <p:ext uri="{BB962C8B-B14F-4D97-AF65-F5344CB8AC3E}">
        <p14:creationId xmlns:p14="http://schemas.microsoft.com/office/powerpoint/2010/main" val="45605525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236777E-4E81-834F-975F-90000094215E}"/>
              </a:ext>
            </a:extLst>
          </p:cNvPr>
          <p:cNvPicPr>
            <a:picLocks noChangeAspect="1"/>
          </p:cNvPicPr>
          <p:nvPr/>
        </p:nvPicPr>
        <p:blipFill>
          <a:blip r:embed="rId2"/>
          <a:stretch>
            <a:fillRect/>
          </a:stretch>
        </p:blipFill>
        <p:spPr>
          <a:xfrm>
            <a:off x="703943" y="1676753"/>
            <a:ext cx="10784111" cy="4845927"/>
          </a:xfrm>
          <a:prstGeom prst="rect">
            <a:avLst/>
          </a:prstGeom>
        </p:spPr>
      </p:pic>
      <p:sp>
        <p:nvSpPr>
          <p:cNvPr id="4" name="Title 3">
            <a:extLst>
              <a:ext uri="{FF2B5EF4-FFF2-40B4-BE49-F238E27FC236}">
                <a16:creationId xmlns:a16="http://schemas.microsoft.com/office/drawing/2014/main" id="{40EB3128-5069-6647-BAFB-1AC8B60921B6}"/>
              </a:ext>
            </a:extLst>
          </p:cNvPr>
          <p:cNvSpPr>
            <a:spLocks noGrp="1"/>
          </p:cNvSpPr>
          <p:nvPr>
            <p:ph type="title"/>
          </p:nvPr>
        </p:nvSpPr>
        <p:spPr>
          <a:xfrm>
            <a:off x="838198" y="157759"/>
            <a:ext cx="10515600" cy="1325563"/>
          </a:xfrm>
        </p:spPr>
        <p:txBody>
          <a:bodyPr/>
          <a:lstStyle/>
          <a:p>
            <a:pPr algn="ctr"/>
            <a:r>
              <a:rPr lang="en-US" b="1" dirty="0"/>
              <a:t>How to manage the infertile patient with endometriosis-surgery vs ART?</a:t>
            </a:r>
          </a:p>
        </p:txBody>
      </p:sp>
    </p:spTree>
    <p:extLst>
      <p:ext uri="{BB962C8B-B14F-4D97-AF65-F5344CB8AC3E}">
        <p14:creationId xmlns:p14="http://schemas.microsoft.com/office/powerpoint/2010/main" val="338565950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74A61EB-4CC0-0046-8CBF-51A7CC46843E}"/>
              </a:ext>
            </a:extLst>
          </p:cNvPr>
          <p:cNvPicPr>
            <a:picLocks noChangeAspect="1"/>
          </p:cNvPicPr>
          <p:nvPr/>
        </p:nvPicPr>
        <p:blipFill>
          <a:blip r:embed="rId2"/>
          <a:stretch>
            <a:fillRect/>
          </a:stretch>
        </p:blipFill>
        <p:spPr>
          <a:xfrm>
            <a:off x="654050" y="1377950"/>
            <a:ext cx="10883900" cy="4102100"/>
          </a:xfrm>
          <a:prstGeom prst="rect">
            <a:avLst/>
          </a:prstGeom>
        </p:spPr>
      </p:pic>
    </p:spTree>
    <p:extLst>
      <p:ext uri="{BB962C8B-B14F-4D97-AF65-F5344CB8AC3E}">
        <p14:creationId xmlns:p14="http://schemas.microsoft.com/office/powerpoint/2010/main" val="11639242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73809" y="2336800"/>
            <a:ext cx="5459201" cy="30284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Picture 1">
            <a:extLst>
              <a:ext uri="{FF2B5EF4-FFF2-40B4-BE49-F238E27FC236}">
                <a16:creationId xmlns:a16="http://schemas.microsoft.com/office/drawing/2014/main" id="{FAFCB4D9-CD21-1A4B-B76E-6FFB09ECF00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78416" y="2336800"/>
            <a:ext cx="5625450" cy="30284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Shape 306">
            <a:extLst>
              <a:ext uri="{FF2B5EF4-FFF2-40B4-BE49-F238E27FC236}">
                <a16:creationId xmlns:a16="http://schemas.microsoft.com/office/drawing/2014/main" id="{D8C61DF1-882C-0741-AA12-FA5088F45C79}"/>
              </a:ext>
            </a:extLst>
          </p:cNvPr>
          <p:cNvSpPr txBox="1">
            <a:spLocks/>
          </p:cNvSpPr>
          <p:nvPr/>
        </p:nvSpPr>
        <p:spPr>
          <a:xfrm>
            <a:off x="712506" y="1198646"/>
            <a:ext cx="10991360" cy="834368"/>
          </a:xfrm>
          <a:prstGeom prst="rect">
            <a:avLst/>
          </a:prstGeom>
        </p:spPr>
        <p:txBody>
          <a:bodyPr>
            <a:normAutofit fontScale="90000" lnSpcReduction="10000"/>
          </a:bodyPr>
          <a:lstStyle>
            <a:lvl1pPr algn="l" defTabSz="251206" rtl="0" eaLnBrk="1" latinLnBrk="0" hangingPunct="1">
              <a:lnSpc>
                <a:spcPct val="90000"/>
              </a:lnSpc>
              <a:spcBef>
                <a:spcPct val="0"/>
              </a:spcBef>
              <a:buNone/>
              <a:defRPr sz="3440" kern="1200">
                <a:solidFill>
                  <a:schemeClr val="tx1"/>
                </a:solidFill>
                <a:latin typeface="+mj-lt"/>
                <a:ea typeface="+mj-ea"/>
                <a:cs typeface="+mj-cs"/>
              </a:defRPr>
            </a:lvl1pPr>
          </a:lstStyle>
          <a:p>
            <a:r>
              <a:rPr lang="en-US" sz="3200" b="1" dirty="0">
                <a:solidFill>
                  <a:srgbClr val="C10B25"/>
                </a:solidFill>
              </a:rPr>
              <a:t>Should I offer surgery to diagnose and treat peritoneal endometriosis in the infertile patient ?</a:t>
            </a:r>
          </a:p>
        </p:txBody>
      </p:sp>
    </p:spTree>
    <p:extLst>
      <p:ext uri="{BB962C8B-B14F-4D97-AF65-F5344CB8AC3E}">
        <p14:creationId xmlns:p14="http://schemas.microsoft.com/office/powerpoint/2010/main" val="29245439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9" name="Group 309"/>
          <p:cNvGrpSpPr/>
          <p:nvPr/>
        </p:nvGrpSpPr>
        <p:grpSpPr>
          <a:xfrm>
            <a:off x="1680269" y="756747"/>
            <a:ext cx="8831462" cy="2282659"/>
            <a:chOff x="0" y="0"/>
            <a:chExt cx="12560300" cy="3246447"/>
          </a:xfrm>
        </p:grpSpPr>
        <p:pic>
          <p:nvPicPr>
            <p:cNvPr id="307" name="pasted-image.tiff"/>
            <p:cNvPicPr>
              <a:picLocks noChangeAspect="1"/>
            </p:cNvPicPr>
            <p:nvPr/>
          </p:nvPicPr>
          <p:blipFill>
            <a:blip r:embed="rId3"/>
            <a:stretch>
              <a:fillRect/>
            </a:stretch>
          </p:blipFill>
          <p:spPr>
            <a:xfrm>
              <a:off x="0" y="0"/>
              <a:ext cx="12560300" cy="3239987"/>
            </a:xfrm>
            <a:prstGeom prst="rect">
              <a:avLst/>
            </a:prstGeom>
            <a:ln w="12700" cap="flat">
              <a:solidFill>
                <a:srgbClr val="000000"/>
              </a:solidFill>
              <a:prstDash val="solid"/>
              <a:miter lim="400000"/>
            </a:ln>
            <a:effectLst/>
          </p:spPr>
        </p:pic>
        <p:sp>
          <p:nvSpPr>
            <p:cNvPr id="308" name="Shape 308"/>
            <p:cNvSpPr/>
            <p:nvPr/>
          </p:nvSpPr>
          <p:spPr>
            <a:xfrm>
              <a:off x="10383" y="2690796"/>
              <a:ext cx="4692269" cy="55565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noAutofit/>
            </a:bodyPr>
            <a:lstStyle>
              <a:lvl1pPr>
                <a:defRPr sz="2900"/>
              </a:lvl1pPr>
            </a:lstStyle>
            <a:p>
              <a:r>
                <a:rPr sz="2039"/>
                <a:t>Duffy et al. Cochrane 2014 </a:t>
              </a:r>
            </a:p>
          </p:txBody>
        </p:sp>
      </p:grpSp>
      <p:pic>
        <p:nvPicPr>
          <p:cNvPr id="310" name="pasted-image.png"/>
          <p:cNvPicPr>
            <a:picLocks noChangeAspect="1"/>
          </p:cNvPicPr>
          <p:nvPr/>
        </p:nvPicPr>
        <p:blipFill>
          <a:blip r:embed="rId4"/>
          <a:stretch>
            <a:fillRect/>
          </a:stretch>
        </p:blipFill>
        <p:spPr>
          <a:xfrm>
            <a:off x="1684735" y="3112697"/>
            <a:ext cx="8822532" cy="1403186"/>
          </a:xfrm>
          <a:prstGeom prst="rect">
            <a:avLst/>
          </a:prstGeom>
          <a:ln w="12700">
            <a:solidFill>
              <a:srgbClr val="000000"/>
            </a:solidFill>
            <a:miter lim="400000"/>
          </a:ln>
        </p:spPr>
      </p:pic>
      <p:pic>
        <p:nvPicPr>
          <p:cNvPr id="311" name="pasted-image.png"/>
          <p:cNvPicPr>
            <a:picLocks noChangeAspect="1"/>
          </p:cNvPicPr>
          <p:nvPr/>
        </p:nvPicPr>
        <p:blipFill>
          <a:blip r:embed="rId5"/>
          <a:stretch>
            <a:fillRect/>
          </a:stretch>
        </p:blipFill>
        <p:spPr>
          <a:xfrm>
            <a:off x="1684734" y="4593639"/>
            <a:ext cx="8822532" cy="1543505"/>
          </a:xfrm>
          <a:prstGeom prst="rect">
            <a:avLst/>
          </a:prstGeom>
          <a:ln w="12700">
            <a:solidFill>
              <a:srgbClr val="000000"/>
            </a:solidFill>
            <a:miter lim="400000"/>
          </a:ln>
        </p:spPr>
      </p:pic>
      <p:sp>
        <p:nvSpPr>
          <p:cNvPr id="312" name="Shape 312"/>
          <p:cNvSpPr/>
          <p:nvPr/>
        </p:nvSpPr>
        <p:spPr>
          <a:xfrm>
            <a:off x="4401602" y="6137144"/>
            <a:ext cx="3769797" cy="385939"/>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defRPr sz="2900"/>
            </a:lvl1pPr>
          </a:lstStyle>
          <a:p>
            <a:r>
              <a:rPr sz="2039" b="1" dirty="0"/>
              <a:t>Ata - Unpublished</a:t>
            </a:r>
          </a:p>
        </p:txBody>
      </p:sp>
      <p:sp>
        <p:nvSpPr>
          <p:cNvPr id="2" name="TextBox 1"/>
          <p:cNvSpPr txBox="1"/>
          <p:nvPr/>
        </p:nvSpPr>
        <p:spPr>
          <a:xfrm rot="1230600">
            <a:off x="1861380" y="2557256"/>
            <a:ext cx="8327393" cy="1110882"/>
          </a:xfrm>
          <a:prstGeom prst="rect">
            <a:avLst/>
          </a:prstGeom>
          <a:noFill/>
          <a:ln w="57150" cap="flat" cmpd="sng">
            <a:solidFill>
              <a:srgbClr val="C10B25"/>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en-US" sz="6750" dirty="0">
                <a:solidFill>
                  <a:srgbClr val="C10B25"/>
                </a:solidFill>
                <a:sym typeface="Helvetica Light"/>
              </a:rPr>
              <a:t>CONTROVERSIAL</a:t>
            </a:r>
          </a:p>
        </p:txBody>
      </p:sp>
    </p:spTree>
    <p:extLst>
      <p:ext uri="{BB962C8B-B14F-4D97-AF65-F5344CB8AC3E}">
        <p14:creationId xmlns:p14="http://schemas.microsoft.com/office/powerpoint/2010/main" val="2344805602"/>
      </p:ext>
    </p:extLst>
  </p:cSld>
  <p:clrMapOvr>
    <a:masterClrMapping/>
  </p:clrMapOvr>
  <p:transition spd="slow"/>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iterate>
                                    <p:tmAbs val="0"/>
                                  </p:iterate>
                                  <p:childTnLst>
                                    <p:set>
                                      <p:cBhvr>
                                        <p:cTn id="12" fill="hold"/>
                                        <p:tgtEl>
                                          <p:spTgt spid="3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1" grpId="0" animBg="1" advAuto="0"/>
      <p:bldP spid="312" grpId="0" animBg="1"/>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 name="Shape 314"/>
          <p:cNvSpPr>
            <a:spLocks noGrp="1"/>
          </p:cNvSpPr>
          <p:nvPr>
            <p:ph type="title"/>
          </p:nvPr>
        </p:nvSpPr>
        <p:spPr>
          <a:xfrm>
            <a:off x="892968" y="237267"/>
            <a:ext cx="10406063" cy="834368"/>
          </a:xfrm>
          <a:prstGeom prst="rect">
            <a:avLst/>
          </a:prstGeom>
        </p:spPr>
        <p:txBody>
          <a:bodyPr>
            <a:normAutofit fontScale="90000"/>
          </a:bodyPr>
          <a:lstStyle>
            <a:lvl1pPr defTabSz="508254">
              <a:defRPr sz="6960"/>
            </a:lvl1pPr>
          </a:lstStyle>
          <a:p>
            <a:pPr algn="ctr"/>
            <a:r>
              <a:rPr dirty="0">
                <a:solidFill>
                  <a:srgbClr val="C10B25"/>
                </a:solidFill>
              </a:rPr>
              <a:t>ESHRE Recommendation</a:t>
            </a:r>
          </a:p>
        </p:txBody>
      </p:sp>
      <p:pic>
        <p:nvPicPr>
          <p:cNvPr id="315" name="pasted-image.tiff"/>
          <p:cNvPicPr>
            <a:picLocks noChangeAspect="1"/>
          </p:cNvPicPr>
          <p:nvPr/>
        </p:nvPicPr>
        <p:blipFill>
          <a:blip r:embed="rId3"/>
          <a:stretch>
            <a:fillRect/>
          </a:stretch>
        </p:blipFill>
        <p:spPr>
          <a:xfrm>
            <a:off x="1746788" y="1577413"/>
            <a:ext cx="8698425" cy="1998173"/>
          </a:xfrm>
          <a:prstGeom prst="rect">
            <a:avLst/>
          </a:prstGeom>
          <a:ln w="12700">
            <a:solidFill>
              <a:srgbClr val="000000"/>
            </a:solidFill>
            <a:miter lim="400000"/>
          </a:ln>
        </p:spPr>
      </p:pic>
      <p:sp>
        <p:nvSpPr>
          <p:cNvPr id="316" name="Shape 316"/>
          <p:cNvSpPr/>
          <p:nvPr/>
        </p:nvSpPr>
        <p:spPr>
          <a:xfrm>
            <a:off x="2664554" y="4081364"/>
            <a:ext cx="6862890" cy="50302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p>
            <a:r>
              <a:rPr sz="2800" dirty="0"/>
              <a:t>Number Needed to Treat = 12, 95% CI: 7 - 112 </a:t>
            </a:r>
          </a:p>
        </p:txBody>
      </p:sp>
      <p:sp>
        <p:nvSpPr>
          <p:cNvPr id="317" name="Shape 317"/>
          <p:cNvSpPr/>
          <p:nvPr/>
        </p:nvSpPr>
        <p:spPr>
          <a:xfrm>
            <a:off x="774916" y="4830973"/>
            <a:ext cx="10524116" cy="1180131"/>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p>
            <a:r>
              <a:rPr sz="2400" dirty="0"/>
              <a:t>Compared to expectant management,</a:t>
            </a:r>
          </a:p>
          <a:p>
            <a:r>
              <a:rPr sz="2400" dirty="0"/>
              <a:t>12 women </a:t>
            </a:r>
            <a:r>
              <a:rPr sz="2400" b="1" u="sng" dirty="0"/>
              <a:t>with Stage I/II endometriosis </a:t>
            </a:r>
            <a:r>
              <a:rPr sz="2400" dirty="0"/>
              <a:t>should undergo</a:t>
            </a:r>
            <a:r>
              <a:rPr lang="tr-TR" sz="2400" dirty="0"/>
              <a:t> </a:t>
            </a:r>
            <a:r>
              <a:rPr sz="2400" dirty="0"/>
              <a:t>excision/ablation</a:t>
            </a:r>
            <a:r>
              <a:rPr lang="tr-TR" sz="2400" dirty="0"/>
              <a:t> </a:t>
            </a:r>
            <a:r>
              <a:rPr sz="2400" dirty="0"/>
              <a:t>in order to achieve one additional ongoing pregnancy. </a:t>
            </a:r>
          </a:p>
        </p:txBody>
      </p:sp>
    </p:spTree>
    <p:extLst>
      <p:ext uri="{BB962C8B-B14F-4D97-AF65-F5344CB8AC3E}">
        <p14:creationId xmlns:p14="http://schemas.microsoft.com/office/powerpoint/2010/main" val="824131859"/>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6149</TotalTime>
  <Words>3591</Words>
  <Application>Microsoft Macintosh PowerPoint</Application>
  <PresentationFormat>Widescreen</PresentationFormat>
  <Paragraphs>311</Paragraphs>
  <Slides>61</Slides>
  <Notes>23</Notes>
  <HiddenSlides>8</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61</vt:i4>
      </vt:variant>
    </vt:vector>
  </HeadingPairs>
  <TitlesOfParts>
    <vt:vector size="67" baseType="lpstr">
      <vt:lpstr>AdvHelNeu</vt:lpstr>
      <vt:lpstr>Arial</vt:lpstr>
      <vt:lpstr>Calibri</vt:lpstr>
      <vt:lpstr>Calibri Light</vt:lpstr>
      <vt:lpstr>Helvetica</vt:lpstr>
      <vt:lpstr>Office Theme</vt:lpstr>
      <vt:lpstr>IVF vs Surgery for endometriosis associated infertility Pro:  IVF</vt:lpstr>
      <vt:lpstr>PowerPoint Presentation</vt:lpstr>
      <vt:lpstr>Indications for surgery</vt:lpstr>
      <vt:lpstr>Endometriosis &amp; Infertility</vt:lpstr>
      <vt:lpstr>Factors that need to be taken into account to decide what to do in women with endometrioma</vt:lpstr>
      <vt:lpstr>PowerPoint Presentation</vt:lpstr>
      <vt:lpstr>PowerPoint Presentation</vt:lpstr>
      <vt:lpstr>PowerPoint Presentation</vt:lpstr>
      <vt:lpstr>ESHRE Recommendation</vt:lpstr>
      <vt:lpstr>How many women with unexplained infertility should I operate for one additional pregnancy ?</vt:lpstr>
      <vt:lpstr>PowerPoint Presentation</vt:lpstr>
      <vt:lpstr>PowerPoint Presentation</vt:lpstr>
      <vt:lpstr>PowerPoint Presentation</vt:lpstr>
      <vt:lpstr>PowerPoint Presentation</vt:lpstr>
      <vt:lpstr>Variations in the appearance of endometriomas</vt:lpstr>
      <vt:lpstr>Variations in the appearance of endometriomas</vt:lpstr>
      <vt:lpstr>Variations in appearance of endometriomas</vt:lpstr>
      <vt:lpstr>PowerPoint Presentation</vt:lpstr>
      <vt:lpstr>Biomarkers and algorithms for diagnosis of ovarian cancer: CA125, HE4, RMI and ROMA</vt:lpstr>
      <vt:lpstr>Infertility work - up shows endometrioma Should I offer surgery ?</vt:lpstr>
      <vt:lpstr>PowerPoint Presentation</vt:lpstr>
      <vt:lpstr>Surgery for endometrioma-what is the real magnitude of effect?</vt:lpstr>
      <vt:lpstr>Endometrioma and spontaneous PR</vt:lpstr>
      <vt:lpstr>Endometriomas-spontaneous ovulation and conception</vt:lpstr>
      <vt:lpstr>Surgery vs no treatment for endometriomas in subfertile women-CPR</vt:lpstr>
      <vt:lpstr>Infertility work - up shows endometrioma Should I offer surgery ?</vt:lpstr>
      <vt:lpstr>Does endometrioma decrease ART success ?</vt:lpstr>
      <vt:lpstr>Does surgery improve ART success?</vt:lpstr>
      <vt:lpstr>Pregnancy rate in treated vs nontreated endometriomas</vt:lpstr>
      <vt:lpstr>PowerPoint Presentation</vt:lpstr>
      <vt:lpstr>PowerPoint Presentation</vt:lpstr>
      <vt:lpstr>Infertility work - up shows endometrioma Should I offer surgery ?</vt:lpstr>
      <vt:lpstr>PowerPoint Presentation</vt:lpstr>
      <vt:lpstr>PowerPoint Presentation</vt:lpstr>
      <vt:lpstr>The effect of endometrioma removal on ovarian reserve-response to gonadotropins</vt:lpstr>
      <vt:lpstr>Surgery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Surgical treatment of DIE with colorectal involvement</vt:lpstr>
      <vt:lpstr>Outcome variables</vt:lpstr>
      <vt:lpstr>PowerPoint Presentation</vt:lpstr>
      <vt:lpstr>Laparoscopic treatment of DIE &amp; Fertility</vt:lpstr>
      <vt:lpstr>PR after surgical vs expectant treatment of endometriosis</vt:lpstr>
      <vt:lpstr>Endometriomas-spontaneous ovulation and conception</vt:lpstr>
      <vt:lpstr>PowerPoint Presentation</vt:lpstr>
      <vt:lpstr>PowerPoint Presentation</vt:lpstr>
      <vt:lpstr>PowerPoint Presentation</vt:lpstr>
      <vt:lpstr>The impact of IVF on deep endometriosis</vt:lpstr>
      <vt:lpstr>PowerPoint Presentation</vt:lpstr>
      <vt:lpstr>PowerPoint Presentation</vt:lpstr>
      <vt:lpstr>How to manage the infertile patient with endometriosis-surgery vs ART?</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IVF vs Surgery for endometriosis associated infertility Pro:  IVF</dc:title>
  <dc:creator>Bülent Urman (Amerikan Hastanesi)</dc:creator>
  <cp:lastModifiedBy>Bülent Urman (Amerikan Hastanesi)</cp:lastModifiedBy>
  <cp:revision>53</cp:revision>
  <dcterms:created xsi:type="dcterms:W3CDTF">2019-09-27T12:25:23Z</dcterms:created>
  <dcterms:modified xsi:type="dcterms:W3CDTF">2019-10-20T06:43:37Z</dcterms:modified>
</cp:coreProperties>
</file>