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28" r:id="rId1"/>
  </p:sldMasterIdLst>
  <p:notesMasterIdLst>
    <p:notesMasterId r:id="rId47"/>
  </p:notesMasterIdLst>
  <p:sldIdLst>
    <p:sldId id="256" r:id="rId2"/>
    <p:sldId id="344" r:id="rId3"/>
    <p:sldId id="365" r:id="rId4"/>
    <p:sldId id="366" r:id="rId5"/>
    <p:sldId id="345" r:id="rId6"/>
    <p:sldId id="347" r:id="rId7"/>
    <p:sldId id="348" r:id="rId8"/>
    <p:sldId id="349" r:id="rId9"/>
    <p:sldId id="350" r:id="rId10"/>
    <p:sldId id="351" r:id="rId11"/>
    <p:sldId id="371" r:id="rId12"/>
    <p:sldId id="368" r:id="rId13"/>
    <p:sldId id="369" r:id="rId14"/>
    <p:sldId id="370" r:id="rId15"/>
    <p:sldId id="374" r:id="rId16"/>
    <p:sldId id="372" r:id="rId17"/>
    <p:sldId id="375" r:id="rId18"/>
    <p:sldId id="376" r:id="rId19"/>
    <p:sldId id="377" r:id="rId20"/>
    <p:sldId id="379" r:id="rId21"/>
    <p:sldId id="381" r:id="rId22"/>
    <p:sldId id="380" r:id="rId23"/>
    <p:sldId id="363" r:id="rId24"/>
    <p:sldId id="364" r:id="rId25"/>
    <p:sldId id="384" r:id="rId26"/>
    <p:sldId id="352" r:id="rId27"/>
    <p:sldId id="330" r:id="rId28"/>
    <p:sldId id="306" r:id="rId29"/>
    <p:sldId id="353" r:id="rId30"/>
    <p:sldId id="307" r:id="rId31"/>
    <p:sldId id="355" r:id="rId32"/>
    <p:sldId id="308" r:id="rId33"/>
    <p:sldId id="357" r:id="rId34"/>
    <p:sldId id="310" r:id="rId35"/>
    <p:sldId id="382" r:id="rId36"/>
    <p:sldId id="358" r:id="rId37"/>
    <p:sldId id="340" r:id="rId38"/>
    <p:sldId id="329" r:id="rId39"/>
    <p:sldId id="356" r:id="rId40"/>
    <p:sldId id="313" r:id="rId41"/>
    <p:sldId id="315" r:id="rId42"/>
    <p:sldId id="359" r:id="rId43"/>
    <p:sldId id="361" r:id="rId44"/>
    <p:sldId id="328" r:id="rId45"/>
    <p:sldId id="362" r:id="rId46"/>
  </p:sldIdLst>
  <p:sldSz cx="9144000" cy="6858000" type="screen4x3"/>
  <p:notesSz cx="6858000" cy="9144000"/>
  <p:custDataLst>
    <p:tags r:id="rId48"/>
  </p:custDataLst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13F9A"/>
    <a:srgbClr val="D125BD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Orta Stil 2 - Vurgu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123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60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2FCFB9F-FFE7-43B6-8716-F9C6339CF83F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14ED7068-BA1D-4EB6-9823-15FBB4D38E9F}">
      <dgm:prSet phldrT="[Metin]" custT="1"/>
      <dgm:spPr/>
      <dgm:t>
        <a:bodyPr/>
        <a:lstStyle/>
        <a:p>
          <a:r>
            <a:rPr lang="tr-TR" sz="4800" dirty="0" smtClean="0">
              <a:latin typeface="Times New Roman" pitchFamily="18" charset="0"/>
              <a:cs typeface="Times New Roman" pitchFamily="18" charset="0"/>
            </a:rPr>
            <a:t>Ağrı</a:t>
          </a:r>
          <a:endParaRPr lang="tr-TR" sz="4800" dirty="0">
            <a:latin typeface="Times New Roman" pitchFamily="18" charset="0"/>
            <a:cs typeface="Times New Roman" pitchFamily="18" charset="0"/>
          </a:endParaRPr>
        </a:p>
      </dgm:t>
    </dgm:pt>
    <dgm:pt modelId="{E682A5C6-AB6B-4701-8F87-7ADB3F52715F}" type="parTrans" cxnId="{3349D658-8DEC-4556-A51E-57839FB486E1}">
      <dgm:prSet/>
      <dgm:spPr/>
      <dgm:t>
        <a:bodyPr/>
        <a:lstStyle/>
        <a:p>
          <a:endParaRPr lang="tr-TR"/>
        </a:p>
      </dgm:t>
    </dgm:pt>
    <dgm:pt modelId="{760643D9-D19E-45F3-B8A4-B0436A4B9439}" type="sibTrans" cxnId="{3349D658-8DEC-4556-A51E-57839FB486E1}">
      <dgm:prSet/>
      <dgm:spPr/>
      <dgm:t>
        <a:bodyPr/>
        <a:lstStyle/>
        <a:p>
          <a:endParaRPr lang="tr-TR"/>
        </a:p>
      </dgm:t>
    </dgm:pt>
    <dgm:pt modelId="{085B22BC-9309-47AD-89B8-B7AB306E0B92}">
      <dgm:prSet phldrT="[Metin]" custT="1"/>
      <dgm:spPr/>
      <dgm:t>
        <a:bodyPr/>
        <a:lstStyle/>
        <a:p>
          <a:r>
            <a:rPr lang="tr-TR" sz="4800" dirty="0" err="1" smtClean="0">
              <a:latin typeface="Times New Roman" pitchFamily="18" charset="0"/>
              <a:cs typeface="Times New Roman" pitchFamily="18" charset="0"/>
            </a:rPr>
            <a:t>Visseral</a:t>
          </a:r>
          <a:r>
            <a:rPr lang="tr-TR" sz="4800" dirty="0" smtClean="0"/>
            <a:t> </a:t>
          </a:r>
          <a:endParaRPr lang="tr-TR" sz="4800" dirty="0"/>
        </a:p>
      </dgm:t>
    </dgm:pt>
    <dgm:pt modelId="{D5814116-E918-48BF-85A0-649F53FC81E2}" type="parTrans" cxnId="{D12B3C70-86AE-45B8-95AC-A7EA1B64ACB4}">
      <dgm:prSet/>
      <dgm:spPr/>
      <dgm:t>
        <a:bodyPr/>
        <a:lstStyle/>
        <a:p>
          <a:endParaRPr lang="tr-TR"/>
        </a:p>
      </dgm:t>
    </dgm:pt>
    <dgm:pt modelId="{77517A1E-3EE5-43EE-9C66-EED84E1C4C0E}" type="sibTrans" cxnId="{D12B3C70-86AE-45B8-95AC-A7EA1B64ACB4}">
      <dgm:prSet/>
      <dgm:spPr/>
      <dgm:t>
        <a:bodyPr/>
        <a:lstStyle/>
        <a:p>
          <a:endParaRPr lang="tr-TR"/>
        </a:p>
      </dgm:t>
    </dgm:pt>
    <dgm:pt modelId="{8F313F13-8B9E-4A3A-A465-3D572FB7C830}">
      <dgm:prSet phldrT="[Metin]" custT="1"/>
      <dgm:spPr/>
      <dgm:t>
        <a:bodyPr/>
        <a:lstStyle/>
        <a:p>
          <a:r>
            <a:rPr lang="tr-TR" sz="4800" dirty="0" smtClean="0">
              <a:latin typeface="Times New Roman" pitchFamily="18" charset="0"/>
              <a:cs typeface="Times New Roman" pitchFamily="18" charset="0"/>
            </a:rPr>
            <a:t>Somatik</a:t>
          </a:r>
          <a:r>
            <a:rPr lang="tr-TR" sz="6100" dirty="0" smtClean="0"/>
            <a:t> </a:t>
          </a:r>
          <a:endParaRPr lang="tr-TR" sz="6100" dirty="0"/>
        </a:p>
      </dgm:t>
    </dgm:pt>
    <dgm:pt modelId="{1B412CC2-7B55-4861-86D7-AB4CE3F5834B}" type="parTrans" cxnId="{1C31855B-2460-4599-9F4B-36CE791E2F44}">
      <dgm:prSet/>
      <dgm:spPr/>
      <dgm:t>
        <a:bodyPr/>
        <a:lstStyle/>
        <a:p>
          <a:endParaRPr lang="tr-TR"/>
        </a:p>
      </dgm:t>
    </dgm:pt>
    <dgm:pt modelId="{739F460F-42D5-4BEF-9583-CDC7203BC987}" type="sibTrans" cxnId="{1C31855B-2460-4599-9F4B-36CE791E2F44}">
      <dgm:prSet/>
      <dgm:spPr/>
      <dgm:t>
        <a:bodyPr/>
        <a:lstStyle/>
        <a:p>
          <a:endParaRPr lang="tr-TR"/>
        </a:p>
      </dgm:t>
    </dgm:pt>
    <dgm:pt modelId="{BF9D23FD-DA83-447B-AED0-ABA76479AAF0}" type="pres">
      <dgm:prSet presAssocID="{62FCFB9F-FFE7-43B6-8716-F9C6339CF83F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77517C83-3FB2-4BE5-BFE2-941E24999D6F}" type="pres">
      <dgm:prSet presAssocID="{14ED7068-BA1D-4EB6-9823-15FBB4D38E9F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B035CEE-02D2-476B-B152-BD40087D371C}" type="pres">
      <dgm:prSet presAssocID="{760643D9-D19E-45F3-B8A4-B0436A4B9439}" presName="sibTrans" presStyleCnt="0"/>
      <dgm:spPr/>
    </dgm:pt>
    <dgm:pt modelId="{79FD81B5-1E2F-48A5-AA0B-CA09DF8EDFB8}" type="pres">
      <dgm:prSet presAssocID="{085B22BC-9309-47AD-89B8-B7AB306E0B92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A84F37C-3B96-4D59-9038-7E703657FB46}" type="pres">
      <dgm:prSet presAssocID="{77517A1E-3EE5-43EE-9C66-EED84E1C4C0E}" presName="sibTrans" presStyleCnt="0"/>
      <dgm:spPr/>
    </dgm:pt>
    <dgm:pt modelId="{20536F46-D3C5-4B70-A258-444FADE9510E}" type="pres">
      <dgm:prSet presAssocID="{8F313F13-8B9E-4A3A-A465-3D572FB7C830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C3137C22-1AD9-4FE2-930C-52A6F1E76B95}" type="presOf" srcId="{8F313F13-8B9E-4A3A-A465-3D572FB7C830}" destId="{20536F46-D3C5-4B70-A258-444FADE9510E}" srcOrd="0" destOrd="0" presId="urn:microsoft.com/office/officeart/2005/8/layout/default"/>
    <dgm:cxn modelId="{3349D658-8DEC-4556-A51E-57839FB486E1}" srcId="{62FCFB9F-FFE7-43B6-8716-F9C6339CF83F}" destId="{14ED7068-BA1D-4EB6-9823-15FBB4D38E9F}" srcOrd="0" destOrd="0" parTransId="{E682A5C6-AB6B-4701-8F87-7ADB3F52715F}" sibTransId="{760643D9-D19E-45F3-B8A4-B0436A4B9439}"/>
    <dgm:cxn modelId="{ADDA957D-321E-4707-9A43-77AE4AA33837}" type="presOf" srcId="{62FCFB9F-FFE7-43B6-8716-F9C6339CF83F}" destId="{BF9D23FD-DA83-447B-AED0-ABA76479AAF0}" srcOrd="0" destOrd="0" presId="urn:microsoft.com/office/officeart/2005/8/layout/default"/>
    <dgm:cxn modelId="{DC98C00C-6573-4AD8-B0AA-2285E7C08941}" type="presOf" srcId="{085B22BC-9309-47AD-89B8-B7AB306E0B92}" destId="{79FD81B5-1E2F-48A5-AA0B-CA09DF8EDFB8}" srcOrd="0" destOrd="0" presId="urn:microsoft.com/office/officeart/2005/8/layout/default"/>
    <dgm:cxn modelId="{1C31855B-2460-4599-9F4B-36CE791E2F44}" srcId="{62FCFB9F-FFE7-43B6-8716-F9C6339CF83F}" destId="{8F313F13-8B9E-4A3A-A465-3D572FB7C830}" srcOrd="2" destOrd="0" parTransId="{1B412CC2-7B55-4861-86D7-AB4CE3F5834B}" sibTransId="{739F460F-42D5-4BEF-9583-CDC7203BC987}"/>
    <dgm:cxn modelId="{FEA9EF05-4799-4DC4-AA6F-533E7DB69EFE}" type="presOf" srcId="{14ED7068-BA1D-4EB6-9823-15FBB4D38E9F}" destId="{77517C83-3FB2-4BE5-BFE2-941E24999D6F}" srcOrd="0" destOrd="0" presId="urn:microsoft.com/office/officeart/2005/8/layout/default"/>
    <dgm:cxn modelId="{D12B3C70-86AE-45B8-95AC-A7EA1B64ACB4}" srcId="{62FCFB9F-FFE7-43B6-8716-F9C6339CF83F}" destId="{085B22BC-9309-47AD-89B8-B7AB306E0B92}" srcOrd="1" destOrd="0" parTransId="{D5814116-E918-48BF-85A0-649F53FC81E2}" sibTransId="{77517A1E-3EE5-43EE-9C66-EED84E1C4C0E}"/>
    <dgm:cxn modelId="{10AAB3DD-9858-4417-A035-D9ED53B00C1E}" type="presParOf" srcId="{BF9D23FD-DA83-447B-AED0-ABA76479AAF0}" destId="{77517C83-3FB2-4BE5-BFE2-941E24999D6F}" srcOrd="0" destOrd="0" presId="urn:microsoft.com/office/officeart/2005/8/layout/default"/>
    <dgm:cxn modelId="{597B1007-C574-4009-B017-19F26A40129C}" type="presParOf" srcId="{BF9D23FD-DA83-447B-AED0-ABA76479AAF0}" destId="{6B035CEE-02D2-476B-B152-BD40087D371C}" srcOrd="1" destOrd="0" presId="urn:microsoft.com/office/officeart/2005/8/layout/default"/>
    <dgm:cxn modelId="{738CA18B-690C-47C8-B72A-6F45EEE6022C}" type="presParOf" srcId="{BF9D23FD-DA83-447B-AED0-ABA76479AAF0}" destId="{79FD81B5-1E2F-48A5-AA0B-CA09DF8EDFB8}" srcOrd="2" destOrd="0" presId="urn:microsoft.com/office/officeart/2005/8/layout/default"/>
    <dgm:cxn modelId="{3C3271E6-4EE6-4140-8B20-EEEEEB70C290}" type="presParOf" srcId="{BF9D23FD-DA83-447B-AED0-ABA76479AAF0}" destId="{FA84F37C-3B96-4D59-9038-7E703657FB46}" srcOrd="3" destOrd="0" presId="urn:microsoft.com/office/officeart/2005/8/layout/default"/>
    <dgm:cxn modelId="{58535D08-E526-418C-BA72-1F96948BCB51}" type="presParOf" srcId="{BF9D23FD-DA83-447B-AED0-ABA76479AAF0}" destId="{20536F46-D3C5-4B70-A258-444FADE9510E}" srcOrd="4" destOrd="0" presId="urn:microsoft.com/office/officeart/2005/8/layout/default"/>
  </dgm:cxnLst>
  <dgm:bg>
    <a:solidFill>
      <a:schemeClr val="bg1"/>
    </a:solidFill>
  </dgm:bg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6EF908-4118-478C-AFF4-0AE438F1B2F1}" type="datetimeFigureOut">
              <a:rPr lang="tr-TR" smtClean="0"/>
              <a:pPr/>
              <a:t>20.10.2019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7EEE97-8375-4BFB-A9EA-BA3638A512F9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493DCC-6C89-4196-9C3C-F76B80E272EC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7EEE97-8375-4BFB-A9EA-BA3638A512F9}" type="slidenum">
              <a:rPr lang="tr-TR" smtClean="0"/>
              <a:pPr/>
              <a:t>34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ik Üçgen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grpSp>
        <p:nvGrpSpPr>
          <p:cNvPr id="2" name="1 Grup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6 Serbest Form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7 Serbest Form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10 Serbest Form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11 Düz Bağlayıcı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3C8A236-9B99-4483-82DE-A92064626E77}" type="datetimeFigureOut">
              <a:rPr lang="tr-TR" smtClean="0"/>
              <a:pPr/>
              <a:t>20.10.2019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80712E5-EEBD-46D7-B148-94C79B068C4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C8A236-9B99-4483-82DE-A92064626E77}" type="datetimeFigureOut">
              <a:rPr lang="tr-TR" smtClean="0"/>
              <a:pPr/>
              <a:t>20.10.2019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0712E5-EEBD-46D7-B148-94C79B068C4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C8A236-9B99-4483-82DE-A92064626E77}" type="datetimeFigureOut">
              <a:rPr lang="tr-TR" smtClean="0"/>
              <a:pPr/>
              <a:t>20.10.2019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0712E5-EEBD-46D7-B148-94C79B068C4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C8A236-9B99-4483-82DE-A92064626E77}" type="datetimeFigureOut">
              <a:rPr lang="tr-TR" smtClean="0"/>
              <a:pPr/>
              <a:t>20.10.2019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0712E5-EEBD-46D7-B148-94C79B068C4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C8A236-9B99-4483-82DE-A92064626E77}" type="datetimeFigureOut">
              <a:rPr lang="tr-TR" smtClean="0"/>
              <a:pPr/>
              <a:t>20.10.2019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0712E5-EEBD-46D7-B148-94C79B068C4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Köşeli Çift Ayraç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7 Köşeli Çift Ayraç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C8A236-9B99-4483-82DE-A92064626E77}" type="datetimeFigureOut">
              <a:rPr lang="tr-TR" smtClean="0"/>
              <a:pPr/>
              <a:t>20.10.2019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0712E5-EEBD-46D7-B148-94C79B068C4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C8A236-9B99-4483-82DE-A92064626E77}" type="datetimeFigureOut">
              <a:rPr lang="tr-TR" smtClean="0"/>
              <a:pPr/>
              <a:t>20.10.2019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0712E5-EEBD-46D7-B148-94C79B068C4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C8A236-9B99-4483-82DE-A92064626E77}" type="datetimeFigureOut">
              <a:rPr lang="tr-TR" smtClean="0"/>
              <a:pPr/>
              <a:t>20.10.2019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0712E5-EEBD-46D7-B148-94C79B068C4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6" name="5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C8A236-9B99-4483-82DE-A92064626E77}" type="datetimeFigureOut">
              <a:rPr lang="tr-TR" smtClean="0"/>
              <a:pPr/>
              <a:t>20.10.2019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0712E5-EEBD-46D7-B148-94C79B068C4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3C8A236-9B99-4483-82DE-A92064626E77}" type="datetimeFigureOut">
              <a:rPr lang="tr-TR" smtClean="0"/>
              <a:pPr/>
              <a:t>20.10.2019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0712E5-EEBD-46D7-B148-94C79B068C4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3C8A236-9B99-4483-82DE-A92064626E77}" type="datetimeFigureOut">
              <a:rPr lang="tr-TR" smtClean="0"/>
              <a:pPr/>
              <a:t>20.10.2019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80712E5-EEBD-46D7-B148-94C79B068C4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8 Serbest Form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9 Dik Üçgen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10 Düz Bağlayıcı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11 Köşeli Çift Ayraç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12 Köşeli Çift Ayraç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Serbest Form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11 Serbest Form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13 Dik Üçgen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14 Düz Bağlayıcı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3C8A236-9B99-4483-82DE-A92064626E77}" type="datetimeFigureOut">
              <a:rPr lang="tr-TR" smtClean="0"/>
              <a:pPr/>
              <a:t>20.10.2019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F80712E5-EEBD-46D7-B148-94C79B068C42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9" r:id="rId1"/>
    <p:sldLayoutId id="2147484130" r:id="rId2"/>
    <p:sldLayoutId id="2147484131" r:id="rId3"/>
    <p:sldLayoutId id="2147484132" r:id="rId4"/>
    <p:sldLayoutId id="2147484133" r:id="rId5"/>
    <p:sldLayoutId id="2147484134" r:id="rId6"/>
    <p:sldLayoutId id="2147484135" r:id="rId7"/>
    <p:sldLayoutId id="2147484136" r:id="rId8"/>
    <p:sldLayoutId id="2147484137" r:id="rId9"/>
    <p:sldLayoutId id="2147484138" r:id="rId10"/>
    <p:sldLayoutId id="214748413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image" Target="../media/image40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8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images.google.com/imgres?imgurl=http://www.pelvicphysiotherapy.com/Images/Deep%20Pelvic%20Floor%20Muscle.gif&amp;imgrefurl=http://www.pelvicphysiotherapy.com/Learning_PelvicFloor.html&amp;usg=__6n7fyTvp6ldT5gyu6Y3dn3RtKyc=&amp;h=231&amp;w=263&amp;sz=24&amp;hl=en&amp;start=38&amp;tbnid=FHed8uyJQF0kUM:&amp;tbnh=98&amp;tbnw=112&amp;prev=/images?q=pelvic+floor+muscles&amp;gbv=2&amp;ndsp=18&amp;hl=en&amp;sa=N&amp;start=36" TargetMode="External"/><Relationship Id="rId5" Type="http://schemas.openxmlformats.org/officeDocument/2006/relationships/image" Target="../media/image10.png"/><Relationship Id="rId10" Type="http://schemas.openxmlformats.org/officeDocument/2006/relationships/image" Target="../media/image13.jpeg"/><Relationship Id="rId4" Type="http://schemas.openxmlformats.org/officeDocument/2006/relationships/image" Target="../media/image9.jpeg"/><Relationship Id="rId9" Type="http://schemas.openxmlformats.org/officeDocument/2006/relationships/hyperlink" Target="http://images.google.com/imgres?imgurl=http://peakrunningperformance.com/webpages/images/stories/brain.jpg&amp;imgrefurl=http://peakrunningperformance.com/webpages/articles/latest-news/&amp;usg=__wR5070MSVtrZcRZTyHAVKgFzkOM=&amp;h=406&amp;w=500&amp;sz=147&amp;hl=en&amp;start=3&amp;tbnid=kqzWGRrrXqwB8M:&amp;tbnh=106&amp;tbnw=130&amp;prev=/images?q=brain&amp;gbv=2&amp;hl=en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jpeg"/><Relationship Id="rId3" Type="http://schemas.openxmlformats.org/officeDocument/2006/relationships/image" Target="../media/image80.jpeg"/><Relationship Id="rId7" Type="http://schemas.openxmlformats.org/officeDocument/2006/relationships/image" Target="../media/image8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jpeg"/><Relationship Id="rId9" Type="http://schemas.openxmlformats.org/officeDocument/2006/relationships/image" Target="../media/image86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png"/><Relationship Id="rId5" Type="http://schemas.openxmlformats.org/officeDocument/2006/relationships/image" Target="../media/image93.jpeg"/><Relationship Id="rId4" Type="http://schemas.openxmlformats.org/officeDocument/2006/relationships/image" Target="../media/image92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jpeg"/><Relationship Id="rId3" Type="http://schemas.openxmlformats.org/officeDocument/2006/relationships/image" Target="../media/image96.jpeg"/><Relationship Id="rId7" Type="http://schemas.openxmlformats.org/officeDocument/2006/relationships/image" Target="../media/image100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9.jpeg"/><Relationship Id="rId5" Type="http://schemas.openxmlformats.org/officeDocument/2006/relationships/image" Target="../media/image98.jpeg"/><Relationship Id="rId4" Type="http://schemas.openxmlformats.org/officeDocument/2006/relationships/image" Target="../media/image97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5.jpeg"/><Relationship Id="rId4" Type="http://schemas.openxmlformats.org/officeDocument/2006/relationships/image" Target="../media/image10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png"/><Relationship Id="rId4" Type="http://schemas.openxmlformats.org/officeDocument/2006/relationships/image" Target="../media/image114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857356" y="1500174"/>
            <a:ext cx="6600844" cy="1571636"/>
          </a:xfrm>
        </p:spPr>
        <p:txBody>
          <a:bodyPr>
            <a:normAutofit fontScale="90000"/>
          </a:bodyPr>
          <a:lstStyle/>
          <a:p>
            <a:pPr algn="ctr"/>
            <a:r>
              <a:rPr lang="tr-TR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r-TR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KRONİK PELVİK AĞRIYA JİNEKOLOJİK VE NEUROPELVİOLOJİK YAKLAŞIM</a:t>
            </a:r>
            <a:endParaRPr lang="tr-TR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928794" y="3071810"/>
            <a:ext cx="6550496" cy="1500198"/>
          </a:xfrm>
        </p:spPr>
        <p:txBody>
          <a:bodyPr>
            <a:normAutofit fontScale="92500" lnSpcReduction="20000"/>
          </a:bodyPr>
          <a:lstStyle/>
          <a:p>
            <a:pPr algn="ctr"/>
            <a:endParaRPr lang="tr-TR" sz="3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tr-TR" sz="3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Prof.Dr</a:t>
            </a:r>
            <a:r>
              <a:rPr lang="tr-TR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.Ahmet Kale</a:t>
            </a:r>
            <a:endParaRPr lang="tr-TR" sz="2000" cap="all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tr-TR" sz="2000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b="1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KARTAL DR. LÜTFİ KIRDAR EĞİTİM VE ARAŞTIRMA HASTANESİ</a:t>
            </a:r>
          </a:p>
          <a:p>
            <a:pPr algn="ctr"/>
            <a:endParaRPr lang="tr-TR" sz="2400" b="1" cap="all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tr-TR" sz="2400" cap="all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C:\Users\LENOVO\Desktop\images1Y2DFWO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857364"/>
            <a:ext cx="2000232" cy="2143125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3286115" cy="16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 descr="D:\Belgeler\Desktop\indi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00232" y="4500570"/>
            <a:ext cx="7143768" cy="2357431"/>
          </a:xfrm>
          <a:prstGeom prst="rect">
            <a:avLst/>
          </a:prstGeom>
          <a:noFill/>
        </p:spPr>
      </p:pic>
      <p:pic>
        <p:nvPicPr>
          <p:cNvPr id="4" name="Picture 4" descr="D:\Belgeler\Desktop\indir (1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76998" y="0"/>
            <a:ext cx="2667002" cy="1500174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14744" y="285728"/>
            <a:ext cx="2290754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500570"/>
            <a:ext cx="2000232" cy="2357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0" dirty="0" smtClean="0">
                <a:latin typeface="Times New Roman" pitchFamily="18" charset="0"/>
                <a:cs typeface="Times New Roman" pitchFamily="18" charset="0"/>
              </a:rPr>
              <a:t>Somatik Ağrı </a:t>
            </a:r>
            <a:endParaRPr lang="tr-TR" b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D:\Belgeler\Desktop\583ef176ae7849146c27b5eb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868" y="1571612"/>
            <a:ext cx="5150839" cy="4525962"/>
          </a:xfrm>
          <a:prstGeom prst="rect">
            <a:avLst/>
          </a:prstGeom>
          <a:noFill/>
        </p:spPr>
      </p:pic>
      <p:pic>
        <p:nvPicPr>
          <p:cNvPr id="2051" name="Picture 3" descr="D:\Belgeler\Desktop\indi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571612"/>
            <a:ext cx="2466975" cy="1847850"/>
          </a:xfrm>
          <a:prstGeom prst="rect">
            <a:avLst/>
          </a:prstGeom>
          <a:noFill/>
        </p:spPr>
      </p:pic>
      <p:pic>
        <p:nvPicPr>
          <p:cNvPr id="7" name="Picture 4" descr="D:\Belgeler\Desktop\pain diagram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571876"/>
            <a:ext cx="3571868" cy="300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2" name="Picture 2" descr="D:\Belgeler\Desktop\gen_pain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481138"/>
            <a:ext cx="7358114" cy="49482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500042"/>
            <a:ext cx="4500594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Metin kutusu"/>
          <p:cNvSpPr txBox="1"/>
          <p:nvPr/>
        </p:nvSpPr>
        <p:spPr>
          <a:xfrm>
            <a:off x="4929190" y="2571744"/>
            <a:ext cx="421481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Geçirilmiş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abdominal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operasyonlara bağlı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skar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yeri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endometriosisi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Herni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tr-TR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3200" dirty="0" smtClean="0">
                <a:effectLst/>
                <a:latin typeface="Times New Roman" pitchFamily="18" charset="0"/>
                <a:cs typeface="Times New Roman" pitchFamily="18" charset="0"/>
              </a:rPr>
              <a:t>ENDOMETRİOSİS</a:t>
            </a:r>
            <a:endParaRPr lang="tr-TR" sz="32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 descr="D:\Belgeler\Desktop\images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2" y="1785926"/>
            <a:ext cx="4000528" cy="2643206"/>
          </a:xfrm>
          <a:prstGeom prst="rect">
            <a:avLst/>
          </a:prstGeom>
          <a:noFill/>
        </p:spPr>
      </p:pic>
      <p:pic>
        <p:nvPicPr>
          <p:cNvPr id="4103" name="Picture 7" descr="D:\Belgeler\Desktop\shutterstock_126824625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9287" y="1643051"/>
            <a:ext cx="3494085" cy="4357718"/>
          </a:xfrm>
          <a:prstGeom prst="rect">
            <a:avLst/>
          </a:prstGeom>
          <a:noFill/>
        </p:spPr>
      </p:pic>
      <p:sp>
        <p:nvSpPr>
          <p:cNvPr id="10" name="9 Metin kutusu"/>
          <p:cNvSpPr txBox="1"/>
          <p:nvPr/>
        </p:nvSpPr>
        <p:spPr>
          <a:xfrm>
            <a:off x="4714876" y="5000636"/>
            <a:ext cx="23134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Uterosakral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nodularite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tr-T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tr-TR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Adneksiel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kitle </a:t>
            </a:r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sz="3600" dirty="0" smtClean="0">
                <a:effectLst/>
                <a:latin typeface="Times New Roman" pitchFamily="18" charset="0"/>
                <a:cs typeface="Times New Roman" pitchFamily="18" charset="0"/>
              </a:rPr>
              <a:t>ADENOMYOSİS</a:t>
            </a:r>
            <a:r>
              <a:rPr lang="tr-TR" dirty="0" smtClean="0"/>
              <a:t> </a:t>
            </a:r>
            <a:endParaRPr lang="tr-TR" dirty="0"/>
          </a:p>
        </p:txBody>
      </p:sp>
      <p:pic>
        <p:nvPicPr>
          <p:cNvPr id="6146" name="Picture 2" descr="D:\Belgeler\Desktop\68760947_367822880525801_4718776108381735702_n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643050"/>
            <a:ext cx="3500462" cy="4525962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4071934" y="1714488"/>
            <a:ext cx="61206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Multipar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, 30-50 yaş aralığı </a:t>
            </a:r>
          </a:p>
          <a:p>
            <a:pPr>
              <a:buFont typeface="Arial" pitchFamily="34" charset="0"/>
              <a:buChar char="•"/>
            </a:pPr>
            <a:endParaRPr lang="tr-TR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10 haftalık gebelik büyüklüğünde bir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uterus</a:t>
            </a:r>
            <a:endParaRPr lang="tr-TR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tr-TR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Yumuşak konturlu bir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uterus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Arial" pitchFamily="34" charset="0"/>
              <a:buChar char="•"/>
            </a:pPr>
            <a:endParaRPr lang="tr-TR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tr-TR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tr-TR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tr-TR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7" name="Picture 3" descr="D:\Belgeler\Desktop\c942f2a88cd0dc0aa5778e1851749312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3857628"/>
            <a:ext cx="3663946" cy="20159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0" dirty="0" smtClean="0">
                <a:latin typeface="Times New Roman" pitchFamily="18" charset="0"/>
                <a:cs typeface="Times New Roman" pitchFamily="18" charset="0"/>
              </a:rPr>
              <a:t>LEİOMYOMA</a:t>
            </a:r>
            <a:endParaRPr lang="tr-TR" dirty="0"/>
          </a:p>
        </p:txBody>
      </p:sp>
      <p:pic>
        <p:nvPicPr>
          <p:cNvPr id="4" name="Picture 3" descr="C:\Users\ahmet.kale\Desktop\Uterus-Fibroid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143504" y="1481138"/>
            <a:ext cx="3429024" cy="4525962"/>
          </a:xfrm>
          <a:prstGeom prst="rect">
            <a:avLst/>
          </a:prstGeom>
          <a:noFill/>
        </p:spPr>
      </p:pic>
      <p:sp>
        <p:nvSpPr>
          <p:cNvPr id="6" name="5 Metin kutusu"/>
          <p:cNvSpPr txBox="1"/>
          <p:nvPr/>
        </p:nvSpPr>
        <p:spPr>
          <a:xfrm>
            <a:off x="857224" y="2214554"/>
            <a:ext cx="294928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Dismenore</a:t>
            </a:r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tr-TR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tr-TR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Disparanui</a:t>
            </a:r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tr-TR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Kronik </a:t>
            </a:r>
            <a:r>
              <a:rPr lang="tr-TR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pelvik</a:t>
            </a:r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ağrı </a:t>
            </a:r>
            <a:endParaRPr lang="tr-T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PELVİK KONJESYON SENDROMU</a:t>
            </a:r>
            <a:endParaRPr lang="tr-TR" dirty="0"/>
          </a:p>
        </p:txBody>
      </p:sp>
      <p:pic>
        <p:nvPicPr>
          <p:cNvPr id="7171" name="Picture 3" descr="D:\Belgeler\Desktop\pelvic-venous-congestion-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715140" y="1643050"/>
            <a:ext cx="2428860" cy="3286148"/>
          </a:xfrm>
          <a:prstGeom prst="rect">
            <a:avLst/>
          </a:prstGeom>
          <a:noFill/>
        </p:spPr>
      </p:pic>
      <p:pic>
        <p:nvPicPr>
          <p:cNvPr id="7173" name="Picture 5" descr="D:\Belgeler\Desktop\p9780071813518-ch274_f00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1357298"/>
            <a:ext cx="3733800" cy="4481504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1643050"/>
            <a:ext cx="2486025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Metin kutusu"/>
          <p:cNvSpPr txBox="1"/>
          <p:nvPr/>
        </p:nvSpPr>
        <p:spPr>
          <a:xfrm>
            <a:off x="6143636" y="5572140"/>
            <a:ext cx="32328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Kronik </a:t>
            </a:r>
            <a:r>
              <a:rPr lang="tr-TR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pelvik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ağrıların</a:t>
            </a:r>
          </a:p>
          <a:p>
            <a:pPr algn="ctr"/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%30 ‘u </a:t>
            </a:r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800" dirty="0" smtClean="0">
                <a:latin typeface="Times New Roman" pitchFamily="18" charset="0"/>
                <a:cs typeface="Times New Roman" pitchFamily="18" charset="0"/>
              </a:rPr>
              <a:t>PELVİK KONJESYON SENDROMU</a:t>
            </a:r>
            <a:endParaRPr lang="tr-TR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286512" y="1571612"/>
            <a:ext cx="2601688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7" y="1809750"/>
            <a:ext cx="5500726" cy="4333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Ooforektomi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esnasında,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over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dokusunun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inkomplet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çıkarılması </a:t>
            </a:r>
          </a:p>
          <a:p>
            <a:endParaRPr lang="tr-TR" dirty="0" smtClean="0"/>
          </a:p>
          <a:p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3200" dirty="0" smtClean="0">
                <a:effectLst/>
                <a:latin typeface="Times New Roman" pitchFamily="18" charset="0"/>
                <a:cs typeface="Times New Roman" pitchFamily="18" charset="0"/>
              </a:rPr>
              <a:t>OVARIAN REMNANT </a:t>
            </a:r>
            <a:endParaRPr lang="tr-TR" sz="32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D:\Belgeler\Desktop\indi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2643182"/>
            <a:ext cx="2786082" cy="3357586"/>
          </a:xfrm>
          <a:prstGeom prst="rect">
            <a:avLst/>
          </a:prstGeom>
          <a:noFill/>
        </p:spPr>
      </p:pic>
      <p:pic>
        <p:nvPicPr>
          <p:cNvPr id="1029" name="Picture 5" descr="D:\Belgeler\Desktop\801efa3b9adcb0f004688357a63e6fcc--endometriosis-chiropracti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643182"/>
            <a:ext cx="2643206" cy="3343277"/>
          </a:xfrm>
          <a:prstGeom prst="rect">
            <a:avLst/>
          </a:prstGeom>
          <a:noFill/>
        </p:spPr>
      </p:pic>
      <p:pic>
        <p:nvPicPr>
          <p:cNvPr id="1030" name="Picture 6" descr="D:\Belgeler\Desktop\image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2786058"/>
            <a:ext cx="2476500" cy="32051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4000" b="0" dirty="0" err="1" smtClean="0">
                <a:latin typeface="Times New Roman" pitchFamily="18" charset="0"/>
                <a:cs typeface="Times New Roman" pitchFamily="18" charset="0"/>
              </a:rPr>
              <a:t>Residuel</a:t>
            </a:r>
            <a:r>
              <a:rPr lang="tr-TR" sz="40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4000" b="0" dirty="0" err="1" smtClean="0">
                <a:latin typeface="Times New Roman" pitchFamily="18" charset="0"/>
                <a:cs typeface="Times New Roman" pitchFamily="18" charset="0"/>
              </a:rPr>
              <a:t>over</a:t>
            </a:r>
            <a:r>
              <a:rPr lang="tr-TR" sz="4000" b="0" dirty="0" smtClean="0">
                <a:latin typeface="Times New Roman" pitchFamily="18" charset="0"/>
                <a:cs typeface="Times New Roman" pitchFamily="18" charset="0"/>
              </a:rPr>
              <a:t> sendromu </a:t>
            </a:r>
            <a:endParaRPr lang="tr-TR" sz="4000" b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14810" y="1539176"/>
            <a:ext cx="4471990" cy="4409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357298"/>
            <a:ext cx="4000528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Pelvis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, karın ön duvarı, ve kalçalarda lokalize olan altı ay yada uzun süren, fonksiyon kısıtlılığa ya da tedavi arayışına neden olan, ağrı olarak tanımlanmaktadır.</a:t>
            </a:r>
          </a:p>
          <a:p>
            <a:pPr algn="just"/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Üreme çağındaki kadınların </a:t>
            </a:r>
            <a:r>
              <a:rPr lang="tr-TR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%15-20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‘sinde görülmektedir.</a:t>
            </a:r>
          </a:p>
          <a:p>
            <a:pPr algn="just"/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Laparoskopilerin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%20’si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histerektomilerin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%16’sı 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kronik </a:t>
            </a:r>
          </a:p>
          <a:p>
            <a:pPr algn="just"/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pelvik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ağrı nedeni ile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yapılmaktdır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tr-TR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3200" dirty="0" smtClean="0">
                <a:effectLst/>
                <a:latin typeface="Times New Roman" pitchFamily="18" charset="0"/>
                <a:cs typeface="Times New Roman" pitchFamily="18" charset="0"/>
              </a:rPr>
              <a:t>KRONİK PELVİK AĞRI </a:t>
            </a:r>
            <a:endParaRPr lang="tr-TR" sz="32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ahmet.kale\Desktop\indir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2357430"/>
            <a:ext cx="3071802" cy="1171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2050" name="Picture 2" descr="C:\Users\ahmet.kale\Desktop\healthinfi.png.311b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071934" y="2011571"/>
            <a:ext cx="4614866" cy="3465095"/>
          </a:xfrm>
          <a:prstGeom prst="rect">
            <a:avLst/>
          </a:prstGeom>
          <a:noFill/>
        </p:spPr>
      </p:pic>
      <p:pic>
        <p:nvPicPr>
          <p:cNvPr id="2" name="Picture 2" descr="D:\Belgeler\Desktop\596px-Pelvic-floor-muscles_hammoc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571876"/>
            <a:ext cx="3355972" cy="2921000"/>
          </a:xfrm>
          <a:prstGeom prst="rect">
            <a:avLst/>
          </a:prstGeom>
          <a:noFill/>
        </p:spPr>
      </p:pic>
      <p:pic>
        <p:nvPicPr>
          <p:cNvPr id="2051" name="Picture 3" descr="D:\Belgeler\Desktop\what-pelvic-organ-prorlaps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1285860"/>
            <a:ext cx="3748092" cy="21431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Chlamydia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trachomatis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Neisseria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gonore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Gardnerella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vaginalis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ve anaerobik enfeksiyonlar </a:t>
            </a:r>
          </a:p>
          <a:p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L/S ile  saptanan 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PID’lerin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%20’sinde  kronik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pelvik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ağrı mevcut.</a:t>
            </a:r>
          </a:p>
          <a:p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3 veya daha fazla PID atağı geçirenlerin %67’sinde kronik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pelvik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ağrı mevcut</a:t>
            </a:r>
          </a:p>
          <a:p>
            <a:endParaRPr lang="tr-TR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3200" dirty="0" err="1" smtClean="0">
                <a:latin typeface="Times New Roman" pitchFamily="18" charset="0"/>
                <a:cs typeface="Times New Roman" pitchFamily="18" charset="0"/>
              </a:rPr>
              <a:t>Pelvik</a:t>
            </a:r>
            <a:r>
              <a:rPr lang="tr-TR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3200" dirty="0" err="1" smtClean="0">
                <a:latin typeface="Times New Roman" pitchFamily="18" charset="0"/>
                <a:cs typeface="Times New Roman" pitchFamily="18" charset="0"/>
              </a:rPr>
              <a:t>İnflamatuar</a:t>
            </a:r>
            <a:r>
              <a:rPr lang="tr-TR" sz="3200" dirty="0" smtClean="0">
                <a:latin typeface="Times New Roman" pitchFamily="18" charset="0"/>
                <a:cs typeface="Times New Roman" pitchFamily="18" charset="0"/>
              </a:rPr>
              <a:t> Hastalık </a:t>
            </a:r>
            <a:endParaRPr lang="tr-TR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500042"/>
            <a:ext cx="8384680" cy="5597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 descr="D:\Belgeler\Desktop\resized_30f37-5b0c2454turkbayrag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4000504"/>
            <a:ext cx="3810000" cy="25003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/>
          <a:lstStyle/>
          <a:p>
            <a:r>
              <a:rPr lang="tr-TR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Ağrı &amp; Jinekolojik nedenler </a:t>
            </a:r>
            <a:endParaRPr lang="tr-TR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71546"/>
            <a:ext cx="3457575" cy="2371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071547"/>
            <a:ext cx="3676650" cy="25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3929066"/>
            <a:ext cx="3643338" cy="2701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3786190"/>
            <a:ext cx="3466695" cy="2481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142984"/>
            <a:ext cx="8143932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71472" y="4000504"/>
            <a:ext cx="8572528" cy="2857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428736"/>
            <a:ext cx="7929618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Ağrı &amp; Jinekolojik nedenler </a:t>
            </a:r>
            <a:endParaRPr lang="tr-TR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Belgeler\Desktop\indir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71612"/>
            <a:ext cx="2543175" cy="2076452"/>
          </a:xfrm>
          <a:prstGeom prst="rect">
            <a:avLst/>
          </a:prstGeom>
          <a:noFill/>
        </p:spPr>
      </p:pic>
      <p:pic>
        <p:nvPicPr>
          <p:cNvPr id="1029" name="Picture 5" descr="D:\Belgeler\Desktop\adenomyosi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1428736"/>
            <a:ext cx="2928958" cy="2143139"/>
          </a:xfrm>
          <a:prstGeom prst="rect">
            <a:avLst/>
          </a:prstGeom>
          <a:noFill/>
        </p:spPr>
      </p:pic>
      <p:pic>
        <p:nvPicPr>
          <p:cNvPr id="1030" name="Picture 6" descr="D:\Belgeler\Desktop\pelvic_congestion_right_for_the_net_anotated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4214818"/>
            <a:ext cx="3286148" cy="2108200"/>
          </a:xfrm>
          <a:prstGeom prst="rect">
            <a:avLst/>
          </a:prstGeom>
          <a:noFill/>
        </p:spPr>
      </p:pic>
      <p:pic>
        <p:nvPicPr>
          <p:cNvPr id="1031" name="Picture 7" descr="D:\Belgeler\Desktop\hydrosalpinx-300x19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68" y="3786190"/>
            <a:ext cx="2666992" cy="2527300"/>
          </a:xfrm>
          <a:prstGeom prst="rect">
            <a:avLst/>
          </a:prstGeom>
          <a:noFill/>
        </p:spPr>
      </p:pic>
      <p:pic>
        <p:nvPicPr>
          <p:cNvPr id="1032" name="Picture 8" descr="D:\Belgeler\Desktop\ovariancysts-introduction-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00826" y="1500174"/>
            <a:ext cx="2357422" cy="2052632"/>
          </a:xfrm>
          <a:prstGeom prst="rect">
            <a:avLst/>
          </a:prstGeom>
          <a:noFill/>
        </p:spPr>
      </p:pic>
      <p:pic>
        <p:nvPicPr>
          <p:cNvPr id="1033" name="Picture 9" descr="D:\Belgeler\Desktop\801efa3b9adcb0f004688357a63e6fcc--endometriosis-chiropractic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15071" y="3786190"/>
            <a:ext cx="2828929" cy="27003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Picture 2" descr="C:\Users\doğumhane\Desktop\ISNP_Logo_Final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0"/>
            <a:ext cx="3286116" cy="1285860"/>
          </a:xfrm>
          <a:prstGeom prst="rect">
            <a:avLst/>
          </a:prstGeom>
          <a:noFill/>
        </p:spPr>
      </p:pic>
      <p:pic>
        <p:nvPicPr>
          <p:cNvPr id="5" name="Picture 3" descr="C:\Users\doğumhane\Desktop\Home_Banner_Possover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214478" y="2276872"/>
            <a:ext cx="5215006" cy="2009384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500034" y="4572008"/>
            <a:ext cx="65008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GYNECOLOGIST</a:t>
            </a:r>
          </a:p>
          <a:p>
            <a:pPr fontAlgn="base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Univ.-Prof. Dr. med.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Marc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Possover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Director of the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Possover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International Medical Center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2467" name="Picture 3" descr="C:\Users\doğumhane\Desktop\1_Home_Banner_Content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972056" cy="1285860"/>
          </a:xfrm>
          <a:prstGeom prst="rect">
            <a:avLst/>
          </a:prstGeom>
          <a:noFill/>
        </p:spPr>
      </p:pic>
      <p:sp>
        <p:nvSpPr>
          <p:cNvPr id="9" name="8 Metin kutusu"/>
          <p:cNvSpPr txBox="1"/>
          <p:nvPr/>
        </p:nvSpPr>
        <p:spPr>
          <a:xfrm>
            <a:off x="4000496" y="2500306"/>
            <a:ext cx="406748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PELVIK NÖROANATOMİ  </a:t>
            </a:r>
          </a:p>
          <a:p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KRONİK AĞRI  </a:t>
            </a:r>
          </a:p>
          <a:p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SİNİR KORUYUCU CERRAHİ </a:t>
            </a:r>
          </a:p>
          <a:p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NEUROMODULASYON TEDAVİSİ  </a:t>
            </a:r>
            <a:endParaRPr lang="tr-TR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1691680" y="1700808"/>
            <a:ext cx="86457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tr-TR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EURO  / PELVIOLOGY , 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is a new field in medical science </a:t>
            </a:r>
            <a:endParaRPr lang="tr-TR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tr-TR" dirty="0"/>
          </a:p>
        </p:txBody>
      </p:sp>
      <p:pic>
        <p:nvPicPr>
          <p:cNvPr id="10" name="Picture 3" descr="C:\Users\doğumhane\Desktop\10159_06X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4786322"/>
            <a:ext cx="2462249" cy="20716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    OTONOMİK  / İSTEMLİ 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4098" name="Picture 2" descr="C:\Users\LENOVO\Desktop\Autonomic+Nerve+Fiber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2" y="1481138"/>
            <a:ext cx="5609596" cy="4525962"/>
          </a:xfrm>
          <a:prstGeom prst="rect">
            <a:avLst/>
          </a:prstGeom>
          <a:noFill/>
        </p:spPr>
      </p:pic>
      <p:pic>
        <p:nvPicPr>
          <p:cNvPr id="4099" name="Picture 3" descr="C:\Users\LENOVO\Desktop\inv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780928"/>
            <a:ext cx="2304256" cy="3456384"/>
          </a:xfrm>
          <a:prstGeom prst="rect">
            <a:avLst/>
          </a:prstGeom>
          <a:noFill/>
        </p:spPr>
      </p:pic>
      <p:sp>
        <p:nvSpPr>
          <p:cNvPr id="6" name="5 Aşağı Ok"/>
          <p:cNvSpPr/>
          <p:nvPr/>
        </p:nvSpPr>
        <p:spPr>
          <a:xfrm>
            <a:off x="971600" y="1340768"/>
            <a:ext cx="484632" cy="97840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7" name="6 Aşağı Ok"/>
          <p:cNvSpPr/>
          <p:nvPr/>
        </p:nvSpPr>
        <p:spPr>
          <a:xfrm>
            <a:off x="7668344" y="1412776"/>
            <a:ext cx="432048" cy="1008112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Metin kutusu"/>
          <p:cNvSpPr txBox="1"/>
          <p:nvPr/>
        </p:nvSpPr>
        <p:spPr>
          <a:xfrm>
            <a:off x="7452320" y="2564905"/>
            <a:ext cx="1691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SOMATIC </a:t>
            </a:r>
          </a:p>
          <a:p>
            <a:pPr algn="ctr"/>
            <a:r>
              <a:rPr lang="tr-T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NERVE </a:t>
            </a:r>
            <a:endParaRPr lang="tr-TR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6228184" y="4725144"/>
            <a:ext cx="40686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Innervate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skeletal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muscles</a:t>
            </a:r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Originate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ventral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roots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of</a:t>
            </a:r>
          </a:p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spinal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nerves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tr-TR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5" name="Picture 3" descr="D:\Belgeler\Desktop\Zonen Bein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0" y="1714488"/>
            <a:ext cx="4857752" cy="4786346"/>
          </a:xfrm>
          <a:prstGeom prst="rect">
            <a:avLst/>
          </a:prstGeom>
          <a:noFill/>
        </p:spPr>
      </p:pic>
      <p:pic>
        <p:nvPicPr>
          <p:cNvPr id="1026" name="Picture 2" descr="C:\Users\ahmet.kale\Desktop\m_hoff2_c011f001b.pn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00034" y="2071678"/>
            <a:ext cx="2857500" cy="27860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2514"/>
            <a:ext cx="7772400" cy="1362456"/>
          </a:xfr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Etiology</a:t>
            </a:r>
            <a:endParaRPr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11267" name="Picture 2" descr="http://www.anatomyacts.co.uk/learning/primary/Anatomy%20Acts%20Montage_files/image00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0400" y="1676400"/>
            <a:ext cx="27432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36"/>
          <p:cNvGrpSpPr>
            <a:grpSpLocks/>
          </p:cNvGrpSpPr>
          <p:nvPr/>
        </p:nvGrpSpPr>
        <p:grpSpPr bwMode="auto">
          <a:xfrm>
            <a:off x="304800" y="4171950"/>
            <a:ext cx="4038600" cy="2238375"/>
            <a:chOff x="304800" y="4171950"/>
            <a:chExt cx="4038600" cy="2238375"/>
          </a:xfrm>
        </p:grpSpPr>
        <p:pic>
          <p:nvPicPr>
            <p:cNvPr id="11285" name="Picture 18" descr="http://kidshealth.org/parent/positive/talk/images_68908/1095775633560.uterus_diagram.jp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04800" y="4572000"/>
              <a:ext cx="2000250" cy="1838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6" name="Straight Connector 15"/>
            <p:cNvCxnSpPr>
              <a:stCxn id="196626" idx="3"/>
            </p:cNvCxnSpPr>
            <p:nvPr/>
          </p:nvCxnSpPr>
          <p:spPr>
            <a:xfrm flipV="1">
              <a:off x="2305050" y="4267200"/>
              <a:ext cx="2038350" cy="1223963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87" name="TextBox 28"/>
            <p:cNvSpPr txBox="1">
              <a:spLocks noChangeArrowheads="1"/>
            </p:cNvSpPr>
            <p:nvPr/>
          </p:nvSpPr>
          <p:spPr bwMode="auto">
            <a:xfrm>
              <a:off x="323850" y="4171950"/>
              <a:ext cx="1645002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tr-TR" sz="2000" b="1" dirty="0" smtClean="0"/>
                <a:t>Jinekolojik </a:t>
              </a:r>
              <a:r>
                <a:rPr lang="en-US" sz="2000" b="1" dirty="0" smtClean="0"/>
                <a:t> </a:t>
              </a:r>
              <a:endParaRPr lang="en-US" sz="2000" b="1" dirty="0"/>
            </a:p>
          </p:txBody>
        </p:sp>
      </p:grpSp>
      <p:grpSp>
        <p:nvGrpSpPr>
          <p:cNvPr id="3" name="Group 35"/>
          <p:cNvGrpSpPr>
            <a:grpSpLocks/>
          </p:cNvGrpSpPr>
          <p:nvPr/>
        </p:nvGrpSpPr>
        <p:grpSpPr bwMode="auto">
          <a:xfrm>
            <a:off x="171450" y="1009650"/>
            <a:ext cx="4171950" cy="3105150"/>
            <a:chOff x="171450" y="1009719"/>
            <a:chExt cx="4171950" cy="3105081"/>
          </a:xfrm>
        </p:grpSpPr>
        <p:pic>
          <p:nvPicPr>
            <p:cNvPr id="11282" name="Picture 10" descr="http://www2.state.id.us/phd7/HPPS/Promotion/colorectal.gif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33400" y="1438343"/>
              <a:ext cx="1371600" cy="1781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7" name="Straight Connector 16"/>
            <p:cNvCxnSpPr>
              <a:stCxn id="196618" idx="3"/>
            </p:cNvCxnSpPr>
            <p:nvPr/>
          </p:nvCxnSpPr>
          <p:spPr>
            <a:xfrm>
              <a:off x="1905000" y="2328903"/>
              <a:ext cx="2438400" cy="1785897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84" name="TextBox 30"/>
            <p:cNvSpPr txBox="1">
              <a:spLocks noChangeArrowheads="1"/>
            </p:cNvSpPr>
            <p:nvPr/>
          </p:nvSpPr>
          <p:spPr bwMode="auto">
            <a:xfrm>
              <a:off x="171450" y="1009719"/>
              <a:ext cx="213391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2000" b="1" dirty="0"/>
                <a:t>Gastrointestinal</a:t>
              </a:r>
            </a:p>
          </p:txBody>
        </p:sp>
      </p:grpSp>
      <p:grpSp>
        <p:nvGrpSpPr>
          <p:cNvPr id="4" name="Group 39"/>
          <p:cNvGrpSpPr>
            <a:grpSpLocks/>
          </p:cNvGrpSpPr>
          <p:nvPr/>
        </p:nvGrpSpPr>
        <p:grpSpPr bwMode="auto">
          <a:xfrm>
            <a:off x="4572000" y="4343400"/>
            <a:ext cx="4556239" cy="2247900"/>
            <a:chOff x="4572000" y="4343400"/>
            <a:chExt cx="4556170" cy="2247900"/>
          </a:xfrm>
        </p:grpSpPr>
        <p:pic>
          <p:nvPicPr>
            <p:cNvPr id="11279" name="Picture 16" descr="http://t1.gstatic.com/images?q=tbn:FHed8uyJQF0kUM:http://www.pelvicphysiotherapy.com/Images/Deep%2520Pelvic%2520Floor%2520Muscle.gif">
              <a:hlinkClick r:id="rId6"/>
            </p:cNvPr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7086600" y="5124450"/>
              <a:ext cx="1676400" cy="1466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20" name="Straight Connector 19"/>
            <p:cNvCxnSpPr/>
            <p:nvPr/>
          </p:nvCxnSpPr>
          <p:spPr>
            <a:xfrm>
              <a:off x="4572000" y="4343400"/>
              <a:ext cx="2514560" cy="137160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81" name="TextBox 32"/>
            <p:cNvSpPr txBox="1">
              <a:spLocks noChangeArrowheads="1"/>
            </p:cNvSpPr>
            <p:nvPr/>
          </p:nvSpPr>
          <p:spPr bwMode="auto">
            <a:xfrm>
              <a:off x="6784295" y="4714815"/>
              <a:ext cx="2343875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2000" b="1" dirty="0" err="1" smtClean="0"/>
                <a:t>Mus</a:t>
              </a:r>
              <a:r>
                <a:rPr lang="tr-TR" sz="2000" b="1" dirty="0" err="1" smtClean="0"/>
                <a:t>kuloskeletal</a:t>
              </a:r>
              <a:r>
                <a:rPr lang="tr-TR" sz="2000" b="1" dirty="0" smtClean="0"/>
                <a:t> </a:t>
              </a:r>
              <a:endParaRPr lang="en-US" sz="2000" b="1" dirty="0"/>
            </a:p>
          </p:txBody>
        </p:sp>
      </p:grpSp>
      <p:grpSp>
        <p:nvGrpSpPr>
          <p:cNvPr id="5" name="Group 38"/>
          <p:cNvGrpSpPr>
            <a:grpSpLocks/>
          </p:cNvGrpSpPr>
          <p:nvPr/>
        </p:nvGrpSpPr>
        <p:grpSpPr bwMode="auto">
          <a:xfrm>
            <a:off x="4572000" y="1905000"/>
            <a:ext cx="4432300" cy="2346325"/>
            <a:chOff x="4572000" y="1904940"/>
            <a:chExt cx="4432300" cy="2346952"/>
          </a:xfrm>
        </p:grpSpPr>
        <p:pic>
          <p:nvPicPr>
            <p:cNvPr id="11276" name="Picture 14" descr="http://www.umm.edu/urology-info/images/utract1.gif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7391400" y="2286000"/>
              <a:ext cx="1612900" cy="19658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23" name="Straight Connector 22"/>
            <p:cNvCxnSpPr/>
            <p:nvPr/>
          </p:nvCxnSpPr>
          <p:spPr>
            <a:xfrm flipV="1">
              <a:off x="4572000" y="2895805"/>
              <a:ext cx="2819400" cy="1219526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78" name="TextBox 33"/>
            <p:cNvSpPr txBox="1">
              <a:spLocks noChangeArrowheads="1"/>
            </p:cNvSpPr>
            <p:nvPr/>
          </p:nvSpPr>
          <p:spPr bwMode="auto">
            <a:xfrm>
              <a:off x="7498669" y="1904940"/>
              <a:ext cx="1241045" cy="4002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2000" b="1" dirty="0" err="1" smtClean="0"/>
                <a:t>Urolo</a:t>
              </a:r>
              <a:r>
                <a:rPr lang="tr-TR" sz="2000" b="1" dirty="0" err="1" smtClean="0"/>
                <a:t>jik</a:t>
              </a:r>
              <a:r>
                <a:rPr lang="tr-TR" sz="2000" b="1" dirty="0" smtClean="0"/>
                <a:t> </a:t>
              </a:r>
              <a:endParaRPr lang="en-US" sz="2000" b="1" dirty="0"/>
            </a:p>
          </p:txBody>
        </p:sp>
      </p:grpSp>
      <p:grpSp>
        <p:nvGrpSpPr>
          <p:cNvPr id="6" name="Group 37"/>
          <p:cNvGrpSpPr>
            <a:grpSpLocks/>
          </p:cNvGrpSpPr>
          <p:nvPr/>
        </p:nvGrpSpPr>
        <p:grpSpPr bwMode="auto">
          <a:xfrm>
            <a:off x="4572000" y="-9525"/>
            <a:ext cx="3606800" cy="1990725"/>
            <a:chOff x="4572000" y="-9525"/>
            <a:chExt cx="3607441" cy="1990725"/>
          </a:xfrm>
        </p:grpSpPr>
        <p:pic>
          <p:nvPicPr>
            <p:cNvPr id="11273" name="Picture 12" descr="http://t2.gstatic.com/images?q=tbn:kqzWGRrrXqwB8M:http://peakrunningperformance.com/webpages/images/stories/brain.jpg">
              <a:hlinkClick r:id="rId9"/>
            </p:cNvPr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6476999" y="381000"/>
              <a:ext cx="1495245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27" name="Straight Connector 26"/>
            <p:cNvCxnSpPr/>
            <p:nvPr/>
          </p:nvCxnSpPr>
          <p:spPr>
            <a:xfrm flipV="1">
              <a:off x="4572000" y="914400"/>
              <a:ext cx="1924392" cy="106680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75" name="TextBox 34"/>
            <p:cNvSpPr txBox="1">
              <a:spLocks noChangeArrowheads="1"/>
            </p:cNvSpPr>
            <p:nvPr/>
          </p:nvSpPr>
          <p:spPr bwMode="auto">
            <a:xfrm>
              <a:off x="6269944" y="-9525"/>
              <a:ext cx="1909497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2000" b="1"/>
                <a:t>Psychological</a:t>
              </a:r>
            </a:p>
          </p:txBody>
        </p:sp>
      </p:grpSp>
    </p:spTree>
  </p:cSld>
  <p:clrMapOvr>
    <a:masterClrMapping/>
  </p:clrMapOvr>
  <p:transition spd="med" advTm="81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Lumbal</a:t>
            </a:r>
            <a:r>
              <a:rPr lang="tr-TR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b="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Pleksus</a:t>
            </a:r>
            <a:r>
              <a:rPr lang="tr-TR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85860"/>
            <a:ext cx="5011202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 descr="C:\Users\doğumhane\Desktop\1-ilioinguinal-nerv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1571612"/>
            <a:ext cx="4714876" cy="4643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Somatik  </a:t>
            </a:r>
            <a:r>
              <a:rPr lang="tr-TR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Pelvik</a:t>
            </a:r>
            <a:r>
              <a:rPr lang="tr-TR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Ağrı ,çoğunlukla </a:t>
            </a:r>
            <a:r>
              <a:rPr lang="tr-TR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sakral</a:t>
            </a:r>
            <a:r>
              <a:rPr lang="tr-TR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pleksus</a:t>
            </a:r>
            <a:r>
              <a:rPr lang="tr-TR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ve onun dallarını tutan patolojilerden kaynaklanır </a:t>
            </a:r>
            <a:r>
              <a:rPr lang="tr-TR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r-TR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2050" name="Picture 2" descr="C:\Users\LENOVO\Desktop\The-sacral-plexus-Reproduced-with-permission-from-Isaacs-RE-Fessler-RG-Lumbar-an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708920"/>
            <a:ext cx="7776864" cy="33542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Sakral</a:t>
            </a:r>
            <a:r>
              <a:rPr lang="tr-TR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b="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Pleksus</a:t>
            </a:r>
            <a:endParaRPr lang="tr-TR" dirty="0"/>
          </a:p>
        </p:txBody>
      </p:sp>
      <p:pic>
        <p:nvPicPr>
          <p:cNvPr id="2051" name="Picture 3" descr="C:\Users\LENOVO\Desktop\Sacral-Plexus-Deviation-of-the-Sciatic-Nerv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484784"/>
            <a:ext cx="3672408" cy="4525962"/>
          </a:xfrm>
          <a:prstGeom prst="rect">
            <a:avLst/>
          </a:prstGeom>
          <a:noFill/>
        </p:spPr>
      </p:pic>
      <p:pic>
        <p:nvPicPr>
          <p:cNvPr id="2052" name="Picture 4" descr="C:\Users\LENOVO\Desktop\home-remedies-for-sciatic-nerve-pain-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0636" y="1340768"/>
            <a:ext cx="4353364" cy="1944216"/>
          </a:xfrm>
          <a:prstGeom prst="rect">
            <a:avLst/>
          </a:prstGeom>
          <a:noFill/>
        </p:spPr>
      </p:pic>
      <p:pic>
        <p:nvPicPr>
          <p:cNvPr id="2053" name="Picture 5" descr="C:\Users\LENOVO\Desktop\imag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3429000"/>
            <a:ext cx="4104456" cy="1488951"/>
          </a:xfrm>
          <a:prstGeom prst="rect">
            <a:avLst/>
          </a:prstGeom>
          <a:noFill/>
        </p:spPr>
      </p:pic>
      <p:pic>
        <p:nvPicPr>
          <p:cNvPr id="2054" name="Picture 6" descr="C:\Users\LENOVO\Desktop\images (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5976" y="5257800"/>
            <a:ext cx="4464496" cy="1600200"/>
          </a:xfrm>
          <a:prstGeom prst="rect">
            <a:avLst/>
          </a:prstGeom>
          <a:noFill/>
        </p:spPr>
      </p:pic>
      <p:pic>
        <p:nvPicPr>
          <p:cNvPr id="1026" name="Picture 2" descr="C:\Users\LENOVO\Desktop\Sciatica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260648"/>
            <a:ext cx="2664296" cy="1944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800" dirty="0" err="1" smtClean="0">
                <a:latin typeface="Times New Roman" pitchFamily="18" charset="0"/>
                <a:cs typeface="Times New Roman" pitchFamily="18" charset="0"/>
              </a:rPr>
              <a:t>Pelvik</a:t>
            </a:r>
            <a:r>
              <a:rPr lang="tr-TR" sz="2800" dirty="0" smtClean="0">
                <a:latin typeface="Times New Roman" pitchFamily="18" charset="0"/>
                <a:cs typeface="Times New Roman" pitchFamily="18" charset="0"/>
              </a:rPr>
              <a:t> Somatik Sinir Sistemi </a:t>
            </a:r>
            <a:r>
              <a:rPr lang="tr-TR" sz="2800" dirty="0" err="1" smtClean="0">
                <a:latin typeface="Times New Roman" pitchFamily="18" charset="0"/>
                <a:cs typeface="Times New Roman" pitchFamily="18" charset="0"/>
              </a:rPr>
              <a:t>Dermatomları</a:t>
            </a:r>
            <a:r>
              <a:rPr lang="tr-TR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tr-TR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doğumhane\Desktop\disc-nerve-pai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00240"/>
            <a:ext cx="2714612" cy="4240211"/>
          </a:xfrm>
          <a:prstGeom prst="rect">
            <a:avLst/>
          </a:prstGeom>
          <a:noFill/>
        </p:spPr>
      </p:pic>
      <p:pic>
        <p:nvPicPr>
          <p:cNvPr id="5" name="Picture 2" descr="C:\Users\doğumhane\Desktop\1314691297_Ch_1.11_Fig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2214554"/>
            <a:ext cx="2938454" cy="4286280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2357430"/>
            <a:ext cx="2524125" cy="3890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36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Somatik   / </a:t>
            </a:r>
            <a:r>
              <a:rPr lang="tr-TR" sz="3600" b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Neuropatik</a:t>
            </a:r>
            <a:r>
              <a:rPr lang="tr-TR" sz="36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Ağrı </a:t>
            </a:r>
            <a:endParaRPr lang="tr-TR" sz="3600" b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LENOVO\Desktop\650x350_nerve_pain_slideshow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528457"/>
            <a:ext cx="3106688" cy="2764639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1763688" y="2492896"/>
            <a:ext cx="18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Burning</a:t>
            </a:r>
            <a:r>
              <a:rPr lang="tr-TR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Pain</a:t>
            </a:r>
            <a:r>
              <a:rPr lang="tr-TR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r-TR" sz="2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LENOVO\Desktop\sn-harmprofitH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6" y="1428736"/>
            <a:ext cx="2357422" cy="1993970"/>
          </a:xfrm>
          <a:prstGeom prst="rect">
            <a:avLst/>
          </a:prstGeom>
          <a:noFill/>
        </p:spPr>
      </p:pic>
      <p:sp>
        <p:nvSpPr>
          <p:cNvPr id="7" name="6 Metin kutusu"/>
          <p:cNvSpPr txBox="1"/>
          <p:nvPr/>
        </p:nvSpPr>
        <p:spPr>
          <a:xfrm>
            <a:off x="6012160" y="3573016"/>
            <a:ext cx="31007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Electrical</a:t>
            </a:r>
            <a:r>
              <a:rPr lang="tr-TR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Shock</a:t>
            </a:r>
            <a:r>
              <a:rPr lang="tr-TR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Like</a:t>
            </a:r>
            <a:r>
              <a:rPr lang="tr-TR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Pain</a:t>
            </a:r>
            <a:r>
              <a:rPr lang="tr-TR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r-TR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C:\Users\LENOVO\Desktop\What-causes-pins-and-needles-all-over-the-body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8" y="4506640"/>
            <a:ext cx="2016224" cy="2351360"/>
          </a:xfrm>
          <a:prstGeom prst="rect">
            <a:avLst/>
          </a:prstGeom>
          <a:noFill/>
        </p:spPr>
      </p:pic>
      <p:sp>
        <p:nvSpPr>
          <p:cNvPr id="9" name="8 Metin kutusu"/>
          <p:cNvSpPr txBox="1"/>
          <p:nvPr/>
        </p:nvSpPr>
        <p:spPr>
          <a:xfrm>
            <a:off x="2627784" y="4869160"/>
            <a:ext cx="16209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Karıncalanma</a:t>
            </a:r>
            <a:endParaRPr lang="tr-TR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 descr="C:\Users\LENOVO\Desktop\Hands-and-Foot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57884" y="4553744"/>
            <a:ext cx="2736304" cy="2304256"/>
          </a:xfrm>
          <a:prstGeom prst="rect">
            <a:avLst/>
          </a:prstGeom>
          <a:noFill/>
        </p:spPr>
      </p:pic>
      <p:pic>
        <p:nvPicPr>
          <p:cNvPr id="1030" name="Picture 6" descr="C:\Users\LENOVO\Desktop\3D-man-stabbed-on-the-chest-with-a-knife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4365104"/>
            <a:ext cx="2218134" cy="2492896"/>
          </a:xfrm>
          <a:prstGeom prst="rect">
            <a:avLst/>
          </a:prstGeom>
          <a:noFill/>
        </p:spPr>
      </p:pic>
      <p:sp>
        <p:nvSpPr>
          <p:cNvPr id="11" name="10 Dikdörtgen"/>
          <p:cNvSpPr/>
          <p:nvPr/>
        </p:nvSpPr>
        <p:spPr>
          <a:xfrm>
            <a:off x="6500826" y="4000504"/>
            <a:ext cx="18155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Hiperaljezi</a:t>
            </a:r>
            <a:r>
              <a:rPr lang="tr-TR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r-TR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4427984" y="4365104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Parestezi</a:t>
            </a:r>
            <a:r>
              <a:rPr lang="tr-TR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dirty="0" smtClean="0"/>
              <a:t> </a:t>
            </a:r>
            <a:endParaRPr lang="tr-TR" dirty="0"/>
          </a:p>
        </p:txBody>
      </p:sp>
      <p:pic>
        <p:nvPicPr>
          <p:cNvPr id="2" name="Picture 2" descr="C:\Users\doğumhane\Desktop\womanabdominalpaints178462_118981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71934" y="1142984"/>
            <a:ext cx="1684265" cy="3143272"/>
          </a:xfrm>
          <a:prstGeom prst="rect">
            <a:avLst/>
          </a:prstGeom>
          <a:noFill/>
        </p:spPr>
      </p:pic>
      <p:pic>
        <p:nvPicPr>
          <p:cNvPr id="4" name="Picture 3" descr="C:\Users\doğumhane\Desktop\imagesXHQZK3SF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142852"/>
            <a:ext cx="1904995" cy="9572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D:\Belgeler\Desktop\nerve damag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0839" y="1481138"/>
            <a:ext cx="8022321" cy="45259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3200" dirty="0" err="1" smtClean="0">
                <a:effectLst/>
                <a:latin typeface="Times New Roman" pitchFamily="18" charset="0"/>
                <a:cs typeface="Times New Roman" pitchFamily="18" charset="0"/>
              </a:rPr>
              <a:t>Pelvik</a:t>
            </a:r>
            <a:r>
              <a:rPr lang="tr-TR" sz="32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3200" dirty="0" err="1" smtClean="0">
                <a:effectLst/>
                <a:latin typeface="Times New Roman" pitchFamily="18" charset="0"/>
                <a:cs typeface="Times New Roman" pitchFamily="18" charset="0"/>
              </a:rPr>
              <a:t>neuro</a:t>
            </a:r>
            <a:r>
              <a:rPr lang="tr-TR" sz="3200" dirty="0" smtClean="0">
                <a:effectLst/>
                <a:latin typeface="Times New Roman" pitchFamily="18" charset="0"/>
                <a:cs typeface="Times New Roman" pitchFamily="18" charset="0"/>
              </a:rPr>
              <a:t>- MRI</a:t>
            </a:r>
            <a:endParaRPr lang="tr-TR" sz="32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doğumhane\Desktop\220px-Bilateral_Sciatic_Neurography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2357430"/>
            <a:ext cx="3698896" cy="2478892"/>
          </a:xfrm>
          <a:prstGeom prst="rect">
            <a:avLst/>
          </a:prstGeom>
          <a:noFill/>
        </p:spPr>
      </p:pic>
      <p:pic>
        <p:nvPicPr>
          <p:cNvPr id="5123" name="Picture 3" descr="C:\Users\doğumhane\Desktop\untitle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6" y="2714620"/>
            <a:ext cx="2438400" cy="1876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6" name="Picture 3" descr="C:\Users\LENOVO\Desktop\imagesRNG9LEC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700808"/>
            <a:ext cx="3456384" cy="3312368"/>
          </a:xfrm>
          <a:prstGeom prst="rect">
            <a:avLst/>
          </a:prstGeom>
          <a:noFill/>
        </p:spPr>
      </p:pic>
      <p:pic>
        <p:nvPicPr>
          <p:cNvPr id="2051" name="Picture 3" descr="C:\Users\LENOVO\Desktop\imagesF3ALR95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988840"/>
            <a:ext cx="2880320" cy="3024336"/>
          </a:xfrm>
          <a:prstGeom prst="rect">
            <a:avLst/>
          </a:prstGeom>
          <a:noFill/>
        </p:spPr>
      </p:pic>
      <p:pic>
        <p:nvPicPr>
          <p:cNvPr id="2052" name="Picture 4" descr="C:\Users\LENOVO\Desktop\Dorsal-view-of-the-cerebellum-and-spinal-cord-Resim-4-Cerebellum-ve-Medulla-spinalisi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5445224"/>
            <a:ext cx="6407249" cy="1202060"/>
          </a:xfrm>
          <a:prstGeom prst="rect">
            <a:avLst/>
          </a:prstGeom>
          <a:noFill/>
        </p:spPr>
      </p:pic>
      <p:pic>
        <p:nvPicPr>
          <p:cNvPr id="2053" name="Picture 5" descr="C:\Users\LENOVO\Desktop\images53BZ942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0"/>
            <a:ext cx="3851920" cy="2088232"/>
          </a:xfrm>
          <a:prstGeom prst="rect">
            <a:avLst/>
          </a:prstGeom>
          <a:noFill/>
        </p:spPr>
      </p:pic>
      <p:pic>
        <p:nvPicPr>
          <p:cNvPr id="7" name="Picture 6" descr="C:\Users\LENOVO\Desktop\untitled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0"/>
            <a:ext cx="3606670" cy="1643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026" name="Picture 2" descr="C:\Users\doğumhane\Desktop\inde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5143512"/>
            <a:ext cx="3109917" cy="1571623"/>
          </a:xfrm>
          <a:prstGeom prst="rect">
            <a:avLst/>
          </a:prstGeom>
          <a:noFill/>
        </p:spPr>
      </p:pic>
      <p:pic>
        <p:nvPicPr>
          <p:cNvPr id="1028" name="Picture 4" descr="C:\Users\doğumhane\Desktop\3ee0c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786182" cy="6858000"/>
          </a:xfrm>
          <a:prstGeom prst="rect">
            <a:avLst/>
          </a:prstGeom>
          <a:noFill/>
        </p:spPr>
      </p:pic>
      <p:pic>
        <p:nvPicPr>
          <p:cNvPr id="1029" name="Picture 5" descr="C:\Users\doğumhane\Desktop\open-door-blue-sky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57865" y="0"/>
            <a:ext cx="3386135" cy="2495547"/>
          </a:xfrm>
          <a:prstGeom prst="rect">
            <a:avLst/>
          </a:prstGeom>
          <a:noFill/>
        </p:spPr>
      </p:pic>
      <p:sp>
        <p:nvSpPr>
          <p:cNvPr id="8" name="7 Sağ Ok"/>
          <p:cNvSpPr/>
          <p:nvPr/>
        </p:nvSpPr>
        <p:spPr>
          <a:xfrm>
            <a:off x="4357686" y="1000108"/>
            <a:ext cx="1335598" cy="7143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098" name="Picture 2" descr="D:\Belgeler\Desktop\Anatomy-of-the-pelvic-autonomic-nerves-with-relation-to-rectum-The-inferior-hypogastric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53068" y="2571744"/>
            <a:ext cx="3590932" cy="2214578"/>
          </a:xfrm>
          <a:prstGeom prst="rect">
            <a:avLst/>
          </a:prstGeom>
          <a:noFill/>
        </p:spPr>
      </p:pic>
      <p:sp>
        <p:nvSpPr>
          <p:cNvPr id="9" name="8 Sağ Ok"/>
          <p:cNvSpPr/>
          <p:nvPr/>
        </p:nvSpPr>
        <p:spPr>
          <a:xfrm rot="21183048">
            <a:off x="4815280" y="3789978"/>
            <a:ext cx="778573" cy="68187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099" name="Picture 3" descr="D:\Belgeler\Desktop\indir (3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857356" y="3500438"/>
            <a:ext cx="2876550" cy="2143140"/>
          </a:xfrm>
          <a:prstGeom prst="rect">
            <a:avLst/>
          </a:prstGeom>
          <a:noFill/>
        </p:spPr>
      </p:pic>
      <p:pic>
        <p:nvPicPr>
          <p:cNvPr id="11" name="Picture 7" descr="C:\Users\LENOVO\Desktop\pmlgzn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29256" y="4786322"/>
            <a:ext cx="3714744" cy="2071678"/>
          </a:xfrm>
          <a:prstGeom prst="rect">
            <a:avLst/>
          </a:prstGeom>
          <a:noFill/>
        </p:spPr>
      </p:pic>
      <p:pic>
        <p:nvPicPr>
          <p:cNvPr id="12" name="Picture 6" descr="C:\Users\LENOVO\Desktop\gynecologist-image-vector-1857698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71736" y="0"/>
            <a:ext cx="1714512" cy="27014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5122" name="Picture 2" descr="D:\Belgeler\Desktop\images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714356"/>
            <a:ext cx="3824297" cy="250033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642918"/>
            <a:ext cx="400052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 descr="D:\Belgeler\Desktop\aefbed_e42ed64c8f794ebfb6b9fe47705ee350_mv2 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3714752"/>
            <a:ext cx="3786186" cy="2717798"/>
          </a:xfrm>
          <a:prstGeom prst="rect">
            <a:avLst/>
          </a:prstGeom>
          <a:noFill/>
        </p:spPr>
      </p:pic>
      <p:pic>
        <p:nvPicPr>
          <p:cNvPr id="5125" name="Picture 5" descr="D:\Belgeler\Desktop\maxresdefault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3929066"/>
            <a:ext cx="3682983" cy="20716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32"/>
            <a:ext cx="7377545" cy="5072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1857364"/>
            <a:ext cx="3786182" cy="5000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N=97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consecutive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patients</a:t>
            </a:r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Mean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age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: 52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years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old</a:t>
            </a:r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Sign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Intractable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neuropathic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pelvic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pain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Laparoscopy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tr-TR" sz="2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Pelvic</a:t>
            </a:r>
            <a:r>
              <a:rPr lang="tr-TR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Neurovasculer</a:t>
            </a:r>
            <a:r>
              <a:rPr lang="tr-TR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Entrapment</a:t>
            </a:r>
            <a:r>
              <a:rPr lang="tr-TR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r-TR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1440"/>
            <a:ext cx="9144000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Sağ Ok"/>
          <p:cNvSpPr/>
          <p:nvPr/>
        </p:nvSpPr>
        <p:spPr>
          <a:xfrm flipV="1">
            <a:off x="2699792" y="5373216"/>
            <a:ext cx="546360" cy="2796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2428868"/>
            <a:ext cx="3426374" cy="2928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3999" cy="22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2928934"/>
            <a:ext cx="6572296" cy="1976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000108"/>
            <a:ext cx="8429684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571480"/>
            <a:ext cx="8715404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5" name="Picture 2" descr="C:\Users\doğumhane\Desktop\17760911_1381871721877415_4190850357461542511_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1481138"/>
            <a:ext cx="4714876" cy="4948258"/>
          </a:xfrm>
          <a:prstGeom prst="rect">
            <a:avLst/>
          </a:prstGeom>
          <a:noFill/>
        </p:spPr>
      </p:pic>
      <p:pic>
        <p:nvPicPr>
          <p:cNvPr id="9218" name="Picture 2" descr="C:\Users\doğumhane\Desktop\9f778108726c98f0fdc1ff026626781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45024"/>
            <a:ext cx="4500563" cy="2877173"/>
          </a:xfrm>
          <a:prstGeom prst="rect">
            <a:avLst/>
          </a:prstGeom>
          <a:noFill/>
        </p:spPr>
      </p:pic>
      <p:pic>
        <p:nvPicPr>
          <p:cNvPr id="3075" name="Picture 3" descr="C:\Users\LENOVO\Desktop\1_Home_Banner_Conten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0"/>
            <a:ext cx="8242970" cy="1556792"/>
          </a:xfrm>
          <a:prstGeom prst="rect">
            <a:avLst/>
          </a:prstGeom>
          <a:noFill/>
        </p:spPr>
      </p:pic>
      <p:pic>
        <p:nvPicPr>
          <p:cNvPr id="3076" name="Picture 4" descr="C:\Users\LENOVO\Desktop\ISNP_Logo_Final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1772816"/>
            <a:ext cx="3543176" cy="13681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2053" name="Picture 5" descr="D:\Belgeler\Desktop\indir (1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71670" y="2143116"/>
            <a:ext cx="6072230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2050" name="Picture 2" descr="C:\Users\ahmet.kale\Desktop\afp20160301p380-t2.gif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071546"/>
            <a:ext cx="8072494" cy="5286412"/>
          </a:xfrm>
          <a:prstGeom prst="rect">
            <a:avLst/>
          </a:prstGeom>
          <a:noFill/>
        </p:spPr>
      </p:pic>
      <p:pic>
        <p:nvPicPr>
          <p:cNvPr id="2051" name="Picture 3" descr="D:\Belgeler\Desktop\imag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9500" y="1"/>
            <a:ext cx="1714500" cy="19288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 descr="C:\Users\ahmet.kale\Desktop\1280-customers-in-troubl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558131"/>
            <a:ext cx="8043890" cy="4371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İçerik Yer Tutucusu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401080" cy="48768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AĞRI </a:t>
            </a:r>
            <a:endParaRPr lang="tr-TR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4 Sağ Ok"/>
          <p:cNvSpPr/>
          <p:nvPr/>
        </p:nvSpPr>
        <p:spPr>
          <a:xfrm>
            <a:off x="4000496" y="2500306"/>
            <a:ext cx="978408" cy="341756"/>
          </a:xfrm>
          <a:prstGeom prst="rightArrow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6" name="5 Aşağı Ok"/>
          <p:cNvSpPr/>
          <p:nvPr/>
        </p:nvSpPr>
        <p:spPr>
          <a:xfrm rot="19754336">
            <a:off x="3786182" y="3286124"/>
            <a:ext cx="484632" cy="978408"/>
          </a:xfrm>
          <a:prstGeom prst="downArrow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6146" name="Picture 2" descr="C:\Users\ahmet.kale\Desktop\indir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58" y="4071942"/>
            <a:ext cx="2381250" cy="1666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VİSSERAL AĞRI </a:t>
            </a:r>
            <a:endParaRPr lang="tr-TR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ahmet.kale\Desktop\indir (1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215074" y="1857364"/>
            <a:ext cx="2571768" cy="3857652"/>
          </a:xfrm>
          <a:prstGeom prst="rect">
            <a:avLst/>
          </a:prstGeom>
          <a:noFill/>
        </p:spPr>
      </p:pic>
      <p:sp>
        <p:nvSpPr>
          <p:cNvPr id="4" name="3 Metin kutusu"/>
          <p:cNvSpPr txBox="1"/>
          <p:nvPr/>
        </p:nvSpPr>
        <p:spPr>
          <a:xfrm>
            <a:off x="0" y="1857364"/>
            <a:ext cx="614363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Yaygındır ,  kolay lokalize edilemez</a:t>
            </a:r>
          </a:p>
          <a:p>
            <a:pPr>
              <a:buFont typeface="Arial" pitchFamily="34" charset="0"/>
              <a:buChar char="•"/>
            </a:pPr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En çok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epigastriumda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,göbek çevresinde        yada karnın alt bölümlerinde hissedilir</a:t>
            </a:r>
          </a:p>
          <a:p>
            <a:pPr>
              <a:buFont typeface="Arial" pitchFamily="34" charset="0"/>
              <a:buChar char="•"/>
            </a:pPr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Organdaki sinir uçlarının seyrek dağılması ve çoğu organ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innervasyonunun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multisegmental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olması  nedeni ile ağrı yaygındır</a:t>
            </a:r>
          </a:p>
          <a:p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tr-TR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Belgeler\Desktop\indi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5000636"/>
            <a:ext cx="2857500" cy="160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ln w="12700"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tr-TR" b="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Visseral</a:t>
            </a:r>
            <a:r>
              <a:rPr lang="tr-TR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Ağrı Tipleri </a:t>
            </a:r>
            <a:endParaRPr lang="tr-TR" b="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547076"/>
            <a:ext cx="4114800" cy="43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3" descr="C:\Users\ahmet.kale\Desktop\03_2_2_f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357298"/>
            <a:ext cx="3786183" cy="2428892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6000760" y="3714752"/>
            <a:ext cx="2244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Derin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vaginal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ağrı </a:t>
            </a:r>
            <a:endParaRPr lang="tr-TR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5 Aşağı Ok"/>
          <p:cNvSpPr/>
          <p:nvPr/>
        </p:nvSpPr>
        <p:spPr>
          <a:xfrm>
            <a:off x="6786578" y="4071942"/>
            <a:ext cx="357190" cy="642942"/>
          </a:xfrm>
          <a:prstGeom prst="downArrow">
            <a:avLst>
              <a:gd name="adj1" fmla="val 50000"/>
              <a:gd name="adj2" fmla="val 5262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Metin kutusu"/>
          <p:cNvSpPr txBox="1"/>
          <p:nvPr/>
        </p:nvSpPr>
        <p:spPr>
          <a:xfrm>
            <a:off x="5357818" y="4786322"/>
            <a:ext cx="4590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İnferior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hypogastric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plexus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irritasyonu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tr-TR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7 Aşağı Ok"/>
          <p:cNvSpPr/>
          <p:nvPr/>
        </p:nvSpPr>
        <p:spPr>
          <a:xfrm>
            <a:off x="6572264" y="5214950"/>
            <a:ext cx="484632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>
            <a:off x="5214942" y="5929330"/>
            <a:ext cx="5057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Visseral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ağrı +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vejetatif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semptom</a:t>
            </a:r>
            <a:endParaRPr lang="tr-TR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PPT_DBNAME" val="52a0b571-675a-49e5-9fc8-9d841f05e10c.mdb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labalık">
  <a:themeElements>
    <a:clrScheme name="Zengin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Kalabalık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Kalabalık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5029</TotalTime>
  <Words>351</Words>
  <Application>Microsoft Office PowerPoint</Application>
  <PresentationFormat>Ekran Gösterisi (4:3)</PresentationFormat>
  <Paragraphs>119</Paragraphs>
  <Slides>45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45</vt:i4>
      </vt:variant>
    </vt:vector>
  </HeadingPairs>
  <TitlesOfParts>
    <vt:vector size="46" baseType="lpstr">
      <vt:lpstr>Kalabalık</vt:lpstr>
      <vt:lpstr> KRONİK PELVİK AĞRIYA JİNEKOLOJİK VE NEUROPELVİOLOJİK YAKLAŞIM</vt:lpstr>
      <vt:lpstr>KRONİK PELVİK AĞRI </vt:lpstr>
      <vt:lpstr>Etiology</vt:lpstr>
      <vt:lpstr>Slayt 4</vt:lpstr>
      <vt:lpstr>Slayt 5</vt:lpstr>
      <vt:lpstr>Slayt 6</vt:lpstr>
      <vt:lpstr>AĞRI </vt:lpstr>
      <vt:lpstr>VİSSERAL AĞRI </vt:lpstr>
      <vt:lpstr>Visseral Ağrı Tipleri </vt:lpstr>
      <vt:lpstr>Somatik Ağrı </vt:lpstr>
      <vt:lpstr>Slayt 11</vt:lpstr>
      <vt:lpstr>Slayt 12</vt:lpstr>
      <vt:lpstr>ENDOMETRİOSİS</vt:lpstr>
      <vt:lpstr>ADENOMYOSİS </vt:lpstr>
      <vt:lpstr>LEİOMYOMA</vt:lpstr>
      <vt:lpstr>PELVİK KONJESYON SENDROMU</vt:lpstr>
      <vt:lpstr>PELVİK KONJESYON SENDROMU</vt:lpstr>
      <vt:lpstr>OVARIAN REMNANT </vt:lpstr>
      <vt:lpstr>Residuel over sendromu </vt:lpstr>
      <vt:lpstr>Slayt 20</vt:lpstr>
      <vt:lpstr>Pelvik İnflamatuar Hastalık </vt:lpstr>
      <vt:lpstr>Slayt 22</vt:lpstr>
      <vt:lpstr>     Ağrı &amp; Jinekolojik nedenler </vt:lpstr>
      <vt:lpstr>Slayt 24</vt:lpstr>
      <vt:lpstr>Slayt 25</vt:lpstr>
      <vt:lpstr>Ağrı &amp; Jinekolojik nedenler </vt:lpstr>
      <vt:lpstr>Slayt 27</vt:lpstr>
      <vt:lpstr>    OTONOMİK  / İSTEMLİ </vt:lpstr>
      <vt:lpstr>Slayt 29</vt:lpstr>
      <vt:lpstr>Lumbal Pleksus </vt:lpstr>
      <vt:lpstr>Slayt 31</vt:lpstr>
      <vt:lpstr>Sakral Pleksus</vt:lpstr>
      <vt:lpstr>Pelvik Somatik Sinir Sistemi Dermatomları </vt:lpstr>
      <vt:lpstr>Somatik   / Neuropatik Ağrı </vt:lpstr>
      <vt:lpstr>Slayt 35</vt:lpstr>
      <vt:lpstr>Pelvik neuro- MRI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ahmet kale</dc:creator>
  <cp:lastModifiedBy>Windows Kullanıcısı</cp:lastModifiedBy>
  <cp:revision>764</cp:revision>
  <dcterms:created xsi:type="dcterms:W3CDTF">2017-01-09T07:23:35Z</dcterms:created>
  <dcterms:modified xsi:type="dcterms:W3CDTF">2019-10-20T05:18:03Z</dcterms:modified>
</cp:coreProperties>
</file>