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1"/>
  </p:notesMasterIdLst>
  <p:sldIdLst>
    <p:sldId id="281" r:id="rId2"/>
    <p:sldId id="256" r:id="rId3"/>
    <p:sldId id="297" r:id="rId4"/>
    <p:sldId id="308" r:id="rId5"/>
    <p:sldId id="258" r:id="rId6"/>
    <p:sldId id="259" r:id="rId7"/>
    <p:sldId id="299" r:id="rId8"/>
    <p:sldId id="266" r:id="rId9"/>
    <p:sldId id="309" r:id="rId10"/>
    <p:sldId id="292" r:id="rId11"/>
    <p:sldId id="260" r:id="rId12"/>
    <p:sldId id="261" r:id="rId13"/>
    <p:sldId id="265" r:id="rId14"/>
    <p:sldId id="264" r:id="rId15"/>
    <p:sldId id="300" r:id="rId16"/>
    <p:sldId id="301" r:id="rId17"/>
    <p:sldId id="310" r:id="rId18"/>
    <p:sldId id="311" r:id="rId19"/>
    <p:sldId id="312" r:id="rId20"/>
    <p:sldId id="313" r:id="rId21"/>
    <p:sldId id="314" r:id="rId22"/>
    <p:sldId id="315" r:id="rId23"/>
    <p:sldId id="316" r:id="rId24"/>
    <p:sldId id="317" r:id="rId25"/>
    <p:sldId id="318" r:id="rId26"/>
    <p:sldId id="319" r:id="rId27"/>
    <p:sldId id="320" r:id="rId28"/>
    <p:sldId id="321" r:id="rId29"/>
    <p:sldId id="322" r:id="rId30"/>
    <p:sldId id="323" r:id="rId31"/>
    <p:sldId id="324" r:id="rId32"/>
    <p:sldId id="325" r:id="rId33"/>
    <p:sldId id="326" r:id="rId34"/>
    <p:sldId id="327" r:id="rId35"/>
    <p:sldId id="328" r:id="rId36"/>
    <p:sldId id="329" r:id="rId37"/>
    <p:sldId id="330" r:id="rId38"/>
    <p:sldId id="331" r:id="rId39"/>
    <p:sldId id="332" r:id="rId4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EEEBEE"/>
    <a:srgbClr val="EAE9E6"/>
    <a:srgbClr val="FEFE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95065" autoAdjust="0"/>
  </p:normalViewPr>
  <p:slideViewPr>
    <p:cSldViewPr snapToGrid="0">
      <p:cViewPr varScale="1">
        <p:scale>
          <a:sx n="70" d="100"/>
          <a:sy n="70" d="100"/>
        </p:scale>
        <p:origin x="504" y="4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7" d="100"/>
          <a:sy n="67" d="100"/>
        </p:scale>
        <p:origin x="3228"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703FE1-082A-42E3-9F1E-B7EDF8F8F65D}" type="datetimeFigureOut">
              <a:rPr lang="tr-TR" smtClean="0"/>
              <a:pPr/>
              <a:t>20.10.2019</a:t>
            </a:fld>
            <a:endParaRPr lang="tr-T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DF63D9-6457-40E9-B258-4C341930BDCD}" type="slidenum">
              <a:rPr lang="tr-TR" smtClean="0"/>
              <a:pPr/>
              <a:t>‹#›</a:t>
            </a:fld>
            <a:endParaRPr lang="tr-TR"/>
          </a:p>
        </p:txBody>
      </p:sp>
    </p:spTree>
    <p:extLst>
      <p:ext uri="{BB962C8B-B14F-4D97-AF65-F5344CB8AC3E}">
        <p14:creationId xmlns:p14="http://schemas.microsoft.com/office/powerpoint/2010/main" val="3611051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a:t>Dünyada ve Türkiye’de en sık görülen anemi</a:t>
            </a:r>
            <a:r>
              <a:rPr lang="tr-TR" baseline="0" dirty="0"/>
              <a:t> </a:t>
            </a:r>
            <a:r>
              <a:rPr lang="tr-TR" dirty="0"/>
              <a:t>türü</a:t>
            </a:r>
            <a:r>
              <a:rPr lang="tr-TR" baseline="0" dirty="0"/>
              <a:t> Demir eksikliği  anemisidir </a:t>
            </a:r>
            <a:r>
              <a:rPr lang="tr-TR" dirty="0"/>
              <a:t>ve dünya nüfusunun dörtte biri demir</a:t>
            </a:r>
            <a:r>
              <a:rPr lang="tr-TR" baseline="0" dirty="0"/>
              <a:t> </a:t>
            </a:r>
            <a:r>
              <a:rPr lang="tr-TR" dirty="0"/>
              <a:t>eksikliği anemisinden etkilenmektedir. Dünya Sağlık Örgütü’nün verilerine göre, gelişmekte</a:t>
            </a:r>
            <a:r>
              <a:rPr lang="tr-TR" baseline="0" dirty="0"/>
              <a:t> </a:t>
            </a:r>
            <a:r>
              <a:rPr lang="tr-TR" dirty="0"/>
              <a:t>olan ülkelerde gebelik anemisinin prevalansı %56 ve</a:t>
            </a:r>
            <a:r>
              <a:rPr lang="tr-TR" baseline="0" dirty="0"/>
              <a:t> </a:t>
            </a:r>
            <a:r>
              <a:rPr lang="tr-TR" dirty="0"/>
              <a:t>gelişmiş ülkeler için ise %18 olarak bildirilmiştir . Türkiye’de</a:t>
            </a:r>
            <a:r>
              <a:rPr lang="tr-TR" baseline="0" dirty="0"/>
              <a:t> </a:t>
            </a:r>
            <a:r>
              <a:rPr lang="tr-TR" dirty="0"/>
              <a:t>ise doğurgan çağdaki kadınların %25-35’inde, gebelerin ise</a:t>
            </a:r>
            <a:r>
              <a:rPr lang="tr-TR" baseline="0" dirty="0"/>
              <a:t> </a:t>
            </a:r>
            <a:r>
              <a:rPr lang="tr-TR" dirty="0"/>
              <a:t>%50’sine yakın kısmında demir eksikliği anemisi görüldüğü</a:t>
            </a:r>
            <a:r>
              <a:rPr lang="tr-TR" baseline="0" dirty="0"/>
              <a:t> b</a:t>
            </a:r>
            <a:r>
              <a:rPr lang="tr-TR" dirty="0"/>
              <a:t>ildirilmektedir. Kronik</a:t>
            </a:r>
            <a:r>
              <a:rPr lang="tr-TR" baseline="0" dirty="0"/>
              <a:t> kalp yetmezliği</a:t>
            </a:r>
            <a:r>
              <a:rPr lang="tr-TR" dirty="0"/>
              <a:t> hastalarındaki demir eksikliği prevalansı %5-21</a:t>
            </a:r>
            <a:r>
              <a:rPr lang="tr-TR" baseline="0" dirty="0"/>
              <a:t> </a:t>
            </a:r>
            <a:r>
              <a:rPr lang="tr-TR" dirty="0"/>
              <a:t>arasında raporlanmıştır.</a:t>
            </a:r>
          </a:p>
        </p:txBody>
      </p:sp>
      <p:sp>
        <p:nvSpPr>
          <p:cNvPr id="4" name="Slide Number Placeholder 3"/>
          <p:cNvSpPr>
            <a:spLocks noGrp="1"/>
          </p:cNvSpPr>
          <p:nvPr>
            <p:ph type="sldNum" sz="quarter" idx="10"/>
          </p:nvPr>
        </p:nvSpPr>
        <p:spPr/>
        <p:txBody>
          <a:bodyPr/>
          <a:lstStyle/>
          <a:p>
            <a:fld id="{6EDF63D9-6457-40E9-B258-4C341930BDCD}" type="slidenum">
              <a:rPr lang="tr-TR" smtClean="0"/>
              <a:pPr/>
              <a:t>2</a:t>
            </a:fld>
            <a:endParaRPr lang="tr-TR"/>
          </a:p>
        </p:txBody>
      </p:sp>
    </p:spTree>
    <p:extLst>
      <p:ext uri="{BB962C8B-B14F-4D97-AF65-F5344CB8AC3E}">
        <p14:creationId xmlns:p14="http://schemas.microsoft.com/office/powerpoint/2010/main" val="2593090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EC3A41CD-AA46-4A06-BF0F-3C450D414BED}" type="slidenum">
              <a:rPr lang="tr-TR" smtClean="0"/>
              <a:t>28</a:t>
            </a:fld>
            <a:endParaRPr lang="tr-TR"/>
          </a:p>
        </p:txBody>
      </p:sp>
    </p:spTree>
    <p:extLst>
      <p:ext uri="{BB962C8B-B14F-4D97-AF65-F5344CB8AC3E}">
        <p14:creationId xmlns:p14="http://schemas.microsoft.com/office/powerpoint/2010/main" val="3943262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a:t>Demir 2</a:t>
            </a:r>
            <a:r>
              <a:rPr lang="tr-TR" baseline="0" dirty="0"/>
              <a:t> ler arasında farklı olarak </a:t>
            </a:r>
            <a:r>
              <a:rPr lang="tr-TR" dirty="0"/>
              <a:t>Ferroz fumarat ve ferroz glukonat, ferroz sülfattan daha iyi tolere edilir. Tedavi edici dozlar bulguların şiddetine, ferritin düzeyine, hastanın yaşına  ve gastrointestinal yan etkilere bağlı olarak 100-200 mg arasında  değişebilir. Oral demir tedavisi ile hemoglobinin 2-4 hafta içinde 1-2 g/dL artması  beklenir. Tedavi başladıktan 2-4 hafta sonra bir kan sayımı istenmelidir. Oral demir tedavisi depoların dolması amacıyla, kan  değerleri düzeldikten sonra 3 ay daha devam etmelidir. Feramat kapsül yüksek biyoyararlanımı, güvenli ve etkin tedavi avantajı ile tüm bu gereksinimleri sağlar.</a:t>
            </a:r>
          </a:p>
        </p:txBody>
      </p:sp>
      <p:sp>
        <p:nvSpPr>
          <p:cNvPr id="4" name="Slide Number Placeholder 3"/>
          <p:cNvSpPr>
            <a:spLocks noGrp="1"/>
          </p:cNvSpPr>
          <p:nvPr>
            <p:ph type="sldNum" sz="quarter" idx="10"/>
          </p:nvPr>
        </p:nvSpPr>
        <p:spPr/>
        <p:txBody>
          <a:bodyPr/>
          <a:lstStyle/>
          <a:p>
            <a:fld id="{6EDF63D9-6457-40E9-B258-4C341930BDCD}" type="slidenum">
              <a:rPr lang="tr-TR" smtClean="0"/>
              <a:pPr/>
              <a:t>5</a:t>
            </a:fld>
            <a:endParaRPr lang="tr-TR"/>
          </a:p>
        </p:txBody>
      </p:sp>
    </p:spTree>
    <p:extLst>
      <p:ext uri="{BB962C8B-B14F-4D97-AF65-F5344CB8AC3E}">
        <p14:creationId xmlns:p14="http://schemas.microsoft.com/office/powerpoint/2010/main" val="329951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a:t>Kılavuzlarda tedavide biyoyaralanımı iyi olan demirler tercih edilmelidir diye</a:t>
            </a:r>
            <a:r>
              <a:rPr lang="tr-TR" baseline="0" dirty="0"/>
              <a:t> tavsiye edilmekte</a:t>
            </a:r>
            <a:r>
              <a:rPr lang="tr-TR" dirty="0"/>
              <a:t> ve unutulmamalıdır ki Demir 2 ler, demir 3 lerden 16 kat daha fazla emilirler. </a:t>
            </a:r>
          </a:p>
        </p:txBody>
      </p:sp>
      <p:sp>
        <p:nvSpPr>
          <p:cNvPr id="4" name="Slide Number Placeholder 3"/>
          <p:cNvSpPr>
            <a:spLocks noGrp="1"/>
          </p:cNvSpPr>
          <p:nvPr>
            <p:ph type="sldNum" sz="quarter" idx="10"/>
          </p:nvPr>
        </p:nvSpPr>
        <p:spPr/>
        <p:txBody>
          <a:bodyPr/>
          <a:lstStyle/>
          <a:p>
            <a:fld id="{6EDF63D9-6457-40E9-B258-4C341930BDCD}" type="slidenum">
              <a:rPr lang="tr-TR" smtClean="0"/>
              <a:pPr/>
              <a:t>6</a:t>
            </a:fld>
            <a:endParaRPr lang="tr-TR"/>
          </a:p>
        </p:txBody>
      </p:sp>
    </p:spTree>
    <p:extLst>
      <p:ext uri="{BB962C8B-B14F-4D97-AF65-F5344CB8AC3E}">
        <p14:creationId xmlns:p14="http://schemas.microsoft.com/office/powerpoint/2010/main" val="10159940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a:t>Feramat güvenli</a:t>
            </a:r>
            <a:r>
              <a:rPr lang="tr-TR" baseline="0" dirty="0"/>
              <a:t> olmasının yanı sıra etkin tedavi avantajı sağlar Feramat ile 4 haftada 2.4 g/dl artışı sağlanır.</a:t>
            </a:r>
            <a:endParaRPr lang="tr-TR" dirty="0"/>
          </a:p>
        </p:txBody>
      </p:sp>
      <p:sp>
        <p:nvSpPr>
          <p:cNvPr id="4" name="Slide Number Placeholder 3"/>
          <p:cNvSpPr>
            <a:spLocks noGrp="1"/>
          </p:cNvSpPr>
          <p:nvPr>
            <p:ph type="sldNum" sz="quarter" idx="10"/>
          </p:nvPr>
        </p:nvSpPr>
        <p:spPr/>
        <p:txBody>
          <a:bodyPr/>
          <a:lstStyle/>
          <a:p>
            <a:fld id="{6EDF63D9-6457-40E9-B258-4C341930BDCD}" type="slidenum">
              <a:rPr lang="tr-TR" smtClean="0"/>
              <a:pPr/>
              <a:t>8</a:t>
            </a:fld>
            <a:endParaRPr lang="tr-TR"/>
          </a:p>
        </p:txBody>
      </p:sp>
    </p:spTree>
    <p:extLst>
      <p:ext uri="{BB962C8B-B14F-4D97-AF65-F5344CB8AC3E}">
        <p14:creationId xmlns:p14="http://schemas.microsoft.com/office/powerpoint/2010/main" val="40795469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a:t>Feramat 30 Kapsül minipellet formunda, sürekli salınım özelliğine sahip, 100 mg demir (II) eşdeğer 304 mg  Ferro Fumarat içerir.  Her kapsül 250 tane mini pellet içerir. Bu minipelletler sürekli salınım özelliği sayesinde midede yavaş çözünür, ferro fumarat minipelletlerden yavaş bir şekilde yayılır.</a:t>
            </a:r>
          </a:p>
        </p:txBody>
      </p:sp>
      <p:sp>
        <p:nvSpPr>
          <p:cNvPr id="4" name="Slide Number Placeholder 3"/>
          <p:cNvSpPr>
            <a:spLocks noGrp="1"/>
          </p:cNvSpPr>
          <p:nvPr>
            <p:ph type="sldNum" sz="quarter" idx="10"/>
          </p:nvPr>
        </p:nvSpPr>
        <p:spPr/>
        <p:txBody>
          <a:bodyPr/>
          <a:lstStyle/>
          <a:p>
            <a:fld id="{6EDF63D9-6457-40E9-B258-4C341930BDCD}" type="slidenum">
              <a:rPr lang="tr-TR" smtClean="0"/>
              <a:pPr/>
              <a:t>11</a:t>
            </a:fld>
            <a:endParaRPr lang="tr-TR"/>
          </a:p>
        </p:txBody>
      </p:sp>
    </p:spTree>
    <p:extLst>
      <p:ext uri="{BB962C8B-B14F-4D97-AF65-F5344CB8AC3E}">
        <p14:creationId xmlns:p14="http://schemas.microsoft.com/office/powerpoint/2010/main" val="21060348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a:t>Demirin</a:t>
            </a:r>
            <a:r>
              <a:rPr lang="tr-TR" baseline="0" dirty="0"/>
              <a:t> </a:t>
            </a:r>
            <a:r>
              <a:rPr lang="tr-TR" dirty="0"/>
              <a:t>emilimi duodenumda olur fakat SR teknolojisi sayesinde</a:t>
            </a:r>
            <a:r>
              <a:rPr lang="tr-TR" baseline="0" dirty="0"/>
              <a:t> </a:t>
            </a:r>
            <a:r>
              <a:rPr lang="tr-TR" dirty="0"/>
              <a:t>hasta birden yüksek demir konsantrasyonuna maruz kalmaz gastrointestinal yan etkiler dahil yan etki profili azalır.</a:t>
            </a:r>
          </a:p>
        </p:txBody>
      </p:sp>
      <p:sp>
        <p:nvSpPr>
          <p:cNvPr id="4" name="Slide Number Placeholder 3"/>
          <p:cNvSpPr>
            <a:spLocks noGrp="1"/>
          </p:cNvSpPr>
          <p:nvPr>
            <p:ph type="sldNum" sz="quarter" idx="10"/>
          </p:nvPr>
        </p:nvSpPr>
        <p:spPr/>
        <p:txBody>
          <a:bodyPr/>
          <a:lstStyle/>
          <a:p>
            <a:fld id="{6EDF63D9-6457-40E9-B258-4C341930BDCD}" type="slidenum">
              <a:rPr lang="tr-TR" smtClean="0"/>
              <a:pPr/>
              <a:t>12</a:t>
            </a:fld>
            <a:endParaRPr lang="tr-TR"/>
          </a:p>
        </p:txBody>
      </p:sp>
    </p:spTree>
    <p:extLst>
      <p:ext uri="{BB962C8B-B14F-4D97-AF65-F5344CB8AC3E}">
        <p14:creationId xmlns:p14="http://schemas.microsoft.com/office/powerpoint/2010/main" val="30707865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a:t>Feramat 30 Kapsül sürekli salınım özelliği sayesinde midede yavaş çözünür çözünür, yavaş bir şekilde salınırması sonucu oluşturduğu daha az yan etki nedeniyle en az toksik etkiye sahip demir 2 tuzudur.</a:t>
            </a:r>
          </a:p>
        </p:txBody>
      </p:sp>
      <p:sp>
        <p:nvSpPr>
          <p:cNvPr id="4" name="Slide Number Placeholder 3"/>
          <p:cNvSpPr>
            <a:spLocks noGrp="1"/>
          </p:cNvSpPr>
          <p:nvPr>
            <p:ph type="sldNum" sz="quarter" idx="10"/>
          </p:nvPr>
        </p:nvSpPr>
        <p:spPr/>
        <p:txBody>
          <a:bodyPr/>
          <a:lstStyle/>
          <a:p>
            <a:fld id="{6EDF63D9-6457-40E9-B258-4C341930BDCD}" type="slidenum">
              <a:rPr lang="tr-TR" smtClean="0"/>
              <a:pPr/>
              <a:t>13</a:t>
            </a:fld>
            <a:endParaRPr lang="tr-TR"/>
          </a:p>
        </p:txBody>
      </p:sp>
    </p:spTree>
    <p:extLst>
      <p:ext uri="{BB962C8B-B14F-4D97-AF65-F5344CB8AC3E}">
        <p14:creationId xmlns:p14="http://schemas.microsoft.com/office/powerpoint/2010/main" val="39745805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a:t>Demir ilaçlarını letal dozlarının incelendiği bir klinik çalışmaya göre; Ferro Fumaratın LD 50 dozu Ferro Sulfat, Fero glukonat ve Ferro suksinata göre belirgin daha yüksektir yani Ferro Sulfat, Fero glukonat ve Ferro suksinatla kıyaslandığında Ferröz Fumarat en düşük toksisiteye sahiptir.</a:t>
            </a:r>
          </a:p>
        </p:txBody>
      </p:sp>
      <p:sp>
        <p:nvSpPr>
          <p:cNvPr id="4" name="Slide Number Placeholder 3"/>
          <p:cNvSpPr>
            <a:spLocks noGrp="1"/>
          </p:cNvSpPr>
          <p:nvPr>
            <p:ph type="sldNum" sz="quarter" idx="10"/>
          </p:nvPr>
        </p:nvSpPr>
        <p:spPr/>
        <p:txBody>
          <a:bodyPr/>
          <a:lstStyle/>
          <a:p>
            <a:fld id="{6EDF63D9-6457-40E9-B258-4C341930BDCD}" type="slidenum">
              <a:rPr lang="tr-TR" smtClean="0"/>
              <a:pPr/>
              <a:t>14</a:t>
            </a:fld>
            <a:endParaRPr lang="tr-TR"/>
          </a:p>
        </p:txBody>
      </p:sp>
    </p:spTree>
    <p:extLst>
      <p:ext uri="{BB962C8B-B14F-4D97-AF65-F5344CB8AC3E}">
        <p14:creationId xmlns:p14="http://schemas.microsoft.com/office/powerpoint/2010/main" val="17959375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EC3A41CD-AA46-4A06-BF0F-3C450D414BED}" type="slidenum">
              <a:rPr lang="tr-TR" smtClean="0"/>
              <a:t>27</a:t>
            </a:fld>
            <a:endParaRPr lang="tr-TR"/>
          </a:p>
        </p:txBody>
      </p:sp>
    </p:spTree>
    <p:extLst>
      <p:ext uri="{BB962C8B-B14F-4D97-AF65-F5344CB8AC3E}">
        <p14:creationId xmlns:p14="http://schemas.microsoft.com/office/powerpoint/2010/main" val="26071867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F8BB8B6-A699-490E-8BD0-B3B7446832BB}" type="datetimeFigureOut">
              <a:rPr lang="tr-TR" smtClean="0"/>
              <a:pPr/>
              <a:t>20.10.2019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5889537-50A2-4B8A-9A52-240E9E1F6671}" type="slidenum">
              <a:rPr lang="tr-TR" smtClean="0"/>
              <a:pPr/>
              <a:t>‹#›</a:t>
            </a:fld>
            <a:endParaRPr lang="tr-TR"/>
          </a:p>
        </p:txBody>
      </p:sp>
    </p:spTree>
    <p:extLst>
      <p:ext uri="{BB962C8B-B14F-4D97-AF65-F5344CB8AC3E}">
        <p14:creationId xmlns:p14="http://schemas.microsoft.com/office/powerpoint/2010/main" val="39768167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8BB8B6-A699-490E-8BD0-B3B7446832BB}" type="datetimeFigureOut">
              <a:rPr lang="tr-TR" smtClean="0"/>
              <a:pPr/>
              <a:t>20.10.2019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5889537-50A2-4B8A-9A52-240E9E1F6671}" type="slidenum">
              <a:rPr lang="tr-TR" smtClean="0"/>
              <a:pPr/>
              <a:t>‹#›</a:t>
            </a:fld>
            <a:endParaRPr lang="tr-TR"/>
          </a:p>
        </p:txBody>
      </p:sp>
    </p:spTree>
    <p:extLst>
      <p:ext uri="{BB962C8B-B14F-4D97-AF65-F5344CB8AC3E}">
        <p14:creationId xmlns:p14="http://schemas.microsoft.com/office/powerpoint/2010/main" val="1831282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8BB8B6-A699-490E-8BD0-B3B7446832BB}" type="datetimeFigureOut">
              <a:rPr lang="tr-TR" smtClean="0"/>
              <a:pPr/>
              <a:t>20.10.2019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5889537-50A2-4B8A-9A52-240E9E1F6671}" type="slidenum">
              <a:rPr lang="tr-TR" smtClean="0"/>
              <a:pPr/>
              <a:t>‹#›</a:t>
            </a:fld>
            <a:endParaRPr lang="tr-TR"/>
          </a:p>
        </p:txBody>
      </p:sp>
    </p:spTree>
    <p:extLst>
      <p:ext uri="{BB962C8B-B14F-4D97-AF65-F5344CB8AC3E}">
        <p14:creationId xmlns:p14="http://schemas.microsoft.com/office/powerpoint/2010/main" val="1068080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8BB8B6-A699-490E-8BD0-B3B7446832BB}" type="datetimeFigureOut">
              <a:rPr lang="tr-TR" smtClean="0"/>
              <a:pPr/>
              <a:t>20.10.2019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5889537-50A2-4B8A-9A52-240E9E1F6671}" type="slidenum">
              <a:rPr lang="tr-TR" smtClean="0"/>
              <a:pPr/>
              <a:t>‹#›</a:t>
            </a:fld>
            <a:endParaRPr lang="tr-TR"/>
          </a:p>
        </p:txBody>
      </p:sp>
    </p:spTree>
    <p:extLst>
      <p:ext uri="{BB962C8B-B14F-4D97-AF65-F5344CB8AC3E}">
        <p14:creationId xmlns:p14="http://schemas.microsoft.com/office/powerpoint/2010/main" val="29681813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F8BB8B6-A699-490E-8BD0-B3B7446832BB}" type="datetimeFigureOut">
              <a:rPr lang="tr-TR" smtClean="0"/>
              <a:pPr/>
              <a:t>20.10.2019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5889537-50A2-4B8A-9A52-240E9E1F6671}" type="slidenum">
              <a:rPr lang="tr-TR" smtClean="0"/>
              <a:pPr/>
              <a:t>‹#›</a:t>
            </a:fld>
            <a:endParaRPr lang="tr-TR"/>
          </a:p>
        </p:txBody>
      </p:sp>
    </p:spTree>
    <p:extLst>
      <p:ext uri="{BB962C8B-B14F-4D97-AF65-F5344CB8AC3E}">
        <p14:creationId xmlns:p14="http://schemas.microsoft.com/office/powerpoint/2010/main" val="2898346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F8BB8B6-A699-490E-8BD0-B3B7446832BB}" type="datetimeFigureOut">
              <a:rPr lang="tr-TR" smtClean="0"/>
              <a:pPr/>
              <a:t>20.10.2019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5889537-50A2-4B8A-9A52-240E9E1F6671}" type="slidenum">
              <a:rPr lang="tr-TR" smtClean="0"/>
              <a:pPr/>
              <a:t>‹#›</a:t>
            </a:fld>
            <a:endParaRPr lang="tr-TR"/>
          </a:p>
        </p:txBody>
      </p:sp>
    </p:spTree>
    <p:extLst>
      <p:ext uri="{BB962C8B-B14F-4D97-AF65-F5344CB8AC3E}">
        <p14:creationId xmlns:p14="http://schemas.microsoft.com/office/powerpoint/2010/main" val="6591374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F8BB8B6-A699-490E-8BD0-B3B7446832BB}" type="datetimeFigureOut">
              <a:rPr lang="tr-TR" smtClean="0"/>
              <a:pPr/>
              <a:t>20.10.2019</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65889537-50A2-4B8A-9A52-240E9E1F6671}" type="slidenum">
              <a:rPr lang="tr-TR" smtClean="0"/>
              <a:pPr/>
              <a:t>‹#›</a:t>
            </a:fld>
            <a:endParaRPr lang="tr-TR"/>
          </a:p>
        </p:txBody>
      </p:sp>
    </p:spTree>
    <p:extLst>
      <p:ext uri="{BB962C8B-B14F-4D97-AF65-F5344CB8AC3E}">
        <p14:creationId xmlns:p14="http://schemas.microsoft.com/office/powerpoint/2010/main" val="3187764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F8BB8B6-A699-490E-8BD0-B3B7446832BB}" type="datetimeFigureOut">
              <a:rPr lang="tr-TR" smtClean="0"/>
              <a:pPr/>
              <a:t>20.10.2019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65889537-50A2-4B8A-9A52-240E9E1F6671}" type="slidenum">
              <a:rPr lang="tr-TR" smtClean="0"/>
              <a:pPr/>
              <a:t>‹#›</a:t>
            </a:fld>
            <a:endParaRPr lang="tr-TR"/>
          </a:p>
        </p:txBody>
      </p:sp>
    </p:spTree>
    <p:extLst>
      <p:ext uri="{BB962C8B-B14F-4D97-AF65-F5344CB8AC3E}">
        <p14:creationId xmlns:p14="http://schemas.microsoft.com/office/powerpoint/2010/main" val="40414338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8BB8B6-A699-490E-8BD0-B3B7446832BB}" type="datetimeFigureOut">
              <a:rPr lang="tr-TR" smtClean="0"/>
              <a:pPr/>
              <a:t>20.10.2019</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65889537-50A2-4B8A-9A52-240E9E1F6671}" type="slidenum">
              <a:rPr lang="tr-TR" smtClean="0"/>
              <a:pPr/>
              <a:t>‹#›</a:t>
            </a:fld>
            <a:endParaRPr lang="tr-TR"/>
          </a:p>
        </p:txBody>
      </p:sp>
    </p:spTree>
    <p:extLst>
      <p:ext uri="{BB962C8B-B14F-4D97-AF65-F5344CB8AC3E}">
        <p14:creationId xmlns:p14="http://schemas.microsoft.com/office/powerpoint/2010/main" val="41144622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F8BB8B6-A699-490E-8BD0-B3B7446832BB}" type="datetimeFigureOut">
              <a:rPr lang="tr-TR" smtClean="0"/>
              <a:pPr/>
              <a:t>20.10.2019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5889537-50A2-4B8A-9A52-240E9E1F6671}" type="slidenum">
              <a:rPr lang="tr-TR" smtClean="0"/>
              <a:pPr/>
              <a:t>‹#›</a:t>
            </a:fld>
            <a:endParaRPr lang="tr-TR"/>
          </a:p>
        </p:txBody>
      </p:sp>
    </p:spTree>
    <p:extLst>
      <p:ext uri="{BB962C8B-B14F-4D97-AF65-F5344CB8AC3E}">
        <p14:creationId xmlns:p14="http://schemas.microsoft.com/office/powerpoint/2010/main" val="1880320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F8BB8B6-A699-490E-8BD0-B3B7446832BB}" type="datetimeFigureOut">
              <a:rPr lang="tr-TR" smtClean="0"/>
              <a:pPr/>
              <a:t>20.10.2019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5889537-50A2-4B8A-9A52-240E9E1F6671}" type="slidenum">
              <a:rPr lang="tr-TR" smtClean="0"/>
              <a:pPr/>
              <a:t>‹#›</a:t>
            </a:fld>
            <a:endParaRPr lang="tr-TR"/>
          </a:p>
        </p:txBody>
      </p:sp>
    </p:spTree>
    <p:extLst>
      <p:ext uri="{BB962C8B-B14F-4D97-AF65-F5344CB8AC3E}">
        <p14:creationId xmlns:p14="http://schemas.microsoft.com/office/powerpoint/2010/main" val="2141544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8BB8B6-A699-490E-8BD0-B3B7446832BB}" type="datetimeFigureOut">
              <a:rPr lang="tr-TR" smtClean="0"/>
              <a:pPr/>
              <a:t>20.10.2019</a:t>
            </a:fld>
            <a:endParaRPr lang="tr-T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889537-50A2-4B8A-9A52-240E9E1F6671}" type="slidenum">
              <a:rPr lang="tr-TR" smtClean="0"/>
              <a:pPr/>
              <a:t>‹#›</a:t>
            </a:fld>
            <a:endParaRPr lang="tr-TR"/>
          </a:p>
        </p:txBody>
      </p:sp>
      <p:pic>
        <p:nvPicPr>
          <p:cNvPr id="8" name="Picture 7"/>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4536679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246"/>
            <a:ext cx="9144000" cy="6855508"/>
          </a:xfrm>
          <a:prstGeom prst="rect">
            <a:avLst/>
          </a:prstGeom>
        </p:spPr>
      </p:pic>
    </p:spTree>
    <p:extLst>
      <p:ext uri="{BB962C8B-B14F-4D97-AF65-F5344CB8AC3E}">
        <p14:creationId xmlns:p14="http://schemas.microsoft.com/office/powerpoint/2010/main" val="42629358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endParaRPr lang="tr-TR"/>
          </a:p>
        </p:txBody>
      </p:sp>
      <p:pic>
        <p:nvPicPr>
          <p:cNvPr id="5" name="Picture 4"/>
          <p:cNvPicPr>
            <a:picLocks noChangeAspect="1"/>
          </p:cNvPicPr>
          <p:nvPr/>
        </p:nvPicPr>
        <p:blipFill>
          <a:blip r:embed="rId2"/>
          <a:stretch>
            <a:fillRect/>
          </a:stretch>
        </p:blipFill>
        <p:spPr>
          <a:xfrm>
            <a:off x="0" y="3584"/>
            <a:ext cx="9144000" cy="6850831"/>
          </a:xfrm>
          <a:prstGeom prst="rect">
            <a:avLst/>
          </a:prstGeom>
        </p:spPr>
      </p:pic>
      <p:sp>
        <p:nvSpPr>
          <p:cNvPr id="6" name="Rectangle 5"/>
          <p:cNvSpPr/>
          <p:nvPr/>
        </p:nvSpPr>
        <p:spPr>
          <a:xfrm>
            <a:off x="272143" y="217714"/>
            <a:ext cx="4484914" cy="533400"/>
          </a:xfrm>
          <a:prstGeom prst="rect">
            <a:avLst/>
          </a:prstGeom>
          <a:solidFill>
            <a:srgbClr val="EAE9E6"/>
          </a:solidFill>
          <a:ln>
            <a:solidFill>
              <a:srgbClr val="EE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8817622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2 İçerik Yer Tutucusu"/>
          <p:cNvSpPr>
            <a:spLocks noGrp="1"/>
          </p:cNvSpPr>
          <p:nvPr>
            <p:ph idx="1"/>
          </p:nvPr>
        </p:nvSpPr>
        <p:spPr/>
        <p:txBody>
          <a:bodyPr/>
          <a:lstStyle/>
          <a:p>
            <a:endParaRPr lang="tr-TR" altLang="tr-TR"/>
          </a:p>
        </p:txBody>
      </p:sp>
      <p:sp>
        <p:nvSpPr>
          <p:cNvPr id="6" name="Rectangle 5"/>
          <p:cNvSpPr/>
          <p:nvPr/>
        </p:nvSpPr>
        <p:spPr>
          <a:xfrm>
            <a:off x="0" y="5344885"/>
            <a:ext cx="3418114"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Title 1"/>
          <p:cNvSpPr>
            <a:spLocks noGrp="1"/>
          </p:cNvSpPr>
          <p:nvPr>
            <p:ph type="title"/>
          </p:nvPr>
        </p:nvSpPr>
        <p:spPr/>
        <p:txBody>
          <a:bodyPr/>
          <a:lstStyle/>
          <a:p>
            <a:endParaRPr lang="tr-TR"/>
          </a:p>
        </p:txBody>
      </p:sp>
      <p:pic>
        <p:nvPicPr>
          <p:cNvPr id="7" name="Picture 6"/>
          <p:cNvPicPr>
            <a:picLocks noChangeAspect="1"/>
          </p:cNvPicPr>
          <p:nvPr/>
        </p:nvPicPr>
        <p:blipFill>
          <a:blip r:embed="rId3"/>
          <a:stretch>
            <a:fillRect/>
          </a:stretch>
        </p:blipFill>
        <p:spPr>
          <a:xfrm>
            <a:off x="0" y="3584"/>
            <a:ext cx="9144000" cy="6850831"/>
          </a:xfrm>
          <a:prstGeom prst="rect">
            <a:avLst/>
          </a:prstGeom>
        </p:spPr>
      </p:pic>
      <p:sp>
        <p:nvSpPr>
          <p:cNvPr id="8" name="Rectangle 7"/>
          <p:cNvSpPr/>
          <p:nvPr/>
        </p:nvSpPr>
        <p:spPr>
          <a:xfrm>
            <a:off x="272143" y="217714"/>
            <a:ext cx="4484914" cy="533400"/>
          </a:xfrm>
          <a:prstGeom prst="rect">
            <a:avLst/>
          </a:prstGeom>
          <a:solidFill>
            <a:srgbClr val="EAE9E6"/>
          </a:solidFill>
          <a:ln>
            <a:solidFill>
              <a:srgbClr val="EE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3867312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2 İçerik Yer Tutucusu"/>
          <p:cNvSpPr>
            <a:spLocks noGrp="1"/>
          </p:cNvSpPr>
          <p:nvPr>
            <p:ph idx="1"/>
          </p:nvPr>
        </p:nvSpPr>
        <p:spPr/>
        <p:txBody>
          <a:bodyPr/>
          <a:lstStyle/>
          <a:p>
            <a:endParaRPr lang="tr-TR" altLang="tr-TR"/>
          </a:p>
        </p:txBody>
      </p:sp>
      <p:sp>
        <p:nvSpPr>
          <p:cNvPr id="6" name="Rectangle 5"/>
          <p:cNvSpPr/>
          <p:nvPr/>
        </p:nvSpPr>
        <p:spPr>
          <a:xfrm>
            <a:off x="0" y="5334000"/>
            <a:ext cx="3418114"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Title 1"/>
          <p:cNvSpPr>
            <a:spLocks noGrp="1"/>
          </p:cNvSpPr>
          <p:nvPr>
            <p:ph type="title"/>
          </p:nvPr>
        </p:nvSpPr>
        <p:spPr/>
        <p:txBody>
          <a:bodyPr/>
          <a:lstStyle/>
          <a:p>
            <a:endParaRPr lang="tr-TR"/>
          </a:p>
        </p:txBody>
      </p:sp>
      <p:pic>
        <p:nvPicPr>
          <p:cNvPr id="7" name="Picture 6"/>
          <p:cNvPicPr>
            <a:picLocks noChangeAspect="1"/>
          </p:cNvPicPr>
          <p:nvPr/>
        </p:nvPicPr>
        <p:blipFill>
          <a:blip r:embed="rId3"/>
          <a:stretch>
            <a:fillRect/>
          </a:stretch>
        </p:blipFill>
        <p:spPr>
          <a:xfrm>
            <a:off x="0" y="3584"/>
            <a:ext cx="9144000" cy="6850831"/>
          </a:xfrm>
          <a:prstGeom prst="rect">
            <a:avLst/>
          </a:prstGeom>
        </p:spPr>
      </p:pic>
      <p:sp>
        <p:nvSpPr>
          <p:cNvPr id="8" name="Rectangle 7"/>
          <p:cNvSpPr/>
          <p:nvPr/>
        </p:nvSpPr>
        <p:spPr>
          <a:xfrm>
            <a:off x="272143" y="217714"/>
            <a:ext cx="4484914" cy="533400"/>
          </a:xfrm>
          <a:prstGeom prst="rect">
            <a:avLst/>
          </a:prstGeom>
          <a:solidFill>
            <a:srgbClr val="EAE9E6"/>
          </a:solidFill>
          <a:ln>
            <a:solidFill>
              <a:srgbClr val="EE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2178832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5334000"/>
            <a:ext cx="3418114"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Content Placeholder 1"/>
          <p:cNvSpPr>
            <a:spLocks noGrp="1"/>
          </p:cNvSpPr>
          <p:nvPr>
            <p:ph idx="1"/>
          </p:nvPr>
        </p:nvSpPr>
        <p:spPr/>
        <p:txBody>
          <a:bodyPr/>
          <a:lstStyle/>
          <a:p>
            <a:endParaRPr lang="tr-TR"/>
          </a:p>
        </p:txBody>
      </p:sp>
      <p:sp>
        <p:nvSpPr>
          <p:cNvPr id="3" name="Title 2"/>
          <p:cNvSpPr>
            <a:spLocks noGrp="1"/>
          </p:cNvSpPr>
          <p:nvPr>
            <p:ph type="title"/>
          </p:nvPr>
        </p:nvSpPr>
        <p:spPr/>
        <p:txBody>
          <a:bodyPr/>
          <a:lstStyle/>
          <a:p>
            <a:endParaRPr lang="tr-TR"/>
          </a:p>
        </p:txBody>
      </p:sp>
      <p:pic>
        <p:nvPicPr>
          <p:cNvPr id="7" name="Picture 6"/>
          <p:cNvPicPr>
            <a:picLocks noChangeAspect="1"/>
          </p:cNvPicPr>
          <p:nvPr/>
        </p:nvPicPr>
        <p:blipFill>
          <a:blip r:embed="rId3"/>
          <a:stretch>
            <a:fillRect/>
          </a:stretch>
        </p:blipFill>
        <p:spPr>
          <a:xfrm>
            <a:off x="0" y="3584"/>
            <a:ext cx="9144000" cy="6850831"/>
          </a:xfrm>
          <a:prstGeom prst="rect">
            <a:avLst/>
          </a:prstGeom>
        </p:spPr>
      </p:pic>
      <p:sp>
        <p:nvSpPr>
          <p:cNvPr id="8" name="Rectangle 7"/>
          <p:cNvSpPr/>
          <p:nvPr/>
        </p:nvSpPr>
        <p:spPr>
          <a:xfrm>
            <a:off x="272143" y="217714"/>
            <a:ext cx="4484914" cy="533400"/>
          </a:xfrm>
          <a:prstGeom prst="rect">
            <a:avLst/>
          </a:prstGeom>
          <a:solidFill>
            <a:srgbClr val="EAE9E6"/>
          </a:solidFill>
          <a:ln>
            <a:solidFill>
              <a:srgbClr val="EE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1373121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2 İçerik Yer Tutucusu"/>
          <p:cNvSpPr>
            <a:spLocks noGrp="1"/>
          </p:cNvSpPr>
          <p:nvPr>
            <p:ph idx="1"/>
          </p:nvPr>
        </p:nvSpPr>
        <p:spPr/>
        <p:txBody>
          <a:bodyPr/>
          <a:lstStyle/>
          <a:p>
            <a:endParaRPr lang="tr-TR" altLang="tr-TR"/>
          </a:p>
        </p:txBody>
      </p:sp>
      <p:sp>
        <p:nvSpPr>
          <p:cNvPr id="6" name="Rectangle 5"/>
          <p:cNvSpPr/>
          <p:nvPr/>
        </p:nvSpPr>
        <p:spPr>
          <a:xfrm>
            <a:off x="0" y="5344885"/>
            <a:ext cx="3418114"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Title 1"/>
          <p:cNvSpPr>
            <a:spLocks noGrp="1"/>
          </p:cNvSpPr>
          <p:nvPr>
            <p:ph type="title"/>
          </p:nvPr>
        </p:nvSpPr>
        <p:spPr/>
        <p:txBody>
          <a:bodyPr/>
          <a:lstStyle/>
          <a:p>
            <a:endParaRPr lang="tr-TR"/>
          </a:p>
        </p:txBody>
      </p:sp>
      <p:pic>
        <p:nvPicPr>
          <p:cNvPr id="7" name="Picture 6"/>
          <p:cNvPicPr>
            <a:picLocks noChangeAspect="1"/>
          </p:cNvPicPr>
          <p:nvPr/>
        </p:nvPicPr>
        <p:blipFill>
          <a:blip r:embed="rId3"/>
          <a:stretch>
            <a:fillRect/>
          </a:stretch>
        </p:blipFill>
        <p:spPr>
          <a:xfrm>
            <a:off x="0" y="3584"/>
            <a:ext cx="9144000" cy="6850831"/>
          </a:xfrm>
          <a:prstGeom prst="rect">
            <a:avLst/>
          </a:prstGeom>
        </p:spPr>
      </p:pic>
      <p:sp>
        <p:nvSpPr>
          <p:cNvPr id="8" name="Rectangle 7"/>
          <p:cNvSpPr/>
          <p:nvPr/>
        </p:nvSpPr>
        <p:spPr>
          <a:xfrm>
            <a:off x="3415229" y="5860973"/>
            <a:ext cx="209320" cy="187287"/>
          </a:xfrm>
          <a:prstGeom prst="rect">
            <a:avLst/>
          </a:prstGeom>
          <a:solidFill>
            <a:srgbClr val="D5CFBF"/>
          </a:solidFill>
          <a:ln>
            <a:solidFill>
              <a:srgbClr val="D3D0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Rectangle 8"/>
          <p:cNvSpPr/>
          <p:nvPr/>
        </p:nvSpPr>
        <p:spPr>
          <a:xfrm>
            <a:off x="272143" y="217714"/>
            <a:ext cx="4484914" cy="533400"/>
          </a:xfrm>
          <a:prstGeom prst="rect">
            <a:avLst/>
          </a:prstGeom>
          <a:solidFill>
            <a:srgbClr val="EAE9E6"/>
          </a:solidFill>
          <a:ln>
            <a:solidFill>
              <a:srgbClr val="EE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4008062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endParaRPr lang="tr-TR"/>
          </a:p>
        </p:txBody>
      </p:sp>
      <p:pic>
        <p:nvPicPr>
          <p:cNvPr id="4" name="Picture 3"/>
          <p:cNvPicPr>
            <a:picLocks noChangeAspect="1"/>
          </p:cNvPicPr>
          <p:nvPr/>
        </p:nvPicPr>
        <p:blipFill>
          <a:blip r:embed="rId2"/>
          <a:stretch>
            <a:fillRect/>
          </a:stretch>
        </p:blipFill>
        <p:spPr>
          <a:xfrm>
            <a:off x="0" y="3584"/>
            <a:ext cx="9144000" cy="6850831"/>
          </a:xfrm>
          <a:prstGeom prst="rect">
            <a:avLst/>
          </a:prstGeom>
        </p:spPr>
      </p:pic>
      <p:sp>
        <p:nvSpPr>
          <p:cNvPr id="5" name="Rectangle 4"/>
          <p:cNvSpPr/>
          <p:nvPr/>
        </p:nvSpPr>
        <p:spPr>
          <a:xfrm>
            <a:off x="272143" y="217714"/>
            <a:ext cx="4484914" cy="533400"/>
          </a:xfrm>
          <a:prstGeom prst="rect">
            <a:avLst/>
          </a:prstGeom>
          <a:solidFill>
            <a:srgbClr val="EAE9E6"/>
          </a:solidFill>
          <a:ln>
            <a:solidFill>
              <a:srgbClr val="EE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2575762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endParaRPr lang="tr-TR"/>
          </a:p>
        </p:txBody>
      </p:sp>
      <p:pic>
        <p:nvPicPr>
          <p:cNvPr id="4" name="Picture 3"/>
          <p:cNvPicPr>
            <a:picLocks noChangeAspect="1"/>
          </p:cNvPicPr>
          <p:nvPr/>
        </p:nvPicPr>
        <p:blipFill>
          <a:blip r:embed="rId2"/>
          <a:stretch>
            <a:fillRect/>
          </a:stretch>
        </p:blipFill>
        <p:spPr>
          <a:xfrm>
            <a:off x="0" y="0"/>
            <a:ext cx="9144000" cy="6850831"/>
          </a:xfrm>
          <a:prstGeom prst="rect">
            <a:avLst/>
          </a:prstGeom>
        </p:spPr>
      </p:pic>
      <p:sp>
        <p:nvSpPr>
          <p:cNvPr id="5" name="Rectangle 4"/>
          <p:cNvSpPr/>
          <p:nvPr/>
        </p:nvSpPr>
        <p:spPr>
          <a:xfrm>
            <a:off x="272143" y="217714"/>
            <a:ext cx="4484914" cy="533400"/>
          </a:xfrm>
          <a:prstGeom prst="rect">
            <a:avLst/>
          </a:prstGeom>
          <a:solidFill>
            <a:srgbClr val="EAE9E6"/>
          </a:solidFill>
          <a:ln>
            <a:solidFill>
              <a:srgbClr val="EE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024820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b="1" dirty="0" smtClean="0">
                <a:solidFill>
                  <a:schemeClr val="bg1"/>
                </a:solidFill>
                <a:latin typeface="Arial" panose="020B0604020202020204" pitchFamily="34" charset="0"/>
                <a:cs typeface="Arial" panose="020B0604020202020204" pitchFamily="34" charset="0"/>
              </a:rPr>
              <a:t>FERAMAT</a:t>
            </a:r>
            <a:endParaRPr lang="tr-TR" b="1" dirty="0">
              <a:solidFill>
                <a:schemeClr val="bg1"/>
              </a:solidFill>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p:txBody>
          <a:bodyPr>
            <a:normAutofit/>
          </a:bodyPr>
          <a:lstStyle/>
          <a:p>
            <a:pPr marL="0" indent="0" algn="ctr">
              <a:lnSpc>
                <a:spcPct val="300000"/>
              </a:lnSpc>
              <a:buNone/>
            </a:pPr>
            <a:r>
              <a:rPr lang="tr-TR" sz="6600" b="1" dirty="0" smtClean="0">
                <a:solidFill>
                  <a:srgbClr val="FF0000"/>
                </a:solidFill>
              </a:rPr>
              <a:t>TEŞEKKÜRLER</a:t>
            </a:r>
            <a:endParaRPr lang="tr-TR" sz="6600" b="1" dirty="0">
              <a:solidFill>
                <a:srgbClr val="FF0000"/>
              </a:solidFill>
            </a:endParaRPr>
          </a:p>
        </p:txBody>
      </p:sp>
    </p:spTree>
    <p:extLst>
      <p:ext uri="{BB962C8B-B14F-4D97-AF65-F5344CB8AC3E}">
        <p14:creationId xmlns:p14="http://schemas.microsoft.com/office/powerpoint/2010/main" val="7789864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a:p>
        </p:txBody>
      </p:sp>
      <p:sp>
        <p:nvSpPr>
          <p:cNvPr id="3" name="2 Alt Başlık"/>
          <p:cNvSpPr>
            <a:spLocks noGrp="1"/>
          </p:cNvSpPr>
          <p:nvPr>
            <p:ph type="subTitle" idx="1"/>
          </p:nvPr>
        </p:nvSpPr>
        <p:spPr/>
        <p:txBody>
          <a:bodyPr/>
          <a:lstStyle/>
          <a:p>
            <a:endParaRPr lang="tr-TR"/>
          </a:p>
        </p:txBody>
      </p:sp>
      <p:pic>
        <p:nvPicPr>
          <p:cNvPr id="5" name="Picture 4"/>
          <p:cNvPicPr>
            <a:picLocks noChangeAspect="1"/>
          </p:cNvPicPr>
          <p:nvPr/>
        </p:nvPicPr>
        <p:blipFill>
          <a:blip r:embed="rId2"/>
          <a:stretch>
            <a:fillRect/>
          </a:stretch>
        </p:blipFill>
        <p:spPr>
          <a:xfrm>
            <a:off x="0" y="-38582"/>
            <a:ext cx="9144000" cy="6935165"/>
          </a:xfrm>
          <a:prstGeom prst="rect">
            <a:avLst/>
          </a:prstGeom>
        </p:spPr>
      </p:pic>
    </p:spTree>
    <p:extLst>
      <p:ext uri="{BB962C8B-B14F-4D97-AF65-F5344CB8AC3E}">
        <p14:creationId xmlns:p14="http://schemas.microsoft.com/office/powerpoint/2010/main" val="26020991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endParaRPr lang="tr-TR"/>
          </a:p>
        </p:txBody>
      </p:sp>
      <p:pic>
        <p:nvPicPr>
          <p:cNvPr id="3074" name="Picture 2" descr="C:\Documents and Settings\AYSE\Desktop\Yeniler-22.10\Ferinject-PPT-Giri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99539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tr-TR"/>
          </a:p>
        </p:txBody>
      </p:sp>
      <p:sp>
        <p:nvSpPr>
          <p:cNvPr id="7" name="Rectangle 6"/>
          <p:cNvSpPr/>
          <p:nvPr/>
        </p:nvSpPr>
        <p:spPr>
          <a:xfrm>
            <a:off x="0" y="5344886"/>
            <a:ext cx="3418114"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1 Başlık"/>
          <p:cNvSpPr>
            <a:spLocks noGrp="1"/>
          </p:cNvSpPr>
          <p:nvPr>
            <p:ph type="title"/>
          </p:nvPr>
        </p:nvSpPr>
        <p:spPr>
          <a:xfrm>
            <a:off x="0" y="598488"/>
            <a:ext cx="9144000" cy="750887"/>
          </a:xfrm>
        </p:spPr>
        <p:txBody>
          <a:bodyPr/>
          <a:lstStyle/>
          <a:p>
            <a:r>
              <a:rPr lang="tr-TR" altLang="tr-TR" b="1" dirty="0">
                <a:solidFill>
                  <a:schemeClr val="bg1"/>
                </a:solidFill>
              </a:rPr>
              <a:t>FERAMAT KAPSÜL</a:t>
            </a:r>
          </a:p>
        </p:txBody>
      </p:sp>
      <p:pic>
        <p:nvPicPr>
          <p:cNvPr id="9" name="Picture 8"/>
          <p:cNvPicPr>
            <a:picLocks noChangeAspect="1"/>
          </p:cNvPicPr>
          <p:nvPr/>
        </p:nvPicPr>
        <p:blipFill>
          <a:blip r:embed="rId3"/>
          <a:stretch>
            <a:fillRect/>
          </a:stretch>
        </p:blipFill>
        <p:spPr>
          <a:xfrm>
            <a:off x="0" y="3584"/>
            <a:ext cx="9144000" cy="6850831"/>
          </a:xfrm>
          <a:prstGeom prst="rect">
            <a:avLst/>
          </a:prstGeom>
        </p:spPr>
      </p:pic>
      <p:sp>
        <p:nvSpPr>
          <p:cNvPr id="5" name="Rectangle 4"/>
          <p:cNvSpPr/>
          <p:nvPr/>
        </p:nvSpPr>
        <p:spPr>
          <a:xfrm>
            <a:off x="272143" y="217714"/>
            <a:ext cx="4484914" cy="533400"/>
          </a:xfrm>
          <a:prstGeom prst="rect">
            <a:avLst/>
          </a:prstGeom>
          <a:solidFill>
            <a:srgbClr val="EAE9E6"/>
          </a:solidFill>
          <a:ln>
            <a:solidFill>
              <a:srgbClr val="EE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9830203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7802"/>
            <a:ext cx="9144000" cy="6939590"/>
          </a:xfrm>
        </p:spPr>
      </p:pic>
    </p:spTree>
    <p:extLst>
      <p:ext uri="{BB962C8B-B14F-4D97-AF65-F5344CB8AC3E}">
        <p14:creationId xmlns:p14="http://schemas.microsoft.com/office/powerpoint/2010/main" val="5287497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a:p>
        </p:txBody>
      </p:sp>
      <p:sp>
        <p:nvSpPr>
          <p:cNvPr id="3" name="2 Alt Başlık"/>
          <p:cNvSpPr>
            <a:spLocks noGrp="1"/>
          </p:cNvSpPr>
          <p:nvPr>
            <p:ph type="subTitle" idx="1"/>
          </p:nvPr>
        </p:nvSpPr>
        <p:spPr/>
        <p:txBody>
          <a:bodyPr/>
          <a:lstStyle/>
          <a:p>
            <a:endParaRPr lang="tr-TR"/>
          </a:p>
        </p:txBody>
      </p:sp>
      <p:pic>
        <p:nvPicPr>
          <p:cNvPr id="6" name="Picture 5"/>
          <p:cNvPicPr>
            <a:picLocks noChangeAspect="1"/>
          </p:cNvPicPr>
          <p:nvPr/>
        </p:nvPicPr>
        <p:blipFill>
          <a:blip r:embed="rId2"/>
          <a:stretch>
            <a:fillRect/>
          </a:stretch>
        </p:blipFill>
        <p:spPr>
          <a:xfrm>
            <a:off x="0" y="31717"/>
            <a:ext cx="9144000" cy="6794565"/>
          </a:xfrm>
          <a:prstGeom prst="rect">
            <a:avLst/>
          </a:prstGeom>
        </p:spPr>
      </p:pic>
    </p:spTree>
    <p:extLst>
      <p:ext uri="{BB962C8B-B14F-4D97-AF65-F5344CB8AC3E}">
        <p14:creationId xmlns:p14="http://schemas.microsoft.com/office/powerpoint/2010/main" val="31342485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a:p>
        </p:txBody>
      </p:sp>
      <p:sp>
        <p:nvSpPr>
          <p:cNvPr id="3" name="2 Alt Başlık"/>
          <p:cNvSpPr>
            <a:spLocks noGrp="1"/>
          </p:cNvSpPr>
          <p:nvPr>
            <p:ph type="subTitle" idx="1"/>
          </p:nvPr>
        </p:nvSpPr>
        <p:spPr/>
        <p:txBody>
          <a:bodyPr/>
          <a:lstStyle/>
          <a:p>
            <a:endParaRPr lang="tr-TR"/>
          </a:p>
        </p:txBody>
      </p:sp>
      <p:pic>
        <p:nvPicPr>
          <p:cNvPr id="5" name="Content Placeholder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7864"/>
            <a:ext cx="9131374" cy="6850136"/>
          </a:xfrm>
          <a:prstGeom prst="rect">
            <a:avLst/>
          </a:prstGeom>
        </p:spPr>
      </p:pic>
    </p:spTree>
    <p:extLst>
      <p:ext uri="{BB962C8B-B14F-4D97-AF65-F5344CB8AC3E}">
        <p14:creationId xmlns:p14="http://schemas.microsoft.com/office/powerpoint/2010/main" val="5077601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a:p>
        </p:txBody>
      </p:sp>
      <p:sp>
        <p:nvSpPr>
          <p:cNvPr id="3" name="2 Alt Başlık"/>
          <p:cNvSpPr>
            <a:spLocks noGrp="1"/>
          </p:cNvSpPr>
          <p:nvPr>
            <p:ph type="subTitle" idx="1"/>
          </p:nvPr>
        </p:nvSpPr>
        <p:spPr/>
        <p:txBody>
          <a:bodyPr/>
          <a:lstStyle/>
          <a:p>
            <a:endParaRPr lang="tr-TR"/>
          </a:p>
        </p:txBody>
      </p:sp>
      <p:pic>
        <p:nvPicPr>
          <p:cNvPr id="4" name="3 Resim" descr="Ferinject-PPT.Rev2-1.jpg"/>
          <p:cNvPicPr>
            <a:picLocks noChangeAspect="1"/>
          </p:cNvPicPr>
          <p:nvPr/>
        </p:nvPicPr>
        <p:blipFill>
          <a:blip r:embed="rId2" cstate="print"/>
          <a:stretch>
            <a:fillRect/>
          </a:stretch>
        </p:blipFill>
        <p:spPr>
          <a:xfrm>
            <a:off x="0" y="0"/>
            <a:ext cx="9144000" cy="6858000"/>
          </a:xfrm>
          <a:prstGeom prst="rect">
            <a:avLst/>
          </a:prstGeom>
        </p:spPr>
      </p:pic>
    </p:spTree>
    <p:extLst>
      <p:ext uri="{BB962C8B-B14F-4D97-AF65-F5344CB8AC3E}">
        <p14:creationId xmlns:p14="http://schemas.microsoft.com/office/powerpoint/2010/main" val="35122859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24528"/>
            <a:ext cx="9144000" cy="6833472"/>
          </a:xfrm>
          <a:prstGeom prst="rect">
            <a:avLst/>
          </a:prstGeom>
        </p:spPr>
      </p:pic>
    </p:spTree>
    <p:extLst>
      <p:ext uri="{BB962C8B-B14F-4D97-AF65-F5344CB8AC3E}">
        <p14:creationId xmlns:p14="http://schemas.microsoft.com/office/powerpoint/2010/main" val="1093095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a:p>
        </p:txBody>
      </p:sp>
      <p:sp>
        <p:nvSpPr>
          <p:cNvPr id="3" name="2 Alt Başlık"/>
          <p:cNvSpPr>
            <a:spLocks noGrp="1"/>
          </p:cNvSpPr>
          <p:nvPr>
            <p:ph type="subTitle" idx="1"/>
          </p:nvPr>
        </p:nvSpPr>
        <p:spPr/>
        <p:txBody>
          <a:bodyPr/>
          <a:lstStyle/>
          <a:p>
            <a:endParaRPr lang="tr-TR"/>
          </a:p>
        </p:txBody>
      </p:sp>
      <p:pic>
        <p:nvPicPr>
          <p:cNvPr id="5" name="Picture 4"/>
          <p:cNvPicPr>
            <a:picLocks noChangeAspect="1"/>
          </p:cNvPicPr>
          <p:nvPr/>
        </p:nvPicPr>
        <p:blipFill>
          <a:blip r:embed="rId2"/>
          <a:stretch>
            <a:fillRect/>
          </a:stretch>
        </p:blipFill>
        <p:spPr>
          <a:xfrm>
            <a:off x="0" y="11097"/>
            <a:ext cx="9144000" cy="6846903"/>
          </a:xfrm>
          <a:prstGeom prst="rect">
            <a:avLst/>
          </a:prstGeom>
        </p:spPr>
      </p:pic>
    </p:spTree>
    <p:extLst>
      <p:ext uri="{BB962C8B-B14F-4D97-AF65-F5344CB8AC3E}">
        <p14:creationId xmlns:p14="http://schemas.microsoft.com/office/powerpoint/2010/main" val="28125371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a:p>
        </p:txBody>
      </p:sp>
      <p:sp>
        <p:nvSpPr>
          <p:cNvPr id="3" name="2 Alt Başlık"/>
          <p:cNvSpPr>
            <a:spLocks noGrp="1"/>
          </p:cNvSpPr>
          <p:nvPr>
            <p:ph type="subTitle" idx="1"/>
          </p:nvPr>
        </p:nvSpPr>
        <p:spPr/>
        <p:txBody>
          <a:bodyPr/>
          <a:lstStyle/>
          <a:p>
            <a:endParaRPr lang="tr-TR"/>
          </a:p>
        </p:txBody>
      </p:sp>
      <p:pic>
        <p:nvPicPr>
          <p:cNvPr id="4" name="Picture 3"/>
          <p:cNvPicPr>
            <a:picLocks noChangeAspect="1"/>
          </p:cNvPicPr>
          <p:nvPr/>
        </p:nvPicPr>
        <p:blipFill>
          <a:blip r:embed="rId2"/>
          <a:stretch>
            <a:fillRect/>
          </a:stretch>
        </p:blipFill>
        <p:spPr>
          <a:xfrm>
            <a:off x="1" y="17585"/>
            <a:ext cx="9144000" cy="6840415"/>
          </a:xfrm>
          <a:prstGeom prst="rect">
            <a:avLst/>
          </a:prstGeom>
        </p:spPr>
      </p:pic>
    </p:spTree>
    <p:extLst>
      <p:ext uri="{BB962C8B-B14F-4D97-AF65-F5344CB8AC3E}">
        <p14:creationId xmlns:p14="http://schemas.microsoft.com/office/powerpoint/2010/main" val="23242962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a:p>
        </p:txBody>
      </p:sp>
      <p:sp>
        <p:nvSpPr>
          <p:cNvPr id="3" name="2 Alt Başlık"/>
          <p:cNvSpPr>
            <a:spLocks noGrp="1"/>
          </p:cNvSpPr>
          <p:nvPr>
            <p:ph type="subTitle" idx="1"/>
          </p:nvPr>
        </p:nvSpPr>
        <p:spPr/>
        <p:txBody>
          <a:bodyPr/>
          <a:lstStyle/>
          <a:p>
            <a:endParaRPr lang="tr-TR"/>
          </a:p>
        </p:txBody>
      </p:sp>
      <p:pic>
        <p:nvPicPr>
          <p:cNvPr id="4" name="Picture 3"/>
          <p:cNvPicPr>
            <a:picLocks noChangeAspect="1"/>
          </p:cNvPicPr>
          <p:nvPr/>
        </p:nvPicPr>
        <p:blipFill>
          <a:blip r:embed="rId3"/>
          <a:stretch>
            <a:fillRect/>
          </a:stretch>
        </p:blipFill>
        <p:spPr>
          <a:xfrm>
            <a:off x="0" y="-7439"/>
            <a:ext cx="9144000" cy="6865439"/>
          </a:xfrm>
          <a:prstGeom prst="rect">
            <a:avLst/>
          </a:prstGeom>
        </p:spPr>
      </p:pic>
    </p:spTree>
    <p:extLst>
      <p:ext uri="{BB962C8B-B14F-4D97-AF65-F5344CB8AC3E}">
        <p14:creationId xmlns:p14="http://schemas.microsoft.com/office/powerpoint/2010/main" val="5487011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dirty="0"/>
          </a:p>
        </p:txBody>
      </p:sp>
      <p:sp>
        <p:nvSpPr>
          <p:cNvPr id="3" name="2 Alt Başlık"/>
          <p:cNvSpPr>
            <a:spLocks noGrp="1"/>
          </p:cNvSpPr>
          <p:nvPr>
            <p:ph type="subTitle" idx="1"/>
          </p:nvPr>
        </p:nvSpPr>
        <p:spPr/>
        <p:txBody>
          <a:bodyPr/>
          <a:lstStyle/>
          <a:p>
            <a:endParaRPr lang="tr-TR"/>
          </a:p>
        </p:txBody>
      </p:sp>
      <p:pic>
        <p:nvPicPr>
          <p:cNvPr id="4" name="Picture 3"/>
          <p:cNvPicPr>
            <a:picLocks noChangeAspect="1"/>
          </p:cNvPicPr>
          <p:nvPr/>
        </p:nvPicPr>
        <p:blipFill>
          <a:blip r:embed="rId3"/>
          <a:stretch>
            <a:fillRect/>
          </a:stretch>
        </p:blipFill>
        <p:spPr>
          <a:xfrm>
            <a:off x="0" y="-7439"/>
            <a:ext cx="9144000" cy="6865439"/>
          </a:xfrm>
          <a:prstGeom prst="rect">
            <a:avLst/>
          </a:prstGeom>
        </p:spPr>
      </p:pic>
    </p:spTree>
    <p:extLst>
      <p:ext uri="{BB962C8B-B14F-4D97-AF65-F5344CB8AC3E}">
        <p14:creationId xmlns:p14="http://schemas.microsoft.com/office/powerpoint/2010/main" val="38392195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5" name="Content Placeholder 4"/>
          <p:cNvPicPr>
            <a:picLocks noGrp="1" noChangeAspect="1"/>
          </p:cNvPicPr>
          <p:nvPr>
            <p:ph idx="1"/>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8987706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9024" y="6596390"/>
            <a:ext cx="8782754" cy="261610"/>
          </a:xfrm>
          <a:prstGeom prst="rect">
            <a:avLst/>
          </a:prstGeom>
        </p:spPr>
        <p:txBody>
          <a:bodyPr wrap="square">
            <a:spAutoFit/>
          </a:bodyPr>
          <a:lstStyle/>
          <a:p>
            <a:pPr lvl="0">
              <a:spcAft>
                <a:spcPts val="0"/>
              </a:spcAft>
            </a:pPr>
            <a:r>
              <a:rPr lang="tr-TR" sz="1100" dirty="0">
                <a:solidFill>
                  <a:schemeClr val="bg1">
                    <a:lumMod val="65000"/>
                  </a:schemeClr>
                </a:solidFill>
                <a:latin typeface="Arial" panose="020B0604020202020204" pitchFamily="34" charset="0"/>
                <a:ea typeface="Arial" panose="020B0604020202020204" pitchFamily="34" charset="0"/>
                <a:cs typeface="Times New Roman" panose="02020603050405020304" pitchFamily="18" charset="0"/>
              </a:rPr>
              <a:t>DSÖ. Demir eksikliği anemisi: değerlendirme, önleme ve kontrol Program yöneticileri için bir rehber 2001</a:t>
            </a:r>
            <a:endParaRPr lang="tr-TR" sz="1100" dirty="0">
              <a:solidFill>
                <a:schemeClr val="bg1">
                  <a:lumMod val="65000"/>
                </a:schemeClr>
              </a:solidFill>
              <a:effectLst/>
              <a:latin typeface="Arial" panose="020B0604020202020204" pitchFamily="34" charset="0"/>
              <a:ea typeface="Arial" panose="020B0604020202020204" pitchFamily="34" charset="0"/>
              <a:cs typeface="Times New Roman" panose="02020603050405020304" pitchFamily="18" charset="0"/>
            </a:endParaRPr>
          </a:p>
        </p:txBody>
      </p:sp>
      <p:sp>
        <p:nvSpPr>
          <p:cNvPr id="7" name="Rectangle 6"/>
          <p:cNvSpPr/>
          <p:nvPr/>
        </p:nvSpPr>
        <p:spPr>
          <a:xfrm>
            <a:off x="248356" y="3404562"/>
            <a:ext cx="8816620" cy="1508105"/>
          </a:xfrm>
          <a:prstGeom prst="rect">
            <a:avLst/>
          </a:prstGeom>
        </p:spPr>
        <p:txBody>
          <a:bodyPr wrap="square">
            <a:spAutoFit/>
          </a:bodyPr>
          <a:lstStyle/>
          <a:p>
            <a:pPr algn="ctr"/>
            <a:r>
              <a:rPr lang="tr-TR" sz="2800" dirty="0">
                <a:latin typeface="Arial" panose="020B0604020202020204" pitchFamily="34" charset="0"/>
                <a:ea typeface="Arial" panose="020B0604020202020204" pitchFamily="34" charset="0"/>
                <a:cs typeface="Times New Roman" panose="02020603050405020304" pitchFamily="18" charset="0"/>
              </a:rPr>
              <a:t>Dünya Sağlık Örgütü, demir eksikliği olan erkekler ve kadınlarda fiziksel iş veriminin ve performansın </a:t>
            </a:r>
            <a:r>
              <a:rPr lang="tr-TR" sz="3600" b="1" dirty="0">
                <a:solidFill>
                  <a:srgbClr val="C00000"/>
                </a:solidFill>
                <a:latin typeface="Arial" panose="020B0604020202020204" pitchFamily="34" charset="0"/>
                <a:ea typeface="Arial" panose="020B0604020202020204" pitchFamily="34" charset="0"/>
                <a:cs typeface="Times New Roman" panose="02020603050405020304" pitchFamily="18" charset="0"/>
              </a:rPr>
              <a:t>%30 </a:t>
            </a:r>
            <a:r>
              <a:rPr lang="tr-TR" sz="2800" dirty="0">
                <a:latin typeface="Arial" panose="020B0604020202020204" pitchFamily="34" charset="0"/>
                <a:ea typeface="Arial" panose="020B0604020202020204" pitchFamily="34" charset="0"/>
                <a:cs typeface="Times New Roman" panose="02020603050405020304" pitchFamily="18" charset="0"/>
              </a:rPr>
              <a:t>oranında azaldığını kabul etmektedir.</a:t>
            </a:r>
            <a:endParaRPr lang="tr-TR" sz="5400" dirty="0"/>
          </a:p>
        </p:txBody>
      </p:sp>
      <p:pic>
        <p:nvPicPr>
          <p:cNvPr id="1026" name="Picture 2" descr="who logo png ile ilgili görsel sonuc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4773" y="1414621"/>
            <a:ext cx="5579181" cy="181432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stretch>
            <a:fillRect/>
          </a:stretch>
        </p:blipFill>
        <p:spPr>
          <a:xfrm>
            <a:off x="0" y="3584"/>
            <a:ext cx="9144000" cy="6850831"/>
          </a:xfrm>
          <a:prstGeom prst="rect">
            <a:avLst/>
          </a:prstGeom>
        </p:spPr>
      </p:pic>
      <p:sp>
        <p:nvSpPr>
          <p:cNvPr id="6" name="Rectangle 5"/>
          <p:cNvSpPr/>
          <p:nvPr/>
        </p:nvSpPr>
        <p:spPr>
          <a:xfrm>
            <a:off x="272143" y="217714"/>
            <a:ext cx="4484914" cy="533400"/>
          </a:xfrm>
          <a:prstGeom prst="rect">
            <a:avLst/>
          </a:prstGeom>
          <a:solidFill>
            <a:srgbClr val="EAE9E6"/>
          </a:solidFill>
          <a:ln>
            <a:solidFill>
              <a:srgbClr val="EE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3408214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a:p>
        </p:txBody>
      </p:sp>
      <p:sp>
        <p:nvSpPr>
          <p:cNvPr id="3" name="2 Alt Başlık"/>
          <p:cNvSpPr>
            <a:spLocks noGrp="1"/>
          </p:cNvSpPr>
          <p:nvPr>
            <p:ph type="subTitle" idx="1"/>
          </p:nvPr>
        </p:nvSpPr>
        <p:spPr/>
        <p:txBody>
          <a:bodyPr/>
          <a:lstStyle/>
          <a:p>
            <a:endParaRPr lang="tr-TR"/>
          </a:p>
        </p:txBody>
      </p:sp>
      <p:pic>
        <p:nvPicPr>
          <p:cNvPr id="4" name="3 Resim" descr="Ferinject-PPT.Rev2-1.jpg"/>
          <p:cNvPicPr>
            <a:picLocks noChangeAspect="1"/>
          </p:cNvPicPr>
          <p:nvPr/>
        </p:nvPicPr>
        <p:blipFill>
          <a:blip r:embed="rId2" cstate="print"/>
          <a:stretch>
            <a:fillRect/>
          </a:stretch>
        </p:blipFill>
        <p:spPr>
          <a:xfrm>
            <a:off x="0" y="0"/>
            <a:ext cx="9144000" cy="6858000"/>
          </a:xfrm>
          <a:prstGeom prst="rect">
            <a:avLst/>
          </a:prstGeom>
        </p:spPr>
      </p:pic>
    </p:spTree>
    <p:extLst>
      <p:ext uri="{BB962C8B-B14F-4D97-AF65-F5344CB8AC3E}">
        <p14:creationId xmlns:p14="http://schemas.microsoft.com/office/powerpoint/2010/main" val="9733225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a:p>
        </p:txBody>
      </p:sp>
      <p:sp>
        <p:nvSpPr>
          <p:cNvPr id="3" name="2 Alt Başlık"/>
          <p:cNvSpPr>
            <a:spLocks noGrp="1"/>
          </p:cNvSpPr>
          <p:nvPr>
            <p:ph type="subTitle" idx="1"/>
          </p:nvPr>
        </p:nvSpPr>
        <p:spPr/>
        <p:txBody>
          <a:bodyPr/>
          <a:lstStyle/>
          <a:p>
            <a:endParaRPr lang="tr-TR"/>
          </a:p>
        </p:txBody>
      </p:sp>
      <p:pic>
        <p:nvPicPr>
          <p:cNvPr id="6" name="Picture 5"/>
          <p:cNvPicPr>
            <a:picLocks noChangeAspect="1"/>
          </p:cNvPicPr>
          <p:nvPr/>
        </p:nvPicPr>
        <p:blipFill>
          <a:blip r:embed="rId2"/>
          <a:stretch>
            <a:fillRect/>
          </a:stretch>
        </p:blipFill>
        <p:spPr>
          <a:xfrm>
            <a:off x="0" y="1172"/>
            <a:ext cx="9144000" cy="6855655"/>
          </a:xfrm>
          <a:prstGeom prst="rect">
            <a:avLst/>
          </a:prstGeom>
        </p:spPr>
      </p:pic>
    </p:spTree>
    <p:extLst>
      <p:ext uri="{BB962C8B-B14F-4D97-AF65-F5344CB8AC3E}">
        <p14:creationId xmlns:p14="http://schemas.microsoft.com/office/powerpoint/2010/main" val="33102135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a:p>
        </p:txBody>
      </p:sp>
      <p:sp>
        <p:nvSpPr>
          <p:cNvPr id="3" name="2 Alt Başlık"/>
          <p:cNvSpPr>
            <a:spLocks noGrp="1"/>
          </p:cNvSpPr>
          <p:nvPr>
            <p:ph type="subTitle" idx="1"/>
          </p:nvPr>
        </p:nvSpPr>
        <p:spPr/>
        <p:txBody>
          <a:bodyPr/>
          <a:lstStyle/>
          <a:p>
            <a:endParaRPr lang="tr-TR"/>
          </a:p>
        </p:txBody>
      </p:sp>
      <p:pic>
        <p:nvPicPr>
          <p:cNvPr id="4" name="Picture 3"/>
          <p:cNvPicPr>
            <a:picLocks noChangeAspect="1"/>
          </p:cNvPicPr>
          <p:nvPr/>
        </p:nvPicPr>
        <p:blipFill>
          <a:blip r:embed="rId2"/>
          <a:stretch>
            <a:fillRect/>
          </a:stretch>
        </p:blipFill>
        <p:spPr>
          <a:xfrm>
            <a:off x="0" y="-1236"/>
            <a:ext cx="9143999" cy="6859235"/>
          </a:xfrm>
          <a:prstGeom prst="rect">
            <a:avLst/>
          </a:prstGeom>
        </p:spPr>
      </p:pic>
    </p:spTree>
    <p:extLst>
      <p:ext uri="{BB962C8B-B14F-4D97-AF65-F5344CB8AC3E}">
        <p14:creationId xmlns:p14="http://schemas.microsoft.com/office/powerpoint/2010/main" val="33642640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a:p>
        </p:txBody>
      </p:sp>
      <p:sp>
        <p:nvSpPr>
          <p:cNvPr id="3" name="2 Alt Başlık"/>
          <p:cNvSpPr>
            <a:spLocks noGrp="1"/>
          </p:cNvSpPr>
          <p:nvPr>
            <p:ph type="subTitle" idx="1"/>
          </p:nvPr>
        </p:nvSpPr>
        <p:spPr/>
        <p:txBody>
          <a:bodyPr/>
          <a:lstStyle/>
          <a:p>
            <a:endParaRPr lang="tr-TR"/>
          </a:p>
        </p:txBody>
      </p:sp>
      <p:pic>
        <p:nvPicPr>
          <p:cNvPr id="4" name="Picture 3"/>
          <p:cNvPicPr>
            <a:picLocks noChangeAspect="1"/>
          </p:cNvPicPr>
          <p:nvPr/>
        </p:nvPicPr>
        <p:blipFill>
          <a:blip r:embed="rId2"/>
          <a:stretch>
            <a:fillRect/>
          </a:stretch>
        </p:blipFill>
        <p:spPr>
          <a:xfrm>
            <a:off x="0" y="-9896"/>
            <a:ext cx="9144000" cy="6867896"/>
          </a:xfrm>
          <a:prstGeom prst="rect">
            <a:avLst/>
          </a:prstGeom>
        </p:spPr>
      </p:pic>
    </p:spTree>
    <p:extLst>
      <p:ext uri="{BB962C8B-B14F-4D97-AF65-F5344CB8AC3E}">
        <p14:creationId xmlns:p14="http://schemas.microsoft.com/office/powerpoint/2010/main" val="34964138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a:p>
        </p:txBody>
      </p:sp>
      <p:sp>
        <p:nvSpPr>
          <p:cNvPr id="3" name="2 Alt Başlık"/>
          <p:cNvSpPr>
            <a:spLocks noGrp="1"/>
          </p:cNvSpPr>
          <p:nvPr>
            <p:ph type="subTitle" idx="1"/>
          </p:nvPr>
        </p:nvSpPr>
        <p:spPr/>
        <p:txBody>
          <a:bodyPr/>
          <a:lstStyle/>
          <a:p>
            <a:endParaRPr lang="tr-TR"/>
          </a:p>
        </p:txBody>
      </p:sp>
      <p:pic>
        <p:nvPicPr>
          <p:cNvPr id="4" name="Picture 3"/>
          <p:cNvPicPr>
            <a:picLocks noChangeAspect="1"/>
          </p:cNvPicPr>
          <p:nvPr/>
        </p:nvPicPr>
        <p:blipFill>
          <a:blip r:embed="rId2"/>
          <a:stretch>
            <a:fillRect/>
          </a:stretch>
        </p:blipFill>
        <p:spPr>
          <a:xfrm>
            <a:off x="-21566" y="0"/>
            <a:ext cx="9165566" cy="6857999"/>
          </a:xfrm>
          <a:prstGeom prst="rect">
            <a:avLst/>
          </a:prstGeom>
        </p:spPr>
      </p:pic>
    </p:spTree>
    <p:extLst>
      <p:ext uri="{BB962C8B-B14F-4D97-AF65-F5344CB8AC3E}">
        <p14:creationId xmlns:p14="http://schemas.microsoft.com/office/powerpoint/2010/main" val="11008783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083" y="-5872"/>
            <a:ext cx="9154083" cy="6865831"/>
          </a:xfrm>
        </p:spPr>
      </p:pic>
    </p:spTree>
    <p:extLst>
      <p:ext uri="{BB962C8B-B14F-4D97-AF65-F5344CB8AC3E}">
        <p14:creationId xmlns:p14="http://schemas.microsoft.com/office/powerpoint/2010/main" val="32286580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3999" cy="6858000"/>
          </a:xfrm>
        </p:spPr>
      </p:pic>
    </p:spTree>
    <p:extLst>
      <p:ext uri="{BB962C8B-B14F-4D97-AF65-F5344CB8AC3E}">
        <p14:creationId xmlns:p14="http://schemas.microsoft.com/office/powerpoint/2010/main" val="5217451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endParaRPr lang="tr-TR"/>
          </a:p>
        </p:txBody>
      </p:sp>
      <p:pic>
        <p:nvPicPr>
          <p:cNvPr id="5" name="Picture 4"/>
          <p:cNvPicPr>
            <a:picLocks noChangeAspect="1"/>
          </p:cNvPicPr>
          <p:nvPr/>
        </p:nvPicPr>
        <p:blipFill>
          <a:blip r:embed="rId2"/>
          <a:stretch>
            <a:fillRect/>
          </a:stretch>
        </p:blipFill>
        <p:spPr>
          <a:xfrm>
            <a:off x="0" y="12343"/>
            <a:ext cx="9160517" cy="6845657"/>
          </a:xfrm>
          <a:prstGeom prst="rect">
            <a:avLst/>
          </a:prstGeom>
        </p:spPr>
      </p:pic>
    </p:spTree>
    <p:extLst>
      <p:ext uri="{BB962C8B-B14F-4D97-AF65-F5344CB8AC3E}">
        <p14:creationId xmlns:p14="http://schemas.microsoft.com/office/powerpoint/2010/main" val="12211472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a:p>
        </p:txBody>
      </p:sp>
      <p:sp>
        <p:nvSpPr>
          <p:cNvPr id="3" name="2 Alt Başlık"/>
          <p:cNvSpPr>
            <a:spLocks noGrp="1"/>
          </p:cNvSpPr>
          <p:nvPr>
            <p:ph type="subTitle" idx="1"/>
          </p:nvPr>
        </p:nvSpPr>
        <p:spPr/>
        <p:txBody>
          <a:bodyPr/>
          <a:lstStyle/>
          <a:p>
            <a:endParaRPr lang="tr-TR"/>
          </a:p>
        </p:txBody>
      </p:sp>
      <p:pic>
        <p:nvPicPr>
          <p:cNvPr id="5" name="Picture 4"/>
          <p:cNvPicPr>
            <a:picLocks noChangeAspect="1"/>
          </p:cNvPicPr>
          <p:nvPr/>
        </p:nvPicPr>
        <p:blipFill>
          <a:blip r:embed="rId2"/>
          <a:stretch>
            <a:fillRect/>
          </a:stretch>
        </p:blipFill>
        <p:spPr>
          <a:xfrm>
            <a:off x="0" y="-38582"/>
            <a:ext cx="9144000" cy="6935165"/>
          </a:xfrm>
          <a:prstGeom prst="rect">
            <a:avLst/>
          </a:prstGeom>
        </p:spPr>
      </p:pic>
    </p:spTree>
    <p:extLst>
      <p:ext uri="{BB962C8B-B14F-4D97-AF65-F5344CB8AC3E}">
        <p14:creationId xmlns:p14="http://schemas.microsoft.com/office/powerpoint/2010/main" val="21434988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135"/>
            <a:ext cx="9144000" cy="6859117"/>
          </a:xfrm>
        </p:spPr>
      </p:pic>
    </p:spTree>
    <p:extLst>
      <p:ext uri="{BB962C8B-B14F-4D97-AF65-F5344CB8AC3E}">
        <p14:creationId xmlns:p14="http://schemas.microsoft.com/office/powerpoint/2010/main" val="34585227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endParaRPr lang="tr-TR"/>
          </a:p>
        </p:txBody>
      </p:sp>
      <p:pic>
        <p:nvPicPr>
          <p:cNvPr id="4" name="Picture 3"/>
          <p:cNvPicPr>
            <a:picLocks noChangeAspect="1"/>
          </p:cNvPicPr>
          <p:nvPr/>
        </p:nvPicPr>
        <p:blipFill>
          <a:blip r:embed="rId2"/>
          <a:stretch>
            <a:fillRect/>
          </a:stretch>
        </p:blipFill>
        <p:spPr>
          <a:xfrm>
            <a:off x="0" y="-17122"/>
            <a:ext cx="9144000" cy="6857999"/>
          </a:xfrm>
          <a:prstGeom prst="rect">
            <a:avLst/>
          </a:prstGeom>
        </p:spPr>
      </p:pic>
      <p:sp>
        <p:nvSpPr>
          <p:cNvPr id="5" name="Rectangle 4"/>
          <p:cNvSpPr/>
          <p:nvPr/>
        </p:nvSpPr>
        <p:spPr>
          <a:xfrm>
            <a:off x="7445829" y="135279"/>
            <a:ext cx="1698171" cy="892628"/>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8665425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2 İçerik Yer Tutucusu"/>
          <p:cNvSpPr>
            <a:spLocks noGrp="1"/>
          </p:cNvSpPr>
          <p:nvPr>
            <p:ph idx="1"/>
          </p:nvPr>
        </p:nvSpPr>
        <p:spPr/>
        <p:txBody>
          <a:bodyPr/>
          <a:lstStyle/>
          <a:p>
            <a:endParaRPr lang="tr-TR" altLang="tr-TR"/>
          </a:p>
        </p:txBody>
      </p:sp>
      <p:sp>
        <p:nvSpPr>
          <p:cNvPr id="6" name="Rectangle 5"/>
          <p:cNvSpPr/>
          <p:nvPr/>
        </p:nvSpPr>
        <p:spPr>
          <a:xfrm>
            <a:off x="0" y="5355772"/>
            <a:ext cx="3418114"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Title 1"/>
          <p:cNvSpPr>
            <a:spLocks noGrp="1"/>
          </p:cNvSpPr>
          <p:nvPr>
            <p:ph type="title"/>
          </p:nvPr>
        </p:nvSpPr>
        <p:spPr/>
        <p:txBody>
          <a:bodyPr/>
          <a:lstStyle/>
          <a:p>
            <a:endParaRPr lang="tr-TR"/>
          </a:p>
        </p:txBody>
      </p:sp>
      <p:pic>
        <p:nvPicPr>
          <p:cNvPr id="7" name="Picture 6"/>
          <p:cNvPicPr>
            <a:picLocks noChangeAspect="1"/>
          </p:cNvPicPr>
          <p:nvPr/>
        </p:nvPicPr>
        <p:blipFill>
          <a:blip r:embed="rId3"/>
          <a:stretch>
            <a:fillRect/>
          </a:stretch>
        </p:blipFill>
        <p:spPr>
          <a:xfrm>
            <a:off x="0" y="3584"/>
            <a:ext cx="9144000" cy="6850831"/>
          </a:xfrm>
          <a:prstGeom prst="rect">
            <a:avLst/>
          </a:prstGeom>
        </p:spPr>
      </p:pic>
      <p:sp>
        <p:nvSpPr>
          <p:cNvPr id="4" name="Rectangle 3"/>
          <p:cNvSpPr/>
          <p:nvPr/>
        </p:nvSpPr>
        <p:spPr>
          <a:xfrm>
            <a:off x="2634343" y="2209800"/>
            <a:ext cx="206828" cy="206829"/>
          </a:xfrm>
          <a:prstGeom prst="rect">
            <a:avLst/>
          </a:prstGeom>
          <a:solidFill>
            <a:srgbClr val="FEFEFE"/>
          </a:solidFill>
          <a:ln>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a:off x="272143" y="217714"/>
            <a:ext cx="4484914" cy="533400"/>
          </a:xfrm>
          <a:prstGeom prst="rect">
            <a:avLst/>
          </a:prstGeom>
          <a:solidFill>
            <a:srgbClr val="EAE9E6"/>
          </a:solidFill>
          <a:ln>
            <a:solidFill>
              <a:srgbClr val="EE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4994172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2 İçerik Yer Tutucusu"/>
          <p:cNvSpPr>
            <a:spLocks noGrp="1"/>
          </p:cNvSpPr>
          <p:nvPr>
            <p:ph idx="1"/>
          </p:nvPr>
        </p:nvSpPr>
        <p:spPr/>
        <p:txBody>
          <a:bodyPr/>
          <a:lstStyle/>
          <a:p>
            <a:endParaRPr lang="tr-TR" altLang="tr-TR"/>
          </a:p>
        </p:txBody>
      </p:sp>
      <p:sp>
        <p:nvSpPr>
          <p:cNvPr id="6" name="Rectangle 5"/>
          <p:cNvSpPr/>
          <p:nvPr/>
        </p:nvSpPr>
        <p:spPr>
          <a:xfrm>
            <a:off x="0" y="5334000"/>
            <a:ext cx="3418114"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Title 1"/>
          <p:cNvSpPr>
            <a:spLocks noGrp="1"/>
          </p:cNvSpPr>
          <p:nvPr>
            <p:ph type="title"/>
          </p:nvPr>
        </p:nvSpPr>
        <p:spPr/>
        <p:txBody>
          <a:bodyPr/>
          <a:lstStyle/>
          <a:p>
            <a:endParaRPr lang="tr-TR"/>
          </a:p>
        </p:txBody>
      </p:sp>
      <p:pic>
        <p:nvPicPr>
          <p:cNvPr id="7" name="Picture 6"/>
          <p:cNvPicPr>
            <a:picLocks noChangeAspect="1"/>
          </p:cNvPicPr>
          <p:nvPr/>
        </p:nvPicPr>
        <p:blipFill>
          <a:blip r:embed="rId3"/>
          <a:stretch>
            <a:fillRect/>
          </a:stretch>
        </p:blipFill>
        <p:spPr>
          <a:xfrm>
            <a:off x="0" y="3584"/>
            <a:ext cx="9144000" cy="6850831"/>
          </a:xfrm>
          <a:prstGeom prst="rect">
            <a:avLst/>
          </a:prstGeom>
        </p:spPr>
      </p:pic>
      <p:sp>
        <p:nvSpPr>
          <p:cNvPr id="8" name="Rectangle 7"/>
          <p:cNvSpPr/>
          <p:nvPr/>
        </p:nvSpPr>
        <p:spPr>
          <a:xfrm>
            <a:off x="272143" y="217714"/>
            <a:ext cx="4484914" cy="533400"/>
          </a:xfrm>
          <a:prstGeom prst="rect">
            <a:avLst/>
          </a:prstGeom>
          <a:solidFill>
            <a:srgbClr val="EAE9E6"/>
          </a:solidFill>
          <a:ln>
            <a:solidFill>
              <a:srgbClr val="EE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7979208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endParaRPr lang="tr-TR"/>
          </a:p>
        </p:txBody>
      </p:sp>
      <p:pic>
        <p:nvPicPr>
          <p:cNvPr id="5" name="Picture 4"/>
          <p:cNvPicPr>
            <a:picLocks noChangeAspect="1"/>
          </p:cNvPicPr>
          <p:nvPr/>
        </p:nvPicPr>
        <p:blipFill>
          <a:blip r:embed="rId2"/>
          <a:stretch>
            <a:fillRect/>
          </a:stretch>
        </p:blipFill>
        <p:spPr>
          <a:xfrm>
            <a:off x="0" y="3584"/>
            <a:ext cx="9144000" cy="6850831"/>
          </a:xfrm>
          <a:prstGeom prst="rect">
            <a:avLst/>
          </a:prstGeom>
        </p:spPr>
      </p:pic>
      <p:sp>
        <p:nvSpPr>
          <p:cNvPr id="6" name="Rectangle 5"/>
          <p:cNvSpPr/>
          <p:nvPr/>
        </p:nvSpPr>
        <p:spPr>
          <a:xfrm>
            <a:off x="272143" y="217714"/>
            <a:ext cx="4484914" cy="533400"/>
          </a:xfrm>
          <a:prstGeom prst="rect">
            <a:avLst/>
          </a:prstGeom>
          <a:solidFill>
            <a:srgbClr val="EAE9E6"/>
          </a:solidFill>
          <a:ln>
            <a:solidFill>
              <a:srgbClr val="EE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41028406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2 İçerik Yer Tutucusu"/>
          <p:cNvSpPr>
            <a:spLocks noGrp="1"/>
          </p:cNvSpPr>
          <p:nvPr>
            <p:ph idx="1"/>
          </p:nvPr>
        </p:nvSpPr>
        <p:spPr/>
        <p:txBody>
          <a:bodyPr/>
          <a:lstStyle/>
          <a:p>
            <a:endParaRPr lang="tr-TR" altLang="tr-TR"/>
          </a:p>
        </p:txBody>
      </p:sp>
      <p:sp>
        <p:nvSpPr>
          <p:cNvPr id="6" name="Rectangle 5"/>
          <p:cNvSpPr/>
          <p:nvPr/>
        </p:nvSpPr>
        <p:spPr>
          <a:xfrm>
            <a:off x="0" y="5312228"/>
            <a:ext cx="3418114"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Title 1"/>
          <p:cNvSpPr>
            <a:spLocks noGrp="1"/>
          </p:cNvSpPr>
          <p:nvPr>
            <p:ph type="title"/>
          </p:nvPr>
        </p:nvSpPr>
        <p:spPr/>
        <p:txBody>
          <a:bodyPr/>
          <a:lstStyle/>
          <a:p>
            <a:endParaRPr lang="tr-TR"/>
          </a:p>
        </p:txBody>
      </p:sp>
      <p:pic>
        <p:nvPicPr>
          <p:cNvPr id="7" name="Picture 6"/>
          <p:cNvPicPr>
            <a:picLocks noChangeAspect="1"/>
          </p:cNvPicPr>
          <p:nvPr/>
        </p:nvPicPr>
        <p:blipFill>
          <a:blip r:embed="rId3"/>
          <a:stretch>
            <a:fillRect/>
          </a:stretch>
        </p:blipFill>
        <p:spPr>
          <a:xfrm>
            <a:off x="0" y="3584"/>
            <a:ext cx="9144000" cy="6850831"/>
          </a:xfrm>
          <a:prstGeom prst="rect">
            <a:avLst/>
          </a:prstGeom>
        </p:spPr>
      </p:pic>
      <p:sp>
        <p:nvSpPr>
          <p:cNvPr id="8" name="Rectangle 7"/>
          <p:cNvSpPr/>
          <p:nvPr/>
        </p:nvSpPr>
        <p:spPr>
          <a:xfrm>
            <a:off x="272143" y="217714"/>
            <a:ext cx="4484914" cy="533400"/>
          </a:xfrm>
          <a:prstGeom prst="rect">
            <a:avLst/>
          </a:prstGeom>
          <a:solidFill>
            <a:srgbClr val="EAE9E6"/>
          </a:solidFill>
          <a:ln>
            <a:solidFill>
              <a:srgbClr val="EEEB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5993867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Çalışma Düzeni </a:t>
            </a:r>
          </a:p>
        </p:txBody>
      </p:sp>
      <p:sp>
        <p:nvSpPr>
          <p:cNvPr id="3" name="Content Placeholder 2"/>
          <p:cNvSpPr>
            <a:spLocks noGrp="1"/>
          </p:cNvSpPr>
          <p:nvPr>
            <p:ph idx="1"/>
          </p:nvPr>
        </p:nvSpPr>
        <p:spPr/>
        <p:txBody>
          <a:bodyPr>
            <a:normAutofit fontScale="85000" lnSpcReduction="20000"/>
          </a:bodyPr>
          <a:lstStyle/>
          <a:p>
            <a:r>
              <a:rPr lang="tr-TR" dirty="0"/>
              <a:t>Hematoloji kliniğinde yapılmıştır</a:t>
            </a:r>
          </a:p>
          <a:p>
            <a:r>
              <a:rPr lang="tr-TR" dirty="0"/>
              <a:t>Komorbiditesi ve gebeler hariç tuutlmuştur.</a:t>
            </a:r>
          </a:p>
          <a:p>
            <a:r>
              <a:rPr lang="tr-TR" dirty="0"/>
              <a:t>Anemisi olan ve 3 yıllık takibi olanlarda geriye dönelik yapılmış çalışma</a:t>
            </a:r>
          </a:p>
          <a:p>
            <a:r>
              <a:rPr lang="tr-TR" dirty="0"/>
              <a:t>120 hasta</a:t>
            </a:r>
          </a:p>
          <a:p>
            <a:pPr lvl="1"/>
            <a:r>
              <a:rPr lang="tr-TR" dirty="0"/>
              <a:t>% 85’i kadın</a:t>
            </a:r>
          </a:p>
          <a:p>
            <a:r>
              <a:rPr lang="tr-TR" dirty="0"/>
              <a:t>Yaş ort: 42</a:t>
            </a:r>
          </a:p>
          <a:p>
            <a:r>
              <a:rPr lang="tr-TR" dirty="0"/>
              <a:t>% 58.3 ü oral demir preparatı almış, gerisi IV demir almıştır.</a:t>
            </a:r>
          </a:p>
          <a:p>
            <a:r>
              <a:rPr lang="tr-TR" dirty="0"/>
              <a:t>Başlangıç Hb değerleri benzerdir.</a:t>
            </a:r>
          </a:p>
          <a:p>
            <a:pPr lvl="1"/>
            <a:r>
              <a:rPr lang="tr-TR" dirty="0"/>
              <a:t>Ferröz Fumarat:                       8.57 g/dL</a:t>
            </a:r>
          </a:p>
          <a:p>
            <a:pPr lvl="1"/>
            <a:r>
              <a:rPr lang="tr-TR" dirty="0"/>
              <a:t>Demir polimaltoz kompleksi: 9.98 g/dL</a:t>
            </a:r>
          </a:p>
          <a:p>
            <a:pPr lvl="1"/>
            <a:r>
              <a:rPr lang="tr-TR" dirty="0"/>
              <a:t>IV Demir sukroz:                      7.83 g/dL</a:t>
            </a:r>
          </a:p>
          <a:p>
            <a:pPr lvl="1"/>
            <a:endParaRPr lang="tr-TR" dirty="0"/>
          </a:p>
          <a:p>
            <a:endParaRPr lang="tr-TR" dirty="0"/>
          </a:p>
        </p:txBody>
      </p:sp>
      <p:pic>
        <p:nvPicPr>
          <p:cNvPr id="4" name="Picture 3"/>
          <p:cNvPicPr>
            <a:picLocks noChangeAspect="1"/>
          </p:cNvPicPr>
          <p:nvPr/>
        </p:nvPicPr>
        <p:blipFill>
          <a:blip r:embed="rId2"/>
          <a:stretch>
            <a:fillRect/>
          </a:stretch>
        </p:blipFill>
        <p:spPr>
          <a:xfrm>
            <a:off x="0" y="3584"/>
            <a:ext cx="9144000" cy="6850831"/>
          </a:xfrm>
          <a:prstGeom prst="rect">
            <a:avLst/>
          </a:prstGeom>
        </p:spPr>
      </p:pic>
    </p:spTree>
    <p:extLst>
      <p:ext uri="{BB962C8B-B14F-4D97-AF65-F5344CB8AC3E}">
        <p14:creationId xmlns:p14="http://schemas.microsoft.com/office/powerpoint/2010/main" val="352285366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3695</TotalTime>
  <Words>488</Words>
  <Application>Microsoft Office PowerPoint</Application>
  <PresentationFormat>Ekran Gösterisi (4:3)</PresentationFormat>
  <Paragraphs>35</Paragraphs>
  <Slides>39</Slides>
  <Notes>10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39</vt:i4>
      </vt:variant>
    </vt:vector>
  </HeadingPairs>
  <TitlesOfParts>
    <vt:vector size="44" baseType="lpstr">
      <vt:lpstr>Arial</vt:lpstr>
      <vt:lpstr>Calibri</vt:lpstr>
      <vt:lpstr>Calibri Light</vt:lpstr>
      <vt:lpstr>Times New Roman</vt:lpstr>
      <vt:lpstr>Office Theme</vt:lpstr>
      <vt:lpstr>PowerPoint Sunusu</vt:lpstr>
      <vt:lpstr>FERAMAT KAPSÜL</vt:lpstr>
      <vt:lpstr>PowerPoint Sunusu</vt:lpstr>
      <vt:lpstr>PowerPoint Sunusu</vt:lpstr>
      <vt:lpstr>PowerPoint Sunusu</vt:lpstr>
      <vt:lpstr>PowerPoint Sunusu</vt:lpstr>
      <vt:lpstr>PowerPoint Sunusu</vt:lpstr>
      <vt:lpstr>PowerPoint Sunusu</vt:lpstr>
      <vt:lpstr>Çalışma Düzeni </vt:lpstr>
      <vt:lpstr>PowerPoint Sunusu</vt:lpstr>
      <vt:lpstr>PowerPoint Sunusu</vt:lpstr>
      <vt:lpstr>PowerPoint Sunusu</vt:lpstr>
      <vt:lpstr>PowerPoint Sunusu</vt:lpstr>
      <vt:lpstr>PowerPoint Sunusu</vt:lpstr>
      <vt:lpstr>PowerPoint Sunusu</vt:lpstr>
      <vt:lpstr>PowerPoint Sunusu</vt:lpstr>
      <vt:lpstr>FERAMAT</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Hazal KARA</dc:creator>
  <cp:lastModifiedBy>Hakan DEMIRBAS</cp:lastModifiedBy>
  <cp:revision>149</cp:revision>
  <dcterms:created xsi:type="dcterms:W3CDTF">2016-12-12T05:17:09Z</dcterms:created>
  <dcterms:modified xsi:type="dcterms:W3CDTF">2019-10-20T09:22:08Z</dcterms:modified>
</cp:coreProperties>
</file>